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953" r:id="rId2"/>
    <p:sldId id="1054" r:id="rId3"/>
    <p:sldId id="1337" r:id="rId4"/>
    <p:sldId id="1259" r:id="rId5"/>
    <p:sldId id="1061" r:id="rId6"/>
    <p:sldId id="1222" r:id="rId7"/>
    <p:sldId id="1350" r:id="rId8"/>
    <p:sldId id="1361" r:id="rId9"/>
    <p:sldId id="1353" r:id="rId10"/>
    <p:sldId id="1354" r:id="rId11"/>
    <p:sldId id="1355" r:id="rId12"/>
    <p:sldId id="1356" r:id="rId13"/>
    <p:sldId id="1357" r:id="rId14"/>
    <p:sldId id="1278" r:id="rId15"/>
    <p:sldId id="1280" r:id="rId16"/>
    <p:sldId id="1281" r:id="rId17"/>
    <p:sldId id="1283" r:id="rId18"/>
    <p:sldId id="1358" r:id="rId19"/>
    <p:sldId id="1343" r:id="rId20"/>
    <p:sldId id="1344" r:id="rId21"/>
    <p:sldId id="1341" r:id="rId22"/>
    <p:sldId id="1317" r:id="rId23"/>
    <p:sldId id="1342" r:id="rId24"/>
    <p:sldId id="1024" r:id="rId25"/>
    <p:sldId id="1001" r:id="rId26"/>
    <p:sldId id="1275" r:id="rId27"/>
    <p:sldId id="1360" r:id="rId28"/>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4" autoAdjust="0"/>
    <p:restoredTop sz="91555" autoAdjust="0"/>
  </p:normalViewPr>
  <p:slideViewPr>
    <p:cSldViewPr>
      <p:cViewPr varScale="1">
        <p:scale>
          <a:sx n="92" d="100"/>
          <a:sy n="92" d="100"/>
        </p:scale>
        <p:origin x="69" y="291"/>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zh-CN" altLang="en-US"/>
          </a:p>
        </p:txBody>
      </p:sp>
      <p:sp>
        <p:nvSpPr>
          <p:cNvPr id="3" name="Date Placeholder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7F9E6D00-2C1C-47F1-8495-043F093F9ED6}" type="datetimeFigureOut">
              <a:rPr lang="zh-CN" altLang="en-US" smtClean="0"/>
              <a:t>2024/10/24</a:t>
            </a:fld>
            <a:endParaRPr lang="zh-CN" altLang="en-US"/>
          </a:p>
        </p:txBody>
      </p:sp>
      <p:sp>
        <p:nvSpPr>
          <p:cNvPr id="4" name="Footer Placeholder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5558" tIns="47779" rIns="95558" bIns="47779" rtlCol="0"/>
          <a:lstStyle>
            <a:lvl1pPr algn="l">
              <a:defRPr sz="1300"/>
            </a:lvl1pPr>
          </a:lstStyle>
          <a:p>
            <a:endParaRPr lang="zh-CN" altLang="en-US"/>
          </a:p>
        </p:txBody>
      </p:sp>
      <p:sp>
        <p:nvSpPr>
          <p:cNvPr id="3" name="日期占位符 2"/>
          <p:cNvSpPr>
            <a:spLocks noGrp="1"/>
          </p:cNvSpPr>
          <p:nvPr>
            <p:ph type="dt" idx="1"/>
          </p:nvPr>
        </p:nvSpPr>
        <p:spPr>
          <a:xfrm>
            <a:off x="3850443" y="1"/>
            <a:ext cx="2945659" cy="496332"/>
          </a:xfrm>
          <a:prstGeom prst="rect">
            <a:avLst/>
          </a:prstGeom>
        </p:spPr>
        <p:txBody>
          <a:bodyPr vert="horz" lIns="95558" tIns="47779" rIns="95558" bIns="47779" rtlCol="0"/>
          <a:lstStyle>
            <a:lvl1pPr algn="r">
              <a:defRPr sz="1300"/>
            </a:lvl1pPr>
          </a:lstStyle>
          <a:p>
            <a:fld id="{A3E0D183-6031-4C32-B44B-14746A336CF0}" type="datetimeFigureOut">
              <a:rPr lang="zh-CN" altLang="en-US" smtClean="0"/>
              <a:pPr/>
              <a:t>2024/10/24</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5558" tIns="47779" rIns="95558" bIns="4777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6332"/>
          </a:xfrm>
          <a:prstGeom prst="rect">
            <a:avLst/>
          </a:prstGeom>
        </p:spPr>
        <p:txBody>
          <a:bodyPr vert="horz" lIns="95558" tIns="47779" rIns="95558" bIns="47779"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3850443" y="9428584"/>
            <a:ext cx="2945659" cy="496332"/>
          </a:xfrm>
          <a:prstGeom prst="rect">
            <a:avLst/>
          </a:prstGeom>
        </p:spPr>
        <p:txBody>
          <a:bodyPr vert="horz" lIns="95558" tIns="47779" rIns="95558" bIns="47779"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409609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3BC1-933C-FBA5-A58A-C8082ACD1E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5B7DE1-F949-D5D9-BF24-134735709C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9DD551-06C6-2471-6EA1-022B7768D56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EE6563E-7827-D7D4-0DF9-F65A88EF083E}"/>
              </a:ext>
            </a:extLst>
          </p:cNvPr>
          <p:cNvSpPr>
            <a:spLocks noGrp="1"/>
          </p:cNvSpPr>
          <p:nvPr>
            <p:ph type="sldNum" sz="quarter" idx="10"/>
          </p:nvPr>
        </p:nvSpPr>
        <p:spPr/>
        <p:txBody>
          <a:bodyPr/>
          <a:lstStyle/>
          <a:p>
            <a:fld id="{03A1DF17-A28C-4D46-829F-D8D110C09314}" type="slidenum">
              <a:rPr lang="zh-CN" altLang="en-US" smtClean="0"/>
              <a:pPr/>
              <a:t>11</a:t>
            </a:fld>
            <a:endParaRPr lang="zh-CN" altLang="en-US"/>
          </a:p>
        </p:txBody>
      </p:sp>
    </p:spTree>
    <p:extLst>
      <p:ext uri="{BB962C8B-B14F-4D97-AF65-F5344CB8AC3E}">
        <p14:creationId xmlns:p14="http://schemas.microsoft.com/office/powerpoint/2010/main" val="277104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61A3-6E81-6022-A6E9-660D50B4C9B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1A66A4-D979-CD33-E2F3-8D164F8047F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67D703-1170-4375-6CA8-BA0E7D5B887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08D451E-F215-2DF3-8208-AD07F550D454}"/>
              </a:ext>
            </a:extLst>
          </p:cNvPr>
          <p:cNvSpPr>
            <a:spLocks noGrp="1"/>
          </p:cNvSpPr>
          <p:nvPr>
            <p:ph type="sldNum" sz="quarter" idx="10"/>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314284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211345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42066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16</a:t>
            </a:fld>
            <a:endParaRPr lang="zh-CN" altLang="en-US"/>
          </a:p>
        </p:txBody>
      </p:sp>
    </p:spTree>
    <p:extLst>
      <p:ext uri="{BB962C8B-B14F-4D97-AF65-F5344CB8AC3E}">
        <p14:creationId xmlns:p14="http://schemas.microsoft.com/office/powerpoint/2010/main" val="146267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267189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134064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20</a:t>
            </a:fld>
            <a:endParaRPr lang="zh-CN" altLang="en-US"/>
          </a:p>
        </p:txBody>
      </p:sp>
    </p:spTree>
    <p:extLst>
      <p:ext uri="{BB962C8B-B14F-4D97-AF65-F5344CB8AC3E}">
        <p14:creationId xmlns:p14="http://schemas.microsoft.com/office/powerpoint/2010/main" val="2286886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21</a:t>
            </a:fld>
            <a:endParaRPr lang="zh-CN" altLang="en-US"/>
          </a:p>
        </p:txBody>
      </p:sp>
    </p:spTree>
    <p:extLst>
      <p:ext uri="{BB962C8B-B14F-4D97-AF65-F5344CB8AC3E}">
        <p14:creationId xmlns:p14="http://schemas.microsoft.com/office/powerpoint/2010/main" val="59709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22</a:t>
            </a:fld>
            <a:endParaRPr lang="zh-CN" altLang="en-US"/>
          </a:p>
        </p:txBody>
      </p:sp>
    </p:spTree>
    <p:extLst>
      <p:ext uri="{BB962C8B-B14F-4D97-AF65-F5344CB8AC3E}">
        <p14:creationId xmlns:p14="http://schemas.microsoft.com/office/powerpoint/2010/main" val="382619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152786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23</a:t>
            </a:fld>
            <a:endParaRPr lang="zh-CN" altLang="en-US"/>
          </a:p>
        </p:txBody>
      </p:sp>
    </p:spTree>
    <p:extLst>
      <p:ext uri="{BB962C8B-B14F-4D97-AF65-F5344CB8AC3E}">
        <p14:creationId xmlns:p14="http://schemas.microsoft.com/office/powerpoint/2010/main" val="5441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24</a:t>
            </a:fld>
            <a:endParaRPr lang="zh-CN" altLang="en-US"/>
          </a:p>
        </p:txBody>
      </p:sp>
    </p:spTree>
    <p:extLst>
      <p:ext uri="{BB962C8B-B14F-4D97-AF65-F5344CB8AC3E}">
        <p14:creationId xmlns:p14="http://schemas.microsoft.com/office/powerpoint/2010/main" val="201241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26</a:t>
            </a:fld>
            <a:endParaRPr lang="zh-CN" altLang="en-US"/>
          </a:p>
        </p:txBody>
      </p:sp>
    </p:spTree>
    <p:extLst>
      <p:ext uri="{BB962C8B-B14F-4D97-AF65-F5344CB8AC3E}">
        <p14:creationId xmlns:p14="http://schemas.microsoft.com/office/powerpoint/2010/main" val="2194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12778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42336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5</a:t>
            </a:fld>
            <a:endParaRPr lang="zh-CN" altLang="en-US"/>
          </a:p>
        </p:txBody>
      </p:sp>
    </p:spTree>
    <p:extLst>
      <p:ext uri="{BB962C8B-B14F-4D97-AF65-F5344CB8AC3E}">
        <p14:creationId xmlns:p14="http://schemas.microsoft.com/office/powerpoint/2010/main" val="207149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202C-9FC5-F3E8-9AC0-CCC18C5160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6B9961-4F0E-4893-51B2-A7259E0357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DCDEA5-83FF-B890-E700-0648A602974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7A53CAD-2526-831D-E1EB-E32D6D518F2E}"/>
              </a:ext>
            </a:extLst>
          </p:cNvPr>
          <p:cNvSpPr>
            <a:spLocks noGrp="1"/>
          </p:cNvSpPr>
          <p:nvPr>
            <p:ph type="sldNum" sz="quarter" idx="10"/>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392026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AED04-2DF7-36C5-B0CE-2F229A9DF67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A1B45D-B578-9758-2CD0-275CDE4281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E51646-7858-BAF4-622A-D45AF4F21A0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34D1A93-9AC4-7DF1-1339-0CE65ACF2C3D}"/>
              </a:ext>
            </a:extLst>
          </p:cNvPr>
          <p:cNvSpPr>
            <a:spLocks noGrp="1"/>
          </p:cNvSpPr>
          <p:nvPr>
            <p:ph type="sldNum" sz="quarter" idx="10"/>
          </p:nvPr>
        </p:nvSpPr>
        <p:spPr/>
        <p:txBody>
          <a:bodyPr/>
          <a:lstStyle/>
          <a:p>
            <a:fld id="{03A1DF17-A28C-4D46-829F-D8D110C09314}" type="slidenum">
              <a:rPr lang="zh-CN" altLang="en-US" smtClean="0"/>
              <a:pPr/>
              <a:t>8</a:t>
            </a:fld>
            <a:endParaRPr lang="zh-CN" altLang="en-US"/>
          </a:p>
        </p:txBody>
      </p:sp>
    </p:spTree>
    <p:extLst>
      <p:ext uri="{BB962C8B-B14F-4D97-AF65-F5344CB8AC3E}">
        <p14:creationId xmlns:p14="http://schemas.microsoft.com/office/powerpoint/2010/main" val="384827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4E19-8395-92EB-0388-D1E7AB0B87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58881E-C502-EA16-AE86-0CD766416D9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5450015-DE8B-5056-D2DD-0609683C0AE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97CB0D2-50AB-C4C4-E324-7536EB1B38F8}"/>
              </a:ext>
            </a:extLst>
          </p:cNvPr>
          <p:cNvSpPr>
            <a:spLocks noGrp="1"/>
          </p:cNvSpPr>
          <p:nvPr>
            <p:ph type="sldNum" sz="quarter" idx="10"/>
          </p:nvPr>
        </p:nvSpPr>
        <p:spPr/>
        <p:txBody>
          <a:bodyPr/>
          <a:lstStyle/>
          <a:p>
            <a:fld id="{03A1DF17-A28C-4D46-829F-D8D110C09314}" type="slidenum">
              <a:rPr lang="zh-CN" altLang="en-US" smtClean="0"/>
              <a:pPr/>
              <a:t>9</a:t>
            </a:fld>
            <a:endParaRPr lang="zh-CN" altLang="en-US"/>
          </a:p>
        </p:txBody>
      </p:sp>
    </p:spTree>
    <p:extLst>
      <p:ext uri="{BB962C8B-B14F-4D97-AF65-F5344CB8AC3E}">
        <p14:creationId xmlns:p14="http://schemas.microsoft.com/office/powerpoint/2010/main" val="35860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B41AF-2B07-8079-056C-6BD219319A7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C7DFE64-65BF-9D2F-0F47-698E7E5EC2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F1E5AD5-84F1-6108-C03C-D9BB5856405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73CAEC4-476A-BC23-0A71-BB3A8776DB0D}"/>
              </a:ext>
            </a:extLst>
          </p:cNvPr>
          <p:cNvSpPr>
            <a:spLocks noGrp="1"/>
          </p:cNvSpPr>
          <p:nvPr>
            <p:ph type="sldNum" sz="quarter" idx="10"/>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424520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4DD019D-A295-486B-AE19-0E21E1E09AFC}" type="datetime1">
              <a:rPr lang="zh-CN" altLang="en-US" smtClean="0"/>
              <a:t>2024/10/24</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CB4C0B1-BDE7-4A52-BBFF-51A6A8920CB7}" type="datetime1">
              <a:rPr lang="zh-CN" altLang="en-US" smtClean="0"/>
              <a:t>2024/10/24</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3A4730-4C2F-4718-B50C-7E494F2CD4AA}" type="datetime1">
              <a:rPr lang="zh-CN" altLang="en-US" smtClean="0"/>
              <a:t>2024/10/24</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10A1EECF-855E-48FC-AB16-32F2DAC7DEED}" type="datetime1">
              <a:rPr lang="zh-CN" altLang="en-US" smtClean="0"/>
              <a:t>2024/10/24</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2024/10/24</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a:t>CEPC Day</a:t>
            </a:r>
            <a:endParaRPr lang="zh-CN" altLang="en-US" dirty="0"/>
          </a:p>
        </p:txBody>
      </p:sp>
      <p:sp>
        <p:nvSpPr>
          <p:cNvPr id="12" name="内容占位符 13"/>
          <p:cNvSpPr>
            <a:spLocks noGrp="1"/>
          </p:cNvSpPr>
          <p:nvPr>
            <p:ph sz="quarter" idx="13" hasCustomPrompt="1"/>
          </p:nvPr>
        </p:nvSpPr>
        <p:spPr>
          <a:xfrm>
            <a:off x="0" y="1329893"/>
            <a:ext cx="8783781" cy="1912071"/>
          </a:xfrm>
          <a:solidFill>
            <a:srgbClr val="00B0F0"/>
          </a:solidFill>
          <a:ln>
            <a:solidFill>
              <a:srgbClr val="00B0F0"/>
            </a:solidFill>
          </a:ln>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783500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BD132-5F52-429F-A075-E8F4AA57D5DA}" type="datetime1">
              <a:rPr lang="zh-CN" altLang="en-US" smtClean="0"/>
              <a:t>2024/10/24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 id="214748367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720000" y="2520000"/>
            <a:ext cx="10800000" cy="1440000"/>
          </a:xfrm>
          <a:prstGeom prst="rect">
            <a:avLst/>
          </a:prstGeom>
        </p:spPr>
        <p:txBody>
          <a:bodyPr vert="horz" lIns="90000" tIns="46800" rIns="90000" bIns="46800" rtlCol="0" anchor="t" anchorCtr="0">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00000"/>
              </a:lnSpc>
            </a:pPr>
            <a:r>
              <a:rPr lang="en-US" altLang="zh-CN" sz="4800" kern="0" dirty="0">
                <a:solidFill>
                  <a:srgbClr val="002060"/>
                </a:solidFill>
                <a:latin typeface="Times New Roman" panose="02020603050405020304" pitchFamily="18" charset="0"/>
                <a:cs typeface="Times New Roman" pitchFamily="18" charset="0"/>
              </a:rPr>
              <a:t>CEPC Magnet </a:t>
            </a:r>
            <a:r>
              <a:rPr lang="en-US" altLang="zh-CN" sz="4800" kern="0" dirty="0">
                <a:solidFill>
                  <a:srgbClr val="002060"/>
                </a:solidFill>
                <a:latin typeface="Times New Roman" panose="02020603050405020304" pitchFamily="18" charset="0"/>
                <a:ea typeface="宋体" panose="02010600030101010101" pitchFamily="2" charset="-122"/>
                <a:cs typeface="Times New Roman" pitchFamily="18" charset="0"/>
              </a:rPr>
              <a:t>Power Supply System</a:t>
            </a:r>
            <a:br>
              <a:rPr lang="en-US" altLang="zh-CN" sz="4800" kern="0" dirty="0">
                <a:solidFill>
                  <a:srgbClr val="002060"/>
                </a:solidFill>
                <a:latin typeface="Times New Roman" panose="02020603050405020304" pitchFamily="18" charset="0"/>
                <a:ea typeface="宋体" panose="02010600030101010101" pitchFamily="2" charset="-122"/>
                <a:cs typeface="Times New Roman" pitchFamily="18" charset="0"/>
              </a:rPr>
            </a:br>
            <a:r>
              <a:rPr lang="en-US" altLang="zh-CN" sz="4800" kern="0" dirty="0">
                <a:solidFill>
                  <a:srgbClr val="002060"/>
                </a:solidFill>
                <a:latin typeface="Times New Roman" panose="02020603050405020304" pitchFamily="18" charset="0"/>
                <a:ea typeface="宋体" panose="02010600030101010101" pitchFamily="2" charset="-122"/>
                <a:cs typeface="Times New Roman" pitchFamily="18" charset="0"/>
              </a:rPr>
              <a:t>in EDR</a:t>
            </a:r>
            <a:endParaRPr lang="zh-CN" altLang="en-US" sz="4800" dirty="0">
              <a:solidFill>
                <a:srgbClr val="C00000"/>
              </a:solidFill>
              <a:latin typeface="Times New Roman" panose="02020603050405020304" pitchFamily="18" charset="0"/>
              <a:ea typeface="宋体" panose="02010600030101010101" pitchFamily="2" charset="-122"/>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700000" y="4319999"/>
            <a:ext cx="7200000" cy="1080000"/>
          </a:xfrm>
          <a:prstGeom prst="rect">
            <a:avLst/>
          </a:prstGeom>
          <a:noFill/>
        </p:spPr>
        <p:txBody>
          <a:bodyPr wrap="square" rtlCol="0">
            <a:spAutoFit/>
          </a:bodyPr>
          <a:lstStyle/>
          <a:p>
            <a:pPr algn="ctr"/>
            <a:r>
              <a:rPr lang="en-US" altLang="zh-CN" sz="2400" b="1"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Bin Chen,  </a:t>
            </a:r>
            <a:r>
              <a:rPr lang="en-US" altLang="zh-CN" sz="2400" b="1" kern="0" dirty="0" err="1">
                <a:solidFill>
                  <a:sysClr val="windowText" lastClr="000000"/>
                </a:solidFill>
                <a:latin typeface="Times New Roman" panose="02020603050405020304" pitchFamily="18" charset="0"/>
                <a:ea typeface="宋体" panose="02010600030101010101" pitchFamily="2" charset="-122"/>
                <a:cs typeface="Times New Roman" pitchFamily="18" charset="0"/>
              </a:rPr>
              <a:t>Xiaoling</a:t>
            </a:r>
            <a:r>
              <a:rPr lang="en-US" altLang="zh-CN" sz="2400" b="1"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a:t>
            </a:r>
            <a:r>
              <a:rPr lang="en-US" altLang="zh-CN" sz="2400" b="1" kern="0" dirty="0" err="1">
                <a:solidFill>
                  <a:sysClr val="windowText" lastClr="000000"/>
                </a:solidFill>
                <a:latin typeface="Times New Roman" panose="02020603050405020304" pitchFamily="18" charset="0"/>
                <a:ea typeface="宋体" panose="02010600030101010101" pitchFamily="2" charset="-122"/>
                <a:cs typeface="Times New Roman" pitchFamily="18" charset="0"/>
              </a:rPr>
              <a:t>Guo</a:t>
            </a:r>
            <a:r>
              <a:rPr lang="en-US" altLang="zh-CN" sz="2400" b="1"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a:t>
            </a:r>
            <a:r>
              <a:rPr lang="en-US" altLang="zh-CN" sz="2400" b="1" kern="0" dirty="0" err="1">
                <a:solidFill>
                  <a:sysClr val="windowText" lastClr="000000"/>
                </a:solidFill>
                <a:latin typeface="Times New Roman" panose="02020603050405020304" pitchFamily="18" charset="0"/>
                <a:ea typeface="宋体" panose="02010600030101010101" pitchFamily="2" charset="-122"/>
                <a:cs typeface="Times New Roman" pitchFamily="18" charset="0"/>
              </a:rPr>
              <a:t>Fengli</a:t>
            </a:r>
            <a:r>
              <a:rPr lang="en-US" altLang="zh-CN" sz="2400" b="1"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Long</a:t>
            </a:r>
          </a:p>
          <a:p>
            <a:pPr algn="ctr"/>
            <a:r>
              <a:rPr lang="en-US" altLang="zh-CN" sz="2800" b="1"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a:t>
            </a:r>
            <a:r>
              <a:rPr lang="en-US" altLang="zh-CN" sz="2000"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On Behalf of Power Supply Group,</a:t>
            </a:r>
            <a:r>
              <a:rPr lang="zh-CN" altLang="en-US" sz="2000"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 </a:t>
            </a:r>
            <a:r>
              <a:rPr lang="en-US" altLang="zh-CN" sz="2000" kern="0" dirty="0">
                <a:solidFill>
                  <a:sysClr val="windowText" lastClr="000000"/>
                </a:solidFill>
                <a:latin typeface="Times New Roman" panose="02020603050405020304" pitchFamily="18" charset="0"/>
                <a:ea typeface="宋体" panose="02010600030101010101" pitchFamily="2" charset="-122"/>
                <a:cs typeface="Times New Roman" pitchFamily="18" charset="0"/>
              </a:rPr>
              <a:t>IHEP )</a:t>
            </a:r>
            <a:endParaRPr lang="en-US" altLang="zh-CN" sz="2000" dirty="0">
              <a:latin typeface="Times New Roman" panose="02020603050405020304" pitchFamily="18" charset="0"/>
              <a:ea typeface="宋体" panose="02010600030101010101" pitchFamily="2" charset="-122"/>
            </a:endParaRPr>
          </a:p>
        </p:txBody>
      </p:sp>
      <p:sp>
        <p:nvSpPr>
          <p:cNvPr id="9" name="TextBox 8"/>
          <p:cNvSpPr txBox="1"/>
          <p:nvPr/>
        </p:nvSpPr>
        <p:spPr>
          <a:xfrm>
            <a:off x="635" y="6480000"/>
            <a:ext cx="12191365" cy="369332"/>
          </a:xfrm>
          <a:prstGeom prst="rect">
            <a:avLst/>
          </a:prstGeom>
          <a:solidFill>
            <a:schemeClr val="accent1"/>
          </a:solidFill>
        </p:spPr>
        <p:txBody>
          <a:bodyPr wrap="square" rtlCol="0">
            <a:spAutoFit/>
          </a:bodyPr>
          <a:lstStyle/>
          <a:p>
            <a:pPr algn="ct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Oct 23~27. 2024, Hangzhou, CEPC Workshop</a:t>
            </a:r>
            <a:endPar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000" y="5398314"/>
            <a:ext cx="3600000" cy="681847"/>
          </a:xfrm>
          <a:prstGeom prst="rect">
            <a:avLst/>
          </a:prstGeom>
        </p:spPr>
      </p:pic>
      <p:sp>
        <p:nvSpPr>
          <p:cNvPr id="2" name="灯片编号占位符 1">
            <a:extLst>
              <a:ext uri="{FF2B5EF4-FFF2-40B4-BE49-F238E27FC236}">
                <a16:creationId xmlns:a16="http://schemas.microsoft.com/office/drawing/2014/main" id="{783A81EC-7CC7-1056-1D53-DD6214E08ED6}"/>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B2D4-AF9D-9313-3ADD-16A75D8B8AAE}"/>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6930CD9A-0D32-DDBC-90DF-1ED6AF5A7112}"/>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New magnet power supply system based on 10kV SST</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A7A33770-3D80-7ABF-B7C9-44DC171BBF44}"/>
              </a:ext>
            </a:extLst>
          </p:cNvPr>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lvl="1" indent="0">
              <a:spcBef>
                <a:spcPts val="0"/>
              </a:spcBef>
              <a:spcAft>
                <a:spcPts val="600"/>
              </a:spcAft>
              <a:buClr>
                <a:srgbClr val="FFC000"/>
              </a:buClr>
              <a:buSzPct val="80000"/>
              <a:buNone/>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灯片编号占位符 1">
            <a:extLst>
              <a:ext uri="{FF2B5EF4-FFF2-40B4-BE49-F238E27FC236}">
                <a16:creationId xmlns:a16="http://schemas.microsoft.com/office/drawing/2014/main" id="{5992E56B-6DB6-3F94-3E4A-389930857B17}"/>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10</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2" name="图片 1">
            <a:extLst>
              <a:ext uri="{FF2B5EF4-FFF2-40B4-BE49-F238E27FC236}">
                <a16:creationId xmlns:a16="http://schemas.microsoft.com/office/drawing/2014/main" id="{F7AD6290-8DF6-CF34-39B8-84810F345DA5}"/>
              </a:ext>
            </a:extLst>
          </p:cNvPr>
          <p:cNvPicPr/>
          <p:nvPr/>
        </p:nvPicPr>
        <p:blipFill rotWithShape="1">
          <a:blip r:embed="rId3" cstate="print">
            <a:extLst>
              <a:ext uri="{28A0092B-C50C-407E-A947-70E740481C1C}">
                <a14:useLocalDpi xmlns:a14="http://schemas.microsoft.com/office/drawing/2010/main" val="0"/>
              </a:ext>
            </a:extLst>
          </a:blip>
          <a:srcRect t="4581" b="4588"/>
          <a:stretch/>
        </p:blipFill>
        <p:spPr bwMode="auto">
          <a:xfrm>
            <a:off x="1080000" y="1800000"/>
            <a:ext cx="9720000" cy="3960000"/>
          </a:xfrm>
          <a:prstGeom prst="rect">
            <a:avLst/>
          </a:prstGeom>
          <a:noFill/>
          <a:ln>
            <a:noFill/>
          </a:ln>
          <a:extLst>
            <a:ext uri="{53640926-AAD7-44D8-BBD7-CCE9431645EC}">
              <a14:shadowObscured xmlns:a14="http://schemas.microsoft.com/office/drawing/2010/main"/>
            </a:ext>
          </a:extLst>
        </p:spPr>
      </p:pic>
      <p:sp>
        <p:nvSpPr>
          <p:cNvPr id="5" name="文本框 4">
            <a:extLst>
              <a:ext uri="{FF2B5EF4-FFF2-40B4-BE49-F238E27FC236}">
                <a16:creationId xmlns:a16="http://schemas.microsoft.com/office/drawing/2014/main" id="{CE0BB88C-A3E8-B81F-FF03-3AECA9394E53}"/>
              </a:ext>
            </a:extLst>
          </p:cNvPr>
          <p:cNvSpPr txBox="1"/>
          <p:nvPr/>
        </p:nvSpPr>
        <p:spPr>
          <a:xfrm>
            <a:off x="9900000" y="5760000"/>
            <a:ext cx="720000" cy="369332"/>
          </a:xfrm>
          <a:prstGeom prst="rect">
            <a:avLst/>
          </a:prstGeom>
          <a:noFill/>
        </p:spPr>
        <p:txBody>
          <a:bodyPr wrap="square" rtlCol="0">
            <a:spAutoFit/>
          </a:bodyPr>
          <a:lstStyle/>
          <a:p>
            <a:r>
              <a:rPr lang="en-US" altLang="zh-CN" dirty="0">
                <a:highlight>
                  <a:srgbClr val="00FF00"/>
                </a:highlight>
              </a:rPr>
              <a:t>66%</a:t>
            </a:r>
            <a:endParaRPr lang="zh-CN" altLang="en-US" dirty="0">
              <a:highlight>
                <a:srgbClr val="00FF00"/>
              </a:highlight>
            </a:endParaRPr>
          </a:p>
        </p:txBody>
      </p:sp>
      <p:sp>
        <p:nvSpPr>
          <p:cNvPr id="25" name="椭圆 24">
            <a:extLst>
              <a:ext uri="{FF2B5EF4-FFF2-40B4-BE49-F238E27FC236}">
                <a16:creationId xmlns:a16="http://schemas.microsoft.com/office/drawing/2014/main" id="{C6F30758-BB4E-1743-A627-E5E48C68F90E}"/>
              </a:ext>
            </a:extLst>
          </p:cNvPr>
          <p:cNvSpPr/>
          <p:nvPr/>
        </p:nvSpPr>
        <p:spPr>
          <a:xfrm>
            <a:off x="9720000" y="5580000"/>
            <a:ext cx="1080000" cy="72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8">
            <a:extLst>
              <a:ext uri="{FF2B5EF4-FFF2-40B4-BE49-F238E27FC236}">
                <a16:creationId xmlns:a16="http://schemas.microsoft.com/office/drawing/2014/main" id="{44FA8E72-660E-8AA1-6551-BE3BDDA74608}"/>
              </a:ext>
            </a:extLst>
          </p:cNvPr>
          <p:cNvSpPr/>
          <p:nvPr/>
        </p:nvSpPr>
        <p:spPr>
          <a:xfrm>
            <a:off x="9720000" y="1800000"/>
            <a:ext cx="936106"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8">
            <a:extLst>
              <a:ext uri="{FF2B5EF4-FFF2-40B4-BE49-F238E27FC236}">
                <a16:creationId xmlns:a16="http://schemas.microsoft.com/office/drawing/2014/main" id="{55B5DB76-792E-2847-2B1E-C6B536627720}"/>
              </a:ext>
            </a:extLst>
          </p:cNvPr>
          <p:cNvSpPr/>
          <p:nvPr/>
        </p:nvSpPr>
        <p:spPr>
          <a:xfrm>
            <a:off x="9000000" y="1800000"/>
            <a:ext cx="720000"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8">
            <a:extLst>
              <a:ext uri="{FF2B5EF4-FFF2-40B4-BE49-F238E27FC236}">
                <a16:creationId xmlns:a16="http://schemas.microsoft.com/office/drawing/2014/main" id="{BE408535-3872-A1DA-DD31-678E4DACF81A}"/>
              </a:ext>
            </a:extLst>
          </p:cNvPr>
          <p:cNvSpPr/>
          <p:nvPr/>
        </p:nvSpPr>
        <p:spPr>
          <a:xfrm>
            <a:off x="3780000" y="1800000"/>
            <a:ext cx="5220000" cy="4320000"/>
          </a:xfrm>
          <a:prstGeom prst="roundRect">
            <a:avLst>
              <a:gd name="adj" fmla="val 2517"/>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8">
            <a:extLst>
              <a:ext uri="{FF2B5EF4-FFF2-40B4-BE49-F238E27FC236}">
                <a16:creationId xmlns:a16="http://schemas.microsoft.com/office/drawing/2014/main" id="{7A716172-DCC8-7990-9401-8DA4D9322ACF}"/>
              </a:ext>
            </a:extLst>
          </p:cNvPr>
          <p:cNvSpPr/>
          <p:nvPr/>
        </p:nvSpPr>
        <p:spPr>
          <a:xfrm>
            <a:off x="1980000" y="1800000"/>
            <a:ext cx="1800000"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2728337E-4539-2CF1-1D4F-9B06DA0E38D4}"/>
              </a:ext>
            </a:extLst>
          </p:cNvPr>
          <p:cNvSpPr/>
          <p:nvPr/>
        </p:nvSpPr>
        <p:spPr>
          <a:xfrm>
            <a:off x="180000" y="2880000"/>
            <a:ext cx="1800000" cy="720000"/>
          </a:xfrm>
          <a:prstGeom prst="rect">
            <a:avLst/>
          </a:prstGeom>
        </p:spPr>
        <p:txBody>
          <a:bodyPr wrap="square">
            <a:spAutoFit/>
          </a:bodyPr>
          <a:lstStyle/>
          <a:p>
            <a:pPr algn="ctr"/>
            <a:r>
              <a:rPr lang="en-US" altLang="zh-CN" dirty="0">
                <a:solidFill>
                  <a:srgbClr val="000000"/>
                </a:solidFill>
                <a:latin typeface="Times New Roman" panose="02020603050405020304" pitchFamily="18" charset="0"/>
              </a:rPr>
              <a:t>H-power P.S.</a:t>
            </a:r>
          </a:p>
          <a:p>
            <a:pPr algn="ctr"/>
            <a:r>
              <a:rPr lang="en-US" altLang="zh-CN" dirty="0">
                <a:solidFill>
                  <a:srgbClr val="000000"/>
                </a:solidFill>
                <a:latin typeface="Times New Roman" panose="02020603050405020304" pitchFamily="18" charset="0"/>
              </a:rPr>
              <a:t>(1300A/500V)</a:t>
            </a:r>
            <a:endParaRPr lang="zh-CN" altLang="en-US" dirty="0">
              <a:solidFill>
                <a:srgbClr val="000000"/>
              </a:solidFill>
              <a:latin typeface="Times New Roman" panose="02020603050405020304" pitchFamily="18" charset="0"/>
            </a:endParaRPr>
          </a:p>
        </p:txBody>
      </p:sp>
      <p:sp>
        <p:nvSpPr>
          <p:cNvPr id="6" name="文本框 5">
            <a:extLst>
              <a:ext uri="{FF2B5EF4-FFF2-40B4-BE49-F238E27FC236}">
                <a16:creationId xmlns:a16="http://schemas.microsoft.com/office/drawing/2014/main" id="{F164B8A0-3016-3A2E-9B98-05C6BA9B11FF}"/>
              </a:ext>
            </a:extLst>
          </p:cNvPr>
          <p:cNvSpPr txBox="1"/>
          <p:nvPr/>
        </p:nvSpPr>
        <p:spPr>
          <a:xfrm>
            <a:off x="9000000" y="5760000"/>
            <a:ext cx="720000" cy="360000"/>
          </a:xfrm>
          <a:prstGeom prst="rect">
            <a:avLst/>
          </a:prstGeom>
          <a:noFill/>
        </p:spPr>
        <p:txBody>
          <a:bodyPr wrap="square" rtlCol="0">
            <a:spAutoFit/>
          </a:bodyPr>
          <a:lstStyle/>
          <a:p>
            <a:r>
              <a:rPr lang="en-US" altLang="zh-CN" dirty="0">
                <a:highlight>
                  <a:srgbClr val="00FF00"/>
                </a:highlight>
              </a:rPr>
              <a:t>28%</a:t>
            </a:r>
            <a:endParaRPr lang="zh-CN" altLang="en-US" dirty="0">
              <a:highlight>
                <a:srgbClr val="00FF00"/>
              </a:highlight>
            </a:endParaRPr>
          </a:p>
        </p:txBody>
      </p:sp>
      <p:sp>
        <p:nvSpPr>
          <p:cNvPr id="8" name="文本框 7">
            <a:extLst>
              <a:ext uri="{FF2B5EF4-FFF2-40B4-BE49-F238E27FC236}">
                <a16:creationId xmlns:a16="http://schemas.microsoft.com/office/drawing/2014/main" id="{352468D2-8F1A-464B-E35F-F034D4F155D0}"/>
              </a:ext>
            </a:extLst>
          </p:cNvPr>
          <p:cNvSpPr txBox="1"/>
          <p:nvPr/>
        </p:nvSpPr>
        <p:spPr>
          <a:xfrm>
            <a:off x="6840000" y="5760000"/>
            <a:ext cx="720000" cy="360000"/>
          </a:xfrm>
          <a:prstGeom prst="rect">
            <a:avLst/>
          </a:prstGeom>
          <a:noFill/>
        </p:spPr>
        <p:txBody>
          <a:bodyPr wrap="square" rtlCol="0">
            <a:spAutoFit/>
          </a:bodyPr>
          <a:lstStyle/>
          <a:p>
            <a:r>
              <a:rPr lang="en-US" altLang="zh-CN" dirty="0">
                <a:highlight>
                  <a:srgbClr val="00FF00"/>
                </a:highlight>
              </a:rPr>
              <a:t>4%</a:t>
            </a:r>
            <a:endParaRPr lang="zh-CN" altLang="en-US" dirty="0">
              <a:highlight>
                <a:srgbClr val="00FF00"/>
              </a:highlight>
            </a:endParaRPr>
          </a:p>
        </p:txBody>
      </p:sp>
      <p:sp>
        <p:nvSpPr>
          <p:cNvPr id="11" name="Content Placeholder 3">
            <a:extLst>
              <a:ext uri="{FF2B5EF4-FFF2-40B4-BE49-F238E27FC236}">
                <a16:creationId xmlns:a16="http://schemas.microsoft.com/office/drawing/2014/main" id="{7CEA329E-C325-9508-39B1-CF8766AABC9D}"/>
              </a:ext>
            </a:extLst>
          </p:cNvPr>
          <p:cNvSpPr txBox="1">
            <a:spLocks/>
          </p:cNvSpPr>
          <p:nvPr/>
        </p:nvSpPr>
        <p:spPr>
          <a:xfrm>
            <a:off x="360000" y="1080000"/>
            <a:ext cx="11520000" cy="540000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Increase efficiency by 6%,</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Saving electricity: 160,000RMB</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years</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65878507-7B9D-E2CB-7874-70CAA2530971}"/>
              </a:ext>
            </a:extLst>
          </p:cNvPr>
          <p:cNvSpPr txBox="1"/>
          <p:nvPr/>
        </p:nvSpPr>
        <p:spPr>
          <a:xfrm>
            <a:off x="9360000" y="6120000"/>
            <a:ext cx="1800000" cy="36000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Efficiency of magnet </a:t>
            </a:r>
            <a:endParaRPr lang="zh-CN" altLang="en-US" sz="1400"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41073962-465F-B0DF-3F81-7B6492DB96A3}"/>
              </a:ext>
            </a:extLst>
          </p:cNvPr>
          <p:cNvSpPr txBox="1"/>
          <p:nvPr/>
        </p:nvSpPr>
        <p:spPr>
          <a:xfrm>
            <a:off x="5400000" y="6120000"/>
            <a:ext cx="2520000" cy="36000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Power Consumption(100%)</a:t>
            </a:r>
            <a:endParaRPr lang="zh-CN" altLang="en-US" sz="1400"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34BBD7BD-EB81-BCF2-1094-C1BC6618A1E6}"/>
              </a:ext>
            </a:extLst>
          </p:cNvPr>
          <p:cNvSpPr/>
          <p:nvPr/>
        </p:nvSpPr>
        <p:spPr>
          <a:xfrm>
            <a:off x="2160000" y="1800000"/>
            <a:ext cx="2880000" cy="43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5B928D76-C907-BE5A-8E35-C9EDC53E694B}"/>
              </a:ext>
            </a:extLst>
          </p:cNvPr>
          <p:cNvPicPr>
            <a:picLocks/>
          </p:cNvPicPr>
          <p:nvPr/>
        </p:nvPicPr>
        <p:blipFill>
          <a:blip r:embed="rId4"/>
          <a:stretch>
            <a:fillRect/>
          </a:stretch>
        </p:blipFill>
        <p:spPr>
          <a:xfrm>
            <a:off x="2159999" y="1980000"/>
            <a:ext cx="2880000" cy="2160000"/>
          </a:xfrm>
          <a:prstGeom prst="rect">
            <a:avLst/>
          </a:prstGeom>
        </p:spPr>
      </p:pic>
      <p:sp>
        <p:nvSpPr>
          <p:cNvPr id="24" name="圆角矩形 23">
            <a:extLst>
              <a:ext uri="{FF2B5EF4-FFF2-40B4-BE49-F238E27FC236}">
                <a16:creationId xmlns:a16="http://schemas.microsoft.com/office/drawing/2014/main" id="{B03CCC8E-4D6A-F87D-AC01-F7642FC522AB}"/>
              </a:ext>
            </a:extLst>
          </p:cNvPr>
          <p:cNvSpPr/>
          <p:nvPr/>
        </p:nvSpPr>
        <p:spPr>
          <a:xfrm>
            <a:off x="1980000" y="1800000"/>
            <a:ext cx="3060000" cy="43200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FCEF4C29-42DC-18C8-BFB8-A1CC39995E42}"/>
              </a:ext>
            </a:extLst>
          </p:cNvPr>
          <p:cNvSpPr txBox="1"/>
          <p:nvPr/>
        </p:nvSpPr>
        <p:spPr>
          <a:xfrm>
            <a:off x="3240000" y="5760000"/>
            <a:ext cx="720000" cy="360000"/>
          </a:xfrm>
          <a:prstGeom prst="rect">
            <a:avLst/>
          </a:prstGeom>
          <a:noFill/>
        </p:spPr>
        <p:txBody>
          <a:bodyPr wrap="square" rtlCol="0">
            <a:spAutoFit/>
          </a:bodyPr>
          <a:lstStyle/>
          <a:p>
            <a:r>
              <a:rPr lang="en-US" altLang="zh-CN" dirty="0">
                <a:highlight>
                  <a:srgbClr val="00FF00"/>
                </a:highlight>
              </a:rPr>
              <a:t>2%</a:t>
            </a:r>
            <a:endParaRPr lang="zh-CN" altLang="en-US" dirty="0">
              <a:highlight>
                <a:srgbClr val="00FF00"/>
              </a:highlight>
            </a:endParaRPr>
          </a:p>
        </p:txBody>
      </p:sp>
    </p:spTree>
    <p:extLst>
      <p:ext uri="{BB962C8B-B14F-4D97-AF65-F5344CB8AC3E}">
        <p14:creationId xmlns:p14="http://schemas.microsoft.com/office/powerpoint/2010/main" val="174281205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5334B-0402-0B16-1445-1A87CE833078}"/>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4882F578-A3F3-BB94-4C8A-B206B69666B2}"/>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New magnet power supply system based on 10kV SST</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2942D89B-C7E0-624A-94D5-92C926B29689}"/>
              </a:ext>
            </a:extLst>
          </p:cNvPr>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lvl="1" indent="0">
              <a:spcBef>
                <a:spcPts val="0"/>
              </a:spcBef>
              <a:spcAft>
                <a:spcPts val="600"/>
              </a:spcAft>
              <a:buClr>
                <a:srgbClr val="FFC000"/>
              </a:buClr>
              <a:buSzPct val="80000"/>
              <a:buNone/>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Content Placeholder 3">
            <a:extLst>
              <a:ext uri="{FF2B5EF4-FFF2-40B4-BE49-F238E27FC236}">
                <a16:creationId xmlns:a16="http://schemas.microsoft.com/office/drawing/2014/main" id="{BF6DA716-20F7-D2DF-D68F-6B11DC5F0E36}"/>
              </a:ext>
            </a:extLst>
          </p:cNvPr>
          <p:cNvSpPr txBox="1">
            <a:spLocks/>
          </p:cNvSpPr>
          <p:nvPr/>
        </p:nvSpPr>
        <p:spPr>
          <a:xfrm>
            <a:off x="360000" y="1080000"/>
            <a:ext cx="11520000" cy="540000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Magnet power supply - topology </a:t>
            </a:r>
            <a:endParaRPr lang="en-GB"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灯片编号占位符 1">
            <a:extLst>
              <a:ext uri="{FF2B5EF4-FFF2-40B4-BE49-F238E27FC236}">
                <a16:creationId xmlns:a16="http://schemas.microsoft.com/office/drawing/2014/main" id="{31C44BA9-0C59-BAFF-3034-4C07B26D4E3E}"/>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11</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10" name="图片 9">
            <a:extLst>
              <a:ext uri="{FF2B5EF4-FFF2-40B4-BE49-F238E27FC236}">
                <a16:creationId xmlns:a16="http://schemas.microsoft.com/office/drawing/2014/main" id="{6984137E-8E39-07FD-6370-A308F8F2A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0" y="1800000"/>
            <a:ext cx="7560000" cy="4320000"/>
          </a:xfrm>
          <a:prstGeom prst="rect">
            <a:avLst/>
          </a:prstGeom>
        </p:spPr>
      </p:pic>
      <p:sp>
        <p:nvSpPr>
          <p:cNvPr id="12" name="文本框 11">
            <a:extLst>
              <a:ext uri="{FF2B5EF4-FFF2-40B4-BE49-F238E27FC236}">
                <a16:creationId xmlns:a16="http://schemas.microsoft.com/office/drawing/2014/main" id="{ACFBD6E4-FD94-7C06-F511-7D4FBEC4051E}"/>
              </a:ext>
            </a:extLst>
          </p:cNvPr>
          <p:cNvSpPr txBox="1"/>
          <p:nvPr/>
        </p:nvSpPr>
        <p:spPr>
          <a:xfrm>
            <a:off x="2340000" y="2520000"/>
            <a:ext cx="2160240" cy="1800000"/>
          </a:xfrm>
          <a:prstGeom prst="rect">
            <a:avLst/>
          </a:prstGeom>
          <a:solidFill>
            <a:schemeClr val="bg1"/>
          </a:solidFill>
          <a:ln w="19050">
            <a:solidFill>
              <a:schemeClr val="tx1"/>
            </a:solidFill>
          </a:ln>
        </p:spPr>
        <p:txBody>
          <a:bodyPr wrap="square" rtlCol="0" anchor="ctr" anchorCtr="0">
            <a:noAutofit/>
          </a:bodyPr>
          <a:lstStyle/>
          <a:p>
            <a:r>
              <a:rPr lang="en-US" altLang="zh-CN" sz="2400" dirty="0">
                <a:latin typeface="Times New Roman" panose="02020603050405020304" pitchFamily="18" charset="0"/>
                <a:cs typeface="Times New Roman" panose="02020603050405020304" pitchFamily="18" charset="0"/>
              </a:rPr>
              <a:t>    10kV SST</a:t>
            </a:r>
            <a:endParaRPr lang="zh-CN" altLang="en-US" sz="24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9999" y="1800000"/>
            <a:ext cx="1440000" cy="2561374"/>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 y="2160000"/>
            <a:ext cx="1440000" cy="2561375"/>
          </a:xfrm>
          <a:prstGeom prst="rect">
            <a:avLst/>
          </a:prstGeom>
        </p:spPr>
      </p:pic>
      <p:sp>
        <p:nvSpPr>
          <p:cNvPr id="5" name="矩形 4">
            <a:extLst>
              <a:ext uri="{FF2B5EF4-FFF2-40B4-BE49-F238E27FC236}">
                <a16:creationId xmlns:a16="http://schemas.microsoft.com/office/drawing/2014/main" id="{3C373A89-7727-56B2-C333-ABD5ACBDE6E0}"/>
              </a:ext>
            </a:extLst>
          </p:cNvPr>
          <p:cNvSpPr/>
          <p:nvPr/>
        </p:nvSpPr>
        <p:spPr>
          <a:xfrm>
            <a:off x="9900000" y="4500000"/>
            <a:ext cx="1800000" cy="369332"/>
          </a:xfrm>
          <a:prstGeom prst="rect">
            <a:avLst/>
          </a:prstGeom>
        </p:spPr>
        <p:txBody>
          <a:bodyPr wrap="square">
            <a:spAutoFit/>
          </a:bodyPr>
          <a:lstStyle/>
          <a:p>
            <a:pPr algn="ctr"/>
            <a:r>
              <a:rPr lang="en-US" altLang="zh-CN" dirty="0">
                <a:solidFill>
                  <a:srgbClr val="000000"/>
                </a:solidFill>
                <a:latin typeface="Times New Roman" panose="02020603050405020304" pitchFamily="18" charset="0"/>
              </a:rPr>
              <a:t>(1200A/200V)</a:t>
            </a:r>
            <a:endParaRPr lang="zh-CN"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9976871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5474A-D152-7E6A-DC77-3994C3289F71}"/>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36B07B78-189A-08F1-477A-FB2F066DD30B}"/>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New magnet power supply system based on 10kV SST</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631D3C1D-8F4A-E0A5-DDBF-222DFD8A3068}"/>
              </a:ext>
            </a:extLst>
          </p:cNvPr>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lvl="1" indent="0">
              <a:spcBef>
                <a:spcPts val="0"/>
              </a:spcBef>
              <a:spcAft>
                <a:spcPts val="600"/>
              </a:spcAft>
              <a:buClr>
                <a:srgbClr val="FFC000"/>
              </a:buClr>
              <a:buSzPct val="80000"/>
              <a:buNone/>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Content Placeholder 3">
            <a:extLst>
              <a:ext uri="{FF2B5EF4-FFF2-40B4-BE49-F238E27FC236}">
                <a16:creationId xmlns:a16="http://schemas.microsoft.com/office/drawing/2014/main" id="{E832D3C9-E039-9035-26D4-709B82DD4CA5}"/>
              </a:ext>
            </a:extLst>
          </p:cNvPr>
          <p:cNvSpPr txBox="1">
            <a:spLocks/>
          </p:cNvSpPr>
          <p:nvPr/>
        </p:nvSpPr>
        <p:spPr>
          <a:xfrm>
            <a:off x="360000" y="1080000"/>
            <a:ext cx="11520000" cy="540000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Magnet power supply - Test </a:t>
            </a:r>
            <a:endParaRPr lang="en-GB"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灯片编号占位符 1">
            <a:extLst>
              <a:ext uri="{FF2B5EF4-FFF2-40B4-BE49-F238E27FC236}">
                <a16:creationId xmlns:a16="http://schemas.microsoft.com/office/drawing/2014/main" id="{F434BC81-6E11-B2C8-7FC7-A1DC4CB5F507}"/>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12</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0" y="1800000"/>
            <a:ext cx="7200000" cy="4047821"/>
          </a:xfrm>
          <a:prstGeom prst="rect">
            <a:avLst/>
          </a:prstGeom>
        </p:spPr>
      </p:pic>
    </p:spTree>
    <p:extLst>
      <p:ext uri="{BB962C8B-B14F-4D97-AF65-F5344CB8AC3E}">
        <p14:creationId xmlns:p14="http://schemas.microsoft.com/office/powerpoint/2010/main" val="119298608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900A-6C05-47DA-9C4F-55BDAB822444}"/>
            </a:ext>
          </a:extLst>
        </p:cNvPr>
        <p:cNvGrpSpPr/>
        <p:nvPr/>
      </p:nvGrpSpPr>
      <p:grpSpPr>
        <a:xfrm>
          <a:off x="0" y="0"/>
          <a:ext cx="0" cy="0"/>
          <a:chOff x="0" y="0"/>
          <a:chExt cx="0" cy="0"/>
        </a:xfrm>
      </p:grpSpPr>
      <p:sp>
        <p:nvSpPr>
          <p:cNvPr id="5" name="内容占位符 4">
            <a:extLst>
              <a:ext uri="{FF2B5EF4-FFF2-40B4-BE49-F238E27FC236}">
                <a16:creationId xmlns:a16="http://schemas.microsoft.com/office/drawing/2014/main" id="{A5FADDDB-400D-60D7-5FEB-B6BA68ADE447}"/>
              </a:ext>
            </a:extLst>
          </p:cNvPr>
          <p:cNvSpPr>
            <a:spLocks noGrp="1"/>
          </p:cNvSpPr>
          <p:nvPr>
            <p:ph sz="quarter" idx="13"/>
          </p:nvPr>
        </p:nvSpPr>
        <p:spPr>
          <a:xfrm>
            <a:off x="0" y="1439999"/>
            <a:ext cx="9000000" cy="2160000"/>
          </a:xfrm>
        </p:spPr>
        <p:txBody>
          <a:bodyPr>
            <a:normAutofit/>
          </a:bodyPr>
          <a:lstStyle/>
          <a:p>
            <a:r>
              <a:rPr lang="en-US" altLang="zh-CN" sz="4000" dirty="0">
                <a:latin typeface="Times New Roman" panose="02020603050405020304" pitchFamily="18" charset="0"/>
                <a:cs typeface="Times New Roman" panose="02020603050405020304" pitchFamily="18" charset="0"/>
              </a:rPr>
              <a:t>Modularity and Redundancy in Optimizing the Reliability of Power</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supply System</a:t>
            </a:r>
            <a:endParaRPr lang="zh-CN" altLang="en-US" sz="4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83719806-8EFF-1996-8DDD-36EFA8FDFD09}"/>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13</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14902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itchFamily="18" charset="0"/>
                <a:ea typeface="宋体" panose="02010600030101010101" pitchFamily="2" charset="-122"/>
                <a:cs typeface="Times New Roman" pitchFamily="18" charset="0"/>
              </a:rPr>
              <a:t>Modularity and Redundancy</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The</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accelerator</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of CEPC will require a very large number of power converters. So the reliability of the whole power supply system will be a major issue. The use of a </a:t>
            </a:r>
            <a:r>
              <a:rPr lang="en-US" altLang="zh-CN" sz="1800" dirty="0">
                <a:latin typeface="Times New Roman" panose="02020603050405020304" pitchFamily="18" charset="0"/>
                <a:cs typeface="Times New Roman" panose="02020603050405020304" pitchFamily="18" charset="0"/>
              </a:rPr>
              <a:t>modularity and redundancy may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help increasing the overall machine availability.</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Since the power supplies are mainly installed in the auxiliary tunnels, the PS system cannot tolerate any downtime, a redundant power-supply configuration should be considered.</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The operating energy of the accelerator will be increased from 120GeV to 180GeV, and the power supply needs to expand the output capacity. Using redundancy and modularity is a solution.</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ea typeface="宋体" panose="02010600030101010101" pitchFamily="2" charset="-122"/>
                <a:cs typeface="Times New Roman" pitchFamily="18" charset="0"/>
              </a:rPr>
              <a:t>Redundancy can be achieved within several configurations: serial, parallel or with hot spares.</a:t>
            </a:r>
          </a:p>
          <a:p>
            <a:pPr marL="720000" lvl="2" indent="-360000">
              <a:spcBef>
                <a:spcPts val="0"/>
              </a:spcBef>
              <a:spcAft>
                <a:spcPts val="600"/>
              </a:spcAft>
              <a:buClr>
                <a:srgbClr val="002060"/>
              </a:buClr>
              <a:buSzPct val="80000"/>
              <a:buFont typeface="Wingdings" panose="05000000000000000000" pitchFamily="2" charset="2"/>
              <a:buChar char="n"/>
              <a:defRPr/>
            </a:pPr>
            <a:endParaRPr lang="en-US" altLang="zh-CN" sz="1800" dirty="0">
              <a:latin typeface="Times New Roman" panose="02020603050405020304"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endParaRPr lang="en-US" altLang="zh-CN" sz="1800" dirty="0">
              <a:latin typeface="Times New Roman" panose="02020603050405020304" pitchFamily="18" charset="0"/>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0" y="4320000"/>
            <a:ext cx="2100000" cy="1800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000" y="4320000"/>
            <a:ext cx="2222449" cy="1800000"/>
          </a:xfrm>
          <a:prstGeom prst="rect">
            <a:avLst/>
          </a:prstGeom>
        </p:spPr>
      </p:pic>
      <p:sp>
        <p:nvSpPr>
          <p:cNvPr id="11" name="矩形 10">
            <a:extLst>
              <a:ext uri="{FF2B5EF4-FFF2-40B4-BE49-F238E27FC236}">
                <a16:creationId xmlns:a16="http://schemas.microsoft.com/office/drawing/2014/main" id="{EF5C16B0-5ACE-4BAA-B60E-23DA21D3B491}"/>
              </a:ext>
            </a:extLst>
          </p:cNvPr>
          <p:cNvSpPr>
            <a:spLocks noChangeArrowheads="1"/>
          </p:cNvSpPr>
          <p:nvPr/>
        </p:nvSpPr>
        <p:spPr bwMode="auto">
          <a:xfrm>
            <a:off x="1260000" y="6480000"/>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cs typeface="Times New Roman" panose="02020603050405020304" pitchFamily="18" charset="0"/>
              </a:rPr>
              <a:t>Serial redundant configuration</a:t>
            </a:r>
            <a:endParaRPr lang="zh-CN" altLang="en-US" sz="1200"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EF5C16B0-5ACE-4BAA-B60E-23DA21D3B491}"/>
              </a:ext>
            </a:extLst>
          </p:cNvPr>
          <p:cNvSpPr>
            <a:spLocks noChangeArrowheads="1"/>
          </p:cNvSpPr>
          <p:nvPr/>
        </p:nvSpPr>
        <p:spPr bwMode="auto">
          <a:xfrm>
            <a:off x="8280000" y="6480000"/>
            <a:ext cx="180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cs typeface="Times New Roman" panose="02020603050405020304" pitchFamily="18" charset="0"/>
              </a:rPr>
              <a:t>Hot spare configuration</a:t>
            </a:r>
            <a:endParaRPr lang="zh-CN" altLang="en-US" sz="1200"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EF5C16B0-5ACE-4BAA-B60E-23DA21D3B491}"/>
              </a:ext>
            </a:extLst>
          </p:cNvPr>
          <p:cNvSpPr>
            <a:spLocks noChangeArrowheads="1"/>
          </p:cNvSpPr>
          <p:nvPr/>
        </p:nvSpPr>
        <p:spPr bwMode="auto">
          <a:xfrm>
            <a:off x="4500000" y="6480000"/>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cs typeface="Times New Roman" panose="02020603050405020304" pitchFamily="18" charset="0"/>
              </a:rPr>
              <a:t>Parallel redundant configuration</a:t>
            </a:r>
            <a:endParaRPr lang="zh-CN" altLang="en-US" sz="1200" dirty="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000" y="3960000"/>
            <a:ext cx="3048000" cy="2520000"/>
          </a:xfrm>
          <a:prstGeom prst="rect">
            <a:avLst/>
          </a:prstGeom>
        </p:spPr>
      </p:pic>
      <p:sp>
        <p:nvSpPr>
          <p:cNvPr id="2" name="灯片编号占位符 1">
            <a:extLst>
              <a:ext uri="{FF2B5EF4-FFF2-40B4-BE49-F238E27FC236}">
                <a16:creationId xmlns:a16="http://schemas.microsoft.com/office/drawing/2014/main" id="{34C83C68-BC77-461E-84DA-6D771F2A8CEC}"/>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14</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2865826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79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itchFamily="18" charset="0"/>
                <a:ea typeface="宋体" panose="02010600030101010101" pitchFamily="2" charset="-122"/>
                <a:cs typeface="Times New Roman" pitchFamily="18" charset="0"/>
              </a:rPr>
              <a:t>Modularity and Redundancy</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Parallel redundant configuration</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ea typeface="宋体" panose="02010600030101010101" pitchFamily="2" charset="-122"/>
                <a:cs typeface="Times New Roman" pitchFamily="18" charset="0"/>
              </a:rPr>
              <a:t>The redundant power supplies are connected in parallel with isolation diodes, which construct a fault-tolerant power system . This means that even if one of the paralleled supplies should fail, the system will continue to provide full power to its power bus - this is sometimes referred to as 100% power availability.</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Hot Swapping </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ea typeface="宋体" panose="02010600030101010101" pitchFamily="2" charset="-122"/>
                <a:cs typeface="Times New Roman" pitchFamily="18" charset="0"/>
              </a:rPr>
              <a:t>The failed supply is designed to be replaced, or “hot-swapped,” while the system input and output power remains on. Therefore, it can be replaced at the user’s convenience without impeding the operation of the system. </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Scalable Power</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ea typeface="宋体" panose="02010600030101010101" pitchFamily="2" charset="-122"/>
                <a:cs typeface="Times New Roman" pitchFamily="18" charset="0"/>
              </a:rPr>
              <a:t>With a redundant power system, the original configuration can consist of some number of power supplies with blanking plates covering the unused slots. As the system needs more power, one or more blanking plates then can be removed and additional hot-swap power supplies can be added to supply additional power. </a:t>
            </a:r>
            <a:endParaRPr lang="zh-CN" altLang="zh-CN" sz="1600" dirty="0">
              <a:latin typeface="Times New Roman" panose="02020603050405020304" pitchFamily="18" charset="0"/>
              <a:ea typeface="宋体" panose="02010600030101010101" pitchFamily="2" charset="-122"/>
              <a:cs typeface="Times New Roman" pitchFamily="18" charset="0"/>
            </a:endParaRPr>
          </a:p>
          <a:p>
            <a:pPr marL="900000" lvl="2" indent="-360000">
              <a:spcBef>
                <a:spcPts val="0"/>
              </a:spcBef>
              <a:spcAft>
                <a:spcPts val="600"/>
              </a:spcAft>
              <a:buClr>
                <a:schemeClr val="accent2"/>
              </a:buClr>
              <a:buSzPct val="80000"/>
              <a:buFont typeface="Wingdings" panose="05000000000000000000" pitchFamily="2" charset="2"/>
              <a:buChar char="ü"/>
              <a:defRPr/>
            </a:pPr>
            <a:endParaRPr lang="zh-CN" altLang="en-US" sz="1600" dirty="0">
              <a:latin typeface="Times New Roman" panose="02020603050405020304" pitchFamily="18" charset="0"/>
              <a:ea typeface="宋体" panose="02010600030101010101" pitchFamily="2" charset="-122"/>
              <a:cs typeface="Times New Roman" pitchFamily="18" charset="0"/>
            </a:endParaRPr>
          </a:p>
        </p:txBody>
      </p:sp>
      <p:sp>
        <p:nvSpPr>
          <p:cNvPr id="13" name="矩形 12">
            <a:extLst>
              <a:ext uri="{FF2B5EF4-FFF2-40B4-BE49-F238E27FC236}">
                <a16:creationId xmlns:a16="http://schemas.microsoft.com/office/drawing/2014/main" id="{EF5C16B0-5ACE-4BAA-B60E-23DA21D3B491}"/>
              </a:ext>
            </a:extLst>
          </p:cNvPr>
          <p:cNvSpPr>
            <a:spLocks noChangeArrowheads="1"/>
          </p:cNvSpPr>
          <p:nvPr/>
        </p:nvSpPr>
        <p:spPr bwMode="auto">
          <a:xfrm>
            <a:off x="8640000" y="5760000"/>
            <a:ext cx="288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cs typeface="Times New Roman" panose="02020603050405020304" pitchFamily="18" charset="0"/>
              </a:rPr>
              <a:t>In this typical redundant power system, </a:t>
            </a:r>
          </a:p>
          <a:p>
            <a:r>
              <a:rPr lang="en-US" altLang="zh-CN" sz="1200" dirty="0">
                <a:latin typeface="Times New Roman" panose="02020603050405020304" pitchFamily="18" charset="0"/>
                <a:cs typeface="Times New Roman" panose="02020603050405020304" pitchFamily="18" charset="0"/>
              </a:rPr>
              <a:t>three power supplies interface in parallel </a:t>
            </a:r>
          </a:p>
          <a:p>
            <a:r>
              <a:rPr lang="en-US" altLang="zh-CN" sz="1200" dirty="0">
                <a:latin typeface="Times New Roman" panose="02020603050405020304" pitchFamily="18" charset="0"/>
                <a:cs typeface="Times New Roman" panose="02020603050405020304" pitchFamily="18" charset="0"/>
              </a:rPr>
              <a:t>to the system load via internal </a:t>
            </a:r>
            <a:r>
              <a:rPr lang="en-US" altLang="zh-CN" sz="1200" dirty="0" err="1">
                <a:latin typeface="Times New Roman" panose="02020603050405020304" pitchFamily="18" charset="0"/>
                <a:cs typeface="Times New Roman" panose="02020603050405020304" pitchFamily="18" charset="0"/>
              </a:rPr>
              <a:t>ORing</a:t>
            </a:r>
            <a:r>
              <a:rPr lang="en-US" altLang="zh-CN" sz="1200" dirty="0">
                <a:latin typeface="Times New Roman" panose="02020603050405020304" pitchFamily="18" charset="0"/>
                <a:cs typeface="Times New Roman" panose="02020603050405020304" pitchFamily="18" charset="0"/>
              </a:rPr>
              <a:t> diodes. </a:t>
            </a:r>
            <a:endParaRPr lang="zh-CN" altLang="en-US" sz="1200" dirty="0">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000" y="3960000"/>
            <a:ext cx="2880000" cy="169825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000" y="1440000"/>
            <a:ext cx="2880000" cy="2054356"/>
          </a:xfrm>
          <a:prstGeom prst="rect">
            <a:avLst/>
          </a:prstGeom>
        </p:spPr>
      </p:pic>
      <p:sp>
        <p:nvSpPr>
          <p:cNvPr id="5" name="灯片编号占位符 1">
            <a:extLst>
              <a:ext uri="{FF2B5EF4-FFF2-40B4-BE49-F238E27FC236}">
                <a16:creationId xmlns:a16="http://schemas.microsoft.com/office/drawing/2014/main" id="{66D55E53-7F15-415A-7A25-C7457C7A426B}"/>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15</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36301787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itchFamily="18" charset="0"/>
                <a:ea typeface="宋体" panose="02010600030101010101" pitchFamily="2" charset="-122"/>
                <a:cs typeface="Times New Roman" pitchFamily="18" charset="0"/>
              </a:rPr>
              <a:t>Modularity and Redundancy</a:t>
            </a:r>
          </a:p>
        </p:txBody>
      </p:sp>
      <p:pic>
        <p:nvPicPr>
          <p:cNvPr id="9" name="图片 8"/>
          <p:cNvPicPr>
            <a:picLocks noChangeAspect="1"/>
          </p:cNvPicPr>
          <p:nvPr/>
        </p:nvPicPr>
        <p:blipFill>
          <a:blip r:embed="rId3" cstate="screen"/>
          <a:stretch>
            <a:fillRect/>
          </a:stretch>
        </p:blipFill>
        <p:spPr>
          <a:xfrm>
            <a:off x="1080000" y="1800000"/>
            <a:ext cx="5759787" cy="4320000"/>
          </a:xfrm>
          <a:prstGeom prst="rect">
            <a:avLst/>
          </a:prstGeom>
        </p:spPr>
      </p:pic>
      <p:pic>
        <p:nvPicPr>
          <p:cNvPr id="10" name="图片 9"/>
          <p:cNvPicPr>
            <a:picLocks noChangeAspect="1"/>
          </p:cNvPicPr>
          <p:nvPr/>
        </p:nvPicPr>
        <p:blipFill>
          <a:blip r:embed="rId4" cstate="screen"/>
          <a:srcRect/>
          <a:stretch>
            <a:fillRect/>
          </a:stretch>
        </p:blipFill>
        <p:spPr>
          <a:xfrm flipH="1">
            <a:off x="7752080" y="1776095"/>
            <a:ext cx="3014667" cy="4320000"/>
          </a:xfrm>
          <a:prstGeom prst="rect">
            <a:avLst/>
          </a:prstGeom>
        </p:spPr>
      </p:pic>
      <p:sp>
        <p:nvSpPr>
          <p:cNvPr id="11" name="文本框 10"/>
          <p:cNvSpPr txBox="1"/>
          <p:nvPr/>
        </p:nvSpPr>
        <p:spPr>
          <a:xfrm>
            <a:off x="1800000" y="6119999"/>
            <a:ext cx="3960000" cy="288000"/>
          </a:xfrm>
          <a:prstGeom prst="rect">
            <a:avLst/>
          </a:prstGeom>
          <a:noFill/>
        </p:spPr>
        <p:txBody>
          <a:bodyPr wrap="square" rtlCol="0">
            <a:spAutoFit/>
          </a:bodyPr>
          <a:lstStyle/>
          <a:p>
            <a:r>
              <a:rPr lang="en-US" altLang="zh-CN" sz="1200" dirty="0">
                <a:latin typeface="Times New Roman" panose="02020603050405020304" pitchFamily="18" charset="0"/>
                <a:ea typeface="华文楷体" panose="02010600040101010101" charset="-122"/>
                <a:cs typeface="Times New Roman" panose="02020603050405020304" pitchFamily="18" charset="0"/>
              </a:rPr>
              <a:t>Hot swap power supply (180A/20V), SHINE, Shanghai</a:t>
            </a:r>
            <a:endParaRPr lang="zh-CN" altLang="en-US" sz="1200" dirty="0">
              <a:latin typeface="Times New Roman" panose="02020603050405020304" pitchFamily="18" charset="0"/>
              <a:ea typeface="华文楷体" panose="02010600040101010101" charset="-122"/>
              <a:cs typeface="Times New Roman" panose="02020603050405020304" pitchFamily="18" charset="0"/>
            </a:endParaRPr>
          </a:p>
        </p:txBody>
      </p:sp>
      <p:pic>
        <p:nvPicPr>
          <p:cNvPr id="12" name="图片 11"/>
          <p:cNvPicPr>
            <a:picLocks noChangeAspect="1"/>
          </p:cNvPicPr>
          <p:nvPr/>
        </p:nvPicPr>
        <p:blipFill>
          <a:blip r:embed="rId5" cstate="screen"/>
          <a:srcRect/>
          <a:stretch>
            <a:fillRect/>
          </a:stretch>
        </p:blipFill>
        <p:spPr>
          <a:xfrm>
            <a:off x="2567305" y="1844675"/>
            <a:ext cx="1754505" cy="939800"/>
          </a:xfrm>
          <a:prstGeom prst="rect">
            <a:avLst/>
          </a:prstGeom>
          <a:ln>
            <a:solidFill>
              <a:srgbClr val="FF0000"/>
            </a:solidFill>
          </a:ln>
        </p:spPr>
      </p:pic>
      <p:sp>
        <p:nvSpPr>
          <p:cNvPr id="15" name="文本框 5">
            <a:extLst>
              <a:ext uri="{FF2B5EF4-FFF2-40B4-BE49-F238E27FC236}">
                <a16:creationId xmlns:a16="http://schemas.microsoft.com/office/drawing/2014/main" id="{DC13FD4B-D9EE-8F4D-09FA-6DCD095818A2}"/>
              </a:ext>
            </a:extLst>
          </p:cNvPr>
          <p:cNvSpPr txBox="1">
            <a:spLocks noChangeArrowheads="1"/>
          </p:cNvSpPr>
          <p:nvPr/>
        </p:nvSpPr>
        <p:spPr bwMode="auto">
          <a:xfrm>
            <a:off x="8640000" y="6120000"/>
            <a:ext cx="72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cs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黑体" panose="02010609060101010101" pitchFamily="49" charset="-122"/>
              </a:defRPr>
            </a:lvl9pPr>
          </a:lstStyle>
          <a:p>
            <a:pPr>
              <a:spcBef>
                <a:spcPct val="0"/>
              </a:spcBef>
              <a:buClrTx/>
              <a:buSzTx/>
              <a:buFontTx/>
              <a:buNone/>
            </a:pPr>
            <a:r>
              <a:rPr lang="en-US" altLang="zh-CN" sz="1200" dirty="0">
                <a:solidFill>
                  <a:schemeClr val="tx1"/>
                </a:solidFill>
                <a:latin typeface="Times New Roman" panose="02020603050405020304" pitchFamily="18" charset="0"/>
                <a:ea typeface="宋体" panose="02010600030101010101" pitchFamily="2" charset="-122"/>
              </a:rPr>
              <a:t>30A20V</a:t>
            </a:r>
            <a:endParaRPr lang="zh-CN" altLang="en-US" sz="1200" dirty="0">
              <a:solidFill>
                <a:schemeClr val="tx1"/>
              </a:solidFill>
              <a:latin typeface="Times New Roman" panose="02020603050405020304" pitchFamily="18" charset="0"/>
              <a:ea typeface="宋体" panose="02010600030101010101" pitchFamily="2" charset="-122"/>
            </a:endParaRPr>
          </a:p>
        </p:txBody>
      </p:sp>
      <p:sp>
        <p:nvSpPr>
          <p:cNvPr id="2" name="圆角矩形 1"/>
          <p:cNvSpPr/>
          <p:nvPr/>
        </p:nvSpPr>
        <p:spPr>
          <a:xfrm>
            <a:off x="1800000" y="3420000"/>
            <a:ext cx="3240360" cy="18000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灯片编号占位符 1">
            <a:extLst>
              <a:ext uri="{FF2B5EF4-FFF2-40B4-BE49-F238E27FC236}">
                <a16:creationId xmlns:a16="http://schemas.microsoft.com/office/drawing/2014/main" id="{5AF0E6F0-7483-80CD-59EA-2C9BBFB62C6E}"/>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16</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37508747"/>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79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itchFamily="18" charset="0"/>
                <a:ea typeface="宋体" panose="02010600030101010101" pitchFamily="2" charset="-122"/>
                <a:cs typeface="Times New Roman" pitchFamily="18" charset="0"/>
              </a:rPr>
              <a:t>Modularity and Redundancy</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Hot spare</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The principle of the hot spare approach is to keep a working power converter ready for replacing failed unit. When any failure is detected, the power converter is directly replaced by the hot spare through a connection system. This method reduced the mean time to repair (MTTR) to a minimum since it allows running the converters immediately at once and postponing the diagnosis phase.</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The connection switches can be mechanical but their configuration grows in complexity when one spare covers more power converters. If one converter of a group fails, the hot spare can replace any converter of the group by bypassing the failed converter and connecting the spare to the corresponding load. This method is easily combined with a modular/redundant approach.</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Key</a:t>
            </a:r>
            <a:r>
              <a:rPr lang="zh-CN" altLang="en-US" sz="1600" dirty="0">
                <a:latin typeface="Times New Roman" panose="02020603050405020304" pitchFamily="18" charset="0"/>
                <a:cs typeface="Times New Roman" pitchFamily="18" charset="0"/>
              </a:rPr>
              <a:t> </a:t>
            </a:r>
            <a:r>
              <a:rPr lang="en-US" altLang="zh-CN" sz="1600" dirty="0">
                <a:latin typeface="Times New Roman" panose="02020603050405020304" pitchFamily="18" charset="0"/>
                <a:cs typeface="Times New Roman" pitchFamily="18" charset="0"/>
              </a:rPr>
              <a:t>issue</a:t>
            </a:r>
            <a:r>
              <a:rPr lang="zh-CN" altLang="en-US" sz="1600" dirty="0">
                <a:latin typeface="Times New Roman" panose="02020603050405020304" pitchFamily="18" charset="0"/>
                <a:cs typeface="Times New Roman" pitchFamily="18" charset="0"/>
              </a:rPr>
              <a:t> </a:t>
            </a:r>
            <a:r>
              <a:rPr lang="en-US" altLang="zh-CN" sz="1600" dirty="0">
                <a:latin typeface="Times New Roman" panose="02020603050405020304" pitchFamily="18" charset="0"/>
                <a:cs typeface="Times New Roman" pitchFamily="18" charset="0"/>
              </a:rPr>
              <a:t>is</a:t>
            </a:r>
            <a:r>
              <a:rPr lang="zh-CN" altLang="en-US" sz="1600" dirty="0">
                <a:latin typeface="Times New Roman" panose="02020603050405020304" pitchFamily="18" charset="0"/>
                <a:cs typeface="Times New Roman" pitchFamily="18" charset="0"/>
              </a:rPr>
              <a:t> </a:t>
            </a:r>
            <a:r>
              <a:rPr lang="en-US" altLang="zh-CN" sz="1600" dirty="0">
                <a:latin typeface="Times New Roman" panose="02020603050405020304" pitchFamily="18" charset="0"/>
                <a:cs typeface="Times New Roman" pitchFamily="18" charset="0"/>
              </a:rPr>
              <a:t>the reliability of the bypass system. If the reliability of the bypass system is poor, then redundancy adds in fact more failures than the simple configuration with a single power converter. </a:t>
            </a:r>
          </a:p>
          <a:p>
            <a:pPr marL="900000" lvl="2" indent="-360000">
              <a:spcBef>
                <a:spcPts val="0"/>
              </a:spcBef>
              <a:spcAft>
                <a:spcPts val="600"/>
              </a:spcAft>
              <a:buClr>
                <a:schemeClr val="accent2"/>
              </a:buClr>
              <a:buSzPct val="80000"/>
              <a:buFont typeface="Wingdings" panose="05000000000000000000" pitchFamily="2" charset="2"/>
              <a:buChar char="ü"/>
              <a:defRPr/>
            </a:pPr>
            <a:endParaRPr lang="en-US" altLang="zh-CN" sz="1600" dirty="0">
              <a:latin typeface="Times New Roman" panose="02020603050405020304" pitchFamily="18" charset="0"/>
              <a:cs typeface="Times New Roman" pitchFamily="18" charset="0"/>
            </a:endParaRPr>
          </a:p>
          <a:p>
            <a:pPr marL="900000" lvl="2" indent="-360000">
              <a:spcBef>
                <a:spcPts val="0"/>
              </a:spcBef>
              <a:spcAft>
                <a:spcPts val="600"/>
              </a:spcAft>
              <a:buClr>
                <a:schemeClr val="accent2"/>
              </a:buClr>
              <a:buSzPct val="80000"/>
              <a:buFont typeface="Wingdings" panose="05000000000000000000" pitchFamily="2" charset="2"/>
              <a:buChar char="ü"/>
              <a:defRPr/>
            </a:pPr>
            <a:endParaRPr lang="zh-CN" altLang="en-US" sz="1600" dirty="0">
              <a:latin typeface="Times New Roman" panose="02020603050405020304" pitchFamily="18" charset="0"/>
              <a:ea typeface="宋体" panose="02010600030101010101" pitchFamily="2" charset="-122"/>
              <a:cs typeface="Times New Roman" pitchFamily="18" charset="0"/>
            </a:endParaRPr>
          </a:p>
        </p:txBody>
      </p:sp>
      <p:sp>
        <p:nvSpPr>
          <p:cNvPr id="8" name="矩形 7">
            <a:extLst>
              <a:ext uri="{FF2B5EF4-FFF2-40B4-BE49-F238E27FC236}">
                <a16:creationId xmlns:a16="http://schemas.microsoft.com/office/drawing/2014/main" id="{EF5C16B0-5ACE-4BAA-B60E-23DA21D3B491}"/>
              </a:ext>
            </a:extLst>
          </p:cNvPr>
          <p:cNvSpPr>
            <a:spLocks noChangeArrowheads="1"/>
          </p:cNvSpPr>
          <p:nvPr/>
        </p:nvSpPr>
        <p:spPr bwMode="auto">
          <a:xfrm>
            <a:off x="8904312" y="4297934"/>
            <a:ext cx="180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latin typeface="Times New Roman" panose="02020603050405020304" pitchFamily="18" charset="0"/>
                <a:cs typeface="Times New Roman" panose="02020603050405020304" pitchFamily="18" charset="0"/>
              </a:rPr>
              <a:t>Hot spare configuration</a:t>
            </a:r>
            <a:endParaRPr lang="zh-CN" altLang="en-US" sz="12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040" y="1916832"/>
            <a:ext cx="2880000" cy="2381102"/>
          </a:xfrm>
          <a:prstGeom prst="rect">
            <a:avLst/>
          </a:prstGeom>
        </p:spPr>
      </p:pic>
      <p:sp>
        <p:nvSpPr>
          <p:cNvPr id="2" name="灯片编号占位符 1">
            <a:extLst>
              <a:ext uri="{FF2B5EF4-FFF2-40B4-BE49-F238E27FC236}">
                <a16:creationId xmlns:a16="http://schemas.microsoft.com/office/drawing/2014/main" id="{3A264E9D-3205-B730-F47B-D0829F5EDBB7}"/>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17</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948452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900A-6C05-47DA-9C4F-55BDAB822444}"/>
            </a:ext>
          </a:extLst>
        </p:cNvPr>
        <p:cNvGrpSpPr/>
        <p:nvPr/>
      </p:nvGrpSpPr>
      <p:grpSpPr>
        <a:xfrm>
          <a:off x="0" y="0"/>
          <a:ext cx="0" cy="0"/>
          <a:chOff x="0" y="0"/>
          <a:chExt cx="0" cy="0"/>
        </a:xfrm>
      </p:grpSpPr>
      <p:sp>
        <p:nvSpPr>
          <p:cNvPr id="5" name="内容占位符 4">
            <a:extLst>
              <a:ext uri="{FF2B5EF4-FFF2-40B4-BE49-F238E27FC236}">
                <a16:creationId xmlns:a16="http://schemas.microsoft.com/office/drawing/2014/main" id="{A5FADDDB-400D-60D7-5FEB-B6BA68ADE447}"/>
              </a:ext>
            </a:extLst>
          </p:cNvPr>
          <p:cNvSpPr>
            <a:spLocks noGrp="1"/>
          </p:cNvSpPr>
          <p:nvPr>
            <p:ph sz="quarter" idx="13"/>
          </p:nvPr>
        </p:nvSpPr>
        <p:spPr>
          <a:xfrm>
            <a:off x="0" y="1439999"/>
            <a:ext cx="9000000" cy="2160000"/>
          </a:xfrm>
        </p:spPr>
        <p:txBody>
          <a:bodyPr>
            <a:normAutofit/>
          </a:bodyPr>
          <a:lstStyle/>
          <a:p>
            <a:r>
              <a:rPr lang="en-GB" altLang="zh-CN" sz="4000" dirty="0">
                <a:latin typeface="Times New Roman" panose="02020603050405020304" pitchFamily="18" charset="0"/>
                <a:cs typeface="Times New Roman" panose="02020603050405020304" pitchFamily="18" charset="0"/>
              </a:rPr>
              <a:t>Digital Power Supply Control Module upgrade </a:t>
            </a:r>
            <a:endParaRPr lang="zh-CN" altLang="en-US" sz="4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83719806-8EFF-1996-8DDD-36EFA8FDFD09}"/>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18</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57620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anose="02020603050405020304" pitchFamily="18" charset="0"/>
                <a:ea typeface="宋体" panose="02010600030101010101" pitchFamily="2" charset="-122"/>
                <a:cs typeface="Times New Roman" pitchFamily="18" charset="0"/>
              </a:rPr>
              <a:t>Digital Power Supply Control Module ( DPSCM ) - Upgrade</a:t>
            </a:r>
            <a:endParaRPr lang="en-US" altLang="zh-CN" b="1" dirty="0">
              <a:latin typeface="Times New Roman"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cs typeface="Times New Roman" panose="02020603050405020304" pitchFamily="18" charset="0"/>
              </a:rPr>
              <a:t>Intelligent management of power supply based on AI</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9" name="矩形 58">
            <a:extLst>
              <a:ext uri="{FF2B5EF4-FFF2-40B4-BE49-F238E27FC236}">
                <a16:creationId xmlns:a16="http://schemas.microsoft.com/office/drawing/2014/main" id="{016A7093-AF2E-4D1D-B867-A3ABFDD81303}"/>
              </a:ext>
            </a:extLst>
          </p:cNvPr>
          <p:cNvSpPr/>
          <p:nvPr/>
        </p:nvSpPr>
        <p:spPr>
          <a:xfrm>
            <a:off x="8640000" y="2340000"/>
            <a:ext cx="720000" cy="360000"/>
          </a:xfrm>
          <a:prstGeom prst="rect">
            <a:avLst/>
          </a:prstGeom>
        </p:spPr>
        <p:txBody>
          <a:bodyPr wrap="non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chemeClr val="accent6">
                    <a:lumMod val="75000"/>
                  </a:schemeClr>
                </a:solidFill>
                <a:latin typeface="微软雅黑" pitchFamily="34" charset="-122"/>
                <a:ea typeface="微软雅黑" pitchFamily="34" charset="-122"/>
              </a:rPr>
              <a:t>How</a:t>
            </a:r>
            <a:endParaRPr lang="zh-CN" altLang="en-US" sz="1600" b="1" dirty="0">
              <a:solidFill>
                <a:schemeClr val="accent6">
                  <a:lumMod val="75000"/>
                </a:schemeClr>
              </a:solidFill>
              <a:latin typeface="微软雅黑" pitchFamily="34" charset="-122"/>
              <a:ea typeface="微软雅黑" pitchFamily="34" charset="-122"/>
            </a:endParaRPr>
          </a:p>
        </p:txBody>
      </p:sp>
      <p:sp>
        <p:nvSpPr>
          <p:cNvPr id="60" name="矩形 59">
            <a:extLst>
              <a:ext uri="{FF2B5EF4-FFF2-40B4-BE49-F238E27FC236}">
                <a16:creationId xmlns:a16="http://schemas.microsoft.com/office/drawing/2014/main" id="{540B49F1-AC6F-4CFA-8BF6-ED66057E11C8}"/>
              </a:ext>
            </a:extLst>
          </p:cNvPr>
          <p:cNvSpPr/>
          <p:nvPr/>
        </p:nvSpPr>
        <p:spPr>
          <a:xfrm>
            <a:off x="2520000" y="3060000"/>
            <a:ext cx="718448" cy="360000"/>
          </a:xfrm>
          <a:prstGeom prst="rect">
            <a:avLst/>
          </a:prstGeom>
        </p:spPr>
        <p:txBody>
          <a:bodyPr wrap="non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chemeClr val="accent6">
                    <a:lumMod val="75000"/>
                  </a:schemeClr>
                </a:solidFill>
                <a:latin typeface="微软雅黑" pitchFamily="34" charset="-122"/>
                <a:ea typeface="微软雅黑" pitchFamily="34" charset="-122"/>
              </a:rPr>
              <a:t>Why </a:t>
            </a:r>
          </a:p>
        </p:txBody>
      </p:sp>
      <p:sp>
        <p:nvSpPr>
          <p:cNvPr id="61" name="等腰三角形 60">
            <a:extLst>
              <a:ext uri="{FF2B5EF4-FFF2-40B4-BE49-F238E27FC236}">
                <a16:creationId xmlns:a16="http://schemas.microsoft.com/office/drawing/2014/main" id="{20CDFBBD-C4F3-4008-A0F1-51BBED6FAC36}"/>
              </a:ext>
            </a:extLst>
          </p:cNvPr>
          <p:cNvSpPr>
            <a:spLocks noChangeAspect="1" noChangeArrowheads="1"/>
          </p:cNvSpPr>
          <p:nvPr/>
        </p:nvSpPr>
        <p:spPr bwMode="auto">
          <a:xfrm rot="5400000" flipV="1">
            <a:off x="7384870" y="2740341"/>
            <a:ext cx="239249" cy="206315"/>
          </a:xfrm>
          <a:prstGeom prst="triangle">
            <a:avLst>
              <a:gd name="adj" fmla="val 50000"/>
            </a:avLst>
          </a:prstGeom>
          <a:solidFill>
            <a:srgbClr val="877044"/>
          </a:solidFill>
          <a:ln>
            <a:noFill/>
          </a:ln>
        </p:spPr>
        <p:txBody>
          <a:bodyPr lIns="91431" tIns="45716" rIns="91431"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 typeface="Arial" charset="0"/>
              <a:buNone/>
            </a:pPr>
            <a:endParaRPr lang="zh-CN" altLang="zh-CN" sz="2000">
              <a:solidFill>
                <a:schemeClr val="tx1">
                  <a:lumMod val="65000"/>
                  <a:lumOff val="35000"/>
                </a:schemeClr>
              </a:solidFill>
              <a:sym typeface="微软雅黑" pitchFamily="34" charset="-122"/>
            </a:endParaRPr>
          </a:p>
        </p:txBody>
      </p:sp>
      <p:sp>
        <p:nvSpPr>
          <p:cNvPr id="62" name="矩形 61">
            <a:extLst>
              <a:ext uri="{FF2B5EF4-FFF2-40B4-BE49-F238E27FC236}">
                <a16:creationId xmlns:a16="http://schemas.microsoft.com/office/drawing/2014/main" id="{48EB7BAF-415E-495A-BC9F-3A7925794789}"/>
              </a:ext>
            </a:extLst>
          </p:cNvPr>
          <p:cNvSpPr>
            <a:spLocks noChangeArrowheads="1"/>
          </p:cNvSpPr>
          <p:nvPr/>
        </p:nvSpPr>
        <p:spPr bwMode="auto">
          <a:xfrm>
            <a:off x="7680252" y="2646143"/>
            <a:ext cx="2880000" cy="291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spcBef>
                <a:spcPct val="0"/>
              </a:spcBef>
              <a:buFont typeface="Arial" panose="020B0604020202020204" pitchFamily="34" charset="0"/>
              <a:buChar char="•"/>
            </a:pPr>
            <a:r>
              <a:rPr lang="en-US" altLang="zh-CN" sz="1400" dirty="0">
                <a:solidFill>
                  <a:srgbClr val="0070C0"/>
                </a:solidFill>
                <a:sym typeface="微软雅黑" pitchFamily="34" charset="-122"/>
              </a:rPr>
              <a:t>Proactively inspect and monitor the operation status of power supplies.</a:t>
            </a:r>
          </a:p>
          <a:p>
            <a:pPr marL="285750" indent="-285750">
              <a:lnSpc>
                <a:spcPct val="120000"/>
              </a:lnSpc>
              <a:spcBef>
                <a:spcPct val="0"/>
              </a:spcBef>
              <a:buFont typeface="Arial" panose="020B0604020202020204" pitchFamily="34" charset="0"/>
              <a:buChar char="•"/>
            </a:pPr>
            <a:r>
              <a:rPr lang="en-US" altLang="zh-CN" sz="1400" dirty="0">
                <a:solidFill>
                  <a:srgbClr val="0070C0"/>
                </a:solidFill>
                <a:sym typeface="微软雅黑" pitchFamily="34" charset="-122"/>
              </a:rPr>
              <a:t>Actively report the power supply status that may have problems and need to be monitored.</a:t>
            </a:r>
          </a:p>
          <a:p>
            <a:pPr marL="285750" indent="-285750">
              <a:lnSpc>
                <a:spcPct val="120000"/>
              </a:lnSpc>
              <a:spcBef>
                <a:spcPct val="0"/>
              </a:spcBef>
              <a:buFont typeface="Arial" panose="020B0604020202020204" pitchFamily="34" charset="0"/>
              <a:buChar char="•"/>
            </a:pPr>
            <a:r>
              <a:rPr lang="en-US" altLang="zh-CN" sz="1400" dirty="0">
                <a:solidFill>
                  <a:srgbClr val="0070C0"/>
                </a:solidFill>
              </a:rPr>
              <a:t>Predict and diagnose power supply’s failure</a:t>
            </a:r>
            <a:r>
              <a:rPr lang="en-US" altLang="zh-CN" sz="1400" dirty="0">
                <a:solidFill>
                  <a:srgbClr val="0070C0"/>
                </a:solidFill>
                <a:sym typeface="微软雅黑" pitchFamily="34" charset="-122"/>
              </a:rPr>
              <a:t>.</a:t>
            </a:r>
          </a:p>
          <a:p>
            <a:pPr marL="285750" indent="-285750">
              <a:lnSpc>
                <a:spcPct val="120000"/>
              </a:lnSpc>
              <a:spcBef>
                <a:spcPct val="0"/>
              </a:spcBef>
              <a:buFont typeface="Arial" panose="020B0604020202020204" pitchFamily="34" charset="0"/>
              <a:buChar char="•"/>
            </a:pPr>
            <a:r>
              <a:rPr lang="en-US" altLang="zh-CN" sz="1400" dirty="0">
                <a:solidFill>
                  <a:srgbClr val="0070C0"/>
                </a:solidFill>
              </a:rPr>
              <a:t>Record and query</a:t>
            </a:r>
            <a:r>
              <a:rPr lang="en-US" altLang="zh-CN" sz="1400" dirty="0">
                <a:solidFill>
                  <a:srgbClr val="0070C0"/>
                </a:solidFill>
                <a:sym typeface="微软雅黑" pitchFamily="34" charset="-122"/>
              </a:rPr>
              <a:t> the </a:t>
            </a:r>
            <a:r>
              <a:rPr lang="en-US" altLang="zh-CN" sz="1400" dirty="0">
                <a:solidFill>
                  <a:srgbClr val="0070C0"/>
                </a:solidFill>
              </a:rPr>
              <a:t>parameters and historical data of power supply</a:t>
            </a:r>
            <a:endParaRPr lang="zh-CN" altLang="en-US" sz="1400" dirty="0">
              <a:solidFill>
                <a:srgbClr val="0070C0"/>
              </a:solidFill>
              <a:sym typeface="微软雅黑" pitchFamily="34" charset="-122"/>
            </a:endParaRPr>
          </a:p>
        </p:txBody>
      </p:sp>
      <p:sp>
        <p:nvSpPr>
          <p:cNvPr id="63" name="等腰三角形 62">
            <a:extLst>
              <a:ext uri="{FF2B5EF4-FFF2-40B4-BE49-F238E27FC236}">
                <a16:creationId xmlns:a16="http://schemas.microsoft.com/office/drawing/2014/main" id="{F315D645-90DF-402E-A434-2394AC1B8476}"/>
              </a:ext>
            </a:extLst>
          </p:cNvPr>
          <p:cNvSpPr>
            <a:spLocks noChangeAspect="1" noChangeArrowheads="1"/>
          </p:cNvSpPr>
          <p:nvPr/>
        </p:nvSpPr>
        <p:spPr bwMode="auto">
          <a:xfrm rot="16200000" flipH="1" flipV="1">
            <a:off x="4314559" y="3793453"/>
            <a:ext cx="239249" cy="206315"/>
          </a:xfrm>
          <a:prstGeom prst="triangle">
            <a:avLst>
              <a:gd name="adj" fmla="val 50000"/>
            </a:avLst>
          </a:prstGeom>
          <a:solidFill>
            <a:srgbClr val="877044"/>
          </a:solidFill>
          <a:ln>
            <a:noFill/>
          </a:ln>
        </p:spPr>
        <p:txBody>
          <a:bodyPr lIns="91431" tIns="45716" rIns="91431"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 typeface="Arial" charset="0"/>
              <a:buNone/>
            </a:pPr>
            <a:endParaRPr lang="zh-CN" altLang="zh-CN" sz="2000">
              <a:solidFill>
                <a:schemeClr val="tx1">
                  <a:lumMod val="65000"/>
                  <a:lumOff val="35000"/>
                </a:schemeClr>
              </a:solidFill>
              <a:sym typeface="微软雅黑" pitchFamily="34" charset="-122"/>
            </a:endParaRPr>
          </a:p>
        </p:txBody>
      </p:sp>
      <p:sp>
        <p:nvSpPr>
          <p:cNvPr id="64" name="矩形 63">
            <a:extLst>
              <a:ext uri="{FF2B5EF4-FFF2-40B4-BE49-F238E27FC236}">
                <a16:creationId xmlns:a16="http://schemas.microsoft.com/office/drawing/2014/main" id="{5C387AB7-A08D-4DA2-8F72-47B1822EED6C}"/>
              </a:ext>
            </a:extLst>
          </p:cNvPr>
          <p:cNvSpPr>
            <a:spLocks noChangeArrowheads="1"/>
          </p:cNvSpPr>
          <p:nvPr/>
        </p:nvSpPr>
        <p:spPr bwMode="auto">
          <a:xfrm>
            <a:off x="1800000" y="3420000"/>
            <a:ext cx="2520000" cy="291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en-US" altLang="zh-CN" sz="1400" dirty="0">
                <a:solidFill>
                  <a:srgbClr val="0070C0"/>
                </a:solidFill>
                <a:sym typeface="微软雅黑" pitchFamily="34" charset="-122"/>
              </a:rPr>
              <a:t>* There are a large number of power supplies which located in tunnels in CEPC.</a:t>
            </a:r>
          </a:p>
          <a:p>
            <a:pPr>
              <a:lnSpc>
                <a:spcPct val="120000"/>
              </a:lnSpc>
              <a:spcBef>
                <a:spcPct val="0"/>
              </a:spcBef>
            </a:pPr>
            <a:r>
              <a:rPr lang="en-US" altLang="zh-CN" sz="1400" dirty="0">
                <a:solidFill>
                  <a:srgbClr val="0070C0"/>
                </a:solidFill>
                <a:sym typeface="微软雅黑" pitchFamily="34" charset="-122"/>
              </a:rPr>
              <a:t>* The traditional power supply management is manual inspection, and a large number of spare parts are prepared in advance</a:t>
            </a:r>
          </a:p>
          <a:p>
            <a:pPr>
              <a:lnSpc>
                <a:spcPct val="120000"/>
              </a:lnSpc>
              <a:spcBef>
                <a:spcPct val="0"/>
              </a:spcBef>
            </a:pPr>
            <a:r>
              <a:rPr lang="en-US" altLang="zh-CN" sz="1400" dirty="0">
                <a:solidFill>
                  <a:srgbClr val="0070C0"/>
                </a:solidFill>
                <a:sym typeface="微软雅黑" pitchFamily="34" charset="-122"/>
              </a:rPr>
              <a:t>* In CEPC, it is difficult to maintain power supply offline after the fault occurs.</a:t>
            </a:r>
            <a:endParaRPr lang="zh-CN" altLang="en-US" sz="1400" dirty="0">
              <a:solidFill>
                <a:srgbClr val="0070C0"/>
              </a:solidFill>
              <a:sym typeface="微软雅黑" pitchFamily="34" charset="-122"/>
            </a:endParaRPr>
          </a:p>
        </p:txBody>
      </p:sp>
      <p:sp>
        <p:nvSpPr>
          <p:cNvPr id="65" name="形状 64">
            <a:extLst>
              <a:ext uri="{FF2B5EF4-FFF2-40B4-BE49-F238E27FC236}">
                <a16:creationId xmlns:a16="http://schemas.microsoft.com/office/drawing/2014/main" id="{F865C1AF-D738-4802-8661-BDE3AE78733A}"/>
              </a:ext>
            </a:extLst>
          </p:cNvPr>
          <p:cNvSpPr/>
          <p:nvPr/>
        </p:nvSpPr>
        <p:spPr>
          <a:xfrm>
            <a:off x="4680469" y="3215985"/>
            <a:ext cx="1867985" cy="1868267"/>
          </a:xfrm>
          <a:prstGeom prst="leftCircularArrow">
            <a:avLst>
              <a:gd name="adj1" fmla="val 8909"/>
              <a:gd name="adj2" fmla="val 1142322"/>
              <a:gd name="adj3" fmla="val 6293598"/>
              <a:gd name="adj4" fmla="val 18900002"/>
              <a:gd name="adj5" fmla="val 12500"/>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66" name="空心弧 65">
            <a:extLst>
              <a:ext uri="{FF2B5EF4-FFF2-40B4-BE49-F238E27FC236}">
                <a16:creationId xmlns:a16="http://schemas.microsoft.com/office/drawing/2014/main" id="{7E415134-2723-49DE-A181-1F325B56D587}"/>
              </a:ext>
            </a:extLst>
          </p:cNvPr>
          <p:cNvSpPr/>
          <p:nvPr/>
        </p:nvSpPr>
        <p:spPr>
          <a:xfrm>
            <a:off x="5350720" y="4438529"/>
            <a:ext cx="1604887" cy="1605530"/>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grpSp>
        <p:nvGrpSpPr>
          <p:cNvPr id="67" name="组合 66">
            <a:extLst>
              <a:ext uri="{FF2B5EF4-FFF2-40B4-BE49-F238E27FC236}">
                <a16:creationId xmlns:a16="http://schemas.microsoft.com/office/drawing/2014/main" id="{1034FA03-E1B3-4C85-A23E-33FAD925D7DF}"/>
              </a:ext>
            </a:extLst>
          </p:cNvPr>
          <p:cNvGrpSpPr/>
          <p:nvPr/>
        </p:nvGrpSpPr>
        <p:grpSpPr>
          <a:xfrm rot="2736489">
            <a:off x="5899052" y="2753733"/>
            <a:ext cx="578227" cy="506763"/>
            <a:chOff x="4212441" y="1835306"/>
            <a:chExt cx="645570" cy="565784"/>
          </a:xfrm>
          <a:solidFill>
            <a:srgbClr val="877044"/>
          </a:solidFill>
        </p:grpSpPr>
        <p:sp>
          <p:nvSpPr>
            <p:cNvPr id="68" name="Freeform 143">
              <a:extLst>
                <a:ext uri="{FF2B5EF4-FFF2-40B4-BE49-F238E27FC236}">
                  <a16:creationId xmlns:a16="http://schemas.microsoft.com/office/drawing/2014/main" id="{633E035F-DF31-4126-98D8-66A97A129995}"/>
                </a:ext>
              </a:extLst>
            </p:cNvPr>
            <p:cNvSpPr>
              <a:spLocks/>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69" name="Freeform 144">
              <a:extLst>
                <a:ext uri="{FF2B5EF4-FFF2-40B4-BE49-F238E27FC236}">
                  <a16:creationId xmlns:a16="http://schemas.microsoft.com/office/drawing/2014/main" id="{2370CBF3-F4BF-4D7F-A157-EC5668350405}"/>
                </a:ext>
              </a:extLst>
            </p:cNvPr>
            <p:cNvSpPr>
              <a:spLocks/>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70" name="Freeform 145">
              <a:extLst>
                <a:ext uri="{FF2B5EF4-FFF2-40B4-BE49-F238E27FC236}">
                  <a16:creationId xmlns:a16="http://schemas.microsoft.com/office/drawing/2014/main" id="{3D2F92FD-FF88-4E85-A937-CE2D92C174B2}"/>
                </a:ext>
              </a:extLst>
            </p:cNvPr>
            <p:cNvSpPr>
              <a:spLocks/>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71" name="Freeform 146">
              <a:extLst>
                <a:ext uri="{FF2B5EF4-FFF2-40B4-BE49-F238E27FC236}">
                  <a16:creationId xmlns:a16="http://schemas.microsoft.com/office/drawing/2014/main" id="{2E9C10DF-8412-4B63-8FE0-5B85F2B33D55}"/>
                </a:ext>
              </a:extLst>
            </p:cNvPr>
            <p:cNvSpPr>
              <a:spLocks/>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grpSp>
      <p:grpSp>
        <p:nvGrpSpPr>
          <p:cNvPr id="72" name="组合 71">
            <a:extLst>
              <a:ext uri="{FF2B5EF4-FFF2-40B4-BE49-F238E27FC236}">
                <a16:creationId xmlns:a16="http://schemas.microsoft.com/office/drawing/2014/main" id="{9BC902C2-D125-4389-90E7-45F8DCC40513}"/>
              </a:ext>
            </a:extLst>
          </p:cNvPr>
          <p:cNvGrpSpPr/>
          <p:nvPr/>
        </p:nvGrpSpPr>
        <p:grpSpPr>
          <a:xfrm>
            <a:off x="5322491" y="3909561"/>
            <a:ext cx="554406" cy="442167"/>
            <a:chOff x="3009633" y="2833220"/>
            <a:chExt cx="591168" cy="471487"/>
          </a:xfrm>
          <a:solidFill>
            <a:srgbClr val="877044"/>
          </a:solidFill>
        </p:grpSpPr>
        <p:sp>
          <p:nvSpPr>
            <p:cNvPr id="73" name="Oval 214">
              <a:extLst>
                <a:ext uri="{FF2B5EF4-FFF2-40B4-BE49-F238E27FC236}">
                  <a16:creationId xmlns:a16="http://schemas.microsoft.com/office/drawing/2014/main" id="{C9CCD319-8685-4718-8A6E-64394D21E84A}"/>
                </a:ext>
              </a:extLst>
            </p:cNvPr>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74" name="Oval 215">
              <a:extLst>
                <a:ext uri="{FF2B5EF4-FFF2-40B4-BE49-F238E27FC236}">
                  <a16:creationId xmlns:a16="http://schemas.microsoft.com/office/drawing/2014/main" id="{78ECDC2C-6750-425C-96A7-D4833B988579}"/>
                </a:ext>
              </a:extLst>
            </p:cNvPr>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75" name="Freeform 216">
              <a:extLst>
                <a:ext uri="{FF2B5EF4-FFF2-40B4-BE49-F238E27FC236}">
                  <a16:creationId xmlns:a16="http://schemas.microsoft.com/office/drawing/2014/main" id="{23C363A4-4394-4648-A78E-1BAAE390D5B4}"/>
                </a:ext>
              </a:extLst>
            </p:cNvPr>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grpSp>
      <p:sp>
        <p:nvSpPr>
          <p:cNvPr id="79" name="空心弧 78">
            <a:extLst>
              <a:ext uri="{FF2B5EF4-FFF2-40B4-BE49-F238E27FC236}">
                <a16:creationId xmlns:a16="http://schemas.microsoft.com/office/drawing/2014/main" id="{A5F85284-C397-4344-A6D7-18A82B81B5BB}"/>
              </a:ext>
            </a:extLst>
          </p:cNvPr>
          <p:cNvSpPr/>
          <p:nvPr/>
        </p:nvSpPr>
        <p:spPr>
          <a:xfrm>
            <a:off x="5350720" y="4438529"/>
            <a:ext cx="1604887" cy="1605530"/>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txBody>
          <a:bodyPr/>
          <a:lstStyle/>
          <a:p>
            <a:endParaRPr lang="zh-CN" altLang="en-US"/>
          </a:p>
        </p:txBody>
      </p:sp>
      <p:sp>
        <p:nvSpPr>
          <p:cNvPr id="80" name="任意多边形 59">
            <a:extLst>
              <a:ext uri="{FF2B5EF4-FFF2-40B4-BE49-F238E27FC236}">
                <a16:creationId xmlns:a16="http://schemas.microsoft.com/office/drawing/2014/main" id="{CCFE00FF-C50F-4116-8172-86287E5590F9}"/>
              </a:ext>
            </a:extLst>
          </p:cNvPr>
          <p:cNvSpPr/>
          <p:nvPr/>
        </p:nvSpPr>
        <p:spPr>
          <a:xfrm rot="17307692">
            <a:off x="5708219" y="2699046"/>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89">
              <a:solidFill>
                <a:schemeClr val="tx1">
                  <a:lumMod val="65000"/>
                  <a:lumOff val="35000"/>
                </a:schemeClr>
              </a:solidFill>
            </a:endParaRPr>
          </a:p>
        </p:txBody>
      </p:sp>
      <p:sp>
        <p:nvSpPr>
          <p:cNvPr id="81" name="任意多边形 60">
            <a:extLst>
              <a:ext uri="{FF2B5EF4-FFF2-40B4-BE49-F238E27FC236}">
                <a16:creationId xmlns:a16="http://schemas.microsoft.com/office/drawing/2014/main" id="{7BAD53F9-3A12-4D3B-93AD-0B6799E4F25B}"/>
              </a:ext>
            </a:extLst>
          </p:cNvPr>
          <p:cNvSpPr/>
          <p:nvPr/>
        </p:nvSpPr>
        <p:spPr>
          <a:xfrm rot="17307692">
            <a:off x="5312145" y="2247900"/>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89">
              <a:solidFill>
                <a:schemeClr val="tx1">
                  <a:lumMod val="65000"/>
                  <a:lumOff val="35000"/>
                </a:schemeClr>
              </a:solidFill>
            </a:endParaRPr>
          </a:p>
        </p:txBody>
      </p:sp>
      <p:pic>
        <p:nvPicPr>
          <p:cNvPr id="83" name="图形 44" descr="带齿轮的头部">
            <a:extLst>
              <a:ext uri="{FF2B5EF4-FFF2-40B4-BE49-F238E27FC236}">
                <a16:creationId xmlns:a16="http://schemas.microsoft.com/office/drawing/2014/main" id="{7005C62E-16D5-4F60-ABDB-544EF672B9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000" y="2160000"/>
            <a:ext cx="900000" cy="900000"/>
          </a:xfrm>
          <a:prstGeom prst="rect">
            <a:avLst/>
          </a:prstGeom>
        </p:spPr>
      </p:pic>
      <p:pic>
        <p:nvPicPr>
          <p:cNvPr id="84" name="图片 83">
            <a:extLst>
              <a:ext uri="{FF2B5EF4-FFF2-40B4-BE49-F238E27FC236}">
                <a16:creationId xmlns:a16="http://schemas.microsoft.com/office/drawing/2014/main" id="{FD67FBD5-6C78-4D70-84CC-E044E5476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864" y="3212976"/>
            <a:ext cx="1867985" cy="1867985"/>
          </a:xfrm>
          <a:prstGeom prst="rect">
            <a:avLst/>
          </a:prstGeom>
        </p:spPr>
      </p:pic>
      <p:grpSp>
        <p:nvGrpSpPr>
          <p:cNvPr id="88" name="组合 87">
            <a:extLst>
              <a:ext uri="{FF2B5EF4-FFF2-40B4-BE49-F238E27FC236}">
                <a16:creationId xmlns:a16="http://schemas.microsoft.com/office/drawing/2014/main" id="{B09CE097-BA10-49C1-A3AF-B8305BE6B0F5}"/>
              </a:ext>
            </a:extLst>
          </p:cNvPr>
          <p:cNvGrpSpPr/>
          <p:nvPr/>
        </p:nvGrpSpPr>
        <p:grpSpPr>
          <a:xfrm>
            <a:off x="5909316" y="4964083"/>
            <a:ext cx="425156" cy="554406"/>
            <a:chOff x="6889388" y="2720789"/>
            <a:chExt cx="453350" cy="591172"/>
          </a:xfrm>
          <a:solidFill>
            <a:srgbClr val="877044"/>
          </a:solidFill>
        </p:grpSpPr>
        <p:sp>
          <p:nvSpPr>
            <p:cNvPr id="89" name="Freeform 197">
              <a:extLst>
                <a:ext uri="{FF2B5EF4-FFF2-40B4-BE49-F238E27FC236}">
                  <a16:creationId xmlns:a16="http://schemas.microsoft.com/office/drawing/2014/main" id="{29018B44-30E2-4DB8-B243-BCE30CE7279C}"/>
                </a:ext>
              </a:extLst>
            </p:cNvPr>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sp>
          <p:nvSpPr>
            <p:cNvPr id="90" name="Freeform 198">
              <a:extLst>
                <a:ext uri="{FF2B5EF4-FFF2-40B4-BE49-F238E27FC236}">
                  <a16:creationId xmlns:a16="http://schemas.microsoft.com/office/drawing/2014/main" id="{8C4DE1CF-1AE7-4E50-B3AA-260A46116A3A}"/>
                </a:ext>
              </a:extLst>
            </p:cNvPr>
            <p:cNvSpPr>
              <a:spLocks/>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89">
                <a:solidFill>
                  <a:schemeClr val="tx1">
                    <a:lumMod val="65000"/>
                    <a:lumOff val="35000"/>
                  </a:schemeClr>
                </a:solidFill>
              </a:endParaRPr>
            </a:p>
          </p:txBody>
        </p:sp>
      </p:grpSp>
      <p:sp>
        <p:nvSpPr>
          <p:cNvPr id="2" name="灯片编号占位符 1">
            <a:extLst>
              <a:ext uri="{FF2B5EF4-FFF2-40B4-BE49-F238E27FC236}">
                <a16:creationId xmlns:a16="http://schemas.microsoft.com/office/drawing/2014/main" id="{0FAF2D2A-B0D3-169E-70D1-2111B13822EB}"/>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19</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9990227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60000" y="72000"/>
            <a:ext cx="7920000" cy="1080000"/>
          </a:xfrm>
        </p:spPr>
        <p:txBody>
          <a:bodyPr anchor="ctr" anchorCtr="0"/>
          <a:lstStyle/>
          <a:p>
            <a:pPr>
              <a:defRPr/>
            </a:pPr>
            <a:r>
              <a:rPr lang="en-US" altLang="zh-CN" sz="6000" kern="0" dirty="0">
                <a:latin typeface="Times New Roman" panose="02020603050405020304" pitchFamily="18" charset="0"/>
                <a:ea typeface="宋体" panose="02010600030101010101" pitchFamily="2" charset="-122"/>
              </a:rPr>
              <a:t>Content</a:t>
            </a:r>
            <a:endParaRPr lang="zh-CN" altLang="en-US" sz="6000" kern="0" dirty="0">
              <a:latin typeface="Times New Roman" panose="02020603050405020304" pitchFamily="18" charset="0"/>
              <a:ea typeface="宋体" panose="02010600030101010101" pitchFamily="2" charset="-122"/>
            </a:endParaRPr>
          </a:p>
        </p:txBody>
      </p:sp>
      <p:sp>
        <p:nvSpPr>
          <p:cNvPr id="7" name="内容占位符 2"/>
          <p:cNvSpPr txBox="1">
            <a:spLocks/>
          </p:cNvSpPr>
          <p:nvPr/>
        </p:nvSpPr>
        <p:spPr>
          <a:xfrm>
            <a:off x="360000" y="1440000"/>
            <a:ext cx="11520000" cy="504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lnSpc>
                <a:spcPct val="100000"/>
              </a:lnSpc>
              <a:spcBef>
                <a:spcPts val="0"/>
              </a:spcBef>
              <a:spcAft>
                <a:spcPts val="600"/>
              </a:spcAft>
            </a:pPr>
            <a:r>
              <a:rPr lang="en-US" altLang="zh-CN" b="1" dirty="0">
                <a:solidFill>
                  <a:srgbClr val="C00000"/>
                </a:solidFill>
                <a:latin typeface="Times New Roman" panose="02020603050405020304" pitchFamily="18" charset="0"/>
                <a:ea typeface="宋体" panose="02010600030101010101" pitchFamily="2" charset="-122"/>
                <a:cs typeface="Arial" panose="020B0604020202020204" pitchFamily="34" charset="0"/>
              </a:rPr>
              <a:t>A  </a:t>
            </a:r>
            <a:r>
              <a:rPr lang="en-US" altLang="zh-CN" b="1" dirty="0">
                <a:latin typeface="Times New Roman" panose="02020603050405020304" pitchFamily="18" charset="0"/>
                <a:ea typeface="宋体" panose="02010600030101010101" pitchFamily="2" charset="-122"/>
                <a:cs typeface="Times New Roman" pitchFamily="18" charset="0"/>
              </a:rPr>
              <a:t>Introduction</a:t>
            </a:r>
          </a:p>
          <a:p>
            <a:pPr marL="360000" indent="-360000">
              <a:lnSpc>
                <a:spcPct val="100000"/>
              </a:lnSpc>
              <a:spcBef>
                <a:spcPts val="0"/>
              </a:spcBef>
              <a:spcAft>
                <a:spcPts val="600"/>
              </a:spcAft>
            </a:pPr>
            <a:r>
              <a:rPr lang="en-US" altLang="zh-CN" b="1" dirty="0">
                <a:solidFill>
                  <a:srgbClr val="C00000"/>
                </a:solidFill>
                <a:latin typeface="Times New Roman" panose="02020603050405020304" pitchFamily="18" charset="0"/>
                <a:ea typeface="宋体" panose="02010600030101010101" pitchFamily="2" charset="-122"/>
                <a:cs typeface="Arial" panose="020B0604020202020204" pitchFamily="34" charset="0"/>
              </a:rPr>
              <a:t>B</a:t>
            </a:r>
            <a:r>
              <a:rPr lang="zh-CN" altLang="en-US" b="1" dirty="0">
                <a:latin typeface="Times New Roman" panose="02020603050405020304" pitchFamily="18" charset="0"/>
                <a:ea typeface="宋体" panose="02010600030101010101" pitchFamily="2" charset="-122"/>
                <a:cs typeface="Times New Roman" pitchFamily="18" charset="0"/>
              </a:rPr>
              <a:t>  </a:t>
            </a:r>
            <a:r>
              <a:rPr lang="en-US" altLang="zh-CN" b="1" dirty="0">
                <a:latin typeface="Times New Roman" panose="02020603050405020304" pitchFamily="18" charset="0"/>
                <a:ea typeface="宋体" panose="02010600030101010101" pitchFamily="2" charset="-122"/>
                <a:cs typeface="Times New Roman" pitchFamily="18" charset="0"/>
              </a:rPr>
              <a:t>Magnet </a:t>
            </a:r>
            <a:r>
              <a:rPr lang="en-US" altLang="zh-CN" b="1" dirty="0">
                <a:latin typeface="Times New Roman" panose="02020603050405020304" pitchFamily="18" charset="0"/>
                <a:ea typeface="宋体" panose="02010600030101010101" pitchFamily="2" charset="-122"/>
                <a:cs typeface="Arial" panose="020B0604020202020204" pitchFamily="34" charset="0"/>
              </a:rPr>
              <a:t>Power supply R&amp;D in </a:t>
            </a:r>
            <a:r>
              <a:rPr lang="en-US" altLang="zh-CN" b="1" dirty="0">
                <a:latin typeface="Times New Roman" panose="02020603050405020304" pitchFamily="18" charset="0"/>
                <a:cs typeface="Arial" panose="020B0604020202020204" pitchFamily="34" charset="0"/>
              </a:rPr>
              <a:t>EDR</a:t>
            </a:r>
            <a:r>
              <a:rPr lang="zh-CN" altLang="en-US" b="1" dirty="0">
                <a:latin typeface="Times New Roman" panose="02020603050405020304" pitchFamily="18" charset="0"/>
                <a:cs typeface="Arial" panose="020B0604020202020204" pitchFamily="34" charset="0"/>
              </a:rPr>
              <a:t> </a:t>
            </a:r>
            <a:r>
              <a:rPr lang="en-US" altLang="zh-CN" b="1" dirty="0">
                <a:latin typeface="Times New Roman" panose="02020603050405020304" pitchFamily="18" charset="0"/>
                <a:cs typeface="Arial" panose="020B0604020202020204" pitchFamily="34" charset="0"/>
              </a:rPr>
              <a:t>phase</a:t>
            </a:r>
            <a:endParaRPr lang="en-US" altLang="zh-CN" b="1" dirty="0">
              <a:latin typeface="Times New Roman" panose="02020603050405020304" pitchFamily="18" charset="0"/>
              <a:ea typeface="宋体" panose="02010600030101010101" pitchFamily="2" charset="-122"/>
              <a:cs typeface="Arial" panose="020B0604020202020204" pitchFamily="34" charset="0"/>
            </a:endParaRPr>
          </a:p>
          <a:p>
            <a:pPr marL="360000" indent="-360000">
              <a:lnSpc>
                <a:spcPct val="100000"/>
              </a:lnSpc>
              <a:spcBef>
                <a:spcPts val="0"/>
              </a:spcBef>
              <a:spcAft>
                <a:spcPts val="600"/>
              </a:spcAft>
            </a:pPr>
            <a:r>
              <a:rPr lang="en-US" altLang="zh-CN" b="1" dirty="0">
                <a:solidFill>
                  <a:srgbClr val="C00000"/>
                </a:solidFill>
                <a:latin typeface="Times New Roman" panose="02020603050405020304" pitchFamily="18" charset="0"/>
                <a:ea typeface="宋体" panose="02010600030101010101" pitchFamily="2" charset="-122"/>
                <a:cs typeface="Arial" panose="020B0604020202020204" pitchFamily="34" charset="0"/>
              </a:rPr>
              <a:t>C  </a:t>
            </a:r>
            <a:r>
              <a:rPr lang="en-US" altLang="zh-CN" b="1" dirty="0">
                <a:latin typeface="Times New Roman" panose="02020603050405020304" pitchFamily="18" charset="0"/>
                <a:ea typeface="宋体" panose="02010600030101010101" pitchFamily="2" charset="-122"/>
                <a:cs typeface="Arial" panose="020B0604020202020204" pitchFamily="34" charset="0"/>
              </a:rPr>
              <a:t>Summary</a:t>
            </a:r>
          </a:p>
        </p:txBody>
      </p:sp>
      <p:sp>
        <p:nvSpPr>
          <p:cNvPr id="4" name="灯片编号占位符 1">
            <a:extLst>
              <a:ext uri="{FF2B5EF4-FFF2-40B4-BE49-F238E27FC236}">
                <a16:creationId xmlns:a16="http://schemas.microsoft.com/office/drawing/2014/main" id="{29A433F4-AE1A-6B6F-E6E0-BDC8E6C73C73}"/>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59376268"/>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anose="02020603050405020304" pitchFamily="18" charset="0"/>
                <a:ea typeface="宋体" panose="02010600030101010101" pitchFamily="2" charset="-122"/>
                <a:cs typeface="Times New Roman" pitchFamily="18" charset="0"/>
              </a:rPr>
              <a:t>Digital Power Supply Control Module ( DPSCM ) - Upgrade</a:t>
            </a:r>
            <a:endParaRPr lang="en-US" altLang="zh-CN" b="1" dirty="0">
              <a:latin typeface="Times New Roman"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cs typeface="Times New Roman" panose="02020603050405020304" pitchFamily="18" charset="0"/>
              </a:rPr>
              <a:t>Adaptive control of power supply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17">
            <a:extLst>
              <a:ext uri="{FF2B5EF4-FFF2-40B4-BE49-F238E27FC236}">
                <a16:creationId xmlns:a16="http://schemas.microsoft.com/office/drawing/2014/main" id="{6911753B-CB58-4769-B7F0-9F7DCDE70347}"/>
              </a:ext>
            </a:extLst>
          </p:cNvPr>
          <p:cNvSpPr>
            <a:spLocks noEditPoints="1"/>
          </p:cNvSpPr>
          <p:nvPr/>
        </p:nvSpPr>
        <p:spPr bwMode="auto">
          <a:xfrm>
            <a:off x="4565334" y="2099265"/>
            <a:ext cx="584586" cy="467174"/>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lumMod val="50000"/>
                </a:schemeClr>
              </a:solidFill>
            </a:endParaRPr>
          </a:p>
        </p:txBody>
      </p:sp>
      <p:sp>
        <p:nvSpPr>
          <p:cNvPr id="31" name="Freeform 22">
            <a:extLst>
              <a:ext uri="{FF2B5EF4-FFF2-40B4-BE49-F238E27FC236}">
                <a16:creationId xmlns:a16="http://schemas.microsoft.com/office/drawing/2014/main" id="{EA526E8B-E0D6-438D-B1AC-486DAFE7785A}"/>
              </a:ext>
            </a:extLst>
          </p:cNvPr>
          <p:cNvSpPr>
            <a:spLocks noEditPoints="1"/>
          </p:cNvSpPr>
          <p:nvPr/>
        </p:nvSpPr>
        <p:spPr bwMode="auto">
          <a:xfrm>
            <a:off x="6980553" y="2087675"/>
            <a:ext cx="518340" cy="517647"/>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877044"/>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lumMod val="50000"/>
                </a:schemeClr>
              </a:solidFill>
            </a:endParaRPr>
          </a:p>
        </p:txBody>
      </p:sp>
      <p:sp>
        <p:nvSpPr>
          <p:cNvPr id="32" name="Freeform 27">
            <a:extLst>
              <a:ext uri="{FF2B5EF4-FFF2-40B4-BE49-F238E27FC236}">
                <a16:creationId xmlns:a16="http://schemas.microsoft.com/office/drawing/2014/main" id="{9D9E4D94-AB56-4BE8-B533-04F5A72D0B13}"/>
              </a:ext>
            </a:extLst>
          </p:cNvPr>
          <p:cNvSpPr>
            <a:spLocks noEditPoints="1"/>
          </p:cNvSpPr>
          <p:nvPr/>
        </p:nvSpPr>
        <p:spPr bwMode="auto">
          <a:xfrm>
            <a:off x="9276849" y="2099985"/>
            <a:ext cx="689940" cy="493026"/>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2">
                  <a:lumMod val="50000"/>
                </a:schemeClr>
              </a:solidFill>
            </a:endParaRPr>
          </a:p>
        </p:txBody>
      </p:sp>
      <p:sp>
        <p:nvSpPr>
          <p:cNvPr id="33" name="Freeform 62">
            <a:extLst>
              <a:ext uri="{FF2B5EF4-FFF2-40B4-BE49-F238E27FC236}">
                <a16:creationId xmlns:a16="http://schemas.microsoft.com/office/drawing/2014/main" id="{10A978EB-63F6-4064-BDC0-8D94F4AC7D9B}"/>
              </a:ext>
            </a:extLst>
          </p:cNvPr>
          <p:cNvSpPr>
            <a:spLocks noEditPoints="1"/>
          </p:cNvSpPr>
          <p:nvPr/>
        </p:nvSpPr>
        <p:spPr bwMode="auto">
          <a:xfrm>
            <a:off x="2125761" y="2040262"/>
            <a:ext cx="682183" cy="608193"/>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877044"/>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2">
                  <a:lumMod val="50000"/>
                </a:schemeClr>
              </a:solidFill>
            </a:endParaRPr>
          </a:p>
        </p:txBody>
      </p:sp>
      <p:sp>
        <p:nvSpPr>
          <p:cNvPr id="34" name="文本框 70">
            <a:extLst>
              <a:ext uri="{FF2B5EF4-FFF2-40B4-BE49-F238E27FC236}">
                <a16:creationId xmlns:a16="http://schemas.microsoft.com/office/drawing/2014/main" id="{8D4F060F-3B70-4EBE-A2D5-8BBBA1BF6DAC}"/>
              </a:ext>
            </a:extLst>
          </p:cNvPr>
          <p:cNvSpPr txBox="1"/>
          <p:nvPr/>
        </p:nvSpPr>
        <p:spPr>
          <a:xfrm>
            <a:off x="1271464" y="2780928"/>
            <a:ext cx="2390775"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070C0"/>
                </a:solidFill>
                <a:latin typeface="微软雅黑" panose="020B0503020204020204" pitchFamily="34" charset="-122"/>
                <a:ea typeface="微软雅黑" panose="020B0503020204020204" pitchFamily="34" charset="-122"/>
              </a:rPr>
              <a:t>Automatically identify the power supply type</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5" name="文本框 73">
            <a:extLst>
              <a:ext uri="{FF2B5EF4-FFF2-40B4-BE49-F238E27FC236}">
                <a16:creationId xmlns:a16="http://schemas.microsoft.com/office/drawing/2014/main" id="{1790C0DD-8B24-484F-BDE0-886BD8DFF291}"/>
              </a:ext>
            </a:extLst>
          </p:cNvPr>
          <p:cNvSpPr txBox="1"/>
          <p:nvPr/>
        </p:nvSpPr>
        <p:spPr>
          <a:xfrm>
            <a:off x="4008878" y="2723559"/>
            <a:ext cx="1785725"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070C0"/>
                </a:solidFill>
                <a:latin typeface="微软雅黑" panose="020B0503020204020204" pitchFamily="34" charset="-122"/>
                <a:ea typeface="微软雅黑" panose="020B0503020204020204" pitchFamily="34" charset="-122"/>
              </a:rPr>
              <a:t>Automatic identify the parameter</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6" name="文本框 76">
            <a:extLst>
              <a:ext uri="{FF2B5EF4-FFF2-40B4-BE49-F238E27FC236}">
                <a16:creationId xmlns:a16="http://schemas.microsoft.com/office/drawing/2014/main" id="{402055F6-812F-48F4-9A5B-677B8A592BF9}"/>
              </a:ext>
            </a:extLst>
          </p:cNvPr>
          <p:cNvSpPr txBox="1"/>
          <p:nvPr/>
        </p:nvSpPr>
        <p:spPr>
          <a:xfrm>
            <a:off x="6470280" y="2723559"/>
            <a:ext cx="213236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070C0"/>
                </a:solidFill>
                <a:latin typeface="微软雅黑" panose="020B0503020204020204" pitchFamily="34" charset="-122"/>
                <a:ea typeface="微软雅黑" panose="020B0503020204020204" pitchFamily="34" charset="-122"/>
              </a:rPr>
              <a:t>Monitor operational status</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41" name="文本框 78">
            <a:extLst>
              <a:ext uri="{FF2B5EF4-FFF2-40B4-BE49-F238E27FC236}">
                <a16:creationId xmlns:a16="http://schemas.microsoft.com/office/drawing/2014/main" id="{461235A3-5EC8-4048-A79D-9CB2147B1072}"/>
              </a:ext>
            </a:extLst>
          </p:cNvPr>
          <p:cNvSpPr txBox="1"/>
          <p:nvPr/>
        </p:nvSpPr>
        <p:spPr>
          <a:xfrm>
            <a:off x="8602644" y="2723559"/>
            <a:ext cx="2288082"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0070C0"/>
                </a:solidFill>
                <a:latin typeface="微软雅黑" panose="020B0503020204020204" pitchFamily="34" charset="-122"/>
                <a:ea typeface="微软雅黑" panose="020B0503020204020204" pitchFamily="34" charset="-122"/>
              </a:rPr>
              <a:t>Automatically report suspicious status</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40552012-1696-ABA4-CCDC-B4266B2CD275}"/>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20</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6512421"/>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itchFamily="18" charset="0"/>
                <a:ea typeface="宋体" panose="02010600030101010101" pitchFamily="2" charset="-122"/>
                <a:cs typeface="Times New Roman" pitchFamily="18" charset="0"/>
              </a:rPr>
              <a:t>Digital Power Supply Control Module ( DPSCM )</a:t>
            </a:r>
            <a:endParaRPr lang="en-US" altLang="zh-CN" b="1" dirty="0">
              <a:latin typeface="Times New Roman"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b="1" kern="0" dirty="0">
                <a:latin typeface="Times New Roman" panose="02020603050405020304" pitchFamily="18" charset="0"/>
                <a:cs typeface="Times New Roman" panose="02020603050405020304" pitchFamily="18" charset="0"/>
              </a:rPr>
              <a:t>DPSCM hardware framework</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One control more </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Isolate digital inputs and outputs</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Multiple isolated high speed PWM outputs</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Remote control interface</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Optional current loop temperature control ADC</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Multi-channel analog acquisition </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Optional external trigger synchronization input</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Other monitoring interfaces</a:t>
            </a:r>
          </a:p>
        </p:txBody>
      </p:sp>
      <p:graphicFrame>
        <p:nvGraphicFramePr>
          <p:cNvPr id="2" name="对象 4">
            <a:extLst>
              <a:ext uri="{FF2B5EF4-FFF2-40B4-BE49-F238E27FC236}">
                <a16:creationId xmlns:a16="http://schemas.microsoft.com/office/drawing/2014/main" id="{1BA9A63C-2D93-036E-D4C1-36DC0B4DE95B}"/>
              </a:ext>
            </a:extLst>
          </p:cNvPr>
          <p:cNvGraphicFramePr>
            <a:graphicFrameLocks noChangeAspect="1"/>
          </p:cNvGraphicFramePr>
          <p:nvPr/>
        </p:nvGraphicFramePr>
        <p:xfrm>
          <a:off x="6120000" y="1620000"/>
          <a:ext cx="4680000" cy="5067923"/>
        </p:xfrm>
        <a:graphic>
          <a:graphicData uri="http://schemas.openxmlformats.org/presentationml/2006/ole">
            <mc:AlternateContent xmlns:mc="http://schemas.openxmlformats.org/markup-compatibility/2006">
              <mc:Choice xmlns:v="urn:schemas-microsoft-com:vml" Requires="v">
                <p:oleObj name="Visio" r:id="rId3" imgW="4288968" imgH="4638688" progId="Visio.Drawing.11">
                  <p:embed/>
                </p:oleObj>
              </mc:Choice>
              <mc:Fallback>
                <p:oleObj name="Visio" r:id="rId3" imgW="4288968" imgH="4638688" progId="Visio.Drawing.11">
                  <p:embed/>
                  <p:pic>
                    <p:nvPicPr>
                      <p:cNvPr id="2" name="对象 4">
                        <a:extLst>
                          <a:ext uri="{FF2B5EF4-FFF2-40B4-BE49-F238E27FC236}">
                            <a16:creationId xmlns:a16="http://schemas.microsoft.com/office/drawing/2014/main" id="{1BA9A63C-2D93-036E-D4C1-36DC0B4DE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00" y="1620000"/>
                        <a:ext cx="4680000" cy="506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灯片编号占位符 1">
            <a:extLst>
              <a:ext uri="{FF2B5EF4-FFF2-40B4-BE49-F238E27FC236}">
                <a16:creationId xmlns:a16="http://schemas.microsoft.com/office/drawing/2014/main" id="{561B1D75-C634-F218-16F8-89A0784B2AF7}"/>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21</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6947947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anose="02020603050405020304" pitchFamily="18" charset="0"/>
                <a:ea typeface="宋体" panose="02010600030101010101" pitchFamily="2" charset="-122"/>
                <a:cs typeface="Times New Roman" pitchFamily="18" charset="0"/>
              </a:rPr>
              <a:t>Digital Power Supply Control Module ( DPSCM )</a:t>
            </a:r>
            <a:endParaRPr lang="en-US" altLang="zh-CN" b="1" dirty="0">
              <a:latin typeface="Times New Roman"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Hardware: adopt SOC FPGA</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System on Chip )</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Core ARM + FPGA, embedded in EPICS system.</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In terms of cost, the cost of hard core </a:t>
            </a:r>
            <a:r>
              <a:rPr lang="en-US" altLang="zh-CN" sz="1600" dirty="0" err="1">
                <a:latin typeface="Times New Roman" panose="02020603050405020304" pitchFamily="18" charset="0"/>
                <a:cs typeface="Times New Roman" pitchFamily="18" charset="0"/>
              </a:rPr>
              <a:t>SoC</a:t>
            </a:r>
            <a:r>
              <a:rPr lang="en-US" altLang="zh-CN" sz="1600" dirty="0">
                <a:latin typeface="Times New Roman" panose="02020603050405020304" pitchFamily="18" charset="0"/>
                <a:cs typeface="Times New Roman" pitchFamily="18" charset="0"/>
              </a:rPr>
              <a:t> FPGA is close to that of soft core SOPC FPGA.</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In terms of performance, SoC FPGA are far superior to SOPC FPGA.</a:t>
            </a:r>
          </a:p>
        </p:txBody>
      </p:sp>
      <p:graphicFrame>
        <p:nvGraphicFramePr>
          <p:cNvPr id="5" name="Object 6">
            <a:extLst>
              <a:ext uri="{FF2B5EF4-FFF2-40B4-BE49-F238E27FC236}">
                <a16:creationId xmlns:a16="http://schemas.microsoft.com/office/drawing/2014/main" id="{EE33D39C-2446-B860-3C64-F8E572C4E1BF}"/>
              </a:ext>
            </a:extLst>
          </p:cNvPr>
          <p:cNvGraphicFramePr>
            <a:graphicFrameLocks noChangeAspect="1"/>
          </p:cNvGraphicFramePr>
          <p:nvPr>
            <p:extLst>
              <p:ext uri="{D42A27DB-BD31-4B8C-83A1-F6EECF244321}">
                <p14:modId xmlns:p14="http://schemas.microsoft.com/office/powerpoint/2010/main" val="600605619"/>
              </p:ext>
            </p:extLst>
          </p:nvPr>
        </p:nvGraphicFramePr>
        <p:xfrm>
          <a:off x="7320296" y="2806614"/>
          <a:ext cx="3498883" cy="3960000"/>
        </p:xfrm>
        <a:graphic>
          <a:graphicData uri="http://schemas.openxmlformats.org/presentationml/2006/ole">
            <mc:AlternateContent xmlns:mc="http://schemas.openxmlformats.org/markup-compatibility/2006">
              <mc:Choice xmlns:v="urn:schemas-microsoft-com:vml" Requires="v">
                <p:oleObj name="Visio" r:id="rId3" imgW="3574949" imgH="4044019" progId="Visio.Drawing.11">
                  <p:embed/>
                </p:oleObj>
              </mc:Choice>
              <mc:Fallback>
                <p:oleObj name="Visio" r:id="rId3" imgW="3574949" imgH="4044019" progId="Visio.Drawing.11">
                  <p:embed/>
                  <p:pic>
                    <p:nvPicPr>
                      <p:cNvPr id="5" name="Object 6">
                        <a:extLst>
                          <a:ext uri="{FF2B5EF4-FFF2-40B4-BE49-F238E27FC236}">
                            <a16:creationId xmlns:a16="http://schemas.microsoft.com/office/drawing/2014/main" id="{EE33D39C-2446-B860-3C64-F8E572C4E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296" y="2806614"/>
                        <a:ext cx="3498883" cy="3960000"/>
                      </a:xfrm>
                      <a:prstGeom prst="rect">
                        <a:avLst/>
                      </a:prstGeom>
                      <a:noFill/>
                      <a:ln>
                        <a:noFill/>
                      </a:ln>
                      <a:effectLst/>
                    </p:spPr>
                  </p:pic>
                </p:oleObj>
              </mc:Fallback>
            </mc:AlternateContent>
          </a:graphicData>
        </a:graphic>
      </p:graphicFrame>
      <p:grpSp>
        <p:nvGrpSpPr>
          <p:cNvPr id="6" name="Group 2">
            <a:extLst>
              <a:ext uri="{FF2B5EF4-FFF2-40B4-BE49-F238E27FC236}">
                <a16:creationId xmlns:a16="http://schemas.microsoft.com/office/drawing/2014/main" id="{5FC157E4-252A-D9CD-1586-039096BEB3CF}"/>
              </a:ext>
            </a:extLst>
          </p:cNvPr>
          <p:cNvGrpSpPr>
            <a:grpSpLocks/>
          </p:cNvGrpSpPr>
          <p:nvPr/>
        </p:nvGrpSpPr>
        <p:grpSpPr bwMode="auto">
          <a:xfrm>
            <a:off x="1740296" y="2806614"/>
            <a:ext cx="5400675" cy="3739753"/>
            <a:chOff x="768" y="912"/>
            <a:chExt cx="4096" cy="3408"/>
          </a:xfrm>
        </p:grpSpPr>
        <p:pic>
          <p:nvPicPr>
            <p:cNvPr id="8" name="Picture 3" descr="VXG4-BLOCK-DIAGRAM">
              <a:extLst>
                <a:ext uri="{FF2B5EF4-FFF2-40B4-BE49-F238E27FC236}">
                  <a16:creationId xmlns:a16="http://schemas.microsoft.com/office/drawing/2014/main" id="{3584A8FB-C35B-C59D-C268-49F224775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976"/>
              <a:ext cx="4096"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6E9E25D5-13D3-1FAC-CF14-B99F5E51347A}"/>
                </a:ext>
              </a:extLst>
            </p:cNvPr>
            <p:cNvSpPr>
              <a:spLocks noChangeArrowheads="1"/>
            </p:cNvSpPr>
            <p:nvPr/>
          </p:nvSpPr>
          <p:spPr bwMode="auto">
            <a:xfrm>
              <a:off x="1344" y="912"/>
              <a:ext cx="912" cy="192"/>
            </a:xfrm>
            <a:prstGeom prst="rect">
              <a:avLst/>
            </a:prstGeom>
            <a:solidFill>
              <a:schemeClr val="bg1"/>
            </a:solidFill>
            <a:ln w="9525">
              <a:solidFill>
                <a:schemeClr val="bg1"/>
              </a:solidFill>
              <a:miter lim="800000"/>
              <a:headEnd/>
              <a:tailEnd/>
            </a:ln>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algn="l" eaLnBrk="1" hangingPunct="1"/>
              <a:endParaRPr kumimoji="1" lang="zh-CN" altLang="en-US" sz="1950" b="0">
                <a:solidFill>
                  <a:schemeClr val="tx1"/>
                </a:solidFill>
                <a:ea typeface="宋体" panose="02010600030101010101" pitchFamily="2" charset="-122"/>
              </a:endParaRPr>
            </a:p>
          </p:txBody>
        </p:sp>
        <p:sp>
          <p:nvSpPr>
            <p:cNvPr id="10" name="Rectangle 5">
              <a:extLst>
                <a:ext uri="{FF2B5EF4-FFF2-40B4-BE49-F238E27FC236}">
                  <a16:creationId xmlns:a16="http://schemas.microsoft.com/office/drawing/2014/main" id="{CEF06D5E-6815-F50E-B321-D2E111A93A98}"/>
                </a:ext>
              </a:extLst>
            </p:cNvPr>
            <p:cNvSpPr>
              <a:spLocks noChangeArrowheads="1"/>
            </p:cNvSpPr>
            <p:nvPr/>
          </p:nvSpPr>
          <p:spPr bwMode="auto">
            <a:xfrm>
              <a:off x="3312" y="912"/>
              <a:ext cx="912" cy="192"/>
            </a:xfrm>
            <a:prstGeom prst="rect">
              <a:avLst/>
            </a:prstGeom>
            <a:solidFill>
              <a:schemeClr val="bg1"/>
            </a:solidFill>
            <a:ln w="9525">
              <a:solidFill>
                <a:schemeClr val="bg1"/>
              </a:solidFill>
              <a:miter lim="800000"/>
              <a:headEnd/>
              <a:tailEnd/>
            </a:ln>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algn="l" eaLnBrk="1" hangingPunct="1"/>
              <a:endParaRPr kumimoji="1" lang="zh-CN" altLang="en-US" sz="1950" b="0">
                <a:solidFill>
                  <a:schemeClr val="tx1"/>
                </a:solidFill>
                <a:ea typeface="宋体" panose="02010600030101010101" pitchFamily="2" charset="-122"/>
              </a:endParaRPr>
            </a:p>
          </p:txBody>
        </p:sp>
        <p:sp>
          <p:nvSpPr>
            <p:cNvPr id="11" name="Rectangle 6">
              <a:extLst>
                <a:ext uri="{FF2B5EF4-FFF2-40B4-BE49-F238E27FC236}">
                  <a16:creationId xmlns:a16="http://schemas.microsoft.com/office/drawing/2014/main" id="{D6CAF6CC-95CA-71D1-D620-FDEFBC1C7B5E}"/>
                </a:ext>
              </a:extLst>
            </p:cNvPr>
            <p:cNvSpPr>
              <a:spLocks noChangeArrowheads="1"/>
            </p:cNvSpPr>
            <p:nvPr/>
          </p:nvSpPr>
          <p:spPr bwMode="auto">
            <a:xfrm>
              <a:off x="1056" y="1344"/>
              <a:ext cx="3504" cy="2160"/>
            </a:xfrm>
            <a:prstGeom prst="rect">
              <a:avLst/>
            </a:prstGeom>
            <a:solidFill>
              <a:srgbClr val="00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algn="l" eaLnBrk="1" hangingPunct="1"/>
              <a:endParaRPr kumimoji="1" lang="zh-CN" altLang="en-US" sz="1950" b="0">
                <a:solidFill>
                  <a:schemeClr val="tx1"/>
                </a:solidFill>
                <a:ea typeface="宋体" panose="02010600030101010101" pitchFamily="2" charset="-122"/>
              </a:endParaRPr>
            </a:p>
          </p:txBody>
        </p:sp>
        <p:sp>
          <p:nvSpPr>
            <p:cNvPr id="12" name="Rectangle 7">
              <a:extLst>
                <a:ext uri="{FF2B5EF4-FFF2-40B4-BE49-F238E27FC236}">
                  <a16:creationId xmlns:a16="http://schemas.microsoft.com/office/drawing/2014/main" id="{B275D431-F8CF-57BB-85DB-EF78477BE01F}"/>
                </a:ext>
              </a:extLst>
            </p:cNvPr>
            <p:cNvSpPr>
              <a:spLocks noChangeArrowheads="1"/>
            </p:cNvSpPr>
            <p:nvPr/>
          </p:nvSpPr>
          <p:spPr bwMode="auto">
            <a:xfrm>
              <a:off x="2544" y="1056"/>
              <a:ext cx="528" cy="288"/>
            </a:xfrm>
            <a:prstGeom prst="rect">
              <a:avLst/>
            </a:prstGeom>
            <a:solidFill>
              <a:schemeClr val="bg1"/>
            </a:solidFill>
            <a:ln w="9525">
              <a:solidFill>
                <a:schemeClr val="bg1"/>
              </a:solidFill>
              <a:miter lim="800000"/>
              <a:headEnd/>
              <a:tailEnd/>
            </a:ln>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algn="l" eaLnBrk="1" hangingPunct="1"/>
              <a:endParaRPr kumimoji="1" lang="zh-CN" altLang="en-US" sz="1950" b="0">
                <a:solidFill>
                  <a:schemeClr val="tx1"/>
                </a:solidFill>
                <a:ea typeface="宋体" panose="02010600030101010101" pitchFamily="2" charset="-122"/>
              </a:endParaRPr>
            </a:p>
          </p:txBody>
        </p:sp>
        <p:sp>
          <p:nvSpPr>
            <p:cNvPr id="13" name="Rectangle 8">
              <a:extLst>
                <a:ext uri="{FF2B5EF4-FFF2-40B4-BE49-F238E27FC236}">
                  <a16:creationId xmlns:a16="http://schemas.microsoft.com/office/drawing/2014/main" id="{674A87CB-1262-7E1F-3F49-F00EAC653017}"/>
                </a:ext>
              </a:extLst>
            </p:cNvPr>
            <p:cNvSpPr>
              <a:spLocks noChangeArrowheads="1"/>
            </p:cNvSpPr>
            <p:nvPr/>
          </p:nvSpPr>
          <p:spPr bwMode="auto">
            <a:xfrm>
              <a:off x="1152" y="3408"/>
              <a:ext cx="3360" cy="336"/>
            </a:xfrm>
            <a:prstGeom prst="rect">
              <a:avLst/>
            </a:prstGeom>
            <a:solidFill>
              <a:srgbClr val="0092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algn="l" eaLnBrk="1" hangingPunct="1"/>
              <a:endParaRPr kumimoji="1" lang="zh-CN" altLang="en-US" sz="1950" b="0">
                <a:solidFill>
                  <a:schemeClr val="tx1"/>
                </a:solidFill>
                <a:ea typeface="宋体" panose="02010600030101010101" pitchFamily="2" charset="-122"/>
              </a:endParaRPr>
            </a:p>
          </p:txBody>
        </p:sp>
      </p:grpSp>
      <p:grpSp>
        <p:nvGrpSpPr>
          <p:cNvPr id="14" name="Group 9">
            <a:extLst>
              <a:ext uri="{FF2B5EF4-FFF2-40B4-BE49-F238E27FC236}">
                <a16:creationId xmlns:a16="http://schemas.microsoft.com/office/drawing/2014/main" id="{5B85CDFC-AF5E-C6A9-B7F2-F559554C9C8E}"/>
              </a:ext>
            </a:extLst>
          </p:cNvPr>
          <p:cNvGrpSpPr>
            <a:grpSpLocks/>
          </p:cNvGrpSpPr>
          <p:nvPr/>
        </p:nvGrpSpPr>
        <p:grpSpPr bwMode="auto">
          <a:xfrm>
            <a:off x="5520296" y="3238614"/>
            <a:ext cx="1085850" cy="1420416"/>
            <a:chOff x="3840" y="857"/>
            <a:chExt cx="912" cy="1193"/>
          </a:xfrm>
        </p:grpSpPr>
        <p:grpSp>
          <p:nvGrpSpPr>
            <p:cNvPr id="16" name="Group 10">
              <a:extLst>
                <a:ext uri="{FF2B5EF4-FFF2-40B4-BE49-F238E27FC236}">
                  <a16:creationId xmlns:a16="http://schemas.microsoft.com/office/drawing/2014/main" id="{96F5160E-F867-7F7D-C488-1BC890BE5BC4}"/>
                </a:ext>
              </a:extLst>
            </p:cNvPr>
            <p:cNvGrpSpPr>
              <a:grpSpLocks/>
            </p:cNvGrpSpPr>
            <p:nvPr/>
          </p:nvGrpSpPr>
          <p:grpSpPr bwMode="auto">
            <a:xfrm>
              <a:off x="3840" y="857"/>
              <a:ext cx="912" cy="528"/>
              <a:chOff x="3714" y="960"/>
              <a:chExt cx="912" cy="528"/>
            </a:xfrm>
          </p:grpSpPr>
          <p:sp>
            <p:nvSpPr>
              <p:cNvPr id="20" name="AutoShape 11">
                <a:extLst>
                  <a:ext uri="{FF2B5EF4-FFF2-40B4-BE49-F238E27FC236}">
                    <a16:creationId xmlns:a16="http://schemas.microsoft.com/office/drawing/2014/main" id="{5CE79808-77C5-0FEF-6AEB-80A87E98D8F7}"/>
                  </a:ext>
                </a:extLst>
              </p:cNvPr>
              <p:cNvSpPr>
                <a:spLocks noChangeArrowheads="1"/>
              </p:cNvSpPr>
              <p:nvPr/>
            </p:nvSpPr>
            <p:spPr bwMode="auto">
              <a:xfrm rot="10800000" flipV="1">
                <a:off x="3714" y="960"/>
                <a:ext cx="912" cy="528"/>
              </a:xfrm>
              <a:prstGeom prst="bevel">
                <a:avLst>
                  <a:gd name="adj" fmla="val 8148"/>
                </a:avLst>
              </a:prstGeom>
              <a:solidFill>
                <a:srgbClr val="FF9933"/>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21" name="Rectangle 12">
                <a:extLst>
                  <a:ext uri="{FF2B5EF4-FFF2-40B4-BE49-F238E27FC236}">
                    <a16:creationId xmlns:a16="http://schemas.microsoft.com/office/drawing/2014/main" id="{AE1B0EEF-F545-5F51-0011-938D6D63EC3C}"/>
                  </a:ext>
                </a:extLst>
              </p:cNvPr>
              <p:cNvSpPr>
                <a:spLocks noChangeArrowheads="1"/>
              </p:cNvSpPr>
              <p:nvPr/>
            </p:nvSpPr>
            <p:spPr bwMode="auto">
              <a:xfrm>
                <a:off x="3834" y="1032"/>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r>
                  <a:rPr lang="en-US" altLang="zh-CN" sz="1500" dirty="0">
                    <a:ea typeface="宋体" panose="02010600030101010101" pitchFamily="2" charset="-122"/>
                    <a:cs typeface="Arial" panose="020B0604020202020204" pitchFamily="34" charset="0"/>
                  </a:rPr>
                  <a:t>Flash</a:t>
                </a:r>
              </a:p>
            </p:txBody>
          </p:sp>
        </p:grpSp>
        <p:grpSp>
          <p:nvGrpSpPr>
            <p:cNvPr id="17" name="Group 13">
              <a:extLst>
                <a:ext uri="{FF2B5EF4-FFF2-40B4-BE49-F238E27FC236}">
                  <a16:creationId xmlns:a16="http://schemas.microsoft.com/office/drawing/2014/main" id="{B8C5B9A0-C1E1-A1FC-C28A-63FC301B865B}"/>
                </a:ext>
              </a:extLst>
            </p:cNvPr>
            <p:cNvGrpSpPr>
              <a:grpSpLocks/>
            </p:cNvGrpSpPr>
            <p:nvPr/>
          </p:nvGrpSpPr>
          <p:grpSpPr bwMode="auto">
            <a:xfrm>
              <a:off x="3840" y="1522"/>
              <a:ext cx="912" cy="528"/>
              <a:chOff x="3714" y="1625"/>
              <a:chExt cx="912" cy="528"/>
            </a:xfrm>
          </p:grpSpPr>
          <p:sp>
            <p:nvSpPr>
              <p:cNvPr id="18" name="AutoShape 14">
                <a:extLst>
                  <a:ext uri="{FF2B5EF4-FFF2-40B4-BE49-F238E27FC236}">
                    <a16:creationId xmlns:a16="http://schemas.microsoft.com/office/drawing/2014/main" id="{D7F439CE-7AD0-06D8-E0D2-EAFFBF2F6746}"/>
                  </a:ext>
                </a:extLst>
              </p:cNvPr>
              <p:cNvSpPr>
                <a:spLocks noChangeArrowheads="1"/>
              </p:cNvSpPr>
              <p:nvPr/>
            </p:nvSpPr>
            <p:spPr bwMode="auto">
              <a:xfrm rot="10800000" flipV="1">
                <a:off x="3714" y="1625"/>
                <a:ext cx="912" cy="528"/>
              </a:xfrm>
              <a:prstGeom prst="bevel">
                <a:avLst>
                  <a:gd name="adj" fmla="val 8148"/>
                </a:avLst>
              </a:prstGeom>
              <a:solidFill>
                <a:schemeClr val="folHlink"/>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19" name="Rectangle 15">
                <a:extLst>
                  <a:ext uri="{FF2B5EF4-FFF2-40B4-BE49-F238E27FC236}">
                    <a16:creationId xmlns:a16="http://schemas.microsoft.com/office/drawing/2014/main" id="{23109D6A-485C-1162-2E68-0DF9F0EE033A}"/>
                  </a:ext>
                </a:extLst>
              </p:cNvPr>
              <p:cNvSpPr>
                <a:spLocks noChangeArrowheads="1"/>
              </p:cNvSpPr>
              <p:nvPr/>
            </p:nvSpPr>
            <p:spPr bwMode="auto">
              <a:xfrm>
                <a:off x="3742" y="1662"/>
                <a:ext cx="8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r>
                  <a:rPr lang="en-US" altLang="zh-CN" sz="1500" dirty="0">
                    <a:ea typeface="宋体" panose="02010600030101010101" pitchFamily="2" charset="-122"/>
                    <a:cs typeface="Arial" panose="020B0604020202020204" pitchFamily="34" charset="0"/>
                  </a:rPr>
                  <a:t>SDRAM</a:t>
                </a:r>
              </a:p>
            </p:txBody>
          </p:sp>
        </p:grpSp>
      </p:grpSp>
      <p:grpSp>
        <p:nvGrpSpPr>
          <p:cNvPr id="22" name="Group 16">
            <a:extLst>
              <a:ext uri="{FF2B5EF4-FFF2-40B4-BE49-F238E27FC236}">
                <a16:creationId xmlns:a16="http://schemas.microsoft.com/office/drawing/2014/main" id="{16C8E74B-45A4-BA96-8D74-97083E4C65B4}"/>
              </a:ext>
            </a:extLst>
          </p:cNvPr>
          <p:cNvGrpSpPr>
            <a:grpSpLocks/>
          </p:cNvGrpSpPr>
          <p:nvPr/>
        </p:nvGrpSpPr>
        <p:grpSpPr bwMode="auto">
          <a:xfrm>
            <a:off x="3900296" y="3274614"/>
            <a:ext cx="1428750" cy="1314450"/>
            <a:chOff x="2352" y="920"/>
            <a:chExt cx="1200" cy="1104"/>
          </a:xfrm>
        </p:grpSpPr>
        <p:sp>
          <p:nvSpPr>
            <p:cNvPr id="23" name="AutoShape 17">
              <a:extLst>
                <a:ext uri="{FF2B5EF4-FFF2-40B4-BE49-F238E27FC236}">
                  <a16:creationId xmlns:a16="http://schemas.microsoft.com/office/drawing/2014/main" id="{82B92CD6-3AF0-9928-7774-53F6210DA5A9}"/>
                </a:ext>
              </a:extLst>
            </p:cNvPr>
            <p:cNvSpPr>
              <a:spLocks noChangeArrowheads="1"/>
            </p:cNvSpPr>
            <p:nvPr/>
          </p:nvSpPr>
          <p:spPr bwMode="auto">
            <a:xfrm rot="10800000" flipV="1">
              <a:off x="2352" y="920"/>
              <a:ext cx="1200" cy="1104"/>
            </a:xfrm>
            <a:prstGeom prst="bevel">
              <a:avLst>
                <a:gd name="adj" fmla="val 4255"/>
              </a:avLst>
            </a:prstGeom>
            <a:solidFill>
              <a:schemeClr val="accent2"/>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24" name="Rectangle 18">
              <a:extLst>
                <a:ext uri="{FF2B5EF4-FFF2-40B4-BE49-F238E27FC236}">
                  <a16:creationId xmlns:a16="http://schemas.microsoft.com/office/drawing/2014/main" id="{02E00C5F-B0C8-D95F-D05F-065CE42DCFBA}"/>
                </a:ext>
              </a:extLst>
            </p:cNvPr>
            <p:cNvSpPr>
              <a:spLocks noChangeArrowheads="1"/>
            </p:cNvSpPr>
            <p:nvPr/>
          </p:nvSpPr>
          <p:spPr bwMode="auto">
            <a:xfrm>
              <a:off x="2503" y="1041"/>
              <a:ext cx="91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dirty="0">
                  <a:ea typeface="宋体" panose="02010600030101010101" pitchFamily="2" charset="-122"/>
                  <a:cs typeface="Arial" panose="020B0604020202020204" pitchFamily="34" charset="0"/>
                </a:rPr>
                <a:t>CPU</a:t>
              </a:r>
            </a:p>
          </p:txBody>
        </p:sp>
      </p:grpSp>
      <p:grpSp>
        <p:nvGrpSpPr>
          <p:cNvPr id="25" name="Group 19">
            <a:extLst>
              <a:ext uri="{FF2B5EF4-FFF2-40B4-BE49-F238E27FC236}">
                <a16:creationId xmlns:a16="http://schemas.microsoft.com/office/drawing/2014/main" id="{7EDF077E-AD8A-BA54-9B8E-07C015D6BB44}"/>
              </a:ext>
            </a:extLst>
          </p:cNvPr>
          <p:cNvGrpSpPr>
            <a:grpSpLocks/>
          </p:cNvGrpSpPr>
          <p:nvPr/>
        </p:nvGrpSpPr>
        <p:grpSpPr bwMode="auto">
          <a:xfrm>
            <a:off x="5699913" y="4786906"/>
            <a:ext cx="914400" cy="838200"/>
            <a:chOff x="3688" y="2267"/>
            <a:chExt cx="768" cy="704"/>
          </a:xfrm>
        </p:grpSpPr>
        <p:sp>
          <p:nvSpPr>
            <p:cNvPr id="26" name="AutoShape 20">
              <a:extLst>
                <a:ext uri="{FF2B5EF4-FFF2-40B4-BE49-F238E27FC236}">
                  <a16:creationId xmlns:a16="http://schemas.microsoft.com/office/drawing/2014/main" id="{A56A952F-240E-49EF-0895-10E3AA2F02F1}"/>
                </a:ext>
              </a:extLst>
            </p:cNvPr>
            <p:cNvSpPr>
              <a:spLocks noChangeArrowheads="1"/>
            </p:cNvSpPr>
            <p:nvPr/>
          </p:nvSpPr>
          <p:spPr bwMode="auto">
            <a:xfrm rot="10800000" flipV="1">
              <a:off x="3688" y="2267"/>
              <a:ext cx="768" cy="704"/>
            </a:xfrm>
            <a:prstGeom prst="bevel">
              <a:avLst>
                <a:gd name="adj" fmla="val 7102"/>
              </a:avLst>
            </a:prstGeom>
            <a:solidFill>
              <a:schemeClr val="tx2"/>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27" name="Rectangle 21">
              <a:extLst>
                <a:ext uri="{FF2B5EF4-FFF2-40B4-BE49-F238E27FC236}">
                  <a16:creationId xmlns:a16="http://schemas.microsoft.com/office/drawing/2014/main" id="{EC4B1E0F-9DEF-DD13-9D84-D06ACC4FBD5A}"/>
                </a:ext>
              </a:extLst>
            </p:cNvPr>
            <p:cNvSpPr>
              <a:spLocks noChangeArrowheads="1"/>
            </p:cNvSpPr>
            <p:nvPr/>
          </p:nvSpPr>
          <p:spPr bwMode="auto">
            <a:xfrm>
              <a:off x="3840" y="2357"/>
              <a:ext cx="57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500" dirty="0">
                  <a:ea typeface="宋体" panose="02010600030101010101" pitchFamily="2" charset="-122"/>
                  <a:cs typeface="Arial" panose="020B0604020202020204" pitchFamily="34" charset="0"/>
                </a:rPr>
                <a:t>DSP</a:t>
              </a:r>
            </a:p>
          </p:txBody>
        </p:sp>
      </p:grpSp>
      <p:grpSp>
        <p:nvGrpSpPr>
          <p:cNvPr id="28" name="Group 22">
            <a:extLst>
              <a:ext uri="{FF2B5EF4-FFF2-40B4-BE49-F238E27FC236}">
                <a16:creationId xmlns:a16="http://schemas.microsoft.com/office/drawing/2014/main" id="{795A4E6D-5952-F676-5CB1-AB12990445A6}"/>
              </a:ext>
            </a:extLst>
          </p:cNvPr>
          <p:cNvGrpSpPr>
            <a:grpSpLocks/>
          </p:cNvGrpSpPr>
          <p:nvPr/>
        </p:nvGrpSpPr>
        <p:grpSpPr bwMode="auto">
          <a:xfrm>
            <a:off x="2280296" y="3238614"/>
            <a:ext cx="1314450" cy="742950"/>
            <a:chOff x="1056" y="960"/>
            <a:chExt cx="960" cy="624"/>
          </a:xfrm>
        </p:grpSpPr>
        <p:sp>
          <p:nvSpPr>
            <p:cNvPr id="29" name="AutoShape 23">
              <a:extLst>
                <a:ext uri="{FF2B5EF4-FFF2-40B4-BE49-F238E27FC236}">
                  <a16:creationId xmlns:a16="http://schemas.microsoft.com/office/drawing/2014/main" id="{659398A9-3E84-1430-D53F-E49BEF368BBD}"/>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30" name="Rectangle 24">
              <a:extLst>
                <a:ext uri="{FF2B5EF4-FFF2-40B4-BE49-F238E27FC236}">
                  <a16:creationId xmlns:a16="http://schemas.microsoft.com/office/drawing/2014/main" id="{E0D898CB-DC29-588C-FCA2-9736E294EBDA}"/>
                </a:ext>
              </a:extLst>
            </p:cNvPr>
            <p:cNvSpPr>
              <a:spLocks noChangeArrowheads="1"/>
            </p:cNvSpPr>
            <p:nvPr/>
          </p:nvSpPr>
          <p:spPr bwMode="auto">
            <a:xfrm>
              <a:off x="1240" y="102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dirty="0">
                  <a:ea typeface="宋体" panose="02010600030101010101" pitchFamily="2" charset="-122"/>
                  <a:cs typeface="Arial" panose="020B0604020202020204" pitchFamily="34" charset="0"/>
                </a:rPr>
                <a:t>I/O</a:t>
              </a:r>
            </a:p>
          </p:txBody>
        </p:sp>
      </p:grpSp>
      <p:grpSp>
        <p:nvGrpSpPr>
          <p:cNvPr id="31" name="Group 25">
            <a:extLst>
              <a:ext uri="{FF2B5EF4-FFF2-40B4-BE49-F238E27FC236}">
                <a16:creationId xmlns:a16="http://schemas.microsoft.com/office/drawing/2014/main" id="{D87F7EA6-B423-D123-965F-D9DC18E2C2EA}"/>
              </a:ext>
            </a:extLst>
          </p:cNvPr>
          <p:cNvGrpSpPr>
            <a:grpSpLocks/>
          </p:cNvGrpSpPr>
          <p:nvPr/>
        </p:nvGrpSpPr>
        <p:grpSpPr bwMode="auto">
          <a:xfrm>
            <a:off x="2280296" y="4066614"/>
            <a:ext cx="1314450" cy="742950"/>
            <a:chOff x="1056" y="960"/>
            <a:chExt cx="960" cy="624"/>
          </a:xfrm>
        </p:grpSpPr>
        <p:sp>
          <p:nvSpPr>
            <p:cNvPr id="32" name="AutoShape 26">
              <a:extLst>
                <a:ext uri="{FF2B5EF4-FFF2-40B4-BE49-F238E27FC236}">
                  <a16:creationId xmlns:a16="http://schemas.microsoft.com/office/drawing/2014/main" id="{BEEDC1CE-64D5-8491-6DFC-AB6177BD35F8}"/>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33" name="Rectangle 27">
              <a:extLst>
                <a:ext uri="{FF2B5EF4-FFF2-40B4-BE49-F238E27FC236}">
                  <a16:creationId xmlns:a16="http://schemas.microsoft.com/office/drawing/2014/main" id="{727035A9-8FA5-3C27-9D71-58D54451E7B0}"/>
                </a:ext>
              </a:extLst>
            </p:cNvPr>
            <p:cNvSpPr>
              <a:spLocks noChangeArrowheads="1"/>
            </p:cNvSpPr>
            <p:nvPr/>
          </p:nvSpPr>
          <p:spPr bwMode="auto">
            <a:xfrm>
              <a:off x="1240" y="1051"/>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dirty="0">
                  <a:ea typeface="宋体" panose="02010600030101010101" pitchFamily="2" charset="-122"/>
                  <a:cs typeface="Arial" panose="020B0604020202020204" pitchFamily="34" charset="0"/>
                </a:rPr>
                <a:t>I/O</a:t>
              </a:r>
            </a:p>
          </p:txBody>
        </p:sp>
      </p:grpSp>
      <p:grpSp>
        <p:nvGrpSpPr>
          <p:cNvPr id="34" name="Group 28">
            <a:extLst>
              <a:ext uri="{FF2B5EF4-FFF2-40B4-BE49-F238E27FC236}">
                <a16:creationId xmlns:a16="http://schemas.microsoft.com/office/drawing/2014/main" id="{2576E5EF-CB29-4CB4-AB7E-F9B2C460971C}"/>
              </a:ext>
            </a:extLst>
          </p:cNvPr>
          <p:cNvGrpSpPr>
            <a:grpSpLocks/>
          </p:cNvGrpSpPr>
          <p:nvPr/>
        </p:nvGrpSpPr>
        <p:grpSpPr bwMode="auto">
          <a:xfrm>
            <a:off x="2280296" y="4858614"/>
            <a:ext cx="1313259" cy="742950"/>
            <a:chOff x="1056" y="960"/>
            <a:chExt cx="960" cy="624"/>
          </a:xfrm>
        </p:grpSpPr>
        <p:sp>
          <p:nvSpPr>
            <p:cNvPr id="35" name="AutoShape 29">
              <a:extLst>
                <a:ext uri="{FF2B5EF4-FFF2-40B4-BE49-F238E27FC236}">
                  <a16:creationId xmlns:a16="http://schemas.microsoft.com/office/drawing/2014/main" id="{FDE99CCE-7BDB-476E-1252-7C2B49A9254F}"/>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36" name="Rectangle 30">
              <a:extLst>
                <a:ext uri="{FF2B5EF4-FFF2-40B4-BE49-F238E27FC236}">
                  <a16:creationId xmlns:a16="http://schemas.microsoft.com/office/drawing/2014/main" id="{33AF90C0-9CC2-8328-11FC-8D9DD6A0E340}"/>
                </a:ext>
              </a:extLst>
            </p:cNvPr>
            <p:cNvSpPr>
              <a:spLocks noChangeArrowheads="1"/>
            </p:cNvSpPr>
            <p:nvPr/>
          </p:nvSpPr>
          <p:spPr bwMode="auto">
            <a:xfrm>
              <a:off x="1240" y="1051"/>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dirty="0">
                  <a:ea typeface="宋体" panose="02010600030101010101" pitchFamily="2" charset="-122"/>
                  <a:cs typeface="Arial" panose="020B0604020202020204" pitchFamily="34" charset="0"/>
                </a:rPr>
                <a:t>I/O</a:t>
              </a:r>
            </a:p>
          </p:txBody>
        </p:sp>
      </p:grpSp>
      <p:grpSp>
        <p:nvGrpSpPr>
          <p:cNvPr id="37" name="Group 31">
            <a:extLst>
              <a:ext uri="{FF2B5EF4-FFF2-40B4-BE49-F238E27FC236}">
                <a16:creationId xmlns:a16="http://schemas.microsoft.com/office/drawing/2014/main" id="{AD197C2F-D6DA-F37C-A742-1D72F63881E3}"/>
              </a:ext>
            </a:extLst>
          </p:cNvPr>
          <p:cNvGrpSpPr>
            <a:grpSpLocks/>
          </p:cNvGrpSpPr>
          <p:nvPr/>
        </p:nvGrpSpPr>
        <p:grpSpPr bwMode="auto">
          <a:xfrm>
            <a:off x="4052088" y="4649982"/>
            <a:ext cx="1257300" cy="1257300"/>
            <a:chOff x="2448" y="2198"/>
            <a:chExt cx="912" cy="912"/>
          </a:xfrm>
        </p:grpSpPr>
        <p:sp>
          <p:nvSpPr>
            <p:cNvPr id="38" name="AutoShape 32">
              <a:extLst>
                <a:ext uri="{FF2B5EF4-FFF2-40B4-BE49-F238E27FC236}">
                  <a16:creationId xmlns:a16="http://schemas.microsoft.com/office/drawing/2014/main" id="{70BFD65A-56A3-74FA-F576-842F010C6EDE}"/>
                </a:ext>
              </a:extLst>
            </p:cNvPr>
            <p:cNvSpPr>
              <a:spLocks noChangeArrowheads="1"/>
            </p:cNvSpPr>
            <p:nvPr/>
          </p:nvSpPr>
          <p:spPr bwMode="auto">
            <a:xfrm rot="10800000" flipV="1">
              <a:off x="2448" y="2198"/>
              <a:ext cx="912" cy="912"/>
            </a:xfrm>
            <a:prstGeom prst="bevel">
              <a:avLst>
                <a:gd name="adj" fmla="val 3287"/>
              </a:avLst>
            </a:prstGeom>
            <a:gradFill rotWithShape="1">
              <a:gsLst>
                <a:gs pos="0">
                  <a:srgbClr val="969696"/>
                </a:gs>
                <a:gs pos="50000">
                  <a:srgbClr val="DDDDDD"/>
                </a:gs>
                <a:gs pos="100000">
                  <a:srgbClr val="969696"/>
                </a:gs>
              </a:gsLst>
              <a:lin ang="2700000" scaled="1"/>
            </a:gradFill>
            <a:ln w="9525">
              <a:noFill/>
              <a:miter lim="800000"/>
              <a:headEnd/>
              <a:tailEnd/>
            </a:ln>
            <a:effectLst>
              <a:outerShdw dist="35921"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39" name="Text Box 33">
              <a:extLst>
                <a:ext uri="{FF2B5EF4-FFF2-40B4-BE49-F238E27FC236}">
                  <a16:creationId xmlns:a16="http://schemas.microsoft.com/office/drawing/2014/main" id="{AA572088-CCD8-F334-7A61-8A65BE226354}"/>
                </a:ext>
              </a:extLst>
            </p:cNvPr>
            <p:cNvSpPr txBox="1">
              <a:spLocks noChangeArrowheads="1"/>
            </p:cNvSpPr>
            <p:nvPr/>
          </p:nvSpPr>
          <p:spPr bwMode="auto">
            <a:xfrm>
              <a:off x="2598" y="2491"/>
              <a:ext cx="5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a:solidFill>
                    <a:schemeClr val="tx1"/>
                  </a:solidFill>
                  <a:ea typeface="宋体" panose="02010600030101010101" pitchFamily="2" charset="-122"/>
                  <a:cs typeface="Arial" panose="020B0604020202020204" pitchFamily="34" charset="0"/>
                </a:rPr>
                <a:t>FPGA</a:t>
              </a:r>
            </a:p>
          </p:txBody>
        </p:sp>
      </p:grpSp>
      <p:grpSp>
        <p:nvGrpSpPr>
          <p:cNvPr id="40" name="Group 34">
            <a:extLst>
              <a:ext uri="{FF2B5EF4-FFF2-40B4-BE49-F238E27FC236}">
                <a16:creationId xmlns:a16="http://schemas.microsoft.com/office/drawing/2014/main" id="{C7385887-B1D4-529A-B01A-A1CAB207FCB8}"/>
              </a:ext>
            </a:extLst>
          </p:cNvPr>
          <p:cNvGrpSpPr>
            <a:grpSpLocks/>
          </p:cNvGrpSpPr>
          <p:nvPr/>
        </p:nvGrpSpPr>
        <p:grpSpPr bwMode="auto">
          <a:xfrm>
            <a:off x="4118763" y="4735708"/>
            <a:ext cx="342900" cy="194072"/>
            <a:chOff x="1056" y="960"/>
            <a:chExt cx="960" cy="624"/>
          </a:xfrm>
        </p:grpSpPr>
        <p:sp>
          <p:nvSpPr>
            <p:cNvPr id="41" name="AutoShape 35">
              <a:extLst>
                <a:ext uri="{FF2B5EF4-FFF2-40B4-BE49-F238E27FC236}">
                  <a16:creationId xmlns:a16="http://schemas.microsoft.com/office/drawing/2014/main" id="{18FCCD67-3677-76E7-F57F-DB694F29AE25}"/>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675">
                <a:latin typeface="Times New Roman" panose="02020603050405020304" pitchFamily="18" charset="0"/>
                <a:ea typeface="宋体" panose="02010600030101010101" pitchFamily="2" charset="-122"/>
                <a:cs typeface="Arial" charset="0"/>
              </a:endParaRPr>
            </a:p>
          </p:txBody>
        </p:sp>
        <p:sp>
          <p:nvSpPr>
            <p:cNvPr id="42" name="Rectangle 36">
              <a:extLst>
                <a:ext uri="{FF2B5EF4-FFF2-40B4-BE49-F238E27FC236}">
                  <a16:creationId xmlns:a16="http://schemas.microsoft.com/office/drawing/2014/main" id="{CC6A9C99-85E1-743D-3895-746C1ED87EEC}"/>
                </a:ext>
              </a:extLst>
            </p:cNvPr>
            <p:cNvSpPr>
              <a:spLocks noChangeArrowheads="1"/>
            </p:cNvSpPr>
            <p:nvPr/>
          </p:nvSpPr>
          <p:spPr bwMode="auto">
            <a:xfrm>
              <a:off x="1248" y="1056"/>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900">
                  <a:ea typeface="宋体" panose="02010600030101010101" pitchFamily="2" charset="-122"/>
                  <a:cs typeface="Arial" panose="020B0604020202020204" pitchFamily="34" charset="0"/>
                </a:rPr>
                <a:t>I/O</a:t>
              </a:r>
            </a:p>
          </p:txBody>
        </p:sp>
      </p:grpSp>
      <p:grpSp>
        <p:nvGrpSpPr>
          <p:cNvPr id="43" name="Group 37">
            <a:extLst>
              <a:ext uri="{FF2B5EF4-FFF2-40B4-BE49-F238E27FC236}">
                <a16:creationId xmlns:a16="http://schemas.microsoft.com/office/drawing/2014/main" id="{6ED71B8B-3161-A64A-7285-378DFF176818}"/>
              </a:ext>
            </a:extLst>
          </p:cNvPr>
          <p:cNvGrpSpPr>
            <a:grpSpLocks/>
          </p:cNvGrpSpPr>
          <p:nvPr/>
        </p:nvGrpSpPr>
        <p:grpSpPr bwMode="auto">
          <a:xfrm>
            <a:off x="4518813" y="4735708"/>
            <a:ext cx="342900" cy="194072"/>
            <a:chOff x="1056" y="960"/>
            <a:chExt cx="960" cy="624"/>
          </a:xfrm>
        </p:grpSpPr>
        <p:sp>
          <p:nvSpPr>
            <p:cNvPr id="44" name="AutoShape 38">
              <a:extLst>
                <a:ext uri="{FF2B5EF4-FFF2-40B4-BE49-F238E27FC236}">
                  <a16:creationId xmlns:a16="http://schemas.microsoft.com/office/drawing/2014/main" id="{6E817714-69A5-5D8B-53F0-9009BC021118}"/>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675">
                <a:latin typeface="Times New Roman" panose="02020603050405020304" pitchFamily="18" charset="0"/>
                <a:ea typeface="宋体" panose="02010600030101010101" pitchFamily="2" charset="-122"/>
                <a:cs typeface="Arial" charset="0"/>
              </a:endParaRPr>
            </a:p>
          </p:txBody>
        </p:sp>
        <p:sp>
          <p:nvSpPr>
            <p:cNvPr id="45" name="Rectangle 39">
              <a:extLst>
                <a:ext uri="{FF2B5EF4-FFF2-40B4-BE49-F238E27FC236}">
                  <a16:creationId xmlns:a16="http://schemas.microsoft.com/office/drawing/2014/main" id="{1C1E3C83-2F49-3FE4-97BA-9AA4070D3B18}"/>
                </a:ext>
              </a:extLst>
            </p:cNvPr>
            <p:cNvSpPr>
              <a:spLocks noChangeArrowheads="1"/>
            </p:cNvSpPr>
            <p:nvPr/>
          </p:nvSpPr>
          <p:spPr bwMode="auto">
            <a:xfrm>
              <a:off x="1248" y="1056"/>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900">
                  <a:ea typeface="宋体" panose="02010600030101010101" pitchFamily="2" charset="-122"/>
                  <a:cs typeface="Arial" panose="020B0604020202020204" pitchFamily="34" charset="0"/>
                </a:rPr>
                <a:t>I/O</a:t>
              </a:r>
            </a:p>
          </p:txBody>
        </p:sp>
      </p:grpSp>
      <p:grpSp>
        <p:nvGrpSpPr>
          <p:cNvPr id="46" name="Group 40">
            <a:extLst>
              <a:ext uri="{FF2B5EF4-FFF2-40B4-BE49-F238E27FC236}">
                <a16:creationId xmlns:a16="http://schemas.microsoft.com/office/drawing/2014/main" id="{E5A96080-44DA-F319-471C-08664166B14B}"/>
              </a:ext>
            </a:extLst>
          </p:cNvPr>
          <p:cNvGrpSpPr>
            <a:grpSpLocks/>
          </p:cNvGrpSpPr>
          <p:nvPr/>
        </p:nvGrpSpPr>
        <p:grpSpPr bwMode="auto">
          <a:xfrm>
            <a:off x="4918863" y="4735708"/>
            <a:ext cx="342900" cy="194072"/>
            <a:chOff x="1056" y="960"/>
            <a:chExt cx="960" cy="624"/>
          </a:xfrm>
        </p:grpSpPr>
        <p:sp>
          <p:nvSpPr>
            <p:cNvPr id="47" name="AutoShape 41">
              <a:extLst>
                <a:ext uri="{FF2B5EF4-FFF2-40B4-BE49-F238E27FC236}">
                  <a16:creationId xmlns:a16="http://schemas.microsoft.com/office/drawing/2014/main" id="{7CD6125D-CC6B-CB50-3CA4-0D2E3D84384E}"/>
                </a:ext>
              </a:extLst>
            </p:cNvPr>
            <p:cNvSpPr>
              <a:spLocks noChangeArrowheads="1"/>
            </p:cNvSpPr>
            <p:nvPr/>
          </p:nvSpPr>
          <p:spPr bwMode="auto">
            <a:xfrm rot="10800000" flipV="1">
              <a:off x="1056" y="960"/>
              <a:ext cx="960" cy="624"/>
            </a:xfrm>
            <a:prstGeom prst="bevel">
              <a:avLst>
                <a:gd name="adj" fmla="val 6060"/>
              </a:avLst>
            </a:prstGeom>
            <a:solidFill>
              <a:schemeClr val="hlink"/>
            </a:solidFill>
            <a:ln w="9525">
              <a:noFill/>
              <a:miter lim="800000"/>
              <a:headEnd/>
              <a:tailEnd/>
            </a:ln>
            <a:effectLst>
              <a:outerShdw dist="71842" dir="2700000" algn="ctr" rotWithShape="0">
                <a:schemeClr val="tx1">
                  <a:alpha val="50000"/>
                </a:schemeClr>
              </a:outerShdw>
            </a:effectLst>
          </p:spPr>
          <p:txBody>
            <a:bodyPr wrap="none" anchor="ctr"/>
            <a:lstStyle/>
            <a:p>
              <a:pPr algn="ctr">
                <a:defRPr/>
              </a:pPr>
              <a:endParaRPr lang="zh-CN" altLang="zh-CN" sz="675">
                <a:latin typeface="Times New Roman" panose="02020603050405020304" pitchFamily="18" charset="0"/>
                <a:ea typeface="宋体" panose="02010600030101010101" pitchFamily="2" charset="-122"/>
                <a:cs typeface="Arial" charset="0"/>
              </a:endParaRPr>
            </a:p>
          </p:txBody>
        </p:sp>
        <p:sp>
          <p:nvSpPr>
            <p:cNvPr id="48" name="Rectangle 42">
              <a:extLst>
                <a:ext uri="{FF2B5EF4-FFF2-40B4-BE49-F238E27FC236}">
                  <a16:creationId xmlns:a16="http://schemas.microsoft.com/office/drawing/2014/main" id="{A9979947-BF48-AED6-91FA-534AF088CCB2}"/>
                </a:ext>
              </a:extLst>
            </p:cNvPr>
            <p:cNvSpPr>
              <a:spLocks noChangeArrowheads="1"/>
            </p:cNvSpPr>
            <p:nvPr/>
          </p:nvSpPr>
          <p:spPr bwMode="auto">
            <a:xfrm>
              <a:off x="1248" y="1056"/>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900">
                  <a:ea typeface="宋体" panose="02010600030101010101" pitchFamily="2" charset="-122"/>
                  <a:cs typeface="Arial" panose="020B0604020202020204" pitchFamily="34" charset="0"/>
                </a:rPr>
                <a:t>I/O</a:t>
              </a:r>
            </a:p>
          </p:txBody>
        </p:sp>
      </p:grpSp>
      <p:grpSp>
        <p:nvGrpSpPr>
          <p:cNvPr id="49" name="Group 43">
            <a:extLst>
              <a:ext uri="{FF2B5EF4-FFF2-40B4-BE49-F238E27FC236}">
                <a16:creationId xmlns:a16="http://schemas.microsoft.com/office/drawing/2014/main" id="{64CD1859-4E8F-B71F-92EF-3579C1084417}"/>
              </a:ext>
            </a:extLst>
          </p:cNvPr>
          <p:cNvGrpSpPr>
            <a:grpSpLocks/>
          </p:cNvGrpSpPr>
          <p:nvPr/>
        </p:nvGrpSpPr>
        <p:grpSpPr bwMode="auto">
          <a:xfrm>
            <a:off x="4130669" y="5426270"/>
            <a:ext cx="400050" cy="367904"/>
            <a:chOff x="2352" y="920"/>
            <a:chExt cx="1200" cy="1104"/>
          </a:xfrm>
        </p:grpSpPr>
        <p:sp>
          <p:nvSpPr>
            <p:cNvPr id="50" name="AutoShape 44">
              <a:extLst>
                <a:ext uri="{FF2B5EF4-FFF2-40B4-BE49-F238E27FC236}">
                  <a16:creationId xmlns:a16="http://schemas.microsoft.com/office/drawing/2014/main" id="{3580D633-C20D-7BC7-0D35-7A301F16EFF5}"/>
                </a:ext>
              </a:extLst>
            </p:cNvPr>
            <p:cNvSpPr>
              <a:spLocks noChangeArrowheads="1"/>
            </p:cNvSpPr>
            <p:nvPr/>
          </p:nvSpPr>
          <p:spPr bwMode="auto">
            <a:xfrm rot="10800000" flipV="1">
              <a:off x="2352" y="920"/>
              <a:ext cx="1200" cy="1104"/>
            </a:xfrm>
            <a:prstGeom prst="bevel">
              <a:avLst>
                <a:gd name="adj" fmla="val 4255"/>
              </a:avLst>
            </a:prstGeom>
            <a:solidFill>
              <a:schemeClr val="accent2"/>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675">
                <a:latin typeface="Times New Roman" panose="02020603050405020304" pitchFamily="18" charset="0"/>
                <a:ea typeface="宋体" panose="02010600030101010101" pitchFamily="2" charset="-122"/>
                <a:cs typeface="Arial" charset="0"/>
              </a:endParaRPr>
            </a:p>
          </p:txBody>
        </p:sp>
        <p:sp>
          <p:nvSpPr>
            <p:cNvPr id="51" name="Rectangle 45">
              <a:extLst>
                <a:ext uri="{FF2B5EF4-FFF2-40B4-BE49-F238E27FC236}">
                  <a16:creationId xmlns:a16="http://schemas.microsoft.com/office/drawing/2014/main" id="{8DC5DCAF-2CF8-2335-8D64-4194721BE5FA}"/>
                </a:ext>
              </a:extLst>
            </p:cNvPr>
            <p:cNvSpPr>
              <a:spLocks noChangeArrowheads="1"/>
            </p:cNvSpPr>
            <p:nvPr/>
          </p:nvSpPr>
          <p:spPr bwMode="auto">
            <a:xfrm>
              <a:off x="2496" y="1040"/>
              <a:ext cx="91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900">
                  <a:solidFill>
                    <a:schemeClr val="tx1"/>
                  </a:solidFill>
                  <a:ea typeface="宋体" panose="02010600030101010101" pitchFamily="2" charset="-122"/>
                  <a:cs typeface="Arial" panose="020B0604020202020204" pitchFamily="34" charset="0"/>
                </a:rPr>
                <a:t>CPU</a:t>
              </a:r>
            </a:p>
          </p:txBody>
        </p:sp>
      </p:grpSp>
      <p:grpSp>
        <p:nvGrpSpPr>
          <p:cNvPr id="52" name="Group 46">
            <a:extLst>
              <a:ext uri="{FF2B5EF4-FFF2-40B4-BE49-F238E27FC236}">
                <a16:creationId xmlns:a16="http://schemas.microsoft.com/office/drawing/2014/main" id="{E18BA833-B965-B0D2-E42C-C6B3EC157BB1}"/>
              </a:ext>
            </a:extLst>
          </p:cNvPr>
          <p:cNvGrpSpPr>
            <a:grpSpLocks/>
          </p:cNvGrpSpPr>
          <p:nvPr/>
        </p:nvGrpSpPr>
        <p:grpSpPr bwMode="auto">
          <a:xfrm>
            <a:off x="4737888" y="5479849"/>
            <a:ext cx="342900" cy="314325"/>
            <a:chOff x="3744" y="2130"/>
            <a:chExt cx="768" cy="704"/>
          </a:xfrm>
        </p:grpSpPr>
        <p:sp>
          <p:nvSpPr>
            <p:cNvPr id="53" name="AutoShape 47">
              <a:extLst>
                <a:ext uri="{FF2B5EF4-FFF2-40B4-BE49-F238E27FC236}">
                  <a16:creationId xmlns:a16="http://schemas.microsoft.com/office/drawing/2014/main" id="{23D088ED-5D41-44E3-389E-A040BB27B81D}"/>
                </a:ext>
              </a:extLst>
            </p:cNvPr>
            <p:cNvSpPr>
              <a:spLocks noChangeArrowheads="1"/>
            </p:cNvSpPr>
            <p:nvPr/>
          </p:nvSpPr>
          <p:spPr bwMode="auto">
            <a:xfrm rot="10800000" flipV="1">
              <a:off x="3744" y="2130"/>
              <a:ext cx="768" cy="704"/>
            </a:xfrm>
            <a:prstGeom prst="bevel">
              <a:avLst>
                <a:gd name="adj" fmla="val 7102"/>
              </a:avLst>
            </a:prstGeom>
            <a:solidFill>
              <a:schemeClr val="tx2"/>
            </a:solidFill>
            <a:ln w="9525">
              <a:noFill/>
              <a:miter lim="800000"/>
              <a:headEnd/>
              <a:tailEnd/>
            </a:ln>
            <a:effectLst>
              <a:outerShdw dist="53882" dir="2700000" algn="ctr" rotWithShape="0">
                <a:schemeClr val="tx1">
                  <a:alpha val="50000"/>
                </a:schemeClr>
              </a:outerShdw>
            </a:effectLst>
          </p:spPr>
          <p:txBody>
            <a:bodyPr wrap="none" anchor="ctr"/>
            <a:lstStyle/>
            <a:p>
              <a:pPr algn="ctr">
                <a:defRPr/>
              </a:pPr>
              <a:endParaRPr lang="zh-CN" altLang="zh-CN" sz="750">
                <a:latin typeface="Times New Roman" panose="02020603050405020304" pitchFamily="18" charset="0"/>
                <a:ea typeface="宋体" panose="02010600030101010101" pitchFamily="2" charset="-122"/>
                <a:cs typeface="Arial" charset="0"/>
              </a:endParaRPr>
            </a:p>
          </p:txBody>
        </p:sp>
        <p:sp>
          <p:nvSpPr>
            <p:cNvPr id="54" name="Rectangle 48">
              <a:extLst>
                <a:ext uri="{FF2B5EF4-FFF2-40B4-BE49-F238E27FC236}">
                  <a16:creationId xmlns:a16="http://schemas.microsoft.com/office/drawing/2014/main" id="{249F8FFA-9D1E-F4E2-07A0-6EAA034172E0}"/>
                </a:ext>
              </a:extLst>
            </p:cNvPr>
            <p:cNvSpPr>
              <a:spLocks noChangeArrowheads="1"/>
            </p:cNvSpPr>
            <p:nvPr/>
          </p:nvSpPr>
          <p:spPr bwMode="auto">
            <a:xfrm>
              <a:off x="3840" y="2218"/>
              <a:ext cx="57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900">
                  <a:ea typeface="宋体" panose="02010600030101010101" pitchFamily="2" charset="-122"/>
                  <a:cs typeface="Arial" panose="020B0604020202020204" pitchFamily="34" charset="0"/>
                </a:rPr>
                <a:t>DSP</a:t>
              </a:r>
            </a:p>
          </p:txBody>
        </p:sp>
      </p:grpSp>
      <p:sp>
        <p:nvSpPr>
          <p:cNvPr id="55" name="Text Box 49">
            <a:extLst>
              <a:ext uri="{FF2B5EF4-FFF2-40B4-BE49-F238E27FC236}">
                <a16:creationId xmlns:a16="http://schemas.microsoft.com/office/drawing/2014/main" id="{4C023492-F017-F5EC-024D-5C9C4B4365AF}"/>
              </a:ext>
            </a:extLst>
          </p:cNvPr>
          <p:cNvSpPr txBox="1">
            <a:spLocks noChangeArrowheads="1"/>
          </p:cNvSpPr>
          <p:nvPr/>
        </p:nvSpPr>
        <p:spPr bwMode="auto">
          <a:xfrm>
            <a:off x="2811458" y="6119214"/>
            <a:ext cx="304442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lnSpc>
                <a:spcPct val="85000"/>
              </a:lnSpc>
            </a:pPr>
            <a:r>
              <a:rPr lang="en-US" altLang="zh-CN" sz="1500" i="1" u="sng" dirty="0">
                <a:solidFill>
                  <a:schemeClr val="hlink"/>
                </a:solidFill>
                <a:ea typeface="宋体" panose="02010600030101010101" pitchFamily="2" charset="-122"/>
                <a:cs typeface="Arial" panose="020B0604020202020204" pitchFamily="34" charset="0"/>
              </a:rPr>
              <a:t>Solution</a:t>
            </a:r>
            <a:r>
              <a:rPr lang="en-US" altLang="zh-CN" sz="1500" i="1" dirty="0">
                <a:solidFill>
                  <a:schemeClr val="hlink"/>
                </a:solidFill>
                <a:ea typeface="宋体" panose="02010600030101010101" pitchFamily="2" charset="-122"/>
                <a:cs typeface="Arial" panose="020B0604020202020204" pitchFamily="34" charset="0"/>
              </a:rPr>
              <a:t>: Replace External Devices </a:t>
            </a:r>
            <a:br>
              <a:rPr lang="en-US" altLang="zh-CN" sz="1500" i="1" dirty="0">
                <a:solidFill>
                  <a:schemeClr val="hlink"/>
                </a:solidFill>
                <a:ea typeface="宋体" panose="02010600030101010101" pitchFamily="2" charset="-122"/>
                <a:cs typeface="Arial" panose="020B0604020202020204" pitchFamily="34" charset="0"/>
              </a:rPr>
            </a:br>
            <a:r>
              <a:rPr lang="en-US" altLang="zh-CN" sz="1500" i="1" dirty="0">
                <a:solidFill>
                  <a:schemeClr val="hlink"/>
                </a:solidFill>
                <a:ea typeface="宋体" panose="02010600030101010101" pitchFamily="2" charset="-122"/>
                <a:cs typeface="Arial" panose="020B0604020202020204" pitchFamily="34" charset="0"/>
              </a:rPr>
              <a:t>with Programmable Logic</a:t>
            </a:r>
          </a:p>
        </p:txBody>
      </p:sp>
      <p:grpSp>
        <p:nvGrpSpPr>
          <p:cNvPr id="56" name="Group 50">
            <a:extLst>
              <a:ext uri="{FF2B5EF4-FFF2-40B4-BE49-F238E27FC236}">
                <a16:creationId xmlns:a16="http://schemas.microsoft.com/office/drawing/2014/main" id="{2524FD2A-A26B-C0CA-D2CF-668221B9F96E}"/>
              </a:ext>
            </a:extLst>
          </p:cNvPr>
          <p:cNvGrpSpPr>
            <a:grpSpLocks/>
          </p:cNvGrpSpPr>
          <p:nvPr/>
        </p:nvGrpSpPr>
        <p:grpSpPr bwMode="auto">
          <a:xfrm>
            <a:off x="3972315" y="4607120"/>
            <a:ext cx="1260872" cy="1264444"/>
            <a:chOff x="2477" y="2013"/>
            <a:chExt cx="1059" cy="1062"/>
          </a:xfrm>
        </p:grpSpPr>
        <p:sp>
          <p:nvSpPr>
            <p:cNvPr id="57" name="AutoShape 51">
              <a:extLst>
                <a:ext uri="{FF2B5EF4-FFF2-40B4-BE49-F238E27FC236}">
                  <a16:creationId xmlns:a16="http://schemas.microsoft.com/office/drawing/2014/main" id="{4F1FFE52-C9A3-5E1F-8EE7-9402A9E9CAD1}"/>
                </a:ext>
              </a:extLst>
            </p:cNvPr>
            <p:cNvSpPr>
              <a:spLocks noChangeArrowheads="1"/>
            </p:cNvSpPr>
            <p:nvPr/>
          </p:nvSpPr>
          <p:spPr bwMode="auto">
            <a:xfrm rot="10800000" flipV="1">
              <a:off x="2477" y="2013"/>
              <a:ext cx="1059" cy="1062"/>
            </a:xfrm>
            <a:prstGeom prst="bevel">
              <a:avLst>
                <a:gd name="adj" fmla="val 3287"/>
              </a:avLst>
            </a:prstGeom>
            <a:gradFill rotWithShape="1">
              <a:gsLst>
                <a:gs pos="0">
                  <a:srgbClr val="969696"/>
                </a:gs>
                <a:gs pos="50000">
                  <a:srgbClr val="DDDDDD"/>
                </a:gs>
                <a:gs pos="100000">
                  <a:srgbClr val="969696"/>
                </a:gs>
              </a:gsLst>
              <a:lin ang="2700000" scaled="1"/>
            </a:gradFill>
            <a:ln w="9525">
              <a:noFill/>
              <a:miter lim="800000"/>
              <a:headEnd/>
              <a:tailEnd/>
            </a:ln>
            <a:effectLst>
              <a:outerShdw dist="35921" dir="2700000" algn="ctr" rotWithShape="0">
                <a:schemeClr val="tx1">
                  <a:alpha val="50000"/>
                </a:schemeClr>
              </a:outerShdw>
            </a:effectLst>
          </p:spPr>
          <p:txBody>
            <a:bodyPr wrap="none" anchor="ctr"/>
            <a:lstStyle/>
            <a:p>
              <a:pPr algn="ctr">
                <a:defRPr/>
              </a:pPr>
              <a:endParaRPr lang="zh-CN" altLang="zh-CN" sz="1350">
                <a:latin typeface="Times New Roman" panose="02020603050405020304" pitchFamily="18" charset="0"/>
                <a:ea typeface="宋体" panose="02010600030101010101" pitchFamily="2" charset="-122"/>
                <a:cs typeface="Arial" charset="0"/>
              </a:endParaRPr>
            </a:p>
          </p:txBody>
        </p:sp>
        <p:sp>
          <p:nvSpPr>
            <p:cNvPr id="58" name="Text Box 52">
              <a:extLst>
                <a:ext uri="{FF2B5EF4-FFF2-40B4-BE49-F238E27FC236}">
                  <a16:creationId xmlns:a16="http://schemas.microsoft.com/office/drawing/2014/main" id="{7708D9EE-03FF-638F-26B8-2589D95D973A}"/>
                </a:ext>
              </a:extLst>
            </p:cNvPr>
            <p:cNvSpPr txBox="1">
              <a:spLocks noChangeArrowheads="1"/>
            </p:cNvSpPr>
            <p:nvPr/>
          </p:nvSpPr>
          <p:spPr bwMode="auto">
            <a:xfrm>
              <a:off x="2719" y="2315"/>
              <a:ext cx="653"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600" b="1">
                  <a:solidFill>
                    <a:schemeClr val="bg1"/>
                  </a:solidFill>
                  <a:latin typeface="Times New Roman" panose="02020603050405020304" pitchFamily="18" charset="0"/>
                  <a:ea typeface="华文中宋" panose="02010600040101010101" pitchFamily="2" charset="-122"/>
                </a:defRPr>
              </a:lvl1pPr>
              <a:lvl2pPr marL="742950" indent="-285750" algn="ctr" eaLnBrk="0" hangingPunct="0">
                <a:defRPr sz="3600" b="1">
                  <a:solidFill>
                    <a:schemeClr val="bg1"/>
                  </a:solidFill>
                  <a:latin typeface="Times New Roman" panose="02020603050405020304" pitchFamily="18" charset="0"/>
                  <a:ea typeface="华文中宋" panose="02010600040101010101" pitchFamily="2" charset="-122"/>
                </a:defRPr>
              </a:lvl2pPr>
              <a:lvl3pPr marL="1143000" indent="-228600" algn="ctr" eaLnBrk="0" hangingPunct="0">
                <a:defRPr sz="3600" b="1">
                  <a:solidFill>
                    <a:schemeClr val="bg1"/>
                  </a:solidFill>
                  <a:latin typeface="Times New Roman" panose="02020603050405020304" pitchFamily="18" charset="0"/>
                  <a:ea typeface="华文中宋" panose="02010600040101010101" pitchFamily="2" charset="-122"/>
                </a:defRPr>
              </a:lvl3pPr>
              <a:lvl4pPr marL="1600200" indent="-228600" algn="ctr" eaLnBrk="0" hangingPunct="0">
                <a:defRPr sz="3600" b="1">
                  <a:solidFill>
                    <a:schemeClr val="bg1"/>
                  </a:solidFill>
                  <a:latin typeface="Times New Roman" panose="02020603050405020304" pitchFamily="18" charset="0"/>
                  <a:ea typeface="华文中宋" panose="02010600040101010101" pitchFamily="2" charset="-122"/>
                </a:defRPr>
              </a:lvl4pPr>
              <a:lvl5pPr marL="2057400" indent="-228600" algn="ctr" eaLnBrk="0" hangingPunct="0">
                <a:defRPr sz="3600" b="1">
                  <a:solidFill>
                    <a:schemeClr val="bg1"/>
                  </a:solidFill>
                  <a:latin typeface="Times New Roman" panose="02020603050405020304" pitchFamily="18" charset="0"/>
                  <a:ea typeface="华文中宋" panose="02010600040101010101" pitchFamily="2" charset="-122"/>
                </a:defRPr>
              </a:lvl5pPr>
              <a:lvl6pPr marL="25146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6pPr>
              <a:lvl7pPr marL="29718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7pPr>
              <a:lvl8pPr marL="34290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8pPr>
              <a:lvl9pPr marL="3886200" indent="-228600" algn="ctr" eaLnBrk="0" fontAlgn="base" hangingPunct="0">
                <a:spcBef>
                  <a:spcPct val="0"/>
                </a:spcBef>
                <a:spcAft>
                  <a:spcPct val="0"/>
                </a:spcAft>
                <a:defRPr sz="3600" b="1">
                  <a:solidFill>
                    <a:schemeClr val="bg1"/>
                  </a:solidFill>
                  <a:latin typeface="Times New Roman" panose="02020603050405020304" pitchFamily="18" charset="0"/>
                  <a:ea typeface="华文中宋" panose="02010600040101010101" pitchFamily="2" charset="-122"/>
                </a:defRPr>
              </a:lvl9pPr>
            </a:lstStyle>
            <a:p>
              <a:pPr eaLnBrk="1" hangingPunct="1"/>
              <a:r>
                <a:rPr lang="en-US" altLang="zh-CN" sz="1800" dirty="0">
                  <a:solidFill>
                    <a:schemeClr val="tx1"/>
                  </a:solidFill>
                  <a:ea typeface="宋体" panose="02010600030101010101" pitchFamily="2" charset="-122"/>
                  <a:cs typeface="Arial" panose="020B0604020202020204" pitchFamily="34" charset="0"/>
                </a:rPr>
                <a:t>FPGA</a:t>
              </a:r>
            </a:p>
          </p:txBody>
        </p:sp>
      </p:grpSp>
      <p:sp>
        <p:nvSpPr>
          <p:cNvPr id="2" name="灯片编号占位符 1">
            <a:extLst>
              <a:ext uri="{FF2B5EF4-FFF2-40B4-BE49-F238E27FC236}">
                <a16:creationId xmlns:a16="http://schemas.microsoft.com/office/drawing/2014/main" id="{3EA9E4EB-414B-36D9-25A8-DD39A46FE686}"/>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22</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7795139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Magnet Power supply R&amp;D</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anose="02020603050405020304" pitchFamily="18" charset="0"/>
                <a:ea typeface="宋体" panose="02010600030101010101" pitchFamily="2" charset="-122"/>
                <a:cs typeface="Times New Roman" pitchFamily="18" charset="0"/>
              </a:rPr>
              <a:t>Digital Power Supply Control Module ( DPSCM )</a:t>
            </a:r>
            <a:endParaRPr lang="en-US" altLang="zh-CN" b="1" dirty="0">
              <a:latin typeface="Times New Roman" panose="02020603050405020304"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GB" altLang="zh-CN" sz="1800" dirty="0">
                <a:latin typeface="Times New Roman" panose="02020603050405020304" pitchFamily="18" charset="0"/>
                <a:ea typeface="宋体" panose="02010600030101010101" pitchFamily="2" charset="-122"/>
                <a:cs typeface="Times New Roman" pitchFamily="18" charset="0"/>
              </a:rPr>
              <a:t>Software</a:t>
            </a:r>
            <a:r>
              <a:rPr lang="en-US" altLang="zh-CN" sz="1800" dirty="0">
                <a:latin typeface="Times New Roman" panose="02020603050405020304" pitchFamily="18" charset="0"/>
                <a:ea typeface="宋体" panose="02010600030101010101" pitchFamily="2" charset="-122"/>
                <a:cs typeface="Times New Roman" pitchFamily="18" charset="0"/>
              </a:rPr>
              <a:t>: </a:t>
            </a:r>
            <a:r>
              <a:rPr lang="en-US" altLang="zh-CN" sz="1800" dirty="0">
                <a:latin typeface="Times New Roman" panose="02020603050405020304" pitchFamily="18" charset="0"/>
                <a:cs typeface="Times New Roman" pitchFamily="18" charset="0"/>
              </a:rPr>
              <a:t>including closed loop control, AD control, logic protection…</a:t>
            </a:r>
            <a:endParaRPr lang="zh-CN" altLang="en-US" sz="1800" dirty="0">
              <a:latin typeface="Times New Roman" panose="02020603050405020304" pitchFamily="18" charset="0"/>
              <a:ea typeface="宋体" panose="02010600030101010101" pitchFamily="2" charset="-122"/>
              <a:cs typeface="Times New Roman" pitchFamily="18" charset="0"/>
            </a:endParaRP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Functions of the software are divided into multiple modules implemented by FPGA</a:t>
            </a:r>
          </a:p>
          <a:p>
            <a:pPr marL="900000" lvl="2" indent="-360000">
              <a:spcBef>
                <a:spcPts val="0"/>
              </a:spcBef>
              <a:spcAft>
                <a:spcPts val="600"/>
              </a:spcAft>
              <a:buClr>
                <a:schemeClr val="accent2"/>
              </a:buClr>
              <a:buSzPct val="80000"/>
              <a:buFont typeface="Wingdings" panose="05000000000000000000" pitchFamily="2" charset="2"/>
              <a:buChar char="ü"/>
              <a:defRPr/>
            </a:pPr>
            <a:r>
              <a:rPr lang="en-US" altLang="zh-CN" sz="1600" dirty="0">
                <a:latin typeface="Times New Roman" panose="02020603050405020304" pitchFamily="18" charset="0"/>
                <a:cs typeface="Times New Roman" pitchFamily="18" charset="0"/>
              </a:rPr>
              <a:t>Using Pipeline design, each control program runs in parallel and is independent of each other.</a:t>
            </a:r>
            <a:endParaRPr lang="zh-CN" altLang="en-US" sz="1600" dirty="0">
              <a:latin typeface="Times New Roman" panose="02020603050405020304" pitchFamily="18" charset="0"/>
              <a:cs typeface="Times New Roman" pitchFamily="18" charset="0"/>
            </a:endParaRPr>
          </a:p>
          <a:p>
            <a:pPr marL="360000" lvl="2" indent="0">
              <a:lnSpc>
                <a:spcPct val="100000"/>
              </a:lnSpc>
              <a:spcBef>
                <a:spcPts val="0"/>
              </a:spcBef>
              <a:spcAft>
                <a:spcPts val="600"/>
              </a:spcAft>
              <a:buClr>
                <a:srgbClr val="002060"/>
              </a:buClr>
              <a:buSzPct val="80000"/>
              <a:buNone/>
              <a:defRPr/>
            </a:pPr>
            <a:endParaRPr lang="en-US" altLang="zh-CN" sz="1800" dirty="0">
              <a:latin typeface="Times New Roman" panose="02020603050405020304" pitchFamily="18" charset="0"/>
              <a:ea typeface="宋体" panose="02010600030101010101" pitchFamily="2" charset="-122"/>
              <a:cs typeface="Times New Roman" pitchFamily="18" charset="0"/>
            </a:endParaRPr>
          </a:p>
        </p:txBody>
      </p:sp>
      <p:graphicFrame>
        <p:nvGraphicFramePr>
          <p:cNvPr id="2" name="对象 1">
            <a:extLst>
              <a:ext uri="{FF2B5EF4-FFF2-40B4-BE49-F238E27FC236}">
                <a16:creationId xmlns:a16="http://schemas.microsoft.com/office/drawing/2014/main" id="{E83E1B92-2EA0-410C-903B-9A1B4070A059}"/>
              </a:ext>
            </a:extLst>
          </p:cNvPr>
          <p:cNvGraphicFramePr>
            <a:graphicFrameLocks noChangeAspect="1"/>
          </p:cNvGraphicFramePr>
          <p:nvPr>
            <p:extLst>
              <p:ext uri="{D42A27DB-BD31-4B8C-83A1-F6EECF244321}">
                <p14:modId xmlns:p14="http://schemas.microsoft.com/office/powerpoint/2010/main" val="661190101"/>
              </p:ext>
            </p:extLst>
          </p:nvPr>
        </p:nvGraphicFramePr>
        <p:xfrm>
          <a:off x="720000" y="2520000"/>
          <a:ext cx="5246334" cy="4140000"/>
        </p:xfrm>
        <a:graphic>
          <a:graphicData uri="http://schemas.openxmlformats.org/presentationml/2006/ole">
            <mc:AlternateContent xmlns:mc="http://schemas.openxmlformats.org/markup-compatibility/2006">
              <mc:Choice xmlns:v="urn:schemas-microsoft-com:vml" Requires="v">
                <p:oleObj name="Visio" r:id="rId3" imgW="10589324" imgH="6937950" progId="Visio.Drawing.11">
                  <p:embed/>
                </p:oleObj>
              </mc:Choice>
              <mc:Fallback>
                <p:oleObj name="Visio" r:id="rId3" imgW="10589324" imgH="6937950" progId="Visio.Drawing.11">
                  <p:embed/>
                  <p:pic>
                    <p:nvPicPr>
                      <p:cNvPr id="2" name="对象 1">
                        <a:extLst>
                          <a:ext uri="{FF2B5EF4-FFF2-40B4-BE49-F238E27FC236}">
                            <a16:creationId xmlns:a16="http://schemas.microsoft.com/office/drawing/2014/main" id="{E83E1B92-2EA0-410C-903B-9A1B4070A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2520000"/>
                        <a:ext cx="5246334" cy="4140000"/>
                      </a:xfrm>
                      <a:prstGeom prst="rect">
                        <a:avLst/>
                      </a:prstGeom>
                      <a:noFill/>
                      <a:ln w="15875">
                        <a:solidFill>
                          <a:srgbClr val="0070C0"/>
                        </a:solidFill>
                        <a:prstDash val="dash"/>
                      </a:ln>
                    </p:spPr>
                  </p:pic>
                </p:oleObj>
              </mc:Fallback>
            </mc:AlternateContent>
          </a:graphicData>
        </a:graphic>
      </p:graphicFrame>
      <p:sp>
        <p:nvSpPr>
          <p:cNvPr id="10" name="Rectangle 2">
            <a:extLst>
              <a:ext uri="{FF2B5EF4-FFF2-40B4-BE49-F238E27FC236}">
                <a16:creationId xmlns:a16="http://schemas.microsoft.com/office/drawing/2014/main" id="{D6CC5D8E-0A31-A160-4D3D-D87F0D0553CF}"/>
              </a:ext>
            </a:extLst>
          </p:cNvPr>
          <p:cNvSpPr>
            <a:spLocks noChangeArrowheads="1"/>
          </p:cNvSpPr>
          <p:nvPr/>
        </p:nvSpPr>
        <p:spPr bwMode="auto">
          <a:xfrm>
            <a:off x="10080000" y="3960000"/>
            <a:ext cx="1800000" cy="288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600">
                <a:solidFill>
                  <a:schemeClr val="tx1"/>
                </a:solidFill>
                <a:latin typeface="Tahoma" panose="020B0604030504040204" pitchFamily="34" charset="0"/>
                <a:ea typeface="宋体" panose="02010600030101010101" pitchFamily="2" charset="-122"/>
              </a:defRPr>
            </a:lvl1pPr>
            <a:lvl2pPr marL="742950" indent="-285750">
              <a:defRPr kumimoji="1" sz="2600">
                <a:solidFill>
                  <a:schemeClr val="tx1"/>
                </a:solidFill>
                <a:latin typeface="Tahoma" panose="020B0604030504040204" pitchFamily="34" charset="0"/>
                <a:ea typeface="宋体" panose="02010600030101010101" pitchFamily="2" charset="-122"/>
              </a:defRPr>
            </a:lvl2pPr>
            <a:lvl3pPr marL="1143000" indent="-228600">
              <a:defRPr kumimoji="1" sz="2600">
                <a:solidFill>
                  <a:schemeClr val="tx1"/>
                </a:solidFill>
                <a:latin typeface="Tahoma" panose="020B0604030504040204" pitchFamily="34" charset="0"/>
                <a:ea typeface="宋体" panose="02010600030101010101" pitchFamily="2" charset="-122"/>
              </a:defRPr>
            </a:lvl3pPr>
            <a:lvl4pPr marL="1600200" indent="-228600">
              <a:defRPr kumimoji="1" sz="2600">
                <a:solidFill>
                  <a:schemeClr val="tx1"/>
                </a:solidFill>
                <a:latin typeface="Tahoma" panose="020B0604030504040204" pitchFamily="34" charset="0"/>
                <a:ea typeface="宋体" panose="02010600030101010101" pitchFamily="2" charset="-122"/>
              </a:defRPr>
            </a:lvl4pPr>
            <a:lvl5pPr marL="2057400" indent="-228600">
              <a:defRPr kumimoji="1" sz="2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9pPr>
          </a:lstStyle>
          <a:p>
            <a:pPr>
              <a:buSzPct val="60000"/>
            </a:pPr>
            <a:r>
              <a:rPr lang="en-US" altLang="zh-CN" sz="1200" dirty="0">
                <a:latin typeface="Times New Roman" panose="02020603050405020304" pitchFamily="18" charset="0"/>
                <a:cs typeface="Times New Roman" panose="02020603050405020304" pitchFamily="18" charset="0"/>
              </a:rPr>
              <a:t>Pipeline design</a:t>
            </a:r>
            <a:endParaRPr lang="zh-CN" altLang="en-US" sz="1200" dirty="0">
              <a:latin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id="{B9E0BA2C-8BB0-6D21-FB4F-D6F1A26B808A}"/>
              </a:ext>
            </a:extLst>
          </p:cNvPr>
          <p:cNvSpPr>
            <a:spLocks noChangeArrowheads="1"/>
          </p:cNvSpPr>
          <p:nvPr/>
        </p:nvSpPr>
        <p:spPr bwMode="auto">
          <a:xfrm>
            <a:off x="10080000" y="2520000"/>
            <a:ext cx="1800000" cy="540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46800" anchor="t" anchorCtr="0">
            <a:spAutoFit/>
          </a:bodyPr>
          <a:lstStyle>
            <a:lvl1pPr>
              <a:defRPr kumimoji="1" sz="2600">
                <a:solidFill>
                  <a:schemeClr val="tx1"/>
                </a:solidFill>
                <a:latin typeface="Tahoma" panose="020B0604030504040204" pitchFamily="34" charset="0"/>
                <a:ea typeface="宋体" panose="02010600030101010101" pitchFamily="2" charset="-122"/>
              </a:defRPr>
            </a:lvl1pPr>
            <a:lvl2pPr marL="742950" indent="-285750">
              <a:defRPr kumimoji="1" sz="2600">
                <a:solidFill>
                  <a:schemeClr val="tx1"/>
                </a:solidFill>
                <a:latin typeface="Tahoma" panose="020B0604030504040204" pitchFamily="34" charset="0"/>
                <a:ea typeface="宋体" panose="02010600030101010101" pitchFamily="2" charset="-122"/>
              </a:defRPr>
            </a:lvl2pPr>
            <a:lvl3pPr marL="1143000" indent="-228600">
              <a:defRPr kumimoji="1" sz="2600">
                <a:solidFill>
                  <a:schemeClr val="tx1"/>
                </a:solidFill>
                <a:latin typeface="Tahoma" panose="020B0604030504040204" pitchFamily="34" charset="0"/>
                <a:ea typeface="宋体" panose="02010600030101010101" pitchFamily="2" charset="-122"/>
              </a:defRPr>
            </a:lvl3pPr>
            <a:lvl4pPr marL="1600200" indent="-228600">
              <a:defRPr kumimoji="1" sz="2600">
                <a:solidFill>
                  <a:schemeClr val="tx1"/>
                </a:solidFill>
                <a:latin typeface="Tahoma" panose="020B0604030504040204" pitchFamily="34" charset="0"/>
                <a:ea typeface="宋体" panose="02010600030101010101" pitchFamily="2" charset="-122"/>
              </a:defRPr>
            </a:lvl4pPr>
            <a:lvl5pPr marL="2057400" indent="-228600">
              <a:defRPr kumimoji="1" sz="26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600">
                <a:solidFill>
                  <a:schemeClr val="tx1"/>
                </a:solidFill>
                <a:latin typeface="Tahoma" panose="020B0604030504040204" pitchFamily="34" charset="0"/>
                <a:ea typeface="宋体" panose="02010600030101010101" pitchFamily="2" charset="-122"/>
              </a:defRPr>
            </a:lvl9pPr>
          </a:lstStyle>
          <a:p>
            <a:pPr>
              <a:buSzPct val="60000"/>
            </a:pPr>
            <a:r>
              <a:rPr lang="en-US" altLang="zh-CN" sz="1200" dirty="0">
                <a:latin typeface="Times New Roman" panose="02020603050405020304" pitchFamily="18" charset="0"/>
                <a:cs typeface="Times New Roman" panose="02020603050405020304" pitchFamily="18" charset="0"/>
              </a:rPr>
              <a:t>Modular time-sharing multiplexing</a:t>
            </a:r>
            <a:endParaRPr lang="zh-CN" altLang="en-US" sz="1200" dirty="0">
              <a:solidFill>
                <a:srgbClr val="000099"/>
              </a:solidFill>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724E530E-92DE-70CE-A930-D2E17E7E5B2B}"/>
              </a:ext>
            </a:extLst>
          </p:cNvPr>
          <p:cNvPicPr>
            <a:picLocks noChangeAspect="1"/>
          </p:cNvPicPr>
          <p:nvPr/>
        </p:nvPicPr>
        <p:blipFill>
          <a:blip r:embed="rId5"/>
          <a:stretch>
            <a:fillRect/>
          </a:stretch>
        </p:blipFill>
        <p:spPr>
          <a:xfrm>
            <a:off x="6120000" y="3600000"/>
            <a:ext cx="3780000" cy="3005100"/>
          </a:xfrm>
          <a:prstGeom prst="rect">
            <a:avLst/>
          </a:prstGeom>
          <a:ln w="19050">
            <a:solidFill>
              <a:srgbClr val="0070C0"/>
            </a:solidFill>
            <a:prstDash val="dash"/>
          </a:ln>
        </p:spPr>
      </p:pic>
      <p:pic>
        <p:nvPicPr>
          <p:cNvPr id="13" name="图片 12">
            <a:extLst>
              <a:ext uri="{FF2B5EF4-FFF2-40B4-BE49-F238E27FC236}">
                <a16:creationId xmlns:a16="http://schemas.microsoft.com/office/drawing/2014/main" id="{AAA44CD2-C312-A145-4C35-283F929969D0}"/>
              </a:ext>
            </a:extLst>
          </p:cNvPr>
          <p:cNvPicPr>
            <a:picLocks noChangeAspect="1"/>
          </p:cNvPicPr>
          <p:nvPr/>
        </p:nvPicPr>
        <p:blipFill>
          <a:blip r:embed="rId6"/>
          <a:stretch>
            <a:fillRect/>
          </a:stretch>
        </p:blipFill>
        <p:spPr>
          <a:xfrm>
            <a:off x="6119999" y="2520000"/>
            <a:ext cx="3780000" cy="1097728"/>
          </a:xfrm>
          <a:prstGeom prst="rect">
            <a:avLst/>
          </a:prstGeom>
          <a:ln w="19050">
            <a:solidFill>
              <a:srgbClr val="0070C0"/>
            </a:solidFill>
            <a:prstDash val="dash"/>
          </a:ln>
        </p:spPr>
      </p:pic>
      <p:sp>
        <p:nvSpPr>
          <p:cNvPr id="5" name="灯片编号占位符 1">
            <a:extLst>
              <a:ext uri="{FF2B5EF4-FFF2-40B4-BE49-F238E27FC236}">
                <a16:creationId xmlns:a16="http://schemas.microsoft.com/office/drawing/2014/main" id="{E059B52D-F48F-611F-146C-EEF558AD4BF4}"/>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23</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71387628"/>
      </p:ext>
    </p:extLst>
  </p:cSld>
  <p:clrMapOvr>
    <a:masterClrMapping/>
  </p:clrMapOvr>
  <mc:AlternateContent xmlns:mc="http://schemas.openxmlformats.org/markup-compatibility/2006" xmlns:p14="http://schemas.microsoft.com/office/powerpoint/2010/main">
    <mc:Choice Requires="p14">
      <p:transition spd="slow" p14:dur="2000" advTm="38172"/>
    </mc:Choice>
    <mc:Fallback xmlns="">
      <p:transition spd="slow" advTm="3817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t" anchorCtr="0">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Summary</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fontAlgn="base">
              <a:spcBef>
                <a:spcPts val="0"/>
              </a:spcBef>
              <a:spcAft>
                <a:spcPts val="600"/>
              </a:spcAft>
              <a:buClr>
                <a:srgbClr val="FFC000"/>
              </a:buClr>
              <a:buSzPct val="80000"/>
              <a:buFont typeface="Wingdings" pitchFamily="2" charset="2"/>
              <a:buChar char="n"/>
              <a:defRPr/>
            </a:pPr>
            <a:r>
              <a:rPr lang="en-US" altLang="zh-CN" kern="0" dirty="0">
                <a:latin typeface="Times New Roman" panose="02020603050405020304" pitchFamily="18" charset="0"/>
                <a:ea typeface="宋体" panose="02010600030101010101" pitchFamily="2" charset="-122"/>
                <a:cs typeface="Times New Roman" pitchFamily="18" charset="0"/>
              </a:rPr>
              <a:t>According to the latest physical parameters, about 27,000 power supplies are needed to power the magnets. </a:t>
            </a:r>
          </a:p>
          <a:p>
            <a:pPr marL="360000" lvl="1" indent="-360000" fontAlgn="base">
              <a:spcBef>
                <a:spcPts val="0"/>
              </a:spcBef>
              <a:spcAft>
                <a:spcPts val="600"/>
              </a:spcAft>
              <a:buClr>
                <a:srgbClr val="FFC000"/>
              </a:buClr>
              <a:buSzPct val="80000"/>
              <a:buFont typeface="Wingdings" pitchFamily="2" charset="2"/>
              <a:buChar char="n"/>
              <a:defRPr/>
            </a:pPr>
            <a:r>
              <a:rPr lang="en-US" altLang="zh-CN" kern="0" dirty="0">
                <a:latin typeface="Times New Roman" panose="02020603050405020304" pitchFamily="18" charset="0"/>
                <a:ea typeface="宋体" panose="02010600030101010101" pitchFamily="2" charset="-122"/>
                <a:cs typeface="Times New Roman" pitchFamily="18" charset="0"/>
              </a:rPr>
              <a:t>Key issues need to be solved in EDR phase are reduce the cost of PS system, reduce power consumption, improve the reliability of PS system operation and </a:t>
            </a:r>
            <a:r>
              <a:rPr lang="en-US" altLang="zh-CN" sz="2400" dirty="0">
                <a:latin typeface="Times New Roman" pitchFamily="18" charset="0"/>
              </a:rPr>
              <a:t>the power expansion </a:t>
            </a:r>
            <a:r>
              <a:rPr lang="en-US" altLang="zh-CN" kern="0" dirty="0">
                <a:latin typeface="Times New Roman" panose="02020603050405020304" pitchFamily="18" charset="0"/>
                <a:ea typeface="宋体" panose="02010600030101010101" pitchFamily="2" charset="-122"/>
                <a:cs typeface="Times New Roman" pitchFamily="18" charset="0"/>
              </a:rPr>
              <a:t>of PS system in </a:t>
            </a:r>
            <a:r>
              <a:rPr lang="en-US" altLang="zh-CN" kern="0" dirty="0" err="1">
                <a:latin typeface="Times New Roman" panose="02020603050405020304" pitchFamily="18" charset="0"/>
                <a:ea typeface="宋体" panose="02010600030101010101" pitchFamily="2" charset="-122"/>
                <a:cs typeface="Times New Roman" pitchFamily="18" charset="0"/>
              </a:rPr>
              <a:t>tt</a:t>
            </a:r>
            <a:r>
              <a:rPr lang="en-US" altLang="zh-CN" kern="0" dirty="0">
                <a:latin typeface="Times New Roman" panose="02020603050405020304" pitchFamily="18" charset="0"/>
                <a:ea typeface="宋体" panose="02010600030101010101" pitchFamily="2" charset="-122"/>
                <a:cs typeface="Times New Roman" pitchFamily="18" charset="0"/>
              </a:rPr>
              <a:t>-bar mode.</a:t>
            </a:r>
            <a:r>
              <a:rPr lang="en-US" altLang="zh-CN" sz="2400" dirty="0">
                <a:latin typeface="Times New Roman" pitchFamily="18" charset="0"/>
              </a:rPr>
              <a:t>  </a:t>
            </a:r>
            <a:endParaRPr lang="en-US" altLang="zh-CN" kern="0" dirty="0">
              <a:latin typeface="Times New Roman" panose="02020603050405020304" pitchFamily="18" charset="0"/>
              <a:ea typeface="宋体" panose="02010600030101010101" pitchFamily="2" charset="-122"/>
              <a:cs typeface="Times New Roman" pitchFamily="18" charset="0"/>
            </a:endParaRPr>
          </a:p>
          <a:p>
            <a:pPr marL="360000" lvl="1" indent="-360000" fontAlgn="base">
              <a:spcBef>
                <a:spcPts val="0"/>
              </a:spcBef>
              <a:spcAft>
                <a:spcPts val="600"/>
              </a:spcAft>
              <a:buClr>
                <a:srgbClr val="FFC000"/>
              </a:buClr>
              <a:buSzPct val="80000"/>
              <a:buFont typeface="Wingdings" pitchFamily="2" charset="2"/>
              <a:buChar char="n"/>
              <a:defRPr/>
            </a:pPr>
            <a:r>
              <a:rPr lang="en-US" altLang="zh-CN" kern="0" dirty="0">
                <a:latin typeface="Times New Roman" panose="02020603050405020304" pitchFamily="18" charset="0"/>
                <a:ea typeface="宋体" panose="02010600030101010101" pitchFamily="2" charset="-122"/>
                <a:cs typeface="Times New Roman" pitchFamily="18" charset="0"/>
              </a:rPr>
              <a:t>SST</a:t>
            </a:r>
            <a:r>
              <a:rPr lang="zh-CN" altLang="en-US" kern="0" dirty="0">
                <a:latin typeface="Times New Roman" panose="02020603050405020304" pitchFamily="18" charset="0"/>
                <a:ea typeface="宋体" panose="02010600030101010101" pitchFamily="2" charset="-122"/>
                <a:cs typeface="Times New Roman" pitchFamily="18" charset="0"/>
              </a:rPr>
              <a:t> </a:t>
            </a:r>
            <a:r>
              <a:rPr lang="en-US" altLang="zh-CN" kern="0" dirty="0">
                <a:latin typeface="Times New Roman" panose="02020603050405020304" pitchFamily="18" charset="0"/>
                <a:ea typeface="宋体" panose="02010600030101010101" pitchFamily="2" charset="-122"/>
                <a:cs typeface="Times New Roman" pitchFamily="18" charset="0"/>
              </a:rPr>
              <a:t>+</a:t>
            </a:r>
            <a:r>
              <a:rPr lang="zh-CN" altLang="en-US" kern="0" dirty="0">
                <a:latin typeface="Times New Roman" panose="02020603050405020304" pitchFamily="18" charset="0"/>
                <a:ea typeface="宋体" panose="02010600030101010101" pitchFamily="2" charset="-122"/>
                <a:cs typeface="Times New Roman" pitchFamily="18" charset="0"/>
              </a:rPr>
              <a:t> </a:t>
            </a:r>
            <a:r>
              <a:rPr lang="en-US" altLang="zh-CN" kern="0" dirty="0">
                <a:latin typeface="Times New Roman" panose="02020603050405020304" pitchFamily="18" charset="0"/>
                <a:ea typeface="宋体" panose="02010600030101010101" pitchFamily="2" charset="-122"/>
                <a:cs typeface="Times New Roman" pitchFamily="18" charset="0"/>
              </a:rPr>
              <a:t>DC-DC</a:t>
            </a:r>
            <a:r>
              <a:rPr lang="zh-CN" altLang="en-US" kern="0" dirty="0">
                <a:latin typeface="Times New Roman" panose="02020603050405020304" pitchFamily="18" charset="0"/>
                <a:ea typeface="宋体" panose="02010600030101010101" pitchFamily="2" charset="-122"/>
                <a:cs typeface="Times New Roman" pitchFamily="18" charset="0"/>
              </a:rPr>
              <a:t> </a:t>
            </a:r>
            <a:r>
              <a:rPr lang="en-US" altLang="zh-CN" kern="0" dirty="0">
                <a:latin typeface="Times New Roman" panose="02020603050405020304" pitchFamily="18" charset="0"/>
                <a:ea typeface="宋体" panose="02010600030101010101" pitchFamily="2" charset="-122"/>
                <a:cs typeface="Times New Roman" pitchFamily="18" charset="0"/>
              </a:rPr>
              <a:t>convertor is a new type of power supply structure, which is more efficient. Its performance is be testing.</a:t>
            </a:r>
          </a:p>
          <a:p>
            <a:pPr marL="360000" lvl="1" indent="-360000" fontAlgn="base">
              <a:spcBef>
                <a:spcPts val="0"/>
              </a:spcBef>
              <a:spcAft>
                <a:spcPts val="600"/>
              </a:spcAft>
              <a:buClr>
                <a:srgbClr val="FFC000"/>
              </a:buClr>
              <a:buSzPct val="80000"/>
              <a:buFont typeface="Wingdings" pitchFamily="2" charset="2"/>
              <a:buChar char="n"/>
              <a:defRPr/>
            </a:pPr>
            <a:r>
              <a:rPr lang="en-US" altLang="zh-CN" kern="0" dirty="0">
                <a:latin typeface="Times New Roman" panose="02020603050405020304" pitchFamily="18" charset="0"/>
                <a:ea typeface="宋体" panose="02010600030101010101" pitchFamily="2" charset="-122"/>
                <a:cs typeface="Times New Roman" pitchFamily="18" charset="0"/>
              </a:rPr>
              <a:t>Modularity and Redundancy, Hot swap and Hot spare will be under study for reliability and power expansion.</a:t>
            </a:r>
          </a:p>
          <a:p>
            <a:pPr marL="360000" lvl="1" indent="-360000" fontAlgn="base">
              <a:spcBef>
                <a:spcPts val="0"/>
              </a:spcBef>
              <a:spcAft>
                <a:spcPts val="600"/>
              </a:spcAft>
              <a:buClr>
                <a:srgbClr val="FFC000"/>
              </a:buClr>
              <a:buSzPct val="80000"/>
              <a:buFont typeface="Wingdings" pitchFamily="2" charset="2"/>
              <a:buChar char="n"/>
              <a:defRPr/>
            </a:pPr>
            <a:r>
              <a:rPr lang="en-US" altLang="zh-CN" kern="0" dirty="0">
                <a:latin typeface="Times New Roman" panose="02020603050405020304" pitchFamily="18" charset="0"/>
                <a:ea typeface="宋体" panose="02010600030101010101" pitchFamily="2" charset="-122"/>
                <a:cs typeface="Times New Roman" pitchFamily="18" charset="0"/>
              </a:rPr>
              <a:t>The digital control module is the core component of the power supply, and it needs to be upgraded to be more powerful and intelligent. The development based on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SOC FPGA</a:t>
            </a:r>
            <a:r>
              <a:rPr lang="en-US" altLang="zh-CN" kern="0" dirty="0">
                <a:latin typeface="Times New Roman" panose="02020603050405020304" pitchFamily="18" charset="0"/>
                <a:ea typeface="宋体" panose="02010600030101010101" pitchFamily="2" charset="-122"/>
                <a:cs typeface="Times New Roman" pitchFamily="18" charset="0"/>
              </a:rPr>
              <a:t> is ongoing.</a:t>
            </a:r>
          </a:p>
          <a:p>
            <a:pPr marL="360000" lvl="2" indent="0">
              <a:spcBef>
                <a:spcPts val="0"/>
              </a:spcBef>
              <a:spcAft>
                <a:spcPts val="600"/>
              </a:spcAft>
              <a:buClr>
                <a:srgbClr val="002060"/>
              </a:buClr>
              <a:buSzPct val="80000"/>
              <a:buNone/>
              <a:defRPr/>
            </a:pPr>
            <a:endParaRPr lang="en-US" altLang="zh-CN" sz="1800" dirty="0">
              <a:latin typeface="Times New Roman" panose="02020603050405020304" pitchFamily="18" charset="0"/>
              <a:ea typeface="宋体" panose="02010600030101010101" pitchFamily="2" charset="-122"/>
              <a:cs typeface="Times New Roman"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endParaRPr lang="en-US" altLang="zh-CN" sz="1800" dirty="0">
              <a:latin typeface="Times New Roman" pitchFamily="18" charset="0"/>
              <a:ea typeface="宋体" panose="02010600030101010101" pitchFamily="2" charset="-122"/>
            </a:endParaRPr>
          </a:p>
        </p:txBody>
      </p:sp>
      <p:sp>
        <p:nvSpPr>
          <p:cNvPr id="2" name="灯片编号占位符 1">
            <a:extLst>
              <a:ext uri="{FF2B5EF4-FFF2-40B4-BE49-F238E27FC236}">
                <a16:creationId xmlns:a16="http://schemas.microsoft.com/office/drawing/2014/main" id="{5B0391E3-8265-F102-5AE2-3E429B9FE110}"/>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24</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7914238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p:cNvSpPr>
            <a:spLocks noChangeAspect="1" noChangeArrowheads="1" noChangeShapeType="1" noTextEdit="1"/>
          </p:cNvSpPr>
          <p:nvPr/>
        </p:nvSpPr>
        <p:spPr bwMode="auto">
          <a:xfrm>
            <a:off x="3600000" y="2160000"/>
            <a:ext cx="5040000" cy="2520000"/>
          </a:xfrm>
          <a:prstGeom prst="rect">
            <a:avLst/>
          </a:prstGeom>
        </p:spPr>
        <p:txBody>
          <a:bodyPr wrap="none" fromWordArt="1">
            <a:prstTxWarp prst="textDeflate">
              <a:avLst>
                <a:gd name="adj" fmla="val 26227"/>
              </a:avLst>
            </a:prstTxWarp>
          </a:bodyPr>
          <a:lstStyle/>
          <a:p>
            <a:pPr algn="ctr"/>
            <a:r>
              <a:rPr lang="en-US" altLang="zh-CN" sz="3600" kern="10" dirty="0">
                <a:ln w="9525">
                  <a:solidFill>
                    <a:srgbClr val="000000"/>
                  </a:solidFill>
                  <a:round/>
                  <a:headEnd/>
                  <a:tailEnd/>
                </a:ln>
                <a:solidFill>
                  <a:srgbClr val="000000"/>
                </a:solidFill>
                <a:latin typeface="Times New Roman" panose="02020603050405020304" pitchFamily="18" charset="0"/>
                <a:ea typeface="宋体" panose="02010600030101010101" pitchFamily="2" charset="-122"/>
              </a:rPr>
              <a:t>Thank You!</a:t>
            </a:r>
            <a:endParaRPr lang="zh-CN" altLang="en-US" sz="3600" kern="10" dirty="0">
              <a:ln w="9525">
                <a:solidFill>
                  <a:srgbClr val="000000"/>
                </a:solidFill>
                <a:round/>
                <a:headEnd/>
                <a:tailEnd/>
              </a:ln>
              <a:solidFill>
                <a:srgbClr val="000000"/>
              </a:solidFill>
              <a:latin typeface="Times New Roman" panose="02020603050405020304" pitchFamily="18" charset="0"/>
              <a:ea typeface="宋体" panose="02010600030101010101" pitchFamily="2" charset="-122"/>
            </a:endParaRPr>
          </a:p>
        </p:txBody>
      </p:sp>
      <p:sp>
        <p:nvSpPr>
          <p:cNvPr id="2" name="灯片编号占位符 1">
            <a:extLst>
              <a:ext uri="{FF2B5EF4-FFF2-40B4-BE49-F238E27FC236}">
                <a16:creationId xmlns:a16="http://schemas.microsoft.com/office/drawing/2014/main" id="{268B6686-53C0-EC7E-F359-5DD9AF915B43}"/>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25</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50155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gn="l"/>
            <a:r>
              <a:rPr lang="en-US" altLang="zh-CN" sz="3200" b="1" dirty="0">
                <a:solidFill>
                  <a:srgbClr val="C00000"/>
                </a:solidFill>
                <a:effectLst>
                  <a:outerShdw blurRad="38100" dist="38100" dir="2700000" algn="tl">
                    <a:srgbClr val="000000">
                      <a:alpha val="43137"/>
                    </a:srgbClr>
                  </a:outerShdw>
                </a:effectLst>
              </a:rPr>
              <a:t>Distributed Power Supply Architecture Based on 10kV SST</a:t>
            </a:r>
            <a:endParaRPr lang="zh-CN" altLang="en-US" sz="3200" b="1" dirty="0">
              <a:solidFill>
                <a:srgbClr val="C00000"/>
              </a:solidFill>
              <a:effectLst>
                <a:outerShdw blurRad="38100" dist="38100" dir="2700000" algn="tl">
                  <a:srgbClr val="000000">
                    <a:alpha val="43137"/>
                  </a:srgbClr>
                </a:outerShdw>
              </a:effectLst>
            </a:endParaRPr>
          </a:p>
        </p:txBody>
      </p:sp>
      <p:sp>
        <p:nvSpPr>
          <p:cNvPr id="4" name="灯片编号占位符 1">
            <a:extLst>
              <a:ext uri="{FF2B5EF4-FFF2-40B4-BE49-F238E27FC236}">
                <a16:creationId xmlns:a16="http://schemas.microsoft.com/office/drawing/2014/main" id="{7C5149F6-0400-2D77-0602-41410FD3B4E0}"/>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26</a:t>
            </a:fld>
            <a:endParaRPr lang="zh-CN" altLang="en-US" dirty="0">
              <a:solidFill>
                <a:schemeClr val="tx1"/>
              </a:solidFill>
              <a:latin typeface="Times New Roman" panose="02020603050405020304" pitchFamily="18" charset="0"/>
              <a:ea typeface="宋体" panose="02010600030101010101" pitchFamily="2" charset="-122"/>
            </a:endParaRPr>
          </a:p>
        </p:txBody>
      </p:sp>
      <p:sp>
        <p:nvSpPr>
          <p:cNvPr id="5" name="内容占位符 4">
            <a:extLst>
              <a:ext uri="{FF2B5EF4-FFF2-40B4-BE49-F238E27FC236}">
                <a16:creationId xmlns:a16="http://schemas.microsoft.com/office/drawing/2014/main" id="{537717DE-1A3F-1E37-A41D-10D5BB0C7BC0}"/>
              </a:ext>
            </a:extLst>
          </p:cNvPr>
          <p:cNvSpPr>
            <a:spLocks noGrp="1"/>
          </p:cNvSpPr>
          <p:nvPr>
            <p:ph idx="1"/>
          </p:nvPr>
        </p:nvSpPr>
        <p:spPr/>
        <p:txBody>
          <a:bodyPr>
            <a:normAutofit fontScale="47500" lnSpcReduction="20000"/>
          </a:bodyPr>
          <a:lstStyle/>
          <a:p>
            <a:r>
              <a:rPr lang="en-US" altLang="zh-CN" sz="2800" dirty="0">
                <a:solidFill>
                  <a:srgbClr val="1F2328"/>
                </a:solidFill>
                <a:latin typeface="-apple-system"/>
              </a:rPr>
              <a:t>APF (Active Power Filter) </a:t>
            </a:r>
            <a:r>
              <a:rPr lang="zh-CN" altLang="en-US" sz="2800" dirty="0">
                <a:solidFill>
                  <a:srgbClr val="1F2328"/>
                </a:solidFill>
                <a:latin typeface="-apple-system"/>
              </a:rPr>
              <a:t>和 </a:t>
            </a:r>
            <a:r>
              <a:rPr lang="en-US" altLang="zh-CN" sz="2800" dirty="0">
                <a:solidFill>
                  <a:srgbClr val="1F2328"/>
                </a:solidFill>
                <a:latin typeface="-apple-system"/>
              </a:rPr>
              <a:t>SVG (Static Var Generator) </a:t>
            </a:r>
            <a:r>
              <a:rPr lang="zh-CN" altLang="en-US" sz="2800" dirty="0">
                <a:solidFill>
                  <a:srgbClr val="1F2328"/>
                </a:solidFill>
                <a:latin typeface="-apple-system"/>
              </a:rPr>
              <a:t>是两种用于改善电力系统电能质量的现代电力电子设备。它们的主要功能和区别如下：</a:t>
            </a:r>
          </a:p>
          <a:p>
            <a:r>
              <a:rPr lang="en-US" altLang="zh-CN" sz="2800" b="1" dirty="0">
                <a:solidFill>
                  <a:srgbClr val="1F2328"/>
                </a:solidFill>
                <a:latin typeface="-apple-system"/>
              </a:rPr>
              <a:t>APF</a:t>
            </a:r>
            <a:r>
              <a:rPr lang="zh-CN" altLang="en-US" sz="2800" b="1" dirty="0">
                <a:solidFill>
                  <a:srgbClr val="1F2328"/>
                </a:solidFill>
                <a:latin typeface="-apple-system"/>
              </a:rPr>
              <a:t>（有源电力滤波器）</a:t>
            </a:r>
            <a:endParaRPr lang="zh-CN" altLang="en-US" sz="2800" dirty="0">
              <a:solidFill>
                <a:srgbClr val="1F2328"/>
              </a:solidFill>
              <a:latin typeface="-apple-system"/>
            </a:endParaRPr>
          </a:p>
          <a:p>
            <a:pPr>
              <a:buFont typeface="Arial" panose="020B0604020202020204" pitchFamily="34" charset="0"/>
              <a:buChar char="•"/>
            </a:pPr>
            <a:r>
              <a:rPr lang="zh-CN" altLang="en-US" sz="2800" b="1" dirty="0">
                <a:solidFill>
                  <a:srgbClr val="1F2328"/>
                </a:solidFill>
                <a:latin typeface="-apple-system"/>
              </a:rPr>
              <a:t>主要功能：</a:t>
            </a:r>
            <a:r>
              <a:rPr lang="zh-CN" altLang="en-US" sz="2800" dirty="0">
                <a:solidFill>
                  <a:srgbClr val="1F2328"/>
                </a:solidFill>
                <a:latin typeface="-apple-system"/>
              </a:rPr>
              <a:t> </a:t>
            </a:r>
            <a:r>
              <a:rPr lang="en-US" altLang="zh-CN" sz="2800" dirty="0">
                <a:solidFill>
                  <a:srgbClr val="1F2328"/>
                </a:solidFill>
                <a:latin typeface="-apple-system"/>
              </a:rPr>
              <a:t>APF</a:t>
            </a:r>
            <a:r>
              <a:rPr lang="zh-CN" altLang="en-US" sz="2800" dirty="0">
                <a:solidFill>
                  <a:srgbClr val="1F2328"/>
                </a:solidFill>
                <a:latin typeface="-apple-system"/>
              </a:rPr>
              <a:t>主要用于实时抑制电网中的谐波电流，也就是滤除非线性负载产生的各种频率的谐波，从而净化电源电流，提高电能质量。</a:t>
            </a:r>
          </a:p>
          <a:p>
            <a:pPr>
              <a:buFont typeface="Arial" panose="020B0604020202020204" pitchFamily="34" charset="0"/>
              <a:buChar char="•"/>
            </a:pPr>
            <a:r>
              <a:rPr lang="zh-CN" altLang="en-US" sz="2800" b="1" dirty="0">
                <a:solidFill>
                  <a:srgbClr val="1F2328"/>
                </a:solidFill>
                <a:latin typeface="-apple-system"/>
              </a:rPr>
              <a:t>工作原理：</a:t>
            </a:r>
            <a:r>
              <a:rPr lang="zh-CN" altLang="en-US" sz="2800" dirty="0">
                <a:solidFill>
                  <a:srgbClr val="1F2328"/>
                </a:solidFill>
                <a:latin typeface="-apple-system"/>
              </a:rPr>
              <a:t> </a:t>
            </a:r>
            <a:r>
              <a:rPr lang="en-US" altLang="zh-CN" sz="2800" dirty="0">
                <a:solidFill>
                  <a:srgbClr val="1F2328"/>
                </a:solidFill>
                <a:latin typeface="-apple-system"/>
              </a:rPr>
              <a:t>APF</a:t>
            </a:r>
            <a:r>
              <a:rPr lang="zh-CN" altLang="en-US" sz="2800" dirty="0">
                <a:solidFill>
                  <a:srgbClr val="1F2328"/>
                </a:solidFill>
                <a:latin typeface="-apple-system"/>
              </a:rPr>
              <a:t>通过电流互感器（</a:t>
            </a:r>
            <a:r>
              <a:rPr lang="en-US" altLang="zh-CN" sz="2800" dirty="0">
                <a:solidFill>
                  <a:srgbClr val="1F2328"/>
                </a:solidFill>
                <a:latin typeface="-apple-system"/>
              </a:rPr>
              <a:t>CT</a:t>
            </a:r>
            <a:r>
              <a:rPr lang="zh-CN" altLang="en-US" sz="2800" dirty="0">
                <a:solidFill>
                  <a:srgbClr val="1F2328"/>
                </a:solidFill>
                <a:latin typeface="-apple-system"/>
              </a:rPr>
              <a:t>）检测负载电流，控制器根据检测到的信号计算出谐波成分，并通过逆变器产生与负载谐波电流大小相等、方向相反的补偿电流注入电网中，实现对谐波的抵消。</a:t>
            </a:r>
          </a:p>
          <a:p>
            <a:pPr>
              <a:buFont typeface="Arial" panose="020B0604020202020204" pitchFamily="34" charset="0"/>
              <a:buChar char="•"/>
            </a:pPr>
            <a:r>
              <a:rPr lang="zh-CN" altLang="en-US" sz="2800" b="1" dirty="0">
                <a:solidFill>
                  <a:srgbClr val="1F2328"/>
                </a:solidFill>
                <a:latin typeface="-apple-system"/>
              </a:rPr>
              <a:t>额外功能：</a:t>
            </a:r>
            <a:r>
              <a:rPr lang="zh-CN" altLang="en-US" sz="2800" dirty="0">
                <a:solidFill>
                  <a:srgbClr val="1F2328"/>
                </a:solidFill>
                <a:latin typeface="-apple-system"/>
              </a:rPr>
              <a:t> 除了滤波之外，</a:t>
            </a:r>
            <a:r>
              <a:rPr lang="en-US" altLang="zh-CN" sz="2800" dirty="0">
                <a:solidFill>
                  <a:srgbClr val="1F2328"/>
                </a:solidFill>
                <a:latin typeface="-apple-system"/>
              </a:rPr>
              <a:t>APF</a:t>
            </a:r>
            <a:r>
              <a:rPr lang="zh-CN" altLang="en-US" sz="2800" dirty="0">
                <a:solidFill>
                  <a:srgbClr val="1F2328"/>
                </a:solidFill>
                <a:latin typeface="-apple-system"/>
              </a:rPr>
              <a:t>也可以提供一定的无功功率补偿能力，但其重点在于精确滤波。</a:t>
            </a:r>
          </a:p>
          <a:p>
            <a:r>
              <a:rPr lang="en-US" altLang="zh-CN" sz="2800" b="1" dirty="0">
                <a:solidFill>
                  <a:srgbClr val="1F2328"/>
                </a:solidFill>
                <a:latin typeface="-apple-system"/>
              </a:rPr>
              <a:t>SVG</a:t>
            </a:r>
            <a:r>
              <a:rPr lang="zh-CN" altLang="en-US" sz="2800" b="1" dirty="0">
                <a:solidFill>
                  <a:srgbClr val="1F2328"/>
                </a:solidFill>
                <a:latin typeface="-apple-system"/>
              </a:rPr>
              <a:t>（静止无功发生器）</a:t>
            </a:r>
            <a:endParaRPr lang="zh-CN" altLang="en-US" sz="2800" dirty="0">
              <a:solidFill>
                <a:srgbClr val="1F2328"/>
              </a:solidFill>
              <a:latin typeface="-apple-system"/>
            </a:endParaRPr>
          </a:p>
          <a:p>
            <a:pPr>
              <a:buFont typeface="Arial" panose="020B0604020202020204" pitchFamily="34" charset="0"/>
              <a:buChar char="•"/>
            </a:pPr>
            <a:r>
              <a:rPr lang="zh-CN" altLang="en-US" sz="2800" b="1" dirty="0">
                <a:solidFill>
                  <a:srgbClr val="1F2328"/>
                </a:solidFill>
                <a:latin typeface="-apple-system"/>
              </a:rPr>
              <a:t>主要功能：</a:t>
            </a:r>
            <a:r>
              <a:rPr lang="zh-CN" altLang="en-US" sz="2800" dirty="0">
                <a:solidFill>
                  <a:srgbClr val="1F2328"/>
                </a:solidFill>
                <a:latin typeface="-apple-system"/>
              </a:rPr>
              <a:t> </a:t>
            </a:r>
            <a:r>
              <a:rPr lang="en-US" altLang="zh-CN" sz="2800" dirty="0">
                <a:solidFill>
                  <a:srgbClr val="1F2328"/>
                </a:solidFill>
                <a:latin typeface="-apple-system"/>
              </a:rPr>
              <a:t>SVG</a:t>
            </a:r>
            <a:r>
              <a:rPr lang="zh-CN" altLang="en-US" sz="2800" dirty="0">
                <a:solidFill>
                  <a:srgbClr val="1F2328"/>
                </a:solidFill>
                <a:latin typeface="-apple-system"/>
              </a:rPr>
              <a:t>主要用来动态补偿电网中的无功功率，它能够快速、连续地调节无功输出，保持系统的电压稳定，优化功率因数，减少输电损耗。</a:t>
            </a:r>
          </a:p>
          <a:p>
            <a:pPr>
              <a:buFont typeface="Arial" panose="020B0604020202020204" pitchFamily="34" charset="0"/>
              <a:buChar char="•"/>
            </a:pPr>
            <a:r>
              <a:rPr lang="zh-CN" altLang="en-US" sz="2800" b="1" dirty="0">
                <a:solidFill>
                  <a:srgbClr val="1F2328"/>
                </a:solidFill>
                <a:latin typeface="-apple-system"/>
              </a:rPr>
              <a:t>工作原理：</a:t>
            </a:r>
            <a:r>
              <a:rPr lang="zh-CN" altLang="en-US" sz="2800" dirty="0">
                <a:solidFill>
                  <a:srgbClr val="1F2328"/>
                </a:solidFill>
                <a:latin typeface="-apple-system"/>
              </a:rPr>
              <a:t> </a:t>
            </a:r>
            <a:r>
              <a:rPr lang="en-US" altLang="zh-CN" sz="2800" dirty="0">
                <a:solidFill>
                  <a:srgbClr val="1F2328"/>
                </a:solidFill>
                <a:latin typeface="-apple-system"/>
              </a:rPr>
              <a:t>SVG</a:t>
            </a:r>
            <a:r>
              <a:rPr lang="zh-CN" altLang="en-US" sz="2800" dirty="0">
                <a:solidFill>
                  <a:srgbClr val="1F2328"/>
                </a:solidFill>
                <a:latin typeface="-apple-system"/>
              </a:rPr>
              <a:t>基于</a:t>
            </a:r>
            <a:r>
              <a:rPr lang="en-US" altLang="zh-CN" sz="2800" dirty="0">
                <a:solidFill>
                  <a:srgbClr val="1F2328"/>
                </a:solidFill>
                <a:latin typeface="-apple-system"/>
              </a:rPr>
              <a:t>IGBT</a:t>
            </a:r>
            <a:r>
              <a:rPr lang="zh-CN" altLang="en-US" sz="2800" dirty="0">
                <a:solidFill>
                  <a:srgbClr val="1F2328"/>
                </a:solidFill>
                <a:latin typeface="-apple-system"/>
              </a:rPr>
              <a:t>等电力半导体器件构建的桥式变流电路，通过</a:t>
            </a:r>
            <a:r>
              <a:rPr lang="en-US" altLang="zh-CN" sz="2800" dirty="0">
                <a:solidFill>
                  <a:srgbClr val="1F2328"/>
                </a:solidFill>
                <a:latin typeface="-apple-system"/>
              </a:rPr>
              <a:t>PWM</a:t>
            </a:r>
            <a:r>
              <a:rPr lang="zh-CN" altLang="en-US" sz="2800" dirty="0">
                <a:solidFill>
                  <a:srgbClr val="1F2328"/>
                </a:solidFill>
                <a:latin typeface="-apple-system"/>
              </a:rPr>
              <a:t>（脉宽调制）技术控制逆变器的输出，使其在需要时发出容性无功或吸收感性无功，以满足系统无功平衡需求。</a:t>
            </a:r>
          </a:p>
          <a:p>
            <a:pPr>
              <a:buFont typeface="Arial" panose="020B0604020202020204" pitchFamily="34" charset="0"/>
              <a:buChar char="•"/>
            </a:pPr>
            <a:r>
              <a:rPr lang="zh-CN" altLang="en-US" sz="2800" b="1" dirty="0">
                <a:solidFill>
                  <a:srgbClr val="1F2328"/>
                </a:solidFill>
                <a:latin typeface="-apple-system"/>
              </a:rPr>
              <a:t>附加特性：</a:t>
            </a:r>
            <a:r>
              <a:rPr lang="zh-CN" altLang="en-US" sz="2800" dirty="0">
                <a:solidFill>
                  <a:srgbClr val="1F2328"/>
                </a:solidFill>
                <a:latin typeface="-apple-system"/>
              </a:rPr>
              <a:t> </a:t>
            </a:r>
            <a:r>
              <a:rPr lang="en-US" altLang="zh-CN" sz="2800" dirty="0">
                <a:solidFill>
                  <a:srgbClr val="1F2328"/>
                </a:solidFill>
                <a:latin typeface="-apple-system"/>
              </a:rPr>
              <a:t>SVG</a:t>
            </a:r>
            <a:r>
              <a:rPr lang="zh-CN" altLang="en-US" sz="2800" dirty="0">
                <a:solidFill>
                  <a:srgbClr val="1F2328"/>
                </a:solidFill>
                <a:latin typeface="-apple-system"/>
              </a:rPr>
              <a:t>还具有良好的谐波抑制能力，尤其是当配备专门的滤波设计时，可以同时进行无功补偿和一定程度的谐波治理。</a:t>
            </a:r>
          </a:p>
          <a:p>
            <a:r>
              <a:rPr lang="zh-CN" altLang="en-US" sz="2800" dirty="0">
                <a:solidFill>
                  <a:srgbClr val="1F2328"/>
                </a:solidFill>
                <a:latin typeface="-apple-system"/>
              </a:rPr>
              <a:t>总结来说，</a:t>
            </a:r>
            <a:r>
              <a:rPr lang="en-US" altLang="zh-CN" sz="2800" dirty="0">
                <a:solidFill>
                  <a:srgbClr val="1F2328"/>
                </a:solidFill>
                <a:latin typeface="-apple-system"/>
              </a:rPr>
              <a:t>APF</a:t>
            </a:r>
            <a:r>
              <a:rPr lang="zh-CN" altLang="en-US" sz="2800" dirty="0">
                <a:solidFill>
                  <a:srgbClr val="1F2328"/>
                </a:solidFill>
                <a:latin typeface="-apple-system"/>
              </a:rPr>
              <a:t>更侧重于解决电能质量中的谐波问题，而</a:t>
            </a:r>
            <a:r>
              <a:rPr lang="en-US" altLang="zh-CN" sz="2800" dirty="0">
                <a:solidFill>
                  <a:srgbClr val="1F2328"/>
                </a:solidFill>
                <a:latin typeface="-apple-system"/>
              </a:rPr>
              <a:t>SVG</a:t>
            </a:r>
            <a:r>
              <a:rPr lang="zh-CN" altLang="en-US" sz="2800" dirty="0">
                <a:solidFill>
                  <a:srgbClr val="1F2328"/>
                </a:solidFill>
                <a:latin typeface="-apple-system"/>
              </a:rPr>
              <a:t>则专注于动态无功补偿，两者虽然在技术上有所交叉，但在实际应用中各有专攻。在很多情况下，二者可能会结合使用来全面改善电能质量</a:t>
            </a:r>
            <a:endParaRPr lang="zh-CN" altLang="en-US" sz="2800" b="0" i="0" dirty="0">
              <a:solidFill>
                <a:srgbClr val="1F2328"/>
              </a:solidFill>
              <a:effectLst/>
              <a:latin typeface="-apple-system"/>
            </a:endParaRPr>
          </a:p>
          <a:p>
            <a:endParaRPr lang="zh-CN" altLang="en-US" dirty="0"/>
          </a:p>
        </p:txBody>
      </p:sp>
    </p:spTree>
    <p:extLst>
      <p:ext uri="{BB962C8B-B14F-4D97-AF65-F5344CB8AC3E}">
        <p14:creationId xmlns:p14="http://schemas.microsoft.com/office/powerpoint/2010/main" val="1578096317"/>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8064" y="1196752"/>
            <a:ext cx="10972800" cy="2016224"/>
          </a:xfrm>
        </p:spPr>
        <p:txBody>
          <a:bodyPr>
            <a:normAutofit fontScale="55000" lnSpcReduction="20000"/>
          </a:bodyPr>
          <a:lstStyle/>
          <a:p>
            <a:pPr>
              <a:lnSpc>
                <a:spcPct val="170000"/>
              </a:lnSpc>
              <a:spcAft>
                <a:spcPts val="600"/>
              </a:spcAft>
            </a:pPr>
            <a:r>
              <a:rPr lang="zh-CN" altLang="zh-CN" dirty="0"/>
              <a:t>主功率部分由多个功率单元串联组成，结构形式上采用模块化可扩展冗余设计，功率模块采用</a:t>
            </a:r>
            <a:r>
              <a:rPr lang="en-US" altLang="zh-CN" dirty="0" err="1"/>
              <a:t>SiC</a:t>
            </a:r>
            <a:r>
              <a:rPr lang="en-US" altLang="zh-CN" dirty="0"/>
              <a:t> MOSFET</a:t>
            </a:r>
            <a:r>
              <a:rPr lang="zh-CN" altLang="zh-CN" dirty="0"/>
              <a:t>整流技术，单模块的控制采用分布式设计，依靠外部的系统管理器进行通讯管理，保证了模块之间的独立性，无单点失效问题，有利于热备份冗余设计。模块外壳采用屏蔽式固体绝缘设计，具有冷插拔，快速维修的特点，可维护性大大提高。单个模块设计功率为</a:t>
            </a:r>
            <a:r>
              <a:rPr lang="en-US" altLang="zh-CN" dirty="0"/>
              <a:t>40kW</a:t>
            </a:r>
            <a:r>
              <a:rPr lang="zh-CN" altLang="zh-CN" dirty="0"/>
              <a:t>，单柜功率模块数量采用</a:t>
            </a:r>
            <a:r>
              <a:rPr lang="en-US" altLang="zh-CN" dirty="0"/>
              <a:t>21+3</a:t>
            </a:r>
            <a:r>
              <a:rPr lang="zh-CN" altLang="zh-CN" dirty="0"/>
              <a:t>（冗余）设计，不考虑冗余单柜功率高达</a:t>
            </a:r>
            <a:r>
              <a:rPr lang="en-US" altLang="zh-CN" dirty="0"/>
              <a:t>960kW</a:t>
            </a:r>
            <a:r>
              <a:rPr lang="zh-CN" altLang="zh-CN" dirty="0"/>
              <a:t>。</a:t>
            </a:r>
            <a:endParaRPr lang="zh-CN" altLang="en-US" dirty="0"/>
          </a:p>
        </p:txBody>
      </p:sp>
      <p:sp>
        <p:nvSpPr>
          <p:cNvPr id="3" name="标题 2"/>
          <p:cNvSpPr>
            <a:spLocks noGrp="1"/>
          </p:cNvSpPr>
          <p:nvPr>
            <p:ph type="title"/>
          </p:nvPr>
        </p:nvSpPr>
        <p:spPr/>
        <p:txBody>
          <a:bodyPr>
            <a:normAutofit/>
          </a:bodyPr>
          <a:lstStyle/>
          <a:p>
            <a:r>
              <a:rPr lang="zh-CN" altLang="en-US" dirty="0"/>
              <a:t>模块化设计</a:t>
            </a:r>
          </a:p>
        </p:txBody>
      </p:sp>
      <p:sp>
        <p:nvSpPr>
          <p:cNvPr id="4" name="页脚占位符 3"/>
          <p:cNvSpPr>
            <a:spLocks noGrp="1"/>
          </p:cNvSpPr>
          <p:nvPr>
            <p:ph type="ftr" sz="quarter" idx="11"/>
          </p:nvPr>
        </p:nvSpPr>
        <p:spPr/>
        <p:txBody>
          <a:bodyPr/>
          <a:lstStyle/>
          <a:p>
            <a:r>
              <a:rPr lang="en-US" altLang="zh-CN"/>
              <a:t>CEPC Day</a:t>
            </a:r>
            <a:endParaRPr lang="zh-CN" altLang="en-US" dirty="0"/>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27</a:t>
            </a:fld>
            <a:endParaRPr lang="zh-CN" altLang="en-US"/>
          </a:p>
        </p:txBody>
      </p:sp>
      <p:pic>
        <p:nvPicPr>
          <p:cNvPr id="9" name="图片 8"/>
          <p:cNvPicPr/>
          <p:nvPr/>
        </p:nvPicPr>
        <p:blipFill rotWithShape="1">
          <a:blip r:embed="rId2" cstate="print">
            <a:extLst>
              <a:ext uri="{28A0092B-C50C-407E-A947-70E740481C1C}">
                <a14:useLocalDpi xmlns:a14="http://schemas.microsoft.com/office/drawing/2010/main"/>
              </a:ext>
            </a:extLst>
          </a:blip>
          <a:srcRect/>
          <a:stretch/>
        </p:blipFill>
        <p:spPr bwMode="auto">
          <a:xfrm>
            <a:off x="479376" y="2952504"/>
            <a:ext cx="3456384" cy="3625665"/>
          </a:xfrm>
          <a:prstGeom prst="rect">
            <a:avLst/>
          </a:prstGeom>
          <a:noFill/>
          <a:ln>
            <a:noFill/>
          </a:ln>
          <a:extLst>
            <a:ext uri="{53640926-AAD7-44D8-BBD7-CCE9431645EC}">
              <a14:shadowObscured xmlns:a14="http://schemas.microsoft.com/office/drawing/2010/main"/>
            </a:ext>
          </a:extLst>
        </p:spPr>
      </p:pic>
      <p:pic>
        <p:nvPicPr>
          <p:cNvPr id="10" name="图片 9"/>
          <p:cNvPicPr/>
          <p:nvPr/>
        </p:nvPicPr>
        <p:blipFill>
          <a:blip r:embed="rId3" cstate="print">
            <a:extLst>
              <a:ext uri="{28A0092B-C50C-407E-A947-70E740481C1C}">
                <a14:useLocalDpi xmlns:a14="http://schemas.microsoft.com/office/drawing/2010/main"/>
              </a:ext>
            </a:extLst>
          </a:blip>
          <a:srcRect/>
          <a:stretch>
            <a:fillRect/>
          </a:stretch>
        </p:blipFill>
        <p:spPr bwMode="auto">
          <a:xfrm>
            <a:off x="5015880" y="2858730"/>
            <a:ext cx="6064084" cy="3573133"/>
          </a:xfrm>
          <a:prstGeom prst="rect">
            <a:avLst/>
          </a:prstGeom>
          <a:noFill/>
          <a:ln>
            <a:noFill/>
          </a:ln>
        </p:spPr>
      </p:pic>
    </p:spTree>
    <p:extLst>
      <p:ext uri="{BB962C8B-B14F-4D97-AF65-F5344CB8AC3E}">
        <p14:creationId xmlns:p14="http://schemas.microsoft.com/office/powerpoint/2010/main" val="242045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ea typeface="宋体" panose="02010600030101010101" pitchFamily="2" charset="-122"/>
              </a:rPr>
              <a:t>Introduction</a:t>
            </a:r>
            <a:endParaRPr lang="zh-CN" altLang="en-US" sz="3200" b="1" dirty="0">
              <a:solidFill>
                <a:srgbClr val="C00000"/>
              </a:solidFill>
              <a:latin typeface="Times New Roman" panose="02020603050405020304" pitchFamily="18" charset="0"/>
              <a:ea typeface="宋体" panose="02010600030101010101" pitchFamily="2" charset="-122"/>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anose="02020603050405020304" pitchFamily="18" charset="0"/>
                <a:ea typeface="宋体" panose="02010600030101010101" pitchFamily="2" charset="-122"/>
              </a:rPr>
              <a:t>Last June in Hong Kong, we completed the TDR international review of CEPC magnet power supply system.</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rPr>
              <a:t>Requirement of the power supplies for CEPC </a:t>
            </a:r>
            <a:r>
              <a:rPr lang="zh-CN" altLang="en-US" sz="1800" dirty="0">
                <a:latin typeface="Times New Roman" pitchFamily="18" charset="0"/>
                <a:ea typeface="宋体" panose="02010600030101010101" pitchFamily="2" charset="-122"/>
              </a:rPr>
              <a:t>：</a:t>
            </a:r>
            <a:r>
              <a:rPr lang="en-US" altLang="zh-CN" sz="1800" b="1" dirty="0">
                <a:solidFill>
                  <a:srgbClr val="FF0000"/>
                </a:solidFill>
                <a:latin typeface="Times New Roman" pitchFamily="18" charset="0"/>
                <a:ea typeface="宋体" panose="02010600030101010101" pitchFamily="2" charset="-122"/>
              </a:rPr>
              <a:t>27023</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anose="02020603050405020304" pitchFamily="18" charset="0"/>
                <a:ea typeface="宋体" panose="02010600030101010101" pitchFamily="2" charset="-122"/>
              </a:rPr>
              <a:t>There are about 600 high-power power supplies with power exceeding 50kW, about 2,600 medium-power supplies with power between 1kW and 50kW, and about 23,800 low-power supplies with power below 1kW</a:t>
            </a:r>
          </a:p>
          <a:p>
            <a:pPr marL="720000" lvl="2" indent="-360000">
              <a:spcBef>
                <a:spcPts val="0"/>
              </a:spcBef>
              <a:spcAft>
                <a:spcPts val="600"/>
              </a:spcAft>
              <a:buClr>
                <a:srgbClr val="002060"/>
              </a:buClr>
              <a:buSzPct val="80000"/>
              <a:buFont typeface="Wingdings" panose="05000000000000000000" pitchFamily="2" charset="2"/>
              <a:buChar char="n"/>
              <a:defRPr/>
            </a:pPr>
            <a:endParaRPr lang="en-US" altLang="zh-CN" sz="1800" b="1" dirty="0">
              <a:solidFill>
                <a:srgbClr val="FF0000"/>
              </a:solidFill>
              <a:latin typeface="Times New Roman" pitchFamily="18" charset="0"/>
              <a:ea typeface="宋体" panose="02010600030101010101" pitchFamily="2" charset="-122"/>
            </a:endParaRPr>
          </a:p>
        </p:txBody>
      </p:sp>
      <p:sp>
        <p:nvSpPr>
          <p:cNvPr id="2" name="灯片编号占位符 1">
            <a:extLst>
              <a:ext uri="{FF2B5EF4-FFF2-40B4-BE49-F238E27FC236}">
                <a16:creationId xmlns:a16="http://schemas.microsoft.com/office/drawing/2014/main" id="{5609A6E0-4D10-AFF9-0BCA-B0ECA49D873F}"/>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3</a:t>
            </a:fld>
            <a:endParaRPr lang="zh-CN" altLang="en-US" dirty="0">
              <a:solidFill>
                <a:schemeClr val="tx1"/>
              </a:solidFill>
              <a:latin typeface="Times New Roman" panose="02020603050405020304" pitchFamily="18" charset="0"/>
              <a:ea typeface="宋体" panose="02010600030101010101" pitchFamily="2" charset="-122"/>
            </a:endParaRPr>
          </a:p>
        </p:txBody>
      </p:sp>
      <p:graphicFrame>
        <p:nvGraphicFramePr>
          <p:cNvPr id="8" name="表格 8">
            <a:extLst>
              <a:ext uri="{FF2B5EF4-FFF2-40B4-BE49-F238E27FC236}">
                <a16:creationId xmlns:a16="http://schemas.microsoft.com/office/drawing/2014/main" id="{FED90165-6A95-BE2F-CA18-6B1742DA3FC9}"/>
              </a:ext>
            </a:extLst>
          </p:cNvPr>
          <p:cNvGraphicFramePr>
            <a:graphicFrameLocks noGrp="1"/>
          </p:cNvGraphicFramePr>
          <p:nvPr>
            <p:extLst>
              <p:ext uri="{D42A27DB-BD31-4B8C-83A1-F6EECF244321}">
                <p14:modId xmlns:p14="http://schemas.microsoft.com/office/powerpoint/2010/main" val="1838071089"/>
              </p:ext>
            </p:extLst>
          </p:nvPr>
        </p:nvGraphicFramePr>
        <p:xfrm>
          <a:off x="360000" y="3060000"/>
          <a:ext cx="8982929" cy="3600000"/>
        </p:xfrm>
        <a:graphic>
          <a:graphicData uri="http://schemas.openxmlformats.org/drawingml/2006/table">
            <a:tbl>
              <a:tblPr firstRow="1" bandRow="1">
                <a:tableStyleId>{5C22544A-7EE6-4342-B048-85BDC9FD1C3A}</a:tableStyleId>
              </a:tblPr>
              <a:tblGrid>
                <a:gridCol w="1796585">
                  <a:extLst>
                    <a:ext uri="{9D8B030D-6E8A-4147-A177-3AD203B41FA5}">
                      <a16:colId xmlns:a16="http://schemas.microsoft.com/office/drawing/2014/main" val="3449253264"/>
                    </a:ext>
                  </a:extLst>
                </a:gridCol>
                <a:gridCol w="898293">
                  <a:extLst>
                    <a:ext uri="{9D8B030D-6E8A-4147-A177-3AD203B41FA5}">
                      <a16:colId xmlns:a16="http://schemas.microsoft.com/office/drawing/2014/main" val="767507287"/>
                    </a:ext>
                  </a:extLst>
                </a:gridCol>
                <a:gridCol w="898293">
                  <a:extLst>
                    <a:ext uri="{9D8B030D-6E8A-4147-A177-3AD203B41FA5}">
                      <a16:colId xmlns:a16="http://schemas.microsoft.com/office/drawing/2014/main" val="2445156917"/>
                    </a:ext>
                  </a:extLst>
                </a:gridCol>
                <a:gridCol w="898293">
                  <a:extLst>
                    <a:ext uri="{9D8B030D-6E8A-4147-A177-3AD203B41FA5}">
                      <a16:colId xmlns:a16="http://schemas.microsoft.com/office/drawing/2014/main" val="700382176"/>
                    </a:ext>
                  </a:extLst>
                </a:gridCol>
                <a:gridCol w="898293">
                  <a:extLst>
                    <a:ext uri="{9D8B030D-6E8A-4147-A177-3AD203B41FA5}">
                      <a16:colId xmlns:a16="http://schemas.microsoft.com/office/drawing/2014/main" val="1862409751"/>
                    </a:ext>
                  </a:extLst>
                </a:gridCol>
                <a:gridCol w="898293">
                  <a:extLst>
                    <a:ext uri="{9D8B030D-6E8A-4147-A177-3AD203B41FA5}">
                      <a16:colId xmlns:a16="http://schemas.microsoft.com/office/drawing/2014/main" val="3539756072"/>
                    </a:ext>
                  </a:extLst>
                </a:gridCol>
                <a:gridCol w="898293">
                  <a:extLst>
                    <a:ext uri="{9D8B030D-6E8A-4147-A177-3AD203B41FA5}">
                      <a16:colId xmlns:a16="http://schemas.microsoft.com/office/drawing/2014/main" val="2958120207"/>
                    </a:ext>
                  </a:extLst>
                </a:gridCol>
                <a:gridCol w="898293">
                  <a:extLst>
                    <a:ext uri="{9D8B030D-6E8A-4147-A177-3AD203B41FA5}">
                      <a16:colId xmlns:a16="http://schemas.microsoft.com/office/drawing/2014/main" val="1103273273"/>
                    </a:ext>
                  </a:extLst>
                </a:gridCol>
                <a:gridCol w="898293">
                  <a:extLst>
                    <a:ext uri="{9D8B030D-6E8A-4147-A177-3AD203B41FA5}">
                      <a16:colId xmlns:a16="http://schemas.microsoft.com/office/drawing/2014/main" val="2864030681"/>
                    </a:ext>
                  </a:extLst>
                </a:gridCol>
              </a:tblGrid>
              <a:tr h="300000">
                <a:tc>
                  <a:txBody>
                    <a:bodyPr/>
                    <a:lstStyle/>
                    <a:p>
                      <a:pPr algn="l" fontAlgn="ctr"/>
                      <a:r>
                        <a:rPr 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Collider</a:t>
                      </a:r>
                      <a:endParaRPr 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Dipole</a:t>
                      </a:r>
                    </a:p>
                  </a:txBody>
                  <a:tcPr>
                    <a:solidFill>
                      <a:schemeClr val="accent1"/>
                    </a:solidFill>
                  </a:tcPr>
                </a:tc>
                <a:tc hMerge="1">
                  <a:txBody>
                    <a:bodyPr/>
                    <a:lstStyle/>
                    <a:p>
                      <a:endParaRPr lang="zh-CN" altLang="en-US" sz="1400" dirty="0"/>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Quadrupole</a:t>
                      </a:r>
                    </a:p>
                  </a:txBody>
                  <a:tcPr>
                    <a:solidFill>
                      <a:schemeClr val="accent1"/>
                    </a:solidFill>
                  </a:tcPr>
                </a:tc>
                <a:tc hMerge="1">
                  <a:txBody>
                    <a:bodyPr/>
                    <a:lstStyle/>
                    <a:p>
                      <a:endParaRPr lang="zh-CN" altLang="en-US" sz="1400" dirty="0"/>
                    </a:p>
                  </a:txBody>
                  <a:tcPr>
                    <a:solidFill>
                      <a:schemeClr val="accent1"/>
                    </a:solidFill>
                  </a:tcPr>
                </a:tc>
                <a:tc>
                  <a:txBody>
                    <a:bodyPr/>
                    <a:lstStyle/>
                    <a:p>
                      <a:pPr marL="0" algn="l" defTabSz="914400" rtl="0" eaLnBrk="1" latinLnBrk="0" hangingPunct="1"/>
                      <a:r>
                        <a:rPr lang="en-US" sz="1200" b="0" u="none" strike="noStrike" kern="1200" baseline="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Sextupole</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Corrector</a:t>
                      </a: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Trim</a:t>
                      </a: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SC</a:t>
                      </a:r>
                    </a:p>
                  </a:txBody>
                  <a:tcPr marL="36000" marR="36000" marT="36000" marB="36000" anchor="ctr">
                    <a:solidFill>
                      <a:schemeClr val="accent1"/>
                    </a:solidFill>
                  </a:tcPr>
                </a:tc>
                <a:extLst>
                  <a:ext uri="{0D108BD9-81ED-4DB2-BD59-A6C34878D82A}">
                    <a16:rowId xmlns:a16="http://schemas.microsoft.com/office/drawing/2014/main" val="1903774486"/>
                  </a:ext>
                </a:extLst>
              </a:tr>
              <a:tr h="300000">
                <a:tc>
                  <a:txBody>
                    <a:bodyPr/>
                    <a:lstStyle/>
                    <a:p>
                      <a:pPr algn="l" fontAlgn="ctr"/>
                      <a:r>
                        <a:rPr lang="zh-CN" alt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baseline="0" noProof="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D-aperture</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baseline="0" noProof="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S-aperture</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baseline="0" noProof="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D-aperture</a:t>
                      </a:r>
                      <a:endParaRPr lang="en-US" altLang="zh-CN" sz="1200" b="0" u="none" strike="noStrike" kern="1200" baseline="0" noProof="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b="0" u="none" strike="noStrike" kern="1200" baseline="0" noProof="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S-aperture</a:t>
                      </a:r>
                    </a:p>
                  </a:txBody>
                  <a:tcPr/>
                </a:tc>
                <a:tc>
                  <a:txBody>
                    <a:bodyPr/>
                    <a:lstStyle/>
                    <a:p>
                      <a:pPr marL="0" algn="l" defTabSz="914400" rtl="0" eaLnBrk="1" latinLnBrk="0" hangingPunct="1"/>
                      <a:r>
                        <a:rPr lang="zh-CN" altLang="en-US"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tc>
                <a:tc>
                  <a:txBody>
                    <a:bodyPr/>
                    <a:lstStyle/>
                    <a:p>
                      <a:pPr marL="0" algn="l" defTabSz="914400" rtl="0" eaLnBrk="1" fontAlgn="ctr" latinLnBrk="0" hangingPunct="1"/>
                      <a:r>
                        <a:rPr lang="zh-CN" altLang="en-US"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tc>
                <a:tc>
                  <a:txBody>
                    <a:bodyPr/>
                    <a:lstStyle/>
                    <a:p>
                      <a:pPr marL="0" algn="l" defTabSz="914400" rtl="0" eaLnBrk="1" fontAlgn="ctr" latinLnBrk="0" hangingPunct="1"/>
                      <a:r>
                        <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tc>
                <a:tc>
                  <a:txBody>
                    <a:bodyPr/>
                    <a:lstStyle/>
                    <a:p>
                      <a:pPr marL="0" algn="l" defTabSz="914400" rtl="0" eaLnBrk="1" fontAlgn="ctr" latinLnBrk="0" hangingPunct="1"/>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extLst>
                  <a:ext uri="{0D108BD9-81ED-4DB2-BD59-A6C34878D82A}">
                    <a16:rowId xmlns:a16="http://schemas.microsoft.com/office/drawing/2014/main" val="4123494609"/>
                  </a:ext>
                </a:extLst>
              </a:tr>
              <a:tr h="300000">
                <a:tc>
                  <a:txBody>
                    <a:bodyPr/>
                    <a:lstStyle/>
                    <a:p>
                      <a:pPr algn="l" fontAlgn="ctr"/>
                      <a:r>
                        <a:rPr lang="zh-CN" alt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32</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38</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328</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600</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1096</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7088</a:t>
                      </a: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11904</a:t>
                      </a: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88</a:t>
                      </a:r>
                    </a:p>
                  </a:txBody>
                  <a:tcPr marL="36000" marR="36000" marT="36000" marB="36000" anchor="ctr"/>
                </a:tc>
                <a:extLst>
                  <a:ext uri="{0D108BD9-81ED-4DB2-BD59-A6C34878D82A}">
                    <a16:rowId xmlns:a16="http://schemas.microsoft.com/office/drawing/2014/main" val="3222155902"/>
                  </a:ext>
                </a:extLst>
              </a:tr>
              <a:tr h="300000">
                <a:tc>
                  <a:txBody>
                    <a:bodyPr/>
                    <a:lstStyle/>
                    <a:p>
                      <a:pPr algn="l" fontAlgn="ctr"/>
                      <a:r>
                        <a:rPr 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Booster</a:t>
                      </a:r>
                      <a:endParaRPr 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Dipole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Quadrupole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a:txBody>
                    <a:bodyPr/>
                    <a:lstStyle/>
                    <a:p>
                      <a:pPr marL="0" algn="l" defTabSz="914400" rtl="0" eaLnBrk="1" latinLnBrk="0" hangingPunct="1"/>
                      <a:r>
                        <a:rPr lang="en-US"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Sextupole</a:t>
                      </a:r>
                      <a:endParaRPr lang="zh-CN" altLang="en-US"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Corrector</a:t>
                      </a:r>
                    </a:p>
                  </a:txBody>
                  <a:tcPr marL="36000" marR="36000" marT="36000" marB="36000" anchor="ctr">
                    <a:solidFill>
                      <a:schemeClr val="accent1"/>
                    </a:solidFill>
                  </a:tcPr>
                </a:tc>
                <a:tc>
                  <a:txBody>
                    <a:bodyPr/>
                    <a:lstStyle/>
                    <a:p>
                      <a:pPr marL="0" algn="l" defTabSz="914400" rtl="0" eaLnBrk="1" fontAlgn="ctr" latinLnBrk="0" hangingPunct="1"/>
                      <a:r>
                        <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Trim</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extLst>
                  <a:ext uri="{0D108BD9-81ED-4DB2-BD59-A6C34878D82A}">
                    <a16:rowId xmlns:a16="http://schemas.microsoft.com/office/drawing/2014/main" val="521104270"/>
                  </a:ext>
                </a:extLst>
              </a:tr>
              <a:tr h="300000">
                <a:tc>
                  <a:txBody>
                    <a:bodyPr/>
                    <a:lstStyle/>
                    <a:p>
                      <a:pPr algn="l" fontAlgn="ctr"/>
                      <a:r>
                        <a:rPr lang="zh-CN" altLang="en-US" sz="1200" b="1"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200" b="1" i="0"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336</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lang="zh-CN" altLang="en-US" sz="1200" b="0" u="none" strike="noStrike" kern="1200"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1200</a:t>
                      </a: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3200</a:t>
                      </a: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extLst>
                  <a:ext uri="{0D108BD9-81ED-4DB2-BD59-A6C34878D82A}">
                    <a16:rowId xmlns:a16="http://schemas.microsoft.com/office/drawing/2014/main" val="3193412642"/>
                  </a:ext>
                </a:extLst>
              </a:tr>
              <a:tr h="300000">
                <a:tc>
                  <a:txBody>
                    <a:bodyPr/>
                    <a:lstStyle/>
                    <a:p>
                      <a:pPr algn="l" fontAlgn="ctr"/>
                      <a:r>
                        <a:rPr lang="en-US" sz="1200" b="1" u="none" strike="noStrike" baseline="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Linac</a:t>
                      </a:r>
                      <a:endParaRPr 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Dipole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Quadrupole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a:txBody>
                    <a:bodyPr/>
                    <a:lstStyle/>
                    <a:p>
                      <a:pPr marL="0" algn="l" defTabSz="914400" rtl="0" eaLnBrk="1"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Solenoids</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Corrector</a:t>
                      </a:r>
                    </a:p>
                  </a:txBody>
                  <a:tcPr marL="36000" marR="36000" marT="36000" marB="36000" anchor="ctr">
                    <a:solidFill>
                      <a:schemeClr val="accent1"/>
                    </a:solidFill>
                  </a:tcPr>
                </a:tc>
                <a:tc>
                  <a:txBody>
                    <a:bodyPr/>
                    <a:lstStyle/>
                    <a:p>
                      <a:pPr marL="0" algn="l" defTabSz="914400" rtl="0" eaLnBrk="1" fontAlgn="ctr" latinLnBrk="0" hangingPunct="1"/>
                      <a:r>
                        <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solidFill>
                      <a:schemeClr val="accent1"/>
                    </a:solidFill>
                  </a:tcPr>
                </a:tc>
                <a:tc>
                  <a:txBody>
                    <a:bodyPr/>
                    <a:lstStyle/>
                    <a:p>
                      <a:pPr marL="0" algn="l" defTabSz="914400" rtl="0" eaLnBrk="1" fontAlgn="ctr" latinLnBrk="0" hangingPunct="1"/>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extLst>
                  <a:ext uri="{0D108BD9-81ED-4DB2-BD59-A6C34878D82A}">
                    <a16:rowId xmlns:a16="http://schemas.microsoft.com/office/drawing/2014/main" val="1727322879"/>
                  </a:ext>
                </a:extLst>
              </a:tr>
              <a:tr h="300000">
                <a:tc>
                  <a:txBody>
                    <a:bodyPr/>
                    <a:lstStyle/>
                    <a:p>
                      <a:pPr marL="0" algn="l" defTabSz="914400" rtl="0" eaLnBrk="1" fontAlgn="ctr" latinLnBrk="0" hangingPunct="1"/>
                      <a:r>
                        <a:rPr lang="zh-CN" altLang="en-US" sz="1200" b="1"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250</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37</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277</a:t>
                      </a: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extLst>
                  <a:ext uri="{0D108BD9-81ED-4DB2-BD59-A6C34878D82A}">
                    <a16:rowId xmlns:a16="http://schemas.microsoft.com/office/drawing/2014/main" val="1940708886"/>
                  </a:ext>
                </a:extLst>
              </a:tr>
              <a:tr h="300000">
                <a:tc>
                  <a:txBody>
                    <a:bodyPr/>
                    <a:lstStyle/>
                    <a:p>
                      <a:pPr algn="l" fontAlgn="ctr"/>
                      <a:r>
                        <a:rPr lang="en-US" sz="1200" b="1"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Damping Ring</a:t>
                      </a:r>
                      <a:endParaRPr lang="en-US" sz="1200" b="1" i="0"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Dipole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Quadrupole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a:txBody>
                    <a:bodyPr/>
                    <a:lstStyle/>
                    <a:p>
                      <a:pPr marL="0" algn="l" defTabSz="914400" rtl="0" eaLnBrk="1" latinLnBrk="0" hangingPunct="1"/>
                      <a:r>
                        <a:rPr lang="en-US" sz="1200" b="0" u="none" strike="noStrike" kern="1200" baseline="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Sextupole</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Corrector</a:t>
                      </a:r>
                    </a:p>
                  </a:txBody>
                  <a:tcPr marL="36000" marR="36000" marT="36000" marB="36000" anchor="ctr">
                    <a:solidFill>
                      <a:schemeClr val="accent1"/>
                    </a:solidFill>
                  </a:tcPr>
                </a:tc>
                <a:tc>
                  <a:txBody>
                    <a:bodyPr/>
                    <a:lstStyle/>
                    <a:p>
                      <a:pPr marL="0" algn="l" defTabSz="914400" rtl="0" eaLnBrk="1" fontAlgn="ctr" latinLnBrk="0" hangingPunct="1"/>
                      <a:r>
                        <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solidFill>
                      <a:schemeClr val="accent1"/>
                    </a:solidFill>
                  </a:tcPr>
                </a:tc>
                <a:tc>
                  <a:txBody>
                    <a:bodyPr/>
                    <a:lstStyle/>
                    <a:p>
                      <a:pPr marL="0" algn="l" defTabSz="914400" rtl="0" eaLnBrk="1" fontAlgn="ctr" latinLnBrk="0" hangingPunct="1"/>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extLst>
                  <a:ext uri="{0D108BD9-81ED-4DB2-BD59-A6C34878D82A}">
                    <a16:rowId xmlns:a16="http://schemas.microsoft.com/office/drawing/2014/main" val="2765140596"/>
                  </a:ext>
                </a:extLst>
              </a:tr>
              <a:tr h="300000">
                <a:tc>
                  <a:txBody>
                    <a:bodyPr/>
                    <a:lstStyle/>
                    <a:p>
                      <a:pPr algn="l" fontAlgn="ctr"/>
                      <a:r>
                        <a:rPr lang="zh-CN" alt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104</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60</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extLst>
                  <a:ext uri="{0D108BD9-81ED-4DB2-BD59-A6C34878D82A}">
                    <a16:rowId xmlns:a16="http://schemas.microsoft.com/office/drawing/2014/main" val="4140950066"/>
                  </a:ext>
                </a:extLst>
              </a:tr>
              <a:tr h="300000">
                <a:tc>
                  <a:txBody>
                    <a:bodyPr/>
                    <a:lstStyle/>
                    <a:p>
                      <a:pPr algn="l" fontAlgn="ctr"/>
                      <a:r>
                        <a:rPr lang="en-US" sz="1200" b="1"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Transport Line</a:t>
                      </a:r>
                      <a:endParaRPr lang="en-US" sz="12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Dipole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Quadrupole</a:t>
                      </a:r>
                    </a:p>
                  </a:txBody>
                  <a:tcPr>
                    <a:solidFill>
                      <a:schemeClr val="accent1"/>
                    </a:solidFill>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solidFill>
                  </a:tcPr>
                </a:tc>
                <a:tc>
                  <a:txBody>
                    <a:bodyPr/>
                    <a:lstStyle/>
                    <a:p>
                      <a:pPr marL="0" algn="l" defTabSz="914400" rtl="0" eaLnBrk="1" latinLnBrk="0" hangingPunct="1"/>
                      <a:r>
                        <a:rPr lang="en-US" sz="1200" b="0" u="none" strike="noStrike" kern="1200" baseline="0" dirty="0" err="1">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Sextupole</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tc>
                  <a:txBody>
                    <a:bodyPr/>
                    <a:lstStyle/>
                    <a:p>
                      <a:pPr marL="0" algn="l" defTabSz="914400" rtl="0" eaLnBrk="1" fontAlgn="ctr" latinLnBrk="0" hangingPunct="1"/>
                      <a:r>
                        <a:rPr 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Corrector</a:t>
                      </a:r>
                    </a:p>
                  </a:txBody>
                  <a:tcPr marL="36000" marR="36000" marT="36000" marB="36000" anchor="ctr">
                    <a:solidFill>
                      <a:schemeClr val="accent1"/>
                    </a:solidFill>
                  </a:tcPr>
                </a:tc>
                <a:tc>
                  <a:txBody>
                    <a:bodyPr/>
                    <a:lstStyle/>
                    <a:p>
                      <a:pPr marL="0" algn="l" defTabSz="914400" rtl="0" eaLnBrk="1" fontAlgn="ctr" latinLnBrk="0" hangingPunct="1"/>
                      <a:r>
                        <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txBody>
                  <a:tcPr marL="36000" marR="36000" marT="36000" marB="36000" anchor="ctr">
                    <a:solidFill>
                      <a:schemeClr val="accent1"/>
                    </a:solidFill>
                  </a:tcPr>
                </a:tc>
                <a:tc>
                  <a:txBody>
                    <a:bodyPr/>
                    <a:lstStyle/>
                    <a:p>
                      <a:pPr marL="0" algn="l" defTabSz="914400" rtl="0" eaLnBrk="1" fontAlgn="ctr" latinLnBrk="0" hangingPunct="1"/>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solidFill>
                      <a:schemeClr val="accent1"/>
                    </a:solidFill>
                  </a:tcPr>
                </a:tc>
                <a:extLst>
                  <a:ext uri="{0D108BD9-81ED-4DB2-BD59-A6C34878D82A}">
                    <a16:rowId xmlns:a16="http://schemas.microsoft.com/office/drawing/2014/main" val="1813509845"/>
                  </a:ext>
                </a:extLst>
              </a:tr>
              <a:tr h="300000">
                <a:tc>
                  <a:txBody>
                    <a:bodyPr/>
                    <a:lstStyle/>
                    <a:p>
                      <a:pPr algn="l" fontAlgn="ctr"/>
                      <a:r>
                        <a:rPr lang="zh-CN" altLang="en-US" sz="1200" b="1"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200" b="1" i="0" u="none" strike="noStrike" baseline="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26</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gridSpan="2">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148</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hMerge="1">
                  <a:txBody>
                    <a:bodyPr/>
                    <a:lstStyle/>
                    <a:p>
                      <a:pPr marL="0" algn="l" defTabSz="914400" rtl="0" eaLnBrk="1" latinLnBrk="0" hangingPunct="1"/>
                      <a:endParaRPr lang="zh-CN" altLang="en-US" sz="14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tc>
                <a:tc>
                  <a:txBody>
                    <a:bodyPr/>
                    <a:lstStyle/>
                    <a:p>
                      <a:pPr marL="0" algn="l" defTabSz="914400" rtl="0" eaLnBrk="1"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altLang="en-US"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54</a:t>
                      </a: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endParaRPr lang="en-US" altLang="zh-CN" sz="1200" b="0" u="none" strike="noStrike" kern="1200"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anchor="ctr"/>
                </a:tc>
                <a:extLst>
                  <a:ext uri="{0D108BD9-81ED-4DB2-BD59-A6C34878D82A}">
                    <a16:rowId xmlns:a16="http://schemas.microsoft.com/office/drawing/2014/main" val="2541671276"/>
                  </a:ext>
                </a:extLst>
              </a:tr>
              <a:tr h="300000">
                <a:tc>
                  <a:txBody>
                    <a:bodyPr/>
                    <a:lstStyle/>
                    <a:p>
                      <a:pPr marL="0" algn="ctr" defTabSz="914400" rtl="0" eaLnBrk="1" fontAlgn="ctr" latinLnBrk="0" hangingPunct="1"/>
                      <a:r>
                        <a:rPr lang="en-US" sz="1200" b="1" u="none" strike="noStrike" kern="1200" baseline="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Total</a:t>
                      </a:r>
                    </a:p>
                  </a:txBody>
                  <a:tcPr marL="36000" marR="36000" marT="36000" marB="36000" anchor="ct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27023</a:t>
                      </a:r>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extLst>
                  <a:ext uri="{0D108BD9-81ED-4DB2-BD59-A6C34878D82A}">
                    <a16:rowId xmlns:a16="http://schemas.microsoft.com/office/drawing/2014/main" val="2542180800"/>
                  </a:ext>
                </a:extLst>
              </a:tr>
            </a:tbl>
          </a:graphicData>
        </a:graphic>
      </p:graphicFrame>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000" y="3240000"/>
            <a:ext cx="2340000" cy="1258301"/>
          </a:xfrm>
          <a:prstGeom prst="rect">
            <a:avLst/>
          </a:prstGeom>
        </p:spPr>
      </p:pic>
      <p:pic>
        <p:nvPicPr>
          <p:cNvPr id="9" name="图片 8">
            <a:extLst>
              <a:ext uri="{FF2B5EF4-FFF2-40B4-BE49-F238E27FC236}">
                <a16:creationId xmlns:a16="http://schemas.microsoft.com/office/drawing/2014/main" id="{A3D8B997-20D5-47E7-72F5-1D44F00D0672}"/>
              </a:ext>
            </a:extLst>
          </p:cNvPr>
          <p:cNvPicPr>
            <a:picLocks noChangeAspect="1"/>
          </p:cNvPicPr>
          <p:nvPr/>
        </p:nvPicPr>
        <p:blipFill>
          <a:blip r:embed="rId4"/>
          <a:stretch>
            <a:fillRect/>
          </a:stretch>
        </p:blipFill>
        <p:spPr>
          <a:xfrm>
            <a:off x="9540000" y="4860003"/>
            <a:ext cx="2340000" cy="1145479"/>
          </a:xfrm>
          <a:prstGeom prst="rect">
            <a:avLst/>
          </a:prstGeom>
        </p:spPr>
      </p:pic>
      <p:sp>
        <p:nvSpPr>
          <p:cNvPr id="10" name="椭圆 9">
            <a:extLst>
              <a:ext uri="{FF2B5EF4-FFF2-40B4-BE49-F238E27FC236}">
                <a16:creationId xmlns:a16="http://schemas.microsoft.com/office/drawing/2014/main" id="{E21F2BA9-D30E-E44E-6435-B9888AC2F198}"/>
              </a:ext>
            </a:extLst>
          </p:cNvPr>
          <p:cNvSpPr/>
          <p:nvPr/>
        </p:nvSpPr>
        <p:spPr>
          <a:xfrm>
            <a:off x="10152000" y="5652000"/>
            <a:ext cx="216000" cy="14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Times New Roman" panose="02020603050405020304" pitchFamily="18" charset="0"/>
              <a:ea typeface="宋体" panose="02010600030101010101" pitchFamily="2" charset="-122"/>
            </a:endParaRPr>
          </a:p>
        </p:txBody>
      </p:sp>
      <p:sp>
        <p:nvSpPr>
          <p:cNvPr id="11" name="椭圆 10">
            <a:extLst>
              <a:ext uri="{FF2B5EF4-FFF2-40B4-BE49-F238E27FC236}">
                <a16:creationId xmlns:a16="http://schemas.microsoft.com/office/drawing/2014/main" id="{E21F2BA9-D30E-E44E-6435-B9888AC2F198}"/>
              </a:ext>
            </a:extLst>
          </p:cNvPr>
          <p:cNvSpPr/>
          <p:nvPr/>
        </p:nvSpPr>
        <p:spPr>
          <a:xfrm>
            <a:off x="11052000" y="5292000"/>
            <a:ext cx="216000" cy="14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32904141"/>
      </p:ext>
    </p:extLst>
  </p:cSld>
  <p:clrMapOvr>
    <a:masterClrMapping/>
  </p:clrMapOvr>
  <mc:AlternateContent xmlns:mc="http://schemas.openxmlformats.org/markup-compatibility/2006" xmlns:p14="http://schemas.microsoft.com/office/powerpoint/2010/main">
    <mc:Choice Requires="p14">
      <p:transition spd="slow" p14:dur="2000" advTm="15033"/>
    </mc:Choice>
    <mc:Fallback xmlns="">
      <p:transition spd="slow" advTm="150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Introduction</a:t>
            </a:r>
            <a:endParaRPr lang="zh-CN" altLang="en-US" sz="3200" b="1" dirty="0">
              <a:solidFill>
                <a:srgbClr val="C00000"/>
              </a:solidFill>
              <a:latin typeface="Times New Roman" panose="02020603050405020304" pitchFamily="18" charset="0"/>
            </a:endParaRPr>
          </a:p>
        </p:txBody>
      </p:sp>
      <p:sp>
        <p:nvSpPr>
          <p:cNvPr id="4" name="Content Placeholder 3"/>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GB" altLang="zh-CN" b="1" dirty="0">
                <a:latin typeface="Times New Roman" pitchFamily="18" charset="0"/>
                <a:ea typeface="宋体" panose="02010600030101010101" pitchFamily="2" charset="-122"/>
                <a:cs typeface="Times New Roman" pitchFamily="18" charset="0"/>
              </a:rPr>
              <a:t>Power consumption </a:t>
            </a:r>
            <a:r>
              <a:rPr lang="en-US" altLang="zh-CN" b="1" dirty="0">
                <a:latin typeface="Times New Roman" panose="02020603050405020304" pitchFamily="18" charset="0"/>
                <a:ea typeface="宋体" panose="02010600030101010101" pitchFamily="2" charset="-122"/>
                <a:cs typeface="Times New Roman" pitchFamily="18" charset="0"/>
              </a:rPr>
              <a:t>in H mode : </a:t>
            </a:r>
            <a:r>
              <a:rPr lang="en-US" altLang="zh-CN" b="1" dirty="0">
                <a:solidFill>
                  <a:srgbClr val="FF0000"/>
                </a:solidFill>
                <a:latin typeface="Times New Roman" panose="02020603050405020304" pitchFamily="18" charset="0"/>
                <a:ea typeface="宋体" panose="02010600030101010101" pitchFamily="2" charset="-122"/>
                <a:cs typeface="Times New Roman" pitchFamily="18" charset="0"/>
              </a:rPr>
              <a:t>57.65MW </a:t>
            </a:r>
            <a:endParaRPr lang="en-US" altLang="zh-CN" sz="1800" dirty="0">
              <a:solidFill>
                <a:srgbClr val="FF0000"/>
              </a:solidFill>
              <a:latin typeface="Times New Roman" panose="02020603050405020304" pitchFamily="18" charset="0"/>
              <a:ea typeface="宋体" panose="02010600030101010101" pitchFamily="2" charset="-122"/>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GB" altLang="zh-CN" sz="1800" dirty="0">
                <a:latin typeface="Times New Roman" panose="02020603050405020304" pitchFamily="18" charset="0"/>
                <a:ea typeface="宋体" panose="02010600030101010101" pitchFamily="2" charset="-122"/>
                <a:cs typeface="Times New Roman" panose="02020603050405020304" pitchFamily="18" charset="0"/>
              </a:rPr>
              <a:t>Magnet power consumption is about </a:t>
            </a:r>
            <a:r>
              <a:rPr lang="en-GB"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74%</a:t>
            </a:r>
            <a:r>
              <a:rPr lang="en-GB" altLang="zh-CN" sz="1800" dirty="0">
                <a:latin typeface="Times New Roman" panose="02020603050405020304" pitchFamily="18" charset="0"/>
                <a:ea typeface="宋体" panose="02010600030101010101" pitchFamily="2" charset="-122"/>
                <a:cs typeface="Times New Roman" panose="02020603050405020304" pitchFamily="18" charset="0"/>
              </a:rPr>
              <a:t> of the total loss. </a:t>
            </a:r>
          </a:p>
          <a:p>
            <a:pPr marL="720000" lvl="2" indent="-360000">
              <a:spcBef>
                <a:spcPts val="0"/>
              </a:spcBef>
              <a:spcAft>
                <a:spcPts val="600"/>
              </a:spcAft>
              <a:buClr>
                <a:srgbClr val="002060"/>
              </a:buClr>
              <a:buSzPct val="80000"/>
              <a:buFont typeface="Wingdings" panose="05000000000000000000" pitchFamily="2" charset="2"/>
              <a:buChar char="n"/>
              <a:defRPr/>
            </a:pPr>
            <a:r>
              <a:rPr lang="en-GB" altLang="zh-CN" sz="1800" dirty="0">
                <a:latin typeface="Times New Roman" panose="02020603050405020304" pitchFamily="18" charset="0"/>
                <a:ea typeface="宋体" panose="02010600030101010101" pitchFamily="2" charset="-122"/>
                <a:cs typeface="Times New Roman" panose="02020603050405020304" pitchFamily="18" charset="0"/>
              </a:rPr>
              <a:t>Cables are copper, cable current density is less than 2A/</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mm</a:t>
            </a:r>
            <a:r>
              <a:rPr lang="en-US" altLang="zh-CN" sz="1800" baseline="30000" dirty="0">
                <a:latin typeface="Times New Roman" panose="02020603050405020304" pitchFamily="18" charset="0"/>
                <a:ea typeface="宋体" panose="02010600030101010101" pitchFamily="2" charset="-122"/>
                <a:cs typeface="Times New Roman" panose="02020603050405020304" pitchFamily="18" charset="0"/>
              </a:rPr>
              <a:t>2</a:t>
            </a:r>
            <a:r>
              <a:rPr lang="en-GB" altLang="zh-CN" sz="1800" dirty="0">
                <a:latin typeface="Times New Roman" panose="02020603050405020304" pitchFamily="18" charset="0"/>
                <a:ea typeface="宋体" panose="02010600030101010101" pitchFamily="2" charset="-122"/>
                <a:cs typeface="Times New Roman" panose="02020603050405020304" pitchFamily="18" charset="0"/>
              </a:rPr>
              <a:t> and cable loss is about </a:t>
            </a:r>
            <a:r>
              <a:rPr lang="en-GB"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16%</a:t>
            </a:r>
            <a:r>
              <a:rPr lang="en-GB" altLang="zh-CN" sz="1800" dirty="0">
                <a:latin typeface="Times New Roman" panose="02020603050405020304" pitchFamily="18" charset="0"/>
                <a:ea typeface="宋体" panose="02010600030101010101" pitchFamily="2" charset="-122"/>
                <a:cs typeface="Times New Roman" panose="02020603050405020304" pitchFamily="18" charset="0"/>
              </a:rPr>
              <a:t> of the total loss.</a:t>
            </a:r>
            <a:endParaRPr lang="en-US" altLang="zh-CN" sz="1800" dirty="0">
              <a:latin typeface="Times New Roman" panose="02020603050405020304" pitchFamily="18" charset="0"/>
              <a:ea typeface="宋体" panose="02010600030101010101" pitchFamily="2" charset="-122"/>
            </a:endParaRPr>
          </a:p>
        </p:txBody>
      </p:sp>
      <p:graphicFrame>
        <p:nvGraphicFramePr>
          <p:cNvPr id="8" name="表格 7">
            <a:extLst>
              <a:ext uri="{FF2B5EF4-FFF2-40B4-BE49-F238E27FC236}">
                <a16:creationId xmlns:a16="http://schemas.microsoft.com/office/drawing/2014/main" id="{A4EFA4D1-5092-8404-C780-835D8EADCF25}"/>
              </a:ext>
            </a:extLst>
          </p:cNvPr>
          <p:cNvGraphicFramePr>
            <a:graphicFrameLocks noGrp="1"/>
          </p:cNvGraphicFramePr>
          <p:nvPr>
            <p:extLst>
              <p:ext uri="{D42A27DB-BD31-4B8C-83A1-F6EECF244321}">
                <p14:modId xmlns:p14="http://schemas.microsoft.com/office/powerpoint/2010/main" val="1547380274"/>
              </p:ext>
            </p:extLst>
          </p:nvPr>
        </p:nvGraphicFramePr>
        <p:xfrm>
          <a:off x="2520000" y="2520000"/>
          <a:ext cx="6850380" cy="3799263"/>
        </p:xfrm>
        <a:graphic>
          <a:graphicData uri="http://schemas.openxmlformats.org/drawingml/2006/table">
            <a:tbl>
              <a:tblPr firstRow="1" bandRow="1">
                <a:tableStyleId>{5C22544A-7EE6-4342-B048-85BDC9FD1C3A}</a:tableStyleId>
              </a:tblPr>
              <a:tblGrid>
                <a:gridCol w="1370076">
                  <a:extLst>
                    <a:ext uri="{9D8B030D-6E8A-4147-A177-3AD203B41FA5}">
                      <a16:colId xmlns:a16="http://schemas.microsoft.com/office/drawing/2014/main" val="20000"/>
                    </a:ext>
                  </a:extLst>
                </a:gridCol>
                <a:gridCol w="1370076">
                  <a:extLst>
                    <a:ext uri="{9D8B030D-6E8A-4147-A177-3AD203B41FA5}">
                      <a16:colId xmlns:a16="http://schemas.microsoft.com/office/drawing/2014/main" val="20001"/>
                    </a:ext>
                  </a:extLst>
                </a:gridCol>
                <a:gridCol w="1370076">
                  <a:extLst>
                    <a:ext uri="{9D8B030D-6E8A-4147-A177-3AD203B41FA5}">
                      <a16:colId xmlns:a16="http://schemas.microsoft.com/office/drawing/2014/main" val="20002"/>
                    </a:ext>
                  </a:extLst>
                </a:gridCol>
                <a:gridCol w="1370076">
                  <a:extLst>
                    <a:ext uri="{9D8B030D-6E8A-4147-A177-3AD203B41FA5}">
                      <a16:colId xmlns:a16="http://schemas.microsoft.com/office/drawing/2014/main" val="20003"/>
                    </a:ext>
                  </a:extLst>
                </a:gridCol>
                <a:gridCol w="1370076">
                  <a:extLst>
                    <a:ext uri="{9D8B030D-6E8A-4147-A177-3AD203B41FA5}">
                      <a16:colId xmlns:a16="http://schemas.microsoft.com/office/drawing/2014/main" val="20004"/>
                    </a:ext>
                  </a:extLst>
                </a:gridCol>
              </a:tblGrid>
              <a:tr h="683013">
                <a:tc>
                  <a:txBody>
                    <a:bodyPr/>
                    <a:lstStyle/>
                    <a:p>
                      <a:pPr algn="ctr">
                        <a:spcBef>
                          <a:spcPts val="120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Location</a:t>
                      </a:r>
                      <a:endParaRPr lang="zh-CN"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ctr">
                        <a:spcBef>
                          <a:spcPts val="120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Magnet (MW)</a:t>
                      </a:r>
                      <a:endParaRPr lang="zh-CN"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GB" sz="1600" dirty="0">
                          <a:solidFill>
                            <a:schemeClr val="tx1"/>
                          </a:solidFill>
                          <a:effectLst/>
                          <a:latin typeface="Times New Roman" panose="02020603050405020304" pitchFamily="18" charset="0"/>
                          <a:cs typeface="Times New Roman" panose="02020603050405020304" pitchFamily="18" charset="0"/>
                        </a:rPr>
                        <a:t>PS</a:t>
                      </a:r>
                      <a:r>
                        <a:rPr lang="en-GB" sz="1600" baseline="0" dirty="0">
                          <a:solidFill>
                            <a:schemeClr val="tx1"/>
                          </a:solidFill>
                          <a:effectLst/>
                          <a:latin typeface="Times New Roman" panose="02020603050405020304" pitchFamily="18" charset="0"/>
                          <a:cs typeface="Times New Roman" panose="02020603050405020304" pitchFamily="18" charset="0"/>
                        </a:rPr>
                        <a:t> </a:t>
                      </a:r>
                      <a:r>
                        <a:rPr lang="en-GB" altLang="zh-CN" sz="1600" dirty="0">
                          <a:solidFill>
                            <a:schemeClr val="tx1"/>
                          </a:solidFill>
                          <a:effectLst/>
                          <a:latin typeface="Times New Roman" panose="02020603050405020304" pitchFamily="18" charset="0"/>
                          <a:cs typeface="Times New Roman" panose="02020603050405020304" pitchFamily="18" charset="0"/>
                        </a:rPr>
                        <a:t>(MW)</a:t>
                      </a:r>
                      <a:endParaRPr lang="zh-CN" altLang="zh-CN"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ctr">
                        <a:spcBef>
                          <a:spcPts val="1200"/>
                        </a:spcBef>
                        <a:spcAft>
                          <a:spcPts val="0"/>
                        </a:spcAft>
                      </a:pPr>
                      <a:r>
                        <a:rPr lang="en-GB" sz="1600" baseline="0" dirty="0">
                          <a:solidFill>
                            <a:schemeClr val="tx1"/>
                          </a:solidFill>
                          <a:effectLst/>
                          <a:latin typeface="Times New Roman" panose="02020603050405020304" pitchFamily="18" charset="0"/>
                          <a:cs typeface="Times New Roman" panose="02020603050405020304" pitchFamily="18" charset="0"/>
                        </a:rPr>
                        <a:t>C</a:t>
                      </a:r>
                      <a:r>
                        <a:rPr lang="en-GB" sz="1600" dirty="0">
                          <a:solidFill>
                            <a:schemeClr val="tx1"/>
                          </a:solidFill>
                          <a:effectLst/>
                          <a:latin typeface="Times New Roman" panose="02020603050405020304" pitchFamily="18" charset="0"/>
                          <a:cs typeface="Times New Roman" panose="02020603050405020304" pitchFamily="18" charset="0"/>
                        </a:rPr>
                        <a:t>able (MW)</a:t>
                      </a:r>
                      <a:endParaRPr lang="zh-CN"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GB" sz="1600" dirty="0">
                          <a:solidFill>
                            <a:schemeClr val="tx1"/>
                          </a:solidFill>
                          <a:effectLst/>
                          <a:latin typeface="Times New Roman" panose="02020603050405020304" pitchFamily="18" charset="0"/>
                          <a:cs typeface="Times New Roman" panose="02020603050405020304" pitchFamily="18" charset="0"/>
                        </a:rPr>
                        <a:t>Total </a:t>
                      </a:r>
                      <a:r>
                        <a:rPr lang="en-GB" altLang="zh-CN" sz="1600" dirty="0">
                          <a:solidFill>
                            <a:schemeClr val="tx1"/>
                          </a:solidFill>
                          <a:effectLst/>
                          <a:latin typeface="Times New Roman" panose="02020603050405020304" pitchFamily="18" charset="0"/>
                          <a:cs typeface="Times New Roman" panose="02020603050405020304" pitchFamily="18" charset="0"/>
                        </a:rPr>
                        <a:t>(MW)</a:t>
                      </a:r>
                      <a:endParaRPr lang="zh-CN" sz="1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0000"/>
                  </a:ext>
                </a:extLst>
              </a:tr>
              <a:tr h="519375">
                <a:tc>
                  <a:txBody>
                    <a:bodyPr/>
                    <a:lstStyle/>
                    <a:p>
                      <a:pPr algn="l">
                        <a:spcBef>
                          <a:spcPts val="1200"/>
                        </a:spcBef>
                        <a:spcAft>
                          <a:spcPts val="0"/>
                        </a:spcAft>
                      </a:pPr>
                      <a:r>
                        <a:rPr lang="en-GB" sz="1600" dirty="0">
                          <a:effectLst/>
                          <a:latin typeface="Times New Roman" panose="02020603050405020304" pitchFamily="18" charset="0"/>
                          <a:cs typeface="Times New Roman" panose="02020603050405020304" pitchFamily="18" charset="0"/>
                        </a:rPr>
                        <a:t>Collider</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l" rtl="0" fontAlgn="ctr"/>
                      <a:r>
                        <a:rPr lang="en-US" altLang="zh-CN" sz="1600" b="0" i="0" u="none" strike="noStrike" dirty="0">
                          <a:solidFill>
                            <a:srgbClr val="000000"/>
                          </a:solidFill>
                          <a:effectLst/>
                          <a:latin typeface="Times New Roman" panose="02020603050405020304" pitchFamily="18" charset="0"/>
                          <a:ea typeface="宋体" panose="02010600030101010101" pitchFamily="2" charset="-122"/>
                        </a:rPr>
                        <a:t>31.22</a:t>
                      </a:r>
                    </a:p>
                  </a:txBody>
                  <a:tcPr marL="36000" marR="36000" marT="36000" marB="36000" anchor="ctr"/>
                </a:tc>
                <a:tc>
                  <a:txBody>
                    <a:bodyPr/>
                    <a:lstStyle/>
                    <a:p>
                      <a:pPr algn="l" rtl="0" fontAlgn="ctr"/>
                      <a:r>
                        <a:rPr lang="en-US" altLang="zh-CN" sz="1600" b="0" i="0" u="none" strike="noStrike" dirty="0">
                          <a:solidFill>
                            <a:srgbClr val="000000"/>
                          </a:solidFill>
                          <a:effectLst/>
                          <a:latin typeface="Times New Roman" panose="02020603050405020304" pitchFamily="18" charset="0"/>
                          <a:ea typeface="宋体" panose="02010600030101010101" pitchFamily="2" charset="-122"/>
                        </a:rPr>
                        <a:t>4.22</a:t>
                      </a:r>
                    </a:p>
                  </a:txBody>
                  <a:tcPr marL="36000" marR="36000" marT="36000" marB="36000" anchor="ctr"/>
                </a:tc>
                <a:tc>
                  <a:txBody>
                    <a:bodyPr/>
                    <a:lstStyle/>
                    <a:p>
                      <a:pPr algn="l" rtl="0" fontAlgn="ctr"/>
                      <a:r>
                        <a:rPr lang="en-US" altLang="zh-CN" sz="1600" b="0" i="0" u="none" strike="noStrike" dirty="0">
                          <a:solidFill>
                            <a:srgbClr val="000000"/>
                          </a:solidFill>
                          <a:effectLst/>
                          <a:latin typeface="Times New Roman" panose="02020603050405020304" pitchFamily="18" charset="0"/>
                          <a:ea typeface="宋体" panose="02010600030101010101" pitchFamily="2" charset="-122"/>
                        </a:rPr>
                        <a:t>6.72</a:t>
                      </a:r>
                    </a:p>
                  </a:txBody>
                  <a:tcPr marL="36000" marR="36000" marT="36000" marB="36000" anchor="ctr"/>
                </a:tc>
                <a:tc>
                  <a:txBody>
                    <a:bodyPr/>
                    <a:lstStyle/>
                    <a:p>
                      <a:pPr algn="l" rtl="0" fontAlgn="ctr"/>
                      <a:r>
                        <a:rPr lang="en-US" altLang="zh-CN" sz="1600" b="0" i="0" u="none" strike="noStrike" dirty="0">
                          <a:solidFill>
                            <a:srgbClr val="000000"/>
                          </a:solidFill>
                          <a:effectLst/>
                          <a:latin typeface="Times New Roman" panose="02020603050405020304" pitchFamily="18" charset="0"/>
                          <a:ea typeface="宋体" panose="02010600030101010101" pitchFamily="2" charset="-122"/>
                        </a:rPr>
                        <a:t>42.16 </a:t>
                      </a:r>
                    </a:p>
                  </a:txBody>
                  <a:tcPr marL="36000" marR="36000" marT="36000" marB="36000" anchor="ctr"/>
                </a:tc>
                <a:extLst>
                  <a:ext uri="{0D108BD9-81ED-4DB2-BD59-A6C34878D82A}">
                    <a16:rowId xmlns:a16="http://schemas.microsoft.com/office/drawing/2014/main" val="10001"/>
                  </a:ext>
                </a:extLst>
              </a:tr>
              <a:tr h="519375">
                <a:tc>
                  <a:txBody>
                    <a:bodyPr/>
                    <a:lstStyle/>
                    <a:p>
                      <a:pPr algn="l">
                        <a:spcBef>
                          <a:spcPts val="1200"/>
                        </a:spcBef>
                        <a:spcAft>
                          <a:spcPts val="0"/>
                        </a:spcAft>
                      </a:pPr>
                      <a:r>
                        <a:rPr lang="en-GB" sz="1600">
                          <a:solidFill>
                            <a:schemeClr val="tx1"/>
                          </a:solidFill>
                          <a:effectLst/>
                          <a:latin typeface="Times New Roman" panose="02020603050405020304" pitchFamily="18" charset="0"/>
                          <a:cs typeface="Times New Roman" panose="02020603050405020304" pitchFamily="18" charset="0"/>
                        </a:rPr>
                        <a:t>Booster</a:t>
                      </a:r>
                      <a:endParaRPr lang="zh-CN" sz="16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5.18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0.85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2.43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8.46</a:t>
                      </a:r>
                    </a:p>
                  </a:txBody>
                  <a:tcPr marL="36000" marR="36000" marT="36000" marB="36000" anchor="ctr"/>
                </a:tc>
                <a:extLst>
                  <a:ext uri="{0D108BD9-81ED-4DB2-BD59-A6C34878D82A}">
                    <a16:rowId xmlns:a16="http://schemas.microsoft.com/office/drawing/2014/main" val="10002"/>
                  </a:ext>
                </a:extLst>
              </a:tr>
              <a:tr h="519375">
                <a:tc>
                  <a:txBody>
                    <a:bodyPr/>
                    <a:lstStyle/>
                    <a:p>
                      <a:pPr marL="0" algn="l" defTabSz="914400" rtl="0" eaLnBrk="1" latinLnBrk="0" hangingPunct="1">
                        <a:spcBef>
                          <a:spcPts val="1200"/>
                        </a:spcBef>
                        <a:spcAft>
                          <a:spcPts val="0"/>
                        </a:spcAft>
                      </a:pPr>
                      <a:r>
                        <a:rPr lang="en-GB" sz="1600" kern="1200" dirty="0">
                          <a:solidFill>
                            <a:schemeClr val="dk1"/>
                          </a:solidFill>
                          <a:effectLst/>
                          <a:latin typeface="Times New Roman" panose="02020603050405020304" pitchFamily="18" charset="0"/>
                          <a:ea typeface="+mn-ea"/>
                          <a:cs typeface="Times New Roman" panose="02020603050405020304" pitchFamily="18" charset="0"/>
                        </a:rPr>
                        <a:t>Transport Line</a:t>
                      </a:r>
                      <a:endParaRPr lang="zh-CN"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6000" marR="36000" marT="36000" marB="36000" anchor="ctr"/>
                </a:tc>
                <a:tc>
                  <a:txBody>
                    <a:bodyPr/>
                    <a:lstStyle/>
                    <a:p>
                      <a:pPr marL="0" algn="l" defTabSz="914400" rtl="0" eaLnBrk="1" fontAlgn="ctr" latinLnBrk="0" hangingPunct="1"/>
                      <a:r>
                        <a:rPr lang="en-US" altLang="zh-CN" sz="1600" b="0" i="0" u="none" strike="noStrike" kern="1200" dirty="0">
                          <a:solidFill>
                            <a:schemeClr val="tx1"/>
                          </a:solidFill>
                          <a:effectLst/>
                          <a:latin typeface="Times New Roman" panose="02020603050405020304" pitchFamily="18" charset="0"/>
                          <a:ea typeface="宋体" panose="02010600030101010101" pitchFamily="2" charset="-122"/>
                          <a:cs typeface="+mn-cs"/>
                        </a:rPr>
                        <a:t>4.31</a:t>
                      </a:r>
                    </a:p>
                  </a:txBody>
                  <a:tcPr marL="36000" marR="36000" marT="36000" marB="36000" anchor="ctr"/>
                </a:tc>
                <a:tc>
                  <a:txBody>
                    <a:bodyPr/>
                    <a:lstStyle/>
                    <a:p>
                      <a:pPr marL="0" algn="l" defTabSz="914400" rtl="0" eaLnBrk="1" fontAlgn="ctr" latinLnBrk="0" hangingPunct="1"/>
                      <a:r>
                        <a:rPr lang="en-US" altLang="zh-CN" sz="1600" b="0" i="0" u="none" strike="noStrike" kern="1200" dirty="0">
                          <a:solidFill>
                            <a:schemeClr val="tx1"/>
                          </a:solidFill>
                          <a:effectLst/>
                          <a:latin typeface="Times New Roman" panose="02020603050405020304" pitchFamily="18" charset="0"/>
                          <a:ea typeface="宋体" panose="02010600030101010101" pitchFamily="2" charset="-122"/>
                          <a:cs typeface="+mn-cs"/>
                        </a:rPr>
                        <a:t>0.49</a:t>
                      </a:r>
                    </a:p>
                  </a:txBody>
                  <a:tcPr marL="36000" marR="36000" marT="36000" marB="36000" anchor="ctr"/>
                </a:tc>
                <a:tc>
                  <a:txBody>
                    <a:bodyPr/>
                    <a:lstStyle/>
                    <a:p>
                      <a:pPr marL="0" algn="l" defTabSz="914400" rtl="0" eaLnBrk="1" fontAlgn="ctr" latinLnBrk="0" hangingPunct="1"/>
                      <a:r>
                        <a:rPr lang="en-US" altLang="zh-CN" sz="1600" b="0" i="0" u="none" strike="noStrike" kern="1200" dirty="0">
                          <a:solidFill>
                            <a:schemeClr val="tx1"/>
                          </a:solidFill>
                          <a:effectLst/>
                          <a:latin typeface="Times New Roman" panose="02020603050405020304" pitchFamily="18" charset="0"/>
                          <a:ea typeface="宋体" panose="02010600030101010101" pitchFamily="2" charset="-122"/>
                          <a:cs typeface="+mn-cs"/>
                        </a:rPr>
                        <a:t>0.08</a:t>
                      </a:r>
                    </a:p>
                  </a:txBody>
                  <a:tcPr marL="36000" marR="36000" marT="36000" marB="36000" anchor="ctr"/>
                </a:tc>
                <a:tc>
                  <a:txBody>
                    <a:bodyPr/>
                    <a:lstStyle/>
                    <a:p>
                      <a:pPr marL="0" algn="l" defTabSz="914400" rtl="0" eaLnBrk="1" fontAlgn="ctr" latinLnBrk="0" hangingPunct="1"/>
                      <a:r>
                        <a:rPr lang="en-US" altLang="zh-CN" sz="1600" b="0" i="0" u="none" strike="noStrike" kern="1200" dirty="0">
                          <a:solidFill>
                            <a:schemeClr val="tx1"/>
                          </a:solidFill>
                          <a:effectLst/>
                          <a:latin typeface="Times New Roman" panose="02020603050405020304" pitchFamily="18" charset="0"/>
                          <a:ea typeface="宋体" panose="02010600030101010101" pitchFamily="2" charset="-122"/>
                          <a:cs typeface="+mn-cs"/>
                        </a:rPr>
                        <a:t>4.89</a:t>
                      </a:r>
                    </a:p>
                  </a:txBody>
                  <a:tcPr marL="36000" marR="36000" marT="36000" marB="36000" anchor="ctr"/>
                </a:tc>
                <a:extLst>
                  <a:ext uri="{0D108BD9-81ED-4DB2-BD59-A6C34878D82A}">
                    <a16:rowId xmlns:a16="http://schemas.microsoft.com/office/drawing/2014/main" val="10003"/>
                  </a:ext>
                </a:extLst>
              </a:tr>
              <a:tr h="519375">
                <a:tc>
                  <a:txBody>
                    <a:bodyPr/>
                    <a:lstStyle/>
                    <a:p>
                      <a:pPr algn="l">
                        <a:spcBef>
                          <a:spcPts val="1200"/>
                        </a:spcBef>
                        <a:spcAft>
                          <a:spcPts val="0"/>
                        </a:spcAft>
                      </a:pPr>
                      <a:r>
                        <a:rPr lang="en-GB" sz="1600">
                          <a:solidFill>
                            <a:schemeClr val="tx1"/>
                          </a:solidFill>
                          <a:effectLst/>
                          <a:latin typeface="Times New Roman" panose="02020603050405020304" pitchFamily="18" charset="0"/>
                          <a:cs typeface="Times New Roman" panose="02020603050405020304" pitchFamily="18" charset="0"/>
                        </a:rPr>
                        <a:t>Linac</a:t>
                      </a:r>
                      <a:endParaRPr lang="zh-CN" sz="16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1.28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0.16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0.13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1.57 </a:t>
                      </a:r>
                    </a:p>
                  </a:txBody>
                  <a:tcPr marL="36000" marR="36000" marT="36000" marB="36000" anchor="ctr"/>
                </a:tc>
                <a:extLst>
                  <a:ext uri="{0D108BD9-81ED-4DB2-BD59-A6C34878D82A}">
                    <a16:rowId xmlns:a16="http://schemas.microsoft.com/office/drawing/2014/main" val="10004"/>
                  </a:ext>
                </a:extLst>
              </a:tr>
              <a:tr h="519375">
                <a:tc>
                  <a:txBody>
                    <a:bodyPr/>
                    <a:lstStyle/>
                    <a:p>
                      <a:pPr algn="l">
                        <a:spcBef>
                          <a:spcPts val="1200"/>
                        </a:spcBef>
                        <a:spcAft>
                          <a:spcPts val="0"/>
                        </a:spcAft>
                      </a:pPr>
                      <a:r>
                        <a:rPr lang="en-GB" sz="1600">
                          <a:solidFill>
                            <a:schemeClr val="tx1"/>
                          </a:solidFill>
                          <a:effectLst/>
                          <a:latin typeface="Times New Roman" panose="02020603050405020304" pitchFamily="18" charset="0"/>
                          <a:cs typeface="Times New Roman" panose="02020603050405020304" pitchFamily="18" charset="0"/>
                        </a:rPr>
                        <a:t>Damping Ring</a:t>
                      </a:r>
                      <a:endParaRPr lang="zh-CN" sz="16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0.49</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0.06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0.03 </a:t>
                      </a:r>
                    </a:p>
                  </a:txBody>
                  <a:tcPr marL="36000" marR="36000" marT="36000" marB="36000" anchor="ctr"/>
                </a:tc>
                <a:tc>
                  <a:txBody>
                    <a:bodyPr/>
                    <a:lstStyle/>
                    <a:p>
                      <a:pPr algn="l" rtl="0" fontAlgn="ctr"/>
                      <a:r>
                        <a:rPr lang="en-US" altLang="zh-CN" sz="1600" b="0" i="0" u="none" strike="noStrike" dirty="0">
                          <a:solidFill>
                            <a:schemeClr val="tx1"/>
                          </a:solidFill>
                          <a:effectLst/>
                          <a:latin typeface="Times New Roman" panose="02020603050405020304" pitchFamily="18" charset="0"/>
                          <a:ea typeface="宋体" panose="02010600030101010101" pitchFamily="2" charset="-122"/>
                        </a:rPr>
                        <a:t>0.58 </a:t>
                      </a:r>
                    </a:p>
                  </a:txBody>
                  <a:tcPr marL="36000" marR="36000" marT="36000" marB="36000" anchor="ctr"/>
                </a:tc>
                <a:extLst>
                  <a:ext uri="{0D108BD9-81ED-4DB2-BD59-A6C34878D82A}">
                    <a16:rowId xmlns:a16="http://schemas.microsoft.com/office/drawing/2014/main" val="10005"/>
                  </a:ext>
                </a:extLst>
              </a:tr>
              <a:tr h="519375">
                <a:tc>
                  <a:txBody>
                    <a:bodyPr/>
                    <a:lstStyle/>
                    <a:p>
                      <a:pPr algn="l">
                        <a:spcBef>
                          <a:spcPts val="1200"/>
                        </a:spcBef>
                        <a:spcAft>
                          <a:spcPts val="0"/>
                        </a:spcAft>
                      </a:pPr>
                      <a:r>
                        <a:rPr lang="en-GB" sz="1800" b="1">
                          <a:solidFill>
                            <a:srgbClr val="FF0000"/>
                          </a:solidFill>
                          <a:effectLst/>
                          <a:latin typeface="Times New Roman" panose="02020603050405020304" pitchFamily="18" charset="0"/>
                          <a:cs typeface="Times New Roman" panose="02020603050405020304" pitchFamily="18" charset="0"/>
                        </a:rPr>
                        <a:t>Total</a:t>
                      </a:r>
                      <a:endParaRPr lang="zh-CN" sz="1800" b="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36000" marR="36000" marT="36000" marB="36000" anchor="ctr"/>
                </a:tc>
                <a:tc>
                  <a:txBody>
                    <a:bodyPr/>
                    <a:lstStyle/>
                    <a:p>
                      <a:pPr algn="l" rtl="0" fontAlgn="ctr"/>
                      <a:r>
                        <a:rPr lang="en-US" altLang="zh-CN" sz="1800" b="1" i="0" u="none" strike="noStrike" dirty="0">
                          <a:solidFill>
                            <a:srgbClr val="FF0000"/>
                          </a:solidFill>
                          <a:effectLst/>
                          <a:latin typeface="Times New Roman" panose="02020603050405020304" pitchFamily="18" charset="0"/>
                          <a:ea typeface="宋体" panose="02010600030101010101" pitchFamily="2" charset="-122"/>
                        </a:rPr>
                        <a:t>42.49 </a:t>
                      </a:r>
                    </a:p>
                  </a:txBody>
                  <a:tcPr marL="36000" marR="36000" marT="36000" marB="36000" anchor="ctr"/>
                </a:tc>
                <a:tc>
                  <a:txBody>
                    <a:bodyPr/>
                    <a:lstStyle/>
                    <a:p>
                      <a:pPr algn="l" rtl="0" fontAlgn="ctr"/>
                      <a:r>
                        <a:rPr lang="en-US" altLang="zh-CN" sz="1800" b="1" i="0" u="none" strike="noStrike" dirty="0">
                          <a:solidFill>
                            <a:srgbClr val="FF0000"/>
                          </a:solidFill>
                          <a:effectLst/>
                          <a:latin typeface="Times New Roman" panose="02020603050405020304" pitchFamily="18" charset="0"/>
                          <a:ea typeface="宋体" panose="02010600030101010101" pitchFamily="2" charset="-122"/>
                        </a:rPr>
                        <a:t>5.76 </a:t>
                      </a:r>
                    </a:p>
                  </a:txBody>
                  <a:tcPr marL="36000" marR="36000" marT="36000" marB="36000" anchor="ctr"/>
                </a:tc>
                <a:tc>
                  <a:txBody>
                    <a:bodyPr/>
                    <a:lstStyle/>
                    <a:p>
                      <a:pPr algn="l" rtl="0" fontAlgn="ctr"/>
                      <a:r>
                        <a:rPr lang="en-US" altLang="zh-CN" sz="1800" b="1" i="0" u="none" strike="noStrike" dirty="0">
                          <a:solidFill>
                            <a:srgbClr val="FF0000"/>
                          </a:solidFill>
                          <a:effectLst/>
                          <a:latin typeface="Times New Roman" panose="02020603050405020304" pitchFamily="18" charset="0"/>
                          <a:ea typeface="宋体" panose="02010600030101010101" pitchFamily="2" charset="-122"/>
                        </a:rPr>
                        <a:t>9.40</a:t>
                      </a:r>
                    </a:p>
                  </a:txBody>
                  <a:tcPr marL="36000" marR="36000" marT="36000" marB="36000" anchor="ctr"/>
                </a:tc>
                <a:tc>
                  <a:txBody>
                    <a:bodyPr/>
                    <a:lstStyle/>
                    <a:p>
                      <a:pPr algn="l" rtl="0" fontAlgn="ctr"/>
                      <a:r>
                        <a:rPr lang="en-US" altLang="zh-CN" sz="1800" b="1" i="0" u="none" strike="noStrike" dirty="0">
                          <a:solidFill>
                            <a:srgbClr val="FF0000"/>
                          </a:solidFill>
                          <a:effectLst/>
                          <a:latin typeface="Times New Roman" panose="02020603050405020304" pitchFamily="18" charset="0"/>
                          <a:ea typeface="宋体" panose="02010600030101010101" pitchFamily="2" charset="-122"/>
                        </a:rPr>
                        <a:t>57.65</a:t>
                      </a:r>
                    </a:p>
                  </a:txBody>
                  <a:tcPr marL="36000" marR="36000" marT="36000" marB="36000" anchor="ctr"/>
                </a:tc>
                <a:extLst>
                  <a:ext uri="{0D108BD9-81ED-4DB2-BD59-A6C34878D82A}">
                    <a16:rowId xmlns:a16="http://schemas.microsoft.com/office/drawing/2014/main" val="10007"/>
                  </a:ext>
                </a:extLst>
              </a:tr>
            </a:tbl>
          </a:graphicData>
        </a:graphic>
      </p:graphicFrame>
      <p:sp>
        <p:nvSpPr>
          <p:cNvPr id="2" name="灯片编号占位符 1">
            <a:extLst>
              <a:ext uri="{FF2B5EF4-FFF2-40B4-BE49-F238E27FC236}">
                <a16:creationId xmlns:a16="http://schemas.microsoft.com/office/drawing/2014/main" id="{6A184B7E-67D5-F40C-7C78-723764FBDABB}"/>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4</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6306033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3">
            <a:extLst>
              <a:ext uri="{FF2B5EF4-FFF2-40B4-BE49-F238E27FC236}">
                <a16:creationId xmlns:a16="http://schemas.microsoft.com/office/drawing/2014/main" id="{3545BBB0-F5A1-4124-8C5A-A942C707EE66}"/>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Introduction</a:t>
            </a:r>
            <a:endParaRPr lang="zh-CN" altLang="en-US" sz="3200" b="1" dirty="0">
              <a:solidFill>
                <a:srgbClr val="C00000"/>
              </a:solidFill>
              <a:latin typeface="Times New Roman" panose="02020603050405020304" pitchFamily="18" charset="0"/>
            </a:endParaRPr>
          </a:p>
        </p:txBody>
      </p:sp>
      <p:sp>
        <p:nvSpPr>
          <p:cNvPr id="4" name="Content Placeholder 3"/>
          <p:cNvSpPr>
            <a:spLocks noGrp="1"/>
          </p:cNvSpPr>
          <p:nvPr>
            <p:ph idx="1"/>
          </p:nvPr>
        </p:nvSpPr>
        <p:spPr>
          <a:xfrm>
            <a:off x="360000" y="1080000"/>
            <a:ext cx="11520000" cy="5400000"/>
          </a:xfrm>
        </p:spPr>
        <p:txBody>
          <a:bodyPr/>
          <a:lstStyle/>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Key issues to be solved in EDR phase</a:t>
            </a:r>
            <a:endPar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60000" lvl="2" indent="0">
              <a:spcBef>
                <a:spcPts val="0"/>
              </a:spcBef>
              <a:spcAft>
                <a:spcPts val="600"/>
              </a:spcAft>
              <a:buClr>
                <a:srgbClr val="002060"/>
              </a:buClr>
              <a:buSzPct val="80000"/>
              <a:buNone/>
              <a:defRPr/>
            </a:pPr>
            <a:r>
              <a:rPr lang="en-US" altLang="zh-CN" sz="1800" dirty="0">
                <a:latin typeface="Times New Roman" pitchFamily="18" charset="0"/>
              </a:rPr>
              <a:t>1. Reduce the cost of PS system </a:t>
            </a:r>
          </a:p>
          <a:p>
            <a:pPr marL="360000" lvl="2" indent="0">
              <a:spcBef>
                <a:spcPts val="0"/>
              </a:spcBef>
              <a:spcAft>
                <a:spcPts val="600"/>
              </a:spcAft>
              <a:buClr>
                <a:srgbClr val="002060"/>
              </a:buClr>
              <a:buSzPct val="80000"/>
              <a:buNone/>
              <a:defRPr/>
            </a:pPr>
            <a:r>
              <a:rPr lang="en-US" altLang="zh-CN" sz="1800" dirty="0">
                <a:latin typeface="Times New Roman" pitchFamily="18" charset="0"/>
              </a:rPr>
              <a:t>2. Reduce power consumption of PS system</a:t>
            </a:r>
          </a:p>
          <a:p>
            <a:pPr marL="360000" lvl="2" indent="0">
              <a:spcBef>
                <a:spcPts val="0"/>
              </a:spcBef>
              <a:spcAft>
                <a:spcPts val="600"/>
              </a:spcAft>
              <a:buClr>
                <a:srgbClr val="002060"/>
              </a:buClr>
              <a:buSzPct val="80000"/>
              <a:buNone/>
              <a:defRPr/>
            </a:pPr>
            <a:r>
              <a:rPr lang="en-US" altLang="zh-CN" sz="1800" dirty="0">
                <a:latin typeface="Times New Roman" pitchFamily="18" charset="0"/>
              </a:rPr>
              <a:t>3. Improve the reliability of PS system operation ( installation in auxiliary tunnel )</a:t>
            </a:r>
          </a:p>
          <a:p>
            <a:pPr marL="360000" lvl="2" indent="0">
              <a:spcBef>
                <a:spcPts val="0"/>
              </a:spcBef>
              <a:spcAft>
                <a:spcPts val="600"/>
              </a:spcAft>
              <a:buClr>
                <a:srgbClr val="002060"/>
              </a:buClr>
              <a:buSzPct val="80000"/>
              <a:buNone/>
              <a:defRPr/>
            </a:pPr>
            <a:r>
              <a:rPr lang="en-US" altLang="zh-CN" sz="1800" dirty="0">
                <a:latin typeface="Times New Roman" pitchFamily="18" charset="0"/>
              </a:rPr>
              <a:t>4. Consider the power expansion of PS system in </a:t>
            </a:r>
            <a:r>
              <a:rPr lang="en-US" altLang="zh-CN" sz="1800" dirty="0" err="1">
                <a:latin typeface="Times New Roman" pitchFamily="18" charset="0"/>
              </a:rPr>
              <a:t>tt</a:t>
            </a:r>
            <a:r>
              <a:rPr lang="en-US" altLang="zh-CN" sz="1800" dirty="0">
                <a:latin typeface="Times New Roman" pitchFamily="18" charset="0"/>
              </a:rPr>
              <a:t>-bar mode</a:t>
            </a:r>
          </a:p>
          <a:p>
            <a:pPr marL="360000" lvl="2" indent="0">
              <a:spcBef>
                <a:spcPts val="0"/>
              </a:spcBef>
              <a:spcAft>
                <a:spcPts val="600"/>
              </a:spcAft>
              <a:buClr>
                <a:srgbClr val="002060"/>
              </a:buClr>
              <a:buSzPct val="80000"/>
              <a:buNone/>
              <a:defRPr/>
            </a:pPr>
            <a:endParaRPr lang="en-US" altLang="zh-CN" sz="1800" dirty="0">
              <a:latin typeface="Times New Roman" pitchFamily="18" charset="0"/>
            </a:endParaRPr>
          </a:p>
          <a:p>
            <a:pPr marL="360000" lvl="1" indent="-360000">
              <a:spcBef>
                <a:spcPts val="0"/>
              </a:spcBef>
              <a:spcAft>
                <a:spcPts val="600"/>
              </a:spcAft>
              <a:buClr>
                <a:srgbClr val="FFC000"/>
              </a:buClr>
              <a:buSzPct val="80000"/>
              <a:buFont typeface="Wingdings" pitchFamily="2" charset="2"/>
              <a:buChar char="n"/>
              <a:defRPr/>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Magnet Power supply R&amp;D</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itchFamily="18" charset="0"/>
                <a:ea typeface="宋体" panose="02010600030101010101" pitchFamily="2" charset="-122"/>
              </a:rPr>
              <a:t>SST+DC-DC</a:t>
            </a:r>
            <a:r>
              <a:rPr lang="zh-CN" altLang="en-US" sz="1800" dirty="0">
                <a:latin typeface="Times New Roman" pitchFamily="18" charset="0"/>
                <a:ea typeface="宋体" panose="02010600030101010101" pitchFamily="2" charset="-122"/>
              </a:rPr>
              <a:t> </a:t>
            </a:r>
            <a:r>
              <a:rPr lang="en-US" altLang="zh-CN" sz="1800" dirty="0">
                <a:latin typeface="Times New Roman" pitchFamily="18" charset="0"/>
                <a:ea typeface="宋体" panose="02010600030101010101" pitchFamily="2" charset="-122"/>
              </a:rPr>
              <a:t>convertor ( 1./ 2./ 4. )</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800" dirty="0">
                <a:latin typeface="Times New Roman" pitchFamily="18" charset="0"/>
                <a:ea typeface="宋体" panose="02010600030101010101" pitchFamily="2" charset="-122"/>
              </a:rPr>
              <a:t>Modularity and Redundancy (hot swap and hot spare)</a:t>
            </a:r>
            <a:r>
              <a:rPr lang="zh-CN" altLang="en-US" sz="1800" dirty="0">
                <a:latin typeface="Times New Roman" pitchFamily="18" charset="0"/>
                <a:ea typeface="宋体" panose="02010600030101010101" pitchFamily="2" charset="-122"/>
              </a:rPr>
              <a:t> </a:t>
            </a:r>
            <a:r>
              <a:rPr lang="en-US" altLang="zh-CN" sz="1800" dirty="0">
                <a:latin typeface="Times New Roman" pitchFamily="18" charset="0"/>
                <a:ea typeface="宋体" panose="02010600030101010101" pitchFamily="2" charset="-122"/>
              </a:rPr>
              <a:t>(</a:t>
            </a:r>
            <a:r>
              <a:rPr lang="zh-CN" altLang="en-US" sz="1800" dirty="0">
                <a:latin typeface="Times New Roman" pitchFamily="18" charset="0"/>
                <a:ea typeface="宋体" panose="02010600030101010101" pitchFamily="2" charset="-122"/>
              </a:rPr>
              <a:t> </a:t>
            </a:r>
            <a:r>
              <a:rPr lang="en-US" altLang="zh-CN" sz="1800" dirty="0">
                <a:latin typeface="Times New Roman" pitchFamily="18" charset="0"/>
                <a:ea typeface="宋体" panose="02010600030101010101" pitchFamily="2" charset="-122"/>
              </a:rPr>
              <a:t>3./ 4. )</a:t>
            </a:r>
          </a:p>
          <a:p>
            <a:pPr marL="720000" lvl="2" indent="-360000">
              <a:spcBef>
                <a:spcPts val="0"/>
              </a:spcBef>
              <a:spcAft>
                <a:spcPts val="600"/>
              </a:spcAft>
              <a:buClr>
                <a:srgbClr val="002060"/>
              </a:buClr>
              <a:buSzPct val="80000"/>
              <a:buFont typeface="Wingdings" panose="05000000000000000000" pitchFamily="2" charset="2"/>
              <a:buChar char="n"/>
              <a:defRPr/>
            </a:pPr>
            <a:r>
              <a:rPr lang="en-GB" altLang="zh-CN" sz="1800" dirty="0">
                <a:latin typeface="Times New Roman" pitchFamily="18" charset="0"/>
              </a:rPr>
              <a:t>Digital Power Supply Control Module upgrade</a:t>
            </a:r>
            <a:endParaRPr lang="zh-CN" altLang="zh-CN" sz="1800" dirty="0">
              <a:latin typeface="Times New Roman" pitchFamily="18" charset="0"/>
            </a:endParaRPr>
          </a:p>
          <a:p>
            <a:pPr marL="0" indent="0">
              <a:lnSpc>
                <a:spcPct val="100000"/>
              </a:lnSpc>
              <a:spcAft>
                <a:spcPts val="600"/>
              </a:spcAft>
              <a:buNone/>
            </a:pPr>
            <a:endParaRPr lang="zh-CN" altLang="en-US" dirty="0">
              <a:latin typeface="Times New Roman" panose="02020603050405020304" pitchFamily="18" charset="0"/>
              <a:ea typeface="宋体" panose="02010600030101010101" pitchFamily="2" charset="-122"/>
            </a:endParaRPr>
          </a:p>
        </p:txBody>
      </p:sp>
      <p:sp>
        <p:nvSpPr>
          <p:cNvPr id="3" name="灯片编号占位符 1">
            <a:extLst>
              <a:ext uri="{FF2B5EF4-FFF2-40B4-BE49-F238E27FC236}">
                <a16:creationId xmlns:a16="http://schemas.microsoft.com/office/drawing/2014/main" id="{C6400A84-E352-848C-BD5C-3E5406338B92}"/>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5</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49644169"/>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E89D9C03-57C2-455A-9995-8C620EBCB7CE}"/>
              </a:ext>
            </a:extLst>
          </p:cNvPr>
          <p:cNvSpPr>
            <a:spLocks noGrp="1"/>
          </p:cNvSpPr>
          <p:nvPr>
            <p:ph sz="quarter" idx="13"/>
          </p:nvPr>
        </p:nvSpPr>
        <p:spPr>
          <a:xfrm>
            <a:off x="0" y="1439999"/>
            <a:ext cx="9000000" cy="2160000"/>
          </a:xfrm>
        </p:spPr>
        <p:txBody>
          <a:bodyPr>
            <a:normAutofit/>
          </a:bodyPr>
          <a:lstStyle/>
          <a:p>
            <a:r>
              <a:rPr lang="en-US" altLang="zh-CN" sz="4000" dirty="0">
                <a:latin typeface="Times New Roman" panose="02020603050405020304" pitchFamily="18" charset="0"/>
                <a:cs typeface="Times New Roman" panose="02020603050405020304" pitchFamily="18" charset="0"/>
              </a:rPr>
              <a:t>Distributed Power Supply System Based on 10kV SST for CEPC</a:t>
            </a:r>
            <a:endParaRPr lang="zh-CN" altLang="en-US" sz="4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073E7989-592F-1E01-1940-4FF4B70826C9}"/>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6</a:t>
            </a:fld>
            <a:endParaRPr lang="zh-CN" altLang="en-US" dirty="0">
              <a:solidFill>
                <a:schemeClr val="tx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58416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3250-0057-D450-3899-5858BE03B611}"/>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69241229-8B8F-26A4-B20E-D4922D91EDA3}"/>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Distributed Power Supply Structure Based on 10kV SST</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FF70077D-DF00-0EF0-6A20-F1B10054AF96}"/>
              </a:ext>
            </a:extLst>
          </p:cNvPr>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To</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save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cost and power consumption of CEPC, a novel power supply structure is proposed, which is based on new 10kV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olid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tate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ransformer (SST) technology. </a:t>
            </a:r>
          </a:p>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SST is an advanced power electronic device that uses modern semiconductor technology to replace traditional electromagnetic transformers. The main features of solid-state transformers include:</a:t>
            </a:r>
            <a:endParaRPr lang="en-US" altLang="zh-CN" sz="2000" dirty="0">
              <a:latin typeface="Times New Roman" pitchFamily="18" charset="0"/>
              <a:ea typeface="宋体" panose="02010600030101010101" pitchFamily="2" charset="-122"/>
            </a:endParaRP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600" dirty="0">
                <a:latin typeface="Times New Roman" pitchFamily="18" charset="0"/>
              </a:rPr>
              <a:t>The advantages: Higher efficiency, Smaller size, More functions, Fast dynamic response.</a:t>
            </a:r>
          </a:p>
          <a:p>
            <a:pPr marL="720000" lvl="2" indent="-360000">
              <a:spcBef>
                <a:spcPts val="0"/>
              </a:spcBef>
              <a:spcAft>
                <a:spcPts val="600"/>
              </a:spcAft>
              <a:buClr>
                <a:srgbClr val="002060"/>
              </a:buClr>
              <a:buSzPct val="80000"/>
              <a:buFont typeface="Wingdings" panose="05000000000000000000" pitchFamily="2" charset="2"/>
              <a:buChar char="n"/>
              <a:defRPr/>
            </a:pPr>
            <a:r>
              <a:rPr lang="en-US" altLang="zh-CN" sz="1600" dirty="0">
                <a:latin typeface="Times New Roman" pitchFamily="18" charset="0"/>
              </a:rPr>
              <a:t>The disadvantages: High cost, technical complexity, reliability issues.</a:t>
            </a:r>
            <a:endParaRPr lang="zh-CN" altLang="en-US" sz="1600" dirty="0">
              <a:latin typeface="Times New Roman" pitchFamily="18" charset="0"/>
            </a:endParaRPr>
          </a:p>
        </p:txBody>
      </p:sp>
      <p:sp>
        <p:nvSpPr>
          <p:cNvPr id="3" name="灯片编号占位符 1">
            <a:extLst>
              <a:ext uri="{FF2B5EF4-FFF2-40B4-BE49-F238E27FC236}">
                <a16:creationId xmlns:a16="http://schemas.microsoft.com/office/drawing/2014/main" id="{0E5D7CB1-31BC-F00B-643C-E7C32766B8A9}"/>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7</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2" name="图片 1">
            <a:extLst>
              <a:ext uri="{FF2B5EF4-FFF2-40B4-BE49-F238E27FC236}">
                <a16:creationId xmlns:a16="http://schemas.microsoft.com/office/drawing/2014/main" id="{C689617E-163A-7B29-8AFA-000D6E89AC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0000" y="3060000"/>
            <a:ext cx="10080000" cy="3600000"/>
          </a:xfrm>
          <a:prstGeom prst="rect">
            <a:avLst/>
          </a:prstGeom>
        </p:spPr>
      </p:pic>
    </p:spTree>
    <p:extLst>
      <p:ext uri="{BB962C8B-B14F-4D97-AF65-F5344CB8AC3E}">
        <p14:creationId xmlns:p14="http://schemas.microsoft.com/office/powerpoint/2010/main" val="387723299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4EC1-48D0-8E20-D85C-F3EABD955179}"/>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70E28163-A40C-1C10-E964-041EBF11DC0E}"/>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Distributed Power Supply Architecture Based on 10kV SST</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10D87DE4-C4D8-9E1A-E0A3-05E8D1939C7E}"/>
              </a:ext>
            </a:extLst>
          </p:cNvPr>
          <p:cNvSpPr>
            <a:spLocks noGrp="1"/>
          </p:cNvSpPr>
          <p:nvPr>
            <p:ph idx="1"/>
          </p:nvPr>
        </p:nvSpPr>
        <p:spPr>
          <a:xfrm>
            <a:off x="360000" y="1080000"/>
            <a:ext cx="11520000" cy="5400000"/>
          </a:xfrm>
        </p:spPr>
        <p:txBody>
          <a:bodyPr>
            <a:normAutofit/>
          </a:bodyPr>
          <a:lstStyle/>
          <a:p>
            <a:pPr marL="360000" lvl="1" indent="-360000">
              <a:lnSpc>
                <a:spcPct val="120000"/>
              </a:lnSpc>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olid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tate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ransformer</a:t>
            </a:r>
          </a:p>
          <a:p>
            <a:pPr marL="720000" lvl="2" indent="-360000">
              <a:lnSpc>
                <a:spcPct val="120000"/>
              </a:lnSpc>
              <a:spcBef>
                <a:spcPts val="0"/>
              </a:spcBef>
              <a:spcAft>
                <a:spcPts val="600"/>
              </a:spcAft>
              <a:buClr>
                <a:srgbClr val="002060"/>
              </a:buClr>
              <a:buSzPct val="80000"/>
              <a:buFont typeface="Wingdings" panose="05000000000000000000" pitchFamily="2" charset="2"/>
              <a:buChar char="n"/>
              <a:defRPr/>
            </a:pPr>
            <a:r>
              <a:rPr lang="en-US" altLang="zh-CN" sz="1600" dirty="0">
                <a:latin typeface="Times New Roman" pitchFamily="18" charset="0"/>
              </a:rPr>
              <a:t>The main power part is composed of a number of AC-DC</a:t>
            </a:r>
            <a:r>
              <a:rPr lang="zh-CN" altLang="en-US" sz="1600" dirty="0">
                <a:latin typeface="Times New Roman" pitchFamily="18" charset="0"/>
              </a:rPr>
              <a:t> </a:t>
            </a:r>
            <a:r>
              <a:rPr lang="en-US" altLang="zh-CN" sz="1600" dirty="0">
                <a:latin typeface="Times New Roman" pitchFamily="18" charset="0"/>
              </a:rPr>
              <a:t>power units in series, the structure adopts modular scalable redundancy design.</a:t>
            </a:r>
          </a:p>
          <a:p>
            <a:pPr marL="720000" lvl="2" indent="-360000">
              <a:lnSpc>
                <a:spcPct val="120000"/>
              </a:lnSpc>
              <a:spcBef>
                <a:spcPts val="0"/>
              </a:spcBef>
              <a:spcAft>
                <a:spcPts val="600"/>
              </a:spcAft>
              <a:buClr>
                <a:srgbClr val="002060"/>
              </a:buClr>
              <a:buSzPct val="80000"/>
              <a:buFont typeface="Wingdings" panose="05000000000000000000" pitchFamily="2" charset="2"/>
              <a:buChar char="n"/>
              <a:defRPr/>
            </a:pPr>
            <a:r>
              <a:rPr lang="en-US" altLang="zh-CN" sz="1600" dirty="0">
                <a:latin typeface="Times New Roman" pitchFamily="18" charset="0"/>
              </a:rPr>
              <a:t>the power module adopts </a:t>
            </a:r>
            <a:r>
              <a:rPr lang="en-US" altLang="zh-CN" sz="1600" dirty="0" err="1">
                <a:latin typeface="Times New Roman" pitchFamily="18" charset="0"/>
              </a:rPr>
              <a:t>SiC</a:t>
            </a:r>
            <a:r>
              <a:rPr lang="en-US" altLang="zh-CN" sz="1600" dirty="0">
                <a:latin typeface="Times New Roman" pitchFamily="18" charset="0"/>
              </a:rPr>
              <a:t> MOSFET rectifier technology, the control of a single module adopts distributed design, relying on external system manager for communication management, ensuring the independence between modules. </a:t>
            </a:r>
          </a:p>
          <a:p>
            <a:pPr marL="720000" lvl="2" indent="-360000">
              <a:lnSpc>
                <a:spcPct val="120000"/>
              </a:lnSpc>
              <a:spcBef>
                <a:spcPts val="0"/>
              </a:spcBef>
              <a:spcAft>
                <a:spcPts val="600"/>
              </a:spcAft>
              <a:buClr>
                <a:srgbClr val="002060"/>
              </a:buClr>
              <a:buSzPct val="80000"/>
              <a:buFont typeface="Wingdings" panose="05000000000000000000" pitchFamily="2" charset="2"/>
              <a:buChar char="n"/>
              <a:defRPr/>
            </a:pPr>
            <a:r>
              <a:rPr lang="en-US" altLang="zh-CN" sz="1600" dirty="0">
                <a:latin typeface="Times New Roman" pitchFamily="18" charset="0"/>
              </a:rPr>
              <a:t>The module shell adopts the shield solid insulation design, which has the characteristics of cold plug and quick maintenance.   </a:t>
            </a:r>
          </a:p>
          <a:p>
            <a:pPr marL="720000" lvl="2" indent="-360000">
              <a:spcBef>
                <a:spcPts val="0"/>
              </a:spcBef>
              <a:spcAft>
                <a:spcPts val="600"/>
              </a:spcAft>
              <a:buClr>
                <a:srgbClr val="002060"/>
              </a:buClr>
              <a:buSzPct val="80000"/>
              <a:buFont typeface="Wingdings" panose="05000000000000000000" pitchFamily="2" charset="2"/>
              <a:buChar char="n"/>
              <a:defRPr/>
            </a:pPr>
            <a:endParaRPr lang="zh-CN" altLang="en-US" sz="1800" dirty="0">
              <a:latin typeface="Times New Roman" pitchFamily="18" charset="0"/>
            </a:endParaRPr>
          </a:p>
        </p:txBody>
      </p:sp>
      <p:sp>
        <p:nvSpPr>
          <p:cNvPr id="3" name="灯片编号占位符 1">
            <a:extLst>
              <a:ext uri="{FF2B5EF4-FFF2-40B4-BE49-F238E27FC236}">
                <a16:creationId xmlns:a16="http://schemas.microsoft.com/office/drawing/2014/main" id="{240D78A5-74F7-1171-6A8E-35835EA6D44F}"/>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8</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5" name="图片 4">
            <a:extLst>
              <a:ext uri="{FF2B5EF4-FFF2-40B4-BE49-F238E27FC236}">
                <a16:creationId xmlns:a16="http://schemas.microsoft.com/office/drawing/2014/main" id="{B66538D6-C9E0-6283-B33E-2B6C53200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3600000"/>
            <a:ext cx="3960000" cy="2970000"/>
          </a:xfrm>
          <a:prstGeom prst="rect">
            <a:avLst/>
          </a:prstGeom>
        </p:spPr>
      </p:pic>
      <p:pic>
        <p:nvPicPr>
          <p:cNvPr id="6" name="图片 5">
            <a:extLst>
              <a:ext uri="{FF2B5EF4-FFF2-40B4-BE49-F238E27FC236}">
                <a16:creationId xmlns:a16="http://schemas.microsoft.com/office/drawing/2014/main" id="{FBA70C16-234C-6C72-D25E-70402550FA9F}"/>
              </a:ext>
            </a:extLst>
          </p:cNvPr>
          <p:cNvPicPr>
            <a:picLocks noChangeAspect="1"/>
          </p:cNvPicPr>
          <p:nvPr/>
        </p:nvPicPr>
        <p:blipFill>
          <a:blip r:embed="rId4"/>
          <a:stretch>
            <a:fillRect/>
          </a:stretch>
        </p:blipFill>
        <p:spPr>
          <a:xfrm>
            <a:off x="8640000" y="3960000"/>
            <a:ext cx="576000" cy="1260000"/>
          </a:xfrm>
          <a:prstGeom prst="rect">
            <a:avLst/>
          </a:prstGeom>
        </p:spPr>
      </p:pic>
      <p:pic>
        <p:nvPicPr>
          <p:cNvPr id="8" name="图片 7">
            <a:extLst>
              <a:ext uri="{FF2B5EF4-FFF2-40B4-BE49-F238E27FC236}">
                <a16:creationId xmlns:a16="http://schemas.microsoft.com/office/drawing/2014/main" id="{E068F211-10C6-FAA1-8C68-C0C6E9F6F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0"/>
            <a:ext cx="3240000" cy="3060000"/>
          </a:xfrm>
          <a:prstGeom prst="rect">
            <a:avLst/>
          </a:prstGeom>
        </p:spPr>
      </p:pic>
      <p:sp>
        <p:nvSpPr>
          <p:cNvPr id="9" name="矩形 8">
            <a:extLst>
              <a:ext uri="{FF2B5EF4-FFF2-40B4-BE49-F238E27FC236}">
                <a16:creationId xmlns:a16="http://schemas.microsoft.com/office/drawing/2014/main" id="{ABCDB1F8-C1FA-A4E8-416E-00C3360027E4}"/>
              </a:ext>
            </a:extLst>
          </p:cNvPr>
          <p:cNvSpPr/>
          <p:nvPr/>
        </p:nvSpPr>
        <p:spPr>
          <a:xfrm>
            <a:off x="9360000" y="4140000"/>
            <a:ext cx="2520000" cy="1080000"/>
          </a:xfrm>
          <a:prstGeom prst="rect">
            <a:avLst/>
          </a:prstGeom>
        </p:spPr>
        <p:txBody>
          <a:bodyPr wrap="square" tIns="72000" bIns="72000" anchor="ctr" anchorCtr="0">
            <a:spAutoFit/>
          </a:bodyPr>
          <a:lstStyle/>
          <a:p>
            <a:pPr>
              <a:lnSpc>
                <a:spcPts val="1200"/>
              </a:lnSpc>
              <a:spcBef>
                <a:spcPts val="600"/>
              </a:spcBef>
              <a:spcAft>
                <a:spcPts val="600"/>
              </a:spcAft>
            </a:pPr>
            <a:r>
              <a:rPr lang="en-US" altLang="zh-CN" sz="12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SiC</a:t>
            </a:r>
            <a:r>
              <a:rPr lang="en-US" altLang="zh-CN" sz="1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MOSFET rectifier technology is adopted</a:t>
            </a:r>
          </a:p>
          <a:p>
            <a:pPr>
              <a:lnSpc>
                <a:spcPts val="1000"/>
              </a:lnSpc>
              <a:spcAft>
                <a:spcPts val="300"/>
              </a:spcAft>
            </a:pPr>
            <a:r>
              <a:rPr lang="en-US" altLang="zh-CN" sz="1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Single module power: 40KW</a:t>
            </a:r>
          </a:p>
          <a:p>
            <a:pPr>
              <a:lnSpc>
                <a:spcPts val="1200"/>
              </a:lnSpc>
              <a:spcBef>
                <a:spcPts val="600"/>
              </a:spcBef>
              <a:spcAft>
                <a:spcPts val="600"/>
              </a:spcAft>
            </a:pPr>
            <a:r>
              <a:rPr lang="en-US" altLang="zh-CN" sz="1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System output voltage range is adjustable:200Vdc~ 1000 </a:t>
            </a:r>
            <a:r>
              <a:rPr lang="en-US" altLang="zh-CN" sz="12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Vdc</a:t>
            </a:r>
            <a:endParaRPr lang="zh-CN" altLang="en-US" sz="1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83AFEB97-B7FF-7919-A278-BD2FD5BFDA9A}"/>
              </a:ext>
            </a:extLst>
          </p:cNvPr>
          <p:cNvSpPr txBox="1"/>
          <p:nvPr/>
        </p:nvSpPr>
        <p:spPr>
          <a:xfrm>
            <a:off x="1800000" y="6480000"/>
            <a:ext cx="2160000" cy="288000"/>
          </a:xfrm>
          <a:prstGeom prst="rect">
            <a:avLst/>
          </a:prstGeom>
          <a:noFill/>
        </p:spPr>
        <p:txBody>
          <a:bodyPr wrap="square">
            <a:spAutoFit/>
          </a:bodyPr>
          <a:lstStyle/>
          <a:p>
            <a:r>
              <a:rPr lang="zh-CN" altLang="en-US" sz="1200" dirty="0">
                <a:latin typeface="Times New Roman" panose="02020603050405020304" pitchFamily="18" charset="0"/>
                <a:cs typeface="Times New Roman" panose="02020603050405020304" pitchFamily="18" charset="0"/>
              </a:rPr>
              <a:t>Schematic diagram of SST</a:t>
            </a:r>
          </a:p>
        </p:txBody>
      </p:sp>
    </p:spTree>
    <p:extLst>
      <p:ext uri="{BB962C8B-B14F-4D97-AF65-F5344CB8AC3E}">
        <p14:creationId xmlns:p14="http://schemas.microsoft.com/office/powerpoint/2010/main" val="1071720548"/>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44AA-136C-E98A-A35E-9572D7CB4B8C}"/>
            </a:ext>
          </a:extLst>
        </p:cNvPr>
        <p:cNvGrpSpPr/>
        <p:nvPr/>
      </p:nvGrpSpPr>
      <p:grpSpPr>
        <a:xfrm>
          <a:off x="0" y="0"/>
          <a:ext cx="0" cy="0"/>
          <a:chOff x="0" y="0"/>
          <a:chExt cx="0" cy="0"/>
        </a:xfrm>
      </p:grpSpPr>
      <p:sp>
        <p:nvSpPr>
          <p:cNvPr id="7" name="文本框 23">
            <a:extLst>
              <a:ext uri="{FF2B5EF4-FFF2-40B4-BE49-F238E27FC236}">
                <a16:creationId xmlns:a16="http://schemas.microsoft.com/office/drawing/2014/main" id="{BEFF7470-E982-B6F8-A251-5436AC83D443}"/>
              </a:ext>
            </a:extLst>
          </p:cNvPr>
          <p:cNvSpPr txBox="1"/>
          <p:nvPr/>
        </p:nvSpPr>
        <p:spPr>
          <a:xfrm>
            <a:off x="360000" y="73386"/>
            <a:ext cx="11520000" cy="720000"/>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a:lnSpc>
                <a:spcPct val="100000"/>
              </a:lnSpc>
            </a:pPr>
            <a:r>
              <a:rPr lang="en-US" altLang="zh-CN" sz="3200" b="1" dirty="0">
                <a:solidFill>
                  <a:srgbClr val="C00000"/>
                </a:solidFill>
                <a:latin typeface="Times New Roman" panose="02020603050405020304" pitchFamily="18" charset="0"/>
              </a:rPr>
              <a:t>Traditional magnet power supply system</a:t>
            </a:r>
            <a:endParaRPr lang="zh-CN" altLang="en-US" sz="3200" b="1" dirty="0">
              <a:solidFill>
                <a:srgbClr val="C00000"/>
              </a:solidFill>
              <a:latin typeface="Times New Roman" panose="02020603050405020304" pitchFamily="18" charset="0"/>
            </a:endParaRPr>
          </a:p>
        </p:txBody>
      </p:sp>
      <p:sp>
        <p:nvSpPr>
          <p:cNvPr id="4" name="Content Placeholder 3">
            <a:extLst>
              <a:ext uri="{FF2B5EF4-FFF2-40B4-BE49-F238E27FC236}">
                <a16:creationId xmlns:a16="http://schemas.microsoft.com/office/drawing/2014/main" id="{2DF163B4-FF6E-303B-A49E-AB6F6334FB27}"/>
              </a:ext>
            </a:extLst>
          </p:cNvPr>
          <p:cNvSpPr>
            <a:spLocks noGrp="1"/>
          </p:cNvSpPr>
          <p:nvPr>
            <p:ph idx="1"/>
          </p:nvPr>
        </p:nvSpPr>
        <p:spPr>
          <a:xfrm>
            <a:off x="360000" y="1080000"/>
            <a:ext cx="11520000" cy="5400000"/>
          </a:xfrm>
        </p:spPr>
        <p:txBody>
          <a:bodyPr>
            <a:normAutofit/>
          </a:bodyPr>
          <a:lstStyle/>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60000" lvl="1" indent="-360000">
              <a:spcBef>
                <a:spcPts val="0"/>
              </a:spcBef>
              <a:spcAft>
                <a:spcPts val="600"/>
              </a:spcAft>
              <a:buClr>
                <a:srgbClr val="FFC000"/>
              </a:buClr>
              <a:buSzPct val="80000"/>
              <a:buFont typeface="Wingdings" pitchFamily="2" charset="2"/>
              <a:buChar char="n"/>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lvl="1" indent="0">
              <a:spcBef>
                <a:spcPts val="0"/>
              </a:spcBef>
              <a:spcAft>
                <a:spcPts val="600"/>
              </a:spcAft>
              <a:buClr>
                <a:srgbClr val="FFC000"/>
              </a:buClr>
              <a:buSzPct val="80000"/>
              <a:buNone/>
              <a:defRPr/>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灯片编号占位符 1">
            <a:extLst>
              <a:ext uri="{FF2B5EF4-FFF2-40B4-BE49-F238E27FC236}">
                <a16:creationId xmlns:a16="http://schemas.microsoft.com/office/drawing/2014/main" id="{3432EE47-D57D-F806-8279-96E3A63CCF13}"/>
              </a:ext>
            </a:extLst>
          </p:cNvPr>
          <p:cNvSpPr>
            <a:spLocks noGrp="1"/>
          </p:cNvSpPr>
          <p:nvPr>
            <p:ph type="sldNum" sz="quarter" idx="12"/>
          </p:nvPr>
        </p:nvSpPr>
        <p:spPr>
          <a:xfrm>
            <a:off x="9000000" y="6480000"/>
            <a:ext cx="2880000" cy="360000"/>
          </a:xfrm>
        </p:spPr>
        <p:txBody>
          <a:bodyPr anchor="t" anchorCtr="0"/>
          <a:lstStyle/>
          <a:p>
            <a:fld id="{27F552FA-C358-4F70-9CE8-3E41459FCE36}" type="slidenum">
              <a:rPr lang="zh-CN" altLang="en-US" smtClean="0">
                <a:solidFill>
                  <a:schemeClr val="tx1"/>
                </a:solidFill>
                <a:latin typeface="Times New Roman" panose="02020603050405020304" pitchFamily="18" charset="0"/>
                <a:ea typeface="宋体" panose="02010600030101010101" pitchFamily="2" charset="-122"/>
              </a:rPr>
              <a:t>9</a:t>
            </a:fld>
            <a:endParaRPr lang="zh-CN" altLang="en-US" dirty="0">
              <a:solidFill>
                <a:schemeClr val="tx1"/>
              </a:solidFill>
              <a:latin typeface="Times New Roman" panose="02020603050405020304" pitchFamily="18" charset="0"/>
              <a:ea typeface="宋体" panose="02010600030101010101" pitchFamily="2" charset="-122"/>
            </a:endParaRPr>
          </a:p>
        </p:txBody>
      </p:sp>
      <p:pic>
        <p:nvPicPr>
          <p:cNvPr id="2" name="图片 1">
            <a:extLst>
              <a:ext uri="{FF2B5EF4-FFF2-40B4-BE49-F238E27FC236}">
                <a16:creationId xmlns:a16="http://schemas.microsoft.com/office/drawing/2014/main" id="{AD1A4139-FF23-74AA-FFA1-7C95CB762723}"/>
              </a:ext>
            </a:extLst>
          </p:cNvPr>
          <p:cNvPicPr/>
          <p:nvPr/>
        </p:nvPicPr>
        <p:blipFill rotWithShape="1">
          <a:blip r:embed="rId3" cstate="print">
            <a:extLst>
              <a:ext uri="{28A0092B-C50C-407E-A947-70E740481C1C}">
                <a14:useLocalDpi xmlns:a14="http://schemas.microsoft.com/office/drawing/2010/main" val="0"/>
              </a:ext>
            </a:extLst>
          </a:blip>
          <a:srcRect t="4581" b="4588"/>
          <a:stretch/>
        </p:blipFill>
        <p:spPr bwMode="auto">
          <a:xfrm>
            <a:off x="1080000" y="1800000"/>
            <a:ext cx="9720000" cy="3960000"/>
          </a:xfrm>
          <a:prstGeom prst="rect">
            <a:avLst/>
          </a:prstGeom>
          <a:noFill/>
          <a:ln>
            <a:noFill/>
          </a:ln>
          <a:extLst>
            <a:ext uri="{53640926-AAD7-44D8-BBD7-CCE9431645EC}">
              <a14:shadowObscured xmlns:a14="http://schemas.microsoft.com/office/drawing/2010/main"/>
            </a:ext>
          </a:extLst>
        </p:spPr>
      </p:pic>
      <p:sp>
        <p:nvSpPr>
          <p:cNvPr id="5" name="文本框 4">
            <a:extLst>
              <a:ext uri="{FF2B5EF4-FFF2-40B4-BE49-F238E27FC236}">
                <a16:creationId xmlns:a16="http://schemas.microsoft.com/office/drawing/2014/main" id="{5D54CAB6-6B36-0DA4-AC86-A7902D6DCC44}"/>
              </a:ext>
            </a:extLst>
          </p:cNvPr>
          <p:cNvSpPr txBox="1"/>
          <p:nvPr/>
        </p:nvSpPr>
        <p:spPr>
          <a:xfrm>
            <a:off x="9900000" y="5760000"/>
            <a:ext cx="720000" cy="360000"/>
          </a:xfrm>
          <a:prstGeom prst="rect">
            <a:avLst/>
          </a:prstGeom>
          <a:noFill/>
        </p:spPr>
        <p:txBody>
          <a:bodyPr wrap="square" rtlCol="0">
            <a:spAutoFit/>
          </a:bodyPr>
          <a:lstStyle/>
          <a:p>
            <a:r>
              <a:rPr lang="en-US" altLang="zh-CN" dirty="0">
                <a:highlight>
                  <a:srgbClr val="00FF00"/>
                </a:highlight>
              </a:rPr>
              <a:t>60%</a:t>
            </a:r>
            <a:endParaRPr lang="zh-CN" altLang="en-US" dirty="0">
              <a:highlight>
                <a:srgbClr val="00FF00"/>
              </a:highlight>
            </a:endParaRPr>
          </a:p>
        </p:txBody>
      </p:sp>
      <p:sp>
        <p:nvSpPr>
          <p:cNvPr id="25" name="椭圆 24">
            <a:extLst>
              <a:ext uri="{FF2B5EF4-FFF2-40B4-BE49-F238E27FC236}">
                <a16:creationId xmlns:a16="http://schemas.microsoft.com/office/drawing/2014/main" id="{C3468D52-B41A-7EDA-7A54-6E6D66E2F70B}"/>
              </a:ext>
            </a:extLst>
          </p:cNvPr>
          <p:cNvSpPr/>
          <p:nvPr/>
        </p:nvSpPr>
        <p:spPr>
          <a:xfrm>
            <a:off x="9720000" y="5580000"/>
            <a:ext cx="1080000" cy="72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8">
            <a:extLst>
              <a:ext uri="{FF2B5EF4-FFF2-40B4-BE49-F238E27FC236}">
                <a16:creationId xmlns:a16="http://schemas.microsoft.com/office/drawing/2014/main" id="{26916EBB-42B9-42B4-BAC5-DF4D8AB6903A}"/>
              </a:ext>
            </a:extLst>
          </p:cNvPr>
          <p:cNvSpPr/>
          <p:nvPr/>
        </p:nvSpPr>
        <p:spPr>
          <a:xfrm>
            <a:off x="9720000" y="1800000"/>
            <a:ext cx="936106"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8">
            <a:extLst>
              <a:ext uri="{FF2B5EF4-FFF2-40B4-BE49-F238E27FC236}">
                <a16:creationId xmlns:a16="http://schemas.microsoft.com/office/drawing/2014/main" id="{B1A2AB62-F5E9-9F48-BD13-46A5DF4DEA1D}"/>
              </a:ext>
            </a:extLst>
          </p:cNvPr>
          <p:cNvSpPr/>
          <p:nvPr/>
        </p:nvSpPr>
        <p:spPr>
          <a:xfrm>
            <a:off x="9000000" y="1800000"/>
            <a:ext cx="720000"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8">
            <a:extLst>
              <a:ext uri="{FF2B5EF4-FFF2-40B4-BE49-F238E27FC236}">
                <a16:creationId xmlns:a16="http://schemas.microsoft.com/office/drawing/2014/main" id="{43F68056-86CC-6FE3-B3E3-C30AF33A546C}"/>
              </a:ext>
            </a:extLst>
          </p:cNvPr>
          <p:cNvSpPr/>
          <p:nvPr/>
        </p:nvSpPr>
        <p:spPr>
          <a:xfrm>
            <a:off x="3780000" y="1800000"/>
            <a:ext cx="5220000" cy="4320000"/>
          </a:xfrm>
          <a:prstGeom prst="roundRect">
            <a:avLst>
              <a:gd name="adj" fmla="val 2517"/>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8">
            <a:extLst>
              <a:ext uri="{FF2B5EF4-FFF2-40B4-BE49-F238E27FC236}">
                <a16:creationId xmlns:a16="http://schemas.microsoft.com/office/drawing/2014/main" id="{AE186F87-A847-9E18-35F5-591EADF53CA7}"/>
              </a:ext>
            </a:extLst>
          </p:cNvPr>
          <p:cNvSpPr/>
          <p:nvPr/>
        </p:nvSpPr>
        <p:spPr>
          <a:xfrm>
            <a:off x="1980000" y="1800000"/>
            <a:ext cx="1800000" cy="4320000"/>
          </a:xfrm>
          <a:prstGeom prst="roundRect">
            <a:avLst>
              <a:gd name="adj" fmla="val 3504"/>
            </a:avLst>
          </a:prstGeom>
          <a:noFill/>
          <a:ln w="127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3C8EC866-5C16-97B6-295D-83522C24BEF8}"/>
              </a:ext>
            </a:extLst>
          </p:cNvPr>
          <p:cNvSpPr/>
          <p:nvPr/>
        </p:nvSpPr>
        <p:spPr>
          <a:xfrm>
            <a:off x="180000" y="2880000"/>
            <a:ext cx="1800000" cy="720000"/>
          </a:xfrm>
          <a:prstGeom prst="rect">
            <a:avLst/>
          </a:prstGeom>
        </p:spPr>
        <p:txBody>
          <a:bodyPr wrap="square">
            <a:spAutoFit/>
          </a:bodyPr>
          <a:lstStyle/>
          <a:p>
            <a:pPr algn="ctr"/>
            <a:r>
              <a:rPr lang="en-US" altLang="zh-CN" dirty="0">
                <a:solidFill>
                  <a:srgbClr val="000000"/>
                </a:solidFill>
                <a:latin typeface="Times New Roman" panose="02020603050405020304" pitchFamily="18" charset="0"/>
              </a:rPr>
              <a:t>H-power P.S.</a:t>
            </a:r>
          </a:p>
          <a:p>
            <a:pPr algn="ctr"/>
            <a:r>
              <a:rPr lang="en-US" altLang="zh-CN" dirty="0">
                <a:solidFill>
                  <a:srgbClr val="000000"/>
                </a:solidFill>
                <a:latin typeface="Times New Roman" panose="02020603050405020304" pitchFamily="18" charset="0"/>
              </a:rPr>
              <a:t>(1300A/500V)</a:t>
            </a:r>
            <a:endParaRPr lang="zh-CN" altLang="en-US" dirty="0">
              <a:solidFill>
                <a:srgbClr val="000000"/>
              </a:solidFill>
              <a:latin typeface="Times New Roman" panose="02020603050405020304" pitchFamily="18" charset="0"/>
            </a:endParaRPr>
          </a:p>
        </p:txBody>
      </p:sp>
      <p:sp>
        <p:nvSpPr>
          <p:cNvPr id="6" name="文本框 5">
            <a:extLst>
              <a:ext uri="{FF2B5EF4-FFF2-40B4-BE49-F238E27FC236}">
                <a16:creationId xmlns:a16="http://schemas.microsoft.com/office/drawing/2014/main" id="{F5D1C92F-94FD-45AB-819C-E4C631B5E06F}"/>
              </a:ext>
            </a:extLst>
          </p:cNvPr>
          <p:cNvSpPr txBox="1"/>
          <p:nvPr/>
        </p:nvSpPr>
        <p:spPr>
          <a:xfrm>
            <a:off x="9000000" y="5760000"/>
            <a:ext cx="720000" cy="360000"/>
          </a:xfrm>
          <a:prstGeom prst="rect">
            <a:avLst/>
          </a:prstGeom>
          <a:noFill/>
        </p:spPr>
        <p:txBody>
          <a:bodyPr wrap="square" rtlCol="0">
            <a:spAutoFit/>
          </a:bodyPr>
          <a:lstStyle/>
          <a:p>
            <a:r>
              <a:rPr lang="en-US" altLang="zh-CN" dirty="0">
                <a:highlight>
                  <a:srgbClr val="00FF00"/>
                </a:highlight>
              </a:rPr>
              <a:t>28%</a:t>
            </a:r>
            <a:endParaRPr lang="zh-CN" altLang="en-US" dirty="0">
              <a:highlight>
                <a:srgbClr val="00FF00"/>
              </a:highlight>
            </a:endParaRPr>
          </a:p>
        </p:txBody>
      </p:sp>
      <p:sp>
        <p:nvSpPr>
          <p:cNvPr id="8" name="文本框 7">
            <a:extLst>
              <a:ext uri="{FF2B5EF4-FFF2-40B4-BE49-F238E27FC236}">
                <a16:creationId xmlns:a16="http://schemas.microsoft.com/office/drawing/2014/main" id="{00FA2C0C-9D17-C7DC-0AD5-B4C8055B1961}"/>
              </a:ext>
            </a:extLst>
          </p:cNvPr>
          <p:cNvSpPr txBox="1"/>
          <p:nvPr/>
        </p:nvSpPr>
        <p:spPr>
          <a:xfrm>
            <a:off x="6840000" y="5760000"/>
            <a:ext cx="720000" cy="369332"/>
          </a:xfrm>
          <a:prstGeom prst="rect">
            <a:avLst/>
          </a:prstGeom>
          <a:noFill/>
        </p:spPr>
        <p:txBody>
          <a:bodyPr wrap="square" rtlCol="0">
            <a:spAutoFit/>
          </a:bodyPr>
          <a:lstStyle/>
          <a:p>
            <a:r>
              <a:rPr lang="en-US" altLang="zh-CN" dirty="0">
                <a:highlight>
                  <a:srgbClr val="00FF00"/>
                </a:highlight>
              </a:rPr>
              <a:t>4%</a:t>
            </a:r>
            <a:endParaRPr lang="zh-CN" altLang="en-US" dirty="0">
              <a:highlight>
                <a:srgbClr val="00FF00"/>
              </a:highlight>
            </a:endParaRPr>
          </a:p>
        </p:txBody>
      </p:sp>
      <p:sp>
        <p:nvSpPr>
          <p:cNvPr id="9" name="文本框 8">
            <a:extLst>
              <a:ext uri="{FF2B5EF4-FFF2-40B4-BE49-F238E27FC236}">
                <a16:creationId xmlns:a16="http://schemas.microsoft.com/office/drawing/2014/main" id="{AD660B85-C1A3-E881-50DC-76F5BBE757C8}"/>
              </a:ext>
            </a:extLst>
          </p:cNvPr>
          <p:cNvSpPr txBox="1"/>
          <p:nvPr/>
        </p:nvSpPr>
        <p:spPr>
          <a:xfrm>
            <a:off x="4320000" y="5760000"/>
            <a:ext cx="720000" cy="369332"/>
          </a:xfrm>
          <a:prstGeom prst="rect">
            <a:avLst/>
          </a:prstGeom>
          <a:noFill/>
        </p:spPr>
        <p:txBody>
          <a:bodyPr wrap="square" rtlCol="0">
            <a:spAutoFit/>
          </a:bodyPr>
          <a:lstStyle/>
          <a:p>
            <a:r>
              <a:rPr lang="en-US" altLang="zh-CN" dirty="0">
                <a:highlight>
                  <a:srgbClr val="00FF00"/>
                </a:highlight>
              </a:rPr>
              <a:t>5%</a:t>
            </a:r>
            <a:endParaRPr lang="zh-CN" altLang="en-US" dirty="0">
              <a:highlight>
                <a:srgbClr val="00FF00"/>
              </a:highlight>
            </a:endParaRPr>
          </a:p>
        </p:txBody>
      </p:sp>
      <p:sp>
        <p:nvSpPr>
          <p:cNvPr id="10" name="文本框 9">
            <a:extLst>
              <a:ext uri="{FF2B5EF4-FFF2-40B4-BE49-F238E27FC236}">
                <a16:creationId xmlns:a16="http://schemas.microsoft.com/office/drawing/2014/main" id="{7F70D6BE-FEB4-DDD4-EE04-B2993D47AA52}"/>
              </a:ext>
            </a:extLst>
          </p:cNvPr>
          <p:cNvSpPr txBox="1"/>
          <p:nvPr/>
        </p:nvSpPr>
        <p:spPr>
          <a:xfrm>
            <a:off x="2520000" y="5760000"/>
            <a:ext cx="720000" cy="369332"/>
          </a:xfrm>
          <a:prstGeom prst="rect">
            <a:avLst/>
          </a:prstGeom>
          <a:noFill/>
        </p:spPr>
        <p:txBody>
          <a:bodyPr wrap="square" rtlCol="0">
            <a:spAutoFit/>
          </a:bodyPr>
          <a:lstStyle/>
          <a:p>
            <a:r>
              <a:rPr lang="en-US" altLang="zh-CN" dirty="0">
                <a:highlight>
                  <a:srgbClr val="00FF00"/>
                </a:highlight>
              </a:rPr>
              <a:t>3%</a:t>
            </a:r>
            <a:endParaRPr lang="zh-CN" altLang="en-US" dirty="0">
              <a:highlight>
                <a:srgbClr val="00FF00"/>
              </a:highlight>
            </a:endParaRPr>
          </a:p>
        </p:txBody>
      </p:sp>
      <p:sp>
        <p:nvSpPr>
          <p:cNvPr id="11" name="Content Placeholder 3">
            <a:extLst>
              <a:ext uri="{FF2B5EF4-FFF2-40B4-BE49-F238E27FC236}">
                <a16:creationId xmlns:a16="http://schemas.microsoft.com/office/drawing/2014/main" id="{47C0B148-6653-4AE9-F102-1AEA62CC82FC}"/>
              </a:ext>
            </a:extLst>
          </p:cNvPr>
          <p:cNvSpPr txBox="1">
            <a:spLocks/>
          </p:cNvSpPr>
          <p:nvPr/>
        </p:nvSpPr>
        <p:spPr>
          <a:xfrm>
            <a:off x="360000" y="1080000"/>
            <a:ext cx="11520000" cy="540000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lvl="1" indent="-360000">
              <a:spcBef>
                <a:spcPts val="0"/>
              </a:spcBef>
              <a:spcAft>
                <a:spcPts val="600"/>
              </a:spcAft>
              <a:buClr>
                <a:srgbClr val="FFC000"/>
              </a:buClr>
              <a:buSzPct val="80000"/>
              <a:buFont typeface="Wingdings" pitchFamily="2" charset="2"/>
              <a:buChar char="n"/>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 new distributed power supply with DC bus voltage can be applied to simper power supply structure</a:t>
            </a:r>
            <a:endParaRPr lang="en-US" altLang="zh-CN" sz="1600" dirty="0">
              <a:latin typeface="Times New Roman" pitchFamily="18" charset="0"/>
            </a:endParaRPr>
          </a:p>
        </p:txBody>
      </p:sp>
      <p:sp>
        <p:nvSpPr>
          <p:cNvPr id="12" name="圆角矩形 23">
            <a:extLst>
              <a:ext uri="{FF2B5EF4-FFF2-40B4-BE49-F238E27FC236}">
                <a16:creationId xmlns:a16="http://schemas.microsoft.com/office/drawing/2014/main" id="{6E1A7A45-B854-FDD5-DC42-A8854E113526}"/>
              </a:ext>
            </a:extLst>
          </p:cNvPr>
          <p:cNvSpPr/>
          <p:nvPr/>
        </p:nvSpPr>
        <p:spPr>
          <a:xfrm>
            <a:off x="1980000" y="1800000"/>
            <a:ext cx="3060000" cy="43200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8B3AF214-F58B-3956-6E60-A0D8BBFA2B25}"/>
              </a:ext>
            </a:extLst>
          </p:cNvPr>
          <p:cNvGrpSpPr/>
          <p:nvPr/>
        </p:nvGrpSpPr>
        <p:grpSpPr>
          <a:xfrm>
            <a:off x="179999" y="3600000"/>
            <a:ext cx="2340001" cy="3060000"/>
            <a:chOff x="215529" y="3400557"/>
            <a:chExt cx="2408513" cy="3128561"/>
          </a:xfrm>
        </p:grpSpPr>
        <p:pic>
          <p:nvPicPr>
            <p:cNvPr id="15" name="图片 14">
              <a:extLst>
                <a:ext uri="{FF2B5EF4-FFF2-40B4-BE49-F238E27FC236}">
                  <a16:creationId xmlns:a16="http://schemas.microsoft.com/office/drawing/2014/main" id="{FCA65CB2-A999-5822-9237-4749EA00CFDB}"/>
                </a:ext>
              </a:extLst>
            </p:cNvPr>
            <p:cNvPicPr>
              <a:picLocks noChangeAspect="1"/>
            </p:cNvPicPr>
            <p:nvPr/>
          </p:nvPicPr>
          <p:blipFill>
            <a:blip r:embed="rId4"/>
            <a:stretch>
              <a:fillRect/>
            </a:stretch>
          </p:blipFill>
          <p:spPr>
            <a:xfrm>
              <a:off x="215529" y="5145471"/>
              <a:ext cx="1967854" cy="1383647"/>
            </a:xfrm>
            <a:prstGeom prst="rect">
              <a:avLst/>
            </a:prstGeom>
          </p:spPr>
        </p:pic>
        <p:sp>
          <p:nvSpPr>
            <p:cNvPr id="16" name="下箭头 10">
              <a:extLst>
                <a:ext uri="{FF2B5EF4-FFF2-40B4-BE49-F238E27FC236}">
                  <a16:creationId xmlns:a16="http://schemas.microsoft.com/office/drawing/2014/main" id="{11ABA149-C281-0FCE-A05F-5A31645D378D}"/>
                </a:ext>
              </a:extLst>
            </p:cNvPr>
            <p:cNvSpPr/>
            <p:nvPr/>
          </p:nvSpPr>
          <p:spPr>
            <a:xfrm rot="2589078">
              <a:off x="2253502" y="4872821"/>
              <a:ext cx="370540" cy="736132"/>
            </a:xfrm>
            <a:prstGeom prst="downArrow">
              <a:avLst>
                <a:gd name="adj1" fmla="val 568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CEFD245A-1B6A-4518-5AD3-BF6E5BA306F9}"/>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398493" y="3400557"/>
              <a:ext cx="1489037" cy="1677120"/>
            </a:xfrm>
            <a:prstGeom prst="rect">
              <a:avLst/>
            </a:prstGeom>
            <a:noFill/>
            <a:ln>
              <a:noFill/>
            </a:ln>
            <a:extLst>
              <a:ext uri="{53640926-AAD7-44D8-BBD7-CCE9431645EC}">
                <a14:shadowObscured xmlns:a14="http://schemas.microsoft.com/office/drawing/2010/main"/>
              </a:ext>
            </a:extLst>
          </p:spPr>
        </p:pic>
      </p:grpSp>
      <p:sp>
        <p:nvSpPr>
          <p:cNvPr id="18" name="文本框 17">
            <a:extLst>
              <a:ext uri="{FF2B5EF4-FFF2-40B4-BE49-F238E27FC236}">
                <a16:creationId xmlns:a16="http://schemas.microsoft.com/office/drawing/2014/main" id="{E8AA86A9-F444-ABB9-7F2B-2D0E2D3ACDEE}"/>
              </a:ext>
            </a:extLst>
          </p:cNvPr>
          <p:cNvSpPr txBox="1"/>
          <p:nvPr/>
        </p:nvSpPr>
        <p:spPr>
          <a:xfrm>
            <a:off x="9360000" y="6120000"/>
            <a:ext cx="1800000" cy="36000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Efficiency of magnet </a:t>
            </a:r>
            <a:endParaRPr lang="zh-CN" altLang="en-US" sz="1400"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526385B5-09F4-E5CD-CF3F-3BFA944C906A}"/>
              </a:ext>
            </a:extLst>
          </p:cNvPr>
          <p:cNvSpPr txBox="1"/>
          <p:nvPr/>
        </p:nvSpPr>
        <p:spPr>
          <a:xfrm>
            <a:off x="5400000" y="6120000"/>
            <a:ext cx="2520000" cy="36000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Power Consumption(100%)</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727814"/>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7044"/>
        </a:solidFill>
        <a:ln>
          <a:noFill/>
        </a:ln>
      </a:spPr>
      <a:bodyPr lIns="68580" tIns="34291" rIns="68580" bIns="34291" spcCol="0" rtlCol="0" anchor="ctr"/>
      <a:lstStyle>
        <a:defPPr>
          <a:defRPr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33698</TotalTime>
  <Words>2305</Words>
  <Application>Microsoft Office PowerPoint</Application>
  <PresentationFormat>宽屏</PresentationFormat>
  <Paragraphs>376</Paragraphs>
  <Slides>27</Slides>
  <Notes>22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8" baseType="lpstr">
      <vt:lpstr>-apple-system</vt:lpstr>
      <vt:lpstr>等线</vt:lpstr>
      <vt:lpstr>宋体</vt:lpstr>
      <vt:lpstr>微软雅黑</vt:lpstr>
      <vt:lpstr>Arial</vt:lpstr>
      <vt:lpstr>Arial Black</vt:lpstr>
      <vt:lpstr>Calibri</vt:lpstr>
      <vt:lpstr>Times New Roman</vt:lpstr>
      <vt:lpstr>Wingdings</vt:lpstr>
      <vt:lpstr>Office 主题</vt:lpstr>
      <vt:lpstr>Visio</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模块化设计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Yuze Chen</cp:lastModifiedBy>
  <cp:revision>2610</cp:revision>
  <cp:lastPrinted>2024-03-14T05:16:06Z</cp:lastPrinted>
  <dcterms:created xsi:type="dcterms:W3CDTF">2012-09-04T11:33:36Z</dcterms:created>
  <dcterms:modified xsi:type="dcterms:W3CDTF">2024-10-23T23:02:56Z</dcterms:modified>
</cp:coreProperties>
</file>