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53" r:id="rId2"/>
    <p:sldId id="907" r:id="rId3"/>
    <p:sldId id="2170" r:id="rId4"/>
    <p:sldId id="2173" r:id="rId5"/>
    <p:sldId id="2182" r:id="rId6"/>
    <p:sldId id="2142" r:id="rId7"/>
    <p:sldId id="1368" r:id="rId8"/>
    <p:sldId id="2172" r:id="rId9"/>
    <p:sldId id="2146" r:id="rId10"/>
    <p:sldId id="2166" r:id="rId11"/>
    <p:sldId id="2161" r:id="rId12"/>
    <p:sldId id="2149" r:id="rId13"/>
    <p:sldId id="2179" r:id="rId14"/>
    <p:sldId id="2181" r:id="rId15"/>
    <p:sldId id="2180" r:id="rId16"/>
    <p:sldId id="1358" r:id="rId17"/>
    <p:sldId id="2183" r:id="rId18"/>
    <p:sldId id="2185" r:id="rId19"/>
    <p:sldId id="2184" r:id="rId20"/>
    <p:sldId id="999" r:id="rId21"/>
    <p:sldId id="955" r:id="rId2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CC"/>
    <a:srgbClr val="FFFFFF"/>
    <a:srgbClr val="CC00FF"/>
    <a:srgbClr val="660066"/>
    <a:srgbClr val="003399"/>
    <a:srgbClr val="E6E6E6"/>
    <a:srgbClr val="0070C0"/>
    <a:srgbClr val="4D8357"/>
    <a:srgbClr val="00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96429" autoAdjust="0"/>
  </p:normalViewPr>
  <p:slideViewPr>
    <p:cSldViewPr>
      <p:cViewPr varScale="1">
        <p:scale>
          <a:sx n="112" d="100"/>
          <a:sy n="112" d="100"/>
        </p:scale>
        <p:origin x="33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%20penghui\Desktop\CEPC%20MDI\20231217%20MDI%20Hebath%20Simulation\CEPC%20MDI&#27969;&#22330;&#35745;&#31639;&#30011;&#2227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%20penghui\Desktop\CEPC%20MDI&#27969;&#22330;&#35745;&#31639;&#35760;&#2440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%20penghui\Desktop\CEPC%20MDI&#27969;&#22330;&#35745;&#31639;&#35760;&#2440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%20penghui\Desktop\CEPC%20MDI\20231217%20MDI%20Hebath%20Simulation\CEPC%20MDI&#27969;&#22330;&#35745;&#31639;&#30011;&#2227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%20penghui\Desktop\CEPC%20MDI&#27969;&#22330;&#35745;&#31639;&#35760;&#2440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\Desktop\20240621%20CEPC%20MDI&#27969;&#22330;&#35745;&#31639;&#35760;&#2440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\Desktop\20240621%20CEPC%20MDI&#27969;&#22330;&#35745;&#31639;&#35760;&#24405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'model2 supportheat2仿真结果'!$P$2</c:f>
              <c:strCache>
                <c:ptCount val="1"/>
                <c:pt idx="0">
                  <c:v>4.0 g/s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'model2 supportheat2仿真结果'!$N$3:$N$21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xVal>
          <c:yVal>
            <c:numRef>
              <c:f>'model2 supportheat2仿真结果'!$P$3:$P$21</c:f>
              <c:numCache>
                <c:formatCode>General</c:formatCode>
                <c:ptCount val="19"/>
                <c:pt idx="0">
                  <c:v>4.3899999999999997</c:v>
                </c:pt>
                <c:pt idx="1">
                  <c:v>4.71</c:v>
                </c:pt>
                <c:pt idx="2">
                  <c:v>16.600000000000001</c:v>
                </c:pt>
                <c:pt idx="3">
                  <c:v>11.95</c:v>
                </c:pt>
                <c:pt idx="4">
                  <c:v>10.07</c:v>
                </c:pt>
                <c:pt idx="5">
                  <c:v>13.438000000000001</c:v>
                </c:pt>
                <c:pt idx="6">
                  <c:v>12.49</c:v>
                </c:pt>
                <c:pt idx="7">
                  <c:v>10.25</c:v>
                </c:pt>
                <c:pt idx="8">
                  <c:v>9.0399999999999991</c:v>
                </c:pt>
                <c:pt idx="9">
                  <c:v>8.59</c:v>
                </c:pt>
                <c:pt idx="10">
                  <c:v>6.8</c:v>
                </c:pt>
                <c:pt idx="11">
                  <c:v>5.34</c:v>
                </c:pt>
                <c:pt idx="12">
                  <c:v>4.8600000000000003</c:v>
                </c:pt>
                <c:pt idx="13">
                  <c:v>4.74</c:v>
                </c:pt>
                <c:pt idx="14">
                  <c:v>4.5199999999999996</c:v>
                </c:pt>
                <c:pt idx="15">
                  <c:v>4.5599999999999996</c:v>
                </c:pt>
                <c:pt idx="16">
                  <c:v>4.6900000000000004</c:v>
                </c:pt>
                <c:pt idx="17">
                  <c:v>4.84</c:v>
                </c:pt>
                <c:pt idx="18">
                  <c:v>4.78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F68-4C19-98E3-AB1DDFB6C1E5}"/>
            </c:ext>
          </c:extLst>
        </c:ser>
        <c:ser>
          <c:idx val="1"/>
          <c:order val="1"/>
          <c:tx>
            <c:strRef>
              <c:f>'model2 supportheat2仿真结果'!$R$2</c:f>
              <c:strCache>
                <c:ptCount val="1"/>
                <c:pt idx="0">
                  <c:v>6.0 g/s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'model2 supportheat2仿真结果'!$N$3:$N$21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xVal>
          <c:yVal>
            <c:numRef>
              <c:f>'model2 supportheat2仿真结果'!$R$3:$R$21</c:f>
              <c:numCache>
                <c:formatCode>General</c:formatCode>
                <c:ptCount val="19"/>
                <c:pt idx="0">
                  <c:v>4.2949999999999999</c:v>
                </c:pt>
                <c:pt idx="1">
                  <c:v>4.2969999999999997</c:v>
                </c:pt>
                <c:pt idx="2">
                  <c:v>12.81</c:v>
                </c:pt>
                <c:pt idx="3">
                  <c:v>9.5920000000000005</c:v>
                </c:pt>
                <c:pt idx="4">
                  <c:v>8.6240000000000006</c:v>
                </c:pt>
                <c:pt idx="5">
                  <c:v>9.58</c:v>
                </c:pt>
                <c:pt idx="6">
                  <c:v>9.4920000000000009</c:v>
                </c:pt>
                <c:pt idx="7">
                  <c:v>8.4570000000000007</c:v>
                </c:pt>
                <c:pt idx="8">
                  <c:v>7.56</c:v>
                </c:pt>
                <c:pt idx="9">
                  <c:v>7.25</c:v>
                </c:pt>
                <c:pt idx="10">
                  <c:v>6.37</c:v>
                </c:pt>
                <c:pt idx="11">
                  <c:v>5.49</c:v>
                </c:pt>
                <c:pt idx="12">
                  <c:v>4.6500000000000004</c:v>
                </c:pt>
                <c:pt idx="13">
                  <c:v>4.6100000000000003</c:v>
                </c:pt>
                <c:pt idx="14">
                  <c:v>4.3899999999999997</c:v>
                </c:pt>
                <c:pt idx="15">
                  <c:v>4.3600000000000003</c:v>
                </c:pt>
                <c:pt idx="16">
                  <c:v>4.37</c:v>
                </c:pt>
                <c:pt idx="17">
                  <c:v>4.46</c:v>
                </c:pt>
                <c:pt idx="18">
                  <c:v>4.54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F68-4C19-98E3-AB1DDFB6C1E5}"/>
            </c:ext>
          </c:extLst>
        </c:ser>
        <c:ser>
          <c:idx val="2"/>
          <c:order val="2"/>
          <c:tx>
            <c:strRef>
              <c:f>'model2 supportheat2仿真结果'!$T$2</c:f>
              <c:strCache>
                <c:ptCount val="1"/>
                <c:pt idx="0">
                  <c:v>8.0 g/s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'model2 supportheat2仿真结果'!$N$3:$N$21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xVal>
          <c:yVal>
            <c:numRef>
              <c:f>'model2 supportheat2仿真结果'!$T$3:$T$21</c:f>
              <c:numCache>
                <c:formatCode>General</c:formatCode>
                <c:ptCount val="19"/>
                <c:pt idx="0">
                  <c:v>4.29</c:v>
                </c:pt>
                <c:pt idx="1">
                  <c:v>4.29</c:v>
                </c:pt>
                <c:pt idx="2">
                  <c:v>7.26</c:v>
                </c:pt>
                <c:pt idx="3">
                  <c:v>8.39</c:v>
                </c:pt>
                <c:pt idx="4">
                  <c:v>8.02</c:v>
                </c:pt>
                <c:pt idx="5">
                  <c:v>11.46</c:v>
                </c:pt>
                <c:pt idx="6">
                  <c:v>11.12</c:v>
                </c:pt>
                <c:pt idx="7">
                  <c:v>9.14</c:v>
                </c:pt>
                <c:pt idx="8">
                  <c:v>7.63</c:v>
                </c:pt>
                <c:pt idx="9">
                  <c:v>6.45</c:v>
                </c:pt>
                <c:pt idx="10">
                  <c:v>5.53</c:v>
                </c:pt>
                <c:pt idx="11">
                  <c:v>4.82</c:v>
                </c:pt>
                <c:pt idx="12">
                  <c:v>4.47</c:v>
                </c:pt>
                <c:pt idx="13">
                  <c:v>4.38</c:v>
                </c:pt>
                <c:pt idx="14">
                  <c:v>4.32</c:v>
                </c:pt>
                <c:pt idx="15">
                  <c:v>4.3</c:v>
                </c:pt>
                <c:pt idx="16">
                  <c:v>4.3099999999999996</c:v>
                </c:pt>
                <c:pt idx="17">
                  <c:v>4.32</c:v>
                </c:pt>
                <c:pt idx="18">
                  <c:v>4.38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8F68-4C19-98E3-AB1DDFB6C1E5}"/>
            </c:ext>
          </c:extLst>
        </c:ser>
        <c:ser>
          <c:idx val="3"/>
          <c:order val="3"/>
          <c:tx>
            <c:strRef>
              <c:f>'model2 supportheat2仿真结果'!$V$2</c:f>
              <c:strCache>
                <c:ptCount val="1"/>
                <c:pt idx="0">
                  <c:v>12.0 g/s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'model2 supportheat2仿真结果'!$N$3:$N$21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xVal>
          <c:yVal>
            <c:numRef>
              <c:f>'model2 supportheat2仿真结果'!$V$3:$V$21</c:f>
              <c:numCache>
                <c:formatCode>General</c:formatCode>
                <c:ptCount val="19"/>
                <c:pt idx="0">
                  <c:v>4.2619999999999996</c:v>
                </c:pt>
                <c:pt idx="1">
                  <c:v>4.2619999999999996</c:v>
                </c:pt>
                <c:pt idx="2">
                  <c:v>8.3010000000000002</c:v>
                </c:pt>
                <c:pt idx="3">
                  <c:v>6.94</c:v>
                </c:pt>
                <c:pt idx="4">
                  <c:v>6.31</c:v>
                </c:pt>
                <c:pt idx="5">
                  <c:v>5.96</c:v>
                </c:pt>
                <c:pt idx="6">
                  <c:v>6.18</c:v>
                </c:pt>
                <c:pt idx="7">
                  <c:v>5.83</c:v>
                </c:pt>
                <c:pt idx="8">
                  <c:v>5.5</c:v>
                </c:pt>
                <c:pt idx="9">
                  <c:v>5.26</c:v>
                </c:pt>
                <c:pt idx="10">
                  <c:v>4.78</c:v>
                </c:pt>
                <c:pt idx="11">
                  <c:v>4.42</c:v>
                </c:pt>
                <c:pt idx="12">
                  <c:v>4.4000000000000004</c:v>
                </c:pt>
                <c:pt idx="13">
                  <c:v>4.42</c:v>
                </c:pt>
                <c:pt idx="14">
                  <c:v>4.3499999999999996</c:v>
                </c:pt>
                <c:pt idx="15">
                  <c:v>4.34</c:v>
                </c:pt>
                <c:pt idx="16">
                  <c:v>4.33</c:v>
                </c:pt>
                <c:pt idx="17">
                  <c:v>4.32</c:v>
                </c:pt>
                <c:pt idx="18">
                  <c:v>4.43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8F68-4C19-98E3-AB1DDFB6C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905664"/>
        <c:axId val="270906224"/>
      </c:scatterChart>
      <c:valAx>
        <c:axId val="270905664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50" b="1"/>
                  <a:t>Coil number of anti-solenoid</a:t>
                </a:r>
              </a:p>
            </c:rich>
          </c:tx>
          <c:layout>
            <c:manualLayout>
              <c:xMode val="edge"/>
              <c:yMode val="edge"/>
              <c:x val="0.46844246545357909"/>
              <c:y val="0.903713398721498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0906224"/>
        <c:crosses val="autoZero"/>
        <c:crossBetween val="midCat"/>
        <c:majorUnit val="1"/>
      </c:valAx>
      <c:valAx>
        <c:axId val="27090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50" b="1"/>
                  <a:t>Peak temperature 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0905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'model5 new仿真结果'!$B$1</c:f>
              <c:strCache>
                <c:ptCount val="1"/>
                <c:pt idx="0">
                  <c:v>2g/s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new仿真结果'!$B$2:$B$21</c:f>
              <c:numCache>
                <c:formatCode>General</c:formatCode>
                <c:ptCount val="20"/>
                <c:pt idx="0">
                  <c:v>4.9017539000000001</c:v>
                </c:pt>
                <c:pt idx="1">
                  <c:v>4.92816353</c:v>
                </c:pt>
                <c:pt idx="2">
                  <c:v>4.9372882799999998</c:v>
                </c:pt>
                <c:pt idx="3">
                  <c:v>4.9265623099999996</c:v>
                </c:pt>
                <c:pt idx="4">
                  <c:v>4.9259939199999998</c:v>
                </c:pt>
                <c:pt idx="5">
                  <c:v>4.9229474099999999</c:v>
                </c:pt>
                <c:pt idx="6">
                  <c:v>4.9461951300000004</c:v>
                </c:pt>
                <c:pt idx="7">
                  <c:v>4.9511065500000004</c:v>
                </c:pt>
                <c:pt idx="8">
                  <c:v>4.9833140399999998</c:v>
                </c:pt>
                <c:pt idx="9">
                  <c:v>4.9766845699999998</c:v>
                </c:pt>
                <c:pt idx="10">
                  <c:v>5.0021228799999999</c:v>
                </c:pt>
                <c:pt idx="11">
                  <c:v>4.9386439299999996</c:v>
                </c:pt>
                <c:pt idx="12">
                  <c:v>4.9672761000000003</c:v>
                </c:pt>
                <c:pt idx="13">
                  <c:v>4.9463272099999998</c:v>
                </c:pt>
                <c:pt idx="14">
                  <c:v>4.9374561300000002</c:v>
                </c:pt>
                <c:pt idx="15">
                  <c:v>4.9436058999999997</c:v>
                </c:pt>
                <c:pt idx="16">
                  <c:v>4.9457716899999999</c:v>
                </c:pt>
                <c:pt idx="17">
                  <c:v>4.9556279200000004</c:v>
                </c:pt>
                <c:pt idx="18">
                  <c:v>4.9720172900000001</c:v>
                </c:pt>
                <c:pt idx="19">
                  <c:v>5.00088358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D59-40C8-B929-E36F5AB181FD}"/>
            </c:ext>
          </c:extLst>
        </c:ser>
        <c:ser>
          <c:idx val="1"/>
          <c:order val="1"/>
          <c:tx>
            <c:strRef>
              <c:f>'model5 new仿真结果'!$C$1</c:f>
              <c:strCache>
                <c:ptCount val="1"/>
                <c:pt idx="0">
                  <c:v>4g/s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new仿真结果'!$C$2:$C$21</c:f>
              <c:numCache>
                <c:formatCode>General</c:formatCode>
                <c:ptCount val="20"/>
                <c:pt idx="0">
                  <c:v>4.6213278799999999</c:v>
                </c:pt>
                <c:pt idx="1">
                  <c:v>4.6405019799999998</c:v>
                </c:pt>
                <c:pt idx="2">
                  <c:v>4.64862442</c:v>
                </c:pt>
                <c:pt idx="3">
                  <c:v>4.6389260300000004</c:v>
                </c:pt>
                <c:pt idx="4">
                  <c:v>4.6412191399999996</c:v>
                </c:pt>
                <c:pt idx="5">
                  <c:v>4.6358141899999996</c:v>
                </c:pt>
                <c:pt idx="6">
                  <c:v>4.6493387200000003</c:v>
                </c:pt>
                <c:pt idx="7">
                  <c:v>4.6539096799999999</c:v>
                </c:pt>
                <c:pt idx="8">
                  <c:v>4.6883449600000002</c:v>
                </c:pt>
                <c:pt idx="9">
                  <c:v>4.6817464800000002</c:v>
                </c:pt>
                <c:pt idx="10">
                  <c:v>4.7157440199999998</c:v>
                </c:pt>
                <c:pt idx="11">
                  <c:v>4.6507120100000003</c:v>
                </c:pt>
                <c:pt idx="12">
                  <c:v>4.7018880799999998</c:v>
                </c:pt>
                <c:pt idx="13">
                  <c:v>4.6544241900000003</c:v>
                </c:pt>
                <c:pt idx="14">
                  <c:v>4.6490287800000001</c:v>
                </c:pt>
                <c:pt idx="15">
                  <c:v>4.6521830599999996</c:v>
                </c:pt>
                <c:pt idx="16">
                  <c:v>4.6551270499999999</c:v>
                </c:pt>
                <c:pt idx="17">
                  <c:v>4.6621203400000004</c:v>
                </c:pt>
                <c:pt idx="18">
                  <c:v>4.6684555999999997</c:v>
                </c:pt>
                <c:pt idx="19">
                  <c:v>4.6788010599999996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D59-40C8-B929-E36F5AB181FD}"/>
            </c:ext>
          </c:extLst>
        </c:ser>
        <c:ser>
          <c:idx val="2"/>
          <c:order val="2"/>
          <c:tx>
            <c:strRef>
              <c:f>'model5 new仿真结果'!$D$1</c:f>
              <c:strCache>
                <c:ptCount val="1"/>
                <c:pt idx="0">
                  <c:v>6g/s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new仿真结果'!$D$2:$D$21</c:f>
              <c:numCache>
                <c:formatCode>General</c:formatCode>
                <c:ptCount val="20"/>
                <c:pt idx="0">
                  <c:v>4.5924458499999998</c:v>
                </c:pt>
                <c:pt idx="1">
                  <c:v>4.6093716599999999</c:v>
                </c:pt>
                <c:pt idx="2">
                  <c:v>4.6142978699999997</c:v>
                </c:pt>
                <c:pt idx="3">
                  <c:v>4.6077265699999996</c:v>
                </c:pt>
                <c:pt idx="4">
                  <c:v>4.6108765600000003</c:v>
                </c:pt>
                <c:pt idx="5">
                  <c:v>4.6030349700000004</c:v>
                </c:pt>
                <c:pt idx="6">
                  <c:v>4.6196107900000003</c:v>
                </c:pt>
                <c:pt idx="7">
                  <c:v>4.6152811099999997</c:v>
                </c:pt>
                <c:pt idx="8">
                  <c:v>4.6559119200000003</c:v>
                </c:pt>
                <c:pt idx="9">
                  <c:v>4.6485624300000001</c:v>
                </c:pt>
                <c:pt idx="10">
                  <c:v>4.70454931</c:v>
                </c:pt>
                <c:pt idx="11">
                  <c:v>4.6507058099999998</c:v>
                </c:pt>
                <c:pt idx="12">
                  <c:v>4.67860985</c:v>
                </c:pt>
                <c:pt idx="13">
                  <c:v>4.6373491299999996</c:v>
                </c:pt>
                <c:pt idx="14">
                  <c:v>4.6307072600000003</c:v>
                </c:pt>
                <c:pt idx="15">
                  <c:v>4.64764643</c:v>
                </c:pt>
                <c:pt idx="16">
                  <c:v>4.6450333600000002</c:v>
                </c:pt>
                <c:pt idx="17">
                  <c:v>4.6522436100000002</c:v>
                </c:pt>
                <c:pt idx="18">
                  <c:v>4.6506733899999997</c:v>
                </c:pt>
                <c:pt idx="19">
                  <c:v>4.6525321000000002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3D59-40C8-B929-E36F5AB181FD}"/>
            </c:ext>
          </c:extLst>
        </c:ser>
        <c:ser>
          <c:idx val="3"/>
          <c:order val="3"/>
          <c:tx>
            <c:strRef>
              <c:f>'model5 new仿真结果'!$E$1</c:f>
              <c:strCache>
                <c:ptCount val="1"/>
                <c:pt idx="0">
                  <c:v>10g/s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new仿真结果'!$E$2:$E$21</c:f>
              <c:numCache>
                <c:formatCode>General</c:formatCode>
                <c:ptCount val="20"/>
                <c:pt idx="0">
                  <c:v>4.4571270900000002</c:v>
                </c:pt>
                <c:pt idx="1">
                  <c:v>4.4709844600000004</c:v>
                </c:pt>
                <c:pt idx="2">
                  <c:v>4.4757189799999999</c:v>
                </c:pt>
                <c:pt idx="3">
                  <c:v>4.4681739800000004</c:v>
                </c:pt>
                <c:pt idx="4">
                  <c:v>4.4700207699999996</c:v>
                </c:pt>
                <c:pt idx="5">
                  <c:v>4.4628834700000004</c:v>
                </c:pt>
                <c:pt idx="6">
                  <c:v>4.4767303500000004</c:v>
                </c:pt>
                <c:pt idx="7">
                  <c:v>4.4715061199999999</c:v>
                </c:pt>
                <c:pt idx="8">
                  <c:v>4.5003361699999997</c:v>
                </c:pt>
                <c:pt idx="9">
                  <c:v>4.4954724300000004</c:v>
                </c:pt>
                <c:pt idx="10">
                  <c:v>4.5596895200000001</c:v>
                </c:pt>
                <c:pt idx="11">
                  <c:v>4.5019397699999999</c:v>
                </c:pt>
                <c:pt idx="12">
                  <c:v>4.54695654</c:v>
                </c:pt>
                <c:pt idx="13">
                  <c:v>4.4848041500000004</c:v>
                </c:pt>
                <c:pt idx="14">
                  <c:v>4.4694967300000004</c:v>
                </c:pt>
                <c:pt idx="15">
                  <c:v>4.4847793600000001</c:v>
                </c:pt>
                <c:pt idx="16">
                  <c:v>4.4895787199999999</c:v>
                </c:pt>
                <c:pt idx="17">
                  <c:v>4.49457884</c:v>
                </c:pt>
                <c:pt idx="18">
                  <c:v>4.4867997199999996</c:v>
                </c:pt>
                <c:pt idx="19">
                  <c:v>4.4708523800000002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3D59-40C8-B929-E36F5AB18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2139264"/>
        <c:axId val="272139824"/>
      </c:scatterChart>
      <c:valAx>
        <c:axId val="272139264"/>
        <c:scaling>
          <c:orientation val="minMax"/>
          <c:max val="2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Coil number</a:t>
                </a:r>
                <a:r>
                  <a:rPr lang="en-US" altLang="zh-CN" baseline="0" dirty="0"/>
                  <a:t> of anti-</a:t>
                </a:r>
                <a:r>
                  <a:rPr lang="en-US" altLang="zh-CN" sz="1000" b="1" i="0" u="none" strike="noStrike" baseline="0" dirty="0">
                    <a:effectLst/>
                  </a:rPr>
                  <a:t>solenoid</a:t>
                </a:r>
                <a:endParaRPr lang="zh-CN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2139824"/>
        <c:crosses val="autoZero"/>
        <c:crossBetween val="midCat"/>
        <c:majorUnit val="1"/>
      </c:valAx>
      <c:valAx>
        <c:axId val="27213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Peak temperature K</a:t>
                </a:r>
                <a:endParaRPr lang="zh-CN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2139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'model5 new仿真结果'!$G$1</c:f>
              <c:strCache>
                <c:ptCount val="1"/>
                <c:pt idx="0">
                  <c:v>2g/s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new仿真结果'!$G$2:$G$21</c:f>
              <c:numCache>
                <c:formatCode>General</c:formatCode>
                <c:ptCount val="20"/>
                <c:pt idx="0">
                  <c:v>4.6856023379891303</c:v>
                </c:pt>
                <c:pt idx="1">
                  <c:v>4.6677504083333332</c:v>
                </c:pt>
                <c:pt idx="2">
                  <c:v>4.6984484582369141</c:v>
                </c:pt>
                <c:pt idx="3">
                  <c:v>4.703646482545456</c:v>
                </c:pt>
                <c:pt idx="4">
                  <c:v>4.7071596432947986</c:v>
                </c:pt>
                <c:pt idx="5">
                  <c:v>4.7109887858857151</c:v>
                </c:pt>
                <c:pt idx="6">
                  <c:v>4.7139547554748606</c:v>
                </c:pt>
                <c:pt idx="7">
                  <c:v>4.7202068509039554</c:v>
                </c:pt>
                <c:pt idx="8">
                  <c:v>4.7340301489714296</c:v>
                </c:pt>
                <c:pt idx="9">
                  <c:v>4.7331993967441859</c:v>
                </c:pt>
                <c:pt idx="10">
                  <c:v>4.7580381857777772</c:v>
                </c:pt>
                <c:pt idx="11">
                  <c:v>4.7423625440206196</c:v>
                </c:pt>
                <c:pt idx="12">
                  <c:v>4.7472992111627912</c:v>
                </c:pt>
                <c:pt idx="13">
                  <c:v>4.7652279658593741</c:v>
                </c:pt>
                <c:pt idx="14">
                  <c:v>4.77072623047244</c:v>
                </c:pt>
                <c:pt idx="15">
                  <c:v>4.7721262625161298</c:v>
                </c:pt>
                <c:pt idx="16">
                  <c:v>4.7677695236075941</c:v>
                </c:pt>
                <c:pt idx="17">
                  <c:v>4.7748751315646256</c:v>
                </c:pt>
                <c:pt idx="18">
                  <c:v>4.7837435397577854</c:v>
                </c:pt>
                <c:pt idx="19">
                  <c:v>4.7985908783516509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C8D-415B-A729-0F725A79FEFA}"/>
            </c:ext>
          </c:extLst>
        </c:ser>
        <c:ser>
          <c:idx val="1"/>
          <c:order val="1"/>
          <c:tx>
            <c:strRef>
              <c:f>'model5 new仿真结果'!$H$1</c:f>
              <c:strCache>
                <c:ptCount val="1"/>
                <c:pt idx="0">
                  <c:v>4g/s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new仿真结果'!$H$2:$H$21</c:f>
              <c:numCache>
                <c:formatCode>General</c:formatCode>
                <c:ptCount val="20"/>
                <c:pt idx="0">
                  <c:v>4.4285613942934781</c:v>
                </c:pt>
                <c:pt idx="1">
                  <c:v>4.4316311629166663</c:v>
                </c:pt>
                <c:pt idx="2">
                  <c:v>4.4506490052892564</c:v>
                </c:pt>
                <c:pt idx="3">
                  <c:v>4.4592180029090907</c:v>
                </c:pt>
                <c:pt idx="4">
                  <c:v>4.4631364230828501</c:v>
                </c:pt>
                <c:pt idx="5">
                  <c:v>4.4701203045142845</c:v>
                </c:pt>
                <c:pt idx="6">
                  <c:v>4.4664985369832406</c:v>
                </c:pt>
                <c:pt idx="7">
                  <c:v>4.4707993784745774</c:v>
                </c:pt>
                <c:pt idx="8">
                  <c:v>4.4883444977142855</c:v>
                </c:pt>
                <c:pt idx="9">
                  <c:v>4.4881615223837219</c:v>
                </c:pt>
                <c:pt idx="10">
                  <c:v>4.5134278260740732</c:v>
                </c:pt>
                <c:pt idx="11">
                  <c:v>4.4832908391752575</c:v>
                </c:pt>
                <c:pt idx="12">
                  <c:v>4.5040107105813956</c:v>
                </c:pt>
                <c:pt idx="13">
                  <c:v>4.5127420985156252</c:v>
                </c:pt>
                <c:pt idx="14">
                  <c:v>4.5203592606299221</c:v>
                </c:pt>
                <c:pt idx="15">
                  <c:v>4.5221862945806448</c:v>
                </c:pt>
                <c:pt idx="16">
                  <c:v>4.51545717443038</c:v>
                </c:pt>
                <c:pt idx="17">
                  <c:v>4.519358800612248</c:v>
                </c:pt>
                <c:pt idx="18">
                  <c:v>4.5257433145328703</c:v>
                </c:pt>
                <c:pt idx="19">
                  <c:v>4.5321277759890108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C8D-415B-A729-0F725A79FEFA}"/>
            </c:ext>
          </c:extLst>
        </c:ser>
        <c:ser>
          <c:idx val="2"/>
          <c:order val="2"/>
          <c:tx>
            <c:strRef>
              <c:f>'model5 new仿真结果'!$I$1</c:f>
              <c:strCache>
                <c:ptCount val="1"/>
                <c:pt idx="0">
                  <c:v>6g/s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new仿真结果'!$I$2:$I$21</c:f>
              <c:numCache>
                <c:formatCode>General</c:formatCode>
                <c:ptCount val="20"/>
                <c:pt idx="0">
                  <c:v>4.4004243901086957</c:v>
                </c:pt>
                <c:pt idx="1">
                  <c:v>4.4041166102083329</c:v>
                </c:pt>
                <c:pt idx="2">
                  <c:v>4.4091373264462801</c:v>
                </c:pt>
                <c:pt idx="3">
                  <c:v>4.410042221090908</c:v>
                </c:pt>
                <c:pt idx="4">
                  <c:v>4.4198584051252405</c:v>
                </c:pt>
                <c:pt idx="5">
                  <c:v>4.4211382782285717</c:v>
                </c:pt>
                <c:pt idx="6">
                  <c:v>4.4253913703910612</c:v>
                </c:pt>
                <c:pt idx="7">
                  <c:v>4.4274585289265538</c:v>
                </c:pt>
                <c:pt idx="8">
                  <c:v>4.4478339549714292</c:v>
                </c:pt>
                <c:pt idx="9">
                  <c:v>4.4483526695348834</c:v>
                </c:pt>
                <c:pt idx="10">
                  <c:v>4.4884348199259261</c:v>
                </c:pt>
                <c:pt idx="11">
                  <c:v>4.4451754463917528</c:v>
                </c:pt>
                <c:pt idx="12">
                  <c:v>4.4680821675581397</c:v>
                </c:pt>
                <c:pt idx="13">
                  <c:v>4.4730964822656265</c:v>
                </c:pt>
                <c:pt idx="14">
                  <c:v>4.4826986582677169</c:v>
                </c:pt>
                <c:pt idx="15">
                  <c:v>4.4916486343225808</c:v>
                </c:pt>
                <c:pt idx="16">
                  <c:v>4.4833681432278487</c:v>
                </c:pt>
                <c:pt idx="17">
                  <c:v>4.4857392617687069</c:v>
                </c:pt>
                <c:pt idx="18">
                  <c:v>4.4868659328719707</c:v>
                </c:pt>
                <c:pt idx="19">
                  <c:v>4.4930862865750907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C8D-415B-A729-0F725A79FEFA}"/>
            </c:ext>
          </c:extLst>
        </c:ser>
        <c:ser>
          <c:idx val="3"/>
          <c:order val="3"/>
          <c:tx>
            <c:strRef>
              <c:f>'model5 new仿真结果'!$J$1</c:f>
              <c:strCache>
                <c:ptCount val="1"/>
                <c:pt idx="0">
                  <c:v>10g/s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'model5 new仿真结果'!$A$2:$A$21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new仿真结果'!$J$2:$J$21</c:f>
              <c:numCache>
                <c:formatCode>General</c:formatCode>
                <c:ptCount val="20"/>
                <c:pt idx="0">
                  <c:v>4.3301686879347816</c:v>
                </c:pt>
                <c:pt idx="1">
                  <c:v>4.3328286112500001</c:v>
                </c:pt>
                <c:pt idx="2">
                  <c:v>4.3357529930303027</c:v>
                </c:pt>
                <c:pt idx="3">
                  <c:v>4.3342048860909088</c:v>
                </c:pt>
                <c:pt idx="4">
                  <c:v>4.3411524814258211</c:v>
                </c:pt>
                <c:pt idx="5">
                  <c:v>4.3379857802285722</c:v>
                </c:pt>
                <c:pt idx="6">
                  <c:v>4.3468177035754207</c:v>
                </c:pt>
                <c:pt idx="7">
                  <c:v>4.3456209502259888</c:v>
                </c:pt>
                <c:pt idx="8">
                  <c:v>4.3606608555428572</c:v>
                </c:pt>
                <c:pt idx="9">
                  <c:v>4.3566271344186056</c:v>
                </c:pt>
                <c:pt idx="10">
                  <c:v>4.3935774522222211</c:v>
                </c:pt>
                <c:pt idx="11">
                  <c:v>4.3545195148453599</c:v>
                </c:pt>
                <c:pt idx="12">
                  <c:v>4.3801265654651154</c:v>
                </c:pt>
                <c:pt idx="13">
                  <c:v>4.3733820167968753</c:v>
                </c:pt>
                <c:pt idx="14">
                  <c:v>4.3750008744881885</c:v>
                </c:pt>
                <c:pt idx="15">
                  <c:v>4.38503745916129</c:v>
                </c:pt>
                <c:pt idx="16">
                  <c:v>4.3844098470253172</c:v>
                </c:pt>
                <c:pt idx="17">
                  <c:v>4.3859557797278894</c:v>
                </c:pt>
                <c:pt idx="18">
                  <c:v>4.3807442660207592</c:v>
                </c:pt>
                <c:pt idx="19">
                  <c:v>4.3801622408058583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AC8D-415B-A729-0F725A79F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2143744"/>
        <c:axId val="272144304"/>
      </c:scatterChart>
      <c:valAx>
        <c:axId val="272143744"/>
        <c:scaling>
          <c:orientation val="minMax"/>
          <c:max val="2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00" b="0" i="0" baseline="0" dirty="0">
                    <a:effectLst/>
                  </a:rPr>
                  <a:t>Coil number of anti-</a:t>
                </a:r>
                <a:r>
                  <a:rPr lang="en-US" altLang="zh-CN" sz="1000" b="1" i="0" baseline="0" dirty="0">
                    <a:effectLst/>
                  </a:rPr>
                  <a:t>solenoid</a:t>
                </a:r>
                <a:endParaRPr lang="zh-CN" altLang="zh-CN" sz="1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2144304"/>
        <c:crosses val="autoZero"/>
        <c:crossBetween val="midCat"/>
        <c:majorUnit val="1"/>
      </c:valAx>
      <c:valAx>
        <c:axId val="27214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Average</a:t>
                </a:r>
                <a:r>
                  <a:rPr lang="en-US" altLang="zh-CN" baseline="0" dirty="0"/>
                  <a:t> temperature </a:t>
                </a:r>
                <a:r>
                  <a:rPr lang="en-US" altLang="zh-CN" dirty="0"/>
                  <a:t>K</a:t>
                </a:r>
                <a:endParaRPr lang="zh-CN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21437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 Helium flow channel</a:t>
            </a:r>
            <a:r>
              <a:rPr lang="zh-CN" altLang="en-US" dirty="0"/>
              <a:t>（</a:t>
            </a:r>
            <a:r>
              <a:rPr lang="en-US" altLang="zh-CN" dirty="0"/>
              <a:t>single-layer</a:t>
            </a:r>
            <a:r>
              <a:rPr lang="zh-CN" altLang="en-US" dirty="0"/>
              <a:t>）</a:t>
            </a:r>
            <a:endParaRPr lang="en-US" altLang="zh-CN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model3仿真结果!$L$1</c:f>
              <c:strCache>
                <c:ptCount val="1"/>
                <c:pt idx="0">
                  <c:v>进出口压差Pa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model3仿真结果!$E$2:$E$10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20</c:v>
                </c:pt>
              </c:numCache>
            </c:numRef>
          </c:xVal>
          <c:yVal>
            <c:numRef>
              <c:f>model3仿真结果!$L$2:$L$10</c:f>
              <c:numCache>
                <c:formatCode>General</c:formatCode>
                <c:ptCount val="9"/>
                <c:pt idx="0">
                  <c:v>0.84129999999999994</c:v>
                </c:pt>
                <c:pt idx="1">
                  <c:v>3.33589</c:v>
                </c:pt>
                <c:pt idx="2">
                  <c:v>7.4465000000000003</c:v>
                </c:pt>
                <c:pt idx="3">
                  <c:v>13.265600000000001</c:v>
                </c:pt>
                <c:pt idx="4">
                  <c:v>20.947200000000002</c:v>
                </c:pt>
                <c:pt idx="5">
                  <c:v>29.684080000000002</c:v>
                </c:pt>
                <c:pt idx="6">
                  <c:v>40.550719999999998</c:v>
                </c:pt>
                <c:pt idx="7">
                  <c:v>53.135999999999996</c:v>
                </c:pt>
                <c:pt idx="8">
                  <c:v>82.740299999999991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656-4642-9936-F843ADEFF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2146544"/>
        <c:axId val="272147104"/>
      </c:scatterChart>
      <c:valAx>
        <c:axId val="272146544"/>
        <c:scaling>
          <c:orientation val="minMax"/>
          <c:max val="2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Inlet</a:t>
                </a:r>
                <a:r>
                  <a:rPr lang="en-US" altLang="zh-CN" baseline="0" dirty="0"/>
                  <a:t> flow rate (</a:t>
                </a:r>
                <a:r>
                  <a:rPr lang="en-US" altLang="zh-CN" dirty="0"/>
                  <a:t>g/s)</a:t>
                </a:r>
                <a:endParaRPr lang="zh-CN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2147104"/>
        <c:crosses val="autoZero"/>
        <c:crossBetween val="midCat"/>
      </c:valAx>
      <c:valAx>
        <c:axId val="27214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pressure difference  Pa</a:t>
                </a:r>
                <a:endParaRPr lang="zh-CN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2146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'model5 new与model6 new对比'!$B$1</c:f>
              <c:strCache>
                <c:ptCount val="1"/>
                <c:pt idx="0">
                  <c:v>2g/s Single flow channel design Anti-solenoid Peak temperature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'model5 new与model6 new对比'!$A$2:$A$21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new与model6 new对比'!$B$2:$B$21</c:f>
              <c:numCache>
                <c:formatCode>General</c:formatCode>
                <c:ptCount val="20"/>
                <c:pt idx="0">
                  <c:v>4.9017539000000001</c:v>
                </c:pt>
                <c:pt idx="1">
                  <c:v>4.92816353</c:v>
                </c:pt>
                <c:pt idx="2">
                  <c:v>4.9372882799999998</c:v>
                </c:pt>
                <c:pt idx="3">
                  <c:v>4.9265623099999996</c:v>
                </c:pt>
                <c:pt idx="4">
                  <c:v>4.9259939199999998</c:v>
                </c:pt>
                <c:pt idx="5">
                  <c:v>4.9229474099999999</c:v>
                </c:pt>
                <c:pt idx="6">
                  <c:v>4.9461951300000004</c:v>
                </c:pt>
                <c:pt idx="7">
                  <c:v>4.9511065500000004</c:v>
                </c:pt>
                <c:pt idx="8">
                  <c:v>4.9833140399999998</c:v>
                </c:pt>
                <c:pt idx="9">
                  <c:v>4.9766845699999998</c:v>
                </c:pt>
                <c:pt idx="10">
                  <c:v>5.0021228799999999</c:v>
                </c:pt>
                <c:pt idx="11">
                  <c:v>4.9386439299999996</c:v>
                </c:pt>
                <c:pt idx="12">
                  <c:v>4.9672761000000003</c:v>
                </c:pt>
                <c:pt idx="13">
                  <c:v>4.9463272099999998</c:v>
                </c:pt>
                <c:pt idx="14">
                  <c:v>4.9374561300000002</c:v>
                </c:pt>
                <c:pt idx="15">
                  <c:v>4.9436058999999997</c:v>
                </c:pt>
                <c:pt idx="16">
                  <c:v>4.9457716899999999</c:v>
                </c:pt>
                <c:pt idx="17">
                  <c:v>4.9556279200000004</c:v>
                </c:pt>
                <c:pt idx="18">
                  <c:v>4.9720172900000001</c:v>
                </c:pt>
                <c:pt idx="19">
                  <c:v>5.00088358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FE0-40AD-A67F-E3B82D579CCF}"/>
            </c:ext>
          </c:extLst>
        </c:ser>
        <c:ser>
          <c:idx val="1"/>
          <c:order val="1"/>
          <c:tx>
            <c:strRef>
              <c:f>'model5 new与model6 new对比'!$E$1</c:f>
              <c:strCache>
                <c:ptCount val="1"/>
                <c:pt idx="0">
                  <c:v>10g/s Single flow channel design Anti-solenoid Peak temperature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'model5 new与model6 new对比'!$A$2:$A$21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new与model6 new对比'!$E$2:$E$21</c:f>
              <c:numCache>
                <c:formatCode>General</c:formatCode>
                <c:ptCount val="20"/>
                <c:pt idx="0">
                  <c:v>4.4571270900000002</c:v>
                </c:pt>
                <c:pt idx="1">
                  <c:v>4.4709844600000004</c:v>
                </c:pt>
                <c:pt idx="2">
                  <c:v>4.4757189799999999</c:v>
                </c:pt>
                <c:pt idx="3">
                  <c:v>4.4681739800000004</c:v>
                </c:pt>
                <c:pt idx="4">
                  <c:v>4.4700207699999996</c:v>
                </c:pt>
                <c:pt idx="5">
                  <c:v>4.4628834700000004</c:v>
                </c:pt>
                <c:pt idx="6">
                  <c:v>4.4767303500000004</c:v>
                </c:pt>
                <c:pt idx="7">
                  <c:v>4.4715061199999999</c:v>
                </c:pt>
                <c:pt idx="8">
                  <c:v>4.5003361699999997</c:v>
                </c:pt>
                <c:pt idx="9">
                  <c:v>4.4954724300000004</c:v>
                </c:pt>
                <c:pt idx="10">
                  <c:v>4.5596895200000001</c:v>
                </c:pt>
                <c:pt idx="11">
                  <c:v>4.5019397699999999</c:v>
                </c:pt>
                <c:pt idx="12">
                  <c:v>4.54695654</c:v>
                </c:pt>
                <c:pt idx="13">
                  <c:v>4.4848041500000004</c:v>
                </c:pt>
                <c:pt idx="14">
                  <c:v>4.4694967300000004</c:v>
                </c:pt>
                <c:pt idx="15">
                  <c:v>4.4847793600000001</c:v>
                </c:pt>
                <c:pt idx="16">
                  <c:v>4.4895787199999999</c:v>
                </c:pt>
                <c:pt idx="17">
                  <c:v>4.49457884</c:v>
                </c:pt>
                <c:pt idx="18">
                  <c:v>4.4867997199999996</c:v>
                </c:pt>
                <c:pt idx="19">
                  <c:v>4.4708523800000002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FE0-40AD-A67F-E3B82D579CCF}"/>
            </c:ext>
          </c:extLst>
        </c:ser>
        <c:ser>
          <c:idx val="2"/>
          <c:order val="2"/>
          <c:tx>
            <c:strRef>
              <c:f>'model5 new与model6 new对比'!$M$1</c:f>
              <c:strCache>
                <c:ptCount val="1"/>
                <c:pt idx="0">
                  <c:v>2g/s Double flow channel design Anti-solenoid Peak temperature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'model5 new与model6 new对比'!$A$2:$A$21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new与model6 new对比'!$M$2:$M$21</c:f>
              <c:numCache>
                <c:formatCode>General</c:formatCode>
                <c:ptCount val="20"/>
                <c:pt idx="0">
                  <c:v>4.6172976500000003</c:v>
                </c:pt>
                <c:pt idx="1">
                  <c:v>4.6525826500000003</c:v>
                </c:pt>
                <c:pt idx="2">
                  <c:v>4.6609320600000004</c:v>
                </c:pt>
                <c:pt idx="3">
                  <c:v>4.64153576</c:v>
                </c:pt>
                <c:pt idx="4">
                  <c:v>4.6378679299999996</c:v>
                </c:pt>
                <c:pt idx="5">
                  <c:v>4.6347990000000001</c:v>
                </c:pt>
                <c:pt idx="6">
                  <c:v>4.6629667299999999</c:v>
                </c:pt>
                <c:pt idx="7">
                  <c:v>4.6674179999999996</c:v>
                </c:pt>
                <c:pt idx="8">
                  <c:v>4.73160267</c:v>
                </c:pt>
                <c:pt idx="9">
                  <c:v>4.7112173999999998</c:v>
                </c:pt>
                <c:pt idx="10">
                  <c:v>4.7101812399999998</c:v>
                </c:pt>
                <c:pt idx="11">
                  <c:v>4.6389274599999997</c:v>
                </c:pt>
                <c:pt idx="12">
                  <c:v>4.6692996000000004</c:v>
                </c:pt>
                <c:pt idx="13">
                  <c:v>4.6462717099999997</c:v>
                </c:pt>
                <c:pt idx="14">
                  <c:v>4.63673687</c:v>
                </c:pt>
                <c:pt idx="15">
                  <c:v>4.6396703700000002</c:v>
                </c:pt>
                <c:pt idx="16">
                  <c:v>4.6416983600000004</c:v>
                </c:pt>
                <c:pt idx="17">
                  <c:v>4.6513853100000002</c:v>
                </c:pt>
                <c:pt idx="18">
                  <c:v>4.6704068200000002</c:v>
                </c:pt>
                <c:pt idx="19">
                  <c:v>4.71531916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7FE0-40AD-A67F-E3B82D579CCF}"/>
            </c:ext>
          </c:extLst>
        </c:ser>
        <c:ser>
          <c:idx val="3"/>
          <c:order val="3"/>
          <c:tx>
            <c:strRef>
              <c:f>'model5 new与model6 new对比'!$Q$1</c:f>
              <c:strCache>
                <c:ptCount val="1"/>
                <c:pt idx="0">
                  <c:v>10g/s Double flow channel design Anti-solenoid Peak temperature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'model5 new与model6 new对比'!$A$2:$A$21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'model5 new与model6 new对比'!$Q$2:$Q$21</c:f>
              <c:numCache>
                <c:formatCode>General</c:formatCode>
                <c:ptCount val="20"/>
                <c:pt idx="0">
                  <c:v>4.4410462400000004</c:v>
                </c:pt>
                <c:pt idx="1">
                  <c:v>4.4608783699999996</c:v>
                </c:pt>
                <c:pt idx="2">
                  <c:v>4.4646000900000002</c:v>
                </c:pt>
                <c:pt idx="3">
                  <c:v>4.4531278600000004</c:v>
                </c:pt>
                <c:pt idx="4">
                  <c:v>4.4536161400000003</c:v>
                </c:pt>
                <c:pt idx="5">
                  <c:v>4.4477362600000001</c:v>
                </c:pt>
                <c:pt idx="6">
                  <c:v>4.4703207000000003</c:v>
                </c:pt>
                <c:pt idx="7">
                  <c:v>4.46968079</c:v>
                </c:pt>
                <c:pt idx="8">
                  <c:v>4.5207004499999996</c:v>
                </c:pt>
                <c:pt idx="9">
                  <c:v>4.5111427300000004</c:v>
                </c:pt>
                <c:pt idx="10">
                  <c:v>4.55648184</c:v>
                </c:pt>
                <c:pt idx="11">
                  <c:v>4.4969754200000001</c:v>
                </c:pt>
                <c:pt idx="12">
                  <c:v>4.5314765000000001</c:v>
                </c:pt>
                <c:pt idx="13">
                  <c:v>4.4571175600000004</c:v>
                </c:pt>
                <c:pt idx="14">
                  <c:v>4.4532947500000004</c:v>
                </c:pt>
                <c:pt idx="15">
                  <c:v>4.4669523199999999</c:v>
                </c:pt>
                <c:pt idx="16">
                  <c:v>4.4696793599999998</c:v>
                </c:pt>
                <c:pt idx="17">
                  <c:v>4.4762616199999998</c:v>
                </c:pt>
                <c:pt idx="18">
                  <c:v>4.4689111700000002</c:v>
                </c:pt>
                <c:pt idx="19">
                  <c:v>4.45356226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7FE0-40AD-A67F-E3B82D579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2151024"/>
        <c:axId val="272151584"/>
      </c:scatterChart>
      <c:valAx>
        <c:axId val="272151024"/>
        <c:scaling>
          <c:orientation val="minMax"/>
          <c:max val="2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Coil number of anti-solenoid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2151584"/>
        <c:crosses val="autoZero"/>
        <c:crossBetween val="midCat"/>
        <c:majorUnit val="1"/>
      </c:valAx>
      <c:valAx>
        <c:axId val="27215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temperature</a:t>
                </a:r>
                <a:r>
                  <a:rPr lang="zh-CN" altLang="en-US"/>
                  <a:t> </a:t>
                </a:r>
                <a:r>
                  <a:rPr lang="en-US" altLang="zh-CN"/>
                  <a:t>K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2151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6.6328419800301741E-2"/>
          <c:w val="0.28126843657817102"/>
          <c:h val="0.81759197952812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计算结果!$Q$1</c:f>
              <c:strCache>
                <c:ptCount val="1"/>
                <c:pt idx="0">
                  <c:v>压差Pa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计算结果!$F$2:$F$14</c:f>
              <c:numCache>
                <c:formatCode>#\ ?/?</c:formatCode>
                <c:ptCount val="13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</c:numCache>
            </c:numRef>
          </c:xVal>
          <c:yVal>
            <c:numRef>
              <c:f>计算结果!$Q$2:$Q$14</c:f>
              <c:numCache>
                <c:formatCode>General</c:formatCode>
                <c:ptCount val="13"/>
                <c:pt idx="0">
                  <c:v>8.2360500000000005</c:v>
                </c:pt>
                <c:pt idx="1">
                  <c:v>16.771999999999998</c:v>
                </c:pt>
                <c:pt idx="2">
                  <c:v>28.123699999999999</c:v>
                </c:pt>
                <c:pt idx="3">
                  <c:v>41.873199999999997</c:v>
                </c:pt>
                <c:pt idx="4">
                  <c:v>58.034599999999998</c:v>
                </c:pt>
                <c:pt idx="5">
                  <c:v>76.552700000000002</c:v>
                </c:pt>
                <c:pt idx="6">
                  <c:v>97.263099999999994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91-4514-9B96-6C5F28494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2153824"/>
        <c:axId val="272901184"/>
      </c:scatterChart>
      <c:valAx>
        <c:axId val="272153824"/>
        <c:scaling>
          <c:orientation val="minMax"/>
          <c:max val="18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50">
                    <a:latin typeface="+mn-ea"/>
                    <a:ea typeface="+mn-ea"/>
                  </a:rPr>
                  <a:t>Mass flow rate of helium at the inlet </a:t>
                </a:r>
                <a:r>
                  <a:rPr lang="zh-CN" altLang="en-US" sz="1050">
                    <a:latin typeface="+mn-ea"/>
                    <a:ea typeface="+mn-ea"/>
                  </a:rPr>
                  <a:t>（</a:t>
                </a:r>
                <a:r>
                  <a:rPr lang="en-US" altLang="zh-CN" sz="1050">
                    <a:latin typeface="+mn-ea"/>
                    <a:ea typeface="+mn-ea"/>
                  </a:rPr>
                  <a:t>g/s</a:t>
                </a:r>
                <a:r>
                  <a:rPr lang="zh-CN" altLang="en-US" sz="1050">
                    <a:latin typeface="+mn-ea"/>
                    <a:ea typeface="+mn-ea"/>
                  </a:rPr>
                  <a:t>）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\ ?/?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2901184"/>
        <c:crosses val="autoZero"/>
        <c:crossBetween val="midCat"/>
        <c:majorUnit val="2"/>
      </c:valAx>
      <c:valAx>
        <c:axId val="27290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Pressure difference of helium fluid </a:t>
                </a:r>
                <a:r>
                  <a:rPr lang="zh-CN" altLang="en-US"/>
                  <a:t>（</a:t>
                </a:r>
                <a:r>
                  <a:rPr lang="en-US" altLang="zh-CN"/>
                  <a:t>Pa</a:t>
                </a:r>
                <a:r>
                  <a:rPr lang="zh-CN" altLang="en-US"/>
                  <a:t>）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2153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计算结果!$L$1</c:f>
              <c:strCache>
                <c:ptCount val="1"/>
                <c:pt idx="0">
                  <c:v>Maximum temperature: inside the inner channel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计算结果!$F$2:$F$15</c:f>
              <c:numCache>
                <c:formatCode>#\ ?/?</c:formatCode>
                <c:ptCount val="1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</c:numCache>
            </c:numRef>
          </c:xVal>
          <c:yVal>
            <c:numRef>
              <c:f>计算结果!$L$2:$L$15</c:f>
              <c:numCache>
                <c:formatCode>General</c:formatCode>
                <c:ptCount val="14"/>
                <c:pt idx="0">
                  <c:v>4.9649200000000002</c:v>
                </c:pt>
                <c:pt idx="1">
                  <c:v>4.8372700000000002</c:v>
                </c:pt>
                <c:pt idx="2">
                  <c:v>4.7427299999999999</c:v>
                </c:pt>
                <c:pt idx="3">
                  <c:v>4.6901999999999999</c:v>
                </c:pt>
                <c:pt idx="4">
                  <c:v>4.6637399999999998</c:v>
                </c:pt>
                <c:pt idx="5">
                  <c:v>4.6387099999999997</c:v>
                </c:pt>
                <c:pt idx="6">
                  <c:v>4.6216299999999997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E06-4B88-B84F-825314760A19}"/>
            </c:ext>
          </c:extLst>
        </c:ser>
        <c:ser>
          <c:idx val="1"/>
          <c:order val="1"/>
          <c:tx>
            <c:strRef>
              <c:f>计算结果!$M$1</c:f>
              <c:strCache>
                <c:ptCount val="1"/>
                <c:pt idx="0">
                  <c:v>Maximum temperature: Outer side of inner channel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计算结果!$F$2:$F$15</c:f>
              <c:numCache>
                <c:formatCode>#\ ?/?</c:formatCode>
                <c:ptCount val="1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</c:numCache>
            </c:numRef>
          </c:xVal>
          <c:yVal>
            <c:numRef>
              <c:f>计算结果!$M$2:$M$15</c:f>
              <c:numCache>
                <c:formatCode>General</c:formatCode>
                <c:ptCount val="14"/>
                <c:pt idx="0">
                  <c:v>4.8160800000000004</c:v>
                </c:pt>
                <c:pt idx="1">
                  <c:v>4.7070999999999996</c:v>
                </c:pt>
                <c:pt idx="2">
                  <c:v>4.6345200000000002</c:v>
                </c:pt>
                <c:pt idx="3">
                  <c:v>4.5946899999999999</c:v>
                </c:pt>
                <c:pt idx="4">
                  <c:v>4.5741300000000003</c:v>
                </c:pt>
                <c:pt idx="5">
                  <c:v>4.5615199999999998</c:v>
                </c:pt>
                <c:pt idx="6">
                  <c:v>4.5527499999999996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E06-4B88-B84F-825314760A19}"/>
            </c:ext>
          </c:extLst>
        </c:ser>
        <c:ser>
          <c:idx val="2"/>
          <c:order val="2"/>
          <c:tx>
            <c:strRef>
              <c:f>计算结果!$N$1</c:f>
              <c:strCache>
                <c:ptCount val="1"/>
                <c:pt idx="0">
                  <c:v>Maximum temperature: inside the outer flow channel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计算结果!$F$2:$F$15</c:f>
              <c:numCache>
                <c:formatCode>#\ ?/?</c:formatCode>
                <c:ptCount val="1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</c:numCache>
            </c:numRef>
          </c:xVal>
          <c:yVal>
            <c:numRef>
              <c:f>计算结果!$N$2:$N$15</c:f>
              <c:numCache>
                <c:formatCode>General</c:formatCode>
                <c:ptCount val="14"/>
                <c:pt idx="0">
                  <c:v>4.7557200000000002</c:v>
                </c:pt>
                <c:pt idx="1">
                  <c:v>4.6667399999999999</c:v>
                </c:pt>
                <c:pt idx="2">
                  <c:v>4.6320499999999996</c:v>
                </c:pt>
                <c:pt idx="3">
                  <c:v>4.6020099999999999</c:v>
                </c:pt>
                <c:pt idx="4">
                  <c:v>4.58263</c:v>
                </c:pt>
                <c:pt idx="5">
                  <c:v>4.5695899999999998</c:v>
                </c:pt>
                <c:pt idx="6">
                  <c:v>4.5602200000000002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7E06-4B88-B84F-825314760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2904544"/>
        <c:axId val="272905104"/>
      </c:scatterChart>
      <c:valAx>
        <c:axId val="272904544"/>
        <c:scaling>
          <c:orientation val="minMax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Mass flow </a:t>
                </a:r>
                <a:r>
                  <a:rPr lang="en-US" sz="1200" b="1" dirty="0" smtClean="0"/>
                  <a:t>rate </a:t>
                </a:r>
                <a:r>
                  <a:rPr lang="zh-CN" sz="1200" b="1" dirty="0"/>
                  <a:t>（</a:t>
                </a:r>
                <a:r>
                  <a:rPr lang="en-US" sz="1200" b="1" dirty="0"/>
                  <a:t>g/s</a:t>
                </a:r>
                <a:r>
                  <a:rPr lang="zh-CN" sz="1200" b="1" dirty="0"/>
                  <a:t>）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\ ?/?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2905104"/>
        <c:crosses val="autoZero"/>
        <c:crossBetween val="midCat"/>
      </c:valAx>
      <c:valAx>
        <c:axId val="27290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rgbClr val="C00000"/>
                    </a:solidFill>
                  </a:rPr>
                  <a:t>Temperature</a:t>
                </a:r>
                <a:r>
                  <a:rPr lang="zh-CN" b="1">
                    <a:solidFill>
                      <a:srgbClr val="C00000"/>
                    </a:solidFill>
                  </a:rPr>
                  <a:t>（</a:t>
                </a:r>
                <a:r>
                  <a:rPr lang="en-US" b="1">
                    <a:solidFill>
                      <a:srgbClr val="C00000"/>
                    </a:solidFill>
                  </a:rPr>
                  <a:t>K</a:t>
                </a:r>
                <a:r>
                  <a:rPr lang="zh-CN" b="1">
                    <a:solidFill>
                      <a:srgbClr val="C00000"/>
                    </a:solidFill>
                  </a:rPr>
                  <a:t>）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2904544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229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323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5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225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110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31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375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35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529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52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77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64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49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459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26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57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9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0933-F127-482E-A217-45C0C723D2A9}" type="datetime1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10F-DCD6-4D51-A8CE-C069BB58DD70}" type="datetime1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49AC-2188-4988-BFA6-48709998488D}" type="datetime1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557F-13DF-4D66-A141-9C57F752668A}" type="datetime1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2620-97A9-43E1-A5D6-67819CEFFC3E}" type="datetime1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948761" y="2399135"/>
            <a:ext cx="10295111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C00000"/>
                </a:solidFill>
              </a:rPr>
              <a:t>CEPC </a:t>
            </a:r>
            <a:r>
              <a:rPr lang="en-US" altLang="zh-CN" sz="3600" dirty="0" smtClean="0">
                <a:solidFill>
                  <a:srgbClr val="C00000"/>
                </a:solidFill>
              </a:rPr>
              <a:t>MDI </a:t>
            </a:r>
            <a:r>
              <a:rPr lang="en-US" altLang="zh-CN" sz="3600" dirty="0" err="1">
                <a:solidFill>
                  <a:srgbClr val="C00000"/>
                </a:solidFill>
              </a:rPr>
              <a:t>C</a:t>
            </a:r>
            <a:r>
              <a:rPr lang="en-US" altLang="zh-CN" sz="3600" dirty="0" err="1" smtClean="0">
                <a:solidFill>
                  <a:srgbClr val="C00000"/>
                </a:solidFill>
              </a:rPr>
              <a:t>ryomodule</a:t>
            </a:r>
            <a:r>
              <a:rPr lang="en-US" altLang="zh-CN" sz="3600" dirty="0" smtClean="0">
                <a:solidFill>
                  <a:srgbClr val="C00000"/>
                </a:solidFill>
              </a:rPr>
              <a:t> design</a:t>
            </a:r>
            <a:r>
              <a:rPr lang="zh-CN" altLang="en-US" sz="3600" dirty="0">
                <a:solidFill>
                  <a:srgbClr val="C00000"/>
                </a:solidFill>
              </a:rPr>
              <a:t> </a:t>
            </a:r>
            <a:r>
              <a:rPr lang="en-US" altLang="zh-CN" sz="3600" dirty="0" smtClean="0">
                <a:solidFill>
                  <a:srgbClr val="C00000"/>
                </a:solidFill>
              </a:rPr>
              <a:t>status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xmlns="" id="{785816F2-AEF2-4FFE-A0DA-84B4490709A4}"/>
              </a:ext>
            </a:extLst>
          </p:cNvPr>
          <p:cNvSpPr txBox="1"/>
          <p:nvPr/>
        </p:nvSpPr>
        <p:spPr>
          <a:xfrm>
            <a:off x="1946915" y="3557310"/>
            <a:ext cx="829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Xiangzhen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Zhang, 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Xiaochen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Yang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0BA2667-53D2-4A7E-83C9-664E725EF84D}"/>
              </a:ext>
            </a:extLst>
          </p:cNvPr>
          <p:cNvSpPr/>
          <p:nvPr/>
        </p:nvSpPr>
        <p:spPr>
          <a:xfrm>
            <a:off x="4592771" y="4041701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On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behalf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of cryogenics system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19936" y="5894686"/>
            <a:ext cx="1877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CC"/>
                </a:solidFill>
              </a:rPr>
              <a:t>2024.10.24</a:t>
            </a:r>
            <a:endParaRPr lang="zh-CN" altLang="en-US" sz="2000" b="1" dirty="0">
              <a:solidFill>
                <a:srgbClr val="0000CC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81198" y="6284485"/>
            <a:ext cx="5167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00CC"/>
                </a:solidFill>
              </a:rPr>
              <a:t>The </a:t>
            </a:r>
            <a:r>
              <a:rPr lang="en-US" altLang="zh-CN" sz="2000" b="1" dirty="0">
                <a:solidFill>
                  <a:srgbClr val="0000CC"/>
                </a:solidFill>
              </a:rPr>
              <a:t>2024 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CEPC  Workshop, Hangzhou, Zhejiang</a:t>
            </a:r>
            <a:endParaRPr lang="zh-CN" altLang="en-US" sz="2000" b="1" dirty="0">
              <a:solidFill>
                <a:srgbClr val="0000CC"/>
              </a:solidFill>
            </a:endParaRPr>
          </a:p>
        </p:txBody>
      </p:sp>
      <p:pic>
        <p:nvPicPr>
          <p:cNvPr id="17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pic>
        <p:nvPicPr>
          <p:cNvPr id="13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" y="48410"/>
            <a:ext cx="1414845" cy="8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88" y="4455353"/>
            <a:ext cx="3810926" cy="7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57"/>
    </mc:Choice>
    <mc:Fallback xmlns="">
      <p:transition spd="slow" advTm="1387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722DAF1-0D98-43F9-B638-C9BB87B3AA42}"/>
              </a:ext>
            </a:extLst>
          </p:cNvPr>
          <p:cNvSpPr txBox="1"/>
          <p:nvPr/>
        </p:nvSpPr>
        <p:spPr>
          <a:xfrm>
            <a:off x="101218" y="1084674"/>
            <a:ext cx="685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Cooling flow: Outer single-layer flow </a:t>
            </a:r>
            <a:r>
              <a:rPr lang="en-US" altLang="zh-CN" sz="20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channel</a:t>
            </a:r>
            <a:endParaRPr lang="zh-CN" altLang="en-US" sz="20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xmlns="" id="{A640F43E-35B4-4206-87C4-18FC6ECC2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221126"/>
              </p:ext>
            </p:extLst>
          </p:nvPr>
        </p:nvGraphicFramePr>
        <p:xfrm>
          <a:off x="6386727" y="1071565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xmlns="" id="{C19896E2-0B8E-4BBD-8255-EF02606FF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107936"/>
              </p:ext>
            </p:extLst>
          </p:nvPr>
        </p:nvGraphicFramePr>
        <p:xfrm>
          <a:off x="6380945" y="374699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xmlns="" id="{1B3E57A2-6DE5-4147-A2DC-9E76AF67E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299158"/>
              </p:ext>
            </p:extLst>
          </p:nvPr>
        </p:nvGraphicFramePr>
        <p:xfrm>
          <a:off x="411056" y="1485104"/>
          <a:ext cx="54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7DC2643-692B-4A8E-B0C4-9AB0CEF51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00" y="4383290"/>
            <a:ext cx="5760000" cy="207004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B8C9D920-8D5B-4A61-BA17-AEA8780BFB3B}"/>
              </a:ext>
            </a:extLst>
          </p:cNvPr>
          <p:cNvSpPr txBox="1"/>
          <p:nvPr/>
        </p:nvSpPr>
        <p:spPr>
          <a:xfrm>
            <a:off x="1037398" y="6114782"/>
            <a:ext cx="513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Temperature distribution of the outer cylinder of the helium tank</a:t>
            </a:r>
            <a:r>
              <a:rPr lang="en-US" altLang="zh-CN" dirty="0" smtClean="0"/>
              <a:t>: </a:t>
            </a:r>
            <a:r>
              <a:rPr lang="en-US" altLang="zh-CN" dirty="0" smtClean="0"/>
              <a:t>4.2K </a:t>
            </a:r>
            <a:r>
              <a:rPr lang="en-US" altLang="zh-CN" dirty="0"/>
              <a:t>10g/s</a:t>
            </a:r>
            <a:endParaRPr lang="zh-CN" altLang="en-US" dirty="0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AEDF332A-3101-4139-91E7-D98DC3D2EF10}"/>
              </a:ext>
            </a:extLst>
          </p:cNvPr>
          <p:cNvCxnSpPr/>
          <p:nvPr/>
        </p:nvCxnSpPr>
        <p:spPr>
          <a:xfrm>
            <a:off x="1275108" y="5032596"/>
            <a:ext cx="432048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xmlns="" id="{042435F3-BDA4-4C40-BE2F-D73E01CD2F40}"/>
              </a:ext>
            </a:extLst>
          </p:cNvPr>
          <p:cNvCxnSpPr>
            <a:cxnSpLocks/>
          </p:cNvCxnSpPr>
          <p:nvPr/>
        </p:nvCxnSpPr>
        <p:spPr>
          <a:xfrm>
            <a:off x="5595970" y="4941168"/>
            <a:ext cx="572038" cy="0"/>
          </a:xfrm>
          <a:prstGeom prst="straightConnector1">
            <a:avLst/>
          </a:prstGeom>
          <a:ln w="31750">
            <a:solidFill>
              <a:srgbClr val="CC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BA420D5-0A4A-4509-9553-CB19633236CA}"/>
              </a:ext>
            </a:extLst>
          </p:cNvPr>
          <p:cNvSpPr txBox="1"/>
          <p:nvPr/>
        </p:nvSpPr>
        <p:spPr>
          <a:xfrm>
            <a:off x="1057270" y="4694042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inlet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0AE4C7C3-0A4A-467D-87D7-D01559B309BC}"/>
              </a:ext>
            </a:extLst>
          </p:cNvPr>
          <p:cNvSpPr txBox="1"/>
          <p:nvPr/>
        </p:nvSpPr>
        <p:spPr>
          <a:xfrm>
            <a:off x="5406753" y="4560244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C00FF"/>
                </a:solidFill>
              </a:rPr>
              <a:t>outlet</a:t>
            </a:r>
            <a:endParaRPr lang="zh-CN" altLang="en-US" sz="1600" b="1" dirty="0">
              <a:solidFill>
                <a:srgbClr val="CC00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19467" y="249845"/>
            <a:ext cx="319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of anti solenoid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841"/>
    </mc:Choice>
    <mc:Fallback xmlns="">
      <p:transition advTm="3684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551ABB9-F632-2DBE-8AD3-B41425FFC3FE}"/>
              </a:ext>
            </a:extLst>
          </p:cNvPr>
          <p:cNvSpPr txBox="1"/>
          <p:nvPr/>
        </p:nvSpPr>
        <p:spPr>
          <a:xfrm>
            <a:off x="7708301" y="244798"/>
            <a:ext cx="445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Optimized </a:t>
            </a:r>
            <a:r>
              <a:rPr lang="en-US" altLang="zh-CN" sz="2400" b="1" dirty="0">
                <a:solidFill>
                  <a:srgbClr val="C00000"/>
                </a:solidFill>
                <a:ea typeface="微软雅黑" panose="020B0503020204020204" pitchFamily="34" charset="-122"/>
              </a:rPr>
              <a:t>helium channel</a:t>
            </a:r>
            <a:endParaRPr lang="zh-CN" altLang="en-US" sz="24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0A00CC1-2083-B37F-B60E-B2DF0F3AD5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32" b="17492"/>
          <a:stretch/>
        </p:blipFill>
        <p:spPr>
          <a:xfrm>
            <a:off x="2486621" y="1769392"/>
            <a:ext cx="6480720" cy="67997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9F63E01-CA70-2350-E1A1-075A41BD8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447" y="1176981"/>
            <a:ext cx="2554979" cy="13011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5C021ED-DE49-4A5D-812F-A5C886FD729A}"/>
              </a:ext>
            </a:extLst>
          </p:cNvPr>
          <p:cNvSpPr txBox="1"/>
          <p:nvPr/>
        </p:nvSpPr>
        <p:spPr>
          <a:xfrm>
            <a:off x="101218" y="971411"/>
            <a:ext cx="7146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Inner and outer double flow channel design</a:t>
            </a:r>
            <a:r>
              <a:rPr lang="zh-CN" altLang="en-US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BD3EA82-C9F3-4C36-873F-556CE81216A5}"/>
              </a:ext>
            </a:extLst>
          </p:cNvPr>
          <p:cNvSpPr/>
          <p:nvPr/>
        </p:nvSpPr>
        <p:spPr>
          <a:xfrm>
            <a:off x="2807182" y="1366916"/>
            <a:ext cx="2224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Minimum gap is 4mm</a:t>
            </a:r>
            <a:endParaRPr lang="zh-CN" altLang="en-US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2A446B3F-433C-4F18-92FE-E1DEBDD00807}"/>
              </a:ext>
            </a:extLst>
          </p:cNvPr>
          <p:cNvCxnSpPr>
            <a:cxnSpLocks/>
          </p:cNvCxnSpPr>
          <p:nvPr/>
        </p:nvCxnSpPr>
        <p:spPr>
          <a:xfrm>
            <a:off x="5055365" y="1543883"/>
            <a:ext cx="560692" cy="417875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xmlns="" id="{0C32C9C0-9D2B-47FF-86CD-59D3CF6A688A}"/>
              </a:ext>
            </a:extLst>
          </p:cNvPr>
          <p:cNvCxnSpPr/>
          <p:nvPr/>
        </p:nvCxnSpPr>
        <p:spPr>
          <a:xfrm flipH="1">
            <a:off x="10572707" y="2003884"/>
            <a:ext cx="37435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xmlns="" id="{4739E8C3-1DD7-45E0-AE5D-518631AE9C7F}"/>
              </a:ext>
            </a:extLst>
          </p:cNvPr>
          <p:cNvCxnSpPr>
            <a:cxnSpLocks/>
          </p:cNvCxnSpPr>
          <p:nvPr/>
        </p:nvCxnSpPr>
        <p:spPr>
          <a:xfrm flipV="1">
            <a:off x="10572707" y="1764429"/>
            <a:ext cx="374352" cy="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E9767052-0926-4FFA-BD5A-2741E04EDEC9}"/>
              </a:ext>
            </a:extLst>
          </p:cNvPr>
          <p:cNvSpPr txBox="1"/>
          <p:nvPr/>
        </p:nvSpPr>
        <p:spPr>
          <a:xfrm>
            <a:off x="10778327" y="1846382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inlet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BCA412AB-CE77-43FA-B19F-3B8B9F26B46B}"/>
              </a:ext>
            </a:extLst>
          </p:cNvPr>
          <p:cNvSpPr txBox="1"/>
          <p:nvPr/>
        </p:nvSpPr>
        <p:spPr>
          <a:xfrm>
            <a:off x="10837802" y="1625865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7030A0"/>
                </a:solidFill>
              </a:rPr>
              <a:t>outlet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xmlns="" id="{8722DAF1-0D98-43F9-B638-C9BB87B3AA42}"/>
              </a:ext>
            </a:extLst>
          </p:cNvPr>
          <p:cNvSpPr txBox="1"/>
          <p:nvPr/>
        </p:nvSpPr>
        <p:spPr>
          <a:xfrm>
            <a:off x="129181" y="2911622"/>
            <a:ext cx="5356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Comparison </a:t>
            </a:r>
            <a:r>
              <a:rPr lang="en-US" altLang="zh-CN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of single-layer and double-layers cooling channels </a:t>
            </a:r>
            <a:r>
              <a:rPr lang="zh-CN" altLang="en-US" sz="2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xmlns="" id="{3BB847D3-5F68-3A1F-DE7F-213392CEE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874" y="2443461"/>
            <a:ext cx="4776380" cy="1644209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151134" y="3935093"/>
            <a:ext cx="7096994" cy="2838114"/>
            <a:chOff x="1415480" y="2745051"/>
            <a:chExt cx="8496944" cy="3157063"/>
          </a:xfrm>
        </p:grpSpPr>
        <p:graphicFrame>
          <p:nvGraphicFramePr>
            <p:cNvPr id="65" name="图表 64">
              <a:extLst>
                <a:ext uri="{FF2B5EF4-FFF2-40B4-BE49-F238E27FC236}">
                  <a16:creationId xmlns:a16="http://schemas.microsoft.com/office/drawing/2014/main" xmlns="" id="{55F90CF9-8AE7-4065-A777-FB6FC96739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44097884"/>
                </p:ext>
              </p:extLst>
            </p:nvPr>
          </p:nvGraphicFramePr>
          <p:xfrm>
            <a:off x="1415480" y="2745051"/>
            <a:ext cx="8064896" cy="31570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66" name="直接连接符 65"/>
            <p:cNvCxnSpPr/>
            <p:nvPr/>
          </p:nvCxnSpPr>
          <p:spPr>
            <a:xfrm>
              <a:off x="4079776" y="3645024"/>
              <a:ext cx="583264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xmlns="" id="{7942EF01-5237-4D9E-8994-F2C5D6A5E826}"/>
              </a:ext>
            </a:extLst>
          </p:cNvPr>
          <p:cNvSpPr txBox="1"/>
          <p:nvPr/>
        </p:nvSpPr>
        <p:spPr>
          <a:xfrm>
            <a:off x="7342736" y="4140769"/>
            <a:ext cx="476638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</a:t>
            </a: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double-layers </a:t>
            </a:r>
            <a:r>
              <a:rPr lang="en-US" altLang="zh-CN" sz="16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flow channel is more effective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compared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 a single-layer flow channel, especially when the helium flow rate is low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Some other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advantages with double heat exchange surface,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including the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heat management, quench recovery or magnet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cooling time.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281"/>
    </mc:Choice>
    <mc:Fallback xmlns="">
      <p:transition advTm="3828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86924" y="257868"/>
            <a:ext cx="37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</a:t>
            </a:r>
            <a:r>
              <a:rPr lang="en-US" altLang="zh-CN" sz="2400" b="1" dirty="0">
                <a:solidFill>
                  <a:srgbClr val="C00000"/>
                </a:solidFill>
              </a:rPr>
              <a:t>of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quadrupole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coils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42B466F3-20B8-409D-8DC4-571C8B0D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62" y="1488399"/>
            <a:ext cx="9360000" cy="1030336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01E14A86-874A-4FAC-9203-29EA697FB9F1}"/>
              </a:ext>
            </a:extLst>
          </p:cNvPr>
          <p:cNvGrpSpPr/>
          <p:nvPr/>
        </p:nvGrpSpPr>
        <p:grpSpPr>
          <a:xfrm>
            <a:off x="9846012" y="1227119"/>
            <a:ext cx="1768892" cy="1667345"/>
            <a:chOff x="9928158" y="2021743"/>
            <a:chExt cx="1768892" cy="1667345"/>
          </a:xfrm>
        </p:grpSpPr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31963886-6E60-46FA-AC7E-BD2782451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28158" y="2021743"/>
              <a:ext cx="1768892" cy="1667345"/>
            </a:xfrm>
            <a:prstGeom prst="rect">
              <a:avLst/>
            </a:prstGeom>
          </p:spPr>
        </p:pic>
        <p:cxnSp>
          <p:nvCxnSpPr>
            <p:cNvPr id="21" name="直接箭头连接符 20">
              <a:extLst>
                <a:ext uri="{FF2B5EF4-FFF2-40B4-BE49-F238E27FC236}">
                  <a16:creationId xmlns="" xmlns:a16="http://schemas.microsoft.com/office/drawing/2014/main" id="{B8BBAA8D-5D76-4E61-87BC-5488D3EBC5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93292" y="3171037"/>
              <a:ext cx="377504" cy="563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="" xmlns:a16="http://schemas.microsoft.com/office/drawing/2014/main" id="{EFF73D7E-7E35-4980-8F80-65B4220AF176}"/>
                </a:ext>
              </a:extLst>
            </p:cNvPr>
            <p:cNvCxnSpPr>
              <a:cxnSpLocks/>
            </p:cNvCxnSpPr>
            <p:nvPr/>
          </p:nvCxnSpPr>
          <p:spPr>
            <a:xfrm>
              <a:off x="10383473" y="2909322"/>
              <a:ext cx="524312" cy="72341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="" xmlns:a16="http://schemas.microsoft.com/office/drawing/2014/main" id="{45AC69F7-3CDA-4145-9350-1AA7FC5C3A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90247" y="2881155"/>
              <a:ext cx="377504" cy="563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="" xmlns:a16="http://schemas.microsoft.com/office/drawing/2014/main" id="{170432F1-3890-4CE6-8ADD-1CA195E3D703}"/>
                </a:ext>
              </a:extLst>
            </p:cNvPr>
            <p:cNvCxnSpPr>
              <a:cxnSpLocks/>
            </p:cNvCxnSpPr>
            <p:nvPr/>
          </p:nvCxnSpPr>
          <p:spPr>
            <a:xfrm>
              <a:off x="11205595" y="2619440"/>
              <a:ext cx="491455" cy="4740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CC88CE7C-1F3D-423F-8858-3298CC444765}"/>
              </a:ext>
            </a:extLst>
          </p:cNvPr>
          <p:cNvSpPr txBox="1"/>
          <p:nvPr/>
        </p:nvSpPr>
        <p:spPr>
          <a:xfrm>
            <a:off x="9353910" y="2990087"/>
            <a:ext cx="2753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Helium </a:t>
            </a:r>
            <a:r>
              <a:rPr lang="en-US" altLang="zh-CN" sz="1600" dirty="0" smtClean="0">
                <a:solidFill>
                  <a:srgbClr val="FF0000"/>
                </a:solidFill>
              </a:rPr>
              <a:t>flows into </a:t>
            </a:r>
            <a:r>
              <a:rPr lang="en-US" altLang="zh-CN" sz="1600" dirty="0">
                <a:solidFill>
                  <a:srgbClr val="FF0000"/>
                </a:solidFill>
              </a:rPr>
              <a:t>the inner channel </a:t>
            </a:r>
            <a:r>
              <a:rPr lang="en-US" altLang="zh-CN" sz="1600" dirty="0">
                <a:solidFill>
                  <a:srgbClr val="7030A0"/>
                </a:solidFill>
              </a:rPr>
              <a:t>and out  </a:t>
            </a:r>
            <a:r>
              <a:rPr lang="en-US" altLang="zh-CN" sz="1600" dirty="0" smtClean="0">
                <a:solidFill>
                  <a:srgbClr val="7030A0"/>
                </a:solidFill>
              </a:rPr>
              <a:t>from </a:t>
            </a:r>
            <a:r>
              <a:rPr lang="en-US" altLang="zh-CN" sz="1600" dirty="0">
                <a:solidFill>
                  <a:srgbClr val="7030A0"/>
                </a:solidFill>
              </a:rPr>
              <a:t>the outer channel.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D4055291-9AAC-49C9-8170-909DF3E4730D}"/>
              </a:ext>
            </a:extLst>
          </p:cNvPr>
          <p:cNvCxnSpPr/>
          <p:nvPr/>
        </p:nvCxnSpPr>
        <p:spPr>
          <a:xfrm>
            <a:off x="341154" y="1381284"/>
            <a:ext cx="0" cy="126000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="" xmlns:a16="http://schemas.microsoft.com/office/drawing/2014/main" id="{7B0A1209-EE6E-4C48-857B-5027E5AA460D}"/>
              </a:ext>
            </a:extLst>
          </p:cNvPr>
          <p:cNvCxnSpPr/>
          <p:nvPr/>
        </p:nvCxnSpPr>
        <p:spPr>
          <a:xfrm>
            <a:off x="2963170" y="1373208"/>
            <a:ext cx="0" cy="126000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51BA0CCA-0322-4FBB-BFFD-E48AAE1497C4}"/>
              </a:ext>
            </a:extLst>
          </p:cNvPr>
          <p:cNvCxnSpPr/>
          <p:nvPr/>
        </p:nvCxnSpPr>
        <p:spPr>
          <a:xfrm>
            <a:off x="5783323" y="1381284"/>
            <a:ext cx="0" cy="126000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8354517B-4F4A-4F5D-AC67-CE8AB39726F5}"/>
              </a:ext>
            </a:extLst>
          </p:cNvPr>
          <p:cNvCxnSpPr/>
          <p:nvPr/>
        </p:nvCxnSpPr>
        <p:spPr>
          <a:xfrm>
            <a:off x="9262363" y="1381284"/>
            <a:ext cx="0" cy="126000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71FA20A4-93C5-42C5-B726-9E5018779801}"/>
              </a:ext>
            </a:extLst>
          </p:cNvPr>
          <p:cNvSpPr txBox="1"/>
          <p:nvPr/>
        </p:nvSpPr>
        <p:spPr>
          <a:xfrm>
            <a:off x="1315676" y="1188542"/>
            <a:ext cx="10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Q1-A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6FA31DCE-304A-404A-A6B6-67B53E4B7143}"/>
              </a:ext>
            </a:extLst>
          </p:cNvPr>
          <p:cNvSpPr txBox="1"/>
          <p:nvPr/>
        </p:nvSpPr>
        <p:spPr>
          <a:xfrm>
            <a:off x="4423797" y="1228155"/>
            <a:ext cx="10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Q1-B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435E956D-91E4-4FEE-B50C-4498A28A59E2}"/>
              </a:ext>
            </a:extLst>
          </p:cNvPr>
          <p:cNvSpPr txBox="1"/>
          <p:nvPr/>
        </p:nvSpPr>
        <p:spPr>
          <a:xfrm>
            <a:off x="8251972" y="1239724"/>
            <a:ext cx="100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Q2</a:t>
            </a:r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02875666-745D-464B-BC6F-02B3156FAFD9}"/>
              </a:ext>
            </a:extLst>
          </p:cNvPr>
          <p:cNvSpPr/>
          <p:nvPr/>
        </p:nvSpPr>
        <p:spPr>
          <a:xfrm>
            <a:off x="6172658" y="2585134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/>
              <a:t>Thermal radiation </a:t>
            </a:r>
            <a:r>
              <a:rPr lang="en-US" altLang="zh-CN" sz="1600" dirty="0"/>
              <a:t>0.2 W/m2</a:t>
            </a:r>
            <a:endParaRPr lang="zh-CN" altLang="en-US" sz="1600" dirty="0"/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2F2DFB1D-947E-4F6C-836F-F1B6E597AD6D}"/>
              </a:ext>
            </a:extLst>
          </p:cNvPr>
          <p:cNvSpPr/>
          <p:nvPr/>
        </p:nvSpPr>
        <p:spPr>
          <a:xfrm>
            <a:off x="3039038" y="2574342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/>
              <a:t>Thermal radiation </a:t>
            </a:r>
            <a:r>
              <a:rPr lang="en-US" altLang="zh-CN" sz="1600" dirty="0"/>
              <a:t>0.2 W/m2</a:t>
            </a:r>
            <a:endParaRPr lang="zh-CN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矩形 34">
                <a:extLst>
                  <a:ext uri="{FF2B5EF4-FFF2-40B4-BE49-F238E27FC236}">
                    <a16:creationId xmlns="" xmlns:a16="http://schemas.microsoft.com/office/drawing/2014/main" id="{981CE1C4-AD9E-4076-870F-CEA10B241969}"/>
                  </a:ext>
                </a:extLst>
              </p:cNvPr>
              <p:cNvSpPr/>
              <p:nvPr/>
            </p:nvSpPr>
            <p:spPr>
              <a:xfrm>
                <a:off x="214586" y="2375457"/>
                <a:ext cx="286193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 dirty="0"/>
                  <a:t>Surface emissivity:</a:t>
                </a:r>
              </a:p>
              <a:p>
                <a:pPr algn="ctr"/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=0.21</m:t>
                    </m:r>
                  </m:oMath>
                </a14:m>
                <a:endParaRPr lang="en-US" altLang="zh-CN" sz="16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4.5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altLang="zh-CN" sz="1600" dirty="0"/>
              </a:p>
              <a:p>
                <a:pPr algn="ctr"/>
                <a:r>
                  <a:rPr lang="zh-CN" altLang="en-US" sz="1600" dirty="0">
                    <a:solidFill>
                      <a:srgbClr val="0000CC"/>
                    </a:solidFill>
                  </a:rPr>
                  <a:t>Thermal radiation </a:t>
                </a:r>
                <a:r>
                  <a:rPr lang="en-US" altLang="zh-CN" sz="1600" dirty="0">
                    <a:solidFill>
                      <a:srgbClr val="0000CC"/>
                    </a:solidFill>
                  </a:rPr>
                  <a:t>17.055 W/m2</a:t>
                </a:r>
                <a:endParaRPr lang="zh-CN" alt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35" name="矩形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1CE1C4-AD9E-4076-870F-CEA10B241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86" y="2375457"/>
                <a:ext cx="2861937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638" t="-1705" r="-426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090ED849-61AE-470D-A51A-8212CFD64697}"/>
              </a:ext>
            </a:extLst>
          </p:cNvPr>
          <p:cNvSpPr/>
          <p:nvPr/>
        </p:nvSpPr>
        <p:spPr>
          <a:xfrm>
            <a:off x="2434354" y="6267766"/>
            <a:ext cx="5062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/>
              <a:t>Fluid pressure difference diagram </a:t>
            </a:r>
            <a:r>
              <a:rPr lang="en-US" altLang="zh-CN" sz="1600" dirty="0"/>
              <a:t>(Inlet flow rate 10g/s)</a:t>
            </a:r>
            <a:endParaRPr lang="zh-CN" altLang="en-US" sz="1600" dirty="0"/>
          </a:p>
        </p:txBody>
      </p:sp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24C53502-F38F-4914-8B3D-29943F772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08" y="3561324"/>
            <a:ext cx="1003441" cy="300431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85322E9D-C2B9-4CB5-97B4-814A079F6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740" y="4134212"/>
            <a:ext cx="7200000" cy="66678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8F6E0E54-BE99-45ED-98A1-450AC32E00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9396" b="23659"/>
          <a:stretch/>
        </p:blipFill>
        <p:spPr>
          <a:xfrm>
            <a:off x="1242740" y="5194925"/>
            <a:ext cx="6840000" cy="623072"/>
          </a:xfrm>
          <a:prstGeom prst="rect">
            <a:avLst/>
          </a:prstGeom>
        </p:spPr>
      </p:pic>
      <p:graphicFrame>
        <p:nvGraphicFramePr>
          <p:cNvPr id="41" name="图表 40">
            <a:extLst>
              <a:ext uri="{FF2B5EF4-FFF2-40B4-BE49-F238E27FC236}">
                <a16:creationId xmlns="" xmlns:a16="http://schemas.microsoft.com/office/drawing/2014/main" id="{F80F5A53-AAA7-4758-85CE-B19CD6E7A9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826098"/>
              </p:ext>
            </p:extLst>
          </p:nvPr>
        </p:nvGraphicFramePr>
        <p:xfrm>
          <a:off x="8408223" y="4350127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572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650"/>
    </mc:Choice>
    <mc:Fallback xmlns="">
      <p:transition advTm="7665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51630FB0-217B-46AB-AFC7-9B9EA01DA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0" y="4091534"/>
            <a:ext cx="900000" cy="259595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B39A000B-2D84-4D2D-8144-15C642F9F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311" y="5235603"/>
            <a:ext cx="3481008" cy="144000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13658C30-4F44-4F52-91B9-E2E7339AA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17" y="1196752"/>
            <a:ext cx="900000" cy="269464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FFCAC0F7-05D6-4C53-91A3-D394CFA19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031" y="1840313"/>
            <a:ext cx="9000000" cy="1084631"/>
          </a:xfrm>
          <a:prstGeom prst="rect">
            <a:avLst/>
          </a:prstGeom>
        </p:spPr>
      </p:pic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2CD5DF87-7866-4959-B6CC-BA8F430AF5F7}"/>
              </a:ext>
            </a:extLst>
          </p:cNvPr>
          <p:cNvGrpSpPr/>
          <p:nvPr/>
        </p:nvGrpSpPr>
        <p:grpSpPr>
          <a:xfrm>
            <a:off x="2208253" y="3474824"/>
            <a:ext cx="8928000" cy="58723"/>
            <a:chOff x="1912690" y="906011"/>
            <a:chExt cx="9421048" cy="58723"/>
          </a:xfrm>
        </p:grpSpPr>
        <p:cxnSp>
          <p:nvCxnSpPr>
            <p:cNvPr id="47" name="直接箭头连接符 46">
              <a:extLst>
                <a:ext uri="{FF2B5EF4-FFF2-40B4-BE49-F238E27FC236}">
                  <a16:creationId xmlns="" xmlns:a16="http://schemas.microsoft.com/office/drawing/2014/main" id="{30063F62-E85B-428A-954B-78A08423D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1413" y="923229"/>
              <a:ext cx="9362325" cy="8600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>
              <a:extLst>
                <a:ext uri="{FF2B5EF4-FFF2-40B4-BE49-F238E27FC236}">
                  <a16:creationId xmlns="" xmlns:a16="http://schemas.microsoft.com/office/drawing/2014/main" id="{3545B2BF-B21D-42D6-82C5-3C50450F23FE}"/>
                </a:ext>
              </a:extLst>
            </p:cNvPr>
            <p:cNvSpPr/>
            <p:nvPr/>
          </p:nvSpPr>
          <p:spPr>
            <a:xfrm>
              <a:off x="1912690" y="906011"/>
              <a:ext cx="58723" cy="58723"/>
            </a:xfrm>
            <a:prstGeom prst="ellipse">
              <a:avLst/>
            </a:prstGeom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5E293A42-25B8-4D2C-9664-A4D618018596}"/>
              </a:ext>
            </a:extLst>
          </p:cNvPr>
          <p:cNvSpPr txBox="1"/>
          <p:nvPr/>
        </p:nvSpPr>
        <p:spPr>
          <a:xfrm>
            <a:off x="11174206" y="3339117"/>
            <a:ext cx="4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X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0673B305-C787-4A95-89BD-8638757A65DD}"/>
              </a:ext>
            </a:extLst>
          </p:cNvPr>
          <p:cNvSpPr txBox="1"/>
          <p:nvPr/>
        </p:nvSpPr>
        <p:spPr>
          <a:xfrm>
            <a:off x="2802748" y="6162818"/>
            <a:ext cx="53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Temperature distribution of helium fluid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095FDC5C-1ECA-41DA-A0DE-70C91CE6371C}"/>
              </a:ext>
            </a:extLst>
          </p:cNvPr>
          <p:cNvSpPr txBox="1"/>
          <p:nvPr/>
        </p:nvSpPr>
        <p:spPr>
          <a:xfrm>
            <a:off x="1489929" y="1260802"/>
            <a:ext cx="51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Inlet </a:t>
            </a:r>
            <a:r>
              <a:rPr lang="en-US" altLang="zh-CN" dirty="0"/>
              <a:t>flow rate </a:t>
            </a:r>
            <a:r>
              <a:rPr lang="en-US" altLang="zh-CN" dirty="0" smtClean="0"/>
              <a:t>10g/s</a:t>
            </a:r>
            <a:endParaRPr lang="zh-CN" altLang="en-US" dirty="0"/>
          </a:p>
        </p:txBody>
      </p:sp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30A15987-38CA-4A74-838D-AAA81587D0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582"/>
          <a:stretch/>
        </p:blipFill>
        <p:spPr>
          <a:xfrm>
            <a:off x="1199456" y="3936720"/>
            <a:ext cx="1877650" cy="1440000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9073F158-505F-48EE-86BD-D0D30F379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4128" y="3993884"/>
            <a:ext cx="2261181" cy="1440000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D0C85488-A0D3-42A4-A525-4735107D679C}"/>
              </a:ext>
            </a:extLst>
          </p:cNvPr>
          <p:cNvSpPr txBox="1"/>
          <p:nvPr/>
        </p:nvSpPr>
        <p:spPr>
          <a:xfrm>
            <a:off x="9421196" y="6284054"/>
            <a:ext cx="2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x=3.500 m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="" xmlns:a16="http://schemas.microsoft.com/office/drawing/2014/main" id="{A06F8304-CB71-45D9-AA60-DF43804D3125}"/>
              </a:ext>
            </a:extLst>
          </p:cNvPr>
          <p:cNvSpPr txBox="1"/>
          <p:nvPr/>
        </p:nvSpPr>
        <p:spPr>
          <a:xfrm>
            <a:off x="5377431" y="5461826"/>
            <a:ext cx="2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x=1.400 m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F8284E81-A501-42F7-A903-6DA6624A84B8}"/>
              </a:ext>
            </a:extLst>
          </p:cNvPr>
          <p:cNvSpPr txBox="1"/>
          <p:nvPr/>
        </p:nvSpPr>
        <p:spPr>
          <a:xfrm>
            <a:off x="1154850" y="5449112"/>
            <a:ext cx="2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x=0.060 m</a:t>
            </a:r>
            <a:endParaRPr lang="zh-CN" altLang="en-US" sz="1600" b="1" dirty="0">
              <a:latin typeface="+mn-ea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D06158F8-BE05-4514-9EAB-31D056ADC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2161" y="3939627"/>
            <a:ext cx="2307418" cy="1440000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7622D24E-9C6A-41E0-B759-3CDB72AD6C01}"/>
              </a:ext>
            </a:extLst>
          </p:cNvPr>
          <p:cNvSpPr txBox="1"/>
          <p:nvPr/>
        </p:nvSpPr>
        <p:spPr>
          <a:xfrm>
            <a:off x="3122800" y="5449112"/>
            <a:ext cx="2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x=1.250 m</a:t>
            </a:r>
            <a:endParaRPr lang="zh-CN" altLang="en-US" sz="1600" b="1" dirty="0">
              <a:latin typeface="+mn-ea"/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="" xmlns:a16="http://schemas.microsoft.com/office/drawing/2014/main" id="{70BCC58F-80B3-4698-A80E-EA27ADBF5F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9046" y="3973070"/>
            <a:ext cx="2500053" cy="1440000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054A7312-2489-4DE8-82FD-A28EC47BAC96}"/>
              </a:ext>
            </a:extLst>
          </p:cNvPr>
          <p:cNvSpPr txBox="1"/>
          <p:nvPr/>
        </p:nvSpPr>
        <p:spPr>
          <a:xfrm>
            <a:off x="7914666" y="3945754"/>
            <a:ext cx="2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x=2.500 m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57F0065A-26B4-4E01-94B1-354FFAC36D38}"/>
              </a:ext>
            </a:extLst>
          </p:cNvPr>
          <p:cNvSpPr txBox="1"/>
          <p:nvPr/>
        </p:nvSpPr>
        <p:spPr>
          <a:xfrm>
            <a:off x="5034938" y="1127875"/>
            <a:ext cx="711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Helium fluid is heated in the inner </a:t>
            </a:r>
            <a:r>
              <a:rPr lang="en-US" altLang="zh-CN" dirty="0" smtClean="0"/>
              <a:t>channel.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/>
              <a:t>The temperature of the fluid in the inner channel varies </a:t>
            </a:r>
            <a:r>
              <a:rPr lang="en-US" altLang="zh-CN" dirty="0" smtClean="0"/>
              <a:t>greatly near </a:t>
            </a:r>
            <a:r>
              <a:rPr lang="en-US" altLang="zh-CN" dirty="0" smtClean="0"/>
              <a:t>Q1-A.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7986924" y="257868"/>
            <a:ext cx="37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</a:t>
            </a:r>
            <a:r>
              <a:rPr lang="en-US" altLang="zh-CN" sz="2400" b="1" dirty="0">
                <a:solidFill>
                  <a:srgbClr val="C00000"/>
                </a:solidFill>
              </a:rPr>
              <a:t>of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quadrupole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coils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2128225" y="2680024"/>
            <a:ext cx="674523" cy="138580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181183" y="2705035"/>
            <a:ext cx="24687" cy="128671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5928721" y="2737637"/>
            <a:ext cx="559880" cy="124613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8259049" y="2705035"/>
            <a:ext cx="357231" cy="122525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10474599" y="2759491"/>
            <a:ext cx="284503" cy="227393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7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962"/>
    </mc:Choice>
    <mc:Fallback xmlns="">
      <p:transition advTm="3096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3658C30-4F44-4F52-91B9-E2E7339AA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32" y="1276949"/>
            <a:ext cx="961908" cy="2880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2CD5DF87-7866-4959-B6CC-BA8F430AF5F7}"/>
              </a:ext>
            </a:extLst>
          </p:cNvPr>
          <p:cNvGrpSpPr/>
          <p:nvPr/>
        </p:nvGrpSpPr>
        <p:grpSpPr>
          <a:xfrm>
            <a:off x="2238436" y="3123367"/>
            <a:ext cx="8928000" cy="58723"/>
            <a:chOff x="1912690" y="906011"/>
            <a:chExt cx="9421048" cy="58723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="" xmlns:a16="http://schemas.microsoft.com/office/drawing/2014/main" id="{30063F62-E85B-428A-954B-78A08423D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1413" y="923229"/>
              <a:ext cx="9362325" cy="8600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3545B2BF-B21D-42D6-82C5-3C50450F23FE}"/>
                </a:ext>
              </a:extLst>
            </p:cNvPr>
            <p:cNvSpPr/>
            <p:nvPr/>
          </p:nvSpPr>
          <p:spPr>
            <a:xfrm>
              <a:off x="1912690" y="906011"/>
              <a:ext cx="58723" cy="58723"/>
            </a:xfrm>
            <a:prstGeom prst="ellipse">
              <a:avLst/>
            </a:prstGeom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E293A42-25B8-4D2C-9664-A4D618018596}"/>
              </a:ext>
            </a:extLst>
          </p:cNvPr>
          <p:cNvSpPr txBox="1"/>
          <p:nvPr/>
        </p:nvSpPr>
        <p:spPr>
          <a:xfrm>
            <a:off x="11204389" y="2987660"/>
            <a:ext cx="4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X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A6E9482-6131-4A5C-8D9C-BA7F08DA2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758" y="1377602"/>
            <a:ext cx="8748000" cy="6389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0E202204-1C0D-4C1F-B04B-143531D4F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807" y="2164553"/>
            <a:ext cx="8784000" cy="7754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05016E1-9E70-4918-8769-5EF4246C27A1}"/>
              </a:ext>
            </a:extLst>
          </p:cNvPr>
          <p:cNvSpPr/>
          <p:nvPr/>
        </p:nvSpPr>
        <p:spPr>
          <a:xfrm>
            <a:off x="3978467" y="1951847"/>
            <a:ext cx="4527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/>
              <a:t>Temperature distribution inside the inner channel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E7F18FBC-179F-49E3-B9D1-144FA0652B38}"/>
              </a:ext>
            </a:extLst>
          </p:cNvPr>
          <p:cNvSpPr/>
          <p:nvPr/>
        </p:nvSpPr>
        <p:spPr>
          <a:xfrm>
            <a:off x="3514109" y="274510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/>
              <a:t>Temperature distribution </a:t>
            </a:r>
            <a:r>
              <a:rPr lang="en-US" altLang="zh-CN" sz="1600" dirty="0" smtClean="0"/>
              <a:t>outside </a:t>
            </a:r>
            <a:r>
              <a:rPr lang="zh-CN" altLang="en-US" sz="1600" dirty="0" smtClean="0"/>
              <a:t>the </a:t>
            </a:r>
            <a:r>
              <a:rPr lang="zh-CN" altLang="en-US" sz="1600" dirty="0"/>
              <a:t>inner channel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16E9E017-4B76-4786-9AE8-0326D69B9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643" y="3322481"/>
            <a:ext cx="9680859" cy="2723391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17C02C4B-7F7A-4A41-AE36-56B1BA9A9090}"/>
              </a:ext>
            </a:extLst>
          </p:cNvPr>
          <p:cNvSpPr/>
          <p:nvPr/>
        </p:nvSpPr>
        <p:spPr>
          <a:xfrm>
            <a:off x="479571" y="5890046"/>
            <a:ext cx="11232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/>
              <a:t>A</a:t>
            </a:r>
            <a:r>
              <a:rPr lang="zh-CN" altLang="en-US" dirty="0" smtClean="0"/>
              <a:t>fter </a:t>
            </a:r>
            <a:r>
              <a:rPr lang="zh-CN" altLang="en-US" dirty="0"/>
              <a:t>passing through Q2 and Q1-</a:t>
            </a:r>
            <a:r>
              <a:rPr lang="zh-CN" altLang="en-US" dirty="0" smtClean="0"/>
              <a:t>B</a:t>
            </a:r>
            <a:r>
              <a:rPr lang="en-US" altLang="zh-CN" dirty="0" smtClean="0"/>
              <a:t>, </a:t>
            </a:r>
            <a:r>
              <a:rPr lang="en-US" altLang="zh-CN" dirty="0"/>
              <a:t>t</a:t>
            </a:r>
            <a:r>
              <a:rPr lang="zh-CN" altLang="en-US" dirty="0" smtClean="0"/>
              <a:t>he </a:t>
            </a:r>
            <a:r>
              <a:rPr lang="en-US" altLang="zh-CN" dirty="0" smtClean="0"/>
              <a:t>helium </a:t>
            </a:r>
            <a:r>
              <a:rPr lang="zh-CN" altLang="en-US" dirty="0" smtClean="0"/>
              <a:t>temperature increases </a:t>
            </a:r>
            <a:r>
              <a:rPr lang="zh-CN" altLang="en-US" dirty="0"/>
              <a:t>by </a:t>
            </a:r>
            <a:r>
              <a:rPr lang="zh-CN" altLang="en-US" dirty="0" smtClean="0"/>
              <a:t>a</a:t>
            </a:r>
            <a:r>
              <a:rPr lang="en-US" altLang="zh-CN" dirty="0" err="1" smtClean="0"/>
              <a:t>pproximately</a:t>
            </a:r>
            <a:r>
              <a:rPr lang="zh-CN" altLang="en-US" dirty="0" smtClean="0"/>
              <a:t> </a:t>
            </a:r>
            <a:r>
              <a:rPr lang="zh-CN" altLang="en-US" dirty="0"/>
              <a:t>0.</a:t>
            </a:r>
            <a:r>
              <a:rPr lang="en-US" altLang="zh-CN" dirty="0"/>
              <a:t>04</a:t>
            </a:r>
            <a:r>
              <a:rPr lang="zh-CN" altLang="en-US" dirty="0" smtClean="0"/>
              <a:t>K</a:t>
            </a:r>
            <a:r>
              <a:rPr lang="en-US" altLang="zh-CN" dirty="0" smtClean="0"/>
              <a:t>. 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0000CC"/>
                </a:solidFill>
              </a:rPr>
              <a:t>When subcooled helium flows through Q1-A</a:t>
            </a:r>
            <a:r>
              <a:rPr lang="zh-CN" altLang="en-US" dirty="0" smtClean="0">
                <a:solidFill>
                  <a:srgbClr val="0000CC"/>
                </a:solidFill>
              </a:rPr>
              <a:t>, it</a:t>
            </a:r>
            <a:r>
              <a:rPr lang="en-US" altLang="zh-CN" dirty="0" smtClean="0">
                <a:solidFill>
                  <a:srgbClr val="0000CC"/>
                </a:solidFill>
              </a:rPr>
              <a:t>s</a:t>
            </a:r>
            <a:r>
              <a:rPr lang="zh-CN" altLang="en-US" dirty="0" smtClean="0">
                <a:solidFill>
                  <a:srgbClr val="0000CC"/>
                </a:solidFill>
              </a:rPr>
              <a:t> temperature rises rapidly</a:t>
            </a:r>
            <a:r>
              <a:rPr lang="zh-CN" altLang="en-US" dirty="0" smtClean="0"/>
              <a:t>, </a:t>
            </a:r>
            <a:r>
              <a:rPr lang="zh-CN" altLang="en-US" dirty="0"/>
              <a:t>with a gradually increasing temperature difference at the same X position</a:t>
            </a:r>
            <a:r>
              <a:rPr lang="zh-CN" altLang="en-US" dirty="0" smtClean="0"/>
              <a:t>.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7986924" y="257868"/>
            <a:ext cx="37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</a:t>
            </a:r>
            <a:r>
              <a:rPr lang="en-US" altLang="zh-CN" sz="2400" b="1" dirty="0">
                <a:solidFill>
                  <a:srgbClr val="C00000"/>
                </a:solidFill>
              </a:rPr>
              <a:t>of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quadrupole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coils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3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018"/>
    </mc:Choice>
    <mc:Fallback xmlns="">
      <p:transition advTm="5201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="" xmlns:a16="http://schemas.microsoft.com/office/drawing/2014/main" id="{A0DB86F3-60F7-4E3C-811D-C430DCD341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883355"/>
              </p:ext>
            </p:extLst>
          </p:nvPr>
        </p:nvGraphicFramePr>
        <p:xfrm>
          <a:off x="2207568" y="1124744"/>
          <a:ext cx="83529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7FA79C7-E2F1-4EF2-85F6-97CF9F620FF7}"/>
              </a:ext>
            </a:extLst>
          </p:cNvPr>
          <p:cNvSpPr/>
          <p:nvPr/>
        </p:nvSpPr>
        <p:spPr>
          <a:xfrm>
            <a:off x="1199456" y="5462926"/>
            <a:ext cx="92072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dirty="0"/>
              <a:t>The static thermal radiation of a quadrupole focusing magnet </a:t>
            </a:r>
            <a:r>
              <a:rPr lang="zh-CN" altLang="en-US" dirty="0">
                <a:solidFill>
                  <a:srgbClr val="0000CC"/>
                </a:solidFill>
              </a:rPr>
              <a:t>is constant</a:t>
            </a:r>
            <a:r>
              <a:rPr lang="zh-CN" altLang="en-US" dirty="0"/>
              <a:t>. </a:t>
            </a:r>
            <a:endParaRPr lang="en-US" altLang="zh-CN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dirty="0" smtClean="0"/>
              <a:t>The </a:t>
            </a:r>
            <a:r>
              <a:rPr lang="zh-CN" altLang="en-US" dirty="0"/>
              <a:t>higher the flow </a:t>
            </a:r>
            <a:r>
              <a:rPr lang="zh-CN" altLang="en-US" dirty="0" smtClean="0"/>
              <a:t>rate </a:t>
            </a:r>
            <a:r>
              <a:rPr lang="en-US" altLang="zh-CN" dirty="0" smtClean="0"/>
              <a:t>is</a:t>
            </a:r>
            <a:r>
              <a:rPr lang="zh-CN" altLang="en-US" dirty="0" smtClean="0"/>
              <a:t>, </a:t>
            </a:r>
            <a:r>
              <a:rPr lang="zh-CN" altLang="en-US" dirty="0"/>
              <a:t>the lower the temperature of the Q1-A </a:t>
            </a:r>
            <a:r>
              <a:rPr lang="zh-CN" altLang="en-US" dirty="0" smtClean="0"/>
              <a:t>magnet </a:t>
            </a:r>
            <a:r>
              <a:rPr lang="en-US" altLang="zh-CN" dirty="0" smtClean="0"/>
              <a:t>will be</a:t>
            </a:r>
            <a:r>
              <a:rPr lang="zh-CN" altLang="en-US" dirty="0" smtClean="0"/>
              <a:t>. </a:t>
            </a:r>
            <a:endParaRPr lang="en-US" altLang="zh-CN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dirty="0"/>
              <a:t>The flow rate of subcooled </a:t>
            </a:r>
            <a:r>
              <a:rPr lang="zh-CN" altLang="en-US" dirty="0" smtClean="0"/>
              <a:t>helium </a:t>
            </a:r>
            <a:r>
              <a:rPr lang="en-US" altLang="zh-CN" dirty="0" smtClean="0"/>
              <a:t>is </a:t>
            </a:r>
            <a:r>
              <a:rPr lang="zh-CN" altLang="en-US" dirty="0" smtClean="0"/>
              <a:t>determined based on the temperature of </a:t>
            </a:r>
            <a:r>
              <a:rPr lang="zh-CN" altLang="en-US" dirty="0"/>
              <a:t>the </a:t>
            </a:r>
            <a:r>
              <a:rPr lang="zh-CN" altLang="en-US" dirty="0" smtClean="0"/>
              <a:t>magnet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986924" y="257868"/>
            <a:ext cx="37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</a:t>
            </a:r>
            <a:r>
              <a:rPr lang="en-US" altLang="zh-CN" sz="2400" b="1" dirty="0">
                <a:solidFill>
                  <a:srgbClr val="C00000"/>
                </a:solidFill>
              </a:rPr>
              <a:t>of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quadrupole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coils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817"/>
    </mc:Choice>
    <mc:Fallback xmlns="">
      <p:transition advTm="3781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184232" y="404664"/>
            <a:ext cx="3816424" cy="4646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Subcooled</a:t>
            </a:r>
            <a:r>
              <a:rPr lang="en-US" altLang="zh-CN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LHe</a:t>
            </a:r>
            <a:r>
              <a:rPr lang="en-US" altLang="zh-CN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Circulation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417637"/>
            <a:ext cx="10713618" cy="508759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7FA79C7-E2F1-4EF2-85F6-97CF9F620FF7}"/>
              </a:ext>
            </a:extLst>
          </p:cNvPr>
          <p:cNvSpPr/>
          <p:nvPr/>
        </p:nvSpPr>
        <p:spPr>
          <a:xfrm>
            <a:off x="7032104" y="1417637"/>
            <a:ext cx="50405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 tank is used to control the pressure.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flow rate can be improved largely.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Temperature distribution can be more uniform.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system is complicated.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</p:spTree>
    <p:extLst>
      <p:ext uri="{BB962C8B-B14F-4D97-AF65-F5344CB8AC3E}">
        <p14:creationId xmlns:p14="http://schemas.microsoft.com/office/powerpoint/2010/main" val="106675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57"/>
    </mc:Choice>
    <mc:Fallback xmlns="">
      <p:transition spd="slow" advTm="6065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Current leads design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112" y="1361694"/>
            <a:ext cx="11953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MDI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superconducting 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anti-solenoid magnet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need to develop </a:t>
            </a:r>
            <a:r>
              <a:rPr lang="en-US" altLang="zh-CN" kern="1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1.3 </a:t>
            </a:r>
            <a:r>
              <a:rPr lang="en-US" altLang="zh-CN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kA level current leads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marL="55245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traditional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pure copper leads </a:t>
            </a:r>
            <a:r>
              <a:rPr lang="en-US" altLang="zh-CN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are </a:t>
            </a:r>
            <a:r>
              <a:rPr lang="en-US" altLang="zh-CN" kern="1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not easy to 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meet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requirements, 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and binary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current 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leads are used 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based on high-temperature superconductivity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marL="55245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superconducting wire welding resistance optimization, 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safe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protection and low-temperature insulation and other 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issues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are considered;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415480" y="3063752"/>
            <a:ext cx="8983835" cy="292667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32070" y="5990428"/>
            <a:ext cx="2150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Current lead in BEPC2</a:t>
            </a:r>
            <a:endParaRPr lang="zh-CN" altLang="en-US" sz="1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206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57"/>
    </mc:Choice>
    <mc:Fallback xmlns="">
      <p:transition spd="slow" advTm="6065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Current leads design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6935" y="1153354"/>
            <a:ext cx="244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华文中宋" pitchFamily="2" charset="-122"/>
              </a:rPr>
              <a:t>HTS current lead</a:t>
            </a:r>
            <a:endParaRPr lang="zh-CN" altLang="en-US" sz="2000" b="1" dirty="0">
              <a:solidFill>
                <a:srgbClr val="0000FF"/>
              </a:solidFill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4" name="图片 3"/>
          <p:cNvPicPr/>
          <p:nvPr/>
        </p:nvPicPr>
        <p:blipFill rotWithShape="1">
          <a:blip r:embed="rId3"/>
          <a:srcRect l="19288" t="1765" r="36613" b="-25"/>
          <a:stretch/>
        </p:blipFill>
        <p:spPr>
          <a:xfrm>
            <a:off x="9779059" y="2413944"/>
            <a:ext cx="1762305" cy="164804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48128" y="4346678"/>
            <a:ext cx="480796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34290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Current leads 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cooled by liquid nitrogen or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helium 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are</a:t>
            </a: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designed 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based on Bi-2223 high-temperature superconductor and high-purity copper;</a:t>
            </a:r>
          </a:p>
          <a:p>
            <a:pPr marL="609600" indent="-342900" algn="just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With the help of numerical simulation,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for 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cooling of the copper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section is designed;</a:t>
            </a:r>
            <a:r>
              <a:rPr lang="en-US" altLang="zh-CN" sz="16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 </a:t>
            </a:r>
            <a:r>
              <a:rPr lang="en-US" altLang="zh-CN" sz="16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enhanced heat transfer scheme </a:t>
            </a:r>
            <a:r>
              <a:rPr lang="en-US" altLang="zh-CN" sz="1600" kern="1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 proposed</a:t>
            </a:r>
            <a:r>
              <a:rPr lang="zh-CN" altLang="en-US" sz="1600" kern="1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16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8908536" y="1351507"/>
            <a:ext cx="1890383" cy="1066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74634" y="1519510"/>
            <a:ext cx="430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 </a:t>
            </a:r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HTS current lead cooled by helium gas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85145" y="3923301"/>
            <a:ext cx="2791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heat exchange method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4920" y="1876006"/>
            <a:ext cx="8782897" cy="1998576"/>
            <a:chOff x="1145166" y="1429038"/>
            <a:chExt cx="7190430" cy="1141706"/>
          </a:xfrm>
        </p:grpSpPr>
        <p:pic>
          <p:nvPicPr>
            <p:cNvPr id="11" name="图片 1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45166" y="1532042"/>
              <a:ext cx="7190430" cy="103870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257140" y="1588858"/>
              <a:ext cx="1409050" cy="158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Oxygen free copper</a:t>
              </a:r>
              <a:endPara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228612" y="1588858"/>
              <a:ext cx="409718" cy="158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HTS</a:t>
              </a:r>
              <a:endPara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657763" y="1590067"/>
              <a:ext cx="366778" cy="158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LTS</a:t>
              </a:r>
              <a:endPara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 bwMode="auto">
            <a:xfrm>
              <a:off x="5625783" y="1429038"/>
              <a:ext cx="0" cy="602064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6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 bwMode="auto">
            <a:xfrm>
              <a:off x="7403424" y="1462295"/>
              <a:ext cx="0" cy="602064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6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39561"/>
              </p:ext>
            </p:extLst>
          </p:nvPr>
        </p:nvGraphicFramePr>
        <p:xfrm>
          <a:off x="335360" y="3836790"/>
          <a:ext cx="7056783" cy="2686875"/>
        </p:xfrm>
        <a:graphic>
          <a:graphicData uri="http://schemas.openxmlformats.org/drawingml/2006/table">
            <a:tbl>
              <a:tblPr firstRow="1" firstCol="1" bandRow="1"/>
              <a:tblGrid>
                <a:gridCol w="1368151"/>
                <a:gridCol w="1440161"/>
                <a:gridCol w="1483958"/>
                <a:gridCol w="1396362"/>
                <a:gridCol w="1368151"/>
              </a:tblGrid>
              <a:tr h="29105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2200" dirty="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1300A</a:t>
                      </a:r>
                      <a:r>
                        <a:rPr lang="en-US" sz="1400" b="1" kern="2200" baseline="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current lead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2200" dirty="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800A</a:t>
                      </a:r>
                      <a:r>
                        <a:rPr lang="en-US" sz="1400" b="1" kern="2200" baseline="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current lead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105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Sections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HTS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Copper</a:t>
                      </a:r>
                      <a:r>
                        <a:rPr lang="en-US" altLang="zh-CN" sz="1400" kern="2200" baseline="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part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HTS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2200" dirty="0" smtClean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Copper</a:t>
                      </a:r>
                      <a:r>
                        <a:rPr lang="en-US" altLang="zh-CN" sz="1400" kern="2200" baseline="0" dirty="0" smtClean="0">
                          <a:effectLst/>
                          <a:latin typeface="等线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 part</a:t>
                      </a:r>
                      <a:endParaRPr lang="zh-CN" alt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18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Cooling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5K</a:t>
                      </a:r>
                      <a:r>
                        <a:rPr lang="en-US" sz="1400" kern="2200" baseline="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helium gas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5K</a:t>
                      </a:r>
                      <a:r>
                        <a:rPr lang="en-US" sz="1400" kern="2200" baseline="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helium gas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5K</a:t>
                      </a:r>
                      <a:r>
                        <a:rPr lang="en-US" sz="1400" kern="2200" baseline="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helium gas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5K</a:t>
                      </a:r>
                      <a:r>
                        <a:rPr lang="en-US" sz="1400" kern="2200" baseline="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helium gas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3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Structure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Bi-2223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RRR40</a:t>
                      </a:r>
                      <a:r>
                        <a:rPr lang="en-US" sz="1400" kern="2200" baseline="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copper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Bi-2223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RRR40</a:t>
                      </a:r>
                      <a:r>
                        <a:rPr lang="en-US" sz="1400" kern="2200" baseline="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copper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23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Temperature</a:t>
                      </a:r>
                      <a:r>
                        <a:rPr lang="en-US" altLang="zh-CN" sz="1400" b="1" kern="2200" baseline="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40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60K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40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60K-300K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40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60K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40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60K-300K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6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Current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1500 A+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900 A+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6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en-US" altLang="zh-CN" sz="1400" b="1" kern="2200" baseline="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load</a:t>
                      </a:r>
                      <a:r>
                        <a:rPr lang="zh-CN" sz="1400" b="1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40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0.15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40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5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Flow</a:t>
                      </a:r>
                      <a:r>
                        <a:rPr lang="en-US" altLang="zh-CN" sz="1400" b="1" kern="2200" baseline="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rate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400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0.1g/s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400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0.05g/s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1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57"/>
    </mc:Choice>
    <mc:Fallback xmlns="">
      <p:transition spd="slow" advTm="6065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Current leads design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4791D1D5-2A62-0D76-E7BC-73ADABE89EC3}"/>
              </a:ext>
            </a:extLst>
          </p:cNvPr>
          <p:cNvSpPr txBox="1"/>
          <p:nvPr/>
        </p:nvSpPr>
        <p:spPr>
          <a:xfrm>
            <a:off x="187318" y="1124744"/>
            <a:ext cx="115442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For the 1300A current lead, the temperature of the cold end can be controlled to be lower than 60 K with a flow rate of 0.06 g/s.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Meanwhile, the heat load on the liquid helium temperature is 0.12 W.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53" y="2060848"/>
            <a:ext cx="5240683" cy="41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49" y="2267579"/>
            <a:ext cx="5474682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2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57"/>
    </mc:Choice>
    <mc:Fallback xmlns="">
      <p:transition spd="slow" advTm="6065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431704" y="1772816"/>
            <a:ext cx="5904656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buFont typeface="+mj-ea"/>
              <a:buAutoNum type="ea1JpnChsDbPeriod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</a:p>
          <a:p>
            <a:pPr marL="514350" indent="-514350">
              <a:lnSpc>
                <a:spcPct val="120000"/>
              </a:lnSpc>
              <a:buFont typeface="+mj-ea"/>
              <a:buAutoNum type="ea1JpnChsDbPeriod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Cryogenic scheme of the cryostat</a:t>
            </a:r>
          </a:p>
          <a:p>
            <a:pPr marL="514350" indent="-514350">
              <a:lnSpc>
                <a:spcPct val="120000"/>
              </a:lnSpc>
              <a:buFont typeface="+mj-ea"/>
              <a:buAutoNum type="ea1JpnChsDbPeriod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Structural design of the cryostat</a:t>
            </a:r>
          </a:p>
          <a:p>
            <a:pPr marL="514350" indent="-514350">
              <a:lnSpc>
                <a:spcPct val="120000"/>
              </a:lnSpc>
              <a:buFont typeface="+mj-ea"/>
              <a:buAutoNum type="ea1JpnChsDbPeriod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Calculation and simulation  </a:t>
            </a:r>
            <a:endParaRPr lang="en-US" altLang="zh-CN" sz="2400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indent="-514350">
              <a:lnSpc>
                <a:spcPct val="120000"/>
              </a:lnSpc>
              <a:buFont typeface="+mj-ea"/>
              <a:buAutoNum type="ea1JpnChsDbPeriod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Current leads design</a:t>
            </a:r>
          </a:p>
          <a:p>
            <a:pPr marL="514350" indent="-514350">
              <a:lnSpc>
                <a:spcPct val="120000"/>
              </a:lnSpc>
              <a:buFont typeface="+mj-ea"/>
              <a:buAutoNum type="ea1JpnChsDbPeriod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 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and plan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9"/>
    </mc:Choice>
    <mc:Fallback xmlns="">
      <p:transition spd="slow" advTm="3436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115889"/>
            <a:ext cx="8437563" cy="581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CC0066"/>
                </a:solidFill>
                <a:latin typeface="Times New Roman" panose="02020603050405020304" pitchFamily="18" charset="0"/>
              </a:rPr>
              <a:t>Summary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52DDA7AB-C461-4C06-B19E-28394BF74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92" y="1325001"/>
            <a:ext cx="10972800" cy="232002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3399"/>
                </a:solidFill>
              </a:rPr>
              <a:t>Design </a:t>
            </a:r>
            <a:r>
              <a:rPr lang="en-US" altLang="zh-CN" sz="2000" b="1" dirty="0" smtClean="0">
                <a:solidFill>
                  <a:srgbClr val="003399"/>
                </a:solidFill>
              </a:rPr>
              <a:t>status </a:t>
            </a:r>
            <a:r>
              <a:rPr lang="en-US" altLang="zh-CN" sz="2000" b="1" dirty="0">
                <a:solidFill>
                  <a:srgbClr val="003399"/>
                </a:solidFill>
              </a:rPr>
              <a:t>of </a:t>
            </a:r>
            <a:r>
              <a:rPr lang="en-US" altLang="zh-CN" sz="2000" b="1" dirty="0" err="1" smtClean="0">
                <a:solidFill>
                  <a:srgbClr val="003399"/>
                </a:solidFill>
              </a:rPr>
              <a:t>cryomodule</a:t>
            </a:r>
            <a:r>
              <a:rPr lang="en-US" altLang="zh-CN" sz="2000" b="1" dirty="0">
                <a:solidFill>
                  <a:srgbClr val="003399"/>
                </a:solidFill>
              </a:rPr>
              <a:t>: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>
                <a:solidFill>
                  <a:srgbClr val="0000CC"/>
                </a:solidFill>
              </a:rPr>
              <a:t>The cryostat </a:t>
            </a:r>
            <a:r>
              <a:rPr lang="en-US" altLang="zh-CN" sz="1800" dirty="0" smtClean="0">
                <a:solidFill>
                  <a:srgbClr val="0000CC"/>
                </a:solidFill>
              </a:rPr>
              <a:t>is designed now and will be updated </a:t>
            </a:r>
            <a:r>
              <a:rPr lang="en-US" altLang="zh-CN" sz="1800" dirty="0" smtClean="0"/>
              <a:t>as the optimization of the SC </a:t>
            </a:r>
            <a:r>
              <a:rPr lang="en-US" altLang="zh-CN" sz="1800" dirty="0" smtClean="0"/>
              <a:t>magnets in future.</a:t>
            </a:r>
            <a:endParaRPr lang="en-US" altLang="zh-CN" sz="1800" dirty="0" smtClean="0"/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>
                <a:solidFill>
                  <a:srgbClr val="0000CC"/>
                </a:solidFill>
              </a:rPr>
              <a:t>Supercritical/ </a:t>
            </a:r>
            <a:r>
              <a:rPr lang="en-US" altLang="zh-CN" sz="1800" dirty="0" err="1" smtClean="0">
                <a:solidFill>
                  <a:srgbClr val="0000CC"/>
                </a:solidFill>
              </a:rPr>
              <a:t>Subcooled</a:t>
            </a:r>
            <a:r>
              <a:rPr lang="en-US" altLang="zh-CN" sz="1800" dirty="0" smtClean="0">
                <a:solidFill>
                  <a:srgbClr val="0000CC"/>
                </a:solidFill>
              </a:rPr>
              <a:t> liquid helium </a:t>
            </a:r>
            <a:r>
              <a:rPr lang="en-US" altLang="zh-CN" sz="1800" dirty="0" smtClean="0"/>
              <a:t>is used as the cold </a:t>
            </a:r>
            <a:r>
              <a:rPr lang="en-US" altLang="zh-CN" sz="1800" dirty="0" smtClean="0"/>
              <a:t>source and the calculation is performed.</a:t>
            </a:r>
            <a:endParaRPr lang="en-US" altLang="zh-CN" sz="1800" dirty="0"/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>
                <a:solidFill>
                  <a:srgbClr val="0000CC"/>
                </a:solidFill>
              </a:rPr>
              <a:t>A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>
                <a:solidFill>
                  <a:srgbClr val="0000CC"/>
                </a:solidFill>
              </a:rPr>
              <a:t>subcooled</a:t>
            </a:r>
            <a:r>
              <a:rPr lang="en-US" altLang="zh-CN" sz="1800" dirty="0" smtClean="0">
                <a:solidFill>
                  <a:srgbClr val="0000CC"/>
                </a:solidFill>
              </a:rPr>
              <a:t> </a:t>
            </a:r>
            <a:r>
              <a:rPr lang="en-US" altLang="zh-CN" sz="1800" dirty="0" err="1">
                <a:solidFill>
                  <a:srgbClr val="0000CC"/>
                </a:solidFill>
              </a:rPr>
              <a:t>LHe</a:t>
            </a:r>
            <a:r>
              <a:rPr lang="en-US" altLang="zh-CN" sz="1800" dirty="0">
                <a:solidFill>
                  <a:srgbClr val="0000CC"/>
                </a:solidFill>
              </a:rPr>
              <a:t> </a:t>
            </a:r>
            <a:r>
              <a:rPr lang="en-US" altLang="zh-CN" sz="1800" dirty="0" smtClean="0">
                <a:solidFill>
                  <a:srgbClr val="0000CC"/>
                </a:solidFill>
              </a:rPr>
              <a:t>circulation </a:t>
            </a:r>
            <a:r>
              <a:rPr lang="en-US" altLang="zh-CN" sz="1800" dirty="0" smtClean="0"/>
              <a:t>is designed, which can increase the flow rate largely. 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>
                <a:solidFill>
                  <a:srgbClr val="0000CC"/>
                </a:solidFill>
              </a:rPr>
              <a:t>Current </a:t>
            </a:r>
            <a:r>
              <a:rPr lang="en-US" altLang="zh-CN" sz="1800" dirty="0" smtClean="0">
                <a:solidFill>
                  <a:srgbClr val="0000CC"/>
                </a:solidFill>
              </a:rPr>
              <a:t>leads fo</a:t>
            </a:r>
            <a:r>
              <a:rPr lang="en-US" altLang="zh-CN" sz="1800" dirty="0" smtClean="0">
                <a:solidFill>
                  <a:srgbClr val="0000CC"/>
                </a:solidFill>
              </a:rPr>
              <a:t>r the magnets are</a:t>
            </a:r>
            <a:r>
              <a:rPr lang="en-US" altLang="zh-CN" sz="1800" dirty="0" smtClean="0"/>
              <a:t> </a:t>
            </a:r>
            <a:r>
              <a:rPr lang="en-US" altLang="zh-CN" sz="1800" dirty="0" smtClean="0"/>
              <a:t>designed;</a:t>
            </a:r>
            <a:endParaRPr lang="en-US" altLang="zh-CN" sz="1800" dirty="0"/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endParaRPr lang="en-US" altLang="zh-CN" sz="1800" dirty="0"/>
          </a:p>
          <a:p>
            <a:pPr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n-US" altLang="zh-CN" sz="1800" dirty="0"/>
          </a:p>
          <a:p>
            <a:pPr marL="0" indent="0">
              <a:spcAft>
                <a:spcPts val="0"/>
              </a:spcAft>
              <a:buNone/>
            </a:pPr>
            <a:endParaRPr lang="en-US" altLang="zh-CN" sz="2000" dirty="0">
              <a:solidFill>
                <a:srgbClr val="003399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E89E4CEB-209C-464D-AAC2-E3BB8E45EB8E}"/>
              </a:ext>
            </a:extLst>
          </p:cNvPr>
          <p:cNvSpPr txBox="1">
            <a:spLocks/>
          </p:cNvSpPr>
          <p:nvPr/>
        </p:nvSpPr>
        <p:spPr>
          <a:xfrm>
            <a:off x="451792" y="3845281"/>
            <a:ext cx="10972800" cy="2876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003399"/>
                </a:solidFill>
              </a:rPr>
              <a:t>Works to be done next:</a:t>
            </a:r>
            <a:endParaRPr lang="zh-CN" altLang="en-US" sz="2000" b="1" dirty="0">
              <a:solidFill>
                <a:srgbClr val="003399"/>
              </a:solidFill>
            </a:endParaRP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/>
              <a:t>Optimization of the cryostat;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/>
              <a:t>Thermal </a:t>
            </a:r>
            <a:r>
              <a:rPr lang="en-US" altLang="zh-CN" sz="1800" dirty="0"/>
              <a:t>and mechanical </a:t>
            </a:r>
            <a:r>
              <a:rPr lang="en-US" altLang="zh-CN" sz="1800" dirty="0" smtClean="0"/>
              <a:t>analysis; </a:t>
            </a:r>
            <a:r>
              <a:rPr lang="en-US" altLang="zh-CN" sz="1800" dirty="0"/>
              <a:t>(quench protection, energy storage , supports </a:t>
            </a:r>
            <a:r>
              <a:rPr lang="en-US" altLang="zh-CN" sz="1800" dirty="0" smtClean="0"/>
              <a:t>)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/>
              <a:t>Measurement requirements; </a:t>
            </a:r>
            <a:r>
              <a:rPr lang="en-US" altLang="zh-CN" sz="1800" dirty="0"/>
              <a:t>(temperature/pressure/BPM)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/>
              <a:t>Consideration </a:t>
            </a:r>
            <a:r>
              <a:rPr lang="en-US" altLang="zh-CN" sz="1800" dirty="0"/>
              <a:t>of processing and manufacturing </a:t>
            </a:r>
            <a:r>
              <a:rPr lang="en-US" altLang="zh-CN" sz="1800" dirty="0" smtClean="0"/>
              <a:t>technology;</a:t>
            </a:r>
            <a:endParaRPr lang="en-US" altLang="zh-CN" sz="1800" dirty="0"/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n-US" altLang="zh-CN" sz="2000" dirty="0"/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zh-CN" altLang="en-US" sz="2000" dirty="0"/>
          </a:p>
          <a:p>
            <a:pPr marL="0" indent="0">
              <a:spcAft>
                <a:spcPts val="0"/>
              </a:spcAft>
              <a:buFont typeface="Wingdings" pitchFamily="2" charset="2"/>
              <a:buNone/>
            </a:pPr>
            <a:endParaRPr lang="en-US" altLang="zh-CN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99"/>
    </mc:Choice>
    <mc:Fallback xmlns="">
      <p:transition spd="slow" advTm="6149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87714" y="2781301"/>
            <a:ext cx="6192837" cy="9366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3386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"/>
    </mc:Choice>
    <mc:Fallback xmlns="">
      <p:transition spd="slow" advTm="5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414B1AC2-0EB4-44A9-AF11-3DF6E9CEB144}"/>
              </a:ext>
            </a:extLst>
          </p:cNvPr>
          <p:cNvSpPr txBox="1"/>
          <p:nvPr/>
        </p:nvSpPr>
        <p:spPr>
          <a:xfrm>
            <a:off x="551384" y="188640"/>
            <a:ext cx="886814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1009DCFD-3176-4DD9-88D2-E698CC05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51" y="1028734"/>
            <a:ext cx="112048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/>
              <a:t>In CEPC, there are </a:t>
            </a:r>
            <a:r>
              <a:rPr lang="en-US" altLang="zh-CN" sz="2000" dirty="0" smtClean="0"/>
              <a:t>two </a:t>
            </a:r>
            <a:r>
              <a:rPr lang="en-US" altLang="zh-CN" sz="2000" dirty="0"/>
              <a:t>combined-function Superconducting magnets in </a:t>
            </a:r>
            <a:r>
              <a:rPr lang="en-US" altLang="zh-CN" sz="2000" dirty="0" smtClean="0"/>
              <a:t>each </a:t>
            </a:r>
            <a:r>
              <a:rPr lang="en-US" altLang="zh-CN" sz="2000" dirty="0" smtClean="0"/>
              <a:t>MDI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Each </a:t>
            </a:r>
            <a:r>
              <a:rPr lang="en-US" altLang="zh-CN" sz="2000" dirty="0"/>
              <a:t>combined-function magnet includes </a:t>
            </a:r>
            <a:r>
              <a:rPr lang="en-US" altLang="zh-CN" sz="2000" dirty="0" smtClean="0"/>
              <a:t>three </a:t>
            </a:r>
            <a:r>
              <a:rPr lang="en-US" altLang="zh-CN" sz="2000" dirty="0" smtClean="0">
                <a:solidFill>
                  <a:srgbClr val="0000FF"/>
                </a:solidFill>
              </a:rPr>
              <a:t>high </a:t>
            </a:r>
            <a:r>
              <a:rPr lang="en-US" altLang="zh-CN" sz="2000" dirty="0">
                <a:solidFill>
                  <a:srgbClr val="0000FF"/>
                </a:solidFill>
              </a:rPr>
              <a:t>gradient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quadrupoles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(Q1a, Q1b, Q2) and </a:t>
            </a:r>
            <a:r>
              <a:rPr lang="en-US" altLang="zh-CN" sz="2000" dirty="0" smtClean="0">
                <a:solidFill>
                  <a:srgbClr val="0000FF"/>
                </a:solidFill>
              </a:rPr>
              <a:t>one anti-solenoid.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rgbClr val="0000FF"/>
                </a:solidFill>
              </a:rPr>
              <a:t>The cryostat is used to provide the cryogenic </a:t>
            </a:r>
            <a:r>
              <a:rPr lang="en-US" altLang="zh-CN" sz="2000" dirty="0" smtClean="0">
                <a:solidFill>
                  <a:srgbClr val="0000FF"/>
                </a:solidFill>
              </a:rPr>
              <a:t>environment for SC magnets , which is lower than </a:t>
            </a:r>
            <a:r>
              <a:rPr lang="en-US" altLang="zh-CN" sz="2000" dirty="0" smtClean="0">
                <a:solidFill>
                  <a:srgbClr val="0000FF"/>
                </a:solidFill>
              </a:rPr>
              <a:t>5.0 K. 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5BDBBC07-1846-4024-A002-0F49A11DBCB9}"/>
              </a:ext>
            </a:extLst>
          </p:cNvPr>
          <p:cNvSpPr/>
          <p:nvPr/>
        </p:nvSpPr>
        <p:spPr>
          <a:xfrm>
            <a:off x="10602757" y="6536377"/>
            <a:ext cx="1621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Yingshun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Zhu</a:t>
            </a:r>
            <a:endParaRPr lang="zh-CN" altLang="en-US" sz="1200" dirty="0"/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xmlns="" id="{7189C5D4-FFCF-467B-86B0-1FCB0123A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40490"/>
              </p:ext>
            </p:extLst>
          </p:nvPr>
        </p:nvGraphicFramePr>
        <p:xfrm>
          <a:off x="1055440" y="2395542"/>
          <a:ext cx="9721081" cy="4119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6432">
                  <a:extLst>
                    <a:ext uri="{9D8B030D-6E8A-4147-A177-3AD203B41FA5}">
                      <a16:colId xmlns:a16="http://schemas.microsoft.com/office/drawing/2014/main" xmlns="" val="2885348974"/>
                    </a:ext>
                  </a:extLst>
                </a:gridCol>
                <a:gridCol w="1657859">
                  <a:extLst>
                    <a:ext uri="{9D8B030D-6E8A-4147-A177-3AD203B41FA5}">
                      <a16:colId xmlns:a16="http://schemas.microsoft.com/office/drawing/2014/main" xmlns="" val="3024030177"/>
                    </a:ext>
                  </a:extLst>
                </a:gridCol>
                <a:gridCol w="1281073">
                  <a:extLst>
                    <a:ext uri="{9D8B030D-6E8A-4147-A177-3AD203B41FA5}">
                      <a16:colId xmlns:a16="http://schemas.microsoft.com/office/drawing/2014/main" xmlns="" val="1628440330"/>
                    </a:ext>
                  </a:extLst>
                </a:gridCol>
                <a:gridCol w="1431787">
                  <a:extLst>
                    <a:ext uri="{9D8B030D-6E8A-4147-A177-3AD203B41FA5}">
                      <a16:colId xmlns:a16="http://schemas.microsoft.com/office/drawing/2014/main" xmlns="" val="424932239"/>
                    </a:ext>
                  </a:extLst>
                </a:gridCol>
                <a:gridCol w="1883930">
                  <a:extLst>
                    <a:ext uri="{9D8B030D-6E8A-4147-A177-3AD203B41FA5}">
                      <a16:colId xmlns:a16="http://schemas.microsoft.com/office/drawing/2014/main" xmlns="" val="359396321"/>
                    </a:ext>
                  </a:extLst>
                </a:gridCol>
              </a:tblGrid>
              <a:tr h="3919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Q1</a:t>
                      </a:r>
                      <a:r>
                        <a:rPr lang="en-US" altLang="zh-CN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Q1b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Anti-solenoid</a:t>
                      </a:r>
                      <a:endParaRPr lang="zh-CN" altLang="en-US" sz="1900" b="1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071307757"/>
                  </a:ext>
                </a:extLst>
              </a:tr>
              <a:tr h="3543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Central field gradient (T/m)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81567485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Cooling type </a:t>
                      </a:r>
                      <a:endParaRPr 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78858315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Operating current 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1300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889779999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Magnetic storage</a:t>
                      </a: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energy (KJ)</a:t>
                      </a:r>
                      <a:endParaRPr 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630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026097786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Cross</a:t>
                      </a:r>
                      <a:r>
                        <a:rPr lang="en-US" altLang="zh-CN" sz="19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section parameter (mm)</a:t>
                      </a:r>
                      <a:endParaRPr 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l-GR" altLang="zh-CN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40~61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52~78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62~88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sections 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71193284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Magnet length (m)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1.53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25175840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Net </a:t>
                      </a:r>
                      <a:r>
                        <a:rPr lang="en-US" sz="1900" b="0" i="0" u="none" strike="noStrike" kern="1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weight (Kg)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302</a:t>
                      </a:r>
                      <a:endParaRPr lang="zh-CN" altLang="en-US" sz="1900" b="0" i="0" u="none" strike="noStrike" kern="1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515198306"/>
                  </a:ext>
                </a:extLst>
              </a:tr>
              <a:tr h="440396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Total </a:t>
                      </a: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weight of magnets (Kg)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1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402</a:t>
                      </a:r>
                      <a:endParaRPr lang="zh-CN" altLang="en-US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92531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1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602"/>
    </mc:Choice>
    <mc:Fallback xmlns="">
      <p:transition advTm="536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414B1AC2-0EB4-44A9-AF11-3DF6E9CEB144}"/>
              </a:ext>
            </a:extLst>
          </p:cNvPr>
          <p:cNvSpPr txBox="1"/>
          <p:nvPr/>
        </p:nvSpPr>
        <p:spPr>
          <a:xfrm>
            <a:off x="551384" y="188640"/>
            <a:ext cx="886814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1009DCFD-3176-4DD9-88D2-E698CC05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2348880"/>
            <a:ext cx="68407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rgbClr val="0000CC"/>
                </a:solidFill>
              </a:rPr>
              <a:t>Scheme and structure of the cryostat.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0000CC"/>
                </a:solidFill>
              </a:rPr>
              <a:t>Scheme of the cryogenic system.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rgbClr val="0000CC"/>
                </a:solidFill>
              </a:rPr>
              <a:t>Heat and mass transfer in the cryostat.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rgbClr val="0000CC"/>
                </a:solidFill>
              </a:rPr>
              <a:t>Scheme of the current leads.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5BDBBC07-1846-4024-A002-0F49A11DBCB9}"/>
              </a:ext>
            </a:extLst>
          </p:cNvPr>
          <p:cNvSpPr/>
          <p:nvPr/>
        </p:nvSpPr>
        <p:spPr>
          <a:xfrm>
            <a:off x="10602757" y="6536377"/>
            <a:ext cx="1621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Yingshun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Zhu</a:t>
            </a:r>
            <a:endParaRPr lang="zh-CN" altLang="en-US" sz="1200" dirty="0"/>
          </a:p>
        </p:txBody>
      </p:sp>
      <p:sp>
        <p:nvSpPr>
          <p:cNvPr id="6" name="文本框 5"/>
          <p:cNvSpPr txBox="1"/>
          <p:nvPr/>
        </p:nvSpPr>
        <p:spPr>
          <a:xfrm>
            <a:off x="1199456" y="1556792"/>
            <a:ext cx="6970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rgbClr val="C00000"/>
                </a:solidFill>
              </a:rPr>
              <a:t>Works to be done in cryogenic engineering.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370"/>
    </mc:Choice>
    <mc:Fallback xmlns="">
      <p:transition advTm="3237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414B1AC2-0EB4-44A9-AF11-3DF6E9CEB144}"/>
              </a:ext>
            </a:extLst>
          </p:cNvPr>
          <p:cNvSpPr txBox="1"/>
          <p:nvPr/>
        </p:nvSpPr>
        <p:spPr>
          <a:xfrm>
            <a:off x="551384" y="188640"/>
            <a:ext cx="886814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20336" y="266776"/>
            <a:ext cx="175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KEK and FCC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143394"/>
            <a:ext cx="5472608" cy="27296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105" y="4075590"/>
            <a:ext cx="5836088" cy="26188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6" y="1083265"/>
            <a:ext cx="2401916" cy="28499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62469"/>
            <a:ext cx="3503712" cy="239674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4791D1D5-2A62-0D76-E7BC-73ADABE89EC3}"/>
              </a:ext>
            </a:extLst>
          </p:cNvPr>
          <p:cNvSpPr txBox="1"/>
          <p:nvPr/>
        </p:nvSpPr>
        <p:spPr>
          <a:xfrm>
            <a:off x="8425908" y="1143394"/>
            <a:ext cx="35971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length is approximately 3.3 m, and diameter is 1.1 m.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weight of the magnet cryostat is  1570kg.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It is cooled by </a:t>
            </a:r>
            <a:r>
              <a:rPr lang="en-US" altLang="zh-CN" sz="1600" dirty="0" err="1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subcooled</a:t>
            </a: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liquid helium at the pressure of </a:t>
            </a: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1.6 </a:t>
            </a:r>
            <a:r>
              <a:rPr lang="en-US" altLang="zh-CN" sz="1600" dirty="0" err="1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bara</a:t>
            </a: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endParaRPr lang="en-US" altLang="zh-CN" sz="16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791D1D5-2A62-0D76-E7BC-73ADABE89EC3}"/>
              </a:ext>
            </a:extLst>
          </p:cNvPr>
          <p:cNvSpPr txBox="1"/>
          <p:nvPr/>
        </p:nvSpPr>
        <p:spPr>
          <a:xfrm>
            <a:off x="9440789" y="3943748"/>
            <a:ext cx="258231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length is approximately 3.36 m initially, and 6.24 m for second option.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It is cooled by superfluid helium He</a:t>
            </a:r>
            <a:r>
              <a:rPr lang="en-US" altLang="zh-CN" sz="20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∥</a:t>
            </a: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(2.0 K)</a:t>
            </a:r>
            <a:endParaRPr lang="en-US" altLang="zh-CN" sz="16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0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602"/>
    </mc:Choice>
    <mc:Fallback xmlns="">
      <p:transition advTm="5360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A5FA526-C1C3-E736-5E41-128F31CA4B24}"/>
              </a:ext>
            </a:extLst>
          </p:cNvPr>
          <p:cNvSpPr txBox="1"/>
          <p:nvPr/>
        </p:nvSpPr>
        <p:spPr>
          <a:xfrm>
            <a:off x="286854" y="4293096"/>
            <a:ext cx="11905146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ts val="34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Superconducting magnets 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immersed in the helium tank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for the low temperature. </a:t>
            </a:r>
          </a:p>
          <a:p>
            <a:pPr marL="360000" indent="-360000">
              <a:lnSpc>
                <a:spcPts val="34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One thermal shield is set for the 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heat interruption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from the ambient temperature.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 indent="-360000">
              <a:lnSpc>
                <a:spcPts val="34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shield is extended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between the helium tank and the beam chamber. </a:t>
            </a:r>
          </a:p>
          <a:p>
            <a:pPr marL="360000" indent="-360000">
              <a:lnSpc>
                <a:spcPts val="3400"/>
              </a:lnSpc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4 K cold mass is cooled by 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supercritical or </a:t>
            </a:r>
            <a:r>
              <a:rPr lang="en-US" altLang="zh-CN" dirty="0" err="1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subcooled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liquid helium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 the shield is by liquid nitrogen.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Cryogenic scheme of the cryostat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0" y="1196752"/>
            <a:ext cx="11953652" cy="28803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120336" y="266776"/>
            <a:ext cx="2363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Cryostat </a:t>
            </a:r>
            <a:r>
              <a:rPr lang="en-US" altLang="zh-CN" sz="2400" b="1" dirty="0">
                <a:solidFill>
                  <a:srgbClr val="C00000"/>
                </a:solidFill>
              </a:rPr>
              <a:t>scheme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306"/>
    </mc:Choice>
    <mc:Fallback xmlns="">
      <p:transition advTm="7430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82" y="4568868"/>
            <a:ext cx="12000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44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Conventional helium cooling </a:t>
            </a:r>
            <a:r>
              <a:rPr lang="en-US" altLang="zh-CN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schem</a:t>
            </a:r>
            <a:r>
              <a:rPr lang="en-US" altLang="zh-CN" sz="1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ubcooled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liquid helium or supercritical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helium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 directly provided by helium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refrigerator. The flow rate is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limited.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4400" indent="-2844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Helium circulation </a:t>
            </a:r>
            <a:r>
              <a:rPr lang="en-US" altLang="zh-CN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(Potential)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 closed helium circulation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can be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established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depending on a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pump to increase the flow rate. The schem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 will be introduced later. 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4400" indent="-2844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Superfluid </a:t>
            </a:r>
            <a:r>
              <a:rPr lang="en-US" altLang="zh-CN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helium(</a:t>
            </a:r>
            <a:r>
              <a:rPr lang="en-US" altLang="zh-CN" sz="1600" b="1" dirty="0" err="1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HeⅡ</a:t>
            </a:r>
            <a:r>
              <a:rPr lang="en-US" altLang="zh-CN" sz="1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Potential)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 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Perfect cooling uniformity; Stable pressure; Higher magnet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current.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16232" b="17582"/>
          <a:stretch/>
        </p:blipFill>
        <p:spPr>
          <a:xfrm>
            <a:off x="96010" y="1124744"/>
            <a:ext cx="11976654" cy="3444124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Cryogenic scheme of the cryostat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20336" y="266776"/>
            <a:ext cx="2169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system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"/>
    </mc:Choice>
    <mc:Fallback xmlns="">
      <p:transition spd="slow" advTm="132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52" y="1942282"/>
            <a:ext cx="8246212" cy="3641105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373712" y="1837429"/>
            <a:ext cx="8555652" cy="4915832"/>
            <a:chOff x="591024" y="1765421"/>
            <a:chExt cx="8555652" cy="4915832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7FD3FFF8-4B5F-04D9-8095-E338BEBDB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069" b="22168"/>
            <a:stretch/>
          </p:blipFill>
          <p:spPr>
            <a:xfrm rot="936957">
              <a:off x="776047" y="4267281"/>
              <a:ext cx="7403979" cy="771230"/>
            </a:xfrm>
            <a:prstGeom prst="rect">
              <a:avLst/>
            </a:prstGeom>
          </p:spPr>
        </p:pic>
        <p:sp>
          <p:nvSpPr>
            <p:cNvPr id="10" name="右箭头 9"/>
            <p:cNvSpPr/>
            <p:nvPr/>
          </p:nvSpPr>
          <p:spPr>
            <a:xfrm rot="17165511">
              <a:off x="3994923" y="3756007"/>
              <a:ext cx="466282" cy="285240"/>
            </a:xfrm>
            <a:prstGeom prst="rightArrow">
              <a:avLst>
                <a:gd name="adj1" fmla="val 43840"/>
                <a:gd name="adj2" fmla="val 78679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713232" y="1767994"/>
              <a:ext cx="233976" cy="44485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62144" y="2139696"/>
              <a:ext cx="229112" cy="45880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8940536" y="3438507"/>
              <a:ext cx="206140" cy="35535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7651802" y="3383405"/>
              <a:ext cx="1252510" cy="3336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H="1" flipV="1">
              <a:off x="3143672" y="2230934"/>
              <a:ext cx="659217" cy="189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5412144" y="2708920"/>
              <a:ext cx="251808" cy="43687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4655594" y="2636912"/>
              <a:ext cx="896177" cy="237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 flipV="1">
              <a:off x="994124" y="1765421"/>
              <a:ext cx="493364" cy="151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2423592" y="2172564"/>
              <a:ext cx="655493" cy="1763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H="1" flipV="1">
              <a:off x="5635336" y="2852936"/>
              <a:ext cx="1016970" cy="272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 rot="842377">
              <a:off x="1444624" y="1838492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1985mm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 rot="842377">
              <a:off x="3749279" y="236522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1915mm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 rot="842377">
              <a:off x="6681849" y="3069175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2885mm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637785" y="5423346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Q1a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288299" y="5802493"/>
              <a:ext cx="6543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Q1b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299436" y="6311921"/>
              <a:ext cx="506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Q2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91024" y="3253841"/>
              <a:ext cx="16818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Anti-solenoid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1" name="加号 10"/>
            <p:cNvSpPr/>
            <p:nvPr/>
          </p:nvSpPr>
          <p:spPr>
            <a:xfrm>
              <a:off x="3755939" y="4848652"/>
              <a:ext cx="504056" cy="505806"/>
            </a:xfrm>
            <a:prstGeom prst="mathPlus">
              <a:avLst>
                <a:gd name="adj1" fmla="val 4623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8C19A3A5-48F3-FF79-DEF2-FC5CCF535B69}"/>
              </a:ext>
            </a:extLst>
          </p:cNvPr>
          <p:cNvCxnSpPr/>
          <p:nvPr/>
        </p:nvCxnSpPr>
        <p:spPr>
          <a:xfrm>
            <a:off x="0" y="795350"/>
            <a:ext cx="12192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Structural design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 the cryostat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120336" y="266776"/>
            <a:ext cx="296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Support of SC magnet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BB76083-2DED-740D-FB88-393B087B90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43" b="16106"/>
          <a:stretch/>
        </p:blipFill>
        <p:spPr>
          <a:xfrm rot="806659">
            <a:off x="364486" y="5379189"/>
            <a:ext cx="6889223" cy="5858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6" y="1052736"/>
            <a:ext cx="2889903" cy="310942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4791D1D5-2A62-0D76-E7BC-73ADABE89EC3}"/>
              </a:ext>
            </a:extLst>
          </p:cNvPr>
          <p:cNvSpPr txBox="1"/>
          <p:nvPr/>
        </p:nvSpPr>
        <p:spPr>
          <a:xfrm>
            <a:off x="24384" y="972062"/>
            <a:ext cx="9974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superconducting magnets Q1a,Q1b and Q2 are supported </a:t>
            </a:r>
            <a:r>
              <a:rPr lang="en-US" altLang="zh-CN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 the inner wall of the </a:t>
            </a:r>
            <a:r>
              <a:rPr lang="en-US" altLang="zh-CN" sz="16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solenoid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anti-solenoid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 supported by a ring </a:t>
            </a:r>
            <a:r>
              <a:rPr lang="en-US" altLang="zh-CN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 the inner wall of the helium </a:t>
            </a:r>
            <a:r>
              <a:rPr lang="en-US" altLang="zh-CN" sz="16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tank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1034183" y="1384983"/>
            <a:ext cx="106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Vacuum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040779" y="1638049"/>
            <a:ext cx="180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Thermal shield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303957" y="2031810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LHe</a:t>
            </a:r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tank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343616" y="2360283"/>
            <a:ext cx="108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Support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880243" y="2650605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Anti-solenoid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051386" y="3451985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Q1a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758107" y="3996382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Beam chamber</a:t>
            </a:r>
            <a:endParaRPr lang="zh-CN" altLang="en-US" dirty="0">
              <a:solidFill>
                <a:srgbClr val="660066"/>
              </a:solidFill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>
            <a:off x="9278317" y="1934923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9357475" y="2253526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9357474" y="2528879"/>
            <a:ext cx="801266" cy="18004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9424680" y="2854927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V="1">
            <a:off x="9658891" y="2981139"/>
            <a:ext cx="696579" cy="52937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V="1">
            <a:off x="10541783" y="2854927"/>
            <a:ext cx="236717" cy="116117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6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10C73B9-1C9C-A1D5-81A2-005116D43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0" b="40536"/>
          <a:stretch/>
        </p:blipFill>
        <p:spPr>
          <a:xfrm>
            <a:off x="306774" y="4499049"/>
            <a:ext cx="5836412" cy="23589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C8135A2-0416-FE78-6D08-C4C6884616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07" b="41019"/>
          <a:stretch/>
        </p:blipFill>
        <p:spPr>
          <a:xfrm>
            <a:off x="259584" y="2151104"/>
            <a:ext cx="5836416" cy="235895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74869F2-0683-566F-E45D-42DFB46FC909}"/>
              </a:ext>
            </a:extLst>
          </p:cNvPr>
          <p:cNvSpPr txBox="1"/>
          <p:nvPr/>
        </p:nvSpPr>
        <p:spPr>
          <a:xfrm>
            <a:off x="1612900" y="407881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Outer </a:t>
            </a:r>
            <a:r>
              <a:rPr lang="en-US" altLang="zh-CN" dirty="0"/>
              <a:t>cylinder of helium </a:t>
            </a:r>
            <a:r>
              <a:rPr lang="en-US" altLang="zh-CN" dirty="0" smtClean="0"/>
              <a:t>tank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811EFB91-CA60-9373-CCA7-D95E97E272E6}"/>
              </a:ext>
            </a:extLst>
          </p:cNvPr>
          <p:cNvSpPr txBox="1"/>
          <p:nvPr/>
        </p:nvSpPr>
        <p:spPr>
          <a:xfrm>
            <a:off x="2639616" y="61911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Fluid domain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AEDF332A-3101-4139-91E7-D98DC3D2EF10}"/>
              </a:ext>
            </a:extLst>
          </p:cNvPr>
          <p:cNvCxnSpPr/>
          <p:nvPr/>
        </p:nvCxnSpPr>
        <p:spPr>
          <a:xfrm flipH="1" flipV="1">
            <a:off x="5956010" y="3467514"/>
            <a:ext cx="532240" cy="254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042435F3-BDA4-4C40-BE2F-D73E01CD2F40}"/>
              </a:ext>
            </a:extLst>
          </p:cNvPr>
          <p:cNvCxnSpPr>
            <a:cxnSpLocks/>
          </p:cNvCxnSpPr>
          <p:nvPr/>
        </p:nvCxnSpPr>
        <p:spPr>
          <a:xfrm>
            <a:off x="5956010" y="3139691"/>
            <a:ext cx="572038" cy="0"/>
          </a:xfrm>
          <a:prstGeom prst="straightConnector1">
            <a:avLst/>
          </a:prstGeom>
          <a:ln w="31750">
            <a:solidFill>
              <a:srgbClr val="CC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BA420D5-0A4A-4509-9553-CB19633236CA}"/>
              </a:ext>
            </a:extLst>
          </p:cNvPr>
          <p:cNvSpPr txBox="1"/>
          <p:nvPr/>
        </p:nvSpPr>
        <p:spPr>
          <a:xfrm>
            <a:off x="5808167" y="3486412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inlet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AE4C7C3-0A4A-467D-87D7-D01559B309BC}"/>
              </a:ext>
            </a:extLst>
          </p:cNvPr>
          <p:cNvSpPr txBox="1"/>
          <p:nvPr/>
        </p:nvSpPr>
        <p:spPr>
          <a:xfrm>
            <a:off x="5711034" y="2801137"/>
            <a:ext cx="867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C00FF"/>
                </a:solidFill>
              </a:rPr>
              <a:t>outlet</a:t>
            </a:r>
            <a:endParaRPr lang="zh-CN" altLang="en-US" sz="1600" b="1" dirty="0">
              <a:solidFill>
                <a:srgbClr val="CC00FF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A9BF19AE-D236-44D7-8373-24F6BFE08B3B}"/>
              </a:ext>
            </a:extLst>
          </p:cNvPr>
          <p:cNvSpPr txBox="1"/>
          <p:nvPr/>
        </p:nvSpPr>
        <p:spPr>
          <a:xfrm>
            <a:off x="87970" y="1087508"/>
            <a:ext cx="649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rgbClr val="0000CC"/>
                </a:solidFill>
              </a:rPr>
              <a:t>Cooling flow: One-way </a:t>
            </a:r>
            <a:r>
              <a:rPr lang="en-US" altLang="zh-CN" sz="2800" b="1" dirty="0">
                <a:solidFill>
                  <a:srgbClr val="0000CC"/>
                </a:solidFill>
              </a:rPr>
              <a:t>in and out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9550A09-4CB8-4087-8ED7-0C6F57528984}"/>
              </a:ext>
            </a:extLst>
          </p:cNvPr>
          <p:cNvSpPr/>
          <p:nvPr/>
        </p:nvSpPr>
        <p:spPr>
          <a:xfrm>
            <a:off x="1487488" y="1582808"/>
            <a:ext cx="625344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Heat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conduction of support is 13.68 W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Heat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flux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of thermal radiation is 0.1 W/m</a:t>
            </a:r>
            <a:r>
              <a:rPr lang="en-US" altLang="zh-CN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Helium inlet flow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 at 4.2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9" name="图表 18">
            <a:extLst>
              <a:ext uri="{FF2B5EF4-FFF2-40B4-BE49-F238E27FC236}">
                <a16:creationId xmlns:a16="http://schemas.microsoft.com/office/drawing/2014/main" xmlns="" id="{687727A1-A5EA-4F64-8A0E-6ED10FEB2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430265"/>
              </p:ext>
            </p:extLst>
          </p:nvPr>
        </p:nvGraphicFramePr>
        <p:xfrm>
          <a:off x="6578758" y="3539780"/>
          <a:ext cx="5284250" cy="326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7">
            <a:extLst>
              <a:ext uri="{FF2B5EF4-FFF2-40B4-BE49-F238E27FC236}">
                <a16:creationId xmlns:a16="http://schemas.microsoft.com/office/drawing/2014/main" xmlns="" id="{A92342D0-69E0-485C-A6F9-51B6C327E4CF}"/>
              </a:ext>
            </a:extLst>
          </p:cNvPr>
          <p:cNvSpPr txBox="1"/>
          <p:nvPr/>
        </p:nvSpPr>
        <p:spPr>
          <a:xfrm>
            <a:off x="1199456" y="134758"/>
            <a:ext cx="6773826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Calculation and simulation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19467" y="249845"/>
            <a:ext cx="319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Cooling of anti solenoid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19467" y="5678524"/>
            <a:ext cx="156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Not feasible</a:t>
            </a:r>
            <a:r>
              <a:rPr lang="zh-CN" altLang="en-US" b="1" dirty="0" smtClean="0">
                <a:solidFill>
                  <a:srgbClr val="C00000"/>
                </a:solidFill>
              </a:rPr>
              <a:t>！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BFC66C0C-E0FF-E8B8-1EB0-E35E672760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77" b="40549"/>
          <a:stretch/>
        </p:blipFill>
        <p:spPr>
          <a:xfrm>
            <a:off x="7644552" y="1325742"/>
            <a:ext cx="4013429" cy="162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082"/>
    </mc:Choice>
    <mc:Fallback xmlns="">
      <p:transition advTm="5308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45834</TotalTime>
  <Words>1353</Words>
  <Application>Microsoft Office PowerPoint</Application>
  <PresentationFormat>宽屏</PresentationFormat>
  <Paragraphs>275</Paragraphs>
  <Slides>21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等线</vt:lpstr>
      <vt:lpstr>华文中宋</vt:lpstr>
      <vt:lpstr>楷体</vt:lpstr>
      <vt:lpstr>宋体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演示文稿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adm</cp:lastModifiedBy>
  <cp:revision>2397</cp:revision>
  <cp:lastPrinted>2022-11-06T05:19:21Z</cp:lastPrinted>
  <dcterms:created xsi:type="dcterms:W3CDTF">2012-09-04T11:33:36Z</dcterms:created>
  <dcterms:modified xsi:type="dcterms:W3CDTF">2024-10-23T08:10:40Z</dcterms:modified>
</cp:coreProperties>
</file>