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53" r:id="rId2"/>
    <p:sldId id="907" r:id="rId3"/>
    <p:sldId id="1121" r:id="rId4"/>
    <p:sldId id="1122" r:id="rId5"/>
    <p:sldId id="1126" r:id="rId6"/>
    <p:sldId id="1127" r:id="rId7"/>
    <p:sldId id="996" r:id="rId8"/>
    <p:sldId id="1107" r:id="rId9"/>
    <p:sldId id="1105" r:id="rId10"/>
    <p:sldId id="1129" r:id="rId11"/>
    <p:sldId id="1128" r:id="rId12"/>
    <p:sldId id="1136" r:id="rId13"/>
    <p:sldId id="1130" r:id="rId14"/>
    <p:sldId id="1131" r:id="rId15"/>
    <p:sldId id="1013" r:id="rId16"/>
    <p:sldId id="1110" r:id="rId17"/>
    <p:sldId id="1000" r:id="rId18"/>
    <p:sldId id="1135" r:id="rId19"/>
    <p:sldId id="1119" r:id="rId20"/>
    <p:sldId id="971" r:id="rId21"/>
    <p:sldId id="1118" r:id="rId22"/>
    <p:sldId id="1134" r:id="rId23"/>
    <p:sldId id="1101" r:id="rId2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FFFF"/>
    <a:srgbClr val="0000FF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1732" autoAdjust="0"/>
  </p:normalViewPr>
  <p:slideViewPr>
    <p:cSldViewPr>
      <p:cViewPr varScale="1">
        <p:scale>
          <a:sx n="64" d="100"/>
          <a:sy n="64" d="100"/>
        </p:scale>
        <p:origin x="608" y="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增加与</a:t>
            </a:r>
            <a:r>
              <a:rPr lang="en-US" altLang="zh-CN" dirty="0"/>
              <a:t>TDR</a:t>
            </a:r>
            <a:r>
              <a:rPr lang="zh-CN" altLang="en-US" dirty="0"/>
              <a:t>重量对比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2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表述修改，更准确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70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19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127448" y="2480570"/>
            <a:ext cx="9649072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Interaction Region engineering design status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Haijing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Wang, on behalf of the MDI staff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2024.10.22-27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949280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F0D0D82-E7AD-49BF-8BAA-E48975D0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magnet, cryostat and support design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A697C0D4-AE7B-47EE-B205-729AC21E81AC}"/>
              </a:ext>
            </a:extLst>
          </p:cNvPr>
          <p:cNvSpPr txBox="1">
            <a:spLocks/>
          </p:cNvSpPr>
          <p:nvPr/>
        </p:nvSpPr>
        <p:spPr>
          <a:xfrm>
            <a:off x="609599" y="1285861"/>
            <a:ext cx="10820437" cy="2692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Cryostat length: ~5.7 m</a:t>
            </a:r>
          </a:p>
          <a:p>
            <a:r>
              <a:rPr lang="en-US" altLang="zh-CN" sz="2400" dirty="0"/>
              <a:t>Total weight: ~2ton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EF227C3-C711-43B2-8381-25F5B7FD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60" y="3920338"/>
            <a:ext cx="9000000" cy="2674940"/>
          </a:xfrm>
          <a:prstGeom prst="rect">
            <a:avLst/>
          </a:prstGeom>
          <a:noFill/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D97E1EA-5048-47E0-93F0-280668DEF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46691"/>
              </p:ext>
            </p:extLst>
          </p:nvPr>
        </p:nvGraphicFramePr>
        <p:xfrm>
          <a:off x="4943872" y="910970"/>
          <a:ext cx="626469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507">
                  <a:extLst>
                    <a:ext uri="{9D8B030D-6E8A-4147-A177-3AD203B41FA5}">
                      <a16:colId xmlns:a16="http://schemas.microsoft.com/office/drawing/2014/main" val="3979904113"/>
                    </a:ext>
                  </a:extLst>
                </a:gridCol>
                <a:gridCol w="1551949">
                  <a:extLst>
                    <a:ext uri="{9D8B030D-6E8A-4147-A177-3AD203B41FA5}">
                      <a16:colId xmlns:a16="http://schemas.microsoft.com/office/drawing/2014/main" val="3182336857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1369354583"/>
                    </a:ext>
                  </a:extLst>
                </a:gridCol>
              </a:tblGrid>
              <a:tr h="334374">
                <a:tc>
                  <a:txBody>
                    <a:bodyPr/>
                    <a:lstStyle/>
                    <a:p>
                      <a:r>
                        <a:rPr lang="en-US" sz="16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Weight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Main materials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510391"/>
                  </a:ext>
                </a:extLst>
              </a:tr>
              <a:tr h="334374">
                <a:tc>
                  <a:txBody>
                    <a:bodyPr/>
                    <a:lstStyle/>
                    <a:p>
                      <a:r>
                        <a:rPr lang="en-US" sz="1600" dirty="0"/>
                        <a:t>Vacuum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80893"/>
                  </a:ext>
                </a:extLst>
              </a:tr>
              <a:tr h="334374">
                <a:tc>
                  <a:txBody>
                    <a:bodyPr/>
                    <a:lstStyle/>
                    <a:p>
                      <a:r>
                        <a:rPr lang="en-US" sz="1600" dirty="0"/>
                        <a:t>Helium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65234"/>
                  </a:ext>
                </a:extLst>
              </a:tr>
              <a:tr h="334374">
                <a:tc>
                  <a:txBody>
                    <a:bodyPr/>
                    <a:lstStyle/>
                    <a:p>
                      <a:r>
                        <a:rPr lang="en-US" sz="1600" dirty="0"/>
                        <a:t>Thermal shield and 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Copper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153500"/>
                  </a:ext>
                </a:extLst>
              </a:tr>
              <a:tr h="334374">
                <a:tc>
                  <a:txBody>
                    <a:bodyPr/>
                    <a:lstStyle/>
                    <a:p>
                      <a:r>
                        <a:rPr lang="en-US" sz="1600" dirty="0"/>
                        <a:t>SC quadrupoles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Copper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59278"/>
                  </a:ext>
                </a:extLst>
              </a:tr>
              <a:tr h="334374">
                <a:tc>
                  <a:txBody>
                    <a:bodyPr/>
                    <a:lstStyle/>
                    <a:p>
                      <a:r>
                        <a:rPr lang="en-US" sz="1600" dirty="0"/>
                        <a:t>Anti-solenoids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Copper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28554"/>
                  </a:ext>
                </a:extLst>
              </a:tr>
              <a:tr h="334374">
                <a:tc>
                  <a:txBody>
                    <a:bodyPr/>
                    <a:lstStyle/>
                    <a:p>
                      <a:r>
                        <a:rPr lang="en-US" sz="1600" dirty="0"/>
                        <a:t>Skeleton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42665"/>
                  </a:ext>
                </a:extLst>
              </a:tr>
              <a:tr h="334374">
                <a:tc>
                  <a:txBody>
                    <a:bodyPr/>
                    <a:lstStyle/>
                    <a:p>
                      <a:r>
                        <a:rPr lang="en-US" sz="1600" dirty="0"/>
                        <a:t>Liquid Helium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Liquid Helium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72042"/>
                  </a:ext>
                </a:extLst>
              </a:tr>
              <a:tr h="334374">
                <a:tc>
                  <a:txBody>
                    <a:bodyPr/>
                    <a:lstStyle/>
                    <a:p>
                      <a:r>
                        <a:rPr lang="en-US" sz="1600" dirty="0"/>
                        <a:t>Total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48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7A3EB6B4-AE14-4F6B-AD7B-0A034B83F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25319"/>
              </p:ext>
            </p:extLst>
          </p:nvPr>
        </p:nvGraphicFramePr>
        <p:xfrm>
          <a:off x="1127448" y="3068960"/>
          <a:ext cx="94285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41517689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524170281"/>
                    </a:ext>
                  </a:extLst>
                </a:gridCol>
                <a:gridCol w="3595911">
                  <a:extLst>
                    <a:ext uri="{9D8B030D-6E8A-4147-A177-3AD203B41FA5}">
                      <a16:colId xmlns:a16="http://schemas.microsoft.com/office/drawing/2014/main" val="3294601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TDR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dimensions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 err="1"/>
                        <a:t>Øi-Øo</a:t>
                      </a:r>
                      <a:r>
                        <a:rPr lang="en-US" altLang="zh-CN" dirty="0"/>
                        <a:t>, mm</a:t>
                      </a:r>
                      <a:r>
                        <a:rPr lang="zh-CN" altLang="en-US" dirty="0"/>
                        <a:t>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Updated dimensions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 err="1"/>
                        <a:t>Øi-Øo</a:t>
                      </a:r>
                      <a:r>
                        <a:rPr lang="en-US" altLang="zh-CN" dirty="0"/>
                        <a:t>, mm</a:t>
                      </a:r>
                      <a:r>
                        <a:rPr lang="zh-CN" altLang="en-US" dirty="0"/>
                        <a:t>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7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40-88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40-61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57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52-103.4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52-78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55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62-126.4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62-88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15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Anti-solenoid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130-374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130-350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672033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FF0D0D82-E7AD-49BF-8BAA-E48975D0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magnet, cryostat and support design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A697C0D4-AE7B-47EE-B205-729AC21E81AC}"/>
              </a:ext>
            </a:extLst>
          </p:cNvPr>
          <p:cNvSpPr txBox="1">
            <a:spLocks/>
          </p:cNvSpPr>
          <p:nvPr/>
        </p:nvSpPr>
        <p:spPr>
          <a:xfrm>
            <a:off x="609599" y="1285861"/>
            <a:ext cx="10820437" cy="1972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Structure update</a:t>
            </a:r>
          </a:p>
          <a:p>
            <a:pPr lvl="1"/>
            <a:r>
              <a:rPr lang="en-US" altLang="zh-CN" sz="2000" dirty="0"/>
              <a:t>The iron-free SC magnets are selected recently, aiming at reducing the total weight and deformation.</a:t>
            </a:r>
          </a:p>
          <a:p>
            <a:pPr lvl="1"/>
            <a:r>
              <a:rPr lang="en-US" altLang="zh-CN" sz="2000" dirty="0"/>
              <a:t>Thermal shields inside SC magnets begin at Q1b, owing to a limited space at Q1a.</a:t>
            </a:r>
          </a:p>
          <a:p>
            <a:pPr lvl="1"/>
            <a:r>
              <a:rPr lang="en-US" altLang="zh-CN" sz="2000" dirty="0"/>
              <a:t>The detailed cryogenic simulation is on-going, and we hope to have a result recently.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2CF89B-51DA-47EC-B9EB-7B7307A4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2" y="4972573"/>
            <a:ext cx="4320000" cy="17387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270BAA-73FA-48F7-A9D9-832BAADE0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561" y="4923160"/>
            <a:ext cx="4320000" cy="18903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320E877-248B-4BEE-8D85-3C252040B16C}"/>
              </a:ext>
            </a:extLst>
          </p:cNvPr>
          <p:cNvSpPr txBox="1"/>
          <p:nvPr/>
        </p:nvSpPr>
        <p:spPr>
          <a:xfrm>
            <a:off x="9134128" y="117859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From </a:t>
            </a:r>
            <a:r>
              <a:rPr lang="en-US" altLang="zh-CN" i="1" dirty="0" err="1"/>
              <a:t>Xiaochen</a:t>
            </a:r>
            <a:r>
              <a:rPr lang="en-US" altLang="zh-CN" i="1" dirty="0"/>
              <a:t> Yang and </a:t>
            </a:r>
            <a:r>
              <a:rPr lang="en-US" altLang="zh-CN" i="1" dirty="0" err="1"/>
              <a:t>Yingshun</a:t>
            </a:r>
            <a:r>
              <a:rPr lang="en-US" altLang="zh-CN" i="1" dirty="0"/>
              <a:t> Zhu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8169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F0D0D82-E7AD-49BF-8BAA-E48975D0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magnet, cryostat and support design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320E877-248B-4BEE-8D85-3C252040B16C}"/>
              </a:ext>
            </a:extLst>
          </p:cNvPr>
          <p:cNvSpPr txBox="1"/>
          <p:nvPr/>
        </p:nvSpPr>
        <p:spPr>
          <a:xfrm>
            <a:off x="9134128" y="117859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From </a:t>
            </a:r>
            <a:r>
              <a:rPr lang="en-US" altLang="zh-CN" i="1" dirty="0" err="1"/>
              <a:t>Xiangzhen</a:t>
            </a:r>
            <a:r>
              <a:rPr lang="en-US" altLang="zh-CN" i="1" dirty="0"/>
              <a:t> Zhang</a:t>
            </a:r>
            <a:endParaRPr lang="en-US" i="1" dirty="0"/>
          </a:p>
        </p:txBody>
      </p:sp>
      <p:sp>
        <p:nvSpPr>
          <p:cNvPr id="48" name="内容占位符 1">
            <a:extLst>
              <a:ext uri="{FF2B5EF4-FFF2-40B4-BE49-F238E27FC236}">
                <a16:creationId xmlns:a16="http://schemas.microsoft.com/office/drawing/2014/main" id="{B565458D-7F0E-45EA-8866-F70E16B4699A}"/>
              </a:ext>
            </a:extLst>
          </p:cNvPr>
          <p:cNvSpPr txBox="1">
            <a:spLocks/>
          </p:cNvSpPr>
          <p:nvPr/>
        </p:nvSpPr>
        <p:spPr>
          <a:xfrm>
            <a:off x="609599" y="1285861"/>
            <a:ext cx="10820437" cy="197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Thermal analyses of beam pipe at cryostat @Higgs, 30MW</a:t>
            </a:r>
          </a:p>
          <a:p>
            <a:pPr lvl="1"/>
            <a:r>
              <a:rPr lang="en-US" altLang="zh-CN" sz="2000" dirty="0"/>
              <a:t>Total SR power: 189W</a:t>
            </a:r>
          </a:p>
          <a:p>
            <a:pPr lvl="1"/>
            <a:r>
              <a:rPr lang="en-US" altLang="zh-CN" sz="2000" dirty="0"/>
              <a:t>Total HOM power: 12W</a:t>
            </a: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6BCC1085-D472-456A-85A9-580ED8F05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1547922"/>
            <a:ext cx="7200000" cy="3087761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9D3BDC45-FD66-49E2-B10C-CEA1B3D12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4509120"/>
            <a:ext cx="7200000" cy="2289124"/>
          </a:xfrm>
          <a:prstGeom prst="rect">
            <a:avLst/>
          </a:prstGeom>
        </p:spPr>
      </p:pic>
      <p:sp>
        <p:nvSpPr>
          <p:cNvPr id="52" name="内容占位符 1">
            <a:extLst>
              <a:ext uri="{FF2B5EF4-FFF2-40B4-BE49-F238E27FC236}">
                <a16:creationId xmlns:a16="http://schemas.microsoft.com/office/drawing/2014/main" id="{FDF8CCD7-A6A0-4C01-BFE8-AC85E5252963}"/>
              </a:ext>
            </a:extLst>
          </p:cNvPr>
          <p:cNvSpPr txBox="1">
            <a:spLocks/>
          </p:cNvSpPr>
          <p:nvPr/>
        </p:nvSpPr>
        <p:spPr>
          <a:xfrm>
            <a:off x="609599" y="2744244"/>
            <a:ext cx="4550298" cy="197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/>
          </a:p>
        </p:txBody>
      </p:sp>
      <p:sp>
        <p:nvSpPr>
          <p:cNvPr id="53" name="内容占位符 1">
            <a:extLst>
              <a:ext uri="{FF2B5EF4-FFF2-40B4-BE49-F238E27FC236}">
                <a16:creationId xmlns:a16="http://schemas.microsoft.com/office/drawing/2014/main" id="{6F97D9CC-14F5-492B-8748-6F04C37254B5}"/>
              </a:ext>
            </a:extLst>
          </p:cNvPr>
          <p:cNvSpPr txBox="1">
            <a:spLocks/>
          </p:cNvSpPr>
          <p:nvPr/>
        </p:nvSpPr>
        <p:spPr>
          <a:xfrm>
            <a:off x="605001" y="2641318"/>
            <a:ext cx="4338871" cy="388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dirty="0"/>
              <a:t>Cooling water temperature: 16 </a:t>
            </a:r>
            <a:r>
              <a:rPr lang="zh-CN" altLang="en-US" sz="2000" dirty="0"/>
              <a:t>℃ </a:t>
            </a:r>
            <a:r>
              <a:rPr lang="en-US" altLang="zh-CN" sz="2000" dirty="0"/>
              <a:t>(289K)</a:t>
            </a:r>
          </a:p>
          <a:p>
            <a:pPr lvl="1"/>
            <a:r>
              <a:rPr lang="en-US" altLang="zh-CN" sz="2000" dirty="0"/>
              <a:t>Maximum temperature on beam pipe:  40 </a:t>
            </a:r>
            <a:r>
              <a:rPr lang="zh-CN" altLang="en-US" sz="2000" dirty="0"/>
              <a:t>℃ </a:t>
            </a:r>
            <a:r>
              <a:rPr lang="en-US" altLang="zh-CN" sz="2000" dirty="0"/>
              <a:t>(313K)</a:t>
            </a:r>
          </a:p>
          <a:p>
            <a:r>
              <a:rPr lang="en-US" altLang="zh-CN" sz="2400" dirty="0"/>
              <a:t>The detailed structure design including the space arrangement is under-going.</a:t>
            </a:r>
          </a:p>
        </p:txBody>
      </p:sp>
    </p:spTree>
    <p:extLst>
      <p:ext uri="{BB962C8B-B14F-4D97-AF65-F5344CB8AC3E}">
        <p14:creationId xmlns:p14="http://schemas.microsoft.com/office/powerpoint/2010/main" val="424699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F0D0D82-E7AD-49BF-8BAA-E48975D0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magnet, cryostat and support design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A697C0D4-AE7B-47EE-B205-729AC21E81AC}"/>
              </a:ext>
            </a:extLst>
          </p:cNvPr>
          <p:cNvSpPr txBox="1">
            <a:spLocks/>
          </p:cNvSpPr>
          <p:nvPr/>
        </p:nvSpPr>
        <p:spPr>
          <a:xfrm>
            <a:off x="609600" y="1285861"/>
            <a:ext cx="4694314" cy="537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Cryostat support design</a:t>
            </a:r>
          </a:p>
          <a:p>
            <a:pPr lvl="1"/>
            <a:r>
              <a:rPr lang="en-US" altLang="zh-CN" sz="2000" dirty="0"/>
              <a:t>Steel weldment as a bed</a:t>
            </a:r>
          </a:p>
          <a:p>
            <a:pPr lvl="1"/>
            <a:r>
              <a:rPr lang="en-US" altLang="zh-CN" sz="2000" dirty="0"/>
              <a:t>Auto-tuning wedge adjustment at the end of the cryostat</a:t>
            </a:r>
          </a:p>
          <a:p>
            <a:pPr lvl="1"/>
            <a:r>
              <a:rPr lang="en-US" altLang="zh-CN" sz="2000" dirty="0"/>
              <a:t>Auxiliary support at HCAL </a:t>
            </a:r>
          </a:p>
          <a:p>
            <a:pPr lvl="1"/>
            <a:r>
              <a:rPr lang="en-US" altLang="zh-CN" sz="2000" dirty="0"/>
              <a:t>Skeleton support inside helium vessel for magnets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altLang="zh-CN" sz="2400" dirty="0"/>
              <a:t>Key points</a:t>
            </a:r>
          </a:p>
          <a:p>
            <a:pPr lvl="1">
              <a:spcAft>
                <a:spcPts val="200"/>
              </a:spcAft>
              <a:buSzPct val="80000"/>
            </a:pPr>
            <a:r>
              <a:rPr lang="en-US" altLang="zh-CN" sz="2000" dirty="0"/>
              <a:t>Stability (static and dynamic)</a:t>
            </a:r>
          </a:p>
          <a:p>
            <a:pPr lvl="1">
              <a:spcAft>
                <a:spcPts val="200"/>
              </a:spcAft>
              <a:buSzPct val="80000"/>
            </a:pPr>
            <a:r>
              <a:rPr lang="en-US" altLang="zh-CN" sz="2000" dirty="0"/>
              <a:t>Accuracy</a:t>
            </a:r>
          </a:p>
          <a:p>
            <a:pPr lvl="1">
              <a:spcAft>
                <a:spcPts val="200"/>
              </a:spcAft>
              <a:buSzPct val="80000"/>
            </a:pPr>
            <a:r>
              <a:rPr lang="en-US" altLang="zh-CN" sz="2000" dirty="0"/>
              <a:t>Easy-operating</a:t>
            </a:r>
          </a:p>
          <a:p>
            <a:pPr lvl="1">
              <a:spcAft>
                <a:spcPts val="200"/>
              </a:spcAft>
              <a:buSzPct val="80000"/>
            </a:pPr>
            <a:r>
              <a:rPr lang="en-US" altLang="zh-CN" sz="2000" dirty="0"/>
              <a:t>Dimensions </a:t>
            </a:r>
          </a:p>
          <a:p>
            <a:endParaRPr lang="en-US" altLang="zh-CN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0E8684E-AF0E-414B-9A8E-8B8CC9B971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3604" y="1170696"/>
            <a:ext cx="2160000" cy="139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8E485D9-3EE3-40FB-9A99-0AD80BEBC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9978" r="26802"/>
          <a:stretch/>
        </p:blipFill>
        <p:spPr bwMode="auto">
          <a:xfrm>
            <a:off x="9622900" y="2415554"/>
            <a:ext cx="1080000" cy="171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4DEEE1-CCC1-4C6A-A399-176087414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55" y="1081786"/>
            <a:ext cx="4320000" cy="3056539"/>
          </a:xfrm>
          <a:prstGeom prst="rect">
            <a:avLst/>
          </a:prstGeom>
          <a:noFill/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C9E1FAA-FD1D-499D-BB73-58B2451B3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88" y="4453098"/>
            <a:ext cx="2880000" cy="22061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915DCC0-6BAE-47C1-95FB-E9BE57954F37}"/>
              </a:ext>
            </a:extLst>
          </p:cNvPr>
          <p:cNvSpPr txBox="1"/>
          <p:nvPr/>
        </p:nvSpPr>
        <p:spPr>
          <a:xfrm>
            <a:off x="6681605" y="4098468"/>
            <a:ext cx="1371658" cy="58477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Anti solenoid support</a:t>
            </a:r>
            <a:endParaRPr lang="en-US" sz="1600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06C7392-0994-4129-AD49-D8A5042357D4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7367434" y="4683243"/>
            <a:ext cx="34252" cy="612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C61A6EED-7D67-4210-A35C-4A074C8A3242}"/>
              </a:ext>
            </a:extLst>
          </p:cNvPr>
          <p:cNvSpPr txBox="1"/>
          <p:nvPr/>
        </p:nvSpPr>
        <p:spPr>
          <a:xfrm>
            <a:off x="8293859" y="3914549"/>
            <a:ext cx="1488701" cy="58477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SC quadrupole support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4CF9461-2D71-4320-A160-B0CA1076011D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8778794" y="4499324"/>
            <a:ext cx="259416" cy="796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49F6F41-19BF-4AEC-8B09-614896F4E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/>
              <a:t>Misalignment and vibration of magnet can lead to beam emittance growth and luminosity degradation.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steps on the inner wall of vacuum can generate HOMs.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A0E3910-BB2C-4F8E-B029-54BE5C47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magnet, cryostat and support design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71FBF4-07F4-472F-8EFB-28855394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5352D71-D68E-4BE9-A98A-B2F867CAD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01335"/>
              </p:ext>
            </p:extLst>
          </p:nvPr>
        </p:nvGraphicFramePr>
        <p:xfrm>
          <a:off x="839416" y="2130185"/>
          <a:ext cx="109728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4059825551"/>
                    </a:ext>
                  </a:extLst>
                </a:gridCol>
                <a:gridCol w="3326160">
                  <a:extLst>
                    <a:ext uri="{9D8B030D-6E8A-4147-A177-3AD203B41FA5}">
                      <a16:colId xmlns:a16="http://schemas.microsoft.com/office/drawing/2014/main" val="1091090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4778177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84469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Related requirements 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Response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now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 related factors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0947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Position accuracy (X/Y) of SC magnets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100μm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Adjusting resolution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5μm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5μm,from experience</a:t>
                      </a:r>
                      <a:endParaRPr lang="en-US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Alignment method, ground settlement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correctors…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482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Small uneven deformation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FEA</a:t>
                      </a:r>
                      <a:r>
                        <a:rPr lang="zh-CN" altLang="en-US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~30μm</a:t>
                      </a:r>
                      <a:endParaRPr lang="en-US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466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Small vibration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 natural frequency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Under simulation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Damping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installation foundation stability, ground vibration…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2504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Low amplification factor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81730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75D856E-E9D4-4F38-B956-DAE66D3D1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51172"/>
              </p:ext>
            </p:extLst>
          </p:nvPr>
        </p:nvGraphicFramePr>
        <p:xfrm>
          <a:off x="825623" y="5235418"/>
          <a:ext cx="1075677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793">
                  <a:extLst>
                    <a:ext uri="{9D8B030D-6E8A-4147-A177-3AD203B41FA5}">
                      <a16:colId xmlns:a16="http://schemas.microsoft.com/office/drawing/2014/main" val="109109070"/>
                    </a:ext>
                  </a:extLst>
                </a:gridCol>
                <a:gridCol w="3400992">
                  <a:extLst>
                    <a:ext uri="{9D8B030D-6E8A-4147-A177-3AD203B41FA5}">
                      <a16:colId xmlns:a16="http://schemas.microsoft.com/office/drawing/2014/main" val="2547781774"/>
                    </a:ext>
                  </a:extLst>
                </a:gridCol>
                <a:gridCol w="3400992">
                  <a:extLst>
                    <a:ext uri="{9D8B030D-6E8A-4147-A177-3AD203B41FA5}">
                      <a16:colId xmlns:a16="http://schemas.microsoft.com/office/drawing/2014/main" val="2984469291"/>
                    </a:ext>
                  </a:extLst>
                </a:gridCol>
              </a:tblGrid>
              <a:tr h="297451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Related requirements 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Response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now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 related factors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0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Deformation at the front of vacuum chamber&lt;0.5mm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FEA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~0.5mm</a:t>
                      </a:r>
                      <a:endParaRPr 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Installation error and so on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482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76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5E11665-EE66-4AD8-8F5C-47F33573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64" y="3176591"/>
            <a:ext cx="10972800" cy="3566712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Enhancing the </a:t>
            </a:r>
            <a:r>
              <a:rPr lang="en-US" altLang="zh-CN" sz="2400" dirty="0">
                <a:solidFill>
                  <a:srgbClr val="FF0000"/>
                </a:solidFill>
              </a:rPr>
              <a:t>natural frequency </a:t>
            </a:r>
            <a:r>
              <a:rPr lang="en-US" altLang="zh-CN" sz="2400" dirty="0"/>
              <a:t>is an effective method to decrease vibration.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32CBC8-49C7-47A0-B478-99F22B97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5F3952B-DE2F-482E-8252-1AF224FC6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46" y="3637420"/>
            <a:ext cx="3600000" cy="25502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61AF939-B7E0-4055-8F9A-D843FBC5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008" y="3636071"/>
            <a:ext cx="3600000" cy="2638248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5E867CA-02B8-434C-B9BF-18BC04246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5504" y="3714708"/>
            <a:ext cx="3600000" cy="27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6C47A6E-B595-4E74-8B67-67D9A459BFB1}"/>
              </a:ext>
            </a:extLst>
          </p:cNvPr>
          <p:cNvSpPr txBox="1"/>
          <p:nvPr/>
        </p:nvSpPr>
        <p:spPr>
          <a:xfrm>
            <a:off x="2651774" y="439015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HEPS site</a:t>
            </a:r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C22C5041-3FC0-4382-A713-7F1B99FA2A38}"/>
              </a:ext>
            </a:extLst>
          </p:cNvPr>
          <p:cNvSpPr txBox="1">
            <a:spLocks/>
          </p:cNvSpPr>
          <p:nvPr/>
        </p:nvSpPr>
        <p:spPr>
          <a:xfrm>
            <a:off x="481563" y="1174532"/>
            <a:ext cx="11591101" cy="225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Mechanical dynamic stability (vibration)</a:t>
            </a:r>
          </a:p>
          <a:p>
            <a:pPr lvl="1"/>
            <a:r>
              <a:rPr lang="en-US" sz="2000" dirty="0"/>
              <a:t>Ground vibration requirement: better than </a:t>
            </a:r>
            <a:r>
              <a:rPr lang="en-US" sz="2000" dirty="0">
                <a:solidFill>
                  <a:srgbClr val="FF0000"/>
                </a:solidFill>
              </a:rPr>
              <a:t>4 nm at MDI, </a:t>
            </a:r>
            <a:r>
              <a:rPr lang="en-US" sz="2000" dirty="0"/>
              <a:t>RMS, 1-100 Hz displacement integral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Magnet-support assembly</a:t>
            </a:r>
            <a:r>
              <a:rPr lang="en-US" sz="2000" dirty="0"/>
              <a:t>: natural frequency? Amplification factor?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Damping devices</a:t>
            </a:r>
            <a:r>
              <a:rPr lang="en-US" sz="2000" dirty="0"/>
              <a:t>: damping material? active vibration technology?</a:t>
            </a:r>
          </a:p>
          <a:p>
            <a:pPr lvl="1"/>
            <a:r>
              <a:rPr lang="en-US" sz="2000" dirty="0"/>
              <a:t>Slab and pedestal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0EB4808A-8601-41EE-B8C8-1868F53F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SC magnet, cryostat and support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A9D1AAC-326B-43DF-8335-5D3C7DE4B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85861"/>
                <a:ext cx="5702424" cy="48403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FEA </a:t>
                </a:r>
              </a:p>
              <a:p>
                <a:pPr lvl="1"/>
                <a:r>
                  <a:rPr lang="en-US" altLang="zh-CN" sz="2000" dirty="0"/>
                  <a:t>For cylinder cantilever under gravity</a:t>
                </a:r>
              </a:p>
              <a:p>
                <a:pPr lvl="1"/>
                <a:r>
                  <a:rPr lang="en-US" altLang="zh-CN" sz="2000" dirty="0"/>
                  <a:t>For concentric cylindrical cantilever under gravity</a:t>
                </a:r>
              </a:p>
              <a:p>
                <a:pPr lvl="1"/>
                <a:r>
                  <a:rPr lang="en-US" altLang="zh-CN" sz="2000" dirty="0"/>
                  <a:t>Shape factors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000" dirty="0"/>
                  <a:t>; material factors: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zh-CN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A9D1AAC-326B-43DF-8335-5D3C7DE4B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85861"/>
                <a:ext cx="5702424" cy="4840303"/>
              </a:xfrm>
              <a:blipFill>
                <a:blip r:embed="rId2"/>
                <a:stretch>
                  <a:fillRect l="-749" t="-756" r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15C632-6A71-4F42-9A19-A2BD4ACF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74C1D3D-C2A8-4A62-AA2C-6883A5CDAD1C}"/>
                  </a:ext>
                </a:extLst>
              </p:cNvPr>
              <p:cNvSpPr txBox="1"/>
              <p:nvPr/>
            </p:nvSpPr>
            <p:spPr>
              <a:xfrm>
                <a:off x="6464357" y="1289611"/>
                <a:ext cx="2259721" cy="554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74C1D3D-C2A8-4A62-AA2C-6883A5CD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57" y="1289611"/>
                <a:ext cx="2259721" cy="554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AEB998E-75F2-42E2-B447-E46C4246921E}"/>
                  </a:ext>
                </a:extLst>
              </p:cNvPr>
              <p:cNvSpPr txBox="1"/>
              <p:nvPr/>
            </p:nvSpPr>
            <p:spPr>
              <a:xfrm>
                <a:off x="9046592" y="1171519"/>
                <a:ext cx="271010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=3.5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AEB998E-75F2-42E2-B447-E46C42469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592" y="1171519"/>
                <a:ext cx="2710101" cy="818366"/>
              </a:xfrm>
              <a:prstGeom prst="rect">
                <a:avLst/>
              </a:prstGeom>
              <a:blipFill>
                <a:blip r:embed="rId5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F72463-10A8-4FC2-991B-C9923EB3F170}"/>
                  </a:ext>
                </a:extLst>
              </p:cNvPr>
              <p:cNvSpPr txBox="1"/>
              <p:nvPr/>
            </p:nvSpPr>
            <p:spPr>
              <a:xfrm>
                <a:off x="6528048" y="2407424"/>
                <a:ext cx="2644635" cy="534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  <m:r>
                            <m:rPr>
                              <m:sty m:val="p"/>
                            </m:r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EI</m:t>
                          </m:r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F72463-10A8-4FC2-991B-C9923EB3F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2407424"/>
                <a:ext cx="2644635" cy="534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BA139B16-940B-4736-BAFD-7C0EA1CDE9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7168742"/>
                  </p:ext>
                </p:extLst>
              </p:nvPr>
            </p:nvGraphicFramePr>
            <p:xfrm>
              <a:off x="6428146" y="2975951"/>
              <a:ext cx="4938391" cy="17266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7169">
                      <a:extLst>
                        <a:ext uri="{9D8B030D-6E8A-4147-A177-3AD203B41FA5}">
                          <a16:colId xmlns:a16="http://schemas.microsoft.com/office/drawing/2014/main" val="1871802792"/>
                        </a:ext>
                      </a:extLst>
                    </a:gridCol>
                    <a:gridCol w="1347169">
                      <a:extLst>
                        <a:ext uri="{9D8B030D-6E8A-4147-A177-3AD203B41FA5}">
                          <a16:colId xmlns:a16="http://schemas.microsoft.com/office/drawing/2014/main" val="3487150484"/>
                        </a:ext>
                      </a:extLst>
                    </a:gridCol>
                    <a:gridCol w="2244053">
                      <a:extLst>
                        <a:ext uri="{9D8B030D-6E8A-4147-A177-3AD203B41FA5}">
                          <a16:colId xmlns:a16="http://schemas.microsoft.com/office/drawing/2014/main" val="1064600669"/>
                        </a:ext>
                      </a:extLst>
                    </a:gridCol>
                  </a:tblGrid>
                  <a:tr h="400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Material 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Density (kg/m3)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Specific stiffness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𝜌</m:t>
                              </m:r>
                            </m:oMath>
                          </a14:m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(Nm/kg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10</a:t>
                          </a:r>
                          <a:r>
                            <a:rPr lang="en-US" sz="1800" baseline="30000" dirty="0">
                              <a:effectLst/>
                            </a:rPr>
                            <a:t>3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51271780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altLang="zh-CN" sz="1800" dirty="0">
                              <a:effectLst/>
                            </a:rPr>
                            <a:t>SS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8000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31225621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Ti-6Al-4V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4430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25.7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24839539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A6061 (Al)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2700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1734296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Copper (Cu)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8960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12.3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346187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BA139B16-940B-4736-BAFD-7C0EA1CDE9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7168742"/>
                  </p:ext>
                </p:extLst>
              </p:nvPr>
            </p:nvGraphicFramePr>
            <p:xfrm>
              <a:off x="6428146" y="2975951"/>
              <a:ext cx="4938391" cy="17266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7169">
                      <a:extLst>
                        <a:ext uri="{9D8B030D-6E8A-4147-A177-3AD203B41FA5}">
                          <a16:colId xmlns:a16="http://schemas.microsoft.com/office/drawing/2014/main" val="1871802792"/>
                        </a:ext>
                      </a:extLst>
                    </a:gridCol>
                    <a:gridCol w="1347169">
                      <a:extLst>
                        <a:ext uri="{9D8B030D-6E8A-4147-A177-3AD203B41FA5}">
                          <a16:colId xmlns:a16="http://schemas.microsoft.com/office/drawing/2014/main" val="3487150484"/>
                        </a:ext>
                      </a:extLst>
                    </a:gridCol>
                    <a:gridCol w="2244053">
                      <a:extLst>
                        <a:ext uri="{9D8B030D-6E8A-4147-A177-3AD203B41FA5}">
                          <a16:colId xmlns:a16="http://schemas.microsoft.com/office/drawing/2014/main" val="1064600669"/>
                        </a:ext>
                      </a:extLst>
                    </a:gridCol>
                  </a:tblGrid>
                  <a:tr h="6106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Material 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Density (kg/m3)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7"/>
                          <a:stretch>
                            <a:fillRect l="-120054" t="-12000" r="-1084" b="-207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271780"/>
                      </a:ext>
                    </a:extLst>
                  </a:tr>
                  <a:tr h="2790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altLang="zh-CN" sz="1800" dirty="0">
                              <a:effectLst/>
                            </a:rPr>
                            <a:t>SS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8000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31225621"/>
                      </a:ext>
                    </a:extLst>
                  </a:tr>
                  <a:tr h="2790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Ti-6Al-4V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4430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25.7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24839539"/>
                      </a:ext>
                    </a:extLst>
                  </a:tr>
                  <a:tr h="2790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A6061 (Al)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2700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1734296"/>
                      </a:ext>
                    </a:extLst>
                  </a:tr>
                  <a:tr h="2790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Copper (Cu)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8960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12.3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3461874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D6273E1-215E-4E60-B365-1EB6C2B0D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12246"/>
              </p:ext>
            </p:extLst>
          </p:nvPr>
        </p:nvGraphicFramePr>
        <p:xfrm>
          <a:off x="5447928" y="4845489"/>
          <a:ext cx="639492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020">
                  <a:extLst>
                    <a:ext uri="{9D8B030D-6E8A-4147-A177-3AD203B41FA5}">
                      <a16:colId xmlns:a16="http://schemas.microsoft.com/office/drawing/2014/main" val="3362621275"/>
                    </a:ext>
                  </a:extLst>
                </a:gridCol>
                <a:gridCol w="759631">
                  <a:extLst>
                    <a:ext uri="{9D8B030D-6E8A-4147-A177-3AD203B41FA5}">
                      <a16:colId xmlns:a16="http://schemas.microsoft.com/office/drawing/2014/main" val="2533399765"/>
                    </a:ext>
                  </a:extLst>
                </a:gridCol>
                <a:gridCol w="760646">
                  <a:extLst>
                    <a:ext uri="{9D8B030D-6E8A-4147-A177-3AD203B41FA5}">
                      <a16:colId xmlns:a16="http://schemas.microsoft.com/office/drawing/2014/main" val="1797164176"/>
                    </a:ext>
                  </a:extLst>
                </a:gridCol>
                <a:gridCol w="760646">
                  <a:extLst>
                    <a:ext uri="{9D8B030D-6E8A-4147-A177-3AD203B41FA5}">
                      <a16:colId xmlns:a16="http://schemas.microsoft.com/office/drawing/2014/main" val="2639845139"/>
                    </a:ext>
                  </a:extLst>
                </a:gridCol>
                <a:gridCol w="760646">
                  <a:extLst>
                    <a:ext uri="{9D8B030D-6E8A-4147-A177-3AD203B41FA5}">
                      <a16:colId xmlns:a16="http://schemas.microsoft.com/office/drawing/2014/main" val="983070184"/>
                    </a:ext>
                  </a:extLst>
                </a:gridCol>
                <a:gridCol w="912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1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800" dirty="0"/>
                        <a:t>Temperature</a:t>
                      </a:r>
                      <a:endParaRPr lang="zh-CN" altLang="en-US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sz="1800" dirty="0"/>
                        <a:t>uneven deformation in Y direction (um)</a:t>
                      </a: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Displacement in Z direction (mm)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2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Q1a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Q1b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Q1a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Q1b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Q2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295K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31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14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0.3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0.26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0.24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4.2K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7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30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12</a:t>
                      </a:r>
                      <a:endParaRPr lang="zh-CN" altLang="en-US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Contract with temperature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729616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91516F8D-0F21-4012-81FA-61F0E8E0E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764" y="3989601"/>
            <a:ext cx="4320000" cy="2338189"/>
          </a:xfrm>
          <a:prstGeom prst="rect">
            <a:avLst/>
          </a:prstGeom>
        </p:spPr>
      </p:pic>
      <p:sp>
        <p:nvSpPr>
          <p:cNvPr id="14" name="标题 2">
            <a:extLst>
              <a:ext uri="{FF2B5EF4-FFF2-40B4-BE49-F238E27FC236}">
                <a16:creationId xmlns:a16="http://schemas.microsoft.com/office/drawing/2014/main" id="{66C34126-E858-4757-B41D-D4E65D43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SC magnet, cryostat and support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0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>
            <a:extLst>
              <a:ext uri="{FF2B5EF4-FFF2-40B4-BE49-F238E27FC236}">
                <a16:creationId xmlns:a16="http://schemas.microsoft.com/office/drawing/2014/main" id="{591B1AC5-7CCF-4CC9-AF03-6A230FA75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856034"/>
              </p:ext>
            </p:extLst>
          </p:nvPr>
        </p:nvGraphicFramePr>
        <p:xfrm>
          <a:off x="1991544" y="2473948"/>
          <a:ext cx="7521533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232">
                  <a:extLst>
                    <a:ext uri="{9D8B030D-6E8A-4147-A177-3AD203B41FA5}">
                      <a16:colId xmlns:a16="http://schemas.microsoft.com/office/drawing/2014/main" val="251847356"/>
                    </a:ext>
                  </a:extLst>
                </a:gridCol>
                <a:gridCol w="1876232">
                  <a:extLst>
                    <a:ext uri="{9D8B030D-6E8A-4147-A177-3AD203B41FA5}">
                      <a16:colId xmlns:a16="http://schemas.microsoft.com/office/drawing/2014/main" val="1068635078"/>
                    </a:ext>
                  </a:extLst>
                </a:gridCol>
                <a:gridCol w="3769069">
                  <a:extLst>
                    <a:ext uri="{9D8B030D-6E8A-4147-A177-3AD203B41FA5}">
                      <a16:colId xmlns:a16="http://schemas.microsoft.com/office/drawing/2014/main" val="19734949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No. of order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Frequency (Hz)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Mode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2144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Q1a Y sway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742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Q1a X sway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804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68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Cryostat assembly Z-translation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0476482"/>
                  </a:ext>
                </a:extLst>
              </a:tr>
            </a:tbl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B5AF871-04B1-465F-AB50-0E1E51D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BF23B1E1-E848-485A-A2CF-F7E9866CF2F8}"/>
              </a:ext>
            </a:extLst>
          </p:cNvPr>
          <p:cNvSpPr txBox="1">
            <a:spLocks/>
          </p:cNvSpPr>
          <p:nvPr/>
        </p:nvSpPr>
        <p:spPr>
          <a:xfrm>
            <a:off x="620350" y="1282093"/>
            <a:ext cx="11092274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FEA</a:t>
            </a:r>
            <a:endParaRPr lang="en-US" sz="2800" dirty="0"/>
          </a:p>
          <a:p>
            <a:pPr lvl="1">
              <a:spcBef>
                <a:spcPts val="0"/>
              </a:spcBef>
              <a:buFont typeface="Arial" pitchFamily="34" charset="0"/>
              <a:buChar char="–"/>
            </a:pPr>
            <a:r>
              <a:rPr lang="en-US" altLang="zh-CN" dirty="0"/>
              <a:t>Auxiliary constraint: V groove, </a:t>
            </a:r>
            <a:r>
              <a:rPr lang="en-US" altLang="zh-CN" dirty="0">
                <a:solidFill>
                  <a:srgbClr val="FF0000"/>
                </a:solidFill>
              </a:rPr>
              <a:t>translational</a:t>
            </a:r>
            <a:r>
              <a:rPr lang="en-US" altLang="zh-CN" dirty="0"/>
              <a:t> in beam direction.</a:t>
            </a:r>
          </a:p>
        </p:txBody>
      </p:sp>
      <p:sp>
        <p:nvSpPr>
          <p:cNvPr id="13" name="标题 2">
            <a:extLst>
              <a:ext uri="{FF2B5EF4-FFF2-40B4-BE49-F238E27FC236}">
                <a16:creationId xmlns:a16="http://schemas.microsoft.com/office/drawing/2014/main" id="{CBA78B61-C299-4467-A496-C19A3EA2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SC magnet, cryostat and support design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963ADB-89DF-4479-9BE5-302AF3B3A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5" y="3807380"/>
            <a:ext cx="4320000" cy="2455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53CFE16-382C-41C1-B7AA-7D92B6AED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52" y="3835224"/>
            <a:ext cx="4320000" cy="24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48C7553-14CD-454E-B579-20D325956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FEA</a:t>
            </a:r>
          </a:p>
          <a:p>
            <a:pPr lvl="1"/>
            <a:r>
              <a:rPr lang="en-US" sz="2000" dirty="0"/>
              <a:t>The auxiliary support is on the </a:t>
            </a:r>
            <a:r>
              <a:rPr lang="en-US" altLang="zh-CN" sz="2000" dirty="0"/>
              <a:t>H</a:t>
            </a:r>
            <a:r>
              <a:rPr lang="en-US" sz="2000" dirty="0"/>
              <a:t>CAL, 3.3 m from the IP.</a:t>
            </a:r>
          </a:p>
          <a:p>
            <a:pPr lvl="1"/>
            <a:r>
              <a:rPr lang="en-US" sz="2000" dirty="0"/>
              <a:t>Only upper support of the cryostat is included now, the stiffness of the wedge joints is set at the bottom.</a:t>
            </a:r>
          </a:p>
          <a:p>
            <a:pPr lvl="1"/>
            <a:r>
              <a:rPr lang="en-US" sz="2000" dirty="0"/>
              <a:t>The Lorenz forces are set same as the TDR ones.</a:t>
            </a:r>
          </a:p>
          <a:p>
            <a:pPr lvl="1"/>
            <a:r>
              <a:rPr lang="en-US" sz="2000" dirty="0"/>
              <a:t>Considering the total support assembly, the analyses results may be worse. More detailed FEA will be done with more detailed mechanics design.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1AE072B-6114-4759-B184-B9F8534A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magnet, cryostat and support design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BBC2CE-37E4-425E-A17D-0C006C14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331332-2AA8-4601-B7F6-6C0A535CB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26" y="4047455"/>
            <a:ext cx="6480000" cy="26570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4178A8-4B38-41AF-9B74-3FB0BB3DDD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3" y="4391062"/>
            <a:ext cx="5039995" cy="1453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320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661C60F-5D58-44F1-9DA1-E1ECE522D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More detailed design and simulation are planned</a:t>
            </a:r>
          </a:p>
          <a:p>
            <a:pPr lvl="1"/>
            <a:r>
              <a:rPr lang="en-US" altLang="zh-CN" sz="2000" dirty="0"/>
              <a:t>Cryogenic simulation</a:t>
            </a:r>
          </a:p>
          <a:p>
            <a:pPr lvl="1"/>
            <a:r>
              <a:rPr lang="en-US" altLang="zh-CN" sz="2000" dirty="0"/>
              <a:t>Deformation simulation and skeleton structure optimization, accident cases such as quench</a:t>
            </a:r>
          </a:p>
          <a:p>
            <a:pPr lvl="1"/>
            <a:r>
              <a:rPr lang="en-US" altLang="zh-CN" sz="2000" dirty="0"/>
              <a:t>Modal and harmonic response simulation with the cryostat support included</a:t>
            </a:r>
          </a:p>
          <a:p>
            <a:pPr lvl="1"/>
            <a:r>
              <a:rPr lang="en-US" altLang="zh-CN" sz="2000" dirty="0"/>
              <a:t>Vibration response using the geological exploration of ground vibration as input</a:t>
            </a:r>
          </a:p>
          <a:p>
            <a:pPr lvl="1"/>
            <a:r>
              <a:rPr lang="en-US" altLang="zh-CN" sz="2000" dirty="0"/>
              <a:t>Consider the use of damping materials and other vibration decreasing scheme if needed, and do the modal and response simulations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2BD654-53EA-4CAC-B5D4-A969D0CA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7" name="标题 2">
            <a:extLst>
              <a:ext uri="{FF2B5EF4-FFF2-40B4-BE49-F238E27FC236}">
                <a16:creationId xmlns:a16="http://schemas.microsoft.com/office/drawing/2014/main" id="{8E34341F-C131-4A6E-AEE1-BE182FED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SC magnet, cryostat and support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4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MDI layout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SC magnet, cryostat and support design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RVC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ED1C4AF-04DA-4AAF-9287-0CAB23E1B613}"/>
                  </a:ext>
                </a:extLst>
              </p:cNvPr>
              <p:cNvSpPr/>
              <p:nvPr/>
            </p:nvSpPr>
            <p:spPr>
              <a:xfrm>
                <a:off x="660299" y="1129226"/>
                <a:ext cx="6796508" cy="2893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540000" lvl="2" indent="-342900">
                  <a:spcBef>
                    <a:spcPts val="8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800" dirty="0"/>
                  <a:t>Leak rate requirement: 2.7</a:t>
                </a:r>
                <a:r>
                  <a:rPr lang="en-US" sz="2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</a:t>
                </a:r>
                <a:r>
                  <a:rPr lang="en-US" altLang="zh-CN" sz="2800" dirty="0"/>
                  <a:t>10</a:t>
                </a:r>
                <a:r>
                  <a:rPr lang="en-US" altLang="zh-CN" sz="2800" baseline="30000" dirty="0"/>
                  <a:t>–11</a:t>
                </a:r>
                <a:r>
                  <a:rPr lang="en-US" altLang="zh-CN" sz="2800" dirty="0"/>
                  <a:t> Pa·m</a:t>
                </a:r>
                <a:r>
                  <a:rPr lang="en-US" altLang="zh-CN" sz="2800" baseline="30000" dirty="0"/>
                  <a:t>3</a:t>
                </a:r>
                <a:r>
                  <a:rPr lang="en-US" altLang="zh-CN" sz="2800" dirty="0"/>
                  <a:t>/s</a:t>
                </a:r>
              </a:p>
              <a:p>
                <a:pPr marL="540000" lvl="2" indent="-342900">
                  <a:spcBef>
                    <a:spcPts val="8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800" dirty="0"/>
                  <a:t>Leak rate: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∙∆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CN" sz="2800" dirty="0"/>
              </a:p>
              <a:p>
                <a:pPr marL="540000" lvl="2" indent="-342900">
                  <a:spcBef>
                    <a:spcPts val="8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800" dirty="0"/>
                  <a:t>Decrease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sz="2800" dirty="0"/>
                  <a:t> (experience from CSNS)</a:t>
                </a:r>
              </a:p>
              <a:p>
                <a:pPr marL="742950" lvl="1" indent="-285750">
                  <a:spcBef>
                    <a:spcPct val="200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Arial" pitchFamily="34" charset="0"/>
                  <a:buChar char="–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</a:rPr>
                  <a:t>Single-layer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sym typeface="Wingdings" panose="05000000000000000000" pitchFamily="2" charset="2"/>
                  </a:rPr>
                  <a:t> double layer, leak rate can be improved from 1e-6 Pa.m3/s to 8.5e-10 Pa.m3/s.</a:t>
                </a:r>
                <a:endParaRPr lang="en-US" altLang="zh-CN" sz="2800" dirty="0"/>
              </a:p>
              <a:p>
                <a:pPr marL="742950" lvl="1" indent="-285750">
                  <a:spcBef>
                    <a:spcPct val="200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ED1C4AF-04DA-4AAF-9287-0CAB23E1B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9" y="1129226"/>
                <a:ext cx="6796508" cy="2893100"/>
              </a:xfrm>
              <a:prstGeom prst="rect">
                <a:avLst/>
              </a:prstGeom>
              <a:blipFill>
                <a:blip r:embed="rId2"/>
                <a:stretch>
                  <a:fillRect t="-2526" r="-1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B3CFDC8-6761-42A3-BFC5-48950EFC0CED}"/>
                  </a:ext>
                </a:extLst>
              </p:cNvPr>
              <p:cNvSpPr/>
              <p:nvPr/>
            </p:nvSpPr>
            <p:spPr>
              <a:xfrm>
                <a:off x="1199456" y="3573016"/>
                <a:ext cx="4575868" cy="43973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=34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（</m:t>
                          </m:r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）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𝑒𝑥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fNam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</m:e>
                          </m:func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−3</m:t>
                          </m:r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𝐿𝑤𝑅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B3CFDC8-6761-42A3-BFC5-48950EFC0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3573016"/>
                <a:ext cx="4575868" cy="439736"/>
              </a:xfrm>
              <a:prstGeom prst="rect">
                <a:avLst/>
              </a:prstGeom>
              <a:blipFill>
                <a:blip r:embed="rId3"/>
                <a:stretch>
                  <a:fillRect t="-106579" r="-9947" b="-1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1">
                <a:extLst>
                  <a:ext uri="{FF2B5EF4-FFF2-40B4-BE49-F238E27FC236}">
                    <a16:creationId xmlns:a16="http://schemas.microsoft.com/office/drawing/2014/main" id="{13D24B0C-B00F-4BAD-B880-8887B725D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352" y="4403403"/>
                <a:ext cx="7464737" cy="1856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8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4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0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en-US" dirty="0">
                    <a:cs typeface="Arial" panose="020B0604020202020204" pitchFamily="34" charset="0"/>
                  </a:rPr>
                  <a:t>For sealings with the same </a:t>
                </a:r>
                <a:r>
                  <a:rPr lang="en-US" i="1" dirty="0">
                    <a:cs typeface="Arial" panose="020B0604020202020204" pitchFamily="34" charset="0"/>
                  </a:rPr>
                  <a:t>F/L</a:t>
                </a: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Decrease roughness A, demonstrated by J-PARC</a:t>
                </a: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Decease the perimeter L </a:t>
                </a:r>
                <a:r>
                  <a:rPr lang="en-US" dirty="0">
                    <a:cs typeface="Arial" panose="020B0604020202020204" pitchFamily="34" charset="0"/>
                    <a:sym typeface="Wingdings" panose="05000000000000000000" pitchFamily="2" charset="2"/>
                  </a:rPr>
                  <a:t>almost determined by layout</a:t>
                </a:r>
                <a:endParaRPr lang="en-US" dirty="0">
                  <a:cs typeface="Arial" panose="020B0604020202020204" pitchFamily="34" charset="0"/>
                </a:endParaRP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Decrease the hardness of gasket materials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  <a:sym typeface="Wingdings" panose="05000000000000000000" pitchFamily="2" charset="2"/>
                  </a:rPr>
                  <a:t>using copper</a:t>
                </a:r>
                <a:endParaRPr lang="en-US" dirty="0">
                  <a:cs typeface="Arial" panose="020B0604020202020204" pitchFamily="34" charset="0"/>
                </a:endParaRP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Decrease the seal width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  <a:sym typeface="Wingdings" panose="05000000000000000000" pitchFamily="2" charset="2"/>
                  </a:rPr>
                  <a:t>knife-edge seal</a:t>
                </a:r>
                <a:endParaRPr lang="en-US" dirty="0">
                  <a:cs typeface="Arial" panose="020B0604020202020204" pitchFamily="34" charset="0"/>
                </a:endParaRPr>
              </a:p>
              <a:p>
                <a:endParaRPr lang="en-US" altLang="zh-CN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内容占位符 1">
                <a:extLst>
                  <a:ext uri="{FF2B5EF4-FFF2-40B4-BE49-F238E27FC236}">
                    <a16:creationId xmlns:a16="http://schemas.microsoft.com/office/drawing/2014/main" id="{13D24B0C-B00F-4BAD-B880-8887B725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403403"/>
                <a:ext cx="7464737" cy="1856332"/>
              </a:xfrm>
              <a:prstGeom prst="rect">
                <a:avLst/>
              </a:prstGeom>
              <a:blipFill>
                <a:blip r:embed="rId4"/>
                <a:stretch>
                  <a:fillRect l="-651" t="-647" b="-5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头: 下 21">
            <a:extLst>
              <a:ext uri="{FF2B5EF4-FFF2-40B4-BE49-F238E27FC236}">
                <a16:creationId xmlns:a16="http://schemas.microsoft.com/office/drawing/2014/main" id="{BB0FB712-FAF9-44F3-90CD-95D39199FD7E}"/>
              </a:ext>
            </a:extLst>
          </p:cNvPr>
          <p:cNvSpPr/>
          <p:nvPr/>
        </p:nvSpPr>
        <p:spPr>
          <a:xfrm>
            <a:off x="3361214" y="3989478"/>
            <a:ext cx="385333" cy="447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75AF1416-A6E4-44F1-A414-7F8D267A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82"/>
          <a:stretch/>
        </p:blipFill>
        <p:spPr>
          <a:xfrm>
            <a:off x="7910891" y="4128092"/>
            <a:ext cx="3600000" cy="240695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4D68E7A-C31D-4EF7-839E-FB9C8DF8FE87}"/>
              </a:ext>
            </a:extLst>
          </p:cNvPr>
          <p:cNvSpPr txBox="1"/>
          <p:nvPr/>
        </p:nvSpPr>
        <p:spPr>
          <a:xfrm>
            <a:off x="8555204" y="1355772"/>
            <a:ext cx="1541297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Inflatable seal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925DA2E-088A-445D-9F65-A82F2FBE6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1817895"/>
            <a:ext cx="3600000" cy="23518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CAE3759-1D4B-45F9-B2F9-71242AC7C58F}"/>
              </a:ext>
            </a:extLst>
          </p:cNvPr>
          <p:cNvSpPr txBox="1"/>
          <p:nvPr/>
        </p:nvSpPr>
        <p:spPr>
          <a:xfrm>
            <a:off x="8069198" y="64533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Roughness and conductance, J-PARC</a:t>
            </a:r>
            <a:endParaRPr lang="zh-CN" altLang="en-US" i="1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1C8C5A07-81E5-410F-BFC8-608BFA4B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RVC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856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8C5FE26-9647-47A7-A2D0-B6D250FD1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7" y="3219618"/>
            <a:ext cx="4320000" cy="3000148"/>
          </a:xfrm>
          <a:prstGeom prst="rect">
            <a:avLst/>
          </a:prstGeom>
          <a:noFill/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6C5C8D9-367D-4663-AC91-F8AF23B0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A prototype will be developed.</a:t>
            </a:r>
          </a:p>
          <a:p>
            <a:r>
              <a:rPr lang="en-US" altLang="zh-CN" sz="2400" dirty="0"/>
              <a:t>The influence of RVC displacement on the leakage rate will be simulated through an adjustment mechanism.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394BC7-5FC9-4033-9A64-F50D12C2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8878" y="63500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189BA6-3E71-4E53-8115-D72402BD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278" y="2753156"/>
            <a:ext cx="4320000" cy="35576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55A1AC0-3AB5-4F5A-B7D9-FCDDECD5BFDE}"/>
              </a:ext>
            </a:extLst>
          </p:cNvPr>
          <p:cNvSpPr txBox="1"/>
          <p:nvPr/>
        </p:nvSpPr>
        <p:spPr>
          <a:xfrm>
            <a:off x="10296024" y="4833475"/>
            <a:ext cx="15686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Adjustment mechanism</a:t>
            </a:r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ECEAC7A-7310-41AB-9A0D-D7CC9F16960D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9297632" y="4734092"/>
            <a:ext cx="998392" cy="422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4961012-F087-41E1-B9F8-711DCF87887B}"/>
              </a:ext>
            </a:extLst>
          </p:cNvPr>
          <p:cNvSpPr txBox="1"/>
          <p:nvPr/>
        </p:nvSpPr>
        <p:spPr>
          <a:xfrm>
            <a:off x="4977838" y="4490609"/>
            <a:ext cx="154414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Fake model of IP chamber, fixed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F8ECA8-1043-498E-B916-AB1EB819AE00}"/>
              </a:ext>
            </a:extLst>
          </p:cNvPr>
          <p:cNvSpPr txBox="1"/>
          <p:nvPr/>
        </p:nvSpPr>
        <p:spPr>
          <a:xfrm>
            <a:off x="7729077" y="5920189"/>
            <a:ext cx="5991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RVC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75B7F06-2AA7-4D91-BC12-06E6725F54CA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521983" y="4265202"/>
            <a:ext cx="1037294" cy="687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0F9BE83-1666-48DB-B5CB-6ED4DC0866B4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653410" y="4454612"/>
            <a:ext cx="375253" cy="146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7295BFA-0BAA-423D-86F8-DAD663CD4330}"/>
              </a:ext>
            </a:extLst>
          </p:cNvPr>
          <p:cNvSpPr txBox="1"/>
          <p:nvPr/>
        </p:nvSpPr>
        <p:spPr>
          <a:xfrm>
            <a:off x="7472566" y="2799580"/>
            <a:ext cx="16063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Fake model of vacuum vessel</a:t>
            </a:r>
            <a:endParaRPr lang="zh-CN" altLang="en-US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4F321242-52AD-4BD9-895C-9F3D21CC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RVC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71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1C70F29-44D2-44D3-8F67-FDDB984B0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overall aim of MDI engineering design in EDR is a comprehensive design of all components working together.</a:t>
            </a:r>
          </a:p>
          <a:p>
            <a:r>
              <a:rPr lang="en-US" dirty="0"/>
              <a:t>The designs are updating from TDR. The main progress includes the MDI layout updating, the refinement of the cryostat and its support, and the RVC design.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AE178BE-927F-4A01-88F9-CE4F3BE8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96FC2C-93D8-4B4C-99E1-7E4761DD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454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582D15-BC19-4FBB-90B7-EEAD2F1F0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6600" dirty="0"/>
          </a:p>
          <a:p>
            <a:pPr marL="0" indent="0" algn="ctr">
              <a:buNone/>
            </a:pPr>
            <a:r>
              <a:rPr lang="en-US" altLang="zh-CN" sz="9600" dirty="0"/>
              <a:t>Thank you for your attention!</a:t>
            </a:r>
            <a:endParaRPr lang="en-US" sz="96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BB27A02-A73C-4221-BA12-EBA259FF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051CD6-D864-4C5F-80BD-60879257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5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8F47695-A5ED-445A-BBA4-3B382C7D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report is about the CEPC IR engineering design, including the MDI layout, the structure design and relative analyses of accelerator devices at MDI, and the EDR plans.</a:t>
            </a:r>
          </a:p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engineering updates from TDR:</a:t>
            </a:r>
          </a:p>
          <a:p>
            <a:pPr lvl="1"/>
            <a:r>
              <a:rPr lang="en-US" dirty="0"/>
              <a:t>MDI layout: Q3 and anti solenoid next to Q3.</a:t>
            </a:r>
          </a:p>
          <a:p>
            <a:pPr lvl="1"/>
            <a:r>
              <a:rPr lang="en-US" dirty="0"/>
              <a:t>SC magnets</a:t>
            </a:r>
            <a:r>
              <a:rPr lang="en-US" dirty="0">
                <a:sym typeface="Wingdings" panose="05000000000000000000" pitchFamily="2" charset="2"/>
              </a:rPr>
              <a:t>: iron  iron free.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Cryostat: remove the thermal shields inside Q1a.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Cryostat support: structure update according to relative updates</a:t>
            </a:r>
          </a:p>
          <a:p>
            <a:pPr lvl="1"/>
            <a:r>
              <a:rPr lang="en-US" dirty="0"/>
              <a:t>Detector: structure updates</a:t>
            </a:r>
          </a:p>
          <a:p>
            <a:pPr lvl="1"/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3C881E5-50F2-4048-83D7-4311FD8B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D46523-4DCE-43B0-9097-CE31B0FC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46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13F9163-5BEC-48B7-8BEE-8AA7DE9D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MDI group is aiming to carry out a technically feasible engineering design in EDR stage. </a:t>
            </a:r>
          </a:p>
          <a:p>
            <a:r>
              <a:rPr lang="en-US" sz="2400" dirty="0"/>
              <a:t>Main </a:t>
            </a:r>
            <a:r>
              <a:rPr lang="en-US" altLang="zh-CN" sz="2400" dirty="0"/>
              <a:t>engineering </a:t>
            </a:r>
            <a:r>
              <a:rPr lang="en-US" sz="2400" dirty="0"/>
              <a:t>requirements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E451A99-B20A-41FC-A25C-92703E3D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B194EF-E470-4134-8F64-E34FB77A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01D099C-CB4B-4719-842D-A510B4431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27106"/>
              </p:ext>
            </p:extLst>
          </p:nvPr>
        </p:nvGraphicFramePr>
        <p:xfrm>
          <a:off x="1084548" y="2732419"/>
          <a:ext cx="10022904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909">
                  <a:extLst>
                    <a:ext uri="{9D8B030D-6E8A-4147-A177-3AD203B41FA5}">
                      <a16:colId xmlns:a16="http://schemas.microsoft.com/office/drawing/2014/main" val="4170821342"/>
                    </a:ext>
                  </a:extLst>
                </a:gridCol>
                <a:gridCol w="8246995">
                  <a:extLst>
                    <a:ext uri="{9D8B030D-6E8A-4147-A177-3AD203B41FA5}">
                      <a16:colId xmlns:a16="http://schemas.microsoft.com/office/drawing/2014/main" val="2698001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50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MDI layout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</a:t>
                      </a:r>
                      <a:r>
                        <a:rPr lang="en-US" dirty="0"/>
                        <a:t>he layout should fulfill the physics and technical requirement with all the devices included.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 detailed installation and alignment schedule should be made.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85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SC 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Position accuracy: </a:t>
                      </a:r>
                      <a:r>
                        <a:rPr lang="zh-CN" altLang="en-US" sz="1800" dirty="0"/>
                        <a:t>≤</a:t>
                      </a:r>
                      <a:r>
                        <a:rPr lang="en-US" altLang="zh-CN" sz="1800" dirty="0"/>
                        <a:t>100 </a:t>
                      </a:r>
                      <a:r>
                        <a:rPr lang="en-US" altLang="zh-CN" sz="1800" dirty="0" err="1"/>
                        <a:t>μm</a:t>
                      </a:r>
                      <a:endParaRPr lang="en-US" altLang="zh-CN" sz="1800" dirty="0"/>
                    </a:p>
                    <a:p>
                      <a:r>
                        <a:rPr lang="en-US" altLang="zh-CN" sz="1800" dirty="0"/>
                        <a:t>Vibration as small as possible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07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safe and reliable structure within the detective angle of </a:t>
                      </a:r>
                      <a:r>
                        <a:rPr lang="en-US" sz="1800" dirty="0" err="1"/>
                        <a:t>acos</a:t>
                      </a:r>
                      <a:r>
                        <a:rPr lang="en-US" sz="1800" dirty="0"/>
                        <a:t> 0.99. </a:t>
                      </a:r>
                    </a:p>
                    <a:p>
                      <a:r>
                        <a:rPr lang="en-US" sz="1800" dirty="0"/>
                        <a:t>RF shielded.</a:t>
                      </a:r>
                    </a:p>
                    <a:p>
                      <a:r>
                        <a:rPr lang="en-US" sz="1800" dirty="0"/>
                        <a:t>Leak rate: </a:t>
                      </a:r>
                      <a:r>
                        <a:rPr lang="zh-CN" altLang="en-US" sz="1800" dirty="0"/>
                        <a:t>≤</a:t>
                      </a:r>
                      <a:r>
                        <a:rPr lang="en-US" altLang="zh-CN" dirty="0"/>
                        <a:t>2.7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</a:t>
                      </a:r>
                      <a:r>
                        <a:rPr lang="en-US" altLang="zh-CN" dirty="0"/>
                        <a:t>10</a:t>
                      </a:r>
                      <a:r>
                        <a:rPr lang="en-US" altLang="zh-CN" baseline="30000" dirty="0"/>
                        <a:t>–11</a:t>
                      </a:r>
                      <a:r>
                        <a:rPr lang="en-US" altLang="zh-CN" dirty="0"/>
                        <a:t> Pa·m</a:t>
                      </a:r>
                      <a:r>
                        <a:rPr lang="en-US" altLang="zh-CN" baseline="30000" dirty="0"/>
                        <a:t>3</a:t>
                      </a:r>
                      <a:r>
                        <a:rPr lang="en-US" altLang="zh-CN" dirty="0"/>
                        <a:t>/s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71280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690543A-20BB-4392-A3BE-4930A8D30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97822"/>
              </p:ext>
            </p:extLst>
          </p:nvPr>
        </p:nvGraphicFramePr>
        <p:xfrm>
          <a:off x="1084548" y="5624471"/>
          <a:ext cx="9577064" cy="111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75858712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9555438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02915965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34702617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82958633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1209219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39570245"/>
                    </a:ext>
                  </a:extLst>
                </a:gridCol>
              </a:tblGrid>
              <a:tr h="342684"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Relative position accuracy requirement of adjacent components</a:t>
                      </a:r>
                      <a:r>
                        <a:rPr lang="zh-CN" altLang="en-US" sz="1800" b="0" dirty="0"/>
                        <a:t>（</a:t>
                      </a:r>
                      <a:r>
                        <a:rPr lang="el-GR" altLang="zh-CN" sz="1800" b="0" dirty="0"/>
                        <a:t>1 σ</a:t>
                      </a:r>
                      <a:r>
                        <a:rPr lang="zh-CN" altLang="en-US" sz="1800" b="0" dirty="0"/>
                        <a:t>） </a:t>
                      </a:r>
                      <a:r>
                        <a:rPr lang="en-US" altLang="zh-CN" sz="1800" b="0" i="1" dirty="0"/>
                        <a:t>From </a:t>
                      </a:r>
                      <a:r>
                        <a:rPr lang="en-US" altLang="zh-CN" sz="1800" b="0" i="1" dirty="0" err="1"/>
                        <a:t>Xiaolong</a:t>
                      </a:r>
                      <a:r>
                        <a:rPr lang="en-US" altLang="zh-CN" sz="1800" b="0" i="1" dirty="0"/>
                        <a:t> Wang</a:t>
                      </a:r>
                      <a:endParaRPr lang="zh-CN" altLang="en-US" sz="1800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43074"/>
                  </a:ext>
                </a:extLst>
              </a:tr>
              <a:tr h="4667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u="none" strike="noStrike" dirty="0">
                          <a:effectLst/>
                        </a:rPr>
                        <a:t>Component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effectLst/>
                        </a:rPr>
                        <a:t>Transversal/</a:t>
                      </a:r>
                      <a:r>
                        <a:rPr lang="en-US" sz="1800" b="0" u="none" strike="noStrike" dirty="0">
                          <a:effectLst/>
                        </a:rPr>
                        <a:t>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effectLst/>
                        </a:rPr>
                        <a:t>Vertical/</a:t>
                      </a:r>
                      <a:r>
                        <a:rPr lang="en-US" sz="1800" b="0" u="none" strike="noStrike" dirty="0">
                          <a:effectLst/>
                        </a:rPr>
                        <a:t>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Longitudinal/mm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effectLst/>
                        </a:rPr>
                        <a:t>Roll/</a:t>
                      </a:r>
                      <a:r>
                        <a:rPr lang="en-US" sz="1800" b="0" u="none" strike="noStrike" dirty="0" err="1">
                          <a:effectLst/>
                        </a:rPr>
                        <a:t>mrad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effectLst/>
                        </a:rPr>
                        <a:t>Pitch/</a:t>
                      </a:r>
                      <a:r>
                        <a:rPr lang="en-US" sz="1800" b="0" u="none" strike="noStrike" dirty="0" err="1">
                          <a:effectLst/>
                        </a:rPr>
                        <a:t>mrad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effectLst/>
                        </a:rPr>
                        <a:t>Yaw/</a:t>
                      </a:r>
                      <a:r>
                        <a:rPr lang="en-US" sz="1800" b="0" u="none" strike="noStrike" dirty="0" err="1">
                          <a:effectLst/>
                        </a:rPr>
                        <a:t>mrad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8359582"/>
                  </a:ext>
                </a:extLst>
              </a:tr>
              <a:tr h="2374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IR Quadrupole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5761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4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13F9163-5BEC-48B7-8BEE-8AA7DE9D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EDR engineering </a:t>
            </a:r>
            <a:r>
              <a:rPr lang="en-US" altLang="zh-CN" sz="2400" dirty="0"/>
              <a:t>scope and </a:t>
            </a:r>
            <a:r>
              <a:rPr lang="en-US" sz="2400" dirty="0"/>
              <a:t>plans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E451A99-B20A-41FC-A25C-92703E3D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B194EF-E470-4134-8F64-E34FB77A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22CE262-7BC0-4622-8945-BE631A30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6307"/>
              </p:ext>
            </p:extLst>
          </p:nvPr>
        </p:nvGraphicFramePr>
        <p:xfrm>
          <a:off x="609600" y="1974123"/>
          <a:ext cx="11161238" cy="438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41268226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067324086"/>
                    </a:ext>
                  </a:extLst>
                </a:gridCol>
                <a:gridCol w="2506486">
                  <a:extLst>
                    <a:ext uri="{9D8B030D-6E8A-4147-A177-3AD203B41FA5}">
                      <a16:colId xmlns:a16="http://schemas.microsoft.com/office/drawing/2014/main" val="141741000"/>
                    </a:ext>
                  </a:extLst>
                </a:gridCol>
                <a:gridCol w="3398170">
                  <a:extLst>
                    <a:ext uri="{9D8B030D-6E8A-4147-A177-3AD203B41FA5}">
                      <a16:colId xmlns:a16="http://schemas.microsoft.com/office/drawing/2014/main" val="2214057527"/>
                    </a:ext>
                  </a:extLst>
                </a:gridCol>
                <a:gridCol w="1512166">
                  <a:extLst>
                    <a:ext uri="{9D8B030D-6E8A-4147-A177-3AD203B41FA5}">
                      <a16:colId xmlns:a16="http://schemas.microsoft.com/office/drawing/2014/main" val="4268842754"/>
                    </a:ext>
                  </a:extLst>
                </a:gridCol>
              </a:tblGrid>
              <a:tr h="413315"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97346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en-US" dirty="0"/>
                        <a:t>MDI layout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dirty="0"/>
                        <a:t>More detailed layout, identify the MDI interface dimensions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dirty="0"/>
                        <a:t>The locations for additional BPMs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/>
                        <a:t>Continuously updating according to the physical and technical design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CN" sz="1600"/>
                        <a:t>Detailed i</a:t>
                      </a:r>
                      <a:r>
                        <a:rPr lang="en-US" sz="1600"/>
                        <a:t>nstallation and alignment schedule</a:t>
                      </a:r>
                      <a:endParaRPr 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Wrap up the unfinished work.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 the EDR report.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48925"/>
                  </a:ext>
                </a:extLst>
              </a:tr>
              <a:tr h="623035">
                <a:tc>
                  <a:txBody>
                    <a:bodyPr/>
                    <a:lstStyle/>
                    <a:p>
                      <a:r>
                        <a:rPr lang="en-US" dirty="0"/>
                        <a:t>Cryostat design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/>
                        <a:t>More detailed structure design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dirty="0"/>
                        <a:t>Cryogenic design and analyses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Design updating according to layout design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23898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/>
                        <a:t>Cryostat support design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/>
                        <a:t>More detailed support structure and FEA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dirty="0"/>
                        <a:t>Design of auxiliary support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Vibration decreasing methods, </a:t>
                      </a:r>
                      <a:r>
                        <a:rPr lang="en-US" sz="1600" dirty="0" err="1"/>
                        <a:t>eg.</a:t>
                      </a:r>
                      <a:r>
                        <a:rPr lang="en-US" sz="1600" dirty="0"/>
                        <a:t> damping material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243915"/>
                  </a:ext>
                </a:extLst>
              </a:tr>
              <a:tr h="584056">
                <a:tc>
                  <a:txBody>
                    <a:bodyPr/>
                    <a:lstStyle/>
                    <a:p>
                      <a:r>
                        <a:rPr lang="en-US" dirty="0"/>
                        <a:t>RVC design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/>
                        <a:t>Mechanical design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dirty="0"/>
                        <a:t>Prototype development and leak rate experiment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/>
                        <a:t>Structure optimization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/>
                        <a:t>Finish the leak rate experiment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670597"/>
                  </a:ext>
                </a:extLst>
              </a:tr>
              <a:tr h="414862">
                <a:tc>
                  <a:txBody>
                    <a:bodyPr/>
                    <a:lstStyle/>
                    <a:p>
                      <a:r>
                        <a:rPr lang="en-US" dirty="0"/>
                        <a:t>SC magnets design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Finish magnet design, and summarize parameters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Finish magnet engineering design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390686"/>
                  </a:ext>
                </a:extLst>
              </a:tr>
              <a:tr h="414862">
                <a:tc>
                  <a:txBody>
                    <a:bodyPr/>
                    <a:lstStyle/>
                    <a:p>
                      <a:r>
                        <a:rPr lang="en-US" dirty="0"/>
                        <a:t>Alignment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/>
                        <a:t>Identify the alignment and installation scheme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 technology study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25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77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5EE8E12-92A7-43F0-8082-2BF529ED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MDI layout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839AB7-BD0E-426B-AD47-4AC10930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FA4AD6-E44D-4CCA-B348-653AADA4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3212976"/>
            <a:ext cx="3600000" cy="2275403"/>
          </a:xfrm>
          <a:prstGeom prst="rect">
            <a:avLst/>
          </a:prstGeom>
        </p:spPr>
      </p:pic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9C513838-35B1-4CD4-A254-5502DF12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2"/>
            <a:ext cx="4406280" cy="257518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MDI</a:t>
            </a:r>
            <a:r>
              <a:rPr lang="zh-CN" altLang="en-US" sz="2400" dirty="0"/>
              <a:t> </a:t>
            </a:r>
            <a:r>
              <a:rPr lang="en-US" altLang="zh-CN" sz="2400" dirty="0"/>
              <a:t>layout</a:t>
            </a:r>
          </a:p>
          <a:p>
            <a:pPr lvl="1"/>
            <a:r>
              <a:rPr lang="en-US" altLang="zh-CN" sz="1800" dirty="0"/>
              <a:t>Detective</a:t>
            </a:r>
            <a:r>
              <a:rPr lang="zh-CN" altLang="en-US" sz="1800" dirty="0"/>
              <a:t> </a:t>
            </a:r>
            <a:r>
              <a:rPr lang="en-US" altLang="zh-CN" sz="1800" dirty="0"/>
              <a:t>angle: acos0.99</a:t>
            </a:r>
          </a:p>
          <a:p>
            <a:pPr lvl="1"/>
            <a:r>
              <a:rPr lang="en-US" altLang="zh-CN" sz="1800" dirty="0"/>
              <a:t>IP chamber</a:t>
            </a:r>
            <a:r>
              <a:rPr lang="zh-CN" altLang="en-US" sz="1800" dirty="0"/>
              <a:t>：</a:t>
            </a:r>
            <a:r>
              <a:rPr lang="en-US" altLang="zh-CN" sz="1800" dirty="0"/>
              <a:t>±700mm</a:t>
            </a:r>
          </a:p>
          <a:p>
            <a:pPr lvl="1"/>
            <a:r>
              <a:rPr lang="en-US" altLang="zh-CN" sz="1800" dirty="0"/>
              <a:t>Yoke</a:t>
            </a:r>
            <a:r>
              <a:rPr lang="zh-CN" altLang="en-US" sz="1800" dirty="0"/>
              <a:t> </a:t>
            </a:r>
            <a:r>
              <a:rPr lang="en-US" altLang="zh-CN" sz="1800" dirty="0"/>
              <a:t>length</a:t>
            </a:r>
            <a:r>
              <a:rPr lang="zh-CN" altLang="en-US" sz="1800" dirty="0"/>
              <a:t>：</a:t>
            </a:r>
            <a:r>
              <a:rPr lang="en-US" altLang="zh-CN" sz="1800" dirty="0">
                <a:sym typeface="Wingdings" panose="05000000000000000000" pitchFamily="2" charset="2"/>
              </a:rPr>
              <a:t>11750mm</a:t>
            </a:r>
            <a:endParaRPr lang="en-US" altLang="zh-CN" sz="18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3AACA8-0140-44C3-A0C1-3F6FB63CF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00" y="1108371"/>
            <a:ext cx="7920000" cy="55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6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4400FB-C75F-45D2-91BE-F37C0AC6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23" name="内容占位符 1">
            <a:extLst>
              <a:ext uri="{FF2B5EF4-FFF2-40B4-BE49-F238E27FC236}">
                <a16:creationId xmlns:a16="http://schemas.microsoft.com/office/drawing/2014/main" id="{6F95906C-D579-49BE-8A72-8B9E86213823}"/>
              </a:ext>
            </a:extLst>
          </p:cNvPr>
          <p:cNvSpPr txBox="1">
            <a:spLocks/>
          </p:cNvSpPr>
          <p:nvPr/>
        </p:nvSpPr>
        <p:spPr>
          <a:xfrm>
            <a:off x="335338" y="5706611"/>
            <a:ext cx="11144782" cy="100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/>
              <a:t>Disrance</a:t>
            </a:r>
            <a:r>
              <a:rPr lang="en-US" altLang="zh-CN" sz="2000" dirty="0"/>
              <a:t> to detective angle</a:t>
            </a:r>
          </a:p>
          <a:p>
            <a:pPr lvl="1"/>
            <a:r>
              <a:rPr lang="en-US" altLang="zh-CN" sz="1800" dirty="0"/>
              <a:t>IP chamber flange: 5.3mm   RVC: 14.9mm (pressure tube)   Shielding outside cryostat: 16.5mm</a:t>
            </a:r>
          </a:p>
          <a:p>
            <a:endParaRPr lang="zh-CN" altLang="en-US" sz="1800" dirty="0"/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id="{25B1B25A-B684-46F8-8941-F8C2DA7B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dirty="0"/>
              <a:t>MDI layout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CB0968C-3114-4F0F-88D4-B82AA6653F36}"/>
              </a:ext>
            </a:extLst>
          </p:cNvPr>
          <p:cNvGrpSpPr/>
          <p:nvPr/>
        </p:nvGrpSpPr>
        <p:grpSpPr>
          <a:xfrm>
            <a:off x="1414727" y="1075595"/>
            <a:ext cx="10009133" cy="4706810"/>
            <a:chOff x="1414727" y="1075595"/>
            <a:chExt cx="10009133" cy="470681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1F28AE3-9C12-42F5-997E-CF3D40342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4727" y="1867661"/>
              <a:ext cx="9525000" cy="317182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43030D1-1041-4CB8-B1FB-A9BB99360AD4}"/>
                </a:ext>
              </a:extLst>
            </p:cNvPr>
            <p:cNvSpPr txBox="1"/>
            <p:nvPr/>
          </p:nvSpPr>
          <p:spPr>
            <a:xfrm>
              <a:off x="1608224" y="5157692"/>
              <a:ext cx="504056" cy="36933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IP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DE027CA-4D3E-481E-AB5E-2FDFCEC073B8}"/>
                </a:ext>
              </a:extLst>
            </p:cNvPr>
            <p:cNvSpPr txBox="1"/>
            <p:nvPr/>
          </p:nvSpPr>
          <p:spPr>
            <a:xfrm>
              <a:off x="1645114" y="1075595"/>
              <a:ext cx="1569854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Be-Al chamber</a:t>
              </a:r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-700~700mm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D6D5912-6E15-4750-AF7F-9F0C346DE8B3}"/>
                </a:ext>
              </a:extLst>
            </p:cNvPr>
            <p:cNvSpPr txBox="1"/>
            <p:nvPr/>
          </p:nvSpPr>
          <p:spPr>
            <a:xfrm>
              <a:off x="2624392" y="5166852"/>
              <a:ext cx="1500875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RVC</a:t>
              </a:r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700~783mm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E54629E-F197-42A7-A57C-33ED76CB0D4D}"/>
                </a:ext>
              </a:extLst>
            </p:cNvPr>
            <p:cNvSpPr txBox="1"/>
            <p:nvPr/>
          </p:nvSpPr>
          <p:spPr>
            <a:xfrm>
              <a:off x="4676353" y="5150013"/>
              <a:ext cx="1500874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IP BPMs</a:t>
              </a:r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855~950mm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6FC9530-F4B3-4A62-951E-86C9E13E85BF}"/>
                </a:ext>
              </a:extLst>
            </p:cNvPr>
            <p:cNvSpPr txBox="1"/>
            <p:nvPr/>
          </p:nvSpPr>
          <p:spPr>
            <a:xfrm>
              <a:off x="3686553" y="1075595"/>
              <a:ext cx="1457488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Y chamber</a:t>
              </a:r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783~855mm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B6AAB33-4B20-4C96-909F-CCAFFE1ECCF8}"/>
                </a:ext>
              </a:extLst>
            </p:cNvPr>
            <p:cNvSpPr txBox="1"/>
            <p:nvPr/>
          </p:nvSpPr>
          <p:spPr>
            <a:xfrm>
              <a:off x="5574763" y="1078076"/>
              <a:ext cx="1682583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Lumical</a:t>
              </a:r>
              <a:r>
                <a:rPr lang="en-US" altLang="zh-CN" dirty="0"/>
                <a:t> crystal</a:t>
              </a:r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940-1100mm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0FD7136-8A19-4AED-88AC-38240E4989BD}"/>
                </a:ext>
              </a:extLst>
            </p:cNvPr>
            <p:cNvSpPr txBox="1"/>
            <p:nvPr/>
          </p:nvSpPr>
          <p:spPr>
            <a:xfrm>
              <a:off x="7896323" y="1075595"/>
              <a:ext cx="1635673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 dirty="0"/>
                <a:t>Q1a Q1b &amp;Q2</a:t>
              </a:r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1870~6245mm</a:t>
              </a:r>
              <a:endParaRPr lang="zh-CN" alt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D379E62-A444-4D31-9C0F-A38FD705F863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1625545" y="3453573"/>
              <a:ext cx="234707" cy="17041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E2C9F52-5A3A-4461-8543-40B76642AF51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2978404" y="3627605"/>
              <a:ext cx="396426" cy="1539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FACAC10-4E87-4924-B893-79ED8A792035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3191852" y="1691148"/>
              <a:ext cx="1223445" cy="17624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A348E853-0D24-4CB3-B1CE-13377AFF721C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3298866" y="3580939"/>
              <a:ext cx="2127924" cy="15690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FEFECAC-2AFB-4580-BA8E-85DD497ACAF5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3512931" y="1693629"/>
              <a:ext cx="2903124" cy="16159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C2C609D-7747-48CD-A442-39049B6F332E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2430041" y="1691148"/>
              <a:ext cx="57144" cy="16586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627D14AD-CDFB-4A35-BC00-852B2C6E6675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7688068" y="1691148"/>
              <a:ext cx="1026092" cy="16184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5FB4F52-0B28-400B-BAE3-88DC7F4EC154}"/>
                </a:ext>
              </a:extLst>
            </p:cNvPr>
            <p:cNvSpPr txBox="1"/>
            <p:nvPr/>
          </p:nvSpPr>
          <p:spPr>
            <a:xfrm>
              <a:off x="6969315" y="5161311"/>
              <a:ext cx="1944216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Auxiliary support</a:t>
              </a:r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3300~3700 mm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FB1AA78-F5E1-4C28-BA45-7D64DBBDD5F2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7941423" y="4211571"/>
              <a:ext cx="386072" cy="9497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6866A80-3F3D-4583-AFD0-98E2BF6B0E85}"/>
                </a:ext>
              </a:extLst>
            </p:cNvPr>
            <p:cNvSpPr txBox="1"/>
            <p:nvPr/>
          </p:nvSpPr>
          <p:spPr>
            <a:xfrm>
              <a:off x="9120423" y="5150013"/>
              <a:ext cx="2303437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BPM possible location</a:t>
              </a:r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4420~4650 mm</a:t>
              </a: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DA3E2690-4A68-4645-A432-6227EBAF2063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10056440" y="3717032"/>
              <a:ext cx="215702" cy="1432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88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A55597B-987E-4868-A5A3-FC1578272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0E1BC88-A0C4-48B1-9E97-9DD647E2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 layout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727DBF-BFA6-4FEB-838D-A279C2EC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378786-20A2-4863-8421-F3BEB2A8F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59656"/>
            <a:ext cx="9865096" cy="539669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4C75EAC-E2E1-48B3-A5C6-54CD93987BA8}"/>
              </a:ext>
            </a:extLst>
          </p:cNvPr>
          <p:cNvSpPr txBox="1"/>
          <p:nvPr/>
        </p:nvSpPr>
        <p:spPr>
          <a:xfrm>
            <a:off x="9724966" y="12232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From </a:t>
            </a:r>
            <a:r>
              <a:rPr lang="en-US" altLang="zh-CN" i="1" dirty="0" err="1"/>
              <a:t>Yiwei</a:t>
            </a:r>
            <a:r>
              <a:rPr lang="en-US" altLang="zh-CN" i="1" dirty="0"/>
              <a:t> Wang</a:t>
            </a:r>
            <a:endParaRPr lang="en-US" i="1" dirty="0"/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CB542193-D475-4414-A92C-CD16895EE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999" y="4256976"/>
            <a:ext cx="4910901" cy="22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6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741C194-6FE0-492F-9211-5220160E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85861"/>
            <a:ext cx="10886691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MDI layout</a:t>
            </a:r>
          </a:p>
          <a:p>
            <a:pPr lvl="1"/>
            <a:r>
              <a:rPr lang="en-US" altLang="zh-CN" sz="2000" dirty="0"/>
              <a:t>Q3 and anti-solenoid are at the support bed of cryostat, should be removed first once the cryostat be pulled out.</a:t>
            </a:r>
          </a:p>
          <a:p>
            <a:pPr lvl="1"/>
            <a:r>
              <a:rPr lang="en-US" altLang="zh-CN" sz="2000" dirty="0"/>
              <a:t>Q3: 7.55~10.55m</a:t>
            </a:r>
          </a:p>
          <a:p>
            <a:pPr lvl="1"/>
            <a:r>
              <a:rPr lang="en-US" altLang="zh-CN" sz="2000" dirty="0"/>
              <a:t>Anti-solenoid: 11~12m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70C5531-572A-4248-8D2A-A46818D7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 layout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44189F-0959-4481-802C-D2F936E9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1BA3A38-DDFE-4E28-A9D6-33C52FFE5828}"/>
              </a:ext>
            </a:extLst>
          </p:cNvPr>
          <p:cNvGrpSpPr/>
          <p:nvPr/>
        </p:nvGrpSpPr>
        <p:grpSpPr>
          <a:xfrm>
            <a:off x="4223792" y="2677442"/>
            <a:ext cx="7920000" cy="3748482"/>
            <a:chOff x="4110633" y="2977201"/>
            <a:chExt cx="7920000" cy="37484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F34D746-C78F-4DD7-AAFF-5E552679D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9344"/>
            <a:stretch/>
          </p:blipFill>
          <p:spPr>
            <a:xfrm>
              <a:off x="4110633" y="2977201"/>
              <a:ext cx="7920000" cy="3748482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BEBC41F-4A13-404F-B8B9-049139E57FA5}"/>
                </a:ext>
              </a:extLst>
            </p:cNvPr>
            <p:cNvSpPr txBox="1"/>
            <p:nvPr/>
          </p:nvSpPr>
          <p:spPr>
            <a:xfrm>
              <a:off x="9264352" y="305966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Q3</a:t>
              </a:r>
              <a:endParaRPr 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AF1DBC8-86B3-4D0A-8BFE-072092F46EBB}"/>
                </a:ext>
              </a:extLst>
            </p:cNvPr>
            <p:cNvSpPr txBox="1"/>
            <p:nvPr/>
          </p:nvSpPr>
          <p:spPr>
            <a:xfrm>
              <a:off x="10200456" y="305966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Anti-solenoid</a:t>
              </a:r>
              <a:endParaRPr lang="en-US" dirty="0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28C82BE-FC23-4DE7-824C-E2D4FF753602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9336360" y="3429000"/>
              <a:ext cx="216024" cy="8640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0F351AC-A238-4B6E-BF04-EA13109E2C3D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10740516" y="3705999"/>
              <a:ext cx="180020" cy="5973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table">
            <a:extLst>
              <a:ext uri="{FF2B5EF4-FFF2-40B4-BE49-F238E27FC236}">
                <a16:creationId xmlns:a16="http://schemas.microsoft.com/office/drawing/2014/main" id="{DFD7CD6F-6EC0-406D-A166-957E0ACF2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815"/>
          <a:stretch/>
        </p:blipFill>
        <p:spPr>
          <a:xfrm>
            <a:off x="796350" y="3571930"/>
            <a:ext cx="324069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4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49200</TotalTime>
  <Words>1513</Words>
  <Application>Microsoft Office PowerPoint</Application>
  <PresentationFormat>宽屏</PresentationFormat>
  <Paragraphs>349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MS Mincho</vt:lpstr>
      <vt:lpstr>等线</vt:lpstr>
      <vt:lpstr>宋体</vt:lpstr>
      <vt:lpstr>微软雅黑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Office 主题</vt:lpstr>
      <vt:lpstr>PowerPoint 演示文稿</vt:lpstr>
      <vt:lpstr>Content</vt:lpstr>
      <vt:lpstr>Introduction</vt:lpstr>
      <vt:lpstr>Introduction </vt:lpstr>
      <vt:lpstr>Introduction </vt:lpstr>
      <vt:lpstr>MDI layout</vt:lpstr>
      <vt:lpstr>MDI layout</vt:lpstr>
      <vt:lpstr>MDI layout</vt:lpstr>
      <vt:lpstr>MDI layout</vt:lpstr>
      <vt:lpstr>SC magnet, cryostat and support design</vt:lpstr>
      <vt:lpstr>SC magnet, cryostat and support design</vt:lpstr>
      <vt:lpstr>SC magnet, cryostat and support design</vt:lpstr>
      <vt:lpstr>SC magnet, cryostat and support design</vt:lpstr>
      <vt:lpstr>SC magnet, cryostat and support design</vt:lpstr>
      <vt:lpstr>SC magnet, cryostat and support design</vt:lpstr>
      <vt:lpstr>SC magnet, cryostat and support design</vt:lpstr>
      <vt:lpstr>SC magnet, cryostat and support design</vt:lpstr>
      <vt:lpstr>SC magnet, cryostat and support design</vt:lpstr>
      <vt:lpstr>SC magnet, cryostat and support design</vt:lpstr>
      <vt:lpstr>RVC</vt:lpstr>
      <vt:lpstr>RVC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wanghaijing</cp:lastModifiedBy>
  <cp:revision>2447</cp:revision>
  <cp:lastPrinted>2022-11-06T05:19:21Z</cp:lastPrinted>
  <dcterms:created xsi:type="dcterms:W3CDTF">2012-09-04T11:33:36Z</dcterms:created>
  <dcterms:modified xsi:type="dcterms:W3CDTF">2024-10-24T03:45:08Z</dcterms:modified>
</cp:coreProperties>
</file>