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 id="2147483721" r:id="rId2"/>
  </p:sldMasterIdLst>
  <p:notesMasterIdLst>
    <p:notesMasterId r:id="rId21"/>
  </p:notesMasterIdLst>
  <p:handoutMasterIdLst>
    <p:handoutMasterId r:id="rId22"/>
  </p:handoutMasterIdLst>
  <p:sldIdLst>
    <p:sldId id="296" r:id="rId3"/>
    <p:sldId id="1837" r:id="rId4"/>
    <p:sldId id="1863" r:id="rId5"/>
    <p:sldId id="1860" r:id="rId6"/>
    <p:sldId id="1849" r:id="rId7"/>
    <p:sldId id="1838" r:id="rId8"/>
    <p:sldId id="1853" r:id="rId9"/>
    <p:sldId id="1862" r:id="rId10"/>
    <p:sldId id="1866" r:id="rId11"/>
    <p:sldId id="256" r:id="rId12"/>
    <p:sldId id="1854" r:id="rId13"/>
    <p:sldId id="264" r:id="rId14"/>
    <p:sldId id="1855" r:id="rId15"/>
    <p:sldId id="1858" r:id="rId16"/>
    <p:sldId id="1839" r:id="rId17"/>
    <p:sldId id="1861" r:id="rId18"/>
    <p:sldId id="1840" r:id="rId19"/>
    <p:sldId id="1856" r:id="rId20"/>
  </p:sldIdLst>
  <p:sldSz cx="12179300" cy="6848475"/>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57">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8B9"/>
    <a:srgbClr val="0432FF"/>
    <a:srgbClr val="2D88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1"/>
    <p:restoredTop sz="94921" autoAdjust="0"/>
  </p:normalViewPr>
  <p:slideViewPr>
    <p:cSldViewPr snapToGrid="0" snapToObjects="1">
      <p:cViewPr varScale="1">
        <p:scale>
          <a:sx n="93" d="100"/>
          <a:sy n="93" d="100"/>
        </p:scale>
        <p:origin x="568" y="192"/>
      </p:cViewPr>
      <p:guideLst>
        <p:guide orient="horz" pos="2157"/>
        <p:guide pos="38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870CF6-DF5D-9544-A800-5805762FF0E5}" type="datetimeFigureOut">
              <a:rPr lang="fr-FR" smtClean="0"/>
              <a:t>12/09/2024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CD29B1-187E-5643-A5F4-6FB8C32E3A7B}" type="slidenum">
              <a:rPr lang="fr-FR" smtClean="0"/>
              <a:t>‹#›</a:t>
            </a:fld>
            <a:endParaRPr lang="fr-FR"/>
          </a:p>
        </p:txBody>
      </p:sp>
    </p:spTree>
    <p:extLst>
      <p:ext uri="{BB962C8B-B14F-4D97-AF65-F5344CB8AC3E}">
        <p14:creationId xmlns:p14="http://schemas.microsoft.com/office/powerpoint/2010/main" val="64416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59586987"/>
      </p:ext>
    </p:extLst>
  </p:cSld>
  <p:clrMap bg1="lt1" tx1="dk1" bg2="lt2" tx2="dk2" accent1="accent1" accent2="accent2" accent3="accent3" accent4="accent4" accent5="accent5" accent6="accent6" hlink="hlink" folHlink="folHlink"/>
  <p:hf hdr="0" ftr="0" dt="0"/>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190625" y="877888"/>
            <a:ext cx="4475163" cy="3165475"/>
          </a:xfrm>
          <a:prstGeom prst="rect">
            <a:avLst/>
          </a:prstGeom>
          <a:solidFill>
            <a:srgbClr val="FFFFFF"/>
          </a:solidFill>
          <a:ln w="9525">
            <a:solidFill>
              <a:srgbClr val="000000"/>
            </a:solidFill>
            <a:miter lim="800000"/>
            <a:headEnd/>
            <a:tailEnd/>
          </a:ln>
        </p:spPr>
        <p:txBody>
          <a:bodyPr wrap="none" lIns="80184" tIns="40092" rIns="80184" bIns="40092" anchor="ctr"/>
          <a:lstStyle>
            <a:lvl1pPr defTabSz="393700" eaLnBrk="0" hangingPunct="0">
              <a:defRPr sz="2400">
                <a:solidFill>
                  <a:schemeClr val="tx1"/>
                </a:solidFill>
                <a:latin typeface="Arial" charset="0"/>
                <a:ea typeface="MS PGothic" charset="0"/>
                <a:cs typeface="MS PGothic" charset="0"/>
              </a:defRPr>
            </a:lvl1pPr>
            <a:lvl2pPr marL="742950" indent="-285750" defTabSz="393700" eaLnBrk="0" hangingPunct="0">
              <a:defRPr sz="2400">
                <a:solidFill>
                  <a:schemeClr val="tx1"/>
                </a:solidFill>
                <a:latin typeface="Arial" charset="0"/>
                <a:ea typeface="MS PGothic" charset="0"/>
                <a:cs typeface="MS PGothic" charset="0"/>
              </a:defRPr>
            </a:lvl2pPr>
            <a:lvl3pPr marL="1143000" indent="-228600" defTabSz="393700" eaLnBrk="0" hangingPunct="0">
              <a:defRPr sz="2400">
                <a:solidFill>
                  <a:schemeClr val="tx1"/>
                </a:solidFill>
                <a:latin typeface="Arial" charset="0"/>
                <a:ea typeface="MS PGothic" charset="0"/>
                <a:cs typeface="MS PGothic" charset="0"/>
              </a:defRPr>
            </a:lvl3pPr>
            <a:lvl4pPr marL="1600200" indent="-228600" defTabSz="393700" eaLnBrk="0" hangingPunct="0">
              <a:defRPr sz="2400">
                <a:solidFill>
                  <a:schemeClr val="tx1"/>
                </a:solidFill>
                <a:latin typeface="Arial" charset="0"/>
                <a:ea typeface="MS PGothic" charset="0"/>
                <a:cs typeface="MS PGothic" charset="0"/>
              </a:defRPr>
            </a:lvl4pPr>
            <a:lvl5pPr marL="2057400" indent="-228600" defTabSz="393700" eaLnBrk="0" hangingPunct="0">
              <a:defRPr sz="2400">
                <a:solidFill>
                  <a:schemeClr val="tx1"/>
                </a:solidFill>
                <a:latin typeface="Arial" charset="0"/>
                <a:ea typeface="MS PGothic" charset="0"/>
                <a:cs typeface="MS PGothic" charset="0"/>
              </a:defRPr>
            </a:lvl5pPr>
            <a:lvl6pPr marL="25146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3937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base" hangingPunct="1">
              <a:spcBef>
                <a:spcPct val="0"/>
              </a:spcBef>
              <a:spcAft>
                <a:spcPct val="0"/>
              </a:spcAft>
            </a:pPr>
            <a:endParaRPr lang="es-ES_tradnl" sz="700" b="1" kern="1200">
              <a:solidFill>
                <a:srgbClr val="000000"/>
              </a:solidFill>
            </a:endParaRPr>
          </a:p>
        </p:txBody>
      </p:sp>
      <p:sp>
        <p:nvSpPr>
          <p:cNvPr id="78851" name="Text Box 3"/>
          <p:cNvSpPr>
            <a:spLocks noGrp="1" noChangeArrowheads="1"/>
          </p:cNvSpPr>
          <p:nvPr>
            <p:ph type="body"/>
          </p:nvPr>
        </p:nvSpPr>
        <p:spPr>
          <a:xfrm>
            <a:off x="1060450" y="4349750"/>
            <a:ext cx="4740275" cy="22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93000"/>
              </a:lnSpc>
              <a:spcBef>
                <a:spcPct val="0"/>
              </a:spcBef>
              <a:spcAft>
                <a:spcPts val="500"/>
              </a:spcAft>
              <a:buSzPct val="45000"/>
              <a:tabLst>
                <a:tab pos="633413" algn="l"/>
                <a:tab pos="1268413" algn="l"/>
                <a:tab pos="1903413" algn="l"/>
                <a:tab pos="2538413" algn="l"/>
                <a:tab pos="3173413" algn="l"/>
                <a:tab pos="3808413" algn="l"/>
                <a:tab pos="4443413" algn="l"/>
              </a:tabLst>
            </a:pPr>
            <a:endParaRPr lang="en-US" sz="900" dirty="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769046" y="1293603"/>
            <a:ext cx="8641213" cy="3148508"/>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hangingPunct="1">
              <a:spcBef>
                <a:spcPts val="2000"/>
              </a:spcBef>
              <a:buClr>
                <a:srgbClr val="2C7C9F">
                  <a:lumMod val="60000"/>
                  <a:lumOff val="40000"/>
                </a:srgbClr>
              </a:buClr>
              <a:buSzPct val="110000"/>
              <a:buFont typeface="Wingdings 2" pitchFamily="18" charset="2"/>
              <a:buNone/>
            </a:pPr>
            <a:endParaRPr sz="3200" kern="1200">
              <a:solidFill>
                <a:prstClr val="black">
                  <a:lumMod val="65000"/>
                  <a:lumOff val="35000"/>
                </a:prstClr>
              </a:solidFill>
              <a:latin typeface="News Gothic MT"/>
            </a:endParaRPr>
          </a:p>
        </p:txBody>
      </p:sp>
      <p:sp>
        <p:nvSpPr>
          <p:cNvPr id="2" name="Title 1"/>
          <p:cNvSpPr>
            <a:spLocks noGrp="1"/>
          </p:cNvSpPr>
          <p:nvPr>
            <p:ph type="ctrTitle"/>
          </p:nvPr>
        </p:nvSpPr>
        <p:spPr>
          <a:xfrm>
            <a:off x="1762060" y="1521888"/>
            <a:ext cx="8655185" cy="1722471"/>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Cliquez et modifiez le titre</a:t>
            </a:r>
            <a:endParaRPr/>
          </a:p>
        </p:txBody>
      </p:sp>
      <p:sp>
        <p:nvSpPr>
          <p:cNvPr id="3" name="Subtitle 2"/>
          <p:cNvSpPr>
            <a:spLocks noGrp="1"/>
          </p:cNvSpPr>
          <p:nvPr>
            <p:ph type="subTitle" idx="1"/>
          </p:nvPr>
        </p:nvSpPr>
        <p:spPr>
          <a:xfrm>
            <a:off x="1762063" y="3294432"/>
            <a:ext cx="8655187" cy="915368"/>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Cliquez pour modifier le style des sous-titres du masque</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2671996642"/>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10461" y="611022"/>
            <a:ext cx="5433727" cy="1160436"/>
          </a:xfrm>
        </p:spPr>
        <p:txBody>
          <a:bodyPr anchor="b"/>
          <a:lstStyle>
            <a:lvl1pPr algn="ctr">
              <a:defRPr sz="3600" b="0"/>
            </a:lvl1pPr>
          </a:lstStyle>
          <a:p>
            <a:r>
              <a:rPr lang="en-US"/>
              <a:t>Cliquez et modifiez le titre</a:t>
            </a:r>
            <a:endParaRPr/>
          </a:p>
        </p:txBody>
      </p:sp>
      <p:sp>
        <p:nvSpPr>
          <p:cNvPr id="4" name="Text Placeholder 3"/>
          <p:cNvSpPr>
            <a:spLocks noGrp="1"/>
          </p:cNvSpPr>
          <p:nvPr>
            <p:ph type="body" sz="half" idx="2"/>
          </p:nvPr>
        </p:nvSpPr>
        <p:spPr>
          <a:xfrm>
            <a:off x="710461" y="1785376"/>
            <a:ext cx="5433727" cy="3714985"/>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Date Placeholder 4"/>
          <p:cNvSpPr>
            <a:spLocks noGrp="1"/>
          </p:cNvSpPr>
          <p:nvPr>
            <p:ph type="dt" sz="half" idx="10"/>
          </p:nvPr>
        </p:nvSpPr>
        <p:spPr/>
        <p:txBody>
          <a:bodyPr/>
          <a:lstStyle/>
          <a:p>
            <a:r>
              <a:rPr lang="fr-FR">
                <a:solidFill>
                  <a:prstClr val="white"/>
                </a:solidFill>
                <a:latin typeface="News Gothic MT"/>
              </a:rPr>
              <a:t>7 May 2024</a:t>
            </a:r>
          </a:p>
        </p:txBody>
      </p:sp>
      <p:sp>
        <p:nvSpPr>
          <p:cNvPr id="6" name="Footer Placeholder 5"/>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7" name="Slide Number Placeholder 6"/>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
        <p:nvSpPr>
          <p:cNvPr id="8" name="Picture Placeholder 2"/>
          <p:cNvSpPr>
            <a:spLocks noGrp="1"/>
          </p:cNvSpPr>
          <p:nvPr>
            <p:ph type="pic" idx="1"/>
          </p:nvPr>
        </p:nvSpPr>
        <p:spPr>
          <a:xfrm>
            <a:off x="6780419" y="358898"/>
            <a:ext cx="4871720" cy="5310691"/>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Faire glisser l'image vers l'espace réservé ou cliquer sur l'icône pour l'ajouter</a:t>
            </a:r>
            <a:endParaRPr/>
          </a:p>
        </p:txBody>
      </p:sp>
    </p:spTree>
    <p:extLst>
      <p:ext uri="{BB962C8B-B14F-4D97-AF65-F5344CB8AC3E}">
        <p14:creationId xmlns:p14="http://schemas.microsoft.com/office/powerpoint/2010/main" val="23574053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42286141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6155" y="367789"/>
            <a:ext cx="2029883" cy="5567557"/>
          </a:xfrm>
        </p:spPr>
        <p:txBody>
          <a:bodyPr vert="eaVert"/>
          <a:lstStyle/>
          <a:p>
            <a:r>
              <a:rPr lang="en-US"/>
              <a:t>Cliquez et modifiez le titre</a:t>
            </a:r>
            <a:endParaRPr/>
          </a:p>
        </p:txBody>
      </p:sp>
      <p:sp>
        <p:nvSpPr>
          <p:cNvPr id="3" name="Vertical Text Placeholder 2"/>
          <p:cNvSpPr>
            <a:spLocks noGrp="1"/>
          </p:cNvSpPr>
          <p:nvPr>
            <p:ph type="body" orient="vert" idx="1"/>
          </p:nvPr>
        </p:nvSpPr>
        <p:spPr>
          <a:xfrm>
            <a:off x="731604" y="367789"/>
            <a:ext cx="8910343" cy="5567557"/>
          </a:xfrm>
        </p:spPr>
        <p:txBody>
          <a:bodyPr vert="eaVert"/>
          <a:lstStyle>
            <a:lvl5pPr>
              <a:defRPr/>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97826635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39" name="PlaceHolder 1"/>
          <p:cNvSpPr>
            <a:spLocks noGrp="1"/>
          </p:cNvSpPr>
          <p:nvPr>
            <p:ph type="title"/>
          </p:nvPr>
        </p:nvSpPr>
        <p:spPr>
          <a:xfrm>
            <a:off x="731520" y="107280"/>
            <a:ext cx="10711440" cy="133488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Times New Roman"/>
            </a:endParaRPr>
          </a:p>
        </p:txBody>
      </p:sp>
      <p:sp>
        <p:nvSpPr>
          <p:cNvPr id="40" name="PlaceHolder 2"/>
          <p:cNvSpPr>
            <a:spLocks noGrp="1"/>
          </p:cNvSpPr>
          <p:nvPr>
            <p:ph/>
          </p:nvPr>
        </p:nvSpPr>
        <p:spPr>
          <a:xfrm>
            <a:off x="731520" y="1598040"/>
            <a:ext cx="10711440" cy="4336920"/>
          </a:xfrm>
          <a:prstGeom prst="rect">
            <a:avLst/>
          </a:prstGeom>
          <a:noFill/>
          <a:ln w="0">
            <a:noFill/>
          </a:ln>
        </p:spPr>
        <p:txBody>
          <a:bodyPr lIns="0" tIns="0" rIns="0" bIns="0" anchor="t">
            <a:normAutofit/>
          </a:bodyPr>
          <a:lstStyle/>
          <a:p>
            <a:pPr indent="0">
              <a:spcBef>
                <a:spcPts val="1417"/>
              </a:spcBef>
              <a:buNone/>
            </a:pPr>
            <a:endParaRPr lang="en-US" sz="2400" b="0" strike="noStrike" spc="-1">
              <a:solidFill>
                <a:schemeClr val="dk2">
                  <a:lumMod val="90000"/>
                  <a:lumOff val="10000"/>
                </a:schemeClr>
              </a:solidFill>
              <a:latin typeface="Arial"/>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6"/>
          </p:nvPr>
        </p:nvSpPr>
        <p:spPr/>
        <p:txBody>
          <a:bodyPr/>
          <a:lstStyle/>
          <a:p>
            <a:fld id="{5DA72278-B105-4493-882F-5F3B6DD2FF5B}" type="slidenum">
              <a:t>‹#›</a:t>
            </a:fld>
            <a:endParaRPr/>
          </a:p>
        </p:txBody>
      </p:sp>
      <p:sp>
        <p:nvSpPr>
          <p:cNvPr id="6" name="PlaceHolder 5"/>
          <p:cNvSpPr>
            <a:spLocks noGrp="1"/>
          </p:cNvSpPr>
          <p:nvPr>
            <p:ph type="dt" idx="14"/>
          </p:nvPr>
        </p:nvSpPr>
        <p:spPr/>
        <p:txBody>
          <a:bodyPr/>
          <a:lstStyle/>
          <a:p>
            <a:endParaRPr/>
          </a:p>
        </p:txBody>
      </p:sp>
    </p:spTree>
    <p:extLst>
      <p:ext uri="{BB962C8B-B14F-4D97-AF65-F5344CB8AC3E}">
        <p14:creationId xmlns:p14="http://schemas.microsoft.com/office/powerpoint/2010/main" val="2890990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424" y="4956878"/>
            <a:ext cx="11320504" cy="1527117"/>
          </a:xfrm>
          <a:prstGeom prst="rect">
            <a:avLst/>
          </a:prstGeom>
        </p:spPr>
        <p:txBody>
          <a:bodyPr lIns="0" tIns="45720" rIns="0" bIns="45720">
            <a:noAutofit/>
          </a:bodyPr>
          <a:lstStyle>
            <a:lvl1pPr marL="0" indent="0">
              <a:buFontTx/>
              <a:buNone/>
              <a:defRPr sz="1997">
                <a:solidFill>
                  <a:srgbClr val="004C97"/>
                </a:solidFill>
                <a:latin typeface="Helvetica"/>
              </a:defRPr>
            </a:lvl1pPr>
            <a:lvl2pPr marL="456560" indent="0">
              <a:buFontTx/>
              <a:buNone/>
              <a:defRPr sz="1598">
                <a:solidFill>
                  <a:srgbClr val="2E5286"/>
                </a:solidFill>
                <a:latin typeface="Helvetica"/>
              </a:defRPr>
            </a:lvl2pPr>
            <a:lvl3pPr marL="913120" indent="0">
              <a:buFontTx/>
              <a:buNone/>
              <a:defRPr sz="1598">
                <a:solidFill>
                  <a:srgbClr val="2E5286"/>
                </a:solidFill>
                <a:latin typeface="Helvetica"/>
              </a:defRPr>
            </a:lvl3pPr>
            <a:lvl4pPr marL="1369680" indent="0">
              <a:buFontTx/>
              <a:buNone/>
              <a:defRPr sz="1598">
                <a:solidFill>
                  <a:srgbClr val="2E5286"/>
                </a:solidFill>
                <a:latin typeface="Helvetica"/>
              </a:defRPr>
            </a:lvl4pPr>
            <a:lvl5pPr marL="1826240" indent="0">
              <a:buFontTx/>
              <a:buNone/>
              <a:defRPr sz="1598">
                <a:solidFill>
                  <a:srgbClr val="2E5286"/>
                </a:solidFill>
                <a:latin typeface="Helvetica"/>
              </a:defRPr>
            </a:lvl5pPr>
          </a:lstStyle>
          <a:p>
            <a:pPr lvl="0"/>
            <a:r>
              <a:rPr lang="en-US"/>
              <a:t>Edit Master text styles</a:t>
            </a:r>
          </a:p>
        </p:txBody>
      </p:sp>
      <p:sp>
        <p:nvSpPr>
          <p:cNvPr id="8" name="Rectangle 7"/>
          <p:cNvSpPr/>
          <p:nvPr userDrawn="1"/>
        </p:nvSpPr>
        <p:spPr>
          <a:xfrm>
            <a:off x="-23658" y="-1"/>
            <a:ext cx="12240197" cy="895690"/>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7"/>
          </a:p>
        </p:txBody>
      </p:sp>
      <p:sp>
        <p:nvSpPr>
          <p:cNvPr id="9" name="Text Placeholder 24"/>
          <p:cNvSpPr>
            <a:spLocks noGrp="1"/>
          </p:cNvSpPr>
          <p:nvPr>
            <p:ph type="body" sz="quarter" idx="11"/>
          </p:nvPr>
        </p:nvSpPr>
        <p:spPr>
          <a:xfrm>
            <a:off x="455424" y="3946353"/>
            <a:ext cx="11320505" cy="1001656"/>
          </a:xfrm>
          <a:prstGeom prst="rect">
            <a:avLst/>
          </a:prstGeom>
        </p:spPr>
        <p:txBody>
          <a:bodyPr vert="horz" wrap="square" lIns="0" tIns="45720" anchor="ctr" anchorCtr="0">
            <a:normAutofit/>
          </a:bodyPr>
          <a:lstStyle>
            <a:lvl1pPr marL="0" indent="0" algn="l">
              <a:lnSpc>
                <a:spcPct val="100000"/>
              </a:lnSpc>
              <a:spcBef>
                <a:spcPts val="699"/>
              </a:spcBef>
              <a:spcAft>
                <a:spcPts val="0"/>
              </a:spcAft>
              <a:buFontTx/>
              <a:buNone/>
              <a:defRPr sz="3196" b="1" i="0">
                <a:solidFill>
                  <a:srgbClr val="004C97"/>
                </a:solidFill>
              </a:defRPr>
            </a:lvl1pPr>
            <a:lvl2pPr marL="0" indent="0">
              <a:buFontTx/>
              <a:buNone/>
              <a:defRPr sz="2796" b="1" i="0">
                <a:solidFill>
                  <a:srgbClr val="004C97"/>
                </a:solidFill>
              </a:defRPr>
            </a:lvl2pPr>
            <a:lvl3pPr marL="0" indent="0">
              <a:buFontTx/>
              <a:buNone/>
              <a:defRPr sz="2796" b="1" i="0">
                <a:solidFill>
                  <a:srgbClr val="004C97"/>
                </a:solidFill>
              </a:defRPr>
            </a:lvl3pPr>
            <a:lvl4pPr marL="0" indent="0">
              <a:buFontTx/>
              <a:buNone/>
              <a:defRPr sz="2796" b="1" i="0">
                <a:solidFill>
                  <a:srgbClr val="004C97"/>
                </a:solidFill>
              </a:defRPr>
            </a:lvl4pPr>
            <a:lvl5pPr marL="0" indent="0">
              <a:buFontTx/>
              <a:buNone/>
              <a:defRPr sz="2796"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58" y="815876"/>
            <a:ext cx="12240197" cy="296198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56" y="249496"/>
            <a:ext cx="12001866" cy="301472"/>
          </a:xfrm>
          <a:prstGeom prst="rect">
            <a:avLst/>
          </a:prstGeom>
        </p:spPr>
      </p:pic>
    </p:spTree>
    <p:extLst>
      <p:ext uri="{BB962C8B-B14F-4D97-AF65-F5344CB8AC3E}">
        <p14:creationId xmlns:p14="http://schemas.microsoft.com/office/powerpoint/2010/main" val="1435597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483" y="970201"/>
            <a:ext cx="11551306" cy="5052336"/>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7 May 2024</a:t>
            </a:r>
            <a:endParaRPr lang="en-US" dirty="0"/>
          </a:p>
        </p:txBody>
      </p:sp>
      <p:sp>
        <p:nvSpPr>
          <p:cNvPr id="9" name="Footer Placeholder 4"/>
          <p:cNvSpPr>
            <a:spLocks noGrp="1"/>
          </p:cNvSpPr>
          <p:nvPr>
            <p:ph type="ftr" sz="quarter" idx="3"/>
          </p:nvPr>
        </p:nvSpPr>
        <p:spPr>
          <a:xfrm>
            <a:off x="2038678" y="6495180"/>
            <a:ext cx="8340793"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2nd EAJADE General meeting</a:t>
            </a:r>
            <a:endParaRPr lang="en-US" b="1" dirty="0"/>
          </a:p>
        </p:txBody>
      </p:sp>
      <p:sp>
        <p:nvSpPr>
          <p:cNvPr id="10"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205377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484" y="970201"/>
            <a:ext cx="5602478" cy="3628741"/>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vl6pPr>
              <a:defRPr sz="1797"/>
            </a:lvl6pPr>
            <a:lvl7pPr>
              <a:defRPr sz="1797"/>
            </a:lvl7pPr>
            <a:lvl8pPr>
              <a:defRPr sz="1797"/>
            </a:lvl8pPr>
            <a:lvl9pPr>
              <a:defRPr sz="17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0086" y="970201"/>
            <a:ext cx="5614656" cy="3628741"/>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vl6pPr>
              <a:defRPr sz="1797"/>
            </a:lvl6pPr>
            <a:lvl7pPr>
              <a:defRPr sz="1797"/>
            </a:lvl7pPr>
            <a:lvl8pPr>
              <a:defRPr sz="1797"/>
            </a:lvl8pPr>
            <a:lvl9pPr>
              <a:defRPr sz="17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502" y="4758483"/>
            <a:ext cx="5601460" cy="1264054"/>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10" name="Text Placeholder 3"/>
          <p:cNvSpPr>
            <a:spLocks noGrp="1"/>
          </p:cNvSpPr>
          <p:nvPr>
            <p:ph type="body" sz="half" idx="19"/>
          </p:nvPr>
        </p:nvSpPr>
        <p:spPr>
          <a:xfrm>
            <a:off x="6250083" y="4758483"/>
            <a:ext cx="5602477" cy="1264054"/>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11" name="Date Placeholder 3"/>
          <p:cNvSpPr>
            <a:spLocks noGrp="1"/>
          </p:cNvSpPr>
          <p:nvPr>
            <p:ph type="dt" sz="half" idx="2"/>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7 May 2024</a:t>
            </a:r>
            <a:endParaRPr lang="en-US" dirty="0"/>
          </a:p>
        </p:txBody>
      </p:sp>
      <p:sp>
        <p:nvSpPr>
          <p:cNvPr id="12" name="Footer Placeholder 4"/>
          <p:cNvSpPr>
            <a:spLocks noGrp="1"/>
          </p:cNvSpPr>
          <p:nvPr>
            <p:ph type="ftr" sz="quarter" idx="3"/>
          </p:nvPr>
        </p:nvSpPr>
        <p:spPr>
          <a:xfrm>
            <a:off x="2038677" y="6495180"/>
            <a:ext cx="8340793"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2nd EAJADE General meeting</a:t>
            </a:r>
            <a:endParaRPr lang="en-US" b="1" dirty="0"/>
          </a:p>
        </p:txBody>
      </p:sp>
      <p:sp>
        <p:nvSpPr>
          <p:cNvPr id="13"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44351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482" y="957517"/>
            <a:ext cx="4032987" cy="5015700"/>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8" name="Content Placeholder 2"/>
          <p:cNvSpPr>
            <a:spLocks noGrp="1"/>
          </p:cNvSpPr>
          <p:nvPr>
            <p:ph sz="half" idx="15"/>
          </p:nvPr>
        </p:nvSpPr>
        <p:spPr>
          <a:xfrm>
            <a:off x="4718696" y="957519"/>
            <a:ext cx="7122713" cy="5015699"/>
          </a:xfrm>
          <a:prstGeom prst="rect">
            <a:avLst/>
          </a:prstGeom>
        </p:spPr>
        <p:txBody>
          <a:bodyPr lIns="0" tIns="0" rIns="0" bIns="0"/>
          <a:lstStyle>
            <a:lvl1pPr>
              <a:defRPr sz="2397">
                <a:solidFill>
                  <a:srgbClr val="505050"/>
                </a:solidFill>
              </a:defRPr>
            </a:lvl1pPr>
            <a:lvl2pPr>
              <a:defRPr sz="2197">
                <a:solidFill>
                  <a:srgbClr val="505050"/>
                </a:solidFill>
              </a:defRPr>
            </a:lvl2pPr>
            <a:lvl3pPr>
              <a:defRPr sz="1997">
                <a:solidFill>
                  <a:srgbClr val="505050"/>
                </a:solidFill>
              </a:defRPr>
            </a:lvl3pPr>
            <a:lvl4pPr>
              <a:defRPr sz="1797">
                <a:solidFill>
                  <a:srgbClr val="505050"/>
                </a:solidFill>
              </a:defRPr>
            </a:lvl4pPr>
            <a:lvl5pPr marL="2054520" indent="-228280">
              <a:buFont typeface="Arial"/>
              <a:buChar char="•"/>
              <a:defRPr sz="1797">
                <a:solidFill>
                  <a:srgbClr val="505050"/>
                </a:solidFill>
              </a:defRPr>
            </a:lvl5pPr>
            <a:lvl6pPr>
              <a:defRPr sz="1797"/>
            </a:lvl6pPr>
            <a:lvl7pPr>
              <a:defRPr sz="1797"/>
            </a:lvl7pPr>
            <a:lvl8pPr>
              <a:defRPr sz="1797"/>
            </a:lvl8pPr>
            <a:lvl9pPr>
              <a:defRPr sz="17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1412" y="6495179"/>
            <a:ext cx="899553" cy="240965"/>
          </a:xfrm>
        </p:spPr>
        <p:txBody>
          <a:bodyPr/>
          <a:lstStyle>
            <a:lvl1pPr>
              <a:defRPr sz="1198" smtClean="0"/>
            </a:lvl1pPr>
          </a:lstStyle>
          <a:p>
            <a:pPr>
              <a:defRPr/>
            </a:pPr>
            <a:r>
              <a:rPr lang="fr-FR"/>
              <a:t>7 May 2024</a:t>
            </a:r>
            <a:endParaRPr lang="en-US" dirty="0"/>
          </a:p>
        </p:txBody>
      </p:sp>
      <p:sp>
        <p:nvSpPr>
          <p:cNvPr id="6" name="Footer Placeholder 4"/>
          <p:cNvSpPr>
            <a:spLocks noGrp="1"/>
          </p:cNvSpPr>
          <p:nvPr>
            <p:ph type="ftr" sz="quarter" idx="17"/>
          </p:nvPr>
        </p:nvSpPr>
        <p:spPr>
          <a:xfrm>
            <a:off x="2038676" y="6495180"/>
            <a:ext cx="8340795" cy="249684"/>
          </a:xfrm>
        </p:spPr>
        <p:txBody>
          <a:bodyPr/>
          <a:lstStyle>
            <a:lvl1pPr>
              <a:defRPr sz="1198" dirty="0" smtClean="0"/>
            </a:lvl1pPr>
          </a:lstStyle>
          <a:p>
            <a:pPr>
              <a:defRPr/>
            </a:pPr>
            <a:r>
              <a:rPr lang="en-US"/>
              <a:t>2nd EAJADE General meeting</a:t>
            </a:r>
            <a:endParaRPr lang="en-US" b="1" dirty="0"/>
          </a:p>
        </p:txBody>
      </p:sp>
      <p:sp>
        <p:nvSpPr>
          <p:cNvPr id="7" name="Slide Number Placeholder 5"/>
          <p:cNvSpPr>
            <a:spLocks noGrp="1"/>
          </p:cNvSpPr>
          <p:nvPr>
            <p:ph type="sldNum" sz="quarter" idx="18"/>
          </p:nvPr>
        </p:nvSpPr>
        <p:spPr/>
        <p:txBody>
          <a:bodyPr/>
          <a:lstStyle>
            <a:lvl1pPr>
              <a:defRPr sz="1198"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483" y="253674"/>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63796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453" y="970201"/>
            <a:ext cx="11570335" cy="3721541"/>
          </a:xfrm>
          <a:prstGeom prst="rect">
            <a:avLst/>
          </a:prstGeom>
        </p:spPr>
        <p:txBody>
          <a:bodyPr lIns="0" tIns="0" rIns="0" bIns="0" rtlCol="0">
            <a:normAutofit/>
          </a:bodyPr>
          <a:lstStyle>
            <a:lvl1pPr marL="0" indent="0">
              <a:buNone/>
              <a:defRPr sz="1598">
                <a:solidFill>
                  <a:srgbClr val="505050"/>
                </a:solidFill>
              </a:defRPr>
            </a:lvl1pPr>
            <a:lvl2pPr marL="456560" indent="0">
              <a:buNone/>
              <a:defRPr sz="2796"/>
            </a:lvl2pPr>
            <a:lvl3pPr marL="913120" indent="0">
              <a:buNone/>
              <a:defRPr sz="2397"/>
            </a:lvl3pPr>
            <a:lvl4pPr marL="1369680" indent="0">
              <a:buNone/>
              <a:defRPr sz="1997"/>
            </a:lvl4pPr>
            <a:lvl5pPr marL="1826240" indent="0">
              <a:buNone/>
              <a:defRPr sz="1997"/>
            </a:lvl5pPr>
            <a:lvl6pPr marL="2282800" indent="0">
              <a:buNone/>
              <a:defRPr sz="1997"/>
            </a:lvl6pPr>
            <a:lvl7pPr marL="2739360" indent="0">
              <a:buNone/>
              <a:defRPr sz="1997"/>
            </a:lvl7pPr>
            <a:lvl8pPr marL="3195919" indent="0">
              <a:buNone/>
              <a:defRPr sz="1997"/>
            </a:lvl8pPr>
            <a:lvl9pPr marL="3652479" indent="0">
              <a:buNone/>
              <a:defRPr sz="199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453" y="4936140"/>
            <a:ext cx="11570335" cy="1089743"/>
          </a:xfrm>
          <a:prstGeom prst="rect">
            <a:avLst/>
          </a:prstGeom>
        </p:spPr>
        <p:txBody>
          <a:bodyPr lIns="0" tIns="0" rIns="0" bIns="0"/>
          <a:lstStyle>
            <a:lvl1pPr marL="0" indent="0">
              <a:buNone/>
              <a:defRPr sz="1598" b="1" i="0">
                <a:solidFill>
                  <a:srgbClr val="004C97"/>
                </a:solidFill>
              </a:defRPr>
            </a:lvl1pPr>
            <a:lvl2pPr marL="456560" indent="0">
              <a:buNone/>
              <a:defRPr sz="1198"/>
            </a:lvl2pPr>
            <a:lvl3pPr marL="913120" indent="0">
              <a:buNone/>
              <a:defRPr sz="999"/>
            </a:lvl3pPr>
            <a:lvl4pPr marL="1369680" indent="0">
              <a:buNone/>
              <a:defRPr sz="899"/>
            </a:lvl4pPr>
            <a:lvl5pPr marL="1826240" indent="0">
              <a:buNone/>
              <a:defRPr sz="899"/>
            </a:lvl5pPr>
            <a:lvl6pPr marL="2282800" indent="0">
              <a:buNone/>
              <a:defRPr sz="899"/>
            </a:lvl6pPr>
            <a:lvl7pPr marL="2739360" indent="0">
              <a:buNone/>
              <a:defRPr sz="899"/>
            </a:lvl7pPr>
            <a:lvl8pPr marL="3195919" indent="0">
              <a:buNone/>
              <a:defRPr sz="899"/>
            </a:lvl8pPr>
            <a:lvl9pPr marL="3652479" indent="0">
              <a:buNone/>
              <a:defRPr sz="899"/>
            </a:lvl9pPr>
          </a:lstStyle>
          <a:p>
            <a:pPr lvl="0"/>
            <a:r>
              <a:rPr lang="en-US"/>
              <a:t>Edit Master text styles</a:t>
            </a:r>
          </a:p>
        </p:txBody>
      </p:sp>
      <p:sp>
        <p:nvSpPr>
          <p:cNvPr id="7" name="Date Placeholder 3"/>
          <p:cNvSpPr>
            <a:spLocks noGrp="1"/>
          </p:cNvSpPr>
          <p:nvPr>
            <p:ph type="dt" sz="half" idx="14"/>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7 May 2024</a:t>
            </a:r>
            <a:endParaRPr lang="en-US" dirty="0"/>
          </a:p>
        </p:txBody>
      </p:sp>
      <p:sp>
        <p:nvSpPr>
          <p:cNvPr id="9" name="Footer Placeholder 4"/>
          <p:cNvSpPr>
            <a:spLocks noGrp="1"/>
          </p:cNvSpPr>
          <p:nvPr>
            <p:ph type="ftr" sz="quarter" idx="3"/>
          </p:nvPr>
        </p:nvSpPr>
        <p:spPr>
          <a:xfrm>
            <a:off x="2038678" y="6495180"/>
            <a:ext cx="8327261"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2nd EAJADE General meeting</a:t>
            </a:r>
            <a:endParaRPr lang="en-US" b="1" dirty="0"/>
          </a:p>
        </p:txBody>
      </p:sp>
      <p:sp>
        <p:nvSpPr>
          <p:cNvPr id="11"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676550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1412" y="6495179"/>
            <a:ext cx="899553" cy="240965"/>
          </a:xfrm>
        </p:spPr>
        <p:txBody>
          <a:bodyPr/>
          <a:lstStyle/>
          <a:p>
            <a:pPr>
              <a:defRPr/>
            </a:pPr>
            <a:r>
              <a:rPr lang="fr-FR"/>
              <a:t>7 May 2024</a:t>
            </a:r>
            <a:endParaRPr lang="en-US" dirty="0"/>
          </a:p>
        </p:txBody>
      </p:sp>
      <p:sp>
        <p:nvSpPr>
          <p:cNvPr id="4" name="Footer Placeholder 3"/>
          <p:cNvSpPr>
            <a:spLocks noGrp="1"/>
          </p:cNvSpPr>
          <p:nvPr>
            <p:ph type="ftr" sz="quarter" idx="11"/>
          </p:nvPr>
        </p:nvSpPr>
        <p:spPr>
          <a:xfrm>
            <a:off x="2038677" y="6495180"/>
            <a:ext cx="8338504" cy="242536"/>
          </a:xfrm>
        </p:spPr>
        <p:txBody>
          <a:bodyPr/>
          <a:lstStyle/>
          <a:p>
            <a:pPr>
              <a:defRPr/>
            </a:pPr>
            <a:r>
              <a:rPr lang="en-US"/>
              <a:t>2nd EAJADE General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025" y="253648"/>
            <a:ext cx="11555534" cy="579486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16881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b="1" i="0" baseline="0">
                <a:latin typeface="Arial" panose="020B0604020202020204" pitchFamily="34" charset="0"/>
              </a:defRPr>
            </a:lvl1pPr>
          </a:lstStyle>
          <a:p>
            <a:r>
              <a:rPr lang="en-US" dirty="0" err="1"/>
              <a:t>Cliquez</a:t>
            </a:r>
            <a:r>
              <a:rPr lang="en-US" dirty="0"/>
              <a:t> et </a:t>
            </a:r>
            <a:r>
              <a:rPr lang="en-US" dirty="0" err="1"/>
              <a:t>modifiez</a:t>
            </a:r>
            <a:r>
              <a:rPr lang="en-US" dirty="0"/>
              <a:t> le </a:t>
            </a:r>
            <a:r>
              <a:rPr lang="en-US" dirty="0" err="1"/>
              <a:t>titre</a:t>
            </a:r>
            <a:endParaRPr dirty="0"/>
          </a:p>
        </p:txBody>
      </p:sp>
      <p:sp>
        <p:nvSpPr>
          <p:cNvPr id="3" name="Content Placeholder 2"/>
          <p:cNvSpPr>
            <a:spLocks noGrp="1"/>
          </p:cNvSpPr>
          <p:nvPr>
            <p:ph idx="1" hasCustomPrompt="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354916880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fr-FR"/>
              <a:t>7 May 2024</a:t>
            </a:r>
            <a:endParaRPr lang="en-US" dirty="0"/>
          </a:p>
        </p:txBody>
      </p:sp>
      <p:sp>
        <p:nvSpPr>
          <p:cNvPr id="4" name="Footer Placeholder 3"/>
          <p:cNvSpPr>
            <a:spLocks noGrp="1"/>
          </p:cNvSpPr>
          <p:nvPr>
            <p:ph type="ftr" sz="quarter" idx="11"/>
          </p:nvPr>
        </p:nvSpPr>
        <p:spPr>
          <a:xfrm>
            <a:off x="2038678" y="6495180"/>
            <a:ext cx="8354326" cy="242536"/>
          </a:xfrm>
        </p:spPr>
        <p:txBody>
          <a:bodyPr/>
          <a:lstStyle/>
          <a:p>
            <a:pPr>
              <a:defRPr/>
            </a:pPr>
            <a:r>
              <a:rPr lang="en-US"/>
              <a:t>2nd EAJADE General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483" y="251403"/>
            <a:ext cx="11570335" cy="427283"/>
          </a:xfrm>
          <a:prstGeom prst="rect">
            <a:avLst/>
          </a:prstGeom>
        </p:spPr>
        <p:txBody>
          <a:bodyPr lIns="0" tIns="0" rIns="0" bIns="0" anchor="b" anchorCtr="0"/>
          <a:lstStyle>
            <a:lvl1pPr>
              <a:defRPr sz="2796">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3973"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6484"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4999060"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1588"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24213" y="2711789"/>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3973"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6484"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4999060"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1588"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24213" y="970826"/>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3973"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6484"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4999060"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1588"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24213" y="4442622"/>
            <a:ext cx="2131378" cy="1597978"/>
          </a:xfrm>
          <a:prstGeom prst="rect">
            <a:avLst/>
          </a:prstGeom>
        </p:spPr>
        <p:txBody>
          <a:bodyPr vert="horz"/>
          <a:lstStyle>
            <a:lvl1pPr marL="0" indent="0">
              <a:buFontTx/>
              <a:buNone/>
              <a:defRPr sz="1398">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567729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483" y="103520"/>
            <a:ext cx="11570335" cy="640848"/>
          </a:xfrm>
          <a:prstGeom prst="rect">
            <a:avLst/>
          </a:prstGeom>
        </p:spPr>
        <p:txBody>
          <a:bodyPr lIns="0" tIns="0" rIns="0" bIns="0" anchor="b" anchorCtr="0"/>
          <a:lstStyle>
            <a:lvl1pPr>
              <a:defRPr sz="2397">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483" y="1041598"/>
            <a:ext cx="11551306" cy="4980939"/>
          </a:xfrm>
          <a:prstGeom prst="rect">
            <a:avLst/>
          </a:prstGeom>
        </p:spPr>
        <p:txBody>
          <a:bodyPr lIns="0" tIns="0" rIns="0" bIns="0"/>
          <a:lstStyle>
            <a:lvl1pPr>
              <a:defRPr sz="2397">
                <a:solidFill>
                  <a:srgbClr val="404040"/>
                </a:solidFill>
              </a:defRPr>
            </a:lvl1pPr>
            <a:lvl2pPr>
              <a:defRPr sz="2197">
                <a:solidFill>
                  <a:srgbClr val="404040"/>
                </a:solidFill>
              </a:defRPr>
            </a:lvl2pPr>
            <a:lvl3pPr>
              <a:defRPr sz="1997">
                <a:solidFill>
                  <a:srgbClr val="404040"/>
                </a:solidFill>
              </a:defRPr>
            </a:lvl3pPr>
            <a:lvl4pPr>
              <a:defRPr sz="1797">
                <a:solidFill>
                  <a:srgbClr val="404040"/>
                </a:solidFill>
              </a:defRPr>
            </a:lvl4pPr>
            <a:lvl5pPr marL="2054520" indent="-228280">
              <a:buFont typeface="Arial"/>
              <a:buChar char="•"/>
              <a:defRPr sz="1797">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1060" y="6506051"/>
            <a:ext cx="1433605" cy="240965"/>
          </a:xfrm>
        </p:spPr>
        <p:txBody>
          <a:bodyPr/>
          <a:lstStyle>
            <a:lvl1pPr>
              <a:defRPr sz="1198"/>
            </a:lvl1pPr>
          </a:lstStyle>
          <a:p>
            <a:r>
              <a:rPr lang="fr-FR" altLang="en-US"/>
              <a:t>7 May 2024</a:t>
            </a:r>
            <a:endParaRPr lang="en-US" altLang="en-US"/>
          </a:p>
        </p:txBody>
      </p:sp>
      <p:sp>
        <p:nvSpPr>
          <p:cNvPr id="5" name="Footer Placeholder 4"/>
          <p:cNvSpPr>
            <a:spLocks noGrp="1"/>
          </p:cNvSpPr>
          <p:nvPr>
            <p:ph type="ftr" sz="quarter" idx="11"/>
          </p:nvPr>
        </p:nvSpPr>
        <p:spPr/>
        <p:txBody>
          <a:bodyPr/>
          <a:lstStyle>
            <a:lvl1pPr>
              <a:defRPr sz="1198" dirty="0" smtClean="0">
                <a:solidFill>
                  <a:srgbClr val="004C97"/>
                </a:solidFill>
              </a:defRPr>
            </a:lvl1pPr>
          </a:lstStyle>
          <a:p>
            <a:pPr>
              <a:defRPr/>
            </a:pPr>
            <a:r>
              <a:rPr lang="en-US"/>
              <a:t>2nd EAJADE General meeting</a:t>
            </a:r>
            <a:endParaRPr lang="en-US" b="1"/>
          </a:p>
        </p:txBody>
      </p:sp>
      <p:sp>
        <p:nvSpPr>
          <p:cNvPr id="6" name="Slide Number Placeholder 5"/>
          <p:cNvSpPr>
            <a:spLocks noGrp="1"/>
          </p:cNvSpPr>
          <p:nvPr>
            <p:ph type="sldNum" sz="quarter" idx="12"/>
          </p:nvPr>
        </p:nvSpPr>
        <p:spPr/>
        <p:txBody>
          <a:bodyPr/>
          <a:lstStyle>
            <a:lvl1pPr>
              <a:defRPr sz="1198"/>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1858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484217" y="3348150"/>
            <a:ext cx="11210876" cy="1467983"/>
          </a:xfrm>
        </p:spPr>
        <p:txBody>
          <a:bodyPr/>
          <a:lstStyle/>
          <a:p>
            <a:r>
              <a:rPr lang="en-US"/>
              <a:t>Cliquez et modifiez le titre</a:t>
            </a:r>
            <a:endParaRPr dirty="0"/>
          </a:p>
        </p:txBody>
      </p:sp>
      <p:sp>
        <p:nvSpPr>
          <p:cNvPr id="3" name="Subtitle 2"/>
          <p:cNvSpPr>
            <a:spLocks noGrp="1"/>
          </p:cNvSpPr>
          <p:nvPr>
            <p:ph type="subTitle" idx="1"/>
          </p:nvPr>
        </p:nvSpPr>
        <p:spPr>
          <a:xfrm>
            <a:off x="484217" y="4764405"/>
            <a:ext cx="11210876" cy="971320"/>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Cliquez pour modifier le style des sous-titres du masque</a:t>
            </a:r>
            <a:endParaRPr dirty="0"/>
          </a:p>
        </p:txBody>
      </p:sp>
      <p:sp>
        <p:nvSpPr>
          <p:cNvPr id="4" name="Date Placeholder 3"/>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
        <p:nvSpPr>
          <p:cNvPr id="9" name="Picture Placeholder 2"/>
          <p:cNvSpPr>
            <a:spLocks noGrp="1"/>
          </p:cNvSpPr>
          <p:nvPr>
            <p:ph type="pic" idx="13"/>
          </p:nvPr>
        </p:nvSpPr>
        <p:spPr>
          <a:xfrm>
            <a:off x="494127" y="363033"/>
            <a:ext cx="11191051" cy="283292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Faire glisser l'image vers l'espace réservé ou cliquer sur l'icône pour l'ajouter</a:t>
            </a:r>
            <a:endParaRPr/>
          </a:p>
        </p:txBody>
      </p:sp>
    </p:spTree>
    <p:extLst>
      <p:ext uri="{BB962C8B-B14F-4D97-AF65-F5344CB8AC3E}">
        <p14:creationId xmlns:p14="http://schemas.microsoft.com/office/powerpoint/2010/main" val="288362087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31607" y="2399812"/>
            <a:ext cx="10730894" cy="1360183"/>
          </a:xfrm>
        </p:spPr>
        <p:txBody>
          <a:bodyPr anchor="b" anchorCtr="0"/>
          <a:lstStyle>
            <a:lvl1pPr algn="ctr">
              <a:defRPr sz="4600" b="0" cap="none" baseline="0"/>
            </a:lvl1pPr>
          </a:lstStyle>
          <a:p>
            <a:r>
              <a:rPr lang="en-US"/>
              <a:t>Cliquez et modifiez le titre</a:t>
            </a:r>
            <a:endParaRPr/>
          </a:p>
        </p:txBody>
      </p:sp>
      <p:sp>
        <p:nvSpPr>
          <p:cNvPr id="3" name="Text Placeholder 2"/>
          <p:cNvSpPr>
            <a:spLocks noGrp="1"/>
          </p:cNvSpPr>
          <p:nvPr>
            <p:ph type="body" idx="1"/>
          </p:nvPr>
        </p:nvSpPr>
        <p:spPr>
          <a:xfrm>
            <a:off x="731607" y="3730822"/>
            <a:ext cx="10730894" cy="1498103"/>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Cliquez pour modifier les styles du texte du masque</a:t>
            </a:r>
          </a:p>
        </p:txBody>
      </p:sp>
      <p:sp>
        <p:nvSpPr>
          <p:cNvPr id="4" name="Date Placeholder 3"/>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832091294"/>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31605" y="107430"/>
            <a:ext cx="10711865" cy="1335099"/>
          </a:xfrm>
        </p:spPr>
        <p:txBody>
          <a:bodyPr/>
          <a:lstStyle/>
          <a:p>
            <a:r>
              <a:rPr lang="en-US"/>
              <a:t>Cliquez et modifiez le titre</a:t>
            </a:r>
            <a:endParaRPr/>
          </a:p>
        </p:txBody>
      </p:sp>
      <p:sp>
        <p:nvSpPr>
          <p:cNvPr id="3" name="Content Placeholder 2"/>
          <p:cNvSpPr>
            <a:spLocks noGrp="1"/>
          </p:cNvSpPr>
          <p:nvPr>
            <p:ph sz="half" idx="1"/>
          </p:nvPr>
        </p:nvSpPr>
        <p:spPr>
          <a:xfrm>
            <a:off x="731604" y="1597978"/>
            <a:ext cx="5115306" cy="4337368"/>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Content Placeholder 3"/>
          <p:cNvSpPr>
            <a:spLocks noGrp="1"/>
          </p:cNvSpPr>
          <p:nvPr>
            <p:ph sz="half" idx="2"/>
          </p:nvPr>
        </p:nvSpPr>
        <p:spPr>
          <a:xfrm>
            <a:off x="6328163" y="1597978"/>
            <a:ext cx="5115306" cy="4337368"/>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5" name="Date Placeholder 4"/>
          <p:cNvSpPr>
            <a:spLocks noGrp="1"/>
          </p:cNvSpPr>
          <p:nvPr>
            <p:ph type="dt" sz="half" idx="10"/>
          </p:nvPr>
        </p:nvSpPr>
        <p:spPr/>
        <p:txBody>
          <a:bodyPr/>
          <a:lstStyle/>
          <a:p>
            <a:r>
              <a:rPr lang="fr-FR">
                <a:solidFill>
                  <a:prstClr val="white"/>
                </a:solidFill>
                <a:latin typeface="News Gothic MT"/>
              </a:rPr>
              <a:t>7 May 2024</a:t>
            </a:r>
          </a:p>
        </p:txBody>
      </p:sp>
      <p:sp>
        <p:nvSpPr>
          <p:cNvPr id="6" name="Footer Placeholder 5"/>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7" name="Slide Number Placeholder 6"/>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105279399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1602" y="107430"/>
            <a:ext cx="10711865" cy="1335099"/>
          </a:xfrm>
        </p:spPr>
        <p:txBody>
          <a:bodyPr/>
          <a:lstStyle>
            <a:lvl1pPr>
              <a:defRPr/>
            </a:lvl1pPr>
          </a:lstStyle>
          <a:p>
            <a:r>
              <a:rPr lang="en-US"/>
              <a:t>Cliquez et modifiez le titre</a:t>
            </a:r>
            <a:endParaRPr/>
          </a:p>
        </p:txBody>
      </p:sp>
      <p:sp>
        <p:nvSpPr>
          <p:cNvPr id="3" name="Text Placeholder 2"/>
          <p:cNvSpPr>
            <a:spLocks noGrp="1"/>
          </p:cNvSpPr>
          <p:nvPr>
            <p:ph type="body" idx="1"/>
          </p:nvPr>
        </p:nvSpPr>
        <p:spPr>
          <a:xfrm>
            <a:off x="731602" y="1451207"/>
            <a:ext cx="5115306" cy="749844"/>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4" name="Content Placeholder 3"/>
          <p:cNvSpPr>
            <a:spLocks noGrp="1"/>
          </p:cNvSpPr>
          <p:nvPr>
            <p:ph sz="half" idx="2"/>
          </p:nvPr>
        </p:nvSpPr>
        <p:spPr>
          <a:xfrm>
            <a:off x="731602" y="2344157"/>
            <a:ext cx="5115306" cy="3591190"/>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5" name="Text Placeholder 4"/>
          <p:cNvSpPr>
            <a:spLocks noGrp="1"/>
          </p:cNvSpPr>
          <p:nvPr>
            <p:ph type="body" sz="quarter" idx="3"/>
          </p:nvPr>
        </p:nvSpPr>
        <p:spPr>
          <a:xfrm>
            <a:off x="6328161" y="1451207"/>
            <a:ext cx="5115306" cy="749844"/>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6" name="Content Placeholder 5"/>
          <p:cNvSpPr>
            <a:spLocks noGrp="1"/>
          </p:cNvSpPr>
          <p:nvPr>
            <p:ph sz="quarter" idx="4"/>
          </p:nvPr>
        </p:nvSpPr>
        <p:spPr>
          <a:xfrm>
            <a:off x="6328161" y="2344157"/>
            <a:ext cx="5115306" cy="3591190"/>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7" name="Date Placeholder 6"/>
          <p:cNvSpPr>
            <a:spLocks noGrp="1"/>
          </p:cNvSpPr>
          <p:nvPr>
            <p:ph type="dt" sz="half" idx="10"/>
          </p:nvPr>
        </p:nvSpPr>
        <p:spPr/>
        <p:txBody>
          <a:bodyPr/>
          <a:lstStyle/>
          <a:p>
            <a:r>
              <a:rPr lang="fr-FR">
                <a:solidFill>
                  <a:prstClr val="white"/>
                </a:solidFill>
                <a:latin typeface="News Gothic MT"/>
              </a:rPr>
              <a:t>7 May 2024</a:t>
            </a:r>
          </a:p>
        </p:txBody>
      </p:sp>
      <p:sp>
        <p:nvSpPr>
          <p:cNvPr id="8" name="Footer Placeholder 7"/>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9" name="Slide Number Placeholder 8"/>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271522937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Cliquez et modifiez le titre</a:t>
            </a:r>
            <a:endParaRPr/>
          </a:p>
        </p:txBody>
      </p:sp>
      <p:sp>
        <p:nvSpPr>
          <p:cNvPr id="3" name="Date Placeholder 2"/>
          <p:cNvSpPr>
            <a:spLocks noGrp="1"/>
          </p:cNvSpPr>
          <p:nvPr>
            <p:ph type="dt" sz="half" idx="10"/>
          </p:nvPr>
        </p:nvSpPr>
        <p:spPr/>
        <p:txBody>
          <a:bodyPr/>
          <a:lstStyle/>
          <a:p>
            <a:r>
              <a:rPr lang="fr-FR">
                <a:solidFill>
                  <a:prstClr val="white"/>
                </a:solidFill>
                <a:latin typeface="News Gothic MT"/>
              </a:rPr>
              <a:t>7 May 2024</a:t>
            </a:r>
          </a:p>
        </p:txBody>
      </p:sp>
      <p:sp>
        <p:nvSpPr>
          <p:cNvPr id="4" name="Footer Placeholder 3"/>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5" name="Slide Number Placeholder 4"/>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49518774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solidFill>
                  <a:prstClr val="white"/>
                </a:solidFill>
                <a:latin typeface="News Gothic MT"/>
              </a:rPr>
              <a:t>7 May 2024</a:t>
            </a:r>
          </a:p>
        </p:txBody>
      </p:sp>
      <p:sp>
        <p:nvSpPr>
          <p:cNvPr id="3" name="Footer Placeholder 2"/>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4" name="Slide Number Placeholder 3"/>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1048142685"/>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10458" y="611022"/>
            <a:ext cx="5115306" cy="1160436"/>
          </a:xfrm>
        </p:spPr>
        <p:txBody>
          <a:bodyPr anchor="b"/>
          <a:lstStyle>
            <a:lvl1pPr algn="ctr">
              <a:defRPr sz="3600" b="0"/>
            </a:lvl1pPr>
          </a:lstStyle>
          <a:p>
            <a:r>
              <a:rPr lang="en-US"/>
              <a:t>Cliquez et modifiez le titre</a:t>
            </a:r>
            <a:endParaRPr/>
          </a:p>
        </p:txBody>
      </p:sp>
      <p:sp>
        <p:nvSpPr>
          <p:cNvPr id="3" name="Content Placeholder 2"/>
          <p:cNvSpPr>
            <a:spLocks noGrp="1"/>
          </p:cNvSpPr>
          <p:nvPr>
            <p:ph idx="1"/>
          </p:nvPr>
        </p:nvSpPr>
        <p:spPr>
          <a:xfrm>
            <a:off x="6317178" y="367788"/>
            <a:ext cx="5115306" cy="5567557"/>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dirty="0"/>
          </a:p>
        </p:txBody>
      </p:sp>
      <p:sp>
        <p:nvSpPr>
          <p:cNvPr id="4" name="Text Placeholder 3"/>
          <p:cNvSpPr>
            <a:spLocks noGrp="1"/>
          </p:cNvSpPr>
          <p:nvPr>
            <p:ph type="body" sz="half" idx="2"/>
          </p:nvPr>
        </p:nvSpPr>
        <p:spPr>
          <a:xfrm>
            <a:off x="710458" y="1785376"/>
            <a:ext cx="5115306" cy="3714985"/>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Date Placeholder 4"/>
          <p:cNvSpPr>
            <a:spLocks noGrp="1"/>
          </p:cNvSpPr>
          <p:nvPr>
            <p:ph type="dt" sz="half" idx="10"/>
          </p:nvPr>
        </p:nvSpPr>
        <p:spPr/>
        <p:txBody>
          <a:bodyPr/>
          <a:lstStyle/>
          <a:p>
            <a:r>
              <a:rPr lang="fr-FR">
                <a:solidFill>
                  <a:prstClr val="white"/>
                </a:solidFill>
                <a:latin typeface="News Gothic MT"/>
              </a:rPr>
              <a:t>7 May 2024</a:t>
            </a:r>
          </a:p>
        </p:txBody>
      </p:sp>
      <p:sp>
        <p:nvSpPr>
          <p:cNvPr id="6" name="Footer Placeholder 5"/>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7" name="Slide Number Placeholder 6"/>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a:t>
            </a:fld>
            <a:endParaRPr lang="fr-FR">
              <a:solidFill>
                <a:prstClr val="white"/>
              </a:solidFill>
              <a:latin typeface="News Gothic MT"/>
            </a:endParaRPr>
          </a:p>
        </p:txBody>
      </p:sp>
    </p:spTree>
    <p:extLst>
      <p:ext uri="{BB962C8B-B14F-4D97-AF65-F5344CB8AC3E}">
        <p14:creationId xmlns:p14="http://schemas.microsoft.com/office/powerpoint/2010/main" val="123570579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605" y="107430"/>
            <a:ext cx="10711865" cy="1335099"/>
          </a:xfrm>
          <a:prstGeom prst="rect">
            <a:avLst/>
          </a:prstGeom>
        </p:spPr>
        <p:txBody>
          <a:bodyPr vert="horz" lIns="91440" tIns="45720" rIns="91440" bIns="45720" rtlCol="0" anchor="b" anchorCtr="0">
            <a:noAutofit/>
          </a:bodyPr>
          <a:lstStyle/>
          <a:p>
            <a:r>
              <a:rPr lang="en-US" dirty="0" err="1"/>
              <a:t>Cliquez</a:t>
            </a:r>
            <a:r>
              <a:rPr lang="en-US" dirty="0"/>
              <a:t> et </a:t>
            </a:r>
            <a:r>
              <a:rPr lang="en-US" dirty="0" err="1"/>
              <a:t>modifiez</a:t>
            </a:r>
            <a:r>
              <a:rPr lang="en-US" dirty="0"/>
              <a:t> le </a:t>
            </a:r>
            <a:r>
              <a:rPr lang="en-US" dirty="0" err="1"/>
              <a:t>titre</a:t>
            </a:r>
            <a:endParaRPr dirty="0"/>
          </a:p>
        </p:txBody>
      </p:sp>
      <p:sp>
        <p:nvSpPr>
          <p:cNvPr id="3" name="Text Placeholder 2"/>
          <p:cNvSpPr>
            <a:spLocks noGrp="1"/>
          </p:cNvSpPr>
          <p:nvPr>
            <p:ph type="body" idx="1"/>
          </p:nvPr>
        </p:nvSpPr>
        <p:spPr>
          <a:xfrm>
            <a:off x="731605" y="1597978"/>
            <a:ext cx="10711865" cy="4337368"/>
          </a:xfrm>
          <a:prstGeom prst="rect">
            <a:avLst/>
          </a:prstGeom>
        </p:spPr>
        <p:txBody>
          <a:bodyPr vert="horz" lIns="91440" tIns="45720" rIns="91440" bIns="45720" rtlCol="0">
            <a:normAutofit/>
          </a:body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dirty="0"/>
          </a:p>
        </p:txBody>
      </p:sp>
      <p:sp>
        <p:nvSpPr>
          <p:cNvPr id="4" name="Date Placeholder 3"/>
          <p:cNvSpPr>
            <a:spLocks noGrp="1"/>
          </p:cNvSpPr>
          <p:nvPr>
            <p:ph type="dt" sz="half" idx="2"/>
          </p:nvPr>
        </p:nvSpPr>
        <p:spPr>
          <a:xfrm>
            <a:off x="-821124" y="6449263"/>
            <a:ext cx="2841837" cy="364618"/>
          </a:xfrm>
          <a:prstGeom prst="rect">
            <a:avLst/>
          </a:prstGeom>
        </p:spPr>
        <p:txBody>
          <a:bodyPr vert="horz" lIns="91440" tIns="45720" rIns="91440" bIns="45720" rtlCol="0" anchor="ctr"/>
          <a:lstStyle>
            <a:lvl1pPr algn="r">
              <a:defRPr sz="1200">
                <a:solidFill>
                  <a:schemeClr val="bg1"/>
                </a:solidFill>
              </a:defRPr>
            </a:lvl1pPr>
          </a:lstStyle>
          <a:p>
            <a:pPr hangingPunct="1"/>
            <a:r>
              <a:rPr lang="fr-FR" kern="1200">
                <a:solidFill>
                  <a:prstClr val="white"/>
                </a:solidFill>
                <a:latin typeface="News Gothic MT"/>
              </a:rPr>
              <a:t>7 May 2024</a:t>
            </a:r>
            <a:endParaRPr lang="fr-FR" kern="1200" dirty="0">
              <a:solidFill>
                <a:prstClr val="white"/>
              </a:solidFill>
              <a:latin typeface="News Gothic MT"/>
            </a:endParaRPr>
          </a:p>
        </p:txBody>
      </p:sp>
      <p:sp>
        <p:nvSpPr>
          <p:cNvPr id="5" name="Footer Placeholder 4"/>
          <p:cNvSpPr>
            <a:spLocks noGrp="1"/>
          </p:cNvSpPr>
          <p:nvPr>
            <p:ph type="ftr" sz="quarter" idx="3"/>
          </p:nvPr>
        </p:nvSpPr>
        <p:spPr>
          <a:xfrm>
            <a:off x="4904112" y="6500370"/>
            <a:ext cx="2732061" cy="348105"/>
          </a:xfrm>
          <a:prstGeom prst="rect">
            <a:avLst/>
          </a:prstGeom>
        </p:spPr>
        <p:txBody>
          <a:bodyPr vert="horz" lIns="91440" tIns="45720" rIns="91440" bIns="45720" rtlCol="0" anchor="ctr"/>
          <a:lstStyle>
            <a:lvl1pPr algn="l">
              <a:defRPr sz="1200">
                <a:solidFill>
                  <a:schemeClr val="bg1"/>
                </a:solidFill>
              </a:defRPr>
            </a:lvl1pPr>
          </a:lstStyle>
          <a:p>
            <a:pPr hangingPunct="1"/>
            <a:r>
              <a:rPr lang="en-US" kern="1200">
                <a:solidFill>
                  <a:prstClr val="white"/>
                </a:solidFill>
                <a:latin typeface="News Gothic MT"/>
              </a:rPr>
              <a:t>2nd EAJADE General meeting</a:t>
            </a:r>
            <a:endParaRPr lang="fr-FR" kern="1200" dirty="0">
              <a:solidFill>
                <a:prstClr val="white"/>
              </a:solidFill>
              <a:latin typeface="News Gothic MT"/>
            </a:endParaRPr>
          </a:p>
        </p:txBody>
      </p:sp>
      <p:sp>
        <p:nvSpPr>
          <p:cNvPr id="6" name="Slide Number Placeholder 5"/>
          <p:cNvSpPr>
            <a:spLocks noGrp="1"/>
          </p:cNvSpPr>
          <p:nvPr>
            <p:ph type="sldNum" sz="quarter" idx="4"/>
          </p:nvPr>
        </p:nvSpPr>
        <p:spPr>
          <a:xfrm>
            <a:off x="10783758" y="6449263"/>
            <a:ext cx="1319424" cy="364618"/>
          </a:xfrm>
          <a:prstGeom prst="rect">
            <a:avLst/>
          </a:prstGeom>
        </p:spPr>
        <p:txBody>
          <a:bodyPr vert="horz" lIns="91440" tIns="45720" rIns="91440" bIns="45720" rtlCol="0" anchor="ctr"/>
          <a:lstStyle>
            <a:lvl1pPr algn="r">
              <a:defRPr sz="2000" baseline="0">
                <a:solidFill>
                  <a:schemeClr val="bg1"/>
                </a:solidFill>
              </a:defRPr>
            </a:lvl1pPr>
          </a:lstStyle>
          <a:p>
            <a:pPr hangingPunct="1"/>
            <a:fld id="{617C510A-7687-CB44-A886-7EC5AB743307}" type="slidenum">
              <a:rPr lang="fr-FR" kern="1200" smtClean="0">
                <a:solidFill>
                  <a:prstClr val="white"/>
                </a:solidFill>
                <a:latin typeface="News Gothic MT"/>
              </a:rPr>
              <a:pPr hangingPunct="1"/>
              <a:t>‹#›</a:t>
            </a:fld>
            <a:endParaRPr lang="fr-FR" sz="2000" kern="1200" dirty="0">
              <a:solidFill>
                <a:prstClr val="white"/>
              </a:solidFill>
              <a:latin typeface="News Gothic MT"/>
            </a:endParaRPr>
          </a:p>
        </p:txBody>
      </p:sp>
      <p:pic>
        <p:nvPicPr>
          <p:cNvPr id="7" name="Picture 6">
            <a:extLst>
              <a:ext uri="{FF2B5EF4-FFF2-40B4-BE49-F238E27FC236}">
                <a16:creationId xmlns:a16="http://schemas.microsoft.com/office/drawing/2014/main" id="{7F0F7711-5824-9A41-BA94-FE6C93E37B27}"/>
              </a:ext>
            </a:extLst>
          </p:cNvPr>
          <p:cNvPicPr>
            <a:picLocks noChangeAspect="1"/>
          </p:cNvPicPr>
          <p:nvPr userDrawn="1"/>
        </p:nvPicPr>
        <p:blipFill>
          <a:blip r:embed="rId15"/>
          <a:stretch>
            <a:fillRect/>
          </a:stretch>
        </p:blipFill>
        <p:spPr>
          <a:xfrm>
            <a:off x="418547" y="326490"/>
            <a:ext cx="1783993" cy="748126"/>
          </a:xfrm>
          <a:prstGeom prst="rect">
            <a:avLst/>
          </a:prstGeom>
        </p:spPr>
      </p:pic>
    </p:spTree>
    <p:extLst>
      <p:ext uri="{BB962C8B-B14F-4D97-AF65-F5344CB8AC3E}">
        <p14:creationId xmlns:p14="http://schemas.microsoft.com/office/powerpoint/2010/main" val="15568038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31" r:id="rId13"/>
  </p:sldLayoutIdLst>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hf hdr="0"/>
  <p:txStyles>
    <p:titleStyle>
      <a:lvl1pPr algn="ctr" defTabSz="914400" rtl="0" eaLnBrk="1" latinLnBrk="0" hangingPunct="1">
        <a:spcBef>
          <a:spcPct val="0"/>
        </a:spcBef>
        <a:buNone/>
        <a:defRPr sz="3600" b="1" i="0" kern="1200" baseline="0">
          <a:solidFill>
            <a:schemeClr val="accent1"/>
          </a:solidFill>
          <a:latin typeface="Arial" panose="020B0604020202020204" pitchFamily="34" charset="0"/>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1412" y="6495179"/>
            <a:ext cx="899553" cy="240965"/>
          </a:xfrm>
          <a:prstGeom prst="rect">
            <a:avLst/>
          </a:prstGeom>
        </p:spPr>
        <p:txBody>
          <a:bodyPr vert="horz" wrap="square" lIns="0" tIns="0" rIns="0" bIns="0" numCol="1" anchor="t" anchorCtr="0" compatLnSpc="1">
            <a:prstTxWarp prst="textNoShape">
              <a:avLst/>
            </a:prstTxWarp>
          </a:bodyPr>
          <a:lstStyle>
            <a:lvl1pPr algn="l">
              <a:defRPr sz="1198" smtClean="0">
                <a:solidFill>
                  <a:srgbClr val="004C97"/>
                </a:solidFill>
                <a:latin typeface="Helvetica" charset="0"/>
                <a:cs typeface="ＭＳ Ｐゴシック" charset="0"/>
              </a:defRPr>
            </a:lvl1pPr>
          </a:lstStyle>
          <a:p>
            <a:pPr>
              <a:defRPr/>
            </a:pPr>
            <a:r>
              <a:rPr lang="fr-FR"/>
              <a:t>7 May 2024</a:t>
            </a:r>
            <a:endParaRPr lang="en-US" dirty="0"/>
          </a:p>
        </p:txBody>
      </p:sp>
      <p:sp>
        <p:nvSpPr>
          <p:cNvPr id="15" name="Footer Placeholder 4"/>
          <p:cNvSpPr>
            <a:spLocks noGrp="1"/>
          </p:cNvSpPr>
          <p:nvPr>
            <p:ph type="ftr" sz="quarter" idx="3"/>
          </p:nvPr>
        </p:nvSpPr>
        <p:spPr>
          <a:xfrm>
            <a:off x="2038677" y="6495180"/>
            <a:ext cx="8338504" cy="242536"/>
          </a:xfrm>
          <a:prstGeom prst="rect">
            <a:avLst/>
          </a:prstGeom>
        </p:spPr>
        <p:txBody>
          <a:bodyPr lIns="0" tIns="0" rIns="0" bIns="0" anchor="t" anchorCtr="0"/>
          <a:lstStyle>
            <a:lvl1pPr marL="0" algn="l">
              <a:defRPr sz="1198">
                <a:solidFill>
                  <a:srgbClr val="004C97"/>
                </a:solidFill>
                <a:latin typeface="Helvetica"/>
                <a:ea typeface="ＭＳ Ｐゴシック" charset="0"/>
                <a:cs typeface="ＭＳ Ｐゴシック" charset="0"/>
              </a:defRPr>
            </a:lvl1pPr>
          </a:lstStyle>
          <a:p>
            <a:pPr>
              <a:defRPr/>
            </a:pPr>
            <a:r>
              <a:rPr lang="en-US"/>
              <a:t>2nd EAJADE General meeting</a:t>
            </a:r>
            <a:endParaRPr lang="en-US" b="1" dirty="0"/>
          </a:p>
        </p:txBody>
      </p:sp>
      <p:sp>
        <p:nvSpPr>
          <p:cNvPr id="16" name="Slide Number Placeholder 5"/>
          <p:cNvSpPr>
            <a:spLocks noGrp="1"/>
          </p:cNvSpPr>
          <p:nvPr>
            <p:ph type="sldNum" sz="quarter" idx="4"/>
          </p:nvPr>
        </p:nvSpPr>
        <p:spPr>
          <a:xfrm>
            <a:off x="296025" y="6495180"/>
            <a:ext cx="551875" cy="236955"/>
          </a:xfrm>
          <a:prstGeom prst="rect">
            <a:avLst/>
          </a:prstGeom>
        </p:spPr>
        <p:txBody>
          <a:bodyPr vert="horz" wrap="square" lIns="0" tIns="0" rIns="0" bIns="0" numCol="1" anchor="t" anchorCtr="0" compatLnSpc="1">
            <a:prstTxWarp prst="textNoShape">
              <a:avLst/>
            </a:prstTxWarp>
          </a:bodyPr>
          <a:lstStyle>
            <a:lvl1pPr>
              <a:defRPr sz="1198"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591060" y="4471265"/>
            <a:ext cx="1433605" cy="24096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397" dirty="0"/>
          </a:p>
        </p:txBody>
      </p:sp>
      <p:grpSp>
        <p:nvGrpSpPr>
          <p:cNvPr id="9" name="Group 8"/>
          <p:cNvGrpSpPr>
            <a:grpSpLocks noChangeAspect="1"/>
          </p:cNvGrpSpPr>
          <p:nvPr/>
        </p:nvGrpSpPr>
        <p:grpSpPr>
          <a:xfrm>
            <a:off x="287567" y="6250170"/>
            <a:ext cx="11587251" cy="197715"/>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6460025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hf hdr="0"/>
  <p:txStyles>
    <p:titleStyle>
      <a:lvl1pPr algn="l" defTabSz="456560" rtl="0" eaLnBrk="1" fontAlgn="base" hangingPunct="1">
        <a:spcBef>
          <a:spcPct val="0"/>
        </a:spcBef>
        <a:spcAft>
          <a:spcPct val="0"/>
        </a:spcAft>
        <a:defRPr sz="1698" b="1" kern="1200">
          <a:solidFill>
            <a:srgbClr val="2E5286"/>
          </a:solidFill>
          <a:latin typeface="Helvetica"/>
          <a:ea typeface="Geneva" charset="0"/>
          <a:cs typeface="ＭＳ Ｐゴシック" charset="0"/>
        </a:defRPr>
      </a:lvl1pPr>
      <a:lvl2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2pPr>
      <a:lvl3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3pPr>
      <a:lvl4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4pPr>
      <a:lvl5pPr algn="l" defTabSz="456560" rtl="0" eaLnBrk="1" fontAlgn="base" hangingPunct="1">
        <a:spcBef>
          <a:spcPct val="0"/>
        </a:spcBef>
        <a:spcAft>
          <a:spcPct val="0"/>
        </a:spcAft>
        <a:defRPr sz="1698" b="1">
          <a:solidFill>
            <a:srgbClr val="2E5286"/>
          </a:solidFill>
          <a:latin typeface="Helvetica" charset="0"/>
          <a:ea typeface="Geneva" charset="0"/>
          <a:cs typeface="ＭＳ Ｐゴシック" charset="0"/>
        </a:defRPr>
      </a:lvl5pPr>
      <a:lvl6pPr marL="45656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6pPr>
      <a:lvl7pPr marL="91312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7pPr>
      <a:lvl8pPr marL="136968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8pPr>
      <a:lvl9pPr marL="1826240" algn="l" defTabSz="456560" rtl="0" eaLnBrk="1" fontAlgn="base" hangingPunct="1">
        <a:spcBef>
          <a:spcPct val="0"/>
        </a:spcBef>
        <a:spcAft>
          <a:spcPct val="0"/>
        </a:spcAft>
        <a:defRPr sz="1698" b="1">
          <a:solidFill>
            <a:srgbClr val="2E5286"/>
          </a:solidFill>
          <a:latin typeface="Helvetica" charset="0"/>
          <a:ea typeface="ＭＳ Ｐゴシック" charset="0"/>
          <a:cs typeface="ＭＳ Ｐゴシック" charset="0"/>
        </a:defRPr>
      </a:lvl9pPr>
    </p:titleStyle>
    <p:bodyStyle>
      <a:lvl1pPr marL="342420" indent="-342420" algn="l" defTabSz="45656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1910" indent="-285350" algn="l" defTabSz="456560" rtl="0" eaLnBrk="1" fontAlgn="base" hangingPunct="1">
        <a:spcBef>
          <a:spcPct val="20000"/>
        </a:spcBef>
        <a:spcAft>
          <a:spcPct val="0"/>
        </a:spcAft>
        <a:buFont typeface="Arial" charset="0"/>
        <a:buChar char="–"/>
        <a:defRPr sz="1598" kern="1200">
          <a:solidFill>
            <a:srgbClr val="7F7F7F"/>
          </a:solidFill>
          <a:latin typeface="Helvetica"/>
          <a:ea typeface="ＭＳ Ｐゴシック" charset="0"/>
          <a:cs typeface="ＭＳ Ｐゴシック" charset="0"/>
        </a:defRPr>
      </a:lvl2pPr>
      <a:lvl3pPr marL="1141400" indent="-228280" algn="l" defTabSz="456560" rtl="0" eaLnBrk="1" fontAlgn="base" hangingPunct="1">
        <a:spcBef>
          <a:spcPct val="20000"/>
        </a:spcBef>
        <a:spcAft>
          <a:spcPct val="0"/>
        </a:spcAft>
        <a:buFont typeface="Arial" charset="0"/>
        <a:buChar char="•"/>
        <a:defRPr sz="1398" kern="1200">
          <a:solidFill>
            <a:srgbClr val="7F7F7F"/>
          </a:solidFill>
          <a:latin typeface="Helvetica"/>
          <a:ea typeface="ＭＳ Ｐゴシック" charset="0"/>
          <a:cs typeface="ＭＳ Ｐゴシック" charset="0"/>
        </a:defRPr>
      </a:lvl3pPr>
      <a:lvl4pPr marL="1597960" indent="-228280" algn="l" defTabSz="456560" rtl="0" eaLnBrk="1" fontAlgn="base" hangingPunct="1">
        <a:spcBef>
          <a:spcPct val="20000"/>
        </a:spcBef>
        <a:spcAft>
          <a:spcPct val="0"/>
        </a:spcAft>
        <a:buFont typeface="Arial" charset="0"/>
        <a:buChar char="–"/>
        <a:defRPr sz="1198" kern="1200">
          <a:solidFill>
            <a:srgbClr val="7F7F7F"/>
          </a:solidFill>
          <a:latin typeface="Helvetica"/>
          <a:ea typeface="ＭＳ Ｐゴシック" charset="0"/>
          <a:cs typeface="ＭＳ Ｐゴシック" charset="0"/>
        </a:defRPr>
      </a:lvl4pPr>
      <a:lvl5pPr marL="2054520" indent="-228280" algn="l" defTabSz="456560" rtl="0" eaLnBrk="1" fontAlgn="base" hangingPunct="1">
        <a:spcBef>
          <a:spcPct val="20000"/>
        </a:spcBef>
        <a:spcAft>
          <a:spcPct val="0"/>
        </a:spcAft>
        <a:buFont typeface="Arial" charset="0"/>
        <a:buChar char="»"/>
        <a:defRPr sz="1198" kern="1200">
          <a:solidFill>
            <a:srgbClr val="7F7F7F"/>
          </a:solidFill>
          <a:latin typeface="Helvetica"/>
          <a:ea typeface="ＭＳ Ｐゴシック" charset="0"/>
          <a:cs typeface="ＭＳ Ｐゴシック" charset="0"/>
        </a:defRPr>
      </a:lvl5pPr>
      <a:lvl6pPr marL="2511080" indent="-228280" algn="l" defTabSz="456560" rtl="0" eaLnBrk="1" latinLnBrk="0" hangingPunct="1">
        <a:spcBef>
          <a:spcPct val="20000"/>
        </a:spcBef>
        <a:buFont typeface="Arial"/>
        <a:buChar char="•"/>
        <a:defRPr sz="1997" kern="1200">
          <a:solidFill>
            <a:schemeClr val="tx1"/>
          </a:solidFill>
          <a:latin typeface="+mn-lt"/>
          <a:ea typeface="+mn-ea"/>
          <a:cs typeface="+mn-cs"/>
        </a:defRPr>
      </a:lvl6pPr>
      <a:lvl7pPr marL="2967639" indent="-228280" algn="l" defTabSz="456560" rtl="0" eaLnBrk="1" latinLnBrk="0" hangingPunct="1">
        <a:spcBef>
          <a:spcPct val="20000"/>
        </a:spcBef>
        <a:buFont typeface="Arial"/>
        <a:buChar char="•"/>
        <a:defRPr sz="1997" kern="1200">
          <a:solidFill>
            <a:schemeClr val="tx1"/>
          </a:solidFill>
          <a:latin typeface="+mn-lt"/>
          <a:ea typeface="+mn-ea"/>
          <a:cs typeface="+mn-cs"/>
        </a:defRPr>
      </a:lvl7pPr>
      <a:lvl8pPr marL="3424199" indent="-228280" algn="l" defTabSz="456560" rtl="0" eaLnBrk="1" latinLnBrk="0" hangingPunct="1">
        <a:spcBef>
          <a:spcPct val="20000"/>
        </a:spcBef>
        <a:buFont typeface="Arial"/>
        <a:buChar char="•"/>
        <a:defRPr sz="1997" kern="1200">
          <a:solidFill>
            <a:schemeClr val="tx1"/>
          </a:solidFill>
          <a:latin typeface="+mn-lt"/>
          <a:ea typeface="+mn-ea"/>
          <a:cs typeface="+mn-cs"/>
        </a:defRPr>
      </a:lvl8pPr>
      <a:lvl9pPr marL="3880759" indent="-228280" algn="l" defTabSz="456560" rtl="0" eaLnBrk="1" latinLnBrk="0" hangingPunct="1">
        <a:spcBef>
          <a:spcPct val="20000"/>
        </a:spcBef>
        <a:buFont typeface="Arial"/>
        <a:buChar char="•"/>
        <a:defRPr sz="1997" kern="1200">
          <a:solidFill>
            <a:schemeClr val="tx1"/>
          </a:solidFill>
          <a:latin typeface="+mn-lt"/>
          <a:ea typeface="+mn-ea"/>
          <a:cs typeface="+mn-cs"/>
        </a:defRPr>
      </a:lvl9pPr>
    </p:bodyStyle>
    <p:otherStyle>
      <a:defPPr>
        <a:defRPr lang="en-US"/>
      </a:defPPr>
      <a:lvl1pPr marL="0" algn="l" defTabSz="456560" rtl="0" eaLnBrk="1" latinLnBrk="0" hangingPunct="1">
        <a:defRPr sz="1797" kern="1200">
          <a:solidFill>
            <a:schemeClr val="tx1"/>
          </a:solidFill>
          <a:latin typeface="+mn-lt"/>
          <a:ea typeface="+mn-ea"/>
          <a:cs typeface="+mn-cs"/>
        </a:defRPr>
      </a:lvl1pPr>
      <a:lvl2pPr marL="456560" algn="l" defTabSz="456560" rtl="0" eaLnBrk="1" latinLnBrk="0" hangingPunct="1">
        <a:defRPr sz="1797" kern="1200">
          <a:solidFill>
            <a:schemeClr val="tx1"/>
          </a:solidFill>
          <a:latin typeface="+mn-lt"/>
          <a:ea typeface="+mn-ea"/>
          <a:cs typeface="+mn-cs"/>
        </a:defRPr>
      </a:lvl2pPr>
      <a:lvl3pPr marL="913120" algn="l" defTabSz="456560" rtl="0" eaLnBrk="1" latinLnBrk="0" hangingPunct="1">
        <a:defRPr sz="1797" kern="1200">
          <a:solidFill>
            <a:schemeClr val="tx1"/>
          </a:solidFill>
          <a:latin typeface="+mn-lt"/>
          <a:ea typeface="+mn-ea"/>
          <a:cs typeface="+mn-cs"/>
        </a:defRPr>
      </a:lvl3pPr>
      <a:lvl4pPr marL="1369680" algn="l" defTabSz="456560" rtl="0" eaLnBrk="1" latinLnBrk="0" hangingPunct="1">
        <a:defRPr sz="1797" kern="1200">
          <a:solidFill>
            <a:schemeClr val="tx1"/>
          </a:solidFill>
          <a:latin typeface="+mn-lt"/>
          <a:ea typeface="+mn-ea"/>
          <a:cs typeface="+mn-cs"/>
        </a:defRPr>
      </a:lvl4pPr>
      <a:lvl5pPr marL="1826240" algn="l" defTabSz="456560" rtl="0" eaLnBrk="1" latinLnBrk="0" hangingPunct="1">
        <a:defRPr sz="1797" kern="1200">
          <a:solidFill>
            <a:schemeClr val="tx1"/>
          </a:solidFill>
          <a:latin typeface="+mn-lt"/>
          <a:ea typeface="+mn-ea"/>
          <a:cs typeface="+mn-cs"/>
        </a:defRPr>
      </a:lvl5pPr>
      <a:lvl6pPr marL="2282800" algn="l" defTabSz="456560" rtl="0" eaLnBrk="1" latinLnBrk="0" hangingPunct="1">
        <a:defRPr sz="1797" kern="1200">
          <a:solidFill>
            <a:schemeClr val="tx1"/>
          </a:solidFill>
          <a:latin typeface="+mn-lt"/>
          <a:ea typeface="+mn-ea"/>
          <a:cs typeface="+mn-cs"/>
        </a:defRPr>
      </a:lvl6pPr>
      <a:lvl7pPr marL="2739360" algn="l" defTabSz="456560" rtl="0" eaLnBrk="1" latinLnBrk="0" hangingPunct="1">
        <a:defRPr sz="1797" kern="1200">
          <a:solidFill>
            <a:schemeClr val="tx1"/>
          </a:solidFill>
          <a:latin typeface="+mn-lt"/>
          <a:ea typeface="+mn-ea"/>
          <a:cs typeface="+mn-cs"/>
        </a:defRPr>
      </a:lvl7pPr>
      <a:lvl8pPr marL="3195919" algn="l" defTabSz="456560" rtl="0" eaLnBrk="1" latinLnBrk="0" hangingPunct="1">
        <a:defRPr sz="1797" kern="1200">
          <a:solidFill>
            <a:schemeClr val="tx1"/>
          </a:solidFill>
          <a:latin typeface="+mn-lt"/>
          <a:ea typeface="+mn-ea"/>
          <a:cs typeface="+mn-cs"/>
        </a:defRPr>
      </a:lvl8pPr>
      <a:lvl9pPr marL="3652479" algn="l" defTabSz="456560"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ndico.slac.stanford.edu/event/7467/" TargetMode="External"/><Relationship Id="rId2" Type="http://schemas.openxmlformats.org/officeDocument/2006/relationships/hyperlink" Target="https://indico.desy.de/event/4017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hyperlink" Target="https://indico.desy.de/event/40176/" TargetMode="External"/><Relationship Id="rId2" Type="http://schemas.openxmlformats.org/officeDocument/2006/relationships/hyperlink" Target="https://indico.desy.de/event/3998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Marcador de número de diapositiva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MS PGothic" charset="0"/>
                <a:cs typeface="MS PGothic" charset="0"/>
              </a:defRPr>
            </a:lvl1pPr>
            <a:lvl2pPr marL="742950" indent="-285750" defTabSz="912813" eaLnBrk="0" hangingPunct="0">
              <a:defRPr sz="2400">
                <a:solidFill>
                  <a:schemeClr val="tx1"/>
                </a:solidFill>
                <a:latin typeface="Arial" charset="0"/>
                <a:ea typeface="MS PGothic" charset="0"/>
                <a:cs typeface="MS PGothic" charset="0"/>
              </a:defRPr>
            </a:lvl2pPr>
            <a:lvl3pPr marL="1143000" indent="-228600" defTabSz="912813" eaLnBrk="0" hangingPunct="0">
              <a:defRPr sz="2400">
                <a:solidFill>
                  <a:schemeClr val="tx1"/>
                </a:solidFill>
                <a:latin typeface="Arial" charset="0"/>
                <a:ea typeface="MS PGothic" charset="0"/>
                <a:cs typeface="MS PGothic" charset="0"/>
              </a:defRPr>
            </a:lvl3pPr>
            <a:lvl4pPr marL="1600200" indent="-228600" defTabSz="912813" eaLnBrk="0" hangingPunct="0">
              <a:defRPr sz="2400">
                <a:solidFill>
                  <a:schemeClr val="tx1"/>
                </a:solidFill>
                <a:latin typeface="Arial" charset="0"/>
                <a:ea typeface="MS PGothic" charset="0"/>
                <a:cs typeface="MS PGothic" charset="0"/>
              </a:defRPr>
            </a:lvl4pPr>
            <a:lvl5pPr marL="2057400" indent="-228600" defTabSz="912813" eaLnBrk="0" hangingPunct="0">
              <a:defRPr sz="24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AFFEF00-D692-ED47-8DF7-5EFC23BFF1F3}" type="slidenum">
              <a:rPr lang="en-US" sz="1400">
                <a:solidFill>
                  <a:srgbClr val="336666"/>
                </a:solidFill>
              </a:rPr>
              <a:pPr eaLnBrk="1" hangingPunct="1"/>
              <a:t>1</a:t>
            </a:fld>
            <a:endParaRPr lang="en-US" sz="1400" dirty="0">
              <a:solidFill>
                <a:srgbClr val="336666"/>
              </a:solidFill>
            </a:endParaRPr>
          </a:p>
        </p:txBody>
      </p:sp>
      <p:sp>
        <p:nvSpPr>
          <p:cNvPr id="10" name="Espace réservé de la date 9"/>
          <p:cNvSpPr>
            <a:spLocks noGrp="1"/>
          </p:cNvSpPr>
          <p:nvPr>
            <p:ph type="dt" sz="half" idx="10"/>
          </p:nvPr>
        </p:nvSpPr>
        <p:spPr>
          <a:xfrm>
            <a:off x="-740712" y="6449263"/>
            <a:ext cx="2841837" cy="364618"/>
          </a:xfrm>
        </p:spPr>
        <p:txBody>
          <a:bodyPr/>
          <a:lstStyle/>
          <a:p>
            <a:r>
              <a:rPr lang="fr-FR">
                <a:solidFill>
                  <a:prstClr val="white"/>
                </a:solidFill>
                <a:latin typeface="News Gothic MT"/>
              </a:rPr>
              <a:t>7 May 2024</a:t>
            </a:r>
            <a:endParaRPr lang="fr-FR" dirty="0">
              <a:solidFill>
                <a:prstClr val="white"/>
              </a:solidFill>
              <a:latin typeface="News Gothic MT"/>
            </a:endParaRPr>
          </a:p>
        </p:txBody>
      </p:sp>
      <p:sp>
        <p:nvSpPr>
          <p:cNvPr id="13" name="Espace réservé du pied de page 12"/>
          <p:cNvSpPr>
            <a:spLocks noGrp="1"/>
          </p:cNvSpPr>
          <p:nvPr>
            <p:ph type="ftr" sz="quarter" idx="11"/>
          </p:nvPr>
        </p:nvSpPr>
        <p:spPr/>
        <p:txBody>
          <a:bodyPr/>
          <a:lstStyle/>
          <a:p>
            <a:r>
              <a:rPr lang="en-US">
                <a:solidFill>
                  <a:prstClr val="white"/>
                </a:solidFill>
                <a:latin typeface="News Gothic MT"/>
              </a:rPr>
              <a:t>2nd EAJADE General meeting</a:t>
            </a:r>
            <a:endParaRPr lang="fr-FR" dirty="0">
              <a:solidFill>
                <a:prstClr val="white"/>
              </a:solidFill>
              <a:latin typeface="News Gothic MT"/>
            </a:endParaRPr>
          </a:p>
        </p:txBody>
      </p:sp>
      <p:sp>
        <p:nvSpPr>
          <p:cNvPr id="19" name="Flecha a la derecha con muesca 18"/>
          <p:cNvSpPr/>
          <p:nvPr/>
        </p:nvSpPr>
        <p:spPr bwMode="auto">
          <a:xfrm>
            <a:off x="429656" y="4180473"/>
            <a:ext cx="11319987" cy="1170651"/>
          </a:xfrm>
          <a:prstGeom prst="notchedRightArrow">
            <a:avLst/>
          </a:prstGeom>
          <a:solidFill>
            <a:schemeClr val="accent2">
              <a:lumMod val="60000"/>
              <a:lumOff val="40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hangingPunct="1">
              <a:spcBef>
                <a:spcPct val="0"/>
              </a:spcBef>
              <a:spcAft>
                <a:spcPct val="0"/>
              </a:spcAft>
            </a:pPr>
            <a:endParaRPr lang="es-ES" sz="800" b="1" kern="1200" dirty="0">
              <a:solidFill>
                <a:prstClr val="black"/>
              </a:solidFill>
              <a:latin typeface="Arial" charset="0"/>
            </a:endParaRPr>
          </a:p>
        </p:txBody>
      </p:sp>
      <p:sp>
        <p:nvSpPr>
          <p:cNvPr id="77825" name="Rectangle 2"/>
          <p:cNvSpPr>
            <a:spLocks noGrp="1" noChangeArrowheads="1"/>
          </p:cNvSpPr>
          <p:nvPr>
            <p:ph type="title"/>
          </p:nvPr>
        </p:nvSpPr>
        <p:spPr>
          <a:xfrm>
            <a:off x="1108025" y="1977734"/>
            <a:ext cx="10324233" cy="2326359"/>
          </a:xfrm>
          <a:ln>
            <a:noFill/>
          </a:ln>
        </p:spPr>
        <p:txBody>
          <a:bodyPr lIns="0" tIns="0" rIns="0" bIns="0"/>
          <a:lstStyle/>
          <a:p>
            <a:pPr marL="193675" indent="-193675" algn="l" defTabSz="404813" eaLnBrk="1" hangingPunct="1">
              <a:tabLst>
                <a:tab pos="654050" algn="l"/>
                <a:tab pos="1311275" algn="l"/>
                <a:tab pos="1966913" algn="l"/>
                <a:tab pos="2624138" algn="l"/>
                <a:tab pos="3279775" algn="l"/>
                <a:tab pos="3937000" algn="l"/>
                <a:tab pos="4594225" algn="l"/>
                <a:tab pos="5249863" algn="l"/>
                <a:tab pos="5907088" algn="l"/>
              </a:tabLst>
            </a:pPr>
            <a:r>
              <a:rPr lang="en-GB" sz="4000" b="1" dirty="0">
                <a:ln w="900" cmpd="sng">
                  <a:solidFill>
                    <a:schemeClr val="accent1">
                      <a:satMod val="190000"/>
                      <a:alpha val="55000"/>
                    </a:schemeClr>
                  </a:solidFill>
                  <a:prstDash val="solid"/>
                </a:ln>
                <a:solidFill>
                  <a:schemeClr val="tx2">
                    <a:lumMod val="90000"/>
                    <a:lumOff val="10000"/>
                  </a:schemeClr>
                </a:solidFill>
                <a:effectLst>
                  <a:innerShdw blurRad="330200" dist="292100" dir="5400000">
                    <a:schemeClr val="accent1">
                      <a:satMod val="190000"/>
                      <a:tint val="100000"/>
                      <a:alpha val="49000"/>
                    </a:schemeClr>
                  </a:innerShdw>
                  <a:reflection endPos="0" dist="50800" dir="5400000" sy="-100000" algn="bl" rotWithShape="0"/>
                </a:effectLst>
                <a:latin typeface="Arial" charset="0"/>
                <a:ea typeface="ＭＳ Ｐゴシック" charset="0"/>
                <a:cs typeface="ＭＳ Ｐゴシック" charset="0"/>
              </a:rPr>
              <a:t>WP1:  R&amp;D&amp;I at currently operating                    </a:t>
            </a:r>
            <a:br>
              <a:rPr lang="en-GB" sz="4000" b="1" dirty="0">
                <a:ln w="900" cmpd="sng">
                  <a:solidFill>
                    <a:schemeClr val="accent1">
                      <a:satMod val="190000"/>
                      <a:alpha val="55000"/>
                    </a:schemeClr>
                  </a:solidFill>
                  <a:prstDash val="solid"/>
                </a:ln>
                <a:solidFill>
                  <a:schemeClr val="tx2">
                    <a:lumMod val="90000"/>
                    <a:lumOff val="10000"/>
                  </a:schemeClr>
                </a:solidFill>
                <a:effectLst>
                  <a:innerShdw blurRad="330200" dist="292100" dir="5400000">
                    <a:schemeClr val="accent1">
                      <a:satMod val="190000"/>
                      <a:tint val="100000"/>
                      <a:alpha val="49000"/>
                    </a:schemeClr>
                  </a:innerShdw>
                  <a:reflection endPos="0" dist="50800" dir="5400000" sy="-100000" algn="bl" rotWithShape="0"/>
                </a:effectLst>
                <a:latin typeface="Arial" charset="0"/>
                <a:ea typeface="ＭＳ Ｐゴシック" charset="0"/>
                <a:cs typeface="ＭＳ Ｐゴシック" charset="0"/>
              </a:rPr>
            </a:br>
            <a:r>
              <a:rPr lang="en-GB" sz="4000" b="1" dirty="0">
                <a:ln w="900" cmpd="sng">
                  <a:solidFill>
                    <a:schemeClr val="accent1">
                      <a:satMod val="190000"/>
                      <a:alpha val="55000"/>
                    </a:schemeClr>
                  </a:solidFill>
                  <a:prstDash val="solid"/>
                </a:ln>
                <a:solidFill>
                  <a:schemeClr val="tx2">
                    <a:lumMod val="90000"/>
                    <a:lumOff val="10000"/>
                  </a:schemeClr>
                </a:solidFill>
                <a:effectLst>
                  <a:innerShdw blurRad="330200" dist="292100" dir="5400000">
                    <a:schemeClr val="accent1">
                      <a:satMod val="190000"/>
                      <a:tint val="100000"/>
                      <a:alpha val="49000"/>
                    </a:schemeClr>
                  </a:innerShdw>
                  <a:reflection endPos="0" dist="50800" dir="5400000" sy="-100000" algn="bl" rotWithShape="0"/>
                </a:effectLst>
                <a:latin typeface="Arial" charset="0"/>
                <a:ea typeface="ＭＳ Ｐゴシック" charset="0"/>
                <a:cs typeface="ＭＳ Ｐゴシック" charset="0"/>
              </a:rPr>
              <a:t>		state-of-the-art accelerator facilities </a:t>
            </a:r>
          </a:p>
        </p:txBody>
      </p:sp>
      <p:sp>
        <p:nvSpPr>
          <p:cNvPr id="3" name="Rectangle 2">
            <a:extLst>
              <a:ext uri="{FF2B5EF4-FFF2-40B4-BE49-F238E27FC236}">
                <a16:creationId xmlns:a16="http://schemas.microsoft.com/office/drawing/2014/main" id="{CB9E7F11-100E-9944-9449-87B0B768573E}"/>
              </a:ext>
            </a:extLst>
          </p:cNvPr>
          <p:cNvSpPr/>
          <p:nvPr/>
        </p:nvSpPr>
        <p:spPr>
          <a:xfrm>
            <a:off x="6694386" y="5351124"/>
            <a:ext cx="4332202" cy="830997"/>
          </a:xfrm>
          <a:prstGeom prst="rect">
            <a:avLst/>
          </a:prstGeom>
        </p:spPr>
        <p:txBody>
          <a:bodyPr wrap="square">
            <a:spAutoFit/>
          </a:bodyPr>
          <a:lstStyle/>
          <a:p>
            <a:pPr marL="457200" indent="-457200">
              <a:buAutoNum type="alphaUcPeriod"/>
            </a:pPr>
            <a:r>
              <a:rPr lang="fr-FR" sz="2400" b="1" dirty="0">
                <a:solidFill>
                  <a:schemeClr val="tx2">
                    <a:lumMod val="90000"/>
                    <a:lumOff val="10000"/>
                  </a:schemeClr>
                </a:solidFill>
                <a:latin typeface="Arial" panose="020B0604020202020204" pitchFamily="34" charset="0"/>
              </a:rPr>
              <a:t>Faus-Golfe</a:t>
            </a:r>
          </a:p>
          <a:p>
            <a:r>
              <a:rPr lang="fr-FR" sz="2400" b="1" dirty="0">
                <a:solidFill>
                  <a:schemeClr val="tx2">
                    <a:lumMod val="90000"/>
                    <a:lumOff val="10000"/>
                  </a:schemeClr>
                </a:solidFill>
                <a:latin typeface="Arial" panose="020B0604020202020204" pitchFamily="34" charset="0"/>
              </a:rPr>
              <a:t>On </a:t>
            </a:r>
            <a:r>
              <a:rPr lang="en-US" sz="2400" b="1" dirty="0">
                <a:solidFill>
                  <a:schemeClr val="tx2">
                    <a:lumMod val="90000"/>
                    <a:lumOff val="10000"/>
                  </a:schemeClr>
                </a:solidFill>
                <a:latin typeface="Arial" panose="020B0604020202020204" pitchFamily="34" charset="0"/>
              </a:rPr>
              <a:t>behalf</a:t>
            </a:r>
            <a:r>
              <a:rPr lang="fr-FR" sz="2400" b="1" dirty="0">
                <a:solidFill>
                  <a:schemeClr val="tx2">
                    <a:lumMod val="90000"/>
                    <a:lumOff val="10000"/>
                  </a:schemeClr>
                </a:solidFill>
                <a:latin typeface="Arial" panose="020B0604020202020204" pitchFamily="34" charset="0"/>
              </a:rPr>
              <a:t> of all the WP1  </a:t>
            </a:r>
            <a:endParaRPr lang="fr-FR" sz="2400" dirty="0">
              <a:solidFill>
                <a:schemeClr val="tx2">
                  <a:lumMod val="90000"/>
                  <a:lumOff val="10000"/>
                </a:schemeClr>
              </a:solidFill>
              <a:latin typeface="Arial" panose="020B0604020202020204" pitchFamily="34" charset="0"/>
            </a:endParaRPr>
          </a:p>
        </p:txBody>
      </p:sp>
      <p:pic>
        <p:nvPicPr>
          <p:cNvPr id="2" name="Picture 1">
            <a:extLst>
              <a:ext uri="{FF2B5EF4-FFF2-40B4-BE49-F238E27FC236}">
                <a16:creationId xmlns:a16="http://schemas.microsoft.com/office/drawing/2014/main" id="{AC890A5C-70AA-344E-9078-F326BF9B5168}"/>
              </a:ext>
            </a:extLst>
          </p:cNvPr>
          <p:cNvPicPr>
            <a:picLocks noChangeAspect="1"/>
          </p:cNvPicPr>
          <p:nvPr/>
        </p:nvPicPr>
        <p:blipFill>
          <a:blip r:embed="rId3"/>
          <a:stretch>
            <a:fillRect/>
          </a:stretch>
        </p:blipFill>
        <p:spPr>
          <a:xfrm>
            <a:off x="324402" y="185463"/>
            <a:ext cx="5118100" cy="2146300"/>
          </a:xfrm>
          <a:prstGeom prst="rect">
            <a:avLst/>
          </a:prstGeom>
        </p:spPr>
      </p:pic>
      <p:sp>
        <p:nvSpPr>
          <p:cNvPr id="11" name="TextBox 10">
            <a:extLst>
              <a:ext uri="{FF2B5EF4-FFF2-40B4-BE49-F238E27FC236}">
                <a16:creationId xmlns:a16="http://schemas.microsoft.com/office/drawing/2014/main" id="{B948BE8F-5CE5-2946-A52C-7D7AA64D2480}"/>
              </a:ext>
            </a:extLst>
          </p:cNvPr>
          <p:cNvSpPr txBox="1"/>
          <p:nvPr/>
        </p:nvSpPr>
        <p:spPr>
          <a:xfrm>
            <a:off x="2258944" y="359627"/>
            <a:ext cx="7036904" cy="369332"/>
          </a:xfrm>
          <a:prstGeom prst="rect">
            <a:avLst/>
          </a:prstGeom>
          <a:noFill/>
        </p:spPr>
        <p:txBody>
          <a:bodyPr wrap="square">
            <a:spAutoFit/>
          </a:bodyPr>
          <a:lstStyle/>
          <a:p>
            <a:r>
              <a:rPr lang="fr-FR" b="1" dirty="0">
                <a:solidFill>
                  <a:schemeClr val="accent1">
                    <a:lumMod val="60000"/>
                    <a:lumOff val="40000"/>
                  </a:schemeClr>
                </a:solidFill>
                <a:latin typeface="inherit"/>
              </a:rPr>
              <a:t>H2020-MSCA-RISE 2019</a:t>
            </a:r>
          </a:p>
        </p:txBody>
      </p:sp>
      <p:pic>
        <p:nvPicPr>
          <p:cNvPr id="4" name="Picture 3" descr="D:\IN2P3\CNRS\logo_telechargement\IN2P3-CNRS.jpg">
            <a:extLst>
              <a:ext uri="{FF2B5EF4-FFF2-40B4-BE49-F238E27FC236}">
                <a16:creationId xmlns:a16="http://schemas.microsoft.com/office/drawing/2014/main" id="{894B02BE-DFD5-FE25-7102-3FFB637E99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4450" y="5245342"/>
            <a:ext cx="2176103" cy="62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1687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p:cNvSpPr>
          <p:nvPr>
            <p:ph type="title"/>
          </p:nvPr>
        </p:nvSpPr>
        <p:spPr>
          <a:xfrm>
            <a:off x="2020680" y="278280"/>
            <a:ext cx="7295760" cy="805320"/>
          </a:xfrm>
          <a:prstGeom prst="rect">
            <a:avLst/>
          </a:prstGeom>
          <a:noFill/>
          <a:ln w="0">
            <a:noFill/>
          </a:ln>
        </p:spPr>
        <p:txBody>
          <a:bodyPr lIns="91440" tIns="45720" rIns="91440" bIns="45720" anchor="b">
            <a:noAutofit/>
          </a:bodyPr>
          <a:lstStyle/>
          <a:p>
            <a:pPr indent="0" algn="ctr" defTabSz="914400">
              <a:lnSpc>
                <a:spcPct val="100000"/>
              </a:lnSpc>
              <a:buNone/>
            </a:pPr>
            <a:r>
              <a:rPr lang="en-US" sz="3600" b="1" strike="noStrike" spc="-1">
                <a:solidFill>
                  <a:schemeClr val="accent1"/>
                </a:solidFill>
                <a:latin typeface="Arial"/>
              </a:rPr>
              <a:t>Secondment Task 1.2</a:t>
            </a:r>
            <a:endParaRPr lang="en-US" sz="3600" b="0" strike="noStrike" spc="-1">
              <a:solidFill>
                <a:srgbClr val="000000"/>
              </a:solidFill>
              <a:latin typeface="Times New Roman"/>
            </a:endParaRPr>
          </a:p>
        </p:txBody>
      </p:sp>
      <p:sp>
        <p:nvSpPr>
          <p:cNvPr id="182" name="PlaceHolder 2"/>
          <p:cNvSpPr>
            <a:spLocks noGrp="1"/>
          </p:cNvSpPr>
          <p:nvPr>
            <p:ph/>
          </p:nvPr>
        </p:nvSpPr>
        <p:spPr>
          <a:xfrm>
            <a:off x="619481" y="2425617"/>
            <a:ext cx="4215600" cy="3522981"/>
          </a:xfrm>
          <a:prstGeom prst="rect">
            <a:avLst/>
          </a:prstGeom>
          <a:noFill/>
          <a:ln w="0">
            <a:noFill/>
          </a:ln>
        </p:spPr>
        <p:txBody>
          <a:bodyPr lIns="91440" tIns="45720" rIns="91440" bIns="45720" anchor="t">
            <a:normAutofit/>
          </a:bodyPr>
          <a:lstStyle/>
          <a:p>
            <a:pPr indent="0" defTabSz="914400">
              <a:lnSpc>
                <a:spcPct val="100000"/>
              </a:lnSpc>
              <a:spcBef>
                <a:spcPts val="2001"/>
              </a:spcBef>
              <a:buNone/>
            </a:pPr>
            <a:endParaRPr lang="en-US" sz="24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Understanding luminosity performance limitations of </a:t>
            </a:r>
            <a:r>
              <a:rPr lang="en-US" sz="1800" b="0" strike="noStrike" spc="-1" dirty="0" err="1">
                <a:solidFill>
                  <a:schemeClr val="dk2">
                    <a:lumMod val="90000"/>
                    <a:lumOff val="10000"/>
                  </a:schemeClr>
                </a:solidFill>
                <a:latin typeface="Arial"/>
              </a:rPr>
              <a:t>SuperKEKB</a:t>
            </a:r>
            <a:r>
              <a:rPr lang="en-US" sz="1800" b="0" strike="noStrike" spc="-1" dirty="0">
                <a:solidFill>
                  <a:schemeClr val="dk2">
                    <a:lumMod val="90000"/>
                    <a:lumOff val="10000"/>
                  </a:schemeClr>
                </a:solidFill>
                <a:latin typeface="Arial"/>
              </a:rPr>
              <a:t> in view of FCC-</a:t>
            </a:r>
            <a:r>
              <a:rPr lang="en-US" sz="1800" b="0" strike="noStrike" spc="-1" dirty="0" err="1">
                <a:solidFill>
                  <a:schemeClr val="dk2">
                    <a:lumMod val="90000"/>
                    <a:lumOff val="10000"/>
                  </a:schemeClr>
                </a:solidFill>
                <a:latin typeface="Arial"/>
              </a:rPr>
              <a:t>ee</a:t>
            </a:r>
            <a:endParaRPr lang="en-US" sz="18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Taking part in the collider tuning in collision</a:t>
            </a: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Understanding the injector complex performance</a:t>
            </a:r>
          </a:p>
          <a:p>
            <a:pPr indent="0" defTabSz="914400">
              <a:lnSpc>
                <a:spcPct val="100000"/>
              </a:lnSpc>
              <a:spcBef>
                <a:spcPts val="2001"/>
              </a:spcBef>
              <a:buNone/>
            </a:pPr>
            <a:endParaRPr lang="en-US" sz="1600" b="0" strike="noStrike" spc="-1" dirty="0">
              <a:solidFill>
                <a:schemeClr val="dk2">
                  <a:lumMod val="90000"/>
                  <a:lumOff val="10000"/>
                </a:schemeClr>
              </a:solidFill>
              <a:latin typeface="Arial"/>
            </a:endParaRPr>
          </a:p>
          <a:p>
            <a:pPr indent="0" defTabSz="914400">
              <a:lnSpc>
                <a:spcPct val="100000"/>
              </a:lnSpc>
              <a:spcBef>
                <a:spcPts val="2001"/>
              </a:spcBef>
              <a:buNone/>
            </a:pPr>
            <a:endParaRPr lang="en-US" sz="2400" b="0" strike="noStrike" spc="-1" dirty="0">
              <a:solidFill>
                <a:schemeClr val="dk2">
                  <a:lumMod val="90000"/>
                  <a:lumOff val="10000"/>
                </a:schemeClr>
              </a:solidFill>
              <a:latin typeface="Arial"/>
            </a:endParaRPr>
          </a:p>
        </p:txBody>
      </p:sp>
      <p:sp>
        <p:nvSpPr>
          <p:cNvPr id="183" name="PlaceHolder 3"/>
          <p:cNvSpPr>
            <a:spLocks noGrp="1"/>
          </p:cNvSpPr>
          <p:nvPr>
            <p:ph type="dt" idx="59"/>
          </p:nvPr>
        </p:nvSpPr>
        <p:spPr>
          <a:xfrm>
            <a:off x="-821160" y="6449400"/>
            <a:ext cx="2841480" cy="364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fr-FR" sz="1200" b="0" strike="noStrike" spc="-1">
                <a:solidFill>
                  <a:srgbClr val="FFFFFF"/>
                </a:solidFill>
                <a:latin typeface="News Gothic MT"/>
                <a:ea typeface="Times New Roman"/>
              </a:defRPr>
            </a:lvl1pPr>
          </a:lstStyle>
          <a:p>
            <a:pPr indent="0" algn="r" defTabSz="457200">
              <a:lnSpc>
                <a:spcPct val="100000"/>
              </a:lnSpc>
              <a:buNone/>
              <a:tabLst>
                <a:tab pos="0" algn="l"/>
              </a:tabLst>
            </a:pPr>
            <a:r>
              <a:rPr lang="fr-FR" sz="1200" b="0" strike="noStrike" spc="-1">
                <a:solidFill>
                  <a:srgbClr val="FFFFFF"/>
                </a:solidFill>
                <a:latin typeface="News Gothic MT"/>
                <a:ea typeface="Times New Roman"/>
              </a:rPr>
              <a:t>7 May 2024</a:t>
            </a:r>
            <a:endParaRPr lang="en-US" sz="1200" b="0" strike="noStrike" spc="-1">
              <a:solidFill>
                <a:srgbClr val="000000"/>
              </a:solidFill>
              <a:latin typeface="Times New Roman"/>
            </a:endParaRPr>
          </a:p>
        </p:txBody>
      </p:sp>
      <p:sp>
        <p:nvSpPr>
          <p:cNvPr id="184" name="PlaceHolder 4"/>
          <p:cNvSpPr>
            <a:spLocks noGrp="1"/>
          </p:cNvSpPr>
          <p:nvPr>
            <p:ph type="ftr" idx="60"/>
          </p:nvPr>
        </p:nvSpPr>
        <p:spPr>
          <a:xfrm>
            <a:off x="4904280" y="6500520"/>
            <a:ext cx="2731680" cy="347760"/>
          </a:xfrm>
          <a:prstGeom prst="rect">
            <a:avLst/>
          </a:prstGeom>
          <a:noFill/>
          <a:ln w="0">
            <a:noFill/>
          </a:ln>
        </p:spPr>
        <p:txBody>
          <a:bodyPr lIns="91440" tIns="45720" rIns="91440" bIns="45720" anchor="ctr">
            <a:noAutofit/>
          </a:bodyPr>
          <a:lstStyle>
            <a:lvl1pPr indent="0" defTabSz="457200">
              <a:lnSpc>
                <a:spcPct val="100000"/>
              </a:lnSpc>
              <a:buNone/>
              <a:tabLst>
                <a:tab pos="0" algn="l"/>
              </a:tabLst>
              <a:defRPr lang="en-US" sz="1200" b="0" strike="noStrike" spc="-1">
                <a:solidFill>
                  <a:srgbClr val="FFFFFF"/>
                </a:solidFill>
                <a:latin typeface="News Gothic MT"/>
                <a:ea typeface="Times New Roman"/>
              </a:defRPr>
            </a:lvl1pPr>
          </a:lstStyle>
          <a:p>
            <a:pPr indent="0" defTabSz="457200">
              <a:lnSpc>
                <a:spcPct val="100000"/>
              </a:lnSpc>
              <a:buNone/>
              <a:tabLst>
                <a:tab pos="0" algn="l"/>
              </a:tabLst>
            </a:pPr>
            <a:r>
              <a:rPr lang="en-US" sz="1200" b="0" strike="noStrike" spc="-1">
                <a:solidFill>
                  <a:srgbClr val="FFFFFF"/>
                </a:solidFill>
                <a:latin typeface="News Gothic MT"/>
                <a:ea typeface="Times New Roman"/>
              </a:rPr>
              <a:t>2nd EAJADE General meeting</a:t>
            </a:r>
            <a:endParaRPr lang="en-US" sz="1200" b="0" strike="noStrike" spc="-1">
              <a:solidFill>
                <a:srgbClr val="000000"/>
              </a:solidFill>
              <a:latin typeface="Times New Roman"/>
            </a:endParaRPr>
          </a:p>
        </p:txBody>
      </p:sp>
      <p:sp>
        <p:nvSpPr>
          <p:cNvPr id="185" name="PlaceHolder 5"/>
          <p:cNvSpPr>
            <a:spLocks noGrp="1"/>
          </p:cNvSpPr>
          <p:nvPr>
            <p:ph type="sldNum" idx="61"/>
          </p:nvPr>
        </p:nvSpPr>
        <p:spPr>
          <a:xfrm>
            <a:off x="10783800" y="6449400"/>
            <a:ext cx="1319040" cy="364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fr-FR" sz="2000" b="0" strike="noStrike" spc="-1">
                <a:solidFill>
                  <a:srgbClr val="FFFFFF"/>
                </a:solidFill>
                <a:latin typeface="News Gothic MT"/>
                <a:ea typeface="Times New Roman"/>
              </a:defRPr>
            </a:lvl1pPr>
          </a:lstStyle>
          <a:p>
            <a:pPr indent="0" algn="r" defTabSz="457200">
              <a:lnSpc>
                <a:spcPct val="100000"/>
              </a:lnSpc>
              <a:buNone/>
              <a:tabLst>
                <a:tab pos="0" algn="l"/>
              </a:tabLst>
            </a:pPr>
            <a:fld id="{F10141CA-300C-47F6-9B6B-2F669E2FF8D0}" type="slidenum">
              <a:rPr lang="fr-FR" sz="2000" b="0" strike="noStrike" spc="-1">
                <a:solidFill>
                  <a:srgbClr val="FFFFFF"/>
                </a:solidFill>
                <a:latin typeface="News Gothic MT"/>
                <a:ea typeface="Times New Roman"/>
              </a:rPr>
              <a:t>10</a:t>
            </a:fld>
            <a:endParaRPr lang="en-US" sz="2000" b="0" strike="noStrike" spc="-1">
              <a:solidFill>
                <a:srgbClr val="000000"/>
              </a:solidFill>
              <a:latin typeface="Times New Roman"/>
            </a:endParaRPr>
          </a:p>
        </p:txBody>
      </p:sp>
      <p:sp>
        <p:nvSpPr>
          <p:cNvPr id="186" name="Content Placeholder 2"/>
          <p:cNvSpPr/>
          <p:nvPr/>
        </p:nvSpPr>
        <p:spPr>
          <a:xfrm>
            <a:off x="599760" y="1242000"/>
            <a:ext cx="10762560" cy="101592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20000"/>
          </a:bodyPr>
          <a:lstStyle/>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Name</a:t>
            </a:r>
            <a:r>
              <a:rPr lang="en-US" sz="2000" b="0" strike="noStrike" spc="-1" dirty="0">
                <a:solidFill>
                  <a:schemeClr val="dk2">
                    <a:lumMod val="90000"/>
                    <a:lumOff val="10000"/>
                  </a:schemeClr>
                </a:solidFill>
                <a:latin typeface="Arial"/>
              </a:rPr>
              <a:t>: Ilya </a:t>
            </a:r>
            <a:r>
              <a:rPr lang="en-US" sz="2000" b="0" strike="noStrike" spc="-1" dirty="0" err="1">
                <a:solidFill>
                  <a:schemeClr val="dk2">
                    <a:lumMod val="90000"/>
                    <a:lumOff val="10000"/>
                  </a:schemeClr>
                </a:solidFill>
                <a:latin typeface="Arial"/>
              </a:rPr>
              <a:t>Agapov</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Institution</a:t>
            </a:r>
            <a:r>
              <a:rPr lang="en-US" sz="2000" b="0" strike="noStrike" spc="-1" dirty="0">
                <a:solidFill>
                  <a:schemeClr val="dk2">
                    <a:lumMod val="90000"/>
                    <a:lumOff val="10000"/>
                  </a:schemeClr>
                </a:solidFill>
                <a:latin typeface="Arial"/>
              </a:rPr>
              <a:t>: DESY</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Dates:</a:t>
            </a:r>
            <a:r>
              <a:rPr lang="en-US" sz="2000" b="0" strike="noStrike" spc="-1" dirty="0">
                <a:solidFill>
                  <a:schemeClr val="dk2">
                    <a:lumMod val="90000"/>
                    <a:lumOff val="10000"/>
                  </a:schemeClr>
                </a:solidFill>
                <a:latin typeface="Arial"/>
              </a:rPr>
              <a:t> 03/04/2024 – 12/04/2024</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Visiting Lab: </a:t>
            </a:r>
            <a:r>
              <a:rPr lang="en-US" sz="2000" b="0" strike="noStrike" spc="-1" dirty="0" err="1">
                <a:solidFill>
                  <a:schemeClr val="dk2">
                    <a:lumMod val="90000"/>
                    <a:lumOff val="10000"/>
                  </a:schemeClr>
                </a:solidFill>
                <a:latin typeface="Arial"/>
              </a:rPr>
              <a:t>SuperKEKB</a:t>
            </a:r>
            <a:r>
              <a:rPr lang="en-US" sz="2000" b="0" strike="noStrike" spc="-1" dirty="0">
                <a:solidFill>
                  <a:schemeClr val="dk2">
                    <a:lumMod val="90000"/>
                    <a:lumOff val="10000"/>
                  </a:schemeClr>
                </a:solidFill>
                <a:latin typeface="Arial"/>
              </a:rPr>
              <a:t> KEK</a:t>
            </a:r>
            <a:endParaRPr lang="en-US" sz="2000" b="0" strike="noStrike" spc="-1" dirty="0">
              <a:solidFill>
                <a:srgbClr val="000000"/>
              </a:solidFill>
              <a:latin typeface="Arial"/>
            </a:endParaRPr>
          </a:p>
        </p:txBody>
      </p:sp>
      <p:sp>
        <p:nvSpPr>
          <p:cNvPr id="187" name="TextBox 11"/>
          <p:cNvSpPr/>
          <p:nvPr/>
        </p:nvSpPr>
        <p:spPr>
          <a:xfrm>
            <a:off x="619481" y="2486908"/>
            <a:ext cx="2358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000" b="1" strike="noStrike" spc="-1" dirty="0">
                <a:solidFill>
                  <a:srgbClr val="2C7C9F"/>
                </a:solidFill>
                <a:latin typeface="Arial"/>
              </a:rPr>
              <a:t>Objectives</a:t>
            </a:r>
            <a:endParaRPr lang="en-US" sz="2000" b="0" strike="noStrike" spc="-1" dirty="0">
              <a:solidFill>
                <a:srgbClr val="000000"/>
              </a:solidFill>
              <a:latin typeface="Arial"/>
            </a:endParaRPr>
          </a:p>
        </p:txBody>
      </p:sp>
      <p:sp>
        <p:nvSpPr>
          <p:cNvPr id="188" name="Content Placeholder 2"/>
          <p:cNvSpPr/>
          <p:nvPr/>
        </p:nvSpPr>
        <p:spPr>
          <a:xfrm>
            <a:off x="5249290" y="2486908"/>
            <a:ext cx="4446159" cy="35229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77058" lnSpcReduction="20000"/>
          </a:bodyPr>
          <a:lstStyle/>
          <a:p>
            <a:pPr defTabSz="914400">
              <a:lnSpc>
                <a:spcPct val="100000"/>
              </a:lnSpc>
              <a:spcBef>
                <a:spcPts val="2001"/>
              </a:spcBef>
            </a:pPr>
            <a:endParaRPr lang="en-US" sz="2400" b="0" strike="noStrike" spc="-1" dirty="0">
              <a:solidFill>
                <a:srgbClr val="000000"/>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600" b="0" strike="noStrike" spc="-1" dirty="0">
                <a:solidFill>
                  <a:schemeClr val="dk2">
                    <a:lumMod val="90000"/>
                    <a:lumOff val="10000"/>
                  </a:schemeClr>
                </a:solidFill>
                <a:latin typeface="Arial"/>
                <a:ea typeface="PingFang SC"/>
              </a:rPr>
              <a:t>Took part in several machine studies (non-linear collimator, luminosity tuning, injector tuning)</a:t>
            </a:r>
            <a:endParaRPr lang="en-US" sz="2600" b="0" strike="noStrike" spc="-1" dirty="0">
              <a:solidFill>
                <a:srgbClr val="000000"/>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600" b="0" strike="noStrike" spc="-1" dirty="0">
                <a:solidFill>
                  <a:schemeClr val="dk2">
                    <a:lumMod val="90000"/>
                    <a:lumOff val="10000"/>
                  </a:schemeClr>
                </a:solidFill>
                <a:latin typeface="Arial"/>
                <a:ea typeface="PingFang SC"/>
              </a:rPr>
              <a:t>Converted </a:t>
            </a:r>
            <a:r>
              <a:rPr lang="en-US" sz="2600" b="0" strike="noStrike" spc="-1" dirty="0" err="1">
                <a:solidFill>
                  <a:schemeClr val="dk2">
                    <a:lumMod val="90000"/>
                    <a:lumOff val="10000"/>
                  </a:schemeClr>
                </a:solidFill>
                <a:latin typeface="Arial"/>
                <a:ea typeface="PingFang SC"/>
              </a:rPr>
              <a:t>linac</a:t>
            </a:r>
            <a:r>
              <a:rPr lang="en-US" sz="2600" b="0" strike="noStrike" spc="-1" dirty="0">
                <a:solidFill>
                  <a:schemeClr val="dk2">
                    <a:lumMod val="90000"/>
                    <a:lumOff val="10000"/>
                  </a:schemeClr>
                </a:solidFill>
                <a:latin typeface="Arial"/>
                <a:ea typeface="PingFang SC"/>
              </a:rPr>
              <a:t> optics from SAD to ocelot and performed beam dynamics modeling</a:t>
            </a:r>
            <a:endParaRPr lang="en-US" sz="2600" b="0" strike="noStrike" spc="-1" dirty="0">
              <a:solidFill>
                <a:srgbClr val="000000"/>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600" b="0" strike="noStrike" spc="-1" dirty="0">
                <a:solidFill>
                  <a:schemeClr val="dk2">
                    <a:lumMod val="90000"/>
                    <a:lumOff val="10000"/>
                  </a:schemeClr>
                </a:solidFill>
                <a:latin typeface="Arial"/>
              </a:rPr>
              <a:t>Confirmed CSR-induced emittance growth in first </a:t>
            </a:r>
            <a:r>
              <a:rPr lang="en-US" sz="2600" b="0" strike="noStrike" spc="-1" dirty="0" err="1">
                <a:solidFill>
                  <a:schemeClr val="dk2">
                    <a:lumMod val="90000"/>
                    <a:lumOff val="10000"/>
                  </a:schemeClr>
                </a:solidFill>
                <a:latin typeface="Arial"/>
              </a:rPr>
              <a:t>linac</a:t>
            </a:r>
            <a:r>
              <a:rPr lang="en-US" sz="2600" b="0" strike="noStrike" spc="-1" dirty="0">
                <a:solidFill>
                  <a:schemeClr val="dk2">
                    <a:lumMod val="90000"/>
                    <a:lumOff val="10000"/>
                  </a:schemeClr>
                </a:solidFill>
                <a:latin typeface="Arial"/>
              </a:rPr>
              <a:t> part  (‘JARC’)</a:t>
            </a:r>
            <a:endParaRPr lang="en-US" sz="2600" b="0" strike="noStrike" spc="-1" dirty="0">
              <a:solidFill>
                <a:srgbClr val="000000"/>
              </a:solidFill>
              <a:latin typeface="Arial"/>
            </a:endParaRPr>
          </a:p>
          <a:p>
            <a:pPr defTabSz="914400">
              <a:lnSpc>
                <a:spcPct val="100000"/>
              </a:lnSpc>
              <a:spcBef>
                <a:spcPts val="2001"/>
              </a:spcBef>
            </a:pPr>
            <a:endParaRPr lang="en-US" sz="2400" b="0" strike="noStrike" spc="-1" dirty="0">
              <a:solidFill>
                <a:srgbClr val="000000"/>
              </a:solidFill>
              <a:latin typeface="Arial"/>
            </a:endParaRPr>
          </a:p>
          <a:p>
            <a:pPr defTabSz="914400">
              <a:lnSpc>
                <a:spcPct val="100000"/>
              </a:lnSpc>
              <a:spcBef>
                <a:spcPts val="2001"/>
              </a:spcBef>
            </a:pPr>
            <a:endParaRPr lang="en-US" sz="2400" b="0" strike="noStrike" spc="-1" dirty="0">
              <a:solidFill>
                <a:srgbClr val="000000"/>
              </a:solidFill>
              <a:latin typeface="Arial"/>
            </a:endParaRPr>
          </a:p>
        </p:txBody>
      </p:sp>
      <p:sp>
        <p:nvSpPr>
          <p:cNvPr id="189" name="TextBox 12"/>
          <p:cNvSpPr/>
          <p:nvPr/>
        </p:nvSpPr>
        <p:spPr>
          <a:xfrm>
            <a:off x="5912005" y="2289628"/>
            <a:ext cx="2358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000" b="1" strike="noStrike" spc="-1" dirty="0">
                <a:solidFill>
                  <a:srgbClr val="2C7C9F"/>
                </a:solidFill>
                <a:latin typeface="Arial"/>
              </a:rPr>
              <a:t>Results</a:t>
            </a:r>
            <a:endParaRPr lang="en-US" sz="2000" b="0" strike="noStrike" spc="-1" dirty="0">
              <a:solidFill>
                <a:srgbClr val="000000"/>
              </a:solidFill>
              <a:latin typeface="Arial"/>
            </a:endParaRPr>
          </a:p>
        </p:txBody>
      </p:sp>
      <p:pic>
        <p:nvPicPr>
          <p:cNvPr id="190" name="Picture 189"/>
          <p:cNvPicPr/>
          <p:nvPr/>
        </p:nvPicPr>
        <p:blipFill>
          <a:blip r:embed="rId2"/>
          <a:srcRect l="52178"/>
          <a:stretch/>
        </p:blipFill>
        <p:spPr>
          <a:xfrm>
            <a:off x="10007958" y="935344"/>
            <a:ext cx="1865160" cy="3203640"/>
          </a:xfrm>
          <a:prstGeom prst="rect">
            <a:avLst/>
          </a:prstGeom>
          <a:ln w="0">
            <a:noFill/>
          </a:ln>
        </p:spPr>
      </p:pic>
      <p:pic>
        <p:nvPicPr>
          <p:cNvPr id="191" name="Picture 190"/>
          <p:cNvPicPr/>
          <p:nvPr/>
        </p:nvPicPr>
        <p:blipFill>
          <a:blip r:embed="rId3"/>
          <a:stretch/>
        </p:blipFill>
        <p:spPr>
          <a:xfrm>
            <a:off x="9892758" y="4590555"/>
            <a:ext cx="2095560" cy="1622880"/>
          </a:xfrm>
          <a:prstGeom prst="rect">
            <a:avLst/>
          </a:prstGeom>
          <a:ln w="0">
            <a:noFill/>
          </a:ln>
        </p:spPr>
      </p:pic>
    </p:spTree>
    <p:extLst>
      <p:ext uri="{BB962C8B-B14F-4D97-AF65-F5344CB8AC3E}">
        <p14:creationId xmlns:p14="http://schemas.microsoft.com/office/powerpoint/2010/main" val="354790154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p15="http://schemas.microsoft.com/office/powerpoint/2012/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t>Secondment Task 1.2</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368646" y="2542903"/>
            <a:ext cx="3151935" cy="3906359"/>
          </a:xfrm>
        </p:spPr>
        <p:txBody>
          <a:bodyPr>
            <a:normAutofit fontScale="85000" lnSpcReduction="10000"/>
          </a:bodyPr>
          <a:lstStyle/>
          <a:p>
            <a:endParaRPr lang="en-US" dirty="0"/>
          </a:p>
          <a:p>
            <a:r>
              <a:rPr lang="en-US" sz="1800" dirty="0"/>
              <a:t>Recalibration of the permanent sensors </a:t>
            </a:r>
          </a:p>
          <a:p>
            <a:r>
              <a:rPr lang="en-US" sz="1800" dirty="0"/>
              <a:t>Development of synchronization system for distant measurements</a:t>
            </a:r>
          </a:p>
          <a:p>
            <a:r>
              <a:rPr lang="en-US" sz="1800" dirty="0"/>
              <a:t>Perform first measurements of the vibration at several location around the </a:t>
            </a:r>
            <a:r>
              <a:rPr lang="en-US" sz="1800" dirty="0" err="1"/>
              <a:t>SuperKEKB</a:t>
            </a:r>
            <a:r>
              <a:rPr lang="en-US" sz="1800" dirty="0"/>
              <a:t> ring.</a:t>
            </a:r>
          </a:p>
          <a:p>
            <a:r>
              <a:rPr lang="en-US" sz="1800" dirty="0"/>
              <a:t>Exchange on potential data acquisition from IPBPM </a:t>
            </a:r>
            <a:endParaRPr lang="fr-FR" sz="1800" dirty="0"/>
          </a:p>
          <a:p>
            <a:endParaRPr lang="en-US" dirty="0"/>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11</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1"/>
            <a:ext cx="10762971" cy="1016180"/>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t>Name:</a:t>
            </a:r>
            <a:r>
              <a:rPr lang="en-US" sz="2000" dirty="0"/>
              <a:t> F. Poirier, G. </a:t>
            </a:r>
            <a:r>
              <a:rPr lang="en-US" sz="2000" dirty="0" err="1"/>
              <a:t>Balik</a:t>
            </a:r>
            <a:endParaRPr lang="en-US" sz="2000" dirty="0"/>
          </a:p>
          <a:p>
            <a:pPr>
              <a:spcBef>
                <a:spcPts val="0"/>
              </a:spcBef>
            </a:pPr>
            <a:r>
              <a:rPr lang="en-US" sz="2000" b="1" dirty="0"/>
              <a:t>Institution</a:t>
            </a:r>
            <a:r>
              <a:rPr lang="en-US" sz="2000" dirty="0"/>
              <a:t>: LAPP - CNRS </a:t>
            </a:r>
          </a:p>
          <a:p>
            <a:pPr>
              <a:spcBef>
                <a:spcPts val="0"/>
              </a:spcBef>
            </a:pPr>
            <a:r>
              <a:rPr lang="en-US" sz="2000" b="1" dirty="0"/>
              <a:t>Dates</a:t>
            </a:r>
            <a:r>
              <a:rPr lang="en-US" sz="2000" dirty="0"/>
              <a:t>: 17/11/2023 - 24/11/2023</a:t>
            </a:r>
          </a:p>
          <a:p>
            <a:pPr>
              <a:spcBef>
                <a:spcPts val="0"/>
              </a:spcBef>
            </a:pPr>
            <a:r>
              <a:rPr lang="en-US" sz="2000" b="1" dirty="0"/>
              <a:t>Visiting Lab</a:t>
            </a:r>
            <a:r>
              <a:rPr lang="en-US" sz="2000" dirty="0"/>
              <a:t>: </a:t>
            </a:r>
            <a:r>
              <a:rPr lang="en-US" sz="2000" dirty="0" err="1"/>
              <a:t>superKEKB</a:t>
            </a:r>
            <a:r>
              <a:rPr lang="en-US" sz="2000" dirty="0"/>
              <a:t> KEK</a:t>
            </a:r>
          </a:p>
        </p:txBody>
      </p:sp>
      <p:sp>
        <p:nvSpPr>
          <p:cNvPr id="12" name="TextBox 11">
            <a:extLst>
              <a:ext uri="{FF2B5EF4-FFF2-40B4-BE49-F238E27FC236}">
                <a16:creationId xmlns:a16="http://schemas.microsoft.com/office/drawing/2014/main" id="{E8A92D41-0EB7-32B3-A410-E13A774F8E64}"/>
              </a:ext>
            </a:extLst>
          </p:cNvPr>
          <p:cNvSpPr txBox="1"/>
          <p:nvPr/>
        </p:nvSpPr>
        <p:spPr>
          <a:xfrm>
            <a:off x="368646" y="2325281"/>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3792904" y="2264698"/>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3721096" y="2274865"/>
            <a:ext cx="4329047" cy="4033461"/>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dirty="0"/>
          </a:p>
          <a:p>
            <a:r>
              <a:rPr lang="en-US" sz="1800" dirty="0"/>
              <a:t>Timing discrepancy measured of a few </a:t>
            </a:r>
            <a:r>
              <a:rPr lang="en-US" sz="1800" dirty="0" err="1"/>
              <a:t>ms</a:t>
            </a:r>
            <a:r>
              <a:rPr lang="en-US" sz="1800" dirty="0"/>
              <a:t> attributed to </a:t>
            </a:r>
            <a:r>
              <a:rPr lang="en-US" sz="1800" dirty="0" err="1"/>
              <a:t>WiFi</a:t>
            </a:r>
            <a:r>
              <a:rPr lang="en-US" sz="1800" dirty="0"/>
              <a:t> latency =&gt; No impact on the data </a:t>
            </a:r>
          </a:p>
          <a:p>
            <a:r>
              <a:rPr lang="en-US" sz="1800" dirty="0"/>
              <a:t>Measurements with permanent and mobile sensors on ground and quadrupoles vibration. Coherence power spectral density.</a:t>
            </a:r>
          </a:p>
          <a:p>
            <a:pPr lvl="1"/>
            <a:r>
              <a:rPr lang="en-US" sz="1600" dirty="0"/>
              <a:t>Real-time measurement and synchronization between both setup (using 2 national instrument </a:t>
            </a:r>
            <a:r>
              <a:rPr lang="en-US" sz="1600" dirty="0" err="1"/>
              <a:t>cRIO</a:t>
            </a:r>
            <a:r>
              <a:rPr lang="en-US" sz="1600" dirty="0"/>
              <a:t> and SNTP server synchronization) of vibration of GROUND and </a:t>
            </a:r>
            <a:r>
              <a:rPr lang="fr-FR" sz="1600" dirty="0"/>
              <a:t>QLC7RE, QLC3RP, QX3RE, QLB1RE, QLB1RP, QLB1LE, QLB1LP, QW7NRP</a:t>
            </a:r>
            <a:endParaRPr lang="en-US" sz="1600" dirty="0"/>
          </a:p>
          <a:p>
            <a:r>
              <a:rPr lang="en-US" sz="1800" dirty="0"/>
              <a:t>Meeting with the </a:t>
            </a:r>
            <a:r>
              <a:rPr lang="en-US" sz="1800" dirty="0" err="1"/>
              <a:t>SuperKEKB</a:t>
            </a:r>
            <a:r>
              <a:rPr lang="en-US" sz="1800" dirty="0"/>
              <a:t> Diagnostics group: Identified a possible acquisition development via the TCA for IPBPM</a:t>
            </a:r>
          </a:p>
          <a:p>
            <a:endParaRPr lang="en-US" dirty="0"/>
          </a:p>
          <a:p>
            <a:endParaRPr lang="en-US" dirty="0"/>
          </a:p>
        </p:txBody>
      </p:sp>
      <p:pic>
        <p:nvPicPr>
          <p:cNvPr id="7" name="Image 6"/>
          <p:cNvPicPr>
            <a:picLocks noChangeAspect="1"/>
          </p:cNvPicPr>
          <p:nvPr/>
        </p:nvPicPr>
        <p:blipFill>
          <a:blip r:embed="rId2"/>
          <a:stretch>
            <a:fillRect/>
          </a:stretch>
        </p:blipFill>
        <p:spPr>
          <a:xfrm>
            <a:off x="8250659" y="3826042"/>
            <a:ext cx="3692155" cy="2987839"/>
          </a:xfrm>
          <a:prstGeom prst="rect">
            <a:avLst/>
          </a:prstGeom>
        </p:spPr>
      </p:pic>
      <p:pic>
        <p:nvPicPr>
          <p:cNvPr id="9" name="Image 8"/>
          <p:cNvPicPr>
            <a:picLocks noChangeAspect="1"/>
          </p:cNvPicPr>
          <p:nvPr/>
        </p:nvPicPr>
        <p:blipFill>
          <a:blip r:embed="rId3"/>
          <a:stretch>
            <a:fillRect/>
          </a:stretch>
        </p:blipFill>
        <p:spPr>
          <a:xfrm>
            <a:off x="7988967" y="2207408"/>
            <a:ext cx="4100296" cy="1533557"/>
          </a:xfrm>
          <a:prstGeom prst="rect">
            <a:avLst/>
          </a:prstGeom>
        </p:spPr>
      </p:pic>
      <p:pic>
        <p:nvPicPr>
          <p:cNvPr id="10" name="Image 9"/>
          <p:cNvPicPr>
            <a:picLocks noChangeAspect="1"/>
          </p:cNvPicPr>
          <p:nvPr/>
        </p:nvPicPr>
        <p:blipFill>
          <a:blip r:embed="rId4"/>
          <a:stretch>
            <a:fillRect/>
          </a:stretch>
        </p:blipFill>
        <p:spPr>
          <a:xfrm>
            <a:off x="8942720" y="51037"/>
            <a:ext cx="2500750" cy="2166287"/>
          </a:xfrm>
          <a:prstGeom prst="rect">
            <a:avLst/>
          </a:prstGeom>
        </p:spPr>
      </p:pic>
    </p:spTree>
    <p:extLst>
      <p:ext uri="{BB962C8B-B14F-4D97-AF65-F5344CB8AC3E}">
        <p14:creationId xmlns:p14="http://schemas.microsoft.com/office/powerpoint/2010/main" val="237299503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2020680" y="278280"/>
            <a:ext cx="7295760" cy="805320"/>
          </a:xfrm>
          <a:prstGeom prst="rect">
            <a:avLst/>
          </a:prstGeom>
          <a:noFill/>
          <a:ln w="0">
            <a:noFill/>
          </a:ln>
        </p:spPr>
        <p:txBody>
          <a:bodyPr lIns="91440" tIns="45720" rIns="91440" bIns="45720" anchor="b">
            <a:noAutofit/>
          </a:bodyPr>
          <a:lstStyle/>
          <a:p>
            <a:pPr indent="0" algn="ctr" defTabSz="914400">
              <a:lnSpc>
                <a:spcPct val="100000"/>
              </a:lnSpc>
              <a:buNone/>
            </a:pPr>
            <a:r>
              <a:rPr lang="en-US" sz="3600" b="1" strike="noStrike" spc="-1" dirty="0">
                <a:solidFill>
                  <a:schemeClr val="accent1"/>
                </a:solidFill>
                <a:latin typeface="Arial"/>
              </a:rPr>
              <a:t>Secondment Task 1.2</a:t>
            </a:r>
            <a:endParaRPr lang="en-US" sz="3600" b="0" strike="noStrike" spc="-1" dirty="0">
              <a:solidFill>
                <a:srgbClr val="000000"/>
              </a:solidFill>
              <a:latin typeface="Times New Roman"/>
            </a:endParaRPr>
          </a:p>
        </p:txBody>
      </p:sp>
      <p:sp>
        <p:nvSpPr>
          <p:cNvPr id="282" name="PlaceHolder 2"/>
          <p:cNvSpPr>
            <a:spLocks noGrp="1"/>
          </p:cNvSpPr>
          <p:nvPr>
            <p:ph/>
          </p:nvPr>
        </p:nvSpPr>
        <p:spPr>
          <a:xfrm>
            <a:off x="503909" y="2575462"/>
            <a:ext cx="4978261" cy="3757680"/>
          </a:xfrm>
          <a:prstGeom prst="rect">
            <a:avLst/>
          </a:prstGeom>
          <a:noFill/>
          <a:ln w="0">
            <a:noFill/>
          </a:ln>
        </p:spPr>
        <p:txBody>
          <a:bodyPr lIns="91440" tIns="45720" rIns="91440" bIns="45720" anchor="t">
            <a:normAutofit fontScale="85000" lnSpcReduction="10000"/>
          </a:bodyPr>
          <a:lstStyle/>
          <a:p>
            <a:pPr indent="0" defTabSz="914400">
              <a:lnSpc>
                <a:spcPct val="100000"/>
              </a:lnSpc>
              <a:spcBef>
                <a:spcPts val="2001"/>
              </a:spcBef>
              <a:buNone/>
            </a:pPr>
            <a:endParaRPr lang="en-US" sz="24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Inventory and functional tests of installed and spare LumiBelle2 sensors and amplifiers. Operational test and improvement of LumiBelle2 acquisition and data handling software in a modified setup in preparation for </a:t>
            </a:r>
            <a:r>
              <a:rPr lang="en-US" sz="1800" b="0" strike="noStrike" spc="-1" dirty="0" err="1">
                <a:solidFill>
                  <a:schemeClr val="dk2">
                    <a:lumMod val="90000"/>
                    <a:lumOff val="10000"/>
                  </a:schemeClr>
                </a:solidFill>
                <a:latin typeface="Arial"/>
              </a:rPr>
              <a:t>SuperKEKB</a:t>
            </a:r>
            <a:r>
              <a:rPr lang="en-US" sz="1800" b="0" strike="noStrike" spc="-1" dirty="0">
                <a:solidFill>
                  <a:schemeClr val="dk2">
                    <a:lumMod val="90000"/>
                    <a:lumOff val="10000"/>
                  </a:schemeClr>
                </a:solidFill>
                <a:latin typeface="Arial"/>
              </a:rPr>
              <a:t> 2024 operation</a:t>
            </a: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Check of LumiBelle2 fast luminosity monitor operation during starting phase of </a:t>
            </a:r>
            <a:r>
              <a:rPr lang="en-US" sz="1800" b="0" strike="noStrike" spc="-1" dirty="0" err="1">
                <a:solidFill>
                  <a:schemeClr val="dk2">
                    <a:lumMod val="90000"/>
                    <a:lumOff val="10000"/>
                  </a:schemeClr>
                </a:solidFill>
                <a:latin typeface="Arial"/>
              </a:rPr>
              <a:t>SuperKEKB</a:t>
            </a:r>
            <a:r>
              <a:rPr lang="en-US" sz="1800" b="0" strike="noStrike" spc="-1" dirty="0">
                <a:solidFill>
                  <a:schemeClr val="dk2">
                    <a:lumMod val="90000"/>
                    <a:lumOff val="10000"/>
                  </a:schemeClr>
                </a:solidFill>
                <a:latin typeface="Arial"/>
              </a:rPr>
              <a:t> 2024 operation</a:t>
            </a: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Collaboration with </a:t>
            </a:r>
            <a:r>
              <a:rPr lang="en-US" sz="1800" b="0" strike="noStrike" spc="-1" dirty="0" err="1">
                <a:solidFill>
                  <a:schemeClr val="dk2">
                    <a:lumMod val="90000"/>
                    <a:lumOff val="10000"/>
                  </a:schemeClr>
                </a:solidFill>
                <a:latin typeface="Arial"/>
              </a:rPr>
              <a:t>SuperKEKB</a:t>
            </a:r>
            <a:r>
              <a:rPr lang="en-US" sz="1800" b="0" strike="noStrike" spc="-1" dirty="0">
                <a:solidFill>
                  <a:schemeClr val="dk2">
                    <a:lumMod val="90000"/>
                    <a:lumOff val="10000"/>
                  </a:schemeClr>
                </a:solidFill>
                <a:latin typeface="Arial"/>
              </a:rPr>
              <a:t> and Belle II MDI staff on characterizing beam loss resulting from the continuous injection scheme of </a:t>
            </a:r>
            <a:r>
              <a:rPr lang="en-US" sz="1800" b="0" strike="noStrike" spc="-1" dirty="0" err="1">
                <a:solidFill>
                  <a:schemeClr val="dk2">
                    <a:lumMod val="90000"/>
                    <a:lumOff val="10000"/>
                  </a:schemeClr>
                </a:solidFill>
                <a:latin typeface="Arial"/>
              </a:rPr>
              <a:t>SuperKEKB</a:t>
            </a:r>
            <a:r>
              <a:rPr lang="en-US" sz="1800" b="0" strike="noStrike" spc="-1" dirty="0">
                <a:solidFill>
                  <a:schemeClr val="dk2">
                    <a:lumMod val="90000"/>
                    <a:lumOff val="10000"/>
                  </a:schemeClr>
                </a:solidFill>
                <a:latin typeface="Arial"/>
              </a:rPr>
              <a:t>            </a:t>
            </a:r>
            <a:br>
              <a:rPr lang="en-US" sz="1800" b="0" strike="noStrike" spc="-1" dirty="0">
                <a:solidFill>
                  <a:schemeClr val="dk2">
                    <a:lumMod val="90000"/>
                    <a:lumOff val="10000"/>
                  </a:schemeClr>
                </a:solidFill>
                <a:latin typeface="Arial"/>
              </a:rPr>
            </a:br>
            <a:endParaRPr lang="en-US" sz="18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endParaRPr lang="en-US" sz="18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endParaRPr lang="en-US" sz="1800" b="0" strike="noStrike" spc="-1" dirty="0">
              <a:solidFill>
                <a:schemeClr val="dk2">
                  <a:lumMod val="90000"/>
                  <a:lumOff val="10000"/>
                </a:schemeClr>
              </a:solidFill>
              <a:latin typeface="Arial"/>
            </a:endParaRPr>
          </a:p>
          <a:p>
            <a:pPr marL="349200" indent="0" defTabSz="914400">
              <a:lnSpc>
                <a:spcPct val="100000"/>
              </a:lnSpc>
              <a:spcBef>
                <a:spcPts val="2001"/>
              </a:spcBef>
              <a:buNone/>
            </a:pPr>
            <a:endParaRPr lang="en-US" sz="1800" b="0" strike="noStrike" spc="-1" dirty="0">
              <a:solidFill>
                <a:schemeClr val="dk2">
                  <a:lumMod val="90000"/>
                  <a:lumOff val="10000"/>
                </a:schemeClr>
              </a:solidFill>
              <a:latin typeface="Arial"/>
            </a:endParaRPr>
          </a:p>
          <a:p>
            <a:pPr indent="0" defTabSz="914400">
              <a:lnSpc>
                <a:spcPct val="100000"/>
              </a:lnSpc>
              <a:spcBef>
                <a:spcPts val="2001"/>
              </a:spcBef>
              <a:buNone/>
            </a:pPr>
            <a:endParaRPr lang="en-US" sz="2400" b="0" strike="noStrike" spc="-1" dirty="0">
              <a:solidFill>
                <a:schemeClr val="dk2">
                  <a:lumMod val="90000"/>
                  <a:lumOff val="10000"/>
                </a:schemeClr>
              </a:solidFill>
              <a:latin typeface="Arial"/>
            </a:endParaRPr>
          </a:p>
        </p:txBody>
      </p:sp>
      <p:sp>
        <p:nvSpPr>
          <p:cNvPr id="283" name="PlaceHolder 3"/>
          <p:cNvSpPr>
            <a:spLocks noGrp="1"/>
          </p:cNvSpPr>
          <p:nvPr>
            <p:ph type="dt" idx="83"/>
          </p:nvPr>
        </p:nvSpPr>
        <p:spPr>
          <a:xfrm>
            <a:off x="-821160" y="6449400"/>
            <a:ext cx="2841480" cy="364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fr-FR" sz="1200" b="0" strike="noStrike" spc="-1">
                <a:solidFill>
                  <a:srgbClr val="FFFFFF"/>
                </a:solidFill>
                <a:latin typeface="News Gothic MT"/>
                <a:ea typeface="Times New Roman"/>
              </a:defRPr>
            </a:lvl1pPr>
          </a:lstStyle>
          <a:p>
            <a:pPr indent="0" algn="r" defTabSz="457200">
              <a:lnSpc>
                <a:spcPct val="100000"/>
              </a:lnSpc>
              <a:buNone/>
              <a:tabLst>
                <a:tab pos="0" algn="l"/>
              </a:tabLst>
            </a:pPr>
            <a:r>
              <a:rPr lang="fr-FR" sz="1200" b="0" strike="noStrike" spc="-1">
                <a:solidFill>
                  <a:srgbClr val="FFFFFF"/>
                </a:solidFill>
                <a:latin typeface="News Gothic MT"/>
                <a:ea typeface="Times New Roman"/>
              </a:rPr>
              <a:t>7 May 2024</a:t>
            </a:r>
            <a:endParaRPr lang="en-US" sz="1200" b="0" strike="noStrike" spc="-1">
              <a:solidFill>
                <a:srgbClr val="000000"/>
              </a:solidFill>
              <a:latin typeface="Times New Roman"/>
            </a:endParaRPr>
          </a:p>
        </p:txBody>
      </p:sp>
      <p:sp>
        <p:nvSpPr>
          <p:cNvPr id="284" name="PlaceHolder 4"/>
          <p:cNvSpPr>
            <a:spLocks noGrp="1"/>
          </p:cNvSpPr>
          <p:nvPr>
            <p:ph type="ftr" idx="84"/>
          </p:nvPr>
        </p:nvSpPr>
        <p:spPr>
          <a:xfrm>
            <a:off x="4904280" y="6500520"/>
            <a:ext cx="2731680" cy="347760"/>
          </a:xfrm>
          <a:prstGeom prst="rect">
            <a:avLst/>
          </a:prstGeom>
          <a:noFill/>
          <a:ln w="0">
            <a:noFill/>
          </a:ln>
        </p:spPr>
        <p:txBody>
          <a:bodyPr lIns="91440" tIns="45720" rIns="91440" bIns="45720" anchor="ctr">
            <a:noAutofit/>
          </a:bodyPr>
          <a:lstStyle>
            <a:lvl1pPr indent="0" defTabSz="457200">
              <a:lnSpc>
                <a:spcPct val="100000"/>
              </a:lnSpc>
              <a:buNone/>
              <a:tabLst>
                <a:tab pos="0" algn="l"/>
              </a:tabLst>
              <a:defRPr lang="en-US" sz="1200" b="0" strike="noStrike" spc="-1">
                <a:solidFill>
                  <a:srgbClr val="FFFFFF"/>
                </a:solidFill>
                <a:latin typeface="News Gothic MT"/>
                <a:ea typeface="Times New Roman"/>
              </a:defRPr>
            </a:lvl1pPr>
          </a:lstStyle>
          <a:p>
            <a:pPr indent="0" defTabSz="457200">
              <a:lnSpc>
                <a:spcPct val="100000"/>
              </a:lnSpc>
              <a:buNone/>
              <a:tabLst>
                <a:tab pos="0" algn="l"/>
              </a:tabLst>
            </a:pPr>
            <a:r>
              <a:rPr lang="en-US" sz="1200" b="0" strike="noStrike" spc="-1">
                <a:solidFill>
                  <a:srgbClr val="FFFFFF"/>
                </a:solidFill>
                <a:latin typeface="News Gothic MT"/>
                <a:ea typeface="Times New Roman"/>
              </a:rPr>
              <a:t>2nd EAJADE General meeting</a:t>
            </a:r>
            <a:endParaRPr lang="en-US" sz="1200" b="0" strike="noStrike" spc="-1">
              <a:solidFill>
                <a:srgbClr val="000000"/>
              </a:solidFill>
              <a:latin typeface="Times New Roman"/>
            </a:endParaRPr>
          </a:p>
        </p:txBody>
      </p:sp>
      <p:sp>
        <p:nvSpPr>
          <p:cNvPr id="285" name="PlaceHolder 5"/>
          <p:cNvSpPr>
            <a:spLocks noGrp="1"/>
          </p:cNvSpPr>
          <p:nvPr>
            <p:ph type="sldNum" idx="85"/>
          </p:nvPr>
        </p:nvSpPr>
        <p:spPr>
          <a:xfrm>
            <a:off x="10783800" y="6449400"/>
            <a:ext cx="1319040" cy="364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fr-FR" sz="2000" b="0" strike="noStrike" spc="-1">
                <a:solidFill>
                  <a:srgbClr val="FFFFFF"/>
                </a:solidFill>
                <a:latin typeface="News Gothic MT"/>
                <a:ea typeface="Times New Roman"/>
              </a:defRPr>
            </a:lvl1pPr>
          </a:lstStyle>
          <a:p>
            <a:pPr indent="0" algn="r" defTabSz="457200">
              <a:lnSpc>
                <a:spcPct val="100000"/>
              </a:lnSpc>
              <a:buNone/>
              <a:tabLst>
                <a:tab pos="0" algn="l"/>
              </a:tabLst>
            </a:pPr>
            <a:fld id="{E085C822-FA22-4298-B64F-4AC37BC0B102}" type="slidenum">
              <a:rPr lang="fr-FR" sz="2000" b="0" strike="noStrike" spc="-1">
                <a:solidFill>
                  <a:srgbClr val="FFFFFF"/>
                </a:solidFill>
                <a:latin typeface="News Gothic MT"/>
                <a:ea typeface="Times New Roman"/>
              </a:rPr>
              <a:t>12</a:t>
            </a:fld>
            <a:endParaRPr lang="en-US" sz="2000" b="0" strike="noStrike" spc="-1">
              <a:solidFill>
                <a:srgbClr val="000000"/>
              </a:solidFill>
              <a:latin typeface="Times New Roman"/>
            </a:endParaRPr>
          </a:p>
        </p:txBody>
      </p:sp>
      <p:sp>
        <p:nvSpPr>
          <p:cNvPr id="286" name="Content Placeholder 2"/>
          <p:cNvSpPr/>
          <p:nvPr/>
        </p:nvSpPr>
        <p:spPr>
          <a:xfrm>
            <a:off x="599760" y="1241999"/>
            <a:ext cx="10762560" cy="1301039"/>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10000"/>
          </a:bodyPr>
          <a:lstStyle/>
          <a:p>
            <a:pPr marL="349200" indent="-349200" defTabSz="914400">
              <a:buClr>
                <a:srgbClr val="6FB7D7"/>
              </a:buClr>
              <a:buSzPct val="110000"/>
              <a:buFont typeface="Wingdings 2" charset="2"/>
              <a:buChar char=""/>
            </a:pPr>
            <a:r>
              <a:rPr lang="en-US" sz="2000" b="1" strike="noStrike" spc="-1" dirty="0">
                <a:solidFill>
                  <a:schemeClr val="dk2">
                    <a:lumMod val="90000"/>
                    <a:lumOff val="10000"/>
                  </a:schemeClr>
                </a:solidFill>
                <a:latin typeface="Arial"/>
              </a:rPr>
              <a:t>Name:</a:t>
            </a:r>
            <a:r>
              <a:rPr lang="en-US" sz="2000" b="0" strike="noStrike" spc="-1" dirty="0">
                <a:solidFill>
                  <a:schemeClr val="dk2">
                    <a:lumMod val="90000"/>
                    <a:lumOff val="10000"/>
                  </a:schemeClr>
                </a:solidFill>
                <a:latin typeface="Arial"/>
              </a:rPr>
              <a:t> Meng Li (PhD), Philip </a:t>
            </a:r>
            <a:r>
              <a:rPr lang="en-US" sz="2000" b="0" strike="noStrike" spc="-1" dirty="0" err="1">
                <a:solidFill>
                  <a:schemeClr val="dk2">
                    <a:lumMod val="90000"/>
                    <a:lumOff val="10000"/>
                  </a:schemeClr>
                </a:solidFill>
                <a:latin typeface="Arial"/>
              </a:rPr>
              <a:t>Bambade</a:t>
            </a:r>
            <a:r>
              <a:rPr lang="en-US" sz="2000" b="0" strike="noStrike" spc="-1" dirty="0">
                <a:solidFill>
                  <a:schemeClr val="dk2">
                    <a:lumMod val="90000"/>
                    <a:lumOff val="10000"/>
                  </a:schemeClr>
                </a:solidFill>
                <a:latin typeface="Arial"/>
              </a:rPr>
              <a:t>, </a:t>
            </a:r>
            <a:r>
              <a:rPr lang="en-US" sz="2000" b="0" strike="noStrike" spc="-1" dirty="0" err="1">
                <a:solidFill>
                  <a:schemeClr val="dk2">
                    <a:lumMod val="90000"/>
                    <a:lumOff val="10000"/>
                  </a:schemeClr>
                </a:solidFill>
                <a:latin typeface="Arial"/>
              </a:rPr>
              <a:t>Sandry</a:t>
            </a:r>
            <a:r>
              <a:rPr lang="en-US" sz="2000" b="0" strike="noStrike" spc="-1" dirty="0">
                <a:solidFill>
                  <a:schemeClr val="dk2">
                    <a:lumMod val="90000"/>
                    <a:lumOff val="10000"/>
                  </a:schemeClr>
                </a:solidFill>
                <a:latin typeface="Arial"/>
              </a:rPr>
              <a:t> </a:t>
            </a:r>
            <a:r>
              <a:rPr lang="en-US" sz="2000" b="0" strike="noStrike" spc="-1" dirty="0" err="1">
                <a:solidFill>
                  <a:schemeClr val="dk2">
                    <a:lumMod val="90000"/>
                    <a:lumOff val="10000"/>
                  </a:schemeClr>
                </a:solidFill>
                <a:latin typeface="Arial"/>
              </a:rPr>
              <a:t>Wallon</a:t>
            </a:r>
            <a:r>
              <a:rPr lang="en-US" sz="2000" b="0" strike="noStrike" spc="-1" dirty="0">
                <a:solidFill>
                  <a:schemeClr val="dk2">
                    <a:lumMod val="90000"/>
                    <a:lumOff val="10000"/>
                  </a:schemeClr>
                </a:solidFill>
                <a:latin typeface="Arial"/>
              </a:rPr>
              <a:t> </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Institution:</a:t>
            </a:r>
            <a:r>
              <a:rPr lang="en-US" sz="2000" b="0" strike="noStrike" spc="-1" dirty="0">
                <a:solidFill>
                  <a:schemeClr val="dk2">
                    <a:lumMod val="90000"/>
                    <a:lumOff val="10000"/>
                  </a:schemeClr>
                </a:solidFill>
                <a:latin typeface="Arial"/>
              </a:rPr>
              <a:t> </a:t>
            </a:r>
            <a:r>
              <a:rPr lang="en-US" sz="2000" spc="-1" dirty="0" err="1">
                <a:solidFill>
                  <a:schemeClr val="dk2">
                    <a:lumMod val="90000"/>
                    <a:lumOff val="10000"/>
                  </a:schemeClr>
                </a:solidFill>
                <a:latin typeface="Arial"/>
              </a:rPr>
              <a:t>IJCLab</a:t>
            </a:r>
            <a:r>
              <a:rPr lang="en-US" sz="2000" spc="-1" dirty="0">
                <a:solidFill>
                  <a:schemeClr val="dk2">
                    <a:lumMod val="90000"/>
                    <a:lumOff val="10000"/>
                  </a:schemeClr>
                </a:solidFill>
                <a:latin typeface="Arial"/>
              </a:rPr>
              <a:t> - CNRS</a:t>
            </a:r>
            <a:endParaRPr lang="en-US" sz="2000" b="0" strike="noStrike" spc="-1" dirty="0">
              <a:solidFill>
                <a:srgbClr val="000000"/>
              </a:solidFill>
              <a:latin typeface="Arial"/>
            </a:endParaRPr>
          </a:p>
          <a:p>
            <a:pPr marL="349200" indent="-349200" defTabSz="914400">
              <a:buClr>
                <a:srgbClr val="6FB7D7"/>
              </a:buClr>
              <a:buSzPct val="110000"/>
              <a:buFont typeface="Wingdings 2" charset="2"/>
              <a:buChar char=""/>
            </a:pPr>
            <a:r>
              <a:rPr lang="en-US" sz="2000" b="0" strike="noStrike" spc="-1" dirty="0">
                <a:solidFill>
                  <a:schemeClr val="dk2">
                    <a:lumMod val="90000"/>
                    <a:lumOff val="10000"/>
                  </a:schemeClr>
                </a:solidFill>
                <a:latin typeface="Arial"/>
              </a:rPr>
              <a:t>Dates: PB: 23/09/2023 – 27/10/2023 and 15/02/2024 – 01/03/2024 , SW: 30/09/2023 – 07/11/2023 (break from 21/10/2023 – 05/11/2023),  ML: 15/02/2024 -15/03/2024</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0" strike="noStrike" spc="-1" dirty="0">
                <a:solidFill>
                  <a:schemeClr val="dk2">
                    <a:lumMod val="90000"/>
                    <a:lumOff val="10000"/>
                  </a:schemeClr>
                </a:solidFill>
                <a:latin typeface="Arial"/>
              </a:rPr>
              <a:t>Visiting Lab: </a:t>
            </a:r>
            <a:r>
              <a:rPr lang="en-US" sz="2000" b="0" strike="noStrike" spc="-1" dirty="0" err="1">
                <a:solidFill>
                  <a:schemeClr val="dk2">
                    <a:lumMod val="90000"/>
                    <a:lumOff val="10000"/>
                  </a:schemeClr>
                </a:solidFill>
                <a:latin typeface="Arial"/>
              </a:rPr>
              <a:t>SuperKEKB</a:t>
            </a:r>
            <a:r>
              <a:rPr lang="en-US" sz="2000" b="0" strike="noStrike" spc="-1" dirty="0">
                <a:solidFill>
                  <a:schemeClr val="dk2">
                    <a:lumMod val="90000"/>
                    <a:lumOff val="10000"/>
                  </a:schemeClr>
                </a:solidFill>
                <a:latin typeface="Arial"/>
              </a:rPr>
              <a:t> KEK</a:t>
            </a:r>
            <a:endParaRPr lang="en-US" sz="2000" b="0" strike="noStrike" spc="-1" dirty="0">
              <a:solidFill>
                <a:srgbClr val="000000"/>
              </a:solidFill>
              <a:latin typeface="Arial"/>
            </a:endParaRPr>
          </a:p>
        </p:txBody>
      </p:sp>
      <p:sp>
        <p:nvSpPr>
          <p:cNvPr id="287" name="TextBox 11"/>
          <p:cNvSpPr/>
          <p:nvPr/>
        </p:nvSpPr>
        <p:spPr>
          <a:xfrm>
            <a:off x="634680" y="2610000"/>
            <a:ext cx="2358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000" b="1" strike="noStrike" spc="-1">
                <a:solidFill>
                  <a:srgbClr val="2C7C9F"/>
                </a:solidFill>
                <a:latin typeface="Arial"/>
              </a:rPr>
              <a:t>Objectives</a:t>
            </a:r>
            <a:endParaRPr lang="en-US" sz="2000" b="0" strike="noStrike" spc="-1">
              <a:solidFill>
                <a:srgbClr val="000000"/>
              </a:solidFill>
              <a:latin typeface="Arial"/>
            </a:endParaRPr>
          </a:p>
        </p:txBody>
      </p:sp>
      <p:sp>
        <p:nvSpPr>
          <p:cNvPr id="288" name="TextBox 12"/>
          <p:cNvSpPr/>
          <p:nvPr/>
        </p:nvSpPr>
        <p:spPr>
          <a:xfrm>
            <a:off x="6313488" y="2378182"/>
            <a:ext cx="2358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000" b="1" strike="noStrike" spc="-1" dirty="0">
                <a:solidFill>
                  <a:srgbClr val="2C7C9F"/>
                </a:solidFill>
                <a:latin typeface="Arial"/>
              </a:rPr>
              <a:t>Results</a:t>
            </a:r>
            <a:endParaRPr lang="en-US" sz="2000" b="0" strike="noStrike" spc="-1" dirty="0">
              <a:solidFill>
                <a:srgbClr val="000000"/>
              </a:solidFill>
              <a:latin typeface="Arial"/>
            </a:endParaRPr>
          </a:p>
        </p:txBody>
      </p:sp>
      <p:sp>
        <p:nvSpPr>
          <p:cNvPr id="289" name="Content Placeholder 2"/>
          <p:cNvSpPr/>
          <p:nvPr/>
        </p:nvSpPr>
        <p:spPr>
          <a:xfrm>
            <a:off x="5907108" y="2341219"/>
            <a:ext cx="5958068" cy="4228975"/>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63311" lnSpcReduction="20000"/>
          </a:bodyPr>
          <a:lstStyle/>
          <a:p>
            <a:pPr defTabSz="914400">
              <a:lnSpc>
                <a:spcPct val="100000"/>
              </a:lnSpc>
              <a:spcBef>
                <a:spcPts val="2001"/>
              </a:spcBef>
              <a:buClr>
                <a:srgbClr val="6FB7D7"/>
              </a:buClr>
              <a:buSzPct val="110000"/>
            </a:pPr>
            <a:endParaRPr lang="en-US" sz="2400" b="0" strike="noStrike" spc="-1" dirty="0">
              <a:solidFill>
                <a:schemeClr val="dk2">
                  <a:lumMod val="90000"/>
                  <a:lumOff val="10000"/>
                </a:schemeClr>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400" b="0" strike="noStrike" spc="-1" dirty="0">
                <a:solidFill>
                  <a:srgbClr val="002060"/>
                </a:solidFill>
                <a:latin typeface="Arial"/>
              </a:rPr>
              <a:t>Validation of LumiBelle2 fast luminosity monitor data acquisition and handling and comparison with other luminosity measurements including the Belle II ECL and ZDLM devices. Definition of LumiBelle2 EPICS Process Variables suitable for usage in </a:t>
            </a:r>
            <a:r>
              <a:rPr lang="en-US" sz="2400" b="0" strike="noStrike" spc="-1" dirty="0" err="1">
                <a:solidFill>
                  <a:srgbClr val="002060"/>
                </a:solidFill>
                <a:latin typeface="Arial"/>
              </a:rPr>
              <a:t>SuperKEKB</a:t>
            </a:r>
            <a:r>
              <a:rPr lang="en-US" sz="2400" b="0" strike="noStrike" spc="-1" dirty="0">
                <a:solidFill>
                  <a:srgbClr val="002060"/>
                </a:solidFill>
                <a:latin typeface="Arial"/>
              </a:rPr>
              <a:t> IP beam tuning software according to beam conditions.</a:t>
            </a:r>
          </a:p>
          <a:p>
            <a:pPr marL="349200" indent="-349200" defTabSz="914400">
              <a:lnSpc>
                <a:spcPct val="100000"/>
              </a:lnSpc>
              <a:spcBef>
                <a:spcPts val="2001"/>
              </a:spcBef>
              <a:buClr>
                <a:srgbClr val="6FB7D7"/>
              </a:buClr>
              <a:buSzPct val="110000"/>
              <a:buFont typeface="Wingdings 2" charset="2"/>
              <a:buChar char=""/>
            </a:pPr>
            <a:r>
              <a:rPr lang="en-US" sz="2400" b="0" strike="noStrike" spc="-1" dirty="0">
                <a:solidFill>
                  <a:srgbClr val="002060"/>
                </a:solidFill>
                <a:latin typeface="Arial"/>
              </a:rPr>
              <a:t>Improved realistic simulation of injection beam loss in HER of </a:t>
            </a:r>
            <a:r>
              <a:rPr lang="en-US" sz="2400" b="0" strike="noStrike" spc="-1" dirty="0" err="1">
                <a:solidFill>
                  <a:srgbClr val="002060"/>
                </a:solidFill>
                <a:latin typeface="Arial"/>
              </a:rPr>
              <a:t>SuperKEKB</a:t>
            </a:r>
            <a:r>
              <a:rPr lang="en-US" sz="2400" b="0" strike="noStrike" spc="-1" dirty="0">
                <a:solidFill>
                  <a:srgbClr val="002060"/>
                </a:solidFill>
                <a:latin typeface="Arial"/>
              </a:rPr>
              <a:t> following Expert advice at KEK</a:t>
            </a:r>
          </a:p>
          <a:p>
            <a:pPr marL="349200" indent="-349200" defTabSz="914400">
              <a:lnSpc>
                <a:spcPct val="100000"/>
              </a:lnSpc>
              <a:spcBef>
                <a:spcPts val="2001"/>
              </a:spcBef>
              <a:buClr>
                <a:srgbClr val="6FB7D7"/>
              </a:buClr>
              <a:buSzPct val="110000"/>
              <a:buFont typeface="Wingdings 2" charset="2"/>
              <a:buChar char=""/>
            </a:pPr>
            <a:r>
              <a:rPr lang="en-US" sz="2400" b="0" strike="noStrike" spc="-1" dirty="0">
                <a:solidFill>
                  <a:srgbClr val="002060"/>
                </a:solidFill>
                <a:latin typeface="Arial"/>
              </a:rPr>
              <a:t>Joint measurements with </a:t>
            </a:r>
            <a:r>
              <a:rPr lang="en-US" sz="2400" b="0" strike="noStrike" spc="-1" dirty="0" err="1">
                <a:solidFill>
                  <a:srgbClr val="002060"/>
                </a:solidFill>
                <a:latin typeface="Arial"/>
              </a:rPr>
              <a:t>SuperKEKB</a:t>
            </a:r>
            <a:r>
              <a:rPr lang="en-US" sz="2400" b="0" strike="noStrike" spc="-1" dirty="0">
                <a:solidFill>
                  <a:srgbClr val="002060"/>
                </a:solidFill>
                <a:latin typeface="Arial"/>
              </a:rPr>
              <a:t> </a:t>
            </a:r>
            <a:r>
              <a:rPr lang="en-US" sz="2400" spc="-1" dirty="0">
                <a:solidFill>
                  <a:srgbClr val="002060"/>
                </a:solidFill>
                <a:latin typeface="Arial"/>
              </a:rPr>
              <a:t>e</a:t>
            </a:r>
            <a:r>
              <a:rPr lang="en-US" sz="2400" b="0" strike="noStrike" spc="-1" dirty="0">
                <a:solidFill>
                  <a:srgbClr val="002060"/>
                </a:solidFill>
                <a:latin typeface="Arial"/>
              </a:rPr>
              <a:t>xpert of injection efficiency during scan of injection parameters in HER (offset, angle, energy,...). First measurements of beam loss patterns at each turn using fast beam loss monitors at critical collimated distributed along the HER, </a:t>
            </a:r>
            <a:r>
              <a:rPr lang="en-US" sz="2400" b="0" strike="noStrike" spc="-1" dirty="0" err="1">
                <a:solidFill>
                  <a:srgbClr val="002060"/>
                </a:solidFill>
                <a:latin typeface="Arial"/>
              </a:rPr>
              <a:t>synchronised</a:t>
            </a:r>
            <a:r>
              <a:rPr lang="en-US" sz="2400" b="0" strike="noStrike" spc="-1" dirty="0">
                <a:solidFill>
                  <a:srgbClr val="002060"/>
                </a:solidFill>
                <a:latin typeface="Arial"/>
              </a:rPr>
              <a:t> with the </a:t>
            </a:r>
            <a:r>
              <a:rPr lang="en-US" sz="2400" b="0" strike="noStrike" spc="-1" dirty="0" err="1">
                <a:solidFill>
                  <a:srgbClr val="002060"/>
                </a:solidFill>
                <a:latin typeface="Arial"/>
              </a:rPr>
              <a:t>WhiteRabbit</a:t>
            </a:r>
            <a:r>
              <a:rPr lang="en-US" sz="2400" b="0" strike="noStrike" spc="-1" dirty="0">
                <a:solidFill>
                  <a:srgbClr val="002060"/>
                </a:solidFill>
                <a:latin typeface="Arial"/>
              </a:rPr>
              <a:t> protocol and triggered by the injection, both during dedicated injection tuning and during Physics Operation with continuous top-up injection.</a:t>
            </a:r>
          </a:p>
        </p:txBody>
      </p:sp>
    </p:spTree>
    <p:extLst>
      <p:ext uri="{BB962C8B-B14F-4D97-AF65-F5344CB8AC3E}">
        <p14:creationId xmlns:p14="http://schemas.microsoft.com/office/powerpoint/2010/main" val="51700300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p15="http://schemas.microsoft.com/office/powerpoint/2012/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1815576" y="271704"/>
            <a:ext cx="7293753" cy="805419"/>
          </a:xfrm>
        </p:spPr>
        <p:txBody>
          <a:bodyPr/>
          <a:lstStyle/>
          <a:p>
            <a:r>
              <a:rPr lang="en-US" dirty="0"/>
              <a:t>Secondment Task 1.2</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601701" y="2689699"/>
            <a:ext cx="6665588" cy="3693718"/>
          </a:xfrm>
        </p:spPr>
        <p:txBody>
          <a:bodyPr>
            <a:normAutofit/>
          </a:bodyPr>
          <a:lstStyle/>
          <a:p>
            <a:endParaRPr lang="en-US" dirty="0"/>
          </a:p>
          <a:p>
            <a:r>
              <a:rPr lang="en-US" sz="1799" dirty="0"/>
              <a:t>Observe commissioning of SuperKEKB thorugh daily control and weekly vacuum meetings, with focus on vacuum and synchrotron radiation issues</a:t>
            </a:r>
          </a:p>
          <a:p>
            <a:r>
              <a:rPr lang="en-US" sz="1799" dirty="0"/>
              <a:t>Visit machine and participate in vacuum maintenance tasks</a:t>
            </a:r>
          </a:p>
          <a:p>
            <a:r>
              <a:rPr lang="en-US" sz="1799" dirty="0"/>
              <a:t>As a tri-party collaboration (KEK, ALBA, CERN), perform photon simulated desorption measurements on different high-temperature superconductors at KEK’s Photon Factory</a:t>
            </a:r>
          </a:p>
          <a:p>
            <a:endParaRPr lang="en-US" dirty="0"/>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pPr defTabSz="457016"/>
            <a:r>
              <a:rPr lang="fr-FR" kern="0">
                <a:solidFill>
                  <a:prstClr val="white"/>
                </a:solidFill>
                <a:latin typeface="News Gothic MT"/>
                <a:cs typeface="Times New Roman"/>
                <a:sym typeface="Times New Roman"/>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pPr defTabSz="457016"/>
            <a:r>
              <a:rPr lang="en-US" kern="0">
                <a:solidFill>
                  <a:prstClr val="white"/>
                </a:solidFill>
                <a:latin typeface="News Gothic MT"/>
                <a:cs typeface="Times New Roman"/>
                <a:sym typeface="Times New Roman"/>
              </a:rPr>
              <a:t>2nd EAJADE General meeting</a:t>
            </a:r>
            <a:endParaRPr lang="fr-FR" kern="0">
              <a:solidFill>
                <a:prstClr val="white"/>
              </a:solidFill>
              <a:latin typeface="News Gothic MT"/>
              <a:cs typeface="Times New Roman"/>
              <a:sym typeface="Times New Roman"/>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pPr defTabSz="457016"/>
            <a:fld id="{617C510A-7687-CB44-A886-7EC5AB743307}" type="slidenum">
              <a:rPr lang="fr-FR" kern="0">
                <a:solidFill>
                  <a:prstClr val="white"/>
                </a:solidFill>
                <a:latin typeface="News Gothic MT"/>
                <a:cs typeface="Times New Roman"/>
                <a:sym typeface="Times New Roman"/>
              </a:rPr>
              <a:pPr defTabSz="457016"/>
              <a:t>13</a:t>
            </a:fld>
            <a:endParaRPr lang="fr-FR" kern="0">
              <a:solidFill>
                <a:prstClr val="white"/>
              </a:solidFill>
              <a:latin typeface="News Gothic MT"/>
              <a:cs typeface="Times New Roman"/>
              <a:sym typeface="Times New Roman"/>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601702" y="1242599"/>
            <a:ext cx="10759230" cy="1015827"/>
          </a:xfrm>
          <a:prstGeom prst="rect">
            <a:avLst/>
          </a:prstGeom>
        </p:spPr>
        <p:txBody>
          <a:bodyPr vert="horz" lIns="91408" tIns="45704" rIns="91408" bIns="45704"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110" indent="-349110" defTabSz="914033">
              <a:spcBef>
                <a:spcPts val="0"/>
              </a:spcBef>
              <a:buClr>
                <a:srgbClr val="2C7C9F">
                  <a:lumMod val="60000"/>
                  <a:lumOff val="40000"/>
                </a:srgbClr>
              </a:buClr>
            </a:pPr>
            <a:r>
              <a:rPr lang="en-US" sz="1999" b="1" dirty="0">
                <a:solidFill>
                  <a:srgbClr val="09213B">
                    <a:lumMod val="90000"/>
                    <a:lumOff val="10000"/>
                  </a:srgbClr>
                </a:solidFill>
              </a:rPr>
              <a:t>Name:</a:t>
            </a:r>
            <a:r>
              <a:rPr lang="en-US" sz="1999" dirty="0">
                <a:solidFill>
                  <a:srgbClr val="09213B">
                    <a:lumMod val="90000"/>
                    <a:lumOff val="10000"/>
                  </a:srgbClr>
                </a:solidFill>
              </a:rPr>
              <a:t> </a:t>
            </a:r>
            <a:r>
              <a:rPr lang="en-US" sz="1999" dirty="0" err="1">
                <a:solidFill>
                  <a:srgbClr val="09213B">
                    <a:lumMod val="90000"/>
                    <a:lumOff val="10000"/>
                  </a:srgbClr>
                </a:solidFill>
              </a:rPr>
              <a:t>Marton</a:t>
            </a:r>
            <a:r>
              <a:rPr lang="en-US" sz="1999" dirty="0">
                <a:solidFill>
                  <a:srgbClr val="09213B">
                    <a:lumMod val="90000"/>
                    <a:lumOff val="10000"/>
                  </a:srgbClr>
                </a:solidFill>
              </a:rPr>
              <a:t> </a:t>
            </a:r>
            <a:r>
              <a:rPr lang="en-US" sz="1999" dirty="0" err="1">
                <a:solidFill>
                  <a:srgbClr val="09213B">
                    <a:lumMod val="90000"/>
                    <a:lumOff val="10000"/>
                  </a:srgbClr>
                </a:solidFill>
              </a:rPr>
              <a:t>Ady</a:t>
            </a:r>
            <a:r>
              <a:rPr lang="en-US" sz="1999" dirty="0">
                <a:solidFill>
                  <a:srgbClr val="09213B">
                    <a:lumMod val="90000"/>
                    <a:lumOff val="10000"/>
                  </a:srgbClr>
                </a:solidFill>
              </a:rPr>
              <a:t> (Technical student)</a:t>
            </a:r>
          </a:p>
          <a:p>
            <a:pPr marL="349110" indent="-349110" defTabSz="914033">
              <a:spcBef>
                <a:spcPts val="0"/>
              </a:spcBef>
              <a:buClr>
                <a:srgbClr val="2C7C9F">
                  <a:lumMod val="60000"/>
                  <a:lumOff val="40000"/>
                </a:srgbClr>
              </a:buClr>
            </a:pPr>
            <a:r>
              <a:rPr lang="en-US" sz="1999" b="1" dirty="0">
                <a:solidFill>
                  <a:srgbClr val="09213B">
                    <a:lumMod val="90000"/>
                    <a:lumOff val="10000"/>
                  </a:srgbClr>
                </a:solidFill>
              </a:rPr>
              <a:t>Institution:</a:t>
            </a:r>
            <a:r>
              <a:rPr lang="en-US" sz="1999" dirty="0">
                <a:solidFill>
                  <a:srgbClr val="09213B">
                    <a:lumMod val="90000"/>
                    <a:lumOff val="10000"/>
                  </a:srgbClr>
                </a:solidFill>
              </a:rPr>
              <a:t> CERN</a:t>
            </a:r>
          </a:p>
          <a:p>
            <a:pPr marL="349110" indent="-349110" defTabSz="914033">
              <a:spcBef>
                <a:spcPts val="0"/>
              </a:spcBef>
              <a:buClr>
                <a:srgbClr val="2C7C9F">
                  <a:lumMod val="60000"/>
                  <a:lumOff val="40000"/>
                </a:srgbClr>
              </a:buClr>
            </a:pPr>
            <a:r>
              <a:rPr lang="en-US" sz="1999" b="1" dirty="0">
                <a:solidFill>
                  <a:srgbClr val="09213B">
                    <a:lumMod val="90000"/>
                    <a:lumOff val="10000"/>
                  </a:srgbClr>
                </a:solidFill>
              </a:rPr>
              <a:t>Dates:</a:t>
            </a:r>
            <a:r>
              <a:rPr lang="en-US" sz="1999" dirty="0">
                <a:solidFill>
                  <a:srgbClr val="09213B">
                    <a:lumMod val="90000"/>
                    <a:lumOff val="10000"/>
                  </a:srgbClr>
                </a:solidFill>
              </a:rPr>
              <a:t> 01/04/204 – 21/06/2024</a:t>
            </a:r>
          </a:p>
          <a:p>
            <a:pPr marL="349110" indent="-349110" defTabSz="914033">
              <a:spcBef>
                <a:spcPts val="0"/>
              </a:spcBef>
              <a:buClr>
                <a:srgbClr val="2C7C9F">
                  <a:lumMod val="60000"/>
                  <a:lumOff val="40000"/>
                </a:srgbClr>
              </a:buClr>
            </a:pPr>
            <a:r>
              <a:rPr lang="en-US" sz="1999" b="1" dirty="0">
                <a:solidFill>
                  <a:srgbClr val="09213B">
                    <a:lumMod val="90000"/>
                    <a:lumOff val="10000"/>
                  </a:srgbClr>
                </a:solidFill>
              </a:rPr>
              <a:t>Visited lab:</a:t>
            </a:r>
            <a:r>
              <a:rPr lang="en-US" sz="1999" dirty="0">
                <a:solidFill>
                  <a:srgbClr val="09213B">
                    <a:lumMod val="90000"/>
                    <a:lumOff val="10000"/>
                  </a:srgbClr>
                </a:solidFill>
              </a:rPr>
              <a:t> KEK</a:t>
            </a:r>
          </a:p>
        </p:txBody>
      </p:sp>
      <p:sp>
        <p:nvSpPr>
          <p:cNvPr id="12" name="TextBox 11">
            <a:extLst>
              <a:ext uri="{FF2B5EF4-FFF2-40B4-BE49-F238E27FC236}">
                <a16:creationId xmlns:a16="http://schemas.microsoft.com/office/drawing/2014/main" id="{E8A92D41-0EB7-32B3-A410-E13A774F8E64}"/>
              </a:ext>
            </a:extLst>
          </p:cNvPr>
          <p:cNvSpPr txBox="1"/>
          <p:nvPr/>
        </p:nvSpPr>
        <p:spPr>
          <a:xfrm>
            <a:off x="636707" y="2610362"/>
            <a:ext cx="2357738" cy="399971"/>
          </a:xfrm>
          <a:prstGeom prst="rect">
            <a:avLst/>
          </a:prstGeom>
          <a:noFill/>
        </p:spPr>
        <p:txBody>
          <a:bodyPr wrap="square">
            <a:spAutoFit/>
          </a:bodyPr>
          <a:lstStyle/>
          <a:p>
            <a:pPr defTabSz="457016"/>
            <a:r>
              <a:rPr lang="en-US" sz="1999" b="1" dirty="0">
                <a:solidFill>
                  <a:srgbClr val="2C7C9F"/>
                </a:solidFill>
                <a:latin typeface="Arial" panose="020B0604020202020204" pitchFamily="34" charset="0"/>
                <a:ea typeface="+mj-ea"/>
              </a:rPr>
              <a:t>Objectives</a:t>
            </a:r>
            <a:endParaRPr lang="en-US" sz="1999" dirty="0"/>
          </a:p>
        </p:txBody>
      </p:sp>
      <p:pic>
        <p:nvPicPr>
          <p:cNvPr id="11" name="Picture 10">
            <a:extLst>
              <a:ext uri="{FF2B5EF4-FFF2-40B4-BE49-F238E27FC236}">
                <a16:creationId xmlns:a16="http://schemas.microsoft.com/office/drawing/2014/main" id="{36F61256-EA54-D1ED-E8A5-B16C53C930AF}"/>
              </a:ext>
            </a:extLst>
          </p:cNvPr>
          <p:cNvPicPr>
            <a:picLocks noChangeAspect="1"/>
          </p:cNvPicPr>
          <p:nvPr/>
        </p:nvPicPr>
        <p:blipFill>
          <a:blip r:embed="rId2"/>
          <a:stretch>
            <a:fillRect/>
          </a:stretch>
        </p:blipFill>
        <p:spPr>
          <a:xfrm>
            <a:off x="8273985" y="139588"/>
            <a:ext cx="3827659" cy="2870745"/>
          </a:xfrm>
          <a:prstGeom prst="rect">
            <a:avLst/>
          </a:prstGeom>
        </p:spPr>
      </p:pic>
      <p:pic>
        <p:nvPicPr>
          <p:cNvPr id="14" name="Picture 13">
            <a:extLst>
              <a:ext uri="{FF2B5EF4-FFF2-40B4-BE49-F238E27FC236}">
                <a16:creationId xmlns:a16="http://schemas.microsoft.com/office/drawing/2014/main" id="{E4365489-496F-909B-7411-16F86F9C23E4}"/>
              </a:ext>
            </a:extLst>
          </p:cNvPr>
          <p:cNvPicPr>
            <a:picLocks noChangeAspect="1"/>
          </p:cNvPicPr>
          <p:nvPr/>
        </p:nvPicPr>
        <p:blipFill>
          <a:blip r:embed="rId3"/>
          <a:stretch>
            <a:fillRect/>
          </a:stretch>
        </p:blipFill>
        <p:spPr>
          <a:xfrm>
            <a:off x="8273985" y="3010333"/>
            <a:ext cx="3827108" cy="2870745"/>
          </a:xfrm>
          <a:prstGeom prst="rect">
            <a:avLst/>
          </a:prstGeom>
        </p:spPr>
      </p:pic>
      <p:sp>
        <p:nvSpPr>
          <p:cNvPr id="15" name="TextBox 14">
            <a:extLst>
              <a:ext uri="{FF2B5EF4-FFF2-40B4-BE49-F238E27FC236}">
                <a16:creationId xmlns:a16="http://schemas.microsoft.com/office/drawing/2014/main" id="{446F0451-161B-2920-CF92-A2156835428F}"/>
              </a:ext>
            </a:extLst>
          </p:cNvPr>
          <p:cNvSpPr txBox="1"/>
          <p:nvPr/>
        </p:nvSpPr>
        <p:spPr>
          <a:xfrm>
            <a:off x="8273984" y="5911154"/>
            <a:ext cx="3490118" cy="829843"/>
          </a:xfrm>
          <a:prstGeom prst="rect">
            <a:avLst/>
          </a:prstGeom>
          <a:noFill/>
        </p:spPr>
        <p:txBody>
          <a:bodyPr wrap="square" rtlCol="0">
            <a:spAutoFit/>
          </a:bodyPr>
          <a:lstStyle/>
          <a:p>
            <a:r>
              <a:rPr lang="en-HU" sz="1198" b="1"/>
              <a:t>Top</a:t>
            </a:r>
            <a:r>
              <a:rPr lang="en-HU" sz="1198"/>
              <a:t>: vacuum leak detection in a dipole of the SuperKEKB beam pipe</a:t>
            </a:r>
          </a:p>
          <a:p>
            <a:r>
              <a:rPr lang="en-HU" sz="1198" b="1"/>
              <a:t>Bottom</a:t>
            </a:r>
            <a:r>
              <a:rPr lang="en-HU" sz="1198"/>
              <a:t>: Mechanical support change near the Belle2 detector</a:t>
            </a:r>
          </a:p>
        </p:txBody>
      </p:sp>
    </p:spTree>
    <p:extLst>
      <p:ext uri="{BB962C8B-B14F-4D97-AF65-F5344CB8AC3E}">
        <p14:creationId xmlns:p14="http://schemas.microsoft.com/office/powerpoint/2010/main" val="3696586044"/>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t>Secondment Task 1.1/1.2</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599793" y="2456173"/>
            <a:ext cx="3151935" cy="3695002"/>
          </a:xfrm>
        </p:spPr>
        <p:txBody>
          <a:bodyPr>
            <a:normAutofit/>
          </a:bodyPr>
          <a:lstStyle/>
          <a:p>
            <a:endParaRPr lang="en-US" dirty="0"/>
          </a:p>
          <a:p>
            <a:r>
              <a:rPr lang="en-US" sz="1800" dirty="0"/>
              <a:t>Discussions on MDI</a:t>
            </a:r>
          </a:p>
          <a:p>
            <a:r>
              <a:rPr lang="en-US" sz="1800" dirty="0"/>
              <a:t>Possible lessons from </a:t>
            </a:r>
            <a:r>
              <a:rPr lang="en-US" sz="1800" dirty="0" err="1"/>
              <a:t>SuperKEKB</a:t>
            </a:r>
            <a:r>
              <a:rPr lang="en-US" sz="1800" dirty="0"/>
              <a:t>/Belle-II</a:t>
            </a:r>
          </a:p>
          <a:p>
            <a:r>
              <a:rPr lang="en-US" sz="1800" dirty="0"/>
              <a:t>Mini-Workshop on CFS and MDI</a:t>
            </a:r>
          </a:p>
          <a:p>
            <a:r>
              <a:rPr lang="en-US" sz="1800" dirty="0"/>
              <a:t>Talks at LCWS2023</a:t>
            </a:r>
          </a:p>
          <a:p>
            <a:endParaRPr lang="en-US" sz="1800" dirty="0"/>
          </a:p>
          <a:p>
            <a:endParaRPr lang="en-US" dirty="0"/>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14</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0"/>
            <a:ext cx="10762971" cy="1247547"/>
          </a:xfrm>
          <a:prstGeom prst="rect">
            <a:avLst/>
          </a:prstGeom>
        </p:spPr>
        <p:txBody>
          <a:bodyPr vert="horz" lIns="91440" tIns="45720" rIns="91440" bIns="45720" rtlCol="0">
            <a:normAutofit fontScale="925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t>Name</a:t>
            </a:r>
            <a:r>
              <a:rPr lang="en-US" sz="2000" dirty="0"/>
              <a:t>: Karsten Buesser</a:t>
            </a:r>
          </a:p>
          <a:p>
            <a:pPr>
              <a:spcBef>
                <a:spcPts val="0"/>
              </a:spcBef>
            </a:pPr>
            <a:r>
              <a:rPr lang="en-US" sz="2000" b="1" dirty="0"/>
              <a:t>Institution:</a:t>
            </a:r>
            <a:r>
              <a:rPr lang="en-US" sz="2000" dirty="0"/>
              <a:t> DESY</a:t>
            </a:r>
          </a:p>
          <a:p>
            <a:pPr>
              <a:spcBef>
                <a:spcPts val="0"/>
              </a:spcBef>
            </a:pPr>
            <a:r>
              <a:rPr lang="en-US" sz="2000" b="1" dirty="0"/>
              <a:t>Dates</a:t>
            </a:r>
            <a:r>
              <a:rPr lang="en-US" sz="2000" dirty="0"/>
              <a:t>: KEK: 22/9/2023 – 5/10/2023,  SLAC: 13/05/2023 – 20/05/2023</a:t>
            </a:r>
          </a:p>
          <a:p>
            <a:pPr>
              <a:spcBef>
                <a:spcPts val="0"/>
              </a:spcBef>
            </a:pPr>
            <a:r>
              <a:rPr lang="en-US" sz="2000" b="1" dirty="0"/>
              <a:t>Visiting Lab: </a:t>
            </a:r>
            <a:r>
              <a:rPr lang="en-US" sz="2000" dirty="0"/>
              <a:t>ATF2 and </a:t>
            </a:r>
            <a:r>
              <a:rPr lang="en-US" sz="2000" dirty="0" err="1"/>
              <a:t>SuperKEKB</a:t>
            </a:r>
            <a:r>
              <a:rPr lang="en-US" sz="2000" dirty="0"/>
              <a:t> KEK and SLAC </a:t>
            </a:r>
          </a:p>
        </p:txBody>
      </p:sp>
      <p:sp>
        <p:nvSpPr>
          <p:cNvPr id="12" name="TextBox 11">
            <a:extLst>
              <a:ext uri="{FF2B5EF4-FFF2-40B4-BE49-F238E27FC236}">
                <a16:creationId xmlns:a16="http://schemas.microsoft.com/office/drawing/2014/main" id="{E8A92D41-0EB7-32B3-A410-E13A774F8E64}"/>
              </a:ext>
            </a:extLst>
          </p:cNvPr>
          <p:cNvSpPr txBox="1"/>
          <p:nvPr/>
        </p:nvSpPr>
        <p:spPr>
          <a:xfrm>
            <a:off x="739027" y="2489388"/>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4801999" y="2415801"/>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4200312" y="2407319"/>
            <a:ext cx="6871721" cy="384154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endParaRPr lang="en-US" dirty="0"/>
          </a:p>
          <a:p>
            <a:r>
              <a:rPr lang="en-US" sz="1800" dirty="0"/>
              <a:t>Impact from beam parameters on interaction regions  for ILC, FCC-</a:t>
            </a:r>
            <a:r>
              <a:rPr lang="en-US" sz="1800" dirty="0" err="1"/>
              <a:t>ee</a:t>
            </a:r>
            <a:endParaRPr lang="en-US" sz="1800" dirty="0"/>
          </a:p>
          <a:p>
            <a:r>
              <a:rPr lang="en-US" sz="1800" dirty="0"/>
              <a:t>Looking for exchange of experience and possible collaboration with Belle-II/</a:t>
            </a:r>
            <a:r>
              <a:rPr lang="en-US" sz="1800" dirty="0" err="1"/>
              <a:t>SuperKEKB</a:t>
            </a:r>
            <a:endParaRPr lang="en-US" sz="1800" dirty="0"/>
          </a:p>
          <a:p>
            <a:r>
              <a:rPr lang="en-US" sz="1800" dirty="0"/>
              <a:t>CFS/MDI Mini-Workshop (29 September 2023) </a:t>
            </a:r>
            <a:r>
              <a:rPr lang="en-US" sz="1800" dirty="0">
                <a:hlinkClick r:id="rId2"/>
              </a:rPr>
              <a:t>https://indico.desy.de/event/40176/</a:t>
            </a:r>
            <a:endParaRPr lang="en-US" sz="1800" dirty="0"/>
          </a:p>
          <a:p>
            <a:endParaRPr lang="en-US" sz="1800" dirty="0"/>
          </a:p>
          <a:p>
            <a:pPr>
              <a:spcBef>
                <a:spcPts val="0"/>
              </a:spcBef>
            </a:pPr>
            <a:r>
              <a:rPr lang="en-US" sz="1800" dirty="0"/>
              <a:t>International Workshop on Future Linear Colliders LCWS2023</a:t>
            </a:r>
            <a:r>
              <a:rPr lang="en-US" sz="1800" dirty="0">
                <a:hlinkClick r:id="rId3"/>
              </a:rPr>
              <a:t> https://indico.slac.stanford.edu/event/7467/</a:t>
            </a:r>
            <a:endParaRPr lang="en-US" sz="1800" dirty="0"/>
          </a:p>
          <a:p>
            <a:endParaRPr lang="en-US" sz="2400" dirty="0"/>
          </a:p>
          <a:p>
            <a:endParaRPr lang="en-US" dirty="0"/>
          </a:p>
          <a:p>
            <a:endParaRPr lang="en-US" dirty="0"/>
          </a:p>
        </p:txBody>
      </p:sp>
    </p:spTree>
    <p:extLst>
      <p:ext uri="{BB962C8B-B14F-4D97-AF65-F5344CB8AC3E}">
        <p14:creationId xmlns:p14="http://schemas.microsoft.com/office/powerpoint/2010/main" val="189731287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CE378C-F5EF-4FDF-A24D-06F1B4B03A0A}"/>
              </a:ext>
            </a:extLst>
          </p:cNvPr>
          <p:cNvPicPr>
            <a:picLocks noChangeAspect="1"/>
          </p:cNvPicPr>
          <p:nvPr/>
        </p:nvPicPr>
        <p:blipFill rotWithShape="1">
          <a:blip r:embed="rId2"/>
          <a:srcRect t="31023"/>
          <a:stretch/>
        </p:blipFill>
        <p:spPr>
          <a:xfrm>
            <a:off x="9437366" y="1363107"/>
            <a:ext cx="2752917" cy="995976"/>
          </a:xfrm>
          <a:prstGeom prst="rect">
            <a:avLst/>
          </a:prstGeom>
        </p:spPr>
      </p:pic>
      <p:sp>
        <p:nvSpPr>
          <p:cNvPr id="2" name="Title 1">
            <a:extLst>
              <a:ext uri="{FF2B5EF4-FFF2-40B4-BE49-F238E27FC236}">
                <a16:creationId xmlns:a16="http://schemas.microsoft.com/office/drawing/2014/main" id="{F875DBBF-050D-425B-7176-7A58F4AA67E4}"/>
              </a:ext>
            </a:extLst>
          </p:cNvPr>
          <p:cNvSpPr>
            <a:spLocks noGrp="1"/>
          </p:cNvSpPr>
          <p:nvPr>
            <p:ph type="title"/>
          </p:nvPr>
        </p:nvSpPr>
        <p:spPr>
          <a:xfrm>
            <a:off x="1581735" y="-8421"/>
            <a:ext cx="10711865" cy="1335099"/>
          </a:xfrm>
        </p:spPr>
        <p:txBody>
          <a:bodyPr/>
          <a:lstStyle/>
          <a:p>
            <a:r>
              <a:rPr lang="en-US" dirty="0"/>
              <a:t>Task 1.3: </a:t>
            </a:r>
            <a:r>
              <a:rPr lang="en-US" sz="3200" dirty="0"/>
              <a:t>e</a:t>
            </a:r>
            <a:r>
              <a:rPr lang="en-US" sz="3200" baseline="30000" dirty="0"/>
              <a:t>+ </a:t>
            </a:r>
            <a:r>
              <a:rPr lang="en-US" sz="3200" dirty="0"/>
              <a:t>production for next </a:t>
            </a:r>
            <a:r>
              <a:rPr lang="en-US" sz="3200" dirty="0" err="1"/>
              <a:t>e</a:t>
            </a:r>
            <a:r>
              <a:rPr lang="en-US" sz="3200" baseline="30000" dirty="0" err="1"/>
              <a:t>+</a:t>
            </a:r>
            <a:r>
              <a:rPr lang="en-US" sz="3200" dirty="0" err="1"/>
              <a:t>e</a:t>
            </a:r>
            <a:r>
              <a:rPr lang="en-US" sz="3200" baseline="30000" dirty="0"/>
              <a:t>-</a:t>
            </a:r>
            <a:r>
              <a:rPr lang="en-US" sz="3200" dirty="0"/>
              <a:t> colliders </a:t>
            </a:r>
            <a:br>
              <a:rPr lang="en-US" sz="3200" dirty="0"/>
            </a:br>
            <a:r>
              <a:rPr lang="en-US" sz="2400" dirty="0"/>
              <a:t>(CNRS, CERN, 19 person-months)</a:t>
            </a:r>
          </a:p>
        </p:txBody>
      </p:sp>
      <p:sp>
        <p:nvSpPr>
          <p:cNvPr id="3" name="Content Placeholder 2">
            <a:extLst>
              <a:ext uri="{FF2B5EF4-FFF2-40B4-BE49-F238E27FC236}">
                <a16:creationId xmlns:a16="http://schemas.microsoft.com/office/drawing/2014/main" id="{1D32DEE7-0582-BFB5-7F35-42DE1DFDDAC8}"/>
              </a:ext>
            </a:extLst>
          </p:cNvPr>
          <p:cNvSpPr>
            <a:spLocks noGrp="1"/>
          </p:cNvSpPr>
          <p:nvPr>
            <p:ph idx="1"/>
          </p:nvPr>
        </p:nvSpPr>
        <p:spPr>
          <a:xfrm>
            <a:off x="70008" y="1494689"/>
            <a:ext cx="9229725" cy="5005681"/>
          </a:xfrm>
        </p:spPr>
        <p:txBody>
          <a:bodyPr>
            <a:normAutofit fontScale="77500" lnSpcReduction="20000"/>
          </a:bodyPr>
          <a:lstStyle/>
          <a:p>
            <a:pPr algn="just"/>
            <a:r>
              <a:rPr lang="en-US" b="1" dirty="0" err="1"/>
              <a:t>SuperKEKB</a:t>
            </a:r>
            <a:r>
              <a:rPr lang="en-US" dirty="0"/>
              <a:t> offers unique opportunities for pursuing significant research on positron production at a currently operating state-of-the-art facility, including the injector </a:t>
            </a:r>
            <a:r>
              <a:rPr lang="en-US" dirty="0" err="1"/>
              <a:t>linac</a:t>
            </a:r>
            <a:r>
              <a:rPr lang="en-US" dirty="0"/>
              <a:t>. The focus will be on novel </a:t>
            </a:r>
            <a:r>
              <a:rPr lang="en-US" b="1" dirty="0"/>
              <a:t>hybrid targets </a:t>
            </a:r>
            <a:r>
              <a:rPr lang="en-US" dirty="0"/>
              <a:t>and </a:t>
            </a:r>
            <a:r>
              <a:rPr lang="en-US" b="1" dirty="0"/>
              <a:t>capture systems </a:t>
            </a:r>
            <a:r>
              <a:rPr lang="en-US" dirty="0"/>
              <a:t>such as SC solenoids. </a:t>
            </a:r>
          </a:p>
          <a:p>
            <a:pPr algn="just"/>
            <a:r>
              <a:rPr lang="en-US" dirty="0"/>
              <a:t>An innovative aspect is the prediction and control of the positron yield with advanced </a:t>
            </a:r>
            <a:r>
              <a:rPr lang="en-US" dirty="0" err="1"/>
              <a:t>optimisation</a:t>
            </a:r>
            <a:r>
              <a:rPr lang="en-US" dirty="0"/>
              <a:t> methods. SLAC also has a history of experience and expertise in designing and operating high-intensity positron sources, and is moreover nowadays much involved in novel laser- and beam-driven plasma accelerator concepts. </a:t>
            </a:r>
            <a:r>
              <a:rPr lang="en-US" b="1" dirty="0"/>
              <a:t>FACET-II</a:t>
            </a:r>
            <a:r>
              <a:rPr lang="en-US" dirty="0"/>
              <a:t> is the only facility providing high-energy positron beams for acceleration in plasmas, where </a:t>
            </a:r>
            <a:r>
              <a:rPr lang="en-US" b="1" dirty="0"/>
              <a:t>advanced artificial intelligence (AI) based </a:t>
            </a:r>
            <a:r>
              <a:rPr lang="en-US" b="1" dirty="0" err="1"/>
              <a:t>optimisation</a:t>
            </a:r>
            <a:r>
              <a:rPr lang="en-US" b="1" dirty="0"/>
              <a:t> methods</a:t>
            </a:r>
            <a:r>
              <a:rPr lang="en-US" dirty="0"/>
              <a:t>, e.g. to maximize the positron yield and control the plasma </a:t>
            </a:r>
            <a:r>
              <a:rPr lang="en-US" dirty="0" err="1"/>
              <a:t>wakefield</a:t>
            </a:r>
            <a:r>
              <a:rPr lang="en-US" dirty="0"/>
              <a:t> acceleration process, can be properly developed and assessed. </a:t>
            </a:r>
          </a:p>
          <a:p>
            <a:pPr algn="just"/>
            <a:r>
              <a:rPr lang="en-US" dirty="0"/>
              <a:t>In addition, polarized positrons are essential for linear colliders. The </a:t>
            </a:r>
            <a:r>
              <a:rPr lang="en-US" b="1" dirty="0"/>
              <a:t>polarized positron facility </a:t>
            </a:r>
            <a:r>
              <a:rPr lang="en-US" dirty="0"/>
              <a:t>at </a:t>
            </a:r>
            <a:r>
              <a:rPr lang="en-US" b="1" dirty="0"/>
              <a:t>JLAB</a:t>
            </a:r>
            <a:r>
              <a:rPr lang="en-US" dirty="0"/>
              <a:t> will be ideal to gain experience with a low-energy conventional yet highly efficient positron source based on Bremsstrahlung from polarized electrons with subsequent positron capture, focusing both on assessing the corresponding production issues and scaling to high energy.</a:t>
            </a:r>
          </a:p>
        </p:txBody>
      </p:sp>
      <p:sp>
        <p:nvSpPr>
          <p:cNvPr id="4" name="Date Placeholder 3">
            <a:extLst>
              <a:ext uri="{FF2B5EF4-FFF2-40B4-BE49-F238E27FC236}">
                <a16:creationId xmlns:a16="http://schemas.microsoft.com/office/drawing/2014/main" id="{89553EC2-395E-132A-CC7B-59B5816E4C14}"/>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5140F5BC-0F94-4E66-E5B6-A74611FDA2A4}"/>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37E24335-1E18-C993-BAA3-44C60A3D2059}"/>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15</a:t>
            </a:fld>
            <a:endParaRPr lang="fr-FR">
              <a:solidFill>
                <a:prstClr val="white"/>
              </a:solidFill>
              <a:latin typeface="News Gothic MT"/>
            </a:endParaRPr>
          </a:p>
        </p:txBody>
      </p:sp>
      <p:pic>
        <p:nvPicPr>
          <p:cNvPr id="2052" name="Picture 4" descr="Image: FACET-II Facility | SLAC National Accelerator Laboratory">
            <a:extLst>
              <a:ext uri="{FF2B5EF4-FFF2-40B4-BE49-F238E27FC236}">
                <a16:creationId xmlns:a16="http://schemas.microsoft.com/office/drawing/2014/main" id="{07E33DA9-7E8D-7493-6085-51E0959E5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257" y="2601729"/>
            <a:ext cx="2523864" cy="14217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FACET-II upgrade | SLAC National Accelerator Laboratory">
            <a:extLst>
              <a:ext uri="{FF2B5EF4-FFF2-40B4-BE49-F238E27FC236}">
                <a16:creationId xmlns:a16="http://schemas.microsoft.com/office/drawing/2014/main" id="{42A28FB6-E0C9-D72B-BF46-702ED0AEA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2553" y="3821335"/>
            <a:ext cx="1600117" cy="1066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F0A861D-54A6-1D1F-FA5B-242E4D880A8B}"/>
              </a:ext>
            </a:extLst>
          </p:cNvPr>
          <p:cNvPicPr>
            <a:picLocks noChangeAspect="1"/>
          </p:cNvPicPr>
          <p:nvPr/>
        </p:nvPicPr>
        <p:blipFill>
          <a:blip r:embed="rId5"/>
          <a:stretch>
            <a:fillRect/>
          </a:stretch>
        </p:blipFill>
        <p:spPr>
          <a:xfrm>
            <a:off x="9758821" y="5030477"/>
            <a:ext cx="2414304" cy="1335099"/>
          </a:xfrm>
          <a:prstGeom prst="rect">
            <a:avLst/>
          </a:prstGeom>
        </p:spPr>
      </p:pic>
      <p:sp>
        <p:nvSpPr>
          <p:cNvPr id="10" name="TextBox 9">
            <a:extLst>
              <a:ext uri="{FF2B5EF4-FFF2-40B4-BE49-F238E27FC236}">
                <a16:creationId xmlns:a16="http://schemas.microsoft.com/office/drawing/2014/main" id="{2A89BAB4-1023-4AC2-4EFA-33A8AC9ADD7B}"/>
              </a:ext>
            </a:extLst>
          </p:cNvPr>
          <p:cNvSpPr txBox="1"/>
          <p:nvPr/>
        </p:nvSpPr>
        <p:spPr>
          <a:xfrm>
            <a:off x="7414239" y="6354573"/>
            <a:ext cx="4384823" cy="276999"/>
          </a:xfrm>
          <a:prstGeom prst="rect">
            <a:avLst/>
          </a:prstGeom>
          <a:solidFill>
            <a:schemeClr val="bg1"/>
          </a:solidFill>
        </p:spPr>
        <p:txBody>
          <a:bodyPr wrap="square">
            <a:spAutoFit/>
          </a:bodyPr>
          <a:lstStyle/>
          <a:p>
            <a:r>
              <a:rPr lang="en-US" sz="1200" dirty="0"/>
              <a:t>Polarized Electrons for Polarized Positrons (</a:t>
            </a:r>
            <a:r>
              <a:rPr lang="en-US" sz="1200" dirty="0" err="1"/>
              <a:t>PEPPo</a:t>
            </a:r>
            <a:r>
              <a:rPr lang="en-US" sz="1200" dirty="0"/>
              <a:t>) @ CEBAF</a:t>
            </a:r>
          </a:p>
        </p:txBody>
      </p:sp>
      <p:sp>
        <p:nvSpPr>
          <p:cNvPr id="11" name="TextBox 10">
            <a:extLst>
              <a:ext uri="{FF2B5EF4-FFF2-40B4-BE49-F238E27FC236}">
                <a16:creationId xmlns:a16="http://schemas.microsoft.com/office/drawing/2014/main" id="{5736DDA1-1E89-B8D7-62D0-F227F9686087}"/>
              </a:ext>
            </a:extLst>
          </p:cNvPr>
          <p:cNvSpPr txBox="1"/>
          <p:nvPr/>
        </p:nvSpPr>
        <p:spPr>
          <a:xfrm>
            <a:off x="9606651" y="2537365"/>
            <a:ext cx="1600117" cy="276999"/>
          </a:xfrm>
          <a:prstGeom prst="rect">
            <a:avLst/>
          </a:prstGeom>
          <a:solidFill>
            <a:schemeClr val="bg1"/>
          </a:solidFill>
        </p:spPr>
        <p:txBody>
          <a:bodyPr wrap="square">
            <a:spAutoFit/>
          </a:bodyPr>
          <a:lstStyle/>
          <a:p>
            <a:r>
              <a:rPr lang="en-US" sz="1200" dirty="0"/>
              <a:t>FACET II @ SLAC</a:t>
            </a:r>
          </a:p>
        </p:txBody>
      </p:sp>
      <p:sp>
        <p:nvSpPr>
          <p:cNvPr id="13" name="TextBox 12">
            <a:extLst>
              <a:ext uri="{FF2B5EF4-FFF2-40B4-BE49-F238E27FC236}">
                <a16:creationId xmlns:a16="http://schemas.microsoft.com/office/drawing/2014/main" id="{BD133BCC-E6D2-F813-F77F-447D1381C6F1}"/>
              </a:ext>
            </a:extLst>
          </p:cNvPr>
          <p:cNvSpPr txBox="1"/>
          <p:nvPr/>
        </p:nvSpPr>
        <p:spPr>
          <a:xfrm>
            <a:off x="9606651" y="1075114"/>
            <a:ext cx="2414345" cy="276999"/>
          </a:xfrm>
          <a:prstGeom prst="rect">
            <a:avLst/>
          </a:prstGeom>
          <a:noFill/>
        </p:spPr>
        <p:txBody>
          <a:bodyPr wrap="square" rtlCol="0">
            <a:spAutoFit/>
          </a:bodyPr>
          <a:lstStyle/>
          <a:p>
            <a:r>
              <a:rPr lang="en-GB" sz="1200" dirty="0">
                <a:solidFill>
                  <a:schemeClr val="tx1"/>
                </a:solidFill>
                <a:latin typeface="Times New Roman" panose="02020603050405020304" pitchFamily="18" charset="0"/>
                <a:cs typeface="Times New Roman" panose="02020603050405020304" pitchFamily="18" charset="0"/>
              </a:rPr>
              <a:t>Crystal-based target Hybrid scheme</a:t>
            </a:r>
          </a:p>
        </p:txBody>
      </p:sp>
    </p:spTree>
    <p:extLst>
      <p:ext uri="{BB962C8B-B14F-4D97-AF65-F5344CB8AC3E}">
        <p14:creationId xmlns:p14="http://schemas.microsoft.com/office/powerpoint/2010/main" val="373511877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t>Secondment Task 1.3</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680123" y="2309128"/>
            <a:ext cx="4004424" cy="3759821"/>
          </a:xfrm>
        </p:spPr>
        <p:txBody>
          <a:bodyPr>
            <a:normAutofit fontScale="85000" lnSpcReduction="10000"/>
          </a:bodyPr>
          <a:lstStyle/>
          <a:p>
            <a:endParaRPr lang="en-US" dirty="0"/>
          </a:p>
          <a:p>
            <a:r>
              <a:rPr lang="en-US" sz="1800" dirty="0"/>
              <a:t>Participation in the injector optimization and machine studies for the next </a:t>
            </a:r>
            <a:r>
              <a:rPr lang="en-US" sz="1800" dirty="0" err="1"/>
              <a:t>SuperKEKB</a:t>
            </a:r>
            <a:r>
              <a:rPr lang="en-US" sz="1800" dirty="0"/>
              <a:t> run in December 2023</a:t>
            </a:r>
          </a:p>
          <a:p>
            <a:r>
              <a:rPr lang="en-US" sz="1800" dirty="0"/>
              <a:t>Experimental campaign and data analysis for the benchmarking of the positron source simulation tools</a:t>
            </a:r>
          </a:p>
          <a:p>
            <a:r>
              <a:rPr lang="en-US" sz="1800" dirty="0"/>
              <a:t>Discussions and application of the AI-based optimization techniques for the positron sources</a:t>
            </a:r>
          </a:p>
          <a:p>
            <a:r>
              <a:rPr lang="en-US" sz="1800" dirty="0"/>
              <a:t>Discussions on the FCC-</a:t>
            </a:r>
            <a:r>
              <a:rPr lang="en-US" sz="1800" dirty="0" err="1"/>
              <a:t>ee</a:t>
            </a:r>
            <a:r>
              <a:rPr lang="en-US" sz="1800" dirty="0"/>
              <a:t> and ILC positron source common R&amp;D studies</a:t>
            </a:r>
          </a:p>
          <a:p>
            <a:endParaRPr lang="en-US" dirty="0"/>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16</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1"/>
            <a:ext cx="10762971" cy="1016180"/>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t>Name:</a:t>
            </a:r>
            <a:r>
              <a:rPr lang="en-US" sz="2000" dirty="0"/>
              <a:t> Fahad </a:t>
            </a:r>
            <a:r>
              <a:rPr lang="en-US" sz="2000" dirty="0" err="1"/>
              <a:t>Alharthi</a:t>
            </a:r>
            <a:r>
              <a:rPr lang="en-US" sz="2000" dirty="0"/>
              <a:t> (PhD), Iryna </a:t>
            </a:r>
            <a:r>
              <a:rPr lang="en-US" sz="2000" dirty="0" err="1"/>
              <a:t>Chaikovska</a:t>
            </a:r>
            <a:r>
              <a:rPr lang="en-US" sz="2000" dirty="0"/>
              <a:t>, Viacheslav </a:t>
            </a:r>
            <a:r>
              <a:rPr lang="en-US" sz="2000" dirty="0" err="1"/>
              <a:t>Kubytsky</a:t>
            </a:r>
            <a:endParaRPr lang="en-US" sz="2000" dirty="0"/>
          </a:p>
          <a:p>
            <a:pPr>
              <a:spcBef>
                <a:spcPts val="0"/>
              </a:spcBef>
            </a:pPr>
            <a:r>
              <a:rPr lang="en-US" sz="2000" b="1" dirty="0"/>
              <a:t>Institution</a:t>
            </a:r>
            <a:r>
              <a:rPr lang="en-US" sz="2000" dirty="0"/>
              <a:t>: </a:t>
            </a:r>
            <a:r>
              <a:rPr lang="en-US" sz="2000" dirty="0" err="1"/>
              <a:t>IJCLab</a:t>
            </a:r>
            <a:r>
              <a:rPr lang="en-US" sz="2000" dirty="0"/>
              <a:t> - CNRS</a:t>
            </a:r>
          </a:p>
          <a:p>
            <a:pPr>
              <a:spcBef>
                <a:spcPts val="0"/>
              </a:spcBef>
            </a:pPr>
            <a:r>
              <a:rPr lang="en-US" sz="2000" b="1" dirty="0"/>
              <a:t>Dates</a:t>
            </a:r>
            <a:r>
              <a:rPr lang="en-US" sz="2000" dirty="0"/>
              <a:t>: FA: 11/11/2023 - 23/12/2024 and IC and VK: 19/11/2023 - 25/12/2023</a:t>
            </a:r>
          </a:p>
          <a:p>
            <a:pPr>
              <a:spcBef>
                <a:spcPts val="0"/>
              </a:spcBef>
            </a:pPr>
            <a:r>
              <a:rPr lang="en-US" sz="2000" b="1" dirty="0"/>
              <a:t>Visiting Lab</a:t>
            </a:r>
            <a:r>
              <a:rPr lang="en-US" sz="2000" dirty="0"/>
              <a:t>: </a:t>
            </a:r>
            <a:r>
              <a:rPr lang="en-US" sz="2000" dirty="0" err="1"/>
              <a:t>SuperKEKB</a:t>
            </a:r>
            <a:r>
              <a:rPr lang="en-US" sz="2000" dirty="0"/>
              <a:t> KEK</a:t>
            </a:r>
          </a:p>
        </p:txBody>
      </p:sp>
      <p:sp>
        <p:nvSpPr>
          <p:cNvPr id="12" name="TextBox 11">
            <a:extLst>
              <a:ext uri="{FF2B5EF4-FFF2-40B4-BE49-F238E27FC236}">
                <a16:creationId xmlns:a16="http://schemas.microsoft.com/office/drawing/2014/main" id="{E8A92D41-0EB7-32B3-A410-E13A774F8E64}"/>
              </a:ext>
            </a:extLst>
          </p:cNvPr>
          <p:cNvSpPr txBox="1"/>
          <p:nvPr/>
        </p:nvSpPr>
        <p:spPr>
          <a:xfrm>
            <a:off x="1029258" y="2309128"/>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5981278" y="2215746"/>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5399939" y="2742357"/>
            <a:ext cx="6043531" cy="3515163"/>
          </a:xfrm>
          <a:prstGeom prst="rect">
            <a:avLst/>
          </a:prstGeom>
        </p:spPr>
        <p:txBody>
          <a:bodyPr vert="horz" lIns="91440" tIns="45720" rIns="91440" bIns="45720" rtlCol="0">
            <a:normAutofit fontScale="850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1800" dirty="0"/>
              <a:t>Exchange of experience in accelerator operation, and positron source operation and  development in particular.</a:t>
            </a:r>
          </a:p>
          <a:p>
            <a:r>
              <a:rPr lang="en-US" sz="1800" dirty="0"/>
              <a:t>Successful experimental campaign, data taking. Preliminary data analysis and discussion.</a:t>
            </a:r>
          </a:p>
          <a:p>
            <a:r>
              <a:rPr lang="en-US" sz="1800" dirty="0"/>
              <a:t>Successful application of AI-based optimization technique (Bayesian optimization) to enhance positron source performance of </a:t>
            </a:r>
            <a:r>
              <a:rPr lang="en-US" sz="1800" dirty="0" err="1"/>
              <a:t>SuperKEKB</a:t>
            </a:r>
            <a:r>
              <a:rPr lang="en-US" sz="1800" dirty="0"/>
              <a:t>, demonstrating the potential for advanced optimization methods in positron injectors.</a:t>
            </a:r>
          </a:p>
          <a:p>
            <a:r>
              <a:rPr lang="en-US" sz="1800" dirty="0"/>
              <a:t>Productive discussions and alignment of research goals for common R&amp;D studies on positron sources between FCC-</a:t>
            </a:r>
            <a:r>
              <a:rPr lang="en-US" sz="1800" dirty="0" err="1"/>
              <a:t>ee</a:t>
            </a:r>
            <a:r>
              <a:rPr lang="en-US" sz="1800" dirty="0"/>
              <a:t> and ILC. Exchange of information and data sharing for the simulations of the ILC positron production and capture.</a:t>
            </a:r>
          </a:p>
          <a:p>
            <a:endParaRPr lang="en-US" sz="1800" dirty="0"/>
          </a:p>
          <a:p>
            <a:endParaRPr lang="en-US" sz="1800" dirty="0"/>
          </a:p>
          <a:p>
            <a:endParaRPr lang="en-US" sz="1800" dirty="0"/>
          </a:p>
          <a:p>
            <a:endParaRPr lang="en-US" sz="1800" dirty="0"/>
          </a:p>
          <a:p>
            <a:endParaRPr lang="en-US" dirty="0"/>
          </a:p>
        </p:txBody>
      </p:sp>
    </p:spTree>
    <p:extLst>
      <p:ext uri="{BB962C8B-B14F-4D97-AF65-F5344CB8AC3E}">
        <p14:creationId xmlns:p14="http://schemas.microsoft.com/office/powerpoint/2010/main" val="375828240"/>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7137-6B17-EC1F-2685-491F7732403E}"/>
              </a:ext>
            </a:extLst>
          </p:cNvPr>
          <p:cNvSpPr>
            <a:spLocks noGrp="1"/>
          </p:cNvSpPr>
          <p:nvPr>
            <p:ph type="title"/>
          </p:nvPr>
        </p:nvSpPr>
        <p:spPr>
          <a:xfrm>
            <a:off x="1703155" y="191475"/>
            <a:ext cx="10711865" cy="1335099"/>
          </a:xfrm>
        </p:spPr>
        <p:txBody>
          <a:bodyPr/>
          <a:lstStyle/>
          <a:p>
            <a:r>
              <a:rPr lang="en-US" dirty="0"/>
              <a:t>Task 1.4:  </a:t>
            </a:r>
            <a:r>
              <a:rPr lang="en-US" sz="3200" dirty="0"/>
              <a:t>R&amp;D on Energy Recovery </a:t>
            </a:r>
            <a:r>
              <a:rPr lang="en-US" sz="3200" dirty="0" err="1"/>
              <a:t>Linacs</a:t>
            </a:r>
            <a:r>
              <a:rPr lang="en-US" sz="3200" dirty="0"/>
              <a:t> </a:t>
            </a:r>
            <a:br>
              <a:rPr lang="en-US" sz="3200" dirty="0"/>
            </a:br>
            <a:r>
              <a:rPr lang="en-US" sz="2400" dirty="0"/>
              <a:t>(CNRS, 6 person-months)</a:t>
            </a:r>
          </a:p>
        </p:txBody>
      </p:sp>
      <p:sp>
        <p:nvSpPr>
          <p:cNvPr id="3" name="Content Placeholder 2">
            <a:extLst>
              <a:ext uri="{FF2B5EF4-FFF2-40B4-BE49-F238E27FC236}">
                <a16:creationId xmlns:a16="http://schemas.microsoft.com/office/drawing/2014/main" id="{44D40116-EA73-67EE-D097-9355A34A873E}"/>
              </a:ext>
            </a:extLst>
          </p:cNvPr>
          <p:cNvSpPr>
            <a:spLocks noGrp="1"/>
          </p:cNvSpPr>
          <p:nvPr>
            <p:ph idx="1"/>
          </p:nvPr>
        </p:nvSpPr>
        <p:spPr>
          <a:xfrm>
            <a:off x="150071" y="1813704"/>
            <a:ext cx="7310520" cy="4429125"/>
          </a:xfrm>
        </p:spPr>
        <p:txBody>
          <a:bodyPr>
            <a:normAutofit/>
          </a:bodyPr>
          <a:lstStyle/>
          <a:p>
            <a:pPr algn="just"/>
            <a:r>
              <a:rPr lang="en-US" sz="2000" dirty="0"/>
              <a:t>ERL technologies have been identified among the most promising alternatives to efficiently use the accelerated beams in future colliders, both linear and circular. Different ERL-based accelerators are now operating at JLAB, </a:t>
            </a:r>
            <a:r>
              <a:rPr lang="en-US" sz="2000" b="1" dirty="0" err="1"/>
              <a:t>cERL</a:t>
            </a:r>
            <a:r>
              <a:rPr lang="en-US" sz="2000" b="1" dirty="0"/>
              <a:t> </a:t>
            </a:r>
            <a:r>
              <a:rPr lang="en-US" sz="2000" dirty="0"/>
              <a:t>in </a:t>
            </a:r>
            <a:r>
              <a:rPr lang="en-US" sz="2000" b="1" dirty="0"/>
              <a:t>KEK</a:t>
            </a:r>
            <a:r>
              <a:rPr lang="en-US" sz="2000" dirty="0"/>
              <a:t> and </a:t>
            </a:r>
            <a:r>
              <a:rPr lang="en-US" sz="2000" b="1" dirty="0"/>
              <a:t>CBETA</a:t>
            </a:r>
            <a:r>
              <a:rPr lang="en-US" sz="2000" dirty="0"/>
              <a:t> at </a:t>
            </a:r>
            <a:r>
              <a:rPr lang="en-US" sz="2000" b="1" dirty="0"/>
              <a:t>Cornell University</a:t>
            </a:r>
            <a:r>
              <a:rPr lang="en-US" sz="2000" dirty="0"/>
              <a:t>. Participating in the operation of these facilities will be a unique opportunity to assess the viability of this type of technology and consolidate the expertise of European staff. The main activities will be focused on (1) operation of </a:t>
            </a:r>
            <a:r>
              <a:rPr lang="en-US" sz="2000" b="1" dirty="0"/>
              <a:t>DC-gun in high-current</a:t>
            </a:r>
            <a:r>
              <a:rPr lang="en-US" sz="2000" dirty="0"/>
              <a:t> and dominated space charge regime, (2) </a:t>
            </a:r>
            <a:r>
              <a:rPr lang="en-US" sz="2000" b="1" dirty="0" err="1"/>
              <a:t>multipass</a:t>
            </a:r>
            <a:r>
              <a:rPr lang="en-US" sz="2000" b="1" dirty="0"/>
              <a:t> </a:t>
            </a:r>
            <a:r>
              <a:rPr lang="en-US" sz="2000" dirty="0"/>
              <a:t>ERL operation, (3) </a:t>
            </a:r>
            <a:r>
              <a:rPr lang="en-US" sz="2000" b="1" dirty="0"/>
              <a:t>HOM modes control </a:t>
            </a:r>
            <a:r>
              <a:rPr lang="en-US" sz="2000" dirty="0"/>
              <a:t>and mitigation, (4) </a:t>
            </a:r>
            <a:r>
              <a:rPr lang="en-US" sz="2000" b="1" dirty="0"/>
              <a:t>beam characterization</a:t>
            </a:r>
            <a:r>
              <a:rPr lang="en-US" sz="2000" dirty="0"/>
              <a:t>, loss monitoring and control, fast feedback and mitigation techniques.</a:t>
            </a:r>
          </a:p>
        </p:txBody>
      </p:sp>
      <p:sp>
        <p:nvSpPr>
          <p:cNvPr id="4" name="Date Placeholder 3">
            <a:extLst>
              <a:ext uri="{FF2B5EF4-FFF2-40B4-BE49-F238E27FC236}">
                <a16:creationId xmlns:a16="http://schemas.microsoft.com/office/drawing/2014/main" id="{F50FCFFC-2C1D-69CF-3C2E-CC71CE814255}"/>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CAB18508-9D76-B8B1-968C-80CC22FEDF27}"/>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4D98D8FF-DC9E-73AF-F9B3-0C90CDCEA7C8}"/>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17</a:t>
            </a:fld>
            <a:endParaRPr lang="fr-FR">
              <a:solidFill>
                <a:prstClr val="white"/>
              </a:solidFill>
              <a:latin typeface="News Gothic MT"/>
            </a:endParaRPr>
          </a:p>
        </p:txBody>
      </p:sp>
      <p:pic>
        <p:nvPicPr>
          <p:cNvPr id="7" name="Picture 6">
            <a:extLst>
              <a:ext uri="{FF2B5EF4-FFF2-40B4-BE49-F238E27FC236}">
                <a16:creationId xmlns:a16="http://schemas.microsoft.com/office/drawing/2014/main" id="{7034A991-F167-0824-3AE7-4B0506605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788" y="1526574"/>
            <a:ext cx="3715255" cy="2089830"/>
          </a:xfrm>
          <a:prstGeom prst="rect">
            <a:avLst/>
          </a:prstGeom>
        </p:spPr>
      </p:pic>
      <p:pic>
        <p:nvPicPr>
          <p:cNvPr id="8" name="Picture 7">
            <a:extLst>
              <a:ext uri="{FF2B5EF4-FFF2-40B4-BE49-F238E27FC236}">
                <a16:creationId xmlns:a16="http://schemas.microsoft.com/office/drawing/2014/main" id="{2592CE98-20E2-5A9A-81F0-42B3D028F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613" y="4257385"/>
            <a:ext cx="3223350" cy="2191878"/>
          </a:xfrm>
          <a:prstGeom prst="rect">
            <a:avLst/>
          </a:prstGeom>
        </p:spPr>
      </p:pic>
      <p:sp>
        <p:nvSpPr>
          <p:cNvPr id="9" name="TextBox 8">
            <a:extLst>
              <a:ext uri="{FF2B5EF4-FFF2-40B4-BE49-F238E27FC236}">
                <a16:creationId xmlns:a16="http://schemas.microsoft.com/office/drawing/2014/main" id="{F6C12FE7-A45E-389E-E4CD-312F882E1D00}"/>
              </a:ext>
            </a:extLst>
          </p:cNvPr>
          <p:cNvSpPr txBox="1"/>
          <p:nvPr/>
        </p:nvSpPr>
        <p:spPr>
          <a:xfrm>
            <a:off x="7982683" y="3424238"/>
            <a:ext cx="1447067" cy="276999"/>
          </a:xfrm>
          <a:prstGeom prst="rect">
            <a:avLst/>
          </a:prstGeom>
          <a:solidFill>
            <a:schemeClr val="bg1"/>
          </a:solidFill>
        </p:spPr>
        <p:txBody>
          <a:bodyPr wrap="square">
            <a:spAutoFit/>
          </a:bodyPr>
          <a:lstStyle/>
          <a:p>
            <a:r>
              <a:rPr lang="en-US" sz="1200" dirty="0"/>
              <a:t>CBETA @ Cornell</a:t>
            </a:r>
          </a:p>
        </p:txBody>
      </p:sp>
      <p:sp>
        <p:nvSpPr>
          <p:cNvPr id="11" name="TextBox 10">
            <a:extLst>
              <a:ext uri="{FF2B5EF4-FFF2-40B4-BE49-F238E27FC236}">
                <a16:creationId xmlns:a16="http://schemas.microsoft.com/office/drawing/2014/main" id="{86CC23D2-7014-A098-28D4-ABA743425F28}"/>
              </a:ext>
            </a:extLst>
          </p:cNvPr>
          <p:cNvSpPr txBox="1"/>
          <p:nvPr/>
        </p:nvSpPr>
        <p:spPr>
          <a:xfrm>
            <a:off x="10009187" y="5909733"/>
            <a:ext cx="1793885" cy="276999"/>
          </a:xfrm>
          <a:prstGeom prst="rect">
            <a:avLst/>
          </a:prstGeom>
          <a:noFill/>
        </p:spPr>
        <p:txBody>
          <a:bodyPr wrap="square">
            <a:spAutoFit/>
          </a:bodyPr>
          <a:lstStyle/>
          <a:p>
            <a:r>
              <a:rPr lang="en-US" sz="1200" dirty="0" err="1"/>
              <a:t>eERL</a:t>
            </a:r>
            <a:r>
              <a:rPr lang="en-US" sz="1200" dirty="0"/>
              <a:t> @ KEK</a:t>
            </a:r>
          </a:p>
        </p:txBody>
      </p:sp>
      <p:pic>
        <p:nvPicPr>
          <p:cNvPr id="4098" name="Picture 2" descr="The Cornell BNL ERL Test Accelerator (CBETA)">
            <a:extLst>
              <a:ext uri="{FF2B5EF4-FFF2-40B4-BE49-F238E27FC236}">
                <a16:creationId xmlns:a16="http://schemas.microsoft.com/office/drawing/2014/main" id="{1C1A8A15-4B17-C378-6263-432EB725D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2490" y="2571489"/>
            <a:ext cx="2055813"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77597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latin typeface="Arial"/>
                <a:cs typeface="Arial"/>
              </a:rPr>
              <a:t>Secondment Task 1.4</a:t>
            </a:r>
            <a:endParaRPr lang="en-US" dirty="0"/>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372782" y="2258109"/>
            <a:ext cx="3649624" cy="3089539"/>
          </a:xfrm>
        </p:spPr>
        <p:txBody>
          <a:bodyPr vert="horz" lIns="91440" tIns="45720" rIns="91440" bIns="45720" rtlCol="0" anchor="t">
            <a:normAutofit/>
          </a:bodyPr>
          <a:lstStyle/>
          <a:p>
            <a:endParaRPr lang="en-US" dirty="0"/>
          </a:p>
          <a:p>
            <a:r>
              <a:rPr lang="en-US" sz="1800" dirty="0">
                <a:latin typeface="Arial"/>
                <a:cs typeface="Arial"/>
              </a:rPr>
              <a:t>Exchange of experience in the field of design, simulation, tolerance analysis and diagnostics of ERLs</a:t>
            </a:r>
          </a:p>
          <a:p>
            <a:pPr>
              <a:buClr>
                <a:srgbClr val="6FB7D7"/>
              </a:buClr>
            </a:pPr>
            <a:r>
              <a:rPr lang="en-US" sz="1800" dirty="0">
                <a:latin typeface="Arial"/>
                <a:cs typeface="Arial"/>
              </a:rPr>
              <a:t>Participation in the FFA’23 Workshop at </a:t>
            </a:r>
            <a:r>
              <a:rPr lang="en-US" sz="1800" dirty="0" err="1">
                <a:latin typeface="Arial"/>
                <a:cs typeface="Arial"/>
              </a:rPr>
              <a:t>JLab</a:t>
            </a:r>
            <a:r>
              <a:rPr lang="en-US" sz="1800" dirty="0">
                <a:latin typeface="Arial"/>
                <a:cs typeface="Arial"/>
              </a:rPr>
              <a:t>, Sept 10-15 2023</a:t>
            </a:r>
            <a:endParaRPr lang="en-US" dirty="0"/>
          </a:p>
          <a:p>
            <a:endParaRPr lang="en-US" dirty="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18</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1"/>
            <a:ext cx="10762971" cy="1016180"/>
          </a:xfrm>
          <a:prstGeom prst="rect">
            <a:avLst/>
          </a:prstGeom>
        </p:spPr>
        <p:txBody>
          <a:bodyPr vert="horz" lIns="91440" tIns="45720" rIns="91440" bIns="45720" rtlCol="0" anchor="t">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latin typeface="Arial"/>
                <a:cs typeface="Arial"/>
              </a:rPr>
              <a:t>Name: </a:t>
            </a:r>
            <a:r>
              <a:rPr lang="en-US" sz="2000" dirty="0">
                <a:latin typeface="Arial"/>
                <a:cs typeface="Arial"/>
              </a:rPr>
              <a:t>Alex Fomin</a:t>
            </a:r>
            <a:endParaRPr lang="en-US" sz="2000" dirty="0"/>
          </a:p>
          <a:p>
            <a:pPr>
              <a:spcBef>
                <a:spcPts val="0"/>
              </a:spcBef>
            </a:pPr>
            <a:r>
              <a:rPr lang="en-US" sz="2000" b="1" dirty="0">
                <a:latin typeface="Arial"/>
                <a:cs typeface="Arial"/>
              </a:rPr>
              <a:t>Institution:</a:t>
            </a:r>
            <a:r>
              <a:rPr lang="en-US" sz="2000" dirty="0">
                <a:latin typeface="Arial"/>
                <a:cs typeface="Arial"/>
              </a:rPr>
              <a:t> </a:t>
            </a:r>
            <a:r>
              <a:rPr lang="en-US" sz="2000" dirty="0" err="1">
                <a:latin typeface="Arial"/>
                <a:cs typeface="Arial"/>
              </a:rPr>
              <a:t>IJCLab</a:t>
            </a:r>
            <a:r>
              <a:rPr lang="en-US" sz="2000" dirty="0">
                <a:latin typeface="Arial"/>
                <a:cs typeface="Arial"/>
              </a:rPr>
              <a:t> -  CNRS</a:t>
            </a:r>
            <a:endParaRPr lang="en-US" sz="2000" dirty="0">
              <a:cs typeface="Arial"/>
            </a:endParaRPr>
          </a:p>
          <a:p>
            <a:pPr>
              <a:spcBef>
                <a:spcPts val="0"/>
              </a:spcBef>
            </a:pPr>
            <a:r>
              <a:rPr lang="en-US" sz="2000" b="1" dirty="0">
                <a:latin typeface="Arial"/>
                <a:cs typeface="Arial"/>
              </a:rPr>
              <a:t>Dates</a:t>
            </a:r>
            <a:r>
              <a:rPr lang="en-US" sz="2000" dirty="0">
                <a:latin typeface="Arial"/>
                <a:cs typeface="Arial"/>
              </a:rPr>
              <a:t>: 31/08/2023 – 29/09/2023</a:t>
            </a:r>
            <a:endParaRPr lang="en-US" sz="2000" dirty="0">
              <a:cs typeface="Arial"/>
            </a:endParaRPr>
          </a:p>
          <a:p>
            <a:pPr>
              <a:spcBef>
                <a:spcPts val="0"/>
              </a:spcBef>
            </a:pPr>
            <a:r>
              <a:rPr lang="en-US" sz="2000" b="1" dirty="0">
                <a:latin typeface="Arial"/>
                <a:cs typeface="Arial"/>
              </a:rPr>
              <a:t>Visiting Lab: </a:t>
            </a:r>
            <a:r>
              <a:rPr lang="en-US" sz="2000" dirty="0">
                <a:latin typeface="Arial"/>
                <a:cs typeface="Arial"/>
              </a:rPr>
              <a:t>CEBAF</a:t>
            </a:r>
            <a:r>
              <a:rPr lang="en-US" sz="2000" b="1" dirty="0">
                <a:latin typeface="Arial"/>
                <a:cs typeface="Arial"/>
              </a:rPr>
              <a:t> </a:t>
            </a:r>
            <a:r>
              <a:rPr lang="en-US" sz="2000" dirty="0" err="1">
                <a:latin typeface="Arial"/>
                <a:cs typeface="Arial"/>
              </a:rPr>
              <a:t>JLab</a:t>
            </a:r>
            <a:endParaRPr lang="en-US" sz="2000" dirty="0">
              <a:cs typeface="Arial"/>
            </a:endParaRPr>
          </a:p>
        </p:txBody>
      </p:sp>
      <p:sp>
        <p:nvSpPr>
          <p:cNvPr id="12" name="TextBox 11">
            <a:extLst>
              <a:ext uri="{FF2B5EF4-FFF2-40B4-BE49-F238E27FC236}">
                <a16:creationId xmlns:a16="http://schemas.microsoft.com/office/drawing/2014/main" id="{E8A92D41-0EB7-32B3-A410-E13A774F8E64}"/>
              </a:ext>
            </a:extLst>
          </p:cNvPr>
          <p:cNvSpPr txBox="1"/>
          <p:nvPr/>
        </p:nvSpPr>
        <p:spPr>
          <a:xfrm>
            <a:off x="666352" y="2258021"/>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5090863" y="2209969"/>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4478295" y="2410024"/>
            <a:ext cx="7328223" cy="3612221"/>
          </a:xfrm>
          <a:prstGeom prst="rect">
            <a:avLst/>
          </a:prstGeom>
        </p:spPr>
        <p:txBody>
          <a:bodyPr vert="horz" lIns="91440" tIns="45720" rIns="91440" bIns="45720" rtlCol="0" anchor="t">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dirty="0"/>
          </a:p>
          <a:p>
            <a:pPr>
              <a:buClr>
                <a:srgbClr val="6FB7D7"/>
              </a:buClr>
            </a:pPr>
            <a:r>
              <a:rPr lang="en-US" sz="1800" dirty="0" err="1">
                <a:latin typeface="Arial"/>
                <a:cs typeface="Arial"/>
              </a:rPr>
              <a:t>Optimisitation</a:t>
            </a:r>
            <a:r>
              <a:rPr lang="en-US" sz="1800" dirty="0">
                <a:latin typeface="Arial"/>
                <a:cs typeface="Arial"/>
              </a:rPr>
              <a:t> the PERLE lattice design.</a:t>
            </a:r>
            <a:endParaRPr lang="en-US" dirty="0"/>
          </a:p>
          <a:p>
            <a:pPr>
              <a:buClr>
                <a:srgbClr val="6FB7D7"/>
              </a:buClr>
            </a:pPr>
            <a:r>
              <a:rPr lang="en-US" sz="1800" dirty="0">
                <a:latin typeface="Arial"/>
                <a:cs typeface="Arial"/>
              </a:rPr>
              <a:t>Got acquainted with codes (ELEGANT and BMAD) used for CEBAF ERL tolerance analysis and correction scheme, and checked the possibility of their application for PERLE simulations</a:t>
            </a:r>
          </a:p>
          <a:p>
            <a:pPr>
              <a:buClr>
                <a:srgbClr val="6FB7D7"/>
              </a:buClr>
            </a:pPr>
            <a:r>
              <a:rPr lang="en-US" sz="1800" dirty="0">
                <a:latin typeface="Arial"/>
                <a:cs typeface="Arial"/>
              </a:rPr>
              <a:t>Lessons learned from CBETA commissioning: pros and cons of various schemes and hardware used for diagnostics and tuning</a:t>
            </a:r>
          </a:p>
          <a:p>
            <a:pPr>
              <a:buClr>
                <a:srgbClr val="6FB7D7"/>
              </a:buClr>
            </a:pPr>
            <a:r>
              <a:rPr lang="en-US" sz="1800" dirty="0">
                <a:latin typeface="Arial"/>
                <a:cs typeface="Arial"/>
              </a:rPr>
              <a:t>Gave a seminar: Lattice Design and Beam Dynamics Studies for PERLE</a:t>
            </a:r>
            <a:endParaRPr lang="en-US" sz="1800" dirty="0">
              <a:cs typeface="Arial"/>
            </a:endParaRPr>
          </a:p>
        </p:txBody>
      </p:sp>
    </p:spTree>
    <p:extLst>
      <p:ext uri="{BB962C8B-B14F-4D97-AF65-F5344CB8AC3E}">
        <p14:creationId xmlns:p14="http://schemas.microsoft.com/office/powerpoint/2010/main" val="2176551216"/>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8BF2-5F40-8476-F031-EB9C1EEB2C2F}"/>
              </a:ext>
            </a:extLst>
          </p:cNvPr>
          <p:cNvSpPr>
            <a:spLocks noGrp="1"/>
          </p:cNvSpPr>
          <p:nvPr>
            <p:ph type="title"/>
          </p:nvPr>
        </p:nvSpPr>
        <p:spPr>
          <a:xfrm>
            <a:off x="1696035" y="-85163"/>
            <a:ext cx="10711865" cy="1335099"/>
          </a:xfrm>
        </p:spPr>
        <p:txBody>
          <a:bodyPr/>
          <a:lstStyle/>
          <a:p>
            <a:r>
              <a:rPr lang="en-US" dirty="0"/>
              <a:t>Task 1.1:  </a:t>
            </a:r>
            <a:r>
              <a:rPr lang="en-US" sz="3200" dirty="0"/>
              <a:t>Future </a:t>
            </a:r>
            <a:r>
              <a:rPr lang="en-US" sz="3200" dirty="0" err="1"/>
              <a:t>e</a:t>
            </a:r>
            <a:r>
              <a:rPr lang="en-US" sz="3200" baseline="30000" dirty="0" err="1"/>
              <a:t>+</a:t>
            </a:r>
            <a:r>
              <a:rPr lang="en-US" sz="3200" dirty="0" err="1"/>
              <a:t>e</a:t>
            </a:r>
            <a:r>
              <a:rPr lang="en-US" sz="3200" baseline="30000" dirty="0"/>
              <a:t>-</a:t>
            </a:r>
            <a:r>
              <a:rPr lang="en-US" sz="3200" dirty="0"/>
              <a:t> linear collider studies</a:t>
            </a:r>
            <a:br>
              <a:rPr lang="en-US" sz="3200" dirty="0"/>
            </a:br>
            <a:r>
              <a:rPr lang="en-US" sz="2400" dirty="0"/>
              <a:t>(CERN, CEA, CNRS, CSIC/IFIC DESY, UOX, 57 (34)  person-months)</a:t>
            </a:r>
          </a:p>
        </p:txBody>
      </p:sp>
      <p:sp>
        <p:nvSpPr>
          <p:cNvPr id="3" name="Content Placeholder 2">
            <a:extLst>
              <a:ext uri="{FF2B5EF4-FFF2-40B4-BE49-F238E27FC236}">
                <a16:creationId xmlns:a16="http://schemas.microsoft.com/office/drawing/2014/main" id="{6B38D0A1-9E67-0204-A4E7-181DF735A4E0}"/>
              </a:ext>
            </a:extLst>
          </p:cNvPr>
          <p:cNvSpPr>
            <a:spLocks noGrp="1"/>
          </p:cNvSpPr>
          <p:nvPr>
            <p:ph idx="1"/>
          </p:nvPr>
        </p:nvSpPr>
        <p:spPr>
          <a:xfrm>
            <a:off x="0" y="1341246"/>
            <a:ext cx="8851356" cy="5002404"/>
          </a:xfrm>
        </p:spPr>
        <p:txBody>
          <a:bodyPr>
            <a:noAutofit/>
          </a:bodyPr>
          <a:lstStyle/>
          <a:p>
            <a:pPr algn="just"/>
            <a:r>
              <a:rPr lang="en-US" sz="1800" dirty="0"/>
              <a:t>R&amp;D objectives of the </a:t>
            </a:r>
            <a:r>
              <a:rPr lang="en-US" sz="1800" b="1" dirty="0"/>
              <a:t>ATF3</a:t>
            </a:r>
            <a:r>
              <a:rPr lang="en-US" sz="1800" dirty="0"/>
              <a:t> linear collider test facility at </a:t>
            </a:r>
            <a:r>
              <a:rPr lang="en-US" sz="1800" b="1" dirty="0"/>
              <a:t>KEK</a:t>
            </a:r>
            <a:r>
              <a:rPr lang="en-US" sz="1800" dirty="0"/>
              <a:t>, to maximize the luminosity potential of the next generation linear-collider-based Higgs factories, focused on ILC and CLIC</a:t>
            </a:r>
            <a:r>
              <a:rPr lang="en-US" sz="1800" b="1" dirty="0"/>
              <a:t> final focus system </a:t>
            </a:r>
            <a:r>
              <a:rPr lang="en-US" sz="1800" dirty="0"/>
              <a:t>(FFS). The main topics are (1) long-term stability and availability in routine operation, (2) vibration monitoring and beam-based feed-back / feed-forward, (3) </a:t>
            </a:r>
            <a:r>
              <a:rPr lang="en-US" sz="1800" dirty="0" err="1"/>
              <a:t>wakefield</a:t>
            </a:r>
            <a:r>
              <a:rPr lang="en-US" sz="1800" dirty="0"/>
              <a:t> mitigation, (4) high-order aberration control and in ultra-low-</a:t>
            </a:r>
            <a:r>
              <a:rPr lang="el-GR" sz="1800" dirty="0"/>
              <a:t>β</a:t>
            </a:r>
            <a:r>
              <a:rPr lang="en-US" sz="1800" baseline="-25000" dirty="0"/>
              <a:t>y</a:t>
            </a:r>
            <a:r>
              <a:rPr lang="en-US" sz="1800" baseline="30000" dirty="0"/>
              <a:t>*</a:t>
            </a:r>
            <a:r>
              <a:rPr lang="en-US" sz="1800" dirty="0"/>
              <a:t> optics, and (5) AI-based machine learning beam tuning techniques. </a:t>
            </a:r>
          </a:p>
          <a:p>
            <a:pPr algn="just"/>
            <a:r>
              <a:rPr lang="en-US" sz="1800" b="1" dirty="0"/>
              <a:t>Main </a:t>
            </a:r>
            <a:r>
              <a:rPr lang="en-US" sz="1800" b="1" dirty="0" err="1"/>
              <a:t>linac</a:t>
            </a:r>
            <a:r>
              <a:rPr lang="en-US" sz="1800" b="1" dirty="0"/>
              <a:t> linear collider subsystem</a:t>
            </a:r>
            <a:r>
              <a:rPr lang="en-US" sz="1800" dirty="0"/>
              <a:t>: </a:t>
            </a:r>
            <a:r>
              <a:rPr lang="en-US" sz="1800" b="1" dirty="0"/>
              <a:t>LCLS II at SLAC </a:t>
            </a:r>
            <a:r>
              <a:rPr lang="en-US" sz="1800" dirty="0"/>
              <a:t>is ideal to acquire experience with issues specific to operating SC RF </a:t>
            </a:r>
            <a:r>
              <a:rPr lang="en-US" sz="1800" dirty="0" err="1"/>
              <a:t>linacs</a:t>
            </a:r>
            <a:r>
              <a:rPr lang="en-US" sz="1800" dirty="0"/>
              <a:t>, relative to beam dynamics and collective effects as well as to efficiency considerations of the CW RF modules. </a:t>
            </a:r>
          </a:p>
          <a:p>
            <a:pPr algn="just"/>
            <a:r>
              <a:rPr lang="en-US" sz="1800" b="1" dirty="0"/>
              <a:t>High-current and high-gradient superconductive RF </a:t>
            </a:r>
            <a:r>
              <a:rPr lang="en-US" sz="1800" b="1" dirty="0" err="1"/>
              <a:t>linac</a:t>
            </a:r>
            <a:r>
              <a:rPr lang="en-US" sz="1800" b="1" dirty="0"/>
              <a:t> </a:t>
            </a:r>
            <a:r>
              <a:rPr lang="en-US" sz="1800" dirty="0"/>
              <a:t>operation experience at </a:t>
            </a:r>
            <a:r>
              <a:rPr lang="en-US" sz="1800" b="1" dirty="0"/>
              <a:t>FAST-IOTA at FNAL </a:t>
            </a:r>
            <a:r>
              <a:rPr lang="en-US" sz="1800" dirty="0"/>
              <a:t>can be acquired, especially with respect to emittance preservation in the presence of beam loading. Knowledge on non-integrable optics, amplitude detuning techniques, AI based machine-learning tools, including simulation benchmarking, will also be acquired. </a:t>
            </a:r>
          </a:p>
        </p:txBody>
      </p:sp>
      <p:sp>
        <p:nvSpPr>
          <p:cNvPr id="4" name="Date Placeholder 3">
            <a:extLst>
              <a:ext uri="{FF2B5EF4-FFF2-40B4-BE49-F238E27FC236}">
                <a16:creationId xmlns:a16="http://schemas.microsoft.com/office/drawing/2014/main" id="{BFE56A43-B6A8-8B9E-EDD6-97A7B0CE18A9}"/>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3DF304D8-BAAE-C553-BC33-3D200CE23FFF}"/>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079A69E2-E0FF-1BB7-3A13-EDE8C833C941}"/>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2</a:t>
            </a:fld>
            <a:endParaRPr lang="fr-FR">
              <a:solidFill>
                <a:prstClr val="white"/>
              </a:solidFill>
              <a:latin typeface="News Gothic MT"/>
            </a:endParaRPr>
          </a:p>
        </p:txBody>
      </p:sp>
      <p:pic>
        <p:nvPicPr>
          <p:cNvPr id="7" name="Image 77830">
            <a:extLst>
              <a:ext uri="{FF2B5EF4-FFF2-40B4-BE49-F238E27FC236}">
                <a16:creationId xmlns:a16="http://schemas.microsoft.com/office/drawing/2014/main" id="{8D15A30F-CB9E-06A5-A229-E7A6AD3DF635}"/>
              </a:ext>
            </a:extLst>
          </p:cNvPr>
          <p:cNvPicPr>
            <a:picLocks noChangeAspect="1"/>
          </p:cNvPicPr>
          <p:nvPr/>
        </p:nvPicPr>
        <p:blipFill>
          <a:blip r:embed="rId2"/>
          <a:stretch>
            <a:fillRect/>
          </a:stretch>
        </p:blipFill>
        <p:spPr>
          <a:xfrm>
            <a:off x="9030903" y="1639693"/>
            <a:ext cx="2750971" cy="1058302"/>
          </a:xfrm>
          <a:prstGeom prst="rect">
            <a:avLst/>
          </a:prstGeom>
        </p:spPr>
      </p:pic>
      <p:pic>
        <p:nvPicPr>
          <p:cNvPr id="8" name="Image 77831">
            <a:extLst>
              <a:ext uri="{FF2B5EF4-FFF2-40B4-BE49-F238E27FC236}">
                <a16:creationId xmlns:a16="http://schemas.microsoft.com/office/drawing/2014/main" id="{68D922CF-3BAC-EAD2-4D11-9BD6F17C6BC1}"/>
              </a:ext>
            </a:extLst>
          </p:cNvPr>
          <p:cNvPicPr>
            <a:picLocks noChangeAspect="1"/>
          </p:cNvPicPr>
          <p:nvPr/>
        </p:nvPicPr>
        <p:blipFill>
          <a:blip r:embed="rId3"/>
          <a:stretch>
            <a:fillRect/>
          </a:stretch>
        </p:blipFill>
        <p:spPr>
          <a:xfrm>
            <a:off x="10931222" y="1199086"/>
            <a:ext cx="1171960" cy="1239301"/>
          </a:xfrm>
          <a:prstGeom prst="rect">
            <a:avLst/>
          </a:prstGeom>
        </p:spPr>
      </p:pic>
      <p:pic>
        <p:nvPicPr>
          <p:cNvPr id="9" name="Picture 8">
            <a:extLst>
              <a:ext uri="{FF2B5EF4-FFF2-40B4-BE49-F238E27FC236}">
                <a16:creationId xmlns:a16="http://schemas.microsoft.com/office/drawing/2014/main" id="{BA77AAB6-906B-E585-E767-503F8A4CA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7215" y="2760365"/>
            <a:ext cx="1975814" cy="1480850"/>
          </a:xfrm>
          <a:prstGeom prst="rect">
            <a:avLst/>
          </a:prstGeom>
        </p:spPr>
      </p:pic>
      <p:pic>
        <p:nvPicPr>
          <p:cNvPr id="1026" name="Picture 2" descr="A million pulses per second: How particle accelerators are powering X-ray  lasers">
            <a:extLst>
              <a:ext uri="{FF2B5EF4-FFF2-40B4-BE49-F238E27FC236}">
                <a16:creationId xmlns:a16="http://schemas.microsoft.com/office/drawing/2014/main" id="{36DF0E29-61C9-0123-2A63-1193A0E3B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1741" y="4116171"/>
            <a:ext cx="3201288" cy="1335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demonstration of a new particle beam technology at ...">
            <a:extLst>
              <a:ext uri="{FF2B5EF4-FFF2-40B4-BE49-F238E27FC236}">
                <a16:creationId xmlns:a16="http://schemas.microsoft.com/office/drawing/2014/main" id="{DA3477FD-DE06-8AB4-F046-37EF57444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0128" y="5361887"/>
            <a:ext cx="2418888" cy="13606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0D8CC59-8B36-1086-0BBE-C9C96754C45B}"/>
              </a:ext>
            </a:extLst>
          </p:cNvPr>
          <p:cNvSpPr txBox="1"/>
          <p:nvPr/>
        </p:nvSpPr>
        <p:spPr>
          <a:xfrm>
            <a:off x="8994346" y="3102182"/>
            <a:ext cx="1793885" cy="276999"/>
          </a:xfrm>
          <a:prstGeom prst="rect">
            <a:avLst/>
          </a:prstGeom>
          <a:noFill/>
        </p:spPr>
        <p:txBody>
          <a:bodyPr wrap="square">
            <a:spAutoFit/>
          </a:bodyPr>
          <a:lstStyle/>
          <a:p>
            <a:r>
              <a:rPr lang="en-US" sz="1200" dirty="0"/>
              <a:t>ATF2 @ KEK</a:t>
            </a:r>
          </a:p>
        </p:txBody>
      </p:sp>
      <p:sp>
        <p:nvSpPr>
          <p:cNvPr id="11" name="TextBox 10">
            <a:extLst>
              <a:ext uri="{FF2B5EF4-FFF2-40B4-BE49-F238E27FC236}">
                <a16:creationId xmlns:a16="http://schemas.microsoft.com/office/drawing/2014/main" id="{A0A69302-15E5-9217-E4B8-ED66244462B9}"/>
              </a:ext>
            </a:extLst>
          </p:cNvPr>
          <p:cNvSpPr txBox="1"/>
          <p:nvPr/>
        </p:nvSpPr>
        <p:spPr>
          <a:xfrm>
            <a:off x="9310129" y="4210142"/>
            <a:ext cx="1305832" cy="276999"/>
          </a:xfrm>
          <a:prstGeom prst="rect">
            <a:avLst/>
          </a:prstGeom>
          <a:solidFill>
            <a:schemeClr val="bg1"/>
          </a:solidFill>
        </p:spPr>
        <p:txBody>
          <a:bodyPr wrap="square">
            <a:spAutoFit/>
          </a:bodyPr>
          <a:lstStyle/>
          <a:p>
            <a:r>
              <a:rPr lang="en-US" sz="1200" dirty="0"/>
              <a:t>LCLS II @ SLAC</a:t>
            </a:r>
          </a:p>
        </p:txBody>
      </p:sp>
      <p:sp>
        <p:nvSpPr>
          <p:cNvPr id="12" name="TextBox 11">
            <a:extLst>
              <a:ext uri="{FF2B5EF4-FFF2-40B4-BE49-F238E27FC236}">
                <a16:creationId xmlns:a16="http://schemas.microsoft.com/office/drawing/2014/main" id="{C9732EE8-9F83-32AC-3994-B55666D89C96}"/>
              </a:ext>
            </a:extLst>
          </p:cNvPr>
          <p:cNvSpPr txBox="1"/>
          <p:nvPr/>
        </p:nvSpPr>
        <p:spPr>
          <a:xfrm>
            <a:off x="8334633" y="6408468"/>
            <a:ext cx="1319425" cy="276999"/>
          </a:xfrm>
          <a:prstGeom prst="rect">
            <a:avLst/>
          </a:prstGeom>
          <a:solidFill>
            <a:schemeClr val="bg1"/>
          </a:solidFill>
        </p:spPr>
        <p:txBody>
          <a:bodyPr wrap="square">
            <a:spAutoFit/>
          </a:bodyPr>
          <a:lstStyle/>
          <a:p>
            <a:r>
              <a:rPr lang="en-US" sz="1200" dirty="0"/>
              <a:t>IOTA @ FNAL</a:t>
            </a:r>
          </a:p>
        </p:txBody>
      </p:sp>
    </p:spTree>
    <p:extLst>
      <p:ext uri="{BB962C8B-B14F-4D97-AF65-F5344CB8AC3E}">
        <p14:creationId xmlns:p14="http://schemas.microsoft.com/office/powerpoint/2010/main" val="3368936413"/>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t>Secondment Task 1.1/1.2</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699255" y="2633476"/>
            <a:ext cx="3886193" cy="3533936"/>
          </a:xfrm>
        </p:spPr>
        <p:txBody>
          <a:bodyPr>
            <a:normAutofit/>
          </a:bodyPr>
          <a:lstStyle/>
          <a:p>
            <a:endParaRPr lang="en-US" dirty="0"/>
          </a:p>
          <a:p>
            <a:r>
              <a:rPr lang="en-US" sz="2000" dirty="0"/>
              <a:t>Small and ultra-low </a:t>
            </a:r>
            <a:r>
              <a:rPr lang="en-US" sz="2000" dirty="0">
                <a:latin typeface="Symbol" pitchFamily="2" charset="2"/>
              </a:rPr>
              <a:t>b</a:t>
            </a:r>
            <a:r>
              <a:rPr lang="en-US" sz="2000" baseline="30000" dirty="0">
                <a:latin typeface="Symbol" pitchFamily="2" charset="2"/>
              </a:rPr>
              <a:t>*</a:t>
            </a:r>
            <a:r>
              <a:rPr lang="en-US" sz="2000" dirty="0"/>
              <a:t> operation in fall 2023 winter ATF2-3 running</a:t>
            </a:r>
          </a:p>
          <a:p>
            <a:r>
              <a:rPr lang="en-US" sz="2000" dirty="0"/>
              <a:t>Synergies of different LCs projects (ILC, CLIC, C3, </a:t>
            </a:r>
            <a:r>
              <a:rPr lang="en-US" sz="2000" dirty="0" err="1"/>
              <a:t>ReLIC</a:t>
            </a:r>
            <a:r>
              <a:rPr lang="en-US" sz="2000" dirty="0"/>
              <a:t>, HELEN,..)  and upgrades (L and E)</a:t>
            </a:r>
          </a:p>
          <a:p>
            <a:endParaRPr lang="en-US" dirty="0"/>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3</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1"/>
            <a:ext cx="10762971" cy="1221718"/>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t>Name:</a:t>
            </a:r>
            <a:r>
              <a:rPr lang="en-US" sz="2000" dirty="0"/>
              <a:t> Angeles </a:t>
            </a:r>
            <a:r>
              <a:rPr lang="en-US" sz="2000" dirty="0" err="1"/>
              <a:t>Faus</a:t>
            </a:r>
            <a:r>
              <a:rPr lang="en-US" sz="2000" dirty="0"/>
              <a:t>-Golfe</a:t>
            </a:r>
          </a:p>
          <a:p>
            <a:pPr>
              <a:spcBef>
                <a:spcPts val="0"/>
              </a:spcBef>
            </a:pPr>
            <a:r>
              <a:rPr lang="en-US" sz="2000" b="1" dirty="0"/>
              <a:t>Institution:</a:t>
            </a:r>
            <a:r>
              <a:rPr lang="en-US" sz="2000" dirty="0"/>
              <a:t> </a:t>
            </a:r>
            <a:r>
              <a:rPr lang="en-US" sz="2000" dirty="0" err="1"/>
              <a:t>IJCLab</a:t>
            </a:r>
            <a:r>
              <a:rPr lang="en-US" sz="2000" dirty="0"/>
              <a:t> - CNRS</a:t>
            </a:r>
          </a:p>
          <a:p>
            <a:pPr>
              <a:spcBef>
                <a:spcPts val="0"/>
              </a:spcBef>
            </a:pPr>
            <a:r>
              <a:rPr lang="en-US" sz="2000" b="1" dirty="0"/>
              <a:t>Dates:</a:t>
            </a:r>
            <a:r>
              <a:rPr lang="en-US" sz="2000" dirty="0"/>
              <a:t> ATF2: 22/9/2023 – 03/10/2023, 09/12/2023 – 16/12/2023, 05/07/2024 – 13/07/2024 </a:t>
            </a:r>
          </a:p>
          <a:p>
            <a:pPr marL="0" indent="0">
              <a:spcBef>
                <a:spcPts val="0"/>
              </a:spcBef>
              <a:buNone/>
            </a:pPr>
            <a:r>
              <a:rPr lang="en-US" sz="2000" dirty="0"/>
              <a:t>                 SLAC: 18/05/2024 – 13/06/2024</a:t>
            </a:r>
          </a:p>
          <a:p>
            <a:pPr>
              <a:spcBef>
                <a:spcPts val="0"/>
              </a:spcBef>
            </a:pPr>
            <a:r>
              <a:rPr lang="en-US" sz="2000" b="1" dirty="0"/>
              <a:t>Visiting Labs: </a:t>
            </a:r>
            <a:r>
              <a:rPr lang="en-US" sz="2000" dirty="0"/>
              <a:t>ATF2-3 KEK and SLAC</a:t>
            </a:r>
          </a:p>
        </p:txBody>
      </p:sp>
      <p:sp>
        <p:nvSpPr>
          <p:cNvPr id="12" name="TextBox 11">
            <a:extLst>
              <a:ext uri="{FF2B5EF4-FFF2-40B4-BE49-F238E27FC236}">
                <a16:creationId xmlns:a16="http://schemas.microsoft.com/office/drawing/2014/main" id="{E8A92D41-0EB7-32B3-A410-E13A774F8E64}"/>
              </a:ext>
            </a:extLst>
          </p:cNvPr>
          <p:cNvSpPr txBox="1"/>
          <p:nvPr/>
        </p:nvSpPr>
        <p:spPr>
          <a:xfrm>
            <a:off x="841434" y="2621370"/>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5336653" y="2567559"/>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5336653" y="3132825"/>
            <a:ext cx="6425781" cy="3282944"/>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000" dirty="0"/>
              <a:t>EAJADE Workshop on Sustainability in Future Accelerators (WSFA2023) </a:t>
            </a:r>
            <a:r>
              <a:rPr lang="en-GB" sz="2000" dirty="0">
                <a:hlinkClick r:id="rId2"/>
              </a:rPr>
              <a:t>https://indico.desy.de/event/39980/</a:t>
            </a:r>
            <a:endParaRPr lang="en-GB" sz="2000" dirty="0"/>
          </a:p>
          <a:p>
            <a:r>
              <a:rPr lang="en-US" sz="2000" dirty="0"/>
              <a:t>CFS/MDI Mini-Workshop (29 September 2023) </a:t>
            </a:r>
            <a:r>
              <a:rPr lang="en-US" sz="2000" dirty="0">
                <a:hlinkClick r:id="rId3"/>
              </a:rPr>
              <a:t>https://indico.desy.de/event/40176/</a:t>
            </a:r>
            <a:endParaRPr lang="en-US" sz="2000" dirty="0"/>
          </a:p>
          <a:p>
            <a:r>
              <a:rPr lang="en-US" sz="2000" dirty="0">
                <a:latin typeface="Arial"/>
                <a:cs typeface="Arial"/>
              </a:rPr>
              <a:t>Familiarization and used the ultra-low </a:t>
            </a:r>
            <a:r>
              <a:rPr lang="el-GR" sz="2000" dirty="0">
                <a:latin typeface="Arial"/>
                <a:cs typeface="Arial"/>
              </a:rPr>
              <a:t>β</a:t>
            </a:r>
            <a:r>
              <a:rPr lang="el-GR" sz="2000" baseline="30000" dirty="0">
                <a:latin typeface="Arial"/>
                <a:cs typeface="Arial"/>
              </a:rPr>
              <a:t>*</a:t>
            </a:r>
            <a:r>
              <a:rPr lang="en-US" sz="2000" baseline="-25000" dirty="0">
                <a:latin typeface="Arial"/>
                <a:cs typeface="Arial"/>
              </a:rPr>
              <a:t>y</a:t>
            </a:r>
            <a:r>
              <a:rPr lang="en-US" sz="2000" dirty="0">
                <a:latin typeface="Arial"/>
                <a:cs typeface="Arial"/>
              </a:rPr>
              <a:t> lattice for the first time since March 2020.</a:t>
            </a:r>
          </a:p>
          <a:p>
            <a:r>
              <a:rPr lang="en-US" sz="2000" dirty="0">
                <a:latin typeface="Arial"/>
                <a:cs typeface="Arial"/>
              </a:rPr>
              <a:t>LCs global vision </a:t>
            </a:r>
            <a:endParaRPr lang="en-US" sz="2000" dirty="0">
              <a:cs typeface="Arial"/>
            </a:endParaRPr>
          </a:p>
        </p:txBody>
      </p:sp>
    </p:spTree>
    <p:extLst>
      <p:ext uri="{BB962C8B-B14F-4D97-AF65-F5344CB8AC3E}">
        <p14:creationId xmlns:p14="http://schemas.microsoft.com/office/powerpoint/2010/main" val="464203347"/>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latin typeface="Arial"/>
                <a:cs typeface="Arial"/>
              </a:rPr>
              <a:t>Secondment Task 1.1</a:t>
            </a:r>
            <a:endParaRPr lang="en-US" dirty="0"/>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463846" y="2627367"/>
            <a:ext cx="3731635" cy="2778464"/>
          </a:xfrm>
        </p:spPr>
        <p:txBody>
          <a:bodyPr vert="horz" lIns="91440" tIns="45720" rIns="91440" bIns="45720" rtlCol="0" anchor="t">
            <a:normAutofit/>
          </a:bodyPr>
          <a:lstStyle/>
          <a:p>
            <a:endParaRPr lang="en-US" dirty="0"/>
          </a:p>
          <a:p>
            <a:r>
              <a:rPr lang="en-US" sz="2000" dirty="0">
                <a:latin typeface="Arial"/>
                <a:cs typeface="Arial"/>
              </a:rPr>
              <a:t>Train in the small beam size tuning at ATF2-3.</a:t>
            </a:r>
            <a:endParaRPr lang="en-US" sz="2000" dirty="0">
              <a:cs typeface="Arial"/>
            </a:endParaRPr>
          </a:p>
          <a:p>
            <a:r>
              <a:rPr lang="en-US" sz="2000" dirty="0">
                <a:latin typeface="Arial"/>
                <a:cs typeface="Arial"/>
              </a:rPr>
              <a:t>Upload, set up, and verify the ultra-low </a:t>
            </a:r>
            <a:r>
              <a:rPr lang="el-GR" sz="2000" dirty="0">
                <a:latin typeface="Arial"/>
                <a:cs typeface="Arial"/>
              </a:rPr>
              <a:t>β</a:t>
            </a:r>
            <a:r>
              <a:rPr lang="el-GR" sz="2000" baseline="30000" dirty="0">
                <a:latin typeface="Arial"/>
                <a:cs typeface="Arial"/>
              </a:rPr>
              <a:t>*</a:t>
            </a:r>
            <a:r>
              <a:rPr lang="en-US" sz="2000" baseline="-25000" dirty="0">
                <a:latin typeface="Arial"/>
                <a:cs typeface="Arial"/>
              </a:rPr>
              <a:t>y</a:t>
            </a:r>
            <a:r>
              <a:rPr lang="en-US" sz="2000" dirty="0">
                <a:latin typeface="Arial"/>
                <a:cs typeface="Arial"/>
              </a:rPr>
              <a:t> optics at ATF2-3.</a:t>
            </a:r>
            <a:endParaRPr lang="en-US" sz="2000" dirty="0">
              <a:cs typeface="Arial"/>
            </a:endParaRPr>
          </a:p>
          <a:p>
            <a:endParaRPr lang="en-US" dirty="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4</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1"/>
            <a:ext cx="10762971" cy="1016180"/>
          </a:xfrm>
          <a:prstGeom prst="rect">
            <a:avLst/>
          </a:prstGeom>
        </p:spPr>
        <p:txBody>
          <a:bodyPr vert="horz" lIns="91440" tIns="45720" rIns="91440" bIns="45720" rtlCol="0" anchor="t">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latin typeface="Arial"/>
                <a:cs typeface="Arial"/>
              </a:rPr>
              <a:t>Names</a:t>
            </a:r>
            <a:r>
              <a:rPr lang="en-US" sz="2000" dirty="0">
                <a:latin typeface="Arial"/>
                <a:cs typeface="Arial"/>
              </a:rPr>
              <a:t>: Andrii </a:t>
            </a:r>
            <a:r>
              <a:rPr lang="en-US" sz="2000" dirty="0" err="1">
                <a:latin typeface="Arial"/>
                <a:cs typeface="Arial"/>
              </a:rPr>
              <a:t>Pastushenko</a:t>
            </a:r>
            <a:r>
              <a:rPr lang="en-US" sz="2000" dirty="0">
                <a:latin typeface="Arial"/>
                <a:cs typeface="Arial"/>
              </a:rPr>
              <a:t> (Postdoc), Enrico </a:t>
            </a:r>
            <a:r>
              <a:rPr lang="en-US" sz="2000" dirty="0" err="1">
                <a:latin typeface="Arial"/>
                <a:cs typeface="Arial"/>
              </a:rPr>
              <a:t>Manosperti</a:t>
            </a:r>
            <a:r>
              <a:rPr lang="en-US" sz="2000" dirty="0">
                <a:latin typeface="Arial"/>
                <a:cs typeface="Arial"/>
              </a:rPr>
              <a:t> (PhD)</a:t>
            </a:r>
            <a:endParaRPr lang="en-US" sz="2000" dirty="0"/>
          </a:p>
          <a:p>
            <a:pPr>
              <a:spcBef>
                <a:spcPts val="0"/>
              </a:spcBef>
            </a:pPr>
            <a:r>
              <a:rPr lang="en-US" sz="2000" b="1" dirty="0">
                <a:latin typeface="Arial"/>
                <a:cs typeface="Arial"/>
              </a:rPr>
              <a:t>Institution: </a:t>
            </a:r>
            <a:r>
              <a:rPr lang="en-US" sz="2000" dirty="0">
                <a:latin typeface="Arial"/>
                <a:cs typeface="Arial"/>
              </a:rPr>
              <a:t>CERN </a:t>
            </a:r>
            <a:endParaRPr lang="en-US" sz="2000" dirty="0">
              <a:cs typeface="Arial"/>
            </a:endParaRPr>
          </a:p>
          <a:p>
            <a:pPr>
              <a:spcBef>
                <a:spcPts val="0"/>
              </a:spcBef>
            </a:pPr>
            <a:r>
              <a:rPr lang="en-US" sz="2000" b="1" dirty="0">
                <a:latin typeface="Arial"/>
                <a:cs typeface="Arial"/>
              </a:rPr>
              <a:t>Dates:</a:t>
            </a:r>
            <a:r>
              <a:rPr lang="en-US" sz="2000" dirty="0">
                <a:latin typeface="Arial"/>
                <a:cs typeface="Arial"/>
              </a:rPr>
              <a:t> 03/12/2023 – 16/12/2023</a:t>
            </a:r>
            <a:endParaRPr lang="en-US" sz="2000" dirty="0">
              <a:cs typeface="Arial"/>
            </a:endParaRPr>
          </a:p>
          <a:p>
            <a:pPr>
              <a:spcBef>
                <a:spcPts val="0"/>
              </a:spcBef>
            </a:pPr>
            <a:r>
              <a:rPr lang="en-US" sz="2000" b="1" dirty="0">
                <a:latin typeface="Arial"/>
                <a:cs typeface="Arial"/>
              </a:rPr>
              <a:t>Visiting Lab: </a:t>
            </a:r>
            <a:r>
              <a:rPr lang="en-US" sz="2000" dirty="0">
                <a:latin typeface="Arial"/>
                <a:cs typeface="Arial"/>
              </a:rPr>
              <a:t>ATF2-3 KEK</a:t>
            </a:r>
            <a:endParaRPr lang="en-US" sz="2000" dirty="0">
              <a:cs typeface="Arial"/>
            </a:endParaRPr>
          </a:p>
        </p:txBody>
      </p:sp>
      <p:sp>
        <p:nvSpPr>
          <p:cNvPr id="12" name="TextBox 11">
            <a:extLst>
              <a:ext uri="{FF2B5EF4-FFF2-40B4-BE49-F238E27FC236}">
                <a16:creationId xmlns:a16="http://schemas.microsoft.com/office/drawing/2014/main" id="{E8A92D41-0EB7-32B3-A410-E13A774F8E64}"/>
              </a:ext>
            </a:extLst>
          </p:cNvPr>
          <p:cNvSpPr txBox="1"/>
          <p:nvPr/>
        </p:nvSpPr>
        <p:spPr>
          <a:xfrm>
            <a:off x="637996" y="2427312"/>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4910371" y="2406738"/>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4654120" y="2418504"/>
            <a:ext cx="6659401" cy="3196189"/>
          </a:xfrm>
          <a:prstGeom prst="rect">
            <a:avLst/>
          </a:prstGeom>
        </p:spPr>
        <p:txBody>
          <a:bodyPr vert="horz" lIns="91440" tIns="45720" rIns="91440" bIns="45720" rtlCol="0" anchor="t">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dirty="0"/>
          </a:p>
          <a:p>
            <a:r>
              <a:rPr lang="en-US" sz="2000" dirty="0">
                <a:latin typeface="Arial"/>
                <a:cs typeface="Arial"/>
              </a:rPr>
              <a:t>Became familiar with the correction routines and aberrations control techniques at ATF2.</a:t>
            </a:r>
            <a:endParaRPr lang="en-US" sz="2000" dirty="0">
              <a:cs typeface="Arial"/>
            </a:endParaRPr>
          </a:p>
          <a:p>
            <a:pPr>
              <a:buClr>
                <a:srgbClr val="6FB7D7"/>
              </a:buClr>
            </a:pPr>
            <a:r>
              <a:rPr lang="en-US" sz="2000" dirty="0">
                <a:latin typeface="Arial"/>
                <a:cs typeface="Arial"/>
              </a:rPr>
              <a:t>Uploaded and used the ultra-low </a:t>
            </a:r>
            <a:r>
              <a:rPr lang="el-GR" sz="2000" dirty="0">
                <a:latin typeface="Arial"/>
                <a:cs typeface="Arial"/>
              </a:rPr>
              <a:t>β</a:t>
            </a:r>
            <a:r>
              <a:rPr lang="el-GR" sz="2000" baseline="30000" dirty="0">
                <a:latin typeface="Arial"/>
                <a:cs typeface="Arial"/>
              </a:rPr>
              <a:t>*</a:t>
            </a:r>
            <a:r>
              <a:rPr lang="en-US" sz="2000" baseline="-25000" dirty="0">
                <a:latin typeface="Arial"/>
                <a:cs typeface="Arial"/>
              </a:rPr>
              <a:t>y</a:t>
            </a:r>
            <a:r>
              <a:rPr lang="en-US" sz="2000" dirty="0">
                <a:latin typeface="Arial"/>
                <a:cs typeface="Arial"/>
              </a:rPr>
              <a:t> lattice for the first time since March 2020.</a:t>
            </a:r>
            <a:endParaRPr lang="en-US" sz="2000" dirty="0">
              <a:cs typeface="Arial"/>
            </a:endParaRPr>
          </a:p>
          <a:p>
            <a:r>
              <a:rPr lang="en-US" sz="2000" dirty="0">
                <a:latin typeface="Arial"/>
                <a:cs typeface="Arial"/>
              </a:rPr>
              <a:t>Successfully used the optics matching routines written in MAD-X to match the ultra-low </a:t>
            </a:r>
            <a:r>
              <a:rPr lang="el-GR" sz="2000" dirty="0">
                <a:latin typeface="Arial"/>
                <a:cs typeface="Arial"/>
              </a:rPr>
              <a:t>β</a:t>
            </a:r>
            <a:r>
              <a:rPr lang="el-GR" sz="2000" baseline="30000" dirty="0">
                <a:latin typeface="Arial"/>
                <a:cs typeface="Arial"/>
              </a:rPr>
              <a:t>*</a:t>
            </a:r>
            <a:r>
              <a:rPr lang="en-US" sz="2000" baseline="-25000" dirty="0">
                <a:latin typeface="Arial"/>
                <a:cs typeface="Arial"/>
              </a:rPr>
              <a:t>y</a:t>
            </a:r>
            <a:r>
              <a:rPr lang="en-US" sz="2000" dirty="0">
                <a:latin typeface="Arial"/>
                <a:cs typeface="Arial"/>
              </a:rPr>
              <a:t> optics.</a:t>
            </a:r>
            <a:endParaRPr lang="en-US" sz="2000" dirty="0">
              <a:cs typeface="Arial"/>
            </a:endParaRPr>
          </a:p>
          <a:p>
            <a:endParaRPr lang="en-US" dirty="0"/>
          </a:p>
          <a:p>
            <a:endParaRPr lang="en-US" dirty="0"/>
          </a:p>
        </p:txBody>
      </p:sp>
    </p:spTree>
    <p:extLst>
      <p:ext uri="{BB962C8B-B14F-4D97-AF65-F5344CB8AC3E}">
        <p14:creationId xmlns:p14="http://schemas.microsoft.com/office/powerpoint/2010/main" val="2416234488"/>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t>Secondment Task 1.1</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599793" y="2618685"/>
            <a:ext cx="4572014" cy="3189126"/>
          </a:xfrm>
        </p:spPr>
        <p:txBody>
          <a:bodyPr>
            <a:normAutofit/>
          </a:bodyPr>
          <a:lstStyle/>
          <a:p>
            <a:endParaRPr lang="en-US" dirty="0"/>
          </a:p>
          <a:p>
            <a:r>
              <a:rPr lang="en-US" sz="1800" dirty="0"/>
              <a:t>Training at ATF2-3 facility and participation in multiple shifts, facilitating direct observation and interaction with the accelerator components and operating system.</a:t>
            </a:r>
          </a:p>
          <a:p>
            <a:r>
              <a:rPr lang="en-US" sz="1800" dirty="0"/>
              <a:t>Take part on cavity BPM activities in ATF2-3  conducted during the visit.</a:t>
            </a:r>
          </a:p>
          <a:p>
            <a:endParaRPr lang="en-US" dirty="0"/>
          </a:p>
          <a:p>
            <a:endParaRPr lang="en-US"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5</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343283"/>
            <a:ext cx="10762971" cy="1016180"/>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t>Names:</a:t>
            </a:r>
            <a:r>
              <a:rPr lang="en-US" sz="2000" dirty="0"/>
              <a:t> Laura Karina Pedraza, Pablo Martínez Reviriego, Eduardo Martínez López (PhDs)</a:t>
            </a:r>
          </a:p>
          <a:p>
            <a:pPr>
              <a:spcBef>
                <a:spcPts val="0"/>
              </a:spcBef>
            </a:pPr>
            <a:r>
              <a:rPr lang="en-US" sz="2000" b="1" dirty="0"/>
              <a:t>Institution</a:t>
            </a:r>
            <a:r>
              <a:rPr lang="en-US" sz="2000" dirty="0"/>
              <a:t>: IFIC (Universidad de Valencia – CSIC)</a:t>
            </a:r>
          </a:p>
          <a:p>
            <a:pPr>
              <a:spcBef>
                <a:spcPts val="0"/>
              </a:spcBef>
            </a:pPr>
            <a:r>
              <a:rPr lang="en-US" sz="2000" b="1" dirty="0"/>
              <a:t>Dates</a:t>
            </a:r>
            <a:r>
              <a:rPr lang="en-US" sz="2000" dirty="0"/>
              <a:t>: 20/11/2023 – 20/12/2023</a:t>
            </a:r>
          </a:p>
          <a:p>
            <a:pPr>
              <a:spcBef>
                <a:spcPts val="0"/>
              </a:spcBef>
            </a:pPr>
            <a:r>
              <a:rPr lang="en-US" sz="2000" b="1" dirty="0"/>
              <a:t>Visiting Lab: </a:t>
            </a:r>
            <a:r>
              <a:rPr lang="en-US" sz="2000" dirty="0"/>
              <a:t>ATF2-3 KEK</a:t>
            </a:r>
          </a:p>
        </p:txBody>
      </p:sp>
      <p:sp>
        <p:nvSpPr>
          <p:cNvPr id="12" name="TextBox 11">
            <a:extLst>
              <a:ext uri="{FF2B5EF4-FFF2-40B4-BE49-F238E27FC236}">
                <a16:creationId xmlns:a16="http://schemas.microsoft.com/office/drawing/2014/main" id="{E8A92D41-0EB7-32B3-A410-E13A774F8E64}"/>
              </a:ext>
            </a:extLst>
          </p:cNvPr>
          <p:cNvSpPr txBox="1"/>
          <p:nvPr/>
        </p:nvSpPr>
        <p:spPr>
          <a:xfrm>
            <a:off x="634811" y="2610079"/>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5818921" y="2611965"/>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5818921" y="2495596"/>
            <a:ext cx="5903179" cy="3489266"/>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en-US" dirty="0"/>
          </a:p>
          <a:p>
            <a:r>
              <a:rPr lang="en-US" sz="1800" dirty="0"/>
              <a:t>Understanding of the procedures</a:t>
            </a:r>
            <a:r>
              <a:rPr lang="en-US" sz="1800" dirty="0">
                <a:cs typeface="Arial" panose="020B0604020202020204" pitchFamily="34" charset="0"/>
              </a:rPr>
              <a:t> in ATF2-3 </a:t>
            </a:r>
            <a:r>
              <a:rPr lang="es-US" sz="1800" dirty="0" err="1">
                <a:effectLst/>
                <a:cs typeface="Arial" panose="020B0604020202020204" pitchFamily="34" charset="0"/>
              </a:rPr>
              <a:t>to</a:t>
            </a:r>
            <a:r>
              <a:rPr lang="es-US" sz="1800" dirty="0">
                <a:effectLst/>
                <a:cs typeface="Arial" panose="020B0604020202020204" pitchFamily="34" charset="0"/>
              </a:rPr>
              <a:t> </a:t>
            </a:r>
            <a:r>
              <a:rPr lang="es-US" sz="1800" dirty="0" err="1">
                <a:effectLst/>
                <a:cs typeface="Arial" panose="020B0604020202020204" pitchFamily="34" charset="0"/>
              </a:rPr>
              <a:t>attain</a:t>
            </a:r>
            <a:r>
              <a:rPr lang="es-US" sz="1800" dirty="0">
                <a:effectLst/>
                <a:cs typeface="Arial" panose="020B0604020202020204" pitchFamily="34" charset="0"/>
              </a:rPr>
              <a:t> </a:t>
            </a:r>
            <a:r>
              <a:rPr lang="es-US" sz="1800" dirty="0" err="1">
                <a:effectLst/>
                <a:cs typeface="Arial" panose="020B0604020202020204" pitchFamily="34" charset="0"/>
              </a:rPr>
              <a:t>small</a:t>
            </a:r>
            <a:r>
              <a:rPr lang="es-US" sz="1800" dirty="0">
                <a:effectLst/>
                <a:cs typeface="Arial" panose="020B0604020202020204" pitchFamily="34" charset="0"/>
              </a:rPr>
              <a:t> and ultra-</a:t>
            </a:r>
            <a:r>
              <a:rPr lang="es-US" sz="1800" dirty="0" err="1">
                <a:effectLst/>
                <a:cs typeface="Arial" panose="020B0604020202020204" pitchFamily="34" charset="0"/>
              </a:rPr>
              <a:t>small</a:t>
            </a:r>
            <a:r>
              <a:rPr lang="es-US" sz="1800" dirty="0">
                <a:effectLst/>
                <a:cs typeface="Arial" panose="020B0604020202020204" pitchFamily="34" charset="0"/>
              </a:rPr>
              <a:t> </a:t>
            </a:r>
            <a:r>
              <a:rPr lang="el-GR" sz="1800" dirty="0">
                <a:latin typeface="Arial"/>
                <a:cs typeface="Arial"/>
              </a:rPr>
              <a:t>β</a:t>
            </a:r>
            <a:r>
              <a:rPr lang="el-GR" sz="1800" baseline="30000" dirty="0">
                <a:latin typeface="Arial"/>
                <a:cs typeface="Arial"/>
              </a:rPr>
              <a:t>*</a:t>
            </a:r>
            <a:r>
              <a:rPr lang="en-US" sz="1800" baseline="-25000" dirty="0">
                <a:latin typeface="Arial"/>
                <a:cs typeface="Arial"/>
              </a:rPr>
              <a:t>y</a:t>
            </a:r>
            <a:endParaRPr lang="en-US" sz="1800" dirty="0"/>
          </a:p>
          <a:p>
            <a:r>
              <a:rPr lang="en-US" sz="1800" dirty="0"/>
              <a:t>Participated to C-band BPMs pulse injection source work, aimed to calibrate the BPMs without a beam and compensate static signals caused from misalignment </a:t>
            </a:r>
          </a:p>
          <a:p>
            <a:r>
              <a:rPr lang="en-US" sz="1800" dirty="0"/>
              <a:t>Engaged closely with work related to the L-band BPMs performance (calibration and spatial resolution measurements)</a:t>
            </a:r>
          </a:p>
          <a:p>
            <a:endParaRPr lang="en-US" dirty="0"/>
          </a:p>
          <a:p>
            <a:endParaRPr lang="en-US" dirty="0"/>
          </a:p>
        </p:txBody>
      </p:sp>
    </p:spTree>
    <p:extLst>
      <p:ext uri="{BB962C8B-B14F-4D97-AF65-F5344CB8AC3E}">
        <p14:creationId xmlns:p14="http://schemas.microsoft.com/office/powerpoint/2010/main" val="187786909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F5E2-2A4F-C1EF-D317-7ADF4EF39071}"/>
              </a:ext>
            </a:extLst>
          </p:cNvPr>
          <p:cNvSpPr>
            <a:spLocks noGrp="1"/>
          </p:cNvSpPr>
          <p:nvPr>
            <p:ph type="title"/>
          </p:nvPr>
        </p:nvSpPr>
        <p:spPr>
          <a:xfrm>
            <a:off x="1660292" y="34594"/>
            <a:ext cx="10711865" cy="1335099"/>
          </a:xfrm>
        </p:spPr>
        <p:txBody>
          <a:bodyPr/>
          <a:lstStyle/>
          <a:p>
            <a:r>
              <a:rPr lang="en-US" dirty="0"/>
              <a:t>Task 1.2:  </a:t>
            </a:r>
            <a:r>
              <a:rPr lang="en-US" sz="3200" dirty="0"/>
              <a:t>Future </a:t>
            </a:r>
            <a:r>
              <a:rPr lang="en-US" sz="3200" dirty="0" err="1"/>
              <a:t>e</a:t>
            </a:r>
            <a:r>
              <a:rPr lang="en-US" sz="3200" baseline="30000" dirty="0" err="1"/>
              <a:t>+</a:t>
            </a:r>
            <a:r>
              <a:rPr lang="en-US" sz="3200" dirty="0" err="1"/>
              <a:t>e</a:t>
            </a:r>
            <a:r>
              <a:rPr lang="en-US" sz="3200" baseline="30000" dirty="0"/>
              <a:t>-</a:t>
            </a:r>
            <a:r>
              <a:rPr lang="en-US" sz="3200" dirty="0"/>
              <a:t> circular collider studies </a:t>
            </a:r>
            <a:br>
              <a:rPr lang="en-US" sz="3200" dirty="0"/>
            </a:br>
            <a:r>
              <a:rPr lang="en-US" sz="2400" dirty="0"/>
              <a:t>(CERN, CEA, CNRS, INFN, 30 person-months)</a:t>
            </a:r>
          </a:p>
        </p:txBody>
      </p:sp>
      <p:sp>
        <p:nvSpPr>
          <p:cNvPr id="3" name="Content Placeholder 2">
            <a:extLst>
              <a:ext uri="{FF2B5EF4-FFF2-40B4-BE49-F238E27FC236}">
                <a16:creationId xmlns:a16="http://schemas.microsoft.com/office/drawing/2014/main" id="{807F87D1-6B16-7B98-1E8B-DC1BB495A7F1}"/>
              </a:ext>
            </a:extLst>
          </p:cNvPr>
          <p:cNvSpPr>
            <a:spLocks noGrp="1"/>
          </p:cNvSpPr>
          <p:nvPr>
            <p:ph idx="1"/>
          </p:nvPr>
        </p:nvSpPr>
        <p:spPr>
          <a:xfrm>
            <a:off x="260117" y="1586270"/>
            <a:ext cx="6926495" cy="4914100"/>
          </a:xfrm>
        </p:spPr>
        <p:txBody>
          <a:bodyPr>
            <a:normAutofit lnSpcReduction="10000"/>
          </a:bodyPr>
          <a:lstStyle/>
          <a:p>
            <a:pPr algn="just"/>
            <a:r>
              <a:rPr lang="en-US" sz="2000" b="1" dirty="0" err="1"/>
              <a:t>SuperKEKB</a:t>
            </a:r>
            <a:r>
              <a:rPr lang="en-US" sz="2000" dirty="0"/>
              <a:t> is a state-of-the-art facility operated at KEK which is particularly well suited to study some of the main issues and challenges for future circular colliders, especially the FCC-</a:t>
            </a:r>
            <a:r>
              <a:rPr lang="en-US" sz="2000" dirty="0" err="1"/>
              <a:t>ee</a:t>
            </a:r>
            <a:r>
              <a:rPr lang="en-US" sz="2000" dirty="0"/>
              <a:t> Higgs factory under consideration at CERN. The main topics to be addressed are: (1) </a:t>
            </a:r>
            <a:r>
              <a:rPr lang="en-US" sz="2000" b="1" dirty="0"/>
              <a:t>luminosity monitoring </a:t>
            </a:r>
            <a:r>
              <a:rPr lang="en-US" sz="2000" dirty="0"/>
              <a:t>and extraction of beam parameters at interaction point (IP), (2) </a:t>
            </a:r>
            <a:r>
              <a:rPr lang="en-US" sz="2000" b="1" dirty="0"/>
              <a:t>feedback control of IP </a:t>
            </a:r>
            <a:r>
              <a:rPr lang="en-US" sz="2000" dirty="0"/>
              <a:t>beam offsets, (3) monitoring of </a:t>
            </a:r>
            <a:r>
              <a:rPr lang="en-US" sz="2000" b="1" dirty="0"/>
              <a:t>final focus magnet vibration</a:t>
            </a:r>
            <a:r>
              <a:rPr lang="en-US" sz="2000" dirty="0"/>
              <a:t> with benchmarking of simulation and evaluation of luminosity impact, (4) beam optics tuning with very </a:t>
            </a:r>
            <a:r>
              <a:rPr lang="en-US" sz="2000" b="1" dirty="0"/>
              <a:t>low </a:t>
            </a:r>
            <a:r>
              <a:rPr lang="el-GR" sz="2000" b="1" dirty="0"/>
              <a:t>β</a:t>
            </a:r>
            <a:r>
              <a:rPr lang="en-US" sz="2000" b="1" baseline="-25000" dirty="0"/>
              <a:t>y</a:t>
            </a:r>
            <a:r>
              <a:rPr lang="en-US" sz="2000" b="1" baseline="30000" dirty="0"/>
              <a:t>*</a:t>
            </a:r>
            <a:r>
              <a:rPr lang="en-US" sz="2000" b="1" dirty="0"/>
              <a:t> and crab-waist collision scheme</a:t>
            </a:r>
            <a:r>
              <a:rPr lang="en-US" sz="2000" dirty="0"/>
              <a:t>, (5) impact of </a:t>
            </a:r>
            <a:r>
              <a:rPr lang="en-US" sz="2000" b="1" dirty="0"/>
              <a:t>collective effects </a:t>
            </a:r>
            <a:r>
              <a:rPr lang="en-US" sz="2000" dirty="0"/>
              <a:t>on performance, (6) benchmarking of </a:t>
            </a:r>
            <a:r>
              <a:rPr lang="en-US" sz="2000" b="1" dirty="0"/>
              <a:t>linear and non-linear optics</a:t>
            </a:r>
            <a:r>
              <a:rPr lang="en-US" sz="2000" dirty="0"/>
              <a:t>, (7) </a:t>
            </a:r>
            <a:r>
              <a:rPr lang="en-US" sz="2000" b="1" dirty="0"/>
              <a:t>beam lifetime</a:t>
            </a:r>
            <a:r>
              <a:rPr lang="en-US" sz="2000" dirty="0"/>
              <a:t>, (8) evaluation of beam-induced </a:t>
            </a:r>
            <a:r>
              <a:rPr lang="en-US" sz="2000" b="1" dirty="0"/>
              <a:t>background in interaction region </a:t>
            </a:r>
            <a:r>
              <a:rPr lang="en-US" sz="2000" dirty="0"/>
              <a:t>and mitigation via collimation, (9) </a:t>
            </a:r>
            <a:r>
              <a:rPr lang="en-US" sz="2000" b="1" dirty="0"/>
              <a:t>machine-detector interfacing</a:t>
            </a:r>
            <a:r>
              <a:rPr lang="en-US" sz="2000" dirty="0"/>
              <a:t>. </a:t>
            </a:r>
          </a:p>
        </p:txBody>
      </p:sp>
      <p:sp>
        <p:nvSpPr>
          <p:cNvPr id="4" name="Date Placeholder 3">
            <a:extLst>
              <a:ext uri="{FF2B5EF4-FFF2-40B4-BE49-F238E27FC236}">
                <a16:creationId xmlns:a16="http://schemas.microsoft.com/office/drawing/2014/main" id="{CC2C7458-EC6C-EAEC-A072-3FF3C784BCD5}"/>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707585F3-B684-047E-6F22-46B9B8B2BD6D}"/>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D3318730-47F9-EBBB-F319-D12A95A15213}"/>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6</a:t>
            </a:fld>
            <a:endParaRPr lang="fr-FR">
              <a:solidFill>
                <a:prstClr val="white"/>
              </a:solidFill>
              <a:latin typeface="News Gothic MT"/>
            </a:endParaRPr>
          </a:p>
        </p:txBody>
      </p:sp>
      <p:pic>
        <p:nvPicPr>
          <p:cNvPr id="7" name="Picture 6">
            <a:extLst>
              <a:ext uri="{FF2B5EF4-FFF2-40B4-BE49-F238E27FC236}">
                <a16:creationId xmlns:a16="http://schemas.microsoft.com/office/drawing/2014/main" id="{6469949D-9DE2-A7D9-51C6-351FA003C40D}"/>
              </a:ext>
            </a:extLst>
          </p:cNvPr>
          <p:cNvPicPr>
            <a:picLocks noChangeAspect="1"/>
          </p:cNvPicPr>
          <p:nvPr/>
        </p:nvPicPr>
        <p:blipFill>
          <a:blip r:embed="rId2"/>
          <a:stretch>
            <a:fillRect/>
          </a:stretch>
        </p:blipFill>
        <p:spPr>
          <a:xfrm>
            <a:off x="7735089" y="1474422"/>
            <a:ext cx="3474787" cy="2629932"/>
          </a:xfrm>
          <a:prstGeom prst="rect">
            <a:avLst/>
          </a:prstGeom>
        </p:spPr>
      </p:pic>
      <p:pic>
        <p:nvPicPr>
          <p:cNvPr id="8" name="Picture 7">
            <a:extLst>
              <a:ext uri="{FF2B5EF4-FFF2-40B4-BE49-F238E27FC236}">
                <a16:creationId xmlns:a16="http://schemas.microsoft.com/office/drawing/2014/main" id="{ACCD67CF-510A-B825-AF79-EFB3B92DF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836" y="3424237"/>
            <a:ext cx="3013844" cy="2266224"/>
          </a:xfrm>
          <a:prstGeom prst="rect">
            <a:avLst/>
          </a:prstGeom>
        </p:spPr>
      </p:pic>
      <p:pic>
        <p:nvPicPr>
          <p:cNvPr id="9" name="Picture 8">
            <a:extLst>
              <a:ext uri="{FF2B5EF4-FFF2-40B4-BE49-F238E27FC236}">
                <a16:creationId xmlns:a16="http://schemas.microsoft.com/office/drawing/2014/main" id="{7D261570-7F4F-C871-63A5-F0E9724EE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154" y="4805872"/>
            <a:ext cx="2890062" cy="1905767"/>
          </a:xfrm>
          <a:prstGeom prst="rect">
            <a:avLst/>
          </a:prstGeom>
        </p:spPr>
      </p:pic>
      <p:sp>
        <p:nvSpPr>
          <p:cNvPr id="10" name="TextBox 9">
            <a:extLst>
              <a:ext uri="{FF2B5EF4-FFF2-40B4-BE49-F238E27FC236}">
                <a16:creationId xmlns:a16="http://schemas.microsoft.com/office/drawing/2014/main" id="{6E70F468-8679-A46A-C323-EA19E132417C}"/>
              </a:ext>
            </a:extLst>
          </p:cNvPr>
          <p:cNvSpPr txBox="1"/>
          <p:nvPr/>
        </p:nvSpPr>
        <p:spPr>
          <a:xfrm>
            <a:off x="10125299" y="6158898"/>
            <a:ext cx="1561180" cy="276999"/>
          </a:xfrm>
          <a:prstGeom prst="rect">
            <a:avLst/>
          </a:prstGeom>
          <a:solidFill>
            <a:schemeClr val="bg1"/>
          </a:solidFill>
        </p:spPr>
        <p:txBody>
          <a:bodyPr wrap="square">
            <a:spAutoFit/>
          </a:bodyPr>
          <a:lstStyle/>
          <a:p>
            <a:r>
              <a:rPr lang="en-US" sz="1200" dirty="0" err="1"/>
              <a:t>SuperKEKB</a:t>
            </a:r>
            <a:r>
              <a:rPr lang="en-US" sz="1200" dirty="0"/>
              <a:t> @ KEK</a:t>
            </a:r>
          </a:p>
        </p:txBody>
      </p:sp>
    </p:spTree>
    <p:extLst>
      <p:ext uri="{BB962C8B-B14F-4D97-AF65-F5344CB8AC3E}">
        <p14:creationId xmlns:p14="http://schemas.microsoft.com/office/powerpoint/2010/main" val="123531947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2020680" y="278280"/>
            <a:ext cx="7295400" cy="80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pPr>
            <a:r>
              <a:rPr lang="en-US" sz="3600" b="1" strike="noStrike" spc="-1" dirty="0">
                <a:solidFill>
                  <a:srgbClr val="2C7C9F"/>
                </a:solidFill>
                <a:latin typeface="Arial"/>
              </a:rPr>
              <a:t>Secondment Task 1.2</a:t>
            </a:r>
            <a:endParaRPr lang="en-GB" sz="3600" b="0" strike="noStrike" spc="-1" dirty="0">
              <a:latin typeface="Arial"/>
            </a:endParaRPr>
          </a:p>
        </p:txBody>
      </p:sp>
      <p:sp>
        <p:nvSpPr>
          <p:cNvPr id="79" name="CustomShape 2"/>
          <p:cNvSpPr/>
          <p:nvPr/>
        </p:nvSpPr>
        <p:spPr>
          <a:xfrm>
            <a:off x="398880" y="2701694"/>
            <a:ext cx="3301920" cy="335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4500" lnSpcReduction="10000"/>
          </a:bodyPr>
          <a:lstStyle/>
          <a:p>
            <a:pPr>
              <a:lnSpc>
                <a:spcPct val="100000"/>
              </a:lnSpc>
              <a:spcBef>
                <a:spcPts val="2001"/>
              </a:spcBef>
            </a:pPr>
            <a:endParaRPr lang="en-GB" sz="1800" b="0" strike="noStrike" spc="-1" dirty="0">
              <a:latin typeface="Arial"/>
            </a:endParaRPr>
          </a:p>
          <a:p>
            <a:pPr marL="349200" indent="-348480">
              <a:lnSpc>
                <a:spcPct val="100000"/>
              </a:lnSpc>
              <a:spcBef>
                <a:spcPts val="2001"/>
              </a:spcBef>
              <a:buClr>
                <a:srgbClr val="6FB7D7"/>
              </a:buClr>
              <a:buSzPct val="110000"/>
              <a:buFont typeface="Wingdings 2" charset="2"/>
              <a:buChar char=""/>
            </a:pPr>
            <a:r>
              <a:rPr lang="en-US" sz="1800" b="0" strike="noStrike" spc="-1" dirty="0">
                <a:solidFill>
                  <a:srgbClr val="0F3661"/>
                </a:solidFill>
                <a:latin typeface="Arial"/>
              </a:rPr>
              <a:t>Ensure knowledge transfer for </a:t>
            </a:r>
            <a:r>
              <a:rPr lang="en-US" sz="1800" b="0" strike="noStrike" spc="-1" dirty="0" err="1">
                <a:solidFill>
                  <a:srgbClr val="0F3661"/>
                </a:solidFill>
                <a:latin typeface="Arial"/>
              </a:rPr>
              <a:t>SuperKEKB</a:t>
            </a:r>
            <a:r>
              <a:rPr lang="en-US" sz="1800" b="0" strike="noStrike" spc="-1" dirty="0">
                <a:solidFill>
                  <a:srgbClr val="0F3661"/>
                </a:solidFill>
                <a:latin typeface="Arial"/>
              </a:rPr>
              <a:t> optics measurements analysis code to international collaborators</a:t>
            </a:r>
            <a:endParaRPr lang="en-GB" sz="1800" b="0" strike="noStrike" spc="-1" dirty="0">
              <a:latin typeface="Arial"/>
            </a:endParaRPr>
          </a:p>
          <a:p>
            <a:pPr marL="349200" indent="-348480">
              <a:lnSpc>
                <a:spcPct val="100000"/>
              </a:lnSpc>
              <a:spcBef>
                <a:spcPts val="2001"/>
              </a:spcBef>
              <a:buClr>
                <a:srgbClr val="6FB7D7"/>
              </a:buClr>
              <a:buSzPct val="110000"/>
              <a:buFont typeface="Wingdings 2" charset="2"/>
              <a:buChar char=""/>
            </a:pPr>
            <a:r>
              <a:rPr lang="en-US" sz="1800" b="0" strike="noStrike" spc="-1" dirty="0">
                <a:solidFill>
                  <a:srgbClr val="0F3661"/>
                </a:solidFill>
                <a:latin typeface="Arial"/>
              </a:rPr>
              <a:t>Analyze BPM performance for turn-by-turn (</a:t>
            </a:r>
            <a:r>
              <a:rPr lang="en-US" sz="1800" b="0" strike="noStrike" spc="-1" dirty="0" err="1">
                <a:solidFill>
                  <a:srgbClr val="0F3661"/>
                </a:solidFill>
                <a:latin typeface="Arial"/>
              </a:rPr>
              <a:t>TbT</a:t>
            </a:r>
            <a:r>
              <a:rPr lang="en-US" sz="1800" b="0" strike="noStrike" spc="-1" dirty="0">
                <a:solidFill>
                  <a:srgbClr val="0F3661"/>
                </a:solidFill>
                <a:latin typeface="Arial"/>
              </a:rPr>
              <a:t>) measurements and comparison to previous data</a:t>
            </a:r>
            <a:endParaRPr lang="en-GB" sz="1800" b="0" strike="noStrike" spc="-1" dirty="0">
              <a:latin typeface="Arial"/>
            </a:endParaRPr>
          </a:p>
          <a:p>
            <a:pPr marL="349200" indent="-348480">
              <a:lnSpc>
                <a:spcPct val="100000"/>
              </a:lnSpc>
              <a:spcBef>
                <a:spcPts val="2001"/>
              </a:spcBef>
              <a:buClr>
                <a:srgbClr val="6FB7D7"/>
              </a:buClr>
              <a:buSzPct val="110000"/>
              <a:buFont typeface="Wingdings 2" charset="2"/>
              <a:buChar char=""/>
            </a:pPr>
            <a:r>
              <a:rPr lang="en-US" sz="1800" b="0" strike="noStrike" spc="-1" dirty="0">
                <a:solidFill>
                  <a:srgbClr val="0F3661"/>
                </a:solidFill>
                <a:latin typeface="Arial"/>
              </a:rPr>
              <a:t>Find improved settings to perform </a:t>
            </a:r>
            <a:r>
              <a:rPr lang="en-US" sz="1800" b="0" strike="noStrike" spc="-1" dirty="0" err="1">
                <a:solidFill>
                  <a:srgbClr val="0F3661"/>
                </a:solidFill>
                <a:latin typeface="Arial"/>
              </a:rPr>
              <a:t>TbT</a:t>
            </a:r>
            <a:r>
              <a:rPr lang="en-US" sz="1800" b="0" strike="noStrike" spc="-1" dirty="0">
                <a:solidFill>
                  <a:srgbClr val="0F3661"/>
                </a:solidFill>
                <a:latin typeface="Arial"/>
              </a:rPr>
              <a:t> optics measurements</a:t>
            </a:r>
            <a:endParaRPr lang="en-GB" sz="1800" b="0" strike="noStrike" spc="-1" dirty="0">
              <a:latin typeface="Arial"/>
            </a:endParaRPr>
          </a:p>
          <a:p>
            <a:pPr>
              <a:lnSpc>
                <a:spcPct val="100000"/>
              </a:lnSpc>
              <a:spcBef>
                <a:spcPts val="2001"/>
              </a:spcBef>
            </a:pPr>
            <a:endParaRPr lang="en-GB" sz="1800" b="0" strike="noStrike" spc="-1" dirty="0">
              <a:latin typeface="Arial"/>
            </a:endParaRPr>
          </a:p>
          <a:p>
            <a:pPr>
              <a:lnSpc>
                <a:spcPct val="100000"/>
              </a:lnSpc>
              <a:spcBef>
                <a:spcPts val="2001"/>
              </a:spcBef>
            </a:pPr>
            <a:endParaRPr lang="en-GB" sz="1800" b="0" strike="noStrike" spc="-1" dirty="0">
              <a:latin typeface="Arial"/>
            </a:endParaRPr>
          </a:p>
        </p:txBody>
      </p:sp>
      <p:sp>
        <p:nvSpPr>
          <p:cNvPr id="80" name="CustomShape 3"/>
          <p:cNvSpPr/>
          <p:nvPr/>
        </p:nvSpPr>
        <p:spPr>
          <a:xfrm>
            <a:off x="-821160" y="6449400"/>
            <a:ext cx="28411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r>
              <a:rPr lang="fr-FR" sz="1200" b="0" strike="noStrike" spc="-1">
                <a:solidFill>
                  <a:srgbClr val="FFFFFF"/>
                </a:solidFill>
                <a:latin typeface="News Gothic MT"/>
                <a:ea typeface="Times New Roman"/>
              </a:rPr>
              <a:t>7 May 2024</a:t>
            </a:r>
            <a:endParaRPr lang="en-GB" sz="1200" b="0" strike="noStrike" spc="-1">
              <a:latin typeface="Arial"/>
            </a:endParaRPr>
          </a:p>
        </p:txBody>
      </p:sp>
      <p:sp>
        <p:nvSpPr>
          <p:cNvPr id="81" name="CustomShape 4"/>
          <p:cNvSpPr/>
          <p:nvPr/>
        </p:nvSpPr>
        <p:spPr>
          <a:xfrm>
            <a:off x="4904280" y="6500520"/>
            <a:ext cx="2731320" cy="34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en-US" sz="1200" b="0" strike="noStrike" spc="-1">
                <a:solidFill>
                  <a:srgbClr val="FFFFFF"/>
                </a:solidFill>
                <a:latin typeface="News Gothic MT"/>
                <a:ea typeface="Times New Roman"/>
              </a:rPr>
              <a:t>2nd EAJADE General meeting</a:t>
            </a:r>
            <a:endParaRPr lang="en-GB" sz="1200" b="0" strike="noStrike" spc="-1">
              <a:latin typeface="Arial"/>
            </a:endParaRPr>
          </a:p>
        </p:txBody>
      </p:sp>
      <p:sp>
        <p:nvSpPr>
          <p:cNvPr id="82" name="CustomShape 5"/>
          <p:cNvSpPr/>
          <p:nvPr/>
        </p:nvSpPr>
        <p:spPr>
          <a:xfrm>
            <a:off x="10783800" y="6449400"/>
            <a:ext cx="13186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1A397F2E-4EB0-457F-BC5C-8BEFBA72BFA4}" type="slidenum">
              <a:rPr lang="fr-FR" sz="2000" b="0" strike="noStrike" spc="-1">
                <a:solidFill>
                  <a:srgbClr val="FFFFFF"/>
                </a:solidFill>
                <a:latin typeface="News Gothic MT"/>
                <a:ea typeface="Times New Roman"/>
              </a:rPr>
              <a:t>7</a:t>
            </a:fld>
            <a:endParaRPr lang="en-GB" sz="2000" b="0" strike="noStrike" spc="-1">
              <a:latin typeface="Arial"/>
            </a:endParaRPr>
          </a:p>
        </p:txBody>
      </p:sp>
      <p:sp>
        <p:nvSpPr>
          <p:cNvPr id="83" name="CustomShape 6"/>
          <p:cNvSpPr/>
          <p:nvPr/>
        </p:nvSpPr>
        <p:spPr>
          <a:xfrm>
            <a:off x="599760" y="1242000"/>
            <a:ext cx="10762200" cy="101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lnSpcReduction="20000"/>
          </a:bodyPr>
          <a:lstStyle/>
          <a:p>
            <a:pPr marL="349200" indent="-348480">
              <a:lnSpc>
                <a:spcPct val="100000"/>
              </a:lnSpc>
              <a:buClr>
                <a:srgbClr val="0F3661"/>
              </a:buClr>
              <a:buSzPct val="110000"/>
              <a:buFont typeface="Wingdings 2" charset="2"/>
              <a:buChar char=""/>
            </a:pPr>
            <a:r>
              <a:rPr lang="en-US" sz="2000" b="1" strike="noStrike" spc="-1" dirty="0">
                <a:solidFill>
                  <a:srgbClr val="0F3661"/>
                </a:solidFill>
                <a:latin typeface="Arial"/>
                <a:ea typeface="DejaVu Sans"/>
              </a:rPr>
              <a:t>Name: </a:t>
            </a:r>
            <a:r>
              <a:rPr lang="en-US" sz="2000" b="0" strike="noStrike" spc="-1" dirty="0">
                <a:solidFill>
                  <a:srgbClr val="0F3661"/>
                </a:solidFill>
                <a:latin typeface="Arial"/>
                <a:ea typeface="DejaVu Sans"/>
              </a:rPr>
              <a:t>Jacqueline </a:t>
            </a:r>
            <a:r>
              <a:rPr lang="en-US" sz="2000" b="0" strike="noStrike" spc="-1" dirty="0" err="1">
                <a:solidFill>
                  <a:srgbClr val="0F3661"/>
                </a:solidFill>
                <a:latin typeface="Arial"/>
                <a:ea typeface="DejaVu Sans"/>
              </a:rPr>
              <a:t>Keintzel</a:t>
            </a:r>
            <a:r>
              <a:rPr lang="en-US" sz="2000" b="0" strike="noStrike" spc="-1" dirty="0">
                <a:solidFill>
                  <a:srgbClr val="0F3661"/>
                </a:solidFill>
                <a:latin typeface="Arial"/>
                <a:ea typeface="DejaVu Sans"/>
              </a:rPr>
              <a:t>	(Postdoc)</a:t>
            </a:r>
            <a:endParaRPr lang="en-GB" sz="2000" b="0" strike="noStrike" spc="-1" dirty="0">
              <a:latin typeface="Arial"/>
            </a:endParaRPr>
          </a:p>
          <a:p>
            <a:pPr marL="349200" indent="-348480">
              <a:lnSpc>
                <a:spcPct val="100000"/>
              </a:lnSpc>
              <a:buClr>
                <a:srgbClr val="0F3661"/>
              </a:buClr>
              <a:buSzPct val="110000"/>
              <a:buFont typeface="Wingdings 2" charset="2"/>
              <a:buChar char=""/>
            </a:pPr>
            <a:r>
              <a:rPr lang="en-US" sz="2000" b="1" strike="noStrike" spc="-1" dirty="0">
                <a:solidFill>
                  <a:srgbClr val="0F3661"/>
                </a:solidFill>
                <a:latin typeface="Arial"/>
                <a:ea typeface="DejaVu Sans"/>
              </a:rPr>
              <a:t>Institution:</a:t>
            </a:r>
            <a:r>
              <a:rPr lang="en-US" sz="2000" b="0" strike="noStrike" spc="-1" dirty="0">
                <a:solidFill>
                  <a:srgbClr val="0F3661"/>
                </a:solidFill>
                <a:latin typeface="Arial"/>
                <a:ea typeface="DejaVu Sans"/>
              </a:rPr>
              <a:t> CERN</a:t>
            </a:r>
            <a:endParaRPr lang="en-GB" sz="2000" b="0" strike="noStrike" spc="-1" dirty="0">
              <a:latin typeface="Arial"/>
            </a:endParaRPr>
          </a:p>
          <a:p>
            <a:pPr marL="349200" indent="-348480">
              <a:lnSpc>
                <a:spcPct val="100000"/>
              </a:lnSpc>
              <a:buClr>
                <a:srgbClr val="0F3661"/>
              </a:buClr>
              <a:buSzPct val="110000"/>
              <a:buFont typeface="Wingdings 2" charset="2"/>
              <a:buChar char=""/>
            </a:pPr>
            <a:r>
              <a:rPr lang="en-US" sz="2000" b="1" strike="noStrike" spc="-1" dirty="0">
                <a:solidFill>
                  <a:srgbClr val="0F3661"/>
                </a:solidFill>
                <a:latin typeface="Arial"/>
                <a:ea typeface="DejaVu Sans"/>
              </a:rPr>
              <a:t>Dates:</a:t>
            </a:r>
            <a:r>
              <a:rPr lang="en-US" sz="2000" b="0" strike="noStrike" spc="-1" dirty="0">
                <a:solidFill>
                  <a:srgbClr val="0F3661"/>
                </a:solidFill>
                <a:latin typeface="Arial"/>
                <a:ea typeface="DejaVu Sans"/>
              </a:rPr>
              <a:t> 03/02/2024 – 17/02/2024</a:t>
            </a:r>
            <a:endParaRPr lang="en-GB" sz="2000" b="0" strike="noStrike" spc="-1" dirty="0">
              <a:latin typeface="Arial"/>
            </a:endParaRPr>
          </a:p>
          <a:p>
            <a:pPr marL="349200" indent="-348480">
              <a:lnSpc>
                <a:spcPct val="100000"/>
              </a:lnSpc>
              <a:buClr>
                <a:srgbClr val="0F3661"/>
              </a:buClr>
              <a:buSzPct val="110000"/>
              <a:buFont typeface="Wingdings 2" charset="2"/>
              <a:buChar char=""/>
            </a:pPr>
            <a:r>
              <a:rPr lang="en-US" sz="2000" b="1" strike="noStrike" spc="-1" dirty="0">
                <a:solidFill>
                  <a:srgbClr val="0F3661"/>
                </a:solidFill>
                <a:latin typeface="Arial"/>
                <a:ea typeface="DejaVu Sans"/>
              </a:rPr>
              <a:t>Visiting Lab</a:t>
            </a:r>
            <a:r>
              <a:rPr lang="en-US" sz="2000" b="0" strike="noStrike" spc="-1" dirty="0">
                <a:solidFill>
                  <a:srgbClr val="0F3661"/>
                </a:solidFill>
                <a:latin typeface="Arial"/>
                <a:ea typeface="DejaVu Sans"/>
              </a:rPr>
              <a:t>: </a:t>
            </a:r>
            <a:r>
              <a:rPr lang="en-US" sz="2000" b="0" strike="noStrike" spc="-1" dirty="0" err="1">
                <a:solidFill>
                  <a:srgbClr val="0F3661"/>
                </a:solidFill>
                <a:latin typeface="Arial"/>
                <a:ea typeface="DejaVu Sans"/>
              </a:rPr>
              <a:t>SuperKEKB</a:t>
            </a:r>
            <a:r>
              <a:rPr lang="en-US" sz="2000" b="0" strike="noStrike" spc="-1" dirty="0">
                <a:solidFill>
                  <a:srgbClr val="0F3661"/>
                </a:solidFill>
                <a:latin typeface="Arial"/>
                <a:ea typeface="DejaVu Sans"/>
              </a:rPr>
              <a:t> KEK</a:t>
            </a:r>
            <a:endParaRPr lang="en-GB" sz="2000" b="0" strike="noStrike" spc="-1" dirty="0">
              <a:latin typeface="Arial"/>
            </a:endParaRPr>
          </a:p>
        </p:txBody>
      </p:sp>
      <p:sp>
        <p:nvSpPr>
          <p:cNvPr id="84" name="CustomShape 7"/>
          <p:cNvSpPr/>
          <p:nvPr/>
        </p:nvSpPr>
        <p:spPr>
          <a:xfrm>
            <a:off x="398880" y="2521440"/>
            <a:ext cx="23580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2000" b="1" strike="noStrike" spc="-1">
                <a:solidFill>
                  <a:srgbClr val="2C7C9F"/>
                </a:solidFill>
                <a:latin typeface="Arial"/>
                <a:ea typeface="DejaVu Sans"/>
              </a:rPr>
              <a:t>Objectives</a:t>
            </a:r>
            <a:endParaRPr lang="en-GB" sz="2000" b="0" strike="noStrike" spc="-1">
              <a:latin typeface="Arial"/>
            </a:endParaRPr>
          </a:p>
        </p:txBody>
      </p:sp>
      <p:sp>
        <p:nvSpPr>
          <p:cNvPr id="85" name="CustomShape 8"/>
          <p:cNvSpPr/>
          <p:nvPr/>
        </p:nvSpPr>
        <p:spPr>
          <a:xfrm>
            <a:off x="4343040" y="2545200"/>
            <a:ext cx="23580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2000" b="1" strike="noStrike" spc="-1">
                <a:solidFill>
                  <a:srgbClr val="2C7C9F"/>
                </a:solidFill>
                <a:latin typeface="Arial"/>
                <a:ea typeface="DejaVu Sans"/>
              </a:rPr>
              <a:t>Results</a:t>
            </a:r>
            <a:endParaRPr lang="en-GB" sz="2000" b="0" strike="noStrike" spc="-1">
              <a:latin typeface="Arial"/>
            </a:endParaRPr>
          </a:p>
        </p:txBody>
      </p:sp>
      <p:sp>
        <p:nvSpPr>
          <p:cNvPr id="86" name="CustomShape 9"/>
          <p:cNvSpPr/>
          <p:nvPr/>
        </p:nvSpPr>
        <p:spPr>
          <a:xfrm>
            <a:off x="3896820" y="2588580"/>
            <a:ext cx="3315780" cy="372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3500" lnSpcReduction="20000"/>
          </a:bodyPr>
          <a:lstStyle/>
          <a:p>
            <a:pPr>
              <a:lnSpc>
                <a:spcPct val="100000"/>
              </a:lnSpc>
              <a:spcBef>
                <a:spcPts val="2001"/>
              </a:spcBef>
            </a:pPr>
            <a:endParaRPr lang="en-GB" sz="1800" b="0" strike="noStrike" spc="-1" dirty="0">
              <a:latin typeface="Arial"/>
            </a:endParaRPr>
          </a:p>
          <a:p>
            <a:pPr marL="349200" indent="-348480">
              <a:lnSpc>
                <a:spcPct val="100000"/>
              </a:lnSpc>
              <a:spcBef>
                <a:spcPts val="2001"/>
              </a:spcBef>
              <a:buClr>
                <a:srgbClr val="0F3661"/>
              </a:buClr>
              <a:buSzPct val="110000"/>
              <a:buFont typeface="Wingdings 2" charset="2"/>
              <a:buChar char=""/>
            </a:pPr>
            <a:r>
              <a:rPr lang="en-US" sz="1800" b="0" strike="noStrike" spc="-1" dirty="0">
                <a:solidFill>
                  <a:srgbClr val="0F3661"/>
                </a:solidFill>
                <a:latin typeface="Arial"/>
                <a:ea typeface="DejaVu Sans"/>
              </a:rPr>
              <a:t>Similar BPM synchronization found compared to 2019, however, fewer available BPMs in both rings</a:t>
            </a:r>
            <a:endParaRPr lang="en-GB" sz="1800" b="0" strike="noStrike" spc="-1" dirty="0">
              <a:latin typeface="Arial"/>
            </a:endParaRPr>
          </a:p>
          <a:p>
            <a:pPr marL="349200" indent="-348480">
              <a:lnSpc>
                <a:spcPct val="100000"/>
              </a:lnSpc>
              <a:spcBef>
                <a:spcPts val="2001"/>
              </a:spcBef>
              <a:buClr>
                <a:srgbClr val="0F3661"/>
              </a:buClr>
              <a:buSzPct val="110000"/>
              <a:buFont typeface="Wingdings 2" charset="2"/>
              <a:buChar char=""/>
            </a:pPr>
            <a:r>
              <a:rPr lang="en-US" sz="1800" b="0" strike="noStrike" spc="-1" dirty="0">
                <a:solidFill>
                  <a:srgbClr val="0F3661"/>
                </a:solidFill>
                <a:latin typeface="Arial"/>
                <a:ea typeface="DejaVu Sans"/>
              </a:rPr>
              <a:t>Injection kicker strengths scans revealed preferred settings for LER injection kicker for </a:t>
            </a:r>
            <a:r>
              <a:rPr lang="en-US" sz="1800" b="0" strike="noStrike" spc="-1" dirty="0" err="1">
                <a:solidFill>
                  <a:srgbClr val="0F3661"/>
                </a:solidFill>
                <a:latin typeface="Arial"/>
                <a:ea typeface="DejaVu Sans"/>
              </a:rPr>
              <a:t>TbT</a:t>
            </a:r>
            <a:r>
              <a:rPr lang="en-US" sz="1800" b="0" strike="noStrike" spc="-1" dirty="0">
                <a:solidFill>
                  <a:srgbClr val="0F3661"/>
                </a:solidFill>
                <a:latin typeface="Arial"/>
                <a:ea typeface="DejaVu Sans"/>
              </a:rPr>
              <a:t> measurements</a:t>
            </a:r>
            <a:endParaRPr lang="en-GB" sz="1800" b="0" strike="noStrike" spc="-1" dirty="0">
              <a:latin typeface="Arial"/>
            </a:endParaRPr>
          </a:p>
          <a:p>
            <a:pPr marL="349200" indent="-348480">
              <a:lnSpc>
                <a:spcPct val="100000"/>
              </a:lnSpc>
              <a:spcBef>
                <a:spcPts val="2001"/>
              </a:spcBef>
              <a:buClr>
                <a:srgbClr val="0F3661"/>
              </a:buClr>
              <a:buSzPct val="110000"/>
              <a:buFont typeface="Wingdings 2" charset="2"/>
              <a:buChar char=""/>
            </a:pPr>
            <a:r>
              <a:rPr lang="en-US" sz="1800" b="0" strike="noStrike" spc="-1" dirty="0">
                <a:solidFill>
                  <a:srgbClr val="0F3661"/>
                </a:solidFill>
                <a:latin typeface="Arial"/>
                <a:ea typeface="DejaVu Sans"/>
              </a:rPr>
              <a:t>Transverse optics could not be measured using purely longitudinal kicks</a:t>
            </a:r>
            <a:endParaRPr lang="en-GB" sz="1800" b="0" strike="noStrike" spc="-1" dirty="0">
              <a:latin typeface="Arial"/>
            </a:endParaRPr>
          </a:p>
          <a:p>
            <a:pPr marL="349200" indent="-348480">
              <a:lnSpc>
                <a:spcPct val="100000"/>
              </a:lnSpc>
              <a:spcBef>
                <a:spcPts val="2001"/>
              </a:spcBef>
              <a:buClr>
                <a:srgbClr val="0F3661"/>
              </a:buClr>
              <a:buSzPct val="110000"/>
              <a:buFont typeface="Wingdings 2" charset="2"/>
              <a:buChar char=""/>
            </a:pPr>
            <a:r>
              <a:rPr lang="en-US" sz="1800" b="0" strike="noStrike" spc="-1" dirty="0">
                <a:solidFill>
                  <a:srgbClr val="0F3661"/>
                </a:solidFill>
                <a:latin typeface="Arial"/>
                <a:ea typeface="DejaVu Sans"/>
              </a:rPr>
              <a:t>Transverse optics measurements successfully performed, which have shown 5 % rms beta-beating, however with large error bars (de-noising performed by collaborators) </a:t>
            </a:r>
            <a:endParaRPr lang="en-GB" sz="1800" b="0" strike="noStrike" spc="-1" dirty="0">
              <a:latin typeface="Arial"/>
            </a:endParaRPr>
          </a:p>
          <a:p>
            <a:pPr>
              <a:lnSpc>
                <a:spcPct val="100000"/>
              </a:lnSpc>
              <a:spcBef>
                <a:spcPts val="2001"/>
              </a:spcBef>
            </a:pPr>
            <a:endParaRPr lang="en-GB" sz="1800" b="0" strike="noStrike" spc="-1" dirty="0">
              <a:latin typeface="Arial"/>
            </a:endParaRPr>
          </a:p>
          <a:p>
            <a:pPr>
              <a:lnSpc>
                <a:spcPct val="100000"/>
              </a:lnSpc>
              <a:spcBef>
                <a:spcPts val="2001"/>
              </a:spcBef>
            </a:pPr>
            <a:endParaRPr lang="en-GB" sz="1800" b="0" strike="noStrike" spc="-1" dirty="0">
              <a:latin typeface="Arial"/>
            </a:endParaRPr>
          </a:p>
        </p:txBody>
      </p:sp>
      <p:pic>
        <p:nvPicPr>
          <p:cNvPr id="87" name="Picture 86"/>
          <p:cNvPicPr/>
          <p:nvPr/>
        </p:nvPicPr>
        <p:blipFill>
          <a:blip r:embed="rId2"/>
          <a:stretch/>
        </p:blipFill>
        <p:spPr>
          <a:xfrm>
            <a:off x="7668000" y="3204000"/>
            <a:ext cx="4031640" cy="1679760"/>
          </a:xfrm>
          <a:prstGeom prst="rect">
            <a:avLst/>
          </a:prstGeom>
          <a:ln>
            <a:noFill/>
          </a:ln>
        </p:spPr>
      </p:pic>
      <p:sp>
        <p:nvSpPr>
          <p:cNvPr id="88" name="CustomShape 10"/>
          <p:cNvSpPr/>
          <p:nvPr/>
        </p:nvSpPr>
        <p:spPr>
          <a:xfrm>
            <a:off x="7278840" y="1080000"/>
            <a:ext cx="34488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100" b="1" strike="noStrike" spc="-1">
                <a:solidFill>
                  <a:srgbClr val="000000"/>
                </a:solidFill>
                <a:latin typeface="Arial"/>
                <a:ea typeface="Arial"/>
              </a:rPr>
              <a:t>LER BPM synchronization error – 2024 vs 2019 </a:t>
            </a:r>
            <a:endParaRPr lang="en-GB" sz="1100" b="0" strike="noStrike" spc="-1">
              <a:latin typeface="Arial"/>
            </a:endParaRPr>
          </a:p>
        </p:txBody>
      </p:sp>
      <p:pic>
        <p:nvPicPr>
          <p:cNvPr id="89" name="Picture 88"/>
          <p:cNvPicPr/>
          <p:nvPr/>
        </p:nvPicPr>
        <p:blipFill>
          <a:blip r:embed="rId3"/>
          <a:stretch/>
        </p:blipFill>
        <p:spPr>
          <a:xfrm>
            <a:off x="9343440" y="1330920"/>
            <a:ext cx="2176200" cy="1606320"/>
          </a:xfrm>
          <a:prstGeom prst="rect">
            <a:avLst/>
          </a:prstGeom>
          <a:ln>
            <a:noFill/>
          </a:ln>
        </p:spPr>
      </p:pic>
      <p:pic>
        <p:nvPicPr>
          <p:cNvPr id="90" name="Picture 89"/>
          <p:cNvPicPr/>
          <p:nvPr/>
        </p:nvPicPr>
        <p:blipFill>
          <a:blip r:embed="rId4"/>
          <a:stretch/>
        </p:blipFill>
        <p:spPr>
          <a:xfrm>
            <a:off x="6984000" y="1339920"/>
            <a:ext cx="2154240" cy="1576440"/>
          </a:xfrm>
          <a:prstGeom prst="rect">
            <a:avLst/>
          </a:prstGeom>
          <a:ln>
            <a:noFill/>
          </a:ln>
        </p:spPr>
      </p:pic>
      <p:sp>
        <p:nvSpPr>
          <p:cNvPr id="91" name="CustomShape 11"/>
          <p:cNvSpPr/>
          <p:nvPr/>
        </p:nvSpPr>
        <p:spPr>
          <a:xfrm>
            <a:off x="7854840" y="2880000"/>
            <a:ext cx="34488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000" b="0" strike="noStrike" spc="-1">
                <a:solidFill>
                  <a:srgbClr val="000000"/>
                </a:solidFill>
                <a:latin typeface="Arial"/>
                <a:ea typeface="Arial"/>
              </a:rPr>
              <a:t>No BPMs around non-linear collimator in 2024</a:t>
            </a:r>
            <a:endParaRPr lang="en-GB" sz="1000" b="0" strike="noStrike" spc="-1">
              <a:latin typeface="Arial"/>
            </a:endParaRPr>
          </a:p>
        </p:txBody>
      </p:sp>
      <p:sp>
        <p:nvSpPr>
          <p:cNvPr id="92" name="Line 12"/>
          <p:cNvSpPr/>
          <p:nvPr/>
        </p:nvSpPr>
        <p:spPr>
          <a:xfrm flipH="1" flipV="1">
            <a:off x="8280000" y="2808000"/>
            <a:ext cx="216000" cy="14400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93" name="CustomShape 13"/>
          <p:cNvSpPr/>
          <p:nvPr/>
        </p:nvSpPr>
        <p:spPr>
          <a:xfrm>
            <a:off x="8316000" y="4068000"/>
            <a:ext cx="359640" cy="503640"/>
          </a:xfrm>
          <a:custGeom>
            <a:avLst/>
            <a:gdLst/>
            <a:ahLst/>
            <a:cxnLst/>
            <a:rect l="l" t="t" r="r" b="b"/>
            <a:pathLst>
              <a:path w="1002" h="1402">
                <a:moveTo>
                  <a:pt x="166" y="0"/>
                </a:moveTo>
                <a:lnTo>
                  <a:pt x="167" y="0"/>
                </a:lnTo>
                <a:cubicBezTo>
                  <a:pt x="138" y="0"/>
                  <a:pt x="109" y="8"/>
                  <a:pt x="83" y="22"/>
                </a:cubicBezTo>
                <a:cubicBezTo>
                  <a:pt x="58" y="37"/>
                  <a:pt x="37" y="58"/>
                  <a:pt x="22" y="83"/>
                </a:cubicBezTo>
                <a:cubicBezTo>
                  <a:pt x="8" y="109"/>
                  <a:pt x="0" y="138"/>
                  <a:pt x="0" y="167"/>
                </a:cubicBezTo>
                <a:lnTo>
                  <a:pt x="0" y="1234"/>
                </a:lnTo>
                <a:lnTo>
                  <a:pt x="0" y="1234"/>
                </a:lnTo>
                <a:cubicBezTo>
                  <a:pt x="0" y="1263"/>
                  <a:pt x="8" y="1292"/>
                  <a:pt x="22" y="1318"/>
                </a:cubicBezTo>
                <a:cubicBezTo>
                  <a:pt x="37" y="1343"/>
                  <a:pt x="58" y="1364"/>
                  <a:pt x="83" y="1379"/>
                </a:cubicBezTo>
                <a:cubicBezTo>
                  <a:pt x="109" y="1393"/>
                  <a:pt x="138" y="1401"/>
                  <a:pt x="167" y="1401"/>
                </a:cubicBezTo>
                <a:lnTo>
                  <a:pt x="834" y="1400"/>
                </a:lnTo>
                <a:lnTo>
                  <a:pt x="834" y="1401"/>
                </a:lnTo>
                <a:cubicBezTo>
                  <a:pt x="863" y="1401"/>
                  <a:pt x="892" y="1393"/>
                  <a:pt x="918" y="1379"/>
                </a:cubicBezTo>
                <a:cubicBezTo>
                  <a:pt x="943" y="1364"/>
                  <a:pt x="964" y="1343"/>
                  <a:pt x="979" y="1318"/>
                </a:cubicBezTo>
                <a:cubicBezTo>
                  <a:pt x="993" y="1292"/>
                  <a:pt x="1001" y="1263"/>
                  <a:pt x="1001" y="1234"/>
                </a:cubicBezTo>
                <a:lnTo>
                  <a:pt x="1001" y="166"/>
                </a:lnTo>
                <a:lnTo>
                  <a:pt x="1001" y="167"/>
                </a:lnTo>
                <a:lnTo>
                  <a:pt x="1001" y="167"/>
                </a:lnTo>
                <a:cubicBezTo>
                  <a:pt x="1001" y="138"/>
                  <a:pt x="993" y="109"/>
                  <a:pt x="979" y="83"/>
                </a:cubicBezTo>
                <a:cubicBezTo>
                  <a:pt x="964" y="58"/>
                  <a:pt x="943" y="37"/>
                  <a:pt x="918" y="22"/>
                </a:cubicBezTo>
                <a:cubicBezTo>
                  <a:pt x="892" y="8"/>
                  <a:pt x="863" y="0"/>
                  <a:pt x="834" y="0"/>
                </a:cubicBezTo>
                <a:lnTo>
                  <a:pt x="166" y="0"/>
                </a:lnTo>
              </a:path>
            </a:pathLst>
          </a:custGeom>
          <a:noFill/>
          <a:ln>
            <a:solidFill>
              <a:srgbClr val="000000"/>
            </a:solidFill>
          </a:ln>
        </p:spPr>
        <p:style>
          <a:lnRef idx="0">
            <a:scrgbClr r="0" g="0" b="0"/>
          </a:lnRef>
          <a:fillRef idx="0">
            <a:scrgbClr r="0" g="0" b="0"/>
          </a:fillRef>
          <a:effectRef idx="0">
            <a:scrgbClr r="0" g="0" b="0"/>
          </a:effectRef>
          <a:fontRef idx="minor"/>
        </p:style>
      </p:sp>
      <p:sp>
        <p:nvSpPr>
          <p:cNvPr id="94" name="Line 14"/>
          <p:cNvSpPr/>
          <p:nvPr/>
        </p:nvSpPr>
        <p:spPr>
          <a:xfrm flipV="1">
            <a:off x="7099358" y="4309200"/>
            <a:ext cx="1180641" cy="61056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95" name="Picture 94"/>
          <p:cNvPicPr/>
          <p:nvPr/>
        </p:nvPicPr>
        <p:blipFill>
          <a:blip r:embed="rId5"/>
          <a:stretch/>
        </p:blipFill>
        <p:spPr>
          <a:xfrm>
            <a:off x="7635960" y="4968000"/>
            <a:ext cx="3960000" cy="1631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p15="http://schemas.microsoft.com/office/powerpoint/2012/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2020680" y="278280"/>
            <a:ext cx="7295760" cy="805320"/>
          </a:xfrm>
          <a:prstGeom prst="rect">
            <a:avLst/>
          </a:prstGeom>
          <a:noFill/>
          <a:ln w="0">
            <a:noFill/>
          </a:ln>
        </p:spPr>
        <p:txBody>
          <a:bodyPr lIns="91440" tIns="45720" rIns="91440" bIns="45720" anchor="b">
            <a:noAutofit/>
          </a:bodyPr>
          <a:lstStyle/>
          <a:p>
            <a:pPr indent="0" algn="ctr" defTabSz="914400">
              <a:lnSpc>
                <a:spcPct val="100000"/>
              </a:lnSpc>
              <a:buNone/>
            </a:pPr>
            <a:r>
              <a:rPr lang="en-US" sz="3600" b="1" strike="noStrike" spc="-1" dirty="0">
                <a:solidFill>
                  <a:schemeClr val="accent1"/>
                </a:solidFill>
                <a:latin typeface="Arial"/>
              </a:rPr>
              <a:t>Secondment Task 1.2</a:t>
            </a:r>
            <a:endParaRPr lang="en-US" sz="3600" b="0" strike="noStrike" spc="-1" dirty="0">
              <a:solidFill>
                <a:srgbClr val="000000"/>
              </a:solidFill>
              <a:latin typeface="Times New Roman"/>
            </a:endParaRPr>
          </a:p>
        </p:txBody>
      </p:sp>
      <p:sp>
        <p:nvSpPr>
          <p:cNvPr id="282" name="PlaceHolder 2"/>
          <p:cNvSpPr>
            <a:spLocks noGrp="1"/>
          </p:cNvSpPr>
          <p:nvPr>
            <p:ph/>
          </p:nvPr>
        </p:nvSpPr>
        <p:spPr>
          <a:xfrm>
            <a:off x="599580" y="2691720"/>
            <a:ext cx="5160960" cy="2311920"/>
          </a:xfrm>
          <a:prstGeom prst="rect">
            <a:avLst/>
          </a:prstGeom>
          <a:noFill/>
          <a:ln w="0">
            <a:noFill/>
          </a:ln>
        </p:spPr>
        <p:txBody>
          <a:bodyPr lIns="91440" tIns="45720" rIns="91440" bIns="45720" anchor="t">
            <a:normAutofit/>
          </a:bodyPr>
          <a:lstStyle/>
          <a:p>
            <a:pPr indent="0" defTabSz="914400">
              <a:lnSpc>
                <a:spcPct val="100000"/>
              </a:lnSpc>
              <a:spcBef>
                <a:spcPts val="2001"/>
              </a:spcBef>
              <a:buNone/>
            </a:pPr>
            <a:endParaRPr lang="en-US" sz="24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Measure linear optics of </a:t>
            </a:r>
            <a:r>
              <a:rPr lang="en-US" sz="1800" b="0" strike="noStrike" spc="-1" dirty="0" err="1">
                <a:solidFill>
                  <a:schemeClr val="dk2">
                    <a:lumMod val="90000"/>
                    <a:lumOff val="10000"/>
                  </a:schemeClr>
                </a:solidFill>
                <a:latin typeface="Arial"/>
              </a:rPr>
              <a:t>SuperKEKb</a:t>
            </a:r>
            <a:endParaRPr lang="en-US" sz="1800" b="0" strike="noStrike" spc="-1" dirty="0">
              <a:solidFill>
                <a:schemeClr val="dk2">
                  <a:lumMod val="90000"/>
                  <a:lumOff val="10000"/>
                </a:schemeClr>
              </a:solidFill>
              <a:latin typeface="Arial"/>
            </a:endParaRP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Attempt non-linear measurements</a:t>
            </a:r>
          </a:p>
          <a:p>
            <a:pPr marL="349200" indent="-349200" algn="l" defTabSz="914400">
              <a:lnSpc>
                <a:spcPct val="100000"/>
              </a:lnSpc>
              <a:spcBef>
                <a:spcPts val="2001"/>
              </a:spcBef>
              <a:buClr>
                <a:srgbClr val="6FB7D7"/>
              </a:buClr>
              <a:buSzPct val="110000"/>
              <a:buFont typeface="Wingdings 2" charset="2"/>
              <a:buChar char=""/>
            </a:pPr>
            <a:r>
              <a:rPr lang="en-US" sz="1800" b="0" strike="noStrike" spc="-1" dirty="0">
                <a:solidFill>
                  <a:schemeClr val="dk2">
                    <a:lumMod val="90000"/>
                    <a:lumOff val="10000"/>
                  </a:schemeClr>
                </a:solidFill>
                <a:latin typeface="Arial"/>
              </a:rPr>
              <a:t>Measure chromaticity</a:t>
            </a:r>
          </a:p>
          <a:p>
            <a:pPr marL="349200" indent="0" defTabSz="914400">
              <a:lnSpc>
                <a:spcPct val="100000"/>
              </a:lnSpc>
              <a:spcBef>
                <a:spcPts val="2001"/>
              </a:spcBef>
              <a:buNone/>
            </a:pPr>
            <a:endParaRPr lang="en-US" sz="1800" b="0" strike="noStrike" spc="-1" dirty="0">
              <a:solidFill>
                <a:schemeClr val="dk2">
                  <a:lumMod val="90000"/>
                  <a:lumOff val="10000"/>
                </a:schemeClr>
              </a:solidFill>
              <a:latin typeface="Arial"/>
            </a:endParaRPr>
          </a:p>
          <a:p>
            <a:pPr indent="0" defTabSz="914400">
              <a:lnSpc>
                <a:spcPct val="100000"/>
              </a:lnSpc>
              <a:spcBef>
                <a:spcPts val="2001"/>
              </a:spcBef>
              <a:buNone/>
            </a:pPr>
            <a:endParaRPr lang="en-US" sz="2400" b="0" strike="noStrike" spc="-1" dirty="0">
              <a:solidFill>
                <a:schemeClr val="dk2">
                  <a:lumMod val="90000"/>
                  <a:lumOff val="10000"/>
                </a:schemeClr>
              </a:solidFill>
              <a:latin typeface="Arial"/>
            </a:endParaRPr>
          </a:p>
        </p:txBody>
      </p:sp>
      <p:sp>
        <p:nvSpPr>
          <p:cNvPr id="283" name="PlaceHolder 3"/>
          <p:cNvSpPr>
            <a:spLocks noGrp="1"/>
          </p:cNvSpPr>
          <p:nvPr>
            <p:ph type="dt" idx="83"/>
          </p:nvPr>
        </p:nvSpPr>
        <p:spPr>
          <a:xfrm>
            <a:off x="-821160" y="6449400"/>
            <a:ext cx="2841480" cy="364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fr-FR" sz="1200" b="0" strike="noStrike" spc="-1">
                <a:solidFill>
                  <a:srgbClr val="FFFFFF"/>
                </a:solidFill>
                <a:latin typeface="News Gothic MT"/>
                <a:ea typeface="Times New Roman"/>
              </a:defRPr>
            </a:lvl1pPr>
          </a:lstStyle>
          <a:p>
            <a:pPr indent="0" algn="r" defTabSz="457200">
              <a:lnSpc>
                <a:spcPct val="100000"/>
              </a:lnSpc>
              <a:buNone/>
              <a:tabLst>
                <a:tab pos="0" algn="l"/>
              </a:tabLst>
            </a:pPr>
            <a:r>
              <a:rPr lang="fr-FR" sz="1200" b="0" strike="noStrike" spc="-1">
                <a:solidFill>
                  <a:srgbClr val="FFFFFF"/>
                </a:solidFill>
                <a:latin typeface="News Gothic MT"/>
                <a:ea typeface="Times New Roman"/>
              </a:rPr>
              <a:t>7 May 2024</a:t>
            </a:r>
            <a:endParaRPr lang="en-US" sz="1200" b="0" strike="noStrike" spc="-1">
              <a:solidFill>
                <a:srgbClr val="000000"/>
              </a:solidFill>
              <a:latin typeface="Times New Roman"/>
            </a:endParaRPr>
          </a:p>
        </p:txBody>
      </p:sp>
      <p:sp>
        <p:nvSpPr>
          <p:cNvPr id="284" name="PlaceHolder 4"/>
          <p:cNvSpPr>
            <a:spLocks noGrp="1"/>
          </p:cNvSpPr>
          <p:nvPr>
            <p:ph type="ftr" idx="84"/>
          </p:nvPr>
        </p:nvSpPr>
        <p:spPr>
          <a:xfrm>
            <a:off x="4904280" y="6500520"/>
            <a:ext cx="2731680" cy="347760"/>
          </a:xfrm>
          <a:prstGeom prst="rect">
            <a:avLst/>
          </a:prstGeom>
          <a:noFill/>
          <a:ln w="0">
            <a:noFill/>
          </a:ln>
        </p:spPr>
        <p:txBody>
          <a:bodyPr lIns="91440" tIns="45720" rIns="91440" bIns="45720" anchor="ctr">
            <a:noAutofit/>
          </a:bodyPr>
          <a:lstStyle>
            <a:lvl1pPr indent="0" defTabSz="457200">
              <a:lnSpc>
                <a:spcPct val="100000"/>
              </a:lnSpc>
              <a:buNone/>
              <a:tabLst>
                <a:tab pos="0" algn="l"/>
              </a:tabLst>
              <a:defRPr lang="en-US" sz="1200" b="0" strike="noStrike" spc="-1">
                <a:solidFill>
                  <a:srgbClr val="FFFFFF"/>
                </a:solidFill>
                <a:latin typeface="News Gothic MT"/>
                <a:ea typeface="Times New Roman"/>
              </a:defRPr>
            </a:lvl1pPr>
          </a:lstStyle>
          <a:p>
            <a:pPr indent="0" defTabSz="457200">
              <a:lnSpc>
                <a:spcPct val="100000"/>
              </a:lnSpc>
              <a:buNone/>
              <a:tabLst>
                <a:tab pos="0" algn="l"/>
              </a:tabLst>
            </a:pPr>
            <a:r>
              <a:rPr lang="en-US" sz="1200" b="0" strike="noStrike" spc="-1">
                <a:solidFill>
                  <a:srgbClr val="FFFFFF"/>
                </a:solidFill>
                <a:latin typeface="News Gothic MT"/>
                <a:ea typeface="Times New Roman"/>
              </a:rPr>
              <a:t>2nd EAJADE General meeting</a:t>
            </a:r>
            <a:endParaRPr lang="en-US" sz="1200" b="0" strike="noStrike" spc="-1">
              <a:solidFill>
                <a:srgbClr val="000000"/>
              </a:solidFill>
              <a:latin typeface="Times New Roman"/>
            </a:endParaRPr>
          </a:p>
        </p:txBody>
      </p:sp>
      <p:sp>
        <p:nvSpPr>
          <p:cNvPr id="285" name="PlaceHolder 5"/>
          <p:cNvSpPr>
            <a:spLocks noGrp="1"/>
          </p:cNvSpPr>
          <p:nvPr>
            <p:ph type="sldNum" idx="85"/>
          </p:nvPr>
        </p:nvSpPr>
        <p:spPr>
          <a:xfrm>
            <a:off x="10783800" y="6449400"/>
            <a:ext cx="1319040" cy="364320"/>
          </a:xfrm>
          <a:prstGeom prst="rect">
            <a:avLst/>
          </a:prstGeom>
          <a:noFill/>
          <a:ln w="0">
            <a:noFill/>
          </a:ln>
        </p:spPr>
        <p:txBody>
          <a:bodyPr lIns="91440" tIns="45720" rIns="91440" bIns="45720" anchor="ctr">
            <a:noAutofit/>
          </a:bodyPr>
          <a:lstStyle>
            <a:lvl1pPr indent="0" algn="r" defTabSz="457200">
              <a:lnSpc>
                <a:spcPct val="100000"/>
              </a:lnSpc>
              <a:buNone/>
              <a:tabLst>
                <a:tab pos="0" algn="l"/>
              </a:tabLst>
              <a:defRPr lang="fr-FR" sz="2000" b="0" strike="noStrike" spc="-1">
                <a:solidFill>
                  <a:srgbClr val="FFFFFF"/>
                </a:solidFill>
                <a:latin typeface="News Gothic MT"/>
                <a:ea typeface="Times New Roman"/>
              </a:defRPr>
            </a:lvl1pPr>
          </a:lstStyle>
          <a:p>
            <a:pPr indent="0" algn="r" defTabSz="457200">
              <a:lnSpc>
                <a:spcPct val="100000"/>
              </a:lnSpc>
              <a:buNone/>
              <a:tabLst>
                <a:tab pos="0" algn="l"/>
              </a:tabLst>
            </a:pPr>
            <a:fld id="{E085C822-FA22-4298-B64F-4AC37BC0B102}" type="slidenum">
              <a:rPr lang="fr-FR" sz="2000" b="0" strike="noStrike" spc="-1">
                <a:solidFill>
                  <a:srgbClr val="FFFFFF"/>
                </a:solidFill>
                <a:latin typeface="News Gothic MT"/>
                <a:ea typeface="Times New Roman"/>
              </a:rPr>
              <a:t>8</a:t>
            </a:fld>
            <a:endParaRPr lang="en-US" sz="2000" b="0" strike="noStrike" spc="-1">
              <a:solidFill>
                <a:srgbClr val="000000"/>
              </a:solidFill>
              <a:latin typeface="Times New Roman"/>
            </a:endParaRPr>
          </a:p>
        </p:txBody>
      </p:sp>
      <p:sp>
        <p:nvSpPr>
          <p:cNvPr id="286" name="Content Placeholder 2"/>
          <p:cNvSpPr/>
          <p:nvPr/>
        </p:nvSpPr>
        <p:spPr>
          <a:xfrm>
            <a:off x="599760" y="1242000"/>
            <a:ext cx="10762560" cy="101592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20000"/>
          </a:bodyPr>
          <a:lstStyle/>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Name</a:t>
            </a:r>
            <a:r>
              <a:rPr lang="en-US" sz="2000" b="0" strike="noStrike" spc="-1" dirty="0">
                <a:solidFill>
                  <a:schemeClr val="dk2">
                    <a:lumMod val="90000"/>
                    <a:lumOff val="10000"/>
                  </a:schemeClr>
                </a:solidFill>
                <a:latin typeface="Arial"/>
              </a:rPr>
              <a:t>: Le </a:t>
            </a:r>
            <a:r>
              <a:rPr lang="en-US" sz="2000" b="0" strike="noStrike" spc="-1" dirty="0" err="1">
                <a:solidFill>
                  <a:schemeClr val="dk2">
                    <a:lumMod val="90000"/>
                    <a:lumOff val="10000"/>
                  </a:schemeClr>
                </a:solidFill>
                <a:latin typeface="Arial"/>
              </a:rPr>
              <a:t>Garrec</a:t>
            </a:r>
            <a:r>
              <a:rPr lang="en-US" sz="2000" b="0" strike="noStrike" spc="-1" dirty="0">
                <a:solidFill>
                  <a:schemeClr val="dk2">
                    <a:lumMod val="90000"/>
                    <a:lumOff val="10000"/>
                  </a:schemeClr>
                </a:solidFill>
                <a:latin typeface="Arial"/>
              </a:rPr>
              <a:t> </a:t>
            </a:r>
            <a:r>
              <a:rPr lang="en-US" sz="2000" b="0" strike="noStrike" spc="-1" dirty="0" err="1">
                <a:solidFill>
                  <a:schemeClr val="dk2">
                    <a:lumMod val="90000"/>
                    <a:lumOff val="10000"/>
                  </a:schemeClr>
                </a:solidFill>
                <a:latin typeface="Arial"/>
              </a:rPr>
              <a:t>Maël</a:t>
            </a:r>
            <a:r>
              <a:rPr lang="en-US" sz="2000" b="0" strike="noStrike" spc="-1" dirty="0">
                <a:solidFill>
                  <a:schemeClr val="dk2">
                    <a:lumMod val="90000"/>
                    <a:lumOff val="10000"/>
                  </a:schemeClr>
                </a:solidFill>
                <a:latin typeface="Arial"/>
              </a:rPr>
              <a:t> (PhD)</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Institution:</a:t>
            </a:r>
            <a:r>
              <a:rPr lang="en-US" sz="2000" b="0" strike="noStrike" spc="-1" dirty="0">
                <a:solidFill>
                  <a:schemeClr val="dk2">
                    <a:lumMod val="90000"/>
                    <a:lumOff val="10000"/>
                  </a:schemeClr>
                </a:solidFill>
                <a:latin typeface="Arial"/>
              </a:rPr>
              <a:t> CERN</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Dates:</a:t>
            </a:r>
            <a:r>
              <a:rPr lang="en-US" sz="2000" b="0" strike="noStrike" spc="-1" dirty="0">
                <a:solidFill>
                  <a:schemeClr val="dk2">
                    <a:lumMod val="90000"/>
                    <a:lumOff val="10000"/>
                  </a:schemeClr>
                </a:solidFill>
                <a:latin typeface="Arial"/>
              </a:rPr>
              <a:t> </a:t>
            </a:r>
            <a:r>
              <a:rPr lang="en-US" sz="2000" spc="-1" dirty="0">
                <a:solidFill>
                  <a:schemeClr val="dk2">
                    <a:lumMod val="90000"/>
                    <a:lumOff val="10000"/>
                  </a:schemeClr>
                </a:solidFill>
                <a:latin typeface="Arial"/>
              </a:rPr>
              <a:t>03/03/2024 – 03/04/</a:t>
            </a:r>
            <a:r>
              <a:rPr lang="en-US" sz="2000" b="0" strike="noStrike" spc="-1" dirty="0">
                <a:solidFill>
                  <a:schemeClr val="dk2">
                    <a:lumMod val="90000"/>
                    <a:lumOff val="10000"/>
                  </a:schemeClr>
                </a:solidFill>
                <a:latin typeface="Arial"/>
              </a:rPr>
              <a:t>2024</a:t>
            </a:r>
            <a:endParaRPr lang="en-US" sz="2000" b="0" strike="noStrike" spc="-1" dirty="0">
              <a:solidFill>
                <a:srgbClr val="000000"/>
              </a:solidFill>
              <a:latin typeface="Arial"/>
            </a:endParaRPr>
          </a:p>
          <a:p>
            <a:pPr marL="349200" indent="-349200" defTabSz="914400">
              <a:lnSpc>
                <a:spcPct val="100000"/>
              </a:lnSpc>
              <a:buClr>
                <a:srgbClr val="6FB7D7"/>
              </a:buClr>
              <a:buSzPct val="110000"/>
              <a:buFont typeface="Wingdings 2" charset="2"/>
              <a:buChar char=""/>
            </a:pPr>
            <a:r>
              <a:rPr lang="en-US" sz="2000" b="1" strike="noStrike" spc="-1" dirty="0">
                <a:solidFill>
                  <a:schemeClr val="dk2">
                    <a:lumMod val="90000"/>
                    <a:lumOff val="10000"/>
                  </a:schemeClr>
                </a:solidFill>
                <a:latin typeface="Arial"/>
              </a:rPr>
              <a:t>Visiting Lab</a:t>
            </a:r>
            <a:r>
              <a:rPr lang="en-US" sz="2000" b="0" strike="noStrike" spc="-1" dirty="0">
                <a:solidFill>
                  <a:schemeClr val="dk2">
                    <a:lumMod val="90000"/>
                    <a:lumOff val="10000"/>
                  </a:schemeClr>
                </a:solidFill>
                <a:latin typeface="Arial"/>
              </a:rPr>
              <a:t>: </a:t>
            </a:r>
            <a:r>
              <a:rPr lang="en-US" sz="2000" b="0" strike="noStrike" spc="-1" dirty="0" err="1">
                <a:solidFill>
                  <a:schemeClr val="dk2">
                    <a:lumMod val="90000"/>
                    <a:lumOff val="10000"/>
                  </a:schemeClr>
                </a:solidFill>
                <a:latin typeface="Arial"/>
              </a:rPr>
              <a:t>SuperKEKB</a:t>
            </a:r>
            <a:r>
              <a:rPr lang="en-US" sz="2000" b="0" strike="noStrike" spc="-1" dirty="0">
                <a:solidFill>
                  <a:schemeClr val="dk2">
                    <a:lumMod val="90000"/>
                    <a:lumOff val="10000"/>
                  </a:schemeClr>
                </a:solidFill>
                <a:latin typeface="Arial"/>
              </a:rPr>
              <a:t> KEK</a:t>
            </a:r>
            <a:endParaRPr lang="en-US" sz="2000" b="0" strike="noStrike" spc="-1" dirty="0">
              <a:solidFill>
                <a:srgbClr val="000000"/>
              </a:solidFill>
              <a:latin typeface="Arial"/>
            </a:endParaRPr>
          </a:p>
        </p:txBody>
      </p:sp>
      <p:sp>
        <p:nvSpPr>
          <p:cNvPr id="287" name="TextBox 11"/>
          <p:cNvSpPr/>
          <p:nvPr/>
        </p:nvSpPr>
        <p:spPr>
          <a:xfrm>
            <a:off x="634680" y="2610000"/>
            <a:ext cx="2358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000" b="1" strike="noStrike" spc="-1">
                <a:solidFill>
                  <a:srgbClr val="2C7C9F"/>
                </a:solidFill>
                <a:latin typeface="Arial"/>
              </a:rPr>
              <a:t>Objectives</a:t>
            </a:r>
            <a:endParaRPr lang="en-US" sz="2000" b="0" strike="noStrike" spc="-1">
              <a:solidFill>
                <a:srgbClr val="000000"/>
              </a:solidFill>
              <a:latin typeface="Arial"/>
            </a:endParaRPr>
          </a:p>
        </p:txBody>
      </p:sp>
      <p:sp>
        <p:nvSpPr>
          <p:cNvPr id="288" name="TextBox 12"/>
          <p:cNvSpPr/>
          <p:nvPr/>
        </p:nvSpPr>
        <p:spPr>
          <a:xfrm>
            <a:off x="5639040" y="2545200"/>
            <a:ext cx="2358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2000" b="1" strike="noStrike" spc="-1">
                <a:solidFill>
                  <a:srgbClr val="2C7C9F"/>
                </a:solidFill>
                <a:latin typeface="Arial"/>
              </a:rPr>
              <a:t>Results</a:t>
            </a:r>
            <a:endParaRPr lang="en-US" sz="2000" b="0" strike="noStrike" spc="-1">
              <a:solidFill>
                <a:srgbClr val="000000"/>
              </a:solidFill>
              <a:latin typeface="Arial"/>
            </a:endParaRPr>
          </a:p>
        </p:txBody>
      </p:sp>
      <p:sp>
        <p:nvSpPr>
          <p:cNvPr id="289" name="Content Placeholder 2"/>
          <p:cNvSpPr/>
          <p:nvPr/>
        </p:nvSpPr>
        <p:spPr>
          <a:xfrm>
            <a:off x="5577840" y="2543039"/>
            <a:ext cx="5784480" cy="3275641"/>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78311" lnSpcReduction="10000"/>
          </a:bodyPr>
          <a:lstStyle/>
          <a:p>
            <a:pPr defTabSz="914400">
              <a:lnSpc>
                <a:spcPct val="100000"/>
              </a:lnSpc>
              <a:spcBef>
                <a:spcPts val="2001"/>
              </a:spcBef>
            </a:pPr>
            <a:endParaRPr lang="en-US" sz="2400" b="0" strike="noStrike" spc="-1" dirty="0">
              <a:solidFill>
                <a:srgbClr val="000000"/>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400" spc="-1" dirty="0">
                <a:solidFill>
                  <a:schemeClr val="dk2">
                    <a:lumMod val="90000"/>
                    <a:lumOff val="10000"/>
                  </a:schemeClr>
                </a:solidFill>
                <a:latin typeface="Symbol" pitchFamily="2" charset="2"/>
              </a:rPr>
              <a:t>b</a:t>
            </a:r>
            <a:r>
              <a:rPr lang="en-US" sz="2400" b="0" strike="noStrike" spc="-1" dirty="0">
                <a:solidFill>
                  <a:schemeClr val="dk2">
                    <a:lumMod val="90000"/>
                    <a:lumOff val="10000"/>
                  </a:schemeClr>
                </a:solidFill>
                <a:latin typeface="Arial"/>
              </a:rPr>
              <a:t>-beating RMS under 5% horizontal and 15% vertical for most optics</a:t>
            </a:r>
            <a:endParaRPr lang="en-US" sz="2400" b="0" strike="noStrike" spc="-1" dirty="0">
              <a:solidFill>
                <a:srgbClr val="000000"/>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400" b="0" strike="noStrike" spc="-1" dirty="0">
                <a:solidFill>
                  <a:schemeClr val="dk2">
                    <a:lumMod val="90000"/>
                    <a:lumOff val="10000"/>
                  </a:schemeClr>
                </a:solidFill>
                <a:latin typeface="Arial"/>
              </a:rPr>
              <a:t>Identification of </a:t>
            </a:r>
            <a:r>
              <a:rPr lang="en-US" sz="2400" b="0" strike="noStrike" spc="-1" dirty="0" err="1">
                <a:solidFill>
                  <a:schemeClr val="dk2">
                    <a:lumMod val="90000"/>
                    <a:lumOff val="10000"/>
                  </a:schemeClr>
                </a:solidFill>
                <a:latin typeface="Arial"/>
              </a:rPr>
              <a:t>sextupolar</a:t>
            </a:r>
            <a:r>
              <a:rPr lang="en-US" sz="2400" b="0" strike="noStrike" spc="-1" dirty="0">
                <a:solidFill>
                  <a:schemeClr val="dk2">
                    <a:lumMod val="90000"/>
                    <a:lumOff val="10000"/>
                  </a:schemeClr>
                </a:solidFill>
                <a:latin typeface="Arial"/>
              </a:rPr>
              <a:t> lines in the spectrum, corresponding to (1,2) and (3,0) resonances.</a:t>
            </a:r>
          </a:p>
          <a:p>
            <a:pPr marL="349200" indent="-349200" defTabSz="914400">
              <a:lnSpc>
                <a:spcPct val="100000"/>
              </a:lnSpc>
              <a:spcBef>
                <a:spcPts val="2001"/>
              </a:spcBef>
              <a:buClr>
                <a:srgbClr val="6FB7D7"/>
              </a:buClr>
              <a:buSzPct val="110000"/>
              <a:buFont typeface="Wingdings 2" charset="2"/>
              <a:buChar char=""/>
            </a:pPr>
            <a:r>
              <a:rPr lang="en-US" sz="2400" b="0" strike="noStrike" spc="-1" dirty="0">
                <a:solidFill>
                  <a:schemeClr val="dk2">
                    <a:lumMod val="90000"/>
                    <a:lumOff val="10000"/>
                  </a:schemeClr>
                </a:solidFill>
                <a:latin typeface="Arial"/>
              </a:rPr>
              <a:t>Some Resonance Driving Terms can be observed for the first time</a:t>
            </a:r>
            <a:endParaRPr lang="en-US" sz="2400" b="0" strike="noStrike" spc="-1" dirty="0">
              <a:solidFill>
                <a:srgbClr val="000000"/>
              </a:solidFill>
              <a:latin typeface="Arial"/>
            </a:endParaRPr>
          </a:p>
          <a:p>
            <a:pPr marL="349200" indent="-349200" defTabSz="914400">
              <a:lnSpc>
                <a:spcPct val="100000"/>
              </a:lnSpc>
              <a:spcBef>
                <a:spcPts val="2001"/>
              </a:spcBef>
              <a:buClr>
                <a:srgbClr val="6FB7D7"/>
              </a:buClr>
              <a:buSzPct val="110000"/>
              <a:buFont typeface="Wingdings 2" charset="2"/>
              <a:buChar char=""/>
            </a:pPr>
            <a:r>
              <a:rPr lang="en-US" sz="2400" b="0" strike="noStrike" spc="-1" dirty="0">
                <a:solidFill>
                  <a:schemeClr val="dk2">
                    <a:lumMod val="90000"/>
                    <a:lumOff val="10000"/>
                  </a:schemeClr>
                </a:solidFill>
                <a:latin typeface="Arial"/>
              </a:rPr>
              <a:t>Non-Linear chromaticity observed</a:t>
            </a:r>
            <a:endParaRPr lang="en-US" sz="2400" b="0" strike="noStrike" spc="-1" dirty="0">
              <a:solidFill>
                <a:srgbClr val="000000"/>
              </a:solidFill>
              <a:latin typeface="Arial"/>
            </a:endParaRPr>
          </a:p>
        </p:txBody>
      </p:sp>
    </p:spTree>
    <p:extLst>
      <p:ext uri="{BB962C8B-B14F-4D97-AF65-F5344CB8AC3E}">
        <p14:creationId xmlns:p14="http://schemas.microsoft.com/office/powerpoint/2010/main" val="11806326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p15="http://schemas.microsoft.com/office/powerpoint/2012/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6784-F8C7-4206-72AC-B73F47775913}"/>
              </a:ext>
            </a:extLst>
          </p:cNvPr>
          <p:cNvSpPr>
            <a:spLocks noGrp="1"/>
          </p:cNvSpPr>
          <p:nvPr>
            <p:ph type="title"/>
          </p:nvPr>
        </p:nvSpPr>
        <p:spPr>
          <a:xfrm>
            <a:off x="2020713" y="278362"/>
            <a:ext cx="7296289" cy="805699"/>
          </a:xfrm>
        </p:spPr>
        <p:txBody>
          <a:bodyPr/>
          <a:lstStyle/>
          <a:p>
            <a:r>
              <a:rPr lang="en-US" dirty="0"/>
              <a:t>Secondment Task 1.2</a:t>
            </a:r>
          </a:p>
        </p:txBody>
      </p:sp>
      <p:sp>
        <p:nvSpPr>
          <p:cNvPr id="3" name="Content Placeholder 2">
            <a:extLst>
              <a:ext uri="{FF2B5EF4-FFF2-40B4-BE49-F238E27FC236}">
                <a16:creationId xmlns:a16="http://schemas.microsoft.com/office/drawing/2014/main" id="{90F50EEC-1FB4-FA81-2F8F-621ED6277AA5}"/>
              </a:ext>
            </a:extLst>
          </p:cNvPr>
          <p:cNvSpPr>
            <a:spLocks noGrp="1"/>
          </p:cNvSpPr>
          <p:nvPr>
            <p:ph idx="1"/>
          </p:nvPr>
        </p:nvSpPr>
        <p:spPr>
          <a:xfrm>
            <a:off x="617531" y="2063143"/>
            <a:ext cx="6089106" cy="2477882"/>
          </a:xfrm>
        </p:spPr>
        <p:txBody>
          <a:bodyPr>
            <a:noAutofit/>
          </a:bodyPr>
          <a:lstStyle/>
          <a:p>
            <a:endParaRPr lang="en-US" sz="1400" dirty="0"/>
          </a:p>
          <a:p>
            <a:r>
              <a:rPr lang="en-US" sz="1400" dirty="0"/>
              <a:t>Training on machine commissioning, optics measurements and correction of electron positron accelerator and extrapolation in FCC-</a:t>
            </a:r>
            <a:r>
              <a:rPr lang="en-US" sz="1400" dirty="0" err="1"/>
              <a:t>ee</a:t>
            </a:r>
            <a:r>
              <a:rPr lang="en-US" sz="1400" dirty="0"/>
              <a:t> </a:t>
            </a:r>
          </a:p>
          <a:p>
            <a:r>
              <a:rPr lang="en-US" sz="1400" dirty="0"/>
              <a:t>Training in Dynamic Aperture measurements</a:t>
            </a:r>
          </a:p>
          <a:p>
            <a:r>
              <a:rPr lang="en-US" sz="1400" dirty="0"/>
              <a:t>Training in turn by turn BPMs optics measurements</a:t>
            </a:r>
          </a:p>
          <a:p>
            <a:endParaRPr lang="en-US" sz="1400" dirty="0"/>
          </a:p>
          <a:p>
            <a:endParaRPr lang="en-US" sz="1400" dirty="0"/>
          </a:p>
        </p:txBody>
      </p:sp>
      <p:sp>
        <p:nvSpPr>
          <p:cNvPr id="4" name="Date Placeholder 3">
            <a:extLst>
              <a:ext uri="{FF2B5EF4-FFF2-40B4-BE49-F238E27FC236}">
                <a16:creationId xmlns:a16="http://schemas.microsoft.com/office/drawing/2014/main" id="{62E2A0CB-273C-C0A0-FBEB-19B25A636ECB}"/>
              </a:ext>
            </a:extLst>
          </p:cNvPr>
          <p:cNvSpPr>
            <a:spLocks noGrp="1"/>
          </p:cNvSpPr>
          <p:nvPr>
            <p:ph type="dt" sz="half" idx="10"/>
          </p:nvPr>
        </p:nvSpPr>
        <p:spPr/>
        <p:txBody>
          <a:bodyPr/>
          <a:lstStyle/>
          <a:p>
            <a:r>
              <a:rPr lang="fr-FR">
                <a:solidFill>
                  <a:prstClr val="white"/>
                </a:solidFill>
                <a:latin typeface="News Gothic MT"/>
              </a:rPr>
              <a:t>7 May 2024</a:t>
            </a:r>
          </a:p>
        </p:txBody>
      </p:sp>
      <p:sp>
        <p:nvSpPr>
          <p:cNvPr id="5" name="Footer Placeholder 4">
            <a:extLst>
              <a:ext uri="{FF2B5EF4-FFF2-40B4-BE49-F238E27FC236}">
                <a16:creationId xmlns:a16="http://schemas.microsoft.com/office/drawing/2014/main" id="{A05ED0F1-10C9-187A-A340-9B3607DAED98}"/>
              </a:ext>
            </a:extLst>
          </p:cNvPr>
          <p:cNvSpPr>
            <a:spLocks noGrp="1"/>
          </p:cNvSpPr>
          <p:nvPr>
            <p:ph type="ftr" sz="quarter" idx="11"/>
          </p:nvPr>
        </p:nvSpPr>
        <p:spPr/>
        <p:txBody>
          <a:bodyPr/>
          <a:lstStyle/>
          <a:p>
            <a:r>
              <a:rPr lang="en-US">
                <a:solidFill>
                  <a:prstClr val="white"/>
                </a:solidFill>
                <a:latin typeface="News Gothic MT"/>
              </a:rPr>
              <a:t>2nd EAJADE General meeting</a:t>
            </a:r>
            <a:endParaRPr lang="fr-FR">
              <a:solidFill>
                <a:prstClr val="white"/>
              </a:solidFill>
              <a:latin typeface="News Gothic MT"/>
            </a:endParaRPr>
          </a:p>
        </p:txBody>
      </p:sp>
      <p:sp>
        <p:nvSpPr>
          <p:cNvPr id="6" name="Slide Number Placeholder 5">
            <a:extLst>
              <a:ext uri="{FF2B5EF4-FFF2-40B4-BE49-F238E27FC236}">
                <a16:creationId xmlns:a16="http://schemas.microsoft.com/office/drawing/2014/main" id="{5C839915-3830-08B9-674E-F8A362CE6F7B}"/>
              </a:ext>
            </a:extLst>
          </p:cNvPr>
          <p:cNvSpPr>
            <a:spLocks noGrp="1"/>
          </p:cNvSpPr>
          <p:nvPr>
            <p:ph type="sldNum" sz="quarter" idx="12"/>
          </p:nvPr>
        </p:nvSpPr>
        <p:spPr/>
        <p:txBody>
          <a:bodyPr/>
          <a:lstStyle/>
          <a:p>
            <a:fld id="{617C510A-7687-CB44-A886-7EC5AB743307}" type="slidenum">
              <a:rPr lang="fr-FR" smtClean="0">
                <a:solidFill>
                  <a:prstClr val="white"/>
                </a:solidFill>
                <a:latin typeface="News Gothic MT"/>
              </a:rPr>
              <a:pPr/>
              <a:t>9</a:t>
            </a:fld>
            <a:endParaRPr lang="fr-FR">
              <a:solidFill>
                <a:prstClr val="white"/>
              </a:solidFill>
              <a:latin typeface="News Gothic MT"/>
            </a:endParaRPr>
          </a:p>
        </p:txBody>
      </p:sp>
      <p:sp>
        <p:nvSpPr>
          <p:cNvPr id="8" name="Content Placeholder 2">
            <a:extLst>
              <a:ext uri="{FF2B5EF4-FFF2-40B4-BE49-F238E27FC236}">
                <a16:creationId xmlns:a16="http://schemas.microsoft.com/office/drawing/2014/main" id="{3B9097C4-C82F-8401-0B0D-ADAB79835C49}"/>
              </a:ext>
            </a:extLst>
          </p:cNvPr>
          <p:cNvSpPr txBox="1">
            <a:spLocks/>
          </p:cNvSpPr>
          <p:nvPr/>
        </p:nvSpPr>
        <p:spPr>
          <a:xfrm>
            <a:off x="599793" y="1241841"/>
            <a:ext cx="10762971" cy="1016180"/>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2000" b="1" dirty="0"/>
              <a:t>Names</a:t>
            </a:r>
            <a:r>
              <a:rPr lang="en-US" sz="2000" dirty="0"/>
              <a:t>: Barbara Dalena and Quentin </a:t>
            </a:r>
            <a:r>
              <a:rPr lang="en-US" sz="2000" dirty="0" err="1"/>
              <a:t>Bruant</a:t>
            </a:r>
            <a:r>
              <a:rPr lang="en-US" sz="2000" dirty="0"/>
              <a:t> (PhD)</a:t>
            </a:r>
          </a:p>
          <a:p>
            <a:pPr>
              <a:spcBef>
                <a:spcPts val="0"/>
              </a:spcBef>
            </a:pPr>
            <a:r>
              <a:rPr lang="en-US" sz="2000" b="1" dirty="0"/>
              <a:t>Institution:</a:t>
            </a:r>
            <a:r>
              <a:rPr lang="en-US" sz="2000" dirty="0"/>
              <a:t> CEA IRFU</a:t>
            </a:r>
          </a:p>
          <a:p>
            <a:pPr>
              <a:spcBef>
                <a:spcPts val="0"/>
              </a:spcBef>
            </a:pPr>
            <a:r>
              <a:rPr lang="en-US" sz="2000" b="1" dirty="0"/>
              <a:t>Dates:</a:t>
            </a:r>
            <a:r>
              <a:rPr lang="en-US" sz="2000" dirty="0"/>
              <a:t> 5/02/2024 -19/02/2024</a:t>
            </a:r>
          </a:p>
          <a:p>
            <a:pPr>
              <a:spcBef>
                <a:spcPts val="0"/>
              </a:spcBef>
            </a:pPr>
            <a:r>
              <a:rPr lang="en-US" sz="2000" b="1" dirty="0"/>
              <a:t>Visiting Lab</a:t>
            </a:r>
            <a:r>
              <a:rPr lang="en-US" sz="2000" dirty="0"/>
              <a:t>: </a:t>
            </a:r>
            <a:r>
              <a:rPr lang="en-US" sz="2000" dirty="0" err="1"/>
              <a:t>SuperKEKB</a:t>
            </a:r>
            <a:r>
              <a:rPr lang="en-US" sz="2000" dirty="0"/>
              <a:t> KEK</a:t>
            </a:r>
          </a:p>
        </p:txBody>
      </p:sp>
      <p:sp>
        <p:nvSpPr>
          <p:cNvPr id="12" name="TextBox 11">
            <a:extLst>
              <a:ext uri="{FF2B5EF4-FFF2-40B4-BE49-F238E27FC236}">
                <a16:creationId xmlns:a16="http://schemas.microsoft.com/office/drawing/2014/main" id="{E8A92D41-0EB7-32B3-A410-E13A774F8E64}"/>
              </a:ext>
            </a:extLst>
          </p:cNvPr>
          <p:cNvSpPr txBox="1"/>
          <p:nvPr/>
        </p:nvSpPr>
        <p:spPr>
          <a:xfrm>
            <a:off x="634811" y="2121565"/>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Objectives</a:t>
            </a:r>
            <a:endParaRPr lang="en-US" sz="2000" dirty="0"/>
          </a:p>
        </p:txBody>
      </p:sp>
      <p:sp>
        <p:nvSpPr>
          <p:cNvPr id="13" name="TextBox 12">
            <a:extLst>
              <a:ext uri="{FF2B5EF4-FFF2-40B4-BE49-F238E27FC236}">
                <a16:creationId xmlns:a16="http://schemas.microsoft.com/office/drawing/2014/main" id="{A480DDD4-7E6C-B6A9-0789-511B139292FE}"/>
              </a:ext>
            </a:extLst>
          </p:cNvPr>
          <p:cNvSpPr txBox="1"/>
          <p:nvPr/>
        </p:nvSpPr>
        <p:spPr>
          <a:xfrm>
            <a:off x="634811" y="3943380"/>
            <a:ext cx="2358558" cy="400110"/>
          </a:xfrm>
          <a:prstGeom prst="rect">
            <a:avLst/>
          </a:prstGeom>
          <a:noFill/>
        </p:spPr>
        <p:txBody>
          <a:bodyPr wrap="square">
            <a:spAutoFit/>
          </a:bodyPr>
          <a:lstStyle/>
          <a:p>
            <a:r>
              <a:rPr lang="en-US" sz="2000" b="1" kern="1200" dirty="0">
                <a:solidFill>
                  <a:srgbClr val="2C7C9F"/>
                </a:solidFill>
                <a:latin typeface="Arial" panose="020B0604020202020204" pitchFamily="34" charset="0"/>
                <a:ea typeface="+mj-ea"/>
                <a:cs typeface="+mj-cs"/>
              </a:rPr>
              <a:t>Results</a:t>
            </a:r>
            <a:endParaRPr lang="en-US" sz="2000" dirty="0"/>
          </a:p>
        </p:txBody>
      </p:sp>
      <p:sp>
        <p:nvSpPr>
          <p:cNvPr id="14" name="Content Placeholder 2">
            <a:extLst>
              <a:ext uri="{FF2B5EF4-FFF2-40B4-BE49-F238E27FC236}">
                <a16:creationId xmlns:a16="http://schemas.microsoft.com/office/drawing/2014/main" id="{DEA4521F-5651-3A6A-BF2D-CF0FDB2E7514}"/>
              </a:ext>
            </a:extLst>
          </p:cNvPr>
          <p:cNvSpPr txBox="1">
            <a:spLocks/>
          </p:cNvSpPr>
          <p:nvPr/>
        </p:nvSpPr>
        <p:spPr>
          <a:xfrm>
            <a:off x="617531" y="4313482"/>
            <a:ext cx="6359466" cy="231221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baseline="0">
                <a:solidFill>
                  <a:schemeClr val="tx2">
                    <a:lumMod val="90000"/>
                    <a:lumOff val="10000"/>
                  </a:schemeClr>
                </a:solidFill>
                <a:latin typeface="Arial" panose="020B0604020202020204" pitchFamily="34" charset="0"/>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baseline="0">
                <a:solidFill>
                  <a:schemeClr val="tx2">
                    <a:lumMod val="90000"/>
                    <a:lumOff val="10000"/>
                  </a:schemeClr>
                </a:solidFill>
                <a:latin typeface="Arial" panose="020B0604020202020204" pitchFamily="34" charset="0"/>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baseline="0">
                <a:solidFill>
                  <a:schemeClr val="tx2">
                    <a:lumMod val="90000"/>
                    <a:lumOff val="10000"/>
                  </a:schemeClr>
                </a:solidFill>
                <a:latin typeface="Arial" panose="020B0604020202020204" pitchFamily="34" charset="0"/>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baseline="0">
                <a:solidFill>
                  <a:schemeClr val="tx2">
                    <a:lumMod val="90000"/>
                    <a:lumOff val="10000"/>
                  </a:schemeClr>
                </a:solidFill>
                <a:latin typeface="Arial" panose="020B0604020202020204" pitchFamily="34" charset="0"/>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1400" dirty="0"/>
              <a:t>Turn-by-turn BPMs signals can provide beta-beating estimations with small error bars but with high beta-beating values for several BPMs.  </a:t>
            </a:r>
          </a:p>
          <a:p>
            <a:r>
              <a:rPr lang="en-US" sz="1400" dirty="0"/>
              <a:t>These optics values reconstructed are highly dependent on the optics and measurements conditions. </a:t>
            </a:r>
          </a:p>
          <a:p>
            <a:r>
              <a:rPr lang="en-US" sz="1400" dirty="0"/>
              <a:t>Selecting quadrupole and </a:t>
            </a:r>
            <a:r>
              <a:rPr lang="en-US" sz="1400" dirty="0" err="1"/>
              <a:t>sextupoles</a:t>
            </a:r>
            <a:r>
              <a:rPr lang="en-US" sz="1400" dirty="0"/>
              <a:t> in the dispersion suppressor and matching section region (as in </a:t>
            </a:r>
            <a:r>
              <a:rPr lang="en-US" sz="1400" dirty="0" err="1"/>
              <a:t>SuperKEKB</a:t>
            </a:r>
            <a:r>
              <a:rPr lang="en-US" sz="1400" dirty="0"/>
              <a:t>) improves quality of tunes and chromaticity matching for the FCC-</a:t>
            </a:r>
            <a:r>
              <a:rPr lang="en-US" sz="1400" dirty="0" err="1"/>
              <a:t>ee</a:t>
            </a:r>
            <a:r>
              <a:rPr lang="en-US" sz="1400" dirty="0"/>
              <a:t> high energy booster. </a:t>
            </a:r>
          </a:p>
          <a:p>
            <a:endParaRPr lang="en-US" sz="1400" dirty="0"/>
          </a:p>
          <a:p>
            <a:endParaRPr lang="en-US" sz="1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994" y="1115961"/>
            <a:ext cx="5436119" cy="2240285"/>
          </a:xfrm>
          <a:prstGeom prst="rect">
            <a:avLst/>
          </a:prstGeom>
        </p:spPr>
      </p:pic>
      <p:sp>
        <p:nvSpPr>
          <p:cNvPr id="9" name="TextBox 8"/>
          <p:cNvSpPr txBox="1"/>
          <p:nvPr/>
        </p:nvSpPr>
        <p:spPr>
          <a:xfrm>
            <a:off x="9870507" y="1121639"/>
            <a:ext cx="2055371" cy="307777"/>
          </a:xfrm>
          <a:prstGeom prst="rect">
            <a:avLst/>
          </a:prstGeom>
          <a:noFill/>
        </p:spPr>
        <p:txBody>
          <a:bodyPr wrap="none" rtlCol="0">
            <a:spAutoFit/>
          </a:bodyPr>
          <a:lstStyle/>
          <a:p>
            <a:r>
              <a:rPr lang="en-US" sz="1400" dirty="0"/>
              <a:t>HER H Kick 2024 Feb 07</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936" y="3616304"/>
            <a:ext cx="4572009" cy="2743206"/>
          </a:xfrm>
          <a:prstGeom prst="rect">
            <a:avLst/>
          </a:prstGeom>
        </p:spPr>
      </p:pic>
      <p:sp>
        <p:nvSpPr>
          <p:cNvPr id="15" name="TextBox 14"/>
          <p:cNvSpPr txBox="1"/>
          <p:nvPr/>
        </p:nvSpPr>
        <p:spPr>
          <a:xfrm>
            <a:off x="8223573" y="3631994"/>
            <a:ext cx="3068469" cy="307777"/>
          </a:xfrm>
          <a:prstGeom prst="rect">
            <a:avLst/>
          </a:prstGeom>
          <a:noFill/>
        </p:spPr>
        <p:txBody>
          <a:bodyPr wrap="none" rtlCol="0">
            <a:spAutoFit/>
          </a:bodyPr>
          <a:lstStyle/>
          <a:p>
            <a:r>
              <a:rPr lang="en-US" sz="1400" dirty="0"/>
              <a:t>FCC-</a:t>
            </a:r>
            <a:r>
              <a:rPr lang="en-US" sz="1400" dirty="0" err="1"/>
              <a:t>ee</a:t>
            </a:r>
            <a:r>
              <a:rPr lang="en-US" sz="1400" dirty="0"/>
              <a:t> HEB linear imperfections study</a:t>
            </a:r>
          </a:p>
        </p:txBody>
      </p:sp>
    </p:spTree>
    <p:extLst>
      <p:ext uri="{BB962C8B-B14F-4D97-AF65-F5344CB8AC3E}">
        <p14:creationId xmlns:p14="http://schemas.microsoft.com/office/powerpoint/2010/main" val="3184743869"/>
      </p:ext>
    </p:extLst>
  </p:cSld>
  <p:clrMapOvr>
    <a:masterClrMapping/>
  </p:clrMapOvr>
  <mc:AlternateContent xmlns:mc="http://schemas.openxmlformats.org/markup-compatibility/2006" xmlns:p14="http://schemas.microsoft.com/office/powerpoint/2010/main">
    <mc:Choice Requires="p14">
      <p:transition spd="med" advClick="0">
        <p14:prism isContent="1"/>
      </p:transition>
    </mc:Choice>
    <mc:Fallback xmlns="">
      <p:transition xmlns:p14="http://schemas.microsoft.com/office/powerpoint/2010/main" spd="med" advClick="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sPrint">
  <a:themeElements>
    <a:clrScheme name="NewsPr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ewsPrint">
      <a:majorFont>
        <a:latin typeface="Helvetica"/>
        <a:ea typeface="Helvetica"/>
        <a:cs typeface="Helvetica"/>
      </a:majorFont>
      <a:minorFont>
        <a:latin typeface="Calibri"/>
        <a:ea typeface="Calibri"/>
        <a:cs typeface="Calibri"/>
      </a:minorFont>
    </a:fontScheme>
    <a:fmtScheme name="News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effectStyle>
        <a:effectStyle>
          <a:effectLst>
            <a:outerShdw blurRad="50800" dist="12700" dir="528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2225" cap="flat">
          <a:solidFill>
            <a:schemeClr val="accent1"/>
          </a:solidFill>
          <a:prstDash val="solid"/>
          <a:round/>
        </a:ln>
        <a:effectLst>
          <a:outerShdw blurRad="38100" dist="381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2225" cap="flat">
          <a:solidFill>
            <a:schemeClr val="accent1"/>
          </a:solidFill>
          <a:prstDash val="solid"/>
          <a:round/>
        </a:ln>
        <a:effectLst>
          <a:outerShdw blurRad="50800" dist="12700" dir="528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22127</TotalTime>
  <Words>2710</Words>
  <Application>Microsoft Macintosh PowerPoint</Application>
  <PresentationFormat>Custom</PresentationFormat>
  <Paragraphs>287</Paragraphs>
  <Slides>18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MS PGothic</vt:lpstr>
      <vt:lpstr>Arial</vt:lpstr>
      <vt:lpstr>Calibri</vt:lpstr>
      <vt:lpstr>Helvetica</vt:lpstr>
      <vt:lpstr>inherit</vt:lpstr>
      <vt:lpstr>News Gothic MT</vt:lpstr>
      <vt:lpstr>Symbol</vt:lpstr>
      <vt:lpstr>Times New Roman</vt:lpstr>
      <vt:lpstr>Wingdings 2</vt:lpstr>
      <vt:lpstr>1_Brise</vt:lpstr>
      <vt:lpstr>Fermilab_PPT_090815</vt:lpstr>
      <vt:lpstr>WP1:  R&amp;D&amp;I at currently operating                       state-of-the-art accelerator facilities </vt:lpstr>
      <vt:lpstr>Task 1.1:  Future e+e- linear collider studies (CERN, CEA, CNRS, CSIC/IFIC DESY, UOX, 57 (34)  person-months)</vt:lpstr>
      <vt:lpstr>Secondment Task 1.1/1.2</vt:lpstr>
      <vt:lpstr>Secondment Task 1.1</vt:lpstr>
      <vt:lpstr>Secondment Task 1.1</vt:lpstr>
      <vt:lpstr>Task 1.2:  Future e+e- circular collider studies  (CERN, CEA, CNRS, INFN, 30 person-months)</vt:lpstr>
      <vt:lpstr>PowerPoint Presentation</vt:lpstr>
      <vt:lpstr>Secondment Task 1.2</vt:lpstr>
      <vt:lpstr>Secondment Task 1.2</vt:lpstr>
      <vt:lpstr>Secondment Task 1.2</vt:lpstr>
      <vt:lpstr>Secondment Task 1.2</vt:lpstr>
      <vt:lpstr>Secondment Task 1.2</vt:lpstr>
      <vt:lpstr>Secondment Task 1.2</vt:lpstr>
      <vt:lpstr>Secondment Task 1.1/1.2</vt:lpstr>
      <vt:lpstr>Task 1.3: e+ production for next e+e- colliders  (CNRS, CERN, 19 person-months)</vt:lpstr>
      <vt:lpstr>Secondment Task 1.3</vt:lpstr>
      <vt:lpstr>Task 1.4:  R&amp;D on Energy Recovery Linacs  (CNRS, 6 person-months)</vt:lpstr>
      <vt:lpstr>Secondment Task 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757</cp:revision>
  <cp:lastPrinted>2021-04-08T15:55:49Z</cp:lastPrinted>
  <dcterms:modified xsi:type="dcterms:W3CDTF">2024-09-12T06:45:57Z</dcterms:modified>
</cp:coreProperties>
</file>