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953" r:id="rId2"/>
    <p:sldId id="907" r:id="rId3"/>
    <p:sldId id="957" r:id="rId4"/>
    <p:sldId id="1020" r:id="rId5"/>
    <p:sldId id="1039" r:id="rId6"/>
    <p:sldId id="1057" r:id="rId7"/>
    <p:sldId id="1053" r:id="rId8"/>
    <p:sldId id="1055" r:id="rId9"/>
    <p:sldId id="1058" r:id="rId10"/>
    <p:sldId id="1060" r:id="rId11"/>
    <p:sldId id="1059" r:id="rId12"/>
    <p:sldId id="1056" r:id="rId13"/>
    <p:sldId id="997" r:id="rId14"/>
    <p:sldId id="998" r:id="rId15"/>
    <p:sldId id="1041" r:id="rId16"/>
    <p:sldId id="1040" r:id="rId17"/>
    <p:sldId id="964" r:id="rId18"/>
    <p:sldId id="1043" r:id="rId19"/>
    <p:sldId id="961" r:id="rId20"/>
    <p:sldId id="1042" r:id="rId21"/>
    <p:sldId id="1044" r:id="rId22"/>
    <p:sldId id="1046" r:id="rId23"/>
    <p:sldId id="1047" r:id="rId24"/>
    <p:sldId id="1048" r:id="rId25"/>
    <p:sldId id="1051" r:id="rId26"/>
    <p:sldId id="1021" r:id="rId27"/>
    <p:sldId id="990" r:id="rId2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5" autoAdjust="0"/>
    <p:restoredTop sz="91667" autoAdjust="0"/>
  </p:normalViewPr>
  <p:slideViewPr>
    <p:cSldViewPr>
      <p:cViewPr varScale="1">
        <p:scale>
          <a:sx n="79" d="100"/>
          <a:sy n="79" d="100"/>
        </p:scale>
        <p:origin x="5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2024-10-24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2024-10-24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10046-0191-45E6-94AB-394699AAD5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06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10046-0191-45E6-94AB-394699AAD5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12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7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∩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: intersection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88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81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10046-0191-45E6-94AB-394699AAD52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399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10046-0191-45E6-94AB-394699AAD52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05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10046-0191-45E6-94AB-394699AAD52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84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02F-59AE-4786-92EA-1622E8D9E736}" type="datetime1">
              <a:rPr lang="zh-CN" altLang="en-US" smtClean="0"/>
              <a:t>2024-10-24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CEPC IARC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59883"/>
            <a:ext cx="10972800" cy="48403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baseline="0">
                <a:latin typeface="+mn-lt"/>
                <a:ea typeface="微软雅黑" pitchFamily="34" charset="-12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aseline="0">
                <a:latin typeface="Times New Roman" panose="02020603050405020304" pitchFamily="18" charset="0"/>
                <a:ea typeface="微软雅黑" pitchFamily="34" charset="-122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aseline="0">
                <a:latin typeface="+mn-lt"/>
                <a:ea typeface="微软雅黑" panose="020B0503020204020204" pitchFamily="34" charset="-122"/>
              </a:defRPr>
            </a:lvl3pPr>
            <a:lvl4pPr>
              <a:defRPr sz="18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869C-C27F-46A2-A462-56BA90AD029A}" type="datetime1">
              <a:rPr lang="zh-CN" altLang="en-US" smtClean="0"/>
              <a:t>2024-10-24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IARC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B432-FB3A-474D-8C54-9B869B8F599B}" type="datetime1">
              <a:rPr lang="zh-CN" altLang="en-US" smtClean="0"/>
              <a:t>2024-10-24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IARC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DF51-D39B-40F3-A926-00AA79A1D5B4}" type="datetime1">
              <a:rPr lang="zh-CN" altLang="en-US" smtClean="0"/>
              <a:t>2024-10-24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IARC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712" y="1017112"/>
            <a:ext cx="4876800" cy="5430520"/>
          </a:xfrm>
        </p:spPr>
        <p:txBody>
          <a:bodyPr/>
          <a:lstStyle>
            <a:lvl1pPr marL="342900" indent="-342900">
              <a:buClr>
                <a:srgbClr val="FFC000"/>
              </a:buClr>
              <a:buFont typeface="Wingdings" panose="05000000000000000000" pitchFamily="2" charset="2"/>
              <a:buChar char="n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7151" y="1005311"/>
            <a:ext cx="4876800" cy="5430520"/>
          </a:xfrm>
        </p:spPr>
        <p:txBody>
          <a:bodyPr/>
          <a:lstStyle>
            <a:lvl1pPr marL="342900" indent="-342900">
              <a:buClr>
                <a:srgbClr val="FFC000"/>
              </a:buClr>
              <a:buFont typeface="Wingdings" panose="05000000000000000000" pitchFamily="2" charset="2"/>
              <a:buChar char="n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4557-6768-46EE-B250-6FFEA3CFBF6A}" type="datetime1">
              <a:rPr lang="zh-CN" altLang="en-US" smtClean="0"/>
              <a:t>2024-10-24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IARC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B6FE232-D2CE-4C6B-A729-96867101CAE3}"/>
              </a:ext>
            </a:extLst>
          </p:cNvPr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6CF717A-99D9-4932-8EC5-B58C4F2C2F5B}"/>
              </a:ext>
            </a:extLst>
          </p:cNvPr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97503C4-3CF2-470D-A563-2B5CA77A70BE}"/>
              </a:ext>
            </a:extLst>
          </p:cNvPr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DEB549A1-80B3-4DA2-B227-71FEAE4B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5177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9C99-AB1B-4434-AEA8-6062BFB7D6DC}" type="datetime1">
              <a:rPr lang="zh-CN" altLang="en-US" smtClean="0"/>
              <a:t>2024-10-24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IARC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  <p:sldLayoutId id="214748367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40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98342" y="2480570"/>
            <a:ext cx="1190231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Radiation in the tunnel and its mitigation for CEPC EDR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Guangyi Tang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CEPC RP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18-20. Sep. 2024, CEPC IARC meeting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6"/>
          <p:cNvSpPr txBox="1">
            <a:spLocks/>
          </p:cNvSpPr>
          <p:nvPr/>
        </p:nvSpPr>
        <p:spPr>
          <a:xfrm>
            <a:off x="6497360" y="964191"/>
            <a:ext cx="569464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>
                <a:latin typeface="+mj-lt"/>
              </a:rPr>
              <a:t>Booster (transport efficiency 90%)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964976"/>
            <a:ext cx="11476684" cy="6064424"/>
          </a:xfrm>
        </p:spPr>
        <p:txBody>
          <a:bodyPr>
            <a:normAutofit/>
          </a:bodyPr>
          <a:lstStyle/>
          <a:p>
            <a:r>
              <a:rPr lang="en-US" altLang="zh-CN" dirty="0"/>
              <a:t>Collider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No collimators effects in the random beam losses calculation. </a:t>
            </a:r>
          </a:p>
          <a:p>
            <a:pPr lvl="1"/>
            <a:r>
              <a:rPr lang="en-US" altLang="zh-CN" dirty="0"/>
              <a:t>The number of beam losses at non-collimation region</a:t>
            </a:r>
            <a:br>
              <a:rPr lang="en-US" altLang="zh-CN" dirty="0"/>
            </a:br>
            <a:r>
              <a:rPr lang="en-US" altLang="zh-CN" dirty="0"/>
              <a:t>using life time is conservative.</a:t>
            </a:r>
          </a:p>
          <a:p>
            <a:pPr lvl="1"/>
            <a:r>
              <a:rPr lang="en-US" altLang="zh-CN" dirty="0"/>
              <a:t>The local beam losses around collimators will be </a:t>
            </a:r>
            <a:br>
              <a:rPr lang="en-US" altLang="zh-CN" dirty="0"/>
            </a:br>
            <a:r>
              <a:rPr lang="en-US" altLang="zh-CN" dirty="0"/>
              <a:t>higher than random beam losses. Design local shielding</a:t>
            </a:r>
            <a:br>
              <a:rPr lang="en-US" altLang="zh-CN" dirty="0"/>
            </a:br>
            <a:r>
              <a:rPr lang="en-US" altLang="zh-CN" dirty="0"/>
              <a:t>carefully.</a:t>
            </a:r>
          </a:p>
          <a:p>
            <a:pPr lvl="1"/>
            <a:r>
              <a:rPr lang="en-US" altLang="zh-CN" dirty="0"/>
              <a:t>SAD + FLUKA simulation tool is well developed to</a:t>
            </a:r>
            <a:br>
              <a:rPr lang="en-US" altLang="zh-CN" dirty="0"/>
            </a:br>
            <a:r>
              <a:rPr lang="en-US" altLang="zh-CN" dirty="0"/>
              <a:t>estimate the radiation level in the tunnel. More realistic</a:t>
            </a:r>
            <a:br>
              <a:rPr lang="en-US" altLang="zh-CN" dirty="0"/>
            </a:br>
            <a:r>
              <a:rPr lang="en-US" altLang="zh-CN" dirty="0"/>
              <a:t>results than random losses cases will coming soon.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CEPC Parameters: 50MW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D4BB4D6-AD4B-4009-BC1B-ACDD6427F5AA}" type="slidenum">
              <a:rPr lang="zh-CN" altLang="en-US" smtClean="0"/>
              <a:pPr/>
              <a:t>10</a:t>
            </a:fld>
            <a:endParaRPr lang="zh-CN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981554" y="1340768"/>
          <a:ext cx="487508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147941976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727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Higgs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Z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WW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ttbar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Current(mA)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0.98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14.4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2.85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0.11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Time with beams(s)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23.4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125.7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33.3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Injection interval(s)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38.0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153.5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65.0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3" name="图片 102">
            <a:extLst>
              <a:ext uri="{FF2B5EF4-FFF2-40B4-BE49-F238E27FC236}">
                <a16:creationId xmlns:a16="http://schemas.microsoft.com/office/drawing/2014/main" id="{398B49CC-AC75-414C-A9D7-571E3039EF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3717032"/>
            <a:ext cx="4896544" cy="2998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id="{9860322A-0718-448A-A684-43A625F801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4379464"/>
                  </p:ext>
                </p:extLst>
              </p:nvPr>
            </p:nvGraphicFramePr>
            <p:xfrm>
              <a:off x="119336" y="1340768"/>
              <a:ext cx="65046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50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79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0793">
                      <a:extLst>
                        <a:ext uri="{9D8B030D-6E8A-4147-A177-3AD203B41FA5}">
                          <a16:colId xmlns:a16="http://schemas.microsoft.com/office/drawing/2014/main" val="3727626934"/>
                        </a:ext>
                      </a:extLst>
                    </a:gridCol>
                    <a:gridCol w="8607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578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Beam energy (GeV)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Ne</a:t>
                          </a:r>
                          <a:r>
                            <a:rPr lang="en-US" altLang="zh-CN" sz="1800" baseline="0" dirty="0">
                              <a:latin typeface="+mj-lt"/>
                              <a:ea typeface="微软雅黑" panose="020B0503020204020204" pitchFamily="34" charset="-122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446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21.4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13104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13.5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+mj-lt"/>
                              <a:ea typeface="微软雅黑" panose="020B0503020204020204" pitchFamily="34" charset="-122"/>
                            </a:rPr>
                            <a:t>Current (mA)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27.8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1340.9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140.2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Life time (min)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81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id="{9860322A-0718-448A-A684-43A625F801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4379464"/>
                  </p:ext>
                </p:extLst>
              </p:nvPr>
            </p:nvGraphicFramePr>
            <p:xfrm>
              <a:off x="119336" y="1340768"/>
              <a:ext cx="65046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50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79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0793">
                      <a:extLst>
                        <a:ext uri="{9D8B030D-6E8A-4147-A177-3AD203B41FA5}">
                          <a16:colId xmlns:a16="http://schemas.microsoft.com/office/drawing/2014/main" val="3727626934"/>
                        </a:ext>
                      </a:extLst>
                    </a:gridCol>
                    <a:gridCol w="8607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Beam energy (GeV)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2" t="-204918" r="-21253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5000" t="-204918" r="-355625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2258" t="-204918" r="-162212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8309" t="-204918" r="-7004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58156" t="-204918" r="-283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+mj-lt"/>
                              <a:ea typeface="微软雅黑" panose="020B0503020204020204" pitchFamily="34" charset="-122"/>
                            </a:rPr>
                            <a:t>Current (mA)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27.8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1340.9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140.2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Life time (min)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81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093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6"/>
          <p:cNvSpPr txBox="1">
            <a:spLocks/>
          </p:cNvSpPr>
          <p:nvPr/>
        </p:nvSpPr>
        <p:spPr>
          <a:xfrm>
            <a:off x="6497360" y="964191"/>
            <a:ext cx="563122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>
                <a:latin typeface="+mj-lt"/>
              </a:rPr>
              <a:t>Booster (transport efficiency 90%)</a:t>
            </a:r>
          </a:p>
          <a:p>
            <a:endParaRPr lang="en-US" altLang="zh-CN" sz="2200" dirty="0">
              <a:latin typeface="+mj-lt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964976"/>
            <a:ext cx="11245890" cy="4840288"/>
          </a:xfrm>
        </p:spPr>
        <p:txBody>
          <a:bodyPr>
            <a:normAutofit/>
          </a:bodyPr>
          <a:lstStyle/>
          <a:p>
            <a:r>
              <a:rPr lang="en-US" altLang="zh-CN" dirty="0"/>
              <a:t>Collider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With bending radius of 10.7km, the number of SR can be calculated using parameters above.</a:t>
            </a:r>
          </a:p>
          <a:p>
            <a:r>
              <a:rPr lang="en-US" altLang="zh-CN" dirty="0"/>
              <a:t>Ramping simulation: example @Higgs</a:t>
            </a:r>
            <a:endParaRPr lang="zh-CN" altLang="en-US" dirty="0"/>
          </a:p>
          <a:p>
            <a:pPr lvl="1"/>
            <a:r>
              <a:rPr lang="en-US" altLang="zh-CN" dirty="0"/>
              <a:t>More smooth ramping simulation than TDR.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CEPC Parameters: 50MW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D4BB4D6-AD4B-4009-BC1B-ACDD6427F5AA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51C88DE8-BCDD-4178-A5EE-B93FFAF8EB1A}"/>
              </a:ext>
            </a:extLst>
          </p:cNvPr>
          <p:cNvGrpSpPr/>
          <p:nvPr/>
        </p:nvGrpSpPr>
        <p:grpSpPr>
          <a:xfrm>
            <a:off x="6528048" y="4437112"/>
            <a:ext cx="4056215" cy="2341032"/>
            <a:chOff x="7608168" y="3663627"/>
            <a:chExt cx="4673673" cy="3084805"/>
          </a:xfrm>
        </p:grpSpPr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AA68DC11-0F90-4BB4-9657-89FE9D09D763}"/>
                </a:ext>
              </a:extLst>
            </p:cNvPr>
            <p:cNvGrpSpPr/>
            <p:nvPr/>
          </p:nvGrpSpPr>
          <p:grpSpPr>
            <a:xfrm>
              <a:off x="7608168" y="3663627"/>
              <a:ext cx="4451056" cy="3084805"/>
              <a:chOff x="7572460" y="3663627"/>
              <a:chExt cx="4451056" cy="3084805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2460" y="3663627"/>
                <a:ext cx="4451056" cy="3084805"/>
              </a:xfrm>
              <a:prstGeom prst="rect">
                <a:avLst/>
              </a:prstGeom>
            </p:spPr>
          </p:pic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5FFB4F88-8A33-4A25-ACDA-263573479EEE}"/>
                  </a:ext>
                </a:extLst>
              </p:cNvPr>
              <p:cNvSpPr/>
              <p:nvPr/>
            </p:nvSpPr>
            <p:spPr>
              <a:xfrm>
                <a:off x="7843904" y="5036272"/>
                <a:ext cx="1496752" cy="11793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2C394CE1-3ACB-4DAF-92C9-BAE881159005}"/>
                  </a:ext>
                </a:extLst>
              </p:cNvPr>
              <p:cNvSpPr/>
              <p:nvPr/>
            </p:nvSpPr>
            <p:spPr>
              <a:xfrm>
                <a:off x="9478711" y="5176151"/>
                <a:ext cx="2454233" cy="11646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462BC259-1AB1-4801-B54D-F1C346657B2B}"/>
                  </a:ext>
                </a:extLst>
              </p:cNvPr>
              <p:cNvGrpSpPr/>
              <p:nvPr/>
            </p:nvGrpSpPr>
            <p:grpSpPr>
              <a:xfrm>
                <a:off x="7785941" y="4989939"/>
                <a:ext cx="2374488" cy="1502641"/>
                <a:chOff x="7785941" y="4989939"/>
                <a:chExt cx="2374488" cy="1502641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B1C9BFF4-92EE-4537-AFC1-E88F3F4092B1}"/>
                    </a:ext>
                  </a:extLst>
                </p:cNvPr>
                <p:cNvGrpSpPr/>
                <p:nvPr/>
              </p:nvGrpSpPr>
              <p:grpSpPr>
                <a:xfrm>
                  <a:off x="7785941" y="5084761"/>
                  <a:ext cx="1334396" cy="1075238"/>
                  <a:chOff x="5536823" y="4797152"/>
                  <a:chExt cx="1567289" cy="1296144"/>
                </a:xfrm>
              </p:grpSpPr>
              <p:cxnSp>
                <p:nvCxnSpPr>
                  <p:cNvPr id="6" name="直接连接符 5">
                    <a:extLst>
                      <a:ext uri="{FF2B5EF4-FFF2-40B4-BE49-F238E27FC236}">
                        <a16:creationId xmlns:a16="http://schemas.microsoft.com/office/drawing/2014/main" id="{2F9D78B0-4887-41CD-B395-F69F75968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36823" y="6093296"/>
                    <a:ext cx="28085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接连接符 12">
                    <a:extLst>
                      <a:ext uri="{FF2B5EF4-FFF2-40B4-BE49-F238E27FC236}">
                        <a16:creationId xmlns:a16="http://schemas.microsoft.com/office/drawing/2014/main" id="{2FCDBA3A-6DD8-4DBA-B339-A8ACC1913A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5098" y="5805264"/>
                    <a:ext cx="10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接连接符 13">
                    <a:extLst>
                      <a:ext uri="{FF2B5EF4-FFF2-40B4-BE49-F238E27FC236}">
                        <a16:creationId xmlns:a16="http://schemas.microsoft.com/office/drawing/2014/main" id="{EC15CC90-0895-49C0-B35E-2287888246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70825" y="5517231"/>
                    <a:ext cx="10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接连接符 14">
                    <a:extLst>
                      <a:ext uri="{FF2B5EF4-FFF2-40B4-BE49-F238E27FC236}">
                        <a16:creationId xmlns:a16="http://schemas.microsoft.com/office/drawing/2014/main" id="{7B539A22-FA01-4635-889C-D12CD4EA8D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39976" y="5229200"/>
                    <a:ext cx="10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接连接符 15">
                    <a:extLst>
                      <a:ext uri="{FF2B5EF4-FFF2-40B4-BE49-F238E27FC236}">
                        <a16:creationId xmlns:a16="http://schemas.microsoft.com/office/drawing/2014/main" id="{38572FF9-25CF-4EA5-932B-ED06C8044B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47976" y="4941168"/>
                    <a:ext cx="10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>
                    <a:extLst>
                      <a:ext uri="{FF2B5EF4-FFF2-40B4-BE49-F238E27FC236}">
                        <a16:creationId xmlns:a16="http://schemas.microsoft.com/office/drawing/2014/main" id="{91C80A7F-F6B5-48C1-B287-DC75610E86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416522" y="4797152"/>
                    <a:ext cx="68759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B57CE50B-290D-4526-B759-319A4A7FEF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54491" y="5949280"/>
                    <a:ext cx="10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>
                    <a:extLst>
                      <a:ext uri="{FF2B5EF4-FFF2-40B4-BE49-F238E27FC236}">
                        <a16:creationId xmlns:a16="http://schemas.microsoft.com/office/drawing/2014/main" id="{44617A56-3585-42EF-B86E-A3D02E7E6F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09674" y="5661248"/>
                    <a:ext cx="10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>
                    <a:extLst>
                      <a:ext uri="{FF2B5EF4-FFF2-40B4-BE49-F238E27FC236}">
                        <a16:creationId xmlns:a16="http://schemas.microsoft.com/office/drawing/2014/main" id="{0E648F85-AB76-47D6-9A43-3305AD6C6C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55400" y="5373217"/>
                    <a:ext cx="10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58021D0F-E6A1-46E6-8DAA-A2CCCD2101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08521" y="5085184"/>
                    <a:ext cx="10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83C0001C-118A-4910-9BF8-8DA087033085}"/>
                    </a:ext>
                  </a:extLst>
                </p:cNvPr>
                <p:cNvSpPr txBox="1"/>
                <p:nvPr/>
              </p:nvSpPr>
              <p:spPr>
                <a:xfrm>
                  <a:off x="7785941" y="6215581"/>
                  <a:ext cx="107046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30 GeV</a:t>
                  </a:r>
                  <a:endPara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D1426BCC-7C7D-4042-8A85-3482F151CB1D}"/>
                    </a:ext>
                  </a:extLst>
                </p:cNvPr>
                <p:cNvSpPr txBox="1"/>
                <p:nvPr/>
              </p:nvSpPr>
              <p:spPr>
                <a:xfrm>
                  <a:off x="9089963" y="4989939"/>
                  <a:ext cx="107046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120 GeV</a:t>
                  </a:r>
                  <a:endPara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0CF430D1-3A52-48A5-A40D-C5B50795F9E3}"/>
                </a:ext>
              </a:extLst>
            </p:cNvPr>
            <p:cNvGrpSpPr/>
            <p:nvPr/>
          </p:nvGrpSpPr>
          <p:grpSpPr>
            <a:xfrm>
              <a:off x="9503269" y="5015124"/>
              <a:ext cx="2476533" cy="1523789"/>
              <a:chOff x="7785941" y="4968791"/>
              <a:chExt cx="2476533" cy="1523789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F0F44BF6-FACE-44F2-AFB3-1CE10E74BD38}"/>
                  </a:ext>
                </a:extLst>
              </p:cNvPr>
              <p:cNvGrpSpPr/>
              <p:nvPr/>
            </p:nvGrpSpPr>
            <p:grpSpPr>
              <a:xfrm>
                <a:off x="7785941" y="5084761"/>
                <a:ext cx="1334396" cy="1075238"/>
                <a:chOff x="5536823" y="4797152"/>
                <a:chExt cx="1567289" cy="1296144"/>
              </a:xfrm>
            </p:grpSpPr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5C5BAA3F-63D0-4481-A04C-F626E12B47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36823" y="6093296"/>
                  <a:ext cx="2808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326EFE55-0AEB-42A8-97F1-677C149D89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8000" y="5805264"/>
                  <a:ext cx="10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24EB73AA-1566-42B4-AAB9-C79385AA8D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48950" y="5517231"/>
                  <a:ext cx="10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1E51E3E6-982F-4E58-A2BA-A5A890966F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34131" y="5229200"/>
                  <a:ext cx="10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4E922653-7A80-4C26-93DF-8574DF62CA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63827" y="4941168"/>
                  <a:ext cx="10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8C3BCB10-D7D3-4314-8522-1C8F642D06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94647" y="4797152"/>
                  <a:ext cx="60946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25556478-7262-4FCB-9CEA-6F5C46F94B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54491" y="5949280"/>
                  <a:ext cx="10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5F4896F2-5CD9-4289-9572-6404FF9ED1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64374" y="5661248"/>
                  <a:ext cx="10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A19DF1E3-8521-482B-881A-3E28D82308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33525" y="5373217"/>
                  <a:ext cx="10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15F7A7B7-3259-42C8-BD1B-8601F8F07F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86646" y="5085184"/>
                  <a:ext cx="10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D5134D7B-DAD6-4C25-A83B-E481E89D3F12}"/>
                  </a:ext>
                </a:extLst>
              </p:cNvPr>
              <p:cNvSpPr txBox="1"/>
              <p:nvPr/>
            </p:nvSpPr>
            <p:spPr>
              <a:xfrm>
                <a:off x="7785941" y="6215581"/>
                <a:ext cx="10704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 GeV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AD79F381-8466-4D71-B5A3-616596BF7CD5}"/>
                  </a:ext>
                </a:extLst>
              </p:cNvPr>
              <p:cNvSpPr txBox="1"/>
              <p:nvPr/>
            </p:nvSpPr>
            <p:spPr>
              <a:xfrm>
                <a:off x="9192008" y="4968791"/>
                <a:ext cx="10704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120 GeV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C1B61201-D2B0-4C0B-BF30-9E81117E939F}"/>
                </a:ext>
              </a:extLst>
            </p:cNvPr>
            <p:cNvSpPr txBox="1"/>
            <p:nvPr/>
          </p:nvSpPr>
          <p:spPr>
            <a:xfrm>
              <a:off x="9948476" y="5751114"/>
              <a:ext cx="23333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Ramping scheme simulated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4" name="图片 63">
            <a:extLst>
              <a:ext uri="{FF2B5EF4-FFF2-40B4-BE49-F238E27FC236}">
                <a16:creationId xmlns:a16="http://schemas.microsoft.com/office/drawing/2014/main" id="{A11AA06C-EC4B-4E15-BBEB-32BE14946D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26" y="4379337"/>
            <a:ext cx="3547627" cy="2458684"/>
          </a:xfrm>
          <a:prstGeom prst="rect">
            <a:avLst/>
          </a:prstGeom>
        </p:spPr>
      </p:pic>
      <p:sp>
        <p:nvSpPr>
          <p:cNvPr id="65" name="箭头: 右 64">
            <a:extLst>
              <a:ext uri="{FF2B5EF4-FFF2-40B4-BE49-F238E27FC236}">
                <a16:creationId xmlns:a16="http://schemas.microsoft.com/office/drawing/2014/main" id="{9027982D-5651-459D-9D16-915CC58E4920}"/>
              </a:ext>
            </a:extLst>
          </p:cNvPr>
          <p:cNvSpPr/>
          <p:nvPr/>
        </p:nvSpPr>
        <p:spPr>
          <a:xfrm>
            <a:off x="4862815" y="5797741"/>
            <a:ext cx="1411928" cy="2235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682663D-CFC2-46EF-8942-423800F731C6}"/>
              </a:ext>
            </a:extLst>
          </p:cNvPr>
          <p:cNvSpPr txBox="1"/>
          <p:nvPr/>
        </p:nvSpPr>
        <p:spPr>
          <a:xfrm>
            <a:off x="473453" y="5405154"/>
            <a:ext cx="1090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In TDR</a:t>
            </a:r>
            <a:endParaRPr lang="zh-CN" altLang="en-US" sz="2000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C30B195E-7ABF-4079-B4AF-B1487B7EC17B}"/>
              </a:ext>
            </a:extLst>
          </p:cNvPr>
          <p:cNvSpPr txBox="1"/>
          <p:nvPr/>
        </p:nvSpPr>
        <p:spPr>
          <a:xfrm>
            <a:off x="6031023" y="5333146"/>
            <a:ext cx="907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Now</a:t>
            </a:r>
            <a:endParaRPr lang="zh-CN" altLang="en-US" sz="2000" dirty="0"/>
          </a:p>
        </p:txBody>
      </p:sp>
      <p:graphicFrame>
        <p:nvGraphicFramePr>
          <p:cNvPr id="61" name="表格 60">
            <a:extLst>
              <a:ext uri="{FF2B5EF4-FFF2-40B4-BE49-F238E27FC236}">
                <a16:creationId xmlns:a16="http://schemas.microsoft.com/office/drawing/2014/main" id="{9B5602E5-2D35-45E4-98DA-C98038782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007613"/>
              </p:ext>
            </p:extLst>
          </p:nvPr>
        </p:nvGraphicFramePr>
        <p:xfrm>
          <a:off x="6981554" y="1340768"/>
          <a:ext cx="487508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147941976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727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Higgs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Z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WW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ttbar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Current(mA)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0.98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14.4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2.85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0.11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Time with beams(s)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23.4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125.7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33.3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Injection interval(s)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38.0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153.5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65.0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7" name="表格 66">
                <a:extLst>
                  <a:ext uri="{FF2B5EF4-FFF2-40B4-BE49-F238E27FC236}">
                    <a16:creationId xmlns:a16="http://schemas.microsoft.com/office/drawing/2014/main" id="{BEA8853C-8E4C-4C11-8132-F64D31EFC5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4379464"/>
                  </p:ext>
                </p:extLst>
              </p:nvPr>
            </p:nvGraphicFramePr>
            <p:xfrm>
              <a:off x="119336" y="1340768"/>
              <a:ext cx="65046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50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79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0793">
                      <a:extLst>
                        <a:ext uri="{9D8B030D-6E8A-4147-A177-3AD203B41FA5}">
                          <a16:colId xmlns:a16="http://schemas.microsoft.com/office/drawing/2014/main" val="3727626934"/>
                        </a:ext>
                      </a:extLst>
                    </a:gridCol>
                    <a:gridCol w="8607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578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Beam energy (GeV)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Ne</a:t>
                          </a:r>
                          <a:r>
                            <a:rPr lang="en-US" altLang="zh-CN" sz="1800" baseline="0" dirty="0">
                              <a:latin typeface="+mj-lt"/>
                              <a:ea typeface="微软雅黑" panose="020B0503020204020204" pitchFamily="34" charset="-122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446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21.4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13104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13.5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+mj-lt"/>
                              <a:ea typeface="微软雅黑" panose="020B0503020204020204" pitchFamily="34" charset="-122"/>
                            </a:rPr>
                            <a:t>Current (mA)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27.8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1340.9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140.2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Life time (min)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81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7" name="表格 66">
                <a:extLst>
                  <a:ext uri="{FF2B5EF4-FFF2-40B4-BE49-F238E27FC236}">
                    <a16:creationId xmlns:a16="http://schemas.microsoft.com/office/drawing/2014/main" id="{BEA8853C-8E4C-4C11-8132-F64D31EFC5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4379464"/>
                  </p:ext>
                </p:extLst>
              </p:nvPr>
            </p:nvGraphicFramePr>
            <p:xfrm>
              <a:off x="119336" y="1340768"/>
              <a:ext cx="65046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50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79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0793">
                      <a:extLst>
                        <a:ext uri="{9D8B030D-6E8A-4147-A177-3AD203B41FA5}">
                          <a16:colId xmlns:a16="http://schemas.microsoft.com/office/drawing/2014/main" val="3727626934"/>
                        </a:ext>
                      </a:extLst>
                    </a:gridCol>
                    <a:gridCol w="8607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Beam energy (GeV)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2" t="-204918" r="-21253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5000" t="-204918" r="-355625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2258" t="-204918" r="-162212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8309" t="-204918" r="-7004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58156" t="-204918" r="-283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+mj-lt"/>
                              <a:ea typeface="微软雅黑" panose="020B0503020204020204" pitchFamily="34" charset="-122"/>
                            </a:rPr>
                            <a:t>Current (mA)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27.8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1340.9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140.2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Life time (min)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81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655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529" y="970509"/>
            <a:ext cx="11679135" cy="5626843"/>
          </a:xfrm>
        </p:spPr>
        <p:txBody>
          <a:bodyPr>
            <a:normAutofit/>
          </a:bodyPr>
          <a:lstStyle/>
          <a:p>
            <a:r>
              <a:rPr lang="en-US" altLang="zh-CN" dirty="0"/>
              <a:t>According to mechanical arrangement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Dipoles with bellows and pumps -&gt; Correctors -&gt; Quadrupole -&gt; BPMs -&gt; Sextopoles  -&gt; Dipoles with bellows and pumps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Setup: collider arc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FAA646A-B91D-4AB6-863C-6B56E9868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12192000" cy="113744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A03F363-5886-47B5-A1D4-1325DCA14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46" y="2577154"/>
            <a:ext cx="12192000" cy="2829644"/>
          </a:xfrm>
          <a:prstGeom prst="rect">
            <a:avLst/>
          </a:prstGeom>
        </p:spPr>
      </p:pic>
      <p:sp>
        <p:nvSpPr>
          <p:cNvPr id="4" name="左大括号 3">
            <a:extLst>
              <a:ext uri="{FF2B5EF4-FFF2-40B4-BE49-F238E27FC236}">
                <a16:creationId xmlns:a16="http://schemas.microsoft.com/office/drawing/2014/main" id="{EC844CBF-3864-4143-8629-8538E67D6617}"/>
              </a:ext>
            </a:extLst>
          </p:cNvPr>
          <p:cNvSpPr/>
          <p:nvPr/>
        </p:nvSpPr>
        <p:spPr>
          <a:xfrm rot="16200000">
            <a:off x="2843811" y="2141214"/>
            <a:ext cx="288032" cy="4632175"/>
          </a:xfrm>
          <a:prstGeom prst="leftBrace">
            <a:avLst>
              <a:gd name="adj1" fmla="val 8333"/>
              <a:gd name="adj2" fmla="val 36429"/>
            </a:avLst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2BA8F451-3A27-4FD9-958F-72B139CD4B92}"/>
              </a:ext>
            </a:extLst>
          </p:cNvPr>
          <p:cNvSpPr/>
          <p:nvPr/>
        </p:nvSpPr>
        <p:spPr>
          <a:xfrm rot="10800000">
            <a:off x="2310868" y="4738536"/>
            <a:ext cx="144016" cy="86409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54524F66-052F-4267-993E-A85CEAC2B3EB}"/>
              </a:ext>
            </a:extLst>
          </p:cNvPr>
          <p:cNvSpPr/>
          <p:nvPr/>
        </p:nvSpPr>
        <p:spPr>
          <a:xfrm rot="10800000">
            <a:off x="5381228" y="4637625"/>
            <a:ext cx="144016" cy="86409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9519EECC-F9B6-42BB-8914-BA65C50D9C8C}"/>
              </a:ext>
            </a:extLst>
          </p:cNvPr>
          <p:cNvSpPr/>
          <p:nvPr/>
        </p:nvSpPr>
        <p:spPr>
          <a:xfrm rot="10800000">
            <a:off x="5905806" y="4601318"/>
            <a:ext cx="142568" cy="100612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6E7F4E2F-8A00-4F5D-A8F2-8FA35DC70280}"/>
              </a:ext>
            </a:extLst>
          </p:cNvPr>
          <p:cNvCxnSpPr>
            <a:cxnSpLocks/>
          </p:cNvCxnSpPr>
          <p:nvPr/>
        </p:nvCxnSpPr>
        <p:spPr>
          <a:xfrm rot="10800000">
            <a:off x="6362232" y="4457302"/>
            <a:ext cx="1245936" cy="1145330"/>
          </a:xfrm>
          <a:prstGeom prst="bentConnector3">
            <a:avLst>
              <a:gd name="adj1" fmla="val 100388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箭头: 下 21">
            <a:extLst>
              <a:ext uri="{FF2B5EF4-FFF2-40B4-BE49-F238E27FC236}">
                <a16:creationId xmlns:a16="http://schemas.microsoft.com/office/drawing/2014/main" id="{2D03354F-C851-4220-B6E1-5787A5FC2A10}"/>
              </a:ext>
            </a:extLst>
          </p:cNvPr>
          <p:cNvSpPr/>
          <p:nvPr/>
        </p:nvSpPr>
        <p:spPr>
          <a:xfrm rot="7015875">
            <a:off x="7722081" y="3984124"/>
            <a:ext cx="155107" cy="228913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左大括号 22">
            <a:extLst>
              <a:ext uri="{FF2B5EF4-FFF2-40B4-BE49-F238E27FC236}">
                <a16:creationId xmlns:a16="http://schemas.microsoft.com/office/drawing/2014/main" id="{D9287FC8-0A51-40DB-9D1D-03C8536C8D8E}"/>
              </a:ext>
            </a:extLst>
          </p:cNvPr>
          <p:cNvSpPr/>
          <p:nvPr/>
        </p:nvSpPr>
        <p:spPr>
          <a:xfrm rot="16200000">
            <a:off x="9478412" y="2337048"/>
            <a:ext cx="288032" cy="4632175"/>
          </a:xfrm>
          <a:prstGeom prst="leftBrace">
            <a:avLst>
              <a:gd name="adj1" fmla="val 8333"/>
              <a:gd name="adj2" fmla="val 67520"/>
            </a:avLst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下 23">
            <a:extLst>
              <a:ext uri="{FF2B5EF4-FFF2-40B4-BE49-F238E27FC236}">
                <a16:creationId xmlns:a16="http://schemas.microsoft.com/office/drawing/2014/main" id="{E97BFDC8-CD4C-4E43-B297-016376FB9A64}"/>
              </a:ext>
            </a:extLst>
          </p:cNvPr>
          <p:cNvSpPr/>
          <p:nvPr/>
        </p:nvSpPr>
        <p:spPr>
          <a:xfrm rot="10800000">
            <a:off x="10368926" y="4869160"/>
            <a:ext cx="144016" cy="70305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29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78559" y="1067517"/>
            <a:ext cx="10485993" cy="5653959"/>
          </a:xfrm>
        </p:spPr>
        <p:txBody>
          <a:bodyPr>
            <a:noAutofit/>
          </a:bodyPr>
          <a:lstStyle/>
          <a:p>
            <a:r>
              <a:rPr lang="en-US" altLang="zh-CN" dirty="0"/>
              <a:t>Dipole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Insulation,            coil,                         lead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Setup: collider magnet and beampipe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8" name="内容占位符 1"/>
          <p:cNvSpPr txBox="1">
            <a:spLocks/>
          </p:cNvSpPr>
          <p:nvPr/>
        </p:nvSpPr>
        <p:spPr>
          <a:xfrm>
            <a:off x="6456040" y="1093990"/>
            <a:ext cx="5644208" cy="5653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>
                <a:latin typeface="+mj-lt"/>
              </a:rPr>
              <a:t>Drift chamber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9EA6FC-AE21-46CF-8569-127115135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59"/>
          <a:stretch/>
        </p:blipFill>
        <p:spPr>
          <a:xfrm>
            <a:off x="578559" y="1507644"/>
            <a:ext cx="993710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48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578559" y="1067517"/>
            <a:ext cx="8901817" cy="5653959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Quadrupole (new)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Insulations,              coils                                 lead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27C98D3-1A5B-40C4-BFC0-598B79B7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47" y="1519666"/>
            <a:ext cx="4383652" cy="40481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Simulation Setup: collider magnet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9" name="内容占位符 1"/>
          <p:cNvSpPr txBox="1">
            <a:spLocks/>
          </p:cNvSpPr>
          <p:nvPr/>
        </p:nvSpPr>
        <p:spPr>
          <a:xfrm>
            <a:off x="6312024" y="1047625"/>
            <a:ext cx="5644208" cy="5653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>
                <a:latin typeface="+mj-lt"/>
              </a:rPr>
              <a:t>Sextupole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31969A1-5C65-422E-8A0D-DE8465DB4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64864"/>
            <a:ext cx="5626168" cy="3928271"/>
          </a:xfrm>
          <a:prstGeom prst="rect">
            <a:avLst/>
          </a:prstGeom>
        </p:spPr>
      </p:pic>
      <p:sp>
        <p:nvSpPr>
          <p:cNvPr id="12" name="椭圆形标注 8">
            <a:extLst>
              <a:ext uri="{FF2B5EF4-FFF2-40B4-BE49-F238E27FC236}">
                <a16:creationId xmlns:a16="http://schemas.microsoft.com/office/drawing/2014/main" id="{7F6D006A-CDA7-4CBA-84C3-DA58E48CE95F}"/>
              </a:ext>
            </a:extLst>
          </p:cNvPr>
          <p:cNvSpPr/>
          <p:nvPr/>
        </p:nvSpPr>
        <p:spPr>
          <a:xfrm>
            <a:off x="1960495" y="2590379"/>
            <a:ext cx="839312" cy="149494"/>
          </a:xfrm>
          <a:prstGeom prst="wedgeEllipseCallout">
            <a:avLst>
              <a:gd name="adj1" fmla="val -69359"/>
              <a:gd name="adj2" fmla="val 1961554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形标注 9">
            <a:extLst>
              <a:ext uri="{FF2B5EF4-FFF2-40B4-BE49-F238E27FC236}">
                <a16:creationId xmlns:a16="http://schemas.microsoft.com/office/drawing/2014/main" id="{057AE17C-4E77-4B79-BB14-99EFFC4D1240}"/>
              </a:ext>
            </a:extLst>
          </p:cNvPr>
          <p:cNvSpPr/>
          <p:nvPr/>
        </p:nvSpPr>
        <p:spPr>
          <a:xfrm>
            <a:off x="1979602" y="3872478"/>
            <a:ext cx="803743" cy="165433"/>
          </a:xfrm>
          <a:prstGeom prst="wedgeEllipseCallout">
            <a:avLst>
              <a:gd name="adj1" fmla="val -73186"/>
              <a:gd name="adj2" fmla="val 960358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形标注 11">
            <a:extLst>
              <a:ext uri="{FF2B5EF4-FFF2-40B4-BE49-F238E27FC236}">
                <a16:creationId xmlns:a16="http://schemas.microsoft.com/office/drawing/2014/main" id="{AB647181-16A7-4A7E-B3E7-6EFFB43E806A}"/>
              </a:ext>
            </a:extLst>
          </p:cNvPr>
          <p:cNvSpPr/>
          <p:nvPr/>
        </p:nvSpPr>
        <p:spPr>
          <a:xfrm>
            <a:off x="3853830" y="3865920"/>
            <a:ext cx="680854" cy="165432"/>
          </a:xfrm>
          <a:prstGeom prst="wedgeEllipseCallout">
            <a:avLst>
              <a:gd name="adj1" fmla="val -358978"/>
              <a:gd name="adj2" fmla="val 995997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曲线连接符 12">
            <a:extLst>
              <a:ext uri="{FF2B5EF4-FFF2-40B4-BE49-F238E27FC236}">
                <a16:creationId xmlns:a16="http://schemas.microsoft.com/office/drawing/2014/main" id="{C1576556-85E7-4F12-9A58-33AB20108507}"/>
              </a:ext>
            </a:extLst>
          </p:cNvPr>
          <p:cNvCxnSpPr>
            <a:cxnSpLocks/>
          </p:cNvCxnSpPr>
          <p:nvPr/>
        </p:nvCxnSpPr>
        <p:spPr>
          <a:xfrm rot="16200000" flipV="1">
            <a:off x="2266301" y="4522317"/>
            <a:ext cx="1338442" cy="879999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曲线连接符 14">
            <a:extLst>
              <a:ext uri="{FF2B5EF4-FFF2-40B4-BE49-F238E27FC236}">
                <a16:creationId xmlns:a16="http://schemas.microsoft.com/office/drawing/2014/main" id="{7EDAA48F-D245-44A7-825D-79E79C0E54F0}"/>
              </a:ext>
            </a:extLst>
          </p:cNvPr>
          <p:cNvCxnSpPr>
            <a:cxnSpLocks/>
          </p:cNvCxnSpPr>
          <p:nvPr/>
        </p:nvCxnSpPr>
        <p:spPr>
          <a:xfrm rot="16200000" flipV="1">
            <a:off x="1253147" y="3568463"/>
            <a:ext cx="3254740" cy="959590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线连接符 17">
            <a:extLst>
              <a:ext uri="{FF2B5EF4-FFF2-40B4-BE49-F238E27FC236}">
                <a16:creationId xmlns:a16="http://schemas.microsoft.com/office/drawing/2014/main" id="{19E68BDE-BE05-4E99-BF8A-7C5F4FA5A86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285241" y="3665084"/>
            <a:ext cx="3104541" cy="893566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曲线连接符 19">
            <a:extLst>
              <a:ext uri="{FF2B5EF4-FFF2-40B4-BE49-F238E27FC236}">
                <a16:creationId xmlns:a16="http://schemas.microsoft.com/office/drawing/2014/main" id="{45CBB505-F817-4019-8A03-BD1D362D937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51992" y="4531835"/>
            <a:ext cx="1371045" cy="893566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3F932CD-F23C-4627-AEEF-85421B050141}"/>
              </a:ext>
            </a:extLst>
          </p:cNvPr>
          <p:cNvCxnSpPr/>
          <p:nvPr/>
        </p:nvCxnSpPr>
        <p:spPr>
          <a:xfrm flipH="1" flipV="1">
            <a:off x="2213667" y="2948505"/>
            <a:ext cx="3517017" cy="256332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B115BFA-D54C-403E-83FB-4A59372EEF99}"/>
              </a:ext>
            </a:extLst>
          </p:cNvPr>
          <p:cNvCxnSpPr>
            <a:cxnSpLocks/>
          </p:cNvCxnSpPr>
          <p:nvPr/>
        </p:nvCxnSpPr>
        <p:spPr>
          <a:xfrm flipH="1" flipV="1">
            <a:off x="2269830" y="3717029"/>
            <a:ext cx="3475486" cy="181061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7B034CE-5A7A-4167-96AA-001E74C64D71}"/>
              </a:ext>
            </a:extLst>
          </p:cNvPr>
          <p:cNvCxnSpPr>
            <a:cxnSpLocks/>
          </p:cNvCxnSpPr>
          <p:nvPr/>
        </p:nvCxnSpPr>
        <p:spPr>
          <a:xfrm flipH="1" flipV="1">
            <a:off x="4458787" y="2948505"/>
            <a:ext cx="1272822" cy="2590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B76DE5AA-0613-4C6D-8ADD-DE0CDB9E9920}"/>
              </a:ext>
            </a:extLst>
          </p:cNvPr>
          <p:cNvCxnSpPr>
            <a:cxnSpLocks/>
          </p:cNvCxnSpPr>
          <p:nvPr/>
        </p:nvCxnSpPr>
        <p:spPr>
          <a:xfrm flipH="1" flipV="1">
            <a:off x="4458784" y="3717029"/>
            <a:ext cx="1302540" cy="183380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形标注 10">
            <a:extLst>
              <a:ext uri="{FF2B5EF4-FFF2-40B4-BE49-F238E27FC236}">
                <a16:creationId xmlns:a16="http://schemas.microsoft.com/office/drawing/2014/main" id="{15B6A6A6-C57C-4FB1-A411-4FB95B043DF7}"/>
              </a:ext>
            </a:extLst>
          </p:cNvPr>
          <p:cNvSpPr/>
          <p:nvPr/>
        </p:nvSpPr>
        <p:spPr>
          <a:xfrm>
            <a:off x="3829468" y="2589070"/>
            <a:ext cx="710009" cy="162233"/>
          </a:xfrm>
          <a:prstGeom prst="wedgeEllipseCallout">
            <a:avLst>
              <a:gd name="adj1" fmla="val -340822"/>
              <a:gd name="adj2" fmla="val 1817759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95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578560" y="1067517"/>
            <a:ext cx="6464038" cy="5653959"/>
          </a:xfrm>
        </p:spPr>
        <p:txBody>
          <a:bodyPr>
            <a:normAutofit/>
          </a:bodyPr>
          <a:lstStyle/>
          <a:p>
            <a:r>
              <a:rPr lang="en-US" altLang="zh-CN" dirty="0"/>
              <a:t>Vertical and horizontal corrector 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Also, 2.5 cm lead in the correctors.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Setup: collider magnet, etc.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9" name="内容占位符 1"/>
          <p:cNvSpPr txBox="1">
            <a:spLocks/>
          </p:cNvSpPr>
          <p:nvPr/>
        </p:nvSpPr>
        <p:spPr>
          <a:xfrm>
            <a:off x="6834454" y="1061189"/>
            <a:ext cx="4595583" cy="5653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>
                <a:latin typeface="+mj-lt"/>
              </a:rPr>
              <a:t>Pump and bellow for collider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796649-F468-423D-8A38-1EAE101C6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2214559"/>
            <a:ext cx="3609975" cy="242887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B26B7D4-7933-4EBC-B3F6-A932D46C6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113" y="1849818"/>
            <a:ext cx="2895600" cy="4076700"/>
          </a:xfrm>
          <a:prstGeom prst="rect">
            <a:avLst/>
          </a:prstGeom>
        </p:spPr>
      </p:pic>
      <p:sp>
        <p:nvSpPr>
          <p:cNvPr id="10" name="箭头: 下 9">
            <a:extLst>
              <a:ext uri="{FF2B5EF4-FFF2-40B4-BE49-F238E27FC236}">
                <a16:creationId xmlns:a16="http://schemas.microsoft.com/office/drawing/2014/main" id="{3E7378E5-8684-4970-ABCB-EB04D7B7133D}"/>
              </a:ext>
            </a:extLst>
          </p:cNvPr>
          <p:cNvSpPr/>
          <p:nvPr/>
        </p:nvSpPr>
        <p:spPr>
          <a:xfrm rot="19460265">
            <a:off x="7851834" y="1504726"/>
            <a:ext cx="176676" cy="59103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48FF8E3B-3EA7-4BBA-BD3C-0DFB391A4539}"/>
              </a:ext>
            </a:extLst>
          </p:cNvPr>
          <p:cNvSpPr/>
          <p:nvPr/>
        </p:nvSpPr>
        <p:spPr>
          <a:xfrm rot="19460265">
            <a:off x="9147979" y="1446534"/>
            <a:ext cx="176676" cy="59103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DD0337F-57BF-4E79-9AE5-8C1B27CC4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89" y="1652326"/>
            <a:ext cx="2846789" cy="35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44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Setup: booster arc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D0D3CB2-1B0E-420B-86E4-494563C17457}"/>
              </a:ext>
            </a:extLst>
          </p:cNvPr>
          <p:cNvGrpSpPr/>
          <p:nvPr/>
        </p:nvGrpSpPr>
        <p:grpSpPr>
          <a:xfrm>
            <a:off x="576878" y="1388097"/>
            <a:ext cx="10942991" cy="816767"/>
            <a:chOff x="-240704" y="1365975"/>
            <a:chExt cx="10942991" cy="81676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7F6BE4FE-6177-490C-83A2-20FFD4B64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2780"/>
            <a:stretch/>
          </p:blipFill>
          <p:spPr>
            <a:xfrm>
              <a:off x="4716023" y="1365975"/>
              <a:ext cx="5986264" cy="81235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A74EFAAE-70F8-40F7-A915-5D96E50D1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001"/>
            <a:stretch/>
          </p:blipFill>
          <p:spPr>
            <a:xfrm>
              <a:off x="-240704" y="1434459"/>
              <a:ext cx="4968552" cy="748283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D04FFDF-36CA-4C74-9C1F-67330FA7AE43}"/>
              </a:ext>
            </a:extLst>
          </p:cNvPr>
          <p:cNvGrpSpPr/>
          <p:nvPr/>
        </p:nvGrpSpPr>
        <p:grpSpPr>
          <a:xfrm>
            <a:off x="-47626" y="2215637"/>
            <a:ext cx="12192000" cy="3024831"/>
            <a:chOff x="-47626" y="2215637"/>
            <a:chExt cx="12192000" cy="3024831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2E637E0-3CCD-46CC-996D-FCBCA1069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626" y="2215637"/>
              <a:ext cx="12192000" cy="3014058"/>
            </a:xfrm>
            <a:prstGeom prst="rect">
              <a:avLst/>
            </a:prstGeom>
          </p:spPr>
        </p:pic>
        <p:sp>
          <p:nvSpPr>
            <p:cNvPr id="9" name="左大括号 8">
              <a:extLst>
                <a:ext uri="{FF2B5EF4-FFF2-40B4-BE49-F238E27FC236}">
                  <a16:creationId xmlns:a16="http://schemas.microsoft.com/office/drawing/2014/main" id="{8D73B7E9-EE1D-4776-8048-C641A4CF8AF7}"/>
                </a:ext>
              </a:extLst>
            </p:cNvPr>
            <p:cNvSpPr/>
            <p:nvPr/>
          </p:nvSpPr>
          <p:spPr>
            <a:xfrm rot="16200000">
              <a:off x="2737145" y="1340646"/>
              <a:ext cx="288032" cy="4910384"/>
            </a:xfrm>
            <a:prstGeom prst="leftBrace">
              <a:avLst>
                <a:gd name="adj1" fmla="val 8333"/>
                <a:gd name="adj2" fmla="val 36429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箭头: 下 9">
              <a:extLst>
                <a:ext uri="{FF2B5EF4-FFF2-40B4-BE49-F238E27FC236}">
                  <a16:creationId xmlns:a16="http://schemas.microsoft.com/office/drawing/2014/main" id="{1CCABB72-ECF1-4916-B151-62DA2A5AF6DC}"/>
                </a:ext>
              </a:extLst>
            </p:cNvPr>
            <p:cNvSpPr/>
            <p:nvPr/>
          </p:nvSpPr>
          <p:spPr>
            <a:xfrm rot="10800000">
              <a:off x="2135560" y="4104268"/>
              <a:ext cx="144016" cy="108071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箭头: 下 11">
              <a:extLst>
                <a:ext uri="{FF2B5EF4-FFF2-40B4-BE49-F238E27FC236}">
                  <a16:creationId xmlns:a16="http://schemas.microsoft.com/office/drawing/2014/main" id="{8CF0470A-1DCE-4CE5-914B-F7C8BB857E79}"/>
                </a:ext>
              </a:extLst>
            </p:cNvPr>
            <p:cNvSpPr/>
            <p:nvPr/>
          </p:nvSpPr>
          <p:spPr>
            <a:xfrm rot="10800000">
              <a:off x="5300199" y="3946188"/>
              <a:ext cx="144017" cy="129428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连接符: 肘形 12">
              <a:extLst>
                <a:ext uri="{FF2B5EF4-FFF2-40B4-BE49-F238E27FC236}">
                  <a16:creationId xmlns:a16="http://schemas.microsoft.com/office/drawing/2014/main" id="{347E07AA-2C33-46D8-B437-948757894E9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289446" y="3857850"/>
              <a:ext cx="1588645" cy="117659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箭头: 下 16">
              <a:extLst>
                <a:ext uri="{FF2B5EF4-FFF2-40B4-BE49-F238E27FC236}">
                  <a16:creationId xmlns:a16="http://schemas.microsoft.com/office/drawing/2014/main" id="{5D2A83BF-E93E-4E15-A47D-96749D1E6C28}"/>
                </a:ext>
              </a:extLst>
            </p:cNvPr>
            <p:cNvSpPr/>
            <p:nvPr/>
          </p:nvSpPr>
          <p:spPr>
            <a:xfrm rot="6658154">
              <a:off x="7586208" y="2883735"/>
              <a:ext cx="95630" cy="345526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箭头: 下 18">
              <a:extLst>
                <a:ext uri="{FF2B5EF4-FFF2-40B4-BE49-F238E27FC236}">
                  <a16:creationId xmlns:a16="http://schemas.microsoft.com/office/drawing/2014/main" id="{14DB5540-EEA1-4985-B645-CC5817F45CDA}"/>
                </a:ext>
              </a:extLst>
            </p:cNvPr>
            <p:cNvSpPr/>
            <p:nvPr/>
          </p:nvSpPr>
          <p:spPr>
            <a:xfrm rot="6658154">
              <a:off x="8192977" y="2267808"/>
              <a:ext cx="90430" cy="4490412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左大括号 21">
              <a:extLst>
                <a:ext uri="{FF2B5EF4-FFF2-40B4-BE49-F238E27FC236}">
                  <a16:creationId xmlns:a16="http://schemas.microsoft.com/office/drawing/2014/main" id="{7B0C11EB-9A55-48AF-BA70-7C731998058C}"/>
                </a:ext>
              </a:extLst>
            </p:cNvPr>
            <p:cNvSpPr/>
            <p:nvPr/>
          </p:nvSpPr>
          <p:spPr>
            <a:xfrm rot="16200000">
              <a:off x="8964164" y="1100185"/>
              <a:ext cx="279935" cy="5728232"/>
            </a:xfrm>
            <a:prstGeom prst="leftBrace">
              <a:avLst>
                <a:gd name="adj1" fmla="val 8333"/>
                <a:gd name="adj2" fmla="val 36429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箭头: 下 22">
              <a:extLst>
                <a:ext uri="{FF2B5EF4-FFF2-40B4-BE49-F238E27FC236}">
                  <a16:creationId xmlns:a16="http://schemas.microsoft.com/office/drawing/2014/main" id="{F2317544-DCB8-402F-BDCB-72F2E6DB194E}"/>
                </a:ext>
              </a:extLst>
            </p:cNvPr>
            <p:cNvSpPr/>
            <p:nvPr/>
          </p:nvSpPr>
          <p:spPr>
            <a:xfrm rot="15216074">
              <a:off x="5924842" y="2563283"/>
              <a:ext cx="108244" cy="467820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529" y="970509"/>
            <a:ext cx="11679135" cy="5626843"/>
          </a:xfrm>
        </p:spPr>
        <p:txBody>
          <a:bodyPr>
            <a:normAutofit/>
          </a:bodyPr>
          <a:lstStyle/>
          <a:p>
            <a:r>
              <a:rPr lang="en-US" altLang="zh-CN" dirty="0"/>
              <a:t>According to mechanical arrangement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Dipoles with bellows and pumps -&gt; Sextopole -&gt; bellow, pump and BPM -&gt; Quadrupole -&gt; Corrector -&gt; Dipoles with bellows and pumps</a:t>
            </a:r>
          </a:p>
        </p:txBody>
      </p:sp>
    </p:spTree>
    <p:extLst>
      <p:ext uri="{BB962C8B-B14F-4D97-AF65-F5344CB8AC3E}">
        <p14:creationId xmlns:p14="http://schemas.microsoft.com/office/powerpoint/2010/main" val="2585802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1974" y="1000392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dirty="0"/>
              <a:t>Magnets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Setup: booster magnet, etc.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341" y="1340768"/>
            <a:ext cx="3437539" cy="24606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599" y="1061190"/>
            <a:ext cx="3407287" cy="30998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2CF4558-8125-4AB6-8956-9AB208BF63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886" y="3801453"/>
            <a:ext cx="3188957" cy="29524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F5024F7-ECD4-4156-9265-757652943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927" y="4221824"/>
            <a:ext cx="2970629" cy="2422052"/>
          </a:xfrm>
          <a:prstGeom prst="rect">
            <a:avLst/>
          </a:prstGeom>
        </p:spPr>
      </p:pic>
      <p:sp>
        <p:nvSpPr>
          <p:cNvPr id="13" name="内容占位符 1">
            <a:extLst>
              <a:ext uri="{FF2B5EF4-FFF2-40B4-BE49-F238E27FC236}">
                <a16:creationId xmlns:a16="http://schemas.microsoft.com/office/drawing/2014/main" id="{ABDB11C9-6C38-4389-B732-B3158D5A3BE3}"/>
              </a:ext>
            </a:extLst>
          </p:cNvPr>
          <p:cNvSpPr txBox="1">
            <a:spLocks/>
          </p:cNvSpPr>
          <p:nvPr/>
        </p:nvSpPr>
        <p:spPr>
          <a:xfrm>
            <a:off x="7602568" y="1061189"/>
            <a:ext cx="4589432" cy="5653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>
                <a:latin typeface="+mj-lt"/>
              </a:rPr>
              <a:t>BPM, bellow and pump for booster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E448EBC-1AD6-4391-A1ED-D47FB3789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897" y="1988840"/>
            <a:ext cx="3405050" cy="3063510"/>
          </a:xfrm>
          <a:prstGeom prst="rect">
            <a:avLst/>
          </a:prstGeom>
        </p:spPr>
      </p:pic>
      <p:sp>
        <p:nvSpPr>
          <p:cNvPr id="5" name="箭头: 下 4">
            <a:extLst>
              <a:ext uri="{FF2B5EF4-FFF2-40B4-BE49-F238E27FC236}">
                <a16:creationId xmlns:a16="http://schemas.microsoft.com/office/drawing/2014/main" id="{7D76813B-1237-48AA-8CDC-FA1371E190FD}"/>
              </a:ext>
            </a:extLst>
          </p:cNvPr>
          <p:cNvSpPr/>
          <p:nvPr/>
        </p:nvSpPr>
        <p:spPr>
          <a:xfrm rot="20715525">
            <a:off x="8472264" y="1472371"/>
            <a:ext cx="144016" cy="44446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9FD10604-3489-472A-B91A-76E39BF7C5FB}"/>
              </a:ext>
            </a:extLst>
          </p:cNvPr>
          <p:cNvSpPr/>
          <p:nvPr/>
        </p:nvSpPr>
        <p:spPr>
          <a:xfrm rot="19370778">
            <a:off x="9465606" y="1415857"/>
            <a:ext cx="130731" cy="61375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35EEA3A2-FF1B-4586-8F89-1C3EC7D3983A}"/>
              </a:ext>
            </a:extLst>
          </p:cNvPr>
          <p:cNvSpPr/>
          <p:nvPr/>
        </p:nvSpPr>
        <p:spPr>
          <a:xfrm rot="20715525">
            <a:off x="10453397" y="1527042"/>
            <a:ext cx="144016" cy="44446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530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609600" y="964976"/>
            <a:ext cx="11582400" cy="4840288"/>
          </a:xfrm>
        </p:spPr>
        <p:txBody>
          <a:bodyPr>
            <a:normAutofit/>
          </a:bodyPr>
          <a:lstStyle/>
          <a:p>
            <a:r>
              <a:rPr lang="en-US" altLang="zh-CN" dirty="0"/>
              <a:t>Use maze, cable trench and gap between supports to shield radiations</a:t>
            </a:r>
          </a:p>
          <a:p>
            <a:pPr lvl="1"/>
            <a:r>
              <a:rPr lang="en-US" altLang="zh-CN" dirty="0"/>
              <a:t>Roughly, 70k electronics in the tunnel: magnet power supplies, beam instrumentation devices, etc.</a:t>
            </a:r>
          </a:p>
          <a:p>
            <a:pPr lvl="1"/>
            <a:r>
              <a:rPr lang="en-US" altLang="zh-CN" dirty="0"/>
              <a:t>Most of electronics (more then 50k) are placed in auxiliary tunnel behind maze, others (less than 20k) are placed in gaps between supports</a:t>
            </a:r>
          </a:p>
          <a:p>
            <a:pPr lvl="1"/>
            <a:r>
              <a:rPr lang="en-US" altLang="zh-CN" dirty="0"/>
              <a:t>Most of optical fibers and cables are placed in trenches, others are closed to beampipes</a:t>
            </a:r>
          </a:p>
          <a:p>
            <a:r>
              <a:rPr lang="en-US" altLang="zh-CN" dirty="0"/>
              <a:t>X-Y/X-Z cross section of the collider and auxiliary tunnel</a:t>
            </a:r>
          </a:p>
          <a:p>
            <a:pPr lvl="1"/>
            <a:r>
              <a:rPr lang="en-US" altLang="zh-CN" dirty="0"/>
              <a:t>3-leg maze with 1m-thick concrete wall</a:t>
            </a:r>
          </a:p>
          <a:p>
            <a:pPr lvl="1"/>
            <a:r>
              <a:rPr lang="en-US" altLang="zh-CN" dirty="0"/>
              <a:t>Cable trenches close to the wall of the tunnel contain optical fibers and cables.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6712" y="101909"/>
            <a:ext cx="10763325" cy="725470"/>
          </a:xfrm>
        </p:spPr>
        <p:txBody>
          <a:bodyPr/>
          <a:lstStyle/>
          <a:p>
            <a:r>
              <a:rPr lang="en-US" altLang="zh-CN" dirty="0"/>
              <a:t>Simulation Setup: collider tunnel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9CF7AA6-FAF8-4A70-8B45-E65088ED2386}"/>
              </a:ext>
            </a:extLst>
          </p:cNvPr>
          <p:cNvGrpSpPr/>
          <p:nvPr/>
        </p:nvGrpSpPr>
        <p:grpSpPr>
          <a:xfrm>
            <a:off x="312864" y="4077072"/>
            <a:ext cx="6873699" cy="2799744"/>
            <a:chOff x="350132" y="3423917"/>
            <a:chExt cx="7157590" cy="305679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1CBE00F-216A-458E-9E89-212C612D3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0132" y="3423917"/>
              <a:ext cx="6177916" cy="2895600"/>
            </a:xfrm>
            <a:prstGeom prst="rect">
              <a:avLst/>
            </a:prstGeom>
          </p:spPr>
        </p:pic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27AC7697-DF30-4C07-9A2B-073C1D251A06}"/>
                </a:ext>
              </a:extLst>
            </p:cNvPr>
            <p:cNvGrpSpPr/>
            <p:nvPr/>
          </p:nvGrpSpPr>
          <p:grpSpPr>
            <a:xfrm>
              <a:off x="4218049" y="5525137"/>
              <a:ext cx="3289673" cy="955574"/>
              <a:chOff x="3367076" y="5774453"/>
              <a:chExt cx="3057636" cy="955574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D99201F-5DFB-454F-92A4-740E687018CD}"/>
                  </a:ext>
                </a:extLst>
              </p:cNvPr>
              <p:cNvSpPr txBox="1"/>
              <p:nvPr/>
            </p:nvSpPr>
            <p:spPr>
              <a:xfrm>
                <a:off x="3367076" y="6329917"/>
                <a:ext cx="30576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Inner trench   outer trench</a:t>
                </a:r>
                <a:endParaRPr lang="zh-CN" altLang="en-US" sz="2000" dirty="0"/>
              </a:p>
            </p:txBody>
          </p:sp>
          <p:sp>
            <p:nvSpPr>
              <p:cNvPr id="15" name="箭头: 下 14">
                <a:extLst>
                  <a:ext uri="{FF2B5EF4-FFF2-40B4-BE49-F238E27FC236}">
                    <a16:creationId xmlns:a16="http://schemas.microsoft.com/office/drawing/2014/main" id="{C60C2F05-8D62-4ECB-A7D3-D4FD91AA280C}"/>
                  </a:ext>
                </a:extLst>
              </p:cNvPr>
              <p:cNvSpPr/>
              <p:nvPr/>
            </p:nvSpPr>
            <p:spPr>
              <a:xfrm rot="11711780">
                <a:off x="4353764" y="5774453"/>
                <a:ext cx="149633" cy="602231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箭头: 下 15">
                <a:extLst>
                  <a:ext uri="{FF2B5EF4-FFF2-40B4-BE49-F238E27FC236}">
                    <a16:creationId xmlns:a16="http://schemas.microsoft.com/office/drawing/2014/main" id="{977F04FC-18D4-4641-B289-8BF797000E41}"/>
                  </a:ext>
                </a:extLst>
              </p:cNvPr>
              <p:cNvSpPr/>
              <p:nvPr/>
            </p:nvSpPr>
            <p:spPr>
              <a:xfrm rot="11073355">
                <a:off x="5134696" y="5828832"/>
                <a:ext cx="127935" cy="615902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F00600E-54CB-4E1A-98E5-627071941DB2}"/>
                </a:ext>
              </a:extLst>
            </p:cNvPr>
            <p:cNvSpPr txBox="1"/>
            <p:nvPr/>
          </p:nvSpPr>
          <p:spPr>
            <a:xfrm>
              <a:off x="2495600" y="4221088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Auxiliary tunnel</a:t>
              </a:r>
              <a:endParaRPr lang="zh-CN" altLang="en-US" sz="20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C75F71F-21CD-45E6-B9FE-A56ABE0EAF69}"/>
                </a:ext>
              </a:extLst>
            </p:cNvPr>
            <p:cNvSpPr txBox="1"/>
            <p:nvPr/>
          </p:nvSpPr>
          <p:spPr>
            <a:xfrm>
              <a:off x="5312398" y="4765831"/>
              <a:ext cx="1216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Collider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205F4D8-AECD-443E-AE8A-7A1D9D54DA19}"/>
                </a:ext>
              </a:extLst>
            </p:cNvPr>
            <p:cNvSpPr txBox="1"/>
            <p:nvPr/>
          </p:nvSpPr>
          <p:spPr>
            <a:xfrm>
              <a:off x="5366857" y="4200485"/>
              <a:ext cx="9920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Booster</a:t>
              </a:r>
              <a:endParaRPr lang="zh-CN" altLang="en-US" sz="20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24FA59C-E051-41C9-9ED4-818DBD713AF6}"/>
                </a:ext>
              </a:extLst>
            </p:cNvPr>
            <p:cNvSpPr txBox="1"/>
            <p:nvPr/>
          </p:nvSpPr>
          <p:spPr>
            <a:xfrm>
              <a:off x="4793746" y="3558788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Maze</a:t>
              </a:r>
              <a:endParaRPr lang="zh-CN" altLang="en-US" sz="2000" dirty="0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D5B5081-497D-43B9-A5A7-ADF6C3E1CD72}"/>
              </a:ext>
            </a:extLst>
          </p:cNvPr>
          <p:cNvGrpSpPr/>
          <p:nvPr/>
        </p:nvGrpSpPr>
        <p:grpSpPr>
          <a:xfrm>
            <a:off x="6969736" y="3429000"/>
            <a:ext cx="4542929" cy="3359399"/>
            <a:chOff x="7046783" y="2651685"/>
            <a:chExt cx="4730557" cy="366783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921033-FD06-48A1-B5EF-5A091CAD5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46783" y="3308685"/>
              <a:ext cx="4490925" cy="3010832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13D1A7B-5133-47CE-89B1-FCAE4C11BDD3}"/>
                </a:ext>
              </a:extLst>
            </p:cNvPr>
            <p:cNvSpPr txBox="1"/>
            <p:nvPr/>
          </p:nvSpPr>
          <p:spPr>
            <a:xfrm>
              <a:off x="9729013" y="3517871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Maze</a:t>
              </a:r>
              <a:endParaRPr lang="zh-CN" altLang="en-US" sz="20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03BCFB9-7610-4CDF-99DC-020EC3BFF61E}"/>
                </a:ext>
              </a:extLst>
            </p:cNvPr>
            <p:cNvSpPr txBox="1"/>
            <p:nvPr/>
          </p:nvSpPr>
          <p:spPr>
            <a:xfrm>
              <a:off x="7838989" y="4462644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Auxiliary tunnel</a:t>
              </a:r>
              <a:endParaRPr lang="zh-CN" altLang="en-US" sz="20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22AFBBD-1783-4E5E-B41A-EAEC38E61047}"/>
                </a:ext>
              </a:extLst>
            </p:cNvPr>
            <p:cNvSpPr txBox="1"/>
            <p:nvPr/>
          </p:nvSpPr>
          <p:spPr>
            <a:xfrm>
              <a:off x="10560899" y="2651685"/>
              <a:ext cx="12164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Collider tunnel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556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C6FE372E-94A3-4255-939F-B83373FAD02A}"/>
              </a:ext>
            </a:extLst>
          </p:cNvPr>
          <p:cNvGrpSpPr/>
          <p:nvPr/>
        </p:nvGrpSpPr>
        <p:grpSpPr>
          <a:xfrm>
            <a:off x="383446" y="1412776"/>
            <a:ext cx="11689218" cy="3240360"/>
            <a:chOff x="251391" y="1844824"/>
            <a:chExt cx="11689218" cy="3240360"/>
          </a:xfrm>
        </p:grpSpPr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4C0BEB86-95F6-4D05-A34E-EFBFC8FEFAF2}"/>
                </a:ext>
              </a:extLst>
            </p:cNvPr>
            <p:cNvSpPr/>
            <p:nvPr/>
          </p:nvSpPr>
          <p:spPr>
            <a:xfrm rot="19938240">
              <a:off x="4158446" y="4889574"/>
              <a:ext cx="1789596" cy="14825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F0039E2B-C798-4207-A51A-535C369036DF}"/>
                </a:ext>
              </a:extLst>
            </p:cNvPr>
            <p:cNvGrpSpPr/>
            <p:nvPr/>
          </p:nvGrpSpPr>
          <p:grpSpPr>
            <a:xfrm>
              <a:off x="251391" y="1844824"/>
              <a:ext cx="11689218" cy="3240360"/>
              <a:chOff x="251391" y="1652316"/>
              <a:chExt cx="11689218" cy="3240360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B792E79E-70FF-4CB5-9D5F-73E2AA858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51391" y="1652316"/>
                <a:ext cx="11689218" cy="3240360"/>
              </a:xfrm>
              <a:prstGeom prst="rect">
                <a:avLst/>
              </a:prstGeom>
            </p:spPr>
          </p:pic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B44D9D8-96B6-4EED-9A0C-88BCC7E81D44}"/>
                  </a:ext>
                </a:extLst>
              </p:cNvPr>
              <p:cNvSpPr txBox="1"/>
              <p:nvPr/>
            </p:nvSpPr>
            <p:spPr>
              <a:xfrm>
                <a:off x="8759374" y="1678884"/>
                <a:ext cx="14628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/>
                  <a:t>Booster</a:t>
                </a:r>
                <a:endParaRPr lang="zh-CN" altLang="en-US" sz="2200" dirty="0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B3ABCB9-5345-4168-8F24-81ADD8F3168E}"/>
                  </a:ext>
                </a:extLst>
              </p:cNvPr>
              <p:cNvSpPr txBox="1"/>
              <p:nvPr/>
            </p:nvSpPr>
            <p:spPr>
              <a:xfrm>
                <a:off x="8689708" y="3213556"/>
                <a:ext cx="14628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/>
                  <a:t>Collider</a:t>
                </a:r>
              </a:p>
            </p:txBody>
          </p:sp>
        </p:grpSp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9A16C469-1D13-41AC-AAAE-0333ABF86DD8}"/>
                </a:ext>
              </a:extLst>
            </p:cNvPr>
            <p:cNvSpPr/>
            <p:nvPr/>
          </p:nvSpPr>
          <p:spPr>
            <a:xfrm rot="15431689">
              <a:off x="2469273" y="4669097"/>
              <a:ext cx="504056" cy="16096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id="{777EDB3B-9803-4B64-A1C5-A543CCA9356A}"/>
                </a:ext>
              </a:extLst>
            </p:cNvPr>
            <p:cNvSpPr/>
            <p:nvPr/>
          </p:nvSpPr>
          <p:spPr>
            <a:xfrm rot="16630528">
              <a:off x="3363015" y="4672588"/>
              <a:ext cx="504056" cy="16096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59883"/>
            <a:ext cx="10972800" cy="4840303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Y-Z cross section of supports and shields between supports.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Each dipole has 4 supports, the spaces between supports are shielded with lead and concrete.</a:t>
            </a:r>
          </a:p>
          <a:p>
            <a:r>
              <a:rPr lang="en-US" altLang="zh-CN" dirty="0"/>
              <a:t>Each quadrupole has 3 supports, the spaces between supports are shielded with lead and concrete.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/>
          <a:lstStyle/>
          <a:p>
            <a:r>
              <a:rPr lang="en-US" altLang="zh-CN" dirty="0"/>
              <a:t>Simulation Setup: support and shielding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D4BB4D6-AD4B-4009-BC1B-ACDD6427F5A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3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057857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Introduction: what we did in TDR stage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 goal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 progress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Radiation in collider tunnel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Environment impact assessment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578559" y="943393"/>
                <a:ext cx="10851478" cy="565395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altLang="zh-CN" dirty="0">
                    <a:latin typeface="+mj-lt"/>
                  </a:rPr>
                  <a:t>-shape shielding between </a:t>
                </a:r>
                <a:r>
                  <a:rPr lang="en-US" altLang="zh-CN" dirty="0"/>
                  <a:t>supports</a:t>
                </a:r>
              </a:p>
              <a:p>
                <a:pPr lvl="1"/>
                <a:r>
                  <a:rPr lang="en-US" altLang="zh-CN" dirty="0"/>
                  <a:t>Concrete frame covered by lead</a:t>
                </a:r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8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559" y="943393"/>
                <a:ext cx="10851478" cy="5653959"/>
              </a:xfrm>
              <a:blipFill>
                <a:blip r:embed="rId3"/>
                <a:stretch>
                  <a:fillRect l="-337" t="-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Setup: support and shielding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D1D0D22-949C-4734-B08A-857D45135E0E}"/>
              </a:ext>
            </a:extLst>
          </p:cNvPr>
          <p:cNvSpPr txBox="1"/>
          <p:nvPr/>
        </p:nvSpPr>
        <p:spPr>
          <a:xfrm>
            <a:off x="4796629" y="4639903"/>
            <a:ext cx="261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∩-shape : lead cover + concrete frame</a:t>
            </a:r>
            <a:endParaRPr lang="zh-CN" altLang="en-US" sz="22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4AA0550-F661-4965-B01A-BA71217E9D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671" y="1731815"/>
            <a:ext cx="9106421" cy="26736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BE9E9-4B35-45FD-B71A-A2F37EE92D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6056" y="4509120"/>
            <a:ext cx="3347615" cy="22474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B9908E1-67F2-489B-8D8F-9A37EB8D4F0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4997" y="4797765"/>
            <a:ext cx="3005003" cy="194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70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64C019F-7ACF-46C9-AAA0-40653C464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0728"/>
            <a:ext cx="11463064" cy="6020552"/>
          </a:xfrm>
        </p:spPr>
        <p:txBody>
          <a:bodyPr>
            <a:normAutofit/>
          </a:bodyPr>
          <a:lstStyle/>
          <a:p>
            <a:r>
              <a:rPr lang="en-US" altLang="zh-CN" dirty="0"/>
              <a:t>Absorbed dose,               1MeV-equivalent neutrons                and high energy hadron fluences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Upper limit: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1F66037-3C98-4727-B227-D36D1BB0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Radiation @180 GeV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76729B-421C-475F-AF59-C41762A6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C159683-51FD-4FD5-A2CE-36B401FCDD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41" y="3804183"/>
            <a:ext cx="3866092" cy="2412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CC24AB6-1DA3-4187-B3D5-C3BDBB009C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6247" y="3788733"/>
            <a:ext cx="4010733" cy="2412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DF64828-1CDB-4AD1-9CC5-CF891FEFC8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5673" y="3760920"/>
            <a:ext cx="4026991" cy="2412000"/>
          </a:xfrm>
          <a:prstGeom prst="rect">
            <a:avLst/>
          </a:prstGeom>
        </p:spPr>
      </p:pic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728987B-E364-43B8-8E25-C7CD846DAC98}"/>
              </a:ext>
            </a:extLst>
          </p:cNvPr>
          <p:cNvCxnSpPr>
            <a:cxnSpLocks/>
          </p:cNvCxnSpPr>
          <p:nvPr/>
        </p:nvCxnSpPr>
        <p:spPr>
          <a:xfrm>
            <a:off x="3287688" y="5373216"/>
            <a:ext cx="391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0DE7A7E3-1CC8-48E2-ACED-8919E913C0B6}"/>
              </a:ext>
            </a:extLst>
          </p:cNvPr>
          <p:cNvCxnSpPr>
            <a:cxnSpLocks/>
          </p:cNvCxnSpPr>
          <p:nvPr/>
        </p:nvCxnSpPr>
        <p:spPr>
          <a:xfrm>
            <a:off x="7248128" y="4972232"/>
            <a:ext cx="391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982D8EA-5CD3-4EE4-AF75-C078175E1683}"/>
                  </a:ext>
                </a:extLst>
              </p:cNvPr>
              <p:cNvSpPr txBox="1"/>
              <p:nvPr/>
            </p:nvSpPr>
            <p:spPr>
              <a:xfrm>
                <a:off x="8732389" y="6200733"/>
                <a:ext cx="279037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/>
                  <a:t>  </a:t>
                </a:r>
                <a14:m>
                  <m:oMath xmlns:m="http://schemas.openxmlformats.org/officeDocument/2006/math">
                    <m:r>
                      <a:rPr lang="en-US" altLang="zh-CN" sz="2200" dirty="0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20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sz="22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200" dirty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CN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sz="2200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altLang="zh-CN" sz="220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982D8EA-5CD3-4EE4-AF75-C078175E1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389" y="6200733"/>
                <a:ext cx="2790374" cy="430887"/>
              </a:xfrm>
              <a:prstGeom prst="rect">
                <a:avLst/>
              </a:prstGeom>
              <a:blipFill>
                <a:blip r:embed="rId6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4568703-726F-4EA7-A000-AD409BFECF0C}"/>
                  </a:ext>
                </a:extLst>
              </p:cNvPr>
              <p:cNvSpPr txBox="1"/>
              <p:nvPr/>
            </p:nvSpPr>
            <p:spPr>
              <a:xfrm>
                <a:off x="4759578" y="6214657"/>
                <a:ext cx="295232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/>
                  <a:t>  </a:t>
                </a:r>
                <a14:m>
                  <m:oMath xmlns:m="http://schemas.openxmlformats.org/officeDocument/2006/math">
                    <m:r>
                      <a:rPr lang="en-US" altLang="zh-CN" sz="2200" dirty="0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200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altLang="zh-CN" sz="22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200" dirty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CN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sz="2200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20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altLang="zh-CN" sz="220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4568703-726F-4EA7-A000-AD409BFEC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578" y="6214657"/>
                <a:ext cx="2952328" cy="430887"/>
              </a:xfrm>
              <a:prstGeom prst="rect">
                <a:avLst/>
              </a:prstGeom>
              <a:blipFill>
                <a:blip r:embed="rId7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本框 40">
            <a:extLst>
              <a:ext uri="{FF2B5EF4-FFF2-40B4-BE49-F238E27FC236}">
                <a16:creationId xmlns:a16="http://schemas.microsoft.com/office/drawing/2014/main" id="{88EE32D5-F806-4B0B-A18C-357878A75676}"/>
              </a:ext>
            </a:extLst>
          </p:cNvPr>
          <p:cNvSpPr txBox="1"/>
          <p:nvPr/>
        </p:nvSpPr>
        <p:spPr>
          <a:xfrm>
            <a:off x="2001090" y="6178952"/>
            <a:ext cx="19797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2200" dirty="0"/>
              <a:t>20 Gy/y</a:t>
            </a: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4CB69ED1-21FC-4387-9378-38DE3CCABAE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7359" y="1392183"/>
            <a:ext cx="4052721" cy="2412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FC3CFC5-A3CD-44C9-AA36-2A51922D6C67}"/>
              </a:ext>
            </a:extLst>
          </p:cNvPr>
          <p:cNvGrpSpPr/>
          <p:nvPr/>
        </p:nvGrpSpPr>
        <p:grpSpPr>
          <a:xfrm>
            <a:off x="87845" y="1412776"/>
            <a:ext cx="3775907" cy="2412000"/>
            <a:chOff x="152783" y="1412776"/>
            <a:chExt cx="3775907" cy="2412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6F7EECC-F8F2-487C-9326-9F5A79CF8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2783" y="1412776"/>
              <a:ext cx="3775907" cy="2412000"/>
            </a:xfrm>
            <a:prstGeom prst="rect">
              <a:avLst/>
            </a:prstGeom>
          </p:spPr>
        </p:pic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BABD4FA-12C6-42C9-A341-54EAD251B00C}"/>
                </a:ext>
              </a:extLst>
            </p:cNvPr>
            <p:cNvCxnSpPr>
              <a:cxnSpLocks/>
            </p:cNvCxnSpPr>
            <p:nvPr/>
          </p:nvCxnSpPr>
          <p:spPr>
            <a:xfrm>
              <a:off x="3343668" y="3019812"/>
              <a:ext cx="39110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8CF8E04-76B4-4CDC-A174-9B3B3D7E90B1}"/>
              </a:ext>
            </a:extLst>
          </p:cNvPr>
          <p:cNvGrpSpPr/>
          <p:nvPr/>
        </p:nvGrpSpPr>
        <p:grpSpPr>
          <a:xfrm>
            <a:off x="3961214" y="1362809"/>
            <a:ext cx="3882227" cy="2412000"/>
            <a:chOff x="3961214" y="1362809"/>
            <a:chExt cx="3882227" cy="2412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3FA9D49-15BA-4495-AE43-7BEABAC4E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61214" y="1362809"/>
              <a:ext cx="3882227" cy="2412000"/>
            </a:xfrm>
            <a:prstGeom prst="rect">
              <a:avLst/>
            </a:prstGeom>
          </p:spPr>
        </p:pic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93E47094-EADD-47F1-BCBA-E328A23E03B6}"/>
                </a:ext>
              </a:extLst>
            </p:cNvPr>
            <p:cNvCxnSpPr>
              <a:cxnSpLocks/>
            </p:cNvCxnSpPr>
            <p:nvPr/>
          </p:nvCxnSpPr>
          <p:spPr>
            <a:xfrm>
              <a:off x="7240177" y="2564904"/>
              <a:ext cx="39110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154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64C019F-7ACF-46C9-AAA0-40653C464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8848"/>
            <a:ext cx="11463064" cy="5706300"/>
          </a:xfrm>
        </p:spPr>
        <p:txBody>
          <a:bodyPr>
            <a:normAutofit/>
          </a:bodyPr>
          <a:lstStyle/>
          <a:p>
            <a:r>
              <a:rPr lang="en-US" altLang="zh-CN" dirty="0"/>
              <a:t>For electronics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With a 3-leg maze, radiation in the auxiliary tunnel decreases to a safe level</a:t>
            </a:r>
          </a:p>
          <a:p>
            <a:r>
              <a:rPr lang="en-US" altLang="zh-CN" dirty="0"/>
              <a:t>By shielding with 20cm lead and 20cm concrete, radiation in gaps between supports decreases to a safe level. </a:t>
            </a:r>
          </a:p>
          <a:p>
            <a:pPr lvl="1"/>
            <a:r>
              <a:rPr lang="en-US" altLang="zh-CN" dirty="0">
                <a:solidFill>
                  <a:srgbClr val="24292F"/>
                </a:solidFill>
                <a:latin typeface="+mj-lt"/>
              </a:rPr>
              <a:t>Optimize the thickness of lead and concrete, and e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+mj-lt"/>
              </a:rPr>
              <a:t>ngineering design is needed to realize this structure.</a:t>
            </a:r>
            <a:endParaRPr lang="en-US" altLang="zh-CN" dirty="0">
              <a:latin typeface="+mj-lt"/>
            </a:endParaRPr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1F66037-3C98-4727-B227-D36D1BB09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6" y="142852"/>
            <a:ext cx="12303584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Radiation in the auxiliary tunnel and in gaps between supports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76729B-421C-475F-AF59-C41762A6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3">
                <a:extLst>
                  <a:ext uri="{FF2B5EF4-FFF2-40B4-BE49-F238E27FC236}">
                    <a16:creationId xmlns:a16="http://schemas.microsoft.com/office/drawing/2014/main" id="{994126FA-C786-4A0B-96A0-AFF94F3F5F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8009771"/>
                  </p:ext>
                </p:extLst>
              </p:nvPr>
            </p:nvGraphicFramePr>
            <p:xfrm>
              <a:off x="584860" y="1412776"/>
              <a:ext cx="11161241" cy="2286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464407">
                      <a:extLst>
                        <a:ext uri="{9D8B030D-6E8A-4147-A177-3AD203B41FA5}">
                          <a16:colId xmlns:a16="http://schemas.microsoft.com/office/drawing/2014/main" val="3482064850"/>
                        </a:ext>
                      </a:extLst>
                    </a:gridCol>
                    <a:gridCol w="1397739">
                      <a:extLst>
                        <a:ext uri="{9D8B030D-6E8A-4147-A177-3AD203B41FA5}">
                          <a16:colId xmlns:a16="http://schemas.microsoft.com/office/drawing/2014/main" val="4165388702"/>
                        </a:ext>
                      </a:extLst>
                    </a:gridCol>
                    <a:gridCol w="2708120">
                      <a:extLst>
                        <a:ext uri="{9D8B030D-6E8A-4147-A177-3AD203B41FA5}">
                          <a16:colId xmlns:a16="http://schemas.microsoft.com/office/drawing/2014/main" val="249260678"/>
                        </a:ext>
                      </a:extLst>
                    </a:gridCol>
                    <a:gridCol w="1756442">
                      <a:extLst>
                        <a:ext uri="{9D8B030D-6E8A-4147-A177-3AD203B41FA5}">
                          <a16:colId xmlns:a16="http://schemas.microsoft.com/office/drawing/2014/main" val="3432007106"/>
                        </a:ext>
                      </a:extLst>
                    </a:gridCol>
                    <a:gridCol w="1834533">
                      <a:extLst>
                        <a:ext uri="{9D8B030D-6E8A-4147-A177-3AD203B41FA5}">
                          <a16:colId xmlns:a16="http://schemas.microsoft.com/office/drawing/2014/main" val="3861175267"/>
                        </a:ext>
                      </a:extLst>
                    </a:gridCol>
                  </a:tblGrid>
                  <a:tr h="2795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Upper limit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3-leg maze with 1m-thick concrete wall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20-cm lead + 20-cm concrete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15-cm lead + 15-cm concrete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8102286"/>
                      </a:ext>
                    </a:extLst>
                  </a:tr>
                  <a:tr h="194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High energy hadron fluence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i="0" dirty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8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0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800" i="0" dirty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altLang="zh-CN" sz="18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sz="18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800" b="0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dirty="0" smtClean="0">
                                    <a:latin typeface="Cambria Math" panose="02040503050406030204" pitchFamily="18" charset="0"/>
                                  </a:rPr>
                                  <m:t>&lt;3×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ysClr val="windowText" lastClr="000000"/>
                                    </a:solidFill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&lt; 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3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ysClr val="windowText" lastClr="000000"/>
                                    </a:solidFill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ysClr val="windowText" lastClr="00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ysClr val="windowText" lastClr="000000"/>
                                    </a:solidFill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&lt; 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6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ysClr val="windowText" lastClr="000000"/>
                                    </a:solidFill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ysClr val="windowText" lastClr="00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8993991"/>
                      </a:ext>
                    </a:extLst>
                  </a:tr>
                  <a:tr h="194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Absorbed dose (Gy/y)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20</a:t>
                          </a:r>
                          <a:endParaRPr lang="zh-CN" altLang="en-US" sz="180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1800" dirty="0" smtClean="0"/>
                                <m:t>&lt; </m:t>
                              </m:r>
                              <m:r>
                                <m:rPr>
                                  <m:nor/>
                                </m:rPr>
                                <a:rPr lang="en-US" altLang="zh-CN" sz="1800" b="0" dirty="0" smtClean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altLang="zh-CN" sz="1800" dirty="0" smtClean="0"/>
                                <m:t>0</m:t>
                              </m:r>
                            </m:oMath>
                          </a14:m>
                          <a:r>
                            <a:rPr lang="zh-CN" altLang="en-US" sz="1800" dirty="0"/>
                            <a:t> </a:t>
                          </a:r>
                          <a:r>
                            <a:rPr lang="en-US" altLang="zh-CN" sz="1800" dirty="0"/>
                            <a:t>(1m far from</a:t>
                          </a:r>
                          <a:r>
                            <a:rPr lang="en-US" altLang="zh-CN" sz="1800" baseline="0" dirty="0"/>
                            <a:t> entrance</a:t>
                          </a:r>
                          <a:r>
                            <a:rPr lang="en-US" altLang="zh-CN" sz="1800" dirty="0"/>
                            <a:t>)</a:t>
                          </a:r>
                          <a:endParaRPr lang="zh-CN" altLang="en-US" sz="180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a:t>&lt;20</a:t>
                          </a:r>
                          <a:endParaRPr lang="zh-CN" altLang="en-US" sz="180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a:t>&lt;80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8626518"/>
                      </a:ext>
                    </a:extLst>
                  </a:tr>
                  <a:tr h="1948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1MeV equivalent neutron fluence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i="0" dirty="0" smtClean="0"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800" b="0" i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0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800" i="0" dirty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altLang="zh-CN" sz="1800" b="0" i="0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800" b="0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i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dirty="0" smtClean="0">
                                    <a:latin typeface="Cambria Math" panose="02040503050406030204" pitchFamily="18" charset="0"/>
                                  </a:rPr>
                                  <m:t>&lt;3×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ysClr val="windowText" lastClr="000000"/>
                                    </a:solidFill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&lt; 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3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ysClr val="windowText" lastClr="000000"/>
                                    </a:solidFill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ysClr val="windowText" lastClr="00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ysClr val="windowText" lastClr="000000"/>
                                    </a:solidFill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&lt; 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4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altLang="zh-CN" sz="1800" b="0" i="0" dirty="0" smtClean="0">
                                    <a:solidFill>
                                      <a:sysClr val="windowText" lastClr="000000"/>
                                    </a:solidFill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ysClr val="windowText" lastClr="00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16898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3">
                <a:extLst>
                  <a:ext uri="{FF2B5EF4-FFF2-40B4-BE49-F238E27FC236}">
                    <a16:creationId xmlns:a16="http://schemas.microsoft.com/office/drawing/2014/main" id="{994126FA-C786-4A0B-96A0-AFF94F3F5F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8009771"/>
                  </p:ext>
                </p:extLst>
              </p:nvPr>
            </p:nvGraphicFramePr>
            <p:xfrm>
              <a:off x="584860" y="1412776"/>
              <a:ext cx="11161241" cy="2286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464407">
                      <a:extLst>
                        <a:ext uri="{9D8B030D-6E8A-4147-A177-3AD203B41FA5}">
                          <a16:colId xmlns:a16="http://schemas.microsoft.com/office/drawing/2014/main" val="3482064850"/>
                        </a:ext>
                      </a:extLst>
                    </a:gridCol>
                    <a:gridCol w="1397739">
                      <a:extLst>
                        <a:ext uri="{9D8B030D-6E8A-4147-A177-3AD203B41FA5}">
                          <a16:colId xmlns:a16="http://schemas.microsoft.com/office/drawing/2014/main" val="4165388702"/>
                        </a:ext>
                      </a:extLst>
                    </a:gridCol>
                    <a:gridCol w="2708120">
                      <a:extLst>
                        <a:ext uri="{9D8B030D-6E8A-4147-A177-3AD203B41FA5}">
                          <a16:colId xmlns:a16="http://schemas.microsoft.com/office/drawing/2014/main" val="249260678"/>
                        </a:ext>
                      </a:extLst>
                    </a:gridCol>
                    <a:gridCol w="1756442">
                      <a:extLst>
                        <a:ext uri="{9D8B030D-6E8A-4147-A177-3AD203B41FA5}">
                          <a16:colId xmlns:a16="http://schemas.microsoft.com/office/drawing/2014/main" val="3432007106"/>
                        </a:ext>
                      </a:extLst>
                    </a:gridCol>
                    <a:gridCol w="1834533">
                      <a:extLst>
                        <a:ext uri="{9D8B030D-6E8A-4147-A177-3AD203B41FA5}">
                          <a16:colId xmlns:a16="http://schemas.microsoft.com/office/drawing/2014/main" val="386117526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Upper limit</a:t>
                          </a:r>
                          <a:endParaRPr lang="zh-CN" altLang="en-US" sz="18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3-leg maze with 1m-thick concrete wall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20-cm lead + 20-cm concrete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15-cm lead + 15-cm concrete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81022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6" t="-103774" r="-222847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8908" t="-103774" r="-453712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9551" t="-103774" r="-133483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1944" t="-103774" r="-106250" b="-1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8970" t="-103774" r="-1661" b="-170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99399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/>
                            <a:t>Absorbed dose (Gy/y)</a:t>
                          </a:r>
                          <a:endParaRPr lang="zh-CN" alt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/>
                            <a:t>20</a:t>
                          </a:r>
                          <a:endParaRPr lang="zh-CN" altLang="en-US" sz="180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9551" t="-360000" r="-133483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a:t>&lt;20</a:t>
                          </a:r>
                          <a:endParaRPr lang="zh-CN" altLang="en-US" sz="180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a:t>&lt;80</a:t>
                          </a:r>
                          <a:endParaRPr lang="zh-CN" altLang="en-US" sz="18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862651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6" t="-262857" r="-222847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8908" t="-262857" r="-453712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9551" t="-262857" r="-133483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1944" t="-262857" r="-10625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8970" t="-262857" r="-1661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898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75631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64C019F-7ACF-46C9-AAA0-40653C464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08848"/>
            <a:ext cx="10972800" cy="6164568"/>
          </a:xfrm>
        </p:spPr>
        <p:txBody>
          <a:bodyPr>
            <a:normAutofit/>
          </a:bodyPr>
          <a:lstStyle/>
          <a:p>
            <a:r>
              <a:rPr lang="en-US" altLang="zh-CN" dirty="0"/>
              <a:t>Upper limit for ordinary optical fiber: absorbed dose &lt; 100 Gy/y</a:t>
            </a:r>
            <a:br>
              <a:rPr lang="en-US" altLang="zh-CN" dirty="0"/>
            </a:br>
            <a:r>
              <a:rPr lang="en-US" altLang="zh-CN" dirty="0"/>
              <a:t>Upper limit for </a:t>
            </a:r>
            <a:r>
              <a:rPr lang="en-US" altLang="zh-CN" dirty="0">
                <a:solidFill>
                  <a:srgbClr val="24292F"/>
                </a:solidFill>
              </a:rPr>
              <a:t>r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+mn-lt"/>
              </a:rPr>
              <a:t>adiation-resistant optical fiber:</a:t>
            </a:r>
            <a:r>
              <a:rPr lang="en-US" altLang="zh-CN" dirty="0"/>
              <a:t> absorbed dose &lt; 10 kGy/y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b="0" i="0" dirty="0">
                <a:solidFill>
                  <a:srgbClr val="24292F"/>
                </a:solidFill>
                <a:effectLst/>
                <a:latin typeface="+mn-lt"/>
              </a:rPr>
              <a:t>Radiation-resistant optical fibers are safe in the inner trench with thicker-than-30cm concrete cover and safe in the outer trench thinner-than-10cm concrete cover.</a:t>
            </a:r>
          </a:p>
          <a:p>
            <a:pPr lvl="1"/>
            <a:r>
              <a:rPr lang="en-US" altLang="zh-CN" dirty="0">
                <a:solidFill>
                  <a:srgbClr val="24292F"/>
                </a:solidFill>
                <a:latin typeface="+mn-lt"/>
              </a:rPr>
              <a:t>Ordinary optical fibers need thicker shields.</a:t>
            </a:r>
            <a:endParaRPr lang="en-US" altLang="zh-CN" b="0" i="0" dirty="0">
              <a:solidFill>
                <a:srgbClr val="24292F"/>
              </a:solidFill>
              <a:effectLst/>
              <a:latin typeface="+mn-lt"/>
            </a:endParaRPr>
          </a:p>
          <a:p>
            <a:r>
              <a:rPr lang="en-US" altLang="zh-CN" dirty="0">
                <a:solidFill>
                  <a:srgbClr val="24292F"/>
                </a:solidFill>
                <a:latin typeface="+mn-lt"/>
              </a:rPr>
              <a:t>For cables and insulations (polyethylene): absorbed dose &lt;1 MGy</a:t>
            </a:r>
          </a:p>
          <a:p>
            <a:pPr lvl="1"/>
            <a:r>
              <a:rPr lang="en-US" altLang="zh-CN" dirty="0">
                <a:solidFill>
                  <a:srgbClr val="24292F"/>
                </a:solidFill>
                <a:latin typeface="+mn-lt"/>
              </a:rPr>
              <a:t>Cables are safe in the trench with concrete cover.</a:t>
            </a:r>
          </a:p>
          <a:p>
            <a:pPr lvl="1"/>
            <a:endParaRPr lang="en-US" altLang="zh-CN" dirty="0">
              <a:solidFill>
                <a:srgbClr val="24292F"/>
              </a:solidFill>
              <a:latin typeface="+mn-lt"/>
            </a:endParaRPr>
          </a:p>
          <a:p>
            <a:r>
              <a:rPr lang="en-US" altLang="zh-CN" dirty="0">
                <a:solidFill>
                  <a:srgbClr val="24292F"/>
                </a:solidFill>
                <a:latin typeface="+mn-lt"/>
              </a:rPr>
              <a:t>The shielding for cables close to the beampipe and for ordinary optical fibers are under studying.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1F66037-3C98-4727-B227-D36D1BB0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Radiation in trenches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76729B-421C-475F-AF59-C41762A6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F6A8131D-03A1-4F88-BF2D-97D153877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378989"/>
              </p:ext>
            </p:extLst>
          </p:nvPr>
        </p:nvGraphicFramePr>
        <p:xfrm>
          <a:off x="1487488" y="1772816"/>
          <a:ext cx="8856984" cy="149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7010">
                  <a:extLst>
                    <a:ext uri="{9D8B030D-6E8A-4147-A177-3AD203B41FA5}">
                      <a16:colId xmlns:a16="http://schemas.microsoft.com/office/drawing/2014/main" val="466389470"/>
                    </a:ext>
                  </a:extLst>
                </a:gridCol>
                <a:gridCol w="2081449">
                  <a:extLst>
                    <a:ext uri="{9D8B030D-6E8A-4147-A177-3AD203B41FA5}">
                      <a16:colId xmlns:a16="http://schemas.microsoft.com/office/drawing/2014/main" val="253131025"/>
                    </a:ext>
                  </a:extLst>
                </a:gridCol>
                <a:gridCol w="2433387">
                  <a:extLst>
                    <a:ext uri="{9D8B030D-6E8A-4147-A177-3AD203B41FA5}">
                      <a16:colId xmlns:a16="http://schemas.microsoft.com/office/drawing/2014/main" val="523344410"/>
                    </a:ext>
                  </a:extLst>
                </a:gridCol>
                <a:gridCol w="2565138">
                  <a:extLst>
                    <a:ext uri="{9D8B030D-6E8A-4147-A177-3AD203B41FA5}">
                      <a16:colId xmlns:a16="http://schemas.microsoft.com/office/drawing/2014/main" val="2224527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Trench with no cover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Trench with 10-cm concrete cover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Trench with 30-cm concrete cover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114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inner trench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&lt;400 kGy/y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&lt;200 kGy/y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&lt;40 kGy/y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77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outer trench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&lt;50 kGy/y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&lt;5 kGy/y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&lt;300 Gy/y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5204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103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0578570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Introduction: what we did in TDR stage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 goal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 progress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Radiation in collider tunnel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Environment impact assessment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10206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080F19-F3F4-49D4-88C7-A90F58E57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12192000" cy="619268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+mn-lt"/>
              </a:rPr>
              <a:t>In TDR stage, the linac bulk shielding, dumps are designed, radionuclide productions and toxic gases for linac/collider tunnel/dump hall are estimated.</a:t>
            </a:r>
          </a:p>
          <a:p>
            <a:r>
              <a:rPr lang="en-US" altLang="zh-CN" dirty="0">
                <a:latin typeface="+mn-lt"/>
              </a:rPr>
              <a:t>In EDR stage, the bulk shielding of damping ring/transport lines/RF hall/IR hall/SR hall will be determined, so are the radionuclide and toxic gas productions.</a:t>
            </a:r>
          </a:p>
          <a:p>
            <a:pPr lvl="1"/>
            <a:r>
              <a:rPr lang="en-US" altLang="zh-CN" dirty="0">
                <a:latin typeface="+mn-lt"/>
              </a:rPr>
              <a:t>The beam losses for damping ring/transport lines are estimated. Conservative parameters are listed bellow.</a:t>
            </a:r>
          </a:p>
          <a:p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pPr lvl="1"/>
            <a:endParaRPr lang="en-US" altLang="zh-CN" dirty="0">
              <a:latin typeface="+mn-lt"/>
            </a:endParaRPr>
          </a:p>
          <a:p>
            <a:pPr lvl="1"/>
            <a:endParaRPr lang="en-US" altLang="zh-CN" dirty="0">
              <a:latin typeface="+mn-lt"/>
            </a:endParaRPr>
          </a:p>
          <a:p>
            <a:pPr lvl="1"/>
            <a:endParaRPr lang="en-US" altLang="zh-CN" dirty="0">
              <a:latin typeface="+mn-lt"/>
            </a:endParaRPr>
          </a:p>
          <a:p>
            <a:pPr lvl="1"/>
            <a:endParaRPr lang="en-US" altLang="zh-CN" dirty="0">
              <a:latin typeface="+mn-lt"/>
            </a:endParaRPr>
          </a:p>
          <a:p>
            <a:pPr lvl="1"/>
            <a:endParaRPr lang="en-US" altLang="zh-CN" dirty="0">
              <a:latin typeface="+mn-lt"/>
            </a:endParaRPr>
          </a:p>
          <a:p>
            <a:pPr lvl="1"/>
            <a:r>
              <a:rPr lang="en-US" altLang="zh-CN" dirty="0">
                <a:latin typeface="+mn-lt"/>
              </a:rPr>
              <a:t>The parameters for transport line from collider/booster to dump will be estimated with machine protection system design.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32AA8A9E-B7A7-4DAE-A758-B76383B6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Environment impact assessment</a:t>
            </a:r>
            <a:endParaRPr lang="zh-CN" altLang="en-US" dirty="0"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表格 5">
                <a:extLst>
                  <a:ext uri="{FF2B5EF4-FFF2-40B4-BE49-F238E27FC236}">
                    <a16:creationId xmlns:a16="http://schemas.microsoft.com/office/drawing/2014/main" id="{5D1D45CF-1834-41C5-98CE-8FBDBBC708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0852928"/>
                  </p:ext>
                </p:extLst>
              </p:nvPr>
            </p:nvGraphicFramePr>
            <p:xfrm>
              <a:off x="1775520" y="2852936"/>
              <a:ext cx="7632848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9754">
                      <a:extLst>
                        <a:ext uri="{9D8B030D-6E8A-4147-A177-3AD203B41FA5}">
                          <a16:colId xmlns:a16="http://schemas.microsoft.com/office/drawing/2014/main" val="2488921037"/>
                        </a:ext>
                      </a:extLst>
                    </a:gridCol>
                    <a:gridCol w="8496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6302">
                      <a:extLst>
                        <a:ext uri="{9D8B030D-6E8A-4147-A177-3AD203B41FA5}">
                          <a16:colId xmlns:a16="http://schemas.microsoft.com/office/drawing/2014/main" val="684882620"/>
                        </a:ext>
                      </a:extLst>
                    </a:gridCol>
                    <a:gridCol w="1110898">
                      <a:extLst>
                        <a:ext uri="{9D8B030D-6E8A-4147-A177-3AD203B41FA5}">
                          <a16:colId xmlns:a16="http://schemas.microsoft.com/office/drawing/2014/main" val="373347796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726688013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491179053"/>
                        </a:ext>
                      </a:extLst>
                    </a:gridCol>
                  </a:tblGrid>
                  <a:tr h="201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Position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Length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Beam energy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Number of bunches [s</a:t>
                          </a:r>
                          <a:r>
                            <a:rPr lang="en-US" altLang="zh-CN" sz="1600" baseline="30000" dirty="0">
                              <a:latin typeface="+mn-lt"/>
                              <a:ea typeface="微软雅黑" panose="020B0503020204020204" pitchFamily="34" charset="-122"/>
                            </a:rPr>
                            <a:t>-1</a:t>
                          </a: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]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Beam</a:t>
                          </a:r>
                          <a:r>
                            <a:rPr lang="en-US" altLang="zh-CN" sz="1600" baseline="0" dirty="0">
                              <a:latin typeface="+mn-lt"/>
                              <a:ea typeface="微软雅黑" panose="020B0503020204020204" pitchFamily="34" charset="-122"/>
                            </a:rPr>
                            <a:t> loss/</a:t>
                          </a: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bunch [nC]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Number of particles 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/s]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28959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Damping ring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147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1.1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7795137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Linac to Damping ring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120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1.1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0.04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Linac to Booster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1500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30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0.04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28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Booster to Collider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240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120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35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0.12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2.6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Collider/Booster to Dump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100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表格 5">
                <a:extLst>
                  <a:ext uri="{FF2B5EF4-FFF2-40B4-BE49-F238E27FC236}">
                    <a16:creationId xmlns:a16="http://schemas.microsoft.com/office/drawing/2014/main" id="{5D1D45CF-1834-41C5-98CE-8FBDBBC708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0852928"/>
                  </p:ext>
                </p:extLst>
              </p:nvPr>
            </p:nvGraphicFramePr>
            <p:xfrm>
              <a:off x="1775520" y="2852936"/>
              <a:ext cx="7632848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9754">
                      <a:extLst>
                        <a:ext uri="{9D8B030D-6E8A-4147-A177-3AD203B41FA5}">
                          <a16:colId xmlns:a16="http://schemas.microsoft.com/office/drawing/2014/main" val="2488921037"/>
                        </a:ext>
                      </a:extLst>
                    </a:gridCol>
                    <a:gridCol w="8496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6302">
                      <a:extLst>
                        <a:ext uri="{9D8B030D-6E8A-4147-A177-3AD203B41FA5}">
                          <a16:colId xmlns:a16="http://schemas.microsoft.com/office/drawing/2014/main" val="684882620"/>
                        </a:ext>
                      </a:extLst>
                    </a:gridCol>
                    <a:gridCol w="1110898">
                      <a:extLst>
                        <a:ext uri="{9D8B030D-6E8A-4147-A177-3AD203B41FA5}">
                          <a16:colId xmlns:a16="http://schemas.microsoft.com/office/drawing/2014/main" val="373347796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726688013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491179053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Position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Length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Beam energy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Number of bunches [s</a:t>
                          </a:r>
                          <a:r>
                            <a:rPr lang="en-US" altLang="zh-CN" sz="1600" baseline="30000" dirty="0">
                              <a:latin typeface="+mn-lt"/>
                              <a:ea typeface="微软雅黑" panose="020B0503020204020204" pitchFamily="34" charset="-122"/>
                            </a:rPr>
                            <a:t>-1</a:t>
                          </a: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]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Beam</a:t>
                          </a:r>
                          <a:r>
                            <a:rPr lang="en-US" altLang="zh-CN" sz="1600" baseline="0" dirty="0">
                              <a:latin typeface="+mn-lt"/>
                              <a:ea typeface="微软雅黑" panose="020B0503020204020204" pitchFamily="34" charset="-122"/>
                            </a:rPr>
                            <a:t> loss/</a:t>
                          </a: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bunch [nC]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23881" t="-1714" r="-1990" b="-164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89592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Damping ring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147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1.1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779513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Linac to Damping ring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120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1.1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0.04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Linac to Booster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1500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30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0.04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Booster to Collider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240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120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35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0.12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2.6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Collider/Booster to Dump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100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03385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080F19-F3F4-49D4-88C7-A90F58E57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728"/>
            <a:ext cx="10515600" cy="5076394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Radiation Dose Monitor System and Personal Protection System are begin to design, based on HEPS and CSNS experiences.</a:t>
            </a:r>
          </a:p>
          <a:p>
            <a:r>
              <a:rPr lang="en-US" altLang="zh-CN" dirty="0">
                <a:latin typeface="+mn-lt"/>
              </a:rPr>
              <a:t>Begin writing the document, based on experiences on HEPS and CSNS.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32AA8A9E-B7A7-4DAE-A758-B76383B6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Environment impact assessment</a:t>
            </a:r>
            <a:endParaRPr lang="zh-CN" altLang="en-US" dirty="0">
              <a:effectLst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7396CCB-3E54-470F-A4B7-5F60F78B9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2112216"/>
            <a:ext cx="7511251" cy="45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5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23FB21-7C99-4FE4-AB98-205F7FADE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99" y="1058203"/>
            <a:ext cx="5271597" cy="577291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altLang="zh-CN" dirty="0">
                <a:latin typeface="+mj-lt"/>
              </a:rPr>
              <a:t>Environment impact assessment of CEPC proposal will be finished in the middle of 2025.</a:t>
            </a:r>
          </a:p>
          <a:p>
            <a:pPr>
              <a:spcAft>
                <a:spcPts val="0"/>
              </a:spcAft>
            </a:pPr>
            <a:r>
              <a:rPr lang="en-US" altLang="zh-CN" dirty="0">
                <a:latin typeface="+mj-lt"/>
              </a:rPr>
              <a:t>Electronics in the auxiliary tunnel and in gaps between supports are safe.</a:t>
            </a:r>
          </a:p>
          <a:p>
            <a:pPr lvl="1">
              <a:spcAft>
                <a:spcPts val="0"/>
              </a:spcAft>
            </a:pPr>
            <a:r>
              <a:rPr lang="en-US" altLang="zh-CN" dirty="0">
                <a:latin typeface="+mj-lt"/>
              </a:rPr>
              <a:t>Maze, lead and concrete shielding can reduce radiation to a safe level.</a:t>
            </a:r>
          </a:p>
          <a:p>
            <a:pPr lvl="1">
              <a:spcAft>
                <a:spcPts val="0"/>
              </a:spcAft>
            </a:pPr>
            <a:r>
              <a:rPr lang="en-US" altLang="zh-CN" dirty="0">
                <a:latin typeface="+mj-lt"/>
              </a:rPr>
              <a:t>Engineering designs are needed.</a:t>
            </a:r>
          </a:p>
          <a:p>
            <a:pPr>
              <a:spcAft>
                <a:spcPts val="0"/>
              </a:spcAft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+mj-lt"/>
              </a:rPr>
              <a:t>Radiation-resistant optical fibers can be placed in trenches with cover</a:t>
            </a:r>
          </a:p>
          <a:p>
            <a:pPr lvl="1">
              <a:spcAft>
                <a:spcPts val="0"/>
              </a:spcAft>
            </a:pPr>
            <a:r>
              <a:rPr lang="en-US" altLang="zh-CN" dirty="0">
                <a:solidFill>
                  <a:srgbClr val="24292F"/>
                </a:solidFill>
                <a:latin typeface="+mj-lt"/>
              </a:rPr>
              <a:t>Ordinary optical fibers cannot</a:t>
            </a:r>
          </a:p>
          <a:p>
            <a:pPr>
              <a:spcAft>
                <a:spcPts val="0"/>
              </a:spcAft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+mj-lt"/>
              </a:rPr>
              <a:t>Cable/insulation (polyethylene) can be placed in </a:t>
            </a:r>
            <a:r>
              <a:rPr lang="en-US" altLang="zh-CN" dirty="0">
                <a:solidFill>
                  <a:srgbClr val="24292F"/>
                </a:solidFill>
                <a:latin typeface="+mj-lt"/>
              </a:rPr>
              <a:t>trenches with cover.</a:t>
            </a:r>
            <a:endParaRPr lang="en-US" altLang="zh-CN" b="0" i="0" dirty="0">
              <a:solidFill>
                <a:srgbClr val="24292F"/>
              </a:solidFill>
              <a:effectLst/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US" altLang="zh-CN" dirty="0">
                <a:latin typeface="+mj-lt"/>
              </a:rPr>
              <a:t>Validation between simulations and measurements based on HEPS are on the way.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D4BE03A-5288-47C7-9024-A61319D4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and outlook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165562" y="5894490"/>
            <a:ext cx="25521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/>
              <a:t>Thank you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20CA5F5-3305-4D35-A598-047AF40F9598}"/>
              </a:ext>
            </a:extLst>
          </p:cNvPr>
          <p:cNvGrpSpPr/>
          <p:nvPr/>
        </p:nvGrpSpPr>
        <p:grpSpPr>
          <a:xfrm>
            <a:off x="6023992" y="1175097"/>
            <a:ext cx="6324091" cy="2325911"/>
            <a:chOff x="2210112" y="3342133"/>
            <a:chExt cx="7267676" cy="232591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DDCE0B7-7648-41A4-AEFE-51CFF1397E1C}"/>
                </a:ext>
              </a:extLst>
            </p:cNvPr>
            <p:cNvGrpSpPr/>
            <p:nvPr/>
          </p:nvGrpSpPr>
          <p:grpSpPr>
            <a:xfrm>
              <a:off x="2210112" y="3342133"/>
              <a:ext cx="7267676" cy="2325911"/>
              <a:chOff x="1196477" y="3099314"/>
              <a:chExt cx="7267676" cy="2325911"/>
            </a:xfrm>
          </p:grpSpPr>
          <p:sp>
            <p:nvSpPr>
              <p:cNvPr id="22" name="箭头: 五边形 5">
                <a:extLst>
                  <a:ext uri="{FF2B5EF4-FFF2-40B4-BE49-F238E27FC236}">
                    <a16:creationId xmlns:a16="http://schemas.microsoft.com/office/drawing/2014/main" id="{8F14E17F-EC8B-4776-BD7D-77BF336BAA92}"/>
                  </a:ext>
                </a:extLst>
              </p:cNvPr>
              <p:cNvSpPr/>
              <p:nvPr/>
            </p:nvSpPr>
            <p:spPr>
              <a:xfrm>
                <a:off x="1196477" y="4381681"/>
                <a:ext cx="3093800" cy="484632"/>
              </a:xfrm>
              <a:prstGeom prst="homePlat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Environment impact assessment</a:t>
                </a:r>
                <a:endParaRPr lang="zh-CN" altLang="en-US" dirty="0"/>
              </a:p>
            </p:txBody>
          </p:sp>
          <p:cxnSp>
            <p:nvCxnSpPr>
              <p:cNvPr id="23" name="直接箭头连接符 22">
                <a:extLst>
                  <a:ext uri="{FF2B5EF4-FFF2-40B4-BE49-F238E27FC236}">
                    <a16:creationId xmlns:a16="http://schemas.microsoft.com/office/drawing/2014/main" id="{297DBA3D-621D-42AF-8324-05FC617B1CC9}"/>
                  </a:ext>
                </a:extLst>
              </p:cNvPr>
              <p:cNvCxnSpPr/>
              <p:nvPr/>
            </p:nvCxnSpPr>
            <p:spPr>
              <a:xfrm>
                <a:off x="1196477" y="3706368"/>
                <a:ext cx="6839711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箭头: 五边形 5">
                <a:extLst>
                  <a:ext uri="{FF2B5EF4-FFF2-40B4-BE49-F238E27FC236}">
                    <a16:creationId xmlns:a16="http://schemas.microsoft.com/office/drawing/2014/main" id="{33087136-1DD2-4612-BFF3-888B9C773933}"/>
                  </a:ext>
                </a:extLst>
              </p:cNvPr>
              <p:cNvSpPr/>
              <p:nvPr/>
            </p:nvSpPr>
            <p:spPr>
              <a:xfrm>
                <a:off x="1196477" y="4940593"/>
                <a:ext cx="6839711" cy="484632"/>
              </a:xfrm>
              <a:prstGeom prst="homePlat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 radiative-sensitive equipment shielding </a:t>
                </a:r>
                <a:endParaRPr lang="zh-CN" altLang="en-US" dirty="0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4617FCC-0865-41E0-9C42-F0A8F7413468}"/>
                  </a:ext>
                </a:extLst>
              </p:cNvPr>
              <p:cNvSpPr txBox="1"/>
              <p:nvPr/>
            </p:nvSpPr>
            <p:spPr>
              <a:xfrm rot="19495645">
                <a:off x="7354681" y="3106497"/>
                <a:ext cx="1109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2026/12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F507C56-A4E5-4175-B519-09E6A8F2966F}"/>
                  </a:ext>
                </a:extLst>
              </p:cNvPr>
              <p:cNvSpPr txBox="1"/>
              <p:nvPr/>
            </p:nvSpPr>
            <p:spPr>
              <a:xfrm rot="19495645">
                <a:off x="4061595" y="3099314"/>
                <a:ext cx="1109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2025/06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0A17C49-EBBA-4218-A99F-7630A63AC3DD}"/>
                </a:ext>
              </a:extLst>
            </p:cNvPr>
            <p:cNvSpPr txBox="1"/>
            <p:nvPr/>
          </p:nvSpPr>
          <p:spPr>
            <a:xfrm rot="19495645">
              <a:off x="3672909" y="3342134"/>
              <a:ext cx="1109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</a:rPr>
                <a:t>2024/12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21" name="箭头: 五边形 5">
              <a:extLst>
                <a:ext uri="{FF2B5EF4-FFF2-40B4-BE49-F238E27FC236}">
                  <a16:creationId xmlns:a16="http://schemas.microsoft.com/office/drawing/2014/main" id="{259F68A9-5251-46A7-928E-C8A457BA23BB}"/>
                </a:ext>
              </a:extLst>
            </p:cNvPr>
            <p:cNvSpPr/>
            <p:nvPr/>
          </p:nvSpPr>
          <p:spPr>
            <a:xfrm>
              <a:off x="2210112" y="4073636"/>
              <a:ext cx="1725648" cy="484632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MC simulation</a:t>
              </a:r>
              <a:endParaRPr lang="zh-CN" altLang="en-US" dirty="0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85B49DA-B66E-4619-B83C-8DAF75095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4134854"/>
            <a:ext cx="6139660" cy="181442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A0660E9-E2C4-4E9F-AB31-290E268621D7}"/>
              </a:ext>
            </a:extLst>
          </p:cNvPr>
          <p:cNvSpPr txBox="1"/>
          <p:nvPr/>
        </p:nvSpPr>
        <p:spPr>
          <a:xfrm>
            <a:off x="6794277" y="4184665"/>
            <a:ext cx="197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HEPS tunnel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1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080F19-F3F4-49D4-88C7-A90F58E57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81" y="1052736"/>
            <a:ext cx="10515600" cy="557547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+mn-lt"/>
              </a:rPr>
              <a:t>Main consideration aspects</a:t>
            </a:r>
          </a:p>
          <a:p>
            <a:endParaRPr lang="en-US" altLang="zh-CN" dirty="0">
              <a:latin typeface="+mn-lt"/>
            </a:endParaRPr>
          </a:p>
          <a:p>
            <a:endParaRPr lang="en-US" altLang="zh-CN" dirty="0"/>
          </a:p>
          <a:p>
            <a:endParaRPr lang="en-US" altLang="zh-CN" dirty="0">
              <a:latin typeface="+mn-lt"/>
            </a:endParaRPr>
          </a:p>
          <a:p>
            <a:endParaRPr lang="en-US" altLang="zh-CN" dirty="0"/>
          </a:p>
          <a:p>
            <a:endParaRPr lang="en-US" altLang="zh-CN" dirty="0">
              <a:latin typeface="+mn-lt"/>
            </a:endParaRPr>
          </a:p>
          <a:p>
            <a:endParaRPr lang="en-US" altLang="zh-CN" dirty="0"/>
          </a:p>
          <a:p>
            <a:endParaRPr lang="en-US" altLang="zh-CN" dirty="0">
              <a:latin typeface="+mn-lt"/>
            </a:endParaRPr>
          </a:p>
          <a:p>
            <a:endParaRPr lang="en-US" altLang="zh-CN" dirty="0"/>
          </a:p>
          <a:p>
            <a:endParaRPr lang="en-US" altLang="zh-CN" dirty="0">
              <a:latin typeface="+mn-lt"/>
            </a:endParaRPr>
          </a:p>
          <a:p>
            <a:endParaRPr lang="en-US" altLang="zh-CN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33FF5C9-33BD-402C-8E18-90C54EC4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Radiological Impact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3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87E6A10-A893-4D3A-905E-C6F22113E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131580"/>
              </p:ext>
            </p:extLst>
          </p:nvPr>
        </p:nvGraphicFramePr>
        <p:xfrm>
          <a:off x="746140" y="1467062"/>
          <a:ext cx="10663881" cy="4153397"/>
        </p:xfrm>
        <a:graphic>
          <a:graphicData uri="http://schemas.openxmlformats.org/drawingml/2006/table">
            <a:tbl>
              <a:tblPr firstRow="1" firstCol="1">
                <a:tableStyleId>{0660B408-B3CF-4A94-85FC-2B1E0A45F4A2}</a:tableStyleId>
              </a:tblPr>
              <a:tblGrid>
                <a:gridCol w="1162277">
                  <a:extLst>
                    <a:ext uri="{9D8B030D-6E8A-4147-A177-3AD203B41FA5}">
                      <a16:colId xmlns:a16="http://schemas.microsoft.com/office/drawing/2014/main" val="237280346"/>
                    </a:ext>
                  </a:extLst>
                </a:gridCol>
                <a:gridCol w="1877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4036">
                  <a:extLst>
                    <a:ext uri="{9D8B030D-6E8A-4147-A177-3AD203B41FA5}">
                      <a16:colId xmlns:a16="http://schemas.microsoft.com/office/drawing/2014/main" val="607418358"/>
                    </a:ext>
                  </a:extLst>
                </a:gridCol>
              </a:tblGrid>
              <a:tr h="286548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2000" u="none" strike="noStrike" kern="1200" dirty="0">
                          <a:effectLst/>
                        </a:rPr>
                        <a:t>Impact factors</a:t>
                      </a:r>
                      <a:endParaRPr lang="zh-CN" altLang="en-US" sz="2000" b="0" u="none" strike="noStrike" kern="1200" dirty="0">
                        <a:solidFill>
                          <a:schemeClr val="lt1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Characteristics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896264"/>
                  </a:ext>
                </a:extLst>
              </a:tr>
              <a:tr h="112014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200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Prompt radiation</a:t>
                      </a:r>
                      <a:endParaRPr lang="zh-CN" altLang="en-US" sz="20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Synchrotron radiation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effectLst/>
                        </a:rPr>
                        <a:t>Radiation damage to magnets coils;</a:t>
                      </a:r>
                    </a:p>
                    <a:p>
                      <a:pPr algn="ctr" fontAlgn="b"/>
                      <a:r>
                        <a:rPr lang="en-US" sz="2000" u="none" strike="noStrike" kern="1200" dirty="0">
                          <a:effectLst/>
                        </a:rPr>
                        <a:t>Over heat load to ventilation system;</a:t>
                      </a:r>
                    </a:p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Formation of ozone and nitrogen oxides in the air;</a:t>
                      </a:r>
                    </a:p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Slightly activation to the material around;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923893"/>
                  </a:ext>
                </a:extLst>
              </a:tr>
              <a:tr h="67964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Random beam loss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Cause secondary radiation inside the tunnel;</a:t>
                      </a:r>
                    </a:p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Determine the bulk shielding thickness;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409840"/>
                  </a:ext>
                </a:extLst>
              </a:tr>
              <a:tr h="701979"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Hot spots</a:t>
                      </a:r>
                      <a:endParaRPr lang="en-US" altLang="zh-CN" sz="2000" b="1" i="0" u="none" strike="noStrike" dirty="0">
                        <a:solidFill>
                          <a:srgbClr val="0070C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u="none" strike="noStrike" dirty="0">
                          <a:effectLst/>
                        </a:rPr>
                        <a:t>MDI, collimators, collider/linac</a:t>
                      </a:r>
                      <a:r>
                        <a:rPr lang="en-US" altLang="zh-CN" sz="2000" u="none" strike="noStrike" baseline="0" dirty="0">
                          <a:effectLst/>
                        </a:rPr>
                        <a:t> </a:t>
                      </a:r>
                      <a:r>
                        <a:rPr lang="en-US" altLang="zh-CN" sz="2000" u="none" strike="noStrike" dirty="0">
                          <a:effectLst/>
                        </a:rPr>
                        <a:t>dumps, injection/extraction points;</a:t>
                      </a:r>
                      <a:endParaRPr lang="zh-CN" alt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066840"/>
                  </a:ext>
                </a:extLst>
              </a:tr>
              <a:tr h="1120142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Radiological impact </a:t>
                      </a:r>
                      <a:r>
                        <a:rPr lang="en-US" altLang="zh-CN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US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en-US" sz="2000" b="1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(induced radiation)</a:t>
                      </a:r>
                      <a:endParaRPr lang="en-US" sz="20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Dose from stray radiation emitted during machine running</a:t>
                      </a:r>
                    </a:p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Radionuclides in the cooling water, underground water, tunnel air, soil/rock.</a:t>
                      </a:r>
                    </a:p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</a:rPr>
                        <a:t>Radioactivity analysis for the solid components and waste</a:t>
                      </a:r>
                      <a:endParaRPr lang="en-US" altLang="zh-CN" sz="2000" b="0" i="0" u="none" strike="noStrike" dirty="0">
                        <a:solidFill>
                          <a:schemeClr val="tx1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81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63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080F19-F3F4-49D4-88C7-A90F58E57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012473"/>
            <a:ext cx="5779775" cy="58009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latin typeface="+mn-lt"/>
              </a:rPr>
              <a:t>Estimate absorbed doses to booster and collider magnets and lead shielding design.</a:t>
            </a:r>
          </a:p>
          <a:p>
            <a:pPr lvl="1"/>
            <a:r>
              <a:rPr lang="en-US" altLang="zh-CN" dirty="0">
                <a:latin typeface="+mn-lt"/>
              </a:rPr>
              <a:t>Absorbed dose</a:t>
            </a:r>
            <a:br>
              <a:rPr lang="en-US" altLang="zh-CN" dirty="0">
                <a:latin typeface="+mn-lt"/>
              </a:rPr>
            </a:br>
            <a:r>
              <a:rPr lang="en-US" altLang="zh-CN" dirty="0">
                <a:latin typeface="+mn-lt"/>
              </a:rPr>
              <a:t>after 18-year </a:t>
            </a:r>
            <a:br>
              <a:rPr lang="en-US" altLang="zh-CN" dirty="0">
                <a:latin typeface="+mn-lt"/>
              </a:rPr>
            </a:br>
            <a:r>
              <a:rPr lang="en-US" altLang="zh-CN" dirty="0">
                <a:latin typeface="+mn-lt"/>
              </a:rPr>
              <a:t>operation</a:t>
            </a:r>
          </a:p>
          <a:p>
            <a:pPr lvl="1"/>
            <a:endParaRPr lang="en-US" altLang="zh-CN" dirty="0">
              <a:latin typeface="+mn-lt"/>
            </a:endParaRPr>
          </a:p>
          <a:p>
            <a:pPr lvl="1"/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Design linac and collider dumps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33FF5C9-33BD-402C-8E18-90C54EC4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What we did in TDR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B4D6-AD4B-4009-BC1B-ACDD6427F5AA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F098432-EEF0-4564-894B-F4B2A49787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7003" y="1687384"/>
            <a:ext cx="2774632" cy="2016000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9B77CA5-8560-41F2-8716-1DC128135782}"/>
              </a:ext>
            </a:extLst>
          </p:cNvPr>
          <p:cNvSpPr txBox="1">
            <a:spLocks/>
          </p:cNvSpPr>
          <p:nvPr/>
        </p:nvSpPr>
        <p:spPr>
          <a:xfrm>
            <a:off x="6240017" y="1022370"/>
            <a:ext cx="5951984" cy="5502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>
                <a:latin typeface="+mn-lt"/>
              </a:rPr>
              <a:t>Determine linac bulk shielding</a:t>
            </a:r>
          </a:p>
          <a:p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pPr lvl="1"/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CN" sz="2200" dirty="0">
                <a:latin typeface="+mn-lt"/>
              </a:rPr>
              <a:t>Radionuclide Production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latin typeface="+mn-lt"/>
              </a:rPr>
              <a:t>In the air/water/tunnel wall in the linac/collider tunnel/dump hall</a:t>
            </a:r>
            <a:endParaRPr lang="zh-CN" altLang="en-US" sz="2200" dirty="0">
              <a:latin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ECEFA35-1A44-442E-ADC5-6B9C40D8F3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25" y="3881867"/>
            <a:ext cx="6375355" cy="22114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3537554-70C8-45BD-A946-78E859768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617" y="4869160"/>
            <a:ext cx="3844184" cy="1930394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645E5DB5-0859-4B68-A863-DA12176E8336}"/>
              </a:ext>
            </a:extLst>
          </p:cNvPr>
          <p:cNvGrpSpPr/>
          <p:nvPr/>
        </p:nvGrpSpPr>
        <p:grpSpPr>
          <a:xfrm>
            <a:off x="6906145" y="1417315"/>
            <a:ext cx="4914900" cy="2371725"/>
            <a:chOff x="6906145" y="1369367"/>
            <a:chExt cx="4914900" cy="237172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57BD79E-0C44-4C0E-B692-13A6DCAC1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06145" y="1369367"/>
              <a:ext cx="4914900" cy="2371725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60115CF-1E2D-422B-B1DA-615AD001215C}"/>
                </a:ext>
              </a:extLst>
            </p:cNvPr>
            <p:cNvSpPr/>
            <p:nvPr/>
          </p:nvSpPr>
          <p:spPr>
            <a:xfrm>
              <a:off x="11428724" y="3563323"/>
              <a:ext cx="153676" cy="177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208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600" y="942087"/>
            <a:ext cx="11247040" cy="5915913"/>
          </a:xfrm>
        </p:spPr>
        <p:txBody>
          <a:bodyPr>
            <a:normAutofit/>
          </a:bodyPr>
          <a:lstStyle/>
          <a:p>
            <a:r>
              <a:rPr lang="en-US" altLang="zh-CN" dirty="0"/>
              <a:t>Radiation level simulation</a:t>
            </a:r>
          </a:p>
          <a:p>
            <a:pPr lvl="1"/>
            <a:r>
              <a:rPr lang="en-US" altLang="zh-CN" dirty="0"/>
              <a:t>Now, in the tunnel, linac, dump hall; </a:t>
            </a:r>
          </a:p>
          <a:p>
            <a:pPr lvl="1"/>
            <a:r>
              <a:rPr lang="en-US" altLang="zh-CN" dirty="0"/>
              <a:t>In the future, around collimators/injection point/extraction point, around IR (photon dump).</a:t>
            </a:r>
          </a:p>
          <a:p>
            <a:r>
              <a:rPr lang="en-US" altLang="zh-CN" dirty="0"/>
              <a:t>Environment impact assessment of CEPC proposal</a:t>
            </a:r>
          </a:p>
          <a:p>
            <a:pPr lvl="1"/>
            <a:r>
              <a:rPr lang="en-US" altLang="zh-CN" dirty="0"/>
              <a:t>Prompt radiation estimation </a:t>
            </a:r>
          </a:p>
          <a:p>
            <a:pPr lvl="2"/>
            <a:r>
              <a:rPr lang="en-US" altLang="zh-CN" dirty="0"/>
              <a:t>In linac, collider/booster, damping ring, transport line, collimator, RF hall, IR hall, SR hall, dump hall.</a:t>
            </a:r>
          </a:p>
          <a:p>
            <a:pPr lvl="1"/>
            <a:r>
              <a:rPr lang="en-US" altLang="zh-CN" dirty="0"/>
              <a:t>Induced radioactivity estimation</a:t>
            </a:r>
          </a:p>
          <a:p>
            <a:pPr lvl="2"/>
            <a:r>
              <a:rPr lang="en-US" altLang="zh-CN" dirty="0"/>
              <a:t>In linac, collider/booster, damping ring, transport line, collimator, RF hall, IR hall, SR hall, dump hall.</a:t>
            </a:r>
          </a:p>
          <a:p>
            <a:pPr lvl="1"/>
            <a:r>
              <a:rPr lang="en-US" altLang="zh-CN" dirty="0"/>
              <a:t>Design radiation dose monitor system</a:t>
            </a:r>
          </a:p>
          <a:p>
            <a:pPr lvl="1"/>
            <a:r>
              <a:rPr lang="en-US" altLang="zh-CN" dirty="0"/>
              <a:t>Design personal protection system</a:t>
            </a:r>
          </a:p>
          <a:p>
            <a:r>
              <a:rPr lang="en-US" altLang="zh-CN" dirty="0"/>
              <a:t>Radiation-sensitive equipment protection for CEPC</a:t>
            </a:r>
          </a:p>
          <a:p>
            <a:pPr lvl="1"/>
            <a:r>
              <a:rPr lang="en-US" altLang="zh-CN" dirty="0"/>
              <a:t>Electronics: power supply, BPM, control system, etc.</a:t>
            </a:r>
          </a:p>
          <a:p>
            <a:pPr lvl="1"/>
            <a:r>
              <a:rPr lang="en-US" altLang="zh-CN" dirty="0"/>
              <a:t>Optical fiber, Cable/insulation</a:t>
            </a:r>
          </a:p>
          <a:p>
            <a:pPr lvl="1"/>
            <a:r>
              <a:rPr lang="en-US" altLang="zh-CN" dirty="0"/>
              <a:t>Engineering design: support, cooling, …</a:t>
            </a:r>
          </a:p>
          <a:p>
            <a:pPr lvl="2"/>
            <a:r>
              <a:rPr lang="en-US" altLang="zh-CN" dirty="0"/>
              <a:t>First priority: lead cooling design</a:t>
            </a:r>
          </a:p>
          <a:p>
            <a:pPr lvl="2"/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EDR goal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8D22416-E98D-46FE-9FF5-B5C977E7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22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057857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Introduction: what we did in TDR stage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 goal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EDR progress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Radiation in collider tunnel and shielding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Environment impact assessment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265546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060450"/>
                <a:ext cx="11379375" cy="568812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cs typeface="Arial" panose="020B0604020202020204" pitchFamily="34" charset="0"/>
                  </a:rPr>
                  <a:t>Radiation-sensitive equipment: electronics, optical fibers and cables/insulations.</a:t>
                </a:r>
              </a:p>
              <a:p>
                <a:r>
                  <a:rPr lang="en-US" altLang="zh-CN" dirty="0">
                    <a:cs typeface="Arial" panose="020B0604020202020204" pitchFamily="34" charset="0"/>
                  </a:rPr>
                  <a:t>In the collider tunnel, the radiation level is much higher than in the linac/transport line/damping ring. Electronics in the collider tunnel without shielding may be broken soon.</a:t>
                </a:r>
              </a:p>
              <a:p>
                <a:pPr lvl="1"/>
                <a:r>
                  <a:rPr lang="en-US" altLang="zh-CN" dirty="0">
                    <a:cs typeface="Arial" panose="020B0604020202020204" pitchFamily="34" charset="0"/>
                  </a:rPr>
                  <a:t>First priority to design shielding in collider tunnel.</a:t>
                </a:r>
                <a:endParaRPr lang="zh-CN" altLang="en-US" dirty="0">
                  <a:cs typeface="Arial" panose="020B0604020202020204" pitchFamily="34" charset="0"/>
                </a:endParaRPr>
              </a:p>
              <a:p>
                <a:r>
                  <a:rPr lang="en-US" altLang="zh-CN" dirty="0"/>
                  <a:t>Use absorbed dose, 1MeV-equivalent neutron fluence and high energy hadron fluence to assess the radiation exposure levels.</a:t>
                </a:r>
              </a:p>
              <a:p>
                <a:r>
                  <a:rPr lang="en-US" altLang="zh-CN" dirty="0"/>
                  <a:t>For electronics:</a:t>
                </a:r>
              </a:p>
              <a:p>
                <a:pPr lvl="1"/>
                <a:r>
                  <a:rPr lang="en-US" altLang="zh-CN" dirty="0"/>
                  <a:t>High Energy hadron fluence</a:t>
                </a:r>
                <a:br>
                  <a:rPr lang="en-US" altLang="zh-CN" dirty="0"/>
                </a:br>
                <a:r>
                  <a:rPr lang="en-US" altLang="zh-CN" dirty="0"/>
                  <a:t>&lt; 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dirty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en-US" altLang="zh-CN" dirty="0"/>
                  <a:t>Absorbed dose &lt; 20 Gy/y</a:t>
                </a:r>
              </a:p>
              <a:p>
                <a:pPr lvl="1"/>
                <a:endParaRPr lang="en-US" altLang="zh-CN" dirty="0"/>
              </a:p>
              <a:p>
                <a:pPr lvl="1"/>
                <a:r>
                  <a:rPr lang="en-US" altLang="zh-CN" dirty="0"/>
                  <a:t>1MeV equivalent neutron </a:t>
                </a:r>
                <a:br>
                  <a:rPr lang="en-US" altLang="zh-CN" dirty="0"/>
                </a:br>
                <a:r>
                  <a:rPr lang="en-US" altLang="zh-CN" dirty="0"/>
                  <a:t>fluence &lt; 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dirty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060450"/>
                <a:ext cx="11379375" cy="5688120"/>
              </a:xfrm>
              <a:blipFill>
                <a:blip r:embed="rId2"/>
                <a:stretch>
                  <a:fillRect l="-321" t="-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Radiation level for electronics, optical fibers and cables</a:t>
            </a:r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913F9EA-CACB-43DC-97D5-A5850FDE20FA}"/>
              </a:ext>
            </a:extLst>
          </p:cNvPr>
          <p:cNvGrpSpPr/>
          <p:nvPr/>
        </p:nvGrpSpPr>
        <p:grpSpPr>
          <a:xfrm>
            <a:off x="4655840" y="3122626"/>
            <a:ext cx="7574879" cy="3690750"/>
            <a:chOff x="4963516" y="2005102"/>
            <a:chExt cx="8017529" cy="395545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A3B68F0-2793-431B-97AA-6481EA3AA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63516" y="2327589"/>
              <a:ext cx="7825510" cy="363296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192B488-53D1-4A00-AEA1-C053C33F5BA5}"/>
                </a:ext>
              </a:extLst>
            </p:cNvPr>
            <p:cNvSpPr txBox="1"/>
            <p:nvPr/>
          </p:nvSpPr>
          <p:spPr>
            <a:xfrm>
              <a:off x="6641661" y="2005102"/>
              <a:ext cx="63393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0070C0"/>
                  </a:solidFill>
                </a:rPr>
                <a:t>CAS - CERN Accelerator School: Power Converters, 245-263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5AFE86-120E-42E0-A289-21BBB5479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04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599" y="1060450"/>
            <a:ext cx="11379375" cy="5688120"/>
          </a:xfrm>
        </p:spPr>
        <p:txBody>
          <a:bodyPr>
            <a:normAutofit/>
          </a:bodyPr>
          <a:lstStyle/>
          <a:p>
            <a:r>
              <a:rPr lang="en-US" altLang="zh-CN" dirty="0">
                <a:cs typeface="Arial" panose="020B0604020202020204" pitchFamily="34" charset="0"/>
              </a:rPr>
              <a:t>Radiation-sensitive equipment: electronics, optical fibers and cables/insulations.</a:t>
            </a:r>
          </a:p>
          <a:p>
            <a:r>
              <a:rPr lang="en-US" altLang="zh-CN" dirty="0">
                <a:cs typeface="Arial" panose="020B0604020202020204" pitchFamily="34" charset="0"/>
              </a:rPr>
              <a:t>In the collider tunnel, the radiation level is much higher than in the linac/transport line/damping ring. Electronics in the collider tunnel without shielding may be broken soon.</a:t>
            </a:r>
          </a:p>
          <a:p>
            <a:pPr lvl="1"/>
            <a:r>
              <a:rPr lang="en-US" altLang="zh-CN" dirty="0">
                <a:cs typeface="Arial" panose="020B0604020202020204" pitchFamily="34" charset="0"/>
              </a:rPr>
              <a:t>First priority to design shielding in collider tunnel.</a:t>
            </a:r>
            <a:endParaRPr lang="zh-CN" altLang="en-US" dirty="0">
              <a:cs typeface="Arial" panose="020B0604020202020204" pitchFamily="34" charset="0"/>
            </a:endParaRPr>
          </a:p>
          <a:p>
            <a:r>
              <a:rPr lang="en-US" altLang="zh-CN" dirty="0"/>
              <a:t>Use absorbed dose, 1MeV-equivalent neutron fluence and high energy hadron fluence to assess the radiation exposure levels.</a:t>
            </a:r>
          </a:p>
          <a:p>
            <a:r>
              <a:rPr lang="en-US" altLang="zh-CN" dirty="0"/>
              <a:t>For optical fibers:</a:t>
            </a:r>
          </a:p>
          <a:p>
            <a:pPr lvl="1"/>
            <a:r>
              <a:rPr lang="en-US" altLang="zh-CN" dirty="0"/>
              <a:t>Absorbed dose &lt; 100 Gy/y considered for ordinary optical fiber </a:t>
            </a:r>
          </a:p>
          <a:p>
            <a:pPr lvl="1"/>
            <a:r>
              <a:rPr lang="en-US" altLang="zh-CN" dirty="0"/>
              <a:t>Absorbed dose &lt; 10 kGy/y considered for radiation-resistant optical fiber</a:t>
            </a:r>
          </a:p>
          <a:p>
            <a:pPr lvl="1"/>
            <a:r>
              <a:rPr lang="en-US" altLang="zh-CN" dirty="0"/>
              <a:t>Fiber routing and radiation protection under study</a:t>
            </a:r>
          </a:p>
          <a:p>
            <a:r>
              <a:rPr lang="en-US" altLang="zh-CN" dirty="0"/>
              <a:t>For cables/insulations:</a:t>
            </a:r>
          </a:p>
          <a:p>
            <a:pPr lvl="1"/>
            <a:r>
              <a:rPr lang="en-US" altLang="zh-CN" dirty="0"/>
              <a:t>Absorbed dose &lt; 1 MGy considered for polyethylene</a:t>
            </a:r>
          </a:p>
          <a:p>
            <a:pPr marL="457200" lvl="1" indent="0">
              <a:buNone/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Radiation level for electronics, optical fibers and cables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5AFE86-120E-42E0-A289-21BBB5479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5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6"/>
          <p:cNvSpPr txBox="1">
            <a:spLocks/>
          </p:cNvSpPr>
          <p:nvPr/>
        </p:nvSpPr>
        <p:spPr>
          <a:xfrm>
            <a:off x="6672064" y="964191"/>
            <a:ext cx="569464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>
                <a:latin typeface="+mj-lt"/>
              </a:rPr>
              <a:t>Booster (transport efficiency 90%)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64190"/>
                <a:ext cx="7286600" cy="589380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Collider </a:t>
                </a:r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r>
                  <a:rPr lang="en-US" altLang="zh-CN" dirty="0">
                    <a:latin typeface="+mj-lt"/>
                  </a:rPr>
                  <a:t>Assuming beam losses are uniformly distributed along beampipe.</a:t>
                </a:r>
              </a:p>
              <a:p>
                <a:pPr lvl="1"/>
                <a:r>
                  <a:rPr lang="en-US" altLang="zh-CN" dirty="0">
                    <a:latin typeface="+mj-lt"/>
                  </a:rPr>
                  <a:t>For collider,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beam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altLang="zh-CN" dirty="0"/>
                      <m:t>Exp</m:t>
                    </m:r>
                    <m:r>
                      <m:rPr>
                        <m:nor/>
                      </m:rPr>
                      <a:rPr lang="en-US" altLang="zh-CN" dirty="0"/>
                      <m:t>(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life</m:t>
                        </m:r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  <m:r>
                      <m:rPr>
                        <m:nor/>
                      </m:rPr>
                      <a:rPr lang="en-US" altLang="zh-CN" dirty="0"/>
                      <m:t>)</m:t>
                    </m:r>
                  </m:oMath>
                </a14:m>
                <a:r>
                  <a:rPr lang="en-US" altLang="zh-CN" dirty="0">
                    <a:latin typeface="+mj-lt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beamloss</m:t>
                            </m:r>
                          </m:sub>
                        </m:sSub>
                      </m:e>
                    </m:d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Ne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life</m:t>
                        </m:r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For booster,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beamloss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0">
                                <a:latin typeface="Cambria Math" panose="02040503050406030204" pitchFamily="18" charset="0"/>
                              </a:rPr>
                              <m:t>1−90%</m:t>
                            </m:r>
                          </m:e>
                        </m:d>
                        <m:r>
                          <a:rPr lang="en-US" altLang="zh-CN" i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Ne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injection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interval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en-US" altLang="zh-CN" dirty="0"/>
                  <a:t>Beam losses from collider (1</a:t>
                </a:r>
                <a:r>
                  <a:rPr lang="en-US" altLang="zh-CN" baseline="30000" dirty="0"/>
                  <a:t>st</a:t>
                </a:r>
                <a:r>
                  <a:rPr lang="en-US" altLang="zh-CN" dirty="0"/>
                  <a:t> row) and booster (2</a:t>
                </a:r>
                <a:r>
                  <a:rPr lang="en-US" altLang="zh-CN" baseline="30000" dirty="0"/>
                  <a:t>nd</a:t>
                </a:r>
                <a:r>
                  <a:rPr lang="en-US" altLang="zh-CN" dirty="0"/>
                  <a:t> row)</a:t>
                </a:r>
              </a:p>
            </p:txBody>
          </p:sp>
        </mc:Choice>
        <mc:Fallback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64190"/>
                <a:ext cx="7286600" cy="5893809"/>
              </a:xfrm>
              <a:blipFill>
                <a:blip r:embed="rId2"/>
                <a:stretch>
                  <a:fillRect l="-502" t="-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CEPC Parameters: 50MW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D4BB4D6-AD4B-4009-BC1B-ACDD6427F5AA}" type="slidenum">
              <a:rPr lang="zh-CN" altLang="en-US" smtClean="0"/>
              <a:pPr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4299989"/>
                  </p:ext>
                </p:extLst>
              </p:nvPr>
            </p:nvGraphicFramePr>
            <p:xfrm>
              <a:off x="119336" y="1340768"/>
              <a:ext cx="65046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50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79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0793">
                      <a:extLst>
                        <a:ext uri="{9D8B030D-6E8A-4147-A177-3AD203B41FA5}">
                          <a16:colId xmlns:a16="http://schemas.microsoft.com/office/drawing/2014/main" val="3727626934"/>
                        </a:ext>
                      </a:extLst>
                    </a:gridCol>
                    <a:gridCol w="8607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578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Beam energy (GeV)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Ne</a:t>
                          </a:r>
                          <a:r>
                            <a:rPr lang="en-US" altLang="zh-CN" sz="1800" baseline="0" dirty="0">
                              <a:latin typeface="+mj-lt"/>
                              <a:ea typeface="微软雅黑" panose="020B0503020204020204" pitchFamily="34" charset="-122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446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21.4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13104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13.5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+mj-lt"/>
                              <a:ea typeface="微软雅黑" panose="020B0503020204020204" pitchFamily="34" charset="-122"/>
                            </a:rPr>
                            <a:t>Current (mA)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27.8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1340.9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140.2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Life time (min)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81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EF4C53BE-23F2-46F1-BF44-8D82559BD6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4299989"/>
                  </p:ext>
                </p:extLst>
              </p:nvPr>
            </p:nvGraphicFramePr>
            <p:xfrm>
              <a:off x="119336" y="1340768"/>
              <a:ext cx="650462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750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794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0793">
                      <a:extLst>
                        <a:ext uri="{9D8B030D-6E8A-4147-A177-3AD203B41FA5}">
                          <a16:colId xmlns:a16="http://schemas.microsoft.com/office/drawing/2014/main" val="3727626934"/>
                        </a:ext>
                      </a:extLst>
                    </a:gridCol>
                    <a:gridCol w="8607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Beam energy (GeV)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2" t="-204918" r="-212536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5000" t="-204918" r="-355625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2258" t="-204918" r="-162212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8309" t="-204918" r="-7004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58156" t="-204918" r="-283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+mj-lt"/>
                              <a:ea typeface="微软雅黑" panose="020B0503020204020204" pitchFamily="34" charset="-122"/>
                            </a:rPr>
                            <a:t>Current (mA)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27.8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1340.9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140.2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5.5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Life time (min)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81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25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18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731938"/>
              </p:ext>
            </p:extLst>
          </p:nvPr>
        </p:nvGraphicFramePr>
        <p:xfrm>
          <a:off x="6981554" y="1340768"/>
          <a:ext cx="487508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147941976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727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Higgs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Z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WW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ttbar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Current (mA)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0.98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14.4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2.85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0.11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Time with beams (s)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23.4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125.7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33.3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3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Injection interval (s)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38.0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153.5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155.0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65.0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FBE34DDF-7E47-454A-997E-1B5ABF62F1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4225" y="2808237"/>
            <a:ext cx="4993699" cy="2636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格 21">
                <a:extLst>
                  <a:ext uri="{FF2B5EF4-FFF2-40B4-BE49-F238E27FC236}">
                    <a16:creationId xmlns:a16="http://schemas.microsoft.com/office/drawing/2014/main" id="{A1FE7E35-D236-4A92-AF7B-5A05D3416D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3452597"/>
                  </p:ext>
                </p:extLst>
              </p:nvPr>
            </p:nvGraphicFramePr>
            <p:xfrm>
              <a:off x="788857" y="5661248"/>
              <a:ext cx="5595175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905">
                      <a:extLst>
                        <a:ext uri="{9D8B030D-6E8A-4147-A177-3AD203B41FA5}">
                          <a16:colId xmlns:a16="http://schemas.microsoft.com/office/drawing/2014/main" val="521095177"/>
                        </a:ext>
                      </a:extLst>
                    </a:gridCol>
                    <a:gridCol w="798830">
                      <a:extLst>
                        <a:ext uri="{9D8B030D-6E8A-4147-A177-3AD203B41FA5}">
                          <a16:colId xmlns:a16="http://schemas.microsoft.com/office/drawing/2014/main" val="3252609044"/>
                        </a:ext>
                      </a:extLst>
                    </a:gridCol>
                    <a:gridCol w="754380">
                      <a:extLst>
                        <a:ext uri="{9D8B030D-6E8A-4147-A177-3AD203B41FA5}">
                          <a16:colId xmlns:a16="http://schemas.microsoft.com/office/drawing/2014/main" val="3269051615"/>
                        </a:ext>
                      </a:extLst>
                    </a:gridCol>
                    <a:gridCol w="754380">
                      <a:extLst>
                        <a:ext uri="{9D8B030D-6E8A-4147-A177-3AD203B41FA5}">
                          <a16:colId xmlns:a16="http://schemas.microsoft.com/office/drawing/2014/main" val="623962140"/>
                        </a:ext>
                      </a:extLst>
                    </a:gridCol>
                    <a:gridCol w="868680">
                      <a:extLst>
                        <a:ext uri="{9D8B030D-6E8A-4147-A177-3AD203B41FA5}">
                          <a16:colId xmlns:a16="http://schemas.microsoft.com/office/drawing/2014/main" val="2673328558"/>
                        </a:ext>
                      </a:extLst>
                    </a:gridCol>
                  </a:tblGrid>
                  <a:tr h="257886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5913706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d>
                                <m:d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dirty="0" smtClean="0">
                                      <a:latin typeface="Cambria Math" panose="02040503050406030204" pitchFamily="18" charset="0"/>
                                    </a:rPr>
                                    <m:t>Δcurrent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 (mA/s)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0.023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0.276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0.093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802105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Δcurrent</m:t>
                              </m:r>
                            </m:oMath>
                          </a14:m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微软雅黑" panose="020B0503020204020204" pitchFamily="34" charset="-122"/>
                              <a:cs typeface="+mn-cs"/>
                            </a:rPr>
                            <a:t> (mA/s)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0.0002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270153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格 21">
                <a:extLst>
                  <a:ext uri="{FF2B5EF4-FFF2-40B4-BE49-F238E27FC236}">
                    <a16:creationId xmlns:a16="http://schemas.microsoft.com/office/drawing/2014/main" id="{A1FE7E35-D236-4A92-AF7B-5A05D3416D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3452597"/>
                  </p:ext>
                </p:extLst>
              </p:nvPr>
            </p:nvGraphicFramePr>
            <p:xfrm>
              <a:off x="788857" y="5661248"/>
              <a:ext cx="5595175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905">
                      <a:extLst>
                        <a:ext uri="{9D8B030D-6E8A-4147-A177-3AD203B41FA5}">
                          <a16:colId xmlns:a16="http://schemas.microsoft.com/office/drawing/2014/main" val="521095177"/>
                        </a:ext>
                      </a:extLst>
                    </a:gridCol>
                    <a:gridCol w="798830">
                      <a:extLst>
                        <a:ext uri="{9D8B030D-6E8A-4147-A177-3AD203B41FA5}">
                          <a16:colId xmlns:a16="http://schemas.microsoft.com/office/drawing/2014/main" val="3252609044"/>
                        </a:ext>
                      </a:extLst>
                    </a:gridCol>
                    <a:gridCol w="754380">
                      <a:extLst>
                        <a:ext uri="{9D8B030D-6E8A-4147-A177-3AD203B41FA5}">
                          <a16:colId xmlns:a16="http://schemas.microsoft.com/office/drawing/2014/main" val="3269051615"/>
                        </a:ext>
                      </a:extLst>
                    </a:gridCol>
                    <a:gridCol w="754380">
                      <a:extLst>
                        <a:ext uri="{9D8B030D-6E8A-4147-A177-3AD203B41FA5}">
                          <a16:colId xmlns:a16="http://schemas.microsoft.com/office/drawing/2014/main" val="623962140"/>
                        </a:ext>
                      </a:extLst>
                    </a:gridCol>
                    <a:gridCol w="868680">
                      <a:extLst>
                        <a:ext uri="{9D8B030D-6E8A-4147-A177-3AD203B41FA5}">
                          <a16:colId xmlns:a16="http://schemas.microsoft.com/office/drawing/2014/main" val="26733285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59137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52" t="-106557" r="-13249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0.023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0.276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0.093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0.005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08021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52" t="-210000" r="-13249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0.003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0.009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latin typeface="+mj-lt"/>
                              <a:ea typeface="微软雅黑" panose="020B0503020204020204" pitchFamily="34" charset="-122"/>
                            </a:rPr>
                            <a:t>0.0002</a:t>
                          </a:r>
                          <a:endParaRPr lang="zh-CN" altLang="en-US" sz="1800" dirty="0">
                            <a:latin typeface="+mj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270153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724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30931</TotalTime>
  <Words>2130</Words>
  <Application>Microsoft Office PowerPoint</Application>
  <PresentationFormat>宽屏</PresentationFormat>
  <Paragraphs>641</Paragraphs>
  <Slides>27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Noto Sans SC</vt:lpstr>
      <vt:lpstr>等线</vt:lpstr>
      <vt:lpstr>等线 Light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演示文稿</vt:lpstr>
      <vt:lpstr>Content</vt:lpstr>
      <vt:lpstr>Radiological Impact</vt:lpstr>
      <vt:lpstr>What we did in TDR</vt:lpstr>
      <vt:lpstr>EDR goal</vt:lpstr>
      <vt:lpstr>Content</vt:lpstr>
      <vt:lpstr>Radiation level for electronics, optical fibers and cables</vt:lpstr>
      <vt:lpstr>Radiation level for electronics, optical fibers and cables</vt:lpstr>
      <vt:lpstr>CEPC Parameters: 50MW</vt:lpstr>
      <vt:lpstr>CEPC Parameters: 50MW</vt:lpstr>
      <vt:lpstr>CEPC Parameters: 50MW</vt:lpstr>
      <vt:lpstr>Simulation Setup: collider arc</vt:lpstr>
      <vt:lpstr>Simulation Setup: collider magnet and beampipe</vt:lpstr>
      <vt:lpstr>Simulation Setup: collider magnet</vt:lpstr>
      <vt:lpstr>Simulation Setup: collider magnet, etc.</vt:lpstr>
      <vt:lpstr>Simulation Setup: booster arc</vt:lpstr>
      <vt:lpstr>Simulation Setup: booster magnet, etc.</vt:lpstr>
      <vt:lpstr>Simulation Setup: collider tunnel</vt:lpstr>
      <vt:lpstr>Simulation Setup: support and shielding</vt:lpstr>
      <vt:lpstr>Simulation Setup: support and shielding</vt:lpstr>
      <vt:lpstr>Radiation @180 GeV</vt:lpstr>
      <vt:lpstr>Radiation in the auxiliary tunnel and in gaps between supports</vt:lpstr>
      <vt:lpstr>Radiation in trenches</vt:lpstr>
      <vt:lpstr>Content</vt:lpstr>
      <vt:lpstr>Environment impact assessment</vt:lpstr>
      <vt:lpstr>Environment impact assessment</vt:lpstr>
      <vt:lpstr>Summary and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lenovo</cp:lastModifiedBy>
  <cp:revision>2300</cp:revision>
  <cp:lastPrinted>2022-11-06T05:19:21Z</cp:lastPrinted>
  <dcterms:created xsi:type="dcterms:W3CDTF">2012-09-04T11:33:36Z</dcterms:created>
  <dcterms:modified xsi:type="dcterms:W3CDTF">2024-10-24T07:13:29Z</dcterms:modified>
</cp:coreProperties>
</file>