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66" r:id="rId4"/>
    <p:sldId id="258" r:id="rId5"/>
    <p:sldId id="259" r:id="rId6"/>
    <p:sldId id="260" r:id="rId7"/>
    <p:sldId id="261" r:id="rId8"/>
    <p:sldId id="267" r:id="rId9"/>
    <p:sldId id="262" r:id="rId10"/>
    <p:sldId id="263" r:id="rId11"/>
    <p:sldId id="268" r:id="rId12"/>
    <p:sldId id="271" r:id="rId13"/>
    <p:sldId id="264" r:id="rId14"/>
    <p:sldId id="274" r:id="rId15"/>
    <p:sldId id="265" r:id="rId16"/>
    <p:sldId id="272" r:id="rId17"/>
    <p:sldId id="273" r:id="rId18"/>
    <p:sldId id="275"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6"/>
    <p:restoredTop sz="76068" autoAdjust="0"/>
  </p:normalViewPr>
  <p:slideViewPr>
    <p:cSldViewPr snapToGrid="0">
      <p:cViewPr varScale="1">
        <p:scale>
          <a:sx n="72" d="100"/>
          <a:sy n="72" d="100"/>
        </p:scale>
        <p:origin x="518" y="43"/>
      </p:cViewPr>
      <p:guideLst/>
    </p:cSldViewPr>
  </p:slideViewPr>
  <p:notesTextViewPr>
    <p:cViewPr>
      <p:scale>
        <a:sx n="75" d="100"/>
        <a:sy n="7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625B6-6BB5-48C2-B2DE-076E46D5667E}" type="datetimeFigureOut">
              <a:rPr lang="zh-CN" altLang="en-US" smtClean="0"/>
              <a:t>2024/10/29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3AB820-5F35-4268-922E-72A4AD5B5383}" type="slidenum">
              <a:rPr lang="zh-CN" altLang="en-US" smtClean="0"/>
              <a:t>‹#›</a:t>
            </a:fld>
            <a:endParaRPr lang="zh-CN" altLang="en-US"/>
          </a:p>
        </p:txBody>
      </p:sp>
    </p:spTree>
    <p:extLst>
      <p:ext uri="{BB962C8B-B14F-4D97-AF65-F5344CB8AC3E}">
        <p14:creationId xmlns:p14="http://schemas.microsoft.com/office/powerpoint/2010/main" val="3861856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262626"/>
                </a:solidFill>
                <a:effectLst/>
                <a:latin typeface="-apple-system"/>
              </a:rPr>
              <a:t>Hello everyone, I am Xuezhi Wu from Peking University. This presentation was originally supposed to be delivered by my advisor, Professor Yan. </a:t>
            </a:r>
            <a:r>
              <a:rPr lang="en-US" altLang="zh-CN" b="0" i="0" dirty="0" err="1">
                <a:solidFill>
                  <a:srgbClr val="262626"/>
                </a:solidFill>
                <a:effectLst/>
                <a:latin typeface="-apple-system"/>
              </a:rPr>
              <a:t>Howver</a:t>
            </a:r>
            <a:r>
              <a:rPr lang="zh-CN" altLang="en-US" b="0" i="0" dirty="0">
                <a:solidFill>
                  <a:srgbClr val="262626"/>
                </a:solidFill>
                <a:effectLst/>
                <a:latin typeface="-apple-system"/>
              </a:rPr>
              <a:t> </a:t>
            </a:r>
            <a:r>
              <a:rPr lang="en-US" altLang="zh-CN" b="0" i="0" dirty="0">
                <a:solidFill>
                  <a:srgbClr val="262626"/>
                </a:solidFill>
                <a:effectLst/>
                <a:latin typeface="-apple-system"/>
              </a:rPr>
              <a:t>today,</a:t>
            </a:r>
            <a:r>
              <a:rPr lang="zh-CN" altLang="en-US" b="0" i="0" dirty="0">
                <a:solidFill>
                  <a:srgbClr val="262626"/>
                </a:solidFill>
                <a:effectLst/>
                <a:latin typeface="-apple-system"/>
              </a:rPr>
              <a:t> </a:t>
            </a:r>
            <a:r>
              <a:rPr lang="en-US" altLang="zh-CN" b="0" i="0" dirty="0">
                <a:solidFill>
                  <a:srgbClr val="262626"/>
                </a:solidFill>
                <a:effectLst/>
                <a:latin typeface="-apple-system"/>
              </a:rPr>
              <a:t>on</a:t>
            </a:r>
            <a:r>
              <a:rPr lang="zh-CN" altLang="en-US" b="0" i="0" dirty="0">
                <a:solidFill>
                  <a:srgbClr val="262626"/>
                </a:solidFill>
                <a:effectLst/>
                <a:latin typeface="-apple-system"/>
              </a:rPr>
              <a:t> </a:t>
            </a:r>
            <a:r>
              <a:rPr lang="en-US" altLang="zh-CN" b="0" i="0" dirty="0">
                <a:solidFill>
                  <a:srgbClr val="262626"/>
                </a:solidFill>
                <a:effectLst/>
                <a:latin typeface="-apple-system"/>
              </a:rPr>
              <a:t>his</a:t>
            </a:r>
            <a:r>
              <a:rPr lang="zh-CN" altLang="en-US" b="0" i="0" dirty="0">
                <a:solidFill>
                  <a:srgbClr val="262626"/>
                </a:solidFill>
                <a:effectLst/>
                <a:latin typeface="-apple-system"/>
              </a:rPr>
              <a:t> </a:t>
            </a:r>
            <a:r>
              <a:rPr lang="en-US" altLang="zh-CN" b="0" i="0" dirty="0">
                <a:solidFill>
                  <a:srgbClr val="262626"/>
                </a:solidFill>
                <a:effectLst/>
                <a:latin typeface="-apple-system"/>
              </a:rPr>
              <a:t>behalf,</a:t>
            </a:r>
            <a:r>
              <a:rPr lang="zh-CN" altLang="en-US" b="0" i="0" dirty="0">
                <a:solidFill>
                  <a:srgbClr val="262626"/>
                </a:solidFill>
                <a:effectLst/>
                <a:latin typeface="-apple-system"/>
              </a:rPr>
              <a:t> </a:t>
            </a:r>
            <a:r>
              <a:rPr lang="en-US" altLang="zh-CN" b="0" i="0" dirty="0">
                <a:solidFill>
                  <a:srgbClr val="262626"/>
                </a:solidFill>
                <a:effectLst/>
                <a:latin typeface="-apple-system"/>
              </a:rPr>
              <a:t>I am honored to share with you our recent explorations in accelerating low-energy muons using laser-driven plasma wakefields. The title of my presentation is:</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各位老师、同学下午好，我是来自北京大学物理学院的吴学志，非常荣幸有机会在这里向大家汇报我们近期在使用激光驱动的等离子体尾波场来加速低能谬子的一些探索。</a:t>
            </a:r>
            <a:endParaRPr lang="en-US" altLang="zh-CN" dirty="0"/>
          </a:p>
          <a:p>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4B3AB820-5F35-4268-922E-72A4AD5B5383}" type="slidenum">
              <a:rPr lang="zh-CN" altLang="en-US" smtClean="0"/>
              <a:t>1</a:t>
            </a:fld>
            <a:endParaRPr lang="zh-CN" altLang="en-US"/>
          </a:p>
        </p:txBody>
      </p:sp>
    </p:spTree>
    <p:extLst>
      <p:ext uri="{BB962C8B-B14F-4D97-AF65-F5344CB8AC3E}">
        <p14:creationId xmlns:p14="http://schemas.microsoft.com/office/powerpoint/2010/main" val="1262368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OK, SP stays in this bucket, and density-tailoring to make sure this bucket can achieve resonant acceleration, we call zero bucket, However, the size of the bucket is usually much smaller than the injected beam, so participle will be injected in other buckets, So for these buckets, particle still can get accelerated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phase velocity of each bucket is different, compared to zero bucket, these are slower, these are faster.</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One simple idea is the acceleration gradient for particles in other buckets also needs to make sure their speed always matches the phase velocity.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Simply</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put</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acceleration phase</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of</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muon</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in</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other</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buckets will vary to adjust the acceleration gradient to achieve quasi-phase stable acceleration. </a:t>
            </a:r>
            <a:r>
              <a:rPr lang="en-US" altLang="zh-CN" sz="2800" b="0" i="0" dirty="0">
                <a:solidFill>
                  <a:srgbClr val="262626"/>
                </a:solidFill>
                <a:effectLst/>
                <a:latin typeface="-apple-system"/>
              </a:rPr>
              <a:t>This figure shows the evolution of velocity and phase differences of synchronous particles in different buckets over time. The velocity differences between particles in different buckets decrease, meaning that the energy of accelerated particles in these</a:t>
            </a:r>
            <a:r>
              <a:rPr lang="zh-CN" altLang="en-US" sz="2800" b="0" i="0" dirty="0">
                <a:solidFill>
                  <a:srgbClr val="262626"/>
                </a:solidFill>
                <a:effectLst/>
                <a:latin typeface="-apple-system"/>
              </a:rPr>
              <a:t> </a:t>
            </a:r>
            <a:r>
              <a:rPr lang="en-US" altLang="zh-CN" sz="2800" b="0" i="0" dirty="0">
                <a:solidFill>
                  <a:srgbClr val="262626"/>
                </a:solidFill>
                <a:effectLst/>
                <a:latin typeface="-apple-system"/>
              </a:rPr>
              <a:t>buckets becomes more similar. For the later bucket, their synchronous phase decreases from an initially larger value, automatically achieving a large capture efficiency initially and a high acceleration gradient later.</a:t>
            </a:r>
          </a:p>
          <a:p>
            <a:pPr algn="l"/>
            <a:r>
              <a:rPr lang="en-US" altLang="zh-CN" sz="2800" b="0" i="0" dirty="0">
                <a:solidFill>
                  <a:srgbClr val="262626"/>
                </a:solidFill>
                <a:effectLst/>
                <a:latin typeface="-apple-system"/>
              </a:rPr>
              <a:t>We can see that the phase stability principle can be realized in</a:t>
            </a:r>
            <a:r>
              <a:rPr lang="zh-CN" altLang="en-US" sz="2800" b="0" i="0" dirty="0">
                <a:solidFill>
                  <a:srgbClr val="262626"/>
                </a:solidFill>
                <a:effectLst/>
                <a:latin typeface="-apple-system"/>
              </a:rPr>
              <a:t> </a:t>
            </a:r>
            <a:r>
              <a:rPr lang="en-US" altLang="zh-CN" sz="2800" b="0" i="0" dirty="0">
                <a:solidFill>
                  <a:srgbClr val="262626"/>
                </a:solidFill>
                <a:effectLst/>
                <a:latin typeface="-apple-system"/>
              </a:rPr>
              <a:t>many</a:t>
            </a:r>
            <a:r>
              <a:rPr lang="zh-CN" altLang="en-US" sz="2800" b="0" i="0" dirty="0">
                <a:solidFill>
                  <a:srgbClr val="262626"/>
                </a:solidFill>
                <a:effectLst/>
                <a:latin typeface="-apple-system"/>
              </a:rPr>
              <a:t> </a:t>
            </a:r>
            <a:r>
              <a:rPr lang="en-US" altLang="zh-CN" sz="2800" b="0" i="0" dirty="0">
                <a:solidFill>
                  <a:srgbClr val="262626"/>
                </a:solidFill>
                <a:effectLst/>
                <a:latin typeface="-apple-system"/>
              </a:rPr>
              <a:t>buckets, which is crucial for improving muon capture efficiency.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altLang="zh-CN" dirty="0"/>
          </a:p>
          <a:p>
            <a:endParaRPr lang="en-US" altLang="zh-CN" dirty="0"/>
          </a:p>
          <a:p>
            <a:r>
              <a:rPr lang="zh-CN" altLang="en-US" dirty="0"/>
              <a:t>分析表明我们提出的加速方案可以在选定的尾波中加速非同步粒子，但是其最大俘获区间也就是等离子体波长的一半，几十飞秒，远短于谬子束流的长度，俘获效率会很低。</a:t>
            </a:r>
            <a:endParaRPr lang="en-US" altLang="zh-CN" dirty="0"/>
          </a:p>
          <a:p>
            <a:endParaRPr lang="en-US" altLang="zh-CN" dirty="0"/>
          </a:p>
          <a:p>
            <a:r>
              <a:rPr lang="zh-CN" altLang="en-US" dirty="0"/>
              <a:t>我们注意到我们的尾波场其实是一串，有很多个周期结构，每个波的相速度演化曲线并不相同。那其它的波能否加速谬子了？</a:t>
            </a:r>
            <a:endParaRPr lang="en-US" altLang="zh-CN" dirty="0"/>
          </a:p>
          <a:p>
            <a:endParaRPr lang="en-US" altLang="zh-CN" dirty="0"/>
          </a:p>
          <a:p>
            <a:r>
              <a:rPr lang="zh-CN" altLang="en-US" dirty="0"/>
              <a:t>我们发现对于其他的尾波，其实也存在同步粒子和同步相位。对于选定的尾波，我们称之为第</a:t>
            </a:r>
            <a:r>
              <a:rPr lang="en-US" altLang="zh-CN" dirty="0"/>
              <a:t>0</a:t>
            </a:r>
            <a:r>
              <a:rPr lang="zh-CN" altLang="en-US" dirty="0"/>
              <a:t>个波之后的波，由于它们的相速度降的更低，相应的同步粒子的初始速度需要更低，但对应的同步相位更接近</a:t>
            </a:r>
            <a:r>
              <a:rPr lang="en-US" altLang="zh-CN" dirty="0"/>
              <a:t>90</a:t>
            </a:r>
            <a:r>
              <a:rPr lang="zh-CN" altLang="en-US" dirty="0"/>
              <a:t>度。上面这张图展示的是不同尾波中同步粒子的速度差随时间演化，下图是同步相位随时间演化。我们注意到不同波中粒子的速度差越来越小，也就是说不同尾波中加速粒子的能量越来越接近；对于靠后的尾波中，其同步相位会从一开始较大的值逐渐变小，那它就自动实现了在初始时具有大俘获区间，而之后又拥有大加速梯度。</a:t>
            </a:r>
            <a:endParaRPr lang="en-US" altLang="zh-CN" dirty="0"/>
          </a:p>
          <a:p>
            <a:endParaRPr lang="en-US" altLang="zh-CN" dirty="0"/>
          </a:p>
          <a:p>
            <a:r>
              <a:rPr lang="zh-CN" altLang="en-US" dirty="0"/>
              <a:t>当然这里面有很多细致的物理过程，时间原因，只是简单说了一下结论。可以看到，我们可以在一连串很多个尾波场中实现稳相原理，这对提高谬子的俘获效率至关重要。</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4B3AB820-5F35-4268-922E-72A4AD5B5383}" type="slidenum">
              <a:rPr lang="zh-CN" altLang="en-US" smtClean="0"/>
              <a:t>10</a:t>
            </a:fld>
            <a:endParaRPr lang="zh-CN" altLang="en-US"/>
          </a:p>
        </p:txBody>
      </p:sp>
    </p:spTree>
    <p:extLst>
      <p:ext uri="{BB962C8B-B14F-4D97-AF65-F5344CB8AC3E}">
        <p14:creationId xmlns:p14="http://schemas.microsoft.com/office/powerpoint/2010/main" val="2524613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Here</a:t>
            </a:r>
            <a:r>
              <a:rPr lang="zh-CN" altLang="en-US" dirty="0"/>
              <a:t> </a:t>
            </a:r>
            <a:r>
              <a:rPr lang="en-US" altLang="zh-CN" dirty="0"/>
              <a:t>is</a:t>
            </a:r>
            <a:r>
              <a:rPr lang="zh-CN" altLang="en-US" dirty="0"/>
              <a:t> </a:t>
            </a:r>
            <a:r>
              <a:rPr lang="en-US" altLang="zh-CN" dirty="0"/>
              <a:t>1D</a:t>
            </a:r>
            <a:r>
              <a:rPr lang="zh-CN" altLang="en-US" dirty="0"/>
              <a:t> </a:t>
            </a:r>
            <a:r>
              <a:rPr lang="en-US" altLang="zh-CN" dirty="0"/>
              <a:t>PIC</a:t>
            </a:r>
            <a:r>
              <a:rPr lang="zh-CN" altLang="en-US" dirty="0"/>
              <a:t> </a:t>
            </a:r>
            <a:r>
              <a:rPr lang="en-US" altLang="zh-CN" dirty="0"/>
              <a:t>simulation</a:t>
            </a:r>
            <a:r>
              <a:rPr lang="zh-CN" altLang="en-US" dirty="0"/>
              <a:t> </a:t>
            </a:r>
            <a:r>
              <a:rPr lang="en-US" altLang="zh-CN" dirty="0"/>
              <a:t>animation,</a:t>
            </a:r>
            <a:r>
              <a:rPr lang="zh-CN" altLang="en-US" dirty="0"/>
              <a:t> </a:t>
            </a:r>
            <a:r>
              <a:rPr lang="en-US" altLang="zh-CN" dirty="0" err="1"/>
              <a:t>Fisrt</a:t>
            </a:r>
            <a:r>
              <a:rPr lang="zh-CN" altLang="en-US" dirty="0"/>
              <a:t> </a:t>
            </a:r>
            <a:r>
              <a:rPr lang="en-US" altLang="zh-CN" dirty="0"/>
              <a:t>we</a:t>
            </a:r>
            <a:r>
              <a:rPr lang="zh-CN" altLang="en-US" dirty="0"/>
              <a:t> </a:t>
            </a:r>
            <a:r>
              <a:rPr lang="en-US" altLang="zh-CN" dirty="0"/>
              <a:t>can</a:t>
            </a:r>
            <a:r>
              <a:rPr lang="zh-CN" altLang="en-US" dirty="0"/>
              <a:t> </a:t>
            </a:r>
            <a:r>
              <a:rPr lang="en-US" altLang="zh-CN" dirty="0"/>
              <a:t>see</a:t>
            </a:r>
            <a:r>
              <a:rPr lang="zh-CN" altLang="en-US" dirty="0"/>
              <a:t> </a:t>
            </a:r>
            <a:r>
              <a:rPr lang="en-US" altLang="zh-CN" dirty="0"/>
              <a:t>that</a:t>
            </a:r>
            <a:r>
              <a:rPr lang="zh-CN" altLang="en-US" dirty="0"/>
              <a:t> </a:t>
            </a:r>
            <a:r>
              <a:rPr lang="en-US" altLang="zh-CN" dirty="0"/>
              <a:t>the</a:t>
            </a:r>
            <a:r>
              <a:rPr lang="zh-CN" altLang="en-US" dirty="0"/>
              <a:t> </a:t>
            </a:r>
            <a:r>
              <a:rPr lang="en-US" altLang="zh-CN" dirty="0"/>
              <a:t>wavelength</a:t>
            </a:r>
            <a:r>
              <a:rPr lang="zh-CN" altLang="en-US" dirty="0"/>
              <a:t> </a:t>
            </a:r>
            <a:r>
              <a:rPr lang="en-US" altLang="zh-CN" dirty="0"/>
              <a:t>of</a:t>
            </a:r>
            <a:r>
              <a:rPr lang="zh-CN" altLang="en-US" dirty="0"/>
              <a:t> </a:t>
            </a:r>
            <a:r>
              <a:rPr lang="en-US" altLang="zh-CN" dirty="0"/>
              <a:t>the</a:t>
            </a:r>
            <a:r>
              <a:rPr lang="zh-CN" altLang="en-US" dirty="0"/>
              <a:t> </a:t>
            </a:r>
            <a:r>
              <a:rPr lang="en-US" altLang="zh-CN" dirty="0"/>
              <a:t>wakes</a:t>
            </a:r>
            <a:r>
              <a:rPr lang="zh-CN" altLang="en-US" dirty="0"/>
              <a:t> </a:t>
            </a:r>
            <a:r>
              <a:rPr lang="en-US" altLang="zh-CN" dirty="0"/>
              <a:t>at</a:t>
            </a:r>
            <a:r>
              <a:rPr lang="zh-CN" altLang="en-US" dirty="0"/>
              <a:t> </a:t>
            </a:r>
            <a:r>
              <a:rPr lang="en-US" altLang="zh-CN" dirty="0"/>
              <a:t>the</a:t>
            </a:r>
            <a:r>
              <a:rPr lang="zh-CN" altLang="en-US" dirty="0"/>
              <a:t> </a:t>
            </a:r>
            <a:r>
              <a:rPr lang="en-US" altLang="zh-CN" dirty="0"/>
              <a:t>left</a:t>
            </a:r>
            <a:r>
              <a:rPr lang="zh-CN" altLang="en-US" dirty="0"/>
              <a:t> </a:t>
            </a:r>
            <a:r>
              <a:rPr lang="en-US" altLang="zh-CN" dirty="0"/>
              <a:t>boundary</a:t>
            </a:r>
            <a:r>
              <a:rPr lang="zh-CN" altLang="en-US" dirty="0"/>
              <a:t> </a:t>
            </a:r>
            <a:r>
              <a:rPr lang="en-US" altLang="zh-CN" dirty="0"/>
              <a:t>becomes</a:t>
            </a:r>
            <a:r>
              <a:rPr lang="zh-CN" altLang="en-US" dirty="0"/>
              <a:t> </a:t>
            </a:r>
            <a:r>
              <a:rPr lang="en-US" altLang="zh-CN" dirty="0"/>
              <a:t>shorter</a:t>
            </a:r>
            <a:r>
              <a:rPr lang="zh-CN" altLang="en-US" dirty="0"/>
              <a:t> </a:t>
            </a:r>
            <a:r>
              <a:rPr lang="en-US" altLang="zh-CN" dirty="0"/>
              <a:t>and</a:t>
            </a:r>
            <a:r>
              <a:rPr lang="zh-CN" altLang="en-US" dirty="0"/>
              <a:t> </a:t>
            </a:r>
            <a:r>
              <a:rPr lang="en-US" altLang="zh-CN" dirty="0"/>
              <a:t>shorter.</a:t>
            </a:r>
            <a:r>
              <a:rPr lang="zh-CN" altLang="en-US" dirty="0"/>
              <a:t> </a:t>
            </a:r>
            <a:r>
              <a:rPr lang="en-US" altLang="zh-CN" dirty="0"/>
              <a:t>means</a:t>
            </a:r>
            <a:r>
              <a:rPr lang="zh-CN" altLang="en-US" dirty="0"/>
              <a:t> </a:t>
            </a:r>
            <a:r>
              <a:rPr lang="en-US" altLang="zh-CN" dirty="0"/>
              <a:t>that</a:t>
            </a:r>
            <a:r>
              <a:rPr lang="zh-CN" altLang="en-US" dirty="0"/>
              <a:t> </a:t>
            </a:r>
            <a:r>
              <a:rPr lang="en-US" altLang="zh-CN" dirty="0"/>
              <a:t>the</a:t>
            </a:r>
            <a:r>
              <a:rPr lang="zh-CN" altLang="en-US" dirty="0"/>
              <a:t> </a:t>
            </a:r>
            <a:r>
              <a:rPr lang="en-US" altLang="zh-CN" dirty="0"/>
              <a:t>phase</a:t>
            </a:r>
            <a:r>
              <a:rPr lang="zh-CN" altLang="en-US" dirty="0"/>
              <a:t> </a:t>
            </a:r>
            <a:r>
              <a:rPr lang="en-US" altLang="zh-CN" dirty="0" err="1"/>
              <a:t>veolcity</a:t>
            </a:r>
            <a:r>
              <a:rPr lang="zh-CN" altLang="en-US" dirty="0"/>
              <a:t> </a:t>
            </a:r>
            <a:r>
              <a:rPr lang="en-US" altLang="zh-CN" dirty="0"/>
              <a:t>is</a:t>
            </a:r>
            <a:r>
              <a:rPr lang="zh-CN" altLang="en-US" dirty="0"/>
              <a:t> </a:t>
            </a:r>
            <a:r>
              <a:rPr lang="en-US" altLang="zh-CN" dirty="0"/>
              <a:t>decreasing.</a:t>
            </a:r>
            <a:r>
              <a:rPr lang="zh-CN" altLang="en-US" dirty="0"/>
              <a:t> </a:t>
            </a:r>
            <a:r>
              <a:rPr lang="en-US" altLang="zh-CN" dirty="0"/>
              <a:t>then</a:t>
            </a:r>
            <a:r>
              <a:rPr lang="zh-CN" altLang="en-US" dirty="0"/>
              <a:t> </a:t>
            </a:r>
            <a:r>
              <a:rPr lang="en-US" altLang="zh-CN" dirty="0"/>
              <a:t>the</a:t>
            </a:r>
            <a:r>
              <a:rPr lang="zh-CN" altLang="en-US" dirty="0"/>
              <a:t> </a:t>
            </a:r>
            <a:r>
              <a:rPr lang="en-US" altLang="zh-CN" dirty="0"/>
              <a:t>muons</a:t>
            </a:r>
            <a:r>
              <a:rPr lang="zh-CN" altLang="en-US" dirty="0"/>
              <a:t> </a:t>
            </a:r>
            <a:r>
              <a:rPr lang="en-US" altLang="zh-CN" dirty="0"/>
              <a:t>are</a:t>
            </a:r>
            <a:r>
              <a:rPr lang="zh-CN" altLang="en-US" dirty="0"/>
              <a:t> </a:t>
            </a:r>
            <a:r>
              <a:rPr lang="en-US" altLang="zh-CN" dirty="0"/>
              <a:t>injected.</a:t>
            </a:r>
            <a:r>
              <a:rPr lang="zh-CN" altLang="en-US" dirty="0"/>
              <a:t> </a:t>
            </a:r>
            <a:r>
              <a:rPr lang="en-US" altLang="zh-CN" dirty="0"/>
              <a:t>at</a:t>
            </a:r>
            <a:r>
              <a:rPr lang="zh-CN" altLang="en-US" dirty="0"/>
              <a:t> </a:t>
            </a:r>
            <a:r>
              <a:rPr lang="en-US" altLang="zh-CN" dirty="0"/>
              <a:t>any</a:t>
            </a:r>
            <a:r>
              <a:rPr lang="zh-CN" altLang="en-US" dirty="0"/>
              <a:t> </a:t>
            </a:r>
            <a:r>
              <a:rPr lang="en-US" altLang="zh-CN" dirty="0" err="1"/>
              <a:t>posisiton</a:t>
            </a:r>
            <a:r>
              <a:rPr lang="en-US" altLang="zh-CN" dirty="0"/>
              <a:t>,</a:t>
            </a:r>
            <a:r>
              <a:rPr lang="zh-CN" altLang="en-US" dirty="0"/>
              <a:t> </a:t>
            </a:r>
            <a:r>
              <a:rPr lang="en-US" altLang="zh-CN" dirty="0"/>
              <a:t>muon</a:t>
            </a:r>
            <a:r>
              <a:rPr lang="zh-CN" altLang="en-US" dirty="0"/>
              <a:t> </a:t>
            </a:r>
            <a:r>
              <a:rPr lang="en-US" altLang="zh-CN" dirty="0"/>
              <a:t>speed</a:t>
            </a:r>
            <a:r>
              <a:rPr lang="zh-CN" altLang="en-US" dirty="0"/>
              <a:t> </a:t>
            </a:r>
            <a:r>
              <a:rPr lang="en-US" altLang="zh-CN" dirty="0"/>
              <a:t>always</a:t>
            </a:r>
            <a:r>
              <a:rPr lang="zh-CN" altLang="en-US" dirty="0"/>
              <a:t> </a:t>
            </a:r>
            <a:r>
              <a:rPr lang="en-US" altLang="zh-CN" dirty="0"/>
              <a:t>equal</a:t>
            </a:r>
            <a:r>
              <a:rPr lang="zh-CN" altLang="en-US" dirty="0"/>
              <a:t> </a:t>
            </a:r>
            <a:r>
              <a:rPr lang="en-US" altLang="zh-CN" dirty="0"/>
              <a:t>to</a:t>
            </a:r>
            <a:r>
              <a:rPr lang="zh-CN" altLang="en-US" dirty="0"/>
              <a:t> </a:t>
            </a:r>
            <a:r>
              <a:rPr lang="en-US" altLang="zh-CN" dirty="0"/>
              <a:t>the</a:t>
            </a:r>
            <a:r>
              <a:rPr lang="zh-CN" altLang="en-US" dirty="0"/>
              <a:t> </a:t>
            </a:r>
            <a:r>
              <a:rPr lang="en-US" altLang="zh-CN" dirty="0"/>
              <a:t>local</a:t>
            </a:r>
            <a:r>
              <a:rPr lang="zh-CN" altLang="en-US" dirty="0"/>
              <a:t> </a:t>
            </a:r>
            <a:r>
              <a:rPr lang="en-US" altLang="zh-CN" dirty="0"/>
              <a:t>phase</a:t>
            </a:r>
            <a:r>
              <a:rPr lang="zh-CN" altLang="en-US" dirty="0"/>
              <a:t> </a:t>
            </a:r>
            <a:r>
              <a:rPr lang="en-US" altLang="zh-CN" dirty="0"/>
              <a:t>velocity.</a:t>
            </a:r>
            <a:r>
              <a:rPr lang="zh-CN" altLang="en-US" dirty="0"/>
              <a:t> </a:t>
            </a:r>
            <a:r>
              <a:rPr lang="en-US" altLang="zh-CN" dirty="0"/>
              <a:t>Most</a:t>
            </a:r>
            <a:r>
              <a:rPr lang="zh-CN" altLang="en-US" dirty="0"/>
              <a:t> </a:t>
            </a:r>
            <a:r>
              <a:rPr lang="en-US" altLang="zh-CN" dirty="0"/>
              <a:t>particles</a:t>
            </a:r>
            <a:r>
              <a:rPr lang="zh-CN" altLang="en-US" dirty="0"/>
              <a:t> </a:t>
            </a:r>
            <a:r>
              <a:rPr lang="en-US" altLang="zh-CN" dirty="0"/>
              <a:t>slip</a:t>
            </a:r>
            <a:r>
              <a:rPr lang="zh-CN" altLang="en-US" dirty="0"/>
              <a:t> </a:t>
            </a:r>
            <a:r>
              <a:rPr lang="en-US" altLang="zh-CN" dirty="0"/>
              <a:t>out</a:t>
            </a:r>
            <a:r>
              <a:rPr lang="zh-CN" altLang="en-US" dirty="0"/>
              <a:t> </a:t>
            </a:r>
            <a:r>
              <a:rPr lang="en-US" altLang="zh-CN" dirty="0"/>
              <a:t>the</a:t>
            </a:r>
            <a:r>
              <a:rPr lang="zh-CN" altLang="en-US" dirty="0"/>
              <a:t> </a:t>
            </a:r>
            <a:r>
              <a:rPr lang="en-US" altLang="zh-CN" dirty="0"/>
              <a:t>phases.</a:t>
            </a:r>
            <a:r>
              <a:rPr lang="zh-CN" altLang="en-US" dirty="0"/>
              <a:t> </a:t>
            </a:r>
            <a:r>
              <a:rPr lang="en-US" altLang="zh-CN" dirty="0"/>
              <a:t>some</a:t>
            </a:r>
            <a:r>
              <a:rPr lang="zh-CN" altLang="en-US" dirty="0"/>
              <a:t> </a:t>
            </a:r>
            <a:r>
              <a:rPr lang="en-US" altLang="zh-CN" dirty="0"/>
              <a:t>particles</a:t>
            </a:r>
            <a:r>
              <a:rPr lang="zh-CN" altLang="en-US" dirty="0"/>
              <a:t> </a:t>
            </a:r>
            <a:r>
              <a:rPr lang="en-US" altLang="zh-CN" dirty="0"/>
              <a:t>are</a:t>
            </a:r>
            <a:r>
              <a:rPr lang="zh-CN" altLang="en-US" dirty="0"/>
              <a:t> </a:t>
            </a:r>
            <a:r>
              <a:rPr lang="en-US" altLang="zh-CN" dirty="0"/>
              <a:t>trapped</a:t>
            </a:r>
            <a:r>
              <a:rPr lang="zh-CN" altLang="en-US" dirty="0"/>
              <a:t> </a:t>
            </a:r>
            <a:r>
              <a:rPr lang="en-US" altLang="zh-CN" dirty="0"/>
              <a:t>and</a:t>
            </a:r>
            <a:r>
              <a:rPr lang="zh-CN" altLang="en-US" dirty="0"/>
              <a:t> </a:t>
            </a:r>
            <a:r>
              <a:rPr lang="en-US" altLang="zh-CN" dirty="0"/>
              <a:t>accelerated.</a:t>
            </a:r>
            <a:r>
              <a:rPr lang="zh-CN" altLang="en-US" dirty="0"/>
              <a:t> </a:t>
            </a:r>
            <a:endParaRPr lang="en-US" altLang="zh-CN" dirty="0"/>
          </a:p>
          <a:p>
            <a:endParaRPr lang="en-US" dirty="0"/>
          </a:p>
        </p:txBody>
      </p:sp>
      <p:sp>
        <p:nvSpPr>
          <p:cNvPr id="4" name="Slide Number Placeholder 3"/>
          <p:cNvSpPr>
            <a:spLocks noGrp="1"/>
          </p:cNvSpPr>
          <p:nvPr>
            <p:ph type="sldNum" sz="quarter" idx="5"/>
          </p:nvPr>
        </p:nvSpPr>
        <p:spPr/>
        <p:txBody>
          <a:bodyPr/>
          <a:lstStyle/>
          <a:p>
            <a:fld id="{4B3AB820-5F35-4268-922E-72A4AD5B5383}" type="slidenum">
              <a:rPr lang="zh-CN" altLang="en-US" smtClean="0"/>
              <a:t>11</a:t>
            </a:fld>
            <a:endParaRPr lang="zh-CN" altLang="en-US"/>
          </a:p>
        </p:txBody>
      </p:sp>
    </p:spTree>
    <p:extLst>
      <p:ext uri="{BB962C8B-B14F-4D97-AF65-F5344CB8AC3E}">
        <p14:creationId xmlns:p14="http://schemas.microsoft.com/office/powerpoint/2010/main" val="1656164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b="0" i="0" dirty="0">
                <a:solidFill>
                  <a:srgbClr val="262626"/>
                </a:solidFill>
                <a:effectLst/>
                <a:latin typeface="-apple-system"/>
              </a:rPr>
              <a:t>For 4 MeV surface muons, we designed a 20 mm plasma to accelerate them to 210 MeV with an acceleration gradient of 10 GV/m. This</a:t>
            </a:r>
            <a:r>
              <a:rPr lang="zh-CN" altLang="en-US" b="0" i="0" dirty="0">
                <a:solidFill>
                  <a:srgbClr val="262626"/>
                </a:solidFill>
                <a:effectLst/>
                <a:latin typeface="-apple-system"/>
              </a:rPr>
              <a:t> </a:t>
            </a:r>
            <a:r>
              <a:rPr lang="en-US" altLang="zh-CN" b="0" i="0" dirty="0">
                <a:solidFill>
                  <a:srgbClr val="262626"/>
                </a:solidFill>
                <a:effectLst/>
                <a:latin typeface="-apple-system"/>
              </a:rPr>
              <a:t>single-stage</a:t>
            </a:r>
            <a:r>
              <a:rPr lang="zh-CN" altLang="en-US" b="0" i="0" dirty="0">
                <a:solidFill>
                  <a:srgbClr val="262626"/>
                </a:solidFill>
                <a:effectLst/>
                <a:latin typeface="-apple-system"/>
              </a:rPr>
              <a:t> </a:t>
            </a:r>
            <a:r>
              <a:rPr lang="en-US" altLang="zh-CN" b="0" i="0" dirty="0">
                <a:solidFill>
                  <a:srgbClr val="262626"/>
                </a:solidFill>
                <a:effectLst/>
                <a:latin typeface="-apple-system"/>
              </a:rPr>
              <a:t>acceleration process takes only 85 </a:t>
            </a:r>
            <a:r>
              <a:rPr lang="en-US" altLang="zh-CN" b="0" i="0" dirty="0" err="1">
                <a:solidFill>
                  <a:srgbClr val="262626"/>
                </a:solidFill>
                <a:effectLst/>
                <a:latin typeface="-apple-system"/>
              </a:rPr>
              <a:t>ps</a:t>
            </a:r>
            <a:r>
              <a:rPr lang="en-US" altLang="zh-CN" b="0" i="0" dirty="0">
                <a:solidFill>
                  <a:srgbClr val="262626"/>
                </a:solidFill>
                <a:effectLst/>
                <a:latin typeface="-apple-system"/>
              </a:rPr>
              <a:t>, much shorter than the muon lifetime. In this example, the capture efficiency is 1%. we</a:t>
            </a:r>
            <a:r>
              <a:rPr lang="zh-CN" altLang="en-US" b="0" i="0" dirty="0">
                <a:solidFill>
                  <a:srgbClr val="262626"/>
                </a:solidFill>
                <a:effectLst/>
                <a:latin typeface="-apple-system"/>
              </a:rPr>
              <a:t> </a:t>
            </a:r>
            <a:r>
              <a:rPr lang="en-US" altLang="zh-CN" b="0" i="0" dirty="0">
                <a:solidFill>
                  <a:srgbClr val="262626"/>
                </a:solidFill>
                <a:effectLst/>
                <a:latin typeface="-apple-system"/>
              </a:rPr>
              <a:t>can</a:t>
            </a:r>
            <a:r>
              <a:rPr lang="zh-CN" altLang="en-US" b="0" i="0" dirty="0">
                <a:solidFill>
                  <a:srgbClr val="262626"/>
                </a:solidFill>
                <a:effectLst/>
                <a:latin typeface="-apple-system"/>
              </a:rPr>
              <a:t> </a:t>
            </a:r>
            <a:r>
              <a:rPr lang="en-US" altLang="zh-CN" b="0" i="0" dirty="0">
                <a:solidFill>
                  <a:srgbClr val="262626"/>
                </a:solidFill>
                <a:effectLst/>
                <a:latin typeface="-apple-system"/>
              </a:rPr>
              <a:t>increase the capture efficiency to 10% by delaying the muon injection time.</a:t>
            </a:r>
          </a:p>
          <a:p>
            <a:pPr algn="l"/>
            <a:r>
              <a:rPr lang="en-US" altLang="zh-CN" b="0" i="0" dirty="0">
                <a:solidFill>
                  <a:srgbClr val="262626"/>
                </a:solidFill>
                <a:effectLst/>
                <a:latin typeface="-apple-system"/>
              </a:rPr>
              <a:t>we</a:t>
            </a:r>
            <a:r>
              <a:rPr lang="zh-CN" altLang="en-US" b="0" i="0" dirty="0">
                <a:solidFill>
                  <a:srgbClr val="262626"/>
                </a:solidFill>
                <a:effectLst/>
                <a:latin typeface="-apple-system"/>
              </a:rPr>
              <a:t> </a:t>
            </a:r>
            <a:r>
              <a:rPr lang="en-US" altLang="zh-CN" b="0" i="0" dirty="0">
                <a:solidFill>
                  <a:srgbClr val="262626"/>
                </a:solidFill>
                <a:effectLst/>
                <a:latin typeface="-apple-system"/>
              </a:rPr>
              <a:t>also</a:t>
            </a:r>
            <a:r>
              <a:rPr lang="zh-CN" altLang="en-US" b="0" i="0" dirty="0">
                <a:solidFill>
                  <a:srgbClr val="262626"/>
                </a:solidFill>
                <a:effectLst/>
                <a:latin typeface="-apple-system"/>
              </a:rPr>
              <a:t> </a:t>
            </a:r>
            <a:r>
              <a:rPr lang="en-US" altLang="zh-CN" b="0" i="0" dirty="0">
                <a:solidFill>
                  <a:srgbClr val="262626"/>
                </a:solidFill>
                <a:effectLst/>
                <a:latin typeface="-apple-system"/>
              </a:rPr>
              <a:t>see</a:t>
            </a:r>
            <a:r>
              <a:rPr lang="zh-CN" altLang="en-US" b="0" i="0" dirty="0">
                <a:solidFill>
                  <a:srgbClr val="262626"/>
                </a:solidFill>
                <a:effectLst/>
                <a:latin typeface="-apple-system"/>
              </a:rPr>
              <a:t> </a:t>
            </a:r>
            <a:r>
              <a:rPr lang="en-US" altLang="zh-CN" b="0" i="0" dirty="0">
                <a:solidFill>
                  <a:srgbClr val="262626"/>
                </a:solidFill>
                <a:effectLst/>
                <a:latin typeface="-apple-system"/>
              </a:rPr>
              <a:t>that</a:t>
            </a:r>
            <a:r>
              <a:rPr lang="zh-CN" altLang="en-US" b="0" i="0" dirty="0">
                <a:solidFill>
                  <a:srgbClr val="262626"/>
                </a:solidFill>
                <a:effectLst/>
                <a:latin typeface="-apple-system"/>
              </a:rPr>
              <a:t> </a:t>
            </a:r>
            <a:r>
              <a:rPr lang="en-US" altLang="zh-CN" b="0" i="0" dirty="0">
                <a:solidFill>
                  <a:srgbClr val="262626"/>
                </a:solidFill>
                <a:effectLst/>
                <a:latin typeface="-apple-system"/>
              </a:rPr>
              <a:t>sub-femtosecond muon bunch</a:t>
            </a:r>
            <a:r>
              <a:rPr lang="zh-CN" altLang="en-US" b="0" i="0" dirty="0">
                <a:solidFill>
                  <a:srgbClr val="262626"/>
                </a:solidFill>
                <a:effectLst/>
                <a:latin typeface="-apple-system"/>
              </a:rPr>
              <a:t> </a:t>
            </a:r>
            <a:r>
              <a:rPr lang="en-US" altLang="zh-CN" b="0" i="0" dirty="0">
                <a:solidFill>
                  <a:srgbClr val="262626"/>
                </a:solidFill>
                <a:effectLst/>
                <a:latin typeface="-apple-system"/>
              </a:rPr>
              <a:t>train</a:t>
            </a:r>
            <a:r>
              <a:rPr lang="zh-CN" altLang="en-US" b="0" i="0" dirty="0">
                <a:solidFill>
                  <a:srgbClr val="262626"/>
                </a:solidFill>
                <a:effectLst/>
                <a:latin typeface="-apple-system"/>
              </a:rPr>
              <a:t> </a:t>
            </a:r>
            <a:r>
              <a:rPr lang="en-US" altLang="zh-CN" b="0" i="0" dirty="0">
                <a:solidFill>
                  <a:srgbClr val="262626"/>
                </a:solidFill>
                <a:effectLst/>
                <a:latin typeface="-apple-system"/>
              </a:rPr>
              <a:t>is</a:t>
            </a:r>
            <a:r>
              <a:rPr lang="zh-CN" altLang="en-US" b="0" i="0" dirty="0">
                <a:solidFill>
                  <a:srgbClr val="262626"/>
                </a:solidFill>
                <a:effectLst/>
                <a:latin typeface="-apple-system"/>
              </a:rPr>
              <a:t> </a:t>
            </a:r>
            <a:r>
              <a:rPr lang="en-US" altLang="zh-CN" b="0" i="0" dirty="0">
                <a:solidFill>
                  <a:srgbClr val="262626"/>
                </a:solidFill>
                <a:effectLst/>
                <a:latin typeface="-apple-system"/>
              </a:rPr>
              <a:t>formed, with single micro-bunch energy spread at 0.1% and the entire bunch energy spread close to 1%.</a:t>
            </a:r>
          </a:p>
          <a:p>
            <a:pPr algn="l"/>
            <a:r>
              <a:rPr lang="en-US" altLang="zh-CN" b="0" i="0" dirty="0">
                <a:solidFill>
                  <a:srgbClr val="262626"/>
                </a:solidFill>
                <a:effectLst/>
                <a:latin typeface="-apple-system"/>
              </a:rPr>
              <a:t>The different colored lines</a:t>
            </a:r>
            <a:r>
              <a:rPr lang="zh-CN" altLang="en-US" b="0" i="0" dirty="0">
                <a:solidFill>
                  <a:srgbClr val="262626"/>
                </a:solidFill>
                <a:effectLst/>
                <a:latin typeface="-apple-system"/>
              </a:rPr>
              <a:t> </a:t>
            </a:r>
            <a:r>
              <a:rPr lang="en-US" altLang="zh-CN" b="0" i="0" dirty="0">
                <a:solidFill>
                  <a:srgbClr val="262626"/>
                </a:solidFill>
                <a:effectLst/>
                <a:latin typeface="-apple-system"/>
              </a:rPr>
              <a:t>represent the acceleration of synchronous particles</a:t>
            </a:r>
            <a:r>
              <a:rPr lang="zh-CN" altLang="en-US" b="0" i="0" dirty="0">
                <a:solidFill>
                  <a:srgbClr val="262626"/>
                </a:solidFill>
                <a:effectLst/>
                <a:latin typeface="-apple-system"/>
              </a:rPr>
              <a:t> </a:t>
            </a:r>
            <a:r>
              <a:rPr lang="en-US" altLang="zh-CN" b="0" i="0" dirty="0">
                <a:solidFill>
                  <a:srgbClr val="262626"/>
                </a:solidFill>
                <a:effectLst/>
                <a:latin typeface="-apple-system"/>
              </a:rPr>
              <a:t>or</a:t>
            </a:r>
            <a:r>
              <a:rPr lang="zh-CN" altLang="en-US" b="0" i="0" dirty="0">
                <a:solidFill>
                  <a:srgbClr val="262626"/>
                </a:solidFill>
                <a:effectLst/>
                <a:latin typeface="-apple-system"/>
              </a:rPr>
              <a:t> </a:t>
            </a:r>
            <a:r>
              <a:rPr lang="en-US" altLang="zh-CN" b="0" i="0" dirty="0">
                <a:solidFill>
                  <a:srgbClr val="262626"/>
                </a:solidFill>
                <a:effectLst/>
                <a:latin typeface="-apple-system"/>
              </a:rPr>
              <a:t>quasi-</a:t>
            </a:r>
            <a:r>
              <a:rPr lang="en-US" altLang="zh-CN" b="0" i="0" dirty="0" err="1">
                <a:solidFill>
                  <a:srgbClr val="262626"/>
                </a:solidFill>
                <a:effectLst/>
                <a:latin typeface="-apple-system"/>
              </a:rPr>
              <a:t>sp</a:t>
            </a:r>
            <a:r>
              <a:rPr lang="en-US" altLang="zh-CN" b="0" i="0" dirty="0">
                <a:solidFill>
                  <a:srgbClr val="262626"/>
                </a:solidFill>
                <a:effectLst/>
                <a:latin typeface="-apple-system"/>
              </a:rPr>
              <a:t> in various buckets. The inset shows the longitudinal phase space distribution at the end.</a:t>
            </a:r>
          </a:p>
          <a:p>
            <a:pPr algn="l"/>
            <a:endParaRPr lang="en-US" dirty="0"/>
          </a:p>
          <a:p>
            <a:endParaRPr lang="en-US" dirty="0"/>
          </a:p>
          <a:p>
            <a:r>
              <a:rPr lang="en-US" dirty="0"/>
              <a:t>针对</a:t>
            </a:r>
            <a:r>
              <a:rPr lang="en-US" altLang="zh-CN" dirty="0"/>
              <a:t>4MeV</a:t>
            </a:r>
            <a:r>
              <a:rPr lang="zh-CN" altLang="en-US" dirty="0"/>
              <a:t>的表面谬子，我们设计了</a:t>
            </a:r>
            <a:r>
              <a:rPr lang="en-US" altLang="zh-CN" dirty="0"/>
              <a:t>20mm</a:t>
            </a:r>
            <a:r>
              <a:rPr lang="zh-CN" altLang="en-US" dirty="0"/>
              <a:t>长的等离子体，可以将其能量加速至</a:t>
            </a:r>
            <a:r>
              <a:rPr lang="en-US" altLang="zh-CN" dirty="0"/>
              <a:t>210</a:t>
            </a:r>
            <a:r>
              <a:rPr lang="zh-CN" altLang="en-US" dirty="0"/>
              <a:t> </a:t>
            </a:r>
            <a:r>
              <a:rPr lang="en-US" altLang="zh-CN" dirty="0"/>
              <a:t>MeV</a:t>
            </a:r>
            <a:r>
              <a:rPr lang="zh-CN" altLang="en-US" dirty="0"/>
              <a:t>，加速梯度为</a:t>
            </a:r>
            <a:r>
              <a:rPr lang="en-US" altLang="zh-CN" dirty="0"/>
              <a:t>10GV/m</a:t>
            </a:r>
            <a:r>
              <a:rPr lang="zh-CN" altLang="en-US" dirty="0"/>
              <a:t>。整个加速过程只需</a:t>
            </a:r>
            <a:r>
              <a:rPr lang="en-US" altLang="zh-CN" dirty="0"/>
              <a:t>85ps</a:t>
            </a:r>
            <a:r>
              <a:rPr lang="zh-CN" altLang="en-US" dirty="0"/>
              <a:t>， 远小于谬子寿命。这个例子中俘获效率达到</a:t>
            </a:r>
            <a:r>
              <a:rPr lang="en-US" altLang="zh-CN" dirty="0"/>
              <a:t>1%</a:t>
            </a:r>
            <a:r>
              <a:rPr lang="zh-CN" altLang="en-US" dirty="0"/>
              <a:t>。但是根据上一页</a:t>
            </a:r>
            <a:r>
              <a:rPr lang="en-US" altLang="zh-CN" dirty="0"/>
              <a:t>PPT</a:t>
            </a:r>
            <a:r>
              <a:rPr lang="zh-CN" altLang="en-US" dirty="0"/>
              <a:t>中提到的物理理解，我们可以通过滞后谬子注入时间，将俘获效率提升至</a:t>
            </a:r>
            <a:r>
              <a:rPr lang="en-US" altLang="zh-CN" dirty="0"/>
              <a:t>10%.</a:t>
            </a:r>
          </a:p>
          <a:p>
            <a:endParaRPr lang="en-US" dirty="0"/>
          </a:p>
          <a:p>
            <a:r>
              <a:rPr lang="en-US" dirty="0" err="1"/>
              <a:t>稳相过程最终形成了亚飞秒谬子脉冲束</a:t>
            </a:r>
            <a:r>
              <a:rPr lang="zh-CN" altLang="en-US" dirty="0"/>
              <a:t>，单个微束团能散在千分之一，整个束团能散接近</a:t>
            </a:r>
            <a:r>
              <a:rPr lang="en-US" altLang="zh-CN" dirty="0"/>
              <a:t>1%.</a:t>
            </a:r>
            <a:r>
              <a:rPr lang="zh-CN" altLang="en-US" dirty="0"/>
              <a:t> </a:t>
            </a:r>
            <a:endParaRPr lang="en-US" altLang="zh-CN" dirty="0"/>
          </a:p>
          <a:p>
            <a:endParaRPr lang="en-US" altLang="zh-CN" dirty="0"/>
          </a:p>
          <a:p>
            <a:r>
              <a:rPr lang="zh-CN" altLang="en-US" dirty="0"/>
              <a:t>这些不同颜色的曲线表示不同尾波场中同步粒子的加速，插图是加速出口的纵向相空间分布，可以看到微束团结构。</a:t>
            </a:r>
            <a:endParaRPr lang="en-US" dirty="0"/>
          </a:p>
        </p:txBody>
      </p:sp>
      <p:sp>
        <p:nvSpPr>
          <p:cNvPr id="4" name="Slide Number Placeholder 3"/>
          <p:cNvSpPr>
            <a:spLocks noGrp="1"/>
          </p:cNvSpPr>
          <p:nvPr>
            <p:ph type="sldNum" sz="quarter" idx="5"/>
          </p:nvPr>
        </p:nvSpPr>
        <p:spPr/>
        <p:txBody>
          <a:bodyPr/>
          <a:lstStyle/>
          <a:p>
            <a:fld id="{4B3AB820-5F35-4268-922E-72A4AD5B5383}" type="slidenum">
              <a:rPr lang="zh-CN" altLang="en-US" smtClean="0"/>
              <a:t>12</a:t>
            </a:fld>
            <a:endParaRPr lang="zh-CN" altLang="en-US"/>
          </a:p>
        </p:txBody>
      </p:sp>
    </p:spTree>
    <p:extLst>
      <p:ext uri="{BB962C8B-B14F-4D97-AF65-F5344CB8AC3E}">
        <p14:creationId xmlns:p14="http://schemas.microsoft.com/office/powerpoint/2010/main" val="2754640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b="0" i="0" dirty="0">
                <a:solidFill>
                  <a:srgbClr val="262626"/>
                </a:solidFill>
                <a:effectLst/>
                <a:latin typeface="-apple-system"/>
              </a:rPr>
              <a:t>Next, we consider the</a:t>
            </a:r>
            <a:r>
              <a:rPr lang="zh-CN" altLang="en-US" b="0" i="0" dirty="0">
                <a:solidFill>
                  <a:srgbClr val="262626"/>
                </a:solidFill>
                <a:effectLst/>
                <a:latin typeface="-apple-system"/>
              </a:rPr>
              <a:t> </a:t>
            </a:r>
            <a:r>
              <a:rPr lang="en-US" altLang="zh-CN" b="0" i="0" dirty="0">
                <a:solidFill>
                  <a:srgbClr val="262626"/>
                </a:solidFill>
                <a:effectLst/>
                <a:latin typeface="-apple-system"/>
              </a:rPr>
              <a:t>high-dimensional</a:t>
            </a:r>
            <a:r>
              <a:rPr lang="zh-CN" altLang="en-US" b="0" i="0" dirty="0">
                <a:solidFill>
                  <a:srgbClr val="262626"/>
                </a:solidFill>
                <a:effectLst/>
                <a:latin typeface="-apple-system"/>
              </a:rPr>
              <a:t> </a:t>
            </a:r>
            <a:r>
              <a:rPr lang="en-US" altLang="zh-CN" b="0" i="0" dirty="0">
                <a:solidFill>
                  <a:srgbClr val="262626"/>
                </a:solidFill>
                <a:effectLst/>
                <a:latin typeface="-apple-system"/>
              </a:rPr>
              <a:t>effects. In higher dimensions, we need to examine the</a:t>
            </a:r>
            <a:r>
              <a:rPr lang="zh-CN" altLang="en-US" b="0" i="0" dirty="0">
                <a:solidFill>
                  <a:srgbClr val="262626"/>
                </a:solidFill>
                <a:effectLst/>
                <a:latin typeface="-apple-system"/>
              </a:rPr>
              <a:t> </a:t>
            </a:r>
            <a:r>
              <a:rPr lang="en-US" altLang="zh-CN" b="0" i="0" dirty="0">
                <a:solidFill>
                  <a:srgbClr val="262626"/>
                </a:solidFill>
                <a:effectLst/>
                <a:latin typeface="-apple-system"/>
              </a:rPr>
              <a:t>effect</a:t>
            </a:r>
            <a:r>
              <a:rPr lang="zh-CN" altLang="en-US" b="0" i="0" dirty="0">
                <a:solidFill>
                  <a:srgbClr val="262626"/>
                </a:solidFill>
                <a:effectLst/>
                <a:latin typeface="-apple-system"/>
              </a:rPr>
              <a:t> </a:t>
            </a:r>
            <a:r>
              <a:rPr lang="en-US" altLang="zh-CN" b="0" i="0" dirty="0">
                <a:solidFill>
                  <a:srgbClr val="262626"/>
                </a:solidFill>
                <a:effectLst/>
                <a:latin typeface="-apple-system"/>
              </a:rPr>
              <a:t>of laser self-focusing and diffraction affect,</a:t>
            </a:r>
            <a:r>
              <a:rPr lang="zh-CN" altLang="en-US" b="0" i="0" dirty="0">
                <a:solidFill>
                  <a:srgbClr val="262626"/>
                </a:solidFill>
                <a:effectLst/>
                <a:latin typeface="-apple-system"/>
              </a:rPr>
              <a:t> </a:t>
            </a:r>
            <a:r>
              <a:rPr lang="en-US" altLang="zh-CN" b="0" i="0" dirty="0">
                <a:solidFill>
                  <a:srgbClr val="262626"/>
                </a:solidFill>
                <a:effectLst/>
                <a:latin typeface="-apple-system"/>
              </a:rPr>
              <a:t> evolution</a:t>
            </a:r>
            <a:r>
              <a:rPr lang="zh-CN" altLang="en-US" b="0" i="0" dirty="0">
                <a:solidFill>
                  <a:srgbClr val="262626"/>
                </a:solidFill>
                <a:effectLst/>
                <a:latin typeface="-apple-system"/>
              </a:rPr>
              <a:t> </a:t>
            </a:r>
            <a:r>
              <a:rPr lang="en-US" altLang="zh-CN" b="0" i="0" dirty="0">
                <a:solidFill>
                  <a:srgbClr val="262626"/>
                </a:solidFill>
                <a:effectLst/>
                <a:latin typeface="-apple-system"/>
              </a:rPr>
              <a:t>of</a:t>
            </a:r>
            <a:r>
              <a:rPr lang="zh-CN" altLang="en-US" b="0" i="0" dirty="0">
                <a:solidFill>
                  <a:srgbClr val="262626"/>
                </a:solidFill>
                <a:effectLst/>
                <a:latin typeface="-apple-system"/>
              </a:rPr>
              <a:t> </a:t>
            </a:r>
            <a:r>
              <a:rPr lang="en-US" altLang="zh-CN" b="0" i="0" dirty="0">
                <a:solidFill>
                  <a:srgbClr val="262626"/>
                </a:solidFill>
                <a:effectLst/>
                <a:latin typeface="-apple-system"/>
              </a:rPr>
              <a:t>plasma wave evolution</a:t>
            </a:r>
            <a:r>
              <a:rPr lang="zh-CN" altLang="en-US" b="0" i="0" dirty="0">
                <a:solidFill>
                  <a:srgbClr val="262626"/>
                </a:solidFill>
                <a:effectLst/>
                <a:latin typeface="-apple-system"/>
              </a:rPr>
              <a:t> </a:t>
            </a:r>
            <a:r>
              <a:rPr lang="en-US" altLang="zh-CN" b="0" i="0" dirty="0" err="1">
                <a:solidFill>
                  <a:srgbClr val="262626"/>
                </a:solidFill>
                <a:effectLst/>
                <a:latin typeface="-apple-system"/>
              </a:rPr>
              <a:t>abd</a:t>
            </a:r>
            <a:r>
              <a:rPr lang="zh-CN" altLang="en-US" b="0" i="0" dirty="0">
                <a:solidFill>
                  <a:srgbClr val="262626"/>
                </a:solidFill>
                <a:effectLst/>
                <a:latin typeface="-apple-system"/>
              </a:rPr>
              <a:t> </a:t>
            </a:r>
            <a:r>
              <a:rPr lang="en-US" altLang="zh-CN" b="0" i="0" dirty="0">
                <a:solidFill>
                  <a:srgbClr val="262626"/>
                </a:solidFill>
                <a:effectLst/>
                <a:latin typeface="-apple-system"/>
              </a:rPr>
              <a:t>the transverse dynamics of the muon beam</a:t>
            </a:r>
          </a:p>
          <a:p>
            <a:pPr algn="l"/>
            <a:endParaRPr lang="en-US" altLang="zh-CN" b="0" i="0" dirty="0">
              <a:solidFill>
                <a:srgbClr val="262626"/>
              </a:solidFill>
              <a:effectLst/>
              <a:latin typeface="-apple-system"/>
            </a:endParaRPr>
          </a:p>
          <a:p>
            <a:pPr algn="l"/>
            <a:r>
              <a:rPr lang="en-US" altLang="zh-CN" b="0" i="0" dirty="0">
                <a:solidFill>
                  <a:srgbClr val="262626"/>
                </a:solidFill>
                <a:effectLst/>
                <a:latin typeface="-apple-system"/>
              </a:rPr>
              <a:t>here</a:t>
            </a:r>
            <a:r>
              <a:rPr lang="zh-CN" altLang="en-US" b="0" i="0" dirty="0">
                <a:solidFill>
                  <a:srgbClr val="262626"/>
                </a:solidFill>
                <a:effectLst/>
                <a:latin typeface="-apple-system"/>
              </a:rPr>
              <a:t> </a:t>
            </a:r>
            <a:r>
              <a:rPr lang="en-US" altLang="zh-CN" b="0" i="0" dirty="0">
                <a:solidFill>
                  <a:srgbClr val="262626"/>
                </a:solidFill>
                <a:effectLst/>
                <a:latin typeface="-apple-system"/>
              </a:rPr>
              <a:t>is a two-dimensional simulation animation. It shows the curvature of plasma waves in two dimensions, but</a:t>
            </a:r>
            <a:r>
              <a:rPr lang="zh-CN" altLang="en-US" b="0" i="0" dirty="0">
                <a:solidFill>
                  <a:srgbClr val="262626"/>
                </a:solidFill>
                <a:effectLst/>
                <a:latin typeface="-apple-system"/>
              </a:rPr>
              <a:t> </a:t>
            </a:r>
            <a:r>
              <a:rPr lang="en-US" altLang="zh-CN" b="0" i="0" dirty="0">
                <a:solidFill>
                  <a:srgbClr val="262626"/>
                </a:solidFill>
                <a:effectLst/>
                <a:latin typeface="-apple-system"/>
              </a:rPr>
              <a:t>the injected muon beam still can</a:t>
            </a:r>
            <a:r>
              <a:rPr lang="zh-CN" altLang="en-US" b="0" i="0" dirty="0">
                <a:solidFill>
                  <a:srgbClr val="262626"/>
                </a:solidFill>
                <a:effectLst/>
                <a:latin typeface="-apple-system"/>
              </a:rPr>
              <a:t> </a:t>
            </a:r>
            <a:r>
              <a:rPr lang="en-US" altLang="zh-CN" b="0" i="0" dirty="0">
                <a:solidFill>
                  <a:srgbClr val="262626"/>
                </a:solidFill>
                <a:effectLst/>
                <a:latin typeface="-apple-system"/>
              </a:rPr>
              <a:t>be</a:t>
            </a:r>
            <a:r>
              <a:rPr lang="zh-CN" altLang="en-US" b="0" i="0" dirty="0">
                <a:solidFill>
                  <a:srgbClr val="262626"/>
                </a:solidFill>
                <a:effectLst/>
                <a:latin typeface="-apple-system"/>
              </a:rPr>
              <a:t> </a:t>
            </a:r>
            <a:r>
              <a:rPr lang="en-US" altLang="zh-CN" b="0" i="0" dirty="0">
                <a:solidFill>
                  <a:srgbClr val="262626"/>
                </a:solidFill>
                <a:effectLst/>
                <a:latin typeface="-apple-system"/>
              </a:rPr>
              <a:t>accelerated. We also see</a:t>
            </a:r>
            <a:r>
              <a:rPr lang="zh-CN" altLang="en-US" b="0" i="0" dirty="0">
                <a:solidFill>
                  <a:srgbClr val="262626"/>
                </a:solidFill>
                <a:effectLst/>
                <a:latin typeface="-apple-system"/>
              </a:rPr>
              <a:t> </a:t>
            </a:r>
            <a:r>
              <a:rPr lang="en-US" altLang="zh-CN" b="0" i="0" dirty="0">
                <a:solidFill>
                  <a:srgbClr val="262626"/>
                </a:solidFill>
                <a:effectLst/>
                <a:latin typeface="-apple-system"/>
              </a:rPr>
              <a:t>the transverse oscillations of muons. Due to the symmetry of the linear wakefield focusing field, positive and negative muons can be accelerated</a:t>
            </a:r>
            <a:r>
              <a:rPr lang="zh-CN" altLang="en-US" b="0" i="0" dirty="0">
                <a:solidFill>
                  <a:srgbClr val="262626"/>
                </a:solidFill>
                <a:effectLst/>
                <a:latin typeface="-apple-system"/>
              </a:rPr>
              <a:t> </a:t>
            </a:r>
            <a:r>
              <a:rPr lang="en-US" altLang="zh-CN" b="0" i="0" dirty="0">
                <a:solidFill>
                  <a:srgbClr val="262626"/>
                </a:solidFill>
                <a:effectLst/>
                <a:latin typeface="-apple-system"/>
              </a:rPr>
              <a:t>simultaneously.</a:t>
            </a:r>
          </a:p>
          <a:p>
            <a:endParaRPr lang="en-US" dirty="0"/>
          </a:p>
          <a:p>
            <a:endParaRPr lang="en-US" dirty="0"/>
          </a:p>
          <a:p>
            <a:r>
              <a:rPr lang="en-US" dirty="0" err="1"/>
              <a:t>接下来我们考虑更实际的情况</a:t>
            </a:r>
            <a:r>
              <a:rPr lang="zh-CN" altLang="en-US" dirty="0"/>
              <a:t>，在高维情况下整个方案的可行性。高维时，我们需要考虑激光的自聚焦和衍射会不会对加速有影响？等离子体波在高维时的演化会不会有什么不同？谬子束流的横向动力学以及整个方案的横向接受度。</a:t>
            </a:r>
            <a:endParaRPr lang="en-US" altLang="zh-CN" dirty="0"/>
          </a:p>
          <a:p>
            <a:endParaRPr lang="en-US" dirty="0"/>
          </a:p>
          <a:p>
            <a:r>
              <a:rPr lang="zh-CN" altLang="en-US" dirty="0"/>
              <a:t>右侧是一个二维模拟的动画。可以看到二维时等离子体波的弯曲，但是注入的谬子束流依然实现了相位锁定和持续不断地加速。同时也观察到了谬子在尾波中横向聚焦场作用下的横向振荡。因为线性尾场聚焦场的对称性，我们可以实现正负</a:t>
            </a:r>
            <a:r>
              <a:rPr lang="en-US" altLang="zh-CN" dirty="0"/>
              <a:t>muon</a:t>
            </a:r>
            <a:r>
              <a:rPr lang="zh-CN" altLang="en-US" dirty="0"/>
              <a:t>的同时加速</a:t>
            </a:r>
            <a:endParaRPr lang="en-US" altLang="zh-CN" dirty="0"/>
          </a:p>
          <a:p>
            <a:endParaRPr lang="en-US" dirty="0"/>
          </a:p>
          <a:p>
            <a:endParaRPr lang="en-US" dirty="0"/>
          </a:p>
        </p:txBody>
      </p:sp>
      <p:sp>
        <p:nvSpPr>
          <p:cNvPr id="4" name="Slide Number Placeholder 3"/>
          <p:cNvSpPr>
            <a:spLocks noGrp="1"/>
          </p:cNvSpPr>
          <p:nvPr>
            <p:ph type="sldNum" sz="quarter" idx="5"/>
          </p:nvPr>
        </p:nvSpPr>
        <p:spPr/>
        <p:txBody>
          <a:bodyPr/>
          <a:lstStyle/>
          <a:p>
            <a:fld id="{4B3AB820-5F35-4268-922E-72A4AD5B5383}" type="slidenum">
              <a:rPr lang="zh-CN" altLang="en-US" smtClean="0"/>
              <a:t>13</a:t>
            </a:fld>
            <a:endParaRPr lang="zh-CN" altLang="en-US"/>
          </a:p>
        </p:txBody>
      </p:sp>
    </p:spTree>
    <p:extLst>
      <p:ext uri="{BB962C8B-B14F-4D97-AF65-F5344CB8AC3E}">
        <p14:creationId xmlns:p14="http://schemas.microsoft.com/office/powerpoint/2010/main" val="234130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b="0" i="0" dirty="0">
                <a:solidFill>
                  <a:srgbClr val="262626"/>
                </a:solidFill>
                <a:effectLst/>
                <a:latin typeface="-apple-system"/>
              </a:rPr>
              <a:t>In a larger-scale two-dimensional simulation, we accelerated muons from 4 MeV to 66 MeV using an 85 TW laser with a large spot size of 122 microns to achieve a quasi-one-dimensional wakefield.</a:t>
            </a:r>
          </a:p>
          <a:p>
            <a:pPr algn="l"/>
            <a:r>
              <a:rPr lang="en-US" altLang="zh-CN" b="0" i="0" dirty="0">
                <a:solidFill>
                  <a:srgbClr val="262626"/>
                </a:solidFill>
                <a:effectLst/>
                <a:latin typeface="-apple-system"/>
              </a:rPr>
              <a:t>a stronger wakefield</a:t>
            </a:r>
            <a:r>
              <a:rPr lang="zh-CN" altLang="en-US" b="0" i="0" dirty="0">
                <a:solidFill>
                  <a:srgbClr val="262626"/>
                </a:solidFill>
                <a:effectLst/>
                <a:latin typeface="-apple-system"/>
              </a:rPr>
              <a:t> </a:t>
            </a:r>
            <a:r>
              <a:rPr lang="en-US" altLang="zh-CN" b="0" i="0" dirty="0">
                <a:solidFill>
                  <a:srgbClr val="262626"/>
                </a:solidFill>
                <a:effectLst/>
                <a:latin typeface="-apple-system"/>
              </a:rPr>
              <a:t>is</a:t>
            </a:r>
            <a:r>
              <a:rPr lang="zh-CN" altLang="en-US" b="0" i="0" dirty="0">
                <a:solidFill>
                  <a:srgbClr val="262626"/>
                </a:solidFill>
                <a:effectLst/>
                <a:latin typeface="-apple-system"/>
              </a:rPr>
              <a:t> </a:t>
            </a:r>
            <a:r>
              <a:rPr lang="en-US" altLang="zh-CN" b="0" i="0" dirty="0">
                <a:solidFill>
                  <a:srgbClr val="262626"/>
                </a:solidFill>
                <a:effectLst/>
                <a:latin typeface="-apple-system"/>
              </a:rPr>
              <a:t>excited</a:t>
            </a:r>
            <a:r>
              <a:rPr lang="zh-CN" altLang="en-US" b="0" i="0" dirty="0">
                <a:solidFill>
                  <a:srgbClr val="262626"/>
                </a:solidFill>
                <a:effectLst/>
                <a:latin typeface="-apple-system"/>
              </a:rPr>
              <a:t> </a:t>
            </a:r>
            <a:r>
              <a:rPr lang="en-US" altLang="zh-CN" b="0" i="0" dirty="0">
                <a:solidFill>
                  <a:srgbClr val="262626"/>
                </a:solidFill>
                <a:effectLst/>
                <a:latin typeface="-apple-system"/>
              </a:rPr>
              <a:t>due</a:t>
            </a:r>
            <a:r>
              <a:rPr lang="zh-CN" altLang="en-US" b="0" i="0" dirty="0">
                <a:solidFill>
                  <a:srgbClr val="262626"/>
                </a:solidFill>
                <a:effectLst/>
                <a:latin typeface="-apple-system"/>
              </a:rPr>
              <a:t> </a:t>
            </a:r>
            <a:r>
              <a:rPr lang="en-US" altLang="zh-CN" b="0" i="0" dirty="0">
                <a:solidFill>
                  <a:srgbClr val="262626"/>
                </a:solidFill>
                <a:effectLst/>
                <a:latin typeface="-apple-system"/>
              </a:rPr>
              <a:t>to</a:t>
            </a:r>
            <a:r>
              <a:rPr lang="zh-CN" altLang="en-US" b="0" i="0" dirty="0">
                <a:solidFill>
                  <a:srgbClr val="262626"/>
                </a:solidFill>
                <a:effectLst/>
                <a:latin typeface="-apple-system"/>
              </a:rPr>
              <a:t> </a:t>
            </a:r>
            <a:r>
              <a:rPr lang="en-US" altLang="zh-CN" b="0" i="0" dirty="0">
                <a:solidFill>
                  <a:srgbClr val="262626"/>
                </a:solidFill>
                <a:effectLst/>
                <a:latin typeface="-apple-system"/>
              </a:rPr>
              <a:t>laser</a:t>
            </a:r>
            <a:r>
              <a:rPr lang="zh-CN" altLang="en-US" b="0" i="0" dirty="0">
                <a:solidFill>
                  <a:srgbClr val="262626"/>
                </a:solidFill>
                <a:effectLst/>
                <a:latin typeface="-apple-system"/>
              </a:rPr>
              <a:t> </a:t>
            </a:r>
            <a:r>
              <a:rPr lang="en-US" altLang="zh-CN" b="0" i="0" dirty="0">
                <a:solidFill>
                  <a:srgbClr val="262626"/>
                </a:solidFill>
                <a:effectLst/>
                <a:latin typeface="-apple-system"/>
              </a:rPr>
              <a:t>self-focusing, but the phase stability principle ensures</a:t>
            </a:r>
            <a:r>
              <a:rPr lang="zh-CN" altLang="en-US" b="0" i="0" dirty="0">
                <a:solidFill>
                  <a:srgbClr val="262626"/>
                </a:solidFill>
                <a:effectLst/>
                <a:latin typeface="-apple-system"/>
              </a:rPr>
              <a:t> </a:t>
            </a:r>
            <a:r>
              <a:rPr lang="en-US" altLang="zh-CN" b="0" i="0" dirty="0">
                <a:solidFill>
                  <a:srgbClr val="262626"/>
                </a:solidFill>
                <a:effectLst/>
                <a:latin typeface="-apple-system"/>
              </a:rPr>
              <a:t>the</a:t>
            </a:r>
            <a:r>
              <a:rPr lang="zh-CN" altLang="en-US" b="0" i="0" dirty="0">
                <a:solidFill>
                  <a:srgbClr val="262626"/>
                </a:solidFill>
                <a:effectLst/>
                <a:latin typeface="-apple-system"/>
              </a:rPr>
              <a:t> </a:t>
            </a:r>
            <a:r>
              <a:rPr lang="en-US" altLang="zh-CN" b="0" i="0" dirty="0">
                <a:solidFill>
                  <a:srgbClr val="262626"/>
                </a:solidFill>
                <a:effectLst/>
                <a:latin typeface="-apple-system"/>
              </a:rPr>
              <a:t>muons</a:t>
            </a:r>
            <a:r>
              <a:rPr lang="zh-CN" altLang="en-US" b="0" i="0" dirty="0">
                <a:solidFill>
                  <a:srgbClr val="262626"/>
                </a:solidFill>
                <a:effectLst/>
                <a:latin typeface="-apple-system"/>
              </a:rPr>
              <a:t> </a:t>
            </a:r>
            <a:r>
              <a:rPr lang="en-US" altLang="zh-CN" b="0" i="0" dirty="0">
                <a:solidFill>
                  <a:srgbClr val="262626"/>
                </a:solidFill>
                <a:effectLst/>
                <a:latin typeface="-apple-system"/>
              </a:rPr>
              <a:t>still</a:t>
            </a:r>
            <a:r>
              <a:rPr lang="zh-CN" altLang="en-US" b="0" i="0" dirty="0">
                <a:solidFill>
                  <a:srgbClr val="262626"/>
                </a:solidFill>
                <a:effectLst/>
                <a:latin typeface="-apple-system"/>
              </a:rPr>
              <a:t> </a:t>
            </a:r>
            <a:r>
              <a:rPr lang="en-US" altLang="zh-CN" b="0" i="0" dirty="0">
                <a:solidFill>
                  <a:srgbClr val="262626"/>
                </a:solidFill>
                <a:effectLst/>
                <a:latin typeface="-apple-system"/>
              </a:rPr>
              <a:t>can</a:t>
            </a:r>
            <a:r>
              <a:rPr lang="zh-CN" altLang="en-US" b="0" i="0" dirty="0">
                <a:solidFill>
                  <a:srgbClr val="262626"/>
                </a:solidFill>
                <a:effectLst/>
                <a:latin typeface="-apple-system"/>
              </a:rPr>
              <a:t> </a:t>
            </a:r>
            <a:r>
              <a:rPr lang="en-US" altLang="zh-CN" b="0" i="0" dirty="0">
                <a:solidFill>
                  <a:srgbClr val="262626"/>
                </a:solidFill>
                <a:effectLst/>
                <a:latin typeface="-apple-system"/>
              </a:rPr>
              <a:t>be</a:t>
            </a:r>
            <a:r>
              <a:rPr lang="zh-CN" altLang="en-US" b="0" i="0" dirty="0">
                <a:solidFill>
                  <a:srgbClr val="262626"/>
                </a:solidFill>
                <a:effectLst/>
                <a:latin typeface="-apple-system"/>
              </a:rPr>
              <a:t> </a:t>
            </a:r>
            <a:r>
              <a:rPr lang="en-US" altLang="zh-CN" b="0" i="0" dirty="0">
                <a:solidFill>
                  <a:srgbClr val="262626"/>
                </a:solidFill>
                <a:effectLst/>
                <a:latin typeface="-apple-system"/>
              </a:rPr>
              <a:t>accelerated.</a:t>
            </a:r>
          </a:p>
          <a:p>
            <a:pPr algn="l"/>
            <a:endParaRPr lang="en-US" altLang="zh-CN" b="0" i="0" dirty="0">
              <a:solidFill>
                <a:srgbClr val="262626"/>
              </a:solidFill>
              <a:effectLst/>
              <a:latin typeface="-apple-system"/>
            </a:endParaRPr>
          </a:p>
          <a:p>
            <a:pPr algn="l"/>
            <a:r>
              <a:rPr lang="en-US" altLang="zh-CN" b="0" i="0" dirty="0">
                <a:solidFill>
                  <a:srgbClr val="262626"/>
                </a:solidFill>
                <a:effectLst/>
                <a:latin typeface="-apple-system"/>
              </a:rPr>
              <a:t>This</a:t>
            </a:r>
            <a:r>
              <a:rPr lang="zh-CN" altLang="en-US" b="0" i="0" dirty="0">
                <a:solidFill>
                  <a:srgbClr val="262626"/>
                </a:solidFill>
                <a:effectLst/>
                <a:latin typeface="-apple-system"/>
              </a:rPr>
              <a:t> </a:t>
            </a:r>
            <a:r>
              <a:rPr lang="en-US" altLang="zh-CN" b="0" i="0" dirty="0">
                <a:solidFill>
                  <a:srgbClr val="262626"/>
                </a:solidFill>
                <a:effectLst/>
                <a:latin typeface="-apple-system"/>
              </a:rPr>
              <a:t>Figure  shows the evolution of the muon beam‘s emittance, the quasi-linear focusing force keep the emittance</a:t>
            </a:r>
            <a:r>
              <a:rPr lang="zh-CN" altLang="en-US" b="0" i="0" dirty="0">
                <a:solidFill>
                  <a:srgbClr val="262626"/>
                </a:solidFill>
                <a:effectLst/>
                <a:latin typeface="-apple-system"/>
              </a:rPr>
              <a:t> </a:t>
            </a:r>
            <a:r>
              <a:rPr lang="en-US" altLang="zh-CN" b="0" i="0" dirty="0">
                <a:solidFill>
                  <a:srgbClr val="262626"/>
                </a:solidFill>
                <a:effectLst/>
                <a:latin typeface="-apple-system"/>
              </a:rPr>
              <a:t>almost</a:t>
            </a:r>
            <a:r>
              <a:rPr lang="zh-CN" altLang="en-US" b="0" i="0" dirty="0">
                <a:solidFill>
                  <a:srgbClr val="262626"/>
                </a:solidFill>
                <a:effectLst/>
                <a:latin typeface="-apple-system"/>
              </a:rPr>
              <a:t> </a:t>
            </a:r>
            <a:r>
              <a:rPr lang="en-US" altLang="zh-CN" b="0" i="0" dirty="0">
                <a:solidFill>
                  <a:srgbClr val="262626"/>
                </a:solidFill>
                <a:effectLst/>
                <a:latin typeface="-apple-system"/>
              </a:rPr>
              <a:t>the</a:t>
            </a:r>
            <a:r>
              <a:rPr lang="zh-CN" altLang="en-US" b="0" i="0" dirty="0">
                <a:solidFill>
                  <a:srgbClr val="262626"/>
                </a:solidFill>
                <a:effectLst/>
                <a:latin typeface="-apple-system"/>
              </a:rPr>
              <a:t> </a:t>
            </a:r>
            <a:r>
              <a:rPr lang="en-US" altLang="zh-CN" b="0" i="0" dirty="0">
                <a:solidFill>
                  <a:srgbClr val="262626"/>
                </a:solidFill>
                <a:effectLst/>
                <a:latin typeface="-apple-system"/>
              </a:rPr>
              <a:t>same. This means the acceptance is 0.18 mm </a:t>
            </a:r>
            <a:r>
              <a:rPr lang="en-US" altLang="zh-CN" b="0" i="0" dirty="0" err="1">
                <a:solidFill>
                  <a:srgbClr val="262626"/>
                </a:solidFill>
                <a:effectLst/>
                <a:latin typeface="-apple-system"/>
              </a:rPr>
              <a:t>mrad</a:t>
            </a:r>
            <a:r>
              <a:rPr lang="en-US" altLang="zh-CN" b="0" i="0" dirty="0">
                <a:solidFill>
                  <a:srgbClr val="262626"/>
                </a:solidFill>
                <a:effectLst/>
                <a:latin typeface="-apple-system"/>
              </a:rPr>
              <a:t>, comparable to traditional muon accelerators.</a:t>
            </a:r>
          </a:p>
          <a:p>
            <a:pPr algn="l"/>
            <a:r>
              <a:rPr lang="en-US" altLang="zh-CN" b="0" i="0" dirty="0">
                <a:solidFill>
                  <a:srgbClr val="262626"/>
                </a:solidFill>
                <a:effectLst/>
                <a:latin typeface="-apple-system"/>
              </a:rPr>
              <a:t>Further</a:t>
            </a:r>
            <a:r>
              <a:rPr lang="zh-CN" altLang="en-US" b="0" i="0" dirty="0">
                <a:solidFill>
                  <a:srgbClr val="262626"/>
                </a:solidFill>
                <a:effectLst/>
                <a:latin typeface="-apple-system"/>
              </a:rPr>
              <a:t> </a:t>
            </a:r>
            <a:r>
              <a:rPr lang="en-US" altLang="zh-CN" b="0" i="0" dirty="0">
                <a:solidFill>
                  <a:srgbClr val="262626"/>
                </a:solidFill>
                <a:effectLst/>
                <a:latin typeface="-apple-system"/>
              </a:rPr>
              <a:t>analysis show that acceptance is proportional to the square root of laser power. Using multi-PW lasers could increase acceptance to the mm </a:t>
            </a:r>
            <a:r>
              <a:rPr lang="en-US" altLang="zh-CN" b="0" i="0" dirty="0" err="1">
                <a:solidFill>
                  <a:srgbClr val="262626"/>
                </a:solidFill>
                <a:effectLst/>
                <a:latin typeface="-apple-system"/>
              </a:rPr>
              <a:t>mrad</a:t>
            </a:r>
            <a:r>
              <a:rPr lang="en-US" altLang="zh-CN" b="0" i="0" dirty="0">
                <a:solidFill>
                  <a:srgbClr val="262626"/>
                </a:solidFill>
                <a:effectLst/>
                <a:latin typeface="-apple-system"/>
              </a:rPr>
              <a:t> level.</a:t>
            </a:r>
          </a:p>
          <a:p>
            <a:endParaRPr lang="en-US" dirty="0"/>
          </a:p>
          <a:p>
            <a:endParaRPr lang="en-US" dirty="0"/>
          </a:p>
          <a:p>
            <a:endParaRPr lang="en-US" dirty="0"/>
          </a:p>
          <a:p>
            <a:r>
              <a:rPr lang="en-US" dirty="0" err="1"/>
              <a:t>在一个更大规模的二维模拟中</a:t>
            </a:r>
            <a:r>
              <a:rPr lang="zh-CN" altLang="en-US" dirty="0"/>
              <a:t>，我们将谬子从</a:t>
            </a:r>
            <a:r>
              <a:rPr lang="en-US" altLang="zh-CN" dirty="0"/>
              <a:t>4</a:t>
            </a:r>
            <a:r>
              <a:rPr lang="zh-CN" altLang="en-US" dirty="0"/>
              <a:t> </a:t>
            </a:r>
            <a:r>
              <a:rPr lang="en-US" altLang="zh-CN" dirty="0"/>
              <a:t>MeV</a:t>
            </a:r>
            <a:r>
              <a:rPr lang="zh-CN" altLang="en-US" dirty="0"/>
              <a:t>加速至</a:t>
            </a:r>
            <a:r>
              <a:rPr lang="en-US" altLang="zh-CN" dirty="0"/>
              <a:t>66</a:t>
            </a:r>
            <a:r>
              <a:rPr lang="zh-CN" altLang="en-US" dirty="0"/>
              <a:t> </a:t>
            </a:r>
            <a:r>
              <a:rPr lang="en-US" altLang="zh-CN" dirty="0"/>
              <a:t>MeV</a:t>
            </a:r>
            <a:r>
              <a:rPr lang="zh-CN" altLang="en-US" dirty="0"/>
              <a:t>。我们使用了</a:t>
            </a:r>
            <a:r>
              <a:rPr lang="en-US" altLang="zh-CN" dirty="0"/>
              <a:t>85</a:t>
            </a:r>
            <a:r>
              <a:rPr lang="zh-CN" altLang="en-US" dirty="0"/>
              <a:t> </a:t>
            </a:r>
            <a:r>
              <a:rPr lang="en-US" altLang="zh-CN" dirty="0"/>
              <a:t>TW</a:t>
            </a:r>
            <a:r>
              <a:rPr lang="zh-CN" altLang="en-US" dirty="0"/>
              <a:t>的激光，一个很大的光斑，</a:t>
            </a:r>
            <a:r>
              <a:rPr lang="en-US" altLang="zh-CN" dirty="0"/>
              <a:t>122</a:t>
            </a:r>
            <a:r>
              <a:rPr lang="zh-CN" altLang="en-US" dirty="0"/>
              <a:t> 微米，去实现准一维的尾波场。</a:t>
            </a:r>
            <a:endParaRPr lang="en-US" altLang="zh-CN" dirty="0"/>
          </a:p>
          <a:p>
            <a:endParaRPr lang="en-US" altLang="zh-CN" dirty="0"/>
          </a:p>
          <a:p>
            <a:r>
              <a:rPr lang="zh-CN" altLang="en-US" dirty="0"/>
              <a:t>模拟中发现激光的自聚焦会激发更强的尾波场，但是稳相原理保证了整个加速过程依然顺利进行。</a:t>
            </a:r>
            <a:endParaRPr lang="en-US" altLang="zh-CN" dirty="0"/>
          </a:p>
          <a:p>
            <a:endParaRPr lang="en-US" altLang="zh-CN" dirty="0"/>
          </a:p>
          <a:p>
            <a:r>
              <a:rPr lang="zh-CN" altLang="en-US" dirty="0"/>
              <a:t>通过滞后注入和选择更大的同步相位，一维俘获效率可达</a:t>
            </a:r>
            <a:r>
              <a:rPr lang="en-US" altLang="zh-CN" dirty="0"/>
              <a:t>8%.</a:t>
            </a:r>
            <a:r>
              <a:rPr lang="zh-CN" altLang="en-US" dirty="0"/>
              <a:t> </a:t>
            </a:r>
            <a:r>
              <a:rPr lang="en-US" altLang="zh-CN" dirty="0"/>
              <a:t>C</a:t>
            </a:r>
            <a:r>
              <a:rPr lang="zh-CN" altLang="en-US" dirty="0"/>
              <a:t>图展示的是谬子束流的发射度演化，可以看到准线性聚焦力保证了发射度不增加，为</a:t>
            </a:r>
            <a:r>
              <a:rPr lang="en-US" altLang="zh-CN" dirty="0"/>
              <a:t>0.18</a:t>
            </a:r>
            <a:r>
              <a:rPr lang="zh-CN" altLang="en-US" dirty="0"/>
              <a:t> </a:t>
            </a:r>
            <a:r>
              <a:rPr lang="en-US" altLang="zh-CN" dirty="0"/>
              <a:t>mm</a:t>
            </a:r>
            <a:r>
              <a:rPr lang="zh-CN" altLang="en-US" dirty="0"/>
              <a:t> </a:t>
            </a:r>
            <a:r>
              <a:rPr lang="en-US" altLang="zh-CN" dirty="0" err="1"/>
              <a:t>mrad</a:t>
            </a:r>
            <a:r>
              <a:rPr lang="zh-CN" altLang="en-US" dirty="0"/>
              <a:t>，也就是说该参数下整个方案的接受度为</a:t>
            </a:r>
            <a:r>
              <a:rPr lang="en-US" altLang="zh-CN" dirty="0"/>
              <a:t>0.18</a:t>
            </a:r>
            <a:r>
              <a:rPr lang="zh-CN" altLang="en-US" dirty="0"/>
              <a:t> </a:t>
            </a:r>
            <a:r>
              <a:rPr lang="en-US" altLang="zh-CN" dirty="0"/>
              <a:t>mm</a:t>
            </a:r>
            <a:r>
              <a:rPr lang="zh-CN" altLang="en-US" dirty="0"/>
              <a:t> </a:t>
            </a:r>
            <a:r>
              <a:rPr lang="en-US" altLang="zh-CN" dirty="0" err="1"/>
              <a:t>mrad</a:t>
            </a:r>
            <a:r>
              <a:rPr lang="zh-CN" altLang="en-US" dirty="0"/>
              <a:t>，可以与传统的谬子加速器相当。横向动力学及接受度。分析表明接受度正比于根号下激光功率，如果使用数</a:t>
            </a:r>
            <a:r>
              <a:rPr lang="en-US" altLang="zh-CN" dirty="0"/>
              <a:t>PW</a:t>
            </a:r>
            <a:r>
              <a:rPr lang="zh-CN" altLang="en-US" dirty="0"/>
              <a:t>激光，可以将接受度提升至</a:t>
            </a:r>
            <a:r>
              <a:rPr lang="en-US" altLang="zh-CN" dirty="0"/>
              <a:t>mm</a:t>
            </a:r>
            <a:r>
              <a:rPr lang="zh-CN" altLang="en-US" dirty="0"/>
              <a:t> </a:t>
            </a:r>
            <a:r>
              <a:rPr lang="en-US" altLang="zh-CN" dirty="0" err="1"/>
              <a:t>mrad</a:t>
            </a:r>
            <a:r>
              <a:rPr lang="zh-CN" altLang="en-US" dirty="0"/>
              <a:t> 级别。</a:t>
            </a:r>
            <a:endParaRPr lang="en-US" dirty="0"/>
          </a:p>
        </p:txBody>
      </p:sp>
      <p:sp>
        <p:nvSpPr>
          <p:cNvPr id="4" name="Slide Number Placeholder 3"/>
          <p:cNvSpPr>
            <a:spLocks noGrp="1"/>
          </p:cNvSpPr>
          <p:nvPr>
            <p:ph type="sldNum" sz="quarter" idx="5"/>
          </p:nvPr>
        </p:nvSpPr>
        <p:spPr/>
        <p:txBody>
          <a:bodyPr/>
          <a:lstStyle/>
          <a:p>
            <a:fld id="{4B3AB820-5F35-4268-922E-72A4AD5B5383}" type="slidenum">
              <a:rPr lang="zh-CN" altLang="en-US" smtClean="0"/>
              <a:t>14</a:t>
            </a:fld>
            <a:endParaRPr lang="zh-CN" altLang="en-US"/>
          </a:p>
        </p:txBody>
      </p:sp>
    </p:spTree>
    <p:extLst>
      <p:ext uri="{BB962C8B-B14F-4D97-AF65-F5344CB8AC3E}">
        <p14:creationId xmlns:p14="http://schemas.microsoft.com/office/powerpoint/2010/main" val="2043481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262626"/>
                </a:solidFill>
                <a:effectLst/>
                <a:latin typeface="-apple-system"/>
              </a:rPr>
              <a:t>In conclusion, our study demonstrates the feasibility of using plasma wakefield acceleration for muons, achieving significant energy gains within a short timeframe. The phase stability principle plays a crucial role in maintaining efficient acceleration</a:t>
            </a:r>
            <a:r>
              <a:rPr lang="zh-CN" altLang="en-US" b="0" i="0" dirty="0">
                <a:solidFill>
                  <a:srgbClr val="262626"/>
                </a:solidFill>
                <a:effectLst/>
                <a:latin typeface="-apple-system"/>
              </a:rPr>
              <a:t> </a:t>
            </a:r>
            <a:r>
              <a:rPr lang="en-US" altLang="zh-CN" b="0" i="0" dirty="0">
                <a:solidFill>
                  <a:srgbClr val="262626"/>
                </a:solidFill>
                <a:effectLst/>
                <a:latin typeface="-apple-system"/>
              </a:rPr>
              <a:t>for</a:t>
            </a:r>
            <a:r>
              <a:rPr lang="zh-CN" altLang="en-US" b="0" i="0" dirty="0">
                <a:solidFill>
                  <a:srgbClr val="262626"/>
                </a:solidFill>
                <a:effectLst/>
                <a:latin typeface="-apple-system"/>
              </a:rPr>
              <a:t> </a:t>
            </a:r>
            <a:r>
              <a:rPr lang="en-US" altLang="zh-CN" b="0" i="0" dirty="0">
                <a:solidFill>
                  <a:srgbClr val="262626"/>
                </a:solidFill>
                <a:effectLst/>
                <a:latin typeface="-apple-system"/>
              </a:rPr>
              <a:t>our</a:t>
            </a:r>
            <a:r>
              <a:rPr lang="zh-CN" altLang="en-US" b="0" i="0" dirty="0">
                <a:solidFill>
                  <a:srgbClr val="262626"/>
                </a:solidFill>
                <a:effectLst/>
                <a:latin typeface="-apple-system"/>
              </a:rPr>
              <a:t> </a:t>
            </a:r>
            <a:r>
              <a:rPr lang="en-US" altLang="zh-CN" b="0" i="0" dirty="0">
                <a:solidFill>
                  <a:srgbClr val="262626"/>
                </a:solidFill>
                <a:effectLst/>
                <a:latin typeface="-apple-system"/>
              </a:rPr>
              <a:t>regime.</a:t>
            </a:r>
            <a:r>
              <a:rPr lang="zh-CN" altLang="en-US" b="0" i="0" dirty="0">
                <a:solidFill>
                  <a:srgbClr val="262626"/>
                </a:solidFill>
                <a:effectLst/>
                <a:latin typeface="-apple-system"/>
              </a:rPr>
              <a:t>  </a:t>
            </a:r>
            <a:endParaRPr kumimoji="1" lang="zh-CN" altLang="en-US" dirty="0"/>
          </a:p>
        </p:txBody>
      </p:sp>
      <p:sp>
        <p:nvSpPr>
          <p:cNvPr id="4" name="灯片编号占位符 3"/>
          <p:cNvSpPr>
            <a:spLocks noGrp="1"/>
          </p:cNvSpPr>
          <p:nvPr>
            <p:ph type="sldNum" sz="quarter" idx="5"/>
          </p:nvPr>
        </p:nvSpPr>
        <p:spPr/>
        <p:txBody>
          <a:bodyPr/>
          <a:lstStyle/>
          <a:p>
            <a:fld id="{4B3AB820-5F35-4268-922E-72A4AD5B5383}" type="slidenum">
              <a:rPr lang="zh-CN" altLang="en-US" smtClean="0"/>
              <a:t>15</a:t>
            </a:fld>
            <a:endParaRPr lang="zh-CN" altLang="en-US"/>
          </a:p>
        </p:txBody>
      </p:sp>
    </p:spTree>
    <p:extLst>
      <p:ext uri="{BB962C8B-B14F-4D97-AF65-F5344CB8AC3E}">
        <p14:creationId xmlns:p14="http://schemas.microsoft.com/office/powerpoint/2010/main" val="1917677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26262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262626"/>
                </a:solidFill>
                <a:effectLst/>
                <a:latin typeface="-apple-system"/>
              </a:rPr>
              <a:t>First, let me briefly introduce the muon. A muon is an unstable fundamental particle, which</a:t>
            </a:r>
            <a:r>
              <a:rPr lang="zh-CN" altLang="en-US" b="0" i="0" dirty="0">
                <a:solidFill>
                  <a:srgbClr val="262626"/>
                </a:solidFill>
                <a:effectLst/>
                <a:latin typeface="-apple-system"/>
              </a:rPr>
              <a:t> </a:t>
            </a:r>
            <a:r>
              <a:rPr lang="en-US" altLang="zh-CN" b="0" i="0" dirty="0">
                <a:solidFill>
                  <a:srgbClr val="262626"/>
                </a:solidFill>
                <a:effectLst/>
                <a:latin typeface="-apple-system"/>
              </a:rPr>
              <a:t>can</a:t>
            </a:r>
            <a:r>
              <a:rPr lang="zh-CN" altLang="en-US" b="0" i="0" dirty="0">
                <a:solidFill>
                  <a:srgbClr val="262626"/>
                </a:solidFill>
                <a:effectLst/>
                <a:latin typeface="-apple-system"/>
              </a:rPr>
              <a:t> </a:t>
            </a:r>
            <a:r>
              <a:rPr lang="en-US" altLang="zh-CN" b="0" i="0" dirty="0">
                <a:solidFill>
                  <a:srgbClr val="262626"/>
                </a:solidFill>
                <a:effectLst/>
                <a:latin typeface="-apple-system"/>
              </a:rPr>
              <a:t>be</a:t>
            </a:r>
            <a:r>
              <a:rPr lang="zh-CN" altLang="en-US" b="0" i="0" dirty="0">
                <a:solidFill>
                  <a:srgbClr val="262626"/>
                </a:solidFill>
                <a:effectLst/>
                <a:latin typeface="-apple-system"/>
              </a:rPr>
              <a:t> </a:t>
            </a:r>
            <a:r>
              <a:rPr lang="en-US" altLang="zh-CN" b="0" i="0" dirty="0">
                <a:solidFill>
                  <a:srgbClr val="262626"/>
                </a:solidFill>
                <a:effectLst/>
                <a:latin typeface="-apple-system"/>
              </a:rPr>
              <a:t>understood</a:t>
            </a:r>
            <a:r>
              <a:rPr lang="zh-CN" altLang="en-US" b="0" i="0" dirty="0">
                <a:solidFill>
                  <a:srgbClr val="262626"/>
                </a:solidFill>
                <a:effectLst/>
                <a:latin typeface="-apple-system"/>
              </a:rPr>
              <a:t> </a:t>
            </a:r>
            <a:r>
              <a:rPr lang="en-US" altLang="zh-CN" b="0" i="0" dirty="0">
                <a:solidFill>
                  <a:srgbClr val="262626"/>
                </a:solidFill>
                <a:effectLst/>
                <a:latin typeface="-apple-system"/>
              </a:rPr>
              <a:t>as a larger electron,</a:t>
            </a:r>
            <a:r>
              <a:rPr lang="zh-CN" altLang="en-US" b="0" i="0" dirty="0">
                <a:solidFill>
                  <a:srgbClr val="262626"/>
                </a:solidFill>
                <a:effectLst/>
                <a:latin typeface="-apple-system"/>
              </a:rPr>
              <a:t> </a:t>
            </a:r>
            <a:r>
              <a:rPr lang="en-US" altLang="zh-CN" b="0" i="0" dirty="0">
                <a:solidFill>
                  <a:srgbClr val="262626"/>
                </a:solidFill>
                <a:effectLst/>
                <a:latin typeface="-apple-system"/>
              </a:rPr>
              <a:t>but</a:t>
            </a:r>
            <a:r>
              <a:rPr lang="zh-CN" altLang="en-US" b="0" i="0" dirty="0">
                <a:solidFill>
                  <a:srgbClr val="262626"/>
                </a:solidFill>
                <a:effectLst/>
                <a:latin typeface="-apple-system"/>
              </a:rPr>
              <a:t> </a:t>
            </a:r>
            <a:r>
              <a:rPr lang="en-US" altLang="zh-CN" b="0" i="0" dirty="0">
                <a:solidFill>
                  <a:srgbClr val="262626"/>
                </a:solidFill>
                <a:effectLst/>
                <a:latin typeface="-apple-system"/>
              </a:rPr>
              <a:t>with</a:t>
            </a:r>
            <a:r>
              <a:rPr lang="zh-CN" altLang="en-US" b="0" i="0" dirty="0">
                <a:solidFill>
                  <a:srgbClr val="262626"/>
                </a:solidFill>
                <a:effectLst/>
                <a:latin typeface="-apple-system"/>
              </a:rPr>
              <a:t> </a:t>
            </a:r>
            <a:r>
              <a:rPr lang="en-US" altLang="zh-CN" b="0" i="0" dirty="0">
                <a:solidFill>
                  <a:srgbClr val="262626"/>
                </a:solidFill>
                <a:effectLst/>
                <a:latin typeface="-apple-system"/>
              </a:rPr>
              <a:t>a</a:t>
            </a:r>
            <a:r>
              <a:rPr lang="zh-CN" altLang="en-US" b="0" i="0" dirty="0">
                <a:solidFill>
                  <a:srgbClr val="262626"/>
                </a:solidFill>
                <a:effectLst/>
                <a:latin typeface="-apple-system"/>
              </a:rPr>
              <a:t> </a:t>
            </a:r>
            <a:r>
              <a:rPr lang="en-US" altLang="zh-CN" b="0" i="0" dirty="0">
                <a:solidFill>
                  <a:srgbClr val="262626"/>
                </a:solidFill>
                <a:effectLst/>
                <a:latin typeface="-apple-system"/>
              </a:rPr>
              <a:t>short</a:t>
            </a:r>
            <a:r>
              <a:rPr lang="zh-CN" altLang="en-US" b="0" i="0" dirty="0">
                <a:solidFill>
                  <a:srgbClr val="262626"/>
                </a:solidFill>
                <a:effectLst/>
                <a:latin typeface="-apple-system"/>
              </a:rPr>
              <a:t> </a:t>
            </a:r>
            <a:r>
              <a:rPr lang="en-US" altLang="zh-CN" b="0" i="0" dirty="0" err="1">
                <a:solidFill>
                  <a:srgbClr val="262626"/>
                </a:solidFill>
                <a:effectLst/>
                <a:latin typeface="-apple-system"/>
              </a:rPr>
              <a:t>lifttme</a:t>
            </a:r>
            <a:r>
              <a:rPr lang="en-US" altLang="zh-CN" b="0" i="0" dirty="0">
                <a:solidFill>
                  <a:srgbClr val="262626"/>
                </a:solidFill>
                <a:effectLst/>
                <a:latin typeface="-apple-system"/>
              </a:rPr>
              <a:t>,</a:t>
            </a:r>
            <a:r>
              <a:rPr lang="zh-CN" altLang="en-US" b="0" i="0" dirty="0">
                <a:solidFill>
                  <a:srgbClr val="262626"/>
                </a:solidFill>
                <a:effectLst/>
                <a:latin typeface="-apple-system"/>
              </a:rPr>
              <a:t> </a:t>
            </a:r>
            <a:r>
              <a:rPr lang="en-US" altLang="zh-CN" b="0" i="0" dirty="0">
                <a:solidFill>
                  <a:srgbClr val="262626"/>
                </a:solidFill>
                <a:effectLst/>
                <a:latin typeface="-apple-system"/>
              </a:rPr>
              <a:t>2.2</a:t>
            </a:r>
            <a:r>
              <a:rPr lang="zh-CN" altLang="en-US" b="0" i="0" dirty="0">
                <a:solidFill>
                  <a:srgbClr val="262626"/>
                </a:solidFill>
                <a:effectLst/>
                <a:latin typeface="-apple-system"/>
              </a:rPr>
              <a:t> </a:t>
            </a:r>
            <a:r>
              <a:rPr lang="en-US" altLang="zh-CN" b="0" i="0" dirty="0">
                <a:solidFill>
                  <a:srgbClr val="262626"/>
                </a:solidFill>
                <a:effectLst/>
                <a:latin typeface="-apple-system"/>
              </a:rPr>
              <a:t>microsecond. Muons are important in both fundamental and applied sciences. Recently, both the U.S. and Europe have highlighted the need to build muon colliders. Another important topic is the muon's anomalous magnetic moment. Experiments show that the muon's magnetic moment differs from what the Standard Model predicts by three standard deviations. Measuring this precisely could help verify the Standard Model or even uncover new physics. In applied science, muon spin spectroscopy is crucial for studying superconducting and magnetic materials, and muon radiography has numerous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26262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26262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262626"/>
                </a:solidFill>
                <a:effectLst/>
                <a:latin typeface="-apple-system"/>
              </a:rPr>
              <a:t>之前不少报告中都提到了谬子，简单说，它是第二代基本粒子，可以认为是大号的电子，它的质量是电子的</a:t>
            </a:r>
            <a:r>
              <a:rPr lang="en-US" altLang="zh-CN" b="0" i="0" dirty="0">
                <a:solidFill>
                  <a:srgbClr val="262626"/>
                </a:solidFill>
                <a:effectLst/>
                <a:latin typeface="-apple-system"/>
              </a:rPr>
              <a:t>200</a:t>
            </a:r>
            <a:r>
              <a:rPr lang="zh-CN" altLang="en-US" b="0" i="0" dirty="0">
                <a:solidFill>
                  <a:srgbClr val="262626"/>
                </a:solidFill>
                <a:effectLst/>
                <a:latin typeface="-apple-system"/>
              </a:rPr>
              <a:t>多倍，它不稳定，静止寿命</a:t>
            </a:r>
            <a:r>
              <a:rPr lang="en-US" altLang="zh-CN" b="0" i="0" dirty="0">
                <a:solidFill>
                  <a:srgbClr val="262626"/>
                </a:solidFill>
                <a:effectLst/>
                <a:latin typeface="-apple-system"/>
              </a:rPr>
              <a:t>2.2</a:t>
            </a:r>
            <a:r>
              <a:rPr lang="zh-CN" altLang="en-US" b="0" i="0" dirty="0">
                <a:solidFill>
                  <a:srgbClr val="262626"/>
                </a:solidFill>
                <a:effectLst/>
                <a:latin typeface="-apple-system"/>
              </a:rPr>
              <a:t>微秒。</a:t>
            </a:r>
            <a:endParaRPr lang="en-US" altLang="zh-CN" b="0" i="0" dirty="0">
              <a:solidFill>
                <a:srgbClr val="26262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26262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262626"/>
                </a:solidFill>
                <a:effectLst/>
                <a:latin typeface="-apple-system"/>
              </a:rPr>
              <a:t>作为一种基本粒子，谬子在基础科学和应用科学上都有着重要的价值。基础科学上，近期美国和欧洲都指出了建设谬子对撞机的紧迫性；另一个重要的事情是谬子反常磁矩，实验中测得谬子磁矩偏离标准模型理论预测</a:t>
            </a:r>
            <a:r>
              <a:rPr lang="en-US" altLang="zh-CN" b="0" i="0" dirty="0">
                <a:solidFill>
                  <a:srgbClr val="262626"/>
                </a:solidFill>
                <a:effectLst/>
                <a:latin typeface="-apple-system"/>
              </a:rPr>
              <a:t>3</a:t>
            </a:r>
            <a:r>
              <a:rPr lang="zh-CN" altLang="en-US" b="0" i="0" dirty="0">
                <a:solidFill>
                  <a:srgbClr val="262626"/>
                </a:solidFill>
                <a:effectLst/>
                <a:latin typeface="-apple-system"/>
              </a:rPr>
              <a:t>个标准差，对它的精确测量不仅有助于验证标准模型，还可能揭示新物理的存在。</a:t>
            </a:r>
            <a:endParaRPr lang="en-US" altLang="zh-CN" b="0" i="0" dirty="0">
              <a:solidFill>
                <a:srgbClr val="26262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26262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262626"/>
                </a:solidFill>
                <a:effectLst/>
                <a:latin typeface="-apple-system"/>
              </a:rPr>
              <a:t>在应用科学上，谬子自旋谱学也就是</a:t>
            </a:r>
            <a:r>
              <a:rPr lang="en-US" altLang="zh-CN" b="0" i="0" dirty="0" err="1">
                <a:solidFill>
                  <a:srgbClr val="262626"/>
                </a:solidFill>
                <a:effectLst/>
                <a:latin typeface="-apple-system"/>
              </a:rPr>
              <a:t>uSR</a:t>
            </a:r>
            <a:r>
              <a:rPr lang="zh-CN" altLang="en-US" b="0" i="0" dirty="0">
                <a:solidFill>
                  <a:srgbClr val="262626"/>
                </a:solidFill>
                <a:effectLst/>
                <a:latin typeface="-apple-system"/>
              </a:rPr>
              <a:t>是研究超导和磁性材料的重要方法；谬子成像有着很多应用场景。</a:t>
            </a:r>
          </a:p>
          <a:p>
            <a:endParaRPr lang="zh-CN" altLang="en-US" dirty="0"/>
          </a:p>
        </p:txBody>
      </p:sp>
      <p:sp>
        <p:nvSpPr>
          <p:cNvPr id="4" name="灯片编号占位符 3"/>
          <p:cNvSpPr>
            <a:spLocks noGrp="1"/>
          </p:cNvSpPr>
          <p:nvPr>
            <p:ph type="sldNum" sz="quarter" idx="5"/>
          </p:nvPr>
        </p:nvSpPr>
        <p:spPr/>
        <p:txBody>
          <a:bodyPr/>
          <a:lstStyle/>
          <a:p>
            <a:fld id="{4B3AB820-5F35-4268-922E-72A4AD5B5383}" type="slidenum">
              <a:rPr lang="zh-CN" altLang="en-US" smtClean="0"/>
              <a:t>2</a:t>
            </a:fld>
            <a:endParaRPr lang="zh-CN" altLang="en-US"/>
          </a:p>
        </p:txBody>
      </p:sp>
    </p:spTree>
    <p:extLst>
      <p:ext uri="{BB962C8B-B14F-4D97-AF65-F5344CB8AC3E}">
        <p14:creationId xmlns:p14="http://schemas.microsoft.com/office/powerpoint/2010/main" val="289811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262626"/>
                </a:solidFill>
                <a:effectLst/>
                <a:latin typeface="-apple-system"/>
              </a:rPr>
              <a:t>In recent years, the international high-energy physics community has shown great interest in muon colliders. This is because, compared to electron colliders, muons have much lower synchrotron radiation losses due to their heavier mass. This means that muon colliders can achieve higher energy levels in the same size. Compared to proton colliders, muons, being fundamental particles, have a simpler structure, offering significant advantages in precision, background noise, and collision mechanisms. A 10 TeV muon collider has a similar potential for discovering new physics as a 100 TeV proton collider.</a:t>
            </a:r>
          </a:p>
          <a:p>
            <a:pPr algn="l"/>
            <a:r>
              <a:rPr lang="en-US" altLang="zh-CN" b="0" i="0" dirty="0">
                <a:solidFill>
                  <a:srgbClr val="262626"/>
                </a:solidFill>
                <a:effectLst/>
                <a:latin typeface="-apple-system"/>
              </a:rPr>
              <a:t>The U.S. P5 report released last year clearly stated the goal of pursuing research and development for a 10 TeV muon collider. Similarly, the European accelerator research and development roadmap from 2022 emphasized strengthening efforts for muon colliders.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近几年，国际高能物理界对谬子对撞机产生了浓厚的兴趣。这是因为相比于电子对撞机，谬子由于其更重的质量，它的同步辐射损失远低于电子对撞机，也就是说在同样的尺寸时，谬子对撞机的能量可以更高。相比于质子对撞机，谬子作为一种基本粒子，结构简单，在精确度、背景噪声、碰撞机制等方面具有显著优势。</a:t>
            </a:r>
            <a:r>
              <a:rPr kumimoji="1" lang="en-US" altLang="zh-CN" sz="1200" dirty="0">
                <a:latin typeface="+mn-ea"/>
              </a:rPr>
              <a:t>10</a:t>
            </a:r>
            <a:r>
              <a:rPr kumimoji="1" lang="zh-CN" altLang="en-US" sz="1200" dirty="0">
                <a:latin typeface="+mn-ea"/>
              </a:rPr>
              <a:t> </a:t>
            </a:r>
            <a:r>
              <a:rPr kumimoji="1" lang="en-US" altLang="zh-CN" sz="1200" dirty="0" err="1">
                <a:latin typeface="+mn-ea"/>
              </a:rPr>
              <a:t>TeV</a:t>
            </a:r>
            <a:r>
              <a:rPr kumimoji="1" lang="zh-CN" altLang="en-US" sz="1200" dirty="0">
                <a:latin typeface="+mn-ea"/>
              </a:rPr>
              <a:t>的缪子对撞机与</a:t>
            </a:r>
            <a:r>
              <a:rPr kumimoji="1" lang="en-US" altLang="zh-CN" sz="1200" dirty="0">
                <a:latin typeface="+mn-ea"/>
              </a:rPr>
              <a:t>100</a:t>
            </a:r>
            <a:r>
              <a:rPr kumimoji="1" lang="zh-CN" altLang="en-US" sz="1200" dirty="0">
                <a:latin typeface="+mn-ea"/>
              </a:rPr>
              <a:t> </a:t>
            </a:r>
            <a:r>
              <a:rPr kumimoji="1" lang="en-US" altLang="zh-CN" sz="1200" dirty="0" err="1">
                <a:latin typeface="+mn-ea"/>
              </a:rPr>
              <a:t>TeV</a:t>
            </a:r>
            <a:r>
              <a:rPr kumimoji="1" lang="zh-CN" altLang="en-US" sz="1200" dirty="0">
                <a:latin typeface="+mn-ea"/>
              </a:rPr>
              <a:t>的质子对撞机有类似的探索新物理的可能性。</a:t>
            </a:r>
            <a:endParaRPr kumimoji="1" lang="en-US" altLang="zh-CN" sz="120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dirty="0">
                <a:latin typeface="+mn-ea"/>
              </a:rPr>
              <a:t>在去年出炉的美国</a:t>
            </a:r>
            <a:r>
              <a:rPr kumimoji="1" lang="en-US" altLang="zh-CN" sz="1200" dirty="0">
                <a:latin typeface="+mn-ea"/>
              </a:rPr>
              <a:t>P5</a:t>
            </a:r>
            <a:r>
              <a:rPr kumimoji="1" lang="zh-CN" altLang="en-US" sz="1200" dirty="0">
                <a:latin typeface="+mn-ea"/>
              </a:rPr>
              <a:t>报告中明确指出要以</a:t>
            </a:r>
            <a:r>
              <a:rPr kumimoji="1" lang="en-US" altLang="zh-CN" sz="1200" dirty="0">
                <a:latin typeface="+mn-ea"/>
              </a:rPr>
              <a:t>10TeV</a:t>
            </a:r>
            <a:r>
              <a:rPr kumimoji="1" lang="zh-CN" altLang="en-US" sz="1200" dirty="0">
                <a:latin typeface="+mn-ea"/>
              </a:rPr>
              <a:t>谬子对撞机为目标进行</a:t>
            </a:r>
            <a:r>
              <a:rPr kumimoji="1" lang="en-US" altLang="zh-CN" sz="1200" dirty="0">
                <a:latin typeface="+mn-ea"/>
              </a:rPr>
              <a:t>R&amp;D</a:t>
            </a:r>
            <a:r>
              <a:rPr kumimoji="1" lang="zh-CN" altLang="en-US" sz="1200" dirty="0">
                <a:latin typeface="+mn-ea"/>
              </a:rPr>
              <a:t>。</a:t>
            </a:r>
            <a:r>
              <a:rPr kumimoji="1" lang="en-US" altLang="zh-CN" sz="1200" dirty="0">
                <a:latin typeface="+mn-ea"/>
              </a:rPr>
              <a:t>22</a:t>
            </a:r>
            <a:r>
              <a:rPr kumimoji="1" lang="zh-CN" altLang="en-US" sz="1200" dirty="0">
                <a:latin typeface="+mn-ea"/>
              </a:rPr>
              <a:t>年的欧洲加速器</a:t>
            </a:r>
            <a:r>
              <a:rPr kumimoji="1" lang="en-US" altLang="zh-CN" sz="1200" dirty="0">
                <a:latin typeface="+mn-ea"/>
              </a:rPr>
              <a:t>R&amp;D</a:t>
            </a:r>
            <a:r>
              <a:rPr kumimoji="1" lang="zh-CN" altLang="en-US" sz="1200" dirty="0">
                <a:latin typeface="+mn-ea"/>
              </a:rPr>
              <a:t>计划中也指出要加强谬子对撞机的</a:t>
            </a:r>
            <a:r>
              <a:rPr kumimoji="1" lang="en-US" altLang="zh-CN" sz="1200" dirty="0">
                <a:latin typeface="+mn-ea"/>
              </a:rPr>
              <a:t>R&amp;D</a:t>
            </a:r>
            <a:r>
              <a:rPr kumimoji="1" lang="zh-CN" altLang="en-US" sz="1200" dirty="0">
                <a:latin typeface="+mn-ea"/>
              </a:rPr>
              <a:t>。</a:t>
            </a:r>
            <a:endParaRPr kumimoji="1" lang="en-US" altLang="zh-CN" sz="1200" dirty="0">
              <a:latin typeface="+mn-ea"/>
            </a:endParaRPr>
          </a:p>
          <a:p>
            <a:endParaRPr lang="zh-CN" altLang="en-US" dirty="0"/>
          </a:p>
        </p:txBody>
      </p:sp>
      <p:sp>
        <p:nvSpPr>
          <p:cNvPr id="4" name="灯片编号占位符 3"/>
          <p:cNvSpPr>
            <a:spLocks noGrp="1"/>
          </p:cNvSpPr>
          <p:nvPr>
            <p:ph type="sldNum" sz="quarter" idx="5"/>
          </p:nvPr>
        </p:nvSpPr>
        <p:spPr/>
        <p:txBody>
          <a:bodyPr/>
          <a:lstStyle/>
          <a:p>
            <a:fld id="{4B3AB820-5F35-4268-922E-72A4AD5B5383}" type="slidenum">
              <a:rPr lang="zh-CN" altLang="en-US" smtClean="0"/>
              <a:t>3</a:t>
            </a:fld>
            <a:endParaRPr lang="zh-CN" altLang="en-US"/>
          </a:p>
        </p:txBody>
      </p:sp>
    </p:spTree>
    <p:extLst>
      <p:ext uri="{BB962C8B-B14F-4D97-AF65-F5344CB8AC3E}">
        <p14:creationId xmlns:p14="http://schemas.microsoft.com/office/powerpoint/2010/main" val="3489910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262626"/>
                </a:solidFill>
                <a:effectLst/>
                <a:latin typeface="-apple-system"/>
              </a:rPr>
              <a:t>These important applications of muons need high-energy, high-quality muon beams. Let's look at how muons are currently produced and accelerated.</a:t>
            </a:r>
          </a:p>
          <a:p>
            <a:pPr algn="l"/>
            <a:r>
              <a:rPr lang="en-US" altLang="zh-CN" b="0" i="0" dirty="0">
                <a:solidFill>
                  <a:srgbClr val="262626"/>
                </a:solidFill>
                <a:effectLst/>
                <a:latin typeface="-apple-system"/>
              </a:rPr>
              <a:t>The main way to produce muons is by using GeV proton beams to hit low-Z targets, creating muons through nuclear reactions. There are two main types of muons produced: surface muons with about 4 MeV energy, and decay muons with a continuous energy spectrum.</a:t>
            </a:r>
          </a:p>
          <a:p>
            <a:pPr algn="l"/>
            <a:r>
              <a:rPr lang="en-US" altLang="zh-CN" b="0" i="0" dirty="0">
                <a:solidFill>
                  <a:srgbClr val="262626"/>
                </a:solidFill>
                <a:effectLst/>
                <a:latin typeface="-apple-system"/>
              </a:rPr>
              <a:t>Because muon sources have a large emittance, muons usually need to be cooled before being collected and accelerated. As muons speed up, different accelerators are used at different stages. For example, the 210 MeV muon accelerator at Japan‘s J-PARC, which is used for precise measurements</a:t>
            </a:r>
            <a:r>
              <a:rPr lang="zh-CN" altLang="en-US" b="0" i="0" dirty="0">
                <a:solidFill>
                  <a:srgbClr val="262626"/>
                </a:solidFill>
                <a:effectLst/>
                <a:latin typeface="-apple-system"/>
              </a:rPr>
              <a:t> </a:t>
            </a:r>
            <a:r>
              <a:rPr lang="en-US" altLang="zh-CN" b="0" i="0" dirty="0">
                <a:solidFill>
                  <a:srgbClr val="262626"/>
                </a:solidFill>
                <a:effectLst/>
                <a:latin typeface="-apple-system"/>
              </a:rPr>
              <a:t>of</a:t>
            </a:r>
            <a:r>
              <a:rPr lang="zh-CN" altLang="en-US" b="0" i="0" dirty="0">
                <a:solidFill>
                  <a:srgbClr val="262626"/>
                </a:solidFill>
                <a:effectLst/>
                <a:latin typeface="-apple-system"/>
              </a:rPr>
              <a:t> </a:t>
            </a:r>
            <a:r>
              <a:rPr lang="en-US" altLang="zh-CN" b="0" i="0" dirty="0">
                <a:solidFill>
                  <a:srgbClr val="262626"/>
                </a:solidFill>
                <a:effectLst/>
                <a:latin typeface="-apple-system"/>
              </a:rPr>
              <a:t>muon</a:t>
            </a:r>
            <a:r>
              <a:rPr lang="zh-CN" altLang="en-US" b="0" i="0" dirty="0">
                <a:solidFill>
                  <a:srgbClr val="262626"/>
                </a:solidFill>
                <a:effectLst/>
                <a:latin typeface="-apple-system"/>
              </a:rPr>
              <a:t> </a:t>
            </a:r>
            <a:r>
              <a:rPr lang="en-US" altLang="zh-CN" sz="1200" dirty="0">
                <a:solidFill>
                  <a:srgbClr val="C00000"/>
                </a:solidFill>
                <a:latin typeface="Arial" panose="020B0604020202020204" pitchFamily="34" charset="0"/>
                <a:cs typeface="Arial" panose="020B0604020202020204" pitchFamily="34" charset="0"/>
              </a:rPr>
              <a:t>anomalous</a:t>
            </a:r>
            <a:r>
              <a:rPr lang="zh-CN" altLang="en-US" b="0" i="0" dirty="0">
                <a:solidFill>
                  <a:srgbClr val="262626"/>
                </a:solidFill>
                <a:effectLst/>
                <a:latin typeface="-apple-system"/>
              </a:rPr>
              <a:t> </a:t>
            </a:r>
            <a:r>
              <a:rPr lang="en-US" altLang="zh-CN" b="0" i="0" dirty="0">
                <a:solidFill>
                  <a:srgbClr val="262626"/>
                </a:solidFill>
                <a:effectLst/>
                <a:latin typeface="-apple-system"/>
              </a:rPr>
              <a:t>magnetic</a:t>
            </a:r>
            <a:r>
              <a:rPr lang="zh-CN" altLang="en-US" b="0" i="0" dirty="0">
                <a:solidFill>
                  <a:srgbClr val="262626"/>
                </a:solidFill>
                <a:effectLst/>
                <a:latin typeface="-apple-system"/>
              </a:rPr>
              <a:t> </a:t>
            </a:r>
            <a:r>
              <a:rPr lang="en-US" altLang="zh-CN" b="0" i="0" dirty="0">
                <a:solidFill>
                  <a:srgbClr val="262626"/>
                </a:solidFill>
                <a:effectLst/>
                <a:latin typeface="-apple-system"/>
              </a:rPr>
              <a:t>moment, uses a series of accelerators: an electrostatic accelerator, a radio-frequency quadrupole (RFQ), a drift tube accelerator, and a disk-and-washer (DAW)</a:t>
            </a:r>
            <a:r>
              <a:rPr lang="zh-CN" altLang="en-US" b="0" i="0" dirty="0">
                <a:solidFill>
                  <a:srgbClr val="262626"/>
                </a:solidFill>
                <a:effectLst/>
                <a:latin typeface="-apple-system"/>
              </a:rPr>
              <a:t> </a:t>
            </a:r>
            <a:r>
              <a:rPr lang="en-US" altLang="zh-CN" b="0" i="0" dirty="0" err="1">
                <a:solidFill>
                  <a:srgbClr val="262626"/>
                </a:solidFill>
                <a:effectLst/>
                <a:latin typeface="-apple-system"/>
              </a:rPr>
              <a:t>linac</a:t>
            </a:r>
            <a:r>
              <a:rPr lang="en-US" altLang="zh-CN" b="0" i="0" dirty="0">
                <a:solidFill>
                  <a:srgbClr val="262626"/>
                </a:solidFill>
                <a:effectLst/>
                <a:latin typeface="-apple-system"/>
              </a:rPr>
              <a:t>.</a:t>
            </a:r>
          </a:p>
          <a:p>
            <a:endParaRPr lang="en-US" altLang="zh-CN" dirty="0"/>
          </a:p>
          <a:p>
            <a:r>
              <a:rPr lang="zh-CN" altLang="en-US" dirty="0"/>
              <a:t>谬子的这些重要应用都要高能高品质的谬子束流。让我们看看现在的谬子产生与加速。</a:t>
            </a:r>
            <a:endParaRPr lang="en-US" altLang="zh-CN" dirty="0"/>
          </a:p>
          <a:p>
            <a:endParaRPr lang="en-US" altLang="zh-CN" dirty="0"/>
          </a:p>
          <a:p>
            <a:r>
              <a:rPr lang="zh-CN" altLang="en-US" dirty="0"/>
              <a:t>主流的谬子产生方案是用</a:t>
            </a:r>
            <a:r>
              <a:rPr lang="en-US" altLang="zh-CN" dirty="0"/>
              <a:t>GeV</a:t>
            </a:r>
            <a:r>
              <a:rPr lang="zh-CN" altLang="en-US" dirty="0"/>
              <a:t>高能质子束打</a:t>
            </a:r>
            <a:r>
              <a:rPr lang="en-US" altLang="zh-CN" dirty="0"/>
              <a:t>low z</a:t>
            </a:r>
            <a:r>
              <a:rPr lang="zh-CN" altLang="en-US" dirty="0"/>
              <a:t>靶，通过一系列核反应产生谬子。主要的谬子产物分为两类：第一种是能量在</a:t>
            </a:r>
            <a:r>
              <a:rPr lang="en-US" altLang="zh-CN" dirty="0"/>
              <a:t>4MeV</a:t>
            </a:r>
            <a:r>
              <a:rPr lang="zh-CN" altLang="en-US" dirty="0"/>
              <a:t>附近的表面谬子；另一种是能谱连续分布的衰变谬子。</a:t>
            </a:r>
            <a:endParaRPr lang="en-US" altLang="zh-CN" dirty="0"/>
          </a:p>
          <a:p>
            <a:endParaRPr lang="en-US" altLang="zh-CN" dirty="0"/>
          </a:p>
          <a:p>
            <a:r>
              <a:rPr lang="zh-CN" altLang="en-US" dirty="0"/>
              <a:t>由于谬子源的发射度极大，一般需要先将谬子进行冷却，然后再进行收集加速。在整个加速过程中，谬子的速度变化极大，在不同的速度阶段需要使用相应的加速器。如左图日本</a:t>
            </a:r>
            <a:r>
              <a:rPr lang="en-US" altLang="zh-CN" dirty="0"/>
              <a:t>J_PRAC</a:t>
            </a:r>
            <a:r>
              <a:rPr lang="zh-CN" altLang="en-US" dirty="0"/>
              <a:t>为反常磁极精确测量设计的</a:t>
            </a:r>
            <a:r>
              <a:rPr lang="en-US" altLang="zh-CN" dirty="0"/>
              <a:t>210</a:t>
            </a:r>
            <a:r>
              <a:rPr lang="zh-CN" altLang="en-US" dirty="0"/>
              <a:t> </a:t>
            </a:r>
            <a:r>
              <a:rPr lang="en-US" altLang="zh-CN" dirty="0"/>
              <a:t>MeV</a:t>
            </a:r>
            <a:r>
              <a:rPr lang="zh-CN" altLang="en-US" dirty="0"/>
              <a:t> 谬子加速器，就依次使用了</a:t>
            </a:r>
            <a:r>
              <a:rPr lang="zh-CN" altLang="en-US" sz="1200" dirty="0"/>
              <a:t>静电加速器，射频四极场加速器（</a:t>
            </a:r>
            <a:r>
              <a:rPr lang="en-US" altLang="zh-CN" sz="1200" dirty="0"/>
              <a:t> RFQ </a:t>
            </a:r>
            <a:r>
              <a:rPr lang="zh-CN" altLang="en-US" sz="1200" dirty="0"/>
              <a:t>），漂移管加速器，盘荷波导结构（</a:t>
            </a:r>
            <a:r>
              <a:rPr lang="en-US" altLang="zh-CN" sz="1200" dirty="0"/>
              <a:t>DAW</a:t>
            </a:r>
            <a:r>
              <a:rPr lang="zh-CN" altLang="en-US" sz="1200" dirty="0"/>
              <a:t>）的直线加速器。</a:t>
            </a:r>
            <a:endParaRPr lang="zh-CN" altLang="en-US" dirty="0"/>
          </a:p>
        </p:txBody>
      </p:sp>
      <p:sp>
        <p:nvSpPr>
          <p:cNvPr id="4" name="灯片编号占位符 3"/>
          <p:cNvSpPr>
            <a:spLocks noGrp="1"/>
          </p:cNvSpPr>
          <p:nvPr>
            <p:ph type="sldNum" sz="quarter" idx="5"/>
          </p:nvPr>
        </p:nvSpPr>
        <p:spPr/>
        <p:txBody>
          <a:bodyPr/>
          <a:lstStyle/>
          <a:p>
            <a:fld id="{4B3AB820-5F35-4268-922E-72A4AD5B5383}" type="slidenum">
              <a:rPr lang="zh-CN" altLang="en-US" smtClean="0"/>
              <a:t>4</a:t>
            </a:fld>
            <a:endParaRPr lang="zh-CN" altLang="en-US"/>
          </a:p>
        </p:txBody>
      </p:sp>
    </p:spTree>
    <p:extLst>
      <p:ext uri="{BB962C8B-B14F-4D97-AF65-F5344CB8AC3E}">
        <p14:creationId xmlns:p14="http://schemas.microsoft.com/office/powerpoint/2010/main" val="2418855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262626"/>
                </a:solidFill>
                <a:effectLst/>
                <a:latin typeface="-apple-system"/>
              </a:rPr>
              <a:t>To summarize the challenges of muon acceleration:</a:t>
            </a:r>
          </a:p>
          <a:p>
            <a:pPr algn="l">
              <a:spcBef>
                <a:spcPts val="1200"/>
              </a:spcBef>
              <a:spcAft>
                <a:spcPts val="600"/>
              </a:spcAft>
              <a:buFont typeface="+mj-lt"/>
              <a:buAutoNum type="arabicPeriod"/>
            </a:pPr>
            <a:r>
              <a:rPr lang="en-US" altLang="zh-CN" b="0" i="0" dirty="0">
                <a:solidFill>
                  <a:srgbClr val="262626"/>
                </a:solidFill>
                <a:effectLst/>
                <a:latin typeface="-apple-system"/>
              </a:rPr>
              <a:t>Muons have a microsecond-level lifetime, so they need to be</a:t>
            </a:r>
            <a:r>
              <a:rPr lang="zh-CN" altLang="en-US" b="0" i="0" dirty="0">
                <a:solidFill>
                  <a:srgbClr val="262626"/>
                </a:solidFill>
                <a:effectLst/>
                <a:latin typeface="-apple-system"/>
              </a:rPr>
              <a:t> </a:t>
            </a:r>
            <a:r>
              <a:rPr lang="en-US" altLang="zh-CN" b="0" i="0" dirty="0">
                <a:solidFill>
                  <a:srgbClr val="262626"/>
                </a:solidFill>
                <a:effectLst/>
                <a:latin typeface="-apple-system"/>
              </a:rPr>
              <a:t>cooled</a:t>
            </a:r>
            <a:r>
              <a:rPr lang="zh-CN" altLang="en-US" b="0" i="0" dirty="0">
                <a:solidFill>
                  <a:srgbClr val="262626"/>
                </a:solidFill>
                <a:effectLst/>
                <a:latin typeface="-apple-system"/>
              </a:rPr>
              <a:t> </a:t>
            </a:r>
            <a:r>
              <a:rPr lang="en-US" altLang="zh-CN" b="0" i="0" dirty="0">
                <a:solidFill>
                  <a:srgbClr val="262626"/>
                </a:solidFill>
                <a:effectLst/>
                <a:latin typeface="-apple-system"/>
              </a:rPr>
              <a:t>and accelerated</a:t>
            </a:r>
            <a:r>
              <a:rPr lang="zh-CN" altLang="en-US" b="0" i="0" dirty="0">
                <a:solidFill>
                  <a:srgbClr val="262626"/>
                </a:solidFill>
                <a:effectLst/>
                <a:latin typeface="-apple-system"/>
              </a:rPr>
              <a:t> </a:t>
            </a:r>
            <a:r>
              <a:rPr lang="en-US" altLang="zh-CN" b="0" i="0" dirty="0">
                <a:solidFill>
                  <a:srgbClr val="262626"/>
                </a:solidFill>
                <a:effectLst/>
                <a:latin typeface="-apple-system"/>
              </a:rPr>
              <a:t>very</a:t>
            </a:r>
            <a:r>
              <a:rPr lang="zh-CN" altLang="en-US" b="0" i="0" dirty="0">
                <a:solidFill>
                  <a:srgbClr val="262626"/>
                </a:solidFill>
                <a:effectLst/>
                <a:latin typeface="-apple-system"/>
              </a:rPr>
              <a:t> </a:t>
            </a:r>
            <a:r>
              <a:rPr lang="en-US" altLang="zh-CN" b="0" i="0" dirty="0">
                <a:solidFill>
                  <a:srgbClr val="262626"/>
                </a:solidFill>
                <a:effectLst/>
                <a:latin typeface="-apple-system"/>
              </a:rPr>
              <a:t>quickly.</a:t>
            </a:r>
          </a:p>
          <a:p>
            <a:pPr algn="l">
              <a:spcBef>
                <a:spcPts val="1200"/>
              </a:spcBef>
              <a:spcAft>
                <a:spcPts val="600"/>
              </a:spcAft>
              <a:buFont typeface="+mj-lt"/>
              <a:buAutoNum type="arabicPeriod"/>
            </a:pPr>
            <a:r>
              <a:rPr lang="en-US" altLang="zh-CN" b="0" i="0" dirty="0">
                <a:solidFill>
                  <a:srgbClr val="262626"/>
                </a:solidFill>
                <a:effectLst/>
                <a:latin typeface="-apple-system"/>
              </a:rPr>
              <a:t>The large phase space volume at the source makes collection very challenging.</a:t>
            </a:r>
          </a:p>
          <a:p>
            <a:pPr algn="l">
              <a:spcBef>
                <a:spcPts val="1200"/>
              </a:spcBef>
              <a:spcAft>
                <a:spcPts val="600"/>
              </a:spcAft>
              <a:buFont typeface="+mj-lt"/>
              <a:buAutoNum type="arabicPeriod"/>
            </a:pPr>
            <a:r>
              <a:rPr lang="en-US" altLang="zh-CN" b="0" i="0" dirty="0">
                <a:solidFill>
                  <a:srgbClr val="262626"/>
                </a:solidFill>
                <a:effectLst/>
                <a:latin typeface="-apple-system"/>
              </a:rPr>
              <a:t>Due to the muon's large mass, its speed changes significantly during acceleration. A single type of accelerator can't bring it close to the speed of light, so multiple types of accelerators are needed for different speeds. This makes the acceleration structure complex, with acceleration gradients of several MV/m.</a:t>
            </a:r>
          </a:p>
          <a:p>
            <a:pPr algn="l">
              <a:spcBef>
                <a:spcPts val="1200"/>
              </a:spcBef>
              <a:spcAft>
                <a:spcPts val="600"/>
              </a:spcAft>
              <a:buFont typeface="+mj-lt"/>
              <a:buAutoNum type="arabicPeriod"/>
            </a:pPr>
            <a:endParaRPr lang="en-US" altLang="zh-CN" b="0" i="0" dirty="0">
              <a:solidFill>
                <a:srgbClr val="262626"/>
              </a:solidFill>
              <a:effectLst/>
              <a:latin typeface="-apple-system"/>
            </a:endParaRPr>
          </a:p>
          <a:p>
            <a:pPr algn="l">
              <a:spcBef>
                <a:spcPts val="1200"/>
              </a:spcBef>
              <a:spcAft>
                <a:spcPts val="600"/>
              </a:spcAft>
              <a:buFont typeface="+mj-lt"/>
              <a:buAutoNum type="arabicPeriod"/>
            </a:pPr>
            <a:r>
              <a:rPr lang="en-US" altLang="zh-CN" b="0" i="0" dirty="0">
                <a:solidFill>
                  <a:srgbClr val="262626"/>
                </a:solidFill>
                <a:effectLst/>
                <a:latin typeface="-apple-system"/>
              </a:rPr>
              <a:t>We note that the short lifetime of muons actually favors high-gradient acceleration methods.</a:t>
            </a:r>
          </a:p>
          <a:p>
            <a:endParaRPr lang="en-US" altLang="zh-CN" dirty="0"/>
          </a:p>
          <a:p>
            <a:endParaRPr lang="en-US" altLang="zh-CN" dirty="0"/>
          </a:p>
          <a:p>
            <a:endParaRPr lang="en-US" altLang="zh-CN" dirty="0"/>
          </a:p>
          <a:p>
            <a:r>
              <a:rPr lang="zh-CN" altLang="en-US" dirty="0"/>
              <a:t>总结一下谬子加速所面临的挑战：</a:t>
            </a:r>
            <a:endParaRPr lang="en-US" altLang="zh-CN" dirty="0"/>
          </a:p>
          <a:p>
            <a:r>
              <a:rPr lang="en-US" altLang="zh-CN" dirty="0"/>
              <a:t>1. </a:t>
            </a:r>
            <a:r>
              <a:rPr lang="zh-CN" altLang="en-US" dirty="0"/>
              <a:t>它的微秒级寿命需要尽快的加速</a:t>
            </a:r>
            <a:endParaRPr lang="en-US" altLang="zh-CN" dirty="0"/>
          </a:p>
          <a:p>
            <a:endParaRPr lang="en-US" altLang="zh-CN" dirty="0"/>
          </a:p>
          <a:p>
            <a:r>
              <a:rPr lang="en-US" altLang="zh-CN" dirty="0"/>
              <a:t>2. </a:t>
            </a:r>
            <a:r>
              <a:rPr lang="zh-CN" altLang="en-US" dirty="0"/>
              <a:t>谬子源处相空间体积大，对收集造成了巨大的挑战。</a:t>
            </a:r>
            <a:endParaRPr lang="en-US" altLang="zh-CN" dirty="0"/>
          </a:p>
          <a:p>
            <a:endParaRPr lang="en-US" altLang="zh-CN" dirty="0"/>
          </a:p>
          <a:p>
            <a:r>
              <a:rPr lang="en-US" altLang="zh-CN" dirty="0"/>
              <a:t>3. </a:t>
            </a:r>
            <a:r>
              <a:rPr lang="zh-CN" altLang="en-US" dirty="0"/>
              <a:t>由于谬子的大质量，加速过程中速度变化大，无法使用单一种类的加速器将其加速至近光速，需要多种适合不同速度的加速器联合使用，整个加速结构复杂，加速梯度为数</a:t>
            </a:r>
            <a:r>
              <a:rPr lang="en-US" altLang="zh-CN" dirty="0"/>
              <a:t>MV/m</a:t>
            </a:r>
            <a:r>
              <a:rPr lang="zh-CN" altLang="en-US" dirty="0"/>
              <a:t>。</a:t>
            </a:r>
            <a:endParaRPr lang="en-US" altLang="zh-CN" dirty="0"/>
          </a:p>
          <a:p>
            <a:endParaRPr lang="en-US" altLang="zh-CN" dirty="0"/>
          </a:p>
          <a:p>
            <a:r>
              <a:rPr lang="zh-CN" altLang="en-US" dirty="0"/>
              <a:t>我们注意到谬子的短寿命其实是青睐高梯度的加速方式。</a:t>
            </a:r>
            <a:endParaRPr lang="en-US" altLang="zh-CN" dirty="0"/>
          </a:p>
          <a:p>
            <a:endParaRPr lang="en-US" altLang="zh-CN" dirty="0"/>
          </a:p>
          <a:p>
            <a:r>
              <a:rPr lang="en-US" altLang="zh-CN" dirty="0"/>
              <a:t> </a:t>
            </a:r>
            <a:endParaRPr lang="zh-CN" altLang="en-US" dirty="0"/>
          </a:p>
        </p:txBody>
      </p:sp>
      <p:sp>
        <p:nvSpPr>
          <p:cNvPr id="4" name="灯片编号占位符 3"/>
          <p:cNvSpPr>
            <a:spLocks noGrp="1"/>
          </p:cNvSpPr>
          <p:nvPr>
            <p:ph type="sldNum" sz="quarter" idx="5"/>
          </p:nvPr>
        </p:nvSpPr>
        <p:spPr/>
        <p:txBody>
          <a:bodyPr/>
          <a:lstStyle/>
          <a:p>
            <a:fld id="{4B3AB820-5F35-4268-922E-72A4AD5B5383}" type="slidenum">
              <a:rPr lang="zh-CN" altLang="en-US" smtClean="0"/>
              <a:t>5</a:t>
            </a:fld>
            <a:endParaRPr lang="zh-CN" altLang="en-US"/>
          </a:p>
        </p:txBody>
      </p:sp>
    </p:spTree>
    <p:extLst>
      <p:ext uri="{BB962C8B-B14F-4D97-AF65-F5344CB8AC3E}">
        <p14:creationId xmlns:p14="http://schemas.microsoft.com/office/powerpoint/2010/main" val="1951567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262626"/>
                </a:solidFill>
                <a:effectLst/>
                <a:latin typeface="-apple-system"/>
              </a:rPr>
              <a:t>In recent decades, the most rapidly developing high-gradient acceleration method is laser wakefield acceleration. an ultra-short, ultra-intense laser pulse shot</a:t>
            </a:r>
            <a:r>
              <a:rPr lang="zh-CN" altLang="en-US" b="0" i="0" dirty="0">
                <a:solidFill>
                  <a:srgbClr val="262626"/>
                </a:solidFill>
                <a:effectLst/>
                <a:latin typeface="-apple-system"/>
              </a:rPr>
              <a:t> </a:t>
            </a:r>
            <a:r>
              <a:rPr lang="en-US" altLang="zh-CN" b="0" i="0" dirty="0">
                <a:solidFill>
                  <a:srgbClr val="262626"/>
                </a:solidFill>
                <a:effectLst/>
                <a:latin typeface="-apple-system"/>
              </a:rPr>
              <a:t>into a plasma. The laser's ponderomotive force pushes plasma electrons aside, and as the laser passes, these electrons oscillate in the charge separation field, creating a "wakefield." The phase velocity is near the speed of light. If electrons are placed in the accelerating phase, they gain energy continuously, like surfers riding a wave.</a:t>
            </a:r>
          </a:p>
          <a:p>
            <a:pPr algn="l"/>
            <a:r>
              <a:rPr lang="en-US" altLang="zh-CN" b="0" i="0" dirty="0">
                <a:solidFill>
                  <a:srgbClr val="262626"/>
                </a:solidFill>
                <a:effectLst/>
                <a:latin typeface="-apple-system"/>
              </a:rPr>
              <a:t>Since the plasma is fully ionized, laser wakefield acceleration can maintain acceleration gradients of GV/cm. This year,  a 10 GeV electron beam </a:t>
            </a:r>
            <a:r>
              <a:rPr lang="zh-CN" altLang="en-US" b="0" i="0" dirty="0">
                <a:solidFill>
                  <a:srgbClr val="262626"/>
                </a:solidFill>
                <a:effectLst/>
                <a:latin typeface="-apple-system"/>
              </a:rPr>
              <a:t> </a:t>
            </a:r>
            <a:r>
              <a:rPr lang="en-US" altLang="zh-CN" b="0" i="0" dirty="0">
                <a:solidFill>
                  <a:srgbClr val="262626"/>
                </a:solidFill>
                <a:effectLst/>
                <a:latin typeface="-apple-system"/>
              </a:rPr>
              <a:t>is</a:t>
            </a:r>
            <a:r>
              <a:rPr lang="zh-CN" altLang="en-US" b="0" i="0" dirty="0">
                <a:solidFill>
                  <a:srgbClr val="262626"/>
                </a:solidFill>
                <a:effectLst/>
                <a:latin typeface="-apple-system"/>
              </a:rPr>
              <a:t> </a:t>
            </a:r>
            <a:r>
              <a:rPr lang="en-US" altLang="zh-CN" b="0" i="0" dirty="0">
                <a:solidFill>
                  <a:srgbClr val="262626"/>
                </a:solidFill>
                <a:effectLst/>
                <a:latin typeface="-apple-system"/>
              </a:rPr>
              <a:t>obtained</a:t>
            </a:r>
            <a:r>
              <a:rPr lang="zh-CN" altLang="en-US" b="0" i="0" dirty="0">
                <a:solidFill>
                  <a:srgbClr val="262626"/>
                </a:solidFill>
                <a:effectLst/>
                <a:latin typeface="-apple-system"/>
              </a:rPr>
              <a:t> </a:t>
            </a:r>
            <a:r>
              <a:rPr lang="en-US" altLang="zh-CN" b="0" i="0" dirty="0">
                <a:solidFill>
                  <a:srgbClr val="262626"/>
                </a:solidFill>
                <a:effectLst/>
                <a:latin typeface="-apple-system"/>
              </a:rPr>
              <a:t>in a 30 cm plasma</a:t>
            </a:r>
            <a:r>
              <a:rPr lang="zh-CN" altLang="en-US" b="0" i="0" dirty="0">
                <a:solidFill>
                  <a:srgbClr val="262626"/>
                </a:solidFill>
                <a:effectLst/>
                <a:latin typeface="-apple-system"/>
              </a:rPr>
              <a:t> </a:t>
            </a:r>
            <a:r>
              <a:rPr lang="en-US" altLang="zh-CN" b="0" i="0" dirty="0">
                <a:solidFill>
                  <a:srgbClr val="262626"/>
                </a:solidFill>
                <a:effectLst/>
                <a:latin typeface="-apple-system"/>
              </a:rPr>
              <a:t>at</a:t>
            </a:r>
            <a:r>
              <a:rPr lang="zh-CN" altLang="en-US" b="0" i="0" dirty="0">
                <a:solidFill>
                  <a:srgbClr val="262626"/>
                </a:solidFill>
                <a:effectLst/>
                <a:latin typeface="-apple-system"/>
              </a:rPr>
              <a:t> </a:t>
            </a:r>
            <a:r>
              <a:rPr lang="en-US" altLang="zh-CN" b="0" i="0" dirty="0">
                <a:solidFill>
                  <a:srgbClr val="262626"/>
                </a:solidFill>
                <a:effectLst/>
                <a:latin typeface="-apple-system"/>
              </a:rPr>
              <a:t>LBNL.</a:t>
            </a:r>
          </a:p>
          <a:p>
            <a:pPr algn="l"/>
            <a:r>
              <a:rPr lang="en-US" altLang="zh-CN" b="0" i="0" dirty="0">
                <a:solidFill>
                  <a:srgbClr val="262626"/>
                </a:solidFill>
                <a:effectLst/>
                <a:latin typeface="-apple-system"/>
              </a:rPr>
              <a:t>However, muons at</a:t>
            </a:r>
            <a:r>
              <a:rPr lang="zh-CN" altLang="en-US" b="0" i="0" dirty="0">
                <a:solidFill>
                  <a:srgbClr val="262626"/>
                </a:solidFill>
                <a:effectLst/>
                <a:latin typeface="-apple-system"/>
              </a:rPr>
              <a:t> </a:t>
            </a:r>
            <a:r>
              <a:rPr lang="en-US" altLang="zh-CN" b="0" i="0" dirty="0">
                <a:solidFill>
                  <a:srgbClr val="262626"/>
                </a:solidFill>
                <a:effectLst/>
                <a:latin typeface="-apple-system"/>
              </a:rPr>
              <a:t>the sources,</a:t>
            </a:r>
            <a:r>
              <a:rPr lang="zh-CN" altLang="en-US" b="0" i="0" dirty="0">
                <a:solidFill>
                  <a:srgbClr val="262626"/>
                </a:solidFill>
                <a:effectLst/>
                <a:latin typeface="-apple-system"/>
              </a:rPr>
              <a:t> </a:t>
            </a:r>
            <a:r>
              <a:rPr lang="en-US" altLang="zh-CN" b="0" i="0" dirty="0">
                <a:solidFill>
                  <a:srgbClr val="262626"/>
                </a:solidFill>
                <a:effectLst/>
                <a:latin typeface="-apple-system"/>
              </a:rPr>
              <a:t>especially</a:t>
            </a:r>
            <a:r>
              <a:rPr lang="zh-CN" altLang="en-US" b="0" i="0" dirty="0">
                <a:solidFill>
                  <a:srgbClr val="262626"/>
                </a:solidFill>
                <a:effectLst/>
                <a:latin typeface="-apple-system"/>
              </a:rPr>
              <a:t> </a:t>
            </a:r>
            <a:r>
              <a:rPr lang="en-US" altLang="zh-CN" b="0" i="0" dirty="0">
                <a:solidFill>
                  <a:srgbClr val="262626"/>
                </a:solidFill>
                <a:effectLst/>
                <a:latin typeface="-apple-system"/>
              </a:rPr>
              <a:t>surface</a:t>
            </a:r>
            <a:r>
              <a:rPr lang="zh-CN" altLang="en-US" b="0" i="0" dirty="0">
                <a:solidFill>
                  <a:srgbClr val="262626"/>
                </a:solidFill>
                <a:effectLst/>
                <a:latin typeface="-apple-system"/>
              </a:rPr>
              <a:t> </a:t>
            </a:r>
            <a:r>
              <a:rPr lang="en-US" altLang="zh-CN" b="0" i="0" dirty="0">
                <a:solidFill>
                  <a:srgbClr val="262626"/>
                </a:solidFill>
                <a:effectLst/>
                <a:latin typeface="-apple-system"/>
              </a:rPr>
              <a:t>muon,</a:t>
            </a:r>
            <a:r>
              <a:rPr lang="zh-CN" altLang="en-US" b="0" i="0" dirty="0">
                <a:solidFill>
                  <a:srgbClr val="262626"/>
                </a:solidFill>
                <a:effectLst/>
                <a:latin typeface="-apple-system"/>
              </a:rPr>
              <a:t> </a:t>
            </a:r>
            <a:r>
              <a:rPr lang="en-US" altLang="zh-CN" b="0" i="0" dirty="0">
                <a:solidFill>
                  <a:srgbClr val="262626"/>
                </a:solidFill>
                <a:effectLst/>
                <a:latin typeface="-apple-system"/>
              </a:rPr>
              <a:t>their</a:t>
            </a:r>
            <a:r>
              <a:rPr lang="zh-CN" altLang="en-US" b="0" i="0" dirty="0">
                <a:solidFill>
                  <a:srgbClr val="262626"/>
                </a:solidFill>
                <a:effectLst/>
                <a:latin typeface="-apple-system"/>
              </a:rPr>
              <a:t> </a:t>
            </a:r>
            <a:r>
              <a:rPr lang="en-US" altLang="zh-CN" b="0" i="0" dirty="0">
                <a:solidFill>
                  <a:srgbClr val="262626"/>
                </a:solidFill>
                <a:effectLst/>
                <a:latin typeface="-apple-system"/>
              </a:rPr>
              <a:t>speeds are</a:t>
            </a:r>
            <a:r>
              <a:rPr lang="zh-CN" altLang="en-US" b="0" i="0" dirty="0">
                <a:solidFill>
                  <a:srgbClr val="262626"/>
                </a:solidFill>
                <a:effectLst/>
                <a:latin typeface="-apple-system"/>
              </a:rPr>
              <a:t> </a:t>
            </a:r>
            <a:r>
              <a:rPr lang="en-US" altLang="zh-CN" b="0" i="0" dirty="0">
                <a:solidFill>
                  <a:srgbClr val="262626"/>
                </a:solidFill>
                <a:effectLst/>
                <a:latin typeface="-apple-system"/>
              </a:rPr>
              <a:t>far below the speed of light, and their larger mass means their speed increases slowly. If muons are injected into the wakefield, they</a:t>
            </a:r>
            <a:r>
              <a:rPr lang="zh-CN" altLang="en-US" b="0" i="0" dirty="0">
                <a:solidFill>
                  <a:srgbClr val="262626"/>
                </a:solidFill>
                <a:effectLst/>
                <a:latin typeface="-apple-system"/>
              </a:rPr>
              <a:t> </a:t>
            </a:r>
            <a:r>
              <a:rPr lang="en-US" altLang="zh-CN" b="0" i="0" dirty="0">
                <a:solidFill>
                  <a:srgbClr val="262626"/>
                </a:solidFill>
                <a:effectLst/>
                <a:latin typeface="-apple-system"/>
              </a:rPr>
              <a:t>will quickly slip out of phase.</a:t>
            </a:r>
            <a:r>
              <a:rPr lang="zh-CN" altLang="en-US" b="0" i="0" dirty="0">
                <a:solidFill>
                  <a:srgbClr val="262626"/>
                </a:solidFill>
                <a:effectLst/>
                <a:latin typeface="-apple-system"/>
              </a:rPr>
              <a:t> </a:t>
            </a:r>
            <a:r>
              <a:rPr lang="en-US" altLang="zh-CN" b="0" i="0" dirty="0">
                <a:solidFill>
                  <a:srgbClr val="262626"/>
                </a:solidFill>
                <a:effectLst/>
                <a:latin typeface="-apple-system"/>
              </a:rPr>
              <a:t>so</a:t>
            </a:r>
            <a:r>
              <a:rPr lang="zh-CN" altLang="en-US" b="0" i="0" dirty="0">
                <a:solidFill>
                  <a:srgbClr val="262626"/>
                </a:solidFill>
                <a:effectLst/>
                <a:latin typeface="-apple-system"/>
              </a:rPr>
              <a:t> </a:t>
            </a:r>
            <a:r>
              <a:rPr lang="en-US" altLang="zh-CN" b="0" i="0" dirty="0">
                <a:solidFill>
                  <a:srgbClr val="262626"/>
                </a:solidFill>
                <a:effectLst/>
                <a:latin typeface="-apple-system"/>
              </a:rPr>
              <a:t>it</a:t>
            </a:r>
            <a:r>
              <a:rPr lang="zh-CN" altLang="en-US" b="0" i="0" dirty="0">
                <a:solidFill>
                  <a:srgbClr val="262626"/>
                </a:solidFill>
                <a:effectLst/>
                <a:latin typeface="-apple-system"/>
              </a:rPr>
              <a:t> </a:t>
            </a:r>
            <a:r>
              <a:rPr lang="en-US" altLang="zh-CN" b="0" i="0" dirty="0">
                <a:solidFill>
                  <a:srgbClr val="262626"/>
                </a:solidFill>
                <a:effectLst/>
                <a:latin typeface="-apple-system"/>
              </a:rPr>
              <a:t>is</a:t>
            </a:r>
            <a:r>
              <a:rPr lang="zh-CN" altLang="en-US" b="0" i="0" dirty="0">
                <a:solidFill>
                  <a:srgbClr val="262626"/>
                </a:solidFill>
                <a:effectLst/>
                <a:latin typeface="-apple-system"/>
              </a:rPr>
              <a:t> </a:t>
            </a:r>
            <a:r>
              <a:rPr lang="en-US" altLang="zh-CN" b="0" i="0" dirty="0">
                <a:solidFill>
                  <a:srgbClr val="262626"/>
                </a:solidFill>
                <a:effectLst/>
                <a:latin typeface="-apple-system"/>
              </a:rPr>
              <a:t>very</a:t>
            </a:r>
            <a:r>
              <a:rPr lang="zh-CN" altLang="en-US" b="0" i="0" dirty="0">
                <a:solidFill>
                  <a:srgbClr val="262626"/>
                </a:solidFill>
                <a:effectLst/>
                <a:latin typeface="-apple-system"/>
              </a:rPr>
              <a:t> </a:t>
            </a:r>
            <a:r>
              <a:rPr lang="en-US" altLang="zh-CN" b="0" i="0" dirty="0">
                <a:solidFill>
                  <a:srgbClr val="262626"/>
                </a:solidFill>
                <a:effectLst/>
                <a:latin typeface="-apple-system"/>
              </a:rPr>
              <a:t>difficult</a:t>
            </a:r>
            <a:r>
              <a:rPr lang="zh-CN" altLang="en-US" b="0" i="0" dirty="0">
                <a:solidFill>
                  <a:srgbClr val="262626"/>
                </a:solidFill>
                <a:effectLst/>
                <a:latin typeface="-apple-system"/>
              </a:rPr>
              <a:t> </a:t>
            </a:r>
            <a:r>
              <a:rPr lang="en-US" altLang="zh-CN" b="0" i="0" dirty="0">
                <a:solidFill>
                  <a:srgbClr val="262626"/>
                </a:solidFill>
                <a:effectLst/>
                <a:latin typeface="-apple-system"/>
              </a:rPr>
              <a:t>to</a:t>
            </a:r>
            <a:r>
              <a:rPr lang="zh-CN" altLang="en-US" b="0" i="0" dirty="0">
                <a:solidFill>
                  <a:srgbClr val="262626"/>
                </a:solidFill>
                <a:effectLst/>
                <a:latin typeface="-apple-system"/>
              </a:rPr>
              <a:t> </a:t>
            </a:r>
            <a:r>
              <a:rPr lang="en-US" altLang="zh-CN" b="0" i="0" dirty="0">
                <a:solidFill>
                  <a:srgbClr val="262626"/>
                </a:solidFill>
                <a:effectLst/>
                <a:latin typeface="-apple-system"/>
              </a:rPr>
              <a:t>use</a:t>
            </a:r>
            <a:r>
              <a:rPr lang="zh-CN" altLang="en-US" b="0" i="0" dirty="0">
                <a:solidFill>
                  <a:srgbClr val="262626"/>
                </a:solidFill>
                <a:effectLst/>
                <a:latin typeface="-apple-system"/>
              </a:rPr>
              <a:t> </a:t>
            </a:r>
            <a:r>
              <a:rPr lang="en-US" altLang="zh-CN" b="0" i="0" dirty="0">
                <a:solidFill>
                  <a:srgbClr val="262626"/>
                </a:solidFill>
                <a:effectLst/>
                <a:latin typeface="-apple-system"/>
              </a:rPr>
              <a:t>this</a:t>
            </a:r>
            <a:r>
              <a:rPr lang="zh-CN" altLang="en-US" b="0" i="0" dirty="0">
                <a:solidFill>
                  <a:srgbClr val="262626"/>
                </a:solidFill>
                <a:effectLst/>
                <a:latin typeface="-apple-system"/>
              </a:rPr>
              <a:t> </a:t>
            </a:r>
            <a:r>
              <a:rPr lang="en-US" altLang="zh-CN" b="0" i="0" dirty="0">
                <a:solidFill>
                  <a:srgbClr val="262626"/>
                </a:solidFill>
                <a:effectLst/>
                <a:latin typeface="-apple-system"/>
              </a:rPr>
              <a:t>wakefield</a:t>
            </a:r>
            <a:r>
              <a:rPr lang="zh-CN" altLang="en-US" b="0" i="0" dirty="0">
                <a:solidFill>
                  <a:srgbClr val="262626"/>
                </a:solidFill>
                <a:effectLst/>
                <a:latin typeface="-apple-system"/>
              </a:rPr>
              <a:t> </a:t>
            </a:r>
            <a:r>
              <a:rPr lang="en-US" altLang="zh-CN" b="0" i="0" dirty="0">
                <a:solidFill>
                  <a:srgbClr val="262626"/>
                </a:solidFill>
                <a:effectLst/>
                <a:latin typeface="-apple-system"/>
              </a:rPr>
              <a:t>to</a:t>
            </a:r>
            <a:r>
              <a:rPr lang="zh-CN" altLang="en-US" b="0" i="0" dirty="0">
                <a:solidFill>
                  <a:srgbClr val="262626"/>
                </a:solidFill>
                <a:effectLst/>
                <a:latin typeface="-apple-system"/>
              </a:rPr>
              <a:t> </a:t>
            </a:r>
            <a:r>
              <a:rPr lang="en-US" altLang="zh-CN" b="0" i="0" dirty="0">
                <a:solidFill>
                  <a:srgbClr val="262626"/>
                </a:solidFill>
                <a:effectLst/>
                <a:latin typeface="-apple-system"/>
              </a:rPr>
              <a:t>accelerate</a:t>
            </a:r>
            <a:r>
              <a:rPr lang="zh-CN" altLang="en-US" b="0" i="0" dirty="0">
                <a:solidFill>
                  <a:srgbClr val="262626"/>
                </a:solidFill>
                <a:effectLst/>
                <a:latin typeface="-apple-system"/>
              </a:rPr>
              <a:t> </a:t>
            </a:r>
            <a:r>
              <a:rPr lang="en-US" altLang="zh-CN" b="0" i="0" dirty="0">
                <a:solidFill>
                  <a:srgbClr val="262626"/>
                </a:solidFill>
                <a:effectLst/>
                <a:latin typeface="-apple-system"/>
              </a:rPr>
              <a:t>low-energy</a:t>
            </a:r>
            <a:r>
              <a:rPr lang="zh-CN" altLang="en-US" b="0" i="0" dirty="0">
                <a:solidFill>
                  <a:srgbClr val="262626"/>
                </a:solidFill>
                <a:effectLst/>
                <a:latin typeface="-apple-system"/>
              </a:rPr>
              <a:t> </a:t>
            </a:r>
            <a:r>
              <a:rPr lang="en-US" altLang="zh-CN" b="0" i="0" dirty="0">
                <a:solidFill>
                  <a:srgbClr val="262626"/>
                </a:solidFill>
                <a:effectLst/>
                <a:latin typeface="-apple-system"/>
              </a:rPr>
              <a:t>muons.</a:t>
            </a:r>
          </a:p>
          <a:p>
            <a:endParaRPr lang="en-US" altLang="zh-CN" dirty="0"/>
          </a:p>
          <a:p>
            <a:endParaRPr lang="en-US" altLang="zh-CN" dirty="0"/>
          </a:p>
          <a:p>
            <a:endParaRPr lang="en-US" altLang="zh-CN" dirty="0"/>
          </a:p>
          <a:p>
            <a:endParaRPr lang="en-US" altLang="zh-CN" dirty="0"/>
          </a:p>
          <a:p>
            <a:r>
              <a:rPr lang="zh-CN" altLang="en-US" dirty="0"/>
              <a:t>近几十年来发展最迅猛的高梯度加速方式就是激光尾波加速。它是通过将一束超短超强激光打入等离子体中，激光的有质动力会排开等离子体电子，在激光经过之后，电子会在电荷分离场的作用下进行等离子体振荡，形成所谓的尾波场。它的相速度等于激光的群速度，接近光速。如果把被加速电子放在加速相位，那它们就会像运动员在海浪中冲浪一样，在尾波中不断的获得能量。</a:t>
            </a:r>
            <a:endParaRPr lang="en-US" altLang="zh-CN" dirty="0"/>
          </a:p>
          <a:p>
            <a:endParaRPr lang="en-US" altLang="zh-CN" dirty="0"/>
          </a:p>
          <a:p>
            <a:r>
              <a:rPr lang="zh-CN" altLang="en-US" dirty="0"/>
              <a:t>由于等离子体已经完全电离，激光尾波加速可以维持</a:t>
            </a:r>
            <a:r>
              <a:rPr lang="en-US" altLang="zh-CN" dirty="0"/>
              <a:t>GV/cm</a:t>
            </a:r>
            <a:r>
              <a:rPr lang="zh-CN" altLang="en-US" dirty="0"/>
              <a:t>的加速梯度，今年，</a:t>
            </a:r>
            <a:r>
              <a:rPr lang="en-US" altLang="zh-CN" dirty="0"/>
              <a:t>LBNL</a:t>
            </a:r>
            <a:r>
              <a:rPr lang="zh-CN" altLang="en-US" dirty="0"/>
              <a:t>的研究人员使用</a:t>
            </a:r>
            <a:r>
              <a:rPr lang="en-US" altLang="zh-CN" dirty="0"/>
              <a:t>20 J</a:t>
            </a:r>
            <a:r>
              <a:rPr lang="zh-CN" altLang="en-US" dirty="0"/>
              <a:t>的激光在</a:t>
            </a:r>
            <a:r>
              <a:rPr lang="en-US" altLang="zh-CN" dirty="0"/>
              <a:t>30</a:t>
            </a:r>
            <a:r>
              <a:rPr lang="zh-CN" altLang="en-US" dirty="0"/>
              <a:t>厘米长等离子体中产生了</a:t>
            </a:r>
            <a:r>
              <a:rPr lang="en-US" altLang="zh-CN" dirty="0"/>
              <a:t>10GeV</a:t>
            </a:r>
            <a:r>
              <a:rPr lang="zh-CN" altLang="en-US" dirty="0"/>
              <a:t>的电子束。</a:t>
            </a:r>
            <a:endParaRPr lang="en-US" altLang="zh-CN" dirty="0"/>
          </a:p>
          <a:p>
            <a:endParaRPr lang="en-US" altLang="zh-CN" dirty="0"/>
          </a:p>
          <a:p>
            <a:r>
              <a:rPr lang="zh-CN" altLang="en-US" dirty="0"/>
              <a:t>但是谬子源产生的谬子速度远低于光速，且其较大的质量使得其速度增长较慢，可以想象将谬子注入加速相位后，它会很快的滑出加速相位，无法获得有效的加速。</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4B3AB820-5F35-4268-922E-72A4AD5B5383}" type="slidenum">
              <a:rPr lang="zh-CN" altLang="en-US" smtClean="0"/>
              <a:t>6</a:t>
            </a:fld>
            <a:endParaRPr lang="zh-CN" altLang="en-US"/>
          </a:p>
        </p:txBody>
      </p:sp>
    </p:spTree>
    <p:extLst>
      <p:ext uri="{BB962C8B-B14F-4D97-AF65-F5344CB8AC3E}">
        <p14:creationId xmlns:p14="http://schemas.microsoft.com/office/powerpoint/2010/main" val="2753872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262626"/>
                </a:solidFill>
                <a:effectLst/>
                <a:latin typeface="-apple-system"/>
              </a:rPr>
              <a:t>To address this issue, we propose exciting wakefields in a</a:t>
            </a:r>
            <a:r>
              <a:rPr lang="zh-CN" altLang="en-US" b="0" i="0" dirty="0">
                <a:solidFill>
                  <a:srgbClr val="262626"/>
                </a:solidFill>
                <a:effectLst/>
                <a:latin typeface="-apple-system"/>
              </a:rPr>
              <a:t> </a:t>
            </a:r>
            <a:r>
              <a:rPr lang="en-US" altLang="zh-CN" b="0" i="0" dirty="0" err="1">
                <a:solidFill>
                  <a:srgbClr val="262626"/>
                </a:solidFill>
                <a:effectLst/>
                <a:latin typeface="-apple-system"/>
              </a:rPr>
              <a:t>downramp</a:t>
            </a:r>
            <a:r>
              <a:rPr lang="zh-CN" altLang="en-US" b="0" i="0" dirty="0">
                <a:solidFill>
                  <a:srgbClr val="262626"/>
                </a:solidFill>
                <a:effectLst/>
                <a:latin typeface="-apple-system"/>
              </a:rPr>
              <a:t> </a:t>
            </a:r>
            <a:r>
              <a:rPr lang="en-US" altLang="zh-CN" b="0" i="0" dirty="0">
                <a:solidFill>
                  <a:srgbClr val="262626"/>
                </a:solidFill>
                <a:effectLst/>
                <a:latin typeface="-apple-system"/>
              </a:rPr>
              <a:t>plasma, using the self-evolution of the wakefield to achieve resonant acceleration of low-energy muons.</a:t>
            </a:r>
          </a:p>
          <a:p>
            <a:pPr algn="l"/>
            <a:r>
              <a:rPr lang="en-US" altLang="zh-CN" b="0" i="0" dirty="0">
                <a:solidFill>
                  <a:srgbClr val="262626"/>
                </a:solidFill>
                <a:effectLst/>
                <a:latin typeface="-apple-system"/>
              </a:rPr>
              <a:t>First, let's consider the phase velocity of the wakefield. After excitation, the wakefield oscillates at the plasma frequency. In a uniform plasma, the phase velocity of the wakefield equals the speed of the driving laser.</a:t>
            </a:r>
          </a:p>
          <a:p>
            <a:pPr algn="l"/>
            <a:r>
              <a:rPr lang="en-US" altLang="zh-CN" b="0" i="0" dirty="0">
                <a:solidFill>
                  <a:srgbClr val="262626"/>
                </a:solidFill>
                <a:effectLst/>
                <a:latin typeface="-apple-system"/>
              </a:rPr>
              <a:t>However, in a nonuniform</a:t>
            </a:r>
            <a:r>
              <a:rPr lang="zh-CN" altLang="en-US" b="0" i="0" dirty="0">
                <a:solidFill>
                  <a:srgbClr val="262626"/>
                </a:solidFill>
                <a:effectLst/>
                <a:latin typeface="-apple-system"/>
              </a:rPr>
              <a:t> </a:t>
            </a:r>
            <a:r>
              <a:rPr lang="en-US" altLang="zh-CN" b="0" i="0" dirty="0">
                <a:solidFill>
                  <a:srgbClr val="262626"/>
                </a:solidFill>
                <a:effectLst/>
                <a:latin typeface="-apple-system"/>
              </a:rPr>
              <a:t>plasma , such as the </a:t>
            </a:r>
            <a:r>
              <a:rPr lang="en-US" altLang="zh-CN" b="0" i="0" dirty="0" err="1">
                <a:solidFill>
                  <a:srgbClr val="262626"/>
                </a:solidFill>
                <a:effectLst/>
                <a:latin typeface="-apple-system"/>
              </a:rPr>
              <a:t>downramp</a:t>
            </a:r>
            <a:r>
              <a:rPr lang="zh-CN" altLang="en-US" b="0" i="0" dirty="0">
                <a:solidFill>
                  <a:srgbClr val="262626"/>
                </a:solidFill>
                <a:effectLst/>
                <a:latin typeface="-apple-system"/>
              </a:rPr>
              <a:t> </a:t>
            </a:r>
            <a:r>
              <a:rPr lang="en-US" altLang="zh-CN" b="0" i="0" dirty="0">
                <a:solidFill>
                  <a:srgbClr val="262626"/>
                </a:solidFill>
                <a:effectLst/>
                <a:latin typeface="-apple-system"/>
              </a:rPr>
              <a:t>in the figure, the left side has higher density and oscillates faster, while the right side has lower density and oscillates slower. Over time, the wavelength of the wakefield shortens, and its phase velocity decreases. At this point, the phase velocity becomes a function of both time and position.</a:t>
            </a:r>
          </a:p>
          <a:p>
            <a:endParaRPr lang="en-US" altLang="zh-CN" dirty="0"/>
          </a:p>
          <a:p>
            <a:endParaRPr lang="en-US" altLang="zh-CN" dirty="0"/>
          </a:p>
          <a:p>
            <a:r>
              <a:rPr lang="zh-CN" altLang="en-US" dirty="0"/>
              <a:t>为了解决这个问题，我们提出了在等离子体密度下降区域激发尾波场，利用尾波场的自演化来实现低能谬子的共振加速。</a:t>
            </a:r>
            <a:endParaRPr lang="en-US" altLang="zh-CN" dirty="0"/>
          </a:p>
          <a:p>
            <a:endParaRPr lang="en-US" altLang="zh-CN" dirty="0"/>
          </a:p>
          <a:p>
            <a:r>
              <a:rPr lang="zh-CN" altLang="en-US" dirty="0"/>
              <a:t>我们首先来看一下尾波场的相速度。在激发之后，尾波场按照等离子体频率进行振荡，可以写出相位的表达式。在密度均匀等离子体中，我们可以根据定义求出尾波场的相速度，等于驱动激光的速度。</a:t>
            </a:r>
            <a:endParaRPr lang="en-US" altLang="zh-CN" dirty="0"/>
          </a:p>
          <a:p>
            <a:endParaRPr lang="en-US" altLang="zh-CN" dirty="0"/>
          </a:p>
          <a:p>
            <a:r>
              <a:rPr lang="zh-CN" altLang="en-US" dirty="0"/>
              <a:t>但是在密度变化等离子体中，比如图中所示的密度下降区域，左边的密度更高一些，振荡的更快一些，而右边密度低，振荡的慢；经过一段时间后，尾波场的波长会变短，相应的其相速度会变慢。此时相速度是一个时间和位置的函数。</a:t>
            </a:r>
          </a:p>
        </p:txBody>
      </p:sp>
      <p:sp>
        <p:nvSpPr>
          <p:cNvPr id="4" name="灯片编号占位符 3"/>
          <p:cNvSpPr>
            <a:spLocks noGrp="1"/>
          </p:cNvSpPr>
          <p:nvPr>
            <p:ph type="sldNum" sz="quarter" idx="5"/>
          </p:nvPr>
        </p:nvSpPr>
        <p:spPr/>
        <p:txBody>
          <a:bodyPr/>
          <a:lstStyle/>
          <a:p>
            <a:fld id="{4B3AB820-5F35-4268-922E-72A4AD5B5383}" type="slidenum">
              <a:rPr lang="zh-CN" altLang="en-US" smtClean="0"/>
              <a:t>7</a:t>
            </a:fld>
            <a:endParaRPr lang="zh-CN" altLang="en-US"/>
          </a:p>
        </p:txBody>
      </p:sp>
    </p:spTree>
    <p:extLst>
      <p:ext uri="{BB962C8B-B14F-4D97-AF65-F5344CB8AC3E}">
        <p14:creationId xmlns:p14="http://schemas.microsoft.com/office/powerpoint/2010/main" val="3223873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Using this concept, we can design a plasma density profile</a:t>
            </a:r>
            <a:r>
              <a:rPr lang="zh-CN" altLang="en-US" dirty="0"/>
              <a:t> </a:t>
            </a:r>
            <a:r>
              <a:rPr lang="en-US" altLang="zh-CN" dirty="0"/>
              <a:t>where the phase velocity matches the muon velocity, achieving phase locking and continuous muon acceleration. As this</a:t>
            </a:r>
            <a:r>
              <a:rPr lang="zh-CN" altLang="en-US" dirty="0"/>
              <a:t> </a:t>
            </a:r>
            <a:r>
              <a:rPr lang="en-US" altLang="zh-CN" dirty="0"/>
              <a:t>figure</a:t>
            </a:r>
            <a:r>
              <a:rPr lang="zh-CN" altLang="en-US" dirty="0"/>
              <a:t> </a:t>
            </a:r>
            <a:r>
              <a:rPr lang="en-US" altLang="zh-CN" dirty="0"/>
              <a:t>shows, we first direct a non-relativistic</a:t>
            </a:r>
            <a:r>
              <a:rPr lang="zh-CN" altLang="en-US" dirty="0"/>
              <a:t> </a:t>
            </a:r>
            <a:r>
              <a:rPr lang="en-US" altLang="zh-CN" dirty="0"/>
              <a:t>laser into a plasma with decreasing density, driving</a:t>
            </a:r>
            <a:r>
              <a:rPr lang="zh-CN" altLang="en-US" dirty="0"/>
              <a:t> </a:t>
            </a:r>
            <a:r>
              <a:rPr lang="en-US" altLang="zh-CN" dirty="0"/>
              <a:t>the</a:t>
            </a:r>
            <a:r>
              <a:rPr lang="zh-CN" altLang="en-US" dirty="0"/>
              <a:t> </a:t>
            </a:r>
            <a:r>
              <a:rPr lang="en-US" altLang="zh-CN" dirty="0"/>
              <a:t>linear</a:t>
            </a:r>
            <a:r>
              <a:rPr lang="zh-CN" altLang="en-US" dirty="0"/>
              <a:t> </a:t>
            </a:r>
            <a:r>
              <a:rPr lang="en-US" altLang="zh-CN" dirty="0"/>
              <a:t>plasma wakefield. In this</a:t>
            </a:r>
            <a:r>
              <a:rPr lang="zh-CN" altLang="en-US" dirty="0"/>
              <a:t> </a:t>
            </a:r>
            <a:r>
              <a:rPr lang="en-US" altLang="zh-CN" dirty="0"/>
              <a:t>Figure , the dashed lines represent the evolution of the phase velocity at different positions,</a:t>
            </a:r>
            <a:r>
              <a:rPr lang="zh-CN" altLang="en-US" dirty="0"/>
              <a:t> </a:t>
            </a:r>
            <a:r>
              <a:rPr lang="en-US" altLang="zh-CN" dirty="0"/>
              <a:t>which</a:t>
            </a:r>
            <a:r>
              <a:rPr lang="zh-CN" altLang="en-US" dirty="0"/>
              <a:t> </a:t>
            </a:r>
            <a:r>
              <a:rPr lang="en-US" altLang="zh-CN" dirty="0"/>
              <a:t>is</a:t>
            </a:r>
            <a:r>
              <a:rPr lang="zh-CN" altLang="en-US" dirty="0"/>
              <a:t> </a:t>
            </a:r>
            <a:r>
              <a:rPr lang="en-US" altLang="zh-CN" dirty="0"/>
              <a:t>represented</a:t>
            </a:r>
            <a:r>
              <a:rPr lang="zh-CN" altLang="en-US" dirty="0"/>
              <a:t> </a:t>
            </a:r>
            <a:r>
              <a:rPr lang="en-US" altLang="zh-CN" dirty="0"/>
              <a:t>by</a:t>
            </a:r>
            <a:r>
              <a:rPr lang="zh-CN" altLang="en-US" dirty="0"/>
              <a:t> </a:t>
            </a:r>
            <a:r>
              <a:rPr lang="en-US" altLang="zh-CN" dirty="0"/>
              <a:t>the</a:t>
            </a:r>
            <a:r>
              <a:rPr lang="zh-CN" altLang="en-US" dirty="0"/>
              <a:t> </a:t>
            </a:r>
            <a:r>
              <a:rPr lang="en-US" altLang="zh-CN" dirty="0"/>
              <a:t>color. When the phase velocity at the left boundary,</a:t>
            </a:r>
            <a:r>
              <a:rPr lang="zh-CN" altLang="en-US" dirty="0"/>
              <a:t> </a:t>
            </a:r>
            <a:r>
              <a:rPr lang="en-US" altLang="zh-CN" dirty="0"/>
              <a:t>this</a:t>
            </a:r>
            <a:r>
              <a:rPr lang="zh-CN" altLang="en-US" dirty="0"/>
              <a:t> </a:t>
            </a:r>
            <a:r>
              <a:rPr lang="en-US" altLang="zh-CN" dirty="0"/>
              <a:t>is</a:t>
            </a:r>
            <a:r>
              <a:rPr lang="zh-CN" altLang="en-US" dirty="0"/>
              <a:t> </a:t>
            </a:r>
            <a:r>
              <a:rPr lang="en-US" altLang="zh-CN" dirty="0"/>
              <a:t>purple</a:t>
            </a:r>
            <a:r>
              <a:rPr lang="zh-CN" altLang="en-US" dirty="0"/>
              <a:t> </a:t>
            </a:r>
            <a:r>
              <a:rPr lang="en-US" altLang="zh-CN" dirty="0"/>
              <a:t>line,</a:t>
            </a:r>
            <a:r>
              <a:rPr lang="zh-CN" altLang="en-US" dirty="0"/>
              <a:t> </a:t>
            </a:r>
            <a:r>
              <a:rPr lang="en-US" altLang="zh-CN" dirty="0"/>
              <a:t>decreases to match the incoming muon velocity, we inject muons into the accelerating phase The red line represents the muon velocity. As muons are accelerated, their speed increases. By designing the plasma density profile, we can</a:t>
            </a:r>
            <a:r>
              <a:rPr lang="zh-CN" altLang="en-US" dirty="0"/>
              <a:t> </a:t>
            </a:r>
            <a:r>
              <a:rPr lang="en-US" altLang="zh-CN" dirty="0"/>
              <a:t>ensure that the muon speed at any position matches the local phase velocity</a:t>
            </a:r>
            <a:r>
              <a:rPr lang="zh-CN" altLang="en-US" dirty="0"/>
              <a:t> </a:t>
            </a:r>
            <a:r>
              <a:rPr lang="en-US" altLang="zh-CN" dirty="0"/>
              <a:t>during acceleration.</a:t>
            </a:r>
            <a:r>
              <a:rPr lang="zh-CN" altLang="en-US" dirty="0"/>
              <a:t> </a:t>
            </a:r>
            <a:r>
              <a:rPr lang="en-US" altLang="zh-CN" dirty="0"/>
              <a:t>Which</a:t>
            </a:r>
            <a:r>
              <a:rPr lang="zh-CN" altLang="en-US" dirty="0"/>
              <a:t> </a:t>
            </a:r>
            <a:r>
              <a:rPr lang="en-US" altLang="zh-CN" dirty="0"/>
              <a:t>means</a:t>
            </a:r>
            <a:r>
              <a:rPr lang="zh-CN" altLang="en-US" dirty="0"/>
              <a:t> </a:t>
            </a:r>
            <a:r>
              <a:rPr lang="en-US" altLang="zh-CN" dirty="0"/>
              <a:t>that</a:t>
            </a:r>
            <a:r>
              <a:rPr lang="zh-CN" altLang="en-US" dirty="0"/>
              <a:t> </a:t>
            </a:r>
            <a:r>
              <a:rPr lang="en-US" altLang="zh-CN" dirty="0"/>
              <a:t>  muon</a:t>
            </a:r>
            <a:r>
              <a:rPr lang="zh-CN" altLang="en-US" dirty="0"/>
              <a:t> </a:t>
            </a:r>
            <a:r>
              <a:rPr lang="en-US" altLang="zh-CN" dirty="0"/>
              <a:t>accelerating phase \(\</a:t>
            </a:r>
            <a:r>
              <a:rPr lang="en-US" altLang="zh-CN" dirty="0" err="1"/>
              <a:t>phi_s</a:t>
            </a:r>
            <a:r>
              <a:rPr lang="en-US" altLang="zh-CN" dirty="0"/>
              <a:t>\)</a:t>
            </a:r>
            <a:r>
              <a:rPr lang="zh-CN" altLang="en-US" dirty="0"/>
              <a:t> </a:t>
            </a:r>
            <a:r>
              <a:rPr lang="en-US" altLang="zh-CN" dirty="0"/>
              <a:t>is</a:t>
            </a:r>
            <a:r>
              <a:rPr lang="zh-CN" altLang="en-US" dirty="0"/>
              <a:t> </a:t>
            </a:r>
            <a:r>
              <a:rPr lang="en-US" altLang="zh-CN" dirty="0"/>
              <a:t>constant. Such particles with constant phase are called synchronous particles.</a:t>
            </a:r>
          </a:p>
          <a:p>
            <a:endParaRPr lang="en-US" altLang="zh-CN" dirty="0"/>
          </a:p>
          <a:p>
            <a:r>
              <a:rPr lang="en-US" altLang="zh-CN" dirty="0"/>
              <a:t>This</a:t>
            </a:r>
            <a:r>
              <a:rPr lang="zh-CN" altLang="en-US" dirty="0"/>
              <a:t> </a:t>
            </a:r>
            <a:r>
              <a:rPr lang="en-US" altLang="zh-CN" dirty="0"/>
              <a:t>is</a:t>
            </a:r>
            <a:r>
              <a:rPr lang="zh-CN" altLang="en-US" dirty="0"/>
              <a:t> </a:t>
            </a:r>
            <a:r>
              <a:rPr lang="en-US" altLang="zh-CN" dirty="0"/>
              <a:t>motion</a:t>
            </a:r>
            <a:r>
              <a:rPr lang="zh-CN" altLang="en-US" dirty="0"/>
              <a:t> </a:t>
            </a:r>
            <a:r>
              <a:rPr lang="en-US" altLang="zh-CN" dirty="0"/>
              <a:t>equation</a:t>
            </a:r>
            <a:r>
              <a:rPr lang="zh-CN" altLang="en-US" dirty="0"/>
              <a:t> </a:t>
            </a:r>
            <a:r>
              <a:rPr lang="en-US" altLang="zh-CN" dirty="0"/>
              <a:t>of</a:t>
            </a:r>
            <a:r>
              <a:rPr lang="zh-CN" altLang="en-US" dirty="0"/>
              <a:t> </a:t>
            </a:r>
            <a:r>
              <a:rPr lang="en-US" altLang="zh-CN" dirty="0"/>
              <a:t>synchronous</a:t>
            </a:r>
            <a:r>
              <a:rPr lang="zh-CN" altLang="en-US" dirty="0"/>
              <a:t> </a:t>
            </a:r>
            <a:r>
              <a:rPr lang="en-US" altLang="zh-CN" dirty="0"/>
              <a:t>particles,</a:t>
            </a:r>
            <a:r>
              <a:rPr lang="zh-CN" altLang="en-US" dirty="0"/>
              <a:t> </a:t>
            </a:r>
            <a:r>
              <a:rPr lang="en-US" altLang="zh-CN" dirty="0"/>
              <a:t>and</a:t>
            </a:r>
            <a:r>
              <a:rPr lang="zh-CN" altLang="en-US" dirty="0"/>
              <a:t> </a:t>
            </a:r>
            <a:r>
              <a:rPr lang="en-US" altLang="zh-CN" dirty="0"/>
              <a:t>The phase change depends on the difference between the synchronous particle's speed and the local wakefield phase velocity. For synchronous particles, the phase change is zero, and the required plasma density distribution can be derived from this condition.</a:t>
            </a:r>
          </a:p>
          <a:p>
            <a:endParaRPr lang="en-US" altLang="zh-CN" dirty="0"/>
          </a:p>
          <a:p>
            <a:endParaRPr lang="en-US" altLang="zh-CN" dirty="0"/>
          </a:p>
          <a:p>
            <a:endParaRPr lang="en-US" altLang="zh-CN" dirty="0"/>
          </a:p>
          <a:p>
            <a:r>
              <a:rPr lang="zh-CN" altLang="en-US" dirty="0"/>
              <a:t>利用这一点，我们就可以设计出一个等离子体密度下降沿，保证其相速度始终和谬子速度相同，从而实现相位锁定，持续不断的加速谬子。如图</a:t>
            </a:r>
            <a:r>
              <a:rPr lang="en-US" altLang="zh-CN" dirty="0"/>
              <a:t>a</a:t>
            </a:r>
            <a:r>
              <a:rPr lang="zh-CN" altLang="en-US" dirty="0"/>
              <a:t>所示，我们先将一束超短超强激光打入密度下降等离子体中，等离子体尾波被激发并持续不断的演化。图</a:t>
            </a:r>
            <a:r>
              <a:rPr lang="en-US" altLang="zh-CN" dirty="0"/>
              <a:t>b</a:t>
            </a:r>
            <a:r>
              <a:rPr lang="zh-CN" altLang="en-US" dirty="0"/>
              <a:t>中灰色虚线代表不同位置的尾波相速度的演化。当左边界相速度降低至入射谬子速度时，我们将谬子注入至加速相位</a:t>
            </a:r>
            <a:r>
              <a:rPr lang="en-US" altLang="zh-CN" dirty="0"/>
              <a:t>\</a:t>
            </a:r>
            <a:r>
              <a:rPr lang="en-US" altLang="zh-CN" dirty="0" err="1"/>
              <a:t>phi_s</a:t>
            </a:r>
            <a:r>
              <a:rPr lang="zh-CN" altLang="en-US" dirty="0"/>
              <a:t>。红线代表谬子速度。谬子被加速，速度不断增加，通过设计等离子体密度分布，可以实现谬子在加速过程中任意位置的速度都等于此处尾波场的相速度，谬子从而一直处在加速相位</a:t>
            </a:r>
            <a:r>
              <a:rPr lang="en-US" altLang="zh-CN" dirty="0"/>
              <a:t>\</a:t>
            </a:r>
            <a:r>
              <a:rPr lang="en-US" altLang="zh-CN" dirty="0" err="1"/>
              <a:t>phi_s</a:t>
            </a:r>
            <a:r>
              <a:rPr lang="zh-CN" altLang="en-US" dirty="0"/>
              <a:t>，不断获得能量。这个相位不变的粒子被称为同步粒子。</a:t>
            </a:r>
            <a:endParaRPr lang="en-US" altLang="zh-CN" dirty="0"/>
          </a:p>
          <a:p>
            <a:endParaRPr lang="en-US" altLang="zh-CN" dirty="0"/>
          </a:p>
          <a:p>
            <a:r>
              <a:rPr lang="zh-CN" altLang="en-US" dirty="0"/>
              <a:t>我们可以写成同步粒子的运动方程，动量的变化等于尾波场电场做的功，相位的变化取决于同步粒子的速度与局部的尾波场相速度。对于同步粒子而已，相位变化为</a:t>
            </a:r>
            <a:r>
              <a:rPr lang="en-US" altLang="zh-CN" dirty="0"/>
              <a:t>0</a:t>
            </a:r>
            <a:r>
              <a:rPr lang="zh-CN" altLang="en-US" dirty="0"/>
              <a:t>，需要的等离子体密度分布可以从此条件解出。</a:t>
            </a:r>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4B3AB820-5F35-4268-922E-72A4AD5B5383}" type="slidenum">
              <a:rPr lang="zh-CN" altLang="en-US" smtClean="0"/>
              <a:t>8</a:t>
            </a:fld>
            <a:endParaRPr lang="zh-CN" altLang="en-US"/>
          </a:p>
        </p:txBody>
      </p:sp>
    </p:spTree>
    <p:extLst>
      <p:ext uri="{BB962C8B-B14F-4D97-AF65-F5344CB8AC3E}">
        <p14:creationId xmlns:p14="http://schemas.microsoft.com/office/powerpoint/2010/main" val="3750544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262626"/>
                </a:solidFill>
                <a:effectLst/>
                <a:latin typeface="-apple-system"/>
              </a:rPr>
              <a:t>Now,</a:t>
            </a:r>
            <a:r>
              <a:rPr lang="zh-CN" altLang="en-US" b="0" i="0" dirty="0">
                <a:solidFill>
                  <a:srgbClr val="262626"/>
                </a:solidFill>
                <a:effectLst/>
                <a:latin typeface="-apple-system"/>
              </a:rPr>
              <a:t> </a:t>
            </a:r>
            <a:r>
              <a:rPr lang="en-US" altLang="zh-CN" b="0" i="0" dirty="0">
                <a:solidFill>
                  <a:srgbClr val="262626"/>
                </a:solidFill>
                <a:effectLst/>
                <a:latin typeface="-apple-system"/>
              </a:rPr>
              <a:t>Our scheme just</a:t>
            </a:r>
            <a:r>
              <a:rPr lang="zh-CN" altLang="en-US" b="0" i="0" dirty="0">
                <a:solidFill>
                  <a:srgbClr val="262626"/>
                </a:solidFill>
                <a:effectLst/>
                <a:latin typeface="-apple-system"/>
              </a:rPr>
              <a:t> </a:t>
            </a:r>
            <a:r>
              <a:rPr lang="en-US" altLang="zh-CN" b="0" i="0" dirty="0">
                <a:solidFill>
                  <a:srgbClr val="262626"/>
                </a:solidFill>
                <a:effectLst/>
                <a:latin typeface="-apple-system"/>
              </a:rPr>
              <a:t>can</a:t>
            </a:r>
            <a:r>
              <a:rPr lang="zh-CN" altLang="en-US" b="0" i="0" dirty="0">
                <a:solidFill>
                  <a:srgbClr val="262626"/>
                </a:solidFill>
                <a:effectLst/>
                <a:latin typeface="-apple-system"/>
              </a:rPr>
              <a:t> </a:t>
            </a:r>
            <a:r>
              <a:rPr lang="en-US" altLang="zh-CN" b="0" i="0" dirty="0">
                <a:solidFill>
                  <a:srgbClr val="262626"/>
                </a:solidFill>
                <a:effectLst/>
                <a:latin typeface="-apple-system"/>
              </a:rPr>
              <a:t>make</a:t>
            </a:r>
            <a:r>
              <a:rPr lang="zh-CN" altLang="en-US" b="0" i="0" dirty="0">
                <a:solidFill>
                  <a:srgbClr val="262626"/>
                </a:solidFill>
                <a:effectLst/>
                <a:latin typeface="-apple-system"/>
              </a:rPr>
              <a:t> </a:t>
            </a:r>
            <a:r>
              <a:rPr lang="en-US" altLang="zh-CN" b="0" i="0" dirty="0">
                <a:solidFill>
                  <a:srgbClr val="262626"/>
                </a:solidFill>
                <a:effectLst/>
                <a:latin typeface="-apple-system"/>
              </a:rPr>
              <a:t>sure</a:t>
            </a:r>
            <a:r>
              <a:rPr lang="zh-CN" altLang="en-US" b="0" i="0" dirty="0">
                <a:solidFill>
                  <a:srgbClr val="262626"/>
                </a:solidFill>
                <a:effectLst/>
                <a:latin typeface="-apple-system"/>
              </a:rPr>
              <a:t> </a:t>
            </a:r>
            <a:r>
              <a:rPr lang="en-US" altLang="zh-CN" b="0" i="0" dirty="0">
                <a:solidFill>
                  <a:srgbClr val="262626"/>
                </a:solidFill>
                <a:effectLst/>
                <a:latin typeface="-apple-system"/>
              </a:rPr>
              <a:t>the synchronous particles</a:t>
            </a:r>
            <a:r>
              <a:rPr lang="zh-CN" altLang="en-US" b="0" i="0" dirty="0">
                <a:solidFill>
                  <a:srgbClr val="262626"/>
                </a:solidFill>
                <a:effectLst/>
                <a:latin typeface="-apple-system"/>
              </a:rPr>
              <a:t> </a:t>
            </a:r>
            <a:r>
              <a:rPr lang="en-US" altLang="zh-CN" b="0" i="0" dirty="0">
                <a:solidFill>
                  <a:srgbClr val="262626"/>
                </a:solidFill>
                <a:effectLst/>
                <a:latin typeface="-apple-system"/>
              </a:rPr>
              <a:t>can</a:t>
            </a:r>
            <a:r>
              <a:rPr lang="zh-CN" altLang="en-US" b="0" i="0" dirty="0">
                <a:solidFill>
                  <a:srgbClr val="262626"/>
                </a:solidFill>
                <a:effectLst/>
                <a:latin typeface="-apple-system"/>
              </a:rPr>
              <a:t> </a:t>
            </a:r>
            <a:r>
              <a:rPr lang="en-US" altLang="zh-CN" b="0" i="0" dirty="0">
                <a:solidFill>
                  <a:srgbClr val="262626"/>
                </a:solidFill>
                <a:effectLst/>
                <a:latin typeface="-apple-system"/>
              </a:rPr>
              <a:t>be</a:t>
            </a:r>
            <a:r>
              <a:rPr lang="zh-CN" altLang="en-US" b="0" i="0" dirty="0">
                <a:solidFill>
                  <a:srgbClr val="262626"/>
                </a:solidFill>
                <a:effectLst/>
                <a:latin typeface="-apple-system"/>
              </a:rPr>
              <a:t> </a:t>
            </a:r>
            <a:r>
              <a:rPr lang="en-US" altLang="zh-CN" b="0" i="0" dirty="0">
                <a:solidFill>
                  <a:srgbClr val="262626"/>
                </a:solidFill>
                <a:effectLst/>
                <a:latin typeface="-apple-system"/>
              </a:rPr>
              <a:t>accelerated,</a:t>
            </a:r>
            <a:r>
              <a:rPr lang="zh-CN" altLang="en-US" b="0" i="0" dirty="0">
                <a:solidFill>
                  <a:srgbClr val="262626"/>
                </a:solidFill>
                <a:effectLst/>
                <a:latin typeface="-apple-system"/>
              </a:rPr>
              <a:t> </a:t>
            </a:r>
            <a:r>
              <a:rPr lang="en-US" altLang="zh-CN" b="0" i="0" dirty="0">
                <a:solidFill>
                  <a:srgbClr val="262626"/>
                </a:solidFill>
                <a:effectLst/>
                <a:latin typeface="-apple-system"/>
              </a:rPr>
              <a:t>but</a:t>
            </a:r>
            <a:r>
              <a:rPr lang="zh-CN" altLang="en-US" b="0" i="0" dirty="0">
                <a:solidFill>
                  <a:srgbClr val="262626"/>
                </a:solidFill>
                <a:effectLst/>
                <a:latin typeface="-apple-system"/>
              </a:rPr>
              <a:t> </a:t>
            </a:r>
            <a:r>
              <a:rPr lang="en-US" altLang="zh-CN" b="0" i="0" dirty="0">
                <a:solidFill>
                  <a:srgbClr val="262626"/>
                </a:solidFill>
                <a:effectLst/>
                <a:latin typeface="-apple-system"/>
              </a:rPr>
              <a:t>they</a:t>
            </a:r>
            <a:r>
              <a:rPr lang="zh-CN" altLang="en-US" b="0" i="0" dirty="0">
                <a:solidFill>
                  <a:srgbClr val="262626"/>
                </a:solidFill>
                <a:effectLst/>
                <a:latin typeface="-apple-system"/>
              </a:rPr>
              <a:t> </a:t>
            </a:r>
            <a:r>
              <a:rPr lang="en-US" altLang="zh-CN" b="0" i="0" dirty="0">
                <a:solidFill>
                  <a:srgbClr val="262626"/>
                </a:solidFill>
                <a:effectLst/>
                <a:latin typeface="-apple-system"/>
              </a:rPr>
              <a:t>are</a:t>
            </a:r>
            <a:r>
              <a:rPr lang="zh-CN" altLang="en-US" b="0" i="0" dirty="0">
                <a:solidFill>
                  <a:srgbClr val="262626"/>
                </a:solidFill>
                <a:effectLst/>
                <a:latin typeface="-apple-system"/>
              </a:rPr>
              <a:t> </a:t>
            </a:r>
            <a:r>
              <a:rPr lang="en-US" altLang="zh-CN" b="0" i="0" dirty="0">
                <a:solidFill>
                  <a:srgbClr val="262626"/>
                </a:solidFill>
                <a:effectLst/>
                <a:latin typeface="-apple-system"/>
              </a:rPr>
              <a:t>rare, but can it also accelerate particles with deviations? This is very</a:t>
            </a:r>
            <a:r>
              <a:rPr lang="zh-CN" altLang="en-US" b="0" i="0" dirty="0">
                <a:solidFill>
                  <a:srgbClr val="262626"/>
                </a:solidFill>
                <a:effectLst/>
                <a:latin typeface="-apple-system"/>
              </a:rPr>
              <a:t> </a:t>
            </a:r>
            <a:r>
              <a:rPr lang="en-US" altLang="zh-CN" b="0" i="0" dirty="0">
                <a:solidFill>
                  <a:srgbClr val="262626"/>
                </a:solidFill>
                <a:effectLst/>
                <a:latin typeface="-apple-system"/>
              </a:rPr>
              <a:t>important</a:t>
            </a:r>
          </a:p>
          <a:p>
            <a:pPr algn="l"/>
            <a:r>
              <a:rPr lang="en-US" altLang="zh-CN" b="0" i="0" dirty="0">
                <a:solidFill>
                  <a:srgbClr val="262626"/>
                </a:solidFill>
                <a:effectLst/>
                <a:latin typeface="-apple-system"/>
              </a:rPr>
              <a:t>Using traditional accelerator analysis, we define the momentum and phase differences as </a:t>
            </a:r>
            <a:r>
              <a:rPr lang="el-GR" altLang="zh-CN" b="0" i="0" dirty="0">
                <a:solidFill>
                  <a:srgbClr val="262626"/>
                </a:solidFill>
                <a:effectLst/>
                <a:latin typeface="KaTeX_Main"/>
              </a:rPr>
              <a:t>δ</a:t>
            </a:r>
            <a:r>
              <a:rPr lang="en-US" altLang="zh-CN" b="0" i="0" dirty="0">
                <a:solidFill>
                  <a:srgbClr val="262626"/>
                </a:solidFill>
                <a:effectLst/>
                <a:latin typeface="KaTeX_Main"/>
              </a:rPr>
              <a:t>p</a:t>
            </a:r>
            <a:r>
              <a:rPr lang="en-US" altLang="zh-CN" b="0" i="0" dirty="0">
                <a:solidFill>
                  <a:srgbClr val="262626"/>
                </a:solidFill>
                <a:effectLst/>
                <a:latin typeface="-apple-system"/>
              </a:rPr>
              <a:t> and </a:t>
            </a:r>
            <a:r>
              <a:rPr lang="el-GR" altLang="zh-CN" b="0" i="0" dirty="0" err="1">
                <a:solidFill>
                  <a:srgbClr val="262626"/>
                </a:solidFill>
                <a:effectLst/>
                <a:latin typeface="KaTeX_Main"/>
              </a:rPr>
              <a:t>δϕ</a:t>
            </a:r>
            <a:r>
              <a:rPr lang="el-GR" altLang="zh-CN" b="0" i="0" dirty="0">
                <a:solidFill>
                  <a:srgbClr val="262626"/>
                </a:solidFill>
                <a:effectLst/>
                <a:latin typeface="-apple-system"/>
              </a:rPr>
              <a:t>. </a:t>
            </a:r>
            <a:r>
              <a:rPr lang="en-US" altLang="zh-CN" b="0" i="0" dirty="0">
                <a:solidFill>
                  <a:srgbClr val="262626"/>
                </a:solidFill>
                <a:effectLst/>
                <a:latin typeface="-apple-system"/>
              </a:rPr>
              <a:t>These satisfy a simple harmonic oscillator equation. For positively charged particles, if</a:t>
            </a:r>
            <a:r>
              <a:rPr lang="zh-CN" altLang="en-US" b="0" i="0" dirty="0">
                <a:solidFill>
                  <a:srgbClr val="262626"/>
                </a:solidFill>
                <a:effectLst/>
                <a:latin typeface="-apple-system"/>
              </a:rPr>
              <a:t> </a:t>
            </a:r>
            <a:r>
              <a:rPr lang="en-US" altLang="zh-CN" b="0" i="0" dirty="0">
                <a:solidFill>
                  <a:srgbClr val="262626"/>
                </a:solidFill>
                <a:effectLst/>
                <a:latin typeface="-apple-system"/>
              </a:rPr>
              <a:t>the</a:t>
            </a:r>
            <a:r>
              <a:rPr lang="zh-CN" altLang="en-US" b="0" i="0" dirty="0">
                <a:solidFill>
                  <a:srgbClr val="262626"/>
                </a:solidFill>
                <a:effectLst/>
                <a:latin typeface="-apple-system"/>
              </a:rPr>
              <a:t> </a:t>
            </a:r>
            <a:r>
              <a:rPr lang="en-US" altLang="zh-CN" b="0" i="0" dirty="0">
                <a:solidFill>
                  <a:srgbClr val="262626"/>
                </a:solidFill>
                <a:effectLst/>
                <a:latin typeface="-apple-system"/>
              </a:rPr>
              <a:t>phase</a:t>
            </a:r>
            <a:r>
              <a:rPr lang="zh-CN" altLang="en-US" b="0" i="0" dirty="0">
                <a:solidFill>
                  <a:srgbClr val="262626"/>
                </a:solidFill>
                <a:effectLst/>
                <a:latin typeface="-apple-system"/>
              </a:rPr>
              <a:t> </a:t>
            </a:r>
            <a:r>
              <a:rPr lang="en-US" altLang="zh-CN" b="0" i="0" dirty="0">
                <a:solidFill>
                  <a:srgbClr val="262626"/>
                </a:solidFill>
                <a:effectLst/>
                <a:latin typeface="-apple-system"/>
              </a:rPr>
              <a:t>is</a:t>
            </a:r>
            <a:r>
              <a:rPr lang="zh-CN" altLang="en-US" b="0" i="0" dirty="0">
                <a:solidFill>
                  <a:srgbClr val="262626"/>
                </a:solidFill>
                <a:effectLst/>
                <a:latin typeface="-apple-system"/>
              </a:rPr>
              <a:t> </a:t>
            </a:r>
            <a:r>
              <a:rPr lang="en-US" altLang="zh-CN" b="0" i="0" dirty="0">
                <a:solidFill>
                  <a:srgbClr val="262626"/>
                </a:solidFill>
                <a:effectLst/>
                <a:latin typeface="-apple-system"/>
              </a:rPr>
              <a:t>in</a:t>
            </a:r>
            <a:r>
              <a:rPr lang="zh-CN" altLang="en-US" b="0" i="0" dirty="0">
                <a:solidFill>
                  <a:srgbClr val="262626"/>
                </a:solidFill>
                <a:effectLst/>
                <a:latin typeface="-apple-system"/>
              </a:rPr>
              <a:t> </a:t>
            </a:r>
            <a:r>
              <a:rPr lang="en-US" altLang="zh-CN" b="0" i="0" dirty="0">
                <a:solidFill>
                  <a:srgbClr val="262626"/>
                </a:solidFill>
                <a:effectLst/>
                <a:latin typeface="-apple-system"/>
              </a:rPr>
              <a:t>this</a:t>
            </a:r>
            <a:r>
              <a:rPr lang="zh-CN" altLang="en-US" b="0" i="0" dirty="0">
                <a:solidFill>
                  <a:srgbClr val="262626"/>
                </a:solidFill>
                <a:effectLst/>
                <a:latin typeface="-apple-system"/>
              </a:rPr>
              <a:t> </a:t>
            </a:r>
            <a:r>
              <a:rPr lang="en-US" altLang="zh-CN" b="0" i="0" dirty="0">
                <a:solidFill>
                  <a:srgbClr val="262626"/>
                </a:solidFill>
                <a:effectLst/>
                <a:latin typeface="-apple-system"/>
              </a:rPr>
              <a:t>region</a:t>
            </a:r>
            <a:r>
              <a:rPr lang="el-GR" altLang="zh-CN" b="0" i="0" dirty="0">
                <a:solidFill>
                  <a:srgbClr val="262626"/>
                </a:solidFill>
                <a:effectLst/>
                <a:latin typeface="-apple-system"/>
              </a:rPr>
              <a:t>, </a:t>
            </a:r>
            <a:r>
              <a:rPr lang="en-US" altLang="zh-CN" b="0" i="0" dirty="0">
                <a:solidFill>
                  <a:srgbClr val="262626"/>
                </a:solidFill>
                <a:effectLst/>
                <a:latin typeface="-apple-system"/>
              </a:rPr>
              <a:t>non-synchronous particles oscillate harmonically and gain energy similar to synchronous particles.</a:t>
            </a:r>
            <a:r>
              <a:rPr lang="zh-CN" altLang="en-US" b="0" i="0" dirty="0">
                <a:solidFill>
                  <a:srgbClr val="262626"/>
                </a:solidFill>
                <a:effectLst/>
                <a:latin typeface="-apple-system"/>
              </a:rPr>
              <a:t> </a:t>
            </a:r>
            <a:r>
              <a:rPr lang="en-US" altLang="zh-CN" b="0" i="0" dirty="0">
                <a:solidFill>
                  <a:srgbClr val="262626"/>
                </a:solidFill>
                <a:effectLst/>
                <a:latin typeface="-apple-system"/>
              </a:rPr>
              <a:t>otherwise, </a:t>
            </a:r>
            <a:r>
              <a:rPr lang="el-GR" altLang="zh-CN" b="0" i="0" dirty="0" err="1">
                <a:solidFill>
                  <a:srgbClr val="262626"/>
                </a:solidFill>
                <a:effectLst/>
                <a:latin typeface="KaTeX_Main"/>
              </a:rPr>
              <a:t>δϕ</a:t>
            </a:r>
            <a:r>
              <a:rPr lang="el-GR" altLang="zh-CN" b="0" i="0" dirty="0">
                <a:solidFill>
                  <a:srgbClr val="262626"/>
                </a:solidFill>
                <a:effectLst/>
                <a:latin typeface="-apple-system"/>
              </a:rPr>
              <a:t> </a:t>
            </a:r>
            <a:r>
              <a:rPr lang="en-US" altLang="zh-CN" b="0" i="0" dirty="0">
                <a:solidFill>
                  <a:srgbClr val="262626"/>
                </a:solidFill>
                <a:effectLst/>
                <a:latin typeface="-apple-system"/>
              </a:rPr>
              <a:t>grows </a:t>
            </a:r>
            <a:r>
              <a:rPr lang="en-US" altLang="zh-CN" b="0" i="0" dirty="0" err="1">
                <a:solidFill>
                  <a:srgbClr val="262626"/>
                </a:solidFill>
                <a:effectLst/>
                <a:latin typeface="-apple-system"/>
              </a:rPr>
              <a:t>rapidly,muons</a:t>
            </a:r>
            <a:r>
              <a:rPr lang="zh-CN" altLang="en-US" b="0" i="0" dirty="0">
                <a:solidFill>
                  <a:srgbClr val="262626"/>
                </a:solidFill>
                <a:effectLst/>
                <a:latin typeface="-apple-system"/>
              </a:rPr>
              <a:t> </a:t>
            </a:r>
            <a:r>
              <a:rPr lang="en-US" altLang="zh-CN" b="0" i="0" dirty="0" err="1">
                <a:solidFill>
                  <a:srgbClr val="262626"/>
                </a:solidFill>
                <a:effectLst/>
                <a:latin typeface="-apple-system"/>
              </a:rPr>
              <a:t>experineces</a:t>
            </a:r>
            <a:r>
              <a:rPr lang="zh-CN" altLang="en-US" b="0" i="0" dirty="0">
                <a:solidFill>
                  <a:srgbClr val="262626"/>
                </a:solidFill>
                <a:effectLst/>
                <a:latin typeface="-apple-system"/>
              </a:rPr>
              <a:t> </a:t>
            </a:r>
            <a:r>
              <a:rPr lang="en-US" altLang="zh-CN" b="0" i="0" dirty="0">
                <a:solidFill>
                  <a:srgbClr val="262626"/>
                </a:solidFill>
                <a:effectLst/>
                <a:latin typeface="-apple-system"/>
              </a:rPr>
              <a:t>acceleration</a:t>
            </a:r>
            <a:r>
              <a:rPr lang="zh-CN" altLang="en-US" b="0" i="0" dirty="0">
                <a:solidFill>
                  <a:srgbClr val="262626"/>
                </a:solidFill>
                <a:effectLst/>
                <a:latin typeface="-apple-system"/>
              </a:rPr>
              <a:t> </a:t>
            </a:r>
            <a:r>
              <a:rPr lang="en-US" altLang="zh-CN" b="0" i="0" dirty="0">
                <a:solidFill>
                  <a:srgbClr val="262626"/>
                </a:solidFill>
                <a:effectLst/>
                <a:latin typeface="-apple-system"/>
              </a:rPr>
              <a:t>and</a:t>
            </a:r>
            <a:r>
              <a:rPr lang="zh-CN" altLang="en-US" b="0" i="0" dirty="0">
                <a:solidFill>
                  <a:srgbClr val="262626"/>
                </a:solidFill>
                <a:effectLst/>
                <a:latin typeface="-apple-system"/>
              </a:rPr>
              <a:t> </a:t>
            </a:r>
            <a:r>
              <a:rPr lang="en-US" altLang="zh-CN" b="0" i="0" dirty="0">
                <a:solidFill>
                  <a:srgbClr val="262626"/>
                </a:solidFill>
                <a:effectLst/>
                <a:latin typeface="-apple-system"/>
              </a:rPr>
              <a:t>deacceleration</a:t>
            </a:r>
            <a:r>
              <a:rPr lang="zh-CN" altLang="en-US" b="0" i="0" dirty="0">
                <a:solidFill>
                  <a:srgbClr val="262626"/>
                </a:solidFill>
                <a:effectLst/>
                <a:latin typeface="-apple-system"/>
              </a:rPr>
              <a:t> </a:t>
            </a:r>
            <a:r>
              <a:rPr lang="en-US" altLang="zh-CN" b="0" i="0" dirty="0">
                <a:solidFill>
                  <a:srgbClr val="262626"/>
                </a:solidFill>
                <a:effectLst/>
                <a:latin typeface="-apple-system"/>
              </a:rPr>
              <a:t>without</a:t>
            </a:r>
            <a:r>
              <a:rPr lang="zh-CN" altLang="en-US" b="0" i="0" dirty="0">
                <a:solidFill>
                  <a:srgbClr val="262626"/>
                </a:solidFill>
                <a:effectLst/>
                <a:latin typeface="-apple-system"/>
              </a:rPr>
              <a:t> </a:t>
            </a:r>
            <a:r>
              <a:rPr lang="en-US" altLang="zh-CN" b="0" i="0" dirty="0">
                <a:solidFill>
                  <a:srgbClr val="262626"/>
                </a:solidFill>
                <a:effectLst/>
                <a:latin typeface="-apple-system"/>
              </a:rPr>
              <a:t>energy</a:t>
            </a:r>
            <a:r>
              <a:rPr lang="zh-CN" altLang="en-US" b="0" i="0" dirty="0">
                <a:solidFill>
                  <a:srgbClr val="262626"/>
                </a:solidFill>
                <a:effectLst/>
                <a:latin typeface="-apple-system"/>
              </a:rPr>
              <a:t> </a:t>
            </a:r>
            <a:r>
              <a:rPr lang="en-US" altLang="zh-CN" b="0" i="0" dirty="0">
                <a:solidFill>
                  <a:srgbClr val="262626"/>
                </a:solidFill>
                <a:effectLst/>
                <a:latin typeface="-apple-system"/>
              </a:rPr>
              <a:t>gain.</a:t>
            </a:r>
          </a:p>
          <a:p>
            <a:pPr algn="l"/>
            <a:r>
              <a:rPr lang="en-US" altLang="zh-CN" b="0" i="0" dirty="0">
                <a:solidFill>
                  <a:srgbClr val="262626"/>
                </a:solidFill>
                <a:effectLst/>
                <a:latin typeface="-apple-system"/>
              </a:rPr>
              <a:t>For example, From</a:t>
            </a:r>
            <a:r>
              <a:rPr lang="zh-CN" altLang="en-US" b="0" i="0" dirty="0">
                <a:solidFill>
                  <a:srgbClr val="262626"/>
                </a:solidFill>
                <a:effectLst/>
                <a:latin typeface="-apple-system"/>
              </a:rPr>
              <a:t> </a:t>
            </a:r>
            <a:r>
              <a:rPr lang="en-US" altLang="zh-CN" b="0" i="0" dirty="0">
                <a:solidFill>
                  <a:srgbClr val="262626"/>
                </a:solidFill>
                <a:effectLst/>
                <a:latin typeface="-apple-system"/>
              </a:rPr>
              <a:t>this</a:t>
            </a:r>
            <a:r>
              <a:rPr lang="zh-CN" altLang="en-US" b="0" i="0" dirty="0">
                <a:solidFill>
                  <a:srgbClr val="262626"/>
                </a:solidFill>
                <a:effectLst/>
                <a:latin typeface="-apple-system"/>
              </a:rPr>
              <a:t> </a:t>
            </a:r>
            <a:r>
              <a:rPr lang="en-US" altLang="zh-CN" b="0" i="0" dirty="0">
                <a:solidFill>
                  <a:srgbClr val="262626"/>
                </a:solidFill>
                <a:effectLst/>
                <a:latin typeface="-apple-system"/>
              </a:rPr>
              <a:t>potential</a:t>
            </a:r>
            <a:r>
              <a:rPr lang="zh-CN" altLang="en-US" b="0" i="0" dirty="0">
                <a:solidFill>
                  <a:srgbClr val="262626"/>
                </a:solidFill>
                <a:effectLst/>
                <a:latin typeface="-apple-system"/>
              </a:rPr>
              <a:t> </a:t>
            </a:r>
            <a:r>
              <a:rPr lang="en-US" altLang="zh-CN" b="0" i="0" dirty="0">
                <a:solidFill>
                  <a:srgbClr val="262626"/>
                </a:solidFill>
                <a:effectLst/>
                <a:latin typeface="-apple-system"/>
              </a:rPr>
              <a:t>well,</a:t>
            </a:r>
            <a:r>
              <a:rPr lang="zh-CN" altLang="en-US" b="0" i="0" dirty="0">
                <a:solidFill>
                  <a:srgbClr val="262626"/>
                </a:solidFill>
                <a:effectLst/>
                <a:latin typeface="-apple-system"/>
              </a:rPr>
              <a:t> </a:t>
            </a:r>
            <a:r>
              <a:rPr lang="en-US" altLang="zh-CN" b="0" i="0" dirty="0">
                <a:solidFill>
                  <a:srgbClr val="262626"/>
                </a:solidFill>
                <a:effectLst/>
                <a:latin typeface="-apple-system"/>
              </a:rPr>
              <a:t>we</a:t>
            </a:r>
            <a:r>
              <a:rPr lang="zh-CN" altLang="en-US" b="0" i="0" dirty="0">
                <a:solidFill>
                  <a:srgbClr val="262626"/>
                </a:solidFill>
                <a:effectLst/>
                <a:latin typeface="-apple-system"/>
              </a:rPr>
              <a:t> </a:t>
            </a:r>
            <a:r>
              <a:rPr lang="en-US" altLang="zh-CN" b="0" i="0" dirty="0">
                <a:solidFill>
                  <a:srgbClr val="262626"/>
                </a:solidFill>
                <a:effectLst/>
                <a:latin typeface="-apple-system"/>
              </a:rPr>
              <a:t>can</a:t>
            </a:r>
            <a:r>
              <a:rPr lang="zh-CN" altLang="en-US" b="0" i="0" dirty="0">
                <a:solidFill>
                  <a:srgbClr val="262626"/>
                </a:solidFill>
                <a:effectLst/>
                <a:latin typeface="-apple-system"/>
              </a:rPr>
              <a:t> </a:t>
            </a:r>
            <a:r>
              <a:rPr lang="en-US" altLang="zh-CN" b="0" i="0" dirty="0">
                <a:solidFill>
                  <a:srgbClr val="262626"/>
                </a:solidFill>
                <a:effectLst/>
                <a:latin typeface="-apple-system"/>
              </a:rPr>
              <a:t>see</a:t>
            </a:r>
            <a:r>
              <a:rPr lang="zh-CN" altLang="en-US" b="0" i="0" dirty="0">
                <a:solidFill>
                  <a:srgbClr val="262626"/>
                </a:solidFill>
                <a:effectLst/>
                <a:latin typeface="-apple-system"/>
              </a:rPr>
              <a:t> </a:t>
            </a:r>
            <a:r>
              <a:rPr lang="en-US" altLang="zh-CN" b="0" i="0" dirty="0">
                <a:solidFill>
                  <a:srgbClr val="262626"/>
                </a:solidFill>
                <a:effectLst/>
                <a:latin typeface="-apple-system"/>
              </a:rPr>
              <a:t>that</a:t>
            </a:r>
            <a:r>
              <a:rPr lang="zh-CN" altLang="en-US" b="0" i="0" dirty="0">
                <a:solidFill>
                  <a:srgbClr val="262626"/>
                </a:solidFill>
                <a:effectLst/>
                <a:latin typeface="-apple-system"/>
              </a:rPr>
              <a:t>  </a:t>
            </a:r>
            <a:r>
              <a:rPr lang="en-US" altLang="zh-CN" b="0" i="0" dirty="0">
                <a:solidFill>
                  <a:srgbClr val="262626"/>
                </a:solidFill>
                <a:effectLst/>
                <a:latin typeface="-apple-system"/>
              </a:rPr>
              <a:t>a synchronous phase is 10 degrees, particles from -10 to 20 degrees can be captured and accelerated.</a:t>
            </a:r>
          </a:p>
          <a:p>
            <a:pPr algn="l"/>
            <a:r>
              <a:rPr lang="en-US" altLang="zh-CN" b="0" i="0" dirty="0">
                <a:solidFill>
                  <a:srgbClr val="262626"/>
                </a:solidFill>
                <a:effectLst/>
                <a:latin typeface="-apple-system"/>
              </a:rPr>
              <a:t>Choosing the synchronous phase involves a trade-off between the trapping</a:t>
            </a:r>
            <a:r>
              <a:rPr lang="zh-CN" altLang="en-US" b="0" i="0" dirty="0">
                <a:solidFill>
                  <a:srgbClr val="262626"/>
                </a:solidFill>
                <a:effectLst/>
                <a:latin typeface="-apple-system"/>
              </a:rPr>
              <a:t> </a:t>
            </a:r>
            <a:r>
              <a:rPr lang="en-US" altLang="zh-CN" b="0" i="0" dirty="0">
                <a:solidFill>
                  <a:srgbClr val="262626"/>
                </a:solidFill>
                <a:effectLst/>
                <a:latin typeface="-apple-system"/>
              </a:rPr>
              <a:t>efficiency and acceleration gradient. Near 90 degrees, the capture area is large but the gradient is low,</a:t>
            </a:r>
            <a:r>
              <a:rPr lang="zh-CN" altLang="en-US" b="0" i="0" dirty="0">
                <a:solidFill>
                  <a:srgbClr val="262626"/>
                </a:solidFill>
                <a:effectLst/>
                <a:latin typeface="-apple-system"/>
              </a:rPr>
              <a:t> </a:t>
            </a:r>
            <a:r>
              <a:rPr lang="en-US" altLang="zh-CN" b="0" i="0" dirty="0">
                <a:solidFill>
                  <a:srgbClr val="262626"/>
                </a:solidFill>
                <a:effectLst/>
                <a:latin typeface="-apple-system"/>
              </a:rPr>
              <a:t>vice</a:t>
            </a:r>
            <a:r>
              <a:rPr lang="zh-CN" altLang="en-US" b="0" i="0" dirty="0">
                <a:solidFill>
                  <a:srgbClr val="262626"/>
                </a:solidFill>
                <a:effectLst/>
                <a:latin typeface="-apple-system"/>
              </a:rPr>
              <a:t> </a:t>
            </a:r>
            <a:r>
              <a:rPr lang="en-US" altLang="zh-CN" b="0" i="0" dirty="0">
                <a:solidFill>
                  <a:srgbClr val="262626"/>
                </a:solidFill>
                <a:effectLst/>
                <a:latin typeface="-apple-system"/>
              </a:rPr>
              <a:t>versa.</a:t>
            </a:r>
          </a:p>
          <a:p>
            <a:pPr algn="l"/>
            <a:r>
              <a:rPr lang="en-US" altLang="zh-CN" b="0" i="0" dirty="0">
                <a:solidFill>
                  <a:srgbClr val="262626"/>
                </a:solidFill>
                <a:effectLst/>
                <a:latin typeface="-apple-system"/>
              </a:rPr>
              <a:t>Later</a:t>
            </a:r>
            <a:r>
              <a:rPr lang="zh-CN" altLang="en-US" b="0" i="0" dirty="0">
                <a:solidFill>
                  <a:srgbClr val="262626"/>
                </a:solidFill>
                <a:effectLst/>
                <a:latin typeface="-apple-system"/>
              </a:rPr>
              <a:t> </a:t>
            </a:r>
            <a:r>
              <a:rPr lang="en-US" altLang="zh-CN" b="0" i="0" dirty="0">
                <a:solidFill>
                  <a:srgbClr val="262626"/>
                </a:solidFill>
                <a:effectLst/>
                <a:latin typeface="-apple-system"/>
              </a:rPr>
              <a:t>we</a:t>
            </a:r>
            <a:r>
              <a:rPr lang="zh-CN" altLang="en-US" b="0" i="0" dirty="0">
                <a:solidFill>
                  <a:srgbClr val="262626"/>
                </a:solidFill>
                <a:effectLst/>
                <a:latin typeface="-apple-system"/>
              </a:rPr>
              <a:t> </a:t>
            </a:r>
            <a:r>
              <a:rPr lang="en-US" altLang="zh-CN" b="0" i="0" dirty="0">
                <a:solidFill>
                  <a:srgbClr val="262626"/>
                </a:solidFill>
                <a:effectLst/>
                <a:latin typeface="-apple-system"/>
              </a:rPr>
              <a:t>see</a:t>
            </a:r>
            <a:r>
              <a:rPr lang="zh-CN" altLang="en-US" b="0" i="0" dirty="0">
                <a:solidFill>
                  <a:srgbClr val="262626"/>
                </a:solidFill>
                <a:effectLst/>
                <a:latin typeface="-apple-system"/>
              </a:rPr>
              <a:t> </a:t>
            </a:r>
            <a:r>
              <a:rPr lang="en-US" altLang="zh-CN" b="0" i="0" dirty="0">
                <a:solidFill>
                  <a:srgbClr val="262626"/>
                </a:solidFill>
                <a:effectLst/>
                <a:latin typeface="-apple-system"/>
              </a:rPr>
              <a:t>that</a:t>
            </a:r>
            <a:r>
              <a:rPr lang="zh-CN" altLang="en-US" b="0" i="0" dirty="0">
                <a:solidFill>
                  <a:srgbClr val="262626"/>
                </a:solidFill>
                <a:effectLst/>
                <a:latin typeface="-apple-system"/>
              </a:rPr>
              <a:t> </a:t>
            </a:r>
            <a:r>
              <a:rPr lang="en-US" altLang="zh-CN" b="0" i="0" dirty="0">
                <a:solidFill>
                  <a:srgbClr val="262626"/>
                </a:solidFill>
                <a:effectLst/>
                <a:latin typeface="-apple-system"/>
              </a:rPr>
              <a:t>our scheme can automatically achieve adiabatic changes in the accelerating phase, balancing high acceleration gradients with large capture efficiency.</a:t>
            </a:r>
          </a:p>
          <a:p>
            <a:endParaRPr lang="en-US" altLang="zh-CN" dirty="0"/>
          </a:p>
          <a:p>
            <a:endParaRPr lang="en-US" altLang="zh-CN" dirty="0"/>
          </a:p>
          <a:p>
            <a:endParaRPr lang="en-US" altLang="zh-CN" dirty="0"/>
          </a:p>
          <a:p>
            <a:r>
              <a:rPr lang="zh-CN" altLang="en-US" dirty="0"/>
              <a:t>至此，我们的方案可以加速同步粒子，那很自然的问题就是能否加速与同步粒子在能量或相位上有一定偏差的粒子？这个非常重要，毕竟同步粒子的数量极其稀少。</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我们按照传统加速器的方法对这个方案进行分析，定义非同步粒子与同步粒子的动量差为</a:t>
            </a:r>
            <a:r>
              <a:rPr lang="en-US" altLang="zh-CN" dirty="0"/>
              <a:t>delta p</a:t>
            </a:r>
            <a:r>
              <a:rPr lang="zh-CN" altLang="en-US" dirty="0"/>
              <a:t>和</a:t>
            </a:r>
            <a:r>
              <a:rPr lang="en-US" altLang="zh-CN" dirty="0"/>
              <a:t>delta phi</a:t>
            </a:r>
            <a:r>
              <a:rPr lang="zh-CN" altLang="en-US" dirty="0"/>
              <a:t>，并写出它们满足的方程，可以进一步写成关于</a:t>
            </a:r>
            <a:r>
              <a:rPr lang="en-US" altLang="zh-CN" dirty="0"/>
              <a:t>delta phi</a:t>
            </a:r>
            <a:r>
              <a:rPr lang="zh-CN" altLang="en-US" dirty="0"/>
              <a:t>的二阶微分方程。这是一个简谐振子方程。</a:t>
            </a:r>
            <a:r>
              <a:rPr lang="en-US" sz="1200" dirty="0" err="1"/>
              <a:t>对于带正电荷的粒子</a:t>
            </a:r>
            <a:r>
              <a:rPr lang="zh-CN" altLang="en-US" sz="1200" dirty="0"/>
              <a:t>，如果</a:t>
            </a:r>
            <a:r>
              <a:rPr lang="en-US" altLang="zh-CN" sz="1200" dirty="0"/>
              <a:t>0</a:t>
            </a:r>
            <a:r>
              <a:rPr lang="zh-CN" altLang="en-US" sz="1200" dirty="0"/>
              <a:t>≦𝜙</a:t>
            </a:r>
            <a:r>
              <a:rPr lang="en-US" altLang="zh-CN" sz="1200" baseline="-25000" dirty="0"/>
              <a:t>s0</a:t>
            </a:r>
            <a:r>
              <a:rPr lang="en-US" altLang="zh-CN" sz="1200" dirty="0"/>
              <a:t>&lt;</a:t>
            </a:r>
            <a:r>
              <a:rPr lang="zh-CN" altLang="en-US" sz="1200" dirty="0"/>
              <a:t>𝜋</a:t>
            </a:r>
            <a:r>
              <a:rPr lang="en-US" altLang="zh-CN" sz="1200" dirty="0"/>
              <a:t>/2</a:t>
            </a:r>
            <a:r>
              <a:rPr lang="zh-CN" altLang="en-US" sz="1200" dirty="0"/>
              <a:t>，非同步粒子做简谐振动，可以获得与同步粒子相似的能量增益。如果</a:t>
            </a:r>
            <a:r>
              <a:rPr lang="en-US" altLang="zh-CN" sz="1200" dirty="0"/>
              <a:t>-</a:t>
            </a:r>
            <a:r>
              <a:rPr lang="zh-CN" altLang="en-US" sz="1200" dirty="0"/>
              <a:t>𝜋</a:t>
            </a:r>
            <a:r>
              <a:rPr lang="en-US" altLang="zh-CN" sz="1200" dirty="0"/>
              <a:t>/2</a:t>
            </a:r>
            <a:r>
              <a:rPr lang="zh-CN" altLang="en-US" sz="1200" dirty="0"/>
              <a:t>≦𝜙</a:t>
            </a:r>
            <a:r>
              <a:rPr lang="en-US" altLang="zh-CN" sz="1200" baseline="-25000" dirty="0"/>
              <a:t>s0</a:t>
            </a:r>
            <a:r>
              <a:rPr lang="en-US" altLang="zh-CN" sz="1200" dirty="0"/>
              <a:t>&lt;0,</a:t>
            </a:r>
            <a:r>
              <a:rPr lang="zh-CN" altLang="en-US" sz="1200" dirty="0"/>
              <a:t> 那么</a:t>
            </a:r>
            <a:r>
              <a:rPr lang="en-US" altLang="zh-CN" sz="1200" dirty="0"/>
              <a:t>delta</a:t>
            </a:r>
            <a:r>
              <a:rPr lang="zh-CN" altLang="en-US" sz="1200" dirty="0"/>
              <a:t> </a:t>
            </a:r>
            <a:r>
              <a:rPr lang="en-US" altLang="zh-CN" sz="1200" dirty="0"/>
              <a:t>phi</a:t>
            </a:r>
            <a:r>
              <a:rPr lang="zh-CN" altLang="en-US" sz="1200" dirty="0"/>
              <a:t>会迅速增长，也就是这些粒子在加速和减速之间来回切换，无法获得有效的加速。</a:t>
            </a:r>
            <a:endParaRPr lang="en-US" altLang="zh-CN" dirty="0"/>
          </a:p>
          <a:p>
            <a:endParaRPr lang="en-US" altLang="zh-CN" dirty="0"/>
          </a:p>
          <a:p>
            <a:r>
              <a:rPr lang="zh-CN" altLang="en-US" dirty="0"/>
              <a:t>我们可以将这个简谐振动的势能曲线画出来，如图所示。使用传统加速器的语言就是存在一个俘获相位区间。比如如果选择同步相位为</a:t>
            </a:r>
            <a:r>
              <a:rPr lang="en-US" altLang="zh-CN" dirty="0"/>
              <a:t>10</a:t>
            </a:r>
            <a:r>
              <a:rPr lang="zh-CN" altLang="en-US" dirty="0"/>
              <a:t>度，那么处于</a:t>
            </a:r>
            <a:r>
              <a:rPr lang="en-US" altLang="zh-CN" dirty="0"/>
              <a:t>-10</a:t>
            </a:r>
            <a:r>
              <a:rPr lang="zh-CN" altLang="en-US" dirty="0"/>
              <a:t>度到</a:t>
            </a:r>
            <a:r>
              <a:rPr lang="en-US" altLang="zh-CN" dirty="0"/>
              <a:t>20</a:t>
            </a:r>
            <a:r>
              <a:rPr lang="zh-CN" altLang="en-US" dirty="0"/>
              <a:t>度的粒子就可以被俘获加速。</a:t>
            </a:r>
            <a:endParaRPr lang="en-US" altLang="zh-CN" dirty="0"/>
          </a:p>
          <a:p>
            <a:endParaRPr lang="en-US" altLang="zh-CN" dirty="0"/>
          </a:p>
          <a:p>
            <a:r>
              <a:rPr lang="zh-CN" altLang="en-US" dirty="0"/>
              <a:t>很明显，同步相位的选择涉及到俘获区间与加速梯度的一个取舍。如果同步相位接近</a:t>
            </a:r>
            <a:r>
              <a:rPr lang="en-US" altLang="zh-CN" dirty="0"/>
              <a:t>90</a:t>
            </a:r>
            <a:r>
              <a:rPr lang="zh-CN" altLang="en-US" dirty="0"/>
              <a:t>度，那么俘获区间就很大，但加速梯度低；如果接近</a:t>
            </a:r>
            <a:r>
              <a:rPr lang="en-US" altLang="zh-CN" dirty="0"/>
              <a:t>0</a:t>
            </a:r>
            <a:r>
              <a:rPr lang="zh-CN" altLang="en-US" dirty="0"/>
              <a:t>度，则加速梯度高但俘获区间小。</a:t>
            </a:r>
            <a:endParaRPr lang="en-US" altLang="zh-CN" dirty="0"/>
          </a:p>
          <a:p>
            <a:endParaRPr lang="en-US" altLang="zh-CN" dirty="0"/>
          </a:p>
          <a:p>
            <a:r>
              <a:rPr lang="zh-CN" altLang="en-US" dirty="0"/>
              <a:t>后面我们会看到我们的方案可以自动实现加速相位的绝热变化，从而兼顾高加速梯度与大俘获效率。</a:t>
            </a:r>
            <a:endParaRPr lang="en-US" altLang="zh-CN" dirty="0"/>
          </a:p>
          <a:p>
            <a:endParaRPr lang="en-US" altLang="zh-CN" dirty="0"/>
          </a:p>
          <a:p>
            <a:pPr algn="l">
              <a:spcBef>
                <a:spcPts val="600"/>
              </a:spcBef>
              <a:spcAft>
                <a:spcPts val="600"/>
              </a:spcAft>
            </a:pPr>
            <a:r>
              <a:rPr lang="en-US" altLang="zh-CN" sz="1200" i="0" dirty="0">
                <a:solidFill>
                  <a:srgbClr val="262626"/>
                </a:solidFill>
                <a:effectLst/>
                <a:latin typeface="Arial" panose="020B0604020202020204" pitchFamily="34" charset="0"/>
                <a:cs typeface="Arial" panose="020B0604020202020204" pitchFamily="34" charset="0"/>
              </a:rPr>
              <a:t>For positively charged particles, </a:t>
            </a:r>
          </a:p>
          <a:p>
            <a:pPr algn="l">
              <a:spcBef>
                <a:spcPts val="600"/>
              </a:spcBef>
              <a:spcAft>
                <a:spcPts val="600"/>
              </a:spcAft>
            </a:pPr>
            <a:r>
              <a:rPr lang="en-US" altLang="zh-CN" sz="1200" i="0" dirty="0">
                <a:solidFill>
                  <a:srgbClr val="262626"/>
                </a:solidFill>
                <a:effectLst/>
                <a:latin typeface="Arial" panose="020B0604020202020204" pitchFamily="34" charset="0"/>
                <a:cs typeface="Arial" panose="020B0604020202020204" pitchFamily="34" charset="0"/>
              </a:rPr>
              <a:t>if</a:t>
            </a:r>
            <a:r>
              <a:rPr lang="zh-CN" altLang="en-US" sz="1200" i="0" dirty="0">
                <a:solidFill>
                  <a:srgbClr val="262626"/>
                </a:solidFill>
                <a:effectLst/>
                <a:latin typeface="Arial" panose="020B0604020202020204" pitchFamily="34" charset="0"/>
                <a:cs typeface="Arial" panose="020B0604020202020204" pitchFamily="34" charset="0"/>
              </a:rPr>
              <a:t>                       </a:t>
            </a:r>
            <a:r>
              <a:rPr lang="en-US" altLang="zh-CN" sz="1200" i="0" dirty="0">
                <a:solidFill>
                  <a:srgbClr val="262626"/>
                </a:solidFill>
                <a:effectLst/>
                <a:latin typeface="Arial" panose="020B0604020202020204" pitchFamily="34" charset="0"/>
                <a:cs typeface="Arial" panose="020B0604020202020204" pitchFamily="34" charset="0"/>
              </a:rPr>
              <a:t> </a:t>
            </a:r>
            <a:r>
              <a:rPr lang="el-GR" altLang="zh-CN" sz="1200" i="0" dirty="0">
                <a:solidFill>
                  <a:srgbClr val="262626"/>
                </a:solidFill>
                <a:effectLst/>
                <a:latin typeface="Arial" panose="020B0604020202020204" pitchFamily="34" charset="0"/>
                <a:cs typeface="Arial" panose="020B0604020202020204" pitchFamily="34" charset="0"/>
              </a:rPr>
              <a:t>, </a:t>
            </a:r>
            <a:r>
              <a:rPr lang="en-US" altLang="zh-CN" sz="1200" i="0" dirty="0">
                <a:solidFill>
                  <a:srgbClr val="262626"/>
                </a:solidFill>
                <a:effectLst/>
                <a:latin typeface="Arial" panose="020B0604020202020204" pitchFamily="34" charset="0"/>
                <a:cs typeface="Arial" panose="020B0604020202020204" pitchFamily="34" charset="0"/>
              </a:rPr>
              <a:t>non-synchronous particles perform harmonic oscillations and can achieve energy gains similar to</a:t>
            </a:r>
            <a:r>
              <a:rPr lang="zh-CN" altLang="en-US" sz="1200" i="0" dirty="0">
                <a:solidFill>
                  <a:srgbClr val="262626"/>
                </a:solidFill>
                <a:effectLst/>
                <a:latin typeface="Arial" panose="020B0604020202020204" pitchFamily="34" charset="0"/>
                <a:cs typeface="Arial" panose="020B0604020202020204" pitchFamily="34" charset="0"/>
              </a:rPr>
              <a:t> </a:t>
            </a:r>
            <a:r>
              <a:rPr lang="en-US" altLang="zh-CN" sz="1200" i="0" dirty="0">
                <a:solidFill>
                  <a:srgbClr val="262626"/>
                </a:solidFill>
                <a:effectLst/>
                <a:latin typeface="Arial" panose="020B0604020202020204" pitchFamily="34" charset="0"/>
                <a:cs typeface="Arial" panose="020B0604020202020204" pitchFamily="34" charset="0"/>
              </a:rPr>
              <a:t>SP</a:t>
            </a:r>
          </a:p>
          <a:p>
            <a:endParaRPr lang="zh-CN" altLang="en-US" dirty="0"/>
          </a:p>
        </p:txBody>
      </p:sp>
      <p:sp>
        <p:nvSpPr>
          <p:cNvPr id="4" name="灯片编号占位符 3"/>
          <p:cNvSpPr>
            <a:spLocks noGrp="1"/>
          </p:cNvSpPr>
          <p:nvPr>
            <p:ph type="sldNum" sz="quarter" idx="5"/>
          </p:nvPr>
        </p:nvSpPr>
        <p:spPr/>
        <p:txBody>
          <a:bodyPr/>
          <a:lstStyle/>
          <a:p>
            <a:fld id="{4B3AB820-5F35-4268-922E-72A4AD5B5383}" type="slidenum">
              <a:rPr lang="zh-CN" altLang="en-US" smtClean="0"/>
              <a:t>9</a:t>
            </a:fld>
            <a:endParaRPr lang="zh-CN" altLang="en-US"/>
          </a:p>
        </p:txBody>
      </p:sp>
    </p:spTree>
    <p:extLst>
      <p:ext uri="{BB962C8B-B14F-4D97-AF65-F5344CB8AC3E}">
        <p14:creationId xmlns:p14="http://schemas.microsoft.com/office/powerpoint/2010/main" val="919473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CD548-0B75-4651-B6AF-AF1EA87F190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BA1B51E-DE6B-4FEB-98C4-341D613BA2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5700D9A-04FD-417F-90DA-337C88997869}"/>
              </a:ext>
            </a:extLst>
          </p:cNvPr>
          <p:cNvSpPr>
            <a:spLocks noGrp="1"/>
          </p:cNvSpPr>
          <p:nvPr>
            <p:ph type="dt" sz="half" idx="10"/>
          </p:nvPr>
        </p:nvSpPr>
        <p:spPr/>
        <p:txBody>
          <a:bodyPr/>
          <a:lstStyle/>
          <a:p>
            <a:fld id="{5402D252-A2C5-4D83-97BC-C4E945014EB1}"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71BF2026-9D71-4774-A55F-1B13695431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00CBF5-8949-4BC1-91AD-A29FD1E78F14}"/>
              </a:ext>
            </a:extLst>
          </p:cNvPr>
          <p:cNvSpPr>
            <a:spLocks noGrp="1"/>
          </p:cNvSpPr>
          <p:nvPr>
            <p:ph type="sldNum" sz="quarter" idx="12"/>
          </p:nvPr>
        </p:nvSpPr>
        <p:spPr/>
        <p:txBody>
          <a:bodyPr/>
          <a:lstStyle/>
          <a:p>
            <a:fld id="{DF731EFC-20FE-4E9D-8729-62198075D0EA}" type="slidenum">
              <a:rPr lang="zh-CN" altLang="en-US" smtClean="0"/>
              <a:t>‹#›</a:t>
            </a:fld>
            <a:endParaRPr lang="zh-CN" altLang="en-US"/>
          </a:p>
        </p:txBody>
      </p:sp>
    </p:spTree>
    <p:extLst>
      <p:ext uri="{BB962C8B-B14F-4D97-AF65-F5344CB8AC3E}">
        <p14:creationId xmlns:p14="http://schemas.microsoft.com/office/powerpoint/2010/main" val="833596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57152B-EEA8-43E8-A79A-BB39781A7A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2543FF-776A-4972-BA6D-BCC98909469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FE8AC68-9EDA-41A9-AF89-B37C87E8073A}"/>
              </a:ext>
            </a:extLst>
          </p:cNvPr>
          <p:cNvSpPr>
            <a:spLocks noGrp="1"/>
          </p:cNvSpPr>
          <p:nvPr>
            <p:ph type="dt" sz="half" idx="10"/>
          </p:nvPr>
        </p:nvSpPr>
        <p:spPr/>
        <p:txBody>
          <a:bodyPr/>
          <a:lstStyle/>
          <a:p>
            <a:fld id="{5402D252-A2C5-4D83-97BC-C4E945014EB1}"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8040A989-3718-48DA-A9B4-77C85FD72C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180C0D-C179-4665-AA5B-8191F414ED8D}"/>
              </a:ext>
            </a:extLst>
          </p:cNvPr>
          <p:cNvSpPr>
            <a:spLocks noGrp="1"/>
          </p:cNvSpPr>
          <p:nvPr>
            <p:ph type="sldNum" sz="quarter" idx="12"/>
          </p:nvPr>
        </p:nvSpPr>
        <p:spPr/>
        <p:txBody>
          <a:bodyPr/>
          <a:lstStyle/>
          <a:p>
            <a:fld id="{DF731EFC-20FE-4E9D-8729-62198075D0EA}" type="slidenum">
              <a:rPr lang="zh-CN" altLang="en-US" smtClean="0"/>
              <a:t>‹#›</a:t>
            </a:fld>
            <a:endParaRPr lang="zh-CN" altLang="en-US"/>
          </a:p>
        </p:txBody>
      </p:sp>
    </p:spTree>
    <p:extLst>
      <p:ext uri="{BB962C8B-B14F-4D97-AF65-F5344CB8AC3E}">
        <p14:creationId xmlns:p14="http://schemas.microsoft.com/office/powerpoint/2010/main" val="3893072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1190072-A97F-4E69-9464-DFD5D05C43F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44BF4B3-5ED1-48AA-8FB7-289F971BA0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32D7ADA-14C8-43E5-960D-6F070A7B6EF0}"/>
              </a:ext>
            </a:extLst>
          </p:cNvPr>
          <p:cNvSpPr>
            <a:spLocks noGrp="1"/>
          </p:cNvSpPr>
          <p:nvPr>
            <p:ph type="dt" sz="half" idx="10"/>
          </p:nvPr>
        </p:nvSpPr>
        <p:spPr/>
        <p:txBody>
          <a:bodyPr/>
          <a:lstStyle/>
          <a:p>
            <a:fld id="{5402D252-A2C5-4D83-97BC-C4E945014EB1}"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046DB3E5-CF24-42D7-86F5-688B008779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42BF4B-5FA8-4EA1-A997-52AF4EE8C95E}"/>
              </a:ext>
            </a:extLst>
          </p:cNvPr>
          <p:cNvSpPr>
            <a:spLocks noGrp="1"/>
          </p:cNvSpPr>
          <p:nvPr>
            <p:ph type="sldNum" sz="quarter" idx="12"/>
          </p:nvPr>
        </p:nvSpPr>
        <p:spPr/>
        <p:txBody>
          <a:bodyPr/>
          <a:lstStyle/>
          <a:p>
            <a:fld id="{DF731EFC-20FE-4E9D-8729-62198075D0EA}" type="slidenum">
              <a:rPr lang="zh-CN" altLang="en-US" smtClean="0"/>
              <a:t>‹#›</a:t>
            </a:fld>
            <a:endParaRPr lang="zh-CN" altLang="en-US"/>
          </a:p>
        </p:txBody>
      </p:sp>
    </p:spTree>
    <p:extLst>
      <p:ext uri="{BB962C8B-B14F-4D97-AF65-F5344CB8AC3E}">
        <p14:creationId xmlns:p14="http://schemas.microsoft.com/office/powerpoint/2010/main" val="3554741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F67E76-F4DF-4E9E-9B7C-C835EFABAD0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43A73-464A-46C4-9D5D-2FD3F66BF8E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56D4CB0-CB16-429C-8D88-F7E2C11DDEC1}"/>
              </a:ext>
            </a:extLst>
          </p:cNvPr>
          <p:cNvSpPr>
            <a:spLocks noGrp="1"/>
          </p:cNvSpPr>
          <p:nvPr>
            <p:ph type="dt" sz="half" idx="10"/>
          </p:nvPr>
        </p:nvSpPr>
        <p:spPr/>
        <p:txBody>
          <a:bodyPr/>
          <a:lstStyle/>
          <a:p>
            <a:fld id="{5402D252-A2C5-4D83-97BC-C4E945014EB1}"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85AFC1A5-056B-4595-9EBF-AB3E4BE309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206C1C-76A2-482B-9D30-BA2532FE0A44}"/>
              </a:ext>
            </a:extLst>
          </p:cNvPr>
          <p:cNvSpPr>
            <a:spLocks noGrp="1"/>
          </p:cNvSpPr>
          <p:nvPr>
            <p:ph type="sldNum" sz="quarter" idx="12"/>
          </p:nvPr>
        </p:nvSpPr>
        <p:spPr/>
        <p:txBody>
          <a:bodyPr/>
          <a:lstStyle/>
          <a:p>
            <a:fld id="{DF731EFC-20FE-4E9D-8729-62198075D0EA}" type="slidenum">
              <a:rPr lang="zh-CN" altLang="en-US" smtClean="0"/>
              <a:t>‹#›</a:t>
            </a:fld>
            <a:endParaRPr lang="zh-CN" altLang="en-US"/>
          </a:p>
        </p:txBody>
      </p:sp>
    </p:spTree>
    <p:extLst>
      <p:ext uri="{BB962C8B-B14F-4D97-AF65-F5344CB8AC3E}">
        <p14:creationId xmlns:p14="http://schemas.microsoft.com/office/powerpoint/2010/main" val="356530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B204CF-C02C-4E89-A864-5C262187142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68309BD-EEA9-4D59-8760-BEF6318DBF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FA88A4-861E-475E-8D89-F4FDAE0FC0F7}"/>
              </a:ext>
            </a:extLst>
          </p:cNvPr>
          <p:cNvSpPr>
            <a:spLocks noGrp="1"/>
          </p:cNvSpPr>
          <p:nvPr>
            <p:ph type="dt" sz="half" idx="10"/>
          </p:nvPr>
        </p:nvSpPr>
        <p:spPr/>
        <p:txBody>
          <a:bodyPr/>
          <a:lstStyle/>
          <a:p>
            <a:fld id="{5402D252-A2C5-4D83-97BC-C4E945014EB1}"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75DC129E-6BAE-49A9-A286-83F428DB8F9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B33EC60-A494-47E4-AC20-DC50EAF12143}"/>
              </a:ext>
            </a:extLst>
          </p:cNvPr>
          <p:cNvSpPr>
            <a:spLocks noGrp="1"/>
          </p:cNvSpPr>
          <p:nvPr>
            <p:ph type="sldNum" sz="quarter" idx="12"/>
          </p:nvPr>
        </p:nvSpPr>
        <p:spPr/>
        <p:txBody>
          <a:bodyPr/>
          <a:lstStyle/>
          <a:p>
            <a:fld id="{DF731EFC-20FE-4E9D-8729-62198075D0EA}" type="slidenum">
              <a:rPr lang="zh-CN" altLang="en-US" smtClean="0"/>
              <a:t>‹#›</a:t>
            </a:fld>
            <a:endParaRPr lang="zh-CN" altLang="en-US"/>
          </a:p>
        </p:txBody>
      </p:sp>
    </p:spTree>
    <p:extLst>
      <p:ext uri="{BB962C8B-B14F-4D97-AF65-F5344CB8AC3E}">
        <p14:creationId xmlns:p14="http://schemas.microsoft.com/office/powerpoint/2010/main" val="2411709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B78E30-BB9F-497F-9076-6C9E144677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75DF70-FE1E-4DE7-BBB4-E709797C4F8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AD4551-AF67-49FD-810E-E77390BB359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D0FD02E-F2BC-4853-A193-492C8D38F7E2}"/>
              </a:ext>
            </a:extLst>
          </p:cNvPr>
          <p:cNvSpPr>
            <a:spLocks noGrp="1"/>
          </p:cNvSpPr>
          <p:nvPr>
            <p:ph type="dt" sz="half" idx="10"/>
          </p:nvPr>
        </p:nvSpPr>
        <p:spPr/>
        <p:txBody>
          <a:bodyPr/>
          <a:lstStyle/>
          <a:p>
            <a:fld id="{5402D252-A2C5-4D83-97BC-C4E945014EB1}"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id="{E88C64B7-BEAA-4CF1-9DD3-AE61FC8B84B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AAF21-EA9D-4083-882C-8338CB046151}"/>
              </a:ext>
            </a:extLst>
          </p:cNvPr>
          <p:cNvSpPr>
            <a:spLocks noGrp="1"/>
          </p:cNvSpPr>
          <p:nvPr>
            <p:ph type="sldNum" sz="quarter" idx="12"/>
          </p:nvPr>
        </p:nvSpPr>
        <p:spPr/>
        <p:txBody>
          <a:bodyPr/>
          <a:lstStyle/>
          <a:p>
            <a:fld id="{DF731EFC-20FE-4E9D-8729-62198075D0EA}" type="slidenum">
              <a:rPr lang="zh-CN" altLang="en-US" smtClean="0"/>
              <a:t>‹#›</a:t>
            </a:fld>
            <a:endParaRPr lang="zh-CN" altLang="en-US"/>
          </a:p>
        </p:txBody>
      </p:sp>
    </p:spTree>
    <p:extLst>
      <p:ext uri="{BB962C8B-B14F-4D97-AF65-F5344CB8AC3E}">
        <p14:creationId xmlns:p14="http://schemas.microsoft.com/office/powerpoint/2010/main" val="3723777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024CF4-C4DD-46BA-9AE9-CBF65A8F567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7FEE1D0-6F76-4C69-83F3-A42D0B2AE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8408557-DF20-4DAB-941F-B1428C37674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F27B097-A783-43E6-B7E9-991B5A7FA3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AA3501-06F7-411B-B892-265B247E384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B4634C8-0626-4BAB-8C62-67800E33F0BD}"/>
              </a:ext>
            </a:extLst>
          </p:cNvPr>
          <p:cNvSpPr>
            <a:spLocks noGrp="1"/>
          </p:cNvSpPr>
          <p:nvPr>
            <p:ph type="dt" sz="half" idx="10"/>
          </p:nvPr>
        </p:nvSpPr>
        <p:spPr/>
        <p:txBody>
          <a:bodyPr/>
          <a:lstStyle/>
          <a:p>
            <a:fld id="{5402D252-A2C5-4D83-97BC-C4E945014EB1}" type="datetimeFigureOut">
              <a:rPr lang="zh-CN" altLang="en-US" smtClean="0"/>
              <a:t>2024/10/29</a:t>
            </a:fld>
            <a:endParaRPr lang="zh-CN" altLang="en-US"/>
          </a:p>
        </p:txBody>
      </p:sp>
      <p:sp>
        <p:nvSpPr>
          <p:cNvPr id="8" name="页脚占位符 7">
            <a:extLst>
              <a:ext uri="{FF2B5EF4-FFF2-40B4-BE49-F238E27FC236}">
                <a16:creationId xmlns:a16="http://schemas.microsoft.com/office/drawing/2014/main" id="{3060E4A1-5BD6-416F-935A-DE6E50AD15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A4F69C8-A5BE-4DF7-BBAE-8B21FB80F1C1}"/>
              </a:ext>
            </a:extLst>
          </p:cNvPr>
          <p:cNvSpPr>
            <a:spLocks noGrp="1"/>
          </p:cNvSpPr>
          <p:nvPr>
            <p:ph type="sldNum" sz="quarter" idx="12"/>
          </p:nvPr>
        </p:nvSpPr>
        <p:spPr/>
        <p:txBody>
          <a:bodyPr/>
          <a:lstStyle/>
          <a:p>
            <a:fld id="{DF731EFC-20FE-4E9D-8729-62198075D0EA}" type="slidenum">
              <a:rPr lang="zh-CN" altLang="en-US" smtClean="0"/>
              <a:t>‹#›</a:t>
            </a:fld>
            <a:endParaRPr lang="zh-CN" altLang="en-US"/>
          </a:p>
        </p:txBody>
      </p:sp>
    </p:spTree>
    <p:extLst>
      <p:ext uri="{BB962C8B-B14F-4D97-AF65-F5344CB8AC3E}">
        <p14:creationId xmlns:p14="http://schemas.microsoft.com/office/powerpoint/2010/main" val="1555998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5214E4-0B2C-4833-83B0-EAA3402B097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977F02-4A11-42FE-8DD4-B4630F088888}"/>
              </a:ext>
            </a:extLst>
          </p:cNvPr>
          <p:cNvSpPr>
            <a:spLocks noGrp="1"/>
          </p:cNvSpPr>
          <p:nvPr>
            <p:ph type="dt" sz="half" idx="10"/>
          </p:nvPr>
        </p:nvSpPr>
        <p:spPr/>
        <p:txBody>
          <a:bodyPr/>
          <a:lstStyle/>
          <a:p>
            <a:fld id="{5402D252-A2C5-4D83-97BC-C4E945014EB1}" type="datetimeFigureOut">
              <a:rPr lang="zh-CN" altLang="en-US" smtClean="0"/>
              <a:t>2024/10/29</a:t>
            </a:fld>
            <a:endParaRPr lang="zh-CN" altLang="en-US"/>
          </a:p>
        </p:txBody>
      </p:sp>
      <p:sp>
        <p:nvSpPr>
          <p:cNvPr id="4" name="页脚占位符 3">
            <a:extLst>
              <a:ext uri="{FF2B5EF4-FFF2-40B4-BE49-F238E27FC236}">
                <a16:creationId xmlns:a16="http://schemas.microsoft.com/office/drawing/2014/main" id="{A32DCFBB-A8B2-448F-920A-30FE0E5334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0E888A6-EEE7-40AA-AA77-873BC39D2D7E}"/>
              </a:ext>
            </a:extLst>
          </p:cNvPr>
          <p:cNvSpPr>
            <a:spLocks noGrp="1"/>
          </p:cNvSpPr>
          <p:nvPr>
            <p:ph type="sldNum" sz="quarter" idx="12"/>
          </p:nvPr>
        </p:nvSpPr>
        <p:spPr/>
        <p:txBody>
          <a:bodyPr/>
          <a:lstStyle/>
          <a:p>
            <a:fld id="{DF731EFC-20FE-4E9D-8729-62198075D0EA}" type="slidenum">
              <a:rPr lang="zh-CN" altLang="en-US" smtClean="0"/>
              <a:t>‹#›</a:t>
            </a:fld>
            <a:endParaRPr lang="zh-CN" altLang="en-US"/>
          </a:p>
        </p:txBody>
      </p:sp>
    </p:spTree>
    <p:extLst>
      <p:ext uri="{BB962C8B-B14F-4D97-AF65-F5344CB8AC3E}">
        <p14:creationId xmlns:p14="http://schemas.microsoft.com/office/powerpoint/2010/main" val="3328698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65B35DB-03FD-415D-AA8E-6295024378C9}"/>
              </a:ext>
            </a:extLst>
          </p:cNvPr>
          <p:cNvSpPr>
            <a:spLocks noGrp="1"/>
          </p:cNvSpPr>
          <p:nvPr>
            <p:ph type="dt" sz="half" idx="10"/>
          </p:nvPr>
        </p:nvSpPr>
        <p:spPr/>
        <p:txBody>
          <a:bodyPr/>
          <a:lstStyle/>
          <a:p>
            <a:fld id="{5402D252-A2C5-4D83-97BC-C4E945014EB1}" type="datetimeFigureOut">
              <a:rPr lang="zh-CN" altLang="en-US" smtClean="0"/>
              <a:t>2024/10/29</a:t>
            </a:fld>
            <a:endParaRPr lang="zh-CN" altLang="en-US"/>
          </a:p>
        </p:txBody>
      </p:sp>
      <p:sp>
        <p:nvSpPr>
          <p:cNvPr id="3" name="页脚占位符 2">
            <a:extLst>
              <a:ext uri="{FF2B5EF4-FFF2-40B4-BE49-F238E27FC236}">
                <a16:creationId xmlns:a16="http://schemas.microsoft.com/office/drawing/2014/main" id="{31BC96CE-5E43-443E-9DAF-647D216A3DB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F6B7F83-64AE-43F5-AC59-40DBE8445B18}"/>
              </a:ext>
            </a:extLst>
          </p:cNvPr>
          <p:cNvSpPr>
            <a:spLocks noGrp="1"/>
          </p:cNvSpPr>
          <p:nvPr>
            <p:ph type="sldNum" sz="quarter" idx="12"/>
          </p:nvPr>
        </p:nvSpPr>
        <p:spPr/>
        <p:txBody>
          <a:bodyPr/>
          <a:lstStyle/>
          <a:p>
            <a:fld id="{DF731EFC-20FE-4E9D-8729-62198075D0EA}" type="slidenum">
              <a:rPr lang="zh-CN" altLang="en-US" smtClean="0"/>
              <a:t>‹#›</a:t>
            </a:fld>
            <a:endParaRPr lang="zh-CN" altLang="en-US"/>
          </a:p>
        </p:txBody>
      </p:sp>
    </p:spTree>
    <p:extLst>
      <p:ext uri="{BB962C8B-B14F-4D97-AF65-F5344CB8AC3E}">
        <p14:creationId xmlns:p14="http://schemas.microsoft.com/office/powerpoint/2010/main" val="1625077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B054F3-0F8D-4A3A-A5AA-99BB9B4F23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2CD9421-19FD-4D27-8155-4EE38E046E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B663089-3BA5-406A-88FC-F153CED03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15E1CCF-27E2-44AA-A756-244637DE1566}"/>
              </a:ext>
            </a:extLst>
          </p:cNvPr>
          <p:cNvSpPr>
            <a:spLocks noGrp="1"/>
          </p:cNvSpPr>
          <p:nvPr>
            <p:ph type="dt" sz="half" idx="10"/>
          </p:nvPr>
        </p:nvSpPr>
        <p:spPr/>
        <p:txBody>
          <a:bodyPr/>
          <a:lstStyle/>
          <a:p>
            <a:fld id="{5402D252-A2C5-4D83-97BC-C4E945014EB1}"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id="{D5FD44A0-CA70-4288-947A-A7A1FB3F0EB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20716E-C247-4839-9FEF-BC6D5DB1405B}"/>
              </a:ext>
            </a:extLst>
          </p:cNvPr>
          <p:cNvSpPr>
            <a:spLocks noGrp="1"/>
          </p:cNvSpPr>
          <p:nvPr>
            <p:ph type="sldNum" sz="quarter" idx="12"/>
          </p:nvPr>
        </p:nvSpPr>
        <p:spPr/>
        <p:txBody>
          <a:bodyPr/>
          <a:lstStyle/>
          <a:p>
            <a:fld id="{DF731EFC-20FE-4E9D-8729-62198075D0EA}" type="slidenum">
              <a:rPr lang="zh-CN" altLang="en-US" smtClean="0"/>
              <a:t>‹#›</a:t>
            </a:fld>
            <a:endParaRPr lang="zh-CN" altLang="en-US"/>
          </a:p>
        </p:txBody>
      </p:sp>
    </p:spTree>
    <p:extLst>
      <p:ext uri="{BB962C8B-B14F-4D97-AF65-F5344CB8AC3E}">
        <p14:creationId xmlns:p14="http://schemas.microsoft.com/office/powerpoint/2010/main" val="2676599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FB38E-045B-4F93-8D37-4069ECBEF2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1F002D2-2BFD-46E6-9552-2EEACDB6E4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D9F1CB9-A923-4572-8947-EDB7D69D75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5D2BD85-6ABB-4B6C-B62A-AFF2D1C9E755}"/>
              </a:ext>
            </a:extLst>
          </p:cNvPr>
          <p:cNvSpPr>
            <a:spLocks noGrp="1"/>
          </p:cNvSpPr>
          <p:nvPr>
            <p:ph type="dt" sz="half" idx="10"/>
          </p:nvPr>
        </p:nvSpPr>
        <p:spPr/>
        <p:txBody>
          <a:bodyPr/>
          <a:lstStyle/>
          <a:p>
            <a:fld id="{5402D252-A2C5-4D83-97BC-C4E945014EB1}"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id="{E69F943F-E55B-4496-B064-8A7B7AB6D4F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841FC2-819D-457E-9B49-8379FD0CDCB9}"/>
              </a:ext>
            </a:extLst>
          </p:cNvPr>
          <p:cNvSpPr>
            <a:spLocks noGrp="1"/>
          </p:cNvSpPr>
          <p:nvPr>
            <p:ph type="sldNum" sz="quarter" idx="12"/>
          </p:nvPr>
        </p:nvSpPr>
        <p:spPr/>
        <p:txBody>
          <a:bodyPr/>
          <a:lstStyle/>
          <a:p>
            <a:fld id="{DF731EFC-20FE-4E9D-8729-62198075D0EA}" type="slidenum">
              <a:rPr lang="zh-CN" altLang="en-US" smtClean="0"/>
              <a:t>‹#›</a:t>
            </a:fld>
            <a:endParaRPr lang="zh-CN" altLang="en-US"/>
          </a:p>
        </p:txBody>
      </p:sp>
    </p:spTree>
    <p:extLst>
      <p:ext uri="{BB962C8B-B14F-4D97-AF65-F5344CB8AC3E}">
        <p14:creationId xmlns:p14="http://schemas.microsoft.com/office/powerpoint/2010/main" val="3540284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ECEFCE9-8511-491A-9B4C-4AAE514BEC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BDA084F-AB85-412A-80B5-2C32EE1C8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F7C016-301D-4DA8-A801-3A087AA75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2D252-A2C5-4D83-97BC-C4E945014EB1}"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229FF7CD-756C-455C-994F-3B1A794BC9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936A49D-760D-4CA8-BF5A-E37EF75F9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731EFC-20FE-4E9D-8729-62198075D0EA}" type="slidenum">
              <a:rPr lang="zh-CN" altLang="en-US" smtClean="0"/>
              <a:t>‹#›</a:t>
            </a:fld>
            <a:endParaRPr lang="zh-CN" altLang="en-US"/>
          </a:p>
        </p:txBody>
      </p:sp>
    </p:spTree>
    <p:extLst>
      <p:ext uri="{BB962C8B-B14F-4D97-AF65-F5344CB8AC3E}">
        <p14:creationId xmlns:p14="http://schemas.microsoft.com/office/powerpoint/2010/main" val="893579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3.emf"/><Relationship Id="rId7"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2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1ECACBEF-7E40-45C0-8FBB-BC444ECEF145}"/>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9264" y="410026"/>
            <a:ext cx="12122735" cy="6436687"/>
          </a:xfrm>
          <a:prstGeom prst="rect">
            <a:avLst/>
          </a:prstGeom>
        </p:spPr>
      </p:pic>
      <p:sp>
        <p:nvSpPr>
          <p:cNvPr id="2" name="标题 1">
            <a:extLst>
              <a:ext uri="{FF2B5EF4-FFF2-40B4-BE49-F238E27FC236}">
                <a16:creationId xmlns:a16="http://schemas.microsoft.com/office/drawing/2014/main" id="{6DA40813-0B71-4B51-9F27-818A2F7074B5}"/>
              </a:ext>
            </a:extLst>
          </p:cNvPr>
          <p:cNvSpPr>
            <a:spLocks noGrp="1"/>
          </p:cNvSpPr>
          <p:nvPr>
            <p:ph type="ctrTitle"/>
          </p:nvPr>
        </p:nvSpPr>
        <p:spPr>
          <a:xfrm>
            <a:off x="0" y="1837475"/>
            <a:ext cx="11963400" cy="2368765"/>
          </a:xfrm>
        </p:spPr>
        <p:txBody>
          <a:bodyPr>
            <a:normAutofit fontScale="90000"/>
          </a:bodyPr>
          <a:lstStyle/>
          <a:p>
            <a:r>
              <a:rPr lang="en-US" altLang="zh-CN" b="0" i="0" dirty="0">
                <a:effectLst/>
                <a:latin typeface="Liberation Sans"/>
              </a:rPr>
              <a:t>On capture and acceleration of slow muon (from MeV to GeV) beam by plasma wakefield</a:t>
            </a:r>
            <a:endParaRPr lang="zh-CN" altLang="en-US" dirty="0"/>
          </a:p>
        </p:txBody>
      </p:sp>
      <p:sp>
        <p:nvSpPr>
          <p:cNvPr id="3" name="副标题 2">
            <a:extLst>
              <a:ext uri="{FF2B5EF4-FFF2-40B4-BE49-F238E27FC236}">
                <a16:creationId xmlns:a16="http://schemas.microsoft.com/office/drawing/2014/main" id="{4EB4E343-6005-49E3-B2C0-B3279B09BC68}"/>
              </a:ext>
            </a:extLst>
          </p:cNvPr>
          <p:cNvSpPr>
            <a:spLocks noGrp="1"/>
          </p:cNvSpPr>
          <p:nvPr>
            <p:ph type="subTitle" idx="1"/>
          </p:nvPr>
        </p:nvSpPr>
        <p:spPr>
          <a:xfrm>
            <a:off x="1613187" y="4206240"/>
            <a:ext cx="9144000" cy="2819544"/>
          </a:xfrm>
        </p:spPr>
        <p:txBody>
          <a:bodyPr>
            <a:normAutofit fontScale="92500" lnSpcReduction="20000"/>
          </a:bodyPr>
          <a:lstStyle/>
          <a:p>
            <a:pPr algn="ctr">
              <a:lnSpc>
                <a:spcPct val="150000"/>
              </a:lnSpc>
            </a:pPr>
            <a:r>
              <a:rPr lang="en-US" altLang="zh-CN" sz="2800" dirty="0">
                <a:latin typeface="Arial" panose="020B0604020202020204" pitchFamily="34" charset="0"/>
                <a:ea typeface="SimHei" panose="02010609060101010101" pitchFamily="49" charset="-122"/>
                <a:cs typeface="Arial" panose="020B0604020202020204" pitchFamily="34" charset="0"/>
              </a:rPr>
              <a:t>Xuezhi Wu</a:t>
            </a:r>
            <a:r>
              <a:rPr lang="zh-CN" altLang="en-US" sz="2800" dirty="0">
                <a:latin typeface="Arial" panose="020B0604020202020204" pitchFamily="34" charset="0"/>
                <a:ea typeface="SimHei" panose="02010609060101010101" pitchFamily="49" charset="-122"/>
                <a:cs typeface="Arial" panose="020B0604020202020204" pitchFamily="34" charset="0"/>
              </a:rPr>
              <a:t>，</a:t>
            </a:r>
            <a:r>
              <a:rPr lang="en-US" altLang="zh-CN" sz="2800" dirty="0" err="1">
                <a:latin typeface="Arial" panose="020B0604020202020204" pitchFamily="34" charset="0"/>
                <a:ea typeface="SimHei" panose="02010609060101010101" pitchFamily="49" charset="-122"/>
                <a:cs typeface="Arial" panose="020B0604020202020204" pitchFamily="34" charset="0"/>
              </a:rPr>
              <a:t>Xinlu</a:t>
            </a:r>
            <a:r>
              <a:rPr lang="en-US" altLang="zh-CN" sz="2800" dirty="0">
                <a:latin typeface="Arial" panose="020B0604020202020204" pitchFamily="34" charset="0"/>
                <a:ea typeface="SimHei" panose="02010609060101010101" pitchFamily="49" charset="-122"/>
                <a:cs typeface="Arial" panose="020B0604020202020204" pitchFamily="34" charset="0"/>
              </a:rPr>
              <a:t> Xu</a:t>
            </a:r>
            <a:r>
              <a:rPr lang="zh-CN" altLang="en-US" sz="2800" dirty="0">
                <a:latin typeface="Arial" panose="020B0604020202020204" pitchFamily="34" charset="0"/>
                <a:ea typeface="SimHei" panose="02010609060101010101" pitchFamily="49" charset="-122"/>
                <a:cs typeface="Arial" panose="020B0604020202020204" pitchFamily="34" charset="0"/>
              </a:rPr>
              <a:t>，</a:t>
            </a:r>
            <a:r>
              <a:rPr lang="en-US" altLang="zh-CN" sz="2800" dirty="0" err="1">
                <a:latin typeface="Arial" panose="020B0604020202020204" pitchFamily="34" charset="0"/>
                <a:ea typeface="SimHei" panose="02010609060101010101" pitchFamily="49" charset="-122"/>
                <a:cs typeface="Arial" panose="020B0604020202020204" pitchFamily="34" charset="0"/>
              </a:rPr>
              <a:t>Xueqing</a:t>
            </a:r>
            <a:r>
              <a:rPr lang="en-US" altLang="zh-CN" sz="2800" dirty="0">
                <a:latin typeface="Arial" panose="020B0604020202020204" pitchFamily="34" charset="0"/>
                <a:ea typeface="SimHei" panose="02010609060101010101" pitchFamily="49" charset="-122"/>
                <a:cs typeface="Arial" panose="020B0604020202020204" pitchFamily="34" charset="0"/>
              </a:rPr>
              <a:t> Yan</a:t>
            </a:r>
          </a:p>
          <a:p>
            <a:pPr algn="ctr">
              <a:lnSpc>
                <a:spcPct val="150000"/>
              </a:lnSpc>
            </a:pPr>
            <a:r>
              <a:rPr lang="en-US" altLang="zh-CN" dirty="0">
                <a:latin typeface="Microsoft YaHei" panose="020B0503020204020204" pitchFamily="34" charset="-122"/>
                <a:ea typeface="Microsoft YaHei" panose="020B0503020204020204" pitchFamily="34" charset="-122"/>
              </a:rPr>
              <a:t>School of Physics, Peking University </a:t>
            </a:r>
            <a:r>
              <a:rPr lang="en-US" altLang="zh-CN" b="0" i="0" dirty="0">
                <a:solidFill>
                  <a:srgbClr val="000000"/>
                </a:solidFill>
                <a:effectLst/>
                <a:latin typeface="Microsoft YaHei" panose="020B0503020204020204" pitchFamily="34" charset="-122"/>
                <a:ea typeface="Microsoft YaHei" panose="020B0503020204020204" pitchFamily="34" charset="-122"/>
              </a:rPr>
              <a:t> Beijing Laser Acceleration Innovation Center</a:t>
            </a:r>
          </a:p>
          <a:p>
            <a:pPr>
              <a:lnSpc>
                <a:spcPct val="150000"/>
              </a:lnSpc>
            </a:pPr>
            <a:r>
              <a:rPr lang="en-US" altLang="zh-CN" b="0" i="0" dirty="0">
                <a:effectLst/>
                <a:latin typeface="Arial" panose="020B0604020202020204" pitchFamily="34" charset="0"/>
                <a:cs typeface="Arial" panose="020B0604020202020204" pitchFamily="34" charset="0"/>
              </a:rPr>
              <a:t>CEPC Workshop</a:t>
            </a:r>
            <a:endParaRPr lang="en-US" altLang="zh-CN" dirty="0">
              <a:latin typeface="Microsoft YaHei" panose="020B0503020204020204" pitchFamily="34" charset="-122"/>
              <a:ea typeface="Microsoft YaHei" panose="020B0503020204020204" pitchFamily="34" charset="-122"/>
            </a:endParaRPr>
          </a:p>
          <a:p>
            <a:pPr algn="ctr">
              <a:lnSpc>
                <a:spcPct val="150000"/>
              </a:lnSpc>
            </a:pPr>
            <a:r>
              <a:rPr lang="en-US" altLang="zh-CN" dirty="0">
                <a:latin typeface="Arial" panose="020B0604020202020204" pitchFamily="34" charset="0"/>
                <a:ea typeface="SimHei" panose="02010609060101010101" pitchFamily="49" charset="-122"/>
                <a:cs typeface="Arial" panose="020B0604020202020204" pitchFamily="34" charset="0"/>
              </a:rPr>
              <a:t>2024.10.25</a:t>
            </a:r>
            <a:r>
              <a:rPr lang="zh-CN" altLang="en-US" dirty="0">
                <a:latin typeface="Arial" panose="020B0604020202020204" pitchFamily="34" charset="0"/>
                <a:ea typeface="微软雅黑" panose="020B0503020204020204" pitchFamily="34" charset="-122"/>
                <a:cs typeface="Arial" panose="020B0604020202020204" pitchFamily="34" charset="0"/>
              </a:rPr>
              <a:t> </a:t>
            </a:r>
            <a:endParaRPr lang="zh-CN" altLang="en-US" dirty="0">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5168C979-61CE-4CD0-B51A-11BCDB6489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187" y="193369"/>
            <a:ext cx="1440000" cy="1440000"/>
          </a:xfrm>
          <a:prstGeom prst="rect">
            <a:avLst/>
          </a:prstGeom>
        </p:spPr>
      </p:pic>
      <p:pic>
        <p:nvPicPr>
          <p:cNvPr id="8" name="图片 7">
            <a:extLst>
              <a:ext uri="{FF2B5EF4-FFF2-40B4-BE49-F238E27FC236}">
                <a16:creationId xmlns:a16="http://schemas.microsoft.com/office/drawing/2014/main" id="{12B98FDB-3124-4E7C-8BA6-9DD1C3FF18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35962" y="193369"/>
            <a:ext cx="1440000" cy="1440000"/>
          </a:xfrm>
          <a:prstGeom prst="rect">
            <a:avLst/>
          </a:prstGeom>
        </p:spPr>
      </p:pic>
      <p:sp>
        <p:nvSpPr>
          <p:cNvPr id="9" name="文本框 8">
            <a:extLst>
              <a:ext uri="{FF2B5EF4-FFF2-40B4-BE49-F238E27FC236}">
                <a16:creationId xmlns:a16="http://schemas.microsoft.com/office/drawing/2014/main" id="{E2F392B8-3A28-4744-94FF-6696AB359FCB}"/>
              </a:ext>
            </a:extLst>
          </p:cNvPr>
          <p:cNvSpPr txBox="1"/>
          <p:nvPr/>
        </p:nvSpPr>
        <p:spPr>
          <a:xfrm>
            <a:off x="9596005" y="6382381"/>
            <a:ext cx="3184814"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xz.wu@pku.edu.cn</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398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422229-D4C8-416E-B10E-9A587CBEA02E}"/>
              </a:ext>
            </a:extLst>
          </p:cNvPr>
          <p:cNvSpPr>
            <a:spLocks noGrp="1"/>
          </p:cNvSpPr>
          <p:nvPr>
            <p:ph type="title"/>
          </p:nvPr>
        </p:nvSpPr>
        <p:spPr>
          <a:xfrm>
            <a:off x="852774" y="46510"/>
            <a:ext cx="10515600" cy="1325563"/>
          </a:xfrm>
        </p:spPr>
        <p:txBody>
          <a:bodyPr>
            <a:normAutofit/>
          </a:bodyPr>
          <a:lstStyle/>
          <a:p>
            <a:r>
              <a:rPr lang="en-US" altLang="zh-CN" sz="3800" b="1" dirty="0">
                <a:solidFill>
                  <a:srgbClr val="000000"/>
                </a:solidFill>
                <a:effectLst/>
                <a:latin typeface="Arial" panose="020B0604020202020204" pitchFamily="34" charset="0"/>
                <a:cs typeface="Arial" panose="020B0604020202020204" pitchFamily="34" charset="0"/>
              </a:rPr>
              <a:t>Generalization of the phase stability principle to other buckets</a:t>
            </a:r>
            <a:endParaRPr lang="en-US" altLang="zh-CN" sz="3800"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C77CCCBE-34C7-4824-948B-6D68403279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71" y="32386"/>
            <a:ext cx="720000" cy="720000"/>
          </a:xfrm>
          <a:prstGeom prst="rect">
            <a:avLst/>
          </a:prstGeom>
        </p:spPr>
      </p:pic>
      <p:pic>
        <p:nvPicPr>
          <p:cNvPr id="5" name="图片 4">
            <a:extLst>
              <a:ext uri="{FF2B5EF4-FFF2-40B4-BE49-F238E27FC236}">
                <a16:creationId xmlns:a16="http://schemas.microsoft.com/office/drawing/2014/main" id="{89A16394-305E-4933-BBF9-ED4280449C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07675" y="32386"/>
            <a:ext cx="720000" cy="720000"/>
          </a:xfrm>
          <a:prstGeom prst="rect">
            <a:avLst/>
          </a:prstGeom>
        </p:spPr>
      </p:pic>
      <p:grpSp>
        <p:nvGrpSpPr>
          <p:cNvPr id="6" name="组合 22">
            <a:extLst>
              <a:ext uri="{FF2B5EF4-FFF2-40B4-BE49-F238E27FC236}">
                <a16:creationId xmlns:a16="http://schemas.microsoft.com/office/drawing/2014/main" id="{240142C7-8432-3A42-990E-48C975EFA4CB}"/>
              </a:ext>
            </a:extLst>
          </p:cNvPr>
          <p:cNvGrpSpPr/>
          <p:nvPr/>
        </p:nvGrpSpPr>
        <p:grpSpPr>
          <a:xfrm>
            <a:off x="5119353" y="1935468"/>
            <a:ext cx="1828800" cy="1033272"/>
            <a:chOff x="1994909" y="1379054"/>
            <a:chExt cx="11438454" cy="1610737"/>
          </a:xfrm>
        </p:grpSpPr>
        <p:sp>
          <p:nvSpPr>
            <p:cNvPr id="7" name="任意形状 23">
              <a:extLst>
                <a:ext uri="{FF2B5EF4-FFF2-40B4-BE49-F238E27FC236}">
                  <a16:creationId xmlns:a16="http://schemas.microsoft.com/office/drawing/2014/main" id="{F401D14A-E56F-A64A-A93F-D71B0B3AEAFF}"/>
                </a:ext>
              </a:extLst>
            </p:cNvPr>
            <p:cNvSpPr/>
            <p:nvPr/>
          </p:nvSpPr>
          <p:spPr>
            <a:xfrm>
              <a:off x="1994909"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任意形状 24">
              <a:extLst>
                <a:ext uri="{FF2B5EF4-FFF2-40B4-BE49-F238E27FC236}">
                  <a16:creationId xmlns:a16="http://schemas.microsoft.com/office/drawing/2014/main" id="{5349A5ED-B9D0-0A47-8CA7-384752123EA2}"/>
                </a:ext>
              </a:extLst>
            </p:cNvPr>
            <p:cNvSpPr/>
            <p:nvPr/>
          </p:nvSpPr>
          <p:spPr>
            <a:xfrm>
              <a:off x="6314661" y="1379054"/>
              <a:ext cx="1434662" cy="1445172"/>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 name="connsiteX0-25" fmla="*/ 0 w 1434662"/>
                <a:gd name="connsiteY0-26" fmla="*/ 1445172 h 1445172"/>
                <a:gd name="connsiteX1-27" fmla="*/ 1434662 w 1434662"/>
                <a:gd name="connsiteY1-28" fmla="*/ 0 h 1445172"/>
              </a:gdLst>
              <a:ahLst/>
              <a:cxnLst>
                <a:cxn ang="0">
                  <a:pos x="connsiteX0-1" y="connsiteY0-2"/>
                </a:cxn>
                <a:cxn ang="0">
                  <a:pos x="connsiteX1-3" y="connsiteY1-4"/>
                </a:cxn>
              </a:cxnLst>
              <a:rect l="l" t="t" r="r" b="b"/>
              <a:pathLst>
                <a:path w="1434662" h="1445172">
                  <a:moveTo>
                    <a:pt x="0" y="1445172"/>
                  </a:moveTo>
                  <a:cubicBezTo>
                    <a:pt x="359979" y="1204310"/>
                    <a:pt x="955566" y="-876"/>
                    <a:pt x="1434662"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任意形状 25">
              <a:extLst>
                <a:ext uri="{FF2B5EF4-FFF2-40B4-BE49-F238E27FC236}">
                  <a16:creationId xmlns:a16="http://schemas.microsoft.com/office/drawing/2014/main" id="{64EAC1BF-2C69-4248-836B-20D7EEAE4B13}"/>
                </a:ext>
              </a:extLst>
            </p:cNvPr>
            <p:cNvSpPr/>
            <p:nvPr/>
          </p:nvSpPr>
          <p:spPr>
            <a:xfrm flipH="1">
              <a:off x="4154785"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任意形状 26">
              <a:extLst>
                <a:ext uri="{FF2B5EF4-FFF2-40B4-BE49-F238E27FC236}">
                  <a16:creationId xmlns:a16="http://schemas.microsoft.com/office/drawing/2014/main" id="{26D1CAFC-4575-B34F-8692-E5086E1D6AB7}"/>
                </a:ext>
              </a:extLst>
            </p:cNvPr>
            <p:cNvSpPr/>
            <p:nvPr/>
          </p:nvSpPr>
          <p:spPr>
            <a:xfrm flipH="1">
              <a:off x="7749323"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任意形状 27">
              <a:extLst>
                <a:ext uri="{FF2B5EF4-FFF2-40B4-BE49-F238E27FC236}">
                  <a16:creationId xmlns:a16="http://schemas.microsoft.com/office/drawing/2014/main" id="{9D8501FD-FE9E-B244-9EFC-015ACE04D5DB}"/>
                </a:ext>
              </a:extLst>
            </p:cNvPr>
            <p:cNvSpPr/>
            <p:nvPr/>
          </p:nvSpPr>
          <p:spPr>
            <a:xfrm flipH="1">
              <a:off x="11273487" y="1405558"/>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 name="任意形状 28">
              <a:extLst>
                <a:ext uri="{FF2B5EF4-FFF2-40B4-BE49-F238E27FC236}">
                  <a16:creationId xmlns:a16="http://schemas.microsoft.com/office/drawing/2014/main" id="{065DF9E6-2F73-A14D-A9ED-2EF790354F6F}"/>
                </a:ext>
              </a:extLst>
            </p:cNvPr>
            <p:cNvSpPr/>
            <p:nvPr/>
          </p:nvSpPr>
          <p:spPr>
            <a:xfrm>
              <a:off x="9874012" y="1405558"/>
              <a:ext cx="1434662" cy="1445172"/>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 name="connsiteX0-25" fmla="*/ 0 w 1434662"/>
                <a:gd name="connsiteY0-26" fmla="*/ 1445172 h 1445172"/>
                <a:gd name="connsiteX1-27" fmla="*/ 1434662 w 1434662"/>
                <a:gd name="connsiteY1-28" fmla="*/ 0 h 1445172"/>
              </a:gdLst>
              <a:ahLst/>
              <a:cxnLst>
                <a:cxn ang="0">
                  <a:pos x="connsiteX0-1" y="connsiteY0-2"/>
                </a:cxn>
                <a:cxn ang="0">
                  <a:pos x="connsiteX1-3" y="connsiteY1-4"/>
                </a:cxn>
              </a:cxnLst>
              <a:rect l="l" t="t" r="r" b="b"/>
              <a:pathLst>
                <a:path w="1434662" h="1445172">
                  <a:moveTo>
                    <a:pt x="0" y="1445172"/>
                  </a:moveTo>
                  <a:cubicBezTo>
                    <a:pt x="359979" y="1204310"/>
                    <a:pt x="955566" y="-876"/>
                    <a:pt x="1434662"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nvGrpSpPr>
          <p:cNvPr id="13" name="组合 22">
            <a:extLst>
              <a:ext uri="{FF2B5EF4-FFF2-40B4-BE49-F238E27FC236}">
                <a16:creationId xmlns:a16="http://schemas.microsoft.com/office/drawing/2014/main" id="{FCCFD2E3-1013-7A46-A941-E723A9458D1E}"/>
              </a:ext>
            </a:extLst>
          </p:cNvPr>
          <p:cNvGrpSpPr/>
          <p:nvPr/>
        </p:nvGrpSpPr>
        <p:grpSpPr>
          <a:xfrm>
            <a:off x="6843381" y="1935468"/>
            <a:ext cx="1828800" cy="1033272"/>
            <a:chOff x="1994909" y="1379054"/>
            <a:chExt cx="11438454" cy="1610737"/>
          </a:xfrm>
        </p:grpSpPr>
        <p:sp>
          <p:nvSpPr>
            <p:cNvPr id="14" name="任意形状 23">
              <a:extLst>
                <a:ext uri="{FF2B5EF4-FFF2-40B4-BE49-F238E27FC236}">
                  <a16:creationId xmlns:a16="http://schemas.microsoft.com/office/drawing/2014/main" id="{40D4F31A-F212-014B-96E0-142CDC49B2CF}"/>
                </a:ext>
              </a:extLst>
            </p:cNvPr>
            <p:cNvSpPr/>
            <p:nvPr/>
          </p:nvSpPr>
          <p:spPr>
            <a:xfrm>
              <a:off x="1994909"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任意形状 24">
              <a:extLst>
                <a:ext uri="{FF2B5EF4-FFF2-40B4-BE49-F238E27FC236}">
                  <a16:creationId xmlns:a16="http://schemas.microsoft.com/office/drawing/2014/main" id="{7FF7B024-27E3-9141-8D5A-9F6B6B01172A}"/>
                </a:ext>
              </a:extLst>
            </p:cNvPr>
            <p:cNvSpPr/>
            <p:nvPr/>
          </p:nvSpPr>
          <p:spPr>
            <a:xfrm>
              <a:off x="6314661" y="1379054"/>
              <a:ext cx="1434662" cy="1445172"/>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 name="connsiteX0-25" fmla="*/ 0 w 1434662"/>
                <a:gd name="connsiteY0-26" fmla="*/ 1445172 h 1445172"/>
                <a:gd name="connsiteX1-27" fmla="*/ 1434662 w 1434662"/>
                <a:gd name="connsiteY1-28" fmla="*/ 0 h 1445172"/>
              </a:gdLst>
              <a:ahLst/>
              <a:cxnLst>
                <a:cxn ang="0">
                  <a:pos x="connsiteX0-1" y="connsiteY0-2"/>
                </a:cxn>
                <a:cxn ang="0">
                  <a:pos x="connsiteX1-3" y="connsiteY1-4"/>
                </a:cxn>
              </a:cxnLst>
              <a:rect l="l" t="t" r="r" b="b"/>
              <a:pathLst>
                <a:path w="1434662" h="1445172">
                  <a:moveTo>
                    <a:pt x="0" y="1445172"/>
                  </a:moveTo>
                  <a:cubicBezTo>
                    <a:pt x="359979" y="1204310"/>
                    <a:pt x="955566" y="-876"/>
                    <a:pt x="1434662"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6" name="任意形状 25">
              <a:extLst>
                <a:ext uri="{FF2B5EF4-FFF2-40B4-BE49-F238E27FC236}">
                  <a16:creationId xmlns:a16="http://schemas.microsoft.com/office/drawing/2014/main" id="{68525D16-927E-384D-B1AF-87DD86212567}"/>
                </a:ext>
              </a:extLst>
            </p:cNvPr>
            <p:cNvSpPr/>
            <p:nvPr/>
          </p:nvSpPr>
          <p:spPr>
            <a:xfrm flipH="1">
              <a:off x="4154785"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7" name="任意形状 26">
              <a:extLst>
                <a:ext uri="{FF2B5EF4-FFF2-40B4-BE49-F238E27FC236}">
                  <a16:creationId xmlns:a16="http://schemas.microsoft.com/office/drawing/2014/main" id="{4DF44C59-ACD8-CD48-B683-1ACBADBA1638}"/>
                </a:ext>
              </a:extLst>
            </p:cNvPr>
            <p:cNvSpPr/>
            <p:nvPr/>
          </p:nvSpPr>
          <p:spPr>
            <a:xfrm flipH="1">
              <a:off x="7749323"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任意形状 27">
              <a:extLst>
                <a:ext uri="{FF2B5EF4-FFF2-40B4-BE49-F238E27FC236}">
                  <a16:creationId xmlns:a16="http://schemas.microsoft.com/office/drawing/2014/main" id="{E59D0A04-26B1-FF4B-95E4-936AE97569B4}"/>
                </a:ext>
              </a:extLst>
            </p:cNvPr>
            <p:cNvSpPr/>
            <p:nvPr/>
          </p:nvSpPr>
          <p:spPr>
            <a:xfrm flipH="1">
              <a:off x="11273487" y="1405558"/>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任意形状 28">
              <a:extLst>
                <a:ext uri="{FF2B5EF4-FFF2-40B4-BE49-F238E27FC236}">
                  <a16:creationId xmlns:a16="http://schemas.microsoft.com/office/drawing/2014/main" id="{0FF199E1-44FC-6C4C-BF6D-B11D00806555}"/>
                </a:ext>
              </a:extLst>
            </p:cNvPr>
            <p:cNvSpPr/>
            <p:nvPr/>
          </p:nvSpPr>
          <p:spPr>
            <a:xfrm>
              <a:off x="9874012" y="1405558"/>
              <a:ext cx="1434662" cy="1445172"/>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 name="connsiteX0-25" fmla="*/ 0 w 1434662"/>
                <a:gd name="connsiteY0-26" fmla="*/ 1445172 h 1445172"/>
                <a:gd name="connsiteX1-27" fmla="*/ 1434662 w 1434662"/>
                <a:gd name="connsiteY1-28" fmla="*/ 0 h 1445172"/>
              </a:gdLst>
              <a:ahLst/>
              <a:cxnLst>
                <a:cxn ang="0">
                  <a:pos x="connsiteX0-1" y="connsiteY0-2"/>
                </a:cxn>
                <a:cxn ang="0">
                  <a:pos x="connsiteX1-3" y="connsiteY1-4"/>
                </a:cxn>
              </a:cxnLst>
              <a:rect l="l" t="t" r="r" b="b"/>
              <a:pathLst>
                <a:path w="1434662" h="1445172">
                  <a:moveTo>
                    <a:pt x="0" y="1445172"/>
                  </a:moveTo>
                  <a:cubicBezTo>
                    <a:pt x="359979" y="1204310"/>
                    <a:pt x="955566" y="-876"/>
                    <a:pt x="1434662"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nvGrpSpPr>
          <p:cNvPr id="20" name="组合 22">
            <a:extLst>
              <a:ext uri="{FF2B5EF4-FFF2-40B4-BE49-F238E27FC236}">
                <a16:creationId xmlns:a16="http://schemas.microsoft.com/office/drawing/2014/main" id="{2EA969D0-9370-E146-8010-BBAE33502482}"/>
              </a:ext>
            </a:extLst>
          </p:cNvPr>
          <p:cNvGrpSpPr/>
          <p:nvPr/>
        </p:nvGrpSpPr>
        <p:grpSpPr>
          <a:xfrm>
            <a:off x="3400090" y="1935468"/>
            <a:ext cx="1828800" cy="1033272"/>
            <a:chOff x="1994909" y="1379054"/>
            <a:chExt cx="11438454" cy="1610737"/>
          </a:xfrm>
        </p:grpSpPr>
        <p:sp>
          <p:nvSpPr>
            <p:cNvPr id="21" name="任意形状 23">
              <a:extLst>
                <a:ext uri="{FF2B5EF4-FFF2-40B4-BE49-F238E27FC236}">
                  <a16:creationId xmlns:a16="http://schemas.microsoft.com/office/drawing/2014/main" id="{6565D2A6-01C8-2247-A3BC-9AECAA619CA6}"/>
                </a:ext>
              </a:extLst>
            </p:cNvPr>
            <p:cNvSpPr/>
            <p:nvPr/>
          </p:nvSpPr>
          <p:spPr>
            <a:xfrm>
              <a:off x="1994909"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任意形状 24">
              <a:extLst>
                <a:ext uri="{FF2B5EF4-FFF2-40B4-BE49-F238E27FC236}">
                  <a16:creationId xmlns:a16="http://schemas.microsoft.com/office/drawing/2014/main" id="{5D7E91C0-08D9-2540-A982-9ABBCA0A5C98}"/>
                </a:ext>
              </a:extLst>
            </p:cNvPr>
            <p:cNvSpPr/>
            <p:nvPr/>
          </p:nvSpPr>
          <p:spPr>
            <a:xfrm>
              <a:off x="6314661" y="1379054"/>
              <a:ext cx="1434662" cy="1445172"/>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 name="connsiteX0-25" fmla="*/ 0 w 1434662"/>
                <a:gd name="connsiteY0-26" fmla="*/ 1445172 h 1445172"/>
                <a:gd name="connsiteX1-27" fmla="*/ 1434662 w 1434662"/>
                <a:gd name="connsiteY1-28" fmla="*/ 0 h 1445172"/>
              </a:gdLst>
              <a:ahLst/>
              <a:cxnLst>
                <a:cxn ang="0">
                  <a:pos x="connsiteX0-1" y="connsiteY0-2"/>
                </a:cxn>
                <a:cxn ang="0">
                  <a:pos x="connsiteX1-3" y="connsiteY1-4"/>
                </a:cxn>
              </a:cxnLst>
              <a:rect l="l" t="t" r="r" b="b"/>
              <a:pathLst>
                <a:path w="1434662" h="1445172">
                  <a:moveTo>
                    <a:pt x="0" y="1445172"/>
                  </a:moveTo>
                  <a:cubicBezTo>
                    <a:pt x="359979" y="1204310"/>
                    <a:pt x="955566" y="-876"/>
                    <a:pt x="1434662"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任意形状 25">
              <a:extLst>
                <a:ext uri="{FF2B5EF4-FFF2-40B4-BE49-F238E27FC236}">
                  <a16:creationId xmlns:a16="http://schemas.microsoft.com/office/drawing/2014/main" id="{DFE5BAF3-82FB-9A49-80F9-0E8B4FD3A376}"/>
                </a:ext>
              </a:extLst>
            </p:cNvPr>
            <p:cNvSpPr/>
            <p:nvPr/>
          </p:nvSpPr>
          <p:spPr>
            <a:xfrm flipH="1">
              <a:off x="4154785"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4" name="任意形状 26">
              <a:extLst>
                <a:ext uri="{FF2B5EF4-FFF2-40B4-BE49-F238E27FC236}">
                  <a16:creationId xmlns:a16="http://schemas.microsoft.com/office/drawing/2014/main" id="{FD58B2AC-49D2-5340-ACD8-A2F84C574C8C}"/>
                </a:ext>
              </a:extLst>
            </p:cNvPr>
            <p:cNvSpPr/>
            <p:nvPr/>
          </p:nvSpPr>
          <p:spPr>
            <a:xfrm flipH="1">
              <a:off x="7749323"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任意形状 27">
              <a:extLst>
                <a:ext uri="{FF2B5EF4-FFF2-40B4-BE49-F238E27FC236}">
                  <a16:creationId xmlns:a16="http://schemas.microsoft.com/office/drawing/2014/main" id="{00953281-872E-FB4D-9885-BF19F33A2186}"/>
                </a:ext>
              </a:extLst>
            </p:cNvPr>
            <p:cNvSpPr/>
            <p:nvPr/>
          </p:nvSpPr>
          <p:spPr>
            <a:xfrm flipH="1">
              <a:off x="11273487" y="1405558"/>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任意形状 28">
              <a:extLst>
                <a:ext uri="{FF2B5EF4-FFF2-40B4-BE49-F238E27FC236}">
                  <a16:creationId xmlns:a16="http://schemas.microsoft.com/office/drawing/2014/main" id="{94D2F9C4-84CE-AC43-A7AB-EA18779591C8}"/>
                </a:ext>
              </a:extLst>
            </p:cNvPr>
            <p:cNvSpPr/>
            <p:nvPr/>
          </p:nvSpPr>
          <p:spPr>
            <a:xfrm>
              <a:off x="9874012" y="1405558"/>
              <a:ext cx="1434662" cy="1445172"/>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 name="connsiteX0-25" fmla="*/ 0 w 1434662"/>
                <a:gd name="connsiteY0-26" fmla="*/ 1445172 h 1445172"/>
                <a:gd name="connsiteX1-27" fmla="*/ 1434662 w 1434662"/>
                <a:gd name="connsiteY1-28" fmla="*/ 0 h 1445172"/>
              </a:gdLst>
              <a:ahLst/>
              <a:cxnLst>
                <a:cxn ang="0">
                  <a:pos x="connsiteX0-1" y="connsiteY0-2"/>
                </a:cxn>
                <a:cxn ang="0">
                  <a:pos x="connsiteX1-3" y="connsiteY1-4"/>
                </a:cxn>
              </a:cxnLst>
              <a:rect l="l" t="t" r="r" b="b"/>
              <a:pathLst>
                <a:path w="1434662" h="1445172">
                  <a:moveTo>
                    <a:pt x="0" y="1445172"/>
                  </a:moveTo>
                  <a:cubicBezTo>
                    <a:pt x="359979" y="1204310"/>
                    <a:pt x="955566" y="-876"/>
                    <a:pt x="1434662"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nvGrpSpPr>
          <p:cNvPr id="27" name="组合 22">
            <a:extLst>
              <a:ext uri="{FF2B5EF4-FFF2-40B4-BE49-F238E27FC236}">
                <a16:creationId xmlns:a16="http://schemas.microsoft.com/office/drawing/2014/main" id="{FA86FB44-A346-4F48-AAED-431E9E9B6B8A}"/>
              </a:ext>
            </a:extLst>
          </p:cNvPr>
          <p:cNvGrpSpPr/>
          <p:nvPr/>
        </p:nvGrpSpPr>
        <p:grpSpPr>
          <a:xfrm>
            <a:off x="8558747" y="1935468"/>
            <a:ext cx="1828800" cy="1033272"/>
            <a:chOff x="1994909" y="1379054"/>
            <a:chExt cx="11438454" cy="1610737"/>
          </a:xfrm>
        </p:grpSpPr>
        <p:sp>
          <p:nvSpPr>
            <p:cNvPr id="28" name="任意形状 23">
              <a:extLst>
                <a:ext uri="{FF2B5EF4-FFF2-40B4-BE49-F238E27FC236}">
                  <a16:creationId xmlns:a16="http://schemas.microsoft.com/office/drawing/2014/main" id="{5FA9A794-2E97-E842-9673-816B51BB8C36}"/>
                </a:ext>
              </a:extLst>
            </p:cNvPr>
            <p:cNvSpPr/>
            <p:nvPr/>
          </p:nvSpPr>
          <p:spPr>
            <a:xfrm>
              <a:off x="1994909"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9" name="任意形状 24">
              <a:extLst>
                <a:ext uri="{FF2B5EF4-FFF2-40B4-BE49-F238E27FC236}">
                  <a16:creationId xmlns:a16="http://schemas.microsoft.com/office/drawing/2014/main" id="{ADEECF46-611A-F44C-A57C-CD34229CFE25}"/>
                </a:ext>
              </a:extLst>
            </p:cNvPr>
            <p:cNvSpPr/>
            <p:nvPr/>
          </p:nvSpPr>
          <p:spPr>
            <a:xfrm>
              <a:off x="6314661" y="1379054"/>
              <a:ext cx="1434662" cy="1445172"/>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 name="connsiteX0-25" fmla="*/ 0 w 1434662"/>
                <a:gd name="connsiteY0-26" fmla="*/ 1445172 h 1445172"/>
                <a:gd name="connsiteX1-27" fmla="*/ 1434662 w 1434662"/>
                <a:gd name="connsiteY1-28" fmla="*/ 0 h 1445172"/>
              </a:gdLst>
              <a:ahLst/>
              <a:cxnLst>
                <a:cxn ang="0">
                  <a:pos x="connsiteX0-1" y="connsiteY0-2"/>
                </a:cxn>
                <a:cxn ang="0">
                  <a:pos x="connsiteX1-3" y="connsiteY1-4"/>
                </a:cxn>
              </a:cxnLst>
              <a:rect l="l" t="t" r="r" b="b"/>
              <a:pathLst>
                <a:path w="1434662" h="1445172">
                  <a:moveTo>
                    <a:pt x="0" y="1445172"/>
                  </a:moveTo>
                  <a:cubicBezTo>
                    <a:pt x="359979" y="1204310"/>
                    <a:pt x="955566" y="-876"/>
                    <a:pt x="1434662"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任意形状 25">
              <a:extLst>
                <a:ext uri="{FF2B5EF4-FFF2-40B4-BE49-F238E27FC236}">
                  <a16:creationId xmlns:a16="http://schemas.microsoft.com/office/drawing/2014/main" id="{3D474199-78EA-2141-9270-447FD921257A}"/>
                </a:ext>
              </a:extLst>
            </p:cNvPr>
            <p:cNvSpPr/>
            <p:nvPr/>
          </p:nvSpPr>
          <p:spPr>
            <a:xfrm flipH="1">
              <a:off x="4154785"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1" name="任意形状 26">
              <a:extLst>
                <a:ext uri="{FF2B5EF4-FFF2-40B4-BE49-F238E27FC236}">
                  <a16:creationId xmlns:a16="http://schemas.microsoft.com/office/drawing/2014/main" id="{5A482077-90F7-574A-A0E0-FE4DD34D4AE3}"/>
                </a:ext>
              </a:extLst>
            </p:cNvPr>
            <p:cNvSpPr/>
            <p:nvPr/>
          </p:nvSpPr>
          <p:spPr>
            <a:xfrm flipH="1">
              <a:off x="7749323"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2" name="任意形状 27">
              <a:extLst>
                <a:ext uri="{FF2B5EF4-FFF2-40B4-BE49-F238E27FC236}">
                  <a16:creationId xmlns:a16="http://schemas.microsoft.com/office/drawing/2014/main" id="{EF30795B-FCBA-9840-BCD4-2F4C9901CDD0}"/>
                </a:ext>
              </a:extLst>
            </p:cNvPr>
            <p:cNvSpPr/>
            <p:nvPr/>
          </p:nvSpPr>
          <p:spPr>
            <a:xfrm flipH="1">
              <a:off x="11273487" y="1405558"/>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任意形状 28">
              <a:extLst>
                <a:ext uri="{FF2B5EF4-FFF2-40B4-BE49-F238E27FC236}">
                  <a16:creationId xmlns:a16="http://schemas.microsoft.com/office/drawing/2014/main" id="{F487B29B-BB5F-4E4F-A109-61FDE551BAF2}"/>
                </a:ext>
              </a:extLst>
            </p:cNvPr>
            <p:cNvSpPr/>
            <p:nvPr/>
          </p:nvSpPr>
          <p:spPr>
            <a:xfrm>
              <a:off x="9874012" y="1405558"/>
              <a:ext cx="1434662" cy="1445172"/>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 name="connsiteX0-25" fmla="*/ 0 w 1434662"/>
                <a:gd name="connsiteY0-26" fmla="*/ 1445172 h 1445172"/>
                <a:gd name="connsiteX1-27" fmla="*/ 1434662 w 1434662"/>
                <a:gd name="connsiteY1-28" fmla="*/ 0 h 1445172"/>
              </a:gdLst>
              <a:ahLst/>
              <a:cxnLst>
                <a:cxn ang="0">
                  <a:pos x="connsiteX0-1" y="connsiteY0-2"/>
                </a:cxn>
                <a:cxn ang="0">
                  <a:pos x="connsiteX1-3" y="connsiteY1-4"/>
                </a:cxn>
              </a:cxnLst>
              <a:rect l="l" t="t" r="r" b="b"/>
              <a:pathLst>
                <a:path w="1434662" h="1445172">
                  <a:moveTo>
                    <a:pt x="0" y="1445172"/>
                  </a:moveTo>
                  <a:cubicBezTo>
                    <a:pt x="359979" y="1204310"/>
                    <a:pt x="955566" y="-876"/>
                    <a:pt x="1434662"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nvGrpSpPr>
          <p:cNvPr id="34" name="组合 22">
            <a:extLst>
              <a:ext uri="{FF2B5EF4-FFF2-40B4-BE49-F238E27FC236}">
                <a16:creationId xmlns:a16="http://schemas.microsoft.com/office/drawing/2014/main" id="{6DB715CE-EDA9-B940-9763-771308303AF0}"/>
              </a:ext>
            </a:extLst>
          </p:cNvPr>
          <p:cNvGrpSpPr/>
          <p:nvPr/>
        </p:nvGrpSpPr>
        <p:grpSpPr>
          <a:xfrm>
            <a:off x="1684853" y="1935468"/>
            <a:ext cx="1828800" cy="1033272"/>
            <a:chOff x="1994909" y="1379054"/>
            <a:chExt cx="11438454" cy="1610737"/>
          </a:xfrm>
        </p:grpSpPr>
        <p:sp>
          <p:nvSpPr>
            <p:cNvPr id="35" name="任意形状 23">
              <a:extLst>
                <a:ext uri="{FF2B5EF4-FFF2-40B4-BE49-F238E27FC236}">
                  <a16:creationId xmlns:a16="http://schemas.microsoft.com/office/drawing/2014/main" id="{A0959B2D-CFD9-4747-849F-596D37D8A8E6}"/>
                </a:ext>
              </a:extLst>
            </p:cNvPr>
            <p:cNvSpPr/>
            <p:nvPr/>
          </p:nvSpPr>
          <p:spPr>
            <a:xfrm>
              <a:off x="1994909"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6" name="任意形状 24">
              <a:extLst>
                <a:ext uri="{FF2B5EF4-FFF2-40B4-BE49-F238E27FC236}">
                  <a16:creationId xmlns:a16="http://schemas.microsoft.com/office/drawing/2014/main" id="{DECFEEC3-347E-CA4D-AFD4-0D57750CE29F}"/>
                </a:ext>
              </a:extLst>
            </p:cNvPr>
            <p:cNvSpPr/>
            <p:nvPr/>
          </p:nvSpPr>
          <p:spPr>
            <a:xfrm>
              <a:off x="6314661" y="1379054"/>
              <a:ext cx="1434662" cy="1445172"/>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 name="connsiteX0-25" fmla="*/ 0 w 1434662"/>
                <a:gd name="connsiteY0-26" fmla="*/ 1445172 h 1445172"/>
                <a:gd name="connsiteX1-27" fmla="*/ 1434662 w 1434662"/>
                <a:gd name="connsiteY1-28" fmla="*/ 0 h 1445172"/>
              </a:gdLst>
              <a:ahLst/>
              <a:cxnLst>
                <a:cxn ang="0">
                  <a:pos x="connsiteX0-1" y="connsiteY0-2"/>
                </a:cxn>
                <a:cxn ang="0">
                  <a:pos x="connsiteX1-3" y="connsiteY1-4"/>
                </a:cxn>
              </a:cxnLst>
              <a:rect l="l" t="t" r="r" b="b"/>
              <a:pathLst>
                <a:path w="1434662" h="1445172">
                  <a:moveTo>
                    <a:pt x="0" y="1445172"/>
                  </a:moveTo>
                  <a:cubicBezTo>
                    <a:pt x="359979" y="1204310"/>
                    <a:pt x="955566" y="-876"/>
                    <a:pt x="1434662"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7" name="任意形状 25">
              <a:extLst>
                <a:ext uri="{FF2B5EF4-FFF2-40B4-BE49-F238E27FC236}">
                  <a16:creationId xmlns:a16="http://schemas.microsoft.com/office/drawing/2014/main" id="{B70760AB-B164-C94D-A213-48E48A1D89EA}"/>
                </a:ext>
              </a:extLst>
            </p:cNvPr>
            <p:cNvSpPr/>
            <p:nvPr/>
          </p:nvSpPr>
          <p:spPr>
            <a:xfrm flipH="1">
              <a:off x="4154785"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8" name="任意形状 26">
              <a:extLst>
                <a:ext uri="{FF2B5EF4-FFF2-40B4-BE49-F238E27FC236}">
                  <a16:creationId xmlns:a16="http://schemas.microsoft.com/office/drawing/2014/main" id="{3E3281D8-563C-5B43-95C1-6485FFF8809E}"/>
                </a:ext>
              </a:extLst>
            </p:cNvPr>
            <p:cNvSpPr/>
            <p:nvPr/>
          </p:nvSpPr>
          <p:spPr>
            <a:xfrm flipH="1">
              <a:off x="7749323"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9" name="任意形状 27">
              <a:extLst>
                <a:ext uri="{FF2B5EF4-FFF2-40B4-BE49-F238E27FC236}">
                  <a16:creationId xmlns:a16="http://schemas.microsoft.com/office/drawing/2014/main" id="{888B18D1-CB08-984F-BBF2-4FFC05627A34}"/>
                </a:ext>
              </a:extLst>
            </p:cNvPr>
            <p:cNvSpPr/>
            <p:nvPr/>
          </p:nvSpPr>
          <p:spPr>
            <a:xfrm flipH="1">
              <a:off x="11273487" y="1405558"/>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Lst>
              <a:ahLst/>
              <a:cxnLst>
                <a:cxn ang="0">
                  <a:pos x="connsiteX0-1" y="connsiteY0-2"/>
                </a:cxn>
                <a:cxn ang="0">
                  <a:pos x="connsiteX1-3" y="connsiteY1-4"/>
                </a:cxn>
                <a:cxn ang="0">
                  <a:pos x="connsiteX2-5" y="connsiteY2-6"/>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0" name="任意形状 28">
              <a:extLst>
                <a:ext uri="{FF2B5EF4-FFF2-40B4-BE49-F238E27FC236}">
                  <a16:creationId xmlns:a16="http://schemas.microsoft.com/office/drawing/2014/main" id="{E10A95AC-9DE2-264A-A57A-73406A9F5CBF}"/>
                </a:ext>
              </a:extLst>
            </p:cNvPr>
            <p:cNvSpPr/>
            <p:nvPr/>
          </p:nvSpPr>
          <p:spPr>
            <a:xfrm>
              <a:off x="9874012" y="1405558"/>
              <a:ext cx="1434662" cy="1445172"/>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1" fmla="*/ 0 w 4314497"/>
                <a:gd name="connsiteY0-2" fmla="*/ 1445172 h 1584233"/>
                <a:gd name="connsiteX1-3" fmla="*/ 725214 w 4314497"/>
                <a:gd name="connsiteY1-4" fmla="*/ 1445172 h 1584233"/>
                <a:gd name="connsiteX2-5" fmla="*/ 2159876 w 4314497"/>
                <a:gd name="connsiteY2-6" fmla="*/ 0 h 1584233"/>
                <a:gd name="connsiteX3-7" fmla="*/ 3599793 w 4314497"/>
                <a:gd name="connsiteY3-8" fmla="*/ 1450428 h 1584233"/>
                <a:gd name="connsiteX4-9" fmla="*/ 4314497 w 4314497"/>
                <a:gd name="connsiteY4-10" fmla="*/ 1445172 h 1584233"/>
                <a:gd name="connsiteX0-11" fmla="*/ 0 w 3599793"/>
                <a:gd name="connsiteY0-12" fmla="*/ 1445172 h 1584233"/>
                <a:gd name="connsiteX1-13" fmla="*/ 725214 w 3599793"/>
                <a:gd name="connsiteY1-14" fmla="*/ 1445172 h 1584233"/>
                <a:gd name="connsiteX2-15" fmla="*/ 2159876 w 3599793"/>
                <a:gd name="connsiteY2-16" fmla="*/ 0 h 1584233"/>
                <a:gd name="connsiteX3-17" fmla="*/ 3599793 w 3599793"/>
                <a:gd name="connsiteY3-18" fmla="*/ 1450428 h 1584233"/>
                <a:gd name="connsiteX0-19" fmla="*/ 0 w 2159876"/>
                <a:gd name="connsiteY0-20" fmla="*/ 1445172 h 1584233"/>
                <a:gd name="connsiteX1-21" fmla="*/ 725214 w 2159876"/>
                <a:gd name="connsiteY1-22" fmla="*/ 1445172 h 1584233"/>
                <a:gd name="connsiteX2-23" fmla="*/ 2159876 w 2159876"/>
                <a:gd name="connsiteY2-24" fmla="*/ 0 h 1584233"/>
                <a:gd name="connsiteX0-25" fmla="*/ 0 w 1434662"/>
                <a:gd name="connsiteY0-26" fmla="*/ 1445172 h 1445172"/>
                <a:gd name="connsiteX1-27" fmla="*/ 1434662 w 1434662"/>
                <a:gd name="connsiteY1-28" fmla="*/ 0 h 1445172"/>
              </a:gdLst>
              <a:ahLst/>
              <a:cxnLst>
                <a:cxn ang="0">
                  <a:pos x="connsiteX0-1" y="connsiteY0-2"/>
                </a:cxn>
                <a:cxn ang="0">
                  <a:pos x="connsiteX1-3" y="connsiteY1-4"/>
                </a:cxn>
              </a:cxnLst>
              <a:rect l="l" t="t" r="r" b="b"/>
              <a:pathLst>
                <a:path w="1434662" h="1445172">
                  <a:moveTo>
                    <a:pt x="0" y="1445172"/>
                  </a:moveTo>
                  <a:cubicBezTo>
                    <a:pt x="359979" y="1204310"/>
                    <a:pt x="955566" y="-876"/>
                    <a:pt x="1434662"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41" name="椭圆 35">
            <a:extLst>
              <a:ext uri="{FF2B5EF4-FFF2-40B4-BE49-F238E27FC236}">
                <a16:creationId xmlns:a16="http://schemas.microsoft.com/office/drawing/2014/main" id="{82031465-899E-8F49-B5A5-4425402614D8}"/>
              </a:ext>
            </a:extLst>
          </p:cNvPr>
          <p:cNvSpPr/>
          <p:nvPr/>
        </p:nvSpPr>
        <p:spPr>
          <a:xfrm flipH="1" flipV="1">
            <a:off x="8391521" y="2030355"/>
            <a:ext cx="108000" cy="1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E03B33"/>
              </a:solidFill>
            </a:endParaRPr>
          </a:p>
        </p:txBody>
      </p:sp>
      <p:sp>
        <p:nvSpPr>
          <p:cNvPr id="42" name="TextBox 41">
            <a:extLst>
              <a:ext uri="{FF2B5EF4-FFF2-40B4-BE49-F238E27FC236}">
                <a16:creationId xmlns:a16="http://schemas.microsoft.com/office/drawing/2014/main" id="{5925F07A-332A-734F-A9FC-A2CB72D49F2C}"/>
              </a:ext>
            </a:extLst>
          </p:cNvPr>
          <p:cNvSpPr txBox="1"/>
          <p:nvPr/>
        </p:nvSpPr>
        <p:spPr>
          <a:xfrm>
            <a:off x="8145970" y="1412064"/>
            <a:ext cx="800966"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0</a:t>
            </a:r>
            <a:r>
              <a:rPr lang="en-US" altLang="zh-CN" sz="2400" baseline="30000" dirty="0">
                <a:latin typeface="Arial" panose="020B0604020202020204" pitchFamily="34" charset="0"/>
                <a:cs typeface="Arial" panose="020B0604020202020204" pitchFamily="34" charset="0"/>
              </a:rPr>
              <a:t>th</a:t>
            </a:r>
            <a:endParaRPr lang="en-US" sz="2400" baseline="30000"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48BCDA46-271F-F14F-9DA7-C68787373F33}"/>
              </a:ext>
            </a:extLst>
          </p:cNvPr>
          <p:cNvSpPr txBox="1"/>
          <p:nvPr/>
        </p:nvSpPr>
        <p:spPr>
          <a:xfrm>
            <a:off x="8612695" y="1412064"/>
            <a:ext cx="800966"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-1</a:t>
            </a:r>
            <a:r>
              <a:rPr lang="en-US" altLang="zh-CN" sz="2400" baseline="30000" dirty="0">
                <a:latin typeface="Arial" panose="020B0604020202020204" pitchFamily="34" charset="0"/>
                <a:cs typeface="Arial" panose="020B0604020202020204" pitchFamily="34" charset="0"/>
              </a:rPr>
              <a:t>st</a:t>
            </a:r>
            <a:endParaRPr lang="en-US" sz="2400" baseline="300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72E1E42C-BF43-C544-88BC-A6CB68679B73}"/>
              </a:ext>
            </a:extLst>
          </p:cNvPr>
          <p:cNvSpPr txBox="1"/>
          <p:nvPr/>
        </p:nvSpPr>
        <p:spPr>
          <a:xfrm>
            <a:off x="9222299" y="1412064"/>
            <a:ext cx="800966"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-2</a:t>
            </a:r>
            <a:r>
              <a:rPr lang="en-US" altLang="zh-CN" sz="2400" baseline="30000" dirty="0">
                <a:latin typeface="Arial" panose="020B0604020202020204" pitchFamily="34" charset="0"/>
                <a:cs typeface="Arial" panose="020B0604020202020204" pitchFamily="34" charset="0"/>
              </a:rPr>
              <a:t>nd</a:t>
            </a:r>
            <a:endParaRPr lang="en-US" sz="2400" baseline="30000"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90483A27-6581-BB41-8D61-D2900662EDAA}"/>
              </a:ext>
            </a:extLst>
          </p:cNvPr>
          <p:cNvSpPr txBox="1"/>
          <p:nvPr/>
        </p:nvSpPr>
        <p:spPr>
          <a:xfrm>
            <a:off x="9960491" y="1412064"/>
            <a:ext cx="800966"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-3</a:t>
            </a:r>
            <a:r>
              <a:rPr lang="en-US" altLang="zh-CN" sz="2400" baseline="30000" dirty="0">
                <a:latin typeface="Arial" panose="020B0604020202020204" pitchFamily="34" charset="0"/>
                <a:cs typeface="Arial" panose="020B0604020202020204" pitchFamily="34" charset="0"/>
              </a:rPr>
              <a:t>rd</a:t>
            </a:r>
            <a:endParaRPr lang="en-US" sz="2400" baseline="300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8A7E6A9A-EA85-F640-91F1-761A569CEA48}"/>
              </a:ext>
            </a:extLst>
          </p:cNvPr>
          <p:cNvSpPr txBox="1"/>
          <p:nvPr/>
        </p:nvSpPr>
        <p:spPr>
          <a:xfrm>
            <a:off x="7509796" y="1412064"/>
            <a:ext cx="800966"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1</a:t>
            </a:r>
            <a:r>
              <a:rPr lang="en-US" altLang="zh-CN" sz="2400" baseline="30000" dirty="0">
                <a:latin typeface="Arial" panose="020B0604020202020204" pitchFamily="34" charset="0"/>
                <a:cs typeface="Arial" panose="020B0604020202020204" pitchFamily="34" charset="0"/>
              </a:rPr>
              <a:t>st</a:t>
            </a:r>
            <a:endParaRPr lang="en-US" sz="2400" baseline="30000"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CFC4D4EA-2661-E647-962C-3364C3F3E4EF}"/>
              </a:ext>
            </a:extLst>
          </p:cNvPr>
          <p:cNvSpPr txBox="1"/>
          <p:nvPr/>
        </p:nvSpPr>
        <p:spPr>
          <a:xfrm>
            <a:off x="6931540" y="1412064"/>
            <a:ext cx="800966"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2</a:t>
            </a:r>
            <a:r>
              <a:rPr lang="en-US" altLang="zh-CN" sz="2400" baseline="30000" dirty="0">
                <a:latin typeface="Arial" panose="020B0604020202020204" pitchFamily="34" charset="0"/>
                <a:cs typeface="Arial" panose="020B0604020202020204" pitchFamily="34" charset="0"/>
              </a:rPr>
              <a:t>nd</a:t>
            </a:r>
            <a:endParaRPr lang="en-US" sz="2400" baseline="300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A26182F6-8CEC-BD48-AFEA-786B8D72B405}"/>
              </a:ext>
            </a:extLst>
          </p:cNvPr>
          <p:cNvSpPr txBox="1"/>
          <p:nvPr/>
        </p:nvSpPr>
        <p:spPr>
          <a:xfrm>
            <a:off x="6312986" y="1412064"/>
            <a:ext cx="800966"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3</a:t>
            </a:r>
            <a:r>
              <a:rPr lang="en-US" altLang="zh-CN" sz="2400" baseline="30000" dirty="0">
                <a:latin typeface="Arial" panose="020B0604020202020204" pitchFamily="34" charset="0"/>
                <a:cs typeface="Arial" panose="020B0604020202020204" pitchFamily="34" charset="0"/>
              </a:rPr>
              <a:t>rd</a:t>
            </a:r>
            <a:endParaRPr lang="en-US" sz="2400" baseline="30000"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EA4B2F0D-9CAF-7E4E-BA9A-4E603A8351CB}"/>
              </a:ext>
            </a:extLst>
          </p:cNvPr>
          <p:cNvSpPr txBox="1"/>
          <p:nvPr/>
        </p:nvSpPr>
        <p:spPr>
          <a:xfrm>
            <a:off x="4701560" y="1412064"/>
            <a:ext cx="728151"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a:t>
            </a:r>
            <a:endParaRPr lang="en-US" sz="2400" baseline="30000"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8DB3A0ED-538D-C340-B3CE-059FC370155B}"/>
              </a:ext>
            </a:extLst>
          </p:cNvPr>
          <p:cNvSpPr txBox="1"/>
          <p:nvPr/>
        </p:nvSpPr>
        <p:spPr>
          <a:xfrm>
            <a:off x="2942459" y="1412064"/>
            <a:ext cx="800966"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N</a:t>
            </a:r>
            <a:r>
              <a:rPr lang="en-US" altLang="zh-CN" sz="2400" baseline="30000" dirty="0">
                <a:latin typeface="Arial" panose="020B0604020202020204" pitchFamily="34" charset="0"/>
                <a:cs typeface="Arial" panose="020B0604020202020204" pitchFamily="34" charset="0"/>
              </a:rPr>
              <a:t>th</a:t>
            </a:r>
            <a:endParaRPr lang="en-US" sz="2400" baseline="300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AEB860AB-5858-BE4D-923D-8944F2B3ABA9}"/>
              </a:ext>
            </a:extLst>
          </p:cNvPr>
          <p:cNvSpPr txBox="1"/>
          <p:nvPr/>
        </p:nvSpPr>
        <p:spPr>
          <a:xfrm>
            <a:off x="2218524" y="1412064"/>
            <a:ext cx="728151"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a:t>
            </a:r>
            <a:endParaRPr lang="en-US" sz="2400" baseline="30000" dirty="0">
              <a:latin typeface="Arial" panose="020B0604020202020204" pitchFamily="34" charset="0"/>
              <a:cs typeface="Arial" panose="020B0604020202020204" pitchFamily="34" charset="0"/>
            </a:endParaRPr>
          </a:p>
        </p:txBody>
      </p:sp>
      <p:cxnSp>
        <p:nvCxnSpPr>
          <p:cNvPr id="53" name="Straight Arrow Connector 52">
            <a:extLst>
              <a:ext uri="{FF2B5EF4-FFF2-40B4-BE49-F238E27FC236}">
                <a16:creationId xmlns:a16="http://schemas.microsoft.com/office/drawing/2014/main" id="{30BA8C08-1262-CA44-AB8F-A798139128C3}"/>
              </a:ext>
            </a:extLst>
          </p:cNvPr>
          <p:cNvCxnSpPr/>
          <p:nvPr/>
        </p:nvCxnSpPr>
        <p:spPr>
          <a:xfrm>
            <a:off x="8132065" y="2460605"/>
            <a:ext cx="36576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E46DB258-2780-7C40-BABA-EE2C708BA3E5}"/>
              </a:ext>
            </a:extLst>
          </p:cNvPr>
          <p:cNvSpPr txBox="1"/>
          <p:nvPr/>
        </p:nvSpPr>
        <p:spPr>
          <a:xfrm>
            <a:off x="7795814" y="2977031"/>
            <a:ext cx="1433734"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tens</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of</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fs</a:t>
            </a:r>
            <a:endParaRPr lang="en-US" sz="2400" baseline="30000" dirty="0">
              <a:latin typeface="Arial" panose="020B0604020202020204" pitchFamily="34" charset="0"/>
              <a:cs typeface="Arial" panose="020B0604020202020204" pitchFamily="34" charset="0"/>
            </a:endParaRPr>
          </a:p>
        </p:txBody>
      </p:sp>
      <p:pic>
        <p:nvPicPr>
          <p:cNvPr id="55" name="图片 1">
            <a:extLst>
              <a:ext uri="{FF2B5EF4-FFF2-40B4-BE49-F238E27FC236}">
                <a16:creationId xmlns:a16="http://schemas.microsoft.com/office/drawing/2014/main" id="{8C4640F9-1145-2C4F-BACC-F2C8B66A39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603883" y="3108617"/>
            <a:ext cx="5128890" cy="3749383"/>
          </a:xfrm>
          <a:prstGeom prst="rect">
            <a:avLst/>
          </a:prstGeom>
        </p:spPr>
      </p:pic>
      <p:pic>
        <p:nvPicPr>
          <p:cNvPr id="58" name="Picture 57">
            <a:extLst>
              <a:ext uri="{FF2B5EF4-FFF2-40B4-BE49-F238E27FC236}">
                <a16:creationId xmlns:a16="http://schemas.microsoft.com/office/drawing/2014/main" id="{16237541-BD8C-AB4A-9C0F-A9DDD6F79B0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79078" y="4443440"/>
            <a:ext cx="4974716" cy="1270466"/>
          </a:xfrm>
          <a:prstGeom prst="rect">
            <a:avLst/>
          </a:prstGeom>
        </p:spPr>
      </p:pic>
      <p:sp>
        <p:nvSpPr>
          <p:cNvPr id="3" name="文本框 2">
            <a:extLst>
              <a:ext uri="{FF2B5EF4-FFF2-40B4-BE49-F238E27FC236}">
                <a16:creationId xmlns:a16="http://schemas.microsoft.com/office/drawing/2014/main" id="{7451653F-908F-2FDF-BE58-9986383B8446}"/>
              </a:ext>
            </a:extLst>
          </p:cNvPr>
          <p:cNvSpPr txBox="1"/>
          <p:nvPr/>
        </p:nvSpPr>
        <p:spPr>
          <a:xfrm>
            <a:off x="6662837" y="6040107"/>
            <a:ext cx="4105611" cy="461665"/>
          </a:xfrm>
          <a:prstGeom prst="rect">
            <a:avLst/>
          </a:prstGeom>
          <a:noFill/>
        </p:spPr>
        <p:txBody>
          <a:bodyPr wrap="none" rtlCol="0">
            <a:spAutoFit/>
          </a:bodyPr>
          <a:lstStyle/>
          <a:p>
            <a:r>
              <a:rPr kumimoji="1" lang="en-US" altLang="zh-CN" sz="2400" dirty="0">
                <a:latin typeface="Arial" panose="020B0604020202020204" pitchFamily="34" charset="0"/>
                <a:cs typeface="Arial" panose="020B0604020202020204" pitchFamily="34" charset="0"/>
              </a:rPr>
              <a:t>Quasi-s</a:t>
            </a:r>
            <a:r>
              <a:rPr lang="en-US" altLang="zh-CN" sz="2400" dirty="0">
                <a:latin typeface="Arial" panose="020B0604020202020204" pitchFamily="34" charset="0"/>
                <a:cs typeface="Arial" panose="020B0604020202020204" pitchFamily="34" charset="0"/>
              </a:rPr>
              <a:t>ynchronous</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Particles</a:t>
            </a:r>
            <a:endParaRPr kumimoji="1"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10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ppt_x"/>
                                          </p:val>
                                        </p:tav>
                                        <p:tav tm="100000">
                                          <p:val>
                                            <p:strVal val="#ppt_x"/>
                                          </p:val>
                                        </p:tav>
                                      </p:tavLst>
                                    </p:anim>
                                    <p:anim calcmode="lin" valueType="num">
                                      <p:cBhvr additive="base">
                                        <p:cTn id="62" dur="500" fill="hold"/>
                                        <p:tgtEl>
                                          <p:spTgt spid="5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58"/>
                                        </p:tgtEl>
                                        <p:attrNameLst>
                                          <p:attrName>style.visibility</p:attrName>
                                        </p:attrNameLst>
                                      </p:cBhvr>
                                      <p:to>
                                        <p:strVal val="visible"/>
                                      </p:to>
                                    </p:set>
                                    <p:anim calcmode="lin" valueType="num">
                                      <p:cBhvr additive="base">
                                        <p:cTn id="65" dur="500" fill="hold"/>
                                        <p:tgtEl>
                                          <p:spTgt spid="58"/>
                                        </p:tgtEl>
                                        <p:attrNameLst>
                                          <p:attrName>ppt_x</p:attrName>
                                        </p:attrNameLst>
                                      </p:cBhvr>
                                      <p:tavLst>
                                        <p:tav tm="0">
                                          <p:val>
                                            <p:strVal val="#ppt_x"/>
                                          </p:val>
                                        </p:tav>
                                        <p:tav tm="100000">
                                          <p:val>
                                            <p:strVal val="#ppt_x"/>
                                          </p:val>
                                        </p:tav>
                                      </p:tavLst>
                                    </p:anim>
                                    <p:anim calcmode="lin" valueType="num">
                                      <p:cBhvr additive="base">
                                        <p:cTn id="6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49" grpId="0"/>
      <p:bldP spid="50"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FB554F-C279-427A-B99F-86575A59A8B8}"/>
              </a:ext>
            </a:extLst>
          </p:cNvPr>
          <p:cNvSpPr>
            <a:spLocks noGrp="1"/>
          </p:cNvSpPr>
          <p:nvPr>
            <p:ph type="title"/>
          </p:nvPr>
        </p:nvSpPr>
        <p:spPr>
          <a:xfrm>
            <a:off x="892075" y="191160"/>
            <a:ext cx="10515600" cy="1325563"/>
          </a:xfrm>
        </p:spPr>
        <p:txBody>
          <a:bodyPr/>
          <a:lstStyle/>
          <a:p>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1D</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PIC</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Simulation</a:t>
            </a:r>
            <a:endParaRPr lang="zh-CN" altLang="en-US" b="1" dirty="0">
              <a:latin typeface="Arial" panose="020B0604020202020204" pitchFamily="34" charset="0"/>
              <a:cs typeface="Arial" panose="020B0604020202020204" pitchFamily="34" charset="0"/>
            </a:endParaRPr>
          </a:p>
        </p:txBody>
      </p:sp>
      <p:pic>
        <p:nvPicPr>
          <p:cNvPr id="4" name="animate.avi">
            <a:hlinkClick r:id="" action="ppaction://media"/>
            <a:extLst>
              <a:ext uri="{FF2B5EF4-FFF2-40B4-BE49-F238E27FC236}">
                <a16:creationId xmlns:a16="http://schemas.microsoft.com/office/drawing/2014/main" id="{2D3BA390-7954-4290-8811-61172B5747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7166" y="1460346"/>
            <a:ext cx="6706244" cy="5216236"/>
          </a:xfrm>
          <a:prstGeom prst="rect">
            <a:avLst/>
          </a:prstGeom>
        </p:spPr>
      </p:pic>
      <p:sp>
        <p:nvSpPr>
          <p:cNvPr id="3" name="TextBox 2">
            <a:extLst>
              <a:ext uri="{FF2B5EF4-FFF2-40B4-BE49-F238E27FC236}">
                <a16:creationId xmlns:a16="http://schemas.microsoft.com/office/drawing/2014/main" id="{DD7D76C1-2288-8A42-B6B5-CA28023A5686}"/>
              </a:ext>
            </a:extLst>
          </p:cNvPr>
          <p:cNvSpPr txBox="1"/>
          <p:nvPr/>
        </p:nvSpPr>
        <p:spPr>
          <a:xfrm>
            <a:off x="7213239" y="1826216"/>
            <a:ext cx="4414608" cy="830997"/>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Plasma</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Wakes</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(black</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line)</a:t>
            </a:r>
            <a:endParaRPr lang="en-US" sz="2400" dirty="0">
              <a:latin typeface="Arial" panose="020B0604020202020204" pitchFamily="34" charset="0"/>
              <a:cs typeface="Arial" panose="020B0604020202020204" pitchFamily="34" charset="0"/>
            </a:endParaRPr>
          </a:p>
          <a:p>
            <a:r>
              <a:rPr lang="en-US" altLang="zh-CN" sz="2400" dirty="0">
                <a:latin typeface="Arial" panose="020B0604020202020204" pitchFamily="34" charset="0"/>
                <a:cs typeface="Arial" panose="020B0604020202020204" pitchFamily="34" charset="0"/>
              </a:rPr>
              <a:t>Muon</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(red</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dots)</a:t>
            </a: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8251FDF-F932-1A43-9DFB-2AB087C16864}"/>
              </a:ext>
            </a:extLst>
          </p:cNvPr>
          <p:cNvSpPr txBox="1"/>
          <p:nvPr/>
        </p:nvSpPr>
        <p:spPr>
          <a:xfrm>
            <a:off x="7236506" y="3634987"/>
            <a:ext cx="3455623"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Laser</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light</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(red</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line)</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D1829F6-11C4-4243-8A5F-C10879FA419D}"/>
              </a:ext>
            </a:extLst>
          </p:cNvPr>
          <p:cNvSpPr txBox="1"/>
          <p:nvPr/>
        </p:nvSpPr>
        <p:spPr>
          <a:xfrm>
            <a:off x="7097700" y="5230143"/>
            <a:ext cx="5094300" cy="830997"/>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Time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evolution</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of</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phase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velocity</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of</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the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wakes</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and</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the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muon</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speed</a:t>
            </a:r>
            <a:endParaRPr lang="en-US" dirty="0">
              <a:latin typeface="Arial" panose="020B0604020202020204" pitchFamily="34" charset="0"/>
              <a:cs typeface="Arial" panose="020B0604020202020204" pitchFamily="34" charset="0"/>
            </a:endParaRPr>
          </a:p>
        </p:txBody>
      </p:sp>
      <p:pic>
        <p:nvPicPr>
          <p:cNvPr id="9" name="图片 3">
            <a:extLst>
              <a:ext uri="{FF2B5EF4-FFF2-40B4-BE49-F238E27FC236}">
                <a16:creationId xmlns:a16="http://schemas.microsoft.com/office/drawing/2014/main" id="{77249B3E-8B84-0B40-8A34-8288C66433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371" y="32386"/>
            <a:ext cx="720000" cy="720000"/>
          </a:xfrm>
          <a:prstGeom prst="rect">
            <a:avLst/>
          </a:prstGeom>
        </p:spPr>
      </p:pic>
      <p:pic>
        <p:nvPicPr>
          <p:cNvPr id="10" name="图片 4">
            <a:extLst>
              <a:ext uri="{FF2B5EF4-FFF2-40B4-BE49-F238E27FC236}">
                <a16:creationId xmlns:a16="http://schemas.microsoft.com/office/drawing/2014/main" id="{C2275E27-12F9-D041-86F7-62925BB7C1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07675" y="32386"/>
            <a:ext cx="720000" cy="720000"/>
          </a:xfrm>
          <a:prstGeom prst="rect">
            <a:avLst/>
          </a:prstGeom>
        </p:spPr>
      </p:pic>
    </p:spTree>
    <p:extLst>
      <p:ext uri="{BB962C8B-B14F-4D97-AF65-F5344CB8AC3E}">
        <p14:creationId xmlns:p14="http://schemas.microsoft.com/office/powerpoint/2010/main" val="249984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B668FF-738E-CF49-96D3-F83C1C4F93C0}"/>
              </a:ext>
            </a:extLst>
          </p:cNvPr>
          <p:cNvSpPr>
            <a:spLocks noGrp="1"/>
          </p:cNvSpPr>
          <p:nvPr>
            <p:ph idx="1"/>
          </p:nvPr>
        </p:nvSpPr>
        <p:spPr>
          <a:xfrm>
            <a:off x="289560" y="1516723"/>
            <a:ext cx="5331218" cy="5032376"/>
          </a:xfrm>
        </p:spPr>
        <p:txBody>
          <a:bodyPr>
            <a:normAutofit fontScale="92500" lnSpcReduction="10000"/>
          </a:bodyPr>
          <a:lstStyle/>
          <a:p>
            <a:pPr marL="0" indent="0">
              <a:lnSpc>
                <a:spcPct val="130000"/>
              </a:lnSpc>
              <a:spcBef>
                <a:spcPts val="800"/>
              </a:spcBef>
              <a:buNone/>
            </a:pPr>
            <a:r>
              <a:rPr kumimoji="1" lang="en-US" altLang="zh-CN" sz="2400" dirty="0">
                <a:latin typeface="Arial" panose="020B0604020202020204" pitchFamily="34" charset="0"/>
                <a:cs typeface="Arial" panose="020B0604020202020204" pitchFamily="34" charset="0"/>
              </a:rPr>
              <a:t>Laser:</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a0=0.4,</a:t>
            </a:r>
            <a:r>
              <a:rPr kumimoji="1" lang="zh-CN" altLang="en-US" sz="2400" dirty="0">
                <a:latin typeface="Arial" panose="020B0604020202020204" pitchFamily="34" charset="0"/>
                <a:cs typeface="Arial" panose="020B0604020202020204" pitchFamily="34" charset="0"/>
              </a:rPr>
              <a:t> 𝜏</a:t>
            </a:r>
            <a:r>
              <a:rPr kumimoji="1" lang="en-US" altLang="zh-CN" sz="2400" dirty="0">
                <a:latin typeface="Arial" panose="020B0604020202020204" pitchFamily="34" charset="0"/>
                <a:cs typeface="Arial" panose="020B0604020202020204" pitchFamily="34" charset="0"/>
              </a:rPr>
              <a:t>=34</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fs</a:t>
            </a:r>
          </a:p>
          <a:p>
            <a:pPr marL="0" indent="0">
              <a:lnSpc>
                <a:spcPct val="130000"/>
              </a:lnSpc>
              <a:spcBef>
                <a:spcPts val="800"/>
              </a:spcBef>
              <a:buNone/>
            </a:pPr>
            <a:r>
              <a:rPr kumimoji="1" lang="en-US" altLang="zh-CN" sz="2400" dirty="0">
                <a:latin typeface="Arial" panose="020B0604020202020204" pitchFamily="34" charset="0"/>
                <a:cs typeface="Arial" panose="020B0604020202020204" pitchFamily="34" charset="0"/>
              </a:rPr>
              <a:t>Plasma:</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np=4.4×10</a:t>
            </a:r>
            <a:r>
              <a:rPr kumimoji="1" lang="en-US" altLang="zh-CN" sz="2400" baseline="30000" dirty="0">
                <a:latin typeface="Arial" panose="020B0604020202020204" pitchFamily="34" charset="0"/>
                <a:cs typeface="Arial" panose="020B0604020202020204" pitchFamily="34" charset="0"/>
              </a:rPr>
              <a:t>18</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cm</a:t>
            </a:r>
            <a:r>
              <a:rPr kumimoji="1" lang="en-US" altLang="zh-CN" sz="2400" baseline="30000" dirty="0">
                <a:latin typeface="Arial" panose="020B0604020202020204" pitchFamily="34" charset="0"/>
                <a:cs typeface="Arial" panose="020B0604020202020204" pitchFamily="34" charset="0"/>
              </a:rPr>
              <a:t>-3</a:t>
            </a:r>
          </a:p>
          <a:p>
            <a:pPr marL="0" indent="0">
              <a:lnSpc>
                <a:spcPct val="130000"/>
              </a:lnSpc>
              <a:spcBef>
                <a:spcPts val="800"/>
              </a:spcBef>
              <a:buNone/>
            </a:pPr>
            <a:r>
              <a:rPr lang="en-US" altLang="zh-CN" sz="2400" dirty="0">
                <a:latin typeface="Arial" panose="020B0604020202020204" pitchFamily="34" charset="0"/>
                <a:cs typeface="Arial" panose="020B0604020202020204" pitchFamily="34" charset="0"/>
              </a:rPr>
              <a:t>Synchronous phase</a:t>
            </a:r>
            <a:r>
              <a:rPr kumimoji="1" lang="en-US" altLang="zh-CN" sz="2400" dirty="0">
                <a:latin typeface="Arial" panose="020B0604020202020204" pitchFamily="34" charset="0"/>
                <a:cs typeface="Arial" panose="020B0604020202020204" pitchFamily="34" charset="0"/>
              </a:rPr>
              <a:t>:</a:t>
            </a:r>
            <a:r>
              <a:rPr kumimoji="1" lang="zh-CN" altLang="en-US" sz="2400" dirty="0">
                <a:latin typeface="Arial" panose="020B0604020202020204" pitchFamily="34" charset="0"/>
                <a:cs typeface="Arial" panose="020B0604020202020204" pitchFamily="34" charset="0"/>
              </a:rPr>
              <a:t> </a:t>
            </a:r>
            <a:r>
              <a:rPr lang="zh-CN" altLang="en-US" sz="2400" dirty="0">
                <a:latin typeface="Arial" panose="020B0604020202020204" pitchFamily="34" charset="0"/>
                <a:cs typeface="Arial" panose="020B0604020202020204" pitchFamily="34" charset="0"/>
              </a:rPr>
              <a:t>𝜙</a:t>
            </a:r>
            <a:r>
              <a:rPr lang="en-US" altLang="zh-CN" sz="2400" baseline="-25000" dirty="0">
                <a:latin typeface="Arial" panose="020B0604020202020204" pitchFamily="34" charset="0"/>
                <a:cs typeface="Arial" panose="020B0604020202020204" pitchFamily="34" charset="0"/>
              </a:rPr>
              <a:t>s0</a:t>
            </a:r>
            <a:r>
              <a:rPr lang="en-US" altLang="zh-CN" sz="2400" dirty="0">
                <a:latin typeface="Arial" panose="020B0604020202020204" pitchFamily="34" charset="0"/>
                <a:cs typeface="Arial" panose="020B0604020202020204" pitchFamily="34" charset="0"/>
              </a:rPr>
              <a:t>=10</a:t>
            </a:r>
            <a:r>
              <a:rPr lang="en-US" altLang="zh-CN" sz="2400" baseline="30000" dirty="0">
                <a:latin typeface="Arial" panose="020B0604020202020204" pitchFamily="34" charset="0"/>
                <a:cs typeface="Arial" panose="020B0604020202020204" pitchFamily="34" charset="0"/>
              </a:rPr>
              <a:t>o</a:t>
            </a:r>
          </a:p>
          <a:p>
            <a:pPr marL="0" indent="0">
              <a:lnSpc>
                <a:spcPct val="130000"/>
              </a:lnSpc>
              <a:spcBef>
                <a:spcPts val="800"/>
              </a:spcBef>
              <a:buNone/>
            </a:pPr>
            <a:endParaRPr kumimoji="1" lang="en-US" altLang="zh-CN" sz="2400" dirty="0">
              <a:latin typeface="Arial" panose="020B0604020202020204" pitchFamily="34" charset="0"/>
              <a:cs typeface="Arial" panose="020B0604020202020204" pitchFamily="34" charset="0"/>
            </a:endParaRPr>
          </a:p>
          <a:p>
            <a:pPr marL="285750" indent="-285750">
              <a:lnSpc>
                <a:spcPct val="130000"/>
              </a:lnSpc>
              <a:spcBef>
                <a:spcPts val="800"/>
              </a:spcBef>
              <a:buFont typeface="Wingdings" panose="05000000000000000000" pitchFamily="2" charset="2"/>
              <a:buChar char="Ø"/>
            </a:pPr>
            <a:r>
              <a:rPr kumimoji="1" lang="en-US" altLang="zh-CN" sz="2400" dirty="0">
                <a:latin typeface="Arial" panose="020B0604020202020204" pitchFamily="34" charset="0"/>
                <a:cs typeface="Arial" panose="020B0604020202020204" pitchFamily="34" charset="0"/>
              </a:rPr>
              <a:t>Acceleration</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time:</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85</a:t>
            </a:r>
            <a:r>
              <a:rPr kumimoji="1" lang="zh-CN" altLang="en-US" sz="2400" dirty="0">
                <a:latin typeface="Arial" panose="020B0604020202020204" pitchFamily="34" charset="0"/>
                <a:cs typeface="Arial" panose="020B0604020202020204" pitchFamily="34" charset="0"/>
              </a:rPr>
              <a:t> </a:t>
            </a:r>
            <a:r>
              <a:rPr kumimoji="1" lang="en-US" altLang="zh-CN" sz="2400" dirty="0" err="1">
                <a:latin typeface="Arial" panose="020B0604020202020204" pitchFamily="34" charset="0"/>
                <a:cs typeface="Arial" panose="020B0604020202020204" pitchFamily="34" charset="0"/>
              </a:rPr>
              <a:t>ps</a:t>
            </a:r>
            <a:r>
              <a:rPr kumimoji="1" lang="zh-CN" altLang="en-US" sz="2400" dirty="0">
                <a:latin typeface="Arial" panose="020B0604020202020204" pitchFamily="34" charset="0"/>
                <a:cs typeface="Arial" panose="020B0604020202020204" pitchFamily="34" charset="0"/>
              </a:rPr>
              <a:t> </a:t>
            </a:r>
            <a:endParaRPr kumimoji="1" lang="en-US" altLang="zh-CN" sz="2400" dirty="0">
              <a:latin typeface="Arial" panose="020B0604020202020204" pitchFamily="34" charset="0"/>
              <a:cs typeface="Arial" panose="020B0604020202020204" pitchFamily="34" charset="0"/>
            </a:endParaRPr>
          </a:p>
          <a:p>
            <a:pPr marL="285750" indent="-285750">
              <a:lnSpc>
                <a:spcPct val="130000"/>
              </a:lnSpc>
              <a:spcBef>
                <a:spcPts val="800"/>
              </a:spcBef>
              <a:buFont typeface="Wingdings" panose="05000000000000000000" pitchFamily="2" charset="2"/>
              <a:buChar char="Ø"/>
            </a:pPr>
            <a:r>
              <a:rPr kumimoji="1" lang="en-US" altLang="zh-CN" sz="2400" dirty="0">
                <a:latin typeface="Arial" panose="020B0604020202020204" pitchFamily="34" charset="0"/>
                <a:cs typeface="Arial" panose="020B0604020202020204" pitchFamily="34" charset="0"/>
              </a:rPr>
              <a:t>Trapping</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efficiency:</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~1%</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(could</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be</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improved</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to</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~10%)</a:t>
            </a:r>
          </a:p>
          <a:p>
            <a:pPr>
              <a:lnSpc>
                <a:spcPct val="130000"/>
              </a:lnSpc>
              <a:buFont typeface="Wingdings" pitchFamily="2" charset="2"/>
              <a:buChar char="Ø"/>
            </a:pPr>
            <a:r>
              <a:rPr lang="zh-CN" altLang="en-US" sz="2400" dirty="0">
                <a:solidFill>
                  <a:srgbClr val="000000"/>
                </a:solidFill>
                <a:latin typeface="Arial" panose="020B0604020202020204" pitchFamily="34" charset="0"/>
                <a:cs typeface="Arial" panose="020B0604020202020204" pitchFamily="34" charset="0"/>
              </a:rPr>
              <a:t> </a:t>
            </a:r>
            <a:r>
              <a:rPr lang="en-US" altLang="zh-CN" sz="2400" dirty="0">
                <a:solidFill>
                  <a:srgbClr val="000000"/>
                </a:solidFill>
                <a:latin typeface="Arial" panose="020B0604020202020204" pitchFamily="34" charset="0"/>
                <a:cs typeface="Arial" panose="020B0604020202020204" pitchFamily="34" charset="0"/>
              </a:rPr>
              <a:t>Sub-femtosecond</a:t>
            </a:r>
            <a:r>
              <a:rPr lang="en-US" altLang="zh-CN" sz="2400" dirty="0">
                <a:solidFill>
                  <a:srgbClr val="000000"/>
                </a:solidFill>
                <a:effectLst/>
                <a:latin typeface="Arial" panose="020B0604020202020204" pitchFamily="34" charset="0"/>
                <a:cs typeface="Arial" panose="020B0604020202020204" pitchFamily="34" charset="0"/>
              </a:rPr>
              <a:t> bunch train </a:t>
            </a:r>
          </a:p>
          <a:p>
            <a:pPr marL="285750" indent="-285750">
              <a:lnSpc>
                <a:spcPct val="130000"/>
              </a:lnSpc>
              <a:spcBef>
                <a:spcPts val="800"/>
              </a:spcBef>
              <a:buFont typeface="Wingdings" panose="05000000000000000000" pitchFamily="2" charset="2"/>
              <a:buChar char="Ø"/>
            </a:pPr>
            <a:r>
              <a:rPr kumimoji="1" lang="en-US" altLang="zh-CN" sz="2400" dirty="0">
                <a:latin typeface="Arial" panose="020B0604020202020204" pitchFamily="34" charset="0"/>
                <a:cs typeface="Arial" panose="020B0604020202020204" pitchFamily="34" charset="0"/>
              </a:rPr>
              <a:t>Energy</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spread</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(RMS):</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0.8%</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(Each</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Micro</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beam:</a:t>
            </a:r>
            <a:r>
              <a:rPr kumimoji="1" lang="zh-CN" altLang="en-US"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0.1%)</a:t>
            </a:r>
          </a:p>
          <a:p>
            <a:pPr marL="285750" indent="-285750">
              <a:spcBef>
                <a:spcPts val="800"/>
              </a:spcBef>
              <a:buFont typeface="Wingdings" panose="05000000000000000000" pitchFamily="2" charset="2"/>
              <a:buChar char="Ø"/>
            </a:pPr>
            <a:endParaRPr kumimoji="1" lang="en-US" altLang="zh-CN" sz="2400" dirty="0">
              <a:latin typeface="+mn-ea"/>
            </a:endParaRPr>
          </a:p>
        </p:txBody>
      </p:sp>
      <p:pic>
        <p:nvPicPr>
          <p:cNvPr id="4" name="图片 4">
            <a:extLst>
              <a:ext uri="{FF2B5EF4-FFF2-40B4-BE49-F238E27FC236}">
                <a16:creationId xmlns:a16="http://schemas.microsoft.com/office/drawing/2014/main" id="{1642A733-3DC2-924E-A20F-8E8AF39B5425}"/>
              </a:ext>
            </a:extLst>
          </p:cNvPr>
          <p:cNvPicPr>
            <a:picLocks noChangeAspect="1"/>
          </p:cNvPicPr>
          <p:nvPr/>
        </p:nvPicPr>
        <p:blipFill>
          <a:blip r:embed="rId3"/>
          <a:stretch>
            <a:fillRect/>
          </a:stretch>
        </p:blipFill>
        <p:spPr>
          <a:xfrm>
            <a:off x="5752901" y="1644931"/>
            <a:ext cx="6439099" cy="3997153"/>
          </a:xfrm>
          <a:prstGeom prst="rect">
            <a:avLst/>
          </a:prstGeom>
        </p:spPr>
      </p:pic>
      <p:pic>
        <p:nvPicPr>
          <p:cNvPr id="6" name="图片 3">
            <a:extLst>
              <a:ext uri="{FF2B5EF4-FFF2-40B4-BE49-F238E27FC236}">
                <a16:creationId xmlns:a16="http://schemas.microsoft.com/office/drawing/2014/main" id="{8DA0CDCC-6AA0-B64E-9ACB-FD8FECAD78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71" y="32386"/>
            <a:ext cx="720000" cy="720000"/>
          </a:xfrm>
          <a:prstGeom prst="rect">
            <a:avLst/>
          </a:prstGeom>
        </p:spPr>
      </p:pic>
      <p:pic>
        <p:nvPicPr>
          <p:cNvPr id="7" name="图片 4">
            <a:extLst>
              <a:ext uri="{FF2B5EF4-FFF2-40B4-BE49-F238E27FC236}">
                <a16:creationId xmlns:a16="http://schemas.microsoft.com/office/drawing/2014/main" id="{0CFA24FF-4EE1-1C4D-8EB7-D860125AC1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07675" y="32386"/>
            <a:ext cx="720000" cy="720000"/>
          </a:xfrm>
          <a:prstGeom prst="rect">
            <a:avLst/>
          </a:prstGeom>
        </p:spPr>
      </p:pic>
      <p:sp>
        <p:nvSpPr>
          <p:cNvPr id="9" name="标题 1">
            <a:extLst>
              <a:ext uri="{FF2B5EF4-FFF2-40B4-BE49-F238E27FC236}">
                <a16:creationId xmlns:a16="http://schemas.microsoft.com/office/drawing/2014/main" id="{54CB3064-EF33-4274-A289-6561FE26E804}"/>
              </a:ext>
            </a:extLst>
          </p:cNvPr>
          <p:cNvSpPr txBox="1">
            <a:spLocks/>
          </p:cNvSpPr>
          <p:nvPr/>
        </p:nvSpPr>
        <p:spPr>
          <a:xfrm>
            <a:off x="829723" y="-1910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1D</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PIC</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Simulation</a:t>
            </a:r>
            <a:endParaRPr kumimoji="1" lang="en-US" altLang="zh-CN" sz="4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58F839A2-1829-3D0C-8998-2A0FBD71424C}"/>
                  </a:ext>
                </a:extLst>
              </p:cNvPr>
              <p:cNvSpPr txBox="1"/>
              <p:nvPr/>
            </p:nvSpPr>
            <p:spPr>
              <a:xfrm>
                <a:off x="5620778" y="5642084"/>
                <a:ext cx="6571222" cy="1477328"/>
              </a:xfrm>
              <a:prstGeom prst="rect">
                <a:avLst/>
              </a:prstGeom>
              <a:noFill/>
            </p:spPr>
            <p:txBody>
              <a:bodyPr wrap="square" rtlCol="0">
                <a:spAutoFit/>
              </a:bodyPr>
              <a:lstStyle/>
              <a:p>
                <a:r>
                  <a:rPr lang="en-US" altLang="zh-CN" sz="2400" dirty="0">
                    <a:solidFill>
                      <a:srgbClr val="000000"/>
                    </a:solidFill>
                    <a:effectLst/>
                    <a:latin typeface="Arial" panose="020B0604020202020204" pitchFamily="34" charset="0"/>
                    <a:cs typeface="Arial" panose="020B0604020202020204" pitchFamily="34" charset="0"/>
                  </a:rPr>
                  <a:t>A positive muon beam with a flattop velocity distribution from </a:t>
                </a:r>
                <a14:m>
                  <m:oMath xmlns:m="http://schemas.openxmlformats.org/officeDocument/2006/math">
                    <m:r>
                      <a:rPr lang="en-US" altLang="zh-CN" sz="2400" i="1" smtClean="0">
                        <a:solidFill>
                          <a:srgbClr val="000000"/>
                        </a:solidFill>
                        <a:effectLst/>
                        <a:latin typeface="Cambria Math" panose="02040503050406030204" pitchFamily="18" charset="0"/>
                        <a:ea typeface="Cambria Math" panose="02040503050406030204" pitchFamily="18" charset="0"/>
                      </a:rPr>
                      <m:t>𝛽</m:t>
                    </m:r>
                  </m:oMath>
                </a14:m>
                <a:r>
                  <a:rPr lang="el-GR" altLang="zh-CN" sz="2400" i="1" dirty="0">
                    <a:solidFill>
                      <a:srgbClr val="000000"/>
                    </a:solidFill>
                    <a:effectLst/>
                    <a:latin typeface="Arial" panose="020B0604020202020204" pitchFamily="34" charset="0"/>
                    <a:cs typeface="Arial" panose="020B0604020202020204" pitchFamily="34" charset="0"/>
                  </a:rPr>
                  <a:t> </a:t>
                </a:r>
                <a:r>
                  <a:rPr lang="el-GR" altLang="zh-CN" sz="2400" dirty="0">
                    <a:solidFill>
                      <a:srgbClr val="000000"/>
                    </a:solidFill>
                    <a:effectLst/>
                    <a:latin typeface="Arial" panose="020B0604020202020204" pitchFamily="34" charset="0"/>
                    <a:cs typeface="Arial" panose="020B0604020202020204" pitchFamily="34" charset="0"/>
                  </a:rPr>
                  <a:t>= 0</a:t>
                </a:r>
                <a:r>
                  <a:rPr lang="el-GR" altLang="zh-CN" sz="2400" i="1" dirty="0">
                    <a:solidFill>
                      <a:srgbClr val="000000"/>
                    </a:solidFill>
                    <a:effectLst/>
                    <a:latin typeface="Arial" panose="020B0604020202020204" pitchFamily="34" charset="0"/>
                    <a:cs typeface="Arial" panose="020B0604020202020204" pitchFamily="34" charset="0"/>
                  </a:rPr>
                  <a:t>.</a:t>
                </a:r>
                <a:r>
                  <a:rPr lang="el-GR" altLang="zh-CN" sz="2400" dirty="0">
                    <a:solidFill>
                      <a:srgbClr val="000000"/>
                    </a:solidFill>
                    <a:effectLst/>
                    <a:latin typeface="Arial" panose="020B0604020202020204" pitchFamily="34" charset="0"/>
                    <a:cs typeface="Arial" panose="020B0604020202020204" pitchFamily="34" charset="0"/>
                  </a:rPr>
                  <a:t>22 </a:t>
                </a:r>
                <a:r>
                  <a:rPr lang="en-US" altLang="zh-CN" sz="2400" dirty="0">
                    <a:solidFill>
                      <a:srgbClr val="000000"/>
                    </a:solidFill>
                    <a:effectLst/>
                    <a:latin typeface="Arial" panose="020B0604020202020204" pitchFamily="34" charset="0"/>
                    <a:cs typeface="Arial" panose="020B0604020202020204" pitchFamily="34" charset="0"/>
                  </a:rPr>
                  <a:t>to </a:t>
                </a:r>
                <a14:m>
                  <m:oMath xmlns:m="http://schemas.openxmlformats.org/officeDocument/2006/math">
                    <m:r>
                      <a:rPr lang="en-US" altLang="zh-CN" sz="2400" i="1">
                        <a:solidFill>
                          <a:srgbClr val="000000"/>
                        </a:solidFill>
                        <a:latin typeface="Cambria Math" panose="02040503050406030204" pitchFamily="18" charset="0"/>
                        <a:ea typeface="Cambria Math" panose="02040503050406030204" pitchFamily="18" charset="0"/>
                      </a:rPr>
                      <m:t>𝛽</m:t>
                    </m:r>
                  </m:oMath>
                </a14:m>
                <a:r>
                  <a:rPr lang="el-GR" altLang="zh-CN" sz="2400" i="1" dirty="0">
                    <a:solidFill>
                      <a:srgbClr val="000000"/>
                    </a:solidFill>
                    <a:latin typeface="Arial" panose="020B0604020202020204" pitchFamily="34" charset="0"/>
                    <a:cs typeface="Arial" panose="020B0604020202020204" pitchFamily="34" charset="0"/>
                  </a:rPr>
                  <a:t> </a:t>
                </a:r>
                <a:r>
                  <a:rPr lang="el-GR" altLang="zh-CN" sz="2400" dirty="0">
                    <a:solidFill>
                      <a:srgbClr val="000000"/>
                    </a:solidFill>
                    <a:effectLst/>
                    <a:latin typeface="Arial" panose="020B0604020202020204" pitchFamily="34" charset="0"/>
                    <a:cs typeface="Arial" panose="020B0604020202020204" pitchFamily="34" charset="0"/>
                  </a:rPr>
                  <a:t>= 0</a:t>
                </a:r>
                <a:r>
                  <a:rPr lang="el-GR" altLang="zh-CN" sz="2400" i="1" dirty="0">
                    <a:solidFill>
                      <a:srgbClr val="000000"/>
                    </a:solidFill>
                    <a:effectLst/>
                    <a:latin typeface="Arial" panose="020B0604020202020204" pitchFamily="34" charset="0"/>
                    <a:cs typeface="Arial" panose="020B0604020202020204" pitchFamily="34" charset="0"/>
                  </a:rPr>
                  <a:t>.</a:t>
                </a:r>
                <a:r>
                  <a:rPr lang="el-GR" altLang="zh-CN" sz="2400" dirty="0">
                    <a:solidFill>
                      <a:srgbClr val="000000"/>
                    </a:solidFill>
                    <a:effectLst/>
                    <a:latin typeface="Arial" panose="020B0604020202020204" pitchFamily="34" charset="0"/>
                    <a:cs typeface="Arial" panose="020B0604020202020204" pitchFamily="34" charset="0"/>
                  </a:rPr>
                  <a:t>32 </a:t>
                </a:r>
                <a:r>
                  <a:rPr lang="en-US" altLang="zh-CN" sz="2400" dirty="0">
                    <a:solidFill>
                      <a:srgbClr val="000000"/>
                    </a:solidFill>
                    <a:effectLst/>
                    <a:latin typeface="Arial" panose="020B0604020202020204" pitchFamily="34" charset="0"/>
                    <a:cs typeface="Arial" panose="020B0604020202020204" pitchFamily="34" charset="0"/>
                  </a:rPr>
                  <a:t>is injected with</a:t>
                </a:r>
                <a:r>
                  <a:rPr lang="zh-CN" altLang="en-US" sz="2400" dirty="0">
                    <a:solidFill>
                      <a:srgbClr val="000000"/>
                    </a:solidFill>
                    <a:effectLst/>
                    <a:latin typeface="Arial" panose="020B0604020202020204" pitchFamily="34" charset="0"/>
                    <a:cs typeface="Arial" panose="020B0604020202020204" pitchFamily="34" charset="0"/>
                  </a:rPr>
                  <a:t> </a:t>
                </a:r>
                <a:r>
                  <a:rPr lang="en-US" altLang="zh-CN" sz="2400" dirty="0">
                    <a:solidFill>
                      <a:srgbClr val="000000"/>
                    </a:solidFill>
                    <a:effectLst/>
                    <a:latin typeface="Arial" panose="020B0604020202020204" pitchFamily="34" charset="0"/>
                    <a:cs typeface="Arial" panose="020B0604020202020204" pitchFamily="34" charset="0"/>
                  </a:rPr>
                  <a:t>the</a:t>
                </a:r>
                <a:r>
                  <a:rPr lang="zh-CN" altLang="en-US" sz="2400" dirty="0">
                    <a:solidFill>
                      <a:srgbClr val="000000"/>
                    </a:solidFill>
                    <a:effectLst/>
                    <a:latin typeface="Arial" panose="020B0604020202020204" pitchFamily="34" charset="0"/>
                    <a:cs typeface="Arial" panose="020B0604020202020204" pitchFamily="34" charset="0"/>
                  </a:rPr>
                  <a:t> </a:t>
                </a:r>
                <a:r>
                  <a:rPr lang="en-US" altLang="zh-CN" sz="2400" dirty="0">
                    <a:solidFill>
                      <a:srgbClr val="000000"/>
                    </a:solidFill>
                    <a:effectLst/>
                    <a:latin typeface="Arial" panose="020B0604020202020204" pitchFamily="34" charset="0"/>
                    <a:cs typeface="Arial" panose="020B0604020202020204" pitchFamily="34" charset="0"/>
                  </a:rPr>
                  <a:t>duration</a:t>
                </a:r>
                <a:r>
                  <a:rPr lang="zh-CN" altLang="en-US" sz="2400" dirty="0">
                    <a:solidFill>
                      <a:srgbClr val="000000"/>
                    </a:solidFill>
                    <a:effectLst/>
                    <a:latin typeface="Arial" panose="020B0604020202020204" pitchFamily="34" charset="0"/>
                    <a:cs typeface="Arial" panose="020B0604020202020204" pitchFamily="34" charset="0"/>
                  </a:rPr>
                  <a:t> </a:t>
                </a:r>
                <a:r>
                  <a:rPr lang="en-US" altLang="zh-CN" sz="2400" dirty="0">
                    <a:solidFill>
                      <a:srgbClr val="000000"/>
                    </a:solidFill>
                    <a:effectLst/>
                    <a:latin typeface="Arial" panose="020B0604020202020204" pitchFamily="34" charset="0"/>
                    <a:cs typeface="Arial" panose="020B0604020202020204" pitchFamily="34" charset="0"/>
                  </a:rPr>
                  <a:t>of</a:t>
                </a:r>
                <a:r>
                  <a:rPr lang="zh-CN" altLang="en-US" sz="2400" dirty="0">
                    <a:solidFill>
                      <a:srgbClr val="000000"/>
                    </a:solidFill>
                    <a:effectLst/>
                    <a:latin typeface="Arial" panose="020B0604020202020204" pitchFamily="34" charset="0"/>
                    <a:cs typeface="Arial" panose="020B0604020202020204" pitchFamily="34" charset="0"/>
                  </a:rPr>
                  <a:t> </a:t>
                </a:r>
                <a:r>
                  <a:rPr lang="en-US" altLang="zh-CN" sz="2400" dirty="0">
                    <a:solidFill>
                      <a:srgbClr val="000000"/>
                    </a:solidFill>
                    <a:effectLst/>
                    <a:latin typeface="Arial" panose="020B0604020202020204" pitchFamily="34" charset="0"/>
                    <a:cs typeface="Arial" panose="020B0604020202020204" pitchFamily="34" charset="0"/>
                  </a:rPr>
                  <a:t>4.3</a:t>
                </a:r>
                <a:r>
                  <a:rPr lang="zh-CN" altLang="en-US" sz="2400" dirty="0">
                    <a:solidFill>
                      <a:srgbClr val="000000"/>
                    </a:solidFill>
                    <a:effectLst/>
                    <a:latin typeface="Arial" panose="020B0604020202020204" pitchFamily="34" charset="0"/>
                    <a:cs typeface="Arial" panose="020B0604020202020204" pitchFamily="34" charset="0"/>
                  </a:rPr>
                  <a:t> </a:t>
                </a:r>
                <a:r>
                  <a:rPr lang="en-US" altLang="zh-CN" sz="2400" dirty="0" err="1">
                    <a:solidFill>
                      <a:srgbClr val="000000"/>
                    </a:solidFill>
                    <a:effectLst/>
                    <a:latin typeface="Arial" panose="020B0604020202020204" pitchFamily="34" charset="0"/>
                    <a:cs typeface="Arial" panose="020B0604020202020204" pitchFamily="34" charset="0"/>
                  </a:rPr>
                  <a:t>ps</a:t>
                </a:r>
                <a:endParaRPr lang="en-US" altLang="zh-CN" sz="2400" dirty="0">
                  <a:solidFill>
                    <a:srgbClr val="000000"/>
                  </a:solidFill>
                  <a:effectLst/>
                  <a:latin typeface="Arial" panose="020B0604020202020204" pitchFamily="34" charset="0"/>
                  <a:cs typeface="Arial" panose="020B0604020202020204" pitchFamily="34" charset="0"/>
                </a:endParaRPr>
              </a:p>
              <a:p>
                <a:endParaRPr kumimoji="1" lang="zh-CN" altLang="en-US" dirty="0"/>
              </a:p>
            </p:txBody>
          </p:sp>
        </mc:Choice>
        <mc:Fallback xmlns="">
          <p:sp>
            <p:nvSpPr>
              <p:cNvPr id="10" name="文本框 9">
                <a:extLst>
                  <a:ext uri="{FF2B5EF4-FFF2-40B4-BE49-F238E27FC236}">
                    <a16:creationId xmlns:a16="http://schemas.microsoft.com/office/drawing/2014/main" id="{58F839A2-1829-3D0C-8998-2A0FBD71424C}"/>
                  </a:ext>
                </a:extLst>
              </p:cNvPr>
              <p:cNvSpPr txBox="1">
                <a:spLocks noRot="1" noChangeAspect="1" noMove="1" noResize="1" noEditPoints="1" noAdjustHandles="1" noChangeArrowheads="1" noChangeShapeType="1" noTextEdit="1"/>
              </p:cNvSpPr>
              <p:nvPr/>
            </p:nvSpPr>
            <p:spPr>
              <a:xfrm>
                <a:off x="5620778" y="5642084"/>
                <a:ext cx="6571222" cy="1477328"/>
              </a:xfrm>
              <a:prstGeom prst="rect">
                <a:avLst/>
              </a:prstGeom>
              <a:blipFill>
                <a:blip r:embed="rId6"/>
                <a:stretch>
                  <a:fillRect l="-1541" t="-3419" r="-2505"/>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27004501-3C2C-204B-A602-2C2426A3E8BF}"/>
              </a:ext>
            </a:extLst>
          </p:cNvPr>
          <p:cNvSpPr txBox="1"/>
          <p:nvPr/>
        </p:nvSpPr>
        <p:spPr>
          <a:xfrm>
            <a:off x="6079002" y="910140"/>
            <a:ext cx="5654774" cy="830997"/>
          </a:xfrm>
          <a:prstGeom prst="rect">
            <a:avLst/>
          </a:prstGeom>
          <a:noFill/>
        </p:spPr>
        <p:txBody>
          <a:bodyPr wrap="square">
            <a:spAutoFit/>
          </a:bodyPr>
          <a:lstStyle/>
          <a:p>
            <a:r>
              <a:rPr kumimoji="1" lang="en-US" altLang="zh-CN" sz="2400" dirty="0">
                <a:solidFill>
                  <a:srgbClr val="C00000"/>
                </a:solidFill>
                <a:latin typeface="Arial" panose="020B0604020202020204" pitchFamily="34" charset="0"/>
                <a:cs typeface="Arial" panose="020B0604020202020204" pitchFamily="34" charset="0"/>
              </a:rPr>
              <a:t>4</a:t>
            </a:r>
            <a:r>
              <a:rPr kumimoji="1" lang="zh-CN" altLang="en-US" sz="2400" dirty="0">
                <a:solidFill>
                  <a:srgbClr val="C00000"/>
                </a:solidFill>
                <a:latin typeface="Arial" panose="020B0604020202020204" pitchFamily="34" charset="0"/>
                <a:cs typeface="Arial" panose="020B0604020202020204" pitchFamily="34" charset="0"/>
              </a:rPr>
              <a:t> </a:t>
            </a:r>
            <a:r>
              <a:rPr kumimoji="1" lang="en-US" altLang="zh-CN" sz="2400" dirty="0">
                <a:solidFill>
                  <a:srgbClr val="C00000"/>
                </a:solidFill>
                <a:latin typeface="Arial" panose="020B0604020202020204" pitchFamily="34" charset="0"/>
                <a:cs typeface="Arial" panose="020B0604020202020204" pitchFamily="34" charset="0"/>
              </a:rPr>
              <a:t>MeV</a:t>
            </a:r>
            <a:r>
              <a:rPr kumimoji="1" lang="zh-CN" altLang="en-US" sz="2400" dirty="0">
                <a:solidFill>
                  <a:srgbClr val="C00000"/>
                </a:solidFill>
                <a:latin typeface="Arial" panose="020B0604020202020204" pitchFamily="34" charset="0"/>
                <a:cs typeface="Arial" panose="020B0604020202020204" pitchFamily="34" charset="0"/>
              </a:rPr>
              <a:t> </a:t>
            </a:r>
            <a:r>
              <a:rPr kumimoji="1" lang="en-US" altLang="zh-CN" sz="2400" dirty="0">
                <a:solidFill>
                  <a:srgbClr val="C00000"/>
                </a:solidFill>
                <a:latin typeface="Arial" panose="020B0604020202020204" pitchFamily="34" charset="0"/>
                <a:cs typeface="Arial" panose="020B0604020202020204" pitchFamily="34" charset="0"/>
              </a:rPr>
              <a:t>to</a:t>
            </a:r>
            <a:r>
              <a:rPr kumimoji="1" lang="zh-CN" altLang="en-US" sz="2400" dirty="0">
                <a:solidFill>
                  <a:srgbClr val="C00000"/>
                </a:solidFill>
                <a:latin typeface="Arial" panose="020B0604020202020204" pitchFamily="34" charset="0"/>
                <a:cs typeface="Arial" panose="020B0604020202020204" pitchFamily="34" charset="0"/>
              </a:rPr>
              <a:t> </a:t>
            </a:r>
            <a:r>
              <a:rPr kumimoji="1" lang="en-US" altLang="zh-CN" sz="2400" dirty="0">
                <a:solidFill>
                  <a:srgbClr val="C00000"/>
                </a:solidFill>
                <a:latin typeface="Arial" panose="020B0604020202020204" pitchFamily="34" charset="0"/>
                <a:cs typeface="Arial" panose="020B0604020202020204" pitchFamily="34" charset="0"/>
              </a:rPr>
              <a:t>210</a:t>
            </a:r>
            <a:r>
              <a:rPr kumimoji="1" lang="zh-CN" altLang="en-US" sz="2400" dirty="0">
                <a:solidFill>
                  <a:srgbClr val="C00000"/>
                </a:solidFill>
                <a:latin typeface="Arial" panose="020B0604020202020204" pitchFamily="34" charset="0"/>
                <a:cs typeface="Arial" panose="020B0604020202020204" pitchFamily="34" charset="0"/>
              </a:rPr>
              <a:t> </a:t>
            </a:r>
            <a:r>
              <a:rPr kumimoji="1" lang="en-US" altLang="zh-CN" sz="2400" dirty="0">
                <a:solidFill>
                  <a:srgbClr val="C00000"/>
                </a:solidFill>
                <a:latin typeface="Arial" panose="020B0604020202020204" pitchFamily="34" charset="0"/>
                <a:cs typeface="Arial" panose="020B0604020202020204" pitchFamily="34" charset="0"/>
              </a:rPr>
              <a:t>MeV</a:t>
            </a:r>
            <a:r>
              <a:rPr kumimoji="1" lang="zh-CN" altLang="en-US" sz="2400" dirty="0">
                <a:solidFill>
                  <a:srgbClr val="C00000"/>
                </a:solidFill>
                <a:latin typeface="Arial" panose="020B0604020202020204" pitchFamily="34" charset="0"/>
                <a:cs typeface="Arial" panose="020B0604020202020204" pitchFamily="34" charset="0"/>
              </a:rPr>
              <a:t> </a:t>
            </a:r>
            <a:r>
              <a:rPr kumimoji="1" lang="en-US" altLang="zh-CN" sz="2400" dirty="0">
                <a:solidFill>
                  <a:srgbClr val="C00000"/>
                </a:solidFill>
                <a:latin typeface="Arial" panose="020B0604020202020204" pitchFamily="34" charset="0"/>
                <a:cs typeface="Arial" panose="020B0604020202020204" pitchFamily="34" charset="0"/>
              </a:rPr>
              <a:t>over</a:t>
            </a:r>
            <a:r>
              <a:rPr kumimoji="1" lang="zh-CN" altLang="en-US" sz="2400" dirty="0">
                <a:solidFill>
                  <a:srgbClr val="C00000"/>
                </a:solidFill>
                <a:latin typeface="Arial" panose="020B0604020202020204" pitchFamily="34" charset="0"/>
                <a:cs typeface="Arial" panose="020B0604020202020204" pitchFamily="34" charset="0"/>
              </a:rPr>
              <a:t> </a:t>
            </a:r>
            <a:r>
              <a:rPr kumimoji="1" lang="en-US" altLang="zh-CN" sz="2400" dirty="0">
                <a:solidFill>
                  <a:srgbClr val="C00000"/>
                </a:solidFill>
                <a:latin typeface="Arial" panose="020B0604020202020204" pitchFamily="34" charset="0"/>
                <a:cs typeface="Arial" panose="020B0604020202020204" pitchFamily="34" charset="0"/>
              </a:rPr>
              <a:t>20</a:t>
            </a:r>
            <a:r>
              <a:rPr kumimoji="1" lang="zh-CN" altLang="en-US" sz="2400" dirty="0">
                <a:solidFill>
                  <a:srgbClr val="C00000"/>
                </a:solidFill>
                <a:latin typeface="Arial" panose="020B0604020202020204" pitchFamily="34" charset="0"/>
                <a:cs typeface="Arial" panose="020B0604020202020204" pitchFamily="34" charset="0"/>
              </a:rPr>
              <a:t> </a:t>
            </a:r>
            <a:r>
              <a:rPr kumimoji="1" lang="en-US" altLang="zh-CN" sz="2400" dirty="0">
                <a:solidFill>
                  <a:srgbClr val="C00000"/>
                </a:solidFill>
                <a:latin typeface="Arial" panose="020B0604020202020204" pitchFamily="34" charset="0"/>
                <a:cs typeface="Arial" panose="020B0604020202020204" pitchFamily="34" charset="0"/>
              </a:rPr>
              <a:t>mm</a:t>
            </a:r>
            <a:r>
              <a:rPr kumimoji="1" lang="zh-CN" altLang="en-US" sz="2400" dirty="0">
                <a:solidFill>
                  <a:srgbClr val="C00000"/>
                </a:solidFill>
                <a:latin typeface="Arial" panose="020B0604020202020204" pitchFamily="34" charset="0"/>
                <a:cs typeface="Arial" panose="020B0604020202020204" pitchFamily="34" charset="0"/>
              </a:rPr>
              <a:t> </a:t>
            </a:r>
            <a:r>
              <a:rPr kumimoji="1" lang="en-US" altLang="zh-CN" sz="2400" dirty="0">
                <a:solidFill>
                  <a:srgbClr val="C00000"/>
                </a:solidFill>
                <a:latin typeface="Arial" panose="020B0604020202020204" pitchFamily="34" charset="0"/>
                <a:cs typeface="Arial" panose="020B0604020202020204" pitchFamily="34" charset="0"/>
              </a:rPr>
              <a:t>plasma</a:t>
            </a:r>
            <a:r>
              <a:rPr kumimoji="1" lang="zh-CN" altLang="en-US" sz="2400" dirty="0">
                <a:solidFill>
                  <a:srgbClr val="C00000"/>
                </a:solidFill>
                <a:latin typeface="Arial" panose="020B0604020202020204" pitchFamily="34" charset="0"/>
                <a:cs typeface="Arial" panose="020B0604020202020204" pitchFamily="34" charset="0"/>
              </a:rPr>
              <a:t> </a:t>
            </a:r>
            <a:r>
              <a:rPr kumimoji="1" lang="en-US" altLang="zh-CN" sz="2400" dirty="0">
                <a:solidFill>
                  <a:srgbClr val="C00000"/>
                </a:solidFill>
                <a:latin typeface="Arial" panose="020B0604020202020204" pitchFamily="34" charset="0"/>
                <a:cs typeface="Arial" panose="020B0604020202020204" pitchFamily="34" charset="0"/>
              </a:rPr>
              <a:t>(10</a:t>
            </a:r>
            <a:r>
              <a:rPr kumimoji="1" lang="zh-CN" altLang="en-US" sz="2400" dirty="0">
                <a:solidFill>
                  <a:srgbClr val="C00000"/>
                </a:solidFill>
                <a:latin typeface="Arial" panose="020B0604020202020204" pitchFamily="34" charset="0"/>
                <a:cs typeface="Arial" panose="020B0604020202020204" pitchFamily="34" charset="0"/>
              </a:rPr>
              <a:t> </a:t>
            </a:r>
            <a:r>
              <a:rPr kumimoji="1" lang="en-US" altLang="zh-CN" sz="2400" dirty="0">
                <a:solidFill>
                  <a:srgbClr val="C00000"/>
                </a:solidFill>
                <a:latin typeface="Arial" panose="020B0604020202020204" pitchFamily="34" charset="0"/>
                <a:cs typeface="Arial" panose="020B0604020202020204" pitchFamily="34" charset="0"/>
              </a:rPr>
              <a:t>GV/m)</a:t>
            </a:r>
          </a:p>
        </p:txBody>
      </p:sp>
    </p:spTree>
    <p:extLst>
      <p:ext uri="{BB962C8B-B14F-4D97-AF65-F5344CB8AC3E}">
        <p14:creationId xmlns:p14="http://schemas.microsoft.com/office/powerpoint/2010/main" val="2974211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C9199C-6588-443D-B03C-2BD3FFF32C3B}"/>
              </a:ext>
            </a:extLst>
          </p:cNvPr>
          <p:cNvSpPr>
            <a:spLocks noGrp="1"/>
          </p:cNvSpPr>
          <p:nvPr>
            <p:ph type="title"/>
          </p:nvPr>
        </p:nvSpPr>
        <p:spPr>
          <a:xfrm>
            <a:off x="892075" y="89604"/>
            <a:ext cx="10515600" cy="1325563"/>
          </a:xfrm>
        </p:spPr>
        <p:txBody>
          <a:bodyPr>
            <a:normAutofit/>
          </a:bodyPr>
          <a:lstStyle/>
          <a:p>
            <a:r>
              <a:rPr lang="en-US" altLang="zh-CN" b="1" dirty="0">
                <a:solidFill>
                  <a:srgbClr val="000000"/>
                </a:solidFill>
                <a:effectLst/>
                <a:latin typeface="Arial" panose="020B0604020202020204" pitchFamily="34" charset="0"/>
                <a:cs typeface="Arial" panose="020B0604020202020204" pitchFamily="34" charset="0"/>
              </a:rPr>
              <a:t>High-dimensional effects</a:t>
            </a:r>
            <a:endParaRPr lang="zh-CN" altLang="en-US"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D7DE2C64-AC36-4645-9C7A-46E1101AC5FD}"/>
              </a:ext>
            </a:extLst>
          </p:cNvPr>
          <p:cNvSpPr>
            <a:spLocks noGrp="1"/>
          </p:cNvSpPr>
          <p:nvPr>
            <p:ph idx="1"/>
          </p:nvPr>
        </p:nvSpPr>
        <p:spPr>
          <a:xfrm>
            <a:off x="64325" y="2060349"/>
            <a:ext cx="4145280" cy="4351338"/>
          </a:xfrm>
        </p:spPr>
        <p:txBody>
          <a:bodyPr>
            <a:normAutofit/>
          </a:bodyPr>
          <a:lstStyle/>
          <a:p>
            <a:pPr>
              <a:spcBef>
                <a:spcPts val="600"/>
              </a:spcBef>
              <a:spcAft>
                <a:spcPts val="600"/>
              </a:spcAft>
            </a:pPr>
            <a:r>
              <a:rPr lang="en-US" altLang="zh-CN" i="0" dirty="0">
                <a:solidFill>
                  <a:srgbClr val="262626"/>
                </a:solidFill>
                <a:effectLst/>
                <a:latin typeface="Arial" panose="020B0604020202020204" pitchFamily="34" charset="0"/>
                <a:cs typeface="Arial" panose="020B0604020202020204" pitchFamily="34" charset="0"/>
              </a:rPr>
              <a:t>Evolution of Laser: Self-focusing and Diffraction</a:t>
            </a:r>
          </a:p>
          <a:p>
            <a:pPr>
              <a:spcBef>
                <a:spcPts val="600"/>
              </a:spcBef>
              <a:spcAft>
                <a:spcPts val="600"/>
              </a:spcAft>
            </a:pPr>
            <a:r>
              <a:rPr lang="en-US" altLang="zh-CN" i="0" dirty="0">
                <a:solidFill>
                  <a:srgbClr val="262626"/>
                </a:solidFill>
                <a:effectLst/>
                <a:latin typeface="Arial" panose="020B0604020202020204" pitchFamily="34" charset="0"/>
                <a:cs typeface="Arial" panose="020B0604020202020204" pitchFamily="34" charset="0"/>
              </a:rPr>
              <a:t>Evolution of Plasma Waves:</a:t>
            </a:r>
            <a:r>
              <a:rPr lang="zh-CN" altLang="en-US" i="0" dirty="0">
                <a:solidFill>
                  <a:srgbClr val="262626"/>
                </a:solidFill>
                <a:effectLst/>
                <a:latin typeface="Arial" panose="020B0604020202020204" pitchFamily="34" charset="0"/>
                <a:cs typeface="Arial" panose="020B0604020202020204" pitchFamily="34" charset="0"/>
              </a:rPr>
              <a:t> </a:t>
            </a:r>
            <a:r>
              <a:rPr lang="en-US" altLang="zh-CN" i="0" dirty="0">
                <a:solidFill>
                  <a:srgbClr val="262626"/>
                </a:solidFill>
                <a:effectLst/>
                <a:latin typeface="Arial" panose="020B0604020202020204" pitchFamily="34" charset="0"/>
                <a:cs typeface="Arial" panose="020B0604020202020204" pitchFamily="34" charset="0"/>
              </a:rPr>
              <a:t>curvature</a:t>
            </a:r>
            <a:r>
              <a:rPr lang="zh-CN" altLang="en-US" i="0" dirty="0">
                <a:solidFill>
                  <a:srgbClr val="262626"/>
                </a:solidFill>
                <a:effectLst/>
                <a:latin typeface="Arial" panose="020B0604020202020204" pitchFamily="34" charset="0"/>
                <a:cs typeface="Arial" panose="020B0604020202020204" pitchFamily="34" charset="0"/>
              </a:rPr>
              <a:t> </a:t>
            </a:r>
            <a:r>
              <a:rPr lang="en-US" altLang="zh-CN" i="0" dirty="0">
                <a:solidFill>
                  <a:srgbClr val="262626"/>
                </a:solidFill>
                <a:effectLst/>
                <a:latin typeface="Arial" panose="020B0604020202020204" pitchFamily="34" charset="0"/>
                <a:cs typeface="Arial" panose="020B0604020202020204" pitchFamily="34" charset="0"/>
              </a:rPr>
              <a:t>of</a:t>
            </a:r>
            <a:r>
              <a:rPr lang="zh-CN" altLang="en-US" i="0" dirty="0">
                <a:solidFill>
                  <a:srgbClr val="262626"/>
                </a:solidFill>
                <a:effectLst/>
                <a:latin typeface="Arial" panose="020B0604020202020204" pitchFamily="34" charset="0"/>
                <a:cs typeface="Arial" panose="020B0604020202020204" pitchFamily="34" charset="0"/>
              </a:rPr>
              <a:t> </a:t>
            </a:r>
            <a:r>
              <a:rPr lang="en-US" altLang="zh-CN" i="0" dirty="0">
                <a:solidFill>
                  <a:srgbClr val="262626"/>
                </a:solidFill>
                <a:effectLst/>
                <a:latin typeface="Arial" panose="020B0604020202020204" pitchFamily="34" charset="0"/>
                <a:cs typeface="Arial" panose="020B0604020202020204" pitchFamily="34" charset="0"/>
              </a:rPr>
              <a:t>the</a:t>
            </a:r>
            <a:r>
              <a:rPr lang="zh-CN" altLang="en-US" i="0" dirty="0">
                <a:solidFill>
                  <a:srgbClr val="262626"/>
                </a:solidFill>
                <a:effectLst/>
                <a:latin typeface="Arial" panose="020B0604020202020204" pitchFamily="34" charset="0"/>
                <a:cs typeface="Arial" panose="020B0604020202020204" pitchFamily="34" charset="0"/>
              </a:rPr>
              <a:t> </a:t>
            </a:r>
            <a:r>
              <a:rPr lang="en-US" altLang="zh-CN" i="0" dirty="0">
                <a:solidFill>
                  <a:srgbClr val="262626"/>
                </a:solidFill>
                <a:effectLst/>
                <a:latin typeface="Arial" panose="020B0604020202020204" pitchFamily="34" charset="0"/>
                <a:cs typeface="Arial" panose="020B0604020202020204" pitchFamily="34" charset="0"/>
              </a:rPr>
              <a:t>waves</a:t>
            </a:r>
            <a:endParaRPr lang="en-US" altLang="zh-CN" dirty="0">
              <a:solidFill>
                <a:srgbClr val="262626"/>
              </a:solidFill>
              <a:latin typeface="Arial" panose="020B0604020202020204" pitchFamily="34" charset="0"/>
              <a:cs typeface="Arial" panose="020B0604020202020204" pitchFamily="34" charset="0"/>
            </a:endParaRPr>
          </a:p>
          <a:p>
            <a:pPr>
              <a:spcBef>
                <a:spcPts val="600"/>
              </a:spcBef>
              <a:spcAft>
                <a:spcPts val="600"/>
              </a:spcAft>
            </a:pPr>
            <a:r>
              <a:rPr lang="en-US" altLang="zh-CN" i="0" dirty="0">
                <a:solidFill>
                  <a:srgbClr val="262626"/>
                </a:solidFill>
                <a:effectLst/>
                <a:latin typeface="Arial" panose="020B0604020202020204" pitchFamily="34" charset="0"/>
                <a:cs typeface="Arial" panose="020B0604020202020204" pitchFamily="34" charset="0"/>
              </a:rPr>
              <a:t>Transverse Dynamics and Acceptance of Muon Beams</a:t>
            </a:r>
          </a:p>
        </p:txBody>
      </p:sp>
      <p:pic>
        <p:nvPicPr>
          <p:cNvPr id="4" name="图片 3">
            <a:extLst>
              <a:ext uri="{FF2B5EF4-FFF2-40B4-BE49-F238E27FC236}">
                <a16:creationId xmlns:a16="http://schemas.microsoft.com/office/drawing/2014/main" id="{E26BDE0C-4698-4906-8336-E870A7816B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71" y="32386"/>
            <a:ext cx="720000" cy="720000"/>
          </a:xfrm>
          <a:prstGeom prst="rect">
            <a:avLst/>
          </a:prstGeom>
        </p:spPr>
      </p:pic>
      <p:pic>
        <p:nvPicPr>
          <p:cNvPr id="5" name="图片 4">
            <a:extLst>
              <a:ext uri="{FF2B5EF4-FFF2-40B4-BE49-F238E27FC236}">
                <a16:creationId xmlns:a16="http://schemas.microsoft.com/office/drawing/2014/main" id="{FB2C45CA-B0EE-49E0-BC66-C4AD8B281F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07675" y="32386"/>
            <a:ext cx="720000" cy="720000"/>
          </a:xfrm>
          <a:prstGeom prst="rect">
            <a:avLst/>
          </a:prstGeom>
        </p:spPr>
      </p:pic>
      <p:pic>
        <p:nvPicPr>
          <p:cNvPr id="6" name="movie">
            <a:hlinkClick r:id="" action="ppaction://media"/>
            <a:extLst>
              <a:ext uri="{FF2B5EF4-FFF2-40B4-BE49-F238E27FC236}">
                <a16:creationId xmlns:a16="http://schemas.microsoft.com/office/drawing/2014/main" id="{22F59692-EE96-4270-B214-7C3E07371D9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93027" y="1590900"/>
            <a:ext cx="8034648" cy="4820787"/>
          </a:xfrm>
          <a:prstGeom prst="rect">
            <a:avLst/>
          </a:prstGeom>
        </p:spPr>
      </p:pic>
    </p:spTree>
    <p:extLst>
      <p:ext uri="{BB962C8B-B14F-4D97-AF65-F5344CB8AC3E}">
        <p14:creationId xmlns:p14="http://schemas.microsoft.com/office/powerpoint/2010/main" val="33434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65088829-9A8E-D540-A5B0-1C6078D8FB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93920" y="1194344"/>
            <a:ext cx="7284377" cy="3889224"/>
          </a:xfrm>
          <a:prstGeom prst="rect">
            <a:avLst/>
          </a:prstGeom>
        </p:spPr>
      </p:pic>
      <p:sp>
        <p:nvSpPr>
          <p:cNvPr id="2" name="Title 1">
            <a:extLst>
              <a:ext uri="{FF2B5EF4-FFF2-40B4-BE49-F238E27FC236}">
                <a16:creationId xmlns:a16="http://schemas.microsoft.com/office/drawing/2014/main" id="{E843AA0D-6844-CE4E-BBB4-12AD10653B8A}"/>
              </a:ext>
            </a:extLst>
          </p:cNvPr>
          <p:cNvSpPr>
            <a:spLocks noGrp="1"/>
          </p:cNvSpPr>
          <p:nvPr>
            <p:ph type="title"/>
          </p:nvPr>
        </p:nvSpPr>
        <p:spPr>
          <a:xfrm>
            <a:off x="841629" y="47773"/>
            <a:ext cx="10515600" cy="1325563"/>
          </a:xfrm>
        </p:spPr>
        <p:txBody>
          <a:bodyPr>
            <a:normAutofit/>
          </a:bodyPr>
          <a:lstStyle/>
          <a:p>
            <a:pPr>
              <a:spcBef>
                <a:spcPts val="600"/>
              </a:spcBef>
              <a:spcAft>
                <a:spcPts val="600"/>
              </a:spcAft>
            </a:pPr>
            <a:r>
              <a:rPr lang="en-US" altLang="zh-CN" sz="4000" i="0" dirty="0">
                <a:solidFill>
                  <a:srgbClr val="262626"/>
                </a:solidFill>
                <a:effectLst/>
                <a:latin typeface="Arial" panose="020B0604020202020204" pitchFamily="34" charset="0"/>
                <a:cs typeface="Arial" panose="020B0604020202020204" pitchFamily="34" charset="0"/>
              </a:rPr>
              <a:t>Transverse Dynamics and Acceptance of Muon Beams</a:t>
            </a:r>
          </a:p>
        </p:txBody>
      </p:sp>
      <p:sp>
        <p:nvSpPr>
          <p:cNvPr id="3" name="Content Placeholder 2">
            <a:extLst>
              <a:ext uri="{FF2B5EF4-FFF2-40B4-BE49-F238E27FC236}">
                <a16:creationId xmlns:a16="http://schemas.microsoft.com/office/drawing/2014/main" id="{B5AC00B5-06E4-FD42-9886-3C65AEFA117C}"/>
              </a:ext>
            </a:extLst>
          </p:cNvPr>
          <p:cNvSpPr>
            <a:spLocks noGrp="1"/>
          </p:cNvSpPr>
          <p:nvPr>
            <p:ph idx="1"/>
          </p:nvPr>
        </p:nvSpPr>
        <p:spPr>
          <a:xfrm>
            <a:off x="47371" y="4662471"/>
            <a:ext cx="7223760" cy="4667250"/>
          </a:xfrm>
        </p:spPr>
        <p:txBody>
          <a:bodyPr>
            <a:normAutofit/>
          </a:bodyPr>
          <a:lstStyle/>
          <a:p>
            <a:pPr marL="0" indent="0">
              <a:spcBef>
                <a:spcPts val="800"/>
              </a:spcBef>
              <a:buNone/>
            </a:pPr>
            <a:endParaRPr kumimoji="1" lang="en-US" altLang="zh-CN" sz="2600" dirty="0">
              <a:latin typeface="Arial" panose="020B0604020202020204" pitchFamily="34" charset="0"/>
              <a:cs typeface="Arial" panose="020B0604020202020204" pitchFamily="34" charset="0"/>
            </a:endParaRPr>
          </a:p>
          <a:p>
            <a:pPr>
              <a:spcBef>
                <a:spcPts val="800"/>
              </a:spcBef>
            </a:pPr>
            <a:r>
              <a:rPr kumimoji="1" lang="en-US" altLang="zh-CN" sz="2600" dirty="0">
                <a:latin typeface="Arial" panose="020B0604020202020204" pitchFamily="34" charset="0"/>
                <a:cs typeface="Arial" panose="020B0604020202020204" pitchFamily="34" charset="0"/>
              </a:rPr>
              <a:t>Trapping</a:t>
            </a:r>
            <a:r>
              <a:rPr kumimoji="1" lang="zh-CN" altLang="en-US" sz="2600" dirty="0">
                <a:latin typeface="Arial" panose="020B0604020202020204" pitchFamily="34" charset="0"/>
                <a:cs typeface="Arial" panose="020B0604020202020204" pitchFamily="34" charset="0"/>
              </a:rPr>
              <a:t> </a:t>
            </a:r>
            <a:r>
              <a:rPr kumimoji="1" lang="en-US" altLang="zh-CN" sz="2600" dirty="0">
                <a:latin typeface="Arial" panose="020B0604020202020204" pitchFamily="34" charset="0"/>
                <a:cs typeface="Arial" panose="020B0604020202020204" pitchFamily="34" charset="0"/>
              </a:rPr>
              <a:t>efficiency</a:t>
            </a:r>
            <a:r>
              <a:rPr kumimoji="1" lang="zh-CN" altLang="en-US" sz="2600" dirty="0">
                <a:latin typeface="Arial" panose="020B0604020202020204" pitchFamily="34" charset="0"/>
                <a:cs typeface="Arial" panose="020B0604020202020204" pitchFamily="34" charset="0"/>
              </a:rPr>
              <a:t> ：</a:t>
            </a:r>
            <a:r>
              <a:rPr kumimoji="1" lang="en-US" altLang="zh-CN" sz="2600" dirty="0">
                <a:latin typeface="Arial" panose="020B0604020202020204" pitchFamily="34" charset="0"/>
                <a:cs typeface="Arial" panose="020B0604020202020204" pitchFamily="34" charset="0"/>
              </a:rPr>
              <a:t>~0.4%</a:t>
            </a:r>
            <a:r>
              <a:rPr kumimoji="1" lang="zh-CN" altLang="en-US" sz="2600" dirty="0">
                <a:latin typeface="Arial" panose="020B0604020202020204" pitchFamily="34" charset="0"/>
                <a:cs typeface="Arial" panose="020B0604020202020204" pitchFamily="34" charset="0"/>
              </a:rPr>
              <a:t> </a:t>
            </a:r>
            <a:r>
              <a:rPr kumimoji="1" lang="en-US" altLang="zh-CN" sz="2600" dirty="0">
                <a:latin typeface="Arial" panose="020B0604020202020204" pitchFamily="34" charset="0"/>
                <a:cs typeface="Arial" panose="020B0604020202020204" pitchFamily="34" charset="0"/>
              </a:rPr>
              <a:t>(2D)</a:t>
            </a:r>
            <a:r>
              <a:rPr kumimoji="1" lang="zh-CN" altLang="en-US" sz="2600" dirty="0">
                <a:latin typeface="Arial" panose="020B0604020202020204" pitchFamily="34" charset="0"/>
                <a:cs typeface="Arial" panose="020B0604020202020204" pitchFamily="34" charset="0"/>
              </a:rPr>
              <a:t>  </a:t>
            </a:r>
            <a:r>
              <a:rPr kumimoji="1" lang="en-US" altLang="zh-CN" sz="2600" dirty="0">
                <a:latin typeface="Arial" panose="020B0604020202020204" pitchFamily="34" charset="0"/>
                <a:cs typeface="Arial" panose="020B0604020202020204" pitchFamily="34" charset="0"/>
              </a:rPr>
              <a:t>vs</a:t>
            </a:r>
            <a:r>
              <a:rPr kumimoji="1" lang="zh-CN" altLang="en-US" sz="2600" dirty="0">
                <a:latin typeface="Arial" panose="020B0604020202020204" pitchFamily="34" charset="0"/>
                <a:cs typeface="Arial" panose="020B0604020202020204" pitchFamily="34" charset="0"/>
              </a:rPr>
              <a:t> </a:t>
            </a:r>
            <a:r>
              <a:rPr kumimoji="1" lang="en-US" altLang="zh-CN" sz="2600" dirty="0">
                <a:latin typeface="Arial" panose="020B0604020202020204" pitchFamily="34" charset="0"/>
                <a:cs typeface="Arial" panose="020B0604020202020204" pitchFamily="34" charset="0"/>
              </a:rPr>
              <a:t>~</a:t>
            </a:r>
            <a:r>
              <a:rPr kumimoji="1" lang="zh-CN" altLang="en-US" sz="2600" dirty="0">
                <a:latin typeface="Arial" panose="020B0604020202020204" pitchFamily="34" charset="0"/>
                <a:cs typeface="Arial" panose="020B0604020202020204" pitchFamily="34" charset="0"/>
              </a:rPr>
              <a:t> </a:t>
            </a:r>
            <a:r>
              <a:rPr kumimoji="1" lang="en-US" altLang="zh-CN" sz="2600" dirty="0">
                <a:latin typeface="Arial" panose="020B0604020202020204" pitchFamily="34" charset="0"/>
                <a:cs typeface="Arial" panose="020B0604020202020204" pitchFamily="34" charset="0"/>
              </a:rPr>
              <a:t>8%(1D)</a:t>
            </a:r>
          </a:p>
          <a:p>
            <a:pPr>
              <a:spcBef>
                <a:spcPts val="800"/>
              </a:spcBef>
            </a:pPr>
            <a:r>
              <a:rPr kumimoji="1" lang="en-US" altLang="zh-CN" sz="2600" dirty="0">
                <a:latin typeface="Arial" panose="020B0604020202020204" pitchFamily="34" charset="0"/>
                <a:cs typeface="Arial" panose="020B0604020202020204" pitchFamily="34" charset="0"/>
              </a:rPr>
              <a:t>Energy</a:t>
            </a:r>
            <a:r>
              <a:rPr kumimoji="1" lang="zh-CN" altLang="en-US" sz="2600" dirty="0">
                <a:latin typeface="Arial" panose="020B0604020202020204" pitchFamily="34" charset="0"/>
                <a:cs typeface="Arial" panose="020B0604020202020204" pitchFamily="34" charset="0"/>
              </a:rPr>
              <a:t> </a:t>
            </a:r>
            <a:r>
              <a:rPr kumimoji="1" lang="en-US" altLang="zh-CN" sz="2600" dirty="0">
                <a:latin typeface="Arial" panose="020B0604020202020204" pitchFamily="34" charset="0"/>
                <a:cs typeface="Arial" panose="020B0604020202020204" pitchFamily="34" charset="0"/>
              </a:rPr>
              <a:t>spread</a:t>
            </a:r>
            <a:r>
              <a:rPr kumimoji="1" lang="zh-CN" altLang="en-US" sz="2600" dirty="0">
                <a:latin typeface="Arial" panose="020B0604020202020204" pitchFamily="34" charset="0"/>
                <a:cs typeface="Arial" panose="020B0604020202020204" pitchFamily="34" charset="0"/>
              </a:rPr>
              <a:t> </a:t>
            </a:r>
            <a:r>
              <a:rPr kumimoji="1" lang="en-US" altLang="zh-CN" sz="2600" dirty="0">
                <a:latin typeface="Arial" panose="020B0604020202020204" pitchFamily="34" charset="0"/>
                <a:cs typeface="Arial" panose="020B0604020202020204" pitchFamily="34" charset="0"/>
              </a:rPr>
              <a:t>(RMS)</a:t>
            </a:r>
            <a:r>
              <a:rPr kumimoji="1" lang="zh-CN" altLang="en-US" sz="2600" dirty="0">
                <a:latin typeface="Arial" panose="020B0604020202020204" pitchFamily="34" charset="0"/>
                <a:cs typeface="Arial" panose="020B0604020202020204" pitchFamily="34" charset="0"/>
              </a:rPr>
              <a:t>： </a:t>
            </a:r>
            <a:r>
              <a:rPr kumimoji="1" lang="en-US" altLang="zh-CN" sz="2600" dirty="0">
                <a:latin typeface="Arial" panose="020B0604020202020204" pitchFamily="34" charset="0"/>
                <a:cs typeface="Arial" panose="020B0604020202020204" pitchFamily="34" charset="0"/>
              </a:rPr>
              <a:t>~2%</a:t>
            </a:r>
          </a:p>
          <a:p>
            <a:pPr>
              <a:spcBef>
                <a:spcPts val="800"/>
              </a:spcBef>
            </a:pPr>
            <a:r>
              <a:rPr kumimoji="1" lang="en-US" altLang="zh-CN" sz="2600" dirty="0">
                <a:latin typeface="Arial" panose="020B0604020202020204" pitchFamily="34" charset="0"/>
                <a:cs typeface="Arial" panose="020B0604020202020204" pitchFamily="34" charset="0"/>
              </a:rPr>
              <a:t>Transverse</a:t>
            </a:r>
            <a:r>
              <a:rPr kumimoji="1" lang="zh-CN" altLang="en-US" sz="2600" dirty="0">
                <a:latin typeface="Arial" panose="020B0604020202020204" pitchFamily="34" charset="0"/>
                <a:cs typeface="Arial" panose="020B0604020202020204" pitchFamily="34" charset="0"/>
              </a:rPr>
              <a:t> </a:t>
            </a:r>
            <a:r>
              <a:rPr kumimoji="1" lang="en-US" altLang="zh-CN" sz="2600" dirty="0">
                <a:latin typeface="Arial" panose="020B0604020202020204" pitchFamily="34" charset="0"/>
                <a:cs typeface="Arial" panose="020B0604020202020204" pitchFamily="34" charset="0"/>
              </a:rPr>
              <a:t>emittance</a:t>
            </a:r>
            <a:r>
              <a:rPr kumimoji="1" lang="zh-CN" altLang="en-US" sz="2600" dirty="0">
                <a:latin typeface="Arial" panose="020B0604020202020204" pitchFamily="34" charset="0"/>
                <a:cs typeface="Arial" panose="020B0604020202020204" pitchFamily="34" charset="0"/>
              </a:rPr>
              <a:t>：</a:t>
            </a:r>
            <a:r>
              <a:rPr kumimoji="1" lang="en-US" altLang="zh-CN" sz="2600" dirty="0">
                <a:solidFill>
                  <a:srgbClr val="C00000"/>
                </a:solidFill>
                <a:latin typeface="Arial" panose="020B0604020202020204" pitchFamily="34" charset="0"/>
                <a:cs typeface="Arial" panose="020B0604020202020204" pitchFamily="34" charset="0"/>
              </a:rPr>
              <a:t>0.18</a:t>
            </a:r>
            <a:r>
              <a:rPr kumimoji="1" lang="zh-CN" altLang="en-US" sz="2600" dirty="0">
                <a:solidFill>
                  <a:srgbClr val="C00000"/>
                </a:solidFill>
                <a:latin typeface="Arial" panose="020B0604020202020204" pitchFamily="34" charset="0"/>
                <a:cs typeface="Arial" panose="020B0604020202020204" pitchFamily="34" charset="0"/>
              </a:rPr>
              <a:t> </a:t>
            </a:r>
            <a:r>
              <a:rPr kumimoji="1" lang="en-US" altLang="zh-CN" sz="2600" dirty="0" err="1">
                <a:solidFill>
                  <a:srgbClr val="C00000"/>
                </a:solidFill>
                <a:latin typeface="Arial" panose="020B0604020202020204" pitchFamily="34" charset="0"/>
                <a:cs typeface="Arial" panose="020B0604020202020204" pitchFamily="34" charset="0"/>
              </a:rPr>
              <a:t>mm</a:t>
            </a:r>
            <a:r>
              <a:rPr lang="en-US" altLang="zh-CN" sz="2600" dirty="0" err="1">
                <a:solidFill>
                  <a:srgbClr val="C00000"/>
                </a:solidFill>
                <a:latin typeface="Arial" panose="020B0604020202020204" pitchFamily="34" charset="0"/>
                <a:cs typeface="Arial" panose="020B0604020202020204" pitchFamily="34" charset="0"/>
              </a:rPr>
              <a:t>·</a:t>
            </a:r>
            <a:r>
              <a:rPr kumimoji="1" lang="en-US" altLang="zh-CN" sz="2600" dirty="0" err="1">
                <a:solidFill>
                  <a:srgbClr val="C00000"/>
                </a:solidFill>
                <a:latin typeface="Arial" panose="020B0604020202020204" pitchFamily="34" charset="0"/>
                <a:cs typeface="Arial" panose="020B0604020202020204" pitchFamily="34" charset="0"/>
              </a:rPr>
              <a:t>mrad</a:t>
            </a:r>
            <a:r>
              <a:rPr kumimoji="1" lang="zh-CN" altLang="en-US" sz="2400" dirty="0">
                <a:solidFill>
                  <a:srgbClr val="C00000"/>
                </a:solidFill>
                <a:latin typeface="+mn-ea"/>
              </a:rPr>
              <a:t>，</a:t>
            </a:r>
            <a:endParaRPr kumimoji="1" lang="en-US" altLang="zh-CN" sz="2400" dirty="0">
              <a:solidFill>
                <a:srgbClr val="C00000"/>
              </a:solidFill>
              <a:latin typeface="+mn-ea"/>
            </a:endParaRPr>
          </a:p>
          <a:p>
            <a:pPr marL="285750" indent="-285750">
              <a:spcBef>
                <a:spcPts val="800"/>
              </a:spcBef>
              <a:buFont typeface="Wingdings" panose="05000000000000000000" pitchFamily="2" charset="2"/>
              <a:buChar char="Ø"/>
            </a:pPr>
            <a:endParaRPr kumimoji="1" lang="en-US" altLang="zh-CN" sz="2400" dirty="0">
              <a:latin typeface="+mn-ea"/>
            </a:endParaRPr>
          </a:p>
        </p:txBody>
      </p:sp>
      <p:pic>
        <p:nvPicPr>
          <p:cNvPr id="7" name="图片 3">
            <a:extLst>
              <a:ext uri="{FF2B5EF4-FFF2-40B4-BE49-F238E27FC236}">
                <a16:creationId xmlns:a16="http://schemas.microsoft.com/office/drawing/2014/main" id="{8085371A-6122-E04F-BD87-A8904DFC66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71" y="32386"/>
            <a:ext cx="720000" cy="720000"/>
          </a:xfrm>
          <a:prstGeom prst="rect">
            <a:avLst/>
          </a:prstGeom>
        </p:spPr>
      </p:pic>
      <p:pic>
        <p:nvPicPr>
          <p:cNvPr id="8" name="图片 4">
            <a:extLst>
              <a:ext uri="{FF2B5EF4-FFF2-40B4-BE49-F238E27FC236}">
                <a16:creationId xmlns:a16="http://schemas.microsoft.com/office/drawing/2014/main" id="{FAAE3460-2D4A-0E40-8863-4910617773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07675" y="32386"/>
            <a:ext cx="720000" cy="720000"/>
          </a:xfrm>
          <a:prstGeom prst="rect">
            <a:avLst/>
          </a:prstGeom>
        </p:spPr>
      </p:pic>
      <p:pic>
        <p:nvPicPr>
          <p:cNvPr id="12" name="Picture 11">
            <a:extLst>
              <a:ext uri="{FF2B5EF4-FFF2-40B4-BE49-F238E27FC236}">
                <a16:creationId xmlns:a16="http://schemas.microsoft.com/office/drawing/2014/main" id="{BC082CBE-61AB-0141-BA15-0309EBF9AD8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40831" y="5914393"/>
            <a:ext cx="2260600" cy="596900"/>
          </a:xfrm>
          <a:prstGeom prst="rect">
            <a:avLst/>
          </a:prstGeom>
        </p:spPr>
      </p:pic>
      <p:sp>
        <p:nvSpPr>
          <p:cNvPr id="4" name="文本框 3">
            <a:extLst>
              <a:ext uri="{FF2B5EF4-FFF2-40B4-BE49-F238E27FC236}">
                <a16:creationId xmlns:a16="http://schemas.microsoft.com/office/drawing/2014/main" id="{7AA50220-82C0-C04A-80FF-ABAC150579D2}"/>
              </a:ext>
            </a:extLst>
          </p:cNvPr>
          <p:cNvSpPr txBox="1"/>
          <p:nvPr/>
        </p:nvSpPr>
        <p:spPr>
          <a:xfrm>
            <a:off x="64325" y="1615440"/>
            <a:ext cx="4629595" cy="3354765"/>
          </a:xfrm>
          <a:prstGeom prst="rect">
            <a:avLst/>
          </a:prstGeom>
          <a:noFill/>
        </p:spPr>
        <p:txBody>
          <a:bodyPr wrap="square" rtlCol="0">
            <a:spAutoFit/>
          </a:bodyPr>
          <a:lstStyle/>
          <a:p>
            <a:pPr>
              <a:spcBef>
                <a:spcPts val="800"/>
              </a:spcBef>
            </a:pPr>
            <a:r>
              <a:rPr kumimoji="1" lang="en-US" altLang="zh-CN" sz="2200" dirty="0">
                <a:latin typeface="Arial" panose="020B0604020202020204" pitchFamily="34" charset="0"/>
                <a:cs typeface="Arial" panose="020B0604020202020204" pitchFamily="34" charset="0"/>
              </a:rPr>
              <a:t>6</a:t>
            </a:r>
            <a:r>
              <a:rPr kumimoji="1" lang="zh-CN" altLang="en-US" sz="2200" dirty="0">
                <a:latin typeface="Arial" panose="020B0604020202020204" pitchFamily="34" charset="0"/>
                <a:cs typeface="Arial" panose="020B0604020202020204" pitchFamily="34" charset="0"/>
              </a:rPr>
              <a:t> </a:t>
            </a:r>
            <a:r>
              <a:rPr kumimoji="1" lang="en-US" altLang="zh-CN" sz="2200" dirty="0">
                <a:latin typeface="Arial" panose="020B0604020202020204" pitchFamily="34" charset="0"/>
                <a:cs typeface="Arial" panose="020B0604020202020204" pitchFamily="34" charset="0"/>
              </a:rPr>
              <a:t>mm</a:t>
            </a:r>
            <a:r>
              <a:rPr kumimoji="1" lang="zh-CN" altLang="en-US" sz="2200" dirty="0">
                <a:latin typeface="Arial" panose="020B0604020202020204" pitchFamily="34" charset="0"/>
                <a:cs typeface="Arial" panose="020B0604020202020204" pitchFamily="34" charset="0"/>
              </a:rPr>
              <a:t> </a:t>
            </a:r>
            <a:r>
              <a:rPr kumimoji="1" lang="en-US" altLang="zh-CN" sz="2200" dirty="0">
                <a:latin typeface="Arial" panose="020B0604020202020204" pitchFamily="34" charset="0"/>
                <a:cs typeface="Arial" panose="020B0604020202020204" pitchFamily="34" charset="0"/>
              </a:rPr>
              <a:t>plasma:</a:t>
            </a:r>
            <a:r>
              <a:rPr kumimoji="1" lang="zh-CN" altLang="en-US" sz="2200" dirty="0">
                <a:latin typeface="Arial" panose="020B0604020202020204" pitchFamily="34" charset="0"/>
                <a:cs typeface="Arial" panose="020B0604020202020204" pitchFamily="34" charset="0"/>
              </a:rPr>
              <a:t> </a:t>
            </a:r>
            <a:r>
              <a:rPr kumimoji="1" lang="en-US" altLang="zh-CN" sz="2200" dirty="0">
                <a:solidFill>
                  <a:srgbClr val="C00000"/>
                </a:solidFill>
                <a:latin typeface="Arial" panose="020B0604020202020204" pitchFamily="34" charset="0"/>
                <a:cs typeface="Arial" panose="020B0604020202020204" pitchFamily="34" charset="0"/>
              </a:rPr>
              <a:t>4</a:t>
            </a:r>
            <a:r>
              <a:rPr kumimoji="1" lang="zh-CN" altLang="en-US" sz="2200" dirty="0">
                <a:solidFill>
                  <a:srgbClr val="C00000"/>
                </a:solidFill>
                <a:latin typeface="Arial" panose="020B0604020202020204" pitchFamily="34" charset="0"/>
                <a:cs typeface="Arial" panose="020B0604020202020204" pitchFamily="34" charset="0"/>
              </a:rPr>
              <a:t> </a:t>
            </a:r>
            <a:r>
              <a:rPr kumimoji="1" lang="en-US" altLang="zh-CN" sz="2200" dirty="0">
                <a:solidFill>
                  <a:srgbClr val="C00000"/>
                </a:solidFill>
                <a:latin typeface="Arial" panose="020B0604020202020204" pitchFamily="34" charset="0"/>
                <a:cs typeface="Arial" panose="020B0604020202020204" pitchFamily="34" charset="0"/>
              </a:rPr>
              <a:t>MeV</a:t>
            </a:r>
            <a:r>
              <a:rPr kumimoji="1" lang="zh-CN" altLang="en-US" sz="2200" dirty="0">
                <a:solidFill>
                  <a:srgbClr val="C00000"/>
                </a:solidFill>
                <a:latin typeface="Arial" panose="020B0604020202020204" pitchFamily="34" charset="0"/>
                <a:cs typeface="Arial" panose="020B0604020202020204" pitchFamily="34" charset="0"/>
              </a:rPr>
              <a:t> </a:t>
            </a:r>
            <a:r>
              <a:rPr kumimoji="1" lang="en-US" altLang="zh-CN" sz="2200" dirty="0">
                <a:solidFill>
                  <a:srgbClr val="C00000"/>
                </a:solidFill>
                <a:latin typeface="Arial" panose="020B0604020202020204" pitchFamily="34" charset="0"/>
                <a:cs typeface="Arial" panose="020B0604020202020204" pitchFamily="34" charset="0"/>
              </a:rPr>
              <a:t>to</a:t>
            </a:r>
            <a:r>
              <a:rPr kumimoji="1" lang="zh-CN" altLang="en-US" sz="2200" dirty="0">
                <a:solidFill>
                  <a:srgbClr val="C00000"/>
                </a:solidFill>
                <a:latin typeface="Arial" panose="020B0604020202020204" pitchFamily="34" charset="0"/>
                <a:cs typeface="Arial" panose="020B0604020202020204" pitchFamily="34" charset="0"/>
              </a:rPr>
              <a:t> </a:t>
            </a:r>
            <a:r>
              <a:rPr kumimoji="1" lang="en-US" altLang="zh-CN" sz="2200" dirty="0">
                <a:solidFill>
                  <a:srgbClr val="C00000"/>
                </a:solidFill>
                <a:latin typeface="Arial" panose="020B0604020202020204" pitchFamily="34" charset="0"/>
                <a:cs typeface="Arial" panose="020B0604020202020204" pitchFamily="34" charset="0"/>
              </a:rPr>
              <a:t>66</a:t>
            </a:r>
            <a:r>
              <a:rPr kumimoji="1" lang="zh-CN" altLang="en-US" sz="2200" dirty="0">
                <a:solidFill>
                  <a:srgbClr val="C00000"/>
                </a:solidFill>
                <a:latin typeface="Arial" panose="020B0604020202020204" pitchFamily="34" charset="0"/>
                <a:cs typeface="Arial" panose="020B0604020202020204" pitchFamily="34" charset="0"/>
              </a:rPr>
              <a:t> </a:t>
            </a:r>
            <a:r>
              <a:rPr kumimoji="1" lang="en-US" altLang="zh-CN" sz="2200" dirty="0">
                <a:solidFill>
                  <a:srgbClr val="C00000"/>
                </a:solidFill>
                <a:latin typeface="Arial" panose="020B0604020202020204" pitchFamily="34" charset="0"/>
                <a:cs typeface="Arial" panose="020B0604020202020204" pitchFamily="34" charset="0"/>
              </a:rPr>
              <a:t>MeV</a:t>
            </a:r>
          </a:p>
          <a:p>
            <a:pPr marL="0" indent="0">
              <a:spcBef>
                <a:spcPts val="800"/>
              </a:spcBef>
              <a:buNone/>
            </a:pPr>
            <a:r>
              <a:rPr kumimoji="1" lang="en-US" altLang="zh-CN" sz="2200" dirty="0">
                <a:latin typeface="Arial" panose="020B0604020202020204" pitchFamily="34" charset="0"/>
                <a:cs typeface="Arial" panose="020B0604020202020204" pitchFamily="34" charset="0"/>
              </a:rPr>
              <a:t>Laser:</a:t>
            </a:r>
            <a:r>
              <a:rPr kumimoji="1" lang="zh-CN" altLang="en-US" sz="2200" dirty="0">
                <a:latin typeface="Arial" panose="020B0604020202020204" pitchFamily="34" charset="0"/>
                <a:cs typeface="Arial" panose="020B0604020202020204" pitchFamily="34" charset="0"/>
              </a:rPr>
              <a:t> </a:t>
            </a:r>
            <a:r>
              <a:rPr kumimoji="1" lang="en-US" altLang="zh-CN" sz="2200" dirty="0">
                <a:latin typeface="Arial" panose="020B0604020202020204" pitchFamily="34" charset="0"/>
                <a:cs typeface="Arial" panose="020B0604020202020204" pitchFamily="34" charset="0"/>
              </a:rPr>
              <a:t>a0=0.4,</a:t>
            </a:r>
            <a:r>
              <a:rPr kumimoji="1" lang="zh-CN" altLang="en-US" sz="2200" dirty="0">
                <a:latin typeface="Arial" panose="020B0604020202020204" pitchFamily="34" charset="0"/>
                <a:cs typeface="Arial" panose="020B0604020202020204" pitchFamily="34" charset="0"/>
              </a:rPr>
              <a:t> 𝜏</a:t>
            </a:r>
            <a:r>
              <a:rPr kumimoji="1" lang="en-US" altLang="zh-CN" sz="2200" dirty="0">
                <a:latin typeface="Arial" panose="020B0604020202020204" pitchFamily="34" charset="0"/>
                <a:cs typeface="Arial" panose="020B0604020202020204" pitchFamily="34" charset="0"/>
              </a:rPr>
              <a:t>=34</a:t>
            </a:r>
            <a:r>
              <a:rPr kumimoji="1" lang="zh-CN" altLang="en-US" sz="2200" dirty="0">
                <a:latin typeface="Arial" panose="020B0604020202020204" pitchFamily="34" charset="0"/>
                <a:cs typeface="Arial" panose="020B0604020202020204" pitchFamily="34" charset="0"/>
              </a:rPr>
              <a:t> </a:t>
            </a:r>
            <a:r>
              <a:rPr kumimoji="1" lang="en-US" altLang="zh-CN" sz="2200" dirty="0">
                <a:latin typeface="Arial" panose="020B0604020202020204" pitchFamily="34" charset="0"/>
                <a:cs typeface="Arial" panose="020B0604020202020204" pitchFamily="34" charset="0"/>
              </a:rPr>
              <a:t>fs,</a:t>
            </a:r>
            <a:r>
              <a:rPr kumimoji="1" lang="zh-CN" altLang="en-US" sz="2200" dirty="0">
                <a:latin typeface="Arial" panose="020B0604020202020204" pitchFamily="34" charset="0"/>
                <a:cs typeface="Arial" panose="020B0604020202020204" pitchFamily="34" charset="0"/>
              </a:rPr>
              <a:t> </a:t>
            </a:r>
            <a:r>
              <a:rPr kumimoji="1" lang="en-US" altLang="zh-CN" sz="2200" dirty="0">
                <a:latin typeface="Arial" panose="020B0604020202020204" pitchFamily="34" charset="0"/>
                <a:cs typeface="Arial" panose="020B0604020202020204" pitchFamily="34" charset="0"/>
              </a:rPr>
              <a:t>w</a:t>
            </a:r>
            <a:r>
              <a:rPr kumimoji="1" lang="en-US" altLang="zh-CN" sz="2200" baseline="-25000" dirty="0">
                <a:latin typeface="Arial" panose="020B0604020202020204" pitchFamily="34" charset="0"/>
                <a:cs typeface="Arial" panose="020B0604020202020204" pitchFamily="34" charset="0"/>
              </a:rPr>
              <a:t>0</a:t>
            </a:r>
            <a:r>
              <a:rPr kumimoji="1" lang="en-US" altLang="zh-CN" sz="2200" dirty="0">
                <a:latin typeface="Arial" panose="020B0604020202020204" pitchFamily="34" charset="0"/>
                <a:cs typeface="Arial" panose="020B0604020202020204" pitchFamily="34" charset="0"/>
              </a:rPr>
              <a:t>=122</a:t>
            </a:r>
            <a:r>
              <a:rPr kumimoji="1" lang="zh-CN" altLang="en-US" sz="2200" dirty="0">
                <a:latin typeface="Arial" panose="020B0604020202020204" pitchFamily="34" charset="0"/>
                <a:cs typeface="Arial" panose="020B0604020202020204" pitchFamily="34" charset="0"/>
              </a:rPr>
              <a:t> 𝜇</a:t>
            </a:r>
            <a:r>
              <a:rPr kumimoji="1" lang="en-US" altLang="zh-CN" sz="2200" dirty="0">
                <a:latin typeface="Arial" panose="020B0604020202020204" pitchFamily="34" charset="0"/>
                <a:cs typeface="Arial" panose="020B0604020202020204" pitchFamily="34" charset="0"/>
              </a:rPr>
              <a:t>m,</a:t>
            </a:r>
          </a:p>
          <a:p>
            <a:pPr marL="0" indent="0">
              <a:spcBef>
                <a:spcPts val="800"/>
              </a:spcBef>
              <a:buNone/>
            </a:pPr>
            <a:r>
              <a:rPr kumimoji="1" lang="zh-CN" altLang="en-US" sz="2200" dirty="0">
                <a:latin typeface="Arial" panose="020B0604020202020204" pitchFamily="34" charset="0"/>
                <a:cs typeface="Arial" panose="020B0604020202020204" pitchFamily="34" charset="0"/>
              </a:rPr>
              <a:t> </a:t>
            </a:r>
            <a:r>
              <a:rPr kumimoji="1" lang="en-US" altLang="zh-CN" sz="2200" dirty="0">
                <a:solidFill>
                  <a:srgbClr val="C00000"/>
                </a:solidFill>
                <a:latin typeface="Arial" panose="020B0604020202020204" pitchFamily="34" charset="0"/>
                <a:cs typeface="Arial" panose="020B0604020202020204" pitchFamily="34" charset="0"/>
              </a:rPr>
              <a:t>P=85</a:t>
            </a:r>
            <a:r>
              <a:rPr kumimoji="1" lang="zh-CN" altLang="en-US" sz="2200" dirty="0">
                <a:solidFill>
                  <a:srgbClr val="C00000"/>
                </a:solidFill>
                <a:latin typeface="Arial" panose="020B0604020202020204" pitchFamily="34" charset="0"/>
                <a:cs typeface="Arial" panose="020B0604020202020204" pitchFamily="34" charset="0"/>
              </a:rPr>
              <a:t> </a:t>
            </a:r>
            <a:r>
              <a:rPr kumimoji="1" lang="en-US" altLang="zh-CN" sz="2200" dirty="0">
                <a:solidFill>
                  <a:srgbClr val="C00000"/>
                </a:solidFill>
                <a:latin typeface="Arial" panose="020B0604020202020204" pitchFamily="34" charset="0"/>
                <a:cs typeface="Arial" panose="020B0604020202020204" pitchFamily="34" charset="0"/>
              </a:rPr>
              <a:t>TW</a:t>
            </a:r>
          </a:p>
          <a:p>
            <a:pPr marL="0" indent="0">
              <a:spcBef>
                <a:spcPts val="800"/>
              </a:spcBef>
              <a:buNone/>
            </a:pPr>
            <a:r>
              <a:rPr kumimoji="1" lang="en-US" altLang="zh-CN" sz="2200" dirty="0">
                <a:latin typeface="Arial" panose="020B0604020202020204" pitchFamily="34" charset="0"/>
                <a:cs typeface="Arial" panose="020B0604020202020204" pitchFamily="34" charset="0"/>
              </a:rPr>
              <a:t>Plasma:</a:t>
            </a:r>
            <a:r>
              <a:rPr kumimoji="1" lang="zh-CN" altLang="en-US" sz="2200" dirty="0">
                <a:latin typeface="Arial" panose="020B0604020202020204" pitchFamily="34" charset="0"/>
                <a:cs typeface="Arial" panose="020B0604020202020204" pitchFamily="34" charset="0"/>
              </a:rPr>
              <a:t> </a:t>
            </a:r>
            <a:r>
              <a:rPr kumimoji="1" lang="en-US" altLang="zh-CN" sz="2200" dirty="0">
                <a:latin typeface="Arial" panose="020B0604020202020204" pitchFamily="34" charset="0"/>
                <a:cs typeface="Arial" panose="020B0604020202020204" pitchFamily="34" charset="0"/>
              </a:rPr>
              <a:t>np=4.4×10</a:t>
            </a:r>
            <a:r>
              <a:rPr kumimoji="1" lang="en-US" altLang="zh-CN" sz="2200" baseline="30000" dirty="0">
                <a:latin typeface="Arial" panose="020B0604020202020204" pitchFamily="34" charset="0"/>
                <a:cs typeface="Arial" panose="020B0604020202020204" pitchFamily="34" charset="0"/>
              </a:rPr>
              <a:t>18</a:t>
            </a:r>
            <a:r>
              <a:rPr kumimoji="1" lang="zh-CN" altLang="en-US" sz="2200" dirty="0">
                <a:latin typeface="Arial" panose="020B0604020202020204" pitchFamily="34" charset="0"/>
                <a:cs typeface="Arial" panose="020B0604020202020204" pitchFamily="34" charset="0"/>
              </a:rPr>
              <a:t> </a:t>
            </a:r>
            <a:r>
              <a:rPr kumimoji="1" lang="en-US" altLang="zh-CN" sz="2200" dirty="0">
                <a:latin typeface="Arial" panose="020B0604020202020204" pitchFamily="34" charset="0"/>
                <a:cs typeface="Arial" panose="020B0604020202020204" pitchFamily="34" charset="0"/>
              </a:rPr>
              <a:t>cm</a:t>
            </a:r>
            <a:r>
              <a:rPr kumimoji="1" lang="en-US" altLang="zh-CN" sz="2200" baseline="30000" dirty="0">
                <a:latin typeface="Arial" panose="020B0604020202020204" pitchFamily="34" charset="0"/>
                <a:cs typeface="Arial" panose="020B0604020202020204" pitchFamily="34" charset="0"/>
              </a:rPr>
              <a:t>-3</a:t>
            </a:r>
          </a:p>
          <a:p>
            <a:pPr marL="0" indent="0">
              <a:spcBef>
                <a:spcPts val="800"/>
              </a:spcBef>
              <a:buNone/>
            </a:pPr>
            <a:r>
              <a:rPr lang="en-US" altLang="zh-CN" sz="2200" dirty="0">
                <a:latin typeface="Arial" panose="020B0604020202020204" pitchFamily="34" charset="0"/>
                <a:cs typeface="Arial" panose="020B0604020202020204" pitchFamily="34" charset="0"/>
              </a:rPr>
              <a:t>Synchronous phase:</a:t>
            </a:r>
            <a:r>
              <a:rPr lang="zh-CN" altLang="en-US" sz="2200" dirty="0">
                <a:latin typeface="Arial" panose="020B0604020202020204" pitchFamily="34" charset="0"/>
                <a:cs typeface="Arial" panose="020B0604020202020204" pitchFamily="34" charset="0"/>
              </a:rPr>
              <a:t> 𝜙</a:t>
            </a:r>
            <a:r>
              <a:rPr lang="en-US" altLang="zh-CN" sz="2200" baseline="-25000" dirty="0">
                <a:latin typeface="Arial" panose="020B0604020202020204" pitchFamily="34" charset="0"/>
                <a:cs typeface="Arial" panose="020B0604020202020204" pitchFamily="34" charset="0"/>
              </a:rPr>
              <a:t>s0</a:t>
            </a:r>
            <a:r>
              <a:rPr lang="en-US" altLang="zh-CN" sz="2200" dirty="0">
                <a:latin typeface="Arial" panose="020B0604020202020204" pitchFamily="34" charset="0"/>
                <a:cs typeface="Arial" panose="020B0604020202020204" pitchFamily="34" charset="0"/>
              </a:rPr>
              <a:t>=30</a:t>
            </a:r>
            <a:r>
              <a:rPr lang="en-US" altLang="zh-CN" sz="2200" baseline="30000" dirty="0">
                <a:latin typeface="Arial" panose="020B0604020202020204" pitchFamily="34" charset="0"/>
                <a:cs typeface="Arial" panose="020B0604020202020204" pitchFamily="34" charset="0"/>
              </a:rPr>
              <a:t>o</a:t>
            </a:r>
          </a:p>
          <a:p>
            <a:pPr marL="0" indent="0">
              <a:spcBef>
                <a:spcPts val="800"/>
              </a:spcBef>
              <a:buNone/>
            </a:pPr>
            <a:r>
              <a:rPr kumimoji="1" lang="en-US" altLang="zh-CN" sz="2200" dirty="0">
                <a:latin typeface="Arial" panose="020B0604020202020204" pitchFamily="34" charset="0"/>
                <a:cs typeface="Arial" panose="020B0604020202020204" pitchFamily="34" charset="0"/>
              </a:rPr>
              <a:t>Injected</a:t>
            </a:r>
            <a:r>
              <a:rPr kumimoji="1" lang="zh-CN" altLang="en-US" sz="2200" dirty="0">
                <a:latin typeface="Arial" panose="020B0604020202020204" pitchFamily="34" charset="0"/>
                <a:cs typeface="Arial" panose="020B0604020202020204" pitchFamily="34" charset="0"/>
              </a:rPr>
              <a:t> </a:t>
            </a:r>
            <a:r>
              <a:rPr kumimoji="1" lang="en-US" altLang="zh-CN" sz="2200" dirty="0">
                <a:latin typeface="Arial" panose="020B0604020202020204" pitchFamily="34" charset="0"/>
                <a:cs typeface="Arial" panose="020B0604020202020204" pitchFamily="34" charset="0"/>
              </a:rPr>
              <a:t>muon:</a:t>
            </a:r>
            <a:r>
              <a:rPr kumimoji="1" lang="zh-CN" altLang="en-US" sz="2200" dirty="0">
                <a:latin typeface="Arial" panose="020B0604020202020204" pitchFamily="34" charset="0"/>
                <a:cs typeface="Arial" panose="020B0604020202020204" pitchFamily="34" charset="0"/>
              </a:rPr>
              <a:t> </a:t>
            </a:r>
            <a:endParaRPr kumimoji="1" lang="en-US" altLang="zh-CN" sz="2200" dirty="0">
              <a:latin typeface="Arial" panose="020B0604020202020204" pitchFamily="34" charset="0"/>
              <a:cs typeface="Arial" panose="020B0604020202020204" pitchFamily="34" charset="0"/>
            </a:endParaRPr>
          </a:p>
          <a:p>
            <a:pPr marL="0" indent="0">
              <a:spcBef>
                <a:spcPts val="800"/>
              </a:spcBef>
              <a:buNone/>
            </a:pPr>
            <a:r>
              <a:rPr kumimoji="1" lang="en-US" altLang="zh-CN" sz="2200" dirty="0">
                <a:latin typeface="Arial" panose="020B0604020202020204" pitchFamily="34" charset="0"/>
                <a:cs typeface="Arial" panose="020B0604020202020204" pitchFamily="34" charset="0"/>
              </a:rPr>
              <a:t>w</a:t>
            </a:r>
            <a:r>
              <a:rPr kumimoji="1" lang="zh-CN" altLang="en-US" sz="2200" baseline="-25000" dirty="0">
                <a:latin typeface="Arial" panose="020B0604020202020204" pitchFamily="34" charset="0"/>
                <a:cs typeface="Arial" panose="020B0604020202020204" pitchFamily="34" charset="0"/>
              </a:rPr>
              <a:t>𝜇</a:t>
            </a:r>
            <a:r>
              <a:rPr kumimoji="1" lang="en-US" altLang="zh-CN" sz="2200" dirty="0">
                <a:latin typeface="Arial" panose="020B0604020202020204" pitchFamily="34" charset="0"/>
                <a:cs typeface="Arial" panose="020B0604020202020204" pitchFamily="34" charset="0"/>
              </a:rPr>
              <a:t>=102</a:t>
            </a:r>
            <a:r>
              <a:rPr kumimoji="1" lang="zh-CN" altLang="en-US" sz="2200" dirty="0">
                <a:latin typeface="Arial" panose="020B0604020202020204" pitchFamily="34" charset="0"/>
                <a:cs typeface="Arial" panose="020B0604020202020204" pitchFamily="34" charset="0"/>
              </a:rPr>
              <a:t> 𝜇</a:t>
            </a:r>
            <a:r>
              <a:rPr kumimoji="1" lang="en-US" altLang="zh-CN" sz="2200" dirty="0">
                <a:latin typeface="Arial" panose="020B0604020202020204" pitchFamily="34" charset="0"/>
                <a:cs typeface="Arial" panose="020B0604020202020204" pitchFamily="34" charset="0"/>
              </a:rPr>
              <a:t>m,</a:t>
            </a:r>
            <a:r>
              <a:rPr kumimoji="1" lang="zh-CN" altLang="en-US" sz="2200" dirty="0">
                <a:latin typeface="Arial" panose="020B0604020202020204" pitchFamily="34" charset="0"/>
                <a:cs typeface="Arial" panose="020B0604020202020204" pitchFamily="34" charset="0"/>
              </a:rPr>
              <a:t> 𝜃</a:t>
            </a:r>
            <a:r>
              <a:rPr kumimoji="1" lang="zh-CN" altLang="en-US" sz="2200" baseline="-25000" dirty="0">
                <a:latin typeface="Arial" panose="020B0604020202020204" pitchFamily="34" charset="0"/>
                <a:cs typeface="Arial" panose="020B0604020202020204" pitchFamily="34" charset="0"/>
              </a:rPr>
              <a:t>𝜇</a:t>
            </a:r>
            <a:r>
              <a:rPr kumimoji="1" lang="en-US" altLang="zh-CN" sz="2200" dirty="0">
                <a:latin typeface="Arial" panose="020B0604020202020204" pitchFamily="34" charset="0"/>
                <a:cs typeface="Arial" panose="020B0604020202020204" pitchFamily="34" charset="0"/>
              </a:rPr>
              <a:t>=0.22</a:t>
            </a:r>
            <a:r>
              <a:rPr kumimoji="1" lang="zh-CN" altLang="en-US" sz="2200" dirty="0">
                <a:latin typeface="Arial" panose="020B0604020202020204" pitchFamily="34" charset="0"/>
                <a:cs typeface="Arial" panose="020B0604020202020204" pitchFamily="34" charset="0"/>
              </a:rPr>
              <a:t> </a:t>
            </a:r>
            <a:r>
              <a:rPr kumimoji="1" lang="en-US" altLang="zh-CN" sz="2200" dirty="0">
                <a:latin typeface="Arial" panose="020B0604020202020204" pitchFamily="34" charset="0"/>
                <a:cs typeface="Arial" panose="020B0604020202020204" pitchFamily="34" charset="0"/>
              </a:rPr>
              <a:t>rad</a:t>
            </a:r>
            <a:endParaRPr lang="en-US" altLang="zh-CN" sz="2200" dirty="0">
              <a:latin typeface="Arial" panose="020B0604020202020204" pitchFamily="34" charset="0"/>
              <a:cs typeface="Arial" panose="020B0604020202020204" pitchFamily="34" charset="0"/>
            </a:endParaRPr>
          </a:p>
          <a:p>
            <a:endParaRPr kumimoji="1" lang="zh-CN" altLang="en-US" dirty="0"/>
          </a:p>
        </p:txBody>
      </p:sp>
    </p:spTree>
    <p:extLst>
      <p:ext uri="{BB962C8B-B14F-4D97-AF65-F5344CB8AC3E}">
        <p14:creationId xmlns:p14="http://schemas.microsoft.com/office/powerpoint/2010/main" val="470928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A5D761-6322-4AB9-8114-D340A52F91FD}"/>
              </a:ext>
            </a:extLst>
          </p:cNvPr>
          <p:cNvSpPr>
            <a:spLocks noGrp="1"/>
          </p:cNvSpPr>
          <p:nvPr>
            <p:ph type="title"/>
          </p:nvPr>
        </p:nvSpPr>
        <p:spPr>
          <a:xfrm>
            <a:off x="892075" y="-270396"/>
            <a:ext cx="10515600" cy="1325563"/>
          </a:xfrm>
        </p:spPr>
        <p:txBody>
          <a:bodyPr/>
          <a:lstStyle/>
          <a:p>
            <a:r>
              <a:rPr lang="en-US" altLang="zh-CN" b="1" dirty="0">
                <a:latin typeface="Arial" panose="020B0604020202020204" pitchFamily="34" charset="0"/>
                <a:cs typeface="Arial" panose="020B0604020202020204" pitchFamily="34" charset="0"/>
              </a:rPr>
              <a:t>Conclusion</a:t>
            </a:r>
            <a:endParaRPr lang="zh-CN" altLang="en-US" b="1"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BA04DEF8-9649-4D5F-9D8E-2448FA9FA591}"/>
              </a:ext>
            </a:extLst>
          </p:cNvPr>
          <p:cNvSpPr>
            <a:spLocks noGrp="1"/>
          </p:cNvSpPr>
          <p:nvPr>
            <p:ph idx="1"/>
          </p:nvPr>
        </p:nvSpPr>
        <p:spPr>
          <a:xfrm>
            <a:off x="310365" y="1055167"/>
            <a:ext cx="11571269" cy="5528513"/>
          </a:xfrm>
        </p:spPr>
        <p:txBody>
          <a:bodyPr>
            <a:noAutofit/>
          </a:bodyPr>
          <a:lstStyle/>
          <a:p>
            <a:pPr>
              <a:lnSpc>
                <a:spcPct val="130000"/>
              </a:lnSpc>
              <a:buFont typeface="Wingdings" pitchFamily="2" charset="2"/>
              <a:buChar char="Ø"/>
            </a:pPr>
            <a:r>
              <a:rPr lang="en-US" altLang="zh-CN" sz="2300" b="0" i="0" dirty="0">
                <a:solidFill>
                  <a:srgbClr val="262626"/>
                </a:solidFill>
                <a:effectLst/>
                <a:latin typeface="Arial" panose="020B0604020202020204" pitchFamily="34" charset="0"/>
                <a:cs typeface="Arial" panose="020B0604020202020204" pitchFamily="34" charset="0"/>
              </a:rPr>
              <a:t>We explore the acceleration of low-energy muons using high-gradient laser-driven</a:t>
            </a:r>
            <a:r>
              <a:rPr lang="zh-CN" altLang="en-US" sz="2300" b="0" i="0" dirty="0">
                <a:solidFill>
                  <a:srgbClr val="262626"/>
                </a:solidFill>
                <a:effectLst/>
                <a:latin typeface="Arial" panose="020B0604020202020204" pitchFamily="34" charset="0"/>
                <a:cs typeface="Arial" panose="020B0604020202020204" pitchFamily="34" charset="0"/>
              </a:rPr>
              <a:t> </a:t>
            </a:r>
            <a:r>
              <a:rPr lang="en-US" altLang="zh-CN" sz="2300" b="0" i="0" dirty="0">
                <a:solidFill>
                  <a:srgbClr val="262626"/>
                </a:solidFill>
                <a:effectLst/>
                <a:latin typeface="Arial" panose="020B0604020202020204" pitchFamily="34" charset="0"/>
                <a:cs typeface="Arial" panose="020B0604020202020204" pitchFamily="34" charset="0"/>
              </a:rPr>
              <a:t>wakefields</a:t>
            </a:r>
            <a:r>
              <a:rPr lang="zh-CN" altLang="en-US" sz="2300" b="0" i="0" dirty="0">
                <a:solidFill>
                  <a:srgbClr val="262626"/>
                </a:solidFill>
                <a:effectLst/>
                <a:latin typeface="Arial" panose="020B0604020202020204" pitchFamily="34" charset="0"/>
                <a:cs typeface="Arial" panose="020B0604020202020204" pitchFamily="34" charset="0"/>
              </a:rPr>
              <a:t> </a:t>
            </a:r>
            <a:r>
              <a:rPr lang="en-US" altLang="zh-CN" sz="2300" b="0" i="0" dirty="0">
                <a:solidFill>
                  <a:srgbClr val="262626"/>
                </a:solidFill>
                <a:effectLst/>
                <a:latin typeface="Arial" panose="020B0604020202020204" pitchFamily="34" charset="0"/>
                <a:cs typeface="Arial" panose="020B0604020202020204" pitchFamily="34" charset="0"/>
              </a:rPr>
              <a:t>in</a:t>
            </a:r>
            <a:r>
              <a:rPr lang="zh-CN" altLang="en-US" sz="2300" b="0" i="0" dirty="0">
                <a:solidFill>
                  <a:srgbClr val="262626"/>
                </a:solidFill>
                <a:effectLst/>
                <a:latin typeface="Arial" panose="020B0604020202020204" pitchFamily="34" charset="0"/>
                <a:cs typeface="Arial" panose="020B0604020202020204" pitchFamily="34" charset="0"/>
              </a:rPr>
              <a:t> </a:t>
            </a:r>
            <a:r>
              <a:rPr lang="en-US" altLang="zh-CN" sz="2300" b="0" i="0" dirty="0">
                <a:solidFill>
                  <a:srgbClr val="262626"/>
                </a:solidFill>
                <a:effectLst/>
                <a:latin typeface="Arial" panose="020B0604020202020204" pitchFamily="34" charset="0"/>
                <a:cs typeface="Arial" panose="020B0604020202020204" pitchFamily="34" charset="0"/>
              </a:rPr>
              <a:t>plasma. By leveraging the self-evolution of wakefields in plasma with decreasing density, we achieve </a:t>
            </a:r>
            <a:r>
              <a:rPr lang="en-US" altLang="zh-CN" sz="2300" b="0" i="0" dirty="0">
                <a:solidFill>
                  <a:srgbClr val="C00000"/>
                </a:solidFill>
                <a:effectLst/>
                <a:latin typeface="Arial" panose="020B0604020202020204" pitchFamily="34" charset="0"/>
                <a:cs typeface="Arial" panose="020B0604020202020204" pitchFamily="34" charset="0"/>
              </a:rPr>
              <a:t>resonant acceleration of low-energy muons. </a:t>
            </a:r>
          </a:p>
          <a:p>
            <a:pPr>
              <a:lnSpc>
                <a:spcPct val="130000"/>
              </a:lnSpc>
              <a:buFont typeface="Wingdings" pitchFamily="2" charset="2"/>
              <a:buChar char="Ø"/>
            </a:pPr>
            <a:endParaRPr lang="en-US" altLang="zh-CN" sz="2300" b="0" i="0" dirty="0">
              <a:solidFill>
                <a:srgbClr val="C00000"/>
              </a:solidFill>
              <a:effectLst/>
              <a:latin typeface="Arial" panose="020B0604020202020204" pitchFamily="34" charset="0"/>
              <a:cs typeface="Arial" panose="020B0604020202020204" pitchFamily="34" charset="0"/>
            </a:endParaRPr>
          </a:p>
          <a:p>
            <a:pPr>
              <a:lnSpc>
                <a:spcPct val="130000"/>
              </a:lnSpc>
              <a:buFont typeface="Wingdings" pitchFamily="2" charset="2"/>
              <a:buChar char="Ø"/>
            </a:pPr>
            <a:r>
              <a:rPr lang="en-US" altLang="zh-CN" sz="2300" b="0" i="0" dirty="0">
                <a:solidFill>
                  <a:srgbClr val="262626"/>
                </a:solidFill>
                <a:effectLst/>
                <a:latin typeface="Arial" panose="020B0604020202020204" pitchFamily="34" charset="0"/>
                <a:cs typeface="Arial" panose="020B0604020202020204" pitchFamily="34" charset="0"/>
              </a:rPr>
              <a:t>The accelerated muons exhibit </a:t>
            </a:r>
            <a:r>
              <a:rPr lang="en-US" altLang="zh-CN" sz="2300" b="0" i="0" dirty="0">
                <a:solidFill>
                  <a:srgbClr val="C00000"/>
                </a:solidFill>
                <a:effectLst/>
                <a:latin typeface="Arial" panose="020B0604020202020204" pitchFamily="34" charset="0"/>
                <a:cs typeface="Arial" panose="020B0604020202020204" pitchFamily="34" charset="0"/>
              </a:rPr>
              <a:t>sub-femtosecond micro-bunch </a:t>
            </a:r>
            <a:r>
              <a:rPr lang="en-US" altLang="zh-CN" sz="2300" b="0" i="0" dirty="0">
                <a:solidFill>
                  <a:srgbClr val="262626"/>
                </a:solidFill>
                <a:effectLst/>
                <a:latin typeface="Arial" panose="020B0604020202020204" pitchFamily="34" charset="0"/>
                <a:cs typeface="Arial" panose="020B0604020202020204" pitchFamily="34" charset="0"/>
              </a:rPr>
              <a:t>structures, with a single bunch energy spread of approximately 0.1%, potentially enabling new applications. </a:t>
            </a:r>
          </a:p>
          <a:p>
            <a:pPr>
              <a:lnSpc>
                <a:spcPct val="130000"/>
              </a:lnSpc>
              <a:buFont typeface="Wingdings" pitchFamily="2" charset="2"/>
              <a:buChar char="Ø"/>
            </a:pPr>
            <a:endParaRPr lang="en-US" altLang="zh-CN" sz="2300" b="0" i="0" dirty="0">
              <a:solidFill>
                <a:srgbClr val="262626"/>
              </a:solidFill>
              <a:effectLst/>
              <a:latin typeface="Arial" panose="020B0604020202020204" pitchFamily="34" charset="0"/>
              <a:cs typeface="Arial" panose="020B0604020202020204" pitchFamily="34" charset="0"/>
            </a:endParaRPr>
          </a:p>
          <a:p>
            <a:pPr>
              <a:lnSpc>
                <a:spcPct val="130000"/>
              </a:lnSpc>
              <a:buFont typeface="Wingdings" pitchFamily="2" charset="2"/>
              <a:buChar char="Ø"/>
            </a:pPr>
            <a:r>
              <a:rPr lang="en-US" altLang="zh-CN" sz="2300" b="0" i="0" dirty="0">
                <a:solidFill>
                  <a:srgbClr val="262626"/>
                </a:solidFill>
                <a:effectLst/>
                <a:latin typeface="Arial" panose="020B0604020202020204" pitchFamily="34" charset="0"/>
                <a:cs typeface="Arial" panose="020B0604020202020204" pitchFamily="34" charset="0"/>
              </a:rPr>
              <a:t>This method </a:t>
            </a:r>
            <a:r>
              <a:rPr lang="en-US" altLang="zh-CN" sz="2300" b="0" i="0" dirty="0">
                <a:solidFill>
                  <a:srgbClr val="C00000"/>
                </a:solidFill>
                <a:effectLst/>
                <a:latin typeface="Arial" panose="020B0604020202020204" pitchFamily="34" charset="0"/>
                <a:cs typeface="Arial" panose="020B0604020202020204" pitchFamily="34" charset="0"/>
              </a:rPr>
              <a:t>can also be used to accelerate other "heavy" particles</a:t>
            </a:r>
            <a:r>
              <a:rPr lang="en-US" altLang="zh-CN" sz="2300" b="0" i="0" dirty="0">
                <a:solidFill>
                  <a:srgbClr val="262626"/>
                </a:solidFill>
                <a:effectLst/>
                <a:latin typeface="Arial" panose="020B0604020202020204" pitchFamily="34" charset="0"/>
                <a:cs typeface="Arial" panose="020B0604020202020204" pitchFamily="34" charset="0"/>
              </a:rPr>
              <a:t>, serving as an essential component of high-quality, high-energy particle sources or colliders.</a:t>
            </a:r>
            <a:endParaRPr lang="zh-CN" altLang="en-US" sz="2300"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93897C27-E5CB-473B-BB33-07ECE776BF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71" y="32386"/>
            <a:ext cx="720000" cy="720000"/>
          </a:xfrm>
          <a:prstGeom prst="rect">
            <a:avLst/>
          </a:prstGeom>
        </p:spPr>
      </p:pic>
      <p:pic>
        <p:nvPicPr>
          <p:cNvPr id="5" name="图片 4">
            <a:extLst>
              <a:ext uri="{FF2B5EF4-FFF2-40B4-BE49-F238E27FC236}">
                <a16:creationId xmlns:a16="http://schemas.microsoft.com/office/drawing/2014/main" id="{5423ABEA-0333-4B92-AA04-8E7CF5EFBF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07675" y="32386"/>
            <a:ext cx="720000" cy="720000"/>
          </a:xfrm>
          <a:prstGeom prst="rect">
            <a:avLst/>
          </a:prstGeom>
        </p:spPr>
      </p:pic>
    </p:spTree>
    <p:extLst>
      <p:ext uri="{BB962C8B-B14F-4D97-AF65-F5344CB8AC3E}">
        <p14:creationId xmlns:p14="http://schemas.microsoft.com/office/powerpoint/2010/main" val="668283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C30C-B890-6245-BCCB-565D35A86588}"/>
              </a:ext>
            </a:extLst>
          </p:cNvPr>
          <p:cNvSpPr>
            <a:spLocks noGrp="1"/>
          </p:cNvSpPr>
          <p:nvPr>
            <p:ph type="title"/>
          </p:nvPr>
        </p:nvSpPr>
        <p:spPr/>
        <p:txBody>
          <a:bodyPr/>
          <a:lstStyle/>
          <a:p>
            <a:r>
              <a:rPr lang="en-US" altLang="zh-CN" dirty="0"/>
              <a:t>Backup</a:t>
            </a:r>
            <a:r>
              <a:rPr lang="zh-CN" altLang="en-US" dirty="0"/>
              <a:t> </a:t>
            </a:r>
            <a:r>
              <a:rPr lang="en-US" altLang="zh-CN" dirty="0"/>
              <a:t>Slides</a:t>
            </a:r>
            <a:endParaRPr lang="en-US" dirty="0"/>
          </a:p>
        </p:txBody>
      </p:sp>
      <p:pic>
        <p:nvPicPr>
          <p:cNvPr id="5" name="Content Placeholder 4">
            <a:extLst>
              <a:ext uri="{FF2B5EF4-FFF2-40B4-BE49-F238E27FC236}">
                <a16:creationId xmlns:a16="http://schemas.microsoft.com/office/drawing/2014/main" id="{F24785CB-25AE-9842-B84C-E1BD61AE637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94228" y="2006600"/>
            <a:ext cx="9427028" cy="4381576"/>
          </a:xfrm>
        </p:spPr>
      </p:pic>
    </p:spTree>
    <p:extLst>
      <p:ext uri="{BB962C8B-B14F-4D97-AF65-F5344CB8AC3E}">
        <p14:creationId xmlns:p14="http://schemas.microsoft.com/office/powerpoint/2010/main" val="3774816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C30C-B890-6245-BCCB-565D35A86588}"/>
              </a:ext>
            </a:extLst>
          </p:cNvPr>
          <p:cNvSpPr>
            <a:spLocks noGrp="1"/>
          </p:cNvSpPr>
          <p:nvPr>
            <p:ph type="title"/>
          </p:nvPr>
        </p:nvSpPr>
        <p:spPr/>
        <p:txBody>
          <a:bodyPr/>
          <a:lstStyle/>
          <a:p>
            <a:r>
              <a:rPr lang="en-US" altLang="zh-CN" dirty="0"/>
              <a:t>Backup</a:t>
            </a:r>
            <a:r>
              <a:rPr lang="zh-CN" altLang="en-US" dirty="0"/>
              <a:t> </a:t>
            </a:r>
            <a:r>
              <a:rPr lang="en-US" altLang="zh-CN" dirty="0"/>
              <a:t>Slides</a:t>
            </a:r>
            <a:endParaRPr lang="en-US" dirty="0"/>
          </a:p>
        </p:txBody>
      </p:sp>
      <p:pic>
        <p:nvPicPr>
          <p:cNvPr id="4" name="Picture 3">
            <a:extLst>
              <a:ext uri="{FF2B5EF4-FFF2-40B4-BE49-F238E27FC236}">
                <a16:creationId xmlns:a16="http://schemas.microsoft.com/office/drawing/2014/main" id="{0CCB5E27-FC00-6D4E-A212-3F885864B24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2513" y="2300287"/>
            <a:ext cx="8262518" cy="3464058"/>
          </a:xfrm>
          <a:prstGeom prst="rect">
            <a:avLst/>
          </a:prstGeom>
        </p:spPr>
      </p:pic>
    </p:spTree>
    <p:extLst>
      <p:ext uri="{BB962C8B-B14F-4D97-AF65-F5344CB8AC3E}">
        <p14:creationId xmlns:p14="http://schemas.microsoft.com/office/powerpoint/2010/main" val="3060831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D629203-D7F9-39B5-A5B2-5DA0EF5CB212}"/>
              </a:ext>
            </a:extLst>
          </p:cNvPr>
          <p:cNvPicPr>
            <a:picLocks noChangeAspect="1"/>
          </p:cNvPicPr>
          <p:nvPr/>
        </p:nvPicPr>
        <p:blipFill>
          <a:blip r:embed="rId2"/>
          <a:stretch>
            <a:fillRect/>
          </a:stretch>
        </p:blipFill>
        <p:spPr>
          <a:xfrm>
            <a:off x="1250950" y="189157"/>
            <a:ext cx="9264650" cy="6479685"/>
          </a:xfrm>
          <a:prstGeom prst="rect">
            <a:avLst/>
          </a:prstGeom>
        </p:spPr>
      </p:pic>
    </p:spTree>
    <p:extLst>
      <p:ext uri="{BB962C8B-B14F-4D97-AF65-F5344CB8AC3E}">
        <p14:creationId xmlns:p14="http://schemas.microsoft.com/office/powerpoint/2010/main" val="1157307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078A1968-3BE8-4E93-BB0C-8A86F036B0DC}"/>
              </a:ext>
            </a:extLst>
          </p:cNvPr>
          <p:cNvSpPr txBox="1"/>
          <p:nvPr/>
        </p:nvSpPr>
        <p:spPr>
          <a:xfrm>
            <a:off x="407371" y="6195305"/>
            <a:ext cx="6153150"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A. </a:t>
            </a:r>
            <a:r>
              <a:rPr lang="en-US" altLang="zh-CN" dirty="0" err="1">
                <a:latin typeface="Times New Roman" panose="02020603050405020304" pitchFamily="18" charset="0"/>
                <a:cs typeface="Times New Roman" panose="02020603050405020304" pitchFamily="18" charset="0"/>
              </a:rPr>
              <a:t>Keshavarzia</a:t>
            </a:r>
            <a:r>
              <a:rPr lang="en-US" altLang="zh-CN" dirty="0">
                <a:latin typeface="Times New Roman" panose="02020603050405020304" pitchFamily="18" charset="0"/>
                <a:cs typeface="Times New Roman" panose="02020603050405020304" pitchFamily="18" charset="0"/>
              </a:rPr>
              <a:t>, et al., Nuclear Physics B 975 (2022) 115675. </a:t>
            </a:r>
          </a:p>
        </p:txBody>
      </p:sp>
      <p:pic>
        <p:nvPicPr>
          <p:cNvPr id="21" name="图片 20">
            <a:extLst>
              <a:ext uri="{FF2B5EF4-FFF2-40B4-BE49-F238E27FC236}">
                <a16:creationId xmlns:a16="http://schemas.microsoft.com/office/drawing/2014/main" id="{5FE59822-7459-4F36-9813-415FBC8A79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616" y="3703320"/>
            <a:ext cx="9047753" cy="2237160"/>
          </a:xfrm>
          <a:prstGeom prst="rect">
            <a:avLst/>
          </a:prstGeom>
        </p:spPr>
      </p:pic>
      <p:sp>
        <p:nvSpPr>
          <p:cNvPr id="2" name="标题 1">
            <a:extLst>
              <a:ext uri="{FF2B5EF4-FFF2-40B4-BE49-F238E27FC236}">
                <a16:creationId xmlns:a16="http://schemas.microsoft.com/office/drawing/2014/main" id="{C730152C-62DC-4F9D-AA61-1BECBF9A90CB}"/>
              </a:ext>
            </a:extLst>
          </p:cNvPr>
          <p:cNvSpPr>
            <a:spLocks noGrp="1"/>
          </p:cNvSpPr>
          <p:nvPr>
            <p:ph type="title"/>
          </p:nvPr>
        </p:nvSpPr>
        <p:spPr>
          <a:xfrm>
            <a:off x="892075" y="-193593"/>
            <a:ext cx="10515600" cy="1325563"/>
          </a:xfrm>
        </p:spPr>
        <p:txBody>
          <a:bodyPr/>
          <a:lstStyle/>
          <a:p>
            <a:r>
              <a:rPr lang="en-US" altLang="zh-CN" dirty="0">
                <a:latin typeface="Arial" panose="020B0604020202020204" pitchFamily="34" charset="0"/>
                <a:cs typeface="Arial" panose="020B0604020202020204" pitchFamily="34" charset="0"/>
              </a:rPr>
              <a:t>Muon</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9EB915E2-76B5-4382-A130-60E93C2272B4}"/>
                  </a:ext>
                </a:extLst>
              </p:cNvPr>
              <p:cNvSpPr>
                <a:spLocks noGrp="1"/>
              </p:cNvSpPr>
              <p:nvPr>
                <p:ph idx="1"/>
              </p:nvPr>
            </p:nvSpPr>
            <p:spPr>
              <a:xfrm>
                <a:off x="220185" y="917520"/>
                <a:ext cx="11971815" cy="4351338"/>
              </a:xfrm>
            </p:spPr>
            <p:txBody>
              <a:bodyPr>
                <a:normAutofit/>
              </a:bodyPr>
              <a:lstStyle/>
              <a:p>
                <a:pPr>
                  <a:lnSpc>
                    <a:spcPct val="150000"/>
                  </a:lnSpc>
                  <a:buFont typeface="Wingdings" pitchFamily="2" charset="2"/>
                  <a:buChar char="Ø"/>
                </a:pPr>
                <a:r>
                  <a:rPr lang="en-US" altLang="zh-CN" sz="2400" dirty="0">
                    <a:latin typeface="Arial" panose="020B0604020202020204" pitchFamily="34" charset="0"/>
                    <a:cs typeface="Arial" panose="020B0604020202020204" pitchFamily="34" charset="0"/>
                  </a:rPr>
                  <a:t> </a:t>
                </a:r>
                <a:r>
                  <a:rPr kumimoji="1" lang="en-US" altLang="zh-CN" sz="2400" dirty="0">
                    <a:latin typeface="Arial" panose="020B0604020202020204" pitchFamily="34" charset="0"/>
                    <a:cs typeface="Arial" panose="020B0604020202020204" pitchFamily="34" charset="0"/>
                  </a:rPr>
                  <a:t>An unstable </a:t>
                </a:r>
                <a:r>
                  <a:rPr lang="en-US" altLang="zh-CN" sz="2400" dirty="0">
                    <a:latin typeface="Arial" panose="020B0604020202020204" pitchFamily="34" charset="0"/>
                    <a:cs typeface="Arial" panose="020B0604020202020204" pitchFamily="34" charset="0"/>
                  </a:rPr>
                  <a:t>fundamental particle with a short lifetime at rest, 2.2 </a:t>
                </a:r>
                <a14:m>
                  <m:oMath xmlns:m="http://schemas.openxmlformats.org/officeDocument/2006/math">
                    <m:r>
                      <a:rPr lang="en-US" altLang="zh-CN" sz="2400" i="1">
                        <a:latin typeface="Cambria Math" panose="02040503050406030204" pitchFamily="18" charset="0"/>
                        <a:ea typeface="Cambria Math" panose="02040503050406030204" pitchFamily="18" charset="0"/>
                      </a:rPr>
                      <m:t>𝜇</m:t>
                    </m:r>
                  </m:oMath>
                </a14:m>
                <a:r>
                  <a:rPr lang="en-US" altLang="zh-CN" sz="2400" dirty="0">
                    <a:latin typeface="Arial" panose="020B0604020202020204" pitchFamily="34" charset="0"/>
                    <a:cs typeface="Arial" panose="020B0604020202020204" pitchFamily="34" charset="0"/>
                  </a:rPr>
                  <a:t>s, Mass: </a:t>
                </a:r>
                <a:r>
                  <a:rPr kumimoji="1" lang="en-US" altLang="zh-CN" sz="2400" dirty="0">
                    <a:latin typeface="Arial" panose="020B0604020202020204" pitchFamily="34" charset="0"/>
                    <a:cs typeface="Arial" panose="020B0604020202020204" pitchFamily="34" charset="0"/>
                  </a:rPr>
                  <a:t>~207 </a:t>
                </a:r>
                <a14:m>
                  <m:oMath xmlns:m="http://schemas.openxmlformats.org/officeDocument/2006/math">
                    <m:sSub>
                      <m:sSubPr>
                        <m:ctrlPr>
                          <a:rPr kumimoji="1" lang="en-US" altLang="zh-CN" sz="2400" i="1">
                            <a:latin typeface="Cambria Math" panose="02040503050406030204" pitchFamily="18" charset="0"/>
                          </a:rPr>
                        </m:ctrlPr>
                      </m:sSubPr>
                      <m:e>
                        <m:r>
                          <a:rPr kumimoji="1" lang="en-US" altLang="zh-CN" sz="2400" i="1">
                            <a:latin typeface="Cambria Math" panose="02040503050406030204" pitchFamily="18" charset="0"/>
                          </a:rPr>
                          <m:t>𝑚</m:t>
                        </m:r>
                      </m:e>
                      <m:sub>
                        <m:r>
                          <a:rPr kumimoji="1" lang="en-US" altLang="zh-CN" sz="2400" i="1">
                            <a:latin typeface="Cambria Math" panose="02040503050406030204" pitchFamily="18" charset="0"/>
                          </a:rPr>
                          <m:t>𝑒</m:t>
                        </m:r>
                      </m:sub>
                    </m:sSub>
                  </m:oMath>
                </a14:m>
                <a:r>
                  <a:rPr lang="en-US" altLang="zh-CN" sz="2400" dirty="0">
                    <a:latin typeface="Arial" panose="020B0604020202020204" pitchFamily="34" charset="0"/>
                    <a:cs typeface="Arial" panose="020B0604020202020204" pitchFamily="34" charset="0"/>
                  </a:rPr>
                  <a:t>.</a:t>
                </a:r>
              </a:p>
              <a:p>
                <a:pPr>
                  <a:lnSpc>
                    <a:spcPct val="150000"/>
                  </a:lnSpc>
                  <a:buFont typeface="Wingdings" pitchFamily="2" charset="2"/>
                  <a:buChar char="Ø"/>
                </a:pPr>
                <a:r>
                  <a:rPr lang="en-US" altLang="zh-CN" sz="2400" dirty="0">
                    <a:latin typeface="Arial" panose="020B0604020202020204" pitchFamily="34" charset="0"/>
                    <a:cs typeface="Arial" panose="020B0604020202020204" pitchFamily="34" charset="0"/>
                  </a:rPr>
                  <a:t> To explore the physics beyond the Standard Model: Muon collider</a:t>
                </a:r>
                <a:r>
                  <a:rPr lang="en-US" altLang="zh-CN" sz="2400" dirty="0">
                    <a:solidFill>
                      <a:srgbClr val="000000"/>
                    </a:solidFill>
                    <a:latin typeface="Arial" panose="020B0604020202020204" pitchFamily="34" charset="0"/>
                    <a:cs typeface="Arial" panose="020B0604020202020204" pitchFamily="34" charset="0"/>
                  </a:rPr>
                  <a:t>; </a:t>
                </a:r>
                <a:r>
                  <a:rPr lang="en-US" altLang="zh-CN" sz="2400" dirty="0">
                    <a:solidFill>
                      <a:srgbClr val="C00000"/>
                    </a:solidFill>
                    <a:latin typeface="Arial" panose="020B0604020202020204" pitchFamily="34" charset="0"/>
                    <a:cs typeface="Arial" panose="020B0604020202020204" pitchFamily="34" charset="0"/>
                  </a:rPr>
                  <a:t>Precise measurement of the anomalous magnetic moment, ...</a:t>
                </a:r>
              </a:p>
              <a:p>
                <a:pPr>
                  <a:lnSpc>
                    <a:spcPct val="150000"/>
                  </a:lnSpc>
                  <a:buFont typeface="Wingdings" pitchFamily="2" charset="2"/>
                  <a:buChar char="Ø"/>
                </a:pP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Applied physics: </a:t>
                </a:r>
                <a:r>
                  <a:rPr lang="zh-CN" altLang="en-US" sz="2400" dirty="0">
                    <a:latin typeface="Arial" panose="020B0604020202020204" pitchFamily="34" charset="0"/>
                    <a:cs typeface="Arial" panose="020B0604020202020204" pitchFamily="34" charset="0"/>
                  </a:rPr>
                  <a:t>𝜇</a:t>
                </a:r>
                <a:r>
                  <a:rPr lang="en-US" altLang="zh-CN" sz="2400" dirty="0">
                    <a:latin typeface="Arial" panose="020B0604020202020204" pitchFamily="34" charset="0"/>
                    <a:cs typeface="Arial" panose="020B0604020202020204" pitchFamily="34" charset="0"/>
                  </a:rPr>
                  <a:t>SR (muon spin spectroscopy), muon radiography …</a:t>
                </a:r>
                <a:endParaRPr lang="zh-CN" altLang="en-US" sz="2400" dirty="0">
                  <a:latin typeface="Arial" panose="020B0604020202020204" pitchFamily="34" charset="0"/>
                  <a:cs typeface="Arial" panose="020B0604020202020204" pitchFamily="34" charset="0"/>
                </a:endParaRPr>
              </a:p>
            </p:txBody>
          </p:sp>
        </mc:Choice>
        <mc:Fallback xmlns="">
          <p:sp>
            <p:nvSpPr>
              <p:cNvPr id="3" name="内容占位符 2">
                <a:extLst>
                  <a:ext uri="{FF2B5EF4-FFF2-40B4-BE49-F238E27FC236}">
                    <a16:creationId xmlns:a16="http://schemas.microsoft.com/office/drawing/2014/main" id="{9EB915E2-76B5-4382-A130-60E93C2272B4}"/>
                  </a:ext>
                </a:extLst>
              </p:cNvPr>
              <p:cNvSpPr>
                <a:spLocks noGrp="1" noRot="1" noChangeAspect="1" noMove="1" noResize="1" noEditPoints="1" noAdjustHandles="1" noChangeArrowheads="1" noChangeShapeType="1" noTextEdit="1"/>
              </p:cNvSpPr>
              <p:nvPr>
                <p:ph idx="1"/>
              </p:nvPr>
            </p:nvSpPr>
            <p:spPr>
              <a:xfrm>
                <a:off x="220185" y="917520"/>
                <a:ext cx="11971815" cy="4351338"/>
              </a:xfrm>
              <a:blipFill>
                <a:blip r:embed="rId4"/>
                <a:stretch>
                  <a:fillRect l="-742"/>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61129E9A-B90A-4DCB-A478-C0C800D1FB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71" y="32386"/>
            <a:ext cx="720000" cy="720000"/>
          </a:xfrm>
          <a:prstGeom prst="rect">
            <a:avLst/>
          </a:prstGeom>
        </p:spPr>
      </p:pic>
      <p:pic>
        <p:nvPicPr>
          <p:cNvPr id="5" name="图片 4">
            <a:extLst>
              <a:ext uri="{FF2B5EF4-FFF2-40B4-BE49-F238E27FC236}">
                <a16:creationId xmlns:a16="http://schemas.microsoft.com/office/drawing/2014/main" id="{08AC5AA4-7A9A-4AE9-B437-E1CC57EDBF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07675" y="32386"/>
            <a:ext cx="720000" cy="720000"/>
          </a:xfrm>
          <a:prstGeom prst="rect">
            <a:avLst/>
          </a:prstGeom>
        </p:spPr>
      </p:pic>
      <p:sp>
        <p:nvSpPr>
          <p:cNvPr id="6" name="文本框 5">
            <a:extLst>
              <a:ext uri="{FF2B5EF4-FFF2-40B4-BE49-F238E27FC236}">
                <a16:creationId xmlns:a16="http://schemas.microsoft.com/office/drawing/2014/main" id="{3FA71DF3-8367-2EEB-00D4-95CB4BB6FCC3}"/>
              </a:ext>
            </a:extLst>
          </p:cNvPr>
          <p:cNvSpPr txBox="1"/>
          <p:nvPr/>
        </p:nvSpPr>
        <p:spPr>
          <a:xfrm>
            <a:off x="9575055" y="4186154"/>
            <a:ext cx="2626261" cy="1908215"/>
          </a:xfrm>
          <a:prstGeom prst="rect">
            <a:avLst/>
          </a:prstGeom>
          <a:noFill/>
        </p:spPr>
        <p:txBody>
          <a:bodyPr wrap="square" rtlCol="0">
            <a:spAutoFit/>
          </a:bodyPr>
          <a:lstStyle/>
          <a:p>
            <a:r>
              <a:rPr lang="en-US" altLang="zh-CN" sz="2000" dirty="0">
                <a:solidFill>
                  <a:srgbClr val="211E1E"/>
                </a:solidFill>
                <a:latin typeface="Arial" panose="020B0604020202020204" pitchFamily="34" charset="0"/>
                <a:cs typeface="Arial" panose="020B0604020202020204" pitchFamily="34" charset="0"/>
              </a:rPr>
              <a:t>T</a:t>
            </a:r>
            <a:r>
              <a:rPr lang="en-US" altLang="zh-CN" sz="2000" dirty="0">
                <a:solidFill>
                  <a:srgbClr val="211E1E"/>
                </a:solidFill>
                <a:effectLst/>
                <a:latin typeface="Arial" panose="020B0604020202020204" pitchFamily="34" charset="0"/>
                <a:cs typeface="Arial" panose="020B0604020202020204" pitchFamily="34" charset="0"/>
              </a:rPr>
              <a:t>he measured value is approximately 3 standard deviations from the Standard Model prediction</a:t>
            </a:r>
          </a:p>
          <a:p>
            <a:endParaRPr kumimoji="1" lang="zh-CN" altLang="en-US" dirty="0"/>
          </a:p>
        </p:txBody>
      </p:sp>
    </p:spTree>
    <p:extLst>
      <p:ext uri="{BB962C8B-B14F-4D97-AF65-F5344CB8AC3E}">
        <p14:creationId xmlns:p14="http://schemas.microsoft.com/office/powerpoint/2010/main" val="2836796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1D574B-B36D-4CF1-BF09-C0252E1E7B85}"/>
              </a:ext>
            </a:extLst>
          </p:cNvPr>
          <p:cNvSpPr>
            <a:spLocks noGrp="1"/>
          </p:cNvSpPr>
          <p:nvPr>
            <p:ph type="title"/>
          </p:nvPr>
        </p:nvSpPr>
        <p:spPr>
          <a:xfrm>
            <a:off x="0" y="-180975"/>
            <a:ext cx="10515600" cy="1325563"/>
          </a:xfrm>
        </p:spPr>
        <p:txBody>
          <a:bodyPr/>
          <a:lstStyle/>
          <a:p>
            <a:r>
              <a:rPr lang="en-US" altLang="zh-CN" dirty="0">
                <a:latin typeface="Arial" panose="020B0604020202020204" pitchFamily="34" charset="0"/>
                <a:cs typeface="Arial" panose="020B0604020202020204" pitchFamily="34" charset="0"/>
              </a:rPr>
              <a:t>Muon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Collider</a:t>
            </a:r>
            <a:endParaRPr lang="zh-CN" altLang="en-US"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BA4D133C-E57C-4B03-A14B-A4FD7849525A}"/>
              </a:ext>
            </a:extLst>
          </p:cNvPr>
          <p:cNvSpPr>
            <a:spLocks noGrp="1"/>
          </p:cNvSpPr>
          <p:nvPr>
            <p:ph idx="1"/>
          </p:nvPr>
        </p:nvSpPr>
        <p:spPr>
          <a:xfrm>
            <a:off x="441959" y="874094"/>
            <a:ext cx="10875135" cy="4351338"/>
          </a:xfrm>
        </p:spPr>
        <p:txBody>
          <a:bodyPr/>
          <a:lstStyle/>
          <a:p>
            <a:pPr marL="285750" indent="-285750">
              <a:buFont typeface="Wingdings" panose="05000000000000000000" pitchFamily="2" charset="2"/>
              <a:buChar char="Ø"/>
            </a:pPr>
            <a:r>
              <a:rPr kumimoji="1" lang="en-US" altLang="zh-CN" dirty="0">
                <a:latin typeface="Arial" panose="020B0604020202020204" pitchFamily="34" charset="0"/>
                <a:ea typeface="Microsoft YaHei" panose="020B0503020204020204" pitchFamily="34" charset="-122"/>
                <a:cs typeface="Arial" panose="020B0604020202020204" pitchFamily="34" charset="0"/>
              </a:rPr>
              <a:t>Compared</a:t>
            </a:r>
            <a:r>
              <a:rPr kumimoji="1" lang="zh-CN" altLang="en-US"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dirty="0">
                <a:latin typeface="Arial" panose="020B0604020202020204" pitchFamily="34" charset="0"/>
                <a:ea typeface="Microsoft YaHei" panose="020B0503020204020204" pitchFamily="34" charset="-122"/>
                <a:cs typeface="Arial" panose="020B0604020202020204" pitchFamily="34" charset="0"/>
              </a:rPr>
              <a:t>to electron-positron</a:t>
            </a:r>
            <a:r>
              <a:rPr kumimoji="1" lang="zh-CN" altLang="en-US"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dirty="0">
                <a:latin typeface="Arial" panose="020B0604020202020204" pitchFamily="34" charset="0"/>
                <a:ea typeface="Microsoft YaHei" panose="020B0503020204020204" pitchFamily="34" charset="-122"/>
                <a:cs typeface="Arial" panose="020B0604020202020204" pitchFamily="34" charset="0"/>
              </a:rPr>
              <a:t>colliders,</a:t>
            </a:r>
            <a:r>
              <a:rPr kumimoji="1" lang="zh-CN" altLang="en-US"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dirty="0">
                <a:solidFill>
                  <a:srgbClr val="C00000"/>
                </a:solidFill>
                <a:latin typeface="Arial" panose="020B0604020202020204" pitchFamily="34" charset="0"/>
                <a:ea typeface="Microsoft YaHei" panose="020B0503020204020204" pitchFamily="34" charset="-122"/>
                <a:cs typeface="Arial" panose="020B0604020202020204" pitchFamily="34" charset="0"/>
              </a:rPr>
              <a:t>much</a:t>
            </a:r>
            <a:r>
              <a:rPr kumimoji="1" lang="zh-CN" altLang="en-US"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dirty="0">
                <a:solidFill>
                  <a:srgbClr val="C00000"/>
                </a:solidFill>
                <a:latin typeface="Arial" panose="020B0604020202020204" pitchFamily="34" charset="0"/>
                <a:ea typeface="Microsoft YaHei" panose="020B0503020204020204" pitchFamily="34" charset="-122"/>
                <a:cs typeface="Arial" panose="020B0604020202020204" pitchFamily="34" charset="0"/>
              </a:rPr>
              <a:t>less</a:t>
            </a:r>
            <a:r>
              <a:rPr kumimoji="1" lang="zh-CN" altLang="en-US"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dirty="0">
                <a:solidFill>
                  <a:srgbClr val="C00000"/>
                </a:solidFill>
                <a:latin typeface="Arial" panose="020B0604020202020204" pitchFamily="34" charset="0"/>
                <a:ea typeface="Microsoft YaHei" panose="020B0503020204020204" pitchFamily="34" charset="-122"/>
                <a:cs typeface="Arial" panose="020B0604020202020204" pitchFamily="34" charset="0"/>
              </a:rPr>
              <a:t>synchrotron</a:t>
            </a:r>
            <a:r>
              <a:rPr kumimoji="1" lang="zh-CN" altLang="en-US"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dirty="0">
                <a:solidFill>
                  <a:srgbClr val="C00000"/>
                </a:solidFill>
                <a:latin typeface="Arial" panose="020B0604020202020204" pitchFamily="34" charset="0"/>
                <a:ea typeface="Microsoft YaHei" panose="020B0503020204020204" pitchFamily="34" charset="-122"/>
                <a:cs typeface="Arial" panose="020B0604020202020204" pitchFamily="34" charset="0"/>
              </a:rPr>
              <a:t>radiation</a:t>
            </a:r>
            <a:r>
              <a:rPr kumimoji="1" lang="zh-CN" altLang="en-US"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dirty="0">
                <a:solidFill>
                  <a:srgbClr val="C00000"/>
                </a:solidFill>
                <a:latin typeface="Arial" panose="020B0604020202020204" pitchFamily="34" charset="0"/>
                <a:ea typeface="Microsoft YaHei" panose="020B0503020204020204" pitchFamily="34" charset="-122"/>
                <a:cs typeface="Arial" panose="020B0604020202020204" pitchFamily="34" charset="0"/>
              </a:rPr>
              <a:t>losses</a:t>
            </a:r>
            <a:endParaRPr kumimoji="1" lang="zh-CN" altLang="en-US"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a:p>
            <a:pPr marL="285750" indent="-285750">
              <a:buFont typeface="Wingdings" panose="05000000000000000000" pitchFamily="2" charset="2"/>
              <a:buChar char="Ø"/>
            </a:pPr>
            <a:r>
              <a:rPr kumimoji="1" lang="en-US" altLang="zh-CN" dirty="0">
                <a:latin typeface="Arial" panose="020B0604020202020204" pitchFamily="34" charset="0"/>
                <a:ea typeface="Microsoft YaHei" panose="020B0503020204020204" pitchFamily="34" charset="-122"/>
                <a:cs typeface="Arial" panose="020B0604020202020204" pitchFamily="34" charset="0"/>
              </a:rPr>
              <a:t>10</a:t>
            </a:r>
            <a:r>
              <a:rPr kumimoji="1" lang="zh-CN" altLang="en-US"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dirty="0">
                <a:latin typeface="Arial" panose="020B0604020202020204" pitchFamily="34" charset="0"/>
                <a:ea typeface="Microsoft YaHei" panose="020B0503020204020204" pitchFamily="34" charset="-122"/>
                <a:cs typeface="Arial" panose="020B0604020202020204" pitchFamily="34" charset="0"/>
              </a:rPr>
              <a:t>TeV</a:t>
            </a:r>
            <a:r>
              <a:rPr kumimoji="1" lang="zh-CN" altLang="en-US"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dirty="0">
                <a:latin typeface="Arial" panose="020B0604020202020204" pitchFamily="34" charset="0"/>
                <a:ea typeface="Microsoft YaHei" panose="020B0503020204020204" pitchFamily="34" charset="-122"/>
                <a:cs typeface="Arial" panose="020B0604020202020204" pitchFamily="34" charset="0"/>
              </a:rPr>
              <a:t>muon</a:t>
            </a:r>
            <a:r>
              <a:rPr kumimoji="1" lang="zh-CN" altLang="en-US"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dirty="0">
                <a:latin typeface="Arial" panose="020B0604020202020204" pitchFamily="34" charset="0"/>
                <a:ea typeface="Microsoft YaHei" panose="020B0503020204020204" pitchFamily="34" charset="-122"/>
                <a:cs typeface="Arial" panose="020B0604020202020204" pitchFamily="34" charset="0"/>
              </a:rPr>
              <a:t>collider</a:t>
            </a:r>
            <a:r>
              <a:rPr kumimoji="1" lang="zh-CN" altLang="en-US"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dirty="0">
                <a:latin typeface="Arial" panose="020B0604020202020204" pitchFamily="34" charset="0"/>
                <a:ea typeface="Microsoft YaHei" panose="020B0503020204020204" pitchFamily="34" charset="-122"/>
                <a:cs typeface="Arial" panose="020B0604020202020204" pitchFamily="34" charset="0"/>
              </a:rPr>
              <a:t>would</a:t>
            </a:r>
            <a:r>
              <a:rPr kumimoji="1" lang="zh-CN" altLang="en-US"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dirty="0">
                <a:latin typeface="Arial" panose="020B0604020202020204" pitchFamily="34" charset="0"/>
                <a:ea typeface="Microsoft YaHei" panose="020B0503020204020204" pitchFamily="34" charset="-122"/>
                <a:cs typeface="Arial" panose="020B0604020202020204" pitchFamily="34" charset="0"/>
              </a:rPr>
              <a:t>provide </a:t>
            </a:r>
            <a:r>
              <a:rPr kumimoji="1" lang="en-US" altLang="zh-CN" dirty="0">
                <a:solidFill>
                  <a:srgbClr val="C00000"/>
                </a:solidFill>
                <a:latin typeface="Arial" panose="020B0604020202020204" pitchFamily="34" charset="0"/>
                <a:ea typeface="Microsoft YaHei" panose="020B0503020204020204" pitchFamily="34" charset="-122"/>
                <a:cs typeface="Arial" panose="020B0604020202020204" pitchFamily="34" charset="0"/>
              </a:rPr>
              <a:t>similar discovery potential </a:t>
            </a:r>
            <a:r>
              <a:rPr kumimoji="1" lang="en-US" altLang="zh-CN" dirty="0">
                <a:latin typeface="Arial" panose="020B0604020202020204" pitchFamily="34" charset="0"/>
                <a:ea typeface="Microsoft YaHei" panose="020B0503020204020204" pitchFamily="34" charset="-122"/>
                <a:cs typeface="Arial" panose="020B0604020202020204" pitchFamily="34" charset="0"/>
              </a:rPr>
              <a:t>to a 100 TeV proton-proton collider (100-km-long Future Circular Collider (FCC-</a:t>
            </a:r>
            <a:r>
              <a:rPr kumimoji="1" lang="en-US" altLang="zh-CN" dirty="0" err="1">
                <a:latin typeface="Arial" panose="020B0604020202020204" pitchFamily="34" charset="0"/>
                <a:ea typeface="Microsoft YaHei" panose="020B0503020204020204" pitchFamily="34" charset="-122"/>
                <a:cs typeface="Arial" panose="020B0604020202020204" pitchFamily="34" charset="0"/>
              </a:rPr>
              <a:t>hh</a:t>
            </a:r>
            <a:r>
              <a:rPr kumimoji="1" lang="en-US" altLang="zh-CN" dirty="0">
                <a:latin typeface="Arial" panose="020B0604020202020204" pitchFamily="34" charset="0"/>
                <a:ea typeface="Microsoft YaHei" panose="020B0503020204020204" pitchFamily="34" charset="-122"/>
                <a:cs typeface="Arial" panose="020B0604020202020204" pitchFamily="34" charset="0"/>
              </a:rPr>
              <a:t>) </a:t>
            </a:r>
          </a:p>
          <a:p>
            <a:pPr marL="0" indent="0">
              <a:buNone/>
            </a:pPr>
            <a:endParaRPr lang="zh-CN" altLang="en-US" dirty="0"/>
          </a:p>
        </p:txBody>
      </p:sp>
      <p:sp>
        <p:nvSpPr>
          <p:cNvPr id="4" name="文本框 3">
            <a:extLst>
              <a:ext uri="{FF2B5EF4-FFF2-40B4-BE49-F238E27FC236}">
                <a16:creationId xmlns:a16="http://schemas.microsoft.com/office/drawing/2014/main" id="{F9C4A5ED-E1A0-47C9-9085-3E2B78D9A6C1}"/>
              </a:ext>
            </a:extLst>
          </p:cNvPr>
          <p:cNvSpPr txBox="1"/>
          <p:nvPr/>
        </p:nvSpPr>
        <p:spPr>
          <a:xfrm>
            <a:off x="6677695" y="2980015"/>
            <a:ext cx="5467081" cy="3877985"/>
          </a:xfrm>
          <a:prstGeom prst="rect">
            <a:avLst/>
          </a:prstGeom>
          <a:noFill/>
        </p:spPr>
        <p:txBody>
          <a:bodyPr wrap="square" rtlCol="0">
            <a:spAutoFit/>
          </a:bodyPr>
          <a:lstStyle/>
          <a:p>
            <a:r>
              <a:rPr lang="en-US" altLang="zh-CN" sz="1900" i="1" kern="100" dirty="0">
                <a:solidFill>
                  <a:srgbClr val="4472C4"/>
                </a:solidFill>
                <a:effectLst/>
                <a:latin typeface="Arial" panose="020B0604020202020204" pitchFamily="34" charset="0"/>
                <a:ea typeface="宋体" panose="02010600030101010101" pitchFamily="2" charset="-122"/>
              </a:rPr>
              <a:t>… we recommend targeted collider R&amp;D to establish the feasibility of </a:t>
            </a:r>
            <a:r>
              <a:rPr lang="en-US" altLang="zh-CN" sz="1900" i="1" kern="100" dirty="0">
                <a:solidFill>
                  <a:srgbClr val="C00000"/>
                </a:solidFill>
                <a:effectLst/>
                <a:latin typeface="Arial" panose="020B0604020202020204" pitchFamily="34" charset="0"/>
                <a:ea typeface="宋体" panose="02010600030101010101" pitchFamily="2" charset="-122"/>
              </a:rPr>
              <a:t>a 10 </a:t>
            </a:r>
            <a:r>
              <a:rPr lang="en-US" altLang="zh-CN" sz="1900" i="1" kern="100" dirty="0" err="1">
                <a:solidFill>
                  <a:srgbClr val="C00000"/>
                </a:solidFill>
                <a:effectLst/>
                <a:latin typeface="Arial" panose="020B0604020202020204" pitchFamily="34" charset="0"/>
                <a:ea typeface="宋体" panose="02010600030101010101" pitchFamily="2" charset="-122"/>
              </a:rPr>
              <a:t>TeV</a:t>
            </a:r>
            <a:r>
              <a:rPr lang="en-US" altLang="zh-CN" sz="1900" i="1" kern="100" dirty="0">
                <a:solidFill>
                  <a:srgbClr val="C00000"/>
                </a:solidFill>
                <a:effectLst/>
                <a:latin typeface="Arial" panose="020B0604020202020204" pitchFamily="34" charset="0"/>
                <a:ea typeface="宋体" panose="02010600030101010101" pitchFamily="2" charset="-122"/>
              </a:rPr>
              <a:t> </a:t>
            </a:r>
            <a:r>
              <a:rPr lang="en-US" altLang="zh-CN" sz="1900" i="1" kern="100" dirty="0" err="1">
                <a:solidFill>
                  <a:srgbClr val="C00000"/>
                </a:solidFill>
                <a:effectLst/>
                <a:latin typeface="Arial" panose="020B0604020202020204" pitchFamily="34" charset="0"/>
                <a:ea typeface="宋体" panose="02010600030101010101" pitchFamily="2" charset="-122"/>
              </a:rPr>
              <a:t>pCM</a:t>
            </a:r>
            <a:r>
              <a:rPr lang="en-US" altLang="zh-CN" sz="1900" i="1" kern="100" dirty="0">
                <a:solidFill>
                  <a:srgbClr val="C00000"/>
                </a:solidFill>
                <a:effectLst/>
                <a:latin typeface="Arial" panose="020B0604020202020204" pitchFamily="34" charset="0"/>
                <a:ea typeface="宋体" panose="02010600030101010101" pitchFamily="2" charset="-122"/>
              </a:rPr>
              <a:t> muon collider</a:t>
            </a:r>
            <a:r>
              <a:rPr lang="en-US" altLang="zh-CN" sz="1900" i="1" kern="100" dirty="0">
                <a:solidFill>
                  <a:srgbClr val="4472C4"/>
                </a:solidFill>
                <a:effectLst/>
                <a:latin typeface="Arial" panose="020B0604020202020204" pitchFamily="34" charset="0"/>
                <a:ea typeface="宋体" panose="02010600030101010101" pitchFamily="2" charset="-122"/>
              </a:rPr>
              <a:t>. </a:t>
            </a:r>
          </a:p>
          <a:p>
            <a:pPr marL="285750" indent="-285750">
              <a:buFontTx/>
              <a:buChar char="-"/>
            </a:pPr>
            <a:r>
              <a:rPr lang="en-US" altLang="zh-CN" sz="1900" kern="100" dirty="0">
                <a:latin typeface="Arial" panose="020B0604020202020204" pitchFamily="34" charset="0"/>
                <a:ea typeface="宋体" panose="02010600030101010101" pitchFamily="2" charset="-122"/>
              </a:rPr>
              <a:t>The U.S. Particle Physics Project Prioritization Panel (P5) report, 2023 </a:t>
            </a:r>
          </a:p>
          <a:p>
            <a:pPr marL="285750" indent="-285750">
              <a:buFontTx/>
              <a:buChar char="-"/>
            </a:pPr>
            <a:endParaRPr lang="en-US" altLang="zh-CN" sz="1900" kern="100" dirty="0">
              <a:latin typeface="Arial" panose="020B0604020202020204" pitchFamily="34" charset="0"/>
              <a:ea typeface="宋体" panose="02010600030101010101" pitchFamily="2" charset="-122"/>
            </a:endParaRPr>
          </a:p>
          <a:p>
            <a:r>
              <a:rPr lang="en-US" altLang="zh-CN" sz="1900" i="1" kern="100" dirty="0">
                <a:solidFill>
                  <a:srgbClr val="4472C4"/>
                </a:solidFill>
                <a:effectLst/>
                <a:latin typeface="Arial" panose="020B0604020202020204" pitchFamily="34" charset="0"/>
                <a:ea typeface="宋体" panose="02010600030101010101" pitchFamily="2" charset="-122"/>
              </a:rPr>
              <a:t>“An increased level of R&amp;D effort is justified at the current time, because </a:t>
            </a:r>
            <a:r>
              <a:rPr lang="en-US" altLang="zh-CN" sz="1900" i="1" kern="100" dirty="0">
                <a:solidFill>
                  <a:srgbClr val="C00000"/>
                </a:solidFill>
                <a:effectLst/>
                <a:latin typeface="Arial" panose="020B0604020202020204" pitchFamily="34" charset="0"/>
                <a:ea typeface="宋体" panose="02010600030101010101" pitchFamily="2" charset="-122"/>
              </a:rPr>
              <a:t>the muon collider promises an alternative path toward high-energy, high-luminosity lepton collisions</a:t>
            </a:r>
            <a:r>
              <a:rPr lang="en-US" altLang="zh-CN" sz="1900" i="1" kern="100" dirty="0">
                <a:solidFill>
                  <a:srgbClr val="4472C4"/>
                </a:solidFill>
                <a:effectLst/>
                <a:latin typeface="Arial" panose="020B0604020202020204" pitchFamily="34" charset="0"/>
                <a:ea typeface="宋体" panose="02010600030101010101" pitchFamily="2" charset="-122"/>
              </a:rPr>
              <a:t> that extends beyond the expected reach of linear colliders.”</a:t>
            </a:r>
          </a:p>
          <a:p>
            <a:r>
              <a:rPr lang="en-US" altLang="zh-CN" sz="1900" kern="100" dirty="0">
                <a:latin typeface="Arial" panose="020B0604020202020204" pitchFamily="34" charset="0"/>
                <a:ea typeface="宋体" panose="02010600030101010101" pitchFamily="2" charset="-122"/>
              </a:rPr>
              <a:t>-</a:t>
            </a:r>
            <a:r>
              <a:rPr lang="en-US" altLang="zh-CN" sz="1900" i="1" kern="100" dirty="0">
                <a:solidFill>
                  <a:srgbClr val="4472C4"/>
                </a:solidFill>
                <a:latin typeface="Arial" panose="020B0604020202020204" pitchFamily="34" charset="0"/>
                <a:ea typeface="宋体" panose="02010600030101010101" pitchFamily="2" charset="-122"/>
              </a:rPr>
              <a:t> </a:t>
            </a:r>
            <a:r>
              <a:rPr lang="en-US" altLang="zh-CN" sz="1900" kern="100" dirty="0">
                <a:effectLst/>
                <a:latin typeface="Arial" panose="020B0604020202020204" pitchFamily="34" charset="0"/>
                <a:ea typeface="宋体" panose="02010600030101010101" pitchFamily="2" charset="-122"/>
              </a:rPr>
              <a:t>CERN's accelerator R&amp;D roadmap, 2022</a:t>
            </a:r>
            <a:endParaRPr lang="zh-CN" altLang="en-US" sz="1900" dirty="0"/>
          </a:p>
          <a:p>
            <a:pPr marL="285750" indent="-285750">
              <a:buFontTx/>
              <a:buChar char="-"/>
            </a:pPr>
            <a:endParaRPr lang="zh-CN" altLang="en-US" dirty="0"/>
          </a:p>
        </p:txBody>
      </p:sp>
      <p:pic>
        <p:nvPicPr>
          <p:cNvPr id="5" name="图片 4">
            <a:extLst>
              <a:ext uri="{FF2B5EF4-FFF2-40B4-BE49-F238E27FC236}">
                <a16:creationId xmlns:a16="http://schemas.microsoft.com/office/drawing/2014/main" id="{007A1A0D-E8F0-23C1-2DE5-C753F30B12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612" y="3308701"/>
            <a:ext cx="6096000" cy="2971800"/>
          </a:xfrm>
          <a:prstGeom prst="rect">
            <a:avLst/>
          </a:prstGeom>
        </p:spPr>
      </p:pic>
    </p:spTree>
    <p:extLst>
      <p:ext uri="{BB962C8B-B14F-4D97-AF65-F5344CB8AC3E}">
        <p14:creationId xmlns:p14="http://schemas.microsoft.com/office/powerpoint/2010/main" val="2748367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C62827D-A066-43CF-8FD3-B27C5056BD9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 contrast="42000"/>
                    </a14:imgEffect>
                    <a14:imgEffect>
                      <a14:saturation sat="140000"/>
                    </a14:imgEffect>
                    <a14:imgEffect>
                      <a14:sharpenSoften amount="97000"/>
                    </a14:imgEffect>
                  </a14:imgLayer>
                </a14:imgProps>
              </a:ext>
              <a:ext uri="{28A0092B-C50C-407E-A947-70E740481C1C}">
                <a14:useLocalDpi xmlns:a14="http://schemas.microsoft.com/office/drawing/2010/main"/>
              </a:ext>
            </a:extLst>
          </a:blip>
          <a:stretch>
            <a:fillRect/>
          </a:stretch>
        </p:blipFill>
        <p:spPr>
          <a:xfrm>
            <a:off x="6726517" y="365125"/>
            <a:ext cx="5465483" cy="3500204"/>
          </a:xfrm>
          <a:prstGeom prst="rect">
            <a:avLst/>
          </a:prstGeom>
        </p:spPr>
      </p:pic>
      <p:sp>
        <p:nvSpPr>
          <p:cNvPr id="2" name="标题 1">
            <a:extLst>
              <a:ext uri="{FF2B5EF4-FFF2-40B4-BE49-F238E27FC236}">
                <a16:creationId xmlns:a16="http://schemas.microsoft.com/office/drawing/2014/main" id="{C3731C5F-A7CA-4E7B-A43B-408712DCBFEF}"/>
              </a:ext>
            </a:extLst>
          </p:cNvPr>
          <p:cNvSpPr>
            <a:spLocks noGrp="1"/>
          </p:cNvSpPr>
          <p:nvPr>
            <p:ph type="title"/>
          </p:nvPr>
        </p:nvSpPr>
        <p:spPr>
          <a:xfrm>
            <a:off x="892075" y="-167483"/>
            <a:ext cx="10515600" cy="1325563"/>
          </a:xfrm>
        </p:spPr>
        <p:txBody>
          <a:bodyPr/>
          <a:lstStyle/>
          <a:p>
            <a:r>
              <a:rPr lang="en-US" altLang="zh-CN" dirty="0">
                <a:latin typeface="Arial" panose="020B0604020202020204" pitchFamily="34" charset="0"/>
                <a:cs typeface="Arial" panose="020B0604020202020204" pitchFamily="34" charset="0"/>
              </a:rPr>
              <a:t>Muon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acceleration</a:t>
            </a:r>
            <a:endParaRPr lang="zh-CN" altLang="en-US"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E117E64A-9D0D-4796-A253-0E5FED654E55}"/>
              </a:ext>
            </a:extLst>
          </p:cNvPr>
          <p:cNvSpPr>
            <a:spLocks noGrp="1"/>
          </p:cNvSpPr>
          <p:nvPr>
            <p:ph idx="1"/>
          </p:nvPr>
        </p:nvSpPr>
        <p:spPr>
          <a:xfrm>
            <a:off x="407371" y="1091977"/>
            <a:ext cx="5987472" cy="4351338"/>
          </a:xfrm>
        </p:spPr>
        <p:txBody>
          <a:bodyPr>
            <a:normAutofit/>
          </a:bodyPr>
          <a:lstStyle/>
          <a:p>
            <a:r>
              <a:rPr lang="en-US" altLang="zh-CN" sz="2400" b="1" dirty="0">
                <a:latin typeface="Arial" panose="020B0604020202020204" pitchFamily="34" charset="0"/>
                <a:cs typeface="Arial" panose="020B0604020202020204" pitchFamily="34" charset="0"/>
              </a:rPr>
              <a:t>Source</a:t>
            </a:r>
            <a:r>
              <a:rPr lang="zh-CN" altLang="en-US" sz="2400" dirty="0">
                <a:latin typeface="Arial" panose="020B0604020202020204" pitchFamily="34" charset="0"/>
                <a:cs typeface="Arial" panose="020B0604020202020204" pitchFamily="34" charset="0"/>
              </a:rPr>
              <a:t>：</a:t>
            </a:r>
            <a:r>
              <a:rPr lang="en-US" altLang="zh-CN" sz="2400" dirty="0">
                <a:latin typeface="Arial" panose="020B0604020202020204" pitchFamily="34" charset="0"/>
                <a:cs typeface="Arial" panose="020B0604020202020204" pitchFamily="34" charset="0"/>
              </a:rPr>
              <a:t>~GeV</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proton</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beam</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bombards</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with</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low-Z</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target.</a:t>
            </a:r>
            <a:r>
              <a:rPr lang="zh-CN" altLang="en-US" sz="2400" dirty="0">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surface</a:t>
            </a:r>
            <a:r>
              <a:rPr lang="zh-CN" altLang="en-US" sz="2400" b="1" dirty="0">
                <a:solidFill>
                  <a:srgbClr val="C00000"/>
                </a:solidFill>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muon</a:t>
            </a:r>
            <a:r>
              <a:rPr lang="zh-CN" altLang="en-US" sz="2400" b="1" dirty="0">
                <a:solidFill>
                  <a:srgbClr val="C00000"/>
                </a:solidFill>
                <a:latin typeface="Arial" panose="020B0604020202020204" pitchFamily="34" charset="0"/>
                <a:cs typeface="Arial" panose="020B0604020202020204" pitchFamily="34" charset="0"/>
              </a:rPr>
              <a:t>：</a:t>
            </a:r>
            <a:r>
              <a:rPr lang="en-US" altLang="zh-CN" sz="2400" b="1" dirty="0">
                <a:latin typeface="Arial" panose="020B0604020202020204" pitchFamily="34" charset="0"/>
                <a:cs typeface="Arial" panose="020B0604020202020204" pitchFamily="34" charset="0"/>
              </a:rPr>
              <a:t>~</a:t>
            </a:r>
            <a:r>
              <a:rPr lang="en-US" altLang="zh-CN" sz="2400" dirty="0">
                <a:latin typeface="Arial" panose="020B0604020202020204" pitchFamily="34" charset="0"/>
                <a:cs typeface="Arial" panose="020B0604020202020204" pitchFamily="34" charset="0"/>
              </a:rPr>
              <a:t>4 MeV </a:t>
            </a:r>
            <a:r>
              <a:rPr lang="el-GR" altLang="zh-CN" sz="2400" dirty="0">
                <a:latin typeface="Arial" panose="020B0604020202020204" pitchFamily="34" charset="0"/>
                <a:cs typeface="Arial" panose="020B0604020202020204" pitchFamily="34" charset="0"/>
              </a:rPr>
              <a:t>μ</a:t>
            </a:r>
            <a:r>
              <a:rPr lang="en-US" altLang="zh-CN" sz="2400" baseline="30000" dirty="0">
                <a:latin typeface="Arial" panose="020B0604020202020204" pitchFamily="34" charset="0"/>
                <a:cs typeface="Arial" panose="020B0604020202020204" pitchFamily="34" charset="0"/>
              </a:rPr>
              <a:t>+</a:t>
            </a:r>
            <a:r>
              <a:rPr lang="zh-CN" altLang="en-US" sz="2400" baseline="300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t>
            </a:r>
            <a:r>
              <a:rPr lang="zh-CN" altLang="en-US" sz="2400" dirty="0">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decay</a:t>
            </a:r>
            <a:r>
              <a:rPr lang="zh-CN" altLang="en-US" sz="2400" b="1" dirty="0">
                <a:solidFill>
                  <a:srgbClr val="C00000"/>
                </a:solidFill>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muon</a:t>
            </a:r>
            <a:r>
              <a:rPr lang="zh-CN" altLang="en-US" sz="2400" b="1" dirty="0">
                <a:latin typeface="Arial" panose="020B0604020202020204" pitchFamily="34" charset="0"/>
                <a:cs typeface="Arial" panose="020B0604020202020204" pitchFamily="34" charset="0"/>
              </a:rPr>
              <a:t>：</a:t>
            </a:r>
            <a:r>
              <a:rPr lang="el-GR" altLang="zh-CN" sz="2400" dirty="0">
                <a:latin typeface="Arial" panose="020B0604020202020204" pitchFamily="34" charset="0"/>
                <a:cs typeface="Arial" panose="020B0604020202020204" pitchFamily="34" charset="0"/>
              </a:rPr>
              <a:t>μ</a:t>
            </a:r>
            <a:r>
              <a:rPr lang="en-US" altLang="zh-CN" sz="2400" baseline="30000" dirty="0">
                <a:latin typeface="Arial" panose="020B0604020202020204" pitchFamily="34" charset="0"/>
                <a:cs typeface="Arial" panose="020B0604020202020204" pitchFamily="34" charset="0"/>
              </a:rPr>
              <a:t>+</a:t>
            </a:r>
            <a:r>
              <a:rPr lang="zh-CN" altLang="en-US" sz="2400" baseline="30000" dirty="0">
                <a:latin typeface="Arial" panose="020B0604020202020204" pitchFamily="34" charset="0"/>
                <a:cs typeface="Arial" panose="020B0604020202020204" pitchFamily="34" charset="0"/>
              </a:rPr>
              <a:t> </a:t>
            </a:r>
            <a:r>
              <a:rPr lang="el-GR" altLang="zh-CN" sz="2400" dirty="0">
                <a:latin typeface="Arial" panose="020B0604020202020204" pitchFamily="34" charset="0"/>
                <a:cs typeface="Arial" panose="020B0604020202020204" pitchFamily="34" charset="0"/>
              </a:rPr>
              <a:t>μ</a:t>
            </a:r>
            <a:r>
              <a:rPr lang="en-US" altLang="zh-CN" sz="2400" baseline="30000" dirty="0">
                <a:latin typeface="Arial" panose="020B0604020202020204" pitchFamily="34" charset="0"/>
                <a:cs typeface="Arial" panose="020B0604020202020204" pitchFamily="34" charset="0"/>
              </a:rPr>
              <a:t>-</a:t>
            </a:r>
            <a:r>
              <a:rPr lang="zh-CN" altLang="en-US" sz="2400" baseline="300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with</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continuous</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energy</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spectrum</a:t>
            </a:r>
          </a:p>
          <a:p>
            <a:r>
              <a:rPr lang="en-US" altLang="zh-CN" sz="2400" b="1" dirty="0">
                <a:latin typeface="Arial" panose="020B0604020202020204" pitchFamily="34" charset="0"/>
                <a:cs typeface="Arial" panose="020B0604020202020204" pitchFamily="34" charset="0"/>
              </a:rPr>
              <a:t>Acceleration</a:t>
            </a:r>
            <a:r>
              <a:rPr lang="en-US" altLang="zh-CN" sz="2400" dirty="0">
                <a:latin typeface="Arial" panose="020B0604020202020204" pitchFamily="34" charset="0"/>
                <a:cs typeface="Arial" panose="020B0604020202020204" pitchFamily="34" charset="0"/>
              </a:rPr>
              <a:t>:</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Cooling</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and</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Multiple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structures</a:t>
            </a:r>
            <a:endParaRPr lang="zh-CN" altLang="en-US" sz="2400"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30FA0B3F-92D8-402C-93AB-CF4D8BBBFE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71" y="32386"/>
            <a:ext cx="720000" cy="720000"/>
          </a:xfrm>
          <a:prstGeom prst="rect">
            <a:avLst/>
          </a:prstGeom>
        </p:spPr>
      </p:pic>
      <p:pic>
        <p:nvPicPr>
          <p:cNvPr id="5" name="图片 4">
            <a:extLst>
              <a:ext uri="{FF2B5EF4-FFF2-40B4-BE49-F238E27FC236}">
                <a16:creationId xmlns:a16="http://schemas.microsoft.com/office/drawing/2014/main" id="{9996103F-2789-4161-8941-7F826E0A42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07675" y="32386"/>
            <a:ext cx="720000" cy="720000"/>
          </a:xfrm>
          <a:prstGeom prst="rect">
            <a:avLst/>
          </a:prstGeom>
        </p:spPr>
      </p:pic>
      <p:pic>
        <p:nvPicPr>
          <p:cNvPr id="7" name="图片 6">
            <a:extLst>
              <a:ext uri="{FF2B5EF4-FFF2-40B4-BE49-F238E27FC236}">
                <a16:creationId xmlns:a16="http://schemas.microsoft.com/office/drawing/2014/main" id="{A0EAB1B4-6874-4502-875C-7016A735D38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536" y="3712359"/>
            <a:ext cx="7384347" cy="2780516"/>
          </a:xfrm>
          <a:prstGeom prst="rect">
            <a:avLst/>
          </a:prstGeom>
        </p:spPr>
      </p:pic>
      <p:sp>
        <p:nvSpPr>
          <p:cNvPr id="8" name="文本框 7">
            <a:extLst>
              <a:ext uri="{FF2B5EF4-FFF2-40B4-BE49-F238E27FC236}">
                <a16:creationId xmlns:a16="http://schemas.microsoft.com/office/drawing/2014/main" id="{EBE4462F-000A-40DA-9B84-BD35588E037D}"/>
              </a:ext>
            </a:extLst>
          </p:cNvPr>
          <p:cNvSpPr txBox="1"/>
          <p:nvPr/>
        </p:nvSpPr>
        <p:spPr>
          <a:xfrm>
            <a:off x="1751409" y="6518178"/>
            <a:ext cx="9950216" cy="338554"/>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R. Kitamura et al., IOP Conf. Series: Journal of Physics: Conf. Series 874</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(2017)</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012055. </a:t>
            </a:r>
          </a:p>
        </p:txBody>
      </p:sp>
      <p:sp>
        <p:nvSpPr>
          <p:cNvPr id="9" name="文本框 8">
            <a:extLst>
              <a:ext uri="{FF2B5EF4-FFF2-40B4-BE49-F238E27FC236}">
                <a16:creationId xmlns:a16="http://schemas.microsoft.com/office/drawing/2014/main" id="{3BF24321-9B30-4E45-AE83-5596369048B5}"/>
              </a:ext>
            </a:extLst>
          </p:cNvPr>
          <p:cNvSpPr txBox="1"/>
          <p:nvPr/>
        </p:nvSpPr>
        <p:spPr>
          <a:xfrm>
            <a:off x="7524426" y="4323271"/>
            <a:ext cx="4667574" cy="1855316"/>
          </a:xfrm>
          <a:prstGeom prst="rect">
            <a:avLst/>
          </a:prstGeom>
          <a:noFill/>
        </p:spPr>
        <p:txBody>
          <a:bodyPr wrap="square" rtlCol="0">
            <a:spAutoFit/>
          </a:bodyPr>
          <a:lstStyle/>
          <a:p>
            <a:pPr>
              <a:lnSpc>
                <a:spcPct val="130000"/>
              </a:lnSpc>
            </a:pPr>
            <a:r>
              <a:rPr lang="en-US" altLang="zh-CN" dirty="0">
                <a:latin typeface="Arial" panose="020B0604020202020204" pitchFamily="34" charset="0"/>
                <a:cs typeface="Arial" panose="020B0604020202020204" pitchFamily="34" charset="0"/>
              </a:rPr>
              <a:t>Cooling</a:t>
            </a:r>
          </a:p>
          <a:p>
            <a:pPr>
              <a:lnSpc>
                <a:spcPct val="130000"/>
              </a:lnSpc>
            </a:pPr>
            <a:r>
              <a:rPr lang="en-US" altLang="zh-CN" dirty="0">
                <a:latin typeface="Arial" panose="020B0604020202020204" pitchFamily="34" charset="0"/>
                <a:cs typeface="Arial" panose="020B0604020202020204" pitchFamily="34" charset="0"/>
              </a:rPr>
              <a:t>Electrostatic</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acceleration</a:t>
            </a:r>
          </a:p>
          <a:p>
            <a:pPr>
              <a:lnSpc>
                <a:spcPct val="130000"/>
              </a:lnSpc>
            </a:pPr>
            <a:r>
              <a:rPr lang="en-US" altLang="zh-CN" dirty="0">
                <a:solidFill>
                  <a:srgbClr val="000000"/>
                </a:solidFill>
                <a:latin typeface="Arial" panose="020B0604020202020204" pitchFamily="34" charset="0"/>
                <a:cs typeface="Arial" panose="020B0604020202020204" pitchFamily="34" charset="0"/>
              </a:rPr>
              <a:t>R</a:t>
            </a:r>
            <a:r>
              <a:rPr lang="en-US" altLang="zh-CN" dirty="0">
                <a:solidFill>
                  <a:srgbClr val="000000"/>
                </a:solidFill>
                <a:effectLst/>
                <a:latin typeface="Arial" panose="020B0604020202020204" pitchFamily="34" charset="0"/>
                <a:cs typeface="Arial" panose="020B0604020202020204" pitchFamily="34" charset="0"/>
              </a:rPr>
              <a:t>adio-frequency quadrupole</a:t>
            </a:r>
            <a:r>
              <a:rPr lang="zh-CN" altLang="en-US" dirty="0">
                <a:solidFill>
                  <a:srgbClr val="000000"/>
                </a:solidFill>
                <a:effectLst/>
                <a:latin typeface="Arial" panose="020B0604020202020204" pitchFamily="34" charset="0"/>
                <a:cs typeface="Arial" panose="020B0604020202020204" pitchFamily="34" charset="0"/>
              </a:rPr>
              <a:t> </a:t>
            </a:r>
            <a:r>
              <a:rPr lang="en-US" altLang="zh-CN" dirty="0" err="1">
                <a:solidFill>
                  <a:srgbClr val="000000"/>
                </a:solidFill>
                <a:effectLst/>
                <a:latin typeface="Arial" panose="020B0604020202020204" pitchFamily="34" charset="0"/>
                <a:cs typeface="Arial" panose="020B0604020202020204" pitchFamily="34" charset="0"/>
              </a:rPr>
              <a:t>linac</a:t>
            </a:r>
            <a:r>
              <a:rPr lang="zh-CN" altLang="en-US" dirty="0">
                <a:solidFill>
                  <a:srgbClr val="000000"/>
                </a:solidFill>
                <a:latin typeface="Arial" panose="020B0604020202020204" pitchFamily="34" charset="0"/>
                <a:cs typeface="Arial" panose="020B0604020202020204" pitchFamily="34" charset="0"/>
              </a:rPr>
              <a:t> </a:t>
            </a:r>
            <a:r>
              <a:rPr lang="en-US" altLang="zh-CN" dirty="0">
                <a:solidFill>
                  <a:srgbClr val="000000"/>
                </a:solidFill>
                <a:latin typeface="Arial" panose="020B0604020202020204" pitchFamily="34" charset="0"/>
                <a:cs typeface="Arial" panose="020B0604020202020204" pitchFamily="34" charset="0"/>
              </a:rPr>
              <a:t>(RFQ)</a:t>
            </a:r>
            <a:endParaRPr lang="en-US" altLang="zh-CN" dirty="0">
              <a:solidFill>
                <a:srgbClr val="000000"/>
              </a:solidFill>
              <a:effectLst/>
              <a:latin typeface="Arial" panose="020B0604020202020204" pitchFamily="34" charset="0"/>
              <a:cs typeface="Arial" panose="020B0604020202020204" pitchFamily="34" charset="0"/>
            </a:endParaRPr>
          </a:p>
          <a:p>
            <a:pPr>
              <a:lnSpc>
                <a:spcPct val="130000"/>
              </a:lnSpc>
            </a:pPr>
            <a:r>
              <a:rPr lang="en-US" altLang="zh-CN" dirty="0">
                <a:solidFill>
                  <a:srgbClr val="000000"/>
                </a:solidFill>
                <a:latin typeface="Arial" panose="020B0604020202020204" pitchFamily="34" charset="0"/>
                <a:cs typeface="Arial" panose="020B0604020202020204" pitchFamily="34" charset="0"/>
              </a:rPr>
              <a:t>D</a:t>
            </a:r>
            <a:r>
              <a:rPr lang="en-US" altLang="zh-CN" dirty="0">
                <a:solidFill>
                  <a:srgbClr val="000000"/>
                </a:solidFill>
                <a:effectLst/>
                <a:latin typeface="Arial" panose="020B0604020202020204" pitchFamily="34" charset="0"/>
                <a:cs typeface="Arial" panose="020B0604020202020204" pitchFamily="34" charset="0"/>
              </a:rPr>
              <a:t>rift tube </a:t>
            </a:r>
            <a:r>
              <a:rPr lang="en-US" altLang="zh-CN" dirty="0" err="1">
                <a:solidFill>
                  <a:srgbClr val="000000"/>
                </a:solidFill>
                <a:effectLst/>
                <a:latin typeface="Arial" panose="020B0604020202020204" pitchFamily="34" charset="0"/>
                <a:cs typeface="Arial" panose="020B0604020202020204" pitchFamily="34" charset="0"/>
              </a:rPr>
              <a:t>linac</a:t>
            </a:r>
            <a:r>
              <a:rPr lang="zh-CN" altLang="en-US" dirty="0">
                <a:solidFill>
                  <a:srgbClr val="000000"/>
                </a:solidFill>
                <a:latin typeface="Arial" panose="020B0604020202020204" pitchFamily="34" charset="0"/>
                <a:cs typeface="Arial" panose="020B0604020202020204" pitchFamily="34" charset="0"/>
              </a:rPr>
              <a:t> </a:t>
            </a:r>
            <a:r>
              <a:rPr lang="en-US" altLang="zh-CN" dirty="0">
                <a:solidFill>
                  <a:srgbClr val="000000"/>
                </a:solidFill>
                <a:latin typeface="Arial" panose="020B0604020202020204" pitchFamily="34" charset="0"/>
                <a:cs typeface="Arial" panose="020B0604020202020204" pitchFamily="34" charset="0"/>
              </a:rPr>
              <a:t>(DTL)</a:t>
            </a:r>
            <a:endParaRPr lang="en-US" altLang="zh-CN" dirty="0">
              <a:solidFill>
                <a:srgbClr val="000000"/>
              </a:solidFill>
              <a:effectLst/>
              <a:latin typeface="Arial" panose="020B0604020202020204" pitchFamily="34" charset="0"/>
              <a:cs typeface="Arial" panose="020B0604020202020204" pitchFamily="34" charset="0"/>
            </a:endParaRPr>
          </a:p>
          <a:p>
            <a:pPr>
              <a:lnSpc>
                <a:spcPct val="130000"/>
              </a:lnSpc>
            </a:pPr>
            <a:r>
              <a:rPr lang="en-US" altLang="zh-CN" dirty="0">
                <a:solidFill>
                  <a:srgbClr val="000000"/>
                </a:solidFill>
                <a:latin typeface="Arial" panose="020B0604020202020204" pitchFamily="34" charset="0"/>
                <a:cs typeface="Arial" panose="020B0604020202020204" pitchFamily="34" charset="0"/>
              </a:rPr>
              <a:t>D</a:t>
            </a:r>
            <a:r>
              <a:rPr lang="en-US" altLang="zh-CN" dirty="0">
                <a:solidFill>
                  <a:srgbClr val="000000"/>
                </a:solidFill>
                <a:effectLst/>
                <a:latin typeface="Arial" panose="020B0604020202020204" pitchFamily="34" charset="0"/>
                <a:cs typeface="Arial" panose="020B0604020202020204" pitchFamily="34" charset="0"/>
              </a:rPr>
              <a:t>isk-and-washer coupled cavity </a:t>
            </a:r>
            <a:r>
              <a:rPr lang="en-US" altLang="zh-CN" dirty="0" err="1">
                <a:solidFill>
                  <a:srgbClr val="000000"/>
                </a:solidFill>
                <a:effectLst/>
                <a:latin typeface="Arial" panose="020B0604020202020204" pitchFamily="34" charset="0"/>
                <a:cs typeface="Arial" panose="020B0604020202020204" pitchFamily="34" charset="0"/>
              </a:rPr>
              <a:t>linac</a:t>
            </a:r>
            <a:r>
              <a:rPr lang="zh-CN" altLang="en-US" dirty="0">
                <a:solidFill>
                  <a:srgbClr val="000000"/>
                </a:solidFill>
                <a:effectLst/>
                <a:latin typeface="Arial" panose="020B0604020202020204" pitchFamily="34" charset="0"/>
                <a:cs typeface="Arial" panose="020B0604020202020204" pitchFamily="34" charset="0"/>
              </a:rPr>
              <a:t> </a:t>
            </a:r>
            <a:r>
              <a:rPr lang="en-US" altLang="zh-CN" dirty="0">
                <a:solidFill>
                  <a:srgbClr val="000000"/>
                </a:solidFill>
                <a:effectLst/>
                <a:latin typeface="Arial" panose="020B0604020202020204" pitchFamily="34" charset="0"/>
                <a:cs typeface="Arial" panose="020B0604020202020204" pitchFamily="34" charset="0"/>
              </a:rPr>
              <a:t>(DAW)</a:t>
            </a:r>
            <a:endParaRPr lang="en-US" altLang="zh-CN" dirty="0">
              <a:latin typeface="Arial" panose="020B0604020202020204" pitchFamily="34" charset="0"/>
              <a:cs typeface="Arial" panose="020B0604020202020204" pitchFamily="34" charset="0"/>
            </a:endParaRPr>
          </a:p>
        </p:txBody>
      </p:sp>
      <p:sp>
        <p:nvSpPr>
          <p:cNvPr id="10" name="箭头: 下 9">
            <a:extLst>
              <a:ext uri="{FF2B5EF4-FFF2-40B4-BE49-F238E27FC236}">
                <a16:creationId xmlns:a16="http://schemas.microsoft.com/office/drawing/2014/main" id="{9769F7A6-151E-41E5-B1B4-6931E676C689}"/>
              </a:ext>
            </a:extLst>
          </p:cNvPr>
          <p:cNvSpPr/>
          <p:nvPr/>
        </p:nvSpPr>
        <p:spPr>
          <a:xfrm>
            <a:off x="7315198" y="4323271"/>
            <a:ext cx="157370" cy="1908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3CCFB246-B422-4B25-872D-06E4F56716CB}"/>
              </a:ext>
            </a:extLst>
          </p:cNvPr>
          <p:cNvSpPr txBox="1"/>
          <p:nvPr/>
        </p:nvSpPr>
        <p:spPr>
          <a:xfrm>
            <a:off x="7179168" y="3797578"/>
            <a:ext cx="613139" cy="461665"/>
          </a:xfrm>
          <a:prstGeom prst="rect">
            <a:avLst/>
          </a:prstGeom>
          <a:noFill/>
        </p:spPr>
        <p:txBody>
          <a:bodyPr wrap="square">
            <a:spAutoFit/>
          </a:bodyPr>
          <a:lstStyle/>
          <a:p>
            <a:r>
              <a:rPr lang="el-GR" altLang="zh-CN" sz="2400" dirty="0"/>
              <a:t>β</a:t>
            </a:r>
            <a:endParaRPr lang="zh-CN" altLang="en-US" dirty="0"/>
          </a:p>
        </p:txBody>
      </p:sp>
    </p:spTree>
    <p:extLst>
      <p:ext uri="{BB962C8B-B14F-4D97-AF65-F5344CB8AC3E}">
        <p14:creationId xmlns:p14="http://schemas.microsoft.com/office/powerpoint/2010/main" val="1832779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7F1333-3619-427D-A16B-6D26B7353490}"/>
              </a:ext>
            </a:extLst>
          </p:cNvPr>
          <p:cNvSpPr>
            <a:spLocks noGrp="1"/>
          </p:cNvSpPr>
          <p:nvPr>
            <p:ph type="title"/>
          </p:nvPr>
        </p:nvSpPr>
        <p:spPr/>
        <p:txBody>
          <a:bodyPr/>
          <a:lstStyle/>
          <a:p>
            <a:pPr algn="ctr"/>
            <a:r>
              <a:rPr lang="en-US" altLang="zh-CN" sz="4400" b="1" kern="100" dirty="0">
                <a:latin typeface="微软雅黑" panose="020B0503020204020204" charset="-122"/>
                <a:ea typeface="微软雅黑" panose="020B0503020204020204" charset="-122"/>
                <a:cs typeface="Times New Roman" panose="02020603050405020304" pitchFamily="18" charset="0"/>
                <a:sym typeface="+mn-ea"/>
              </a:rPr>
              <a:t>Challenges of Muon accelerator:</a:t>
            </a:r>
            <a:endParaRPr lang="en-US" altLang="en-US" sz="4400" b="1" kern="100" dirty="0">
              <a:latin typeface="微软雅黑" panose="020B0503020204020204" charset="-122"/>
              <a:ea typeface="微软雅黑" panose="020B0503020204020204" charset="-122"/>
              <a:cs typeface="Times New Roman" panose="02020603050405020304" pitchFamily="18" charset="0"/>
              <a:sym typeface="+mn-ea"/>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EF07C2F9-E495-4627-9824-4E74D9EFA543}"/>
                  </a:ext>
                </a:extLst>
              </p:cNvPr>
              <p:cNvSpPr>
                <a:spLocks noGrp="1"/>
              </p:cNvSpPr>
              <p:nvPr>
                <p:ph idx="1"/>
              </p:nvPr>
            </p:nvSpPr>
            <p:spPr>
              <a:xfrm>
                <a:off x="892075" y="1253331"/>
                <a:ext cx="10515600" cy="4351338"/>
              </a:xfrm>
            </p:spPr>
            <p:txBody>
              <a:bodyPr>
                <a:normAutofit fontScale="92500" lnSpcReduction="10000"/>
              </a:bodyPr>
              <a:lstStyle/>
              <a:p>
                <a:pPr marL="0" indent="0">
                  <a:buNone/>
                </a:pPr>
                <a:r>
                  <a:rPr kumimoji="1" lang="zh-CN" altLang="en-US" sz="2800" dirty="0">
                    <a:sym typeface="+mn-ea"/>
                  </a:rPr>
                  <a:t> </a:t>
                </a:r>
                <a:endParaRPr kumimoji="1" lang="zh-CN" altLang="en-US" dirty="0">
                  <a:latin typeface="Arial" panose="020B0604020202020204" pitchFamily="34" charset="0"/>
                  <a:cs typeface="Arial" panose="020B0604020202020204" pitchFamily="34" charset="0"/>
                  <a:sym typeface="+mn-ea"/>
                </a:endParaRPr>
              </a:p>
              <a:p>
                <a:endParaRPr lang="en-US" altLang="zh-CN" dirty="0">
                  <a:latin typeface="Arial" panose="020B0604020202020204" pitchFamily="34" charset="0"/>
                  <a:cs typeface="Arial" panose="020B0604020202020204" pitchFamily="34" charset="0"/>
                </a:endParaRPr>
              </a:p>
              <a:p>
                <a:r>
                  <a:rPr kumimoji="1" lang="en-US" altLang="zh-CN" dirty="0">
                    <a:latin typeface="Arial" panose="020B0604020202020204" pitchFamily="34" charset="0"/>
                    <a:cs typeface="Arial" panose="020B0604020202020204" pitchFamily="34" charset="0"/>
                    <a:sym typeface="+mn-ea"/>
                  </a:rPr>
                  <a:t>Short</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lifetime</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(2.2</a:t>
                </a:r>
                <a14:m>
                  <m:oMath xmlns:m="http://schemas.openxmlformats.org/officeDocument/2006/math">
                    <m:r>
                      <a:rPr kumimoji="1" lang="en-US" altLang="zh-CN" i="1" smtClean="0">
                        <a:latin typeface="Cambria Math" panose="02040503050406030204" pitchFamily="18" charset="0"/>
                        <a:ea typeface="Cambria Math" panose="02040503050406030204" pitchFamily="18" charset="0"/>
                      </a:rPr>
                      <m:t>𝜇</m:t>
                    </m:r>
                  </m:oMath>
                </a14:m>
                <a:r>
                  <a:rPr kumimoji="1" lang="en-US" altLang="zh-CN" dirty="0">
                    <a:latin typeface="Arial" panose="020B0604020202020204" pitchFamily="34" charset="0"/>
                    <a:cs typeface="Arial" panose="020B0604020202020204" pitchFamily="34" charset="0"/>
                    <a:sym typeface="+mn-ea"/>
                  </a:rPr>
                  <a:t>s,</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at</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rest)</a:t>
                </a:r>
                <a:r>
                  <a:rPr kumimoji="1" lang="zh-CN" altLang="en-US" dirty="0">
                    <a:latin typeface="Arial" panose="020B0604020202020204" pitchFamily="34" charset="0"/>
                    <a:cs typeface="Arial" panose="020B0604020202020204" pitchFamily="34" charset="0"/>
                    <a:sym typeface="+mn-ea"/>
                  </a:rPr>
                  <a:t> </a:t>
                </a:r>
              </a:p>
              <a:p>
                <a:pPr marL="0" indent="0">
                  <a:buNone/>
                </a:pPr>
                <a:endParaRPr kumimoji="1" lang="en-US" altLang="zh-CN" dirty="0">
                  <a:latin typeface="Arial" panose="020B0604020202020204" pitchFamily="34" charset="0"/>
                  <a:cs typeface="Arial" panose="020B0604020202020204" pitchFamily="34" charset="0"/>
                  <a:sym typeface="+mn-ea"/>
                </a:endParaRPr>
              </a:p>
              <a:p>
                <a:r>
                  <a:rPr kumimoji="1" lang="en-US" altLang="zh-CN" dirty="0">
                    <a:latin typeface="Arial" panose="020B0604020202020204" pitchFamily="34" charset="0"/>
                    <a:cs typeface="Arial" panose="020B0604020202020204" pitchFamily="34" charset="0"/>
                    <a:sym typeface="+mn-ea"/>
                  </a:rPr>
                  <a:t>Large</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initial</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phase</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space</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of</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the</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muon:  transverse</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RMS</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emittance</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a:t>
                </a:r>
                <a:r>
                  <a:rPr lang="en-US" altLang="zh-CN" dirty="0">
                    <a:latin typeface="Arial" panose="020B0604020202020204" pitchFamily="34" charset="0"/>
                    <a:cs typeface="Arial" panose="020B0604020202020204" pitchFamily="34" charset="0"/>
                  </a:rPr>
                  <a:t> 10</a:t>
                </a:r>
                <a:r>
                  <a:rPr lang="en-US" altLang="zh-CN" baseline="30000" dirty="0">
                    <a:latin typeface="Arial" panose="020B0604020202020204" pitchFamily="34" charset="0"/>
                    <a:cs typeface="Arial" panose="020B0604020202020204" pitchFamily="34" charset="0"/>
                  </a:rPr>
                  <a:t>3 </a:t>
                </a:r>
                <a:r>
                  <a:rPr lang="en-US" altLang="zh-CN" dirty="0" err="1">
                    <a:latin typeface="Arial" panose="020B0604020202020204" pitchFamily="34" charset="0"/>
                    <a:cs typeface="Arial" panose="020B0604020202020204" pitchFamily="34" charset="0"/>
                  </a:rPr>
                  <a:t>mm·mrad</a:t>
                </a: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sym typeface="+mn-ea"/>
                  </a:rPr>
                  <a:t>at the beginning;</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Large</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energy</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spread</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for</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the</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decay</a:t>
                </a:r>
                <a:r>
                  <a:rPr kumimoji="1" lang="zh-CN" altLang="en-US" dirty="0">
                    <a:latin typeface="Arial" panose="020B0604020202020204" pitchFamily="34" charset="0"/>
                    <a:cs typeface="Arial" panose="020B0604020202020204" pitchFamily="34" charset="0"/>
                    <a:sym typeface="+mn-ea"/>
                  </a:rPr>
                  <a:t> </a:t>
                </a:r>
                <a:r>
                  <a:rPr kumimoji="1" lang="en-US" altLang="zh-CN" dirty="0">
                    <a:latin typeface="Arial" panose="020B0604020202020204" pitchFamily="34" charset="0"/>
                    <a:cs typeface="Arial" panose="020B0604020202020204" pitchFamily="34" charset="0"/>
                    <a:sym typeface="+mn-ea"/>
                  </a:rPr>
                  <a:t>muon</a:t>
                </a:r>
              </a:p>
              <a:p>
                <a:pPr marL="0" indent="0">
                  <a:buNone/>
                </a:pPr>
                <a:endParaRPr kumimoji="1" lang="en-US" altLang="zh-CN" dirty="0">
                  <a:latin typeface="Arial" panose="020B0604020202020204" pitchFamily="34" charset="0"/>
                  <a:cs typeface="Arial" panose="020B0604020202020204" pitchFamily="34" charset="0"/>
                  <a:sym typeface="+mn-ea"/>
                </a:endParaRPr>
              </a:p>
              <a:p>
                <a:r>
                  <a:rPr lang="en-US" altLang="zh-CN" dirty="0">
                    <a:latin typeface="Arial" panose="020B0604020202020204" pitchFamily="34" charset="0"/>
                    <a:cs typeface="Arial" panose="020B0604020202020204" pitchFamily="34" charset="0"/>
                    <a:sym typeface="+mn-ea"/>
                  </a:rPr>
                  <a:t>Heavy</a:t>
                </a:r>
                <a:r>
                  <a:rPr lang="zh-CN" altLang="en-US" dirty="0">
                    <a:latin typeface="Arial" panose="020B0604020202020204" pitchFamily="34" charset="0"/>
                    <a:cs typeface="Arial" panose="020B0604020202020204" pitchFamily="34" charset="0"/>
                    <a:sym typeface="+mn-ea"/>
                  </a:rPr>
                  <a:t> </a:t>
                </a:r>
                <a:r>
                  <a:rPr lang="en-US" altLang="zh-CN" dirty="0">
                    <a:latin typeface="Arial" panose="020B0604020202020204" pitchFamily="34" charset="0"/>
                    <a:cs typeface="Arial" panose="020B0604020202020204" pitchFamily="34" charset="0"/>
                    <a:sym typeface="+mn-ea"/>
                  </a:rPr>
                  <a:t>mass:</a:t>
                </a:r>
                <a:r>
                  <a:rPr lang="zh-CN" altLang="en-US" dirty="0">
                    <a:latin typeface="Arial" panose="020B0604020202020204" pitchFamily="34" charset="0"/>
                    <a:cs typeface="Arial" panose="020B0604020202020204" pitchFamily="34" charset="0"/>
                    <a:sym typeface="+mn-ea"/>
                  </a:rPr>
                  <a:t> </a:t>
                </a:r>
                <a:r>
                  <a:rPr lang="en-US" altLang="zh-CN" dirty="0">
                    <a:latin typeface="Arial" panose="020B0604020202020204" pitchFamily="34" charset="0"/>
                    <a:cs typeface="Arial" panose="020B0604020202020204" pitchFamily="34" charset="0"/>
                    <a:sym typeface="+mn-ea"/>
                  </a:rPr>
                  <a:t>a</a:t>
                </a:r>
                <a:r>
                  <a:rPr lang="en-US" altLang="zh-CN" dirty="0">
                    <a:effectLst/>
                    <a:latin typeface="Arial" panose="020B0604020202020204" pitchFamily="34" charset="0"/>
                    <a:cs typeface="Arial" panose="020B0604020202020204" pitchFamily="34" charset="0"/>
                    <a:sym typeface="+mn-ea"/>
                  </a:rPr>
                  <a:t> significant velocity variation during the acceleration</a:t>
                </a:r>
                <a:r>
                  <a:rPr lang="en-US" altLang="zh-CN" dirty="0">
                    <a:latin typeface="Arial" panose="020B0604020202020204" pitchFamily="34" charset="0"/>
                    <a:cs typeface="Arial" panose="020B0604020202020204" pitchFamily="34" charset="0"/>
                    <a:sym typeface="+mn-ea"/>
                  </a:rPr>
                  <a:t>;</a:t>
                </a:r>
                <a:r>
                  <a:rPr lang="zh-CN" altLang="en-US" dirty="0">
                    <a:latin typeface="Arial" panose="020B0604020202020204" pitchFamily="34" charset="0"/>
                    <a:cs typeface="Arial" panose="020B0604020202020204" pitchFamily="34" charset="0"/>
                    <a:sym typeface="+mn-ea"/>
                  </a:rPr>
                  <a:t> </a:t>
                </a:r>
                <a:r>
                  <a:rPr lang="en-US" altLang="zh-CN" dirty="0">
                    <a:latin typeface="Arial" panose="020B0604020202020204" pitchFamily="34" charset="0"/>
                    <a:cs typeface="Arial" panose="020B0604020202020204" pitchFamily="34" charset="0"/>
                    <a:sym typeface="+mn-ea"/>
                  </a:rPr>
                  <a:t>multiple</a:t>
                </a:r>
                <a:r>
                  <a:rPr lang="zh-CN" altLang="en-US" dirty="0">
                    <a:latin typeface="Arial" panose="020B0604020202020204" pitchFamily="34" charset="0"/>
                    <a:cs typeface="Arial" panose="020B0604020202020204" pitchFamily="34" charset="0"/>
                    <a:sym typeface="+mn-ea"/>
                  </a:rPr>
                  <a:t> </a:t>
                </a:r>
                <a:r>
                  <a:rPr lang="en-US" altLang="zh-CN" dirty="0">
                    <a:latin typeface="Arial" panose="020B0604020202020204" pitchFamily="34" charset="0"/>
                    <a:cs typeface="Arial" panose="020B0604020202020204" pitchFamily="34" charset="0"/>
                    <a:sym typeface="+mn-ea"/>
                  </a:rPr>
                  <a:t>acceleration</a:t>
                </a:r>
                <a:r>
                  <a:rPr lang="zh-CN" altLang="en-US" dirty="0">
                    <a:latin typeface="Arial" panose="020B0604020202020204" pitchFamily="34" charset="0"/>
                    <a:cs typeface="Arial" panose="020B0604020202020204" pitchFamily="34" charset="0"/>
                    <a:sym typeface="+mn-ea"/>
                  </a:rPr>
                  <a:t> </a:t>
                </a:r>
                <a:r>
                  <a:rPr lang="en-US" altLang="zh-CN" dirty="0">
                    <a:latin typeface="Arial" panose="020B0604020202020204" pitchFamily="34" charset="0"/>
                    <a:cs typeface="Arial" panose="020B0604020202020204" pitchFamily="34" charset="0"/>
                    <a:sym typeface="+mn-ea"/>
                  </a:rPr>
                  <a:t>structures</a:t>
                </a:r>
                <a:r>
                  <a:rPr lang="zh-CN" altLang="en-US" dirty="0">
                    <a:latin typeface="Arial" panose="020B0604020202020204" pitchFamily="34" charset="0"/>
                    <a:cs typeface="Arial" panose="020B0604020202020204" pitchFamily="34" charset="0"/>
                    <a:sym typeface="+mn-ea"/>
                  </a:rPr>
                  <a:t> </a:t>
                </a:r>
                <a:r>
                  <a:rPr lang="en-US" altLang="zh-CN" dirty="0">
                    <a:latin typeface="Arial" panose="020B0604020202020204" pitchFamily="34" charset="0"/>
                    <a:cs typeface="Arial" panose="020B0604020202020204" pitchFamily="34" charset="0"/>
                    <a:sym typeface="+mn-ea"/>
                  </a:rPr>
                  <a:t>are</a:t>
                </a:r>
                <a:r>
                  <a:rPr lang="zh-CN" altLang="en-US" dirty="0">
                    <a:latin typeface="Arial" panose="020B0604020202020204" pitchFamily="34" charset="0"/>
                    <a:cs typeface="Arial" panose="020B0604020202020204" pitchFamily="34" charset="0"/>
                    <a:sym typeface="+mn-ea"/>
                  </a:rPr>
                  <a:t> </a:t>
                </a:r>
                <a:r>
                  <a:rPr lang="en-US" altLang="zh-CN" dirty="0">
                    <a:latin typeface="Arial" panose="020B0604020202020204" pitchFamily="34" charset="0"/>
                    <a:cs typeface="Arial" panose="020B0604020202020204" pitchFamily="34" charset="0"/>
                    <a:sym typeface="+mn-ea"/>
                  </a:rPr>
                  <a:t>used</a:t>
                </a:r>
                <a:r>
                  <a:rPr lang="zh-CN" altLang="en-US" dirty="0">
                    <a:latin typeface="Arial" panose="020B0604020202020204" pitchFamily="34" charset="0"/>
                    <a:cs typeface="Arial" panose="020B0604020202020204" pitchFamily="34" charset="0"/>
                    <a:sym typeface="+mn-ea"/>
                  </a:rPr>
                  <a:t> </a:t>
                </a:r>
                <a:r>
                  <a:rPr lang="en-US" altLang="zh-CN" dirty="0">
                    <a:latin typeface="Arial" panose="020B0604020202020204" pitchFamily="34" charset="0"/>
                    <a:cs typeface="Arial" panose="020B0604020202020204" pitchFamily="34" charset="0"/>
                    <a:sym typeface="+mn-ea"/>
                  </a:rPr>
                  <a:t>with</a:t>
                </a:r>
                <a:r>
                  <a:rPr lang="zh-CN" altLang="en-US" dirty="0">
                    <a:latin typeface="Arial" panose="020B0604020202020204" pitchFamily="34" charset="0"/>
                    <a:cs typeface="Arial" panose="020B0604020202020204" pitchFamily="34" charset="0"/>
                    <a:sym typeface="+mn-ea"/>
                  </a:rPr>
                  <a:t> </a:t>
                </a:r>
                <a:r>
                  <a:rPr lang="en-US" altLang="zh-CN" dirty="0">
                    <a:latin typeface="Arial" panose="020B0604020202020204" pitchFamily="34" charset="0"/>
                    <a:cs typeface="Arial" panose="020B0604020202020204" pitchFamily="34" charset="0"/>
                    <a:sym typeface="+mn-ea"/>
                  </a:rPr>
                  <a:t>the</a:t>
                </a:r>
                <a:r>
                  <a:rPr lang="zh-CN" altLang="en-US" dirty="0">
                    <a:latin typeface="Arial" panose="020B0604020202020204" pitchFamily="34" charset="0"/>
                    <a:cs typeface="Arial" panose="020B0604020202020204" pitchFamily="34" charset="0"/>
                    <a:sym typeface="+mn-ea"/>
                  </a:rPr>
                  <a:t> </a:t>
                </a:r>
                <a:r>
                  <a:rPr lang="en-US" altLang="zh-CN" dirty="0">
                    <a:latin typeface="Arial" panose="020B0604020202020204" pitchFamily="34" charset="0"/>
                    <a:cs typeface="Arial" panose="020B0604020202020204" pitchFamily="34" charset="0"/>
                    <a:sym typeface="+mn-ea"/>
                  </a:rPr>
                  <a:t>limited</a:t>
                </a:r>
                <a:r>
                  <a:rPr lang="zh-CN" altLang="en-US" dirty="0">
                    <a:latin typeface="Arial" panose="020B0604020202020204" pitchFamily="34" charset="0"/>
                    <a:cs typeface="Arial" panose="020B0604020202020204" pitchFamily="34" charset="0"/>
                    <a:sym typeface="+mn-ea"/>
                  </a:rPr>
                  <a:t> </a:t>
                </a:r>
                <a:r>
                  <a:rPr lang="en-US" altLang="zh-CN" dirty="0">
                    <a:latin typeface="Arial" panose="020B0604020202020204" pitchFamily="34" charset="0"/>
                    <a:cs typeface="Arial" panose="020B0604020202020204" pitchFamily="34" charset="0"/>
                    <a:sym typeface="+mn-ea"/>
                  </a:rPr>
                  <a:t>acceleration</a:t>
                </a:r>
                <a:r>
                  <a:rPr lang="zh-CN" altLang="en-US" dirty="0">
                    <a:latin typeface="Arial" panose="020B0604020202020204" pitchFamily="34" charset="0"/>
                    <a:cs typeface="Arial" panose="020B0604020202020204" pitchFamily="34" charset="0"/>
                    <a:sym typeface="+mn-ea"/>
                  </a:rPr>
                  <a:t> </a:t>
                </a:r>
                <a:r>
                  <a:rPr lang="en-US" altLang="zh-CN" dirty="0">
                    <a:latin typeface="Arial" panose="020B0604020202020204" pitchFamily="34" charset="0"/>
                    <a:cs typeface="Arial" panose="020B0604020202020204" pitchFamily="34" charset="0"/>
                    <a:sym typeface="+mn-ea"/>
                  </a:rPr>
                  <a:t>gradient</a:t>
                </a:r>
                <a:r>
                  <a:rPr lang="zh-CN" altLang="en-US" dirty="0">
                    <a:latin typeface="Arial" panose="020B0604020202020204" pitchFamily="34" charset="0"/>
                    <a:cs typeface="Arial" panose="020B0604020202020204" pitchFamily="34" charset="0"/>
                    <a:sym typeface="+mn-ea"/>
                  </a:rPr>
                  <a:t> </a:t>
                </a:r>
                <a:r>
                  <a:rPr lang="en-US" altLang="zh-CN" dirty="0">
                    <a:latin typeface="Arial" panose="020B0604020202020204" pitchFamily="34" charset="0"/>
                    <a:cs typeface="Arial" panose="020B0604020202020204" pitchFamily="34" charset="0"/>
                    <a:sym typeface="+mn-ea"/>
                  </a:rPr>
                  <a:t>of</a:t>
                </a:r>
                <a:r>
                  <a:rPr lang="zh-CN" altLang="en-US" dirty="0">
                    <a:latin typeface="Arial" panose="020B0604020202020204" pitchFamily="34" charset="0"/>
                    <a:cs typeface="Arial" panose="020B0604020202020204" pitchFamily="34" charset="0"/>
                    <a:sym typeface="+mn-ea"/>
                  </a:rPr>
                  <a:t> </a:t>
                </a:r>
                <a:r>
                  <a:rPr lang="en-US" altLang="zh-CN" dirty="0">
                    <a:latin typeface="Arial" panose="020B0604020202020204" pitchFamily="34" charset="0"/>
                    <a:cs typeface="Arial" panose="020B0604020202020204" pitchFamily="34" charset="0"/>
                    <a:sym typeface="+mn-ea"/>
                  </a:rPr>
                  <a:t>~</a:t>
                </a:r>
                <a:r>
                  <a:rPr lang="zh-CN" altLang="en-US" dirty="0">
                    <a:latin typeface="Arial" panose="020B0604020202020204" pitchFamily="34" charset="0"/>
                    <a:cs typeface="Arial" panose="020B0604020202020204" pitchFamily="34" charset="0"/>
                    <a:sym typeface="+mn-ea"/>
                  </a:rPr>
                  <a:t> </a:t>
                </a:r>
                <a:r>
                  <a:rPr lang="en-US" altLang="zh-CN" dirty="0">
                    <a:latin typeface="Arial" panose="020B0604020202020204" pitchFamily="34" charset="0"/>
                    <a:cs typeface="Arial" panose="020B0604020202020204" pitchFamily="34" charset="0"/>
                    <a:sym typeface="+mn-ea"/>
                  </a:rPr>
                  <a:t>MV/m.</a:t>
                </a:r>
                <a:r>
                  <a:rPr lang="zh-CN" altLang="en-US" dirty="0">
                    <a:latin typeface="Arial" panose="020B0604020202020204" pitchFamily="34" charset="0"/>
                    <a:cs typeface="Arial" panose="020B0604020202020204" pitchFamily="34" charset="0"/>
                    <a:sym typeface="+mn-ea"/>
                  </a:rPr>
                  <a:t> </a:t>
                </a:r>
                <a:endParaRPr lang="en-US" altLang="zh-CN" dirty="0">
                  <a:latin typeface="Arial" panose="020B0604020202020204" pitchFamily="34" charset="0"/>
                  <a:cs typeface="Arial" panose="020B0604020202020204" pitchFamily="34" charset="0"/>
                  <a:sym typeface="+mn-ea"/>
                </a:endParaRPr>
              </a:p>
              <a:p>
                <a:pPr marL="0" indent="0">
                  <a:buNone/>
                </a:pPr>
                <a:endParaRPr lang="zh-CN" altLang="en-US" dirty="0"/>
              </a:p>
              <a:p>
                <a:pPr marL="0" indent="0">
                  <a:buNone/>
                </a:pPr>
                <a:endParaRPr lang="zh-CN" altLang="en-US" dirty="0"/>
              </a:p>
            </p:txBody>
          </p:sp>
        </mc:Choice>
        <mc:Fallback xmlns="">
          <p:sp>
            <p:nvSpPr>
              <p:cNvPr id="3" name="内容占位符 2">
                <a:extLst>
                  <a:ext uri="{FF2B5EF4-FFF2-40B4-BE49-F238E27FC236}">
                    <a16:creationId xmlns:a16="http://schemas.microsoft.com/office/drawing/2014/main" id="{EF07C2F9-E495-4627-9824-4E74D9EFA543}"/>
                  </a:ext>
                </a:extLst>
              </p:cNvPr>
              <p:cNvSpPr>
                <a:spLocks noGrp="1" noRot="1" noChangeAspect="1" noMove="1" noResize="1" noEditPoints="1" noAdjustHandles="1" noChangeArrowheads="1" noChangeShapeType="1" noTextEdit="1"/>
              </p:cNvSpPr>
              <p:nvPr>
                <p:ph idx="1"/>
              </p:nvPr>
            </p:nvSpPr>
            <p:spPr>
              <a:xfrm>
                <a:off x="892075" y="1253331"/>
                <a:ext cx="10515600" cy="4351338"/>
              </a:xfrm>
              <a:blipFill>
                <a:blip r:embed="rId3"/>
                <a:stretch>
                  <a:fillRect l="-965" r="-844" b="-3488"/>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2124D5AD-D2F7-4697-8F06-4E6F6DD13F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71" y="32386"/>
            <a:ext cx="720000" cy="720000"/>
          </a:xfrm>
          <a:prstGeom prst="rect">
            <a:avLst/>
          </a:prstGeom>
        </p:spPr>
      </p:pic>
      <p:pic>
        <p:nvPicPr>
          <p:cNvPr id="5" name="图片 4">
            <a:extLst>
              <a:ext uri="{FF2B5EF4-FFF2-40B4-BE49-F238E27FC236}">
                <a16:creationId xmlns:a16="http://schemas.microsoft.com/office/drawing/2014/main" id="{272A792A-EC9F-431A-9F5D-F540237D1D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07675" y="32386"/>
            <a:ext cx="720000" cy="720000"/>
          </a:xfrm>
          <a:prstGeom prst="rect">
            <a:avLst/>
          </a:prstGeom>
        </p:spPr>
      </p:pic>
      <p:sp>
        <p:nvSpPr>
          <p:cNvPr id="6" name="矩形: 圆角 5">
            <a:extLst>
              <a:ext uri="{FF2B5EF4-FFF2-40B4-BE49-F238E27FC236}">
                <a16:creationId xmlns:a16="http://schemas.microsoft.com/office/drawing/2014/main" id="{3E6ACEFE-2F9B-4DD7-BBF3-37F645EA9BBD}"/>
              </a:ext>
            </a:extLst>
          </p:cNvPr>
          <p:cNvSpPr/>
          <p:nvPr/>
        </p:nvSpPr>
        <p:spPr>
          <a:xfrm>
            <a:off x="767371" y="1874520"/>
            <a:ext cx="4810469" cy="83485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8593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224851-121C-411A-8D88-CCBF28BF0DA8}"/>
              </a:ext>
            </a:extLst>
          </p:cNvPr>
          <p:cNvSpPr>
            <a:spLocks noGrp="1"/>
          </p:cNvSpPr>
          <p:nvPr>
            <p:ph type="title"/>
          </p:nvPr>
        </p:nvSpPr>
        <p:spPr>
          <a:xfrm>
            <a:off x="838811" y="-176338"/>
            <a:ext cx="10515600" cy="1325563"/>
          </a:xfrm>
        </p:spPr>
        <p:txBody>
          <a:bodyPr/>
          <a:lstStyle/>
          <a:p>
            <a:r>
              <a:rPr lang="en-US" altLang="zh-CN" b="1" dirty="0">
                <a:latin typeface="Arial" panose="020B0604020202020204" pitchFamily="34" charset="0"/>
                <a:cs typeface="Arial" panose="020B0604020202020204" pitchFamily="34" charset="0"/>
              </a:rPr>
              <a:t>Laser</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Wakefield</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Acceleration</a:t>
            </a:r>
            <a:endParaRPr lang="zh-CN" altLang="en-US" b="1"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2D45B964-A288-46F8-828A-F7FECCE29C2A}"/>
              </a:ext>
            </a:extLst>
          </p:cNvPr>
          <p:cNvSpPr>
            <a:spLocks noGrp="1"/>
          </p:cNvSpPr>
          <p:nvPr>
            <p:ph idx="1"/>
          </p:nvPr>
        </p:nvSpPr>
        <p:spPr>
          <a:xfrm>
            <a:off x="694856" y="1111012"/>
            <a:ext cx="11085664" cy="4351338"/>
          </a:xfrm>
        </p:spPr>
        <p:txBody>
          <a:bodyPr/>
          <a:lstStyle/>
          <a:p>
            <a:pPr algn="l">
              <a:spcBef>
                <a:spcPts val="600"/>
              </a:spcBef>
              <a:spcAft>
                <a:spcPts val="600"/>
              </a:spcAft>
            </a:pPr>
            <a:r>
              <a:rPr lang="en-US" altLang="zh-CN" i="0" dirty="0">
                <a:solidFill>
                  <a:srgbClr val="262626"/>
                </a:solidFill>
                <a:effectLst/>
                <a:latin typeface="Arial" panose="020B0604020202020204" pitchFamily="34" charset="0"/>
                <a:cs typeface="Arial" panose="020B0604020202020204" pitchFamily="34" charset="0"/>
              </a:rPr>
              <a:t>Wakefields induced by ultra-short, ultra-intense </a:t>
            </a:r>
            <a:r>
              <a:rPr lang="en-US" altLang="zh-CN" dirty="0">
                <a:solidFill>
                  <a:srgbClr val="262626"/>
                </a:solidFill>
                <a:latin typeface="Arial" panose="020B0604020202020204" pitchFamily="34" charset="0"/>
                <a:cs typeface="Arial" panose="020B0604020202020204" pitchFamily="34" charset="0"/>
              </a:rPr>
              <a:t>l</a:t>
            </a:r>
            <a:r>
              <a:rPr lang="en-US" altLang="zh-CN" i="0" dirty="0">
                <a:solidFill>
                  <a:srgbClr val="262626"/>
                </a:solidFill>
                <a:effectLst/>
                <a:latin typeface="Arial" panose="020B0604020202020204" pitchFamily="34" charset="0"/>
                <a:cs typeface="Arial" panose="020B0604020202020204" pitchFamily="34" charset="0"/>
              </a:rPr>
              <a:t>asers in plasma </a:t>
            </a:r>
            <a:r>
              <a:rPr lang="en-US" altLang="zh-CN" i="0" dirty="0">
                <a:solidFill>
                  <a:srgbClr val="C00000"/>
                </a:solidFill>
                <a:effectLst/>
                <a:latin typeface="Arial" panose="020B0604020202020204" pitchFamily="34" charset="0"/>
                <a:cs typeface="Arial" panose="020B0604020202020204" pitchFamily="34" charset="0"/>
              </a:rPr>
              <a:t>with phase </a:t>
            </a:r>
            <a:r>
              <a:rPr lang="en-US" altLang="zh-CN" dirty="0">
                <a:solidFill>
                  <a:srgbClr val="C00000"/>
                </a:solidFill>
                <a:latin typeface="Arial" panose="020B0604020202020204" pitchFamily="34" charset="0"/>
                <a:cs typeface="Arial" panose="020B0604020202020204" pitchFamily="34" charset="0"/>
              </a:rPr>
              <a:t>v</a:t>
            </a:r>
            <a:r>
              <a:rPr lang="en-US" altLang="zh-CN" i="0" dirty="0">
                <a:solidFill>
                  <a:srgbClr val="C00000"/>
                </a:solidFill>
                <a:effectLst/>
                <a:latin typeface="Arial" panose="020B0604020202020204" pitchFamily="34" charset="0"/>
                <a:cs typeface="Arial" panose="020B0604020202020204" pitchFamily="34" charset="0"/>
              </a:rPr>
              <a:t>elocities close to</a:t>
            </a:r>
            <a:r>
              <a:rPr lang="zh-CN" altLang="en-US" i="0" dirty="0">
                <a:solidFill>
                  <a:srgbClr val="C00000"/>
                </a:solidFill>
                <a:effectLst/>
                <a:latin typeface="Arial" panose="020B0604020202020204" pitchFamily="34" charset="0"/>
                <a:cs typeface="Arial" panose="020B0604020202020204" pitchFamily="34" charset="0"/>
              </a:rPr>
              <a:t> </a:t>
            </a:r>
            <a:r>
              <a:rPr lang="en-US" altLang="zh-CN" i="0" dirty="0">
                <a:solidFill>
                  <a:srgbClr val="C00000"/>
                </a:solidFill>
                <a:effectLst/>
                <a:latin typeface="Arial" panose="020B0604020202020204" pitchFamily="34" charset="0"/>
                <a:cs typeface="Arial" panose="020B0604020202020204" pitchFamily="34" charset="0"/>
              </a:rPr>
              <a:t>the speed of light.</a:t>
            </a:r>
          </a:p>
          <a:p>
            <a:pPr algn="l">
              <a:spcBef>
                <a:spcPts val="600"/>
              </a:spcBef>
              <a:spcAft>
                <a:spcPts val="600"/>
              </a:spcAft>
            </a:pPr>
            <a:r>
              <a:rPr lang="en-US" altLang="zh-CN" i="0" dirty="0">
                <a:solidFill>
                  <a:srgbClr val="262626"/>
                </a:solidFill>
                <a:effectLst/>
                <a:latin typeface="Arial" panose="020B0604020202020204" pitchFamily="34" charset="0"/>
                <a:cs typeface="Arial" panose="020B0604020202020204" pitchFamily="34" charset="0"/>
              </a:rPr>
              <a:t>Extremely high acceleration </a:t>
            </a:r>
            <a:r>
              <a:rPr lang="en-US" altLang="zh-CN" dirty="0">
                <a:solidFill>
                  <a:srgbClr val="262626"/>
                </a:solidFill>
                <a:latin typeface="Arial" panose="020B0604020202020204" pitchFamily="34" charset="0"/>
                <a:cs typeface="Arial" panose="020B0604020202020204" pitchFamily="34" charset="0"/>
              </a:rPr>
              <a:t>g</a:t>
            </a:r>
            <a:r>
              <a:rPr lang="en-US" altLang="zh-CN" i="0" dirty="0">
                <a:solidFill>
                  <a:srgbClr val="262626"/>
                </a:solidFill>
                <a:effectLst/>
                <a:latin typeface="Arial" panose="020B0604020202020204" pitchFamily="34" charset="0"/>
                <a:cs typeface="Arial" panose="020B0604020202020204" pitchFamily="34" charset="0"/>
              </a:rPr>
              <a:t>radient: ~GV/cm</a:t>
            </a:r>
          </a:p>
          <a:p>
            <a:pPr algn="l">
              <a:spcBef>
                <a:spcPts val="600"/>
              </a:spcBef>
              <a:spcAft>
                <a:spcPts val="600"/>
              </a:spcAft>
            </a:pPr>
            <a:r>
              <a:rPr lang="en-US" altLang="zh-CN" i="0" dirty="0">
                <a:solidFill>
                  <a:srgbClr val="262626"/>
                </a:solidFill>
                <a:effectLst/>
                <a:latin typeface="Arial" panose="020B0604020202020204" pitchFamily="34" charset="0"/>
                <a:cs typeface="Arial" panose="020B0604020202020204" pitchFamily="34" charset="0"/>
              </a:rPr>
              <a:t>Record electron </a:t>
            </a:r>
            <a:r>
              <a:rPr lang="en-US" altLang="zh-CN" dirty="0">
                <a:solidFill>
                  <a:srgbClr val="262626"/>
                </a:solidFill>
                <a:latin typeface="Arial" panose="020B0604020202020204" pitchFamily="34" charset="0"/>
                <a:cs typeface="Arial" panose="020B0604020202020204" pitchFamily="34" charset="0"/>
              </a:rPr>
              <a:t>a</a:t>
            </a:r>
            <a:r>
              <a:rPr lang="en-US" altLang="zh-CN" i="0" dirty="0">
                <a:solidFill>
                  <a:srgbClr val="262626"/>
                </a:solidFill>
                <a:effectLst/>
                <a:latin typeface="Arial" panose="020B0604020202020204" pitchFamily="34" charset="0"/>
                <a:cs typeface="Arial" panose="020B0604020202020204" pitchFamily="34" charset="0"/>
              </a:rPr>
              <a:t>cceleration </a:t>
            </a:r>
            <a:r>
              <a:rPr lang="en-US" altLang="zh-CN" dirty="0">
                <a:solidFill>
                  <a:srgbClr val="262626"/>
                </a:solidFill>
                <a:latin typeface="Arial" panose="020B0604020202020204" pitchFamily="34" charset="0"/>
                <a:cs typeface="Arial" panose="020B0604020202020204" pitchFamily="34" charset="0"/>
              </a:rPr>
              <a:t>e</a:t>
            </a:r>
            <a:r>
              <a:rPr lang="en-US" altLang="zh-CN" i="0" dirty="0">
                <a:solidFill>
                  <a:srgbClr val="262626"/>
                </a:solidFill>
                <a:effectLst/>
                <a:latin typeface="Arial" panose="020B0604020202020204" pitchFamily="34" charset="0"/>
                <a:cs typeface="Arial" panose="020B0604020202020204" pitchFamily="34" charset="0"/>
              </a:rPr>
              <a:t>nergy: </a:t>
            </a:r>
            <a:r>
              <a:rPr lang="en-US" altLang="zh-CN" dirty="0">
                <a:solidFill>
                  <a:srgbClr val="262626"/>
                </a:solidFill>
                <a:latin typeface="Arial" panose="020B0604020202020204" pitchFamily="34" charset="0"/>
                <a:cs typeface="Arial" panose="020B0604020202020204" pitchFamily="34" charset="0"/>
              </a:rPr>
              <a:t>~</a:t>
            </a:r>
            <a:r>
              <a:rPr lang="en-US" altLang="zh-CN" i="0" dirty="0">
                <a:solidFill>
                  <a:srgbClr val="262626"/>
                </a:solidFill>
                <a:effectLst/>
                <a:latin typeface="Arial" panose="020B0604020202020204" pitchFamily="34" charset="0"/>
                <a:cs typeface="Arial" panose="020B0604020202020204" pitchFamily="34" charset="0"/>
              </a:rPr>
              <a:t>10 GeV over 30 cm plasma [A. </a:t>
            </a:r>
            <a:r>
              <a:rPr lang="en-US" altLang="zh-CN" i="0" dirty="0" err="1">
                <a:solidFill>
                  <a:srgbClr val="262626"/>
                </a:solidFill>
                <a:effectLst/>
                <a:latin typeface="Arial" panose="020B0604020202020204" pitchFamily="34" charset="0"/>
                <a:cs typeface="Arial" panose="020B0604020202020204" pitchFamily="34" charset="0"/>
              </a:rPr>
              <a:t>Picksley</a:t>
            </a:r>
            <a:r>
              <a:rPr lang="en-US" altLang="zh-CN" i="0" dirty="0">
                <a:solidFill>
                  <a:srgbClr val="262626"/>
                </a:solidFill>
                <a:effectLst/>
                <a:latin typeface="Arial" panose="020B0604020202020204" pitchFamily="34" charset="0"/>
                <a:cs typeface="Arial" panose="020B0604020202020204" pitchFamily="34" charset="0"/>
              </a:rPr>
              <a:t> et al., arXiv:2408.00740]</a:t>
            </a:r>
          </a:p>
        </p:txBody>
      </p:sp>
      <p:pic>
        <p:nvPicPr>
          <p:cNvPr id="4" name="图片 3">
            <a:extLst>
              <a:ext uri="{FF2B5EF4-FFF2-40B4-BE49-F238E27FC236}">
                <a16:creationId xmlns:a16="http://schemas.microsoft.com/office/drawing/2014/main" id="{4859F1C0-4BBB-46EB-AE10-F34A26CFBB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71" y="32386"/>
            <a:ext cx="720000" cy="720000"/>
          </a:xfrm>
          <a:prstGeom prst="rect">
            <a:avLst/>
          </a:prstGeom>
        </p:spPr>
      </p:pic>
      <p:pic>
        <p:nvPicPr>
          <p:cNvPr id="5" name="图片 4">
            <a:extLst>
              <a:ext uri="{FF2B5EF4-FFF2-40B4-BE49-F238E27FC236}">
                <a16:creationId xmlns:a16="http://schemas.microsoft.com/office/drawing/2014/main" id="{545C5066-DC73-4213-8856-94662A383A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07675" y="32386"/>
            <a:ext cx="720000" cy="720000"/>
          </a:xfrm>
          <a:prstGeom prst="rect">
            <a:avLst/>
          </a:prstGeom>
        </p:spPr>
      </p:pic>
      <p:pic>
        <p:nvPicPr>
          <p:cNvPr id="6" name="图片 5">
            <a:extLst>
              <a:ext uri="{FF2B5EF4-FFF2-40B4-BE49-F238E27FC236}">
                <a16:creationId xmlns:a16="http://schemas.microsoft.com/office/drawing/2014/main" id="{D5220DED-AD38-455E-A2BC-A7A72D7F802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81544" y="3721619"/>
            <a:ext cx="5114455" cy="2548703"/>
          </a:xfrm>
          <a:prstGeom prst="rect">
            <a:avLst/>
          </a:prstGeom>
        </p:spPr>
      </p:pic>
      <p:pic>
        <p:nvPicPr>
          <p:cNvPr id="7" name="图片 6">
            <a:extLst>
              <a:ext uri="{FF2B5EF4-FFF2-40B4-BE49-F238E27FC236}">
                <a16:creationId xmlns:a16="http://schemas.microsoft.com/office/drawing/2014/main" id="{79F26E25-5CCC-4326-AA7A-F13062D67CA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42882" y="3567220"/>
            <a:ext cx="2857500" cy="2857500"/>
          </a:xfrm>
          <a:prstGeom prst="rect">
            <a:avLst/>
          </a:prstGeom>
        </p:spPr>
      </p:pic>
      <p:sp>
        <p:nvSpPr>
          <p:cNvPr id="8" name="TextBox 1">
            <a:extLst>
              <a:ext uri="{FF2B5EF4-FFF2-40B4-BE49-F238E27FC236}">
                <a16:creationId xmlns:a16="http://schemas.microsoft.com/office/drawing/2014/main" id="{CA9D9167-36D8-4829-A3F9-E337A83D1FDB}"/>
              </a:ext>
            </a:extLst>
          </p:cNvPr>
          <p:cNvSpPr txBox="1"/>
          <p:nvPr/>
        </p:nvSpPr>
        <p:spPr>
          <a:xfrm>
            <a:off x="838811" y="6248959"/>
            <a:ext cx="5328628"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Image:</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https://</a:t>
            </a:r>
            <a:r>
              <a:rPr lang="en-US" altLang="zh-CN" sz="1400" dirty="0" err="1">
                <a:latin typeface="Arial" panose="020B0604020202020204" pitchFamily="34" charset="0"/>
                <a:cs typeface="Arial" panose="020B0604020202020204" pitchFamily="34" charset="0"/>
              </a:rPr>
              <a:t>loa.ensta-paris.fr</a:t>
            </a:r>
            <a:r>
              <a:rPr lang="en-US" altLang="zh-CN" sz="1400" dirty="0">
                <a:latin typeface="Arial" panose="020B0604020202020204" pitchFamily="34" charset="0"/>
                <a:cs typeface="Arial" panose="020B0604020202020204" pitchFamily="34" charset="0"/>
              </a:rPr>
              <a:t>/research/</a:t>
            </a:r>
            <a:r>
              <a:rPr lang="en-US" altLang="zh-CN" sz="1400" dirty="0" err="1">
                <a:latin typeface="Arial" panose="020B0604020202020204" pitchFamily="34" charset="0"/>
                <a:cs typeface="Arial" panose="020B0604020202020204" pitchFamily="34" charset="0"/>
              </a:rPr>
              <a:t>upx</a:t>
            </a:r>
            <a:r>
              <a:rPr lang="en-US" altLang="zh-CN" sz="1400" dirty="0">
                <a:latin typeface="Arial" panose="020B0604020202020204" pitchFamily="34" charset="0"/>
                <a:cs typeface="Arial" panose="020B0604020202020204" pitchFamily="34" charset="0"/>
              </a:rPr>
              <a:t>-research-group/laser-</a:t>
            </a:r>
            <a:r>
              <a:rPr lang="en-US" altLang="zh-CN" sz="1400" dirty="0" err="1">
                <a:latin typeface="Arial" panose="020B0604020202020204" pitchFamily="34" charset="0"/>
                <a:cs typeface="Arial" panose="020B0604020202020204" pitchFamily="34" charset="0"/>
              </a:rPr>
              <a:t>wakefield</a:t>
            </a:r>
            <a:r>
              <a:rPr lang="en-US" altLang="zh-CN" sz="1400" dirty="0">
                <a:latin typeface="Arial" panose="020B0604020202020204" pitchFamily="34" charset="0"/>
                <a:cs typeface="Arial" panose="020B0604020202020204" pitchFamily="34" charset="0"/>
              </a:rPr>
              <a:t>-acceleration-</a:t>
            </a:r>
            <a:r>
              <a:rPr lang="en-US" altLang="zh-CN" sz="1400" dirty="0" err="1">
                <a:latin typeface="Arial" panose="020B0604020202020204" pitchFamily="34" charset="0"/>
                <a:cs typeface="Arial" panose="020B0604020202020204" pitchFamily="34" charset="0"/>
              </a:rPr>
              <a:t>lwfa</a:t>
            </a:r>
            <a:r>
              <a:rPr lang="en-US" altLang="zh-CN"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210558B8-ED6B-4144-8C12-D3F6B6B56FFC}"/>
              </a:ext>
            </a:extLst>
          </p:cNvPr>
          <p:cNvSpPr txBox="1"/>
          <p:nvPr/>
        </p:nvSpPr>
        <p:spPr>
          <a:xfrm>
            <a:off x="3385222" y="5775521"/>
            <a:ext cx="1353036" cy="369332"/>
          </a:xfrm>
          <a:prstGeom prst="rect">
            <a:avLst/>
          </a:prstGeom>
          <a:solidFill>
            <a:schemeClr val="bg1"/>
          </a:solidFill>
        </p:spPr>
        <p:txBody>
          <a:bodyPr wrap="square" rtlCol="0">
            <a:spAutoFit/>
          </a:bodyPr>
          <a:lstStyle/>
          <a:p>
            <a:r>
              <a:rPr lang="en-US" altLang="zh-CN" b="1" dirty="0">
                <a:solidFill>
                  <a:schemeClr val="accent1"/>
                </a:solidFill>
              </a:rPr>
              <a:t>Wakefield</a:t>
            </a:r>
            <a:endParaRPr lang="zh-CN" altLang="en-US" b="1" dirty="0">
              <a:solidFill>
                <a:schemeClr val="accent1"/>
              </a:solidFill>
            </a:endParaRPr>
          </a:p>
        </p:txBody>
      </p:sp>
      <p:sp>
        <p:nvSpPr>
          <p:cNvPr id="10" name="文本框 9">
            <a:extLst>
              <a:ext uri="{FF2B5EF4-FFF2-40B4-BE49-F238E27FC236}">
                <a16:creationId xmlns:a16="http://schemas.microsoft.com/office/drawing/2014/main" id="{E41A4876-1493-485E-8705-B80E7F815160}"/>
              </a:ext>
            </a:extLst>
          </p:cNvPr>
          <p:cNvSpPr txBox="1"/>
          <p:nvPr/>
        </p:nvSpPr>
        <p:spPr>
          <a:xfrm>
            <a:off x="3385222" y="3870155"/>
            <a:ext cx="1233549" cy="369332"/>
          </a:xfrm>
          <a:prstGeom prst="rect">
            <a:avLst/>
          </a:prstGeom>
          <a:solidFill>
            <a:schemeClr val="bg1"/>
          </a:solidFill>
        </p:spPr>
        <p:txBody>
          <a:bodyPr wrap="square" rtlCol="0">
            <a:spAutoFit/>
          </a:bodyPr>
          <a:lstStyle/>
          <a:p>
            <a:r>
              <a:rPr lang="en-US" altLang="zh-CN" b="1" dirty="0">
                <a:solidFill>
                  <a:srgbClr val="FF0000"/>
                </a:solidFill>
              </a:rPr>
              <a:t>electron</a:t>
            </a:r>
            <a:endParaRPr lang="zh-CN" altLang="en-US" b="1" dirty="0">
              <a:solidFill>
                <a:srgbClr val="FF0000"/>
              </a:solidFill>
            </a:endParaRPr>
          </a:p>
        </p:txBody>
      </p:sp>
      <p:sp>
        <p:nvSpPr>
          <p:cNvPr id="11" name="文本框 10">
            <a:extLst>
              <a:ext uri="{FF2B5EF4-FFF2-40B4-BE49-F238E27FC236}">
                <a16:creationId xmlns:a16="http://schemas.microsoft.com/office/drawing/2014/main" id="{5D968107-CB99-4E04-A555-55C1A3741B70}"/>
              </a:ext>
            </a:extLst>
          </p:cNvPr>
          <p:cNvSpPr txBox="1"/>
          <p:nvPr/>
        </p:nvSpPr>
        <p:spPr>
          <a:xfrm>
            <a:off x="5075854" y="4156362"/>
            <a:ext cx="826288" cy="369332"/>
          </a:xfrm>
          <a:prstGeom prst="rect">
            <a:avLst/>
          </a:prstGeom>
          <a:solidFill>
            <a:schemeClr val="bg1"/>
          </a:solidFill>
        </p:spPr>
        <p:txBody>
          <a:bodyPr wrap="square" rtlCol="0">
            <a:spAutoFit/>
          </a:bodyPr>
          <a:lstStyle/>
          <a:p>
            <a:r>
              <a:rPr lang="en-US" altLang="zh-CN" b="1" dirty="0">
                <a:solidFill>
                  <a:schemeClr val="accent4">
                    <a:lumMod val="60000"/>
                    <a:lumOff val="40000"/>
                  </a:schemeClr>
                </a:solidFill>
              </a:rPr>
              <a:t>Laser</a:t>
            </a:r>
            <a:endParaRPr lang="zh-CN" altLang="en-US" b="1" dirty="0">
              <a:solidFill>
                <a:schemeClr val="accent4">
                  <a:lumMod val="60000"/>
                  <a:lumOff val="40000"/>
                </a:schemeClr>
              </a:solidFill>
            </a:endParaRPr>
          </a:p>
        </p:txBody>
      </p:sp>
      <p:sp>
        <p:nvSpPr>
          <p:cNvPr id="12" name="TextBox 11">
            <a:extLst>
              <a:ext uri="{FF2B5EF4-FFF2-40B4-BE49-F238E27FC236}">
                <a16:creationId xmlns:a16="http://schemas.microsoft.com/office/drawing/2014/main" id="{1C31076E-FFE1-0746-9B04-40B811B890A2}"/>
              </a:ext>
            </a:extLst>
          </p:cNvPr>
          <p:cNvSpPr txBox="1"/>
          <p:nvPr/>
        </p:nvSpPr>
        <p:spPr>
          <a:xfrm>
            <a:off x="9249838" y="3649307"/>
            <a:ext cx="2877837" cy="2862322"/>
          </a:xfrm>
          <a:prstGeom prst="rect">
            <a:avLst/>
          </a:prstGeom>
          <a:noFill/>
        </p:spPr>
        <p:txBody>
          <a:bodyPr wrap="square" rtlCol="0">
            <a:spAutoFit/>
          </a:bodyPr>
          <a:lstStyle/>
          <a:p>
            <a:pPr marL="285750" indent="-285750">
              <a:buFont typeface="Wingdings" pitchFamily="2" charset="2"/>
              <a:buChar char="Ø"/>
            </a:pPr>
            <a:r>
              <a:rPr lang="en-US" altLang="zh-CN" dirty="0">
                <a:latin typeface="Arial" panose="020B0604020202020204" pitchFamily="34" charset="0"/>
                <a:cs typeface="Arial" panose="020B0604020202020204" pitchFamily="34" charset="0"/>
              </a:rPr>
              <a:t>Light electrons quickly approach the speed of light and achieve phase locking with the wakefield.</a:t>
            </a:r>
          </a:p>
          <a:p>
            <a:pPr marL="285750" indent="-285750">
              <a:buFont typeface="Wingdings" pitchFamily="2" charset="2"/>
              <a:buChar char="Ø"/>
            </a:pPr>
            <a:endParaRPr lang="en-US" altLang="zh-CN" dirty="0">
              <a:latin typeface="Arial" panose="020B0604020202020204" pitchFamily="34" charset="0"/>
              <a:cs typeface="Arial" panose="020B0604020202020204" pitchFamily="34" charset="0"/>
            </a:endParaRPr>
          </a:p>
          <a:p>
            <a:pPr marL="285750" indent="-285750">
              <a:buFont typeface="Wingdings" pitchFamily="2" charset="2"/>
              <a:buChar char="Ø"/>
            </a:pPr>
            <a:r>
              <a:rPr lang="en-US" altLang="zh-CN" dirty="0">
                <a:latin typeface="Arial" panose="020B0604020202020204" pitchFamily="34" charset="0"/>
                <a:cs typeface="Arial" panose="020B0604020202020204" pitchFamily="34" charset="0"/>
              </a:rPr>
              <a:t>Heavy muons move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slower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and</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rapidly slip out of the acceleration phase.</a:t>
            </a:r>
          </a:p>
        </p:txBody>
      </p:sp>
    </p:spTree>
    <p:extLst>
      <p:ext uri="{BB962C8B-B14F-4D97-AF65-F5344CB8AC3E}">
        <p14:creationId xmlns:p14="http://schemas.microsoft.com/office/powerpoint/2010/main" val="3675799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BADCF2D-CBF2-4867-AA0F-A5E46F691B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61725" y="5817281"/>
            <a:ext cx="6687740" cy="822960"/>
          </a:xfrm>
          <a:prstGeom prst="rect">
            <a:avLst/>
          </a:prstGeom>
        </p:spPr>
      </p:pic>
      <p:pic>
        <p:nvPicPr>
          <p:cNvPr id="6" name="图片 5">
            <a:extLst>
              <a:ext uri="{FF2B5EF4-FFF2-40B4-BE49-F238E27FC236}">
                <a16:creationId xmlns:a16="http://schemas.microsoft.com/office/drawing/2014/main" id="{DB2662A7-5DBC-43F7-8FB7-5CE5475BB6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61726" y="2652135"/>
            <a:ext cx="7315200" cy="3038858"/>
          </a:xfrm>
          <a:prstGeom prst="rect">
            <a:avLst/>
          </a:prstGeom>
        </p:spPr>
      </p:pic>
      <p:sp>
        <p:nvSpPr>
          <p:cNvPr id="2" name="标题 1">
            <a:extLst>
              <a:ext uri="{FF2B5EF4-FFF2-40B4-BE49-F238E27FC236}">
                <a16:creationId xmlns:a16="http://schemas.microsoft.com/office/drawing/2014/main" id="{F81A2FA3-6C03-451D-B48C-3F7032C8B1B6}"/>
              </a:ext>
            </a:extLst>
          </p:cNvPr>
          <p:cNvSpPr>
            <a:spLocks noGrp="1"/>
          </p:cNvSpPr>
          <p:nvPr>
            <p:ph type="title"/>
          </p:nvPr>
        </p:nvSpPr>
        <p:spPr>
          <a:xfrm>
            <a:off x="829723" y="126324"/>
            <a:ext cx="10515600" cy="1325563"/>
          </a:xfrm>
        </p:spPr>
        <p:txBody>
          <a:bodyPr/>
          <a:lstStyle/>
          <a:p>
            <a:r>
              <a:rPr lang="en-US" altLang="zh-CN" dirty="0">
                <a:latin typeface="Arial" panose="020B0604020202020204" pitchFamily="34" charset="0"/>
                <a:cs typeface="Arial" panose="020B0604020202020204" pitchFamily="34" charset="0"/>
              </a:rPr>
              <a:t>Low-energy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muon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acceleration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using</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evolving</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plasma</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wakes</a:t>
            </a:r>
            <a:endParaRPr lang="zh-CN" altLang="en-US"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6142A6ED-A0DA-4B8F-BA69-69C55FF2AD37}"/>
              </a:ext>
            </a:extLst>
          </p:cNvPr>
          <p:cNvSpPr>
            <a:spLocks noGrp="1"/>
          </p:cNvSpPr>
          <p:nvPr>
            <p:ph idx="1"/>
          </p:nvPr>
        </p:nvSpPr>
        <p:spPr>
          <a:xfrm>
            <a:off x="838199" y="1825625"/>
            <a:ext cx="11289475" cy="4351338"/>
          </a:xfrm>
        </p:spPr>
        <p:txBody>
          <a:bodyPr/>
          <a:lstStyle/>
          <a:p>
            <a:pPr algn="l">
              <a:spcBef>
                <a:spcPts val="600"/>
              </a:spcBef>
              <a:spcAft>
                <a:spcPts val="600"/>
              </a:spcAft>
              <a:buFont typeface="Arial" panose="020B0604020202020204" pitchFamily="34" charset="0"/>
              <a:buChar char="•"/>
            </a:pPr>
            <a:r>
              <a:rPr lang="en-US" altLang="zh-CN" b="1" i="0" dirty="0">
                <a:solidFill>
                  <a:srgbClr val="262626"/>
                </a:solidFill>
                <a:effectLst/>
                <a:latin typeface="Arial" panose="020B0604020202020204" pitchFamily="34" charset="0"/>
                <a:cs typeface="Arial" panose="020B0604020202020204" pitchFamily="34" charset="0"/>
              </a:rPr>
              <a:t>Self-evolution of Plasma Waves in Density-Tailoring</a:t>
            </a:r>
            <a:r>
              <a:rPr lang="zh-CN" altLang="en-US" b="1" i="0" dirty="0">
                <a:solidFill>
                  <a:srgbClr val="262626"/>
                </a:solidFill>
                <a:effectLst/>
                <a:latin typeface="Arial" panose="020B0604020202020204" pitchFamily="34" charset="0"/>
                <a:cs typeface="Arial" panose="020B0604020202020204" pitchFamily="34" charset="0"/>
              </a:rPr>
              <a:t> </a:t>
            </a:r>
            <a:r>
              <a:rPr lang="en-US" altLang="zh-CN" b="1" i="0" dirty="0">
                <a:solidFill>
                  <a:srgbClr val="262626"/>
                </a:solidFill>
                <a:effectLst/>
                <a:latin typeface="Arial" panose="020B0604020202020204" pitchFamily="34" charset="0"/>
                <a:cs typeface="Arial" panose="020B0604020202020204" pitchFamily="34" charset="0"/>
              </a:rPr>
              <a:t>Plasmas</a:t>
            </a:r>
            <a:endParaRPr lang="en-US" altLang="zh-CN" b="0" i="0" dirty="0">
              <a:solidFill>
                <a:srgbClr val="262626"/>
              </a:solidFill>
              <a:effectLst/>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7CCB4378-7FC5-455A-87DE-4C4A57D679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71" y="32386"/>
            <a:ext cx="720000" cy="720000"/>
          </a:xfrm>
          <a:prstGeom prst="rect">
            <a:avLst/>
          </a:prstGeom>
        </p:spPr>
      </p:pic>
      <p:pic>
        <p:nvPicPr>
          <p:cNvPr id="5" name="图片 4">
            <a:extLst>
              <a:ext uri="{FF2B5EF4-FFF2-40B4-BE49-F238E27FC236}">
                <a16:creationId xmlns:a16="http://schemas.microsoft.com/office/drawing/2014/main" id="{8E224600-9390-419B-B683-7DFBD0EC18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07675" y="32386"/>
            <a:ext cx="720000" cy="720000"/>
          </a:xfrm>
          <a:prstGeom prst="rect">
            <a:avLst/>
          </a:prstGeom>
        </p:spPr>
      </p:pic>
      <p:pic>
        <p:nvPicPr>
          <p:cNvPr id="9" name="Picture 8">
            <a:extLst>
              <a:ext uri="{FF2B5EF4-FFF2-40B4-BE49-F238E27FC236}">
                <a16:creationId xmlns:a16="http://schemas.microsoft.com/office/drawing/2014/main" id="{79105DE3-149C-8B4A-9A3F-86CC1705A961}"/>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691532" y="2606959"/>
            <a:ext cx="2926080" cy="430972"/>
          </a:xfrm>
          <a:prstGeom prst="rect">
            <a:avLst/>
          </a:prstGeom>
        </p:spPr>
      </p:pic>
      <p:pic>
        <p:nvPicPr>
          <p:cNvPr id="11" name="Picture 10">
            <a:extLst>
              <a:ext uri="{FF2B5EF4-FFF2-40B4-BE49-F238E27FC236}">
                <a16:creationId xmlns:a16="http://schemas.microsoft.com/office/drawing/2014/main" id="{18625754-E14B-4D41-97E3-5C581FD3988C}"/>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691532" y="3941030"/>
            <a:ext cx="3749040" cy="848467"/>
          </a:xfrm>
          <a:prstGeom prst="rect">
            <a:avLst/>
          </a:prstGeom>
        </p:spPr>
      </p:pic>
      <p:sp>
        <p:nvSpPr>
          <p:cNvPr id="12" name="TextBox 11">
            <a:extLst>
              <a:ext uri="{FF2B5EF4-FFF2-40B4-BE49-F238E27FC236}">
                <a16:creationId xmlns:a16="http://schemas.microsoft.com/office/drawing/2014/main" id="{923A9D8C-1426-2F47-AA1F-1CA28D29EEA9}"/>
              </a:ext>
            </a:extLst>
          </p:cNvPr>
          <p:cNvSpPr txBox="1"/>
          <p:nvPr/>
        </p:nvSpPr>
        <p:spPr>
          <a:xfrm>
            <a:off x="691532" y="3374626"/>
            <a:ext cx="3434418" cy="461665"/>
          </a:xfrm>
          <a:prstGeom prst="rect">
            <a:avLst/>
          </a:prstGeom>
          <a:noFill/>
        </p:spPr>
        <p:txBody>
          <a:bodyPr wrap="square" rtlCol="0">
            <a:spAutoFit/>
          </a:bodyPr>
          <a:lstStyle/>
          <a:p>
            <a:pPr marL="342900" indent="-342900">
              <a:buFont typeface="Wingdings" pitchFamily="2" charset="2"/>
              <a:buChar char="Ø"/>
            </a:pPr>
            <a:r>
              <a:rPr lang="en-US" altLang="zh-CN" sz="2400" b="1" dirty="0">
                <a:solidFill>
                  <a:srgbClr val="262626"/>
                </a:solidFill>
                <a:latin typeface="Arial" panose="020B0604020202020204" pitchFamily="34" charset="0"/>
                <a:cs typeface="Arial" panose="020B0604020202020204" pitchFamily="34" charset="0"/>
              </a:rPr>
              <a:t>An</a:t>
            </a:r>
            <a:r>
              <a:rPr lang="zh-CN" altLang="en-US" sz="2400" b="1" dirty="0">
                <a:solidFill>
                  <a:srgbClr val="262626"/>
                </a:solidFill>
                <a:latin typeface="Arial" panose="020B0604020202020204" pitchFamily="34" charset="0"/>
                <a:cs typeface="Arial" panose="020B0604020202020204" pitchFamily="34" charset="0"/>
              </a:rPr>
              <a:t> </a:t>
            </a:r>
            <a:r>
              <a:rPr lang="en-US" altLang="zh-CN" sz="2400" b="1" dirty="0">
                <a:solidFill>
                  <a:srgbClr val="262626"/>
                </a:solidFill>
                <a:latin typeface="Arial" panose="020B0604020202020204" pitchFamily="34" charset="0"/>
                <a:cs typeface="Arial" panose="020B0604020202020204" pitchFamily="34" charset="0"/>
              </a:rPr>
              <a:t>Uniform</a:t>
            </a:r>
            <a:r>
              <a:rPr lang="zh-CN" altLang="en-US" sz="2400" b="1" i="0" dirty="0">
                <a:solidFill>
                  <a:srgbClr val="262626"/>
                </a:solidFill>
                <a:effectLst/>
                <a:latin typeface="Arial" panose="020B0604020202020204" pitchFamily="34" charset="0"/>
                <a:cs typeface="Arial" panose="020B0604020202020204" pitchFamily="34" charset="0"/>
              </a:rPr>
              <a:t> </a:t>
            </a:r>
            <a:r>
              <a:rPr lang="en-US" altLang="zh-CN" sz="2400" b="1" i="0" dirty="0">
                <a:solidFill>
                  <a:srgbClr val="262626"/>
                </a:solidFill>
                <a:effectLst/>
                <a:latin typeface="Arial" panose="020B0604020202020204" pitchFamily="34" charset="0"/>
                <a:cs typeface="Arial" panose="020B0604020202020204" pitchFamily="34" charset="0"/>
              </a:rPr>
              <a:t>Plasma </a:t>
            </a:r>
            <a:endParaRPr lang="en-US" sz="24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6DD2B51-34F5-2248-BC15-28DB51D92CAE}"/>
              </a:ext>
            </a:extLst>
          </p:cNvPr>
          <p:cNvSpPr txBox="1"/>
          <p:nvPr/>
        </p:nvSpPr>
        <p:spPr>
          <a:xfrm>
            <a:off x="4761726" y="2573101"/>
            <a:ext cx="4656594" cy="461665"/>
          </a:xfrm>
          <a:prstGeom prst="rect">
            <a:avLst/>
          </a:prstGeom>
          <a:noFill/>
        </p:spPr>
        <p:txBody>
          <a:bodyPr wrap="square" rtlCol="0">
            <a:spAutoFit/>
          </a:bodyPr>
          <a:lstStyle/>
          <a:p>
            <a:pPr marL="342900" indent="-342900">
              <a:buFont typeface="Wingdings" pitchFamily="2" charset="2"/>
              <a:buChar char="Ø"/>
            </a:pPr>
            <a:r>
              <a:rPr lang="en-US" sz="2400" b="1" dirty="0">
                <a:latin typeface="Arial" panose="020B0604020202020204" pitchFamily="34" charset="0"/>
                <a:cs typeface="Arial" panose="020B0604020202020204" pitchFamily="34" charset="0"/>
              </a:rPr>
              <a:t>A</a:t>
            </a:r>
            <a:r>
              <a:rPr lang="zh-CN" altLang="en-US" sz="2400" b="1" dirty="0">
                <a:latin typeface="Arial" panose="020B0604020202020204" pitchFamily="34" charset="0"/>
                <a:cs typeface="Arial" panose="020B0604020202020204" pitchFamily="34" charset="0"/>
              </a:rPr>
              <a:t> </a:t>
            </a:r>
            <a:r>
              <a:rPr lang="en-US" altLang="zh-CN" sz="2400" b="1" dirty="0" err="1">
                <a:latin typeface="Arial" panose="020B0604020202020204" pitchFamily="34" charset="0"/>
                <a:cs typeface="Arial" panose="020B0604020202020204" pitchFamily="34" charset="0"/>
              </a:rPr>
              <a:t>Downramp</a:t>
            </a: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Plasma</a:t>
            </a:r>
            <a:r>
              <a:rPr lang="zh-CN" altLang="en-US" sz="2400" b="1"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9882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4CF9120-BF8F-464A-84F2-50EE527AD7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71" y="32386"/>
            <a:ext cx="720000" cy="720000"/>
          </a:xfrm>
          <a:prstGeom prst="rect">
            <a:avLst/>
          </a:prstGeom>
        </p:spPr>
      </p:pic>
      <p:pic>
        <p:nvPicPr>
          <p:cNvPr id="5" name="图片 4">
            <a:extLst>
              <a:ext uri="{FF2B5EF4-FFF2-40B4-BE49-F238E27FC236}">
                <a16:creationId xmlns:a16="http://schemas.microsoft.com/office/drawing/2014/main" id="{83857F13-CBE6-4093-A153-A168AC37B3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07675" y="32386"/>
            <a:ext cx="720000" cy="720000"/>
          </a:xfrm>
          <a:prstGeom prst="rect">
            <a:avLst/>
          </a:prstGeom>
        </p:spPr>
      </p:pic>
      <p:sp>
        <p:nvSpPr>
          <p:cNvPr id="9" name="TextBox 8">
            <a:extLst>
              <a:ext uri="{FF2B5EF4-FFF2-40B4-BE49-F238E27FC236}">
                <a16:creationId xmlns:a16="http://schemas.microsoft.com/office/drawing/2014/main" id="{56B69554-9C1A-BE48-92BC-C81FA4D8223F}"/>
              </a:ext>
            </a:extLst>
          </p:cNvPr>
          <p:cNvSpPr txBox="1"/>
          <p:nvPr/>
        </p:nvSpPr>
        <p:spPr>
          <a:xfrm>
            <a:off x="3413760" y="521553"/>
            <a:ext cx="68580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M</a:t>
            </a:r>
            <a:r>
              <a:rPr lang="en-US" altLang="zh-CN" sz="2400" dirty="0">
                <a:latin typeface="Arial" panose="020B0604020202020204" pitchFamily="34" charset="0"/>
                <a:cs typeface="Arial" panose="020B0604020202020204" pitchFamily="34" charset="0"/>
              </a:rPr>
              <a:t>otion</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equation</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of</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the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Synchronous</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Particle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(SP)</a:t>
            </a:r>
            <a:endParaRPr lang="en-US" sz="2400" dirty="0">
              <a:latin typeface="Arial" panose="020B0604020202020204" pitchFamily="34" charset="0"/>
              <a:cs typeface="Arial" panose="020B0604020202020204" pitchFamily="34" charset="0"/>
            </a:endParaRPr>
          </a:p>
        </p:txBody>
      </p:sp>
      <p:pic>
        <p:nvPicPr>
          <p:cNvPr id="10" name="图片 9" descr="图示&#10;&#10;描述已自动生成">
            <a:extLst>
              <a:ext uri="{FF2B5EF4-FFF2-40B4-BE49-F238E27FC236}">
                <a16:creationId xmlns:a16="http://schemas.microsoft.com/office/drawing/2014/main" id="{5A0316C2-937E-8E2B-9EDD-0F773527A6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392350"/>
            <a:ext cx="8744545" cy="5391234"/>
          </a:xfrm>
          <a:prstGeom prst="rect">
            <a:avLst/>
          </a:prstGeom>
        </p:spPr>
      </p:pic>
      <p:pic>
        <p:nvPicPr>
          <p:cNvPr id="8" name="Picture 7">
            <a:extLst>
              <a:ext uri="{FF2B5EF4-FFF2-40B4-BE49-F238E27FC236}">
                <a16:creationId xmlns:a16="http://schemas.microsoft.com/office/drawing/2014/main" id="{1D998A84-6B35-FA48-B360-E79B79552A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41492" y="1392350"/>
            <a:ext cx="5586183" cy="1400547"/>
          </a:xfrm>
          <a:prstGeom prst="rect">
            <a:avLst/>
          </a:prstGeom>
        </p:spPr>
      </p:pic>
      <p:sp>
        <p:nvSpPr>
          <p:cNvPr id="13" name="下箭头 12">
            <a:extLst>
              <a:ext uri="{FF2B5EF4-FFF2-40B4-BE49-F238E27FC236}">
                <a16:creationId xmlns:a16="http://schemas.microsoft.com/office/drawing/2014/main" id="{AD410434-5088-4B8F-E011-F6FD1BE4CDD1}"/>
              </a:ext>
            </a:extLst>
          </p:cNvPr>
          <p:cNvSpPr/>
          <p:nvPr/>
        </p:nvSpPr>
        <p:spPr>
          <a:xfrm>
            <a:off x="9565432" y="3429000"/>
            <a:ext cx="682379" cy="11196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4" name="图片 13">
            <a:extLst>
              <a:ext uri="{FF2B5EF4-FFF2-40B4-BE49-F238E27FC236}">
                <a16:creationId xmlns:a16="http://schemas.microsoft.com/office/drawing/2014/main" id="{0C5C208E-87A0-1E12-F490-4A50ACFFD50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0000"/>
                    </a14:imgEffect>
                    <a14:imgEffect>
                      <a14:saturation sat="130000"/>
                    </a14:imgEffect>
                    <a14:imgEffect>
                      <a14:brightnessContrast bright="4000" contrast="32000"/>
                    </a14:imgEffect>
                  </a14:imgLayer>
                </a14:imgProps>
              </a:ext>
            </a:extLst>
          </a:blip>
          <a:stretch>
            <a:fillRect/>
          </a:stretch>
        </p:blipFill>
        <p:spPr>
          <a:xfrm>
            <a:off x="8449548" y="5349816"/>
            <a:ext cx="3784807" cy="1119672"/>
          </a:xfrm>
          <a:prstGeom prst="rect">
            <a:avLst/>
          </a:prstGeom>
        </p:spPr>
      </p:pic>
    </p:spTree>
    <p:extLst>
      <p:ext uri="{BB962C8B-B14F-4D97-AF65-F5344CB8AC3E}">
        <p14:creationId xmlns:p14="http://schemas.microsoft.com/office/powerpoint/2010/main" val="153126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4F85003-E645-47D0-9F05-5FC3EA4EB3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34718" y="1706331"/>
            <a:ext cx="4055113" cy="3471112"/>
          </a:xfrm>
          <a:prstGeom prst="rect">
            <a:avLst/>
          </a:prstGeom>
        </p:spPr>
      </p:pic>
      <p:sp>
        <p:nvSpPr>
          <p:cNvPr id="2" name="标题 1">
            <a:extLst>
              <a:ext uri="{FF2B5EF4-FFF2-40B4-BE49-F238E27FC236}">
                <a16:creationId xmlns:a16="http://schemas.microsoft.com/office/drawing/2014/main" id="{1A5C9B95-F415-4066-9B57-30038B0E0374}"/>
              </a:ext>
            </a:extLst>
          </p:cNvPr>
          <p:cNvSpPr>
            <a:spLocks noGrp="1"/>
          </p:cNvSpPr>
          <p:nvPr>
            <p:ph type="title"/>
          </p:nvPr>
        </p:nvSpPr>
        <p:spPr>
          <a:xfrm>
            <a:off x="829723" y="123141"/>
            <a:ext cx="10515600" cy="1325563"/>
          </a:xfrm>
        </p:spPr>
        <p:txBody>
          <a:bodyPr/>
          <a:lstStyle/>
          <a:p>
            <a:r>
              <a:rPr lang="en-US" altLang="zh-CN" b="1" i="0" dirty="0">
                <a:solidFill>
                  <a:srgbClr val="262626"/>
                </a:solidFill>
                <a:effectLst/>
                <a:latin typeface="-apple-system"/>
              </a:rPr>
              <a:t>Phase Stability</a:t>
            </a:r>
            <a:r>
              <a:rPr lang="zh-CN" altLang="en-US" b="1" i="0" dirty="0">
                <a:solidFill>
                  <a:srgbClr val="262626"/>
                </a:solidFill>
                <a:effectLst/>
                <a:latin typeface="-apple-system"/>
              </a:rPr>
              <a:t> </a:t>
            </a:r>
            <a:r>
              <a:rPr lang="en-US" altLang="zh-CN" b="1" i="0" dirty="0">
                <a:solidFill>
                  <a:srgbClr val="262626"/>
                </a:solidFill>
                <a:effectLst/>
                <a:latin typeface="-apple-system"/>
              </a:rPr>
              <a:t>Analysis</a:t>
            </a:r>
            <a:br>
              <a:rPr lang="en-US" altLang="zh-CN" b="0" i="0" dirty="0">
                <a:solidFill>
                  <a:srgbClr val="262626"/>
                </a:solidFill>
                <a:effectLst/>
                <a:latin typeface="-apple-system"/>
              </a:rPr>
            </a:br>
            <a:endParaRPr lang="zh-CN" altLang="en-US" dirty="0"/>
          </a:p>
        </p:txBody>
      </p:sp>
      <p:sp>
        <p:nvSpPr>
          <p:cNvPr id="3" name="内容占位符 2">
            <a:extLst>
              <a:ext uri="{FF2B5EF4-FFF2-40B4-BE49-F238E27FC236}">
                <a16:creationId xmlns:a16="http://schemas.microsoft.com/office/drawing/2014/main" id="{D5D3DF97-A836-42E7-B336-1D4257126ABD}"/>
              </a:ext>
            </a:extLst>
          </p:cNvPr>
          <p:cNvSpPr>
            <a:spLocks noGrp="1"/>
          </p:cNvSpPr>
          <p:nvPr>
            <p:ph idx="1"/>
          </p:nvPr>
        </p:nvSpPr>
        <p:spPr>
          <a:xfrm>
            <a:off x="535855" y="726921"/>
            <a:ext cx="10515600" cy="4351338"/>
          </a:xfrm>
        </p:spPr>
        <p:txBody>
          <a:bodyPr>
            <a:normAutofit/>
          </a:bodyPr>
          <a:lstStyle/>
          <a:p>
            <a:pPr marL="0" indent="0">
              <a:lnSpc>
                <a:spcPct val="130000"/>
              </a:lnSpc>
              <a:buNone/>
            </a:pPr>
            <a:r>
              <a:rPr lang="en-US" altLang="zh-CN" dirty="0">
                <a:solidFill>
                  <a:srgbClr val="000000"/>
                </a:solidFill>
                <a:effectLst/>
                <a:latin typeface="Arial" panose="020B0604020202020204" pitchFamily="34" charset="0"/>
                <a:cs typeface="Arial" panose="020B0604020202020204" pitchFamily="34" charset="0"/>
              </a:rPr>
              <a:t>If a particle is injected with a different phase (axial coordinate) or energy than the SP, can it be accelerated stably?</a:t>
            </a:r>
            <a:endParaRPr lang="en-US" altLang="zh-CN"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8F931C2E-D8C2-460F-8BEF-F45442F815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71" y="32386"/>
            <a:ext cx="720000" cy="720000"/>
          </a:xfrm>
          <a:prstGeom prst="rect">
            <a:avLst/>
          </a:prstGeom>
        </p:spPr>
      </p:pic>
      <p:pic>
        <p:nvPicPr>
          <p:cNvPr id="5" name="图片 4">
            <a:extLst>
              <a:ext uri="{FF2B5EF4-FFF2-40B4-BE49-F238E27FC236}">
                <a16:creationId xmlns:a16="http://schemas.microsoft.com/office/drawing/2014/main" id="{8382437A-FC52-4AD1-86CF-F3CAC7AB6C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07675" y="32386"/>
            <a:ext cx="720000" cy="720000"/>
          </a:xfrm>
          <a:prstGeom prst="rect">
            <a:avLst/>
          </a:prstGeom>
        </p:spPr>
      </p:pic>
      <p:pic>
        <p:nvPicPr>
          <p:cNvPr id="8" name="Picture 7">
            <a:extLst>
              <a:ext uri="{FF2B5EF4-FFF2-40B4-BE49-F238E27FC236}">
                <a16:creationId xmlns:a16="http://schemas.microsoft.com/office/drawing/2014/main" id="{CE7A4E3C-68DC-2342-9C6E-82441CE6A19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6258" y="2143239"/>
            <a:ext cx="3742735" cy="1488390"/>
          </a:xfrm>
          <a:prstGeom prst="rect">
            <a:avLst/>
          </a:prstGeom>
        </p:spPr>
      </p:pic>
      <p:pic>
        <p:nvPicPr>
          <p:cNvPr id="10" name="Picture 9">
            <a:extLst>
              <a:ext uri="{FF2B5EF4-FFF2-40B4-BE49-F238E27FC236}">
                <a16:creationId xmlns:a16="http://schemas.microsoft.com/office/drawing/2014/main" id="{FDE4BEB9-31CE-514C-9230-E92AAD781E0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16257" y="3952375"/>
            <a:ext cx="3742735" cy="818179"/>
          </a:xfrm>
          <a:prstGeom prst="rect">
            <a:avLst/>
          </a:prstGeom>
        </p:spPr>
      </p:pic>
      <p:sp>
        <p:nvSpPr>
          <p:cNvPr id="11" name="Curved Right Arrow 10">
            <a:extLst>
              <a:ext uri="{FF2B5EF4-FFF2-40B4-BE49-F238E27FC236}">
                <a16:creationId xmlns:a16="http://schemas.microsoft.com/office/drawing/2014/main" id="{958F789F-5CB1-F340-9E98-D92C835AA4D3}"/>
              </a:ext>
            </a:extLst>
          </p:cNvPr>
          <p:cNvSpPr/>
          <p:nvPr/>
        </p:nvSpPr>
        <p:spPr>
          <a:xfrm>
            <a:off x="238098" y="2842830"/>
            <a:ext cx="316400" cy="166620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Left Brace 11">
            <a:extLst>
              <a:ext uri="{FF2B5EF4-FFF2-40B4-BE49-F238E27FC236}">
                <a16:creationId xmlns:a16="http://schemas.microsoft.com/office/drawing/2014/main" id="{CED80D5D-A935-B94A-94AE-4492559BE239}"/>
              </a:ext>
            </a:extLst>
          </p:cNvPr>
          <p:cNvSpPr/>
          <p:nvPr/>
        </p:nvSpPr>
        <p:spPr>
          <a:xfrm>
            <a:off x="586946" y="2302408"/>
            <a:ext cx="316400" cy="128239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0184745F-66D0-DE4A-9DD9-9008B3463188}"/>
              </a:ext>
            </a:extLst>
          </p:cNvPr>
          <p:cNvSpPr txBox="1"/>
          <p:nvPr/>
        </p:nvSpPr>
        <p:spPr>
          <a:xfrm>
            <a:off x="5352038" y="5663387"/>
            <a:ext cx="7490312" cy="935384"/>
          </a:xfrm>
          <a:prstGeom prst="rect">
            <a:avLst/>
          </a:prstGeom>
          <a:noFill/>
        </p:spPr>
        <p:txBody>
          <a:bodyPr wrap="square" rtlCol="0">
            <a:spAutoFit/>
          </a:bodyPr>
          <a:lstStyle/>
          <a:p>
            <a:pPr marL="342900" indent="-342900">
              <a:lnSpc>
                <a:spcPct val="130000"/>
              </a:lnSpc>
              <a:buFont typeface="Wingdings" pitchFamily="2" charset="2"/>
              <a:buChar char="Ø"/>
            </a:pPr>
            <a:r>
              <a:rPr lang="zh-CN" altLang="en-US" sz="2200" dirty="0">
                <a:latin typeface="Arial" panose="020B0604020202020204" pitchFamily="34" charset="0"/>
                <a:cs typeface="Arial" panose="020B0604020202020204" pitchFamily="34" charset="0"/>
              </a:rPr>
              <a:t>𝜙</a:t>
            </a:r>
            <a:r>
              <a:rPr lang="en-US" altLang="zh-CN" sz="2200" baseline="-25000" dirty="0">
                <a:latin typeface="Arial" panose="020B0604020202020204" pitchFamily="34" charset="0"/>
                <a:cs typeface="Arial" panose="020B0604020202020204" pitchFamily="34" charset="0"/>
              </a:rPr>
              <a:t>s0</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close</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to</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0</a:t>
            </a:r>
            <a:r>
              <a:rPr lang="en-US" altLang="zh-CN" sz="2200" baseline="30000" dirty="0">
                <a:latin typeface="Arial" panose="020B0604020202020204" pitchFamily="34" charset="0"/>
                <a:cs typeface="Arial" panose="020B0604020202020204" pitchFamily="34" charset="0"/>
              </a:rPr>
              <a:t>o</a:t>
            </a:r>
            <a:r>
              <a:rPr lang="en-US" altLang="zh-CN" sz="2200" dirty="0">
                <a:latin typeface="Arial" panose="020B0604020202020204" pitchFamily="34" charset="0"/>
                <a:cs typeface="Arial" panose="020B0604020202020204" pitchFamily="34" charset="0"/>
              </a:rPr>
              <a:t>,</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High</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gradient,</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Small</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trapping</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Area</a:t>
            </a:r>
          </a:p>
          <a:p>
            <a:pPr marL="342900" indent="-342900">
              <a:lnSpc>
                <a:spcPct val="130000"/>
              </a:lnSpc>
              <a:buFont typeface="Wingdings" pitchFamily="2" charset="2"/>
              <a:buChar char="Ø"/>
            </a:pPr>
            <a:r>
              <a:rPr lang="zh-CN" altLang="en-US" sz="2200" dirty="0">
                <a:latin typeface="Arial" panose="020B0604020202020204" pitchFamily="34" charset="0"/>
                <a:cs typeface="Arial" panose="020B0604020202020204" pitchFamily="34" charset="0"/>
              </a:rPr>
              <a:t>𝜙</a:t>
            </a:r>
            <a:r>
              <a:rPr lang="en-US" altLang="zh-CN" sz="2200" baseline="-25000" dirty="0">
                <a:latin typeface="Arial" panose="020B0604020202020204" pitchFamily="34" charset="0"/>
                <a:cs typeface="Arial" panose="020B0604020202020204" pitchFamily="34" charset="0"/>
              </a:rPr>
              <a:t>s0</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close</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to</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90</a:t>
            </a:r>
            <a:r>
              <a:rPr lang="en-US" altLang="zh-CN" sz="2200" baseline="30000" dirty="0">
                <a:latin typeface="Arial" panose="020B0604020202020204" pitchFamily="34" charset="0"/>
                <a:cs typeface="Arial" panose="020B0604020202020204" pitchFamily="34" charset="0"/>
              </a:rPr>
              <a:t>o</a:t>
            </a:r>
            <a:r>
              <a:rPr lang="en-US" altLang="zh-CN" sz="2200" dirty="0">
                <a:latin typeface="Arial" panose="020B0604020202020204" pitchFamily="34" charset="0"/>
                <a:cs typeface="Arial" panose="020B0604020202020204" pitchFamily="34" charset="0"/>
              </a:rPr>
              <a:t>,</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Low</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gradient,</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Large</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trapping</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area</a:t>
            </a:r>
            <a:endParaRPr lang="en-US" sz="2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658DD2C-D8D9-6744-BB79-21CF857334B1}"/>
              </a:ext>
            </a:extLst>
          </p:cNvPr>
          <p:cNvSpPr txBox="1"/>
          <p:nvPr/>
        </p:nvSpPr>
        <p:spPr>
          <a:xfrm>
            <a:off x="9045257" y="3728688"/>
            <a:ext cx="6107906" cy="369332"/>
          </a:xfrm>
          <a:prstGeom prst="rect">
            <a:avLst/>
          </a:prstGeom>
          <a:noFill/>
        </p:spPr>
        <p:txBody>
          <a:bodyPr wrap="square">
            <a:spAutoFit/>
          </a:bodyPr>
          <a:lstStyle/>
          <a:p>
            <a:r>
              <a:rPr lang="zh-CN" altLang="en-US" sz="1800" dirty="0"/>
              <a:t>𝜙</a:t>
            </a:r>
            <a:r>
              <a:rPr lang="en-US" altLang="zh-CN" sz="1800" baseline="-25000" dirty="0"/>
              <a:t>s0</a:t>
            </a:r>
            <a:r>
              <a:rPr lang="en-US" altLang="zh-CN" sz="1800" dirty="0"/>
              <a:t>=10</a:t>
            </a:r>
            <a:r>
              <a:rPr lang="en-US" altLang="zh-CN" sz="1800" baseline="30000" dirty="0"/>
              <a:t>o</a:t>
            </a:r>
            <a:endParaRPr lang="en-US" baseline="30000" dirty="0"/>
          </a:p>
        </p:txBody>
      </p:sp>
      <p:pic>
        <p:nvPicPr>
          <p:cNvPr id="9" name="图片 8">
            <a:extLst>
              <a:ext uri="{FF2B5EF4-FFF2-40B4-BE49-F238E27FC236}">
                <a16:creationId xmlns:a16="http://schemas.microsoft.com/office/drawing/2014/main" id="{06BB669E-CEA9-20D0-C7ED-2677791235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76411" y="4973820"/>
            <a:ext cx="1775627" cy="545680"/>
          </a:xfrm>
          <a:prstGeom prst="rect">
            <a:avLst/>
          </a:prstGeom>
        </p:spPr>
      </p:pic>
      <p:grpSp>
        <p:nvGrpSpPr>
          <p:cNvPr id="47" name="组合 46">
            <a:extLst>
              <a:ext uri="{FF2B5EF4-FFF2-40B4-BE49-F238E27FC236}">
                <a16:creationId xmlns:a16="http://schemas.microsoft.com/office/drawing/2014/main" id="{3A2DDEC2-A5D3-F35E-48B2-02570003D10A}"/>
              </a:ext>
            </a:extLst>
          </p:cNvPr>
          <p:cNvGrpSpPr/>
          <p:nvPr/>
        </p:nvGrpSpPr>
        <p:grpSpPr>
          <a:xfrm>
            <a:off x="427548" y="5784780"/>
            <a:ext cx="4093860" cy="1033784"/>
            <a:chOff x="1994909" y="1379054"/>
            <a:chExt cx="11438454" cy="1610737"/>
          </a:xfrm>
        </p:grpSpPr>
        <p:sp>
          <p:nvSpPr>
            <p:cNvPr id="48" name="任意形状 47">
              <a:extLst>
                <a:ext uri="{FF2B5EF4-FFF2-40B4-BE49-F238E27FC236}">
                  <a16:creationId xmlns:a16="http://schemas.microsoft.com/office/drawing/2014/main" id="{9C9DCEE6-7DF8-5783-C851-CDABDFCAE19D}"/>
                </a:ext>
              </a:extLst>
            </p:cNvPr>
            <p:cNvSpPr/>
            <p:nvPr/>
          </p:nvSpPr>
          <p:spPr>
            <a:xfrm>
              <a:off x="1994909"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0" fmla="*/ 0 w 3599793"/>
                <a:gd name="connsiteY0" fmla="*/ 1445172 h 1584233"/>
                <a:gd name="connsiteX1" fmla="*/ 725214 w 3599793"/>
                <a:gd name="connsiteY1" fmla="*/ 1445172 h 1584233"/>
                <a:gd name="connsiteX2" fmla="*/ 2159876 w 3599793"/>
                <a:gd name="connsiteY2" fmla="*/ 0 h 1584233"/>
                <a:gd name="connsiteX3" fmla="*/ 3599793 w 3599793"/>
                <a:gd name="connsiteY3" fmla="*/ 1450428 h 1584233"/>
                <a:gd name="connsiteX0" fmla="*/ 0 w 2159876"/>
                <a:gd name="connsiteY0" fmla="*/ 1445172 h 1584233"/>
                <a:gd name="connsiteX1" fmla="*/ 725214 w 2159876"/>
                <a:gd name="connsiteY1" fmla="*/ 1445172 h 1584233"/>
                <a:gd name="connsiteX2" fmla="*/ 2159876 w 2159876"/>
                <a:gd name="connsiteY2" fmla="*/ 0 h 1584233"/>
              </a:gdLst>
              <a:ahLst/>
              <a:cxnLst>
                <a:cxn ang="0">
                  <a:pos x="connsiteX0" y="connsiteY0"/>
                </a:cxn>
                <a:cxn ang="0">
                  <a:pos x="connsiteX1" y="connsiteY1"/>
                </a:cxn>
                <a:cxn ang="0">
                  <a:pos x="connsiteX2" y="connsiteY2"/>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9" name="任意形状 48">
              <a:extLst>
                <a:ext uri="{FF2B5EF4-FFF2-40B4-BE49-F238E27FC236}">
                  <a16:creationId xmlns:a16="http://schemas.microsoft.com/office/drawing/2014/main" id="{C0DCFEF5-C635-5131-C094-5D9E508C9DE0}"/>
                </a:ext>
              </a:extLst>
            </p:cNvPr>
            <p:cNvSpPr/>
            <p:nvPr/>
          </p:nvSpPr>
          <p:spPr>
            <a:xfrm>
              <a:off x="6314661" y="1379054"/>
              <a:ext cx="1434662" cy="1445172"/>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0" fmla="*/ 0 w 3599793"/>
                <a:gd name="connsiteY0" fmla="*/ 1445172 h 1584233"/>
                <a:gd name="connsiteX1" fmla="*/ 725214 w 3599793"/>
                <a:gd name="connsiteY1" fmla="*/ 1445172 h 1584233"/>
                <a:gd name="connsiteX2" fmla="*/ 2159876 w 3599793"/>
                <a:gd name="connsiteY2" fmla="*/ 0 h 1584233"/>
                <a:gd name="connsiteX3" fmla="*/ 3599793 w 3599793"/>
                <a:gd name="connsiteY3" fmla="*/ 1450428 h 1584233"/>
                <a:gd name="connsiteX0" fmla="*/ 0 w 2159876"/>
                <a:gd name="connsiteY0" fmla="*/ 1445172 h 1584233"/>
                <a:gd name="connsiteX1" fmla="*/ 725214 w 2159876"/>
                <a:gd name="connsiteY1" fmla="*/ 1445172 h 1584233"/>
                <a:gd name="connsiteX2" fmla="*/ 2159876 w 2159876"/>
                <a:gd name="connsiteY2" fmla="*/ 0 h 1584233"/>
                <a:gd name="connsiteX0" fmla="*/ 0 w 1434662"/>
                <a:gd name="connsiteY0" fmla="*/ 1445172 h 1445172"/>
                <a:gd name="connsiteX1" fmla="*/ 1434662 w 1434662"/>
                <a:gd name="connsiteY1" fmla="*/ 0 h 1445172"/>
              </a:gdLst>
              <a:ahLst/>
              <a:cxnLst>
                <a:cxn ang="0">
                  <a:pos x="connsiteX0" y="connsiteY0"/>
                </a:cxn>
                <a:cxn ang="0">
                  <a:pos x="connsiteX1" y="connsiteY1"/>
                </a:cxn>
              </a:cxnLst>
              <a:rect l="l" t="t" r="r" b="b"/>
              <a:pathLst>
                <a:path w="1434662" h="1445172">
                  <a:moveTo>
                    <a:pt x="0" y="1445172"/>
                  </a:moveTo>
                  <a:cubicBezTo>
                    <a:pt x="359979" y="1204310"/>
                    <a:pt x="955566" y="-876"/>
                    <a:pt x="1434662"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0" name="任意形状 49">
              <a:extLst>
                <a:ext uri="{FF2B5EF4-FFF2-40B4-BE49-F238E27FC236}">
                  <a16:creationId xmlns:a16="http://schemas.microsoft.com/office/drawing/2014/main" id="{9C0525B7-B157-AF1A-74B4-11186802D4E0}"/>
                </a:ext>
              </a:extLst>
            </p:cNvPr>
            <p:cNvSpPr/>
            <p:nvPr/>
          </p:nvSpPr>
          <p:spPr>
            <a:xfrm flipH="1">
              <a:off x="4154785"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0" fmla="*/ 0 w 3599793"/>
                <a:gd name="connsiteY0" fmla="*/ 1445172 h 1584233"/>
                <a:gd name="connsiteX1" fmla="*/ 725214 w 3599793"/>
                <a:gd name="connsiteY1" fmla="*/ 1445172 h 1584233"/>
                <a:gd name="connsiteX2" fmla="*/ 2159876 w 3599793"/>
                <a:gd name="connsiteY2" fmla="*/ 0 h 1584233"/>
                <a:gd name="connsiteX3" fmla="*/ 3599793 w 3599793"/>
                <a:gd name="connsiteY3" fmla="*/ 1450428 h 1584233"/>
                <a:gd name="connsiteX0" fmla="*/ 0 w 2159876"/>
                <a:gd name="connsiteY0" fmla="*/ 1445172 h 1584233"/>
                <a:gd name="connsiteX1" fmla="*/ 725214 w 2159876"/>
                <a:gd name="connsiteY1" fmla="*/ 1445172 h 1584233"/>
                <a:gd name="connsiteX2" fmla="*/ 2159876 w 2159876"/>
                <a:gd name="connsiteY2" fmla="*/ 0 h 1584233"/>
              </a:gdLst>
              <a:ahLst/>
              <a:cxnLst>
                <a:cxn ang="0">
                  <a:pos x="connsiteX0" y="connsiteY0"/>
                </a:cxn>
                <a:cxn ang="0">
                  <a:pos x="connsiteX1" y="connsiteY1"/>
                </a:cxn>
                <a:cxn ang="0">
                  <a:pos x="connsiteX2" y="connsiteY2"/>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1" name="任意形状 50">
              <a:extLst>
                <a:ext uri="{FF2B5EF4-FFF2-40B4-BE49-F238E27FC236}">
                  <a16:creationId xmlns:a16="http://schemas.microsoft.com/office/drawing/2014/main" id="{9938EF4B-E85F-D933-32D0-1431B33A51FF}"/>
                </a:ext>
              </a:extLst>
            </p:cNvPr>
            <p:cNvSpPr/>
            <p:nvPr/>
          </p:nvSpPr>
          <p:spPr>
            <a:xfrm flipH="1">
              <a:off x="7749323" y="1381582"/>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0" fmla="*/ 0 w 3599793"/>
                <a:gd name="connsiteY0" fmla="*/ 1445172 h 1584233"/>
                <a:gd name="connsiteX1" fmla="*/ 725214 w 3599793"/>
                <a:gd name="connsiteY1" fmla="*/ 1445172 h 1584233"/>
                <a:gd name="connsiteX2" fmla="*/ 2159876 w 3599793"/>
                <a:gd name="connsiteY2" fmla="*/ 0 h 1584233"/>
                <a:gd name="connsiteX3" fmla="*/ 3599793 w 3599793"/>
                <a:gd name="connsiteY3" fmla="*/ 1450428 h 1584233"/>
                <a:gd name="connsiteX0" fmla="*/ 0 w 2159876"/>
                <a:gd name="connsiteY0" fmla="*/ 1445172 h 1584233"/>
                <a:gd name="connsiteX1" fmla="*/ 725214 w 2159876"/>
                <a:gd name="connsiteY1" fmla="*/ 1445172 h 1584233"/>
                <a:gd name="connsiteX2" fmla="*/ 2159876 w 2159876"/>
                <a:gd name="connsiteY2" fmla="*/ 0 h 1584233"/>
              </a:gdLst>
              <a:ahLst/>
              <a:cxnLst>
                <a:cxn ang="0">
                  <a:pos x="connsiteX0" y="connsiteY0"/>
                </a:cxn>
                <a:cxn ang="0">
                  <a:pos x="connsiteX1" y="connsiteY1"/>
                </a:cxn>
                <a:cxn ang="0">
                  <a:pos x="connsiteX2" y="connsiteY2"/>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2" name="任意形状 51">
              <a:extLst>
                <a:ext uri="{FF2B5EF4-FFF2-40B4-BE49-F238E27FC236}">
                  <a16:creationId xmlns:a16="http://schemas.microsoft.com/office/drawing/2014/main" id="{CD46F411-B4E0-BF2F-5C54-D4A066E6DED6}"/>
                </a:ext>
              </a:extLst>
            </p:cNvPr>
            <p:cNvSpPr/>
            <p:nvPr/>
          </p:nvSpPr>
          <p:spPr>
            <a:xfrm flipH="1">
              <a:off x="11273487" y="1405558"/>
              <a:ext cx="2159876" cy="1584233"/>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0" fmla="*/ 0 w 3599793"/>
                <a:gd name="connsiteY0" fmla="*/ 1445172 h 1584233"/>
                <a:gd name="connsiteX1" fmla="*/ 725214 w 3599793"/>
                <a:gd name="connsiteY1" fmla="*/ 1445172 h 1584233"/>
                <a:gd name="connsiteX2" fmla="*/ 2159876 w 3599793"/>
                <a:gd name="connsiteY2" fmla="*/ 0 h 1584233"/>
                <a:gd name="connsiteX3" fmla="*/ 3599793 w 3599793"/>
                <a:gd name="connsiteY3" fmla="*/ 1450428 h 1584233"/>
                <a:gd name="connsiteX0" fmla="*/ 0 w 2159876"/>
                <a:gd name="connsiteY0" fmla="*/ 1445172 h 1584233"/>
                <a:gd name="connsiteX1" fmla="*/ 725214 w 2159876"/>
                <a:gd name="connsiteY1" fmla="*/ 1445172 h 1584233"/>
                <a:gd name="connsiteX2" fmla="*/ 2159876 w 2159876"/>
                <a:gd name="connsiteY2" fmla="*/ 0 h 1584233"/>
              </a:gdLst>
              <a:ahLst/>
              <a:cxnLst>
                <a:cxn ang="0">
                  <a:pos x="connsiteX0" y="connsiteY0"/>
                </a:cxn>
                <a:cxn ang="0">
                  <a:pos x="connsiteX1" y="connsiteY1"/>
                </a:cxn>
                <a:cxn ang="0">
                  <a:pos x="connsiteX2" y="connsiteY2"/>
                </a:cxn>
              </a:cxnLst>
              <a:rect l="l" t="t" r="r" b="b"/>
              <a:pathLst>
                <a:path w="2159876" h="1584233">
                  <a:moveTo>
                    <a:pt x="0" y="1445172"/>
                  </a:moveTo>
                  <a:cubicBezTo>
                    <a:pt x="182617" y="1565603"/>
                    <a:pt x="365235" y="1686034"/>
                    <a:pt x="725214" y="1445172"/>
                  </a:cubicBezTo>
                  <a:cubicBezTo>
                    <a:pt x="1085193" y="1204310"/>
                    <a:pt x="1680780" y="-876"/>
                    <a:pt x="2159876"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3" name="任意形状 52">
              <a:extLst>
                <a:ext uri="{FF2B5EF4-FFF2-40B4-BE49-F238E27FC236}">
                  <a16:creationId xmlns:a16="http://schemas.microsoft.com/office/drawing/2014/main" id="{229B3983-8479-DEB0-0EE8-96F1D3942E35}"/>
                </a:ext>
              </a:extLst>
            </p:cNvPr>
            <p:cNvSpPr/>
            <p:nvPr/>
          </p:nvSpPr>
          <p:spPr>
            <a:xfrm>
              <a:off x="9874012" y="1405558"/>
              <a:ext cx="1434662" cy="1445172"/>
            </a:xfrm>
            <a:custGeom>
              <a:avLst/>
              <a:gdLst>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5" fmla="*/ 4314497 w 4314497"/>
                <a:gd name="connsiteY5" fmla="*/ 1445172 h 1584233"/>
                <a:gd name="connsiteX0" fmla="*/ 0 w 4314497"/>
                <a:gd name="connsiteY0" fmla="*/ 1445172 h 1584233"/>
                <a:gd name="connsiteX1" fmla="*/ 725214 w 4314497"/>
                <a:gd name="connsiteY1" fmla="*/ 1445172 h 1584233"/>
                <a:gd name="connsiteX2" fmla="*/ 2159876 w 4314497"/>
                <a:gd name="connsiteY2" fmla="*/ 0 h 1584233"/>
                <a:gd name="connsiteX3" fmla="*/ 3599793 w 4314497"/>
                <a:gd name="connsiteY3" fmla="*/ 1450428 h 1584233"/>
                <a:gd name="connsiteX4" fmla="*/ 4314497 w 4314497"/>
                <a:gd name="connsiteY4" fmla="*/ 1445172 h 1584233"/>
                <a:gd name="connsiteX0" fmla="*/ 0 w 3599793"/>
                <a:gd name="connsiteY0" fmla="*/ 1445172 h 1584233"/>
                <a:gd name="connsiteX1" fmla="*/ 725214 w 3599793"/>
                <a:gd name="connsiteY1" fmla="*/ 1445172 h 1584233"/>
                <a:gd name="connsiteX2" fmla="*/ 2159876 w 3599793"/>
                <a:gd name="connsiteY2" fmla="*/ 0 h 1584233"/>
                <a:gd name="connsiteX3" fmla="*/ 3599793 w 3599793"/>
                <a:gd name="connsiteY3" fmla="*/ 1450428 h 1584233"/>
                <a:gd name="connsiteX0" fmla="*/ 0 w 2159876"/>
                <a:gd name="connsiteY0" fmla="*/ 1445172 h 1584233"/>
                <a:gd name="connsiteX1" fmla="*/ 725214 w 2159876"/>
                <a:gd name="connsiteY1" fmla="*/ 1445172 h 1584233"/>
                <a:gd name="connsiteX2" fmla="*/ 2159876 w 2159876"/>
                <a:gd name="connsiteY2" fmla="*/ 0 h 1584233"/>
                <a:gd name="connsiteX0" fmla="*/ 0 w 1434662"/>
                <a:gd name="connsiteY0" fmla="*/ 1445172 h 1445172"/>
                <a:gd name="connsiteX1" fmla="*/ 1434662 w 1434662"/>
                <a:gd name="connsiteY1" fmla="*/ 0 h 1445172"/>
              </a:gdLst>
              <a:ahLst/>
              <a:cxnLst>
                <a:cxn ang="0">
                  <a:pos x="connsiteX0" y="connsiteY0"/>
                </a:cxn>
                <a:cxn ang="0">
                  <a:pos x="connsiteX1" y="connsiteY1"/>
                </a:cxn>
              </a:cxnLst>
              <a:rect l="l" t="t" r="r" b="b"/>
              <a:pathLst>
                <a:path w="1434662" h="1445172">
                  <a:moveTo>
                    <a:pt x="0" y="1445172"/>
                  </a:moveTo>
                  <a:cubicBezTo>
                    <a:pt x="359979" y="1204310"/>
                    <a:pt x="955566" y="-876"/>
                    <a:pt x="1434662" y="0"/>
                  </a:cubicBezTo>
                </a:path>
              </a:pathLst>
            </a:custGeom>
            <a:noFill/>
            <a:ln w="603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5DB75CE3-5E0A-60F5-CCF7-14DED7A94CF0}"/>
                  </a:ext>
                </a:extLst>
              </p:cNvPr>
              <p:cNvSpPr txBox="1"/>
              <p:nvPr/>
            </p:nvSpPr>
            <p:spPr>
              <a:xfrm>
                <a:off x="-481751" y="5410549"/>
                <a:ext cx="6135756" cy="3758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1800" b="0" i="1" smtClean="0">
                              <a:latin typeface="Cambria Math" panose="02040503050406030204" pitchFamily="18" charset="0"/>
                              <a:ea typeface="Cambria Math" panose="02040503050406030204" pitchFamily="18" charset="0"/>
                            </a:rPr>
                          </m:ctrlPr>
                        </m:sSupPr>
                        <m:e>
                          <m:r>
                            <a:rPr kumimoji="1" lang="en-US" altLang="zh-CN" sz="1800" b="0" i="1" smtClean="0">
                              <a:latin typeface="Cambria Math" panose="02040503050406030204" pitchFamily="18" charset="0"/>
                              <a:ea typeface="Cambria Math" panose="02040503050406030204" pitchFamily="18" charset="0"/>
                            </a:rPr>
                            <m:t>0</m:t>
                          </m:r>
                        </m:e>
                        <m:sup>
                          <m:r>
                            <a:rPr kumimoji="1" lang="en-US" altLang="zh-CN" sz="1800" i="1">
                              <a:latin typeface="Cambria Math" panose="02040503050406030204" pitchFamily="18" charset="0"/>
                              <a:ea typeface="Cambria Math" panose="02040503050406030204" pitchFamily="18" charset="0"/>
                            </a:rPr>
                            <m:t>°</m:t>
                          </m:r>
                        </m:sup>
                      </m:sSup>
                    </m:oMath>
                  </m:oMathPara>
                </a14:m>
                <a:endParaRPr lang="zh-CN" altLang="en-US" dirty="0"/>
              </a:p>
            </p:txBody>
          </p:sp>
        </mc:Choice>
        <mc:Fallback xmlns="">
          <p:sp>
            <p:nvSpPr>
              <p:cNvPr id="54" name="文本框 53">
                <a:extLst>
                  <a:ext uri="{FF2B5EF4-FFF2-40B4-BE49-F238E27FC236}">
                    <a16:creationId xmlns:a16="http://schemas.microsoft.com/office/drawing/2014/main" id="{5DB75CE3-5E0A-60F5-CCF7-14DED7A94CF0}"/>
                  </a:ext>
                </a:extLst>
              </p:cNvPr>
              <p:cNvSpPr txBox="1">
                <a:spLocks noRot="1" noChangeAspect="1" noMove="1" noResize="1" noEditPoints="1" noAdjustHandles="1" noChangeArrowheads="1" noChangeShapeType="1" noTextEdit="1"/>
              </p:cNvSpPr>
              <p:nvPr/>
            </p:nvSpPr>
            <p:spPr>
              <a:xfrm>
                <a:off x="-481751" y="5410549"/>
                <a:ext cx="6135756" cy="37587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7439BC6A-3DCC-4CF9-57C8-445FD37508FE}"/>
                  </a:ext>
                </a:extLst>
              </p:cNvPr>
              <p:cNvSpPr txBox="1"/>
              <p:nvPr/>
            </p:nvSpPr>
            <p:spPr>
              <a:xfrm>
                <a:off x="-329351" y="5952786"/>
                <a:ext cx="6639338" cy="3755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1800" b="0" i="1" smtClean="0">
                              <a:latin typeface="Cambria Math" panose="02040503050406030204" pitchFamily="18" charset="0"/>
                              <a:ea typeface="Cambria Math" panose="02040503050406030204" pitchFamily="18" charset="0"/>
                            </a:rPr>
                          </m:ctrlPr>
                        </m:sSupPr>
                        <m:e>
                          <m:r>
                            <a:rPr kumimoji="1" lang="en-US" altLang="zh-CN" sz="1800" b="0" i="1" smtClean="0">
                              <a:latin typeface="Cambria Math" panose="02040503050406030204" pitchFamily="18" charset="0"/>
                              <a:ea typeface="Cambria Math" panose="02040503050406030204" pitchFamily="18" charset="0"/>
                            </a:rPr>
                            <m:t>90</m:t>
                          </m:r>
                        </m:e>
                        <m:sup>
                          <m:r>
                            <a:rPr kumimoji="1" lang="en-US" altLang="zh-CN" sz="1800" i="1">
                              <a:latin typeface="Cambria Math" panose="02040503050406030204" pitchFamily="18" charset="0"/>
                              <a:ea typeface="Cambria Math" panose="02040503050406030204" pitchFamily="18" charset="0"/>
                            </a:rPr>
                            <m:t>°</m:t>
                          </m:r>
                        </m:sup>
                      </m:sSup>
                    </m:oMath>
                  </m:oMathPara>
                </a14:m>
                <a:endParaRPr lang="zh-CN" altLang="en-US" dirty="0"/>
              </a:p>
            </p:txBody>
          </p:sp>
        </mc:Choice>
        <mc:Fallback xmlns="">
          <p:sp>
            <p:nvSpPr>
              <p:cNvPr id="55" name="文本框 54">
                <a:extLst>
                  <a:ext uri="{FF2B5EF4-FFF2-40B4-BE49-F238E27FC236}">
                    <a16:creationId xmlns:a16="http://schemas.microsoft.com/office/drawing/2014/main" id="{7439BC6A-3DCC-4CF9-57C8-445FD37508FE}"/>
                  </a:ext>
                </a:extLst>
              </p:cNvPr>
              <p:cNvSpPr txBox="1">
                <a:spLocks noRot="1" noChangeAspect="1" noMove="1" noResize="1" noEditPoints="1" noAdjustHandles="1" noChangeArrowheads="1" noChangeShapeType="1" noTextEdit="1"/>
              </p:cNvSpPr>
              <p:nvPr/>
            </p:nvSpPr>
            <p:spPr>
              <a:xfrm>
                <a:off x="-329351" y="5952786"/>
                <a:ext cx="6639338" cy="375552"/>
              </a:xfrm>
              <a:prstGeom prst="rect">
                <a:avLst/>
              </a:prstGeom>
              <a:blipFill>
                <a:blip r:embed="rId10"/>
                <a:stretch>
                  <a:fillRect/>
                </a:stretch>
              </a:blipFill>
            </p:spPr>
            <p:txBody>
              <a:bodyPr/>
              <a:lstStyle/>
              <a:p>
                <a:r>
                  <a:rPr lang="zh-CN" altLang="en-US">
                    <a:noFill/>
                  </a:rPr>
                  <a:t> </a:t>
                </a:r>
              </a:p>
            </p:txBody>
          </p:sp>
        </mc:Fallback>
      </mc:AlternateContent>
      <p:sp>
        <p:nvSpPr>
          <p:cNvPr id="56" name="椭圆 55">
            <a:extLst>
              <a:ext uri="{FF2B5EF4-FFF2-40B4-BE49-F238E27FC236}">
                <a16:creationId xmlns:a16="http://schemas.microsoft.com/office/drawing/2014/main" id="{75C6E75B-FC40-1DFF-D958-BADCE0F3F6D8}"/>
              </a:ext>
            </a:extLst>
          </p:cNvPr>
          <p:cNvSpPr/>
          <p:nvPr/>
        </p:nvSpPr>
        <p:spPr>
          <a:xfrm flipH="1" flipV="1">
            <a:off x="2642449" y="5798259"/>
            <a:ext cx="108000" cy="1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E03B33"/>
              </a:solidFill>
            </a:endParaRPr>
          </a:p>
        </p:txBody>
      </p:sp>
      <p:cxnSp>
        <p:nvCxnSpPr>
          <p:cNvPr id="57" name="直线连接符 56">
            <a:extLst>
              <a:ext uri="{FF2B5EF4-FFF2-40B4-BE49-F238E27FC236}">
                <a16:creationId xmlns:a16="http://schemas.microsoft.com/office/drawing/2014/main" id="{4C7BD0BB-6FFF-80BC-0FA8-964B5D701CB2}"/>
              </a:ext>
            </a:extLst>
          </p:cNvPr>
          <p:cNvCxnSpPr>
            <a:cxnSpLocks/>
          </p:cNvCxnSpPr>
          <p:nvPr/>
        </p:nvCxnSpPr>
        <p:spPr>
          <a:xfrm flipV="1">
            <a:off x="427548" y="6316408"/>
            <a:ext cx="4043701" cy="1193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58" name="文本框 57">
            <a:extLst>
              <a:ext uri="{FF2B5EF4-FFF2-40B4-BE49-F238E27FC236}">
                <a16:creationId xmlns:a16="http://schemas.microsoft.com/office/drawing/2014/main" id="{0BCE3ED5-7FA2-B5AD-6566-71489764F40C}"/>
              </a:ext>
            </a:extLst>
          </p:cNvPr>
          <p:cNvSpPr txBox="1"/>
          <p:nvPr/>
        </p:nvSpPr>
        <p:spPr>
          <a:xfrm>
            <a:off x="2976917" y="4976974"/>
            <a:ext cx="492443" cy="369332"/>
          </a:xfrm>
          <a:prstGeom prst="rect">
            <a:avLst/>
          </a:prstGeom>
          <a:noFill/>
        </p:spPr>
        <p:txBody>
          <a:bodyPr wrap="none" rtlCol="0">
            <a:spAutoFit/>
          </a:bodyPr>
          <a:lstStyle/>
          <a:p>
            <a:r>
              <a:rPr lang="en-US" altLang="zh-CN" b="0" i="0" dirty="0">
                <a:effectLst/>
                <a:latin typeface="Arial" panose="020B0604020202020204" pitchFamily="34" charset="0"/>
              </a:rPr>
              <a:t>SP</a:t>
            </a:r>
            <a:endParaRPr kumimoji="1" lang="zh-CN" altLang="en-US" dirty="0"/>
          </a:p>
        </p:txBody>
      </p:sp>
      <p:cxnSp>
        <p:nvCxnSpPr>
          <p:cNvPr id="59" name="直线箭头连接符 58">
            <a:extLst>
              <a:ext uri="{FF2B5EF4-FFF2-40B4-BE49-F238E27FC236}">
                <a16:creationId xmlns:a16="http://schemas.microsoft.com/office/drawing/2014/main" id="{80F13822-4752-0501-7EBE-D9DDBD855974}"/>
              </a:ext>
            </a:extLst>
          </p:cNvPr>
          <p:cNvCxnSpPr>
            <a:cxnSpLocks/>
          </p:cNvCxnSpPr>
          <p:nvPr/>
        </p:nvCxnSpPr>
        <p:spPr>
          <a:xfrm flipV="1">
            <a:off x="2750449" y="5323421"/>
            <a:ext cx="214415" cy="43915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0468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3239</TotalTime>
  <Words>5220</Words>
  <Application>Microsoft Office PowerPoint</Application>
  <PresentationFormat>宽屏</PresentationFormat>
  <Paragraphs>282</Paragraphs>
  <Slides>18</Slides>
  <Notes>15</Notes>
  <HiddenSlides>0</HiddenSlides>
  <MMClips>2</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18</vt:i4>
      </vt:variant>
    </vt:vector>
  </HeadingPairs>
  <TitlesOfParts>
    <vt:vector size="30" baseType="lpstr">
      <vt:lpstr>-apple-system</vt:lpstr>
      <vt:lpstr>KaTeX_Main</vt:lpstr>
      <vt:lpstr>Liberation Sans</vt:lpstr>
      <vt:lpstr>等线</vt:lpstr>
      <vt:lpstr>等线 Light</vt:lpstr>
      <vt:lpstr>Microsoft YaHei</vt:lpstr>
      <vt:lpstr>Microsoft YaHei</vt:lpstr>
      <vt:lpstr>Arial</vt:lpstr>
      <vt:lpstr>Cambria Math</vt:lpstr>
      <vt:lpstr>Times New Roman</vt:lpstr>
      <vt:lpstr>Wingdings</vt:lpstr>
      <vt:lpstr>Office 主题​​</vt:lpstr>
      <vt:lpstr>On capture and acceleration of slow muon (from MeV to GeV) beam by plasma wakefield</vt:lpstr>
      <vt:lpstr>Muon</vt:lpstr>
      <vt:lpstr>Muon Collider</vt:lpstr>
      <vt:lpstr>Muon acceleration</vt:lpstr>
      <vt:lpstr>Challenges of Muon accelerator:</vt:lpstr>
      <vt:lpstr>Laser Wakefield Acceleration</vt:lpstr>
      <vt:lpstr>Low-energy muon acceleration using an evolving plasma wakes</vt:lpstr>
      <vt:lpstr>PowerPoint 演示文稿</vt:lpstr>
      <vt:lpstr>Phase Stability Analysis </vt:lpstr>
      <vt:lpstr>Generalization of the phase stability principle to other buckets</vt:lpstr>
      <vt:lpstr> 1D PIC Simulation</vt:lpstr>
      <vt:lpstr>PowerPoint 演示文稿</vt:lpstr>
      <vt:lpstr>High-dimensional effects</vt:lpstr>
      <vt:lpstr>Transverse Dynamics and Acceptance of Muon Beams</vt:lpstr>
      <vt:lpstr>Conclusion</vt:lpstr>
      <vt:lpstr>Backup Slides</vt:lpstr>
      <vt:lpstr>Backup Slides</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基于自演化尾波场的低能谬子加速</dc:title>
  <dc:creator>Xinlu</dc:creator>
  <cp:lastModifiedBy>S Jin</cp:lastModifiedBy>
  <cp:revision>88</cp:revision>
  <dcterms:created xsi:type="dcterms:W3CDTF">2024-10-08T23:49:00Z</dcterms:created>
  <dcterms:modified xsi:type="dcterms:W3CDTF">2024-10-29T00:43:26Z</dcterms:modified>
</cp:coreProperties>
</file>