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953" r:id="rId2"/>
    <p:sldId id="907" r:id="rId3"/>
    <p:sldId id="1580" r:id="rId4"/>
    <p:sldId id="1575" r:id="rId5"/>
    <p:sldId id="1581" r:id="rId6"/>
    <p:sldId id="1582" r:id="rId7"/>
    <p:sldId id="1583" r:id="rId8"/>
    <p:sldId id="1584" r:id="rId9"/>
    <p:sldId id="1585" r:id="rId10"/>
    <p:sldId id="1587" r:id="rId11"/>
    <p:sldId id="1586" r:id="rId12"/>
    <p:sldId id="1588" r:id="rId13"/>
    <p:sldId id="1589" r:id="rId14"/>
    <p:sldId id="1591" r:id="rId15"/>
    <p:sldId id="1592" r:id="rId16"/>
    <p:sldId id="1593" r:id="rId17"/>
    <p:sldId id="1594" r:id="rId18"/>
    <p:sldId id="1111" r:id="rId19"/>
    <p:sldId id="958" r:id="rId20"/>
  </p:sldIdLst>
  <p:sldSz cx="12192000" cy="6858000"/>
  <p:notesSz cx="7104063" cy="102346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沙 鹏" initials="沙" lastIdx="1" clrIdx="0">
    <p:extLst>
      <p:ext uri="{19B8F6BF-5375-455C-9EA6-DF929625EA0E}">
        <p15:presenceInfo xmlns:p15="http://schemas.microsoft.com/office/powerpoint/2012/main" userId="b8608ec0e979a9e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3399"/>
    <a:srgbClr val="FFFFFF"/>
    <a:srgbClr val="0000FF"/>
    <a:srgbClr val="E6E6E6"/>
    <a:srgbClr val="0070C0"/>
    <a:srgbClr val="4D8357"/>
    <a:srgbClr val="005800"/>
    <a:srgbClr val="008400"/>
    <a:srgbClr val="FDCC6D"/>
    <a:srgbClr val="00A2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2838BEF-8BB2-4498-84A7-C5851F593DF1}" styleName="中度样式 4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3C2FFA5D-87B4-456A-9821-1D502468CF0F}" styleName="主题样式 1 - 强调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F1AB2-1976-4502-BF36-3FF5EA218861}" styleName="中度样式 4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505E3EF-67EA-436B-97B2-0124C06EBD24}" styleName="中度样式 4 - 强调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16D9F66E-5EB9-4882-86FB-DCBF35E3C3E4}" styleName="中度样式 4 - 强调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9C7853C-536D-4A76-A0AE-DD22124D55A5}" styleName="主题样式 1 - 强调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5758FB7-9AC5-4552-8A53-C91805E547FA}" styleName="主题样式 1 - 强调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ABFCF23-3B69-468F-B69F-88F6DE6A72F2}" styleName="中度样式 1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301B821-A1FF-4177-AEE7-76D212191A09}" styleName="中度样式 1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浅色样式 3 - 强调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DBED569-4797-4DF1-A0F4-6AAB3CD982D8}" styleName="浅色样式 3 - 强调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中度样式 2 - 强调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DA37D80-6434-44D0-A028-1B22A696006F}" styleName="浅色样式 3 - 强调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33" autoAdjust="0"/>
    <p:restoredTop sz="92808" autoAdjust="0"/>
  </p:normalViewPr>
  <p:slideViewPr>
    <p:cSldViewPr>
      <p:cViewPr varScale="1">
        <p:scale>
          <a:sx n="43" d="100"/>
          <a:sy n="43" d="100"/>
        </p:scale>
        <p:origin x="608" y="4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90" d="100"/>
        <a:sy n="90" d="100"/>
      </p:scale>
      <p:origin x="0" y="9182"/>
    </p:cViewPr>
  </p:sorterViewPr>
  <p:notesViewPr>
    <p:cSldViewPr>
      <p:cViewPr varScale="1">
        <p:scale>
          <a:sx n="53" d="100"/>
          <a:sy n="53" d="100"/>
        </p:scale>
        <p:origin x="3312" y="7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9E6D00-2C1C-47F1-8495-043F093F9ED6}" type="datetimeFigureOut">
              <a:rPr lang="zh-CN" altLang="en-US" smtClean="0"/>
              <a:t>2024/10/25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5A05AE-EECD-457A-A033-312F4EB81B8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86177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A3E0D183-6031-4C32-B44B-14746A336CF0}" type="datetimeFigureOut">
              <a:rPr lang="zh-CN" altLang="en-US" smtClean="0"/>
              <a:pPr/>
              <a:t>2024/10/25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42875" y="768350"/>
            <a:ext cx="68183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</p:spPr>
        <p:txBody>
          <a:bodyPr vert="horz" lIns="99075" tIns="49538" rIns="99075" bIns="49538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992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03A1DF17-A28C-4D46-829F-D8D110C0931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94622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1384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DB7CB5-9C33-5A2D-ECEC-5DA82A6CAB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42ECB129-987F-E075-611E-A97E994E65A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0131B06C-B8BA-E727-A839-39059479982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F2C01B6-7642-2A29-4F16-705D747B6DE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A1DF17-A28C-4D46-829F-D8D110C09314}" type="slidenum">
              <a:rPr kumimoji="0" lang="zh-CN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59875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069FDE-FB14-DC65-0114-0A9D8E88B1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AC5E6065-FC48-01C6-18F8-B9EB21D4FE7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373FA5B3-84FA-FD8F-FAD9-3674B666F6F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10AA54-E156-C08C-0514-00E8106274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A1DF17-A28C-4D46-829F-D8D110C09314}" type="slidenum">
              <a:rPr kumimoji="0" lang="zh-CN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10030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21308" y="1718148"/>
            <a:ext cx="10363200" cy="1470025"/>
          </a:xfrm>
        </p:spPr>
        <p:txBody>
          <a:bodyPr>
            <a:noAutofit/>
          </a:bodyPr>
          <a:lstStyle>
            <a:lvl1pPr>
              <a:defRPr lang="zh-CN" altLang="en-US" sz="6600" b="1" kern="1200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25400" stA="30000" endPos="30000" dist="50800" dir="5400000" sy="-100000" algn="bl" rotWithShape="0"/>
                </a:effectLst>
                <a:latin typeface="微软雅黑" pitchFamily="34" charset="-122"/>
                <a:ea typeface="微软雅黑" pitchFamily="34" charset="-122"/>
                <a:cs typeface="+mn-cs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0" y="6750024"/>
            <a:ext cx="12192000" cy="10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9" name="矩形 8"/>
          <p:cNvSpPr/>
          <p:nvPr userDrawn="1"/>
        </p:nvSpPr>
        <p:spPr>
          <a:xfrm>
            <a:off x="2476476" y="6750024"/>
            <a:ext cx="9715525" cy="1080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0" name="矩形 9"/>
          <p:cNvSpPr/>
          <p:nvPr userDrawn="1"/>
        </p:nvSpPr>
        <p:spPr>
          <a:xfrm>
            <a:off x="-1" y="0"/>
            <a:ext cx="12192000" cy="216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1" name="矩形 10"/>
          <p:cNvSpPr/>
          <p:nvPr userDrawn="1"/>
        </p:nvSpPr>
        <p:spPr>
          <a:xfrm>
            <a:off x="9239272" y="-2"/>
            <a:ext cx="2952728" cy="2160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733552" y="6356351"/>
            <a:ext cx="4738712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91791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285861"/>
            <a:ext cx="10972800" cy="4840303"/>
          </a:xfr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rgbClr val="FFC000"/>
              </a:buClr>
              <a:buSzPct val="80000"/>
              <a:buFont typeface="Wingdings" pitchFamily="2" charset="2"/>
              <a:buChar char="n"/>
              <a:defRPr sz="2800" b="0" baseline="0">
                <a:latin typeface="Arial" panose="020B0604020202020204" pitchFamily="34" charset="0"/>
                <a:ea typeface="微软雅黑" pitchFamily="34" charset="-122"/>
              </a:defRPr>
            </a:lvl1pPr>
            <a:lvl2pPr>
              <a:defRPr sz="2400" baseline="0">
                <a:latin typeface="Arial" panose="020B0604020202020204" pitchFamily="34" charset="0"/>
                <a:ea typeface="微软雅黑" pitchFamily="34" charset="-122"/>
              </a:defRPr>
            </a:lvl2pPr>
            <a:lvl3pPr>
              <a:defRPr baseline="0"/>
            </a:lvl3pPr>
            <a:lvl4pPr>
              <a:defRPr baseline="0"/>
            </a:lvl4pPr>
            <a:lvl5pPr>
              <a:defRPr baseline="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6712" y="142852"/>
            <a:ext cx="10763325" cy="725470"/>
          </a:xfrm>
        </p:spPr>
        <p:txBody>
          <a:bodyPr>
            <a:normAutofit/>
          </a:bodyPr>
          <a:lstStyle>
            <a:lvl1pPr algn="l">
              <a:defRPr sz="3000" b="1" baseline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微软雅黑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15" name="矩形 14"/>
          <p:cNvSpPr/>
          <p:nvPr userDrawn="1"/>
        </p:nvSpPr>
        <p:spPr>
          <a:xfrm>
            <a:off x="0" y="6750024"/>
            <a:ext cx="12192000" cy="10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6" name="矩形 15"/>
          <p:cNvSpPr/>
          <p:nvPr userDrawn="1"/>
        </p:nvSpPr>
        <p:spPr>
          <a:xfrm>
            <a:off x="2476476" y="6750024"/>
            <a:ext cx="9715525" cy="1080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8" name="矩形 17"/>
          <p:cNvSpPr/>
          <p:nvPr userDrawn="1"/>
        </p:nvSpPr>
        <p:spPr>
          <a:xfrm>
            <a:off x="-1" y="937526"/>
            <a:ext cx="12192000" cy="10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23" name="矩形 22"/>
          <p:cNvSpPr/>
          <p:nvPr userDrawn="1"/>
        </p:nvSpPr>
        <p:spPr>
          <a:xfrm>
            <a:off x="0" y="0"/>
            <a:ext cx="285709" cy="91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586586" y="6386391"/>
            <a:ext cx="5040560" cy="354977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586586" y="6386391"/>
            <a:ext cx="5040560" cy="354977"/>
          </a:xfrm>
        </p:spPr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552FA-C358-4F70-9CE8-3E41459FCE3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96756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0639A-74FB-4196-9892-1DEBA9690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0313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 userDrawn="1"/>
        </p:nvSpPr>
        <p:spPr>
          <a:xfrm>
            <a:off x="0" y="6750024"/>
            <a:ext cx="12192000" cy="10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6" name="矩形 15"/>
          <p:cNvSpPr/>
          <p:nvPr userDrawn="1"/>
        </p:nvSpPr>
        <p:spPr>
          <a:xfrm>
            <a:off x="2476476" y="6750024"/>
            <a:ext cx="9715525" cy="1080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8" name="矩形 17"/>
          <p:cNvSpPr/>
          <p:nvPr userDrawn="1"/>
        </p:nvSpPr>
        <p:spPr>
          <a:xfrm>
            <a:off x="-1" y="937526"/>
            <a:ext cx="12192000" cy="10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23" name="矩形 22"/>
          <p:cNvSpPr/>
          <p:nvPr userDrawn="1"/>
        </p:nvSpPr>
        <p:spPr>
          <a:xfrm>
            <a:off x="0" y="0"/>
            <a:ext cx="285709" cy="91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11784632" y="6621461"/>
            <a:ext cx="468536" cy="365125"/>
          </a:xfrm>
        </p:spPr>
        <p:txBody>
          <a:bodyPr/>
          <a:lstStyle/>
          <a:p>
            <a:fld id="{F15E9139-A00B-4B2A-98A6-095DC08F13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21071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>
            <a:extLst>
              <a:ext uri="{FF2B5EF4-FFF2-40B4-BE49-F238E27FC236}">
                <a16:creationId xmlns:a16="http://schemas.microsoft.com/office/drawing/2014/main" id="{8B830D51-A9A1-21F1-45D1-AB8B649F07E0}"/>
              </a:ext>
            </a:extLst>
          </p:cNvPr>
          <p:cNvGrpSpPr/>
          <p:nvPr userDrawn="1"/>
        </p:nvGrpSpPr>
        <p:grpSpPr>
          <a:xfrm>
            <a:off x="1" y="821645"/>
            <a:ext cx="12192000" cy="87076"/>
            <a:chOff x="0" y="821645"/>
            <a:chExt cx="9191194" cy="135018"/>
          </a:xfrm>
        </p:grpSpPr>
        <p:grpSp>
          <p:nvGrpSpPr>
            <p:cNvPr id="8" name="组合 7">
              <a:extLst>
                <a:ext uri="{FF2B5EF4-FFF2-40B4-BE49-F238E27FC236}">
                  <a16:creationId xmlns:a16="http://schemas.microsoft.com/office/drawing/2014/main" id="{AAC34C54-6718-3337-23D0-C62BD2E9B7BC}"/>
                </a:ext>
              </a:extLst>
            </p:cNvPr>
            <p:cNvGrpSpPr/>
            <p:nvPr/>
          </p:nvGrpSpPr>
          <p:grpSpPr>
            <a:xfrm>
              <a:off x="0" y="836712"/>
              <a:ext cx="9191194" cy="110437"/>
              <a:chOff x="0" y="836712"/>
              <a:chExt cx="9191194" cy="110437"/>
            </a:xfrm>
          </p:grpSpPr>
          <p:sp>
            <p:nvSpPr>
              <p:cNvPr id="10" name="矩形 9">
                <a:extLst>
                  <a:ext uri="{FF2B5EF4-FFF2-40B4-BE49-F238E27FC236}">
                    <a16:creationId xmlns:a16="http://schemas.microsoft.com/office/drawing/2014/main" id="{6145E61B-2066-E8DA-48CC-F13A67F634FE}"/>
                  </a:ext>
                </a:extLst>
              </p:cNvPr>
              <p:cNvSpPr/>
              <p:nvPr/>
            </p:nvSpPr>
            <p:spPr>
              <a:xfrm>
                <a:off x="922847" y="836712"/>
                <a:ext cx="8268347" cy="110436"/>
              </a:xfrm>
              <a:prstGeom prst="rect">
                <a:avLst/>
              </a:prstGeom>
              <a:solidFill>
                <a:srgbClr val="0000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00"/>
              </a:p>
            </p:txBody>
          </p:sp>
          <p:sp>
            <p:nvSpPr>
              <p:cNvPr id="11" name="矩形 10">
                <a:extLst>
                  <a:ext uri="{FF2B5EF4-FFF2-40B4-BE49-F238E27FC236}">
                    <a16:creationId xmlns:a16="http://schemas.microsoft.com/office/drawing/2014/main" id="{FB677B1D-03DD-C1E6-153D-2D8404E75656}"/>
                  </a:ext>
                </a:extLst>
              </p:cNvPr>
              <p:cNvSpPr/>
              <p:nvPr/>
            </p:nvSpPr>
            <p:spPr>
              <a:xfrm>
                <a:off x="0" y="836713"/>
                <a:ext cx="975360" cy="110436"/>
              </a:xfrm>
              <a:prstGeom prst="rect">
                <a:avLst/>
              </a:prstGeom>
              <a:solidFill>
                <a:srgbClr val="0000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00"/>
              </a:p>
            </p:txBody>
          </p:sp>
        </p:grpSp>
        <p:cxnSp>
          <p:nvCxnSpPr>
            <p:cNvPr id="9" name="直接连接符 8">
              <a:extLst>
                <a:ext uri="{FF2B5EF4-FFF2-40B4-BE49-F238E27FC236}">
                  <a16:creationId xmlns:a16="http://schemas.microsoft.com/office/drawing/2014/main" id="{62975B18-33D9-E959-30EA-7028B0ECC3F5}"/>
                </a:ext>
              </a:extLst>
            </p:cNvPr>
            <p:cNvCxnSpPr/>
            <p:nvPr/>
          </p:nvCxnSpPr>
          <p:spPr>
            <a:xfrm flipV="1">
              <a:off x="975360" y="821645"/>
              <a:ext cx="0" cy="135018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2" name="图片 11">
            <a:extLst>
              <a:ext uri="{FF2B5EF4-FFF2-40B4-BE49-F238E27FC236}">
                <a16:creationId xmlns:a16="http://schemas.microsoft.com/office/drawing/2014/main" id="{85DB59F8-AFA3-1F9E-7C5C-D06E5BC8984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86" y="108726"/>
            <a:ext cx="1272156" cy="633385"/>
          </a:xfrm>
          <a:prstGeom prst="rect">
            <a:avLst/>
          </a:prstGeom>
        </p:spPr>
      </p:pic>
      <p:sp>
        <p:nvSpPr>
          <p:cNvPr id="13" name="标题 4">
            <a:extLst>
              <a:ext uri="{FF2B5EF4-FFF2-40B4-BE49-F238E27FC236}">
                <a16:creationId xmlns:a16="http://schemas.microsoft.com/office/drawing/2014/main" id="{6A8D24F0-16DE-9C3A-70E9-82447151F9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58637" y="105353"/>
            <a:ext cx="10515600" cy="663575"/>
          </a:xfrm>
          <a:prstGeom prst="rect">
            <a:avLst/>
          </a:prstGeom>
        </p:spPr>
        <p:txBody>
          <a:bodyPr anchor="ctr"/>
          <a:lstStyle>
            <a:lvl1pPr>
              <a:defRPr sz="4000" b="1" baseline="0">
                <a:solidFill>
                  <a:srgbClr val="C00000"/>
                </a:solidFill>
              </a:defRPr>
            </a:lvl1pPr>
          </a:lstStyle>
          <a:p>
            <a:r>
              <a:rPr lang="en-US" altLang="zh-CN" dirty="0"/>
              <a:t>Click here to add text</a:t>
            </a:r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123AAE5-DAA1-2824-CF51-C4F40646D5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56104" y="6538063"/>
            <a:ext cx="620656" cy="319937"/>
          </a:xfrm>
          <a:prstGeom prst="rect">
            <a:avLst/>
          </a:prstGeom>
        </p:spPr>
        <p:txBody>
          <a:bodyPr/>
          <a:lstStyle>
            <a:lvl1pPr algn="r">
              <a:defRPr b="1"/>
            </a:lvl1pPr>
          </a:lstStyle>
          <a:p>
            <a:fld id="{DFE9EC04-9C3E-4276-9F57-4769235FE48B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0060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5E9139-A00B-4B2A-98A6-095DC08F13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50" r:id="rId2"/>
    <p:sldLayoutId id="2147483655" r:id="rId3"/>
    <p:sldLayoutId id="2147483674" r:id="rId4"/>
    <p:sldLayoutId id="2147483675" r:id="rId5"/>
    <p:sldLayoutId id="2147483676" r:id="rId6"/>
    <p:sldLayoutId id="2147483677" r:id="rId7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3" descr="8d5d924e275b0c7f58feed1244176003"/>
          <p:cNvPicPr>
            <a:picLocks noChangeAspect="1"/>
          </p:cNvPicPr>
          <p:nvPr/>
        </p:nvPicPr>
        <p:blipFill rotWithShape="1">
          <a:blip r:embed="rId2"/>
          <a:srcRect t="28679" b="6192"/>
          <a:stretch/>
        </p:blipFill>
        <p:spPr>
          <a:xfrm>
            <a:off x="635" y="0"/>
            <a:ext cx="12191365" cy="2118283"/>
          </a:xfrm>
          <a:prstGeom prst="rect">
            <a:avLst/>
          </a:prstGeom>
        </p:spPr>
      </p:pic>
      <p:sp>
        <p:nvSpPr>
          <p:cNvPr id="6" name="标题 3"/>
          <p:cNvSpPr txBox="1">
            <a:spLocks/>
          </p:cNvSpPr>
          <p:nvPr/>
        </p:nvSpPr>
        <p:spPr>
          <a:xfrm>
            <a:off x="191344" y="2480570"/>
            <a:ext cx="11881320" cy="1326319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91435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CEPC machine protection and transfer lines</a:t>
            </a:r>
          </a:p>
          <a:p>
            <a:r>
              <a:rPr lang="en-US" altLang="zh-CN" sz="4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EDR status and plan</a:t>
            </a:r>
            <a:endParaRPr lang="zh-CN" altLang="en-US" sz="4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文本框 7">
            <a:extLst>
              <a:ext uri="{FF2B5EF4-FFF2-40B4-BE49-F238E27FC236}">
                <a16:creationId xmlns:a16="http://schemas.microsoft.com/office/drawing/2014/main" id="{785816F2-AEF2-4FFE-A0DA-84B4490709A4}"/>
              </a:ext>
            </a:extLst>
          </p:cNvPr>
          <p:cNvSpPr txBox="1"/>
          <p:nvPr/>
        </p:nvSpPr>
        <p:spPr>
          <a:xfrm>
            <a:off x="2621737" y="4242209"/>
            <a:ext cx="67695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Xiaohao Cui (IHEP)</a:t>
            </a:r>
          </a:p>
          <a:p>
            <a:pPr algn="ctr"/>
            <a:endParaRPr lang="en-US" altLang="zh-CN" sz="1200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algn="ctr"/>
            <a:r>
              <a:rPr lang="en-US" altLang="zh-CN" sz="20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on behalf of CEPC AP group</a:t>
            </a:r>
          </a:p>
          <a:p>
            <a:pPr algn="ctr"/>
            <a:endParaRPr lang="en-US" altLang="zh-CN" sz="2800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5" y="6457890"/>
            <a:ext cx="12191365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</a:rPr>
              <a:t>Hangzhou, Oct 23-27, The 2024 international workshop on the high energy Circular Electron Positron Collider </a:t>
            </a:r>
          </a:p>
        </p:txBody>
      </p:sp>
      <p:pic>
        <p:nvPicPr>
          <p:cNvPr id="10" name="Picture 2" descr="C:\Users\Administrator\Desktop\1111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42" y="35979"/>
            <a:ext cx="1548428" cy="91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760" y="5589240"/>
            <a:ext cx="3552825" cy="672912"/>
          </a:xfrm>
          <a:prstGeom prst="rect">
            <a:avLst/>
          </a:prstGeom>
        </p:spPr>
      </p:pic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CEB9DE0-11CA-4D0A-92B9-196E792E29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552FA-C358-4F70-9CE8-3E41459FCE36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2391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556"/>
    </mc:Choice>
    <mc:Fallback xmlns="">
      <p:transition spd="slow" advTm="8556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8C9AFE-F468-DF86-C8F4-837E20A669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477BE050-29A9-7F31-1EEB-728A100099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5E9139-A00B-4B2A-98A6-095DC08F134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E5C7325C-BF5D-4221-5AC7-758DB1C99F84}"/>
              </a:ext>
            </a:extLst>
          </p:cNvPr>
          <p:cNvSpPr txBox="1"/>
          <p:nvPr/>
        </p:nvSpPr>
        <p:spPr>
          <a:xfrm>
            <a:off x="1271464" y="188640"/>
            <a:ext cx="993710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3. CEPC collimator system</a:t>
            </a:r>
            <a:endParaRPr kumimoji="0" lang="en-US" altLang="zh-CN" sz="3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A8FE1950-7096-F1FC-9C87-7CED54B6ABB9}"/>
              </a:ext>
            </a:extLst>
          </p:cNvPr>
          <p:cNvSpPr txBox="1"/>
          <p:nvPr/>
        </p:nvSpPr>
        <p:spPr>
          <a:xfrm>
            <a:off x="1127448" y="1613118"/>
            <a:ext cx="94330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800" b="0" i="0" dirty="0">
                <a:solidFill>
                  <a:srgbClr val="24292F"/>
                </a:solidFill>
                <a:effectLst/>
                <a:latin typeface="Noto Sans SC"/>
              </a:rPr>
              <a:t>The optimization of collimator system is still in progress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Calibri" panose="020F0502020204030204" pitchFamily="34" charset="0"/>
              </a:rPr>
              <a:t>    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Calibri" panose="020F0502020204030204" pitchFamily="34" charset="0"/>
            </a:endParaRP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B1E2C6D3-6A57-C533-C95A-595E3570FCCA}"/>
              </a:ext>
            </a:extLst>
          </p:cNvPr>
          <p:cNvSpPr txBox="1">
            <a:spLocks/>
          </p:cNvSpPr>
          <p:nvPr/>
        </p:nvSpPr>
        <p:spPr>
          <a:xfrm>
            <a:off x="1082996" y="2587610"/>
            <a:ext cx="9521952" cy="34063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1. 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Simuation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 of more beam loss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situtations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;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2.  iterations with the MDI;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zh-CN" dirty="0">
                <a:solidFill>
                  <a:sysClr val="windowText" lastClr="000000"/>
                </a:solidFill>
                <a:latin typeface="等线" panose="020F0502020204030204"/>
                <a:ea typeface="等线" panose="02010600030101010101" pitchFamily="2" charset="-122"/>
              </a:rPr>
              <a:t>3.  Energy deposition </a:t>
            </a:r>
            <a:r>
              <a:rPr lang="en-US" altLang="zh-CN" dirty="0" err="1">
                <a:solidFill>
                  <a:sysClr val="windowText" lastClr="000000"/>
                </a:solidFill>
                <a:latin typeface="等线" panose="020F0502020204030204"/>
                <a:ea typeface="等线" panose="02010600030101010101" pitchFamily="2" charset="-122"/>
              </a:rPr>
              <a:t>simuation</a:t>
            </a:r>
            <a:r>
              <a:rPr lang="en-US" altLang="zh-CN" dirty="0">
                <a:solidFill>
                  <a:sysClr val="windowText" lastClr="000000"/>
                </a:solidFill>
                <a:latin typeface="等线" panose="020F0502020204030204"/>
                <a:ea typeface="等线" panose="02010600030101010101" pitchFamily="2" charset="-122"/>
              </a:rPr>
              <a:t>;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……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2495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219195-45D6-79D4-D2E3-625747AD41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B931D43F-629C-972E-36D6-966EF025F5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5E9139-A00B-4B2A-98A6-095DC08F134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87758C18-E1E5-FF27-675F-2E144346A057}"/>
              </a:ext>
            </a:extLst>
          </p:cNvPr>
          <p:cNvSpPr txBox="1"/>
          <p:nvPr/>
        </p:nvSpPr>
        <p:spPr>
          <a:xfrm>
            <a:off x="1271464" y="188640"/>
            <a:ext cx="993710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6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4. Active machine protection</a:t>
            </a:r>
            <a:endParaRPr kumimoji="0" lang="en-US" altLang="zh-CN" sz="3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F1F0774B-4D5B-96CD-1DF7-85664D865462}"/>
              </a:ext>
            </a:extLst>
          </p:cNvPr>
          <p:cNvSpPr txBox="1"/>
          <p:nvPr/>
        </p:nvSpPr>
        <p:spPr>
          <a:xfrm>
            <a:off x="695400" y="1268760"/>
            <a:ext cx="1107310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dirty="0">
                <a:solidFill>
                  <a:srgbClr val="24292F"/>
                </a:solidFill>
                <a:latin typeface="Noto Sans SC"/>
              </a:rPr>
              <a:t>The active protection system needs to detect beam losses in the accelerator very fast, transmit the signal to the control center, and initiate beam dump</a:t>
            </a:r>
            <a:endParaRPr lang="zh-CN" altLang="en-US" sz="2800" dirty="0">
              <a:solidFill>
                <a:srgbClr val="24292F"/>
              </a:solidFill>
              <a:latin typeface="Noto Sans SC"/>
            </a:endParaRPr>
          </a:p>
        </p:txBody>
      </p:sp>
      <p:sp>
        <p:nvSpPr>
          <p:cNvPr id="28" name="内容占位符 5">
            <a:extLst>
              <a:ext uri="{FF2B5EF4-FFF2-40B4-BE49-F238E27FC236}">
                <a16:creationId xmlns:a16="http://schemas.microsoft.com/office/drawing/2014/main" id="{714DD6DA-3EC8-CC82-5538-4BDDDA13B6B5}"/>
              </a:ext>
            </a:extLst>
          </p:cNvPr>
          <p:cNvSpPr txBox="1">
            <a:spLocks/>
          </p:cNvSpPr>
          <p:nvPr/>
        </p:nvSpPr>
        <p:spPr>
          <a:xfrm>
            <a:off x="767408" y="2864318"/>
            <a:ext cx="8712968" cy="22928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For now, we designed a beam dump for each ring;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30" name="图片 29">
            <a:extLst>
              <a:ext uri="{FF2B5EF4-FFF2-40B4-BE49-F238E27FC236}">
                <a16:creationId xmlns:a16="http://schemas.microsoft.com/office/drawing/2014/main" id="{6DD4FFCA-D219-ADA1-3020-56DC8DC453D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600" y="3790909"/>
            <a:ext cx="6048672" cy="273256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945273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AEE3F8-C4F0-08E7-62A3-2BFA689B89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C5FAE73E-3980-4909-E02E-A474CB8FCC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5E9139-A00B-4B2A-98A6-095DC08F134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DF8DD762-69A2-3AEA-9FBE-837E2E371B02}"/>
              </a:ext>
            </a:extLst>
          </p:cNvPr>
          <p:cNvSpPr txBox="1"/>
          <p:nvPr/>
        </p:nvSpPr>
        <p:spPr>
          <a:xfrm>
            <a:off x="1271464" y="188640"/>
            <a:ext cx="993710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4. Active machine protection</a:t>
            </a:r>
            <a:endParaRPr kumimoji="0" lang="en-US" altLang="zh-CN" sz="3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612F0B35-4355-B3FC-2986-F9371D246D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4112" y="2636912"/>
            <a:ext cx="3448050" cy="2181225"/>
          </a:xfrm>
          <a:prstGeom prst="rect">
            <a:avLst/>
          </a:prstGeom>
        </p:spPr>
      </p:pic>
      <p:sp>
        <p:nvSpPr>
          <p:cNvPr id="7" name="内容占位符 2">
            <a:extLst>
              <a:ext uri="{FF2B5EF4-FFF2-40B4-BE49-F238E27FC236}">
                <a16:creationId xmlns:a16="http://schemas.microsoft.com/office/drawing/2014/main" id="{A5FAB444-ADC2-8CD0-352D-F3E4848EE3AF}"/>
              </a:ext>
            </a:extLst>
          </p:cNvPr>
          <p:cNvSpPr txBox="1">
            <a:spLocks/>
          </p:cNvSpPr>
          <p:nvPr/>
        </p:nvSpPr>
        <p:spPr>
          <a:xfrm>
            <a:off x="1059869" y="1899515"/>
            <a:ext cx="394686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4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Use one kicker and one septum to extract the beam, so all bunches can be dumped in one turn;</a:t>
            </a:r>
          </a:p>
          <a:p>
            <a:r>
              <a:rPr lang="en-US" altLang="zh-CN" sz="24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Horizontal and vertical dilution kickers are used to change the position of different bunches at the dump, in order to reduce the beam damage to the dump.</a:t>
            </a:r>
            <a:endParaRPr lang="zh-CN" altLang="en-US" sz="2400" dirty="0">
              <a:solidFill>
                <a:prstClr val="black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endParaRPr lang="en-US" altLang="zh-CN" sz="2400" dirty="0">
              <a:solidFill>
                <a:prstClr val="black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endParaRPr lang="en-US" altLang="zh-CN" sz="2400" dirty="0">
              <a:solidFill>
                <a:prstClr val="black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67598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B6EAE3-73AE-F187-A3D0-BDA5FCF262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>
            <a:extLst>
              <a:ext uri="{FF2B5EF4-FFF2-40B4-BE49-F238E27FC236}">
                <a16:creationId xmlns:a16="http://schemas.microsoft.com/office/drawing/2014/main" id="{D6E425C5-EDC6-38F4-9713-01C768C7CD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1384" y="2060848"/>
            <a:ext cx="11270692" cy="1470025"/>
          </a:xfrm>
        </p:spPr>
        <p:txBody>
          <a:bodyPr/>
          <a:lstStyle/>
          <a:p>
            <a:r>
              <a:rPr lang="en-US" altLang="zh-CN"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Part2. Transfer Line</a:t>
            </a:r>
            <a:endParaRPr lang="zh-CN" altLang="en-US" sz="32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8208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378"/>
    </mc:Choice>
    <mc:Fallback xmlns="">
      <p:transition spd="slow" advTm="57378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9EEDC4-2B7F-FF71-1DBB-26238F17FF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C453061B-DE92-5687-B49B-357C1CF312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5E9139-A00B-4B2A-98A6-095DC08F134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07360126-16CC-189D-2DA9-EF69502B246C}"/>
              </a:ext>
            </a:extLst>
          </p:cNvPr>
          <p:cNvSpPr txBox="1"/>
          <p:nvPr/>
        </p:nvSpPr>
        <p:spPr>
          <a:xfrm>
            <a:off x="1271464" y="188640"/>
            <a:ext cx="993710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altLang="zh-CN" sz="36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1. Transfer line status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41900A0E-2BCF-878E-3282-9F89EDF126D6}"/>
              </a:ext>
            </a:extLst>
          </p:cNvPr>
          <p:cNvSpPr txBox="1">
            <a:spLocks/>
          </p:cNvSpPr>
          <p:nvPr/>
        </p:nvSpPr>
        <p:spPr>
          <a:xfrm>
            <a:off x="837625" y="1628800"/>
            <a:ext cx="5708281" cy="34063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lnSpc>
                <a:spcPct val="100000"/>
              </a:lnSpc>
              <a:spcBef>
                <a:spcPts val="0"/>
              </a:spcBef>
              <a:buAutoNum type="arabicPeriod"/>
              <a:defRPr/>
            </a:pPr>
            <a:r>
              <a:rPr lang="en-US" altLang="zh-CN" dirty="0">
                <a:solidFill>
                  <a:srgbClr val="24292F"/>
                </a:solidFill>
                <a:latin typeface="Noto Sans SC"/>
                <a:ea typeface="宋体" panose="02010600030101010101" pitchFamily="2" charset="-122"/>
              </a:rPr>
              <a:t>In the CDR stage, we have base design of all transfer lines.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AutoNum type="arabicPeriod"/>
              <a:defRPr/>
            </a:pPr>
            <a:endParaRPr lang="en-US" altLang="zh-CN" dirty="0">
              <a:solidFill>
                <a:srgbClr val="24292F"/>
              </a:solidFill>
              <a:latin typeface="Noto Sans SC"/>
              <a:ea typeface="宋体" panose="02010600030101010101" pitchFamily="2" charset="-122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altLang="zh-CN" dirty="0">
                <a:solidFill>
                  <a:srgbClr val="24292F"/>
                </a:solidFill>
                <a:latin typeface="Noto Sans SC"/>
                <a:ea typeface="宋体" panose="02010600030101010101" pitchFamily="2" charset="-122"/>
              </a:rPr>
              <a:t>2.  </a:t>
            </a:r>
            <a:r>
              <a:rPr lang="en-US" altLang="zh-CN" b="0" i="0" dirty="0">
                <a:solidFill>
                  <a:srgbClr val="24292F"/>
                </a:solidFill>
                <a:effectLst/>
                <a:latin typeface="Noto Sans SC"/>
              </a:rPr>
              <a:t>In the EDR phase, we need optimization considering transfer efficiencies, hardware designs,……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955D825B-A670-37F7-D141-8566CF063111}"/>
              </a:ext>
            </a:extLst>
          </p:cNvPr>
          <p:cNvGrpSpPr/>
          <p:nvPr/>
        </p:nvGrpSpPr>
        <p:grpSpPr>
          <a:xfrm>
            <a:off x="7214156" y="1788160"/>
            <a:ext cx="4147116" cy="3679465"/>
            <a:chOff x="3953166" y="2105711"/>
            <a:chExt cx="4147116" cy="3679465"/>
          </a:xfrm>
        </p:grpSpPr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C1BFAC31-74AB-DFBC-261C-53A82C36C452}"/>
                </a:ext>
              </a:extLst>
            </p:cNvPr>
            <p:cNvSpPr/>
            <p:nvPr/>
          </p:nvSpPr>
          <p:spPr>
            <a:xfrm>
              <a:off x="3953166" y="2937163"/>
              <a:ext cx="953139" cy="351161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  <a:t>Linac</a:t>
              </a: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8" name="箭头: 右 7">
              <a:extLst>
                <a:ext uri="{FF2B5EF4-FFF2-40B4-BE49-F238E27FC236}">
                  <a16:creationId xmlns:a16="http://schemas.microsoft.com/office/drawing/2014/main" id="{D9484BC8-A6C2-6340-61EA-8B7E4889DCAF}"/>
                </a:ext>
              </a:extLst>
            </p:cNvPr>
            <p:cNvSpPr/>
            <p:nvPr/>
          </p:nvSpPr>
          <p:spPr>
            <a:xfrm>
              <a:off x="4906305" y="2946489"/>
              <a:ext cx="655782" cy="157018"/>
            </a:xfrm>
            <a:prstGeom prst="rightArrow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9" name="圆: 空心 8">
              <a:extLst>
                <a:ext uri="{FF2B5EF4-FFF2-40B4-BE49-F238E27FC236}">
                  <a16:creationId xmlns:a16="http://schemas.microsoft.com/office/drawing/2014/main" id="{BC243626-A333-EAC2-8226-E6C9A936E7B5}"/>
                </a:ext>
              </a:extLst>
            </p:cNvPr>
            <p:cNvSpPr/>
            <p:nvPr/>
          </p:nvSpPr>
          <p:spPr>
            <a:xfrm>
              <a:off x="5434581" y="2105711"/>
              <a:ext cx="483110" cy="563418"/>
            </a:xfrm>
            <a:prstGeom prst="donut">
              <a:avLst>
                <a:gd name="adj" fmla="val 16422"/>
              </a:avLst>
            </a:prstGeom>
            <a:solidFill>
              <a:srgbClr val="ED7D31">
                <a:lumMod val="7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cxnSp>
          <p:nvCxnSpPr>
            <p:cNvPr id="10" name="直接箭头连接符 9">
              <a:extLst>
                <a:ext uri="{FF2B5EF4-FFF2-40B4-BE49-F238E27FC236}">
                  <a16:creationId xmlns:a16="http://schemas.microsoft.com/office/drawing/2014/main" id="{6D9956D9-7D22-D6FC-2881-652E94AF50BB}"/>
                </a:ext>
              </a:extLst>
            </p:cNvPr>
            <p:cNvCxnSpPr/>
            <p:nvPr/>
          </p:nvCxnSpPr>
          <p:spPr>
            <a:xfrm flipV="1">
              <a:off x="5589795" y="2683253"/>
              <a:ext cx="0" cy="350981"/>
            </a:xfrm>
            <a:prstGeom prst="straightConnector1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11" name="直接箭头连接符 10">
              <a:extLst>
                <a:ext uri="{FF2B5EF4-FFF2-40B4-BE49-F238E27FC236}">
                  <a16:creationId xmlns:a16="http://schemas.microsoft.com/office/drawing/2014/main" id="{D60A78F4-96A0-B070-DBD3-BCC6F85C941B}"/>
                </a:ext>
              </a:extLst>
            </p:cNvPr>
            <p:cNvCxnSpPr>
              <a:cxnSpLocks/>
            </p:cNvCxnSpPr>
            <p:nvPr/>
          </p:nvCxnSpPr>
          <p:spPr>
            <a:xfrm>
              <a:off x="5732962" y="2695928"/>
              <a:ext cx="0" cy="366014"/>
            </a:xfrm>
            <a:prstGeom prst="straightConnector1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12" name="箭头: 右 11">
              <a:extLst>
                <a:ext uri="{FF2B5EF4-FFF2-40B4-BE49-F238E27FC236}">
                  <a16:creationId xmlns:a16="http://schemas.microsoft.com/office/drawing/2014/main" id="{8C2DB10B-BD2D-548B-198C-FC60AE72BD62}"/>
                </a:ext>
              </a:extLst>
            </p:cNvPr>
            <p:cNvSpPr/>
            <p:nvPr/>
          </p:nvSpPr>
          <p:spPr>
            <a:xfrm>
              <a:off x="5813264" y="2946576"/>
              <a:ext cx="413841" cy="156931"/>
            </a:xfrm>
            <a:prstGeom prst="rightArrow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3" name="箭头: 右 12">
              <a:extLst>
                <a:ext uri="{FF2B5EF4-FFF2-40B4-BE49-F238E27FC236}">
                  <a16:creationId xmlns:a16="http://schemas.microsoft.com/office/drawing/2014/main" id="{3A4F7685-800E-C60C-2384-BD80C3AF36DB}"/>
                </a:ext>
              </a:extLst>
            </p:cNvPr>
            <p:cNvSpPr/>
            <p:nvPr/>
          </p:nvSpPr>
          <p:spPr>
            <a:xfrm>
              <a:off x="4897069" y="3122024"/>
              <a:ext cx="655782" cy="157018"/>
            </a:xfrm>
            <a:prstGeom prst="rightArrow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4" name="箭头: 右 13">
              <a:extLst>
                <a:ext uri="{FF2B5EF4-FFF2-40B4-BE49-F238E27FC236}">
                  <a16:creationId xmlns:a16="http://schemas.microsoft.com/office/drawing/2014/main" id="{F7D66479-736A-B08C-2D9E-57A12AD3FF4B}"/>
                </a:ext>
              </a:extLst>
            </p:cNvPr>
            <p:cNvSpPr/>
            <p:nvPr/>
          </p:nvSpPr>
          <p:spPr>
            <a:xfrm>
              <a:off x="5589795" y="3122024"/>
              <a:ext cx="637309" cy="156931"/>
            </a:xfrm>
            <a:prstGeom prst="rightArrow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56463AC8-3617-4DEE-1232-95AA6696D23C}"/>
                </a:ext>
              </a:extLst>
            </p:cNvPr>
            <p:cNvSpPr txBox="1"/>
            <p:nvPr/>
          </p:nvSpPr>
          <p:spPr>
            <a:xfrm>
              <a:off x="4245905" y="2208854"/>
              <a:ext cx="132079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Damping Ring</a:t>
              </a:r>
              <a:endPara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6" name="圆: 空心 15">
              <a:extLst>
                <a:ext uri="{FF2B5EF4-FFF2-40B4-BE49-F238E27FC236}">
                  <a16:creationId xmlns:a16="http://schemas.microsoft.com/office/drawing/2014/main" id="{D63A1DB8-4D2F-90F4-D22B-5C343DF8A586}"/>
                </a:ext>
              </a:extLst>
            </p:cNvPr>
            <p:cNvSpPr/>
            <p:nvPr/>
          </p:nvSpPr>
          <p:spPr>
            <a:xfrm>
              <a:off x="6356415" y="2238217"/>
              <a:ext cx="1616368" cy="1647449"/>
            </a:xfrm>
            <a:prstGeom prst="donut">
              <a:avLst>
                <a:gd name="adj" fmla="val 10740"/>
              </a:avLst>
            </a:prstGeom>
            <a:solidFill>
              <a:srgbClr val="70AD47">
                <a:lumMod val="7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AEAFB9FC-C7DB-BEAC-34A6-B642F48F752F}"/>
                </a:ext>
              </a:extLst>
            </p:cNvPr>
            <p:cNvSpPr txBox="1"/>
            <p:nvPr/>
          </p:nvSpPr>
          <p:spPr>
            <a:xfrm>
              <a:off x="4892451" y="2695928"/>
              <a:ext cx="132079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rPr>
                <a:t>Positron</a:t>
              </a:r>
              <a:endParaRPr kumimoji="0" lang="zh-CN" alt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endParaRPr>
            </a:p>
          </p:txBody>
        </p:sp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5EC8054F-B6BE-2D08-8EEF-DD483EE126F2}"/>
                </a:ext>
              </a:extLst>
            </p:cNvPr>
            <p:cNvSpPr txBox="1"/>
            <p:nvPr/>
          </p:nvSpPr>
          <p:spPr>
            <a:xfrm>
              <a:off x="4892450" y="3228245"/>
              <a:ext cx="132079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</a:rPr>
                <a:t>Electron</a:t>
              </a:r>
              <a:endParaRPr kumimoji="0" lang="zh-CN" alt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endParaRPr>
            </a:p>
          </p:txBody>
        </p: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613AB4B5-36F5-9B35-0814-538F3E06BB38}"/>
                </a:ext>
              </a:extLst>
            </p:cNvPr>
            <p:cNvSpPr txBox="1"/>
            <p:nvPr/>
          </p:nvSpPr>
          <p:spPr>
            <a:xfrm>
              <a:off x="6779483" y="2923394"/>
              <a:ext cx="132079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Booster</a:t>
              </a:r>
              <a:endPara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0" name="圆: 空心 19">
              <a:extLst>
                <a:ext uri="{FF2B5EF4-FFF2-40B4-BE49-F238E27FC236}">
                  <a16:creationId xmlns:a16="http://schemas.microsoft.com/office/drawing/2014/main" id="{1AE10C93-9C58-3B64-DC5C-A2996E2210A5}"/>
                </a:ext>
              </a:extLst>
            </p:cNvPr>
            <p:cNvSpPr/>
            <p:nvPr/>
          </p:nvSpPr>
          <p:spPr>
            <a:xfrm>
              <a:off x="4906304" y="4137727"/>
              <a:ext cx="1616368" cy="1647449"/>
            </a:xfrm>
            <a:prstGeom prst="donut">
              <a:avLst>
                <a:gd name="adj" fmla="val 10740"/>
              </a:avLst>
            </a:prstGeom>
            <a:solidFill>
              <a:srgbClr val="7030A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1" name="箭头: 右 20">
              <a:extLst>
                <a:ext uri="{FF2B5EF4-FFF2-40B4-BE49-F238E27FC236}">
                  <a16:creationId xmlns:a16="http://schemas.microsoft.com/office/drawing/2014/main" id="{24073E39-A412-6199-62FA-4EC0DE051D67}"/>
                </a:ext>
              </a:extLst>
            </p:cNvPr>
            <p:cNvSpPr/>
            <p:nvPr/>
          </p:nvSpPr>
          <p:spPr>
            <a:xfrm rot="17322105" flipH="1">
              <a:off x="6256260" y="4268952"/>
              <a:ext cx="885796" cy="188938"/>
            </a:xfrm>
            <a:prstGeom prst="rightArrow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22" name="箭头: 右 21">
              <a:extLst>
                <a:ext uri="{FF2B5EF4-FFF2-40B4-BE49-F238E27FC236}">
                  <a16:creationId xmlns:a16="http://schemas.microsoft.com/office/drawing/2014/main" id="{BCBA88F4-2ED0-E31D-D3AF-A7E8063A8A4A}"/>
                </a:ext>
              </a:extLst>
            </p:cNvPr>
            <p:cNvSpPr/>
            <p:nvPr/>
          </p:nvSpPr>
          <p:spPr>
            <a:xfrm rot="19959703" flipH="1">
              <a:off x="5687427" y="3730892"/>
              <a:ext cx="885796" cy="188938"/>
            </a:xfrm>
            <a:prstGeom prst="rightArrow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23" name="文本框 22">
              <a:extLst>
                <a:ext uri="{FF2B5EF4-FFF2-40B4-BE49-F238E27FC236}">
                  <a16:creationId xmlns:a16="http://schemas.microsoft.com/office/drawing/2014/main" id="{1E591D24-B480-CDDF-ABFA-1297EFE8F325}"/>
                </a:ext>
              </a:extLst>
            </p:cNvPr>
            <p:cNvSpPr txBox="1"/>
            <p:nvPr/>
          </p:nvSpPr>
          <p:spPr>
            <a:xfrm>
              <a:off x="5359784" y="4802148"/>
              <a:ext cx="132079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Collider</a:t>
              </a:r>
              <a:endPara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708777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F82292-50D3-B88C-AEF4-54F5BDAB00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571B5E9D-B93C-C368-196E-AF632B476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5E9139-A00B-4B2A-98A6-095DC08F134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BFD7B1C4-03C0-63C9-47D0-FD406987F00A}"/>
              </a:ext>
            </a:extLst>
          </p:cNvPr>
          <p:cNvSpPr txBox="1"/>
          <p:nvPr/>
        </p:nvSpPr>
        <p:spPr>
          <a:xfrm>
            <a:off x="1271464" y="188640"/>
            <a:ext cx="993710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6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Transfer efficiencies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32F974E0-B76F-E4B5-3234-6523B511DAF3}"/>
              </a:ext>
            </a:extLst>
          </p:cNvPr>
          <p:cNvSpPr txBox="1">
            <a:spLocks/>
          </p:cNvSpPr>
          <p:nvPr/>
        </p:nvSpPr>
        <p:spPr>
          <a:xfrm>
            <a:off x="837625" y="1628800"/>
            <a:ext cx="10082911" cy="34063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lang="en-US" altLang="zh-CN" b="0" i="0" dirty="0">
                <a:solidFill>
                  <a:srgbClr val="24292F"/>
                </a:solidFill>
                <a:effectLst/>
                <a:latin typeface="Noto Sans SC"/>
              </a:rPr>
              <a:t>Assuming the injection system injects 3% of the bunch charge each time.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lang="en-US" altLang="zh-CN" b="0" i="0" dirty="0">
                <a:solidFill>
                  <a:srgbClr val="24292F"/>
                </a:solidFill>
                <a:effectLst/>
                <a:latin typeface="Noto Sans SC"/>
              </a:rPr>
              <a:t>The </a:t>
            </a:r>
            <a:r>
              <a:rPr lang="en-US" altLang="zh-CN" b="0" i="0" dirty="0" err="1">
                <a:solidFill>
                  <a:srgbClr val="24292F"/>
                </a:solidFill>
                <a:effectLst/>
                <a:latin typeface="Noto Sans SC"/>
              </a:rPr>
              <a:t>Linac</a:t>
            </a:r>
            <a:r>
              <a:rPr lang="en-US" altLang="zh-CN" b="0" i="0" dirty="0">
                <a:solidFill>
                  <a:srgbClr val="24292F"/>
                </a:solidFill>
                <a:effectLst/>
                <a:latin typeface="Noto Sans SC"/>
              </a:rPr>
              <a:t> system of the CEPC can generate 1.5nC of charge per bunch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aphicFrame>
        <p:nvGraphicFramePr>
          <p:cNvPr id="3" name="表格 2">
            <a:extLst>
              <a:ext uri="{FF2B5EF4-FFF2-40B4-BE49-F238E27FC236}">
                <a16:creationId xmlns:a16="http://schemas.microsoft.com/office/drawing/2014/main" id="{6A256FC8-38B9-2F15-EA3D-F0990079BD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1823087"/>
              </p:ext>
            </p:extLst>
          </p:nvPr>
        </p:nvGraphicFramePr>
        <p:xfrm>
          <a:off x="1127448" y="3789040"/>
          <a:ext cx="9676665" cy="1915593"/>
        </p:xfrm>
        <a:graphic>
          <a:graphicData uri="http://schemas.openxmlformats.org/drawingml/2006/table">
            <a:tbl>
              <a:tblPr firstRow="1" bandRow="1"/>
              <a:tblGrid>
                <a:gridCol w="1935333">
                  <a:extLst>
                    <a:ext uri="{9D8B030D-6E8A-4147-A177-3AD203B41FA5}">
                      <a16:colId xmlns:a16="http://schemas.microsoft.com/office/drawing/2014/main" val="2709544408"/>
                    </a:ext>
                  </a:extLst>
                </a:gridCol>
                <a:gridCol w="1935333">
                  <a:extLst>
                    <a:ext uri="{9D8B030D-6E8A-4147-A177-3AD203B41FA5}">
                      <a16:colId xmlns:a16="http://schemas.microsoft.com/office/drawing/2014/main" val="2888169881"/>
                    </a:ext>
                  </a:extLst>
                </a:gridCol>
                <a:gridCol w="1935333">
                  <a:extLst>
                    <a:ext uri="{9D8B030D-6E8A-4147-A177-3AD203B41FA5}">
                      <a16:colId xmlns:a16="http://schemas.microsoft.com/office/drawing/2014/main" val="1515079583"/>
                    </a:ext>
                  </a:extLst>
                </a:gridCol>
                <a:gridCol w="1935333">
                  <a:extLst>
                    <a:ext uri="{9D8B030D-6E8A-4147-A177-3AD203B41FA5}">
                      <a16:colId xmlns:a16="http://schemas.microsoft.com/office/drawing/2014/main" val="622456833"/>
                    </a:ext>
                  </a:extLst>
                </a:gridCol>
                <a:gridCol w="1935333">
                  <a:extLst>
                    <a:ext uri="{9D8B030D-6E8A-4147-A177-3AD203B41FA5}">
                      <a16:colId xmlns:a16="http://schemas.microsoft.com/office/drawing/2014/main" val="989069753"/>
                    </a:ext>
                  </a:extLst>
                </a:gridCol>
              </a:tblGrid>
              <a:tr h="40485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endParaRPr lang="zh-CN" alt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r>
                        <a:rPr lang="en-US" altLang="zh-CN" sz="20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Higgs</a:t>
                      </a:r>
                      <a:endParaRPr lang="zh-CN" altLang="en-US" sz="2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r>
                        <a:rPr lang="en-US" altLang="zh-CN" sz="20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</a:t>
                      </a:r>
                      <a:endParaRPr lang="zh-CN" altLang="en-US" sz="2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r>
                        <a:rPr lang="en-US" altLang="zh-CN" sz="20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Z</a:t>
                      </a:r>
                      <a:endParaRPr lang="zh-CN" altLang="en-US" sz="2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r>
                        <a:rPr lang="en-US" altLang="zh-CN" sz="20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ttbar</a:t>
                      </a:r>
                      <a:endParaRPr lang="zh-CN" altLang="en-US" sz="2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50955097"/>
                  </a:ext>
                </a:extLst>
              </a:tr>
              <a:tr h="40485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r>
                        <a:rPr lang="en-US" altLang="zh-CN" sz="20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Energy (GeV)</a:t>
                      </a:r>
                      <a:endParaRPr lang="zh-CN" alt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r>
                        <a:rPr lang="en-US" altLang="zh-CN" sz="20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120</a:t>
                      </a:r>
                      <a:endParaRPr lang="zh-CN" alt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r>
                        <a:rPr lang="en-US" altLang="zh-CN" sz="20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80</a:t>
                      </a:r>
                      <a:endParaRPr lang="zh-CN" alt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r>
                        <a:rPr lang="en-US" altLang="zh-CN" sz="20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45.5</a:t>
                      </a:r>
                      <a:endParaRPr lang="zh-CN" alt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r>
                        <a:rPr lang="en-US" altLang="zh-CN" sz="20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180</a:t>
                      </a:r>
                      <a:endParaRPr lang="zh-CN" alt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8314538"/>
                  </a:ext>
                </a:extLst>
              </a:tr>
              <a:tr h="40485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r>
                        <a:rPr lang="en-US" altLang="zh-CN" sz="20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Bunch Number</a:t>
                      </a:r>
                      <a:endParaRPr lang="zh-CN" alt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r>
                        <a:rPr lang="en-US" altLang="zh-CN" sz="20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268</a:t>
                      </a:r>
                      <a:endParaRPr lang="zh-CN" alt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r>
                        <a:rPr lang="en-US" altLang="zh-CN" sz="20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1297</a:t>
                      </a:r>
                      <a:endParaRPr lang="zh-CN" alt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r>
                        <a:rPr lang="en-US" altLang="zh-CN" sz="20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11934</a:t>
                      </a:r>
                      <a:endParaRPr lang="zh-CN" alt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r>
                        <a:rPr lang="en-US" altLang="zh-CN" sz="20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35</a:t>
                      </a:r>
                      <a:endParaRPr lang="zh-CN" alt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937970"/>
                  </a:ext>
                </a:extLst>
              </a:tr>
              <a:tr h="69878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r>
                        <a:rPr lang="en-US" altLang="zh-CN" sz="20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Injection Bunch Charge (</a:t>
                      </a:r>
                      <a:r>
                        <a:rPr lang="en-US" altLang="zh-CN" sz="2000" dirty="0" err="1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nC</a:t>
                      </a:r>
                      <a:r>
                        <a:rPr lang="en-US" altLang="zh-CN" sz="20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lang="zh-CN" alt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r>
                        <a:rPr lang="en-US" altLang="zh-CN" sz="20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0.624</a:t>
                      </a:r>
                      <a:endParaRPr lang="zh-CN" alt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r>
                        <a:rPr lang="en-US" altLang="zh-CN" sz="20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0.648</a:t>
                      </a:r>
                      <a:endParaRPr lang="zh-CN" alt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r>
                        <a:rPr lang="en-US" altLang="zh-CN" sz="20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0.672</a:t>
                      </a:r>
                      <a:endParaRPr lang="zh-CN" alt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r>
                        <a:rPr lang="en-US" altLang="zh-CN" sz="20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0.96</a:t>
                      </a:r>
                      <a:endParaRPr lang="zh-CN" alt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599715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39477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AA0898-F8D3-F74B-2E36-7853B44B4D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4C1533D5-525E-C877-BFAC-86C3BB4EB5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5E9139-A00B-4B2A-98A6-095DC08F134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1E9C94D3-A9CB-71D9-46AB-6796028484B7}"/>
              </a:ext>
            </a:extLst>
          </p:cNvPr>
          <p:cNvSpPr txBox="1"/>
          <p:nvPr/>
        </p:nvSpPr>
        <p:spPr>
          <a:xfrm>
            <a:off x="1271464" y="188640"/>
            <a:ext cx="993710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2. Transfer efficiencies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B39DE162-76DA-EA10-873D-7B5BA9EF863D}"/>
              </a:ext>
            </a:extLst>
          </p:cNvPr>
          <p:cNvSpPr txBox="1">
            <a:spLocks/>
          </p:cNvSpPr>
          <p:nvPr/>
        </p:nvSpPr>
        <p:spPr>
          <a:xfrm>
            <a:off x="837625" y="1628800"/>
            <a:ext cx="10082911" cy="34063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 altLang="zh-CN" dirty="0">
                <a:solidFill>
                  <a:srgbClr val="24292F"/>
                </a:solidFill>
                <a:latin typeface="Noto Sans SC"/>
                <a:ea typeface="宋体" panose="02010600030101010101" pitchFamily="2" charset="-122"/>
              </a:rPr>
              <a:t>For the off-axis injection system, the transmission efficiency requirements from the </a:t>
            </a:r>
            <a:r>
              <a:rPr lang="en-US" altLang="zh-CN" dirty="0" err="1">
                <a:solidFill>
                  <a:srgbClr val="24292F"/>
                </a:solidFill>
                <a:latin typeface="Noto Sans SC"/>
                <a:ea typeface="宋体" panose="02010600030101010101" pitchFamily="2" charset="-122"/>
              </a:rPr>
              <a:t>Linac</a:t>
            </a:r>
            <a:r>
              <a:rPr lang="en-US" altLang="zh-CN" dirty="0">
                <a:solidFill>
                  <a:srgbClr val="24292F"/>
                </a:solidFill>
                <a:latin typeface="Noto Sans SC"/>
                <a:ea typeface="宋体" panose="02010600030101010101" pitchFamily="2" charset="-122"/>
              </a:rPr>
              <a:t> to the booster and from the booster to the collider is not very high.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B6798906-A77A-CAA8-636E-7722DC5F9D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671" y="3303775"/>
            <a:ext cx="4903688" cy="3462711"/>
          </a:xfrm>
          <a:prstGeom prst="rect">
            <a:avLst/>
          </a:prstGeom>
        </p:spPr>
      </p:pic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id="{C2EC8ED4-01EE-0DC3-2124-A7D5D518E69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1984" y="3310998"/>
            <a:ext cx="4685260" cy="3310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863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66D128-0D16-E65C-9F30-306BD441E5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543BF1B6-35DE-A6C8-D526-32D18F4D3D8B}"/>
              </a:ext>
            </a:extLst>
          </p:cNvPr>
          <p:cNvSpPr txBox="1"/>
          <p:nvPr/>
        </p:nvSpPr>
        <p:spPr>
          <a:xfrm>
            <a:off x="1271464" y="188640"/>
            <a:ext cx="993710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6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swap-out injection</a:t>
            </a:r>
          </a:p>
        </p:txBody>
      </p:sp>
      <p:sp>
        <p:nvSpPr>
          <p:cNvPr id="3" name="内容占位符 5">
            <a:extLst>
              <a:ext uri="{FF2B5EF4-FFF2-40B4-BE49-F238E27FC236}">
                <a16:creationId xmlns:a16="http://schemas.microsoft.com/office/drawing/2014/main" id="{24C010F1-288A-E75C-B284-25EF3502B4EA}"/>
              </a:ext>
            </a:extLst>
          </p:cNvPr>
          <p:cNvSpPr txBox="1">
            <a:spLocks/>
          </p:cNvSpPr>
          <p:nvPr/>
        </p:nvSpPr>
        <p:spPr>
          <a:xfrm>
            <a:off x="839417" y="1412776"/>
            <a:ext cx="5112568" cy="34063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 altLang="zh-CN" dirty="0">
                <a:solidFill>
                  <a:srgbClr val="24292F"/>
                </a:solidFill>
                <a:latin typeface="Noto Sans SC"/>
                <a:ea typeface="宋体" panose="02010600030101010101" pitchFamily="2" charset="-122"/>
              </a:rPr>
              <a:t>For the swap-out injection, we need to transfer the whole bunch from collider to booster and back,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 altLang="zh-CN" dirty="0">
                <a:solidFill>
                  <a:srgbClr val="24292F"/>
                </a:solidFill>
                <a:latin typeface="Noto Sans SC"/>
              </a:rPr>
              <a:t>t</a:t>
            </a:r>
            <a:r>
              <a:rPr lang="en-US" altLang="zh-CN" b="0" i="0" dirty="0">
                <a:solidFill>
                  <a:srgbClr val="24292F"/>
                </a:solidFill>
                <a:effectLst/>
                <a:latin typeface="Noto Sans SC"/>
              </a:rPr>
              <a:t>his poses a high demand on the efficiency of the transport lines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B36C6391-AC90-9D69-E4FA-1504DDB97276}"/>
              </a:ext>
            </a:extLst>
          </p:cNvPr>
          <p:cNvSpPr txBox="1"/>
          <p:nvPr/>
        </p:nvSpPr>
        <p:spPr>
          <a:xfrm>
            <a:off x="6526257" y="6156737"/>
            <a:ext cx="46823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The booster bunch charge needed vs efficiency</a:t>
            </a:r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3B030F2D-F9F4-B841-1461-1B529143BA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2955" y="1556792"/>
            <a:ext cx="6037249" cy="4527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2910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E4D5C3F1-6459-4EA8-9ABF-08EC4F8610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7178" y="1373267"/>
            <a:ext cx="10491390" cy="4840303"/>
          </a:xfrm>
        </p:spPr>
        <p:txBody>
          <a:bodyPr>
            <a:normAutofit/>
          </a:bodyPr>
          <a:lstStyle/>
          <a:p>
            <a:pPr>
              <a:spcAft>
                <a:spcPts val="1800"/>
              </a:spcAft>
            </a:pPr>
            <a:r>
              <a:rPr lang="en-US" altLang="zh-SG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have a tentative design of collimators, in optimization. </a:t>
            </a:r>
          </a:p>
          <a:p>
            <a:pPr>
              <a:spcAft>
                <a:spcPts val="1800"/>
              </a:spcAft>
            </a:pPr>
            <a:r>
              <a:rPr lang="en-US" altLang="zh-SG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active machine protection, we have a dump design.</a:t>
            </a:r>
          </a:p>
          <a:p>
            <a:pPr>
              <a:spcAft>
                <a:spcPts val="1800"/>
              </a:spcAft>
            </a:pPr>
            <a:r>
              <a:rPr lang="en-US" altLang="zh-SG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off-axis injection, the requirement on the transfer efficiency are modest.</a:t>
            </a:r>
          </a:p>
          <a:p>
            <a:pPr>
              <a:spcAft>
                <a:spcPts val="1800"/>
              </a:spcAft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swap-out injection requires us to optimize the transfer and injection efficiency between the booster and the collider as much as possible</a:t>
            </a:r>
            <a:endParaRPr lang="en-US" altLang="zh-SG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D38DB8C8-3CBD-4EFB-8529-148BEA0C12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712" y="142852"/>
            <a:ext cx="9465647" cy="725470"/>
          </a:xfrm>
        </p:spPr>
        <p:txBody>
          <a:bodyPr/>
          <a:lstStyle/>
          <a:p>
            <a:pPr algn="ctr"/>
            <a:r>
              <a:rPr lang="en-US" altLang="zh-SG" sz="3600" dirty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Summary</a:t>
            </a:r>
            <a:endParaRPr lang="zh-SG" altLang="en-US" sz="3600" dirty="0">
              <a:solidFill>
                <a:srgbClr val="C0000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B5D0228-816F-416B-9536-9DE0DAA13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10157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4574AC2-57F4-4986-806A-9BBAE03AF8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9416" y="1916832"/>
            <a:ext cx="10363200" cy="2286916"/>
          </a:xfrm>
        </p:spPr>
        <p:txBody>
          <a:bodyPr/>
          <a:lstStyle/>
          <a:p>
            <a:r>
              <a:rPr lang="en-US" altLang="zh-SG" dirty="0">
                <a:solidFill>
                  <a:srgbClr val="003399"/>
                </a:solidFill>
                <a:latin typeface="+mj-lt"/>
              </a:rPr>
              <a:t>Thank You!</a:t>
            </a:r>
            <a:endParaRPr lang="zh-SG" altLang="en-US" dirty="0">
              <a:solidFill>
                <a:srgbClr val="003399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989764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ctrTitle"/>
          </p:nvPr>
        </p:nvSpPr>
        <p:spPr>
          <a:xfrm>
            <a:off x="2121448" y="67537"/>
            <a:ext cx="7916416" cy="1036506"/>
          </a:xfrm>
        </p:spPr>
        <p:txBody>
          <a:bodyPr/>
          <a:lstStyle/>
          <a:p>
            <a:pPr>
              <a:lnSpc>
                <a:spcPct val="150000"/>
              </a:lnSpc>
              <a:defRPr/>
            </a:pPr>
            <a:r>
              <a:rPr lang="en-US" altLang="zh-CN" sz="6000" kern="0" dirty="0">
                <a:latin typeface="Arial Black" panose="020B0A04020102020204" pitchFamily="34" charset="0"/>
              </a:rPr>
              <a:t>Content</a:t>
            </a:r>
            <a:endParaRPr lang="zh-CN" altLang="en-US" sz="6000" kern="0" dirty="0">
              <a:latin typeface="Arial Black" panose="020B0A04020102020204" pitchFamily="34" charset="0"/>
            </a:endParaRPr>
          </a:p>
        </p:txBody>
      </p:sp>
      <p:sp>
        <p:nvSpPr>
          <p:cNvPr id="7" name="内容占位符 2"/>
          <p:cNvSpPr txBox="1">
            <a:spLocks/>
          </p:cNvSpPr>
          <p:nvPr/>
        </p:nvSpPr>
        <p:spPr>
          <a:xfrm>
            <a:off x="983432" y="1412776"/>
            <a:ext cx="10578570" cy="5184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Part1: machine protection </a:t>
            </a:r>
          </a:p>
          <a:p>
            <a:pPr>
              <a:lnSpc>
                <a:spcPct val="120000"/>
              </a:lnSpc>
            </a:pPr>
            <a:r>
              <a:rPr lang="en-US" altLang="zh-CN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Part2: Transfer lines</a:t>
            </a:r>
          </a:p>
          <a:p>
            <a:pPr>
              <a:lnSpc>
                <a:spcPct val="120000"/>
              </a:lnSpc>
            </a:pPr>
            <a:r>
              <a:rPr lang="en-US" altLang="zh-CN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1610262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378"/>
    </mc:Choice>
    <mc:Fallback xmlns="">
      <p:transition spd="slow" advTm="57378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354E91-CCF8-6605-B7D9-DAD2C09726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>
            <a:extLst>
              <a:ext uri="{FF2B5EF4-FFF2-40B4-BE49-F238E27FC236}">
                <a16:creationId xmlns:a16="http://schemas.microsoft.com/office/drawing/2014/main" id="{84BA04E0-9AC2-CDF8-B670-562DCC37E8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1384" y="2060848"/>
            <a:ext cx="11270692" cy="1470025"/>
          </a:xfrm>
        </p:spPr>
        <p:txBody>
          <a:bodyPr/>
          <a:lstStyle/>
          <a:p>
            <a:r>
              <a:rPr lang="en-US" altLang="zh-CN"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Part1. Machine protection</a:t>
            </a:r>
            <a:endParaRPr lang="zh-CN" altLang="en-US" sz="32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1849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378"/>
    </mc:Choice>
    <mc:Fallback xmlns="">
      <p:transition spd="slow" advTm="57378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994EC0CE-B0BB-44FE-B8BE-9015F16F5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4</a:t>
            </a:fld>
            <a:endParaRPr lang="zh-CN" altLang="en-US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4B39AF3F-5D56-4668-BDC3-06DAAAEDE083}"/>
              </a:ext>
            </a:extLst>
          </p:cNvPr>
          <p:cNvSpPr txBox="1"/>
          <p:nvPr/>
        </p:nvSpPr>
        <p:spPr>
          <a:xfrm>
            <a:off x="1271464" y="188640"/>
            <a:ext cx="993710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altLang="zh-CN" sz="36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1. Why we need machine protection in CEPC</a:t>
            </a:r>
            <a:endParaRPr lang="en-US" altLang="zh-CN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graphicFrame>
        <p:nvGraphicFramePr>
          <p:cNvPr id="3" name="表格 2">
            <a:extLst>
              <a:ext uri="{FF2B5EF4-FFF2-40B4-BE49-F238E27FC236}">
                <a16:creationId xmlns:a16="http://schemas.microsoft.com/office/drawing/2014/main" id="{3686AAB9-DA20-5E18-B0EF-6587C19637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6913250"/>
              </p:ext>
            </p:extLst>
          </p:nvPr>
        </p:nvGraphicFramePr>
        <p:xfrm>
          <a:off x="1315879" y="1412776"/>
          <a:ext cx="9676665" cy="3317673"/>
        </p:xfrm>
        <a:graphic>
          <a:graphicData uri="http://schemas.openxmlformats.org/drawingml/2006/table">
            <a:tbl>
              <a:tblPr firstRow="1" bandRow="1"/>
              <a:tblGrid>
                <a:gridCol w="1935333">
                  <a:extLst>
                    <a:ext uri="{9D8B030D-6E8A-4147-A177-3AD203B41FA5}">
                      <a16:colId xmlns:a16="http://schemas.microsoft.com/office/drawing/2014/main" val="2709544408"/>
                    </a:ext>
                  </a:extLst>
                </a:gridCol>
                <a:gridCol w="1935333">
                  <a:extLst>
                    <a:ext uri="{9D8B030D-6E8A-4147-A177-3AD203B41FA5}">
                      <a16:colId xmlns:a16="http://schemas.microsoft.com/office/drawing/2014/main" val="2888169881"/>
                    </a:ext>
                  </a:extLst>
                </a:gridCol>
                <a:gridCol w="1935333">
                  <a:extLst>
                    <a:ext uri="{9D8B030D-6E8A-4147-A177-3AD203B41FA5}">
                      <a16:colId xmlns:a16="http://schemas.microsoft.com/office/drawing/2014/main" val="1515079583"/>
                    </a:ext>
                  </a:extLst>
                </a:gridCol>
                <a:gridCol w="1935333">
                  <a:extLst>
                    <a:ext uri="{9D8B030D-6E8A-4147-A177-3AD203B41FA5}">
                      <a16:colId xmlns:a16="http://schemas.microsoft.com/office/drawing/2014/main" val="622456833"/>
                    </a:ext>
                  </a:extLst>
                </a:gridCol>
                <a:gridCol w="1935333">
                  <a:extLst>
                    <a:ext uri="{9D8B030D-6E8A-4147-A177-3AD203B41FA5}">
                      <a16:colId xmlns:a16="http://schemas.microsoft.com/office/drawing/2014/main" val="989069753"/>
                    </a:ext>
                  </a:extLst>
                </a:gridCol>
              </a:tblGrid>
              <a:tr h="40485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endParaRPr lang="zh-CN" alt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r>
                        <a:rPr lang="en-US" altLang="zh-CN" sz="20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Higgs</a:t>
                      </a:r>
                      <a:endParaRPr lang="zh-CN" altLang="en-US" sz="2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r>
                        <a:rPr lang="en-US" altLang="zh-CN" sz="20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</a:t>
                      </a:r>
                      <a:endParaRPr lang="zh-CN" altLang="en-US" sz="2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r>
                        <a:rPr lang="en-US" altLang="zh-CN" sz="20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Z</a:t>
                      </a:r>
                      <a:endParaRPr lang="zh-CN" altLang="en-US" sz="2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r>
                        <a:rPr lang="en-US" altLang="zh-CN" sz="20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ttbar</a:t>
                      </a:r>
                      <a:endParaRPr lang="zh-CN" altLang="en-US" sz="2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50955097"/>
                  </a:ext>
                </a:extLst>
              </a:tr>
              <a:tr h="40485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r>
                        <a:rPr lang="en-US" altLang="zh-CN" sz="20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Energy (GeV)</a:t>
                      </a:r>
                      <a:endParaRPr lang="zh-CN" alt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r>
                        <a:rPr lang="en-US" altLang="zh-CN" sz="20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120</a:t>
                      </a:r>
                      <a:endParaRPr lang="zh-CN" alt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r>
                        <a:rPr lang="en-US" altLang="zh-CN" sz="20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80</a:t>
                      </a:r>
                      <a:endParaRPr lang="zh-CN" alt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r>
                        <a:rPr lang="en-US" altLang="zh-CN" sz="20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45.5</a:t>
                      </a:r>
                      <a:endParaRPr lang="zh-CN" alt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r>
                        <a:rPr lang="en-US" altLang="zh-CN" sz="20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180</a:t>
                      </a:r>
                      <a:endParaRPr lang="zh-CN" alt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8314538"/>
                  </a:ext>
                </a:extLst>
              </a:tr>
              <a:tr h="40485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r>
                        <a:rPr lang="en-US" altLang="zh-CN" sz="20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Bunch Number</a:t>
                      </a:r>
                      <a:endParaRPr lang="zh-CN" alt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r>
                        <a:rPr lang="en-US" altLang="zh-CN" sz="20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268</a:t>
                      </a:r>
                      <a:endParaRPr lang="zh-CN" alt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r>
                        <a:rPr lang="en-US" altLang="zh-CN" sz="20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1297</a:t>
                      </a:r>
                      <a:endParaRPr lang="zh-CN" alt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r>
                        <a:rPr lang="en-US" altLang="zh-CN" sz="20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11934</a:t>
                      </a:r>
                      <a:endParaRPr lang="zh-CN" alt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r>
                        <a:rPr lang="en-US" altLang="zh-CN" sz="20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35</a:t>
                      </a:r>
                      <a:endParaRPr lang="zh-CN" alt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937970"/>
                  </a:ext>
                </a:extLst>
              </a:tr>
              <a:tr h="69878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r>
                        <a:rPr lang="en-US" altLang="zh-CN" sz="20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Bunch Charge (</a:t>
                      </a:r>
                      <a:r>
                        <a:rPr lang="en-US" altLang="zh-CN" sz="2000" dirty="0" err="1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nC</a:t>
                      </a:r>
                      <a:r>
                        <a:rPr lang="en-US" altLang="zh-CN" sz="20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lang="zh-CN" alt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r>
                        <a:rPr lang="en-US" altLang="zh-CN" sz="20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20.8</a:t>
                      </a:r>
                      <a:endParaRPr lang="zh-CN" alt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r>
                        <a:rPr lang="en-US" altLang="zh-CN" sz="20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21.6</a:t>
                      </a:r>
                      <a:endParaRPr lang="zh-CN" alt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r>
                        <a:rPr lang="en-US" altLang="zh-CN" sz="20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22.4</a:t>
                      </a:r>
                      <a:endParaRPr lang="zh-CN" alt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r>
                        <a:rPr lang="en-US" altLang="zh-CN" sz="20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32</a:t>
                      </a:r>
                      <a:endParaRPr lang="zh-CN" alt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59971565"/>
                  </a:ext>
                </a:extLst>
              </a:tr>
              <a:tr h="40485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r>
                        <a:rPr lang="en-US" altLang="zh-CN" sz="20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Energy/bunch (kJ)</a:t>
                      </a:r>
                      <a:endParaRPr lang="zh-CN" alt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r>
                        <a:rPr lang="en-US" altLang="zh-CN" sz="20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2.5</a:t>
                      </a:r>
                      <a:endParaRPr lang="zh-CN" alt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r>
                        <a:rPr lang="en-US" altLang="zh-CN" sz="20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1.73</a:t>
                      </a:r>
                      <a:endParaRPr lang="zh-CN" alt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r>
                        <a:rPr lang="en-US" altLang="zh-CN" sz="20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1.02</a:t>
                      </a:r>
                      <a:endParaRPr lang="zh-CN" alt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r>
                        <a:rPr lang="en-US" altLang="zh-CN" sz="2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5.76</a:t>
                      </a:r>
                      <a:endParaRPr lang="zh-CN" altLang="en-US" sz="2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7009974"/>
                  </a:ext>
                </a:extLst>
              </a:tr>
              <a:tr h="40485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r>
                        <a:rPr lang="en-US" altLang="zh-CN" sz="20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Energy/beam (MJ)</a:t>
                      </a:r>
                      <a:endParaRPr lang="zh-CN" alt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r>
                        <a:rPr lang="en-US" altLang="zh-CN" sz="20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0.67</a:t>
                      </a:r>
                      <a:endParaRPr lang="zh-CN" alt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r>
                        <a:rPr lang="en-US" altLang="zh-CN" sz="20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2.24</a:t>
                      </a:r>
                      <a:endParaRPr lang="zh-CN" alt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r>
                        <a:rPr lang="en-US" altLang="zh-CN" sz="200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12.17</a:t>
                      </a:r>
                      <a:endParaRPr lang="zh-CN" altLang="en-US" sz="2000" dirty="0">
                        <a:solidFill>
                          <a:srgbClr val="FF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r>
                        <a:rPr lang="en-US" altLang="zh-CN" sz="20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0.2</a:t>
                      </a:r>
                      <a:endParaRPr lang="zh-CN" alt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01903953"/>
                  </a:ext>
                </a:extLst>
              </a:tr>
            </a:tbl>
          </a:graphicData>
        </a:graphic>
      </p:graphicFrame>
      <p:sp>
        <p:nvSpPr>
          <p:cNvPr id="7" name="文本框 6">
            <a:extLst>
              <a:ext uri="{FF2B5EF4-FFF2-40B4-BE49-F238E27FC236}">
                <a16:creationId xmlns:a16="http://schemas.microsoft.com/office/drawing/2014/main" id="{2DE18008-1C6C-1ACC-6EEB-4572FB0EE6E2}"/>
              </a:ext>
            </a:extLst>
          </p:cNvPr>
          <p:cNvSpPr txBox="1"/>
          <p:nvPr/>
        </p:nvSpPr>
        <p:spPr>
          <a:xfrm>
            <a:off x="1257667" y="5122416"/>
            <a:ext cx="9676665" cy="13285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z mode machine has the largest energy storage in the beam, and </a:t>
            </a:r>
            <a:r>
              <a:rPr lang="en-US" altLang="zh-CN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tt</a:t>
            </a:r>
            <a:r>
              <a:rPr lang="en-US" altLang="zh-CN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mode machine has  the larges energy per bunch.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energy stored in the machine is very high compared to other lepton colliders.</a:t>
            </a:r>
          </a:p>
          <a:p>
            <a:endParaRPr lang="zh-CN" altLang="en-US" dirty="0">
              <a:solidFill>
                <a:prstClr val="black"/>
              </a:solidFill>
              <a:latin typeface="等线"/>
              <a:ea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970621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0746F5-A781-89F2-DA15-3CB45B5F7E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3445F975-FFA6-E330-384D-FBD8BF5873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5E9139-A00B-4B2A-98A6-095DC08F134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8060682C-5801-4BA8-3FB1-CA3338DF4FBE}"/>
              </a:ext>
            </a:extLst>
          </p:cNvPr>
          <p:cNvSpPr txBox="1"/>
          <p:nvPr/>
        </p:nvSpPr>
        <p:spPr>
          <a:xfrm>
            <a:off x="1271464" y="188640"/>
            <a:ext cx="993710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2. CEPC machine protection system</a:t>
            </a:r>
            <a:endParaRPr kumimoji="0" lang="en-US" altLang="zh-CN" sz="3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5" name="内容占位符 2">
            <a:extLst>
              <a:ext uri="{FF2B5EF4-FFF2-40B4-BE49-F238E27FC236}">
                <a16:creationId xmlns:a16="http://schemas.microsoft.com/office/drawing/2014/main" id="{131C1E37-FCC2-57A8-8AAF-360155686B5C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Active machine protection:  for slow beam loss (~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ms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buNone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Beam dump system;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Interlock system;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……</a:t>
            </a:r>
          </a:p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Passive machine protection: for quick beam loss</a:t>
            </a:r>
          </a:p>
          <a:p>
            <a:pPr marL="0" indent="0">
              <a:buNone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Collimators;</a:t>
            </a:r>
          </a:p>
          <a:p>
            <a:pPr marL="0" indent="0">
              <a:buNone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Radiation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shieldings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……</a:t>
            </a:r>
          </a:p>
          <a:p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lphaLcPeriod"/>
            </a:pP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95581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F61B9C-BEAA-E34A-6A80-F3296B07A1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B63D018B-CAAD-05CA-F970-E3A966A54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5E9139-A00B-4B2A-98A6-095DC08F134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227E798D-532C-9074-3C57-B3B9F2B50C54}"/>
              </a:ext>
            </a:extLst>
          </p:cNvPr>
          <p:cNvSpPr txBox="1"/>
          <p:nvPr/>
        </p:nvSpPr>
        <p:spPr>
          <a:xfrm>
            <a:off x="1271464" y="188640"/>
            <a:ext cx="993710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6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CEPC collimator system</a:t>
            </a:r>
            <a:endParaRPr kumimoji="0" lang="en-US" altLang="zh-CN" sz="3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6F2EA7A0-9A01-C8A8-4484-3473ADD149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9976" y="1556792"/>
            <a:ext cx="5438103" cy="4511431"/>
          </a:xfrm>
          <a:prstGeom prst="rect">
            <a:avLst/>
          </a:prstGeom>
        </p:spPr>
      </p:pic>
      <p:sp>
        <p:nvSpPr>
          <p:cNvPr id="6" name="内容占位符 5">
            <a:extLst>
              <a:ext uri="{FF2B5EF4-FFF2-40B4-BE49-F238E27FC236}">
                <a16:creationId xmlns:a16="http://schemas.microsoft.com/office/drawing/2014/main" id="{0AC35CEA-9023-EB83-A8BC-57F4F3AFEF79}"/>
              </a:ext>
            </a:extLst>
          </p:cNvPr>
          <p:cNvSpPr txBox="1">
            <a:spLocks/>
          </p:cNvSpPr>
          <p:nvPr/>
        </p:nvSpPr>
        <p:spPr>
          <a:xfrm>
            <a:off x="1075944" y="1779905"/>
            <a:ext cx="5160264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In the CDR stage,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Yuting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 Wang did many studies and simulations.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58 collimators added in one ring.</a:t>
            </a:r>
          </a:p>
          <a:p>
            <a:r>
              <a:rPr lang="en-US" altLang="zh-CN" dirty="0">
                <a:solidFill>
                  <a:sysClr val="windowText" lastClr="000000"/>
                </a:solidFill>
                <a:latin typeface="等线" panose="020F0502020204030204"/>
                <a:ea typeface="等线" panose="02010600030101010101" pitchFamily="2" charset="-122"/>
              </a:rPr>
              <a:t>With all these collimators, beam loss under control for RF and magnet failures.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10789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97084A-2A88-9A8A-2A2F-85BF5D7F4B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D980A48B-B209-FE39-F977-EAF81F033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5E9139-A00B-4B2A-98A6-095DC08F134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CF77E380-6456-2A6A-1D65-05A837431EDE}"/>
              </a:ext>
            </a:extLst>
          </p:cNvPr>
          <p:cNvSpPr txBox="1"/>
          <p:nvPr/>
        </p:nvSpPr>
        <p:spPr>
          <a:xfrm>
            <a:off x="1271464" y="188640"/>
            <a:ext cx="993710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3. CEPC collimator system</a:t>
            </a:r>
            <a:endParaRPr kumimoji="0" lang="en-US" altLang="zh-CN" sz="3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5" name="内容占位符 8">
            <a:extLst>
              <a:ext uri="{FF2B5EF4-FFF2-40B4-BE49-F238E27FC236}">
                <a16:creationId xmlns:a16="http://schemas.microsoft.com/office/drawing/2014/main" id="{57DF4F79-412D-9F75-7F9A-6A337CB7F6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941" y="1412776"/>
            <a:ext cx="10372150" cy="4375664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3CA0D844-9CA3-7560-E59B-70D643624ED8}"/>
              </a:ext>
            </a:extLst>
          </p:cNvPr>
          <p:cNvSpPr txBox="1"/>
          <p:nvPr/>
        </p:nvSpPr>
        <p:spPr>
          <a:xfrm>
            <a:off x="1199456" y="6093296"/>
            <a:ext cx="8280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For more details, please check 2023 CEPC workshop </a:t>
            </a:r>
            <a:endParaRPr lang="zh-CN" altLang="en-US" dirty="0"/>
          </a:p>
        </p:txBody>
      </p:sp>
      <p:sp>
        <p:nvSpPr>
          <p:cNvPr id="8" name="TextBox 11">
            <a:extLst>
              <a:ext uri="{FF2B5EF4-FFF2-40B4-BE49-F238E27FC236}">
                <a16:creationId xmlns:a16="http://schemas.microsoft.com/office/drawing/2014/main" id="{58C8C37C-D3EE-C8A3-9A75-0989A0DB05DD}"/>
              </a:ext>
            </a:extLst>
          </p:cNvPr>
          <p:cNvSpPr txBox="1"/>
          <p:nvPr/>
        </p:nvSpPr>
        <p:spPr>
          <a:xfrm>
            <a:off x="10370736" y="569875"/>
            <a:ext cx="1675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zh-CN" kern="0" dirty="0">
                <a:solidFill>
                  <a:sysClr val="windowText" lastClr="000000"/>
                </a:solidFill>
                <a:latin typeface="等线"/>
                <a:ea typeface="等线" panose="02010600030101010101" pitchFamily="2" charset="-122"/>
              </a:rPr>
              <a:t>Y.T. Wang</a:t>
            </a:r>
            <a:endParaRPr lang="zh-CN" altLang="en-US" kern="0" dirty="0">
              <a:solidFill>
                <a:sysClr val="windowText" lastClr="000000"/>
              </a:solidFill>
              <a:latin typeface="等线"/>
              <a:ea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980509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5AE198-C181-5C23-4985-82A54A952C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3DEF3190-1389-05FE-15FE-7307A27976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5E9139-A00B-4B2A-98A6-095DC08F134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465BB3C9-5F61-5EC5-CB1A-CD8EBDB3F295}"/>
              </a:ext>
            </a:extLst>
          </p:cNvPr>
          <p:cNvSpPr txBox="1"/>
          <p:nvPr/>
        </p:nvSpPr>
        <p:spPr>
          <a:xfrm>
            <a:off x="1271464" y="188640"/>
            <a:ext cx="993710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3. CEPC collimator system</a:t>
            </a:r>
            <a:endParaRPr kumimoji="0" lang="en-US" altLang="zh-CN" sz="3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55B23A0D-FB03-0EEE-9CA0-D1E26EC4CE88}"/>
              </a:ext>
            </a:extLst>
          </p:cNvPr>
          <p:cNvSpPr txBox="1"/>
          <p:nvPr/>
        </p:nvSpPr>
        <p:spPr>
          <a:xfrm>
            <a:off x="1127448" y="1613118"/>
            <a:ext cx="943304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zh-CN" sz="2800" b="0" i="0" dirty="0">
                <a:solidFill>
                  <a:srgbClr val="24292F"/>
                </a:solidFill>
                <a:effectLst/>
                <a:latin typeface="Noto Sans SC"/>
              </a:rPr>
              <a:t>When we consider the collimator issue from machine design, we find that there are some problems that need to be optimized</a:t>
            </a:r>
            <a:r>
              <a:rPr lang="en-US" altLang="zh-CN" sz="2800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>
              <a:defRPr/>
            </a:pPr>
            <a:r>
              <a:rPr lang="en-US" altLang="zh-CN" sz="2800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   </a:t>
            </a:r>
            <a:endParaRPr lang="zh-CN" altLang="en-US" sz="2800" dirty="0">
              <a:solidFill>
                <a:srgbClr val="002060"/>
              </a:solidFill>
              <a:ea typeface="等线" panose="02010600030101010101" pitchFamily="2" charset="-122"/>
              <a:cs typeface="Calibri" panose="020F0502020204030204" pitchFamily="34" charset="0"/>
            </a:endParaRP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89920F9D-1960-FE48-F70A-3C4F0524FBFC}"/>
              </a:ext>
            </a:extLst>
          </p:cNvPr>
          <p:cNvSpPr txBox="1">
            <a:spLocks/>
          </p:cNvSpPr>
          <p:nvPr/>
        </p:nvSpPr>
        <p:spPr>
          <a:xfrm>
            <a:off x="1184954" y="3263029"/>
            <a:ext cx="9521952" cy="34063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1.  Large impedance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2.  small collimator radius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3.  Non-optimized collimator position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1168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BD90F4-3F8A-BF93-4EF8-22E21A1F38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4B66B7AC-73FF-A0BB-92FA-763C85FFF6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5E9139-A00B-4B2A-98A6-095DC08F134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437EEB76-A137-BEED-BB08-C87850822832}"/>
              </a:ext>
            </a:extLst>
          </p:cNvPr>
          <p:cNvSpPr txBox="1"/>
          <p:nvPr/>
        </p:nvSpPr>
        <p:spPr>
          <a:xfrm>
            <a:off x="1271464" y="188640"/>
            <a:ext cx="993710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3. CEPC collimator system</a:t>
            </a:r>
            <a:endParaRPr kumimoji="0" lang="en-US" altLang="zh-CN" sz="3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3B51CD59-3FB9-71ED-D13C-CE2B32278A1B}"/>
              </a:ext>
            </a:extLst>
          </p:cNvPr>
          <p:cNvGrpSpPr/>
          <p:nvPr/>
        </p:nvGrpSpPr>
        <p:grpSpPr>
          <a:xfrm>
            <a:off x="4047743" y="1539523"/>
            <a:ext cx="7306057" cy="5163029"/>
            <a:chOff x="2724911" y="1471785"/>
            <a:chExt cx="7306057" cy="5163029"/>
          </a:xfrm>
        </p:grpSpPr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9013A3E0-87E3-AC28-2499-686227958D2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724911" y="1471785"/>
              <a:ext cx="7306057" cy="5163029"/>
            </a:xfrm>
            <a:prstGeom prst="rect">
              <a:avLst/>
            </a:prstGeom>
          </p:spPr>
        </p:pic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359DBA1C-E4B0-FD88-DA59-45E9336C7929}"/>
                </a:ext>
              </a:extLst>
            </p:cNvPr>
            <p:cNvSpPr/>
            <p:nvPr/>
          </p:nvSpPr>
          <p:spPr>
            <a:xfrm>
              <a:off x="6693408" y="2007108"/>
              <a:ext cx="109728" cy="356616"/>
            </a:xfrm>
            <a:prstGeom prst="rect">
              <a:avLst/>
            </a:prstGeom>
            <a:solidFill>
              <a:srgbClr val="00B05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6AB879F5-8B1B-1847-2B0F-C19F2E17F17E}"/>
                </a:ext>
              </a:extLst>
            </p:cNvPr>
            <p:cNvSpPr/>
            <p:nvPr/>
          </p:nvSpPr>
          <p:spPr>
            <a:xfrm>
              <a:off x="6041136" y="5743956"/>
              <a:ext cx="109728" cy="356616"/>
            </a:xfrm>
            <a:prstGeom prst="rect">
              <a:avLst/>
            </a:prstGeom>
            <a:solidFill>
              <a:srgbClr val="00B05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A26F63E2-05C0-E489-8458-793F7E2B2766}"/>
                </a:ext>
              </a:extLst>
            </p:cNvPr>
            <p:cNvSpPr/>
            <p:nvPr/>
          </p:nvSpPr>
          <p:spPr>
            <a:xfrm rot="5400000">
              <a:off x="8135112" y="3561874"/>
              <a:ext cx="109728" cy="356616"/>
            </a:xfrm>
            <a:prstGeom prst="rect">
              <a:avLst/>
            </a:prstGeom>
            <a:solidFill>
              <a:srgbClr val="00B05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F96BAC1B-187A-495A-8AAC-80F99E18334E}"/>
                </a:ext>
              </a:extLst>
            </p:cNvPr>
            <p:cNvSpPr/>
            <p:nvPr/>
          </p:nvSpPr>
          <p:spPr>
            <a:xfrm rot="5400000">
              <a:off x="4501896" y="4153186"/>
              <a:ext cx="109728" cy="356616"/>
            </a:xfrm>
            <a:prstGeom prst="rect">
              <a:avLst/>
            </a:prstGeom>
            <a:solidFill>
              <a:srgbClr val="00B05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1614C025-4C57-090A-CFB6-C287590E24B6}"/>
                </a:ext>
              </a:extLst>
            </p:cNvPr>
            <p:cNvSpPr/>
            <p:nvPr/>
          </p:nvSpPr>
          <p:spPr>
            <a:xfrm rot="7577833">
              <a:off x="7780616" y="5207907"/>
              <a:ext cx="109728" cy="356616"/>
            </a:xfrm>
            <a:prstGeom prst="rect">
              <a:avLst/>
            </a:prstGeom>
            <a:solidFill>
              <a:srgbClr val="00B05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E393582F-5A72-32C6-C617-E048B2880A06}"/>
                </a:ext>
              </a:extLst>
            </p:cNvPr>
            <p:cNvSpPr/>
            <p:nvPr/>
          </p:nvSpPr>
          <p:spPr>
            <a:xfrm rot="7577833">
              <a:off x="4885346" y="2469268"/>
              <a:ext cx="109728" cy="356616"/>
            </a:xfrm>
            <a:prstGeom prst="rect">
              <a:avLst/>
            </a:prstGeom>
            <a:solidFill>
              <a:srgbClr val="00B05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3482B96B-AEE6-BC46-B08A-76D3EEB0B42C}"/>
                </a:ext>
              </a:extLst>
            </p:cNvPr>
            <p:cNvSpPr/>
            <p:nvPr/>
          </p:nvSpPr>
          <p:spPr>
            <a:xfrm rot="13532185">
              <a:off x="7770116" y="2518653"/>
              <a:ext cx="109728" cy="356616"/>
            </a:xfrm>
            <a:prstGeom prst="rect">
              <a:avLst/>
            </a:prstGeom>
            <a:solidFill>
              <a:srgbClr val="00B05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89C7FC5C-374E-E594-B93C-BD3A5F470CD3}"/>
                </a:ext>
              </a:extLst>
            </p:cNvPr>
            <p:cNvSpPr/>
            <p:nvPr/>
          </p:nvSpPr>
          <p:spPr>
            <a:xfrm rot="13532185">
              <a:off x="5227221" y="5521733"/>
              <a:ext cx="109728" cy="356616"/>
            </a:xfrm>
            <a:prstGeom prst="rect">
              <a:avLst/>
            </a:prstGeom>
            <a:solidFill>
              <a:srgbClr val="00B05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0F7FB307-DD1D-0F3C-D12D-033C2B0B5214}"/>
                </a:ext>
              </a:extLst>
            </p:cNvPr>
            <p:cNvSpPr/>
            <p:nvPr/>
          </p:nvSpPr>
          <p:spPr>
            <a:xfrm rot="14388312">
              <a:off x="8117512" y="2915493"/>
              <a:ext cx="109728" cy="356616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802EC26C-22F7-DF9E-0BD3-ED826CED4AE5}"/>
                </a:ext>
              </a:extLst>
            </p:cNvPr>
            <p:cNvSpPr/>
            <p:nvPr/>
          </p:nvSpPr>
          <p:spPr>
            <a:xfrm rot="19617088">
              <a:off x="7279620" y="5612038"/>
              <a:ext cx="109728" cy="356616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1745509B-1732-BAE0-01A5-BE96EE6B2BFA}"/>
                </a:ext>
              </a:extLst>
            </p:cNvPr>
            <p:cNvSpPr/>
            <p:nvPr/>
          </p:nvSpPr>
          <p:spPr>
            <a:xfrm rot="17601717">
              <a:off x="4579826" y="2986934"/>
              <a:ext cx="109728" cy="356616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" name="矩形 18">
              <a:extLst>
                <a:ext uri="{FF2B5EF4-FFF2-40B4-BE49-F238E27FC236}">
                  <a16:creationId xmlns:a16="http://schemas.microsoft.com/office/drawing/2014/main" id="{60C8F403-0B82-646C-3EE3-84CC9F57F542}"/>
                </a:ext>
              </a:extLst>
            </p:cNvPr>
            <p:cNvSpPr/>
            <p:nvPr/>
          </p:nvSpPr>
          <p:spPr>
            <a:xfrm rot="14014503">
              <a:off x="4643224" y="4913764"/>
              <a:ext cx="109728" cy="356616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3E2C6181-B0A8-53FC-727F-53D9490D9438}"/>
                </a:ext>
              </a:extLst>
            </p:cNvPr>
            <p:cNvSpPr/>
            <p:nvPr/>
          </p:nvSpPr>
          <p:spPr>
            <a:xfrm>
              <a:off x="5931408" y="2007108"/>
              <a:ext cx="109728" cy="356616"/>
            </a:xfrm>
            <a:prstGeom prst="rect">
              <a:avLst/>
            </a:prstGeom>
            <a:solidFill>
              <a:srgbClr val="00206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矩形 20">
              <a:extLst>
                <a:ext uri="{FF2B5EF4-FFF2-40B4-BE49-F238E27FC236}">
                  <a16:creationId xmlns:a16="http://schemas.microsoft.com/office/drawing/2014/main" id="{5B697E96-654F-8443-CC2B-6E335C493BC5}"/>
                </a:ext>
              </a:extLst>
            </p:cNvPr>
            <p:cNvSpPr/>
            <p:nvPr/>
          </p:nvSpPr>
          <p:spPr>
            <a:xfrm>
              <a:off x="6803136" y="5743956"/>
              <a:ext cx="109728" cy="356616"/>
            </a:xfrm>
            <a:prstGeom prst="rect">
              <a:avLst/>
            </a:prstGeom>
            <a:solidFill>
              <a:srgbClr val="00206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2" name="矩形 21">
              <a:extLst>
                <a:ext uri="{FF2B5EF4-FFF2-40B4-BE49-F238E27FC236}">
                  <a16:creationId xmlns:a16="http://schemas.microsoft.com/office/drawing/2014/main" id="{4198080B-5362-434D-1D55-7ED858B8CF52}"/>
                </a:ext>
              </a:extLst>
            </p:cNvPr>
            <p:cNvSpPr/>
            <p:nvPr/>
          </p:nvSpPr>
          <p:spPr>
            <a:xfrm rot="5400000">
              <a:off x="8135112" y="4227708"/>
              <a:ext cx="109728" cy="356616"/>
            </a:xfrm>
            <a:prstGeom prst="rect">
              <a:avLst/>
            </a:prstGeom>
            <a:solidFill>
              <a:srgbClr val="00206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" name="矩形 22">
              <a:extLst>
                <a:ext uri="{FF2B5EF4-FFF2-40B4-BE49-F238E27FC236}">
                  <a16:creationId xmlns:a16="http://schemas.microsoft.com/office/drawing/2014/main" id="{25750DC5-E77E-9F43-752E-F95FBB114721}"/>
                </a:ext>
              </a:extLst>
            </p:cNvPr>
            <p:cNvSpPr/>
            <p:nvPr/>
          </p:nvSpPr>
          <p:spPr>
            <a:xfrm rot="5400000">
              <a:off x="4501896" y="3597492"/>
              <a:ext cx="109728" cy="356616"/>
            </a:xfrm>
            <a:prstGeom prst="rect">
              <a:avLst/>
            </a:prstGeom>
            <a:solidFill>
              <a:srgbClr val="00206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" name="矩形 23">
              <a:extLst>
                <a:ext uri="{FF2B5EF4-FFF2-40B4-BE49-F238E27FC236}">
                  <a16:creationId xmlns:a16="http://schemas.microsoft.com/office/drawing/2014/main" id="{E17E366F-19C8-1100-BA01-9521AD210C4E}"/>
                </a:ext>
              </a:extLst>
            </p:cNvPr>
            <p:cNvSpPr/>
            <p:nvPr/>
          </p:nvSpPr>
          <p:spPr>
            <a:xfrm rot="2597641">
              <a:off x="7618411" y="2389758"/>
              <a:ext cx="109728" cy="356616"/>
            </a:xfrm>
            <a:prstGeom prst="rect">
              <a:avLst/>
            </a:prstGeom>
            <a:solidFill>
              <a:srgbClr val="00206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" name="矩形 24">
              <a:extLst>
                <a:ext uri="{FF2B5EF4-FFF2-40B4-BE49-F238E27FC236}">
                  <a16:creationId xmlns:a16="http://schemas.microsoft.com/office/drawing/2014/main" id="{C71F4044-93DF-7294-539B-6BD2DB8E3D80}"/>
                </a:ext>
              </a:extLst>
            </p:cNvPr>
            <p:cNvSpPr/>
            <p:nvPr/>
          </p:nvSpPr>
          <p:spPr>
            <a:xfrm rot="3223949">
              <a:off x="4713091" y="5020115"/>
              <a:ext cx="109728" cy="356616"/>
            </a:xfrm>
            <a:prstGeom prst="rect">
              <a:avLst/>
            </a:prstGeom>
            <a:solidFill>
              <a:srgbClr val="00206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pic>
        <p:nvPicPr>
          <p:cNvPr id="26" name="图片 25">
            <a:extLst>
              <a:ext uri="{FF2B5EF4-FFF2-40B4-BE49-F238E27FC236}">
                <a16:creationId xmlns:a16="http://schemas.microsoft.com/office/drawing/2014/main" id="{B96ADFB4-77DB-1C5F-E453-298068F862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82865" y="1251919"/>
            <a:ext cx="2722386" cy="3366083"/>
          </a:xfrm>
          <a:prstGeom prst="rect">
            <a:avLst/>
          </a:prstGeom>
        </p:spPr>
      </p:pic>
      <p:sp>
        <p:nvSpPr>
          <p:cNvPr id="27" name="内容占位符 5">
            <a:extLst>
              <a:ext uri="{FF2B5EF4-FFF2-40B4-BE49-F238E27FC236}">
                <a16:creationId xmlns:a16="http://schemas.microsoft.com/office/drawing/2014/main" id="{B15A2CE4-5F58-C98E-FEBE-3FAD37D0A4AB}"/>
              </a:ext>
            </a:extLst>
          </p:cNvPr>
          <p:cNvSpPr txBox="1">
            <a:spLocks/>
          </p:cNvSpPr>
          <p:nvPr/>
        </p:nvSpPr>
        <p:spPr>
          <a:xfrm>
            <a:off x="198064" y="3057540"/>
            <a:ext cx="6101969" cy="38260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16 MDI collimators: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8 horizontal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betatron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 collimators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4 momentum collimators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6 vertical collimators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4B51A233-365D-1DFC-8555-3D2EB6BF9C7E}"/>
              </a:ext>
            </a:extLst>
          </p:cNvPr>
          <p:cNvSpPr txBox="1"/>
          <p:nvPr/>
        </p:nvSpPr>
        <p:spPr>
          <a:xfrm>
            <a:off x="349663" y="1269592"/>
            <a:ext cx="6128326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After some simulation and optimization:  reduced to a tentative </a:t>
            </a:r>
            <a:r>
              <a:rPr lang="en-US" altLang="zh-CN" sz="28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version: a 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total of 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34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collimators in </a:t>
            </a:r>
            <a:r>
              <a:rPr lang="en-US" altLang="zh-CN" sz="28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each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ring</a:t>
            </a:r>
          </a:p>
        </p:txBody>
      </p:sp>
    </p:spTree>
    <p:extLst>
      <p:ext uri="{BB962C8B-B14F-4D97-AF65-F5344CB8AC3E}">
        <p14:creationId xmlns:p14="http://schemas.microsoft.com/office/powerpoint/2010/main" val="26016779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44319</TotalTime>
  <Words>729</Words>
  <Application>Microsoft Office PowerPoint</Application>
  <PresentationFormat>宽屏</PresentationFormat>
  <Paragraphs>147</Paragraphs>
  <Slides>19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8" baseType="lpstr">
      <vt:lpstr>Noto Sans SC</vt:lpstr>
      <vt:lpstr>等线</vt:lpstr>
      <vt:lpstr>微软雅黑</vt:lpstr>
      <vt:lpstr>Arial</vt:lpstr>
      <vt:lpstr>Arial Black</vt:lpstr>
      <vt:lpstr>Calibri</vt:lpstr>
      <vt:lpstr>Times New Roman</vt:lpstr>
      <vt:lpstr>Wingdings</vt:lpstr>
      <vt:lpstr>Office 主题</vt:lpstr>
      <vt:lpstr>PowerPoint 演示文稿</vt:lpstr>
      <vt:lpstr>Content</vt:lpstr>
      <vt:lpstr>Part1. Machine protection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Part2. Transfer Line</vt:lpstr>
      <vt:lpstr>PowerPoint 演示文稿</vt:lpstr>
      <vt:lpstr>PowerPoint 演示文稿</vt:lpstr>
      <vt:lpstr>PowerPoint 演示文稿</vt:lpstr>
      <vt:lpstr>PowerPoint 演示文稿</vt:lpstr>
      <vt:lpstr>Summary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vivi</dc:creator>
  <cp:lastModifiedBy>xiaohao cui</cp:lastModifiedBy>
  <cp:revision>2343</cp:revision>
  <cp:lastPrinted>2022-11-06T05:19:21Z</cp:lastPrinted>
  <dcterms:created xsi:type="dcterms:W3CDTF">2012-09-04T11:33:36Z</dcterms:created>
  <dcterms:modified xsi:type="dcterms:W3CDTF">2024-10-25T01:26:09Z</dcterms:modified>
</cp:coreProperties>
</file>