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9"/>
  </p:notesMasterIdLst>
  <p:handoutMasterIdLst>
    <p:handoutMasterId r:id="rId30"/>
  </p:handoutMasterIdLst>
  <p:sldIdLst>
    <p:sldId id="258" r:id="rId2"/>
    <p:sldId id="259" r:id="rId3"/>
    <p:sldId id="312" r:id="rId4"/>
    <p:sldId id="355" r:id="rId5"/>
    <p:sldId id="357" r:id="rId6"/>
    <p:sldId id="358" r:id="rId7"/>
    <p:sldId id="317" r:id="rId8"/>
    <p:sldId id="346" r:id="rId9"/>
    <p:sldId id="347" r:id="rId10"/>
    <p:sldId id="348" r:id="rId11"/>
    <p:sldId id="360" r:id="rId12"/>
    <p:sldId id="361" r:id="rId13"/>
    <p:sldId id="363" r:id="rId14"/>
    <p:sldId id="364" r:id="rId15"/>
    <p:sldId id="365" r:id="rId16"/>
    <p:sldId id="366" r:id="rId17"/>
    <p:sldId id="367" r:id="rId18"/>
    <p:sldId id="368" r:id="rId19"/>
    <p:sldId id="369" r:id="rId20"/>
    <p:sldId id="370" r:id="rId21"/>
    <p:sldId id="371" r:id="rId22"/>
    <p:sldId id="372" r:id="rId23"/>
    <p:sldId id="373" r:id="rId24"/>
    <p:sldId id="375" r:id="rId25"/>
    <p:sldId id="376" r:id="rId26"/>
    <p:sldId id="382" r:id="rId27"/>
    <p:sldId id="329" r:id="rId28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005DA2"/>
    <a:srgbClr val="FBFBFB"/>
    <a:srgbClr val="0000FF"/>
    <a:srgbClr val="0099FF"/>
    <a:srgbClr val="E85E5B"/>
    <a:srgbClr val="0000CC"/>
    <a:srgbClr val="FFFFBF"/>
    <a:srgbClr val="00FF00"/>
    <a:srgbClr val="3E4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9" autoAdjust="0"/>
    <p:restoredTop sz="94694" autoAdjust="0"/>
  </p:normalViewPr>
  <p:slideViewPr>
    <p:cSldViewPr snapToGrid="0">
      <p:cViewPr varScale="1">
        <p:scale>
          <a:sx n="81" d="100"/>
          <a:sy n="81" d="100"/>
        </p:scale>
        <p:origin x="554" y="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-4464"/>
    </p:cViewPr>
  </p:sorterViewPr>
  <p:notesViewPr>
    <p:cSldViewPr>
      <p:cViewPr>
        <p:scale>
          <a:sx n="66" d="100"/>
          <a:sy n="66" d="100"/>
        </p:scale>
        <p:origin x="2364" y="-4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5BFC5CC6-7803-4F73-8B5A-FB22E008CD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D7CF69F-2DDE-4DE5-B9BF-A574470FCE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DE646-E188-4E28-A480-4B27CD2A2EA8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1BE37B6-622D-4B1C-B033-2764D543D6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6E4B2BE-0619-46B1-8B7A-D28FD17508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202B84-1396-44CB-9BFE-FC88943CB5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43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28C73-F6C4-4435-BBC8-09E19484A016}" type="datetimeFigureOut">
              <a:rPr lang="zh-CN" altLang="en-US" smtClean="0"/>
              <a:t>2024/10/26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A1CAF-F3E5-4995-B5A9-F6F823E8D1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362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7918572F-142C-4521-A20F-057039961475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24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20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756B70-116A-4138-99A8-711A909F95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0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514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571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lang="zh-CN" altLang="en-US" sz="4000" b="1" u="none" strike="noStrike" kern="0" cap="none" spc="0" normalizeH="0" baseline="0" dirty="0">
          <a:solidFill>
            <a:srgbClr val="005DA2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342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lang="zh-CN" altLang="en-US" sz="2400" b="1" u="none" strike="noStrike" kern="0" cap="none" spc="0" normalizeH="0" baseline="0" dirty="0">
          <a:solidFill>
            <a:srgbClr val="005DA2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1pPr>
      <a:lvl2pPr marL="774900" indent="-3429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lang="zh-CN" altLang="en-US" sz="2000" u="none" strike="noStrike" kern="0" cap="none" spc="0" normalizeH="0" baseline="0" dirty="0">
          <a:solidFill>
            <a:schemeClr val="tx1"/>
          </a:solidFill>
          <a:uFillTx/>
          <a:latin typeface="Times New Roman" panose="02020603050405020304" pitchFamily="18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隶书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2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2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2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8255" y="3465513"/>
            <a:ext cx="12183745" cy="33924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2678" y="5835689"/>
            <a:ext cx="7407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>
                <a:solidFill>
                  <a:srgbClr val="FFFFFF"/>
                </a:solidFill>
              </a:rPr>
              <a:t>23-26. </a:t>
            </a:r>
            <a:r>
              <a:rPr lang="en-US" altLang="zh-CN" dirty="0">
                <a:solidFill>
                  <a:srgbClr val="FFFFFF"/>
                </a:solidFill>
              </a:rPr>
              <a:t>Oct, </a:t>
            </a:r>
            <a:r>
              <a:rPr lang="en-US" altLang="zh-CN" dirty="0" smtClean="0">
                <a:solidFill>
                  <a:srgbClr val="FFFFFF"/>
                </a:solidFill>
              </a:rPr>
              <a:t>Hangzhou, 2024 </a:t>
            </a:r>
            <a:r>
              <a:rPr lang="en-US" altLang="zh-CN" dirty="0">
                <a:solidFill>
                  <a:srgbClr val="FFFFFF"/>
                </a:solidFill>
              </a:rPr>
              <a:t>international workshop on the high energy Circular Electron Positron Collider (CEPC) </a:t>
            </a: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5" name="标题 3"/>
          <p:cNvSpPr txBox="1">
            <a:spLocks/>
          </p:cNvSpPr>
          <p:nvPr/>
        </p:nvSpPr>
        <p:spPr>
          <a:xfrm>
            <a:off x="941059" y="1674388"/>
            <a:ext cx="10090718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  <a:defRPr/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CEPC sustainable development issues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8024" y="4551426"/>
            <a:ext cx="4876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Yuhui</a:t>
            </a:r>
            <a:r>
              <a:rPr lang="en-US" altLang="zh-CN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</a:t>
            </a:r>
            <a:endParaRPr lang="zh-CN" alt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25" y="229749"/>
            <a:ext cx="1290269" cy="76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505" y="317073"/>
            <a:ext cx="3543483" cy="67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8"/>
    </mc:Choice>
    <mc:Fallback xmlns="">
      <p:transition spd="slow" advTm="241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CEPC Higgs CO2 footprint (preliminary)</a:t>
            </a:r>
            <a:endParaRPr lang="zh-CN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013E46A1-7E91-4968-BBEE-87F87AAF8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19" y="2386208"/>
            <a:ext cx="5347901" cy="3467946"/>
          </a:xfrm>
          <a:prstGeom prst="rect">
            <a:avLst/>
          </a:prstGeom>
        </p:spPr>
      </p:pic>
      <p:sp>
        <p:nvSpPr>
          <p:cNvPr id="6" name="文本框 4">
            <a:extLst>
              <a:ext uri="{FF2B5EF4-FFF2-40B4-BE49-F238E27FC236}">
                <a16:creationId xmlns:a16="http://schemas.microsoft.com/office/drawing/2014/main" id="{7B9DACF1-24B2-4337-9C9D-8F8CF85F622B}"/>
              </a:ext>
            </a:extLst>
          </p:cNvPr>
          <p:cNvSpPr txBox="1"/>
          <p:nvPr/>
        </p:nvSpPr>
        <p:spPr>
          <a:xfrm>
            <a:off x="764610" y="1099595"/>
            <a:ext cx="884816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S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average carbon intensity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2023: 550 ton CO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/GWh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S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average carbon intensity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2035: 300 ton CO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/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GWh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表格 2">
            <a:extLst>
              <a:ext uri="{FF2B5EF4-FFF2-40B4-BE49-F238E27FC236}">
                <a16:creationId xmlns:a16="http://schemas.microsoft.com/office/drawing/2014/main" id="{A21C4B9D-1B15-4E3D-9504-7423292D6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420975"/>
              </p:ext>
            </p:extLst>
          </p:nvPr>
        </p:nvGraphicFramePr>
        <p:xfrm>
          <a:off x="6180882" y="3125777"/>
          <a:ext cx="5827851" cy="20649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4291">
                  <a:extLst>
                    <a:ext uri="{9D8B030D-6E8A-4147-A177-3AD203B41FA5}">
                      <a16:colId xmlns:a16="http://schemas.microsoft.com/office/drawing/2014/main" val="2042634871"/>
                    </a:ext>
                  </a:extLst>
                </a:gridCol>
                <a:gridCol w="686654">
                  <a:extLst>
                    <a:ext uri="{9D8B030D-6E8A-4147-A177-3AD203B41FA5}">
                      <a16:colId xmlns:a16="http://schemas.microsoft.com/office/drawing/2014/main" val="1523324877"/>
                    </a:ext>
                  </a:extLst>
                </a:gridCol>
                <a:gridCol w="708970">
                  <a:extLst>
                    <a:ext uri="{9D8B030D-6E8A-4147-A177-3AD203B41FA5}">
                      <a16:colId xmlns:a16="http://schemas.microsoft.com/office/drawing/2014/main" val="3394989001"/>
                    </a:ext>
                  </a:extLst>
                </a:gridCol>
                <a:gridCol w="659312">
                  <a:extLst>
                    <a:ext uri="{9D8B030D-6E8A-4147-A177-3AD203B41FA5}">
                      <a16:colId xmlns:a16="http://schemas.microsoft.com/office/drawing/2014/main" val="3333072063"/>
                    </a:ext>
                  </a:extLst>
                </a:gridCol>
                <a:gridCol w="659312">
                  <a:extLst>
                    <a:ext uri="{9D8B030D-6E8A-4147-A177-3AD203B41FA5}">
                      <a16:colId xmlns:a16="http://schemas.microsoft.com/office/drawing/2014/main" val="715461393"/>
                    </a:ext>
                  </a:extLst>
                </a:gridCol>
                <a:gridCol w="659312">
                  <a:extLst>
                    <a:ext uri="{9D8B030D-6E8A-4147-A177-3AD203B41FA5}">
                      <a16:colId xmlns:a16="http://schemas.microsoft.com/office/drawing/2014/main" val="171620794"/>
                    </a:ext>
                  </a:extLst>
                </a:gridCol>
              </a:tblGrid>
              <a:tr h="3139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Circumference(km)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altLang="zh-SG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altLang="zh-SG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altLang="zh-SG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altLang="zh-SG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altLang="zh-SG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98806377"/>
                  </a:ext>
                </a:extLst>
              </a:tr>
              <a:tr h="3139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L /IP (50MW) (10</a:t>
                      </a:r>
                      <a:r>
                        <a:rPr lang="en-US" sz="16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cm</a:t>
                      </a:r>
                      <a:r>
                        <a:rPr lang="en-US" sz="16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600" u="none" strike="noStrike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2.83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6.33</a:t>
                      </a:r>
                      <a:endParaRPr lang="en-US" altLang="zh-SG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8.33</a:t>
                      </a:r>
                      <a:endParaRPr lang="en-US" altLang="zh-SG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9.7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</a:t>
                      </a:r>
                      <a:endParaRPr lang="en-US" altLang="zh-SG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40939215"/>
                  </a:ext>
                </a:extLst>
              </a:tr>
              <a:tr h="3139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Total Higgs particle (million)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altLang="zh-SG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zh-SG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altLang="zh-SG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altLang="zh-SG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r" fontAlgn="b"/>
                      <a:endParaRPr lang="en-US" altLang="zh-SG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54370524"/>
                  </a:ext>
                </a:extLst>
              </a:tr>
              <a:tr h="3139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Collision time/year (month)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altLang="zh-SG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SG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altLang="zh-SG" sz="1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SG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16010806"/>
                  </a:ext>
                </a:extLst>
              </a:tr>
              <a:tr h="3139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Running time (years)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altLang="zh-SG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zh-SG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SG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altLang="zh-SG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SG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zh-SG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82793614"/>
                  </a:ext>
                </a:extLst>
              </a:tr>
              <a:tr h="31393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Instantaneous power (MW)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altLang="zh-SG" sz="1600" b="1" u="none" strike="noStrike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</a:t>
                      </a:r>
                      <a:endParaRPr lang="en-US" altLang="zh-SG" sz="1600" b="1" i="0" u="none" strike="noStrike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endParaRPr lang="zh-SG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altLang="zh-SG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altLang="zh-SG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US" altLang="zh-SG" sz="11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340</a:t>
                      </a:r>
                      <a:endParaRPr lang="en-US" altLang="zh-SG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41975196"/>
                  </a:ext>
                </a:extLst>
              </a:tr>
            </a:tbl>
          </a:graphicData>
        </a:graphic>
      </p:graphicFrame>
      <p:sp>
        <p:nvSpPr>
          <p:cNvPr id="8" name="文本框 5">
            <a:extLst>
              <a:ext uri="{FF2B5EF4-FFF2-40B4-BE49-F238E27FC236}">
                <a16:creationId xmlns:a16="http://schemas.microsoft.com/office/drawing/2014/main" id="{CD3E9CE9-91CE-411F-B1E6-E80B8B17211B}"/>
              </a:ext>
            </a:extLst>
          </p:cNvPr>
          <p:cNvSpPr txBox="1"/>
          <p:nvPr/>
        </p:nvSpPr>
        <p:spPr>
          <a:xfrm>
            <a:off x="7900743" y="2506192"/>
            <a:ext cx="2991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Table: CEPC parameters*</a:t>
            </a:r>
            <a:endParaRPr lang="zh-SG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7">
            <a:extLst>
              <a:ext uri="{FF2B5EF4-FFF2-40B4-BE49-F238E27FC236}">
                <a16:creationId xmlns:a16="http://schemas.microsoft.com/office/drawing/2014/main" id="{E91CD5E0-0EA0-4D8D-9CF4-6D13BA73A660}"/>
              </a:ext>
            </a:extLst>
          </p:cNvPr>
          <p:cNvSpPr txBox="1"/>
          <p:nvPr/>
        </p:nvSpPr>
        <p:spPr>
          <a:xfrm>
            <a:off x="1046998" y="6027942"/>
            <a:ext cx="972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SG" dirty="0"/>
              <a:t>*</a:t>
            </a:r>
            <a:r>
              <a:rPr lang="en-US" altLang="zh-CN" sz="1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Dou Wang, </a:t>
            </a:r>
            <a:r>
              <a:rPr lang="en-US" altLang="zh-CN" sz="1200" kern="1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et al., “</a:t>
            </a:r>
            <a:r>
              <a:rPr lang="en-US" altLang="zh-SG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CEPC cost model study and circumference optimization</a:t>
            </a:r>
            <a:r>
              <a:rPr lang="en-US" altLang="zh-CN" sz="1200" kern="1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”, </a:t>
            </a:r>
            <a:r>
              <a:rPr lang="en-US" altLang="zh-SG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 of Instrumentation</a:t>
            </a:r>
            <a:r>
              <a:rPr lang="zh-CN" altLang="en-US" sz="12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200" kern="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(2022)17 P10018.</a:t>
            </a:r>
          </a:p>
        </p:txBody>
      </p:sp>
    </p:spTree>
    <p:extLst>
      <p:ext uri="{BB962C8B-B14F-4D97-AF65-F5344CB8AC3E}">
        <p14:creationId xmlns:p14="http://schemas.microsoft.com/office/powerpoint/2010/main" val="2447111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3432" y="2211878"/>
            <a:ext cx="9831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According to the electricity breakdown, </a:t>
            </a:r>
            <a:r>
              <a:rPr lang="en-US" altLang="zh-CN" sz="2400" dirty="0" smtClean="0">
                <a:solidFill>
                  <a:srgbClr val="FF0000"/>
                </a:solidFill>
              </a:rPr>
              <a:t>1</a:t>
            </a:r>
            <a:r>
              <a:rPr lang="en-US" altLang="zh-CN" sz="2400" dirty="0" smtClean="0">
                <a:solidFill>
                  <a:srgbClr val="FF0000"/>
                </a:solidFill>
              </a:rPr>
              <a:t>. RF power source, 2. Magnet, 3. Cryogenics, 4. Utility </a:t>
            </a:r>
            <a:r>
              <a:rPr lang="en-US" altLang="zh-CN" sz="2400" dirty="0" smtClean="0"/>
              <a:t>(cooling water etc.) </a:t>
            </a:r>
            <a:r>
              <a:rPr lang="en-US" altLang="zh-CN" sz="2400" dirty="0" smtClean="0"/>
              <a:t>are crucial to </a:t>
            </a:r>
            <a:r>
              <a:rPr lang="en-US" altLang="zh-CN" sz="2400" dirty="0" smtClean="0"/>
              <a:t>reduce the </a:t>
            </a:r>
            <a:r>
              <a:rPr lang="en-US" altLang="zh-CN" sz="2400" dirty="0"/>
              <a:t>energy consumption</a:t>
            </a:r>
            <a:endParaRPr lang="zh-CN" alt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64642" y="3783609"/>
            <a:ext cx="9748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 smtClean="0"/>
              <a:t>The major energy consumer systems: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dirty="0" smtClean="0">
                <a:solidFill>
                  <a:srgbClr val="FF0000"/>
                </a:solidFill>
              </a:rPr>
              <a:t>RF power (109 MW)     </a:t>
            </a:r>
            <a:r>
              <a:rPr lang="en-US" altLang="zh-CN" dirty="0" smtClean="0">
                <a:solidFill>
                  <a:srgbClr val="FF0000"/>
                </a:solidFill>
                <a:sym typeface="Wingdings" panose="05000000000000000000" pitchFamily="2" charset="2"/>
              </a:rPr>
              <a:t></a:t>
            </a:r>
            <a:r>
              <a:rPr lang="en-US" altLang="zh-CN" dirty="0" smtClean="0">
                <a:solidFill>
                  <a:srgbClr val="FF0000"/>
                </a:solidFill>
              </a:rPr>
              <a:t>Magnet (58 MW)    </a:t>
            </a:r>
            <a:r>
              <a:rPr lang="en-US" altLang="zh-CN" dirty="0" smtClean="0">
                <a:solidFill>
                  <a:srgbClr val="FF0000"/>
                </a:solidFill>
                <a:sym typeface="Wingdings" panose="05000000000000000000" pitchFamily="2" charset="2"/>
              </a:rPr>
              <a:t></a:t>
            </a:r>
            <a:r>
              <a:rPr lang="en-US" altLang="zh-CN" dirty="0" smtClean="0">
                <a:solidFill>
                  <a:srgbClr val="FF0000"/>
                </a:solidFill>
              </a:rPr>
              <a:t>  Cryogenics (11.6 MW)</a:t>
            </a:r>
          </a:p>
          <a:p>
            <a:pPr marL="285750" lvl="1" indent="-285750">
              <a:buFont typeface="Wingdings" panose="05000000000000000000" pitchFamily="2" charset="2"/>
              <a:buChar char="u"/>
            </a:pPr>
            <a:r>
              <a:rPr lang="en-US" altLang="zh-CN" dirty="0" smtClean="0"/>
              <a:t>Auxiliary power: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solidFill>
                  <a:srgbClr val="FF0000"/>
                </a:solidFill>
              </a:rPr>
              <a:t>Utility(44.6)</a:t>
            </a:r>
            <a:r>
              <a:rPr lang="en-US" altLang="zh-CN" sz="1600" dirty="0"/>
              <a:t> +General Service(19.9) </a:t>
            </a:r>
            <a:r>
              <a:rPr lang="en-US" altLang="zh-CN" sz="1600" dirty="0" smtClean="0"/>
              <a:t>+ Instrumentation(2.2) + Radiation Protection (0.4) + Control (1.8) + Experimental device (4) = </a:t>
            </a:r>
            <a:r>
              <a:rPr lang="en-US" altLang="zh-CN" b="1" dirty="0" smtClean="0"/>
              <a:t>73 MW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001212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latin typeface="Franklin Gothic Medium" panose="020B0603020102020204" pitchFamily="34" charset="0"/>
              </a:rPr>
              <a:t>High efficiency klystron and significance</a:t>
            </a:r>
            <a:endParaRPr lang="zh-CN" altLang="en-US" dirty="0"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522"/>
          <a:stretch/>
        </p:blipFill>
        <p:spPr>
          <a:xfrm>
            <a:off x="309703" y="2132856"/>
            <a:ext cx="11570297" cy="4656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1609" y="4105810"/>
            <a:ext cx="3323551" cy="27521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84432" y="5492650"/>
            <a:ext cx="1738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Test of the 2</a:t>
            </a:r>
            <a:r>
              <a:rPr lang="en-US" altLang="zh-CN" b="1" baseline="30000" dirty="0" smtClean="0">
                <a:solidFill>
                  <a:srgbClr val="0000FF"/>
                </a:solidFill>
              </a:rPr>
              <a:t>nd</a:t>
            </a:r>
            <a:r>
              <a:rPr lang="en-US" altLang="zh-CN" b="1" dirty="0" smtClean="0">
                <a:solidFill>
                  <a:srgbClr val="0000FF"/>
                </a:solidFill>
              </a:rPr>
              <a:t> klystron in CW mode 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2855" y="863910"/>
            <a:ext cx="114891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</a:rPr>
              <a:t>❑ The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1</a:t>
            </a:r>
            <a:r>
              <a:rPr lang="en-US" altLang="zh-CN" sz="2000" b="1" baseline="30000" dirty="0" smtClean="0">
                <a:solidFill>
                  <a:srgbClr val="002060"/>
                </a:solidFill>
              </a:rPr>
              <a:t>st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  </a:t>
            </a:r>
            <a:r>
              <a:rPr lang="en-US" altLang="zh-CN" sz="2000" b="1" dirty="0">
                <a:solidFill>
                  <a:srgbClr val="002060"/>
                </a:solidFill>
              </a:rPr>
              <a:t>Klystron prototype, achieved efficiency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of </a:t>
            </a:r>
            <a:r>
              <a:rPr lang="en-US" altLang="zh-CN" sz="2000" b="1" dirty="0">
                <a:solidFill>
                  <a:srgbClr val="002060"/>
                </a:solidFill>
              </a:rPr>
              <a:t>62%</a:t>
            </a:r>
          </a:p>
          <a:p>
            <a:r>
              <a:rPr lang="en-US" altLang="zh-CN" sz="2000" b="1" dirty="0">
                <a:solidFill>
                  <a:srgbClr val="002060"/>
                </a:solidFill>
              </a:rPr>
              <a:t>❑ The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2</a:t>
            </a:r>
            <a:r>
              <a:rPr lang="en-US" altLang="zh-CN" sz="2000" b="1" baseline="30000" dirty="0" smtClean="0">
                <a:solidFill>
                  <a:srgbClr val="002060"/>
                </a:solidFill>
              </a:rPr>
              <a:t>nd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 Klystron </a:t>
            </a:r>
            <a:r>
              <a:rPr lang="en-US" altLang="zh-CN" sz="2000" b="1" dirty="0">
                <a:solidFill>
                  <a:srgbClr val="002060"/>
                </a:solidFill>
              </a:rPr>
              <a:t>prototype was tested in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Aug. </a:t>
            </a:r>
            <a:r>
              <a:rPr lang="en-US" altLang="zh-CN" sz="2000" b="1" dirty="0">
                <a:solidFill>
                  <a:srgbClr val="002060"/>
                </a:solidFill>
              </a:rPr>
              <a:t>2024, achieved efficiency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~ 78% @ 800kW</a:t>
            </a:r>
            <a:endParaRPr lang="en-US" altLang="zh-CN" sz="2000" b="1" dirty="0">
              <a:solidFill>
                <a:srgbClr val="002060"/>
              </a:solidFill>
            </a:endParaRPr>
          </a:p>
          <a:p>
            <a:r>
              <a:rPr lang="en-US" altLang="zh-CN" sz="2000" b="1" dirty="0">
                <a:solidFill>
                  <a:srgbClr val="002060"/>
                </a:solidFill>
              </a:rPr>
              <a:t>❑ The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3</a:t>
            </a:r>
            <a:r>
              <a:rPr lang="en-US" altLang="zh-CN" sz="2000" b="1" baseline="30000" dirty="0" smtClean="0">
                <a:solidFill>
                  <a:srgbClr val="002060"/>
                </a:solidFill>
              </a:rPr>
              <a:t>rd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  Klystron </a:t>
            </a:r>
            <a:r>
              <a:rPr lang="en-US" altLang="zh-CN" sz="2000" b="1" dirty="0">
                <a:solidFill>
                  <a:srgbClr val="002060"/>
                </a:solidFill>
              </a:rPr>
              <a:t>prototype (MBK) with manufacture underway, design efficiency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is </a:t>
            </a:r>
            <a:r>
              <a:rPr lang="en-US" altLang="zh-CN" sz="2000" b="1" dirty="0">
                <a:solidFill>
                  <a:srgbClr val="002060"/>
                </a:solidFill>
              </a:rPr>
              <a:t>80%</a:t>
            </a:r>
          </a:p>
          <a:p>
            <a:r>
              <a:rPr lang="en-US" altLang="zh-CN" sz="2000" b="1" dirty="0">
                <a:solidFill>
                  <a:srgbClr val="002060"/>
                </a:solidFill>
              </a:rPr>
              <a:t>❑ High efficiency Klystron helps to </a:t>
            </a:r>
            <a:r>
              <a:rPr lang="en-US" altLang="zh-CN" sz="2000" b="1" dirty="0" smtClean="0">
                <a:solidFill>
                  <a:srgbClr val="002060"/>
                </a:solidFill>
              </a:rPr>
              <a:t>enormously reduce </a:t>
            </a:r>
            <a:r>
              <a:rPr lang="en-US" altLang="zh-CN" sz="2000" b="1" dirty="0">
                <a:solidFill>
                  <a:srgbClr val="002060"/>
                </a:solidFill>
              </a:rPr>
              <a:t>electricity consumption</a:t>
            </a:r>
            <a:endParaRPr lang="zh-CN" alt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"/>
    </mc:Choice>
    <mc:Fallback xmlns="">
      <p:transition spd="slow" advTm="187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92058"/>
            <a:ext cx="10772500" cy="65964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latin typeface="Franklin Gothic Medium" panose="020B0603020102020204" pitchFamily="34" charset="0"/>
              </a:rPr>
              <a:t>EDR goal for klystron</a:t>
            </a:r>
            <a:endParaRPr lang="zh-CN" altLang="en-US" dirty="0">
              <a:latin typeface="Franklin Gothic Medium" panose="020B0603020102020204" pitchFamily="34" charset="0"/>
            </a:endParaRPr>
          </a:p>
        </p:txBody>
      </p:sp>
      <p:sp>
        <p:nvSpPr>
          <p:cNvPr id="21" name="文本框 5"/>
          <p:cNvSpPr txBox="1"/>
          <p:nvPr/>
        </p:nvSpPr>
        <p:spPr>
          <a:xfrm>
            <a:off x="335751" y="6254750"/>
            <a:ext cx="3560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FBFBFB"/>
                </a:solidFill>
                <a:latin typeface="+mj-lt"/>
                <a:ea typeface="微软雅黑" panose="020B0503020204020204" pitchFamily="34" charset="-122"/>
                <a:cs typeface="+mj-lt"/>
              </a:rPr>
              <a:t>The electric field distribution inside the three-stage depressed collector</a:t>
            </a:r>
          </a:p>
        </p:txBody>
      </p:sp>
      <p:sp>
        <p:nvSpPr>
          <p:cNvPr id="13" name="文本框 23">
            <a:extLst>
              <a:ext uri="{FF2B5EF4-FFF2-40B4-BE49-F238E27FC236}">
                <a16:creationId xmlns:a16="http://schemas.microsoft.com/office/drawing/2014/main" id="{42CCDAAD-2388-4090-B447-637628049D65}"/>
              </a:ext>
            </a:extLst>
          </p:cNvPr>
          <p:cNvSpPr txBox="1"/>
          <p:nvPr/>
        </p:nvSpPr>
        <p:spPr>
          <a:xfrm>
            <a:off x="407813" y="1844824"/>
            <a:ext cx="11446847" cy="36933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Continue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the 650MHz high-efficiency klystron </a:t>
            </a:r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R&amp;D: More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klystrons will be produced and tested. The klystron design will be further refined based on the insights gained from the TDR prototype. </a:t>
            </a:r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high level of efficiency and increased </a:t>
            </a:r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stability are goals.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altLang="zh-CN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a high-power 80 MW C-band klystron with a wide pulse. The CEPC </a:t>
            </a:r>
            <a:r>
              <a:rPr lang="en-US" altLang="zh-CN" sz="2800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 will extensively use C-band klystrons. High power and stable operation are crucial. </a:t>
            </a:r>
            <a:endParaRPr lang="en-US" altLang="zh-CN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"/>
    </mc:Choice>
    <mc:Fallback xmlns="">
      <p:transition spd="slow" advTm="18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</p:spPr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700" b="-281"/>
          <a:stretch/>
        </p:blipFill>
        <p:spPr>
          <a:xfrm>
            <a:off x="9590107" y="891815"/>
            <a:ext cx="2419786" cy="166034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97907" y="170002"/>
            <a:ext cx="9602093" cy="674066"/>
          </a:xfrm>
          <a:prstGeom prst="rect">
            <a:avLst/>
          </a:prstGeom>
        </p:spPr>
        <p:txBody>
          <a:bodyPr vert="horz" lIns="91418" tIns="45709" rIns="91418" bIns="45709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r>
              <a:rPr lang="en-US" altLang="zh-CN" sz="3600" dirty="0">
                <a:latin typeface="Franklin Gothic Medium" panose="020B0603020102020204" pitchFamily="34" charset="0"/>
              </a:rPr>
              <a:t>Green machine: </a:t>
            </a:r>
            <a:r>
              <a:rPr lang="en-US" altLang="zh-CN" sz="3600" dirty="0" smtClean="0">
                <a:latin typeface="Franklin Gothic Medium" panose="020B0603020102020204" pitchFamily="34" charset="0"/>
              </a:rPr>
              <a:t>Permanent magnet</a:t>
            </a:r>
            <a:endParaRPr lang="zh-CN" altLang="en-US" sz="3600" dirty="0">
              <a:latin typeface="Franklin Gothic Medium" panose="020B0603020102020204" pitchFamily="34" charset="0"/>
            </a:endParaRPr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361527" y="925191"/>
            <a:ext cx="8610637" cy="59653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2400" b="0" dirty="0">
                <a:latin typeface="+mn-lt"/>
                <a:ea typeface="+mj-ea"/>
              </a:rPr>
              <a:t> </a:t>
            </a:r>
            <a:r>
              <a:rPr lang="en-US" altLang="zh-CN" b="0" dirty="0" smtClean="0">
                <a:latin typeface="+mn-lt"/>
                <a:ea typeface="+mj-ea"/>
              </a:rPr>
              <a:t>Inspiration from the permanent magnet utility in HEPS</a:t>
            </a:r>
            <a:endParaRPr lang="zh-CN" altLang="en-US" sz="2400" b="0" dirty="0">
              <a:latin typeface="+mn-lt"/>
              <a:ea typeface="+mj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3352" y="1549241"/>
            <a:ext cx="50480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Equivalent single excitation energy consumption of about 1.62kW.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Equivalent cooling, power efficiency additional energy consumption of about 1.3kW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240 magnets in the whole 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Annual running time of 8000 hours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5191672" y="1704468"/>
            <a:ext cx="398834" cy="1441624"/>
          </a:xfrm>
          <a:prstGeom prst="rightBrace">
            <a:avLst>
              <a:gd name="adj1" fmla="val 30284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5601410" y="2060848"/>
            <a:ext cx="2490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Annual saving electricity about</a:t>
            </a:r>
            <a:r>
              <a:rPr lang="zh-CN" altLang="en-US" dirty="0"/>
              <a:t> </a:t>
            </a:r>
            <a:r>
              <a:rPr lang="en-US" altLang="zh-CN" b="1" dirty="0">
                <a:solidFill>
                  <a:srgbClr val="C00000"/>
                </a:solidFill>
              </a:rPr>
              <a:t>5.6 million kWh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060" y="1896811"/>
            <a:ext cx="2798948" cy="1754326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24" y="4588776"/>
            <a:ext cx="2166990" cy="2166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内容占位符 2"/>
          <p:cNvSpPr txBox="1">
            <a:spLocks/>
          </p:cNvSpPr>
          <p:nvPr/>
        </p:nvSpPr>
        <p:spPr>
          <a:xfrm>
            <a:off x="178584" y="3554018"/>
            <a:ext cx="8320549" cy="853439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lang="zh-CN" altLang="en-US" sz="2400" b="1" u="none" strike="noStrike" kern="0" cap="none" spc="0" normalizeH="0" baseline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720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dirty="0" smtClean="0">
                <a:solidFill>
                  <a:schemeClr val="tx1"/>
                </a:solidFill>
              </a:rPr>
              <a:t>The CEPC uses permanent magnets (dipole, quadruple) for</a:t>
            </a:r>
          </a:p>
          <a:p>
            <a:pPr lvl="1"/>
            <a:r>
              <a:rPr lang="en-US" altLang="zh-CN" sz="1800" dirty="0" smtClean="0"/>
              <a:t>Damping ring	</a:t>
            </a:r>
            <a:r>
              <a:rPr lang="en-US" altLang="zh-CN" sz="1800" dirty="0" smtClean="0">
                <a:sym typeface="Wingdings" panose="05000000000000000000" pitchFamily="2" charset="2"/>
              </a:rPr>
              <a:t> Transport line</a:t>
            </a:r>
            <a:r>
              <a:rPr lang="en-US" altLang="zh-CN" sz="1800" dirty="0" smtClean="0">
                <a:solidFill>
                  <a:schemeClr val="tx1"/>
                </a:solidFill>
              </a:rPr>
              <a:t> </a:t>
            </a:r>
            <a:endParaRPr lang="en-US" sz="18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t="1082"/>
          <a:stretch/>
        </p:blipFill>
        <p:spPr>
          <a:xfrm>
            <a:off x="393784" y="4365104"/>
            <a:ext cx="4692529" cy="2367515"/>
          </a:xfrm>
          <a:prstGeom prst="rect">
            <a:avLst/>
          </a:prstGeom>
        </p:spPr>
      </p:pic>
      <p:sp>
        <p:nvSpPr>
          <p:cNvPr id="21" name="内容占位符 2"/>
          <p:cNvSpPr txBox="1">
            <a:spLocks/>
          </p:cNvSpPr>
          <p:nvPr/>
        </p:nvSpPr>
        <p:spPr>
          <a:xfrm>
            <a:off x="5120259" y="4653137"/>
            <a:ext cx="1943053" cy="1234902"/>
          </a:xfrm>
          <a:prstGeom prst="rect">
            <a:avLst/>
          </a:prstGeom>
        </p:spPr>
        <p:txBody>
          <a:bodyPr vert="horz" wrap="square" lIns="90170" tIns="46990" rIns="90170" bIns="46990" rtlCol="0">
            <a:normAutofit fontScale="92500" lnSpcReduction="20000"/>
          </a:bodyPr>
          <a:lstStyle>
            <a:lvl1pPr marL="288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lang="zh-CN" altLang="en-US" sz="2400" b="1" u="none" strike="noStrike" kern="0" cap="none" spc="0" normalizeH="0" baseline="0">
                <a:solidFill>
                  <a:srgbClr val="005DA2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1pPr>
            <a:lvl2pPr marL="720000" indent="-288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lang="zh-CN" altLang="en-US" sz="2000" u="none" strike="noStrike" kern="0" cap="none" spc="0" normalizeH="0" baseline="0">
                <a:solidFill>
                  <a:schemeClr val="tx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600" u="none" strike="noStrike" kern="1200" cap="none" spc="15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chemeClr val="tx1"/>
                </a:solidFill>
              </a:rPr>
              <a:t>Explore novel ideas for collider QUAD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503712" y="5517232"/>
            <a:ext cx="1008112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967" y="4556935"/>
            <a:ext cx="2166990" cy="2166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Straight Arrow Connector 23"/>
          <p:cNvCxnSpPr/>
          <p:nvPr/>
        </p:nvCxnSpPr>
        <p:spPr>
          <a:xfrm>
            <a:off x="8400256" y="4421475"/>
            <a:ext cx="2520280" cy="2362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9842967" y="5649637"/>
            <a:ext cx="1077569" cy="6277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9929543" y="5202477"/>
            <a:ext cx="9044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dirty="0" smtClean="0"/>
              <a:t>100mm</a:t>
            </a:r>
            <a:endParaRPr lang="zh-CN" altLang="en-US" dirty="0"/>
          </a:p>
        </p:txBody>
      </p:sp>
      <p:sp>
        <p:nvSpPr>
          <p:cNvPr id="29" name="Rectangle 28"/>
          <p:cNvSpPr/>
          <p:nvPr/>
        </p:nvSpPr>
        <p:spPr>
          <a:xfrm>
            <a:off x="9301127" y="4055938"/>
            <a:ext cx="90441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CN" dirty="0" smtClean="0"/>
              <a:t>350mm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918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70"/>
    </mc:Choice>
    <mc:Fallback xmlns="">
      <p:transition spd="slow" advTm="3027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>
                <a:latin typeface="Franklin Gothic Medium" panose="020B0603020102020204" pitchFamily="34" charset="0"/>
              </a:rPr>
              <a:t>Green machine: Field adjustable </a:t>
            </a:r>
            <a:r>
              <a:rPr lang="en-US" altLang="zh-CN" sz="3600" dirty="0" smtClean="0">
                <a:latin typeface="Franklin Gothic Medium" panose="020B0603020102020204" pitchFamily="34" charset="0"/>
              </a:rPr>
              <a:t>PM quadrupole</a:t>
            </a:r>
            <a:endParaRPr lang="zh-CN" altLang="en-US" sz="3600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内容占位符 2"/>
          <p:cNvSpPr>
            <a:spLocks noGrp="1"/>
          </p:cNvSpPr>
          <p:nvPr>
            <p:ph idx="1"/>
          </p:nvPr>
        </p:nvSpPr>
        <p:spPr>
          <a:xfrm>
            <a:off x="407368" y="953682"/>
            <a:ext cx="9001000" cy="2093059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b="0" dirty="0" smtClean="0"/>
              <a:t>Two codes (RADIA and OPERA-3d) used for field simulation: field strength satisfies CEPC specification</a:t>
            </a:r>
          </a:p>
          <a:p>
            <a:r>
              <a:rPr lang="en-US" altLang="zh-CN" b="0" dirty="0" err="1" smtClean="0"/>
              <a:t>Halbach</a:t>
            </a:r>
            <a:r>
              <a:rPr lang="en-US" altLang="zh-CN" b="0" dirty="0" smtClean="0"/>
              <a:t> array is effective for shielding magnet field leakage, preventing cross-talk in a dual aperture magnet</a:t>
            </a:r>
          </a:p>
          <a:p>
            <a:r>
              <a:rPr lang="en-US" altLang="zh-CN" b="0" dirty="0" smtClean="0"/>
              <a:t>Adjust field strength by rotating two rings in opposite directions.</a:t>
            </a:r>
          </a:p>
          <a:p>
            <a:r>
              <a:rPr lang="en-US" altLang="zh-CN" b="0" dirty="0" smtClean="0"/>
              <a:t>Compensate harmonics by moving </a:t>
            </a:r>
            <a:r>
              <a:rPr lang="en-US" altLang="zh-CN" b="0" dirty="0"/>
              <a:t>wedges along radial direction</a:t>
            </a:r>
            <a:r>
              <a:rPr lang="en-US" altLang="zh-CN" b="0" dirty="0" smtClean="0"/>
              <a:t>.</a:t>
            </a:r>
            <a:endParaRPr lang="zh-CN" altLang="en-US" b="0" dirty="0"/>
          </a:p>
        </p:txBody>
      </p:sp>
      <p:pic>
        <p:nvPicPr>
          <p:cNvPr id="16" name="图片 3"/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12063" r="3318"/>
          <a:stretch/>
        </p:blipFill>
        <p:spPr>
          <a:xfrm>
            <a:off x="263352" y="3284984"/>
            <a:ext cx="3700523" cy="3240000"/>
          </a:xfrm>
          <a:prstGeom prst="rect">
            <a:avLst/>
          </a:prstGeom>
        </p:spPr>
      </p:pic>
      <p:pic>
        <p:nvPicPr>
          <p:cNvPr id="17" name="图片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67808" y="3429000"/>
            <a:ext cx="7715312" cy="324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600056" y="3081001"/>
            <a:ext cx="4651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Magnet shift for harmonic field error correction</a:t>
            </a:r>
            <a:endParaRPr lang="zh-CN" alt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t="18608" r="16666" b="20857"/>
          <a:stretch/>
        </p:blipFill>
        <p:spPr>
          <a:xfrm>
            <a:off x="9480376" y="1067999"/>
            <a:ext cx="1872208" cy="177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3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7"/>
    </mc:Choice>
    <mc:Fallback xmlns="">
      <p:transition spd="slow" advTm="8027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>
                <a:latin typeface="Franklin Gothic Medium" panose="020B0603020102020204" pitchFamily="34" charset="0"/>
              </a:rPr>
              <a:t>PM quadrupole: specification</a:t>
            </a:r>
            <a:endParaRPr lang="zh-CN" altLang="en-US" sz="3600" dirty="0">
              <a:latin typeface="Franklin Gothic Medium" panose="020B06030201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内容占位符 10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2" t="5650" r="19250" b="10577"/>
          <a:stretch/>
        </p:blipFill>
        <p:spPr>
          <a:xfrm>
            <a:off x="8040216" y="2852936"/>
            <a:ext cx="3743515" cy="3240000"/>
          </a:xfrm>
          <a:prstGeom prst="rect">
            <a:avLst/>
          </a:prstGeom>
        </p:spPr>
      </p:pic>
      <p:graphicFrame>
        <p:nvGraphicFramePr>
          <p:cNvPr id="12" name="表格 4"/>
          <p:cNvGraphicFramePr>
            <a:graphicFrameLocks noGrp="1"/>
          </p:cNvGraphicFramePr>
          <p:nvPr>
            <p:extLst/>
          </p:nvPr>
        </p:nvGraphicFramePr>
        <p:xfrm>
          <a:off x="1055440" y="2537684"/>
          <a:ext cx="6264696" cy="3870504"/>
        </p:xfrm>
        <a:graphic>
          <a:graphicData uri="http://schemas.openxmlformats.org/drawingml/2006/table">
            <a:tbl>
              <a:tblPr firstRow="1" firstCol="1" bandRow="1"/>
              <a:tblGrid>
                <a:gridCol w="2864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7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90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838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effectLst/>
                          <a:latin typeface="+mn-lt"/>
                          <a:ea typeface="+mn-ea"/>
                        </a:rPr>
                        <a:t>Aperture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2000" b="0" kern="100" dirty="0">
                          <a:effectLst/>
                          <a:latin typeface="+mn-lt"/>
                          <a:ea typeface="+mn-ea"/>
                        </a:rPr>
                        <a:t>φ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+mn-lt"/>
                          <a:ea typeface="+mn-ea"/>
                        </a:rPr>
                        <a:t>mm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+mn-lt"/>
                          <a:ea typeface="+mn-ea"/>
                        </a:rPr>
                        <a:t>≥66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8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effectLst/>
                          <a:latin typeface="+mn-lt"/>
                          <a:ea typeface="+mn-ea"/>
                        </a:rPr>
                        <a:t>Magnetic</a:t>
                      </a:r>
                      <a:r>
                        <a:rPr lang="en-US" altLang="zh-CN" sz="2000" b="0" kern="100" baseline="0" dirty="0" smtClean="0">
                          <a:effectLst/>
                          <a:latin typeface="+mn-lt"/>
                          <a:ea typeface="+mn-ea"/>
                        </a:rPr>
                        <a:t> length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>
                          <a:effectLst/>
                          <a:latin typeface="+mn-lt"/>
                          <a:ea typeface="+mn-ea"/>
                        </a:rPr>
                        <a:t>L</a:t>
                      </a:r>
                      <a:r>
                        <a:rPr lang="en-US" sz="2000" b="0" kern="100" baseline="-25000">
                          <a:effectLst/>
                          <a:latin typeface="+mn-lt"/>
                          <a:ea typeface="+mn-ea"/>
                        </a:rPr>
                        <a:t>eff</a:t>
                      </a:r>
                      <a:endParaRPr lang="zh-CN" sz="2000" b="0" kern="10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>
                          <a:effectLst/>
                          <a:latin typeface="+mn-lt"/>
                          <a:ea typeface="+mn-ea"/>
                        </a:rPr>
                        <a:t>mm</a:t>
                      </a:r>
                      <a:endParaRPr lang="zh-CN" sz="2000" b="0" kern="10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>
                          <a:effectLst/>
                          <a:latin typeface="+mn-lt"/>
                          <a:ea typeface="+mn-ea"/>
                        </a:rPr>
                        <a:t>≥200</a:t>
                      </a:r>
                      <a:endParaRPr lang="zh-CN" sz="2000" b="0" kern="10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38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effectLst/>
                          <a:latin typeface="+mn-lt"/>
                          <a:ea typeface="+mn-ea"/>
                        </a:rPr>
                        <a:t>Max Gradient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 err="1">
                          <a:effectLst/>
                          <a:latin typeface="+mn-lt"/>
                          <a:ea typeface="+mn-ea"/>
                        </a:rPr>
                        <a:t>G</a:t>
                      </a:r>
                      <a:r>
                        <a:rPr lang="en-US" sz="2000" b="0" kern="100" baseline="-25000" dirty="0" err="1">
                          <a:effectLst/>
                          <a:latin typeface="+mn-lt"/>
                          <a:ea typeface="+mn-ea"/>
                        </a:rPr>
                        <a:t>max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+mn-lt"/>
                          <a:ea typeface="+mn-ea"/>
                        </a:rPr>
                        <a:t>T/m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+mn-lt"/>
                          <a:ea typeface="+mn-ea"/>
                        </a:rPr>
                        <a:t>≥10.6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8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effectLst/>
                          <a:latin typeface="+mn-lt"/>
                          <a:ea typeface="+mn-ea"/>
                        </a:rPr>
                        <a:t>Adjustment</a:t>
                      </a:r>
                      <a:r>
                        <a:rPr lang="en-US" altLang="zh-CN" sz="2000" b="0" kern="100" baseline="0" dirty="0" smtClean="0">
                          <a:effectLst/>
                          <a:latin typeface="+mn-lt"/>
                          <a:ea typeface="+mn-ea"/>
                        </a:rPr>
                        <a:t> range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>
                          <a:effectLst/>
                          <a:latin typeface="+mn-lt"/>
                          <a:ea typeface="+mn-ea"/>
                        </a:rPr>
                        <a:t> </a:t>
                      </a:r>
                      <a:endParaRPr lang="zh-CN" sz="2000" b="0" kern="10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>
                          <a:effectLst/>
                          <a:latin typeface="+mn-lt"/>
                          <a:ea typeface="+mn-ea"/>
                        </a:rPr>
                        <a:t>T/m</a:t>
                      </a:r>
                      <a:endParaRPr lang="zh-CN" sz="2000" b="0" kern="10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</a:rPr>
                        <a:t>1.8 ~ 10.6</a:t>
                      </a:r>
                      <a:endParaRPr lang="zh-CN" sz="2000" b="0" kern="1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8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effectLst/>
                          <a:latin typeface="+mn-lt"/>
                          <a:ea typeface="+mn-ea"/>
                        </a:rPr>
                        <a:t>Adjustment</a:t>
                      </a:r>
                      <a:r>
                        <a:rPr lang="en-US" altLang="zh-CN" sz="2000" b="0" kern="100" baseline="0" dirty="0" smtClean="0">
                          <a:effectLst/>
                          <a:latin typeface="+mn-lt"/>
                          <a:ea typeface="+mn-ea"/>
                        </a:rPr>
                        <a:t> precision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+mn-lt"/>
                          <a:ea typeface="+mn-ea"/>
                        </a:rPr>
                        <a:t>ΔG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+mn-lt"/>
                          <a:ea typeface="+mn-ea"/>
                        </a:rPr>
                        <a:t>T/m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+mn-ea"/>
                        </a:rPr>
                        <a:t>≤0.002</a:t>
                      </a:r>
                      <a:endParaRPr lang="zh-CN" sz="2000" b="0" kern="100" dirty="0">
                        <a:solidFill>
                          <a:srgbClr val="00B050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81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Rotating precision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Δθ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mrad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≤0.08</a:t>
                      </a:r>
                      <a:endParaRPr lang="zh-CN" sz="20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38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effectLst/>
                          <a:latin typeface="+mn-lt"/>
                          <a:ea typeface="+mn-ea"/>
                        </a:rPr>
                        <a:t>Good field region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0" kern="100" dirty="0" smtClean="0">
                          <a:effectLst/>
                          <a:latin typeface="+mn-lt"/>
                          <a:ea typeface="+mn-ea"/>
                        </a:rPr>
                        <a:t>R</a:t>
                      </a:r>
                      <a:r>
                        <a:rPr lang="en-US" altLang="zh-CN" sz="2000" b="0" kern="100" baseline="-25000" dirty="0" smtClean="0">
                          <a:effectLst/>
                          <a:latin typeface="+mn-lt"/>
                          <a:ea typeface="+mn-ea"/>
                        </a:rPr>
                        <a:t>GFR</a:t>
                      </a:r>
                      <a:endParaRPr lang="zh-CN" sz="2000" b="0" kern="100" baseline="-250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>
                          <a:effectLst/>
                          <a:latin typeface="+mn-lt"/>
                          <a:ea typeface="+mn-ea"/>
                        </a:rPr>
                        <a:t>mm</a:t>
                      </a:r>
                      <a:endParaRPr lang="zh-CN" sz="2000" b="0" kern="10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+mn-lt"/>
                          <a:ea typeface="+mn-ea"/>
                        </a:rPr>
                        <a:t>12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38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CN" sz="2000" b="0" kern="100" dirty="0" err="1" smtClean="0">
                          <a:effectLst/>
                          <a:latin typeface="+mn-lt"/>
                          <a:ea typeface="+mn-ea"/>
                        </a:rPr>
                        <a:t>Harmonics</a:t>
                      </a:r>
                      <a:r>
                        <a:rPr lang="en-US" sz="2000" b="0" kern="100" dirty="0" err="1" smtClean="0">
                          <a:effectLst/>
                          <a:latin typeface="+mn-lt"/>
                          <a:ea typeface="+mn-ea"/>
                        </a:rPr>
                        <a:t>@G</a:t>
                      </a:r>
                      <a:r>
                        <a:rPr lang="en-US" sz="2000" b="0" kern="100" baseline="-25000" dirty="0" err="1" smtClean="0">
                          <a:effectLst/>
                          <a:latin typeface="+mn-lt"/>
                          <a:ea typeface="+mn-ea"/>
                        </a:rPr>
                        <a:t>max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 err="1">
                          <a:effectLst/>
                          <a:latin typeface="+mn-lt"/>
                          <a:ea typeface="+mn-ea"/>
                        </a:rPr>
                        <a:t>B</a:t>
                      </a:r>
                      <a:r>
                        <a:rPr lang="en-US" sz="2000" b="0" kern="100" baseline="-25000" dirty="0" err="1">
                          <a:effectLst/>
                          <a:latin typeface="+mn-lt"/>
                          <a:ea typeface="+mn-ea"/>
                        </a:rPr>
                        <a:t>n</a:t>
                      </a:r>
                      <a:r>
                        <a:rPr lang="en-US" sz="2000" b="0" kern="100" dirty="0">
                          <a:effectLst/>
                          <a:latin typeface="+mn-lt"/>
                          <a:ea typeface="+mn-ea"/>
                        </a:rPr>
                        <a:t>/B</a:t>
                      </a:r>
                      <a:r>
                        <a:rPr lang="en-US" sz="2000" b="0" kern="100" baseline="-25000" dirty="0"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effectLst/>
                          <a:latin typeface="+mn-lt"/>
                          <a:ea typeface="+mn-ea"/>
                        </a:rPr>
                        <a:t>10</a:t>
                      </a:r>
                      <a:r>
                        <a:rPr lang="en-US" sz="2000" b="0" kern="100" baseline="30000" dirty="0">
                          <a:effectLst/>
                          <a:latin typeface="+mn-lt"/>
                          <a:ea typeface="+mn-ea"/>
                        </a:rPr>
                        <a:t>-4</a:t>
                      </a:r>
                      <a:endParaRPr lang="zh-CN" sz="2000" b="0" kern="100" dirty="0"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kern="1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</a:rPr>
                        <a:t>&lt;5</a:t>
                      </a:r>
                      <a:endParaRPr lang="zh-CN" sz="2000" b="0" kern="10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内容占位符 2"/>
          <p:cNvSpPr>
            <a:spLocks noGrp="1"/>
          </p:cNvSpPr>
          <p:nvPr>
            <p:ph idx="1"/>
          </p:nvPr>
        </p:nvSpPr>
        <p:spPr>
          <a:xfrm>
            <a:off x="407368" y="953682"/>
            <a:ext cx="11472632" cy="1179174"/>
          </a:xfrm>
        </p:spPr>
        <p:txBody>
          <a:bodyPr>
            <a:normAutofit lnSpcReduction="10000"/>
          </a:bodyPr>
          <a:lstStyle/>
          <a:p>
            <a:r>
              <a:rPr lang="en-US" altLang="zh-CN" b="0" dirty="0" smtClean="0"/>
              <a:t>All design parameters are already confirmed</a:t>
            </a:r>
          </a:p>
          <a:p>
            <a:r>
              <a:rPr lang="en-US" altLang="zh-CN" b="0" dirty="0"/>
              <a:t>The prototype is currently undergoing fabrication, with field tuning and measurements scheduled for 2025.</a:t>
            </a:r>
            <a:endParaRPr lang="zh-CN" altLang="en-US" b="0" dirty="0"/>
          </a:p>
        </p:txBody>
      </p:sp>
    </p:spTree>
    <p:extLst>
      <p:ext uri="{BB962C8B-B14F-4D97-AF65-F5344CB8AC3E}">
        <p14:creationId xmlns:p14="http://schemas.microsoft.com/office/powerpoint/2010/main" val="7065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7"/>
    </mc:Choice>
    <mc:Fallback xmlns="">
      <p:transition spd="slow" advTm="802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5516" y="5494707"/>
            <a:ext cx="11366750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Mid-T baking applied to 1.3GHz/650MHz  cavities, resulting in High Q SRF cavity that </a:t>
            </a:r>
            <a:r>
              <a:rPr lang="en-US" altLang="zh-CN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meets the CEPC specification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Completed SRF modules for both 1.3GHz and 650MHz cavities were assembled;</a:t>
            </a:r>
          </a:p>
        </p:txBody>
      </p:sp>
      <p:sp>
        <p:nvSpPr>
          <p:cNvPr id="11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latin typeface="Franklin Gothic Medium" panose="020B0603020102020204" pitchFamily="34" charset="0"/>
              </a:rPr>
              <a:t>Mid-temp baking SRF cavity test results</a:t>
            </a:r>
            <a:endParaRPr lang="zh-CN" altLang="en-US" dirty="0">
              <a:latin typeface="Franklin Gothic Medium" panose="020B0603020102020204" pitchFamily="34" charset="0"/>
            </a:endParaRPr>
          </a:p>
        </p:txBody>
      </p:sp>
      <p:pic>
        <p:nvPicPr>
          <p:cNvPr id="8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" r="7900" b="24291"/>
          <a:stretch>
            <a:fillRect/>
          </a:stretch>
        </p:blipFill>
        <p:spPr>
          <a:xfrm>
            <a:off x="6268776" y="1725384"/>
            <a:ext cx="5161223" cy="2928423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t="6951" r="11417" b="4850"/>
          <a:stretch>
            <a:fillRect/>
          </a:stretch>
        </p:blipFill>
        <p:spPr>
          <a:xfrm>
            <a:off x="704536" y="1589678"/>
            <a:ext cx="4934952" cy="3618631"/>
          </a:xfrm>
          <a:prstGeom prst="rect">
            <a:avLst/>
          </a:prstGeom>
        </p:spPr>
      </p:pic>
      <p:sp>
        <p:nvSpPr>
          <p:cNvPr id="13" name="文本框 10"/>
          <p:cNvSpPr txBox="1"/>
          <p:nvPr/>
        </p:nvSpPr>
        <p:spPr>
          <a:xfrm>
            <a:off x="2107723" y="1100404"/>
            <a:ext cx="2555141" cy="338445"/>
          </a:xfrm>
          <a:prstGeom prst="rect">
            <a:avLst/>
          </a:prstGeom>
          <a:solidFill>
            <a:schemeClr val="bg1"/>
          </a:solidFill>
        </p:spPr>
        <p:txBody>
          <a:bodyPr wrap="square" lIns="91332" tIns="45666" rIns="91332" bIns="45666" rtlCol="0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1.3GHz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9-cell 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cavity</a:t>
            </a:r>
            <a:r>
              <a:rPr kumimoji="0" lang="en-US" altLang="zh-CN" sz="16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VT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文本框 10"/>
          <p:cNvSpPr txBox="1"/>
          <p:nvPr/>
        </p:nvSpPr>
        <p:spPr>
          <a:xfrm>
            <a:off x="7661019" y="1135712"/>
            <a:ext cx="2592288" cy="338445"/>
          </a:xfrm>
          <a:prstGeom prst="rect">
            <a:avLst/>
          </a:prstGeom>
          <a:solidFill>
            <a:schemeClr val="bg1"/>
          </a:solidFill>
        </p:spPr>
        <p:txBody>
          <a:bodyPr wrap="square" lIns="91332" tIns="45666" rIns="91332" bIns="45666" rtlCol="0">
            <a:spAutoFit/>
          </a:bodyPr>
          <a:lstStyle/>
          <a:p>
            <a:pPr marL="0" marR="0" lvl="0" indent="0" algn="l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650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MHz 1-cell 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cavity VT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12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"/>
    </mc:Choice>
    <mc:Fallback xmlns="">
      <p:transition spd="slow" advTm="187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>
                <a:latin typeface="Franklin Gothic Medium" panose="020B0603020102020204" pitchFamily="34" charset="0"/>
              </a:rPr>
              <a:t>SRF </a:t>
            </a:r>
            <a:r>
              <a:rPr lang="en-US" altLang="zh-CN" dirty="0" err="1" smtClean="0">
                <a:latin typeface="Franklin Gothic Medium" panose="020B0603020102020204" pitchFamily="34" charset="0"/>
              </a:rPr>
              <a:t>cryo</a:t>
            </a:r>
            <a:r>
              <a:rPr lang="en-US" altLang="zh-CN" dirty="0" smtClean="0">
                <a:latin typeface="Franklin Gothic Medium" panose="020B0603020102020204" pitchFamily="34" charset="0"/>
              </a:rPr>
              <a:t>-module horizontal test results</a:t>
            </a:r>
            <a:endParaRPr lang="zh-CN" altLang="en-US" dirty="0">
              <a:latin typeface="Franklin Gothic Medium" panose="020B06030201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743" y="1078637"/>
            <a:ext cx="3619146" cy="2714360"/>
          </a:xfrm>
          <a:prstGeom prst="rect">
            <a:avLst/>
          </a:prstGeom>
        </p:spPr>
      </p:pic>
      <p:sp>
        <p:nvSpPr>
          <p:cNvPr id="12" name="内容占位符 2"/>
          <p:cNvSpPr txBox="1">
            <a:spLocks/>
          </p:cNvSpPr>
          <p:nvPr/>
        </p:nvSpPr>
        <p:spPr>
          <a:xfrm>
            <a:off x="1027375" y="1061802"/>
            <a:ext cx="6159475" cy="1280164"/>
          </a:xfrm>
          <a:prstGeom prst="rect">
            <a:avLst/>
          </a:prstGeom>
          <a:solidFill>
            <a:srgbClr val="F79646">
              <a:lumMod val="40000"/>
              <a:lumOff val="60000"/>
            </a:srgbClr>
          </a:solidFill>
          <a:ln>
            <a:solidFill>
              <a:sysClr val="windowText" lastClr="000000"/>
            </a:solidFill>
          </a:ln>
        </p:spPr>
        <p:txBody>
          <a:bodyPr vert="horz" wrap="square" lIns="91440" tIns="0" rIns="91440" bIns="0" rtlCol="0">
            <a:normAutofit fontScale="77500" lnSpcReduction="20000"/>
          </a:bodyPr>
          <a:lstStyle>
            <a:lvl1pPr marL="257175" indent="-257175" algn="l" defTabSz="6858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1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1pPr>
            <a:lvl2pPr marL="557530" indent="-21463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marR="0" lvl="0" indent="-215900" algn="just" defTabSz="685800" rtl="0" eaLnBrk="0" fontAlgn="auto" latinLnBrk="0" hangingPunct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 panose="020F0502020204030204" pitchFamily="34" charset="0"/>
              </a:rPr>
              <a:t>650 MHz test cryomodules including cavities, couplers, HOM absorbers, tuners..., was built and tested OK</a:t>
            </a:r>
          </a:p>
          <a:p>
            <a:pPr marL="215900" marR="0" lvl="0" indent="-215900" algn="just" defTabSz="685800" rtl="0" eaLnBrk="0" fontAlgn="auto" latinLnBrk="0" hangingPunct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1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ranklin Gothic Book" panose="020B0503020102020204" pitchFamily="34" charset="0"/>
                <a:cs typeface="Calibri" panose="020F0502020204030204" pitchFamily="34" charset="0"/>
              </a:rPr>
              <a:t>A full eight 1.3 GHz 9-cell cavities with input couplers, tuners, SC magnet, BPM, cryostat, module cart, feed/end-cap, volve-box … was built and tested OK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Franklin Gothic Book" panose="020B05030201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内容占位符 4"/>
          <p:cNvGraphicFramePr/>
          <p:nvPr>
            <p:extLst/>
          </p:nvPr>
        </p:nvGraphicFramePr>
        <p:xfrm>
          <a:off x="1014022" y="2435817"/>
          <a:ext cx="6172829" cy="1340345"/>
        </p:xfrm>
        <a:graphic>
          <a:graphicData uri="http://schemas.openxmlformats.org/drawingml/2006/table">
            <a:tbl>
              <a:tblPr firstRow="1" firstCol="1" bandRow="1"/>
              <a:tblGrid>
                <a:gridCol w="1370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0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75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1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5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Parameters</a:t>
                      </a:r>
                      <a:endParaRPr lang="zh-CN" sz="1400" b="1" kern="100" dirty="0">
                        <a:effectLst/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Horizontal test results</a:t>
                      </a: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CEPC Booster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Higgs </a:t>
                      </a:r>
                      <a:endParaRPr lang="zh-CN" sz="1400" b="1" kern="100" dirty="0">
                        <a:effectLst/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LCLS-II,</a:t>
                      </a:r>
                      <a:r>
                        <a:rPr lang="zh-CN" altLang="en-US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SHINE </a:t>
                      </a: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60000"/>
                        <a:lumOff val="40000"/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LCLS-II-HE</a:t>
                      </a: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60000"/>
                        <a:lumOff val="40000"/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7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Average </a:t>
                      </a:r>
                      <a:r>
                        <a:rPr lang="en-US" altLang="zh-CN" sz="1400" b="1" i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altLang="zh-CN" sz="1400" b="1" kern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0 </a:t>
                      </a:r>
                      <a:r>
                        <a:rPr lang="en-US" altLang="zh-CN" sz="1400" b="1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@ </a:t>
                      </a:r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21.8 MV/m</a:t>
                      </a:r>
                      <a:endParaRPr lang="zh-CN" sz="1400" b="1" kern="100" baseline="-250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3.6×10</a:t>
                      </a:r>
                      <a:r>
                        <a:rPr lang="en-US" altLang="zh-CN" sz="1400" b="1" kern="100" baseline="300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10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3.0×10</a:t>
                      </a:r>
                      <a:r>
                        <a:rPr lang="en-US" altLang="zh-CN" sz="1400" b="1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altLang="zh-CN" sz="1400" b="1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@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21.8 MV/m</a:t>
                      </a:r>
                      <a:endParaRPr lang="zh-CN" altLang="zh-CN" sz="1400" b="1" kern="1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>
                        <a:lumMod val="20000"/>
                        <a:lumOff val="8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2.7×10</a:t>
                      </a:r>
                      <a:r>
                        <a:rPr lang="en-US" altLang="zh-CN" sz="1400" b="1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altLang="zh-CN" sz="1400" b="1" kern="1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@</a:t>
                      </a:r>
                      <a:endParaRPr lang="zh-CN" altLang="zh-CN" sz="1400" b="1" kern="100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16 MV/m</a:t>
                      </a:r>
                      <a:endParaRPr lang="zh-CN" sz="1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60000"/>
                        <a:lumOff val="40000"/>
                        <a:alpha val="41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2.7×10</a:t>
                      </a:r>
                      <a:r>
                        <a:rPr lang="en-US" altLang="zh-CN" sz="1400" b="1" kern="100" baseline="3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@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20.8 MV/m</a:t>
                      </a: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lumMod val="60000"/>
                        <a:lumOff val="40000"/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9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indent="0" algn="just">
                        <a:spcAft>
                          <a:spcPts val="0"/>
                        </a:spcAft>
                      </a:pPr>
                      <a:r>
                        <a:rPr lang="en-US" altLang="zh-CN" sz="1400" b="1" i="0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Average CW </a:t>
                      </a:r>
                      <a:r>
                        <a:rPr lang="en-US" altLang="zh-CN" sz="1400" b="1" i="1" kern="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altLang="zh-CN" sz="1400" b="1" kern="0" baseline="-25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acc</a:t>
                      </a:r>
                      <a:r>
                        <a:rPr lang="en-US" altLang="zh-CN" sz="1400" b="1" kern="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400" b="1" kern="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CN" sz="1400" b="1" kern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MV/m)</a:t>
                      </a: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b="1" kern="1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软雅黑" panose="020B0503020204020204" charset="-122"/>
                          <a:cs typeface="Arial" panose="020B0604020202020204" pitchFamily="34" charset="0"/>
                        </a:rPr>
                        <a:t>23.1</a:t>
                      </a:r>
                      <a:endParaRPr lang="zh-CN" altLang="zh-CN" sz="1400" b="1" kern="1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软雅黑" panose="020B0503020204020204" charset="-122"/>
                        <a:cs typeface="Arial" panose="020B0604020202020204" pitchFamily="34" charset="0"/>
                      </a:endParaRPr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>
                        <a:lumMod val="20000"/>
                        <a:lumOff val="8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50723" marR="5072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图片 3">
            <a:extLst>
              <a:ext uri="{FF2B5EF4-FFF2-40B4-BE49-F238E27FC236}">
                <a16:creationId xmlns:a16="http://schemas.microsoft.com/office/drawing/2014/main" id="{CC0FA7F7-D4FC-481F-A8CD-5BCEC2321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91" y="4053172"/>
            <a:ext cx="3322434" cy="2160000"/>
          </a:xfrm>
          <a:prstGeom prst="rect">
            <a:avLst/>
          </a:prstGeom>
        </p:spPr>
      </p:pic>
      <p:pic>
        <p:nvPicPr>
          <p:cNvPr id="15" name="图片 7">
            <a:extLst>
              <a:ext uri="{FF2B5EF4-FFF2-40B4-BE49-F238E27FC236}">
                <a16:creationId xmlns:a16="http://schemas.microsoft.com/office/drawing/2014/main" id="{A3034503-58C6-460B-B15C-3581A4AF6D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682"/>
          <a:stretch/>
        </p:blipFill>
        <p:spPr>
          <a:xfrm>
            <a:off x="4632220" y="4053172"/>
            <a:ext cx="3295976" cy="216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6CCA308-60FC-4222-8BA1-D982571408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291" y="4053172"/>
            <a:ext cx="2878877" cy="2160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92266F0-9B0F-4F0D-8DED-DF6F62078D42}"/>
              </a:ext>
            </a:extLst>
          </p:cNvPr>
          <p:cNvSpPr/>
          <p:nvPr/>
        </p:nvSpPr>
        <p:spPr>
          <a:xfrm>
            <a:off x="8344750" y="3556229"/>
            <a:ext cx="1954735" cy="3668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650MHz 2-cell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8A83BBC-1363-45E5-B61D-93A9494C7B9C}"/>
              </a:ext>
            </a:extLst>
          </p:cNvPr>
          <p:cNvSpPr/>
          <p:nvPr/>
        </p:nvSpPr>
        <p:spPr>
          <a:xfrm>
            <a:off x="8628560" y="6104746"/>
            <a:ext cx="1954735" cy="3668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166MHz QW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62CB16F-D348-4F64-9C2A-E3423E258E42}"/>
              </a:ext>
            </a:extLst>
          </p:cNvPr>
          <p:cNvSpPr/>
          <p:nvPr/>
        </p:nvSpPr>
        <p:spPr>
          <a:xfrm>
            <a:off x="5302840" y="6104746"/>
            <a:ext cx="1954735" cy="3668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1.3GHz 9-cell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9C1878C-39AB-4227-AF72-94656AFCF575}"/>
              </a:ext>
            </a:extLst>
          </p:cNvPr>
          <p:cNvSpPr/>
          <p:nvPr/>
        </p:nvSpPr>
        <p:spPr>
          <a:xfrm>
            <a:off x="1697540" y="6104746"/>
            <a:ext cx="1954735" cy="3668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1.3GHz 9-cell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41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"/>
    </mc:Choice>
    <mc:Fallback xmlns="">
      <p:transition spd="slow" advTm="12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/>
          <a:stretch>
            <a:fillRect/>
          </a:stretch>
        </p:blipFill>
        <p:spPr>
          <a:xfrm>
            <a:off x="5706997" y="3674589"/>
            <a:ext cx="5964239" cy="3094366"/>
          </a:xfrm>
          <a:prstGeom prst="rect">
            <a:avLst/>
          </a:prstGeom>
        </p:spPr>
      </p:pic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145969" y="903233"/>
            <a:ext cx="11590902" cy="1098812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  <a:spcBef>
                <a:spcPts val="30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p"/>
            </a:pPr>
            <a:r>
              <a:rPr lang="en-US" altLang="zh-CN" sz="1800" b="0" dirty="0">
                <a:latin typeface="+mj-ea"/>
                <a:ea typeface="+mj-ea"/>
              </a:rPr>
              <a:t>The SRF system, along with its cryogenic auxiliaries, is one of the major electricity consumers. High Q-factor SRF </a:t>
            </a:r>
            <a:r>
              <a:rPr lang="en-US" altLang="zh-CN" sz="1800" b="0" dirty="0" err="1">
                <a:latin typeface="+mj-ea"/>
                <a:ea typeface="+mj-ea"/>
              </a:rPr>
              <a:t>cryo</a:t>
            </a:r>
            <a:r>
              <a:rPr lang="en-US" altLang="zh-CN" sz="1800" b="0" dirty="0">
                <a:latin typeface="+mj-ea"/>
                <a:ea typeface="+mj-ea"/>
              </a:rPr>
              <a:t>-modules effectively reduce the heat load, resulting in </a:t>
            </a:r>
            <a:r>
              <a:rPr lang="en-US" altLang="zh-CN" sz="1800" b="0" dirty="0" smtClean="0">
                <a:latin typeface="+mj-ea"/>
                <a:ea typeface="+mj-ea"/>
              </a:rPr>
              <a:t>lower energy consumption</a:t>
            </a:r>
            <a:endParaRPr lang="zh-CN" altLang="en-US" sz="1800" b="0" dirty="0"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9100" y="4838821"/>
            <a:ext cx="380293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C00000"/>
                </a:solidFill>
              </a:rPr>
              <a:t>Power consumption with respect to the cavity Q-factor</a:t>
            </a:r>
          </a:p>
          <a:p>
            <a:pPr algn="ctr"/>
            <a:r>
              <a:rPr lang="en-US" altLang="zh-CN" b="1" dirty="0" smtClean="0">
                <a:solidFill>
                  <a:srgbClr val="C00000"/>
                </a:solidFill>
              </a:rPr>
              <a:t>CEPC 50MW Higgs operation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7" name="内容占位符 2"/>
          <p:cNvSpPr txBox="1"/>
          <p:nvPr/>
        </p:nvSpPr>
        <p:spPr>
          <a:xfrm>
            <a:off x="145969" y="2002045"/>
            <a:ext cx="11525267" cy="810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1800" kern="0" dirty="0">
                <a:solidFill>
                  <a:srgbClr val="005DA2"/>
                </a:solidFill>
                <a:latin typeface="+mj-ea"/>
                <a:ea typeface="+mj-ea"/>
              </a:rPr>
              <a:t> </a:t>
            </a:r>
            <a:r>
              <a:rPr lang="en-US" altLang="zh-CN" sz="1800" kern="0" dirty="0">
                <a:solidFill>
                  <a:srgbClr val="005DA2"/>
                </a:solidFill>
                <a:latin typeface="+mj-ea"/>
                <a:ea typeface="+mj-ea"/>
              </a:rPr>
              <a:t>The CEPC 1.3GHz SRF cavities adopt the mid-temp baking technology, which enhances the Q factor by 5 times compared to the EP technique.</a:t>
            </a:r>
          </a:p>
        </p:txBody>
      </p:sp>
      <p:sp>
        <p:nvSpPr>
          <p:cNvPr id="8" name="内容占位符 2"/>
          <p:cNvSpPr txBox="1"/>
          <p:nvPr/>
        </p:nvSpPr>
        <p:spPr>
          <a:xfrm>
            <a:off x="145969" y="2862361"/>
            <a:ext cx="11849919" cy="8604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zh-CN" altLang="en-US" sz="1800" kern="0" dirty="0">
                <a:solidFill>
                  <a:srgbClr val="005DA2"/>
                </a:solidFill>
                <a:latin typeface="+mj-ea"/>
                <a:ea typeface="+mj-ea"/>
              </a:rPr>
              <a:t> </a:t>
            </a:r>
            <a:r>
              <a:rPr lang="en-US" altLang="zh-CN" sz="1800" kern="0" dirty="0">
                <a:solidFill>
                  <a:srgbClr val="005DA2"/>
                </a:solidFill>
                <a:latin typeface="+mj-ea"/>
                <a:ea typeface="+mj-ea"/>
              </a:rPr>
              <a:t>Using the high-Q SRF in CEPC may reduce the operational power by </a:t>
            </a:r>
            <a:r>
              <a:rPr lang="en-US" altLang="zh-CN" sz="1800" kern="0" dirty="0">
                <a:solidFill>
                  <a:srgbClr val="C00000"/>
                </a:solidFill>
                <a:latin typeface="+mj-ea"/>
                <a:ea typeface="+mj-ea"/>
              </a:rPr>
              <a:t>10MW</a:t>
            </a:r>
            <a:r>
              <a:rPr lang="en-US" altLang="zh-CN" sz="1800" kern="0" dirty="0">
                <a:solidFill>
                  <a:srgbClr val="005DA2"/>
                </a:solidFill>
                <a:latin typeface="+mj-ea"/>
                <a:ea typeface="+mj-ea"/>
              </a:rPr>
              <a:t>, which could result in an electricity savings of approximately </a:t>
            </a:r>
            <a:r>
              <a:rPr lang="en-US" altLang="zh-CN" sz="1800" kern="0" dirty="0">
                <a:solidFill>
                  <a:srgbClr val="C00000"/>
                </a:solidFill>
                <a:latin typeface="+mj-ea"/>
                <a:ea typeface="+mj-ea"/>
              </a:rPr>
              <a:t>60M kWh </a:t>
            </a:r>
            <a:r>
              <a:rPr lang="en-US" altLang="zh-CN" sz="1800" kern="0" dirty="0">
                <a:solidFill>
                  <a:srgbClr val="005DA2"/>
                </a:solidFill>
                <a:latin typeface="+mj-ea"/>
                <a:ea typeface="+mj-ea"/>
              </a:rPr>
              <a:t>per year.</a:t>
            </a:r>
            <a:endParaRPr lang="zh-CN" altLang="en-US" sz="1800" kern="0" dirty="0">
              <a:solidFill>
                <a:srgbClr val="005DA2"/>
              </a:solidFill>
              <a:latin typeface="+mj-ea"/>
              <a:ea typeface="+mj-ea"/>
            </a:endParaRPr>
          </a:p>
        </p:txBody>
      </p:sp>
      <p:sp>
        <p:nvSpPr>
          <p:cNvPr id="10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>
                <a:latin typeface="Franklin Gothic Medium" panose="020B0603020102020204" pitchFamily="34" charset="0"/>
              </a:rPr>
              <a:t>High Q SRF significance for a green machine</a:t>
            </a:r>
            <a:endParaRPr lang="zh-CN" altLang="en-US" dirty="0"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7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"/>
    </mc:Choice>
    <mc:Fallback xmlns="">
      <p:transition spd="slow" advTm="18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>
                <a:latin typeface="Franklin Gothic Medium" panose="020B0603020102020204" pitchFamily="34" charset="0"/>
              </a:rPr>
              <a:t>Approaches to a green machine/sustainability operation</a:t>
            </a:r>
            <a:endParaRPr lang="zh-CN" altLang="en-US" sz="3200" dirty="0">
              <a:latin typeface="Franklin Gothic Medium" panose="020B06030201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675093" y="1406142"/>
            <a:ext cx="11110900" cy="4843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288000"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kern="0" dirty="0" smtClean="0">
                <a:solidFill>
                  <a:srgbClr val="005DA2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CO2 footprint </a:t>
            </a:r>
            <a:r>
              <a:rPr lang="en-US" altLang="zh-CN" sz="2000" b="1" kern="0" dirty="0" smtClean="0">
                <a:solidFill>
                  <a:srgbClr val="005DA2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in operation</a:t>
            </a:r>
            <a:endParaRPr lang="en-US" altLang="zh-CN" sz="1800" b="1" kern="0" dirty="0" smtClean="0">
              <a:solidFill>
                <a:srgbClr val="005DA2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288000" indent="-288000"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kern="0" dirty="0" smtClean="0">
                <a:solidFill>
                  <a:srgbClr val="005DA2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Improving the key technology energy efficiency</a:t>
            </a:r>
            <a:endParaRPr lang="en-US" altLang="zh-CN" sz="2000" b="1" kern="0" dirty="0">
              <a:solidFill>
                <a:srgbClr val="005DA2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720000" lvl="1" indent="-288000">
              <a:lnSpc>
                <a:spcPct val="100000"/>
              </a:lnSpc>
              <a:spcBef>
                <a:spcPts val="600"/>
              </a:spcBef>
              <a:buSzPct val="100000"/>
              <a:tabLst>
                <a:tab pos="1609725" algn="l"/>
              </a:tabLst>
            </a:pPr>
            <a:r>
              <a:rPr lang="en-US" altLang="zh-CN" sz="1800" kern="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Superconducting technology: High Q SRF cavity and cooling system; HTS magnets</a:t>
            </a:r>
            <a:endParaRPr lang="en-US" altLang="zh-CN" sz="1800" kern="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720000" lvl="1" indent="-288000">
              <a:lnSpc>
                <a:spcPct val="100000"/>
              </a:lnSpc>
              <a:spcBef>
                <a:spcPts val="600"/>
              </a:spcBef>
              <a:buSzPct val="100000"/>
              <a:tabLst>
                <a:tab pos="1609725" algn="l"/>
              </a:tabLst>
            </a:pPr>
            <a:r>
              <a:rPr lang="en-US" altLang="zh-CN" sz="1800" kern="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High performance &amp; efficiency RF source</a:t>
            </a:r>
          </a:p>
          <a:p>
            <a:pPr marL="720000" lvl="1" indent="-288000">
              <a:lnSpc>
                <a:spcPct val="100000"/>
              </a:lnSpc>
              <a:spcBef>
                <a:spcPts val="600"/>
              </a:spcBef>
              <a:buSzPct val="100000"/>
              <a:tabLst>
                <a:tab pos="1609725" algn="l"/>
              </a:tabLst>
            </a:pPr>
            <a:r>
              <a:rPr lang="en-US" altLang="zh-CN" sz="1800" kern="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Novel magnets: dual aperture magnet, permanent magnet</a:t>
            </a:r>
          </a:p>
          <a:p>
            <a:pPr marL="720000" lvl="1" indent="-288000">
              <a:lnSpc>
                <a:spcPct val="100000"/>
              </a:lnSpc>
              <a:spcBef>
                <a:spcPts val="600"/>
              </a:spcBef>
              <a:buSzPct val="100000"/>
              <a:tabLst>
                <a:tab pos="1609725" algn="l"/>
              </a:tabLst>
            </a:pPr>
            <a:r>
              <a:rPr lang="en-US" altLang="zh-CN" sz="1800" kern="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Application of revolutionary new acceleration technology, i.e. Plasma acceleration</a:t>
            </a:r>
          </a:p>
          <a:p>
            <a:pPr marL="720000" lvl="1" indent="-288000">
              <a:lnSpc>
                <a:spcPct val="100000"/>
              </a:lnSpc>
              <a:spcBef>
                <a:spcPts val="600"/>
              </a:spcBef>
              <a:buSzPct val="100000"/>
              <a:tabLst>
                <a:tab pos="1609725" algn="l"/>
              </a:tabLst>
            </a:pPr>
            <a:r>
              <a:rPr lang="en-US" altLang="zh-CN" sz="1800" kern="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Coating for the vacuum system, SST for magnet power supply</a:t>
            </a:r>
            <a:endParaRPr lang="en-US" altLang="zh-CN" sz="1800" kern="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288000" indent="-288000"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kern="0" dirty="0" smtClean="0">
                <a:solidFill>
                  <a:srgbClr val="005DA2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Clean energy implement and utility</a:t>
            </a:r>
            <a:endParaRPr lang="en-US" altLang="zh-CN" sz="2000" b="1" kern="0" dirty="0">
              <a:solidFill>
                <a:srgbClr val="005DA2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720000" lvl="1" indent="-288000">
              <a:lnSpc>
                <a:spcPct val="100000"/>
              </a:lnSpc>
              <a:spcBef>
                <a:spcPts val="600"/>
              </a:spcBef>
              <a:buSzPct val="100000"/>
              <a:tabLst>
                <a:tab pos="1609725" algn="l"/>
              </a:tabLst>
            </a:pPr>
            <a:r>
              <a:rPr lang="en-US" altLang="zh-CN" sz="1800" kern="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Solar panel </a:t>
            </a:r>
            <a:endParaRPr lang="en-US" altLang="zh-CN" sz="1800" kern="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288000" indent="-288000">
              <a:lnSpc>
                <a:spcPct val="100000"/>
              </a:lnSpc>
              <a:spcBef>
                <a:spcPts val="600"/>
              </a:spcBef>
              <a:buSzPct val="70000"/>
              <a:buFont typeface="Wingdings" panose="05000000000000000000" pitchFamily="2" charset="2"/>
              <a:buChar char="l"/>
            </a:pPr>
            <a:r>
              <a:rPr lang="en-US" altLang="zh-CN" sz="2000" b="1" kern="0" dirty="0" smtClean="0">
                <a:solidFill>
                  <a:srgbClr val="005DA2"/>
                </a:solidFill>
                <a:latin typeface="Franklin Gothic Book" panose="020B0503020102020204" pitchFamily="34" charset="0"/>
                <a:cs typeface="Arial" panose="020B0604020202020204" pitchFamily="34" charset="0"/>
              </a:rPr>
              <a:t>Energy/non-renewable resource recovery</a:t>
            </a:r>
            <a:endParaRPr lang="en-US" altLang="zh-CN" sz="2000" b="1" kern="0" dirty="0">
              <a:solidFill>
                <a:srgbClr val="005DA2"/>
              </a:solidFill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720000" lvl="1" indent="-288000">
              <a:lnSpc>
                <a:spcPct val="100000"/>
              </a:lnSpc>
              <a:spcBef>
                <a:spcPts val="600"/>
              </a:spcBef>
              <a:buSzPct val="100000"/>
              <a:tabLst>
                <a:tab pos="1609725" algn="l"/>
              </a:tabLst>
            </a:pPr>
            <a:r>
              <a:rPr lang="en-US" altLang="zh-CN" sz="1800" kern="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Waste energy recovery from cooling water and utility in civilization</a:t>
            </a:r>
            <a:endParaRPr lang="en-US" altLang="zh-CN" sz="1800" kern="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720000" lvl="1" indent="-288000">
              <a:lnSpc>
                <a:spcPct val="100000"/>
              </a:lnSpc>
              <a:spcBef>
                <a:spcPts val="600"/>
              </a:spcBef>
              <a:buSzPct val="100000"/>
              <a:tabLst>
                <a:tab pos="1609725" algn="l"/>
              </a:tabLst>
            </a:pPr>
            <a:r>
              <a:rPr lang="en-US" altLang="zh-CN" sz="1800" kern="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Energy recovery from klystron</a:t>
            </a:r>
            <a:endParaRPr lang="en-US" altLang="zh-CN" sz="1800" kern="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  <a:p>
            <a:pPr marL="720000" lvl="1" indent="-288000">
              <a:lnSpc>
                <a:spcPct val="100000"/>
              </a:lnSpc>
              <a:spcBef>
                <a:spcPts val="600"/>
              </a:spcBef>
              <a:buSzPct val="100000"/>
              <a:tabLst>
                <a:tab pos="1609725" algn="l"/>
              </a:tabLst>
            </a:pPr>
            <a:r>
              <a:rPr lang="en-US" altLang="zh-CN" sz="1800" kern="0" dirty="0" smtClean="0">
                <a:latin typeface="Franklin Gothic Book" panose="020B0503020102020204" pitchFamily="34" charset="0"/>
                <a:cs typeface="Arial" panose="020B0604020202020204" pitchFamily="34" charset="0"/>
              </a:rPr>
              <a:t>Helium recovery</a:t>
            </a:r>
            <a:endParaRPr lang="en-US" altLang="zh-CN" sz="1800" kern="0" dirty="0">
              <a:latin typeface="Franklin Gothic Book" panose="020B0503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04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"/>
    </mc:Choice>
    <mc:Fallback xmlns="">
      <p:transition spd="slow" advTm="27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9"/>
          <a:stretch/>
        </p:blipFill>
        <p:spPr>
          <a:xfrm>
            <a:off x="730579" y="3274619"/>
            <a:ext cx="2499484" cy="2839563"/>
          </a:xfrm>
          <a:prstGeom prst="rect">
            <a:avLst/>
          </a:prstGeom>
        </p:spPr>
      </p:pic>
      <p:sp>
        <p:nvSpPr>
          <p:cNvPr id="11" name="Line Callout 1 (Accent Bar) 10"/>
          <p:cNvSpPr/>
          <p:nvPr/>
        </p:nvSpPr>
        <p:spPr>
          <a:xfrm>
            <a:off x="3497344" y="4583046"/>
            <a:ext cx="2427402" cy="1753386"/>
          </a:xfrm>
          <a:prstGeom prst="accentCallout1">
            <a:avLst>
              <a:gd name="adj1" fmla="val 18750"/>
              <a:gd name="adj2" fmla="val -8333"/>
              <a:gd name="adj3" fmla="val 33737"/>
              <a:gd name="adj4" fmla="val -50178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sz="3200" dirty="0"/>
              <a:t>Vapor-diffused Nb3Sn </a:t>
            </a:r>
            <a:r>
              <a:rPr lang="en-US" altLang="zh-CN" sz="3200" dirty="0" smtClean="0"/>
              <a:t>Cavity for Industrial Application</a:t>
            </a:r>
            <a:endParaRPr lang="zh-CN" alt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内容占位符 1">
            <a:extLst>
              <a:ext uri="{FF2B5EF4-FFF2-40B4-BE49-F238E27FC236}">
                <a16:creationId xmlns:a16="http://schemas.microsoft.com/office/drawing/2014/main" id="{B4D94E73-7558-4E5B-8C34-22804EB9E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364" y="908720"/>
            <a:ext cx="11449272" cy="2066229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en-US" altLang="zh-CN" sz="2000" b="1" dirty="0"/>
              <a:t>Cryogenic power decrease with high Q SRF </a:t>
            </a:r>
            <a:r>
              <a:rPr lang="en-US" altLang="zh-CN" sz="2000" b="1" dirty="0">
                <a:solidFill>
                  <a:srgbClr val="FF0000"/>
                </a:solidFill>
              </a:rPr>
              <a:t>Nb</a:t>
            </a:r>
            <a:r>
              <a:rPr lang="en-US" altLang="zh-CN" sz="2000" b="1" baseline="-25000" dirty="0">
                <a:solidFill>
                  <a:srgbClr val="FF0000"/>
                </a:solidFill>
              </a:rPr>
              <a:t>3</a:t>
            </a:r>
            <a:r>
              <a:rPr lang="en-US" altLang="zh-CN" sz="2000" b="1" dirty="0">
                <a:solidFill>
                  <a:srgbClr val="FF0000"/>
                </a:solidFill>
              </a:rPr>
              <a:t>Sn</a:t>
            </a:r>
            <a:r>
              <a:rPr lang="en-US" altLang="zh-CN" sz="2000" b="1" dirty="0"/>
              <a:t> cavities</a:t>
            </a:r>
          </a:p>
          <a:p>
            <a:pPr lvl="1">
              <a:spcBef>
                <a:spcPts val="1200"/>
              </a:spcBef>
            </a:pPr>
            <a:r>
              <a:rPr lang="en-US" altLang="zh-CN" dirty="0" smtClean="0"/>
              <a:t>~ </a:t>
            </a:r>
            <a:r>
              <a:rPr lang="en-US" altLang="zh-CN" dirty="0"/>
              <a:t>20 MV/ m </a:t>
            </a:r>
            <a:r>
              <a:rPr lang="en-US" altLang="zh-CN" dirty="0">
                <a:solidFill>
                  <a:srgbClr val="00B050"/>
                </a:solidFill>
              </a:rPr>
              <a:t>Nb</a:t>
            </a:r>
            <a:r>
              <a:rPr lang="en-US" altLang="zh-CN" baseline="-25000" dirty="0">
                <a:solidFill>
                  <a:srgbClr val="00B050"/>
                </a:solidFill>
              </a:rPr>
              <a:t>3</a:t>
            </a:r>
            <a:r>
              <a:rPr lang="en-US" altLang="zh-CN" dirty="0">
                <a:solidFill>
                  <a:srgbClr val="00B050"/>
                </a:solidFill>
              </a:rPr>
              <a:t>Sn 4.2 K </a:t>
            </a:r>
            <a:r>
              <a:rPr lang="en-US" altLang="zh-CN" dirty="0" err="1"/>
              <a:t>cryo</a:t>
            </a:r>
            <a:r>
              <a:rPr lang="en-US" altLang="zh-CN" dirty="0"/>
              <a:t> efficiency similar to Nb at 2 K, lower than </a:t>
            </a:r>
            <a:r>
              <a:rPr lang="en-US" altLang="zh-CN" dirty="0">
                <a:solidFill>
                  <a:srgbClr val="0070C0"/>
                </a:solidFill>
              </a:rPr>
              <a:t>high Q Nb at 2 K </a:t>
            </a:r>
            <a:r>
              <a:rPr lang="en-US" altLang="zh-CN" dirty="0"/>
              <a:t>(unless </a:t>
            </a:r>
            <a:r>
              <a:rPr lang="en-US" altLang="zh-CN" dirty="0">
                <a:solidFill>
                  <a:srgbClr val="FF0000"/>
                </a:solidFill>
              </a:rPr>
              <a:t>mitigate Q-slope</a:t>
            </a:r>
            <a:r>
              <a:rPr lang="en-US" altLang="zh-CN" dirty="0"/>
              <a:t> Q</a:t>
            </a:r>
            <a:r>
              <a:rPr lang="en-US" altLang="zh-CN" baseline="-25000" dirty="0"/>
              <a:t>0</a:t>
            </a:r>
            <a:r>
              <a:rPr lang="en-US" altLang="zh-CN" dirty="0"/>
              <a:t> &gt; 2.7E10 at higher gradient), </a:t>
            </a:r>
            <a:r>
              <a:rPr lang="en-US" altLang="zh-CN" sz="1600" dirty="0"/>
              <a:t>assume Coefficient Of Performance (4.2 K / 2 K) = 3.6</a:t>
            </a:r>
          </a:p>
          <a:p>
            <a:pPr lvl="1">
              <a:spcBef>
                <a:spcPts val="1200"/>
              </a:spcBef>
            </a:pPr>
            <a:r>
              <a:rPr lang="en-US" altLang="zh-CN" dirty="0"/>
              <a:t>650 MHz Nb cavity at 4.2 K Q</a:t>
            </a:r>
            <a:r>
              <a:rPr lang="en-US" altLang="zh-CN" baseline="-25000" dirty="0"/>
              <a:t>0</a:t>
            </a:r>
            <a:r>
              <a:rPr lang="en-US" altLang="zh-CN" dirty="0"/>
              <a:t> ~ 2E9. If use cryocooler at 4.2 K for industry application (~ 10 MV/m), Nb</a:t>
            </a:r>
            <a:r>
              <a:rPr lang="en-US" altLang="zh-CN" baseline="-25000" dirty="0"/>
              <a:t>3</a:t>
            </a:r>
            <a:r>
              <a:rPr lang="en-US" altLang="zh-CN" dirty="0"/>
              <a:t>Sn is the only choice. COP of cryocooler not efficient for large accelerators</a:t>
            </a:r>
            <a:r>
              <a:rPr lang="en-US" altLang="zh-CN" dirty="0" smtClean="0"/>
              <a:t>.</a:t>
            </a:r>
            <a:endParaRPr lang="en-US" altLang="zh-CN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594" y="4694401"/>
            <a:ext cx="2040903" cy="1530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3501008"/>
            <a:ext cx="4810907" cy="32467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37067" y="3111108"/>
            <a:ext cx="38029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C00000"/>
                </a:solidFill>
              </a:rPr>
              <a:t>Results in June 2024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087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Optimization to the </a:t>
            </a:r>
            <a:r>
              <a:rPr lang="en-US" altLang="zh-CN" smtClean="0"/>
              <a:t>cryogenic system</a:t>
            </a:r>
            <a:endParaRPr lang="zh-CN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30D4E844-D619-43A4-8101-1030DEC73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79" y="3616108"/>
            <a:ext cx="8368867" cy="3122436"/>
          </a:xfrm>
          <a:prstGeom prst="rect">
            <a:avLst/>
          </a:prstGeom>
        </p:spPr>
      </p:pic>
      <p:sp>
        <p:nvSpPr>
          <p:cNvPr id="12" name="箭头: 下 313">
            <a:extLst>
              <a:ext uri="{FF2B5EF4-FFF2-40B4-BE49-F238E27FC236}">
                <a16:creationId xmlns:a16="http://schemas.microsoft.com/office/drawing/2014/main" id="{2559B1BB-2C26-4727-9C15-7050CC82AE00}"/>
              </a:ext>
            </a:extLst>
          </p:cNvPr>
          <p:cNvSpPr/>
          <p:nvPr/>
        </p:nvSpPr>
        <p:spPr>
          <a:xfrm>
            <a:off x="10181786" y="2356174"/>
            <a:ext cx="726372" cy="973326"/>
          </a:xfrm>
          <a:prstGeom prst="down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文本框 314">
            <a:extLst>
              <a:ext uri="{FF2B5EF4-FFF2-40B4-BE49-F238E27FC236}">
                <a16:creationId xmlns:a16="http://schemas.microsoft.com/office/drawing/2014/main" id="{FD2AA0A1-54E2-4054-8E70-766D194EA485}"/>
              </a:ext>
            </a:extLst>
          </p:cNvPr>
          <p:cNvSpPr txBox="1"/>
          <p:nvPr/>
        </p:nvSpPr>
        <p:spPr>
          <a:xfrm>
            <a:off x="10264635" y="1740452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CDR</a:t>
            </a:r>
            <a:endParaRPr lang="zh-CN" altLang="en-US" dirty="0">
              <a:solidFill>
                <a:prstClr val="black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4" name="文本框 315">
            <a:extLst>
              <a:ext uri="{FF2B5EF4-FFF2-40B4-BE49-F238E27FC236}">
                <a16:creationId xmlns:a16="http://schemas.microsoft.com/office/drawing/2014/main" id="{508AB2D5-7966-4E8F-A899-9477B171FF74}"/>
              </a:ext>
            </a:extLst>
          </p:cNvPr>
          <p:cNvSpPr txBox="1"/>
          <p:nvPr/>
        </p:nvSpPr>
        <p:spPr>
          <a:xfrm>
            <a:off x="10251508" y="349076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TDR</a:t>
            </a:r>
            <a:endParaRPr lang="zh-CN" altLang="en-US" dirty="0">
              <a:solidFill>
                <a:prstClr val="black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15" name="文本框 316">
            <a:extLst>
              <a:ext uri="{FF2B5EF4-FFF2-40B4-BE49-F238E27FC236}">
                <a16:creationId xmlns:a16="http://schemas.microsoft.com/office/drawing/2014/main" id="{A39B027F-1219-4BAE-AA9C-A9357DA1EF89}"/>
              </a:ext>
            </a:extLst>
          </p:cNvPr>
          <p:cNvSpPr txBox="1"/>
          <p:nvPr/>
        </p:nvSpPr>
        <p:spPr>
          <a:xfrm>
            <a:off x="9455627" y="3829161"/>
            <a:ext cx="2590847" cy="2308324"/>
          </a:xfrm>
          <a:prstGeom prst="rect">
            <a:avLst/>
          </a:prstGeom>
          <a:solidFill>
            <a:srgbClr val="4BACC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Eliminate many small valve boxes;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Helium flow looks more easier;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+mn-cs"/>
              </a:rPr>
              <a:t>Reduce the cryogenic cost;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zh-CN" kern="0" dirty="0" smtClean="0">
                <a:solidFill>
                  <a:prstClr val="white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Potential for saving electricity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: 圆角 56">
            <a:extLst>
              <a:ext uri="{FF2B5EF4-FFF2-40B4-BE49-F238E27FC236}">
                <a16:creationId xmlns:a16="http://schemas.microsoft.com/office/drawing/2014/main" id="{54A2B81F-7230-4998-93CB-124AD2F58422}"/>
              </a:ext>
            </a:extLst>
          </p:cNvPr>
          <p:cNvSpPr/>
          <p:nvPr/>
        </p:nvSpPr>
        <p:spPr bwMode="auto">
          <a:xfrm>
            <a:off x="126672" y="3653542"/>
            <a:ext cx="9165544" cy="3135866"/>
          </a:xfrm>
          <a:prstGeom prst="roundRect">
            <a:avLst>
              <a:gd name="adj" fmla="val 3360"/>
            </a:avLst>
          </a:prstGeom>
          <a:solidFill>
            <a:srgbClr val="C0504D">
              <a:lumMod val="40000"/>
              <a:lumOff val="60000"/>
              <a:alpha val="10000"/>
            </a:srgbClr>
          </a:solidFill>
          <a:ln w="28575" cap="flat" cmpd="sng" algn="ctr">
            <a:solidFill>
              <a:srgbClr val="9BBB59"/>
            </a:solidFill>
            <a:prstDash val="solid"/>
            <a:miter lim="800000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pic>
        <p:nvPicPr>
          <p:cNvPr id="17" name="图片 319">
            <a:extLst>
              <a:ext uri="{FF2B5EF4-FFF2-40B4-BE49-F238E27FC236}">
                <a16:creationId xmlns:a16="http://schemas.microsoft.com/office/drawing/2014/main" id="{83C33038-92C9-4C45-9347-4BA39378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1" y="1023986"/>
            <a:ext cx="9206185" cy="2719052"/>
          </a:xfrm>
          <a:prstGeom prst="rect">
            <a:avLst/>
          </a:prstGeom>
        </p:spPr>
      </p:pic>
      <p:sp>
        <p:nvSpPr>
          <p:cNvPr id="18" name="矩形: 圆角 56">
            <a:extLst>
              <a:ext uri="{FF2B5EF4-FFF2-40B4-BE49-F238E27FC236}">
                <a16:creationId xmlns:a16="http://schemas.microsoft.com/office/drawing/2014/main" id="{3B97C734-889E-4370-BE5F-13FFCD598D87}"/>
              </a:ext>
            </a:extLst>
          </p:cNvPr>
          <p:cNvSpPr/>
          <p:nvPr/>
        </p:nvSpPr>
        <p:spPr bwMode="auto">
          <a:xfrm>
            <a:off x="115509" y="890657"/>
            <a:ext cx="9206184" cy="2699508"/>
          </a:xfrm>
          <a:prstGeom prst="roundRect">
            <a:avLst>
              <a:gd name="adj" fmla="val 3360"/>
            </a:avLst>
          </a:prstGeom>
          <a:solidFill>
            <a:srgbClr val="4F81BD">
              <a:lumMod val="75000"/>
              <a:alpha val="10000"/>
            </a:srgbClr>
          </a:solidFill>
          <a:ln w="28575" cap="flat" cmpd="sng" algn="ctr">
            <a:solidFill>
              <a:srgbClr val="9BBB59"/>
            </a:solidFill>
            <a:prstDash val="solid"/>
            <a:miter lim="800000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43739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235673" y="177265"/>
            <a:ext cx="9386608" cy="579655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Novel concept of power supply based on 10kV SST</a:t>
            </a:r>
            <a:endParaRPr lang="zh-CN" altLang="en-US" sz="2800" dirty="0"/>
          </a:p>
        </p:txBody>
      </p:sp>
      <p:pic>
        <p:nvPicPr>
          <p:cNvPr id="4" name="图片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268" y="879637"/>
            <a:ext cx="8396381" cy="36300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内容占位符 1"/>
          <p:cNvSpPr>
            <a:spLocks noGrp="1"/>
          </p:cNvSpPr>
          <p:nvPr>
            <p:ph idx="1"/>
          </p:nvPr>
        </p:nvSpPr>
        <p:spPr>
          <a:xfrm>
            <a:off x="483568" y="5085422"/>
            <a:ext cx="11305256" cy="1559218"/>
          </a:xfrm>
        </p:spPr>
        <p:txBody>
          <a:bodyPr>
            <a:noAutofit/>
          </a:bodyPr>
          <a:lstStyle/>
          <a:p>
            <a:r>
              <a:rPr lang="en-US" altLang="zh-CN" sz="1800" dirty="0" smtClean="0"/>
              <a:t>Numerous media/small magnet power supplies are needed: Quadrupole, </a:t>
            </a:r>
            <a:r>
              <a:rPr lang="en-US" altLang="zh-CN" sz="1800" dirty="0" err="1" smtClean="0"/>
              <a:t>Sextupole</a:t>
            </a:r>
            <a:r>
              <a:rPr lang="en-US" altLang="zh-CN" sz="1800" dirty="0" smtClean="0"/>
              <a:t>, corrector, … Lots of cables are needed, resulting in energy lost</a:t>
            </a:r>
          </a:p>
          <a:p>
            <a:r>
              <a:rPr lang="en-US" altLang="zh-CN" sz="1800" dirty="0" smtClean="0"/>
              <a:t>SST can eliminate the need for 10kV transformer and SVG, which directly converts the AC power from 10kV to DC 200V – 1000V DC200V~1kV, with voltage tenability</a:t>
            </a:r>
          </a:p>
          <a:p>
            <a:r>
              <a:rPr lang="en-US" altLang="zh-CN" sz="1800" dirty="0" smtClean="0"/>
              <a:t>Rectifier is not needed in the power supplies, reducing the cost, space occupation and power consumption</a:t>
            </a:r>
          </a:p>
        </p:txBody>
      </p:sp>
      <p:pic>
        <p:nvPicPr>
          <p:cNvPr id="6" name="图片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261"/>
          <a:stretch/>
        </p:blipFill>
        <p:spPr bwMode="auto">
          <a:xfrm>
            <a:off x="209381" y="2494280"/>
            <a:ext cx="3047999" cy="25911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Left-Right Arrow 7"/>
          <p:cNvSpPr/>
          <p:nvPr/>
        </p:nvSpPr>
        <p:spPr>
          <a:xfrm rot="19360728">
            <a:off x="3646005" y="3353925"/>
            <a:ext cx="919480" cy="22317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4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"/>
    </mc:Choice>
    <mc:Fallback xmlns="">
      <p:transition spd="slow" advTm="18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0601" y="1534629"/>
            <a:ext cx="7426079" cy="4886491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n-lt"/>
                <a:ea typeface="+mn-ea"/>
              </a:rPr>
              <a:t>A heat recovery chiller unit is used to recover waste </a:t>
            </a:r>
            <a:r>
              <a:rPr lang="en-US" altLang="zh-CN" sz="2000" dirty="0" smtClean="0">
                <a:latin typeface="+mn-lt"/>
                <a:ea typeface="+mn-ea"/>
              </a:rPr>
              <a:t>heat.</a:t>
            </a:r>
            <a:endParaRPr lang="en-US" altLang="zh-CN" sz="2000" dirty="0">
              <a:latin typeface="+mn-lt"/>
              <a:ea typeface="+mn-ea"/>
            </a:endParaRPr>
          </a:p>
          <a:p>
            <a:pPr>
              <a:lnSpc>
                <a:spcPct val="140000"/>
              </a:lnSpc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n-lt"/>
                <a:ea typeface="+mn-ea"/>
              </a:rPr>
              <a:t>HEPS </a:t>
            </a:r>
            <a:r>
              <a:rPr lang="en-US" altLang="zh-CN" sz="2000" dirty="0" smtClean="0">
                <a:latin typeface="+mn-lt"/>
                <a:ea typeface="+mn-ea"/>
              </a:rPr>
              <a:t>installs </a:t>
            </a:r>
            <a:r>
              <a:rPr lang="en-US" altLang="zh-CN" sz="2000" dirty="0">
                <a:latin typeface="+mn-lt"/>
                <a:ea typeface="+mn-ea"/>
              </a:rPr>
              <a:t>four </a:t>
            </a:r>
            <a:r>
              <a:rPr lang="en-US" altLang="zh-CN" sz="2000" dirty="0">
                <a:solidFill>
                  <a:srgbClr val="FF0000"/>
                </a:solidFill>
                <a:latin typeface="+mn-lt"/>
                <a:ea typeface="+mn-ea"/>
              </a:rPr>
              <a:t>heat recovery </a:t>
            </a:r>
            <a:r>
              <a:rPr lang="en-US" altLang="zh-CN" sz="2000" dirty="0" smtClean="0">
                <a:latin typeface="+mn-lt"/>
                <a:ea typeface="+mn-ea"/>
              </a:rPr>
              <a:t>chiller </a:t>
            </a:r>
            <a:r>
              <a:rPr lang="en-US" altLang="zh-CN" sz="2000" dirty="0">
                <a:latin typeface="+mn-lt"/>
                <a:ea typeface="+mn-ea"/>
              </a:rPr>
              <a:t>units: 2 * 5500 kW and 2 * 2800 kW. </a:t>
            </a:r>
            <a:r>
              <a:rPr lang="en-US" altLang="zh-CN" sz="2000" dirty="0" smtClean="0">
                <a:latin typeface="+mn-lt"/>
                <a:ea typeface="+mn-ea"/>
              </a:rPr>
              <a:t>In the normal </a:t>
            </a:r>
            <a:r>
              <a:rPr lang="en-US" altLang="zh-CN" sz="2000" dirty="0">
                <a:latin typeface="+mn-lt"/>
                <a:ea typeface="+mn-ea"/>
              </a:rPr>
              <a:t>operation, </a:t>
            </a:r>
            <a:r>
              <a:rPr lang="en-US" altLang="zh-CN" sz="2000" dirty="0" smtClean="0">
                <a:latin typeface="+mn-lt"/>
                <a:ea typeface="+mn-ea"/>
              </a:rPr>
              <a:t>maximum </a:t>
            </a:r>
            <a:r>
              <a:rPr lang="en-US" altLang="zh-CN" sz="2000" dirty="0">
                <a:latin typeface="+mn-lt"/>
                <a:ea typeface="+mn-ea"/>
              </a:rPr>
              <a:t>of </a:t>
            </a:r>
            <a:r>
              <a:rPr lang="en-US" altLang="zh-CN" sz="2000" dirty="0" smtClean="0">
                <a:latin typeface="+mn-lt"/>
                <a:ea typeface="+mn-ea"/>
              </a:rPr>
              <a:t>about </a:t>
            </a:r>
            <a:r>
              <a:rPr lang="en-US" altLang="zh-CN" sz="2000" dirty="0">
                <a:latin typeface="+mn-lt"/>
                <a:ea typeface="+mn-ea"/>
              </a:rPr>
              <a:t>13 MW </a:t>
            </a:r>
            <a:r>
              <a:rPr lang="en-US" altLang="zh-CN" sz="2000" dirty="0" smtClean="0">
                <a:latin typeface="+mn-lt"/>
                <a:ea typeface="+mn-ea"/>
              </a:rPr>
              <a:t>waste heat can be recovered in the form of 42°C</a:t>
            </a:r>
            <a:r>
              <a:rPr lang="en-US" altLang="zh-CN" sz="2000" dirty="0">
                <a:latin typeface="+mn-lt"/>
                <a:ea typeface="+mn-ea"/>
              </a:rPr>
              <a:t> </a:t>
            </a:r>
            <a:r>
              <a:rPr lang="en-US" altLang="zh-CN" sz="2000" dirty="0" smtClean="0">
                <a:latin typeface="+mn-lt"/>
                <a:ea typeface="+mn-ea"/>
              </a:rPr>
              <a:t>water</a:t>
            </a:r>
            <a:endParaRPr lang="en-US" altLang="zh-CN" sz="2000" dirty="0">
              <a:latin typeface="+mn-lt"/>
              <a:ea typeface="+mn-ea"/>
            </a:endParaRPr>
          </a:p>
          <a:p>
            <a:pPr>
              <a:lnSpc>
                <a:spcPct val="140000"/>
              </a:lnSpc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+mn-lt"/>
                <a:ea typeface="+mn-ea"/>
              </a:rPr>
              <a:t>The </a:t>
            </a:r>
            <a:r>
              <a:rPr lang="en-US" altLang="zh-CN" sz="2000" dirty="0" smtClean="0">
                <a:latin typeface="+mn-lt"/>
                <a:ea typeface="+mn-ea"/>
              </a:rPr>
              <a:t>heat </a:t>
            </a:r>
            <a:r>
              <a:rPr lang="en-US" altLang="zh-CN" sz="2000" dirty="0">
                <a:latin typeface="+mn-lt"/>
                <a:ea typeface="+mn-ea"/>
              </a:rPr>
              <a:t>load </a:t>
            </a:r>
            <a:r>
              <a:rPr lang="en-US" altLang="zh-CN" sz="2000" dirty="0" smtClean="0">
                <a:latin typeface="+mn-lt"/>
                <a:ea typeface="+mn-ea"/>
              </a:rPr>
              <a:t>of HEPS </a:t>
            </a:r>
            <a:r>
              <a:rPr lang="en-US" altLang="zh-CN" sz="2000" dirty="0">
                <a:latin typeface="+mn-lt"/>
                <a:ea typeface="+mn-ea"/>
              </a:rPr>
              <a:t>is </a:t>
            </a:r>
            <a:r>
              <a:rPr lang="en-US" altLang="zh-CN" sz="2000" dirty="0" smtClean="0">
                <a:latin typeface="+mn-lt"/>
                <a:ea typeface="+mn-ea"/>
              </a:rPr>
              <a:t>about 10.4 MW </a:t>
            </a:r>
            <a:r>
              <a:rPr lang="en-US" altLang="zh-CN" sz="2000" dirty="0">
                <a:latin typeface="+mn-lt"/>
                <a:ea typeface="+mn-ea"/>
              </a:rPr>
              <a:t>in winter and </a:t>
            </a:r>
            <a:r>
              <a:rPr lang="en-US" altLang="zh-CN" sz="2000" dirty="0" smtClean="0">
                <a:latin typeface="+mn-lt"/>
                <a:ea typeface="+mn-ea"/>
              </a:rPr>
              <a:t>0.4 MW </a:t>
            </a:r>
            <a:r>
              <a:rPr lang="en-US" altLang="zh-CN" sz="2000" dirty="0">
                <a:latin typeface="+mn-lt"/>
                <a:ea typeface="+mn-ea"/>
              </a:rPr>
              <a:t>in summer. When the system is running, the recovered heat source can fully replace municipal heat </a:t>
            </a:r>
            <a:r>
              <a:rPr lang="en-US" altLang="zh-CN" sz="2000" dirty="0" smtClean="0">
                <a:latin typeface="+mn-lt"/>
                <a:ea typeface="+mn-ea"/>
              </a:rPr>
              <a:t>sources</a:t>
            </a:r>
            <a:endParaRPr lang="en-US" altLang="zh-CN" sz="20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250" y="1351851"/>
            <a:ext cx="3667750" cy="3003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14840" y="861135"/>
            <a:ext cx="217556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</a:rPr>
              <a:t>Installation the heat recovery condenser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pic>
        <p:nvPicPr>
          <p:cNvPr id="6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7188" y="4315065"/>
            <a:ext cx="3595626" cy="244298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01478" y="270185"/>
            <a:ext cx="8644647" cy="674066"/>
          </a:xfrm>
        </p:spPr>
        <p:txBody>
          <a:bodyPr>
            <a:normAutofit/>
          </a:bodyPr>
          <a:lstStyle/>
          <a:p>
            <a:r>
              <a:rPr lang="en-US" altLang="zh-CN" sz="2600" dirty="0"/>
              <a:t>HEPS Waste Heat Sources Utilization</a:t>
            </a:r>
            <a:endParaRPr sz="2600" dirty="0"/>
          </a:p>
        </p:txBody>
      </p:sp>
    </p:spTree>
    <p:extLst>
      <p:ext uri="{BB962C8B-B14F-4D97-AF65-F5344CB8AC3E}">
        <p14:creationId xmlns:p14="http://schemas.microsoft.com/office/powerpoint/2010/main" val="35018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"/>
    </mc:Choice>
    <mc:Fallback xmlns="">
      <p:transition spd="slow" advTm="18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67015" y="138327"/>
            <a:ext cx="10332505" cy="643993"/>
          </a:xfrm>
        </p:spPr>
        <p:txBody>
          <a:bodyPr>
            <a:normAutofit/>
          </a:bodyPr>
          <a:lstStyle/>
          <a:p>
            <a:r>
              <a:rPr lang="en-US" altLang="zh-CN" sz="2600" dirty="0"/>
              <a:t>Advanced heat-pump technology applications for </a:t>
            </a:r>
            <a:r>
              <a:rPr lang="en-US" altLang="zh-CN" sz="2600" dirty="0" smtClean="0"/>
              <a:t>CEPC</a:t>
            </a:r>
            <a:endParaRPr lang="zh-CN" altLang="en-US" sz="2600" dirty="0"/>
          </a:p>
        </p:txBody>
      </p:sp>
      <p:sp>
        <p:nvSpPr>
          <p:cNvPr id="4" name="文本框 1">
            <a:extLst>
              <a:ext uri="{FF2B5EF4-FFF2-40B4-BE49-F238E27FC236}">
                <a16:creationId xmlns:a16="http://schemas.microsoft.com/office/drawing/2014/main" id="{5F4D6EE5-D363-4507-ADC7-7BB75E71CBD4}"/>
              </a:ext>
            </a:extLst>
          </p:cNvPr>
          <p:cNvSpPr txBox="1"/>
          <p:nvPr/>
        </p:nvSpPr>
        <p:spPr>
          <a:xfrm>
            <a:off x="0" y="900077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kern="0" dirty="0">
                <a:solidFill>
                  <a:srgbClr val="005DA2"/>
                </a:solidFill>
              </a:rPr>
              <a:t>As the rapid development of photovoltaic and heat storage technology, AHP can be served the new possible scheme to recover the waste heat.</a:t>
            </a:r>
            <a:endParaRPr lang="zh-CN" altLang="en-US" sz="2000" b="1" kern="0" dirty="0">
              <a:solidFill>
                <a:srgbClr val="005DA2"/>
              </a:solidFill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985E8AE3-AC2D-4BDC-BCA0-CFEDDF968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64" y="1387217"/>
            <a:ext cx="11408720" cy="547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"/>
    </mc:Choice>
    <mc:Fallback xmlns="">
      <p:transition spd="slow" advTm="187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A4A792D-AE71-4CDE-AC94-E7C6950ACE20}"/>
              </a:ext>
            </a:extLst>
          </p:cNvPr>
          <p:cNvSpPr>
            <a:spLocks noGrp="1"/>
          </p:cNvSpPr>
          <p:nvPr/>
        </p:nvSpPr>
        <p:spPr>
          <a:xfrm>
            <a:off x="1116675" y="96737"/>
            <a:ext cx="10763325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2800" kern="0" dirty="0" smtClean="0">
                <a:solidFill>
                  <a:srgbClr val="005DA2"/>
                </a:solidFill>
                <a:effectLst/>
                <a:latin typeface="Arial" panose="020B0604020202020204" pitchFamily="34" charset="0"/>
                <a:ea typeface="微软雅黑" panose="020B0503020204020204" charset="-122"/>
              </a:rPr>
              <a:t>Full recovery/recycling of helium for sustainability operation</a:t>
            </a:r>
            <a:endParaRPr lang="zh-CN" altLang="en-US" sz="2800" kern="0" dirty="0">
              <a:solidFill>
                <a:srgbClr val="005DA2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121442" y="936916"/>
            <a:ext cx="11949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/>
              <a:t>Helium gas is a non-renewable resource. Therefore, helium recycling is essential for </a:t>
            </a:r>
            <a:r>
              <a:rPr lang="en-US" altLang="zh-CN" dirty="0">
                <a:solidFill>
                  <a:srgbClr val="C00000"/>
                </a:solidFill>
              </a:rPr>
              <a:t>sustainable</a:t>
            </a:r>
            <a:r>
              <a:rPr lang="en-US" altLang="zh-CN" dirty="0"/>
              <a:t> operations.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dirty="0"/>
              <a:t>IHEP has implemented a helium gas recovery system, specifically the liquid helium recovery and purification system of BEPCII(ADS)/PAPS, many years ago. This system has been operating stably.</a:t>
            </a:r>
            <a:endParaRPr lang="en-US" altLang="zh-CN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altLang="zh-CN" b="1" dirty="0" smtClean="0">
                <a:solidFill>
                  <a:srgbClr val="FF0000"/>
                </a:solidFill>
              </a:rPr>
              <a:t>Recovery </a:t>
            </a:r>
            <a:r>
              <a:rPr lang="en-US" altLang="zh-CN" b="1" dirty="0">
                <a:solidFill>
                  <a:srgbClr val="FF0000"/>
                </a:solidFill>
              </a:rPr>
              <a:t>capacity ≥210NM³/h; purification capacity ≥105NM³/h</a:t>
            </a:r>
            <a:r>
              <a:rPr lang="en-US" altLang="zh-CN" b="1" dirty="0" smtClean="0">
                <a:solidFill>
                  <a:srgbClr val="FF0000"/>
                </a:solidFill>
              </a:rPr>
              <a:t>;</a:t>
            </a:r>
            <a:endParaRPr lang="en-US" altLang="zh-CN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121" y="2372806"/>
            <a:ext cx="2991535" cy="1995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657" y="2371997"/>
            <a:ext cx="3015144" cy="19961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61646" y="4570602"/>
            <a:ext cx="2688693" cy="21259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1746" y="4536423"/>
            <a:ext cx="2779900" cy="2194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24245" y="4536423"/>
            <a:ext cx="2695052" cy="21943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8239" y="2390368"/>
            <a:ext cx="5850997" cy="1891066"/>
          </a:xfrm>
          <a:prstGeom prst="rect">
            <a:avLst/>
          </a:prstGeom>
        </p:spPr>
      </p:pic>
      <p:sp>
        <p:nvSpPr>
          <p:cNvPr id="14" name="矩形: 圆角 56"/>
          <p:cNvSpPr/>
          <p:nvPr/>
        </p:nvSpPr>
        <p:spPr bwMode="auto">
          <a:xfrm>
            <a:off x="73496" y="2270505"/>
            <a:ext cx="6116320" cy="2184400"/>
          </a:xfrm>
          <a:prstGeom prst="roundRect">
            <a:avLst>
              <a:gd name="adj" fmla="val 3360"/>
            </a:avLst>
          </a:prstGeom>
          <a:solidFill>
            <a:schemeClr val="accent1">
              <a:lumMod val="75000"/>
              <a:alpha val="10000"/>
            </a:schemeClr>
          </a:solidFill>
          <a:ln w="28575" cap="flat" cmpd="sng" algn="ctr">
            <a:solidFill>
              <a:schemeClr val="accent3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矩形 57"/>
          <p:cNvSpPr/>
          <p:nvPr/>
        </p:nvSpPr>
        <p:spPr bwMode="auto">
          <a:xfrm>
            <a:off x="1238642" y="3596994"/>
            <a:ext cx="39192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微软雅黑" panose="020B0503020204020204" pitchFamily="34" charset="-122"/>
              </a:rPr>
              <a:t>PAPS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</a:rPr>
              <a:t>helium purification </a:t>
            </a: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</a:rPr>
              <a:t>and recycling system</a:t>
            </a:r>
            <a:endParaRPr lang="zh-CN" sz="2400" b="1" i="0" u="none" strike="noStrike" cap="none" spc="0" dirty="0">
              <a:ln>
                <a:noFill/>
              </a:ln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16" name="矩形: 圆角 56"/>
          <p:cNvSpPr/>
          <p:nvPr/>
        </p:nvSpPr>
        <p:spPr bwMode="auto">
          <a:xfrm>
            <a:off x="6256441" y="2270505"/>
            <a:ext cx="5881218" cy="2184400"/>
          </a:xfrm>
          <a:prstGeom prst="roundRect">
            <a:avLst>
              <a:gd name="adj" fmla="val 3360"/>
            </a:avLst>
          </a:prstGeom>
          <a:solidFill>
            <a:schemeClr val="accent1">
              <a:lumMod val="75000"/>
              <a:alpha val="10000"/>
            </a:schemeClr>
          </a:solidFill>
          <a:ln w="28575" cap="flat" cmpd="sng" algn="ctr">
            <a:solidFill>
              <a:schemeClr val="accent3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57"/>
          <p:cNvSpPr/>
          <p:nvPr/>
        </p:nvSpPr>
        <p:spPr bwMode="auto">
          <a:xfrm>
            <a:off x="7549301" y="3689509"/>
            <a:ext cx="37545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微软雅黑" panose="020B0503020204020204" pitchFamily="34" charset="-122"/>
              </a:rPr>
              <a:t>ADS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</a:rPr>
              <a:t>helium purification </a:t>
            </a: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</a:rPr>
              <a:t>and recycling system</a:t>
            </a:r>
            <a:endParaRPr lang="zh-CN" altLang="zh-CN" sz="2400" b="1" i="0" u="none" strike="noStrike" cap="none" spc="0" dirty="0">
              <a:ln>
                <a:noFill/>
              </a:ln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cs typeface="Arial" panose="020B0604020202020204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sz="2400" b="1" i="0" u="none" strike="noStrike" cap="none" spc="0" dirty="0">
              <a:ln>
                <a:noFill/>
              </a:ln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cs typeface="Arial" panose="020B0604020202020204"/>
            </a:endParaRPr>
          </a:p>
        </p:txBody>
      </p:sp>
      <p:sp>
        <p:nvSpPr>
          <p:cNvPr id="18" name="矩形: 圆角 56"/>
          <p:cNvSpPr/>
          <p:nvPr/>
        </p:nvSpPr>
        <p:spPr bwMode="auto">
          <a:xfrm>
            <a:off x="1709256" y="4536423"/>
            <a:ext cx="8450744" cy="2204374"/>
          </a:xfrm>
          <a:prstGeom prst="roundRect">
            <a:avLst>
              <a:gd name="adj" fmla="val 3360"/>
            </a:avLst>
          </a:prstGeom>
          <a:solidFill>
            <a:schemeClr val="accent1">
              <a:lumMod val="75000"/>
              <a:alpha val="10000"/>
            </a:schemeClr>
          </a:solidFill>
          <a:ln w="28575" cap="flat" cmpd="sng" algn="ctr">
            <a:solidFill>
              <a:schemeClr val="accent3"/>
            </a:solidFill>
            <a:prstDash val="solid"/>
            <a:miter lim="800000"/>
          </a:ln>
        </p:spPr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sz="1800" b="0" i="0" u="none" strike="noStrike" cap="none" spc="0" dirty="0">
              <a:ln>
                <a:noFill/>
              </a:ln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57"/>
          <p:cNvSpPr/>
          <p:nvPr/>
        </p:nvSpPr>
        <p:spPr bwMode="auto">
          <a:xfrm>
            <a:off x="2403001" y="6326469"/>
            <a:ext cx="39821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微软雅黑" panose="020B0503020204020204" pitchFamily="34" charset="-122"/>
              </a:rPr>
              <a:t>BEPCII</a:t>
            </a:r>
            <a:r>
              <a:rPr lang="zh-CN" altLang="en-US" sz="2400" b="1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Arial" panose="020B0604020202020204"/>
                <a:ea typeface="微软雅黑" panose="020B0503020204020204" pitchFamily="34" charset="-122"/>
              </a:rPr>
              <a:t>cryogenic system</a:t>
            </a:r>
            <a:endParaRPr lang="zh-CN" sz="2400" b="1" i="0" u="none" strike="noStrike" cap="none" spc="0" dirty="0">
              <a:ln>
                <a:noFill/>
              </a:ln>
              <a:solidFill>
                <a:srgbClr val="C00000"/>
              </a:solidFill>
              <a:latin typeface="Arial" panose="020B0604020202020204"/>
              <a:ea typeface="微软雅黑" panose="020B0503020204020204" pitchFamily="34" charset="-122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7741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"/>
    </mc:Choice>
    <mc:Fallback xmlns="">
      <p:transition spd="slow" advTm="187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5584" y="851074"/>
            <a:ext cx="7300069" cy="333442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1800" b="0" dirty="0">
                <a:latin typeface="+mn-lt"/>
                <a:ea typeface="+mn-ea"/>
              </a:rPr>
              <a:t>P</a:t>
            </a:r>
            <a:r>
              <a:rPr lang="en-US" altLang="zh-CN" sz="1800" b="0" dirty="0" smtClean="0">
                <a:latin typeface="+mn-lt"/>
                <a:ea typeface="+mn-ea"/>
              </a:rPr>
              <a:t>hotovoltaic </a:t>
            </a:r>
            <a:r>
              <a:rPr lang="en-US" altLang="zh-CN" sz="1800" b="0" dirty="0">
                <a:latin typeface="+mn-lt"/>
                <a:ea typeface="+mn-ea"/>
              </a:rPr>
              <a:t>(PV) power generation systems </a:t>
            </a:r>
            <a:r>
              <a:rPr lang="en-US" altLang="zh-CN" sz="1800" b="0" dirty="0" smtClean="0">
                <a:latin typeface="+mn-lt"/>
                <a:ea typeface="+mn-ea"/>
              </a:rPr>
              <a:t>are installed on </a:t>
            </a:r>
            <a:r>
              <a:rPr lang="en-US" altLang="zh-CN" sz="1800" b="0" dirty="0">
                <a:latin typeface="+mn-lt"/>
                <a:ea typeface="+mn-ea"/>
              </a:rPr>
              <a:t>the </a:t>
            </a:r>
            <a:r>
              <a:rPr lang="en-US" altLang="zh-CN" sz="1800" b="0" dirty="0" smtClean="0">
                <a:latin typeface="+mn-lt"/>
                <a:ea typeface="+mn-ea"/>
              </a:rPr>
              <a:t>roofs of HEPS building complex</a:t>
            </a:r>
            <a:endParaRPr lang="en-US" altLang="zh-CN" sz="1800" b="0" dirty="0">
              <a:latin typeface="+mn-lt"/>
              <a:ea typeface="+mn-ea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1800" b="0" dirty="0">
                <a:latin typeface="+mn-lt"/>
                <a:ea typeface="+mn-ea"/>
              </a:rPr>
              <a:t>Adopting 465Wp/550Wp monocrystalline silicon photovoltaic modules, the first phase has a total installed capacity of </a:t>
            </a: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9,950.92 </a:t>
            </a:r>
            <a:r>
              <a:rPr lang="en-US" altLang="zh-CN" sz="1800" b="0" dirty="0" err="1">
                <a:solidFill>
                  <a:srgbClr val="FF0000"/>
                </a:solidFill>
                <a:latin typeface="+mn-lt"/>
                <a:ea typeface="+mn-ea"/>
              </a:rPr>
              <a:t>kWp</a:t>
            </a:r>
            <a:r>
              <a:rPr lang="en-US" altLang="zh-CN" sz="1800" b="0" dirty="0">
                <a:latin typeface="+mn-lt"/>
                <a:ea typeface="+mn-ea"/>
              </a:rPr>
              <a:t>. </a:t>
            </a:r>
            <a:r>
              <a:rPr lang="en-US" altLang="zh-CN" sz="1800" b="0" dirty="0" smtClean="0">
                <a:latin typeface="+mn-lt"/>
                <a:ea typeface="+mn-ea"/>
              </a:rPr>
              <a:t>The </a:t>
            </a:r>
            <a:r>
              <a:rPr lang="en-US" altLang="zh-CN" sz="1800" b="0" dirty="0">
                <a:latin typeface="+mn-lt"/>
                <a:ea typeface="+mn-ea"/>
              </a:rPr>
              <a:t>average annual power generation </a:t>
            </a:r>
            <a:r>
              <a:rPr lang="en-US" altLang="zh-CN" sz="1800" b="0" dirty="0" smtClean="0">
                <a:latin typeface="+mn-lt"/>
                <a:ea typeface="+mn-ea"/>
              </a:rPr>
              <a:t>is expected to </a:t>
            </a:r>
            <a:r>
              <a:rPr lang="en-US" altLang="zh-CN" sz="1800" b="0" dirty="0">
                <a:latin typeface="+mn-lt"/>
                <a:ea typeface="+mn-ea"/>
              </a:rPr>
              <a:t>be </a:t>
            </a: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10.30766 million kWh</a:t>
            </a:r>
            <a:r>
              <a:rPr lang="en-US" altLang="zh-CN" sz="1800" b="0" dirty="0">
                <a:latin typeface="+mn-lt"/>
                <a:ea typeface="+mn-ea"/>
              </a:rPr>
              <a:t>, and the equivalent average annual utilization hours will be </a:t>
            </a:r>
            <a:r>
              <a:rPr lang="en-US" altLang="zh-CN" sz="1800" b="0" dirty="0" smtClean="0">
                <a:latin typeface="+mn-lt"/>
                <a:ea typeface="+mn-ea"/>
              </a:rPr>
              <a:t>1035.85h</a:t>
            </a:r>
            <a:r>
              <a:rPr lang="en-US" altLang="zh-CN" sz="1800" b="0" dirty="0">
                <a:latin typeface="+mn-lt"/>
                <a:ea typeface="+mn-ea"/>
              </a:rPr>
              <a:t>.</a:t>
            </a: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1800" b="0" dirty="0" smtClean="0">
                <a:latin typeface="+mn-lt"/>
                <a:ea typeface="+mn-ea"/>
              </a:rPr>
              <a:t>Phase </a:t>
            </a:r>
            <a:r>
              <a:rPr lang="en-US" altLang="zh-CN" sz="1800" b="0" dirty="0">
                <a:latin typeface="+mn-lt"/>
                <a:ea typeface="+mn-ea"/>
              </a:rPr>
              <a:t>I </a:t>
            </a:r>
            <a:r>
              <a:rPr lang="en-US" altLang="zh-CN" sz="1800" b="0" dirty="0" smtClean="0">
                <a:latin typeface="+mn-lt"/>
                <a:ea typeface="+mn-ea"/>
              </a:rPr>
              <a:t>was connected </a:t>
            </a:r>
            <a:r>
              <a:rPr lang="en-US" altLang="zh-CN" sz="1800" b="0" dirty="0">
                <a:latin typeface="+mn-lt"/>
                <a:ea typeface="+mn-ea"/>
              </a:rPr>
              <a:t>to the grid on </a:t>
            </a:r>
            <a:r>
              <a:rPr lang="en-US" altLang="zh-CN" sz="1800" b="0" dirty="0">
                <a:solidFill>
                  <a:srgbClr val="0000FF"/>
                </a:solidFill>
                <a:latin typeface="+mn-lt"/>
                <a:ea typeface="+mn-ea"/>
              </a:rPr>
              <a:t>2023.10.30</a:t>
            </a:r>
            <a:r>
              <a:rPr lang="en-US" altLang="zh-CN" sz="1800" b="0" dirty="0">
                <a:latin typeface="+mn-lt"/>
                <a:ea typeface="+mn-ea"/>
              </a:rPr>
              <a:t>.</a:t>
            </a: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1800" b="0" dirty="0">
                <a:latin typeface="+mn-lt"/>
                <a:ea typeface="+mn-ea"/>
              </a:rPr>
              <a:t>The second phase is planned to lay PV modules on the ground inside the storage ring with an installed capacity of </a:t>
            </a:r>
            <a:r>
              <a:rPr lang="en-US" altLang="zh-CN" sz="1800" b="0" dirty="0">
                <a:solidFill>
                  <a:srgbClr val="FF0000"/>
                </a:solidFill>
                <a:latin typeface="+mn-lt"/>
                <a:ea typeface="+mn-ea"/>
              </a:rPr>
              <a:t>7314.45kWp</a:t>
            </a:r>
            <a:r>
              <a:rPr lang="en-US" altLang="zh-CN" sz="1800" b="0" dirty="0">
                <a:latin typeface="+mn-lt"/>
                <a:ea typeface="+mn-ea"/>
              </a:rPr>
              <a:t>.</a:t>
            </a:r>
            <a:endParaRPr lang="zh-CN" altLang="en-US" sz="1800" b="0" dirty="0">
              <a:latin typeface="+mn-lt"/>
              <a:ea typeface="+mn-ea"/>
            </a:endParaRPr>
          </a:p>
        </p:txBody>
      </p:sp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83" y="884067"/>
            <a:ext cx="4694195" cy="2641557"/>
          </a:xfrm>
          <a:prstGeom prst="rect">
            <a:avLst/>
          </a:prstGeom>
        </p:spPr>
      </p:pic>
      <p:pic>
        <p:nvPicPr>
          <p:cNvPr id="6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64820" y="3627371"/>
            <a:ext cx="2091217" cy="3022827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67015" y="138327"/>
            <a:ext cx="10332505" cy="643993"/>
          </a:xfrm>
        </p:spPr>
        <p:txBody>
          <a:bodyPr>
            <a:normAutofit/>
          </a:bodyPr>
          <a:lstStyle/>
          <a:p>
            <a:r>
              <a:rPr lang="en-US" altLang="zh-CN" sz="3200" dirty="0" smtClean="0"/>
              <a:t>Accumulate solar panels experience from HEPS</a:t>
            </a:r>
            <a:endParaRPr lang="zh-CN" alt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50578" y="4322189"/>
            <a:ext cx="6791218" cy="2432342"/>
            <a:chOff x="350578" y="4322189"/>
            <a:chExt cx="6791218" cy="243234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0578" y="4322189"/>
              <a:ext cx="6791218" cy="2432342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640263" y="5840627"/>
              <a:ext cx="4501299" cy="43088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050" dirty="0"/>
                <a:t>Implement flexible regulation between source-storage-load through the time and spatial complementarity of load power usage</a:t>
              </a:r>
              <a:endParaRPr lang="zh-CN" altLang="en-US" sz="105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r="29250"/>
          <a:stretch/>
        </p:blipFill>
        <p:spPr>
          <a:xfrm>
            <a:off x="9655205" y="3784862"/>
            <a:ext cx="2417352" cy="286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"/>
    </mc:Choice>
    <mc:Fallback xmlns="">
      <p:transition spd="slow" advTm="187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A4A792D-AE71-4CDE-AC94-E7C6950ACE20}"/>
              </a:ext>
            </a:extLst>
          </p:cNvPr>
          <p:cNvSpPr>
            <a:spLocks noGrp="1"/>
          </p:cNvSpPr>
          <p:nvPr/>
        </p:nvSpPr>
        <p:spPr>
          <a:xfrm>
            <a:off x="1116675" y="96737"/>
            <a:ext cx="10763325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  <a:cs typeface="+mj-cs"/>
              </a:defRPr>
            </a:lvl1pPr>
          </a:lstStyle>
          <a:p>
            <a:r>
              <a:rPr lang="en-US" altLang="zh-CN" sz="2800" kern="0" dirty="0" smtClean="0">
                <a:solidFill>
                  <a:srgbClr val="005DA2"/>
                </a:solidFill>
                <a:effectLst/>
                <a:latin typeface="Arial" panose="020B0604020202020204" pitchFamily="34" charset="0"/>
                <a:ea typeface="微软雅黑" panose="020B0503020204020204" charset="-122"/>
              </a:rPr>
              <a:t>Summary</a:t>
            </a:r>
            <a:endParaRPr lang="zh-CN" altLang="en-US" sz="2800" kern="0" dirty="0">
              <a:solidFill>
                <a:srgbClr val="005DA2"/>
              </a:solidFill>
              <a:effectLst/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358085" y="1186563"/>
            <a:ext cx="11475829" cy="528535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0" dirty="0" smtClean="0">
                <a:latin typeface="+mn-lt"/>
                <a:ea typeface="+mn-ea"/>
              </a:rPr>
              <a:t>Prototypes have been developed and key technology breakthrough has been achieved</a:t>
            </a:r>
            <a:r>
              <a:rPr lang="en-US" altLang="zh-CN" sz="2000" b="0" dirty="0">
                <a:latin typeface="+mn-lt"/>
                <a:ea typeface="+mn-ea"/>
              </a:rPr>
              <a:t>, with many of them addressing green collider </a:t>
            </a:r>
            <a:r>
              <a:rPr lang="en-US" altLang="zh-CN" sz="2000" b="0" dirty="0" smtClean="0">
                <a:latin typeface="+mn-lt"/>
                <a:ea typeface="+mn-ea"/>
              </a:rPr>
              <a:t>technologies</a:t>
            </a:r>
            <a:endParaRPr lang="en-US" altLang="zh-CN" sz="2000" b="0" dirty="0">
              <a:latin typeface="+mn-lt"/>
              <a:ea typeface="+mn-ea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0" dirty="0" smtClean="0">
                <a:solidFill>
                  <a:srgbClr val="C00000"/>
                </a:solidFill>
                <a:latin typeface="+mn-lt"/>
                <a:ea typeface="+mn-ea"/>
              </a:rPr>
              <a:t>Power </a:t>
            </a:r>
            <a:r>
              <a:rPr lang="en-US" altLang="zh-CN" sz="2000" b="0" dirty="0">
                <a:solidFill>
                  <a:srgbClr val="C00000"/>
                </a:solidFill>
                <a:latin typeface="+mn-lt"/>
                <a:ea typeface="+mn-ea"/>
              </a:rPr>
              <a:t>efficiency, energy recycling,</a:t>
            </a:r>
            <a:r>
              <a:rPr lang="en-US" altLang="zh-CN" sz="2000" b="0" dirty="0">
                <a:latin typeface="+mn-lt"/>
                <a:ea typeface="+mn-ea"/>
              </a:rPr>
              <a:t> and </a:t>
            </a:r>
            <a:r>
              <a:rPr lang="en-US" altLang="zh-CN" sz="2000" b="0" dirty="0">
                <a:solidFill>
                  <a:srgbClr val="C00000"/>
                </a:solidFill>
                <a:latin typeface="+mn-lt"/>
                <a:ea typeface="+mn-ea"/>
              </a:rPr>
              <a:t>clean energy generation </a:t>
            </a:r>
            <a:r>
              <a:rPr lang="en-US" altLang="zh-CN" sz="2000" b="0" dirty="0">
                <a:latin typeface="+mn-lt"/>
                <a:ea typeface="+mn-ea"/>
              </a:rPr>
              <a:t>are addressed as comprehensive measures for sustainable </a:t>
            </a:r>
            <a:r>
              <a:rPr lang="en-US" altLang="zh-CN" sz="2000" b="0" dirty="0" smtClean="0">
                <a:latin typeface="+mn-lt"/>
                <a:ea typeface="+mn-ea"/>
              </a:rPr>
              <a:t>operation</a:t>
            </a:r>
            <a:endParaRPr lang="en-US" altLang="zh-CN" sz="2000" b="0" dirty="0">
              <a:latin typeface="+mn-lt"/>
              <a:ea typeface="+mn-ea"/>
            </a:endParaRPr>
          </a:p>
          <a:p>
            <a:pPr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Font typeface="Wingdings" panose="05000000000000000000" pitchFamily="2" charset="2"/>
              <a:buChar char="p"/>
            </a:pPr>
            <a:r>
              <a:rPr lang="en-US" altLang="zh-CN" sz="2000" b="0" dirty="0" smtClean="0">
                <a:latin typeface="+mn-lt"/>
                <a:ea typeface="+mn-ea"/>
              </a:rPr>
              <a:t>More endeavors are needed for a comprehensive life-cycle CO2 footprint assessment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26383" y="4614421"/>
            <a:ext cx="6070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FF0000"/>
                </a:solidFill>
              </a:rPr>
              <a:t>Thank you for your attention 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"/>
    </mc:Choice>
    <mc:Fallback xmlns="">
      <p:transition spd="slow" advTm="18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62014" y="1132364"/>
            <a:ext cx="11173697" cy="1524352"/>
          </a:xfrm>
        </p:spPr>
        <p:txBody>
          <a:bodyPr>
            <a:normAutofit lnSpcReduction="10000"/>
          </a:bodyPr>
          <a:lstStyle/>
          <a:p>
            <a:r>
              <a:rPr lang="en-US" altLang="zh-CN" b="0" dirty="0" smtClean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China national dual-carbon </a:t>
            </a:r>
            <a:r>
              <a:rPr lang="en-US" altLang="zh-CN" b="0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strategy: </a:t>
            </a:r>
            <a:r>
              <a:rPr lang="en-US" altLang="zh-CN" b="0" dirty="0" smtClean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CO2 emission peak </a:t>
            </a:r>
            <a:r>
              <a:rPr lang="en-US" altLang="zh-CN" b="0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before 2030 </a:t>
            </a:r>
            <a:r>
              <a:rPr lang="en-US" altLang="zh-CN" b="0" dirty="0">
                <a:solidFill>
                  <a:srgbClr val="0070C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and carbon neutrality </a:t>
            </a:r>
            <a:r>
              <a:rPr lang="en-US" altLang="zh-CN" b="0" dirty="0">
                <a:solidFill>
                  <a:srgbClr val="C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before 2060</a:t>
            </a:r>
            <a:r>
              <a:rPr lang="en-US" altLang="zh-CN" b="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en-US" altLang="zh-CN" b="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The modern high-performance accelerator complex consumes a significant amount of </a:t>
            </a:r>
            <a:r>
              <a:rPr lang="en-US" altLang="zh-CN" b="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energy: LHC</a:t>
            </a:r>
            <a:r>
              <a:rPr lang="en-US" altLang="zh-CN" b="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, ILC, CEPC</a:t>
            </a:r>
            <a:r>
              <a:rPr lang="en-US" altLang="zh-CN" b="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endParaRPr lang="en-US" altLang="zh-CN" b="0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92058"/>
            <a:ext cx="10862410" cy="659643"/>
          </a:xfrm>
        </p:spPr>
        <p:txBody>
          <a:bodyPr/>
          <a:lstStyle/>
          <a:p>
            <a:r>
              <a:rPr lang="en-US" altLang="zh-CN" sz="3600" dirty="0" smtClean="0">
                <a:latin typeface="Franklin Gothic Medium" panose="020B0603020102020204" pitchFamily="34" charset="0"/>
              </a:rPr>
              <a:t>Motivation and obligations to pursue a green machine</a:t>
            </a:r>
            <a:endParaRPr lang="zh-CN" altLang="en-US" dirty="0">
              <a:latin typeface="Franklin Gothic Medium" panose="020B0603020102020204" pitchFamily="34" charset="0"/>
            </a:endParaRPr>
          </a:p>
        </p:txBody>
      </p:sp>
      <p:pic>
        <p:nvPicPr>
          <p:cNvPr id="30" name="Picture 4" descr="100亿打造大国重器——硬X射线自由电子激光装置在上海张江开工建设-光电汇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08270" y="4848155"/>
            <a:ext cx="2948934" cy="151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Next-generation light source gets boost from powerful new analysi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0585" y="2824804"/>
            <a:ext cx="3235295" cy="183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矩形 5"/>
          <p:cNvSpPr/>
          <p:nvPr/>
        </p:nvSpPr>
        <p:spPr>
          <a:xfrm>
            <a:off x="1449001" y="3528502"/>
            <a:ext cx="2058965" cy="655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LHC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照片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功率 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200MW</a:t>
            </a:r>
            <a:endParaRPr lang="zh-CN" altLang="en-US" dirty="0"/>
          </a:p>
        </p:txBody>
      </p:sp>
      <p:sp>
        <p:nvSpPr>
          <p:cNvPr id="33" name="矩形 6"/>
          <p:cNvSpPr/>
          <p:nvPr/>
        </p:nvSpPr>
        <p:spPr>
          <a:xfrm>
            <a:off x="9732866" y="5717997"/>
            <a:ext cx="2143943" cy="65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HEPS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照片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功率 ？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MW</a:t>
            </a:r>
            <a:endParaRPr lang="zh-CN" altLang="en-US" dirty="0"/>
          </a:p>
        </p:txBody>
      </p:sp>
      <p:sp>
        <p:nvSpPr>
          <p:cNvPr id="34" name="矩形 12"/>
          <p:cNvSpPr/>
          <p:nvPr/>
        </p:nvSpPr>
        <p:spPr>
          <a:xfrm>
            <a:off x="1469320" y="5517655"/>
            <a:ext cx="2143943" cy="65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BEPCII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照片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功率 ？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MW</a:t>
            </a:r>
            <a:endParaRPr lang="zh-CN" altLang="en-US" dirty="0"/>
          </a:p>
        </p:txBody>
      </p:sp>
      <p:sp>
        <p:nvSpPr>
          <p:cNvPr id="35" name="矩形 13"/>
          <p:cNvSpPr/>
          <p:nvPr/>
        </p:nvSpPr>
        <p:spPr>
          <a:xfrm>
            <a:off x="3964326" y="5517654"/>
            <a:ext cx="2143943" cy="65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上海光源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照片</a:t>
            </a:r>
            <a:endParaRPr lang="en-US" altLang="zh-CN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功率 ？？</a:t>
            </a:r>
            <a:r>
              <a:rPr lang="en-US" altLang="zh-CN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endParaRPr lang="zh-CN" altLang="en-US" dirty="0"/>
          </a:p>
        </p:txBody>
      </p:sp>
      <p:pic>
        <p:nvPicPr>
          <p:cNvPr id="36" name="Picture 2" descr="Final lap of the LHC track for protons in 2018 | C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78" y="2838391"/>
            <a:ext cx="2988674" cy="183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矩形 9"/>
          <p:cNvSpPr/>
          <p:nvPr/>
        </p:nvSpPr>
        <p:spPr>
          <a:xfrm>
            <a:off x="1941043" y="4092446"/>
            <a:ext cx="1791697" cy="655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LHC</a:t>
            </a:r>
          </a:p>
          <a:p>
            <a:r>
              <a:rPr lang="en-US" altLang="zh-CN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200MW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38" name="矩形 9"/>
          <p:cNvSpPr/>
          <p:nvPr/>
        </p:nvSpPr>
        <p:spPr>
          <a:xfrm>
            <a:off x="5115479" y="4080846"/>
            <a:ext cx="1554195" cy="655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Spring 8</a:t>
            </a:r>
            <a:endParaRPr lang="en-US" altLang="zh-CN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25MW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39" name="Picture 12" descr="Beijing Electron Positron Collider (BEPC-II) - EPICS Contro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57" y="4859013"/>
            <a:ext cx="2996823" cy="151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矩形 9"/>
          <p:cNvSpPr/>
          <p:nvPr/>
        </p:nvSpPr>
        <p:spPr>
          <a:xfrm>
            <a:off x="2148612" y="5758493"/>
            <a:ext cx="1796582" cy="65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BEPCII</a:t>
            </a:r>
          </a:p>
          <a:p>
            <a:r>
              <a:rPr lang="en-US" altLang="zh-CN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7MW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41" name="Picture 14" descr="Shanghai Synchrotron Radiation Facility (SSRF) - EPICS Contro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0313" y="4855729"/>
            <a:ext cx="3001241" cy="152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矩形 9"/>
          <p:cNvSpPr/>
          <p:nvPr/>
        </p:nvSpPr>
        <p:spPr>
          <a:xfrm>
            <a:off x="5132438" y="5758492"/>
            <a:ext cx="1604674" cy="65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SSRF</a:t>
            </a:r>
          </a:p>
          <a:p>
            <a:r>
              <a:rPr lang="en-US" altLang="zh-CN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10MW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43" name="矩形 9"/>
          <p:cNvSpPr/>
          <p:nvPr/>
        </p:nvSpPr>
        <p:spPr>
          <a:xfrm>
            <a:off x="8118168" y="5742306"/>
            <a:ext cx="1009436" cy="65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SHINE</a:t>
            </a:r>
            <a:endParaRPr lang="en-US" altLang="zh-CN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20MW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93918" y="4854033"/>
            <a:ext cx="3067773" cy="1513254"/>
          </a:xfrm>
          <a:prstGeom prst="rect">
            <a:avLst/>
          </a:prstGeom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D7D7F7E4-5D69-4684-AABC-7464B28BD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3498" y="2848553"/>
            <a:ext cx="2918704" cy="178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文本框 35">
            <a:extLst>
              <a:ext uri="{FF2B5EF4-FFF2-40B4-BE49-F238E27FC236}">
                <a16:creationId xmlns:a16="http://schemas.microsoft.com/office/drawing/2014/main" id="{BCE65846-04E4-4C3D-BF3C-8E38990FEE75}"/>
              </a:ext>
            </a:extLst>
          </p:cNvPr>
          <p:cNvSpPr txBox="1"/>
          <p:nvPr/>
        </p:nvSpPr>
        <p:spPr>
          <a:xfrm>
            <a:off x="7933284" y="3991392"/>
            <a:ext cx="1306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ESS</a:t>
            </a:r>
          </a:p>
          <a:p>
            <a:r>
              <a:rPr lang="en-US" altLang="zh-CN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33.75MW</a:t>
            </a:r>
            <a:endParaRPr lang="en-US" altLang="zh-CN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7" name="Picture 2">
            <a:extLst>
              <a:ext uri="{FF2B5EF4-FFF2-40B4-BE49-F238E27FC236}">
                <a16:creationId xmlns:a16="http://schemas.microsoft.com/office/drawing/2014/main" id="{C277DABF-0EAD-47C0-8E80-233BBD260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72014" y="2825409"/>
            <a:ext cx="2889677" cy="180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文本框 29">
            <a:extLst>
              <a:ext uri="{FF2B5EF4-FFF2-40B4-BE49-F238E27FC236}">
                <a16:creationId xmlns:a16="http://schemas.microsoft.com/office/drawing/2014/main" id="{17A199AE-E755-4D59-9896-BEA110AFC2F4}"/>
              </a:ext>
            </a:extLst>
          </p:cNvPr>
          <p:cNvSpPr txBox="1"/>
          <p:nvPr/>
        </p:nvSpPr>
        <p:spPr>
          <a:xfrm>
            <a:off x="10340314" y="4027630"/>
            <a:ext cx="1833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EuropeanXFEL</a:t>
            </a:r>
            <a:endParaRPr lang="en-US" altLang="zh-CN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17.76MW</a:t>
            </a:r>
            <a:endParaRPr lang="zh-CN" altLang="en-US" b="1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11961" y="4839220"/>
            <a:ext cx="1067052" cy="704854"/>
          </a:xfrm>
          <a:prstGeom prst="rect">
            <a:avLst/>
          </a:prstGeom>
        </p:spPr>
      </p:pic>
      <p:sp>
        <p:nvSpPr>
          <p:cNvPr id="50" name="矩形 9"/>
          <p:cNvSpPr/>
          <p:nvPr/>
        </p:nvSpPr>
        <p:spPr>
          <a:xfrm>
            <a:off x="11163669" y="5758492"/>
            <a:ext cx="949585" cy="658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HEPS</a:t>
            </a:r>
          </a:p>
          <a:p>
            <a:r>
              <a:rPr lang="en-US" altLang="zh-CN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30MW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8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"/>
    </mc:Choice>
    <mc:Fallback xmlns="">
      <p:transition spd="slow" advTm="18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Franklin Gothic Medium" panose="020B0603020102020204" pitchFamily="34" charset="0"/>
              </a:rPr>
              <a:t>A brief introduction to CEPC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Content Placeholder 2"/>
              <p:cNvSpPr txBox="1">
                <a:spLocks/>
              </p:cNvSpPr>
              <p:nvPr/>
            </p:nvSpPr>
            <p:spPr>
              <a:xfrm>
                <a:off x="610898" y="1125770"/>
                <a:ext cx="11035825" cy="2025634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Autofit/>
              </a:bodyPr>
              <a:lstStyle>
                <a:lvl1pPr marL="461963" indent="-461963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v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914400" indent="-4524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Wingdings" panose="05000000000000000000" pitchFamily="2" charset="2"/>
                  <a:buChar char="§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376363" indent="-46196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828800" indent="-452438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tabLst>
                    <a:tab pos="1828800" algn="l"/>
                  </a:tabLst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711325" indent="-334963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450"/>
                  </a:spcBef>
                  <a:buFont typeface="Wingdings" panose="05000000000000000000" pitchFamily="2" charset="2"/>
                  <a:buChar char="q"/>
                </a:pPr>
                <a:r>
                  <a:rPr lang="en-US" dirty="0" smtClean="0">
                    <a:solidFill>
                      <a:prstClr val="black"/>
                    </a:solidFill>
                  </a:rPr>
                  <a:t>The </a:t>
                </a:r>
                <a:r>
                  <a:rPr lang="en-US" dirty="0">
                    <a:solidFill>
                      <a:prstClr val="black"/>
                    </a:solidFill>
                  </a:rPr>
                  <a:t>CEPC aims to start operation in 2030’s, as a Higgs (Z / W) factory </a:t>
                </a:r>
                <a:r>
                  <a:rPr lang="en-US" altLang="zh-CN" dirty="0">
                    <a:solidFill>
                      <a:prstClr val="black"/>
                    </a:solidFill>
                  </a:rPr>
                  <a:t>in China</a:t>
                </a:r>
                <a:r>
                  <a:rPr lang="en-US" dirty="0">
                    <a:solidFill>
                      <a:prstClr val="black"/>
                    </a:solidFill>
                  </a:rPr>
                  <a:t>. </a:t>
                </a:r>
              </a:p>
              <a:p>
                <a:pPr>
                  <a:lnSpc>
                    <a:spcPct val="100000"/>
                  </a:lnSpc>
                  <a:spcBef>
                    <a:spcPts val="450"/>
                  </a:spcBef>
                  <a:buFont typeface="Wingdings" panose="05000000000000000000" pitchFamily="2" charset="2"/>
                  <a:buChar char="q"/>
                </a:pPr>
                <a:r>
                  <a:rPr lang="en-US" dirty="0">
                    <a:solidFill>
                      <a:prstClr val="black"/>
                    </a:solidFill>
                  </a:rPr>
                  <a:t>To run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~ 240 GeV, above the </a:t>
                </a:r>
                <a:r>
                  <a:rPr lang="en-US" b="1" dirty="0">
                    <a:solidFill>
                      <a:srgbClr val="0000FF"/>
                    </a:solidFill>
                  </a:rPr>
                  <a:t>ZH</a:t>
                </a:r>
                <a:r>
                  <a:rPr lang="en-US" dirty="0">
                    <a:solidFill>
                      <a:prstClr val="black"/>
                    </a:solidFill>
                  </a:rPr>
                  <a:t> production threshold for ≥1 M Higgs; at the </a:t>
                </a:r>
                <a:r>
                  <a:rPr lang="en-US" b="1" dirty="0">
                    <a:solidFill>
                      <a:srgbClr val="0000FF"/>
                    </a:solidFill>
                  </a:rPr>
                  <a:t>Z</a:t>
                </a:r>
                <a:r>
                  <a:rPr lang="en-US" dirty="0">
                    <a:solidFill>
                      <a:prstClr val="black"/>
                    </a:solidFill>
                  </a:rPr>
                  <a:t> pole for ~Tera Z;    at the </a:t>
                </a:r>
                <a:r>
                  <a:rPr lang="en-US" b="1" dirty="0">
                    <a:solidFill>
                      <a:srgbClr val="0000FF"/>
                    </a:solidFill>
                  </a:rPr>
                  <a:t>W</a:t>
                </a:r>
                <a:r>
                  <a:rPr lang="en-US" b="1" baseline="30000" dirty="0">
                    <a:solidFill>
                      <a:srgbClr val="0000FF"/>
                    </a:solidFill>
                  </a:rPr>
                  <a:t>+</a:t>
                </a:r>
                <a:r>
                  <a:rPr lang="en-US" b="1" dirty="0">
                    <a:solidFill>
                      <a:srgbClr val="0000FF"/>
                    </a:solidFill>
                  </a:rPr>
                  <a:t>W</a:t>
                </a:r>
                <a:r>
                  <a:rPr lang="en-US" b="1" baseline="30000" dirty="0">
                    <a:solidFill>
                      <a:srgbClr val="0000FF"/>
                    </a:solidFill>
                  </a:rPr>
                  <a:t>-</a:t>
                </a:r>
                <a:r>
                  <a:rPr lang="en-US" dirty="0">
                    <a:solidFill>
                      <a:prstClr val="black"/>
                    </a:solidFill>
                  </a:rPr>
                  <a:t> pair 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and then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prstClr val="black"/>
                    </a:solidFill>
                  </a:rPr>
                  <a:t> pair production thresholds.</a:t>
                </a:r>
              </a:p>
              <a:p>
                <a:pPr>
                  <a:lnSpc>
                    <a:spcPct val="100000"/>
                  </a:lnSpc>
                  <a:spcBef>
                    <a:spcPts val="450"/>
                  </a:spcBef>
                  <a:buFont typeface="Wingdings" panose="05000000000000000000" pitchFamily="2" charset="2"/>
                  <a:buChar char="q"/>
                </a:pPr>
                <a:r>
                  <a:rPr lang="en-US" dirty="0">
                    <a:solidFill>
                      <a:prstClr val="black"/>
                    </a:solidFill>
                  </a:rPr>
                  <a:t>Higgs, EW, flavor physics &amp; QCD, probes of physics BSM.</a:t>
                </a:r>
              </a:p>
              <a:p>
                <a:pPr>
                  <a:lnSpc>
                    <a:spcPct val="100000"/>
                  </a:lnSpc>
                  <a:spcBef>
                    <a:spcPts val="900"/>
                  </a:spcBef>
                  <a:buFont typeface="Wingdings" panose="05000000000000000000" pitchFamily="2" charset="2"/>
                  <a:buChar char="q"/>
                </a:pPr>
                <a:r>
                  <a:rPr lang="en-US" altLang="zh-CN" dirty="0" smtClean="0">
                    <a:solidFill>
                      <a:prstClr val="black"/>
                    </a:solidFill>
                  </a:rPr>
                  <a:t>Several site candidates across China have been surveyed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.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898" y="1125770"/>
                <a:ext cx="11035825" cy="2025634"/>
              </a:xfrm>
              <a:prstGeom prst="rect">
                <a:avLst/>
              </a:prstGeom>
              <a:blipFill>
                <a:blip r:embed="rId2"/>
                <a:stretch>
                  <a:fillRect l="-718" t="-2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"/>
          <p:cNvGrpSpPr/>
          <p:nvPr/>
        </p:nvGrpSpPr>
        <p:grpSpPr>
          <a:xfrm>
            <a:off x="1613013" y="3392219"/>
            <a:ext cx="3675804" cy="3041587"/>
            <a:chOff x="304800" y="3493876"/>
            <a:chExt cx="4073078" cy="3252456"/>
          </a:xfrm>
        </p:grpSpPr>
        <p:pic>
          <p:nvPicPr>
            <p:cNvPr id="61" name="Picture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2734" b="1848"/>
            <a:stretch/>
          </p:blipFill>
          <p:spPr>
            <a:xfrm>
              <a:off x="304800" y="3712485"/>
              <a:ext cx="4073078" cy="2641337"/>
            </a:xfrm>
            <a:prstGeom prst="rect">
              <a:avLst/>
            </a:prstGeom>
            <a:solidFill>
              <a:schemeClr val="bg2"/>
            </a:solidFill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Rectangle 7"/>
                <p:cNvSpPr>
                  <a:spLocks noChangeArrowheads="1"/>
                </p:cNvSpPr>
                <p:nvPr/>
              </p:nvSpPr>
              <p:spPr bwMode="auto">
                <a:xfrm>
                  <a:off x="1603407" y="4615229"/>
                  <a:ext cx="2387340" cy="6541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marL="342900" indent="-3429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1pPr>
                  <a:lvl2pPr marL="742950" indent="-28575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2pPr>
                  <a:lvl3pPr marL="11430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3pPr>
                  <a:lvl4pPr marL="16002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4pPr>
                  <a:lvl5pPr marL="2057400" indent="-228600"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宋体" panose="02010600030101010101" pitchFamily="2" charset="-122"/>
                    </a:defRPr>
                  </a:lvl9pPr>
                </a:lstStyle>
                <a:p>
                  <a:pPr marL="257175" indent="-257175" algn="ctr" defTabSz="685800">
                    <a:spcBef>
                      <a:spcPts val="300"/>
                    </a:spcBef>
                    <a:buClr>
                      <a:srgbClr val="3333CC"/>
                    </a:buClr>
                    <a:buSzPct val="80000"/>
                    <a:defRPr/>
                  </a:pP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2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2"/>
                              <a:cs typeface="Arial" panose="020B0604020202020204" pitchFamily="34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2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2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2"/>
                              <a:cs typeface="Arial" panose="020B0604020202020204" pitchFamily="34" charset="0"/>
                            </a:rPr>
                            <m:t>𝒆</m:t>
                          </m:r>
                        </m:e>
                        <m:sup>
                          <m:r>
                            <a:rPr lang="en-US" altLang="zh-CN" sz="1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Arial Unicode MS" panose="020B0604020202020204" pitchFamily="34" charset="-122"/>
                              <a:cs typeface="Arial" panose="020B0604020202020204" pitchFamily="34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altLang="zh-CN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Arial Unicode MS" panose="020B0604020202020204" pitchFamily="34" charset="-122"/>
                      <a:cs typeface="Arial" panose="020B0604020202020204" pitchFamily="34" charset="0"/>
                    </a:rPr>
                    <a:t> Higgs (Z) factory</a:t>
                  </a:r>
                </a:p>
                <a:p>
                  <a:pPr marL="257175" indent="-257175" algn="ctr" defTabSz="685800">
                    <a:spcBef>
                      <a:spcPts val="300"/>
                    </a:spcBef>
                    <a:buClr>
                      <a:srgbClr val="3333CC"/>
                    </a:buClr>
                    <a:buSzPct val="80000"/>
                    <a:defRPr/>
                  </a:pPr>
                  <a:r>
                    <a:rPr lang="en-US" altLang="zh-CN" sz="1200" b="1" dirty="0">
                      <a:solidFill>
                        <a:srgbClr val="70AD47">
                          <a:lumMod val="50000"/>
                        </a:srgbClr>
                      </a:solidFill>
                      <a:latin typeface="Arial" panose="020B0604020202020204" pitchFamily="34" charset="0"/>
                      <a:ea typeface="Arial Unicode MS" panose="020B0604020202020204" pitchFamily="34" charset="-122"/>
                      <a:cs typeface="Arial" panose="020B0604020202020204" pitchFamily="34" charset="0"/>
                    </a:rPr>
                    <a:t>Ring length ~ 100 km</a:t>
                  </a:r>
                  <a:endParaRPr lang="en-US" altLang="zh-CN" sz="1200" b="1" dirty="0">
                    <a:solidFill>
                      <a:srgbClr val="70AD47">
                        <a:lumMod val="50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3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603407" y="4615229"/>
                  <a:ext cx="2387340" cy="654183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t="-1220" b="-8537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 8"/>
            <p:cNvSpPr>
              <a:spLocks noChangeArrowheads="1"/>
            </p:cNvSpPr>
            <p:nvPr/>
          </p:nvSpPr>
          <p:spPr bwMode="auto">
            <a:xfrm>
              <a:off x="2016371" y="6353822"/>
              <a:ext cx="649940" cy="39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257175" indent="-257175" algn="ctr" defTabSz="685800">
                <a:spcBef>
                  <a:spcPts val="300"/>
                </a:spcBef>
                <a:buClr>
                  <a:srgbClr val="3333CC"/>
                </a:buClr>
                <a:buSzPct val="80000"/>
                <a:defRPr/>
              </a:pPr>
              <a:r>
                <a:rPr lang="en-US" altLang="zh-CN" sz="1350" b="1" dirty="0">
                  <a:solidFill>
                    <a:srgbClr val="FF0000"/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IP 1</a:t>
              </a:r>
              <a:endParaRPr lang="en-US" altLang="zh-CN" sz="135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9"/>
            <p:cNvSpPr>
              <a:spLocks noChangeArrowheads="1"/>
            </p:cNvSpPr>
            <p:nvPr/>
          </p:nvSpPr>
          <p:spPr bwMode="auto">
            <a:xfrm>
              <a:off x="2052110" y="3493876"/>
              <a:ext cx="649940" cy="392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342900" indent="-3429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257175" indent="-257175" algn="ctr" defTabSz="685800">
                <a:spcBef>
                  <a:spcPts val="300"/>
                </a:spcBef>
                <a:buClr>
                  <a:srgbClr val="3333CC"/>
                </a:buClr>
                <a:buSzPct val="80000"/>
                <a:defRPr/>
              </a:pPr>
              <a:r>
                <a:rPr lang="en-US" altLang="zh-CN" sz="1350" b="1" dirty="0">
                  <a:solidFill>
                    <a:srgbClr val="FF0000"/>
                  </a:solidFill>
                  <a:latin typeface="Arial" panose="020B0604020202020204" pitchFamily="34" charset="0"/>
                  <a:ea typeface="Arial Unicode MS" panose="020B0604020202020204" pitchFamily="34" charset="-122"/>
                  <a:cs typeface="Arial" panose="020B0604020202020204" pitchFamily="34" charset="0"/>
                </a:rPr>
                <a:t>IP 2</a:t>
              </a:r>
              <a:endParaRPr lang="en-US" altLang="zh-CN" sz="135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6"/>
          <a:srcRect l="3774"/>
          <a:stretch/>
        </p:blipFill>
        <p:spPr>
          <a:xfrm>
            <a:off x="6111390" y="3557174"/>
            <a:ext cx="3771993" cy="276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2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"/>
    </mc:Choice>
    <mc:Fallback xmlns="">
      <p:transition spd="slow" advTm="244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CEPC operation plan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712006" y="1245647"/>
              <a:ext cx="8767988" cy="409147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8787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339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651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0703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5125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69847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441526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460981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1142915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Particle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 err="1">
                              <a:effectLst/>
                            </a:rPr>
                            <a:t>E</a:t>
                          </a:r>
                          <a:r>
                            <a:rPr lang="en-GB" sz="1800" baseline="-25000" dirty="0" err="1">
                              <a:effectLst/>
                            </a:rPr>
                            <a:t>c.m</a:t>
                          </a:r>
                          <a:r>
                            <a:rPr lang="en-GB" sz="1800" baseline="-25000" dirty="0">
                              <a:effectLst/>
                            </a:rPr>
                            <a:t>.</a:t>
                          </a:r>
                          <a:r>
                            <a:rPr lang="en-GB" sz="1800" dirty="0">
                              <a:effectLst/>
                            </a:rPr>
                            <a:t>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(GeV)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Years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SR Power</a:t>
                          </a:r>
                        </a:p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(MW)</a:t>
                          </a:r>
                          <a:endParaRPr 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altLang="zh-CN" sz="1800" b="1" kern="1200" dirty="0" err="1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Lumi</a:t>
                          </a:r>
                          <a:r>
                            <a:rPr lang="en-GB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 /IP</a:t>
                          </a:r>
                          <a:endParaRPr lang="en-US" alt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algn="ctr" defTabSz="89408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altLang="zh-CN" sz="1800" dirty="0">
                              <a:effectLst/>
                            </a:rPr>
                            <a:t>(10</a:t>
                          </a:r>
                          <a:r>
                            <a:rPr lang="en-GB" altLang="zh-CN" sz="1800" baseline="30000" dirty="0">
                              <a:effectLst/>
                            </a:rPr>
                            <a:t>34</a:t>
                          </a:r>
                          <a:r>
                            <a:rPr lang="en-GB" altLang="zh-CN" sz="1800" dirty="0">
                              <a:effectLst/>
                            </a:rPr>
                            <a:t>cm</a:t>
                          </a:r>
                          <a:r>
                            <a:rPr lang="en-GB" altLang="zh-CN" sz="1800" baseline="30000" dirty="0">
                              <a:effectLst/>
                            </a:rPr>
                            <a:t>-2</a:t>
                          </a:r>
                          <a:r>
                            <a:rPr lang="en-GB" altLang="zh-CN" sz="1800" dirty="0">
                              <a:effectLst/>
                            </a:rPr>
                            <a:t>s</a:t>
                          </a:r>
                          <a:r>
                            <a:rPr lang="en-GB" altLang="zh-CN" sz="1800" baseline="30000" dirty="0">
                              <a:effectLst/>
                            </a:rPr>
                            <a:t>-1</a:t>
                          </a:r>
                          <a:r>
                            <a:rPr lang="en-GB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Integrated L</a:t>
                          </a:r>
                          <a:r>
                            <a:rPr lang="en-US" altLang="zh-CN" sz="1800" dirty="0" err="1">
                              <a:effectLst/>
                            </a:rPr>
                            <a:t>umi</a:t>
                          </a:r>
                          <a:r>
                            <a:rPr lang="en-US" altLang="zh-CN" sz="1800" dirty="0">
                              <a:effectLst/>
                            </a:rPr>
                            <a:t>.</a:t>
                          </a:r>
                          <a:r>
                            <a:rPr lang="en-GB" sz="1800" dirty="0">
                              <a:effectLst/>
                            </a:rPr>
                            <a:t> /</a:t>
                          </a:r>
                          <a:r>
                            <a:rPr lang="en-GB" sz="1800" dirty="0" err="1">
                              <a:effectLst/>
                            </a:rPr>
                            <a:t>yr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(ab</a:t>
                          </a:r>
                          <a:r>
                            <a:rPr lang="en-GB" sz="1800" baseline="30000" dirty="0">
                              <a:effectLst/>
                            </a:rPr>
                            <a:t>–1</a:t>
                          </a:r>
                          <a:r>
                            <a:rPr lang="en-GB" sz="1800" dirty="0">
                              <a:effectLst/>
                            </a:rPr>
                            <a:t>, 2 IPs)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Total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Integrated L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(ab</a:t>
                          </a:r>
                          <a:r>
                            <a:rPr lang="en-GB" sz="1800" baseline="30000" dirty="0">
                              <a:effectLst/>
                            </a:rPr>
                            <a:t>–1</a:t>
                          </a:r>
                          <a:r>
                            <a:rPr lang="en-GB" sz="1800" dirty="0">
                              <a:effectLst/>
                            </a:rPr>
                            <a:t>, 2 IPs)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Total no. of events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89694"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GB" sz="1800" dirty="0">
                              <a:effectLst/>
                            </a:rPr>
                            <a:t>H</a:t>
                          </a:r>
                          <a:r>
                            <a:rPr lang="en-GB" altLang="zh-CN" sz="24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*</a:t>
                          </a:r>
                          <a:endParaRPr lang="zh-CN" altLang="zh-CN" sz="24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240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10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8.3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2.2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21.6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4.3 </a:t>
                          </a: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 10</a:t>
                          </a:r>
                          <a:r>
                            <a:rPr lang="en-GB" sz="1800" baseline="30000" dirty="0">
                              <a:solidFill>
                                <a:srgbClr val="FF0000"/>
                              </a:solidFill>
                              <a:effectLst/>
                            </a:rPr>
                            <a:t>6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8449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13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2.6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6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1269"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Z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91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2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192**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4.1 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C00000"/>
                              </a:solidFill>
                              <a:effectLst/>
                            </a:rPr>
                            <a:t>12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04666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115**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30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60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2.5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12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1269"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W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160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1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26.7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6.9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6.9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2.1 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C00000"/>
                              </a:solidFill>
                              <a:effectLst/>
                            </a:rPr>
                            <a:t>8</a:t>
                          </a:r>
                          <a:endParaRPr lang="zh-CN" alt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04666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16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8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26169"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2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zh-CN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GB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360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5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0.8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0.2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0.6 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C00000"/>
                              </a:solidFill>
                              <a:effectLst/>
                            </a:rPr>
                            <a:t>6</a:t>
                          </a:r>
                          <a:endParaRPr lang="zh-CN" alt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82374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0.13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0.65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0.4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6</a:t>
                          </a:r>
                          <a:endParaRPr lang="zh-CN" alt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89629647"/>
                  </p:ext>
                </p:extLst>
              </p:nvPr>
            </p:nvGraphicFramePr>
            <p:xfrm>
              <a:off x="1712006" y="1245647"/>
              <a:ext cx="8767988" cy="4091471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87879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93396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66515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907033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51253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269847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441526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1460981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1142915"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Particle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 err="1">
                              <a:effectLst/>
                            </a:rPr>
                            <a:t>E</a:t>
                          </a:r>
                          <a:r>
                            <a:rPr lang="en-GB" sz="1800" baseline="-25000" dirty="0" err="1">
                              <a:effectLst/>
                            </a:rPr>
                            <a:t>c.m</a:t>
                          </a:r>
                          <a:r>
                            <a:rPr lang="en-GB" sz="1800" baseline="-25000" dirty="0">
                              <a:effectLst/>
                            </a:rPr>
                            <a:t>.</a:t>
                          </a:r>
                          <a:r>
                            <a:rPr lang="en-GB" sz="1800" dirty="0">
                              <a:effectLst/>
                            </a:rPr>
                            <a:t>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(GeV)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Years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SR Power</a:t>
                          </a:r>
                        </a:p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US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(MW)</a:t>
                          </a:r>
                          <a:endParaRPr 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altLang="zh-CN" sz="1800" b="1" kern="1200" dirty="0" err="1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Lumi</a:t>
                          </a:r>
                          <a:r>
                            <a:rPr lang="en-GB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. /IP</a:t>
                          </a:r>
                          <a:endParaRPr lang="en-US" alt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algn="ctr" defTabSz="89408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altLang="zh-CN" sz="1800" dirty="0">
                              <a:effectLst/>
                            </a:rPr>
                            <a:t>(10</a:t>
                          </a:r>
                          <a:r>
                            <a:rPr lang="en-GB" altLang="zh-CN" sz="1800" baseline="30000" dirty="0">
                              <a:effectLst/>
                            </a:rPr>
                            <a:t>34</a:t>
                          </a:r>
                          <a:r>
                            <a:rPr lang="en-GB" altLang="zh-CN" sz="1800" dirty="0">
                              <a:effectLst/>
                            </a:rPr>
                            <a:t>cm</a:t>
                          </a:r>
                          <a:r>
                            <a:rPr lang="en-GB" altLang="zh-CN" sz="1800" baseline="30000" dirty="0">
                              <a:effectLst/>
                            </a:rPr>
                            <a:t>-2</a:t>
                          </a:r>
                          <a:r>
                            <a:rPr lang="en-GB" altLang="zh-CN" sz="1800" dirty="0">
                              <a:effectLst/>
                            </a:rPr>
                            <a:t>s</a:t>
                          </a:r>
                          <a:r>
                            <a:rPr lang="en-GB" altLang="zh-CN" sz="1800" baseline="30000" dirty="0">
                              <a:effectLst/>
                            </a:rPr>
                            <a:t>-1</a:t>
                          </a:r>
                          <a:r>
                            <a:rPr lang="en-GB" altLang="zh-CN" sz="1800" b="1" kern="1200" dirty="0">
                              <a:solidFill>
                                <a:schemeClr val="lt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zh-CN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Integrated L</a:t>
                          </a:r>
                          <a:r>
                            <a:rPr lang="en-US" altLang="zh-CN" sz="1800" dirty="0" err="1">
                              <a:effectLst/>
                            </a:rPr>
                            <a:t>umi</a:t>
                          </a:r>
                          <a:r>
                            <a:rPr lang="en-US" altLang="zh-CN" sz="1800" dirty="0">
                              <a:effectLst/>
                            </a:rPr>
                            <a:t>.</a:t>
                          </a:r>
                          <a:r>
                            <a:rPr lang="en-GB" sz="1800" dirty="0">
                              <a:effectLst/>
                            </a:rPr>
                            <a:t> /</a:t>
                          </a:r>
                          <a:r>
                            <a:rPr lang="en-GB" sz="1800" dirty="0" err="1">
                              <a:effectLst/>
                            </a:rPr>
                            <a:t>yr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(ab</a:t>
                          </a:r>
                          <a:r>
                            <a:rPr lang="en-GB" sz="1800" baseline="30000" dirty="0">
                              <a:effectLst/>
                            </a:rPr>
                            <a:t>–1</a:t>
                          </a:r>
                          <a:r>
                            <a:rPr lang="en-GB" sz="1800" dirty="0">
                              <a:effectLst/>
                            </a:rPr>
                            <a:t>, 2 IPs)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Total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Integrated L </a:t>
                          </a:r>
                          <a:endParaRPr lang="zh-CN" sz="2400" dirty="0">
                            <a:effectLst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(ab</a:t>
                          </a:r>
                          <a:r>
                            <a:rPr lang="en-GB" sz="1800" baseline="30000" dirty="0">
                              <a:effectLst/>
                            </a:rPr>
                            <a:t>–1</a:t>
                          </a:r>
                          <a:r>
                            <a:rPr lang="en-GB" sz="1800" dirty="0">
                              <a:effectLst/>
                            </a:rPr>
                            <a:t>, 2 IPs)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Total no. of events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89694"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GB" sz="1800" dirty="0">
                              <a:effectLst/>
                            </a:rPr>
                            <a:t>H</a:t>
                          </a:r>
                          <a:r>
                            <a:rPr lang="en-GB" altLang="zh-CN" sz="24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*</a:t>
                          </a:r>
                          <a:endParaRPr lang="zh-CN" altLang="zh-CN" sz="24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algn="ctr">
                            <a:spcAft>
                              <a:spcPts val="0"/>
                            </a:spcAft>
                          </a:pP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240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10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FF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8.3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2.2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21.6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4.3 </a:t>
                          </a: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dirty="0">
                              <a:solidFill>
                                <a:srgbClr val="FF0000"/>
                              </a:solidFill>
                              <a:effectLst/>
                            </a:rPr>
                            <a:t> 10</a:t>
                          </a:r>
                          <a:r>
                            <a:rPr lang="en-GB" sz="1800" baseline="30000" dirty="0">
                              <a:solidFill>
                                <a:srgbClr val="FF0000"/>
                              </a:solidFill>
                              <a:effectLst/>
                            </a:rPr>
                            <a:t>6</a:t>
                          </a:r>
                          <a:endParaRPr lang="zh-CN" sz="2400" dirty="0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38449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13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2.6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6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01269"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Z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91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2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192**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50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100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4.1 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C00000"/>
                              </a:solidFill>
                              <a:effectLst/>
                            </a:rPr>
                            <a:t>12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04666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115**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30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60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2.5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12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01269"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b="1" kern="1200">
                              <a:solidFill>
                                <a:schemeClr val="lt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W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/>
                        </a:solid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160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1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26.7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6.9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6.9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2.1 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C00000"/>
                              </a:solidFill>
                              <a:effectLst/>
                            </a:rPr>
                            <a:t>8</a:t>
                          </a:r>
                          <a:endParaRPr lang="zh-CN" alt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04666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16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4.2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1.3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8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26169">
                    <a:tc row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51435" marR="51435" marT="0" marB="0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  <a:stretch>
                            <a:fillRect l="-694" t="-480172" r="-902778" b="-18966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</a:rPr>
                            <a:t>360</a:t>
                          </a:r>
                          <a:endParaRPr lang="zh-CN" sz="240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 rowSpan="2"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</a:rPr>
                            <a:t>5</a:t>
                          </a:r>
                          <a:endParaRPr lang="zh-CN" sz="2400" dirty="0">
                            <a:effectLst/>
                            <a:latin typeface="Times New Roman" panose="02020603050405020304" pitchFamily="18" charset="0"/>
                            <a:ea typeface="MS Mincho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C00000"/>
                              </a:solidFill>
                            </a:rPr>
                            <a:t>50</a:t>
                          </a:r>
                          <a:endParaRPr lang="zh-CN" altLang="en-US" sz="180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0.8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0.2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1.0</a:t>
                          </a:r>
                          <a:endParaRPr 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0.6 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C00000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C00000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C00000"/>
                              </a:solidFill>
                              <a:effectLst/>
                            </a:rPr>
                            <a:t>6</a:t>
                          </a:r>
                          <a:endParaRPr lang="zh-CN" altLang="zh-CN" sz="1800" kern="1200" dirty="0">
                            <a:solidFill>
                              <a:srgbClr val="C0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282374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/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r>
                            <a:rPr lang="en-US" altLang="zh-CN" sz="1800" dirty="0">
                              <a:solidFill>
                                <a:srgbClr val="0000FF"/>
                              </a:solidFill>
                            </a:rPr>
                            <a:t>30</a:t>
                          </a:r>
                          <a:endParaRPr lang="zh-CN" altLang="en-US" sz="1800" dirty="0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0.5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0.13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0.65</a:t>
                          </a:r>
                          <a:endParaRPr 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1pPr>
                          <a:lvl2pPr marL="3429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2pPr>
                          <a:lvl3pPr marL="6858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3pPr>
                          <a:lvl4pPr marL="10287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4pPr>
                          <a:lvl5pPr marL="13716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5pPr>
                          <a:lvl6pPr marL="17145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6pPr>
                          <a:lvl7pPr marL="20574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7pPr>
                          <a:lvl8pPr marL="24003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8pPr>
                          <a:lvl9pPr marL="2743200" algn="l" defTabSz="685800" rtl="0" eaLnBrk="1" latinLnBrk="0" hangingPunct="1">
                            <a:defRPr sz="1350" kern="1200">
                              <a:solidFill>
                                <a:schemeClr val="dk1"/>
                              </a:solidFill>
                              <a:latin typeface="Calibri"/>
                              <a:ea typeface=""/>
                              <a:cs typeface=""/>
                            </a:defRPr>
                          </a:lvl9pPr>
                        </a:lstStyle>
                        <a:p>
                          <a:pPr marL="0" algn="ctr" defTabSz="914400" rtl="0" eaLnBrk="1" latinLnBrk="0" hangingPunct="1"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0.4 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  <a:t></a:t>
                          </a:r>
                          <a:r>
                            <a:rPr lang="en-GB" sz="1800" kern="1200" dirty="0">
                              <a:solidFill>
                                <a:srgbClr val="0000FF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en-GB" altLang="zh-CN" sz="1800" dirty="0">
                              <a:solidFill>
                                <a:srgbClr val="0000FF"/>
                              </a:solidFill>
                              <a:effectLst/>
                            </a:rPr>
                            <a:t>10</a:t>
                          </a:r>
                          <a:r>
                            <a:rPr lang="en-GB" altLang="zh-CN" sz="1800" baseline="30000" dirty="0">
                              <a:solidFill>
                                <a:srgbClr val="0000FF"/>
                              </a:solidFill>
                              <a:effectLst/>
                            </a:rPr>
                            <a:t>6</a:t>
                          </a:r>
                          <a:endParaRPr lang="zh-CN" altLang="zh-CN" sz="1800" kern="1200" dirty="0">
                            <a:solidFill>
                              <a:srgbClr val="0000FF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marL="51435" marR="51435" marT="0" marB="0" anchor="ctr"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F81BD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ectangle 13"/>
          <p:cNvSpPr/>
          <p:nvPr/>
        </p:nvSpPr>
        <p:spPr>
          <a:xfrm>
            <a:off x="1898758" y="5847433"/>
            <a:ext cx="8159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900"/>
              </a:spcBef>
              <a:defRPr/>
            </a:pPr>
            <a:r>
              <a:rPr lang="en-GB" altLang="zh-CN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**   Detector solenoid field is 2 Tesla during Z operation, 3Tesla for all other energies.</a:t>
            </a:r>
            <a:endParaRPr lang="zh-CN" altLang="zh-CN" dirty="0">
              <a:solidFill>
                <a:prstClr val="black"/>
              </a:solidFill>
              <a:latin typeface="Times New Roman" panose="02020603050405020304" pitchFamily="18" charset="0"/>
              <a:ea typeface="MS Mincho"/>
            </a:endParaRPr>
          </a:p>
        </p:txBody>
      </p:sp>
      <p:sp>
        <p:nvSpPr>
          <p:cNvPr id="7" name="Rectangle 14"/>
          <p:cNvSpPr/>
          <p:nvPr/>
        </p:nvSpPr>
        <p:spPr>
          <a:xfrm>
            <a:off x="1898757" y="6134097"/>
            <a:ext cx="5853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*** Calculated using 3,600 hours per year for data collection. </a:t>
            </a:r>
            <a:endParaRPr lang="zh-CN" altLang="en-US" dirty="0">
              <a:solidFill>
                <a:prstClr val="black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03998" y="5545798"/>
            <a:ext cx="8764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spcBef>
                <a:spcPts val="900"/>
              </a:spcBef>
              <a:defRPr/>
            </a:pPr>
            <a:r>
              <a:rPr lang="en-GB" altLang="zh-CN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*     Higgs is the top priority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GB" altLang="zh-CN" dirty="0">
                <a:solidFill>
                  <a:prstClr val="black"/>
                </a:solidFill>
                <a:latin typeface="Times New Roman" panose="02020603050405020304" pitchFamily="18" charset="0"/>
                <a:ea typeface="MS Mincho"/>
              </a:rPr>
              <a:t>The CEPC will commence its operation with a focus on Higgs. </a:t>
            </a:r>
            <a:endParaRPr lang="zh-CN" altLang="zh-CN" dirty="0">
              <a:solidFill>
                <a:prstClr val="black"/>
              </a:solidFill>
              <a:latin typeface="Times New Roman" panose="02020603050405020304" pitchFamily="18" charset="0"/>
              <a:ea typeface="MS Mincho"/>
            </a:endParaRPr>
          </a:p>
        </p:txBody>
      </p:sp>
    </p:spTree>
    <p:extLst>
      <p:ext uri="{BB962C8B-B14F-4D97-AF65-F5344CB8AC3E}">
        <p14:creationId xmlns:p14="http://schemas.microsoft.com/office/powerpoint/2010/main" val="263710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"/>
    </mc:Choice>
    <mc:Fallback xmlns="">
      <p:transition spd="slow" advTm="2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2882" y="5032515"/>
            <a:ext cx="1157711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 smtClean="0"/>
              <a:t>The total electricity consumption is </a:t>
            </a:r>
            <a:r>
              <a:rPr lang="en-US" altLang="zh-CN" b="1" dirty="0" smtClean="0">
                <a:solidFill>
                  <a:srgbClr val="FF0000"/>
                </a:solidFill>
              </a:rPr>
              <a:t>262MW</a:t>
            </a:r>
            <a:r>
              <a:rPr lang="en-US" altLang="zh-CN" dirty="0" smtClean="0"/>
              <a:t> for the operation of SR power </a:t>
            </a:r>
            <a:r>
              <a:rPr lang="en-US" altLang="zh-CN" b="1" dirty="0" smtClean="0">
                <a:solidFill>
                  <a:srgbClr val="FF0000"/>
                </a:solidFill>
              </a:rPr>
              <a:t>30MW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 smtClean="0"/>
              <a:t>The major energy consumer systems: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dirty="0" smtClean="0"/>
              <a:t>RF power (109 MW)     </a:t>
            </a:r>
            <a:r>
              <a:rPr lang="en-US" altLang="zh-CN" dirty="0" smtClean="0">
                <a:sym typeface="Wingdings" panose="05000000000000000000" pitchFamily="2" charset="2"/>
              </a:rPr>
              <a:t></a:t>
            </a:r>
            <a:r>
              <a:rPr lang="en-US" altLang="zh-CN" dirty="0" smtClean="0"/>
              <a:t>Magnet (58 MW)    </a:t>
            </a:r>
            <a:r>
              <a:rPr lang="en-US" altLang="zh-CN" dirty="0" smtClean="0">
                <a:sym typeface="Wingdings" panose="05000000000000000000" pitchFamily="2" charset="2"/>
              </a:rPr>
              <a:t></a:t>
            </a:r>
            <a:r>
              <a:rPr lang="en-US" altLang="zh-CN" dirty="0" smtClean="0"/>
              <a:t>  Cryogenics (11.6 MW)</a:t>
            </a:r>
          </a:p>
          <a:p>
            <a:pPr marL="285750" lvl="1" indent="-285750">
              <a:buFont typeface="Wingdings" panose="05000000000000000000" pitchFamily="2" charset="2"/>
              <a:buChar char="u"/>
            </a:pPr>
            <a:r>
              <a:rPr lang="en-US" altLang="zh-CN" dirty="0" smtClean="0"/>
              <a:t>Auxiliary power: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US" altLang="zh-CN" sz="1600" dirty="0" smtClean="0"/>
              <a:t>Instrumentation(2.2) + Radiation Protection (0.4) + Control (1.8) + Experimental device (4) +Utility(44.6) +General Service(19.9) = </a:t>
            </a:r>
            <a:r>
              <a:rPr lang="en-US" altLang="zh-CN" b="1" dirty="0" smtClean="0"/>
              <a:t>73 MW</a:t>
            </a:r>
            <a:endParaRPr lang="zh-CN" altLang="en-US" b="1" dirty="0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 smtClean="0">
                <a:latin typeface="Franklin Gothic Medium" panose="020B0603020102020204" pitchFamily="34" charset="0"/>
              </a:rPr>
              <a:t>Energy consumption breakdown @ 30MW SR power</a:t>
            </a:r>
            <a:endParaRPr lang="zh-CN" altLang="en-US" sz="3600" dirty="0">
              <a:latin typeface="Franklin Gothic Medium" panose="020B06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93" y="908994"/>
            <a:ext cx="6557327" cy="4027794"/>
          </a:xfrm>
          <a:prstGeom prst="rect">
            <a:avLst/>
          </a:prstGeom>
        </p:spPr>
      </p:pic>
      <p:sp>
        <p:nvSpPr>
          <p:cNvPr id="8" name="矩形 18">
            <a:extLst>
              <a:ext uri="{FF2B5EF4-FFF2-40B4-BE49-F238E27FC236}">
                <a16:creationId xmlns:a16="http://schemas.microsoft.com/office/drawing/2014/main" id="{09C1878C-39AB-4227-AF72-94656AFCF575}"/>
              </a:ext>
            </a:extLst>
          </p:cNvPr>
          <p:cNvSpPr/>
          <p:nvPr/>
        </p:nvSpPr>
        <p:spPr>
          <a:xfrm>
            <a:off x="8123740" y="2922891"/>
            <a:ext cx="1954735" cy="3668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CEPC-TDR p965</a:t>
            </a:r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16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"/>
    </mc:Choice>
    <mc:Fallback xmlns="">
      <p:transition spd="slow" advTm="187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161" y="5004867"/>
            <a:ext cx="1157711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 smtClean="0"/>
              <a:t>The total electricity consumption is </a:t>
            </a:r>
            <a:r>
              <a:rPr lang="en-US" altLang="zh-CN" b="1" dirty="0" smtClean="0">
                <a:solidFill>
                  <a:srgbClr val="FF0000"/>
                </a:solidFill>
              </a:rPr>
              <a:t>340MW</a:t>
            </a:r>
            <a:r>
              <a:rPr lang="en-US" altLang="zh-CN" dirty="0" smtClean="0"/>
              <a:t> for the operation of Higgs, SR power </a:t>
            </a:r>
            <a:r>
              <a:rPr lang="en-US" altLang="zh-CN" b="1" dirty="0" smtClean="0">
                <a:solidFill>
                  <a:srgbClr val="FF0000"/>
                </a:solidFill>
              </a:rPr>
              <a:t>50MW</a:t>
            </a: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 smtClean="0"/>
              <a:t>The major energy consumer systems: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altLang="zh-CN" dirty="0" smtClean="0"/>
              <a:t>RF power (177MW)     </a:t>
            </a:r>
            <a:r>
              <a:rPr lang="en-US" altLang="zh-CN" dirty="0" smtClean="0">
                <a:sym typeface="Wingdings" panose="05000000000000000000" pitchFamily="2" charset="2"/>
              </a:rPr>
              <a:t></a:t>
            </a:r>
            <a:r>
              <a:rPr lang="en-US" altLang="zh-CN" dirty="0" smtClean="0"/>
              <a:t>Magnet (58MW)    </a:t>
            </a:r>
            <a:r>
              <a:rPr lang="en-US" altLang="zh-CN" dirty="0" smtClean="0">
                <a:sym typeface="Wingdings" panose="05000000000000000000" pitchFamily="2" charset="2"/>
              </a:rPr>
              <a:t></a:t>
            </a:r>
            <a:r>
              <a:rPr lang="en-US" altLang="zh-CN" dirty="0" smtClean="0"/>
              <a:t>  Cryogenics (11 MW)</a:t>
            </a:r>
          </a:p>
          <a:p>
            <a:pPr marL="285750" lvl="1" indent="-285750">
              <a:buFont typeface="Wingdings" panose="05000000000000000000" pitchFamily="2" charset="2"/>
              <a:buChar char="u"/>
            </a:pPr>
            <a:r>
              <a:rPr lang="en-US" altLang="zh-CN" dirty="0" smtClean="0"/>
              <a:t>Auxiliary power:</a:t>
            </a:r>
          </a:p>
          <a:p>
            <a:pPr marL="742950" lvl="2" indent="-285750">
              <a:buFont typeface="Wingdings" panose="05000000000000000000" pitchFamily="2" charset="2"/>
              <a:buChar char="Ø"/>
            </a:pPr>
            <a:r>
              <a:rPr lang="en-US" altLang="zh-CN" sz="1600" dirty="0" smtClean="0"/>
              <a:t>Instrumentation(2.2) + Radiation Protection(0.4) + Control(1.8) + Experimental device (4) + Utility(54.5) + General Service(19.9) = </a:t>
            </a:r>
            <a:r>
              <a:rPr lang="en-US" altLang="zh-CN" b="1" dirty="0" smtClean="0"/>
              <a:t>78 MW</a:t>
            </a:r>
            <a:endParaRPr lang="zh-CN" altLang="en-US" b="1" dirty="0"/>
          </a:p>
        </p:txBody>
      </p:sp>
      <p:sp>
        <p:nvSpPr>
          <p:cNvPr id="5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</p:spPr>
        <p:txBody>
          <a:bodyPr/>
          <a:lstStyle/>
          <a:p>
            <a:r>
              <a:rPr lang="en-US" altLang="zh-CN" sz="3600" dirty="0" smtClean="0">
                <a:latin typeface="Franklin Gothic Medium" panose="020B0603020102020204" pitchFamily="34" charset="0"/>
              </a:rPr>
              <a:t>Energy consumption breakdown @ 50MW SR power</a:t>
            </a:r>
            <a:endParaRPr lang="zh-CN" altLang="en-US" sz="3600" dirty="0">
              <a:latin typeface="Franklin Gothic Medium" panose="020B06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84" y="899160"/>
            <a:ext cx="6395316" cy="3896359"/>
          </a:xfrm>
          <a:prstGeom prst="rect">
            <a:avLst/>
          </a:prstGeom>
        </p:spPr>
      </p:pic>
      <p:sp>
        <p:nvSpPr>
          <p:cNvPr id="8" name="矩形 18">
            <a:extLst>
              <a:ext uri="{FF2B5EF4-FFF2-40B4-BE49-F238E27FC236}">
                <a16:creationId xmlns:a16="http://schemas.microsoft.com/office/drawing/2014/main" id="{09C1878C-39AB-4227-AF72-94656AFCF575}"/>
              </a:ext>
            </a:extLst>
          </p:cNvPr>
          <p:cNvSpPr/>
          <p:nvPr/>
        </p:nvSpPr>
        <p:spPr>
          <a:xfrm>
            <a:off x="8123740" y="2922891"/>
            <a:ext cx="3158940" cy="10547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CEPC-TDR p967</a:t>
            </a:r>
          </a:p>
          <a:p>
            <a:pPr algn="ctr"/>
            <a:endParaRPr lang="en-US" altLang="zh-CN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sz="1400" dirty="0" smtClean="0">
                <a:solidFill>
                  <a:schemeClr val="tx1"/>
                </a:solidFill>
              </a:rPr>
              <a:t>The total power at other operation modes are listed in TDR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"/>
    </mc:Choice>
    <mc:Fallback xmlns="">
      <p:transition spd="slow" advTm="187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46FF5AB5-3CAE-4D6E-88DB-B4F86FBA3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Franklin Gothic Medium" panose="020B0603020102020204" pitchFamily="34" charset="0"/>
              </a:rPr>
              <a:t>Electricity carbon intensity map</a:t>
            </a:r>
            <a:endParaRPr lang="zh-CN" altLang="en-US" dirty="0">
              <a:latin typeface="Franklin Gothic Medium" panose="020B06030201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071E823-F717-4A24-8497-F0720541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文本框 7">
            <a:extLst>
              <a:ext uri="{FF2B5EF4-FFF2-40B4-BE49-F238E27FC236}">
                <a16:creationId xmlns:a16="http://schemas.microsoft.com/office/drawing/2014/main" id="{342F66B4-9DC2-4E90-B12A-E7A1F7C7AD64}"/>
              </a:ext>
            </a:extLst>
          </p:cNvPr>
          <p:cNvSpPr txBox="1"/>
          <p:nvPr/>
        </p:nvSpPr>
        <p:spPr>
          <a:xfrm>
            <a:off x="6382865" y="912068"/>
            <a:ext cx="391281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SG" dirty="0"/>
              <a:t>Carbon intensity (kgCO2/kWh)</a:t>
            </a:r>
            <a:endParaRPr lang="zh-SG" altLang="en-US" dirty="0"/>
          </a:p>
        </p:txBody>
      </p:sp>
      <p:sp>
        <p:nvSpPr>
          <p:cNvPr id="19" name="文本框 10">
            <a:extLst>
              <a:ext uri="{FF2B5EF4-FFF2-40B4-BE49-F238E27FC236}">
                <a16:creationId xmlns:a16="http://schemas.microsoft.com/office/drawing/2014/main" id="{89C8E48B-9C5A-4472-9C4D-C735A2599925}"/>
              </a:ext>
            </a:extLst>
          </p:cNvPr>
          <p:cNvSpPr txBox="1"/>
          <p:nvPr/>
        </p:nvSpPr>
        <p:spPr>
          <a:xfrm>
            <a:off x="362879" y="4975134"/>
            <a:ext cx="2366782" cy="13388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SG" dirty="0"/>
              <a:t>Electricity </a:t>
            </a:r>
            <a:r>
              <a:rPr lang="en-US" altLang="zh-SG" dirty="0" smtClean="0"/>
              <a:t>Transport:</a:t>
            </a:r>
            <a:endParaRPr lang="en-US" altLang="zh-SG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SG" b="0" i="0" dirty="0">
                <a:solidFill>
                  <a:srgbClr val="24292F"/>
                </a:solidFill>
                <a:effectLst/>
                <a:latin typeface="Noto Sans SC"/>
              </a:rPr>
              <a:t>North-to-South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SG" b="0" i="0" dirty="0">
                <a:solidFill>
                  <a:srgbClr val="24292F"/>
                </a:solidFill>
                <a:effectLst/>
                <a:latin typeface="Noto Sans SC"/>
              </a:rPr>
              <a:t>West-to-East</a:t>
            </a:r>
            <a:endParaRPr lang="zh-SG" alt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740485" y="1365414"/>
            <a:ext cx="5308039" cy="5069540"/>
            <a:chOff x="6377809" y="1322203"/>
            <a:chExt cx="5308039" cy="5069540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9B43864F-4382-44AD-8E9A-34481B7E9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77809" y="1322203"/>
              <a:ext cx="4707089" cy="5069540"/>
            </a:xfrm>
            <a:prstGeom prst="rect">
              <a:avLst/>
            </a:prstGeom>
          </p:spPr>
        </p:pic>
        <p:sp>
          <p:nvSpPr>
            <p:cNvPr id="21" name="椭圆 11">
              <a:extLst>
                <a:ext uri="{FF2B5EF4-FFF2-40B4-BE49-F238E27FC236}">
                  <a16:creationId xmlns:a16="http://schemas.microsoft.com/office/drawing/2014/main" id="{F6E7E944-6D7C-485B-9B38-7D305BBDFC49}"/>
                </a:ext>
              </a:extLst>
            </p:cNvPr>
            <p:cNvSpPr/>
            <p:nvPr/>
          </p:nvSpPr>
          <p:spPr>
            <a:xfrm>
              <a:off x="10403536" y="2303838"/>
              <a:ext cx="510988" cy="1882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SG" altLang="en-US"/>
            </a:p>
          </p:txBody>
        </p:sp>
        <p:sp>
          <p:nvSpPr>
            <p:cNvPr id="22" name="椭圆 12">
              <a:extLst>
                <a:ext uri="{FF2B5EF4-FFF2-40B4-BE49-F238E27FC236}">
                  <a16:creationId xmlns:a16="http://schemas.microsoft.com/office/drawing/2014/main" id="{D9411D36-093E-4FB6-952E-0C0482E2A9F5}"/>
                </a:ext>
              </a:extLst>
            </p:cNvPr>
            <p:cNvSpPr/>
            <p:nvPr/>
          </p:nvSpPr>
          <p:spPr>
            <a:xfrm>
              <a:off x="10408018" y="4244696"/>
              <a:ext cx="510988" cy="1882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SG" altLang="en-US"/>
            </a:p>
          </p:txBody>
        </p:sp>
        <p:sp>
          <p:nvSpPr>
            <p:cNvPr id="23" name="椭圆 13">
              <a:extLst>
                <a:ext uri="{FF2B5EF4-FFF2-40B4-BE49-F238E27FC236}">
                  <a16:creationId xmlns:a16="http://schemas.microsoft.com/office/drawing/2014/main" id="{2741800B-A226-4C14-A4F3-C7B115B5E663}"/>
                </a:ext>
              </a:extLst>
            </p:cNvPr>
            <p:cNvSpPr/>
            <p:nvPr/>
          </p:nvSpPr>
          <p:spPr>
            <a:xfrm>
              <a:off x="10408018" y="4742237"/>
              <a:ext cx="510988" cy="1882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SG" altLang="en-US"/>
            </a:p>
          </p:txBody>
        </p:sp>
        <p:sp>
          <p:nvSpPr>
            <p:cNvPr id="24" name="椭圆 14">
              <a:extLst>
                <a:ext uri="{FF2B5EF4-FFF2-40B4-BE49-F238E27FC236}">
                  <a16:creationId xmlns:a16="http://schemas.microsoft.com/office/drawing/2014/main" id="{ACE97C7A-694D-4410-BB08-E23FE2AA3DFE}"/>
                </a:ext>
              </a:extLst>
            </p:cNvPr>
            <p:cNvSpPr/>
            <p:nvPr/>
          </p:nvSpPr>
          <p:spPr>
            <a:xfrm>
              <a:off x="10416983" y="3292196"/>
              <a:ext cx="510988" cy="18825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SG" altLang="en-US"/>
            </a:p>
          </p:txBody>
        </p:sp>
        <p:sp>
          <p:nvSpPr>
            <p:cNvPr id="25" name="文本框 15">
              <a:extLst>
                <a:ext uri="{FF2B5EF4-FFF2-40B4-BE49-F238E27FC236}">
                  <a16:creationId xmlns:a16="http://schemas.microsoft.com/office/drawing/2014/main" id="{AC17B17F-D316-449C-A47C-35D03BA6500C}"/>
                </a:ext>
              </a:extLst>
            </p:cNvPr>
            <p:cNvSpPr txBox="1"/>
            <p:nvPr/>
          </p:nvSpPr>
          <p:spPr>
            <a:xfrm>
              <a:off x="10697485" y="2512668"/>
              <a:ext cx="949587" cy="2462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SG" sz="1000" dirty="0" smtClean="0"/>
                <a:t>Qinhuangdao</a:t>
              </a:r>
              <a:endParaRPr lang="zh-SG" altLang="en-US" sz="1000" dirty="0"/>
            </a:p>
          </p:txBody>
        </p:sp>
        <p:sp>
          <p:nvSpPr>
            <p:cNvPr id="26" name="文本框 16">
              <a:extLst>
                <a:ext uri="{FF2B5EF4-FFF2-40B4-BE49-F238E27FC236}">
                  <a16:creationId xmlns:a16="http://schemas.microsoft.com/office/drawing/2014/main" id="{7726242A-B84C-4512-BF6B-2F6A78E86083}"/>
                </a:ext>
              </a:extLst>
            </p:cNvPr>
            <p:cNvSpPr txBox="1"/>
            <p:nvPr/>
          </p:nvSpPr>
          <p:spPr>
            <a:xfrm>
              <a:off x="10787931" y="3473732"/>
              <a:ext cx="696416" cy="2462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SG" sz="1000" dirty="0" err="1" smtClean="0"/>
                <a:t>Huzhou</a:t>
              </a:r>
              <a:endParaRPr lang="zh-SG" altLang="en-US" sz="1000" dirty="0"/>
            </a:p>
          </p:txBody>
        </p:sp>
        <p:sp>
          <p:nvSpPr>
            <p:cNvPr id="27" name="文本框 17">
              <a:extLst>
                <a:ext uri="{FF2B5EF4-FFF2-40B4-BE49-F238E27FC236}">
                  <a16:creationId xmlns:a16="http://schemas.microsoft.com/office/drawing/2014/main" id="{ED65B6D6-7CCB-4015-A37B-AB4C35E83E4C}"/>
                </a:ext>
              </a:extLst>
            </p:cNvPr>
            <p:cNvSpPr txBox="1"/>
            <p:nvPr/>
          </p:nvSpPr>
          <p:spPr>
            <a:xfrm>
              <a:off x="10844749" y="4365895"/>
              <a:ext cx="802323" cy="2462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SG" sz="1000" dirty="0" smtClean="0"/>
                <a:t>Changsha</a:t>
              </a:r>
              <a:endParaRPr lang="zh-SG" altLang="en-US" sz="1000" dirty="0"/>
            </a:p>
          </p:txBody>
        </p:sp>
        <p:sp>
          <p:nvSpPr>
            <p:cNvPr id="28" name="文本框 18">
              <a:extLst>
                <a:ext uri="{FF2B5EF4-FFF2-40B4-BE49-F238E27FC236}">
                  <a16:creationId xmlns:a16="http://schemas.microsoft.com/office/drawing/2014/main" id="{A231E49C-2175-412D-B67D-A8F1FE154B7C}"/>
                </a:ext>
              </a:extLst>
            </p:cNvPr>
            <p:cNvSpPr txBox="1"/>
            <p:nvPr/>
          </p:nvSpPr>
          <p:spPr>
            <a:xfrm>
              <a:off x="10873685" y="4917357"/>
              <a:ext cx="812163" cy="24622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SG" sz="1000" dirty="0" err="1" smtClean="0"/>
                <a:t>Shenshan</a:t>
              </a:r>
              <a:endParaRPr lang="zh-SG" altLang="en-US" sz="1000" dirty="0"/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9" y="2002421"/>
            <a:ext cx="2922905" cy="236247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77224" y="1441767"/>
            <a:ext cx="3915698" cy="5080479"/>
            <a:chOff x="2816277" y="1164470"/>
            <a:chExt cx="3915698" cy="5080479"/>
          </a:xfrm>
        </p:grpSpPr>
        <p:pic>
          <p:nvPicPr>
            <p:cNvPr id="11" name="图片 5">
              <a:extLst>
                <a:ext uri="{FF2B5EF4-FFF2-40B4-BE49-F238E27FC236}">
                  <a16:creationId xmlns:a16="http://schemas.microsoft.com/office/drawing/2014/main" id="{46F0021C-52C7-4AD4-A286-856B8C9806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1924"/>
            <a:stretch/>
          </p:blipFill>
          <p:spPr>
            <a:xfrm>
              <a:off x="3556111" y="1164470"/>
              <a:ext cx="3175864" cy="5049376"/>
            </a:xfrm>
            <a:prstGeom prst="rect">
              <a:avLst/>
            </a:prstGeom>
          </p:spPr>
        </p:pic>
        <p:sp>
          <p:nvSpPr>
            <p:cNvPr id="12" name="文本框 6">
              <a:extLst>
                <a:ext uri="{FF2B5EF4-FFF2-40B4-BE49-F238E27FC236}">
                  <a16:creationId xmlns:a16="http://schemas.microsoft.com/office/drawing/2014/main" id="{F6E91373-8C6D-4B20-A915-4957B15561C3}"/>
                </a:ext>
              </a:extLst>
            </p:cNvPr>
            <p:cNvSpPr txBox="1"/>
            <p:nvPr/>
          </p:nvSpPr>
          <p:spPr>
            <a:xfrm>
              <a:off x="3189695" y="5983339"/>
              <a:ext cx="3446776" cy="2616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SG" sz="1100" b="0" i="0" dirty="0">
                  <a:solidFill>
                    <a:srgbClr val="24292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Electricity Generating Capacity in China 2020 (10000 kW)</a:t>
              </a:r>
              <a:endParaRPr lang="zh-SG" altLang="en-US" sz="11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8">
              <a:extLst>
                <a:ext uri="{FF2B5EF4-FFF2-40B4-BE49-F238E27FC236}">
                  <a16:creationId xmlns:a16="http://schemas.microsoft.com/office/drawing/2014/main" id="{519D15A1-6D78-45F2-9EDA-74B469B3466C}"/>
                </a:ext>
              </a:extLst>
            </p:cNvPr>
            <p:cNvSpPr txBox="1"/>
            <p:nvPr/>
          </p:nvSpPr>
          <p:spPr>
            <a:xfrm>
              <a:off x="5838486" y="4619633"/>
              <a:ext cx="712693" cy="116955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zh-SG" sz="1000" dirty="0"/>
                <a:t>Coal</a:t>
              </a:r>
            </a:p>
            <a:p>
              <a:r>
                <a:rPr lang="en-US" altLang="zh-SG" sz="1000" dirty="0"/>
                <a:t>Gas</a:t>
              </a:r>
            </a:p>
            <a:p>
              <a:r>
                <a:rPr lang="en-US" altLang="zh-SG" sz="1000" dirty="0"/>
                <a:t>Biomass </a:t>
              </a:r>
            </a:p>
            <a:p>
              <a:r>
                <a:rPr lang="en-US" altLang="zh-SG" sz="1000" dirty="0"/>
                <a:t>Solar</a:t>
              </a:r>
            </a:p>
            <a:p>
              <a:r>
                <a:rPr lang="en-US" altLang="zh-SG" sz="1000" dirty="0"/>
                <a:t>Wind</a:t>
              </a:r>
            </a:p>
            <a:p>
              <a:r>
                <a:rPr lang="en-US" altLang="zh-SG" sz="1000" dirty="0"/>
                <a:t>Nuclear</a:t>
              </a:r>
            </a:p>
            <a:p>
              <a:r>
                <a:rPr lang="en-US" altLang="zh-SG" sz="1000" dirty="0"/>
                <a:t>Hydraulic</a:t>
              </a:r>
              <a:endParaRPr lang="zh-SG" altLang="en-US" sz="10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16277" y="1164470"/>
              <a:ext cx="937967" cy="47197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70" dirty="0" smtClean="0"/>
                <a:t>Shandong</a:t>
              </a:r>
            </a:p>
            <a:p>
              <a:r>
                <a:rPr lang="en-US" altLang="zh-CN" sz="970" dirty="0" err="1" smtClean="0"/>
                <a:t>Neimenggu</a:t>
              </a:r>
              <a:endParaRPr lang="en-US" altLang="zh-CN" sz="970" dirty="0" smtClean="0"/>
            </a:p>
            <a:p>
              <a:r>
                <a:rPr lang="en-US" altLang="zh-CN" sz="970" dirty="0" smtClean="0"/>
                <a:t>Jiangsu</a:t>
              </a:r>
            </a:p>
            <a:p>
              <a:r>
                <a:rPr lang="en-US" altLang="zh-CN" sz="970" dirty="0" smtClean="0"/>
                <a:t>Guangdong</a:t>
              </a:r>
            </a:p>
            <a:p>
              <a:r>
                <a:rPr lang="en-US" altLang="zh-CN" sz="970" dirty="0" smtClean="0"/>
                <a:t>Xinjiang</a:t>
              </a:r>
            </a:p>
            <a:p>
              <a:r>
                <a:rPr lang="en-US" altLang="zh-CN" sz="970" dirty="0" smtClean="0"/>
                <a:t>Shanxi</a:t>
              </a:r>
            </a:p>
            <a:p>
              <a:r>
                <a:rPr lang="en-US" altLang="zh-CN" sz="970" dirty="0" smtClean="0"/>
                <a:t>Yunnan</a:t>
              </a:r>
            </a:p>
            <a:p>
              <a:r>
                <a:rPr lang="en-US" altLang="zh-CN" sz="970" dirty="0" smtClean="0"/>
                <a:t>Henan</a:t>
              </a:r>
            </a:p>
            <a:p>
              <a:r>
                <a:rPr lang="en-US" altLang="zh-CN" sz="970" dirty="0" smtClean="0"/>
                <a:t>Zhejiang</a:t>
              </a:r>
            </a:p>
            <a:p>
              <a:r>
                <a:rPr lang="en-US" altLang="zh-CN" sz="970" dirty="0" smtClean="0"/>
                <a:t>Sichuan</a:t>
              </a:r>
            </a:p>
            <a:p>
              <a:r>
                <a:rPr lang="en-US" altLang="zh-CN" sz="970" dirty="0" smtClean="0"/>
                <a:t>Hebei</a:t>
              </a:r>
            </a:p>
            <a:p>
              <a:r>
                <a:rPr lang="en-US" altLang="zh-CN" sz="970" dirty="0" smtClean="0"/>
                <a:t>Hubei</a:t>
              </a:r>
            </a:p>
            <a:p>
              <a:r>
                <a:rPr lang="en-US" altLang="zh-CN" sz="970" dirty="0" smtClean="0"/>
                <a:t>Anhui</a:t>
              </a:r>
            </a:p>
            <a:p>
              <a:r>
                <a:rPr lang="en-US" altLang="zh-CN" sz="970" dirty="0" err="1" smtClean="0"/>
                <a:t>Guizhou</a:t>
              </a:r>
              <a:endParaRPr lang="en-US" altLang="zh-CN" sz="970" dirty="0" smtClean="0"/>
            </a:p>
            <a:p>
              <a:r>
                <a:rPr lang="en-US" altLang="zh-CN" sz="970" dirty="0" smtClean="0"/>
                <a:t>Shanxi</a:t>
              </a:r>
            </a:p>
            <a:p>
              <a:r>
                <a:rPr lang="en-US" altLang="zh-CN" sz="970" dirty="0" smtClean="0"/>
                <a:t>Fujian</a:t>
              </a:r>
            </a:p>
            <a:p>
              <a:r>
                <a:rPr lang="en-US" altLang="zh-CN" sz="970" dirty="0" smtClean="0"/>
                <a:t>Ningxia</a:t>
              </a:r>
            </a:p>
            <a:p>
              <a:r>
                <a:rPr lang="en-US" altLang="zh-CN" sz="970" dirty="0" smtClean="0"/>
                <a:t>Liaoning</a:t>
              </a:r>
            </a:p>
            <a:p>
              <a:r>
                <a:rPr lang="en-US" altLang="zh-CN" sz="970" dirty="0" smtClean="0"/>
                <a:t>Gansu</a:t>
              </a:r>
            </a:p>
            <a:p>
              <a:r>
                <a:rPr lang="en-US" altLang="zh-CN" sz="970" dirty="0" smtClean="0"/>
                <a:t>Guangxi</a:t>
              </a:r>
            </a:p>
            <a:p>
              <a:r>
                <a:rPr lang="en-US" altLang="zh-CN" sz="970" dirty="0" smtClean="0"/>
                <a:t>Hunan</a:t>
              </a:r>
            </a:p>
            <a:p>
              <a:r>
                <a:rPr lang="en-US" altLang="zh-CN" sz="970" dirty="0" smtClean="0"/>
                <a:t>Jiangxi</a:t>
              </a:r>
            </a:p>
            <a:p>
              <a:r>
                <a:rPr lang="en-US" altLang="zh-CN" sz="970" dirty="0" smtClean="0"/>
                <a:t>Qinghai</a:t>
              </a:r>
            </a:p>
            <a:p>
              <a:r>
                <a:rPr lang="en-US" altLang="zh-CN" sz="970" dirty="0" smtClean="0"/>
                <a:t>Heilongjiang</a:t>
              </a:r>
            </a:p>
            <a:p>
              <a:r>
                <a:rPr lang="en-US" altLang="zh-CN" sz="970" dirty="0" smtClean="0"/>
                <a:t>Jilin</a:t>
              </a:r>
            </a:p>
            <a:p>
              <a:r>
                <a:rPr lang="en-US" altLang="zh-CN" sz="970" dirty="0" smtClean="0"/>
                <a:t>Shanghai</a:t>
              </a:r>
            </a:p>
            <a:p>
              <a:r>
                <a:rPr lang="en-US" altLang="zh-CN" sz="970" dirty="0" smtClean="0"/>
                <a:t>Chongqing</a:t>
              </a:r>
            </a:p>
            <a:p>
              <a:r>
                <a:rPr lang="en-US" altLang="zh-CN" sz="970" dirty="0" err="1" smtClean="0"/>
                <a:t>Tianjing</a:t>
              </a:r>
              <a:endParaRPr lang="en-US" altLang="zh-CN" sz="970" dirty="0" smtClean="0"/>
            </a:p>
            <a:p>
              <a:r>
                <a:rPr lang="en-US" altLang="zh-CN" sz="970" dirty="0" smtClean="0"/>
                <a:t>Beijing</a:t>
              </a:r>
            </a:p>
            <a:p>
              <a:r>
                <a:rPr lang="en-US" altLang="zh-CN" sz="970" dirty="0" smtClean="0"/>
                <a:t>Hainan</a:t>
              </a:r>
            </a:p>
            <a:p>
              <a:r>
                <a:rPr lang="en-US" altLang="zh-CN" sz="970" dirty="0" err="1" smtClean="0"/>
                <a:t>Xizzang</a:t>
              </a:r>
              <a:endParaRPr lang="zh-CN" altLang="en-US" sz="970" dirty="0"/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764122" y="1526794"/>
            <a:ext cx="916801" cy="51013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Liaoning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Jilin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Heilongjiang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Beijing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Tianjin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Hebei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Shanxi</a:t>
            </a:r>
          </a:p>
          <a:p>
            <a:r>
              <a:rPr lang="en-US" altLang="zh-CN" sz="105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Neimenggu</a:t>
            </a:r>
            <a:endParaRPr lang="en-US" altLang="zh-CN" sz="105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Shandong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Shanghai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Jiangsu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Zhejiang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Anhui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Fujian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Jiangxi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Henan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Hubei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Hunan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Chongqing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Sichuan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Guangdong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Guangxi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Hainan</a:t>
            </a:r>
          </a:p>
          <a:p>
            <a:r>
              <a:rPr lang="en-US" altLang="zh-CN" sz="105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Guizhou</a:t>
            </a:r>
            <a:endParaRPr lang="en-US" altLang="zh-CN" sz="105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Yunnan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Shanxi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Gansu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Qinghai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Ningxia</a:t>
            </a:r>
          </a:p>
          <a:p>
            <a:r>
              <a:rPr lang="en-US" altLang="zh-CN" sz="105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Xinjiang</a:t>
            </a:r>
            <a:endParaRPr lang="zh-CN" altLang="en-US" sz="105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96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Carbon intensity expectation (2025-2035)</a:t>
            </a:r>
            <a:endParaRPr lang="zh-CN" alt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54092132-99AF-49B4-BFEA-61E141923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8" y="1244677"/>
            <a:ext cx="6011086" cy="3981425"/>
          </a:xfrm>
          <a:prstGeom prst="rect">
            <a:avLst/>
          </a:prstGeom>
        </p:spPr>
      </p:pic>
      <p:sp>
        <p:nvSpPr>
          <p:cNvPr id="7" name="文本框 8">
            <a:extLst>
              <a:ext uri="{FF2B5EF4-FFF2-40B4-BE49-F238E27FC236}">
                <a16:creationId xmlns:a16="http://schemas.microsoft.com/office/drawing/2014/main" id="{0DD1D36C-6C9E-481C-99FD-A24B8E03CA3D}"/>
              </a:ext>
            </a:extLst>
          </p:cNvPr>
          <p:cNvSpPr txBox="1"/>
          <p:nvPr/>
        </p:nvSpPr>
        <p:spPr>
          <a:xfrm>
            <a:off x="1941736" y="5836637"/>
            <a:ext cx="8444753" cy="873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Qing Hai: 0.01 kgCO2/kWh  (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hydroelectric, wind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photovoltaic dominate</a:t>
            </a:r>
            <a:r>
              <a:rPr lang="en-US" altLang="zh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 Nan: 0.312 kgCO2/kWh  (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hydroelectric and coal dominate</a:t>
            </a:r>
            <a:r>
              <a:rPr lang="en-US" altLang="zh-S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文本框 9">
            <a:extLst>
              <a:ext uri="{FF2B5EF4-FFF2-40B4-BE49-F238E27FC236}">
                <a16:creationId xmlns:a16="http://schemas.microsoft.com/office/drawing/2014/main" id="{415DAC47-2B2F-40AE-B6F1-E047B1EB8CB3}"/>
              </a:ext>
            </a:extLst>
          </p:cNvPr>
          <p:cNvSpPr txBox="1"/>
          <p:nvPr/>
        </p:nvSpPr>
        <p:spPr>
          <a:xfrm>
            <a:off x="1569048" y="5519023"/>
            <a:ext cx="8592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S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carbon intensity will be reduced rapidly until 2035 in China.</a:t>
            </a:r>
            <a:endParaRPr lang="zh-SG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46755" y="1244677"/>
            <a:ext cx="6011086" cy="3506099"/>
            <a:chOff x="6079625" y="971645"/>
            <a:chExt cx="6011086" cy="350609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DBA573B-402B-412D-91DD-098F8A047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1179351"/>
              <a:ext cx="5978337" cy="3298393"/>
            </a:xfrm>
            <a:prstGeom prst="rect">
              <a:avLst/>
            </a:prstGeom>
          </p:spPr>
        </p:pic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54092132-99AF-49B4-BFEA-61E1419239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362"/>
            <a:stretch/>
          </p:blipFill>
          <p:spPr>
            <a:xfrm>
              <a:off x="6079625" y="971645"/>
              <a:ext cx="6011086" cy="184658"/>
            </a:xfrm>
            <a:prstGeom prst="rect">
              <a:avLst/>
            </a:prstGeom>
          </p:spPr>
        </p:pic>
      </p:grpSp>
      <p:cxnSp>
        <p:nvCxnSpPr>
          <p:cNvPr id="12" name="Straight Connector 11"/>
          <p:cNvCxnSpPr/>
          <p:nvPr/>
        </p:nvCxnSpPr>
        <p:spPr>
          <a:xfrm flipH="1" flipV="1">
            <a:off x="6031004" y="1289697"/>
            <a:ext cx="32126" cy="398142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7963" y="1432182"/>
            <a:ext cx="1165030" cy="38164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Liaoning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Jilin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Heilongjiang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Beijing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Tianjin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Hebei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Shanxi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Neimenggu</a:t>
            </a:r>
            <a:endParaRPr lang="en-US" altLang="zh-CN" sz="1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Shandong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Shanghai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Jiangsu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Zhejiang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Anhui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Fujian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Jiangxi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83734" y="1468607"/>
            <a:ext cx="916801" cy="334450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Hubei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Hunan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Chongqing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Sichuan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Guangdong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Guangxi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Hainan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Guizhou</a:t>
            </a:r>
            <a:endParaRPr lang="en-US" altLang="zh-CN" sz="1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Yunnan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Shanxi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Gansu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Qinghai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Ningxia</a:t>
            </a:r>
          </a:p>
          <a:p>
            <a:pPr>
              <a:spcBef>
                <a:spcPts val="400"/>
              </a:spcBef>
            </a:pPr>
            <a:r>
              <a:rPr lang="en-US" altLang="zh-CN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Xinjiang</a:t>
            </a:r>
            <a:endParaRPr lang="zh-CN" altLang="en-US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377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204307"/>
  <p:tag name="KSO_WM_TEMPLATE_SUBCATEGORY" val="0"/>
  <p:tag name="KSO_WM_TEMPLATE_MASTER_TYPE" val="1"/>
  <p:tag name="KSO_WM_TEMPLATE_COLOR_TYPE" val="1"/>
  <p:tag name="KSO_WM_TEMPLATE_MASTER_THUMB_INDEX" val="12"/>
  <p:tag name="KSO_WM_TEMPLATE_THUMBS_INDEX" val="1、4、7、9、12、15、16、20、23、24、25、26、27、30、35、3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heme/theme1.xml><?xml version="1.0" encoding="utf-8"?>
<a:theme xmlns:a="http://schemas.openxmlformats.org/drawingml/2006/main" name="6_Office 主题​​">
  <a:themeElements>
    <a:clrScheme name="CJcolor">
      <a:dk1>
        <a:srgbClr val="000000"/>
      </a:dk1>
      <a:lt1>
        <a:srgbClr val="FFFFCC"/>
      </a:lt1>
      <a:dk2>
        <a:srgbClr val="005DA2"/>
      </a:dk2>
      <a:lt2>
        <a:srgbClr val="FFFFFF"/>
      </a:lt2>
      <a:accent1>
        <a:srgbClr val="00FF00"/>
      </a:accent1>
      <a:accent2>
        <a:srgbClr val="FFC000"/>
      </a:accent2>
      <a:accent3>
        <a:srgbClr val="00C0FF"/>
      </a:accent3>
      <a:accent4>
        <a:srgbClr val="00FFC0"/>
      </a:accent4>
      <a:accent5>
        <a:srgbClr val="FF00C0"/>
      </a:accent5>
      <a:accent6>
        <a:srgbClr val="FF0000"/>
      </a:accent6>
      <a:hlink>
        <a:srgbClr val="C0FF00"/>
      </a:hlink>
      <a:folHlink>
        <a:srgbClr val="000000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J2022.potx" id="{8BBC4BC3-BEB5-4946-8F80-1256EA926EF8}" vid="{EA5DC5B3-5A7E-45FE-8A8B-1A4198E2B1E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charset="0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CJ2022</Template>
  <TotalTime>11674</TotalTime>
  <Words>2248</Words>
  <Application>Microsoft Office PowerPoint</Application>
  <PresentationFormat>Widescreen</PresentationFormat>
  <Paragraphs>452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Arial Unicode MS</vt:lpstr>
      <vt:lpstr>MS Mincho</vt:lpstr>
      <vt:lpstr>Noto Sans SC</vt:lpstr>
      <vt:lpstr>等线</vt:lpstr>
      <vt:lpstr>隶书</vt:lpstr>
      <vt:lpstr>宋体</vt:lpstr>
      <vt:lpstr>微软雅黑</vt:lpstr>
      <vt:lpstr>Arial</vt:lpstr>
      <vt:lpstr>Calibri</vt:lpstr>
      <vt:lpstr>Cambria Math</vt:lpstr>
      <vt:lpstr>Comic Sans MS</vt:lpstr>
      <vt:lpstr>Franklin Gothic Book</vt:lpstr>
      <vt:lpstr>Franklin Gothic Medium</vt:lpstr>
      <vt:lpstr>Symbol</vt:lpstr>
      <vt:lpstr>Tahoma</vt:lpstr>
      <vt:lpstr>Times New Roman</vt:lpstr>
      <vt:lpstr>Wingdings</vt:lpstr>
      <vt:lpstr>6_Office 主题​​</vt:lpstr>
      <vt:lpstr>PowerPoint Presentation</vt:lpstr>
      <vt:lpstr>Approaches to a green machine/sustainability operation</vt:lpstr>
      <vt:lpstr>Motivation and obligations to pursue a green machine</vt:lpstr>
      <vt:lpstr>A brief introduction to CEPC</vt:lpstr>
      <vt:lpstr>CEPC operation plan</vt:lpstr>
      <vt:lpstr>Energy consumption breakdown @ 30MW SR power</vt:lpstr>
      <vt:lpstr>Energy consumption breakdown @ 50MW SR power</vt:lpstr>
      <vt:lpstr>Electricity carbon intensity map</vt:lpstr>
      <vt:lpstr>Carbon intensity expectation (2025-2035)</vt:lpstr>
      <vt:lpstr>CEPC Higgs CO2 footprint (preliminary)</vt:lpstr>
      <vt:lpstr>PowerPoint Presentation</vt:lpstr>
      <vt:lpstr>High efficiency klystron and significance</vt:lpstr>
      <vt:lpstr>EDR goal for klystron</vt:lpstr>
      <vt:lpstr>PowerPoint Presentation</vt:lpstr>
      <vt:lpstr>Green machine: Field adjustable PM quadrupole</vt:lpstr>
      <vt:lpstr>PM quadrupole: specification</vt:lpstr>
      <vt:lpstr>Mid-temp baking SRF cavity test results</vt:lpstr>
      <vt:lpstr>SRF cryo-module horizontal test results</vt:lpstr>
      <vt:lpstr>High Q SRF significance for a green machine</vt:lpstr>
      <vt:lpstr>Vapor-diffused Nb3Sn Cavity for Industrial Application</vt:lpstr>
      <vt:lpstr>Optimization to the cryogenic system</vt:lpstr>
      <vt:lpstr>Novel concept of power supply based on 10kV SST</vt:lpstr>
      <vt:lpstr>HEPS Waste Heat Sources Utilization</vt:lpstr>
      <vt:lpstr>Advanced heat-pump technology applications for CEPC</vt:lpstr>
      <vt:lpstr>PowerPoint Presentation</vt:lpstr>
      <vt:lpstr>Accumulate solar panels experience from HEPS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 Cao</dc:creator>
  <cp:lastModifiedBy>liyuhui</cp:lastModifiedBy>
  <cp:revision>417</cp:revision>
  <dcterms:created xsi:type="dcterms:W3CDTF">2023-01-01T14:23:30Z</dcterms:created>
  <dcterms:modified xsi:type="dcterms:W3CDTF">2024-10-25T23:32:51Z</dcterms:modified>
</cp:coreProperties>
</file>