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30" r:id="rId3"/>
    <p:sldId id="259" r:id="rId4"/>
    <p:sldId id="304" r:id="rId5"/>
    <p:sldId id="332" r:id="rId6"/>
    <p:sldId id="307" r:id="rId7"/>
    <p:sldId id="313" r:id="rId8"/>
    <p:sldId id="333" r:id="rId9"/>
    <p:sldId id="314" r:id="rId10"/>
    <p:sldId id="325" r:id="rId11"/>
    <p:sldId id="326" r:id="rId12"/>
    <p:sldId id="323" r:id="rId13"/>
    <p:sldId id="328" r:id="rId14"/>
    <p:sldId id="264" r:id="rId15"/>
    <p:sldId id="322" r:id="rId16"/>
    <p:sldId id="281" r:id="rId17"/>
  </p:sldIdLst>
  <p:sldSz cx="18288000" cy="10287000"/>
  <p:notesSz cx="6858000" cy="9144000"/>
  <p:embeddedFontLst>
    <p:embeddedFont>
      <p:font typeface="方正小标宋简体" panose="02010600030101010101" charset="-122"/>
      <p:regular r:id="rId20"/>
    </p:embeddedFont>
    <p:embeddedFont>
      <p:font typeface="字由点字典黑 Thin" panose="02010600030101010101" charset="-122"/>
      <p:regular r:id="rId21"/>
    </p:embeddedFont>
    <p:embeddedFont>
      <p:font typeface="Arimo Bold" panose="02010600030101010101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等线" panose="02010600030101010101" pitchFamily="2" charset="-122"/>
      <p:regular r:id="rId28"/>
      <p:bold r:id="rId29"/>
    </p:embeddedFont>
    <p:embeddedFont>
      <p:font typeface="黑体" panose="02010609060101010101" pitchFamily="49" charset="-122"/>
      <p:regular r:id="rId30"/>
    </p:embeddedFont>
    <p:embeddedFont>
      <p:font typeface="华文中宋" panose="02010600040101010101" pitchFamily="2" charset="-122"/>
      <p:regular r:id="rId31"/>
    </p:embeddedFont>
    <p:embeddedFont>
      <p:font typeface="微软雅黑" panose="020B0503020204020204" pitchFamily="34" charset="-122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ADC8"/>
    <a:srgbClr val="495BAC"/>
    <a:srgbClr val="FEBF00"/>
    <a:srgbClr val="CCFEFD"/>
    <a:srgbClr val="AC824D"/>
    <a:srgbClr val="FE0000"/>
    <a:srgbClr val="2888DF"/>
    <a:srgbClr val="5FC0F1"/>
    <a:srgbClr val="E4B9D0"/>
    <a:srgbClr val="ECF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536" autoAdjust="0"/>
  </p:normalViewPr>
  <p:slideViewPr>
    <p:cSldViewPr>
      <p:cViewPr varScale="1">
        <p:scale>
          <a:sx n="54" d="100"/>
          <a:sy n="54" d="100"/>
        </p:scale>
        <p:origin x="5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831CC7B-85D2-8ABC-85BE-E2DEA2D4F7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41E49FB-130B-80B8-C120-7B73FCDF13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7BDFA-886C-4970-AECD-6B5302274365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04A9256-495C-6E3E-ECF9-2DACAEE449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BB42B80-2C41-8813-23FC-245B2BC4A3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77EB2-BE31-4381-9F0D-18BE043FFB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3321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6688C-098F-417D-9E34-97F76171529E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832A5-9478-430C-9B1E-BCD1CF8CEC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6637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832A5-9478-430C-9B1E-BCD1CF8CEC7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250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9316F-EA37-4A0A-9385-477069DF9CAF}" type="datetime1">
              <a:rPr lang="en-US" altLang="zh-CN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E6367-4E0C-4DF7-BDEF-340CBCC7A952}" type="datetime1">
              <a:rPr lang="en-US" altLang="zh-CN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5753-66B2-4AFE-9E74-435C5AE2CCDA}" type="datetime1">
              <a:rPr lang="en-US" altLang="zh-CN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385AD-3140-49FC-9231-495801790EA5}" type="datetime1">
              <a:rPr lang="en-US" altLang="zh-CN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D41B3-A001-472A-9BF4-7128111630EE}" type="datetime1">
              <a:rPr lang="en-US" altLang="zh-CN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98F2-D08E-4410-A6E1-2B1FF46F0E41}" type="datetime1">
              <a:rPr lang="en-US" altLang="zh-CN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4C060-AB26-4939-B3DC-36816D60CCC2}" type="datetime1">
              <a:rPr lang="en-US" altLang="zh-CN" smtClean="0"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AA5B5-737A-4EBB-ABFD-66389C9A84C3}" type="datetime1">
              <a:rPr lang="en-US" altLang="zh-CN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>
            <a:extLst>
              <a:ext uri="{FF2B5EF4-FFF2-40B4-BE49-F238E27FC236}">
                <a16:creationId xmlns:a16="http://schemas.microsoft.com/office/drawing/2014/main" id="{1BE543A4-AE26-4C24-3EC6-C9CFA98FD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400" y="9563100"/>
            <a:ext cx="2133600" cy="365125"/>
          </a:xfrm>
        </p:spPr>
        <p:txBody>
          <a:bodyPr/>
          <a:lstStyle/>
          <a:p>
            <a:fld id="{EF12CBEF-7194-40AB-BE5D-5572BBF14B83}" type="datetime1">
              <a:rPr lang="en-US" altLang="zh-CN" smtClean="0"/>
              <a:t>10/22/2024</a:t>
            </a:fld>
            <a:endParaRPr 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5817EE9B-6E08-4122-9934-6E4BE5D78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9578975"/>
            <a:ext cx="7924800" cy="517525"/>
          </a:xfrm>
        </p:spPr>
        <p:txBody>
          <a:bodyPr/>
          <a:lstStyle>
            <a:lvl1pPr>
              <a:defRPr sz="3600" b="1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安徽海泰科电子科技有限公司</a:t>
            </a:r>
            <a:endParaRPr 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53449E8A-D3A3-5685-0EE9-F7B562FA3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706600" y="9576547"/>
            <a:ext cx="2133600" cy="51995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r>
              <a:rPr lang="en-US" dirty="0"/>
              <a:t>/16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3086-20C2-4343-91EF-0EEAC0260448}" type="datetime1">
              <a:rPr lang="en-US" altLang="zh-CN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B1AEF-7DE6-41DD-8D0F-59ABE1696F68}" type="datetime1">
              <a:rPr lang="en-US" altLang="zh-CN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54F47-3408-4E73-8BD0-766E236EFB96}" type="datetime1">
              <a:rPr lang="en-US" altLang="zh-CN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安徽海泰科电子科技有限公司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7.jpeg"/><Relationship Id="rId5" Type="http://schemas.openxmlformats.org/officeDocument/2006/relationships/image" Target="../media/image22.jpeg"/><Relationship Id="rId10" Type="http://schemas.openxmlformats.org/officeDocument/2006/relationships/image" Target="../media/image26.jpeg"/><Relationship Id="rId4" Type="http://schemas.openxmlformats.org/officeDocument/2006/relationships/image" Target="../media/image21.pn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3943350" y="571500"/>
            <a:ext cx="9944100" cy="450056"/>
            <a:chOff x="0" y="0"/>
            <a:chExt cx="13258800" cy="6000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258800" cy="600075"/>
            </a:xfrm>
            <a:custGeom>
              <a:avLst/>
              <a:gdLst/>
              <a:ahLst/>
              <a:cxnLst/>
              <a:rect l="l" t="t" r="r" b="b"/>
              <a:pathLst>
                <a:path w="13258800" h="600075">
                  <a:moveTo>
                    <a:pt x="0" y="299974"/>
                  </a:moveTo>
                  <a:cubicBezTo>
                    <a:pt x="0" y="134366"/>
                    <a:pt x="134366" y="0"/>
                    <a:pt x="299974" y="0"/>
                  </a:cubicBezTo>
                  <a:lnTo>
                    <a:pt x="12958699" y="0"/>
                  </a:lnTo>
                  <a:cubicBezTo>
                    <a:pt x="13124435" y="0"/>
                    <a:pt x="13258800" y="134366"/>
                    <a:pt x="13258800" y="299974"/>
                  </a:cubicBezTo>
                  <a:cubicBezTo>
                    <a:pt x="13258800" y="465582"/>
                    <a:pt x="13124435" y="599948"/>
                    <a:pt x="12958826" y="599948"/>
                  </a:cubicBezTo>
                  <a:lnTo>
                    <a:pt x="299974" y="599948"/>
                  </a:lnTo>
                  <a:cubicBezTo>
                    <a:pt x="134366" y="600075"/>
                    <a:pt x="0" y="465709"/>
                    <a:pt x="0" y="299974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344650" y="564356"/>
            <a:ext cx="457200" cy="457200"/>
            <a:chOff x="0" y="0"/>
            <a:chExt cx="609600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173325" y="564356"/>
            <a:ext cx="457200" cy="457200"/>
            <a:chOff x="0" y="0"/>
            <a:chExt cx="609600" cy="609600"/>
          </a:xfrm>
          <a:solidFill>
            <a:srgbClr val="FFC000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3" name="Group 13"/>
          <p:cNvGrpSpPr/>
          <p:nvPr/>
        </p:nvGrpSpPr>
        <p:grpSpPr>
          <a:xfrm>
            <a:off x="16002000" y="564356"/>
            <a:ext cx="457200" cy="457200"/>
            <a:chOff x="0" y="0"/>
            <a:chExt cx="609600" cy="609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6787812" y="571500"/>
            <a:ext cx="457200" cy="457200"/>
            <a:chOff x="0" y="0"/>
            <a:chExt cx="609600" cy="609600"/>
          </a:xfrm>
          <a:solidFill>
            <a:srgbClr val="FFC000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7" name="Group 17"/>
          <p:cNvGrpSpPr/>
          <p:nvPr/>
        </p:nvGrpSpPr>
        <p:grpSpPr>
          <a:xfrm>
            <a:off x="0" y="9410700"/>
            <a:ext cx="18288000" cy="875852"/>
            <a:chOff x="0" y="0"/>
            <a:chExt cx="24384000" cy="11678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4384000" cy="1167765"/>
            </a:xfrm>
            <a:custGeom>
              <a:avLst/>
              <a:gdLst/>
              <a:ahLst/>
              <a:cxnLst/>
              <a:rect l="l" t="t" r="r" b="b"/>
              <a:pathLst>
                <a:path w="24384000" h="1167765">
                  <a:moveTo>
                    <a:pt x="0" y="0"/>
                  </a:moveTo>
                  <a:lnTo>
                    <a:pt x="24384000" y="0"/>
                  </a:lnTo>
                  <a:lnTo>
                    <a:pt x="24384000" y="1167765"/>
                  </a:lnTo>
                  <a:lnTo>
                    <a:pt x="0" y="1167765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746668" y="0"/>
            <a:ext cx="3103740" cy="3154621"/>
          </a:xfrm>
          <a:custGeom>
            <a:avLst/>
            <a:gdLst/>
            <a:ahLst/>
            <a:cxnLst/>
            <a:rect l="l" t="t" r="r" b="b"/>
            <a:pathLst>
              <a:path w="3103740" h="3154621">
                <a:moveTo>
                  <a:pt x="0" y="0"/>
                </a:moveTo>
                <a:lnTo>
                  <a:pt x="3103740" y="0"/>
                </a:lnTo>
                <a:lnTo>
                  <a:pt x="3103740" y="3154621"/>
                </a:lnTo>
                <a:lnTo>
                  <a:pt x="0" y="3154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938463" y="3212280"/>
            <a:ext cx="10313978" cy="1096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00"/>
              </a:lnSpc>
            </a:pPr>
            <a:r>
              <a:rPr lang="zh-CN" altLang="en-US" sz="5400" dirty="0">
                <a:solidFill>
                  <a:srgbClr val="000000"/>
                </a:solidFill>
                <a:latin typeface="方正小标宋简体" pitchFamily="65" charset="-122"/>
                <a:ea typeface="方正小标宋简体" pitchFamily="65" charset="-122"/>
              </a:rPr>
              <a:t>加速器超导高频相关部件研制汇报</a:t>
            </a:r>
            <a:endParaRPr lang="en-US" sz="5400" dirty="0">
              <a:solidFill>
                <a:srgbClr val="000000"/>
              </a:solidFill>
              <a:latin typeface="方正小标宋简体" pitchFamily="65" charset="-122"/>
              <a:ea typeface="方正小标宋简体" pitchFamily="65" charset="-122"/>
            </a:endParaRPr>
          </a:p>
        </p:txBody>
      </p:sp>
      <p:pic>
        <p:nvPicPr>
          <p:cNvPr id="30" name="图片 2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038738" y="1888905"/>
            <a:ext cx="4611821" cy="61499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1BCC13-58B5-A151-9ED5-6228B36E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 dirty="0"/>
          </a:p>
        </p:txBody>
      </p:sp>
      <p:sp>
        <p:nvSpPr>
          <p:cNvPr id="24" name="TextBox 27">
            <a:extLst>
              <a:ext uri="{FF2B5EF4-FFF2-40B4-BE49-F238E27FC236}">
                <a16:creationId xmlns:a16="http://schemas.microsoft.com/office/drawing/2014/main" id="{9229B4F8-B14E-B32F-7696-9762E3A2E4BD}"/>
              </a:ext>
            </a:extLst>
          </p:cNvPr>
          <p:cNvSpPr txBox="1"/>
          <p:nvPr/>
        </p:nvSpPr>
        <p:spPr>
          <a:xfrm>
            <a:off x="3505200" y="5112303"/>
            <a:ext cx="7086600" cy="2318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300"/>
              </a:lnSpc>
            </a:pPr>
            <a:r>
              <a:rPr lang="zh-CN" altLang="en-US" sz="4000" dirty="0">
                <a:solidFill>
                  <a:srgbClr val="0070C0"/>
                </a:solidFill>
                <a:latin typeface="方正小标宋简体" pitchFamily="65" charset="-122"/>
                <a:ea typeface="方正小标宋简体" pitchFamily="65" charset="-122"/>
              </a:rPr>
              <a:t>汇报人：李    荣</a:t>
            </a:r>
            <a:endParaRPr lang="en-US" altLang="zh-CN" sz="4000" dirty="0">
              <a:solidFill>
                <a:srgbClr val="0070C0"/>
              </a:solidFill>
              <a:latin typeface="方正小标宋简体" pitchFamily="65" charset="-122"/>
              <a:ea typeface="方正小标宋简体" pitchFamily="65" charset="-122"/>
            </a:endParaRPr>
          </a:p>
          <a:p>
            <a:pPr algn="l">
              <a:lnSpc>
                <a:spcPts val="9300"/>
              </a:lnSpc>
            </a:pPr>
            <a:r>
              <a:rPr lang="zh-CN" altLang="en-US" sz="4000" dirty="0">
                <a:solidFill>
                  <a:srgbClr val="0070C0"/>
                </a:solidFill>
                <a:latin typeface="方正小标宋简体" pitchFamily="65" charset="-122"/>
                <a:ea typeface="方正小标宋简体" pitchFamily="65" charset="-122"/>
              </a:rPr>
              <a:t>汇报日期：</a:t>
            </a:r>
            <a:r>
              <a:rPr lang="en-US" altLang="zh-CN" sz="4000" dirty="0">
                <a:solidFill>
                  <a:srgbClr val="0070C0"/>
                </a:solidFill>
                <a:latin typeface="方正小标宋简体" pitchFamily="65" charset="-122"/>
                <a:ea typeface="方正小标宋简体" pitchFamily="65" charset="-122"/>
              </a:rPr>
              <a:t>2024.10.23</a:t>
            </a:r>
            <a:endParaRPr lang="en-US" sz="4000" dirty="0">
              <a:solidFill>
                <a:srgbClr val="0070C0"/>
              </a:solidFill>
              <a:latin typeface="方正小标宋简体" pitchFamily="65" charset="-122"/>
              <a:ea typeface="方正小标宋简体" pitchFamily="65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D2AF90A-4CFC-FBA3-D0AA-03D7B30B3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r>
              <a:rPr lang="en-US"/>
              <a:t>/16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835506" y="1973375"/>
            <a:ext cx="14952306" cy="1417525"/>
            <a:chOff x="0" y="-233482"/>
            <a:chExt cx="13144500" cy="2171700"/>
          </a:xfrm>
        </p:grpSpPr>
        <p:sp>
          <p:nvSpPr>
            <p:cNvPr id="5" name="Freeform 5"/>
            <p:cNvSpPr/>
            <p:nvPr/>
          </p:nvSpPr>
          <p:spPr>
            <a:xfrm>
              <a:off x="0" y="-233482"/>
              <a:ext cx="13144500" cy="2171700"/>
            </a:xfrm>
            <a:custGeom>
              <a:avLst/>
              <a:gdLst/>
              <a:ahLst/>
              <a:cxnLst/>
              <a:rect l="l" t="t" r="r" b="b"/>
              <a:pathLst>
                <a:path w="13144500" h="2171700">
                  <a:moveTo>
                    <a:pt x="361950" y="0"/>
                  </a:moveTo>
                  <a:lnTo>
                    <a:pt x="13144500" y="0"/>
                  </a:lnTo>
                  <a:lnTo>
                    <a:pt x="13144500" y="1809750"/>
                  </a:lnTo>
                  <a:cubicBezTo>
                    <a:pt x="13144500" y="2009648"/>
                    <a:pt x="12982448" y="2171700"/>
                    <a:pt x="12782550" y="2171700"/>
                  </a:cubicBezTo>
                  <a:lnTo>
                    <a:pt x="0" y="2171700"/>
                  </a:lnTo>
                  <a:lnTo>
                    <a:pt x="0" y="361950"/>
                  </a:lnTo>
                  <a:cubicBezTo>
                    <a:pt x="0" y="162052"/>
                    <a:pt x="162052" y="0"/>
                    <a:pt x="361950" y="0"/>
                  </a:cubicBezTo>
                  <a:close/>
                </a:path>
              </a:pathLst>
            </a:custGeom>
            <a:solidFill>
              <a:srgbClr val="03247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95506" y="1983333"/>
            <a:ext cx="1440000" cy="1440000"/>
            <a:chOff x="0" y="0"/>
            <a:chExt cx="3048000" cy="3048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3048000"/>
            </a:xfrm>
            <a:custGeom>
              <a:avLst/>
              <a:gdLst/>
              <a:ahLst/>
              <a:cxnLst/>
              <a:rect l="l" t="t" r="r" b="b"/>
              <a:pathLst>
                <a:path w="3048000" h="3048000">
                  <a:moveTo>
                    <a:pt x="0" y="1524000"/>
                  </a:moveTo>
                  <a:cubicBezTo>
                    <a:pt x="0" y="682371"/>
                    <a:pt x="682371" y="0"/>
                    <a:pt x="1524000" y="0"/>
                  </a:cubicBezTo>
                  <a:cubicBezTo>
                    <a:pt x="2365629" y="0"/>
                    <a:pt x="3048000" y="682371"/>
                    <a:pt x="3048000" y="1524000"/>
                  </a:cubicBezTo>
                  <a:cubicBezTo>
                    <a:pt x="3048000" y="2365629"/>
                    <a:pt x="2365629" y="3048000"/>
                    <a:pt x="1524000" y="3048000"/>
                  </a:cubicBezTo>
                  <a:cubicBezTo>
                    <a:pt x="682371" y="3048000"/>
                    <a:pt x="0" y="2365629"/>
                    <a:pt x="0" y="1524000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4344650" y="564355"/>
            <a:ext cx="457200" cy="457200"/>
            <a:chOff x="0" y="0"/>
            <a:chExt cx="609600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03247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173325" y="564355"/>
            <a:ext cx="457200" cy="457200"/>
            <a:chOff x="0" y="0"/>
            <a:chExt cx="609600" cy="609600"/>
          </a:xfrm>
          <a:solidFill>
            <a:srgbClr val="FFC0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12"/>
          <p:cNvGrpSpPr/>
          <p:nvPr/>
        </p:nvGrpSpPr>
        <p:grpSpPr>
          <a:xfrm>
            <a:off x="16002000" y="564355"/>
            <a:ext cx="457200" cy="457200"/>
            <a:chOff x="0" y="0"/>
            <a:chExt cx="609600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03247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787812" y="571500"/>
            <a:ext cx="457200" cy="457200"/>
            <a:chOff x="0" y="0"/>
            <a:chExt cx="609600" cy="609600"/>
          </a:xfrm>
          <a:solidFill>
            <a:srgbClr val="FFC000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6" name="Group 16"/>
          <p:cNvGrpSpPr/>
          <p:nvPr/>
        </p:nvGrpSpPr>
        <p:grpSpPr>
          <a:xfrm>
            <a:off x="1028700" y="635216"/>
            <a:ext cx="557758" cy="731372"/>
            <a:chOff x="0" y="0"/>
            <a:chExt cx="743678" cy="975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3712" cy="975106"/>
            </a:xfrm>
            <a:custGeom>
              <a:avLst/>
              <a:gdLst/>
              <a:ahLst/>
              <a:cxnLst/>
              <a:rect l="l" t="t" r="r" b="b"/>
              <a:pathLst>
                <a:path w="743712" h="975106">
                  <a:moveTo>
                    <a:pt x="0" y="0"/>
                  </a:moveTo>
                  <a:lnTo>
                    <a:pt x="743712" y="0"/>
                  </a:lnTo>
                  <a:lnTo>
                    <a:pt x="743712" y="975106"/>
                  </a:lnTo>
                  <a:lnTo>
                    <a:pt x="0" y="975106"/>
                  </a:lnTo>
                  <a:close/>
                </a:path>
              </a:pathLst>
            </a:custGeom>
            <a:solidFill>
              <a:srgbClr val="FBDE75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136782" y="743317"/>
            <a:ext cx="557758" cy="731371"/>
            <a:chOff x="0" y="0"/>
            <a:chExt cx="743678" cy="97516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43712" cy="975106"/>
            </a:xfrm>
            <a:custGeom>
              <a:avLst/>
              <a:gdLst/>
              <a:ahLst/>
              <a:cxnLst/>
              <a:rect l="l" t="t" r="r" b="b"/>
              <a:pathLst>
                <a:path w="743712" h="975106">
                  <a:moveTo>
                    <a:pt x="0" y="0"/>
                  </a:moveTo>
                  <a:lnTo>
                    <a:pt x="743712" y="0"/>
                  </a:lnTo>
                  <a:lnTo>
                    <a:pt x="743712" y="975106"/>
                  </a:lnTo>
                  <a:lnTo>
                    <a:pt x="0" y="975106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997274" y="371475"/>
            <a:ext cx="6446706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00"/>
              </a:lnSpc>
            </a:pPr>
            <a:r>
              <a:rPr lang="en-US" sz="6000">
                <a:solidFill>
                  <a:srgbClr val="000000"/>
                </a:solidFill>
                <a:ea typeface="Arimo Bold"/>
              </a:rPr>
              <a:t>产品介绍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16156" y="2576804"/>
            <a:ext cx="14671644" cy="1118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服务于粒子加速器大科学装置，为大型加速器研制关键设备。已应用于高能同步辐射光源装置（</a:t>
            </a:r>
            <a:r>
              <a:rPr lang="en-US" altLang="zh-CN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HEPS</a:t>
            </a:r>
            <a:r>
              <a:rPr lang="zh-CN" altLang="en-US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）、硬</a:t>
            </a:r>
            <a:r>
              <a:rPr lang="en-US" altLang="zh-CN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X</a:t>
            </a:r>
            <a:r>
              <a:rPr lang="zh-CN" altLang="en-US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射线自由电子激光装置（</a:t>
            </a:r>
            <a:r>
              <a:rPr lang="en-US" altLang="zh-CN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SHINE</a:t>
            </a:r>
            <a:r>
              <a:rPr lang="zh-CN" altLang="en-US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）、强流重离子加速器装置（ </a:t>
            </a:r>
            <a:r>
              <a:rPr lang="en-US" altLang="zh-CN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HIAF </a:t>
            </a:r>
            <a:r>
              <a:rPr lang="zh-CN" altLang="en-US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）等装置。</a:t>
            </a:r>
          </a:p>
          <a:p>
            <a:pPr>
              <a:lnSpc>
                <a:spcPts val="3000"/>
              </a:lnSpc>
            </a:pPr>
            <a:endParaRPr lang="en-US" altLang="zh-CN" sz="2000" dirty="0">
              <a:solidFill>
                <a:srgbClr val="FFFFFF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038568" y="1950676"/>
            <a:ext cx="3453003" cy="602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zh-CN" altLang="en-US" sz="2800" b="1" dirty="0">
                <a:solidFill>
                  <a:srgbClr val="FFFFFF"/>
                </a:solidFill>
                <a:ea typeface="Arimo" panose="020B0604020202020204"/>
              </a:rPr>
              <a:t>大科学装置配套产品</a:t>
            </a:r>
            <a:endParaRPr lang="en-US" sz="2800" b="1" dirty="0">
              <a:solidFill>
                <a:srgbClr val="FFFFFF"/>
              </a:solidFill>
              <a:ea typeface="Arimo" panose="020B0604020202020204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0" y="1863611"/>
            <a:ext cx="1536382" cy="1281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520"/>
              </a:lnSpc>
            </a:pPr>
            <a:r>
              <a:rPr lang="en-US" sz="6000" dirty="0">
                <a:solidFill>
                  <a:schemeClr val="bg1"/>
                </a:solidFill>
                <a:latin typeface="Arimo Bold"/>
              </a:rPr>
              <a:t>01</a:t>
            </a:r>
          </a:p>
        </p:txBody>
      </p:sp>
      <p:grpSp>
        <p:nvGrpSpPr>
          <p:cNvPr id="28" name="Group 17">
            <a:extLst>
              <a:ext uri="{FF2B5EF4-FFF2-40B4-BE49-F238E27FC236}">
                <a16:creationId xmlns:a16="http://schemas.microsoft.com/office/drawing/2014/main" id="{5554EDB7-326C-412C-3605-9976CBD7E884}"/>
              </a:ext>
            </a:extLst>
          </p:cNvPr>
          <p:cNvGrpSpPr/>
          <p:nvPr/>
        </p:nvGrpSpPr>
        <p:grpSpPr>
          <a:xfrm>
            <a:off x="0" y="9410700"/>
            <a:ext cx="18288000" cy="875852"/>
            <a:chOff x="0" y="0"/>
            <a:chExt cx="24384000" cy="1167802"/>
          </a:xfrm>
        </p:grpSpPr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2E36681C-9563-4B22-FAB7-F891332E5BEB}"/>
                </a:ext>
              </a:extLst>
            </p:cNvPr>
            <p:cNvSpPr/>
            <p:nvPr/>
          </p:nvSpPr>
          <p:spPr>
            <a:xfrm>
              <a:off x="0" y="0"/>
              <a:ext cx="24384000" cy="1167765"/>
            </a:xfrm>
            <a:custGeom>
              <a:avLst/>
              <a:gdLst/>
              <a:ahLst/>
              <a:cxnLst/>
              <a:rect l="l" t="t" r="r" b="b"/>
              <a:pathLst>
                <a:path w="24384000" h="1167765">
                  <a:moveTo>
                    <a:pt x="0" y="0"/>
                  </a:moveTo>
                  <a:lnTo>
                    <a:pt x="24384000" y="0"/>
                  </a:lnTo>
                  <a:lnTo>
                    <a:pt x="24384000" y="1167765"/>
                  </a:lnTo>
                  <a:lnTo>
                    <a:pt x="0" y="1167765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32" name="页脚占位符 31">
            <a:extLst>
              <a:ext uri="{FF2B5EF4-FFF2-40B4-BE49-F238E27FC236}">
                <a16:creationId xmlns:a16="http://schemas.microsoft.com/office/drawing/2014/main" id="{53A26E38-13A9-D49C-84F0-4F7DD0826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 dirty="0"/>
          </a:p>
        </p:txBody>
      </p:sp>
      <p:sp>
        <p:nvSpPr>
          <p:cNvPr id="22" name="灯片编号占位符 21">
            <a:extLst>
              <a:ext uri="{FF2B5EF4-FFF2-40B4-BE49-F238E27FC236}">
                <a16:creationId xmlns:a16="http://schemas.microsoft.com/office/drawing/2014/main" id="{EFA0A07E-2342-69A1-1DD0-DBFE1E0EF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r>
              <a:rPr lang="en-US"/>
              <a:t>/16</a:t>
            </a:r>
            <a:endParaRPr lang="en-US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5B07CFCF-6B80-36DA-CD31-D5F54FC78BE6}"/>
              </a:ext>
            </a:extLst>
          </p:cNvPr>
          <p:cNvSpPr txBox="1"/>
          <p:nvPr/>
        </p:nvSpPr>
        <p:spPr>
          <a:xfrm>
            <a:off x="7696200" y="8749725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束流测试相关产品</a:t>
            </a:r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0F5F962D-09D4-D7EB-9CA5-AF48D5580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788" y="3618133"/>
            <a:ext cx="10386299" cy="5040000"/>
          </a:xfrm>
          <a:prstGeom prst="round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C84CBC4F-F60C-B60E-3577-64C17BC964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96800" y="3618133"/>
            <a:ext cx="4192682" cy="5040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58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835506" y="1973375"/>
            <a:ext cx="14952306" cy="1417525"/>
            <a:chOff x="0" y="-233482"/>
            <a:chExt cx="13144500" cy="2171700"/>
          </a:xfrm>
        </p:grpSpPr>
        <p:sp>
          <p:nvSpPr>
            <p:cNvPr id="5" name="Freeform 5"/>
            <p:cNvSpPr/>
            <p:nvPr/>
          </p:nvSpPr>
          <p:spPr>
            <a:xfrm>
              <a:off x="0" y="-233482"/>
              <a:ext cx="13144500" cy="2171700"/>
            </a:xfrm>
            <a:custGeom>
              <a:avLst/>
              <a:gdLst/>
              <a:ahLst/>
              <a:cxnLst/>
              <a:rect l="l" t="t" r="r" b="b"/>
              <a:pathLst>
                <a:path w="13144500" h="2171700">
                  <a:moveTo>
                    <a:pt x="361950" y="0"/>
                  </a:moveTo>
                  <a:lnTo>
                    <a:pt x="13144500" y="0"/>
                  </a:lnTo>
                  <a:lnTo>
                    <a:pt x="13144500" y="1809750"/>
                  </a:lnTo>
                  <a:cubicBezTo>
                    <a:pt x="13144500" y="2009648"/>
                    <a:pt x="12982448" y="2171700"/>
                    <a:pt x="12782550" y="2171700"/>
                  </a:cubicBezTo>
                  <a:lnTo>
                    <a:pt x="0" y="2171700"/>
                  </a:lnTo>
                  <a:lnTo>
                    <a:pt x="0" y="361950"/>
                  </a:lnTo>
                  <a:cubicBezTo>
                    <a:pt x="0" y="162052"/>
                    <a:pt x="162052" y="0"/>
                    <a:pt x="361950" y="0"/>
                  </a:cubicBezTo>
                  <a:close/>
                </a:path>
              </a:pathLst>
            </a:custGeom>
            <a:solidFill>
              <a:srgbClr val="03247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95506" y="1983333"/>
            <a:ext cx="1440000" cy="1440000"/>
            <a:chOff x="0" y="0"/>
            <a:chExt cx="3048000" cy="3048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3048000"/>
            </a:xfrm>
            <a:custGeom>
              <a:avLst/>
              <a:gdLst/>
              <a:ahLst/>
              <a:cxnLst/>
              <a:rect l="l" t="t" r="r" b="b"/>
              <a:pathLst>
                <a:path w="3048000" h="3048000">
                  <a:moveTo>
                    <a:pt x="0" y="1524000"/>
                  </a:moveTo>
                  <a:cubicBezTo>
                    <a:pt x="0" y="682371"/>
                    <a:pt x="682371" y="0"/>
                    <a:pt x="1524000" y="0"/>
                  </a:cubicBezTo>
                  <a:cubicBezTo>
                    <a:pt x="2365629" y="0"/>
                    <a:pt x="3048000" y="682371"/>
                    <a:pt x="3048000" y="1524000"/>
                  </a:cubicBezTo>
                  <a:cubicBezTo>
                    <a:pt x="3048000" y="2365629"/>
                    <a:pt x="2365629" y="3048000"/>
                    <a:pt x="1524000" y="3048000"/>
                  </a:cubicBezTo>
                  <a:cubicBezTo>
                    <a:pt x="682371" y="3048000"/>
                    <a:pt x="0" y="2365629"/>
                    <a:pt x="0" y="1524000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4344650" y="564355"/>
            <a:ext cx="457200" cy="457200"/>
            <a:chOff x="0" y="0"/>
            <a:chExt cx="609600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03247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173325" y="564355"/>
            <a:ext cx="457200" cy="457200"/>
            <a:chOff x="0" y="0"/>
            <a:chExt cx="609600" cy="609600"/>
          </a:xfrm>
          <a:solidFill>
            <a:srgbClr val="FFC0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12"/>
          <p:cNvGrpSpPr/>
          <p:nvPr/>
        </p:nvGrpSpPr>
        <p:grpSpPr>
          <a:xfrm>
            <a:off x="16002000" y="564355"/>
            <a:ext cx="457200" cy="457200"/>
            <a:chOff x="0" y="0"/>
            <a:chExt cx="609600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03247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787812" y="571500"/>
            <a:ext cx="457200" cy="457200"/>
            <a:chOff x="0" y="0"/>
            <a:chExt cx="609600" cy="609600"/>
          </a:xfrm>
          <a:solidFill>
            <a:srgbClr val="FFC000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6" name="Group 16"/>
          <p:cNvGrpSpPr/>
          <p:nvPr/>
        </p:nvGrpSpPr>
        <p:grpSpPr>
          <a:xfrm>
            <a:off x="1028700" y="635216"/>
            <a:ext cx="557758" cy="731372"/>
            <a:chOff x="0" y="0"/>
            <a:chExt cx="743678" cy="975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3712" cy="975106"/>
            </a:xfrm>
            <a:custGeom>
              <a:avLst/>
              <a:gdLst/>
              <a:ahLst/>
              <a:cxnLst/>
              <a:rect l="l" t="t" r="r" b="b"/>
              <a:pathLst>
                <a:path w="743712" h="975106">
                  <a:moveTo>
                    <a:pt x="0" y="0"/>
                  </a:moveTo>
                  <a:lnTo>
                    <a:pt x="743712" y="0"/>
                  </a:lnTo>
                  <a:lnTo>
                    <a:pt x="743712" y="975106"/>
                  </a:lnTo>
                  <a:lnTo>
                    <a:pt x="0" y="975106"/>
                  </a:lnTo>
                  <a:close/>
                </a:path>
              </a:pathLst>
            </a:custGeom>
            <a:solidFill>
              <a:srgbClr val="FBDE75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136782" y="743317"/>
            <a:ext cx="557758" cy="731371"/>
            <a:chOff x="0" y="0"/>
            <a:chExt cx="743678" cy="97516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43712" cy="975106"/>
            </a:xfrm>
            <a:custGeom>
              <a:avLst/>
              <a:gdLst/>
              <a:ahLst/>
              <a:cxnLst/>
              <a:rect l="l" t="t" r="r" b="b"/>
              <a:pathLst>
                <a:path w="743712" h="975106">
                  <a:moveTo>
                    <a:pt x="0" y="0"/>
                  </a:moveTo>
                  <a:lnTo>
                    <a:pt x="743712" y="0"/>
                  </a:lnTo>
                  <a:lnTo>
                    <a:pt x="743712" y="975106"/>
                  </a:lnTo>
                  <a:lnTo>
                    <a:pt x="0" y="975106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997274" y="371475"/>
            <a:ext cx="6446706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00"/>
              </a:lnSpc>
            </a:pPr>
            <a:r>
              <a:rPr lang="en-US" sz="6000">
                <a:solidFill>
                  <a:srgbClr val="000000"/>
                </a:solidFill>
                <a:ea typeface="Arimo Bold"/>
              </a:rPr>
              <a:t>产品介绍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16156" y="2576804"/>
            <a:ext cx="14671644" cy="1118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服务于粒子加速器大科学装置，为大型加速器研制关键设备。已应用于高能同步辐射光源装置（</a:t>
            </a:r>
            <a:r>
              <a:rPr lang="en-US" altLang="zh-CN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HEPS</a:t>
            </a:r>
            <a:r>
              <a:rPr lang="zh-CN" altLang="en-US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）、硬</a:t>
            </a:r>
            <a:r>
              <a:rPr lang="en-US" altLang="zh-CN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X</a:t>
            </a:r>
            <a:r>
              <a:rPr lang="zh-CN" altLang="en-US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射线自由电子激光装置（</a:t>
            </a:r>
            <a:r>
              <a:rPr lang="en-US" altLang="zh-CN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SHINE</a:t>
            </a:r>
            <a:r>
              <a:rPr lang="zh-CN" altLang="en-US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）、强流重离子加速器装置（ </a:t>
            </a:r>
            <a:r>
              <a:rPr lang="en-US" altLang="zh-CN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HIAF </a:t>
            </a:r>
            <a:r>
              <a:rPr lang="zh-CN" altLang="en-US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）等装置。</a:t>
            </a:r>
          </a:p>
          <a:p>
            <a:pPr>
              <a:lnSpc>
                <a:spcPts val="3000"/>
              </a:lnSpc>
            </a:pPr>
            <a:endParaRPr lang="en-US" altLang="zh-CN" sz="2000" dirty="0">
              <a:solidFill>
                <a:srgbClr val="FFFFFF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038568" y="1950676"/>
            <a:ext cx="3453003" cy="602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zh-CN" altLang="en-US" sz="2800" b="1" dirty="0">
                <a:solidFill>
                  <a:srgbClr val="FFFFFF"/>
                </a:solidFill>
                <a:ea typeface="Arimo" panose="020B0604020202020204"/>
              </a:rPr>
              <a:t>大科学装置配套产品</a:t>
            </a:r>
            <a:endParaRPr lang="en-US" sz="2800" b="1" dirty="0">
              <a:solidFill>
                <a:srgbClr val="FFFFFF"/>
              </a:solidFill>
              <a:ea typeface="Arimo" panose="020B0604020202020204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0" y="1863611"/>
            <a:ext cx="1536382" cy="1298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520"/>
              </a:lnSpc>
            </a:pPr>
            <a:r>
              <a:rPr lang="en-US" sz="6000" dirty="0">
                <a:solidFill>
                  <a:schemeClr val="bg1"/>
                </a:solidFill>
                <a:latin typeface="Arimo Bold"/>
              </a:rPr>
              <a:t>01</a:t>
            </a:r>
          </a:p>
        </p:txBody>
      </p:sp>
      <p:grpSp>
        <p:nvGrpSpPr>
          <p:cNvPr id="28" name="Group 17">
            <a:extLst>
              <a:ext uri="{FF2B5EF4-FFF2-40B4-BE49-F238E27FC236}">
                <a16:creationId xmlns:a16="http://schemas.microsoft.com/office/drawing/2014/main" id="{5554EDB7-326C-412C-3605-9976CBD7E884}"/>
              </a:ext>
            </a:extLst>
          </p:cNvPr>
          <p:cNvGrpSpPr/>
          <p:nvPr/>
        </p:nvGrpSpPr>
        <p:grpSpPr>
          <a:xfrm>
            <a:off x="0" y="9410700"/>
            <a:ext cx="18288000" cy="875852"/>
            <a:chOff x="0" y="0"/>
            <a:chExt cx="24384000" cy="1167802"/>
          </a:xfrm>
        </p:grpSpPr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2E36681C-9563-4B22-FAB7-F891332E5BEB}"/>
                </a:ext>
              </a:extLst>
            </p:cNvPr>
            <p:cNvSpPr/>
            <p:nvPr/>
          </p:nvSpPr>
          <p:spPr>
            <a:xfrm>
              <a:off x="0" y="0"/>
              <a:ext cx="24384000" cy="1167765"/>
            </a:xfrm>
            <a:custGeom>
              <a:avLst/>
              <a:gdLst/>
              <a:ahLst/>
              <a:cxnLst/>
              <a:rect l="l" t="t" r="r" b="b"/>
              <a:pathLst>
                <a:path w="24384000" h="1167765">
                  <a:moveTo>
                    <a:pt x="0" y="0"/>
                  </a:moveTo>
                  <a:lnTo>
                    <a:pt x="24384000" y="0"/>
                  </a:lnTo>
                  <a:lnTo>
                    <a:pt x="24384000" y="1167765"/>
                  </a:lnTo>
                  <a:lnTo>
                    <a:pt x="0" y="1167765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32" name="页脚占位符 31">
            <a:extLst>
              <a:ext uri="{FF2B5EF4-FFF2-40B4-BE49-F238E27FC236}">
                <a16:creationId xmlns:a16="http://schemas.microsoft.com/office/drawing/2014/main" id="{53A26E38-13A9-D49C-84F0-4F7DD0826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 dirty="0"/>
          </a:p>
        </p:txBody>
      </p:sp>
      <p:sp>
        <p:nvSpPr>
          <p:cNvPr id="22" name="灯片编号占位符 21">
            <a:extLst>
              <a:ext uri="{FF2B5EF4-FFF2-40B4-BE49-F238E27FC236}">
                <a16:creationId xmlns:a16="http://schemas.microsoft.com/office/drawing/2014/main" id="{EFA0A07E-2342-69A1-1DD0-DBFE1E0EF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r>
              <a:rPr lang="en-US"/>
              <a:t>/16</a:t>
            </a:r>
            <a:endParaRPr lang="en-US" dirty="0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C43E38DB-C2ED-16E5-BEAE-36CA1FE76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62" y="3659365"/>
            <a:ext cx="7280970" cy="4320000"/>
          </a:xfrm>
          <a:prstGeom prst="round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783A171D-9A41-AD5F-0A80-32F0A6CED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7008922"/>
            <a:ext cx="6075838" cy="2361628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F6F99A56-9EFD-B403-EC71-8BF04E57FFCA}"/>
              </a:ext>
            </a:extLst>
          </p:cNvPr>
          <p:cNvSpPr txBox="1"/>
          <p:nvPr/>
        </p:nvSpPr>
        <p:spPr>
          <a:xfrm>
            <a:off x="7239000" y="8687963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其他配套产品</a:t>
            </a:r>
          </a:p>
        </p:txBody>
      </p:sp>
      <p:pic>
        <p:nvPicPr>
          <p:cNvPr id="36" name="图片 35" descr="33424919d93ee030b658a7df25e9516">
            <a:extLst>
              <a:ext uri="{FF2B5EF4-FFF2-40B4-BE49-F238E27FC236}">
                <a16:creationId xmlns:a16="http://schemas.microsoft.com/office/drawing/2014/main" id="{DD7232E4-00E3-ED25-F440-A1286874F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8159" y="3659365"/>
            <a:ext cx="8502011" cy="32411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79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4344650" y="564355"/>
            <a:ext cx="457200" cy="457200"/>
            <a:chOff x="0" y="0"/>
            <a:chExt cx="609600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03247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173325" y="564355"/>
            <a:ext cx="457200" cy="457200"/>
            <a:chOff x="0" y="0"/>
            <a:chExt cx="609600" cy="609600"/>
          </a:xfrm>
          <a:solidFill>
            <a:srgbClr val="FFC0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12"/>
          <p:cNvGrpSpPr/>
          <p:nvPr/>
        </p:nvGrpSpPr>
        <p:grpSpPr>
          <a:xfrm>
            <a:off x="16002000" y="564355"/>
            <a:ext cx="457200" cy="457200"/>
            <a:chOff x="0" y="0"/>
            <a:chExt cx="609600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03247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787812" y="571500"/>
            <a:ext cx="457200" cy="457200"/>
            <a:chOff x="0" y="0"/>
            <a:chExt cx="609600" cy="609600"/>
          </a:xfrm>
          <a:solidFill>
            <a:srgbClr val="FFC000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6" name="Group 16"/>
          <p:cNvGrpSpPr/>
          <p:nvPr/>
        </p:nvGrpSpPr>
        <p:grpSpPr>
          <a:xfrm>
            <a:off x="1028700" y="635216"/>
            <a:ext cx="557758" cy="731372"/>
            <a:chOff x="0" y="0"/>
            <a:chExt cx="743678" cy="975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3712" cy="975106"/>
            </a:xfrm>
            <a:custGeom>
              <a:avLst/>
              <a:gdLst/>
              <a:ahLst/>
              <a:cxnLst/>
              <a:rect l="l" t="t" r="r" b="b"/>
              <a:pathLst>
                <a:path w="743712" h="975106">
                  <a:moveTo>
                    <a:pt x="0" y="0"/>
                  </a:moveTo>
                  <a:lnTo>
                    <a:pt x="743712" y="0"/>
                  </a:lnTo>
                  <a:lnTo>
                    <a:pt x="743712" y="975106"/>
                  </a:lnTo>
                  <a:lnTo>
                    <a:pt x="0" y="975106"/>
                  </a:lnTo>
                  <a:close/>
                </a:path>
              </a:pathLst>
            </a:custGeom>
            <a:solidFill>
              <a:srgbClr val="FBDE75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136782" y="743317"/>
            <a:ext cx="557758" cy="731371"/>
            <a:chOff x="0" y="0"/>
            <a:chExt cx="743678" cy="97516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43712" cy="975106"/>
            </a:xfrm>
            <a:custGeom>
              <a:avLst/>
              <a:gdLst/>
              <a:ahLst/>
              <a:cxnLst/>
              <a:rect l="l" t="t" r="r" b="b"/>
              <a:pathLst>
                <a:path w="743712" h="975106">
                  <a:moveTo>
                    <a:pt x="0" y="0"/>
                  </a:moveTo>
                  <a:lnTo>
                    <a:pt x="743712" y="0"/>
                  </a:lnTo>
                  <a:lnTo>
                    <a:pt x="743712" y="975106"/>
                  </a:lnTo>
                  <a:lnTo>
                    <a:pt x="0" y="975106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997274" y="371475"/>
            <a:ext cx="6446706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00"/>
              </a:lnSpc>
            </a:pPr>
            <a:r>
              <a:rPr lang="en-US" sz="6000">
                <a:solidFill>
                  <a:srgbClr val="000000"/>
                </a:solidFill>
                <a:ea typeface="Arimo Bold"/>
              </a:rPr>
              <a:t>产品介绍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038568" y="1714500"/>
            <a:ext cx="3453003" cy="602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zh-CN" altLang="en-US" sz="2800" b="1" dirty="0">
                <a:solidFill>
                  <a:srgbClr val="FFFFFF"/>
                </a:solidFill>
                <a:ea typeface="Arimo" panose="020B0604020202020204"/>
              </a:rPr>
              <a:t>大科学装置配套产品</a:t>
            </a:r>
            <a:endParaRPr lang="en-US" sz="2800" b="1" dirty="0">
              <a:solidFill>
                <a:srgbClr val="FFFFFF"/>
              </a:solidFill>
              <a:ea typeface="Arimo" panose="020B0604020202020204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0" y="1863611"/>
            <a:ext cx="1536382" cy="1298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520"/>
              </a:lnSpc>
            </a:pPr>
            <a:r>
              <a:rPr lang="en-US" sz="6000" dirty="0">
                <a:solidFill>
                  <a:schemeClr val="bg1"/>
                </a:solidFill>
                <a:latin typeface="Arimo Bold"/>
              </a:rPr>
              <a:t>03</a:t>
            </a:r>
          </a:p>
        </p:txBody>
      </p:sp>
      <p:grpSp>
        <p:nvGrpSpPr>
          <p:cNvPr id="28" name="Group 17">
            <a:extLst>
              <a:ext uri="{FF2B5EF4-FFF2-40B4-BE49-F238E27FC236}">
                <a16:creationId xmlns:a16="http://schemas.microsoft.com/office/drawing/2014/main" id="{5554EDB7-326C-412C-3605-9976CBD7E884}"/>
              </a:ext>
            </a:extLst>
          </p:cNvPr>
          <p:cNvGrpSpPr/>
          <p:nvPr/>
        </p:nvGrpSpPr>
        <p:grpSpPr>
          <a:xfrm>
            <a:off x="0" y="9410700"/>
            <a:ext cx="18288000" cy="875852"/>
            <a:chOff x="0" y="0"/>
            <a:chExt cx="24384000" cy="1167802"/>
          </a:xfrm>
        </p:grpSpPr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2E36681C-9563-4B22-FAB7-F891332E5BEB}"/>
                </a:ext>
              </a:extLst>
            </p:cNvPr>
            <p:cNvSpPr/>
            <p:nvPr/>
          </p:nvSpPr>
          <p:spPr>
            <a:xfrm>
              <a:off x="0" y="0"/>
              <a:ext cx="24384000" cy="1167765"/>
            </a:xfrm>
            <a:custGeom>
              <a:avLst/>
              <a:gdLst/>
              <a:ahLst/>
              <a:cxnLst/>
              <a:rect l="l" t="t" r="r" b="b"/>
              <a:pathLst>
                <a:path w="24384000" h="1167765">
                  <a:moveTo>
                    <a:pt x="0" y="0"/>
                  </a:moveTo>
                  <a:lnTo>
                    <a:pt x="24384000" y="0"/>
                  </a:lnTo>
                  <a:lnTo>
                    <a:pt x="24384000" y="1167765"/>
                  </a:lnTo>
                  <a:lnTo>
                    <a:pt x="0" y="1167765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32" name="页脚占位符 31">
            <a:extLst>
              <a:ext uri="{FF2B5EF4-FFF2-40B4-BE49-F238E27FC236}">
                <a16:creationId xmlns:a16="http://schemas.microsoft.com/office/drawing/2014/main" id="{53A26E38-13A9-D49C-84F0-4F7DD0826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 dirty="0"/>
          </a:p>
        </p:txBody>
      </p:sp>
      <p:grpSp>
        <p:nvGrpSpPr>
          <p:cNvPr id="40" name="Group 4">
            <a:extLst>
              <a:ext uri="{FF2B5EF4-FFF2-40B4-BE49-F238E27FC236}">
                <a16:creationId xmlns:a16="http://schemas.microsoft.com/office/drawing/2014/main" id="{6C9AF4EB-58F4-55E2-FF7C-1125F0C6BB66}"/>
              </a:ext>
            </a:extLst>
          </p:cNvPr>
          <p:cNvGrpSpPr/>
          <p:nvPr/>
        </p:nvGrpSpPr>
        <p:grpSpPr>
          <a:xfrm>
            <a:off x="2673706" y="1790701"/>
            <a:ext cx="14571306" cy="1629344"/>
            <a:chOff x="0" y="0"/>
            <a:chExt cx="13144500" cy="2171700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1280FB53-9355-17C7-65A1-3DF7F77C1CED}"/>
                </a:ext>
              </a:extLst>
            </p:cNvPr>
            <p:cNvSpPr/>
            <p:nvPr/>
          </p:nvSpPr>
          <p:spPr>
            <a:xfrm>
              <a:off x="0" y="0"/>
              <a:ext cx="13144500" cy="2171700"/>
            </a:xfrm>
            <a:custGeom>
              <a:avLst/>
              <a:gdLst/>
              <a:ahLst/>
              <a:cxnLst/>
              <a:rect l="l" t="t" r="r" b="b"/>
              <a:pathLst>
                <a:path w="13144500" h="2171700">
                  <a:moveTo>
                    <a:pt x="361950" y="0"/>
                  </a:moveTo>
                  <a:lnTo>
                    <a:pt x="13144500" y="0"/>
                  </a:lnTo>
                  <a:lnTo>
                    <a:pt x="13144500" y="1809750"/>
                  </a:lnTo>
                  <a:cubicBezTo>
                    <a:pt x="13144500" y="2009648"/>
                    <a:pt x="12982448" y="2171700"/>
                    <a:pt x="12782550" y="2171700"/>
                  </a:cubicBezTo>
                  <a:lnTo>
                    <a:pt x="0" y="2171700"/>
                  </a:lnTo>
                  <a:lnTo>
                    <a:pt x="0" y="361950"/>
                  </a:lnTo>
                  <a:cubicBezTo>
                    <a:pt x="0" y="162052"/>
                    <a:pt x="162052" y="0"/>
                    <a:pt x="361950" y="0"/>
                  </a:cubicBezTo>
                  <a:close/>
                </a:path>
              </a:pathLst>
            </a:custGeom>
            <a:solidFill>
              <a:srgbClr val="03247F"/>
            </a:solidFill>
          </p:spPr>
        </p:sp>
      </p:grpSp>
      <p:grpSp>
        <p:nvGrpSpPr>
          <p:cNvPr id="42" name="Group 6">
            <a:extLst>
              <a:ext uri="{FF2B5EF4-FFF2-40B4-BE49-F238E27FC236}">
                <a16:creationId xmlns:a16="http://schemas.microsoft.com/office/drawing/2014/main" id="{586753C8-ABA7-C5BB-88B1-5B3CB3412B71}"/>
              </a:ext>
            </a:extLst>
          </p:cNvPr>
          <p:cNvGrpSpPr>
            <a:grpSpLocks noChangeAspect="1"/>
          </p:cNvGrpSpPr>
          <p:nvPr/>
        </p:nvGrpSpPr>
        <p:grpSpPr>
          <a:xfrm>
            <a:off x="1233706" y="1980044"/>
            <a:ext cx="1440000" cy="1440000"/>
            <a:chOff x="0" y="0"/>
            <a:chExt cx="3048000" cy="3048000"/>
          </a:xfrm>
        </p:grpSpPr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C3D7720F-11EE-906D-4BC1-59B29338432A}"/>
                </a:ext>
              </a:extLst>
            </p:cNvPr>
            <p:cNvSpPr/>
            <p:nvPr/>
          </p:nvSpPr>
          <p:spPr>
            <a:xfrm>
              <a:off x="0" y="0"/>
              <a:ext cx="3048000" cy="3048000"/>
            </a:xfrm>
            <a:custGeom>
              <a:avLst/>
              <a:gdLst/>
              <a:ahLst/>
              <a:cxnLst/>
              <a:rect l="l" t="t" r="r" b="b"/>
              <a:pathLst>
                <a:path w="3048000" h="3048000">
                  <a:moveTo>
                    <a:pt x="0" y="1524000"/>
                  </a:moveTo>
                  <a:cubicBezTo>
                    <a:pt x="0" y="682371"/>
                    <a:pt x="682371" y="0"/>
                    <a:pt x="1524000" y="0"/>
                  </a:cubicBezTo>
                  <a:cubicBezTo>
                    <a:pt x="2365629" y="0"/>
                    <a:pt x="3048000" y="682371"/>
                    <a:pt x="3048000" y="1524000"/>
                  </a:cubicBezTo>
                  <a:cubicBezTo>
                    <a:pt x="3048000" y="2365629"/>
                    <a:pt x="2365629" y="3048000"/>
                    <a:pt x="1524000" y="3048000"/>
                  </a:cubicBezTo>
                  <a:cubicBezTo>
                    <a:pt x="682371" y="3048000"/>
                    <a:pt x="0" y="2365629"/>
                    <a:pt x="0" y="1524000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44" name="TextBox 24">
            <a:extLst>
              <a:ext uri="{FF2B5EF4-FFF2-40B4-BE49-F238E27FC236}">
                <a16:creationId xmlns:a16="http://schemas.microsoft.com/office/drawing/2014/main" id="{AD807184-42FB-DD14-FE30-DC6012C649AA}"/>
              </a:ext>
            </a:extLst>
          </p:cNvPr>
          <p:cNvSpPr txBox="1"/>
          <p:nvPr/>
        </p:nvSpPr>
        <p:spPr>
          <a:xfrm>
            <a:off x="2854356" y="2428125"/>
            <a:ext cx="12318969" cy="734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为工业辐照、电子直线加速器、质子回旋加速器、重离子加速器、</a:t>
            </a:r>
            <a:r>
              <a:rPr lang="en-US" altLang="zh-CN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BNCT</a:t>
            </a:r>
            <a:r>
              <a:rPr lang="zh-CN" altLang="en-US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等医疗加速器项目提供相关的配套服务和技术</a:t>
            </a:r>
            <a:r>
              <a:rPr lang="en-US" altLang="zh-CN" sz="2000" dirty="0" err="1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解决方案</a:t>
            </a:r>
            <a:r>
              <a:rPr lang="zh-CN" altLang="en-US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。</a:t>
            </a:r>
            <a:endParaRPr lang="en-US" altLang="zh-CN" sz="2000" dirty="0">
              <a:solidFill>
                <a:srgbClr val="FFFFFF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45" name="TextBox 25">
            <a:extLst>
              <a:ext uri="{FF2B5EF4-FFF2-40B4-BE49-F238E27FC236}">
                <a16:creationId xmlns:a16="http://schemas.microsoft.com/office/drawing/2014/main" id="{EAFE5B1E-DF1C-3233-1AAD-800BEEC8E3FE}"/>
              </a:ext>
            </a:extLst>
          </p:cNvPr>
          <p:cNvSpPr txBox="1"/>
          <p:nvPr/>
        </p:nvSpPr>
        <p:spPr>
          <a:xfrm>
            <a:off x="2876768" y="1711211"/>
            <a:ext cx="4438432" cy="583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zh-CN" altLang="en-US" sz="2800" b="1" dirty="0">
                <a:solidFill>
                  <a:srgbClr val="FFFFFF"/>
                </a:solidFill>
                <a:ea typeface="Arimo" panose="020B0604020202020204"/>
              </a:rPr>
              <a:t>加速器相关领域配套产品</a:t>
            </a:r>
            <a:endParaRPr lang="en-US" sz="2800" b="1" dirty="0">
              <a:solidFill>
                <a:srgbClr val="FFFFFF"/>
              </a:solidFill>
              <a:ea typeface="Arimo" panose="020B0604020202020204"/>
            </a:endParaRPr>
          </a:p>
        </p:txBody>
      </p:sp>
      <p:sp>
        <p:nvSpPr>
          <p:cNvPr id="46" name="TextBox 3">
            <a:extLst>
              <a:ext uri="{FF2B5EF4-FFF2-40B4-BE49-F238E27FC236}">
                <a16:creationId xmlns:a16="http://schemas.microsoft.com/office/drawing/2014/main" id="{DF0E7810-2DE5-479F-C9F4-97D7E3E9A258}"/>
              </a:ext>
            </a:extLst>
          </p:cNvPr>
          <p:cNvSpPr txBox="1"/>
          <p:nvPr/>
        </p:nvSpPr>
        <p:spPr>
          <a:xfrm>
            <a:off x="838200" y="1860322"/>
            <a:ext cx="1536382" cy="1298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520"/>
              </a:lnSpc>
            </a:pPr>
            <a:r>
              <a:rPr lang="en-US" sz="6000" dirty="0">
                <a:solidFill>
                  <a:schemeClr val="bg1"/>
                </a:solidFill>
                <a:latin typeface="Arimo Bold"/>
              </a:rPr>
              <a:t>02</a:t>
            </a:r>
          </a:p>
        </p:txBody>
      </p:sp>
      <p:sp>
        <p:nvSpPr>
          <p:cNvPr id="22" name="灯片编号占位符 21">
            <a:extLst>
              <a:ext uri="{FF2B5EF4-FFF2-40B4-BE49-F238E27FC236}">
                <a16:creationId xmlns:a16="http://schemas.microsoft.com/office/drawing/2014/main" id="{EFA0A07E-2342-69A1-1DD0-DBFE1E0EF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r>
              <a:rPr lang="en-US"/>
              <a:t>/16</a:t>
            </a:r>
            <a:endParaRPr lang="en-US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4F88153C-27A9-3F73-1911-97885E9BDA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000" y="3647488"/>
            <a:ext cx="5157531" cy="5040000"/>
          </a:xfrm>
          <a:prstGeom prst="round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91BF2F5D-990E-9812-312A-F45FBB397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608" y="3590925"/>
            <a:ext cx="8997792" cy="5040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75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4344650" y="564355"/>
            <a:ext cx="457200" cy="457200"/>
            <a:chOff x="0" y="0"/>
            <a:chExt cx="609600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03247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173325" y="564355"/>
            <a:ext cx="457200" cy="457200"/>
            <a:chOff x="0" y="0"/>
            <a:chExt cx="609600" cy="609600"/>
          </a:xfrm>
          <a:solidFill>
            <a:srgbClr val="FFC0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12"/>
          <p:cNvGrpSpPr/>
          <p:nvPr/>
        </p:nvGrpSpPr>
        <p:grpSpPr>
          <a:xfrm>
            <a:off x="16002000" y="564355"/>
            <a:ext cx="457200" cy="457200"/>
            <a:chOff x="0" y="0"/>
            <a:chExt cx="609600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03247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787812" y="571500"/>
            <a:ext cx="457200" cy="457200"/>
            <a:chOff x="0" y="0"/>
            <a:chExt cx="609600" cy="609600"/>
          </a:xfrm>
          <a:solidFill>
            <a:srgbClr val="FFC000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6" name="Group 16"/>
          <p:cNvGrpSpPr/>
          <p:nvPr/>
        </p:nvGrpSpPr>
        <p:grpSpPr>
          <a:xfrm>
            <a:off x="1028700" y="635216"/>
            <a:ext cx="557758" cy="731372"/>
            <a:chOff x="0" y="0"/>
            <a:chExt cx="743678" cy="975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3712" cy="975106"/>
            </a:xfrm>
            <a:custGeom>
              <a:avLst/>
              <a:gdLst/>
              <a:ahLst/>
              <a:cxnLst/>
              <a:rect l="l" t="t" r="r" b="b"/>
              <a:pathLst>
                <a:path w="743712" h="975106">
                  <a:moveTo>
                    <a:pt x="0" y="0"/>
                  </a:moveTo>
                  <a:lnTo>
                    <a:pt x="743712" y="0"/>
                  </a:lnTo>
                  <a:lnTo>
                    <a:pt x="743712" y="975106"/>
                  </a:lnTo>
                  <a:lnTo>
                    <a:pt x="0" y="975106"/>
                  </a:lnTo>
                  <a:close/>
                </a:path>
              </a:pathLst>
            </a:custGeom>
            <a:solidFill>
              <a:srgbClr val="FBDE75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136782" y="743317"/>
            <a:ext cx="557758" cy="731371"/>
            <a:chOff x="0" y="0"/>
            <a:chExt cx="743678" cy="97516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43712" cy="975106"/>
            </a:xfrm>
            <a:custGeom>
              <a:avLst/>
              <a:gdLst/>
              <a:ahLst/>
              <a:cxnLst/>
              <a:rect l="l" t="t" r="r" b="b"/>
              <a:pathLst>
                <a:path w="743712" h="975106">
                  <a:moveTo>
                    <a:pt x="0" y="0"/>
                  </a:moveTo>
                  <a:lnTo>
                    <a:pt x="743712" y="0"/>
                  </a:lnTo>
                  <a:lnTo>
                    <a:pt x="743712" y="975106"/>
                  </a:lnTo>
                  <a:lnTo>
                    <a:pt x="0" y="975106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997274" y="371475"/>
            <a:ext cx="6446706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00"/>
              </a:lnSpc>
            </a:pPr>
            <a:r>
              <a:rPr lang="en-US" sz="6000">
                <a:solidFill>
                  <a:srgbClr val="000000"/>
                </a:solidFill>
                <a:ea typeface="Arimo Bold"/>
              </a:rPr>
              <a:t>产品介绍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038568" y="1714500"/>
            <a:ext cx="3453003" cy="602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zh-CN" altLang="en-US" sz="2800" b="1" dirty="0">
                <a:solidFill>
                  <a:srgbClr val="FFFFFF"/>
                </a:solidFill>
                <a:ea typeface="Arimo" panose="020B0604020202020204"/>
              </a:rPr>
              <a:t>大科学装置配套产品</a:t>
            </a:r>
            <a:endParaRPr lang="en-US" sz="2800" b="1" dirty="0">
              <a:solidFill>
                <a:srgbClr val="FFFFFF"/>
              </a:solidFill>
              <a:ea typeface="Arimo" panose="020B0604020202020204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0" y="1863611"/>
            <a:ext cx="1536382" cy="1298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520"/>
              </a:lnSpc>
            </a:pPr>
            <a:r>
              <a:rPr lang="en-US" sz="6000" dirty="0">
                <a:solidFill>
                  <a:schemeClr val="bg1"/>
                </a:solidFill>
                <a:latin typeface="Arimo Bold"/>
              </a:rPr>
              <a:t>03</a:t>
            </a:r>
          </a:p>
        </p:txBody>
      </p:sp>
      <p:grpSp>
        <p:nvGrpSpPr>
          <p:cNvPr id="28" name="Group 17">
            <a:extLst>
              <a:ext uri="{FF2B5EF4-FFF2-40B4-BE49-F238E27FC236}">
                <a16:creationId xmlns:a16="http://schemas.microsoft.com/office/drawing/2014/main" id="{5554EDB7-326C-412C-3605-9976CBD7E884}"/>
              </a:ext>
            </a:extLst>
          </p:cNvPr>
          <p:cNvGrpSpPr/>
          <p:nvPr/>
        </p:nvGrpSpPr>
        <p:grpSpPr>
          <a:xfrm>
            <a:off x="0" y="9410700"/>
            <a:ext cx="18288000" cy="875852"/>
            <a:chOff x="0" y="0"/>
            <a:chExt cx="24384000" cy="1167802"/>
          </a:xfrm>
        </p:grpSpPr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2E36681C-9563-4B22-FAB7-F891332E5BEB}"/>
                </a:ext>
              </a:extLst>
            </p:cNvPr>
            <p:cNvSpPr/>
            <p:nvPr/>
          </p:nvSpPr>
          <p:spPr>
            <a:xfrm>
              <a:off x="0" y="0"/>
              <a:ext cx="24384000" cy="1167765"/>
            </a:xfrm>
            <a:custGeom>
              <a:avLst/>
              <a:gdLst/>
              <a:ahLst/>
              <a:cxnLst/>
              <a:rect l="l" t="t" r="r" b="b"/>
              <a:pathLst>
                <a:path w="24384000" h="1167765">
                  <a:moveTo>
                    <a:pt x="0" y="0"/>
                  </a:moveTo>
                  <a:lnTo>
                    <a:pt x="24384000" y="0"/>
                  </a:lnTo>
                  <a:lnTo>
                    <a:pt x="24384000" y="1167765"/>
                  </a:lnTo>
                  <a:lnTo>
                    <a:pt x="0" y="1167765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32" name="页脚占位符 31">
            <a:extLst>
              <a:ext uri="{FF2B5EF4-FFF2-40B4-BE49-F238E27FC236}">
                <a16:creationId xmlns:a16="http://schemas.microsoft.com/office/drawing/2014/main" id="{53A26E38-13A9-D49C-84F0-4F7DD0826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 dirty="0"/>
          </a:p>
        </p:txBody>
      </p:sp>
      <p:grpSp>
        <p:nvGrpSpPr>
          <p:cNvPr id="40" name="Group 4">
            <a:extLst>
              <a:ext uri="{FF2B5EF4-FFF2-40B4-BE49-F238E27FC236}">
                <a16:creationId xmlns:a16="http://schemas.microsoft.com/office/drawing/2014/main" id="{6C9AF4EB-58F4-55E2-FF7C-1125F0C6BB66}"/>
              </a:ext>
            </a:extLst>
          </p:cNvPr>
          <p:cNvGrpSpPr/>
          <p:nvPr/>
        </p:nvGrpSpPr>
        <p:grpSpPr>
          <a:xfrm>
            <a:off x="2673706" y="1790701"/>
            <a:ext cx="14571306" cy="1629344"/>
            <a:chOff x="0" y="0"/>
            <a:chExt cx="13144500" cy="2171700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1280FB53-9355-17C7-65A1-3DF7F77C1CED}"/>
                </a:ext>
              </a:extLst>
            </p:cNvPr>
            <p:cNvSpPr/>
            <p:nvPr/>
          </p:nvSpPr>
          <p:spPr>
            <a:xfrm>
              <a:off x="0" y="0"/>
              <a:ext cx="13144500" cy="2171700"/>
            </a:xfrm>
            <a:custGeom>
              <a:avLst/>
              <a:gdLst/>
              <a:ahLst/>
              <a:cxnLst/>
              <a:rect l="l" t="t" r="r" b="b"/>
              <a:pathLst>
                <a:path w="13144500" h="2171700">
                  <a:moveTo>
                    <a:pt x="361950" y="0"/>
                  </a:moveTo>
                  <a:lnTo>
                    <a:pt x="13144500" y="0"/>
                  </a:lnTo>
                  <a:lnTo>
                    <a:pt x="13144500" y="1809750"/>
                  </a:lnTo>
                  <a:cubicBezTo>
                    <a:pt x="13144500" y="2009648"/>
                    <a:pt x="12982448" y="2171700"/>
                    <a:pt x="12782550" y="2171700"/>
                  </a:cubicBezTo>
                  <a:lnTo>
                    <a:pt x="0" y="2171700"/>
                  </a:lnTo>
                  <a:lnTo>
                    <a:pt x="0" y="361950"/>
                  </a:lnTo>
                  <a:cubicBezTo>
                    <a:pt x="0" y="162052"/>
                    <a:pt x="162052" y="0"/>
                    <a:pt x="361950" y="0"/>
                  </a:cubicBezTo>
                  <a:close/>
                </a:path>
              </a:pathLst>
            </a:custGeom>
            <a:solidFill>
              <a:srgbClr val="03247F"/>
            </a:solidFill>
          </p:spPr>
        </p:sp>
      </p:grpSp>
      <p:grpSp>
        <p:nvGrpSpPr>
          <p:cNvPr id="42" name="Group 6">
            <a:extLst>
              <a:ext uri="{FF2B5EF4-FFF2-40B4-BE49-F238E27FC236}">
                <a16:creationId xmlns:a16="http://schemas.microsoft.com/office/drawing/2014/main" id="{586753C8-ABA7-C5BB-88B1-5B3CB3412B71}"/>
              </a:ext>
            </a:extLst>
          </p:cNvPr>
          <p:cNvGrpSpPr>
            <a:grpSpLocks noChangeAspect="1"/>
          </p:cNvGrpSpPr>
          <p:nvPr/>
        </p:nvGrpSpPr>
        <p:grpSpPr>
          <a:xfrm>
            <a:off x="1233706" y="1980044"/>
            <a:ext cx="1440000" cy="1440000"/>
            <a:chOff x="0" y="0"/>
            <a:chExt cx="3048000" cy="3048000"/>
          </a:xfrm>
        </p:grpSpPr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C3D7720F-11EE-906D-4BC1-59B29338432A}"/>
                </a:ext>
              </a:extLst>
            </p:cNvPr>
            <p:cNvSpPr/>
            <p:nvPr/>
          </p:nvSpPr>
          <p:spPr>
            <a:xfrm>
              <a:off x="0" y="0"/>
              <a:ext cx="3048000" cy="3048000"/>
            </a:xfrm>
            <a:custGeom>
              <a:avLst/>
              <a:gdLst/>
              <a:ahLst/>
              <a:cxnLst/>
              <a:rect l="l" t="t" r="r" b="b"/>
              <a:pathLst>
                <a:path w="3048000" h="3048000">
                  <a:moveTo>
                    <a:pt x="0" y="1524000"/>
                  </a:moveTo>
                  <a:cubicBezTo>
                    <a:pt x="0" y="682371"/>
                    <a:pt x="682371" y="0"/>
                    <a:pt x="1524000" y="0"/>
                  </a:cubicBezTo>
                  <a:cubicBezTo>
                    <a:pt x="2365629" y="0"/>
                    <a:pt x="3048000" y="682371"/>
                    <a:pt x="3048000" y="1524000"/>
                  </a:cubicBezTo>
                  <a:cubicBezTo>
                    <a:pt x="3048000" y="2365629"/>
                    <a:pt x="2365629" y="3048000"/>
                    <a:pt x="1524000" y="3048000"/>
                  </a:cubicBezTo>
                  <a:cubicBezTo>
                    <a:pt x="682371" y="3048000"/>
                    <a:pt x="0" y="2365629"/>
                    <a:pt x="0" y="1524000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44" name="TextBox 24">
            <a:extLst>
              <a:ext uri="{FF2B5EF4-FFF2-40B4-BE49-F238E27FC236}">
                <a16:creationId xmlns:a16="http://schemas.microsoft.com/office/drawing/2014/main" id="{AD807184-42FB-DD14-FE30-DC6012C649AA}"/>
              </a:ext>
            </a:extLst>
          </p:cNvPr>
          <p:cNvSpPr txBox="1"/>
          <p:nvPr/>
        </p:nvSpPr>
        <p:spPr>
          <a:xfrm>
            <a:off x="2854356" y="2428125"/>
            <a:ext cx="12318969" cy="734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为工业辐照、电子直线加速器、质子回旋加速器、重离子加速器、</a:t>
            </a:r>
            <a:r>
              <a:rPr lang="en-US" altLang="zh-CN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BNCT</a:t>
            </a:r>
            <a:r>
              <a:rPr lang="zh-CN" altLang="en-US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等医疗加速器项目提供相关的配套服务和技术</a:t>
            </a:r>
            <a:r>
              <a:rPr lang="en-US" altLang="zh-CN" sz="2000" dirty="0" err="1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解决方案</a:t>
            </a:r>
            <a:r>
              <a:rPr lang="zh-CN" altLang="en-US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。</a:t>
            </a:r>
            <a:endParaRPr lang="en-US" altLang="zh-CN" sz="2000" dirty="0">
              <a:solidFill>
                <a:srgbClr val="FFFFFF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45" name="TextBox 25">
            <a:extLst>
              <a:ext uri="{FF2B5EF4-FFF2-40B4-BE49-F238E27FC236}">
                <a16:creationId xmlns:a16="http://schemas.microsoft.com/office/drawing/2014/main" id="{EAFE5B1E-DF1C-3233-1AAD-800BEEC8E3FE}"/>
              </a:ext>
            </a:extLst>
          </p:cNvPr>
          <p:cNvSpPr txBox="1"/>
          <p:nvPr/>
        </p:nvSpPr>
        <p:spPr>
          <a:xfrm>
            <a:off x="2876768" y="1711211"/>
            <a:ext cx="4895632" cy="602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zh-CN" altLang="en-US" sz="2800" b="1" dirty="0">
                <a:solidFill>
                  <a:srgbClr val="FFFFFF"/>
                </a:solidFill>
                <a:ea typeface="Arimo" panose="020B0604020202020204"/>
              </a:rPr>
              <a:t>加速器相关领域配套产品</a:t>
            </a:r>
            <a:endParaRPr lang="en-US" sz="2800" b="1" dirty="0">
              <a:solidFill>
                <a:srgbClr val="FFFFFF"/>
              </a:solidFill>
              <a:ea typeface="Arimo" panose="020B0604020202020204"/>
            </a:endParaRPr>
          </a:p>
        </p:txBody>
      </p:sp>
      <p:sp>
        <p:nvSpPr>
          <p:cNvPr id="46" name="TextBox 3">
            <a:extLst>
              <a:ext uri="{FF2B5EF4-FFF2-40B4-BE49-F238E27FC236}">
                <a16:creationId xmlns:a16="http://schemas.microsoft.com/office/drawing/2014/main" id="{DF0E7810-2DE5-479F-C9F4-97D7E3E9A258}"/>
              </a:ext>
            </a:extLst>
          </p:cNvPr>
          <p:cNvSpPr txBox="1"/>
          <p:nvPr/>
        </p:nvSpPr>
        <p:spPr>
          <a:xfrm>
            <a:off x="838200" y="1860322"/>
            <a:ext cx="1536382" cy="1298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520"/>
              </a:lnSpc>
            </a:pPr>
            <a:r>
              <a:rPr lang="en-US" sz="6000" dirty="0">
                <a:solidFill>
                  <a:schemeClr val="bg1"/>
                </a:solidFill>
                <a:latin typeface="Arimo Bold"/>
              </a:rPr>
              <a:t>02</a:t>
            </a:r>
          </a:p>
        </p:txBody>
      </p:sp>
      <p:sp>
        <p:nvSpPr>
          <p:cNvPr id="22" name="灯片编号占位符 21">
            <a:extLst>
              <a:ext uri="{FF2B5EF4-FFF2-40B4-BE49-F238E27FC236}">
                <a16:creationId xmlns:a16="http://schemas.microsoft.com/office/drawing/2014/main" id="{EFA0A07E-2342-69A1-1DD0-DBFE1E0EF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r>
              <a:rPr lang="en-US"/>
              <a:t>/16</a:t>
            </a:r>
            <a:endParaRPr lang="en-US" dirty="0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1B3D0D5B-9B78-5B0D-3424-358499BD38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191" y="3775735"/>
            <a:ext cx="4556250" cy="4320000"/>
          </a:xfrm>
          <a:prstGeom prst="round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11374B-EBB5-D01A-955C-962C4544EC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674" y="3775735"/>
            <a:ext cx="3240000" cy="4320000"/>
          </a:xfrm>
          <a:prstGeom prst="round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F20DB664-1650-039E-E9D2-879E18537F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4907" y="3775735"/>
            <a:ext cx="4197004" cy="4320000"/>
          </a:xfrm>
          <a:prstGeom prst="round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975DCE86-2826-CCEA-F213-E688DB0A07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7143" y="3790975"/>
            <a:ext cx="3687869" cy="4320000"/>
          </a:xfrm>
          <a:prstGeom prst="round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360DD156-A675-6F6F-8561-F2EDA812A61E}"/>
              </a:ext>
            </a:extLst>
          </p:cNvPr>
          <p:cNvSpPr txBox="1"/>
          <p:nvPr/>
        </p:nvSpPr>
        <p:spPr>
          <a:xfrm>
            <a:off x="7690401" y="8635901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其他配套产品</a:t>
            </a:r>
          </a:p>
        </p:txBody>
      </p:sp>
    </p:spTree>
    <p:extLst>
      <p:ext uri="{BB962C8B-B14F-4D97-AF65-F5344CB8AC3E}">
        <p14:creationId xmlns:p14="http://schemas.microsoft.com/office/powerpoint/2010/main" val="1226472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835506" y="1866900"/>
            <a:ext cx="6272301" cy="1628775"/>
            <a:chOff x="0" y="0"/>
            <a:chExt cx="13144500" cy="21717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144500" cy="2171700"/>
            </a:xfrm>
            <a:custGeom>
              <a:avLst/>
              <a:gdLst/>
              <a:ahLst/>
              <a:cxnLst/>
              <a:rect l="l" t="t" r="r" b="b"/>
              <a:pathLst>
                <a:path w="13144500" h="2171700">
                  <a:moveTo>
                    <a:pt x="361950" y="0"/>
                  </a:moveTo>
                  <a:lnTo>
                    <a:pt x="13144500" y="0"/>
                  </a:lnTo>
                  <a:lnTo>
                    <a:pt x="13144500" y="1809750"/>
                  </a:lnTo>
                  <a:cubicBezTo>
                    <a:pt x="13144500" y="2009648"/>
                    <a:pt x="12982448" y="2171700"/>
                    <a:pt x="12782550" y="2171700"/>
                  </a:cubicBezTo>
                  <a:lnTo>
                    <a:pt x="0" y="2171700"/>
                  </a:lnTo>
                  <a:lnTo>
                    <a:pt x="0" y="361950"/>
                  </a:lnTo>
                  <a:cubicBezTo>
                    <a:pt x="0" y="162052"/>
                    <a:pt x="162052" y="0"/>
                    <a:pt x="361950" y="0"/>
                  </a:cubicBezTo>
                  <a:close/>
                </a:path>
              </a:pathLst>
            </a:custGeom>
            <a:solidFill>
              <a:srgbClr val="03247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95506" y="1983333"/>
            <a:ext cx="1440000" cy="1440000"/>
            <a:chOff x="0" y="0"/>
            <a:chExt cx="3048000" cy="3048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3048000"/>
            </a:xfrm>
            <a:custGeom>
              <a:avLst/>
              <a:gdLst/>
              <a:ahLst/>
              <a:cxnLst/>
              <a:rect l="l" t="t" r="r" b="b"/>
              <a:pathLst>
                <a:path w="3048000" h="3048000">
                  <a:moveTo>
                    <a:pt x="0" y="1524000"/>
                  </a:moveTo>
                  <a:cubicBezTo>
                    <a:pt x="0" y="682371"/>
                    <a:pt x="682371" y="0"/>
                    <a:pt x="1524000" y="0"/>
                  </a:cubicBezTo>
                  <a:cubicBezTo>
                    <a:pt x="2365629" y="0"/>
                    <a:pt x="3048000" y="682371"/>
                    <a:pt x="3048000" y="1524000"/>
                  </a:cubicBezTo>
                  <a:cubicBezTo>
                    <a:pt x="3048000" y="2365629"/>
                    <a:pt x="2365629" y="3048000"/>
                    <a:pt x="1524000" y="3048000"/>
                  </a:cubicBezTo>
                  <a:cubicBezTo>
                    <a:pt x="682371" y="3048000"/>
                    <a:pt x="0" y="2365629"/>
                    <a:pt x="0" y="1524000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4344650" y="564355"/>
            <a:ext cx="457200" cy="457200"/>
            <a:chOff x="0" y="0"/>
            <a:chExt cx="609600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03247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173325" y="564355"/>
            <a:ext cx="457200" cy="457200"/>
            <a:chOff x="0" y="0"/>
            <a:chExt cx="609600" cy="609600"/>
          </a:xfrm>
          <a:solidFill>
            <a:srgbClr val="FFC0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12"/>
          <p:cNvGrpSpPr/>
          <p:nvPr/>
        </p:nvGrpSpPr>
        <p:grpSpPr>
          <a:xfrm>
            <a:off x="16002000" y="564355"/>
            <a:ext cx="457200" cy="457200"/>
            <a:chOff x="0" y="0"/>
            <a:chExt cx="609600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03247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787812" y="571500"/>
            <a:ext cx="457200" cy="457200"/>
            <a:chOff x="0" y="0"/>
            <a:chExt cx="609600" cy="609600"/>
          </a:xfrm>
          <a:solidFill>
            <a:srgbClr val="FFC000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6" name="Group 16"/>
          <p:cNvGrpSpPr/>
          <p:nvPr/>
        </p:nvGrpSpPr>
        <p:grpSpPr>
          <a:xfrm>
            <a:off x="1028700" y="635216"/>
            <a:ext cx="557758" cy="731372"/>
            <a:chOff x="0" y="0"/>
            <a:chExt cx="743678" cy="975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3712" cy="975106"/>
            </a:xfrm>
            <a:custGeom>
              <a:avLst/>
              <a:gdLst/>
              <a:ahLst/>
              <a:cxnLst/>
              <a:rect l="l" t="t" r="r" b="b"/>
              <a:pathLst>
                <a:path w="743712" h="975106">
                  <a:moveTo>
                    <a:pt x="0" y="0"/>
                  </a:moveTo>
                  <a:lnTo>
                    <a:pt x="743712" y="0"/>
                  </a:lnTo>
                  <a:lnTo>
                    <a:pt x="743712" y="975106"/>
                  </a:lnTo>
                  <a:lnTo>
                    <a:pt x="0" y="975106"/>
                  </a:lnTo>
                  <a:close/>
                </a:path>
              </a:pathLst>
            </a:custGeom>
            <a:solidFill>
              <a:srgbClr val="FBDE75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136782" y="743317"/>
            <a:ext cx="557758" cy="731371"/>
            <a:chOff x="0" y="0"/>
            <a:chExt cx="743678" cy="97516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43712" cy="975106"/>
            </a:xfrm>
            <a:custGeom>
              <a:avLst/>
              <a:gdLst/>
              <a:ahLst/>
              <a:cxnLst/>
              <a:rect l="l" t="t" r="r" b="b"/>
              <a:pathLst>
                <a:path w="743712" h="975106">
                  <a:moveTo>
                    <a:pt x="0" y="0"/>
                  </a:moveTo>
                  <a:lnTo>
                    <a:pt x="743712" y="0"/>
                  </a:lnTo>
                  <a:lnTo>
                    <a:pt x="743712" y="975106"/>
                  </a:lnTo>
                  <a:lnTo>
                    <a:pt x="0" y="975106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22" name="Freeform 22"/>
          <p:cNvSpPr>
            <a:spLocks noChangeAspect="1"/>
          </p:cNvSpPr>
          <p:nvPr/>
        </p:nvSpPr>
        <p:spPr>
          <a:xfrm>
            <a:off x="1070647" y="3757676"/>
            <a:ext cx="3600000" cy="2880000"/>
          </a:xfrm>
          <a:prstGeom prst="roundRect">
            <a:avLst>
              <a:gd name="adj" fmla="val 5076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 dirty="0"/>
          </a:p>
        </p:txBody>
      </p:sp>
      <p:sp>
        <p:nvSpPr>
          <p:cNvPr id="23" name="TextBox 23"/>
          <p:cNvSpPr txBox="1"/>
          <p:nvPr/>
        </p:nvSpPr>
        <p:spPr>
          <a:xfrm>
            <a:off x="1997274" y="371475"/>
            <a:ext cx="6446706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00"/>
              </a:lnSpc>
            </a:pPr>
            <a:r>
              <a:rPr lang="en-US" sz="6000">
                <a:solidFill>
                  <a:srgbClr val="000000"/>
                </a:solidFill>
                <a:ea typeface="Arimo Bold"/>
              </a:rPr>
              <a:t>产品介绍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16156" y="2247900"/>
            <a:ext cx="5888589" cy="1118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 err="1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自主研发的高功率输入微波真空隔离窗具有结构简单,介质损耗小,易于加工,成本低,结实耐用等优点,其成本低的特点更适用于工业</a:t>
            </a:r>
            <a:r>
              <a:rPr lang="zh-CN" altLang="en-US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场</a:t>
            </a:r>
            <a:r>
              <a:rPr lang="en-US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合。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038568" y="1714500"/>
            <a:ext cx="3453003" cy="602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2800" b="1" dirty="0" err="1">
                <a:solidFill>
                  <a:srgbClr val="FFFFFF"/>
                </a:solidFill>
                <a:ea typeface="Arimo" panose="020B0604020202020204"/>
              </a:rPr>
              <a:t>微波真空隔离窗</a:t>
            </a:r>
            <a:endParaRPr lang="en-US" sz="2800" b="1" dirty="0">
              <a:solidFill>
                <a:srgbClr val="FFFFFF"/>
              </a:solidFill>
              <a:ea typeface="Arimo" panose="020B0604020202020204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57200" y="7080678"/>
            <a:ext cx="8752568" cy="2253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58800" lvl="1" indent="-342900">
              <a:lnSpc>
                <a:spcPct val="150000"/>
              </a:lnSpc>
              <a:buFont typeface="Wingdings" pitchFamily="2" charset="2"/>
              <a:buChar char="u"/>
            </a:pPr>
            <a:r>
              <a:rPr lang="en-US" sz="2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真空漏率≤1.0×10</a:t>
            </a:r>
            <a:r>
              <a:rPr lang="en-US" sz="2000" baseline="30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-10</a:t>
            </a:r>
            <a:r>
              <a:rPr lang="en-US" sz="2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mbar·L/s;</a:t>
            </a:r>
          </a:p>
          <a:p>
            <a:pPr marL="558800" lvl="1" indent="-342900">
              <a:lnSpc>
                <a:spcPct val="150000"/>
              </a:lnSpc>
              <a:buFont typeface="Wingdings" pitchFamily="2" charset="2"/>
              <a:buChar char="u"/>
            </a:pPr>
            <a:r>
              <a:rPr lang="en-US" sz="2000" dirty="0" err="1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驻波</a:t>
            </a:r>
            <a:r>
              <a:rPr lang="en-US" sz="2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 ≤ 1.1（特殊结构除外）；</a:t>
            </a:r>
          </a:p>
          <a:p>
            <a:pPr marL="558800" lvl="1" indent="-342900">
              <a:lnSpc>
                <a:spcPct val="150000"/>
              </a:lnSpc>
              <a:buFont typeface="Wingdings" pitchFamily="2" charset="2"/>
              <a:buChar char="u"/>
            </a:pPr>
            <a:r>
              <a:rPr lang="en-US" sz="2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介质材料：A95氧化铝陶瓷，A99氧化铝陶瓷，单晶氧化铝陶瓷</a:t>
            </a:r>
            <a:r>
              <a:rPr lang="zh-CN" altLang="en-US" sz="2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，氧化铍等介质材料</a:t>
            </a:r>
            <a:r>
              <a:rPr lang="en-US" sz="2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;</a:t>
            </a:r>
          </a:p>
          <a:p>
            <a:pPr marL="558800" lvl="1" indent="-342900">
              <a:lnSpc>
                <a:spcPct val="150000"/>
              </a:lnSpc>
              <a:buFont typeface="Wingdings" pitchFamily="2" charset="2"/>
              <a:buChar char="u"/>
            </a:pPr>
            <a:r>
              <a:rPr lang="en-US" sz="2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承载功率：最大可承载功率峰值功率500Mw，平均功率50Kw（CW）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1863611"/>
            <a:ext cx="1536382" cy="1298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520"/>
              </a:lnSpc>
            </a:pPr>
            <a:r>
              <a:rPr lang="en-US" sz="6000" dirty="0">
                <a:solidFill>
                  <a:schemeClr val="bg1"/>
                </a:solidFill>
                <a:latin typeface="Arimo Bold"/>
              </a:rPr>
              <a:t>03</a:t>
            </a:r>
          </a:p>
        </p:txBody>
      </p:sp>
      <p:grpSp>
        <p:nvGrpSpPr>
          <p:cNvPr id="28" name="Group 17">
            <a:extLst>
              <a:ext uri="{FF2B5EF4-FFF2-40B4-BE49-F238E27FC236}">
                <a16:creationId xmlns:a16="http://schemas.microsoft.com/office/drawing/2014/main" id="{5554EDB7-326C-412C-3605-9976CBD7E884}"/>
              </a:ext>
            </a:extLst>
          </p:cNvPr>
          <p:cNvGrpSpPr/>
          <p:nvPr/>
        </p:nvGrpSpPr>
        <p:grpSpPr>
          <a:xfrm>
            <a:off x="0" y="9410700"/>
            <a:ext cx="18288000" cy="875852"/>
            <a:chOff x="0" y="0"/>
            <a:chExt cx="24384000" cy="1167802"/>
          </a:xfrm>
        </p:grpSpPr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2E36681C-9563-4B22-FAB7-F891332E5BEB}"/>
                </a:ext>
              </a:extLst>
            </p:cNvPr>
            <p:cNvSpPr/>
            <p:nvPr/>
          </p:nvSpPr>
          <p:spPr>
            <a:xfrm>
              <a:off x="0" y="0"/>
              <a:ext cx="24384000" cy="1167765"/>
            </a:xfrm>
            <a:custGeom>
              <a:avLst/>
              <a:gdLst/>
              <a:ahLst/>
              <a:cxnLst/>
              <a:rect l="l" t="t" r="r" b="b"/>
              <a:pathLst>
                <a:path w="24384000" h="1167765">
                  <a:moveTo>
                    <a:pt x="0" y="0"/>
                  </a:moveTo>
                  <a:lnTo>
                    <a:pt x="24384000" y="0"/>
                  </a:lnTo>
                  <a:lnTo>
                    <a:pt x="24384000" y="1167765"/>
                  </a:lnTo>
                  <a:lnTo>
                    <a:pt x="0" y="1167765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32" name="页脚占位符 31">
            <a:extLst>
              <a:ext uri="{FF2B5EF4-FFF2-40B4-BE49-F238E27FC236}">
                <a16:creationId xmlns:a16="http://schemas.microsoft.com/office/drawing/2014/main" id="{53A26E38-13A9-D49C-84F0-4F7DD0826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 dirty="0"/>
          </a:p>
        </p:txBody>
      </p:sp>
      <p:grpSp>
        <p:nvGrpSpPr>
          <p:cNvPr id="40" name="Group 4">
            <a:extLst>
              <a:ext uri="{FF2B5EF4-FFF2-40B4-BE49-F238E27FC236}">
                <a16:creationId xmlns:a16="http://schemas.microsoft.com/office/drawing/2014/main" id="{6C9AF4EB-58F4-55E2-FF7C-1125F0C6BB66}"/>
              </a:ext>
            </a:extLst>
          </p:cNvPr>
          <p:cNvGrpSpPr/>
          <p:nvPr/>
        </p:nvGrpSpPr>
        <p:grpSpPr>
          <a:xfrm>
            <a:off x="11350074" y="1863611"/>
            <a:ext cx="6272301" cy="1628775"/>
            <a:chOff x="0" y="0"/>
            <a:chExt cx="13144500" cy="2171700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1280FB53-9355-17C7-65A1-3DF7F77C1CED}"/>
                </a:ext>
              </a:extLst>
            </p:cNvPr>
            <p:cNvSpPr/>
            <p:nvPr/>
          </p:nvSpPr>
          <p:spPr>
            <a:xfrm>
              <a:off x="0" y="0"/>
              <a:ext cx="13144500" cy="2171700"/>
            </a:xfrm>
            <a:custGeom>
              <a:avLst/>
              <a:gdLst/>
              <a:ahLst/>
              <a:cxnLst/>
              <a:rect l="l" t="t" r="r" b="b"/>
              <a:pathLst>
                <a:path w="13144500" h="2171700">
                  <a:moveTo>
                    <a:pt x="361950" y="0"/>
                  </a:moveTo>
                  <a:lnTo>
                    <a:pt x="13144500" y="0"/>
                  </a:lnTo>
                  <a:lnTo>
                    <a:pt x="13144500" y="1809750"/>
                  </a:lnTo>
                  <a:cubicBezTo>
                    <a:pt x="13144500" y="2009648"/>
                    <a:pt x="12982448" y="2171700"/>
                    <a:pt x="12782550" y="2171700"/>
                  </a:cubicBezTo>
                  <a:lnTo>
                    <a:pt x="0" y="2171700"/>
                  </a:lnTo>
                  <a:lnTo>
                    <a:pt x="0" y="361950"/>
                  </a:lnTo>
                  <a:cubicBezTo>
                    <a:pt x="0" y="162052"/>
                    <a:pt x="162052" y="0"/>
                    <a:pt x="361950" y="0"/>
                  </a:cubicBezTo>
                  <a:close/>
                </a:path>
              </a:pathLst>
            </a:custGeom>
            <a:solidFill>
              <a:srgbClr val="03247F"/>
            </a:solidFill>
          </p:spPr>
        </p:sp>
      </p:grpSp>
      <p:grpSp>
        <p:nvGrpSpPr>
          <p:cNvPr id="42" name="Group 6">
            <a:extLst>
              <a:ext uri="{FF2B5EF4-FFF2-40B4-BE49-F238E27FC236}">
                <a16:creationId xmlns:a16="http://schemas.microsoft.com/office/drawing/2014/main" id="{586753C8-ABA7-C5BB-88B1-5B3CB3412B71}"/>
              </a:ext>
            </a:extLst>
          </p:cNvPr>
          <p:cNvGrpSpPr>
            <a:grpSpLocks noChangeAspect="1"/>
          </p:cNvGrpSpPr>
          <p:nvPr/>
        </p:nvGrpSpPr>
        <p:grpSpPr>
          <a:xfrm>
            <a:off x="9910074" y="1980044"/>
            <a:ext cx="1440000" cy="1440000"/>
            <a:chOff x="0" y="0"/>
            <a:chExt cx="3048000" cy="3048000"/>
          </a:xfrm>
        </p:grpSpPr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C3D7720F-11EE-906D-4BC1-59B29338432A}"/>
                </a:ext>
              </a:extLst>
            </p:cNvPr>
            <p:cNvSpPr/>
            <p:nvPr/>
          </p:nvSpPr>
          <p:spPr>
            <a:xfrm>
              <a:off x="0" y="0"/>
              <a:ext cx="3048000" cy="3048000"/>
            </a:xfrm>
            <a:custGeom>
              <a:avLst/>
              <a:gdLst/>
              <a:ahLst/>
              <a:cxnLst/>
              <a:rect l="l" t="t" r="r" b="b"/>
              <a:pathLst>
                <a:path w="3048000" h="3048000">
                  <a:moveTo>
                    <a:pt x="0" y="1524000"/>
                  </a:moveTo>
                  <a:cubicBezTo>
                    <a:pt x="0" y="682371"/>
                    <a:pt x="682371" y="0"/>
                    <a:pt x="1524000" y="0"/>
                  </a:cubicBezTo>
                  <a:cubicBezTo>
                    <a:pt x="2365629" y="0"/>
                    <a:pt x="3048000" y="682371"/>
                    <a:pt x="3048000" y="1524000"/>
                  </a:cubicBezTo>
                  <a:cubicBezTo>
                    <a:pt x="3048000" y="2365629"/>
                    <a:pt x="2365629" y="3048000"/>
                    <a:pt x="1524000" y="3048000"/>
                  </a:cubicBezTo>
                  <a:cubicBezTo>
                    <a:pt x="682371" y="3048000"/>
                    <a:pt x="0" y="2365629"/>
                    <a:pt x="0" y="1524000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44" name="TextBox 24">
            <a:extLst>
              <a:ext uri="{FF2B5EF4-FFF2-40B4-BE49-F238E27FC236}">
                <a16:creationId xmlns:a16="http://schemas.microsoft.com/office/drawing/2014/main" id="{AD807184-42FB-DD14-FE30-DC6012C649AA}"/>
              </a:ext>
            </a:extLst>
          </p:cNvPr>
          <p:cNvSpPr txBox="1"/>
          <p:nvPr/>
        </p:nvSpPr>
        <p:spPr>
          <a:xfrm>
            <a:off x="11530724" y="2428125"/>
            <a:ext cx="5888589" cy="734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000" dirty="0" err="1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根据客户需求，进行非标定制的电子枪研发设计、生产制造及售后维修等一系列的配套服务</a:t>
            </a:r>
            <a:r>
              <a:rPr lang="en-US" altLang="zh-CN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。</a:t>
            </a:r>
          </a:p>
        </p:txBody>
      </p:sp>
      <p:sp>
        <p:nvSpPr>
          <p:cNvPr id="45" name="TextBox 25">
            <a:extLst>
              <a:ext uri="{FF2B5EF4-FFF2-40B4-BE49-F238E27FC236}">
                <a16:creationId xmlns:a16="http://schemas.microsoft.com/office/drawing/2014/main" id="{EAFE5B1E-DF1C-3233-1AAD-800BEEC8E3FE}"/>
              </a:ext>
            </a:extLst>
          </p:cNvPr>
          <p:cNvSpPr txBox="1"/>
          <p:nvPr/>
        </p:nvSpPr>
        <p:spPr>
          <a:xfrm>
            <a:off x="11553136" y="1711211"/>
            <a:ext cx="3453003" cy="602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zh-CN" altLang="en-US" sz="2800" b="1" dirty="0">
                <a:solidFill>
                  <a:srgbClr val="FFFFFF"/>
                </a:solidFill>
                <a:ea typeface="Arimo" panose="020B0604020202020204"/>
              </a:rPr>
              <a:t>电子枪系列</a:t>
            </a:r>
            <a:endParaRPr lang="en-US" sz="2800" b="1" dirty="0">
              <a:solidFill>
                <a:srgbClr val="FFFFFF"/>
              </a:solidFill>
              <a:ea typeface="Arimo" panose="020B0604020202020204"/>
            </a:endParaRPr>
          </a:p>
        </p:txBody>
      </p:sp>
      <p:sp>
        <p:nvSpPr>
          <p:cNvPr id="46" name="TextBox 3">
            <a:extLst>
              <a:ext uri="{FF2B5EF4-FFF2-40B4-BE49-F238E27FC236}">
                <a16:creationId xmlns:a16="http://schemas.microsoft.com/office/drawing/2014/main" id="{DF0E7810-2DE5-479F-C9F4-97D7E3E9A258}"/>
              </a:ext>
            </a:extLst>
          </p:cNvPr>
          <p:cNvSpPr txBox="1"/>
          <p:nvPr/>
        </p:nvSpPr>
        <p:spPr>
          <a:xfrm>
            <a:off x="9514568" y="1860322"/>
            <a:ext cx="1536382" cy="1298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520"/>
              </a:lnSpc>
            </a:pPr>
            <a:r>
              <a:rPr lang="en-US" sz="6000" dirty="0">
                <a:solidFill>
                  <a:schemeClr val="bg1"/>
                </a:solidFill>
                <a:latin typeface="Arimo Bold"/>
              </a:rPr>
              <a:t>04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E50B53BF-B34B-BDD9-44FB-D43C91D04EBF}"/>
              </a:ext>
            </a:extLst>
          </p:cNvPr>
          <p:cNvSpPr txBox="1"/>
          <p:nvPr/>
        </p:nvSpPr>
        <p:spPr>
          <a:xfrm>
            <a:off x="12063207" y="6515100"/>
            <a:ext cx="4700793" cy="441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000" b="1" dirty="0" err="1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电子枪电子束流分布的仿真</a:t>
            </a:r>
            <a:r>
              <a:rPr lang="zh-CN" altLang="en-US" sz="2000" b="1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计算</a:t>
            </a:r>
            <a:endParaRPr lang="en-US" altLang="zh-CN" sz="2000" b="1" dirty="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7F1978D-93B9-ECD2-1088-8AD84ED3A183}"/>
              </a:ext>
            </a:extLst>
          </p:cNvPr>
          <p:cNvSpPr txBox="1"/>
          <p:nvPr/>
        </p:nvSpPr>
        <p:spPr>
          <a:xfrm>
            <a:off x="10410877" y="6999744"/>
            <a:ext cx="668644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可根据用户要求，进行电子枪的非标定制；</a:t>
            </a:r>
            <a:endParaRPr lang="en-US" altLang="zh-CN" sz="2000" dirty="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电子枪类型：栅控电子枪、阳控电子枪、杆控电子枪；</a:t>
            </a:r>
            <a:endParaRPr lang="en-US" altLang="zh-CN" sz="2000" dirty="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耐压要求：</a:t>
            </a:r>
            <a:r>
              <a:rPr lang="en-US" altLang="zh-CN" sz="2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-6kV~-80kV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发射电流：</a:t>
            </a:r>
            <a:r>
              <a:rPr lang="en-US" altLang="zh-CN" sz="2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1mA~2A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针对电子枪产品我们具有</a:t>
            </a:r>
            <a:r>
              <a:rPr lang="en-US" altLang="zh-CN" sz="2000" dirty="0">
                <a:latin typeface="华文中宋" pitchFamily="2" charset="-122"/>
                <a:ea typeface="华文中宋" pitchFamily="2" charset="-122"/>
              </a:rPr>
              <a:t>10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多年的成熟开发经验</a:t>
            </a:r>
            <a:endParaRPr lang="en-US" altLang="zh-CN" sz="2000" dirty="0">
              <a:latin typeface="华文中宋" pitchFamily="2" charset="-122"/>
              <a:ea typeface="华文中宋" pitchFamily="2" charset="-122"/>
            </a:endParaRPr>
          </a:p>
          <a:p>
            <a:endParaRPr lang="zh-CN" altLang="en-US" dirty="0"/>
          </a:p>
        </p:txBody>
      </p:sp>
      <p:sp>
        <p:nvSpPr>
          <p:cNvPr id="20" name="灯片编号占位符 19">
            <a:extLst>
              <a:ext uri="{FF2B5EF4-FFF2-40B4-BE49-F238E27FC236}">
                <a16:creationId xmlns:a16="http://schemas.microsoft.com/office/drawing/2014/main" id="{1E0219C0-0B6E-21D3-0B42-8CE6953A2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r>
              <a:rPr lang="en-US"/>
              <a:t>/16</a:t>
            </a:r>
            <a:endParaRPr lang="en-US" dirty="0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B0B60EC0-2CA8-2DFB-E769-A827EE21C9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4076" y="3603187"/>
            <a:ext cx="2619324" cy="3975081"/>
          </a:xfrm>
          <a:prstGeom prst="roundRect">
            <a:avLst>
              <a:gd name="adj" fmla="val 7247"/>
            </a:avLst>
          </a:prstGeom>
          <a:effectLst/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8DF086DA-619B-C064-6624-E159B377D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0074" y="3567112"/>
            <a:ext cx="6819900" cy="285566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矩形 89">
            <a:extLst>
              <a:ext uri="{FF2B5EF4-FFF2-40B4-BE49-F238E27FC236}">
                <a16:creationId xmlns:a16="http://schemas.microsoft.com/office/drawing/2014/main" id="{1CD88868-265E-B8DA-B2FE-726485A2A64D}"/>
              </a:ext>
            </a:extLst>
          </p:cNvPr>
          <p:cNvSpPr/>
          <p:nvPr/>
        </p:nvSpPr>
        <p:spPr>
          <a:xfrm>
            <a:off x="8854770" y="1333501"/>
            <a:ext cx="9128429" cy="3810000"/>
          </a:xfrm>
          <a:prstGeom prst="rect">
            <a:avLst/>
          </a:prstGeom>
          <a:ln w="57150">
            <a:solidFill>
              <a:srgbClr val="0070C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: 圆角 87">
            <a:extLst>
              <a:ext uri="{FF2B5EF4-FFF2-40B4-BE49-F238E27FC236}">
                <a16:creationId xmlns:a16="http://schemas.microsoft.com/office/drawing/2014/main" id="{D15F19DB-EB57-257C-63EE-F8211C541CCF}"/>
              </a:ext>
            </a:extLst>
          </p:cNvPr>
          <p:cNvSpPr/>
          <p:nvPr/>
        </p:nvSpPr>
        <p:spPr>
          <a:xfrm>
            <a:off x="609600" y="5756638"/>
            <a:ext cx="7702418" cy="334926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矩形: 圆角 85">
            <a:extLst>
              <a:ext uri="{FF2B5EF4-FFF2-40B4-BE49-F238E27FC236}">
                <a16:creationId xmlns:a16="http://schemas.microsoft.com/office/drawing/2014/main" id="{5E9D4CA1-36CA-A140-3956-9F3E859E5AA0}"/>
              </a:ext>
            </a:extLst>
          </p:cNvPr>
          <p:cNvSpPr/>
          <p:nvPr/>
        </p:nvSpPr>
        <p:spPr>
          <a:xfrm>
            <a:off x="685800" y="1630811"/>
            <a:ext cx="7391400" cy="19229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Group 8"/>
          <p:cNvGrpSpPr/>
          <p:nvPr/>
        </p:nvGrpSpPr>
        <p:grpSpPr>
          <a:xfrm>
            <a:off x="14344650" y="564355"/>
            <a:ext cx="457200" cy="457200"/>
            <a:chOff x="0" y="0"/>
            <a:chExt cx="609600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03247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173325" y="564355"/>
            <a:ext cx="457200" cy="457200"/>
            <a:chOff x="0" y="0"/>
            <a:chExt cx="609600" cy="609600"/>
          </a:xfrm>
          <a:solidFill>
            <a:srgbClr val="FFC0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12"/>
          <p:cNvGrpSpPr/>
          <p:nvPr/>
        </p:nvGrpSpPr>
        <p:grpSpPr>
          <a:xfrm>
            <a:off x="16002000" y="564355"/>
            <a:ext cx="457200" cy="457200"/>
            <a:chOff x="0" y="0"/>
            <a:chExt cx="609600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03247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787812" y="571500"/>
            <a:ext cx="457200" cy="457200"/>
            <a:chOff x="0" y="0"/>
            <a:chExt cx="609600" cy="609600"/>
          </a:xfrm>
          <a:solidFill>
            <a:srgbClr val="FFC000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6" name="Group 16"/>
          <p:cNvGrpSpPr/>
          <p:nvPr/>
        </p:nvGrpSpPr>
        <p:grpSpPr>
          <a:xfrm>
            <a:off x="1028700" y="635216"/>
            <a:ext cx="557758" cy="731372"/>
            <a:chOff x="0" y="0"/>
            <a:chExt cx="743678" cy="975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3712" cy="975106"/>
            </a:xfrm>
            <a:custGeom>
              <a:avLst/>
              <a:gdLst/>
              <a:ahLst/>
              <a:cxnLst/>
              <a:rect l="l" t="t" r="r" b="b"/>
              <a:pathLst>
                <a:path w="743712" h="975106">
                  <a:moveTo>
                    <a:pt x="0" y="0"/>
                  </a:moveTo>
                  <a:lnTo>
                    <a:pt x="743712" y="0"/>
                  </a:lnTo>
                  <a:lnTo>
                    <a:pt x="743712" y="975106"/>
                  </a:lnTo>
                  <a:lnTo>
                    <a:pt x="0" y="975106"/>
                  </a:lnTo>
                  <a:close/>
                </a:path>
              </a:pathLst>
            </a:custGeom>
            <a:solidFill>
              <a:srgbClr val="FBDE75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136782" y="743317"/>
            <a:ext cx="557758" cy="731371"/>
            <a:chOff x="0" y="0"/>
            <a:chExt cx="743678" cy="97516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43712" cy="975106"/>
            </a:xfrm>
            <a:custGeom>
              <a:avLst/>
              <a:gdLst/>
              <a:ahLst/>
              <a:cxnLst/>
              <a:rect l="l" t="t" r="r" b="b"/>
              <a:pathLst>
                <a:path w="743712" h="975106">
                  <a:moveTo>
                    <a:pt x="0" y="0"/>
                  </a:moveTo>
                  <a:lnTo>
                    <a:pt x="743712" y="0"/>
                  </a:lnTo>
                  <a:lnTo>
                    <a:pt x="743712" y="975106"/>
                  </a:lnTo>
                  <a:lnTo>
                    <a:pt x="0" y="975106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997274" y="371475"/>
            <a:ext cx="6446706" cy="106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00"/>
              </a:lnSpc>
            </a:pPr>
            <a:r>
              <a:rPr lang="zh-CN" altLang="en-US" sz="6000" dirty="0">
                <a:solidFill>
                  <a:srgbClr val="000000"/>
                </a:solidFill>
                <a:ea typeface="Arimo Bold"/>
              </a:rPr>
              <a:t>合作单位</a:t>
            </a:r>
            <a:endParaRPr lang="en-US" sz="6000" dirty="0">
              <a:solidFill>
                <a:srgbClr val="000000"/>
              </a:solidFill>
              <a:ea typeface="Arimo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0" y="1863611"/>
            <a:ext cx="1536382" cy="1298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520"/>
              </a:lnSpc>
            </a:pPr>
            <a:r>
              <a:rPr lang="en-US" sz="6000" dirty="0">
                <a:solidFill>
                  <a:schemeClr val="bg1"/>
                </a:solidFill>
                <a:latin typeface="Arimo Bold"/>
              </a:rPr>
              <a:t>03</a:t>
            </a:r>
          </a:p>
        </p:txBody>
      </p:sp>
      <p:grpSp>
        <p:nvGrpSpPr>
          <p:cNvPr id="28" name="Group 17">
            <a:extLst>
              <a:ext uri="{FF2B5EF4-FFF2-40B4-BE49-F238E27FC236}">
                <a16:creationId xmlns:a16="http://schemas.microsoft.com/office/drawing/2014/main" id="{5554EDB7-326C-412C-3605-9976CBD7E884}"/>
              </a:ext>
            </a:extLst>
          </p:cNvPr>
          <p:cNvGrpSpPr/>
          <p:nvPr/>
        </p:nvGrpSpPr>
        <p:grpSpPr>
          <a:xfrm>
            <a:off x="0" y="9410700"/>
            <a:ext cx="18288000" cy="875852"/>
            <a:chOff x="0" y="0"/>
            <a:chExt cx="24384000" cy="1167802"/>
          </a:xfrm>
        </p:grpSpPr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2E36681C-9563-4B22-FAB7-F891332E5BEB}"/>
                </a:ext>
              </a:extLst>
            </p:cNvPr>
            <p:cNvSpPr/>
            <p:nvPr/>
          </p:nvSpPr>
          <p:spPr>
            <a:xfrm>
              <a:off x="0" y="0"/>
              <a:ext cx="24384000" cy="1167765"/>
            </a:xfrm>
            <a:custGeom>
              <a:avLst/>
              <a:gdLst/>
              <a:ahLst/>
              <a:cxnLst/>
              <a:rect l="l" t="t" r="r" b="b"/>
              <a:pathLst>
                <a:path w="24384000" h="1167765">
                  <a:moveTo>
                    <a:pt x="0" y="0"/>
                  </a:moveTo>
                  <a:lnTo>
                    <a:pt x="24384000" y="0"/>
                  </a:lnTo>
                  <a:lnTo>
                    <a:pt x="24384000" y="1167765"/>
                  </a:lnTo>
                  <a:lnTo>
                    <a:pt x="0" y="1167765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32" name="页脚占位符 31">
            <a:extLst>
              <a:ext uri="{FF2B5EF4-FFF2-40B4-BE49-F238E27FC236}">
                <a16:creationId xmlns:a16="http://schemas.microsoft.com/office/drawing/2014/main" id="{53A26E38-13A9-D49C-84F0-4F7DD0826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 dirty="0"/>
          </a:p>
        </p:txBody>
      </p:sp>
      <p:sp>
        <p:nvSpPr>
          <p:cNvPr id="30" name="灯片编号占位符 29">
            <a:extLst>
              <a:ext uri="{FF2B5EF4-FFF2-40B4-BE49-F238E27FC236}">
                <a16:creationId xmlns:a16="http://schemas.microsoft.com/office/drawing/2014/main" id="{EABD3ED6-5452-AA8B-1C17-65329D48C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r>
              <a:rPr lang="en-US"/>
              <a:t>/16</a:t>
            </a:r>
            <a:endParaRPr lang="en-US" dirty="0"/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5B0AE95A-350B-25B8-D39D-2FEF2F4C0499}"/>
              </a:ext>
            </a:extLst>
          </p:cNvPr>
          <p:cNvGrpSpPr/>
          <p:nvPr/>
        </p:nvGrpSpPr>
        <p:grpSpPr>
          <a:xfrm>
            <a:off x="838200" y="1714541"/>
            <a:ext cx="7019069" cy="1758343"/>
            <a:chOff x="1025484" y="1714541"/>
            <a:chExt cx="7019069" cy="175834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B5C0296-CE1C-EA13-A2C8-F8606598F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8700" y="1714541"/>
              <a:ext cx="5910000" cy="900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7422077-4670-68A6-5935-1B9F60E95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5484" y="2572884"/>
              <a:ext cx="7019069" cy="900000"/>
            </a:xfrm>
            <a:prstGeom prst="rect">
              <a:avLst/>
            </a:prstGeom>
          </p:spPr>
        </p:pic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2A73AEEA-7B2D-EA6A-6B91-9D8DBFC991A1}"/>
              </a:ext>
            </a:extLst>
          </p:cNvPr>
          <p:cNvGrpSpPr/>
          <p:nvPr/>
        </p:nvGrpSpPr>
        <p:grpSpPr>
          <a:xfrm>
            <a:off x="1295400" y="3874649"/>
            <a:ext cx="3960000" cy="1528608"/>
            <a:chOff x="9677400" y="6056152"/>
            <a:chExt cx="3960000" cy="1528608"/>
          </a:xfrm>
        </p:grpSpPr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0E64CCBA-D367-6627-C320-EC740ED3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77400" y="6864760"/>
              <a:ext cx="3960000" cy="720000"/>
            </a:xfrm>
            <a:prstGeom prst="rect">
              <a:avLst/>
            </a:prstGeom>
          </p:spPr>
        </p:pic>
        <p:pic>
          <p:nvPicPr>
            <p:cNvPr id="61" name="图片 60">
              <a:extLst>
                <a:ext uri="{FF2B5EF4-FFF2-40B4-BE49-F238E27FC236}">
                  <a16:creationId xmlns:a16="http://schemas.microsoft.com/office/drawing/2014/main" id="{BE01ADF9-B3E9-C2D5-01C0-9A3E6EE77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51926" y="6056152"/>
              <a:ext cx="2533650" cy="752475"/>
            </a:xfrm>
            <a:prstGeom prst="rect">
              <a:avLst/>
            </a:prstGeom>
          </p:spPr>
        </p:pic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23F0810B-7D5D-BB44-7F4B-928BA0CC8F44}"/>
              </a:ext>
            </a:extLst>
          </p:cNvPr>
          <p:cNvGrpSpPr/>
          <p:nvPr/>
        </p:nvGrpSpPr>
        <p:grpSpPr>
          <a:xfrm>
            <a:off x="10592555" y="6376863"/>
            <a:ext cx="6760941" cy="2195637"/>
            <a:chOff x="10003059" y="6183900"/>
            <a:chExt cx="6760941" cy="2195637"/>
          </a:xfrm>
        </p:grpSpPr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4D64C0A5-A561-EFB9-3EBB-26C67B5D3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85094" y="6183900"/>
              <a:ext cx="2178906" cy="2160000"/>
            </a:xfrm>
            <a:prstGeom prst="rect">
              <a:avLst/>
            </a:prstGeom>
          </p:spPr>
        </p:pic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12F497-1D7B-D59F-B505-71A78019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03059" y="6219537"/>
              <a:ext cx="2145205" cy="2160000"/>
            </a:xfrm>
            <a:prstGeom prst="rect">
              <a:avLst/>
            </a:prstGeom>
          </p:spPr>
        </p:pic>
        <p:pic>
          <p:nvPicPr>
            <p:cNvPr id="79" name="图片 78">
              <a:extLst>
                <a:ext uri="{FF2B5EF4-FFF2-40B4-BE49-F238E27FC236}">
                  <a16:creationId xmlns:a16="http://schemas.microsoft.com/office/drawing/2014/main" id="{D8DB0AC6-6584-51CC-5EFD-35E3FDED3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10272" y="6210300"/>
              <a:ext cx="2167728" cy="2160000"/>
            </a:xfrm>
            <a:prstGeom prst="rect">
              <a:avLst/>
            </a:prstGeom>
          </p:spPr>
        </p:pic>
      </p:grpSp>
      <p:pic>
        <p:nvPicPr>
          <p:cNvPr id="93" name="图片 92">
            <a:extLst>
              <a:ext uri="{FF2B5EF4-FFF2-40B4-BE49-F238E27FC236}">
                <a16:creationId xmlns:a16="http://schemas.microsoft.com/office/drawing/2014/main" id="{5A41BC2E-3102-5462-58AE-17B91F0598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409" y="5993625"/>
            <a:ext cx="7293506" cy="2880000"/>
          </a:xfrm>
          <a:prstGeom prst="rect">
            <a:avLst/>
          </a:prstGeom>
        </p:spPr>
      </p:pic>
      <p:pic>
        <p:nvPicPr>
          <p:cNvPr id="95" name="图片 94">
            <a:extLst>
              <a:ext uri="{FF2B5EF4-FFF2-40B4-BE49-F238E27FC236}">
                <a16:creationId xmlns:a16="http://schemas.microsoft.com/office/drawing/2014/main" id="{0D8E42F5-3E87-5A49-6D95-C6B2F5C752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2821" y="1492178"/>
            <a:ext cx="875675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52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0AD45D2-C57D-A6A6-DB73-2ACDABE41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94107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600200" y="2109783"/>
            <a:ext cx="13792200" cy="208967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8000"/>
              </a:lnSpc>
            </a:pPr>
            <a:r>
              <a:rPr lang="en-US" sz="9600" spc="600" dirty="0">
                <a:solidFill>
                  <a:srgbClr val="00B0F0"/>
                </a:solidFill>
                <a:latin typeface="方正小标宋简体" pitchFamily="65" charset="-122"/>
                <a:ea typeface="方正小标宋简体" pitchFamily="65" charset="-122"/>
              </a:rPr>
              <a:t>感  谢  </a:t>
            </a:r>
            <a:r>
              <a:rPr lang="zh-CN" altLang="en-US" sz="9600" spc="600" dirty="0">
                <a:solidFill>
                  <a:srgbClr val="00B0F0"/>
                </a:solidFill>
                <a:latin typeface="方正小标宋简体" pitchFamily="65" charset="-122"/>
                <a:ea typeface="方正小标宋简体" pitchFamily="65" charset="-122"/>
              </a:rPr>
              <a:t>您  聆  听  观  看</a:t>
            </a:r>
            <a:endParaRPr lang="en-US" sz="9600" spc="600" dirty="0">
              <a:solidFill>
                <a:srgbClr val="00B0F0"/>
              </a:solidFill>
              <a:latin typeface="方正小标宋简体" pitchFamily="65" charset="-122"/>
              <a:ea typeface="方正小标宋简体" pitchFamily="65" charset="-122"/>
            </a:endParaRPr>
          </a:p>
        </p:txBody>
      </p:sp>
      <p:sp>
        <p:nvSpPr>
          <p:cNvPr id="27" name="Freeform 23"/>
          <p:cNvSpPr>
            <a:spLocks noChangeAspect="1"/>
          </p:cNvSpPr>
          <p:nvPr/>
        </p:nvSpPr>
        <p:spPr>
          <a:xfrm>
            <a:off x="7592130" y="-74589"/>
            <a:ext cx="3103740" cy="3154621"/>
          </a:xfrm>
          <a:custGeom>
            <a:avLst/>
            <a:gdLst/>
            <a:ahLst/>
            <a:cxnLst/>
            <a:rect l="l" t="t" r="r" b="b"/>
            <a:pathLst>
              <a:path w="3103740" h="3154621">
                <a:moveTo>
                  <a:pt x="0" y="0"/>
                </a:moveTo>
                <a:lnTo>
                  <a:pt x="3103740" y="0"/>
                </a:lnTo>
                <a:lnTo>
                  <a:pt x="3103740" y="3154621"/>
                </a:lnTo>
                <a:lnTo>
                  <a:pt x="0" y="3154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0" y="9410700"/>
            <a:ext cx="18288000" cy="875852"/>
            <a:chOff x="0" y="0"/>
            <a:chExt cx="24384000" cy="116780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4384000" cy="1167765"/>
            </a:xfrm>
            <a:custGeom>
              <a:avLst/>
              <a:gdLst/>
              <a:ahLst/>
              <a:cxnLst/>
              <a:rect l="l" t="t" r="r" b="b"/>
              <a:pathLst>
                <a:path w="24384000" h="1167765">
                  <a:moveTo>
                    <a:pt x="0" y="0"/>
                  </a:moveTo>
                  <a:lnTo>
                    <a:pt x="24384000" y="0"/>
                  </a:lnTo>
                  <a:lnTo>
                    <a:pt x="24384000" y="1167765"/>
                  </a:lnTo>
                  <a:lnTo>
                    <a:pt x="0" y="1167765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5FDA65-F0AE-D870-E3BB-AC18F15C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119FA7E-991E-1E8E-7AA7-A12F3E92F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r>
              <a:rPr lang="en-US"/>
              <a:t>/16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3943350" y="571500"/>
            <a:ext cx="9944100" cy="450056"/>
            <a:chOff x="0" y="0"/>
            <a:chExt cx="13258800" cy="6000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258800" cy="600075"/>
            </a:xfrm>
            <a:custGeom>
              <a:avLst/>
              <a:gdLst/>
              <a:ahLst/>
              <a:cxnLst/>
              <a:rect l="l" t="t" r="r" b="b"/>
              <a:pathLst>
                <a:path w="13258800" h="600075">
                  <a:moveTo>
                    <a:pt x="0" y="299974"/>
                  </a:moveTo>
                  <a:cubicBezTo>
                    <a:pt x="0" y="134366"/>
                    <a:pt x="134366" y="0"/>
                    <a:pt x="299974" y="0"/>
                  </a:cubicBezTo>
                  <a:lnTo>
                    <a:pt x="12958699" y="0"/>
                  </a:lnTo>
                  <a:cubicBezTo>
                    <a:pt x="13124435" y="0"/>
                    <a:pt x="13258800" y="134366"/>
                    <a:pt x="13258800" y="299974"/>
                  </a:cubicBezTo>
                  <a:cubicBezTo>
                    <a:pt x="13258800" y="465582"/>
                    <a:pt x="13124435" y="599948"/>
                    <a:pt x="12958826" y="599948"/>
                  </a:cubicBezTo>
                  <a:lnTo>
                    <a:pt x="299974" y="599948"/>
                  </a:lnTo>
                  <a:cubicBezTo>
                    <a:pt x="134366" y="600075"/>
                    <a:pt x="0" y="465709"/>
                    <a:pt x="0" y="299974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344650" y="564356"/>
            <a:ext cx="457200" cy="457200"/>
            <a:chOff x="0" y="0"/>
            <a:chExt cx="609600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173325" y="564356"/>
            <a:ext cx="457200" cy="457200"/>
            <a:chOff x="0" y="0"/>
            <a:chExt cx="609600" cy="609600"/>
          </a:xfrm>
          <a:solidFill>
            <a:srgbClr val="FFC000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3" name="Group 13"/>
          <p:cNvGrpSpPr/>
          <p:nvPr/>
        </p:nvGrpSpPr>
        <p:grpSpPr>
          <a:xfrm>
            <a:off x="16002000" y="564356"/>
            <a:ext cx="457200" cy="457200"/>
            <a:chOff x="0" y="0"/>
            <a:chExt cx="609600" cy="609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6787812" y="571500"/>
            <a:ext cx="457200" cy="457200"/>
            <a:chOff x="0" y="0"/>
            <a:chExt cx="609600" cy="609600"/>
          </a:xfrm>
          <a:solidFill>
            <a:srgbClr val="FFC000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7" name="Group 17"/>
          <p:cNvGrpSpPr/>
          <p:nvPr/>
        </p:nvGrpSpPr>
        <p:grpSpPr>
          <a:xfrm>
            <a:off x="0" y="9410700"/>
            <a:ext cx="18288000" cy="875852"/>
            <a:chOff x="0" y="0"/>
            <a:chExt cx="24384000" cy="11678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4384000" cy="1167765"/>
            </a:xfrm>
            <a:custGeom>
              <a:avLst/>
              <a:gdLst/>
              <a:ahLst/>
              <a:cxnLst/>
              <a:rect l="l" t="t" r="r" b="b"/>
              <a:pathLst>
                <a:path w="24384000" h="1167765">
                  <a:moveTo>
                    <a:pt x="0" y="0"/>
                  </a:moveTo>
                  <a:lnTo>
                    <a:pt x="24384000" y="0"/>
                  </a:lnTo>
                  <a:lnTo>
                    <a:pt x="24384000" y="1167765"/>
                  </a:lnTo>
                  <a:lnTo>
                    <a:pt x="0" y="1167765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746668" y="0"/>
            <a:ext cx="3103740" cy="3154621"/>
          </a:xfrm>
          <a:custGeom>
            <a:avLst/>
            <a:gdLst/>
            <a:ahLst/>
            <a:cxnLst/>
            <a:rect l="l" t="t" r="r" b="b"/>
            <a:pathLst>
              <a:path w="3103740" h="3154621">
                <a:moveTo>
                  <a:pt x="0" y="0"/>
                </a:moveTo>
                <a:lnTo>
                  <a:pt x="3103740" y="0"/>
                </a:lnTo>
                <a:lnTo>
                  <a:pt x="3103740" y="3154621"/>
                </a:lnTo>
                <a:lnTo>
                  <a:pt x="0" y="31546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TextBox 2"/>
          <p:cNvSpPr txBox="1"/>
          <p:nvPr/>
        </p:nvSpPr>
        <p:spPr>
          <a:xfrm>
            <a:off x="1963118" y="1238250"/>
            <a:ext cx="14361764" cy="1861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0"/>
              </a:lnSpc>
            </a:pPr>
            <a:r>
              <a:rPr lang="en-US" sz="6000" dirty="0">
                <a:solidFill>
                  <a:srgbClr val="000000">
                    <a:alpha val="29804"/>
                  </a:srgbClr>
                </a:solidFill>
                <a:latin typeface="Arimo Bold"/>
              </a:rPr>
              <a:t>contents</a:t>
            </a:r>
          </a:p>
        </p:txBody>
      </p:sp>
      <p:sp>
        <p:nvSpPr>
          <p:cNvPr id="21" name="TextBox 3"/>
          <p:cNvSpPr txBox="1"/>
          <p:nvPr/>
        </p:nvSpPr>
        <p:spPr>
          <a:xfrm>
            <a:off x="7304736" y="1323797"/>
            <a:ext cx="3678527" cy="1372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65"/>
              </a:lnSpc>
            </a:pPr>
            <a:r>
              <a:rPr lang="en-US" sz="7200" dirty="0">
                <a:solidFill>
                  <a:srgbClr val="000000"/>
                </a:solidFill>
                <a:latin typeface="方正小标宋简体" pitchFamily="65" charset="-122"/>
                <a:ea typeface="方正小标宋简体" pitchFamily="65" charset="-122"/>
              </a:rPr>
              <a:t>目  录</a:t>
            </a:r>
          </a:p>
        </p:txBody>
      </p:sp>
      <p:grpSp>
        <p:nvGrpSpPr>
          <p:cNvPr id="22" name="Group 4"/>
          <p:cNvGrpSpPr/>
          <p:nvPr/>
        </p:nvGrpSpPr>
        <p:grpSpPr>
          <a:xfrm>
            <a:off x="3810000" y="3240168"/>
            <a:ext cx="12115800" cy="5256132"/>
            <a:chOff x="0" y="0"/>
            <a:chExt cx="4634234" cy="7418506"/>
          </a:xfrm>
        </p:grpSpPr>
        <p:sp>
          <p:nvSpPr>
            <p:cNvPr id="28" name="Freeform 5"/>
            <p:cNvSpPr/>
            <p:nvPr/>
          </p:nvSpPr>
          <p:spPr>
            <a:xfrm>
              <a:off x="0" y="0"/>
              <a:ext cx="4634230" cy="7418506"/>
            </a:xfrm>
            <a:custGeom>
              <a:avLst/>
              <a:gdLst/>
              <a:ahLst/>
              <a:cxnLst/>
              <a:rect l="l" t="t" r="r" b="b"/>
              <a:pathLst>
                <a:path w="4634230" h="7418506">
                  <a:moveTo>
                    <a:pt x="0" y="0"/>
                  </a:moveTo>
                  <a:lnTo>
                    <a:pt x="4634230" y="0"/>
                  </a:lnTo>
                  <a:lnTo>
                    <a:pt x="4634230" y="7418506"/>
                  </a:lnTo>
                  <a:lnTo>
                    <a:pt x="0" y="7418506"/>
                  </a:lnTo>
                  <a:close/>
                </a:path>
              </a:pathLst>
            </a:custGeom>
            <a:solidFill>
              <a:srgbClr val="4B4FB3"/>
            </a:solidFill>
          </p:spPr>
        </p:sp>
      </p:grpSp>
      <p:sp>
        <p:nvSpPr>
          <p:cNvPr id="41" name="TextBox 17"/>
          <p:cNvSpPr txBox="1"/>
          <p:nvPr/>
        </p:nvSpPr>
        <p:spPr>
          <a:xfrm>
            <a:off x="5675099" y="3718047"/>
            <a:ext cx="9412491" cy="3180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4800" b="1" dirty="0">
                <a:solidFill>
                  <a:srgbClr val="FF0000"/>
                </a:solidFill>
                <a:latin typeface="+mn-ea"/>
              </a:rPr>
              <a:t>01  </a:t>
            </a:r>
            <a:r>
              <a:rPr lang="zh-CN" altLang="en-US" sz="4800" b="1" dirty="0">
                <a:solidFill>
                  <a:srgbClr val="FF0000"/>
                </a:solidFill>
                <a:latin typeface="+mn-ea"/>
              </a:rPr>
              <a:t>公司介绍</a:t>
            </a:r>
            <a:endParaRPr lang="en-US" altLang="zh-CN" sz="4800" b="1" dirty="0">
              <a:solidFill>
                <a:srgbClr val="FF0000"/>
              </a:solidFill>
              <a:latin typeface="+mn-ea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4800" b="1" dirty="0">
                <a:solidFill>
                  <a:schemeClr val="bg1"/>
                </a:solidFill>
                <a:latin typeface="+mn-ea"/>
              </a:rPr>
              <a:t>02  </a:t>
            </a:r>
            <a:r>
              <a:rPr lang="zh-CN" altLang="en-US" sz="4800" b="1" dirty="0">
                <a:solidFill>
                  <a:schemeClr val="bg1"/>
                </a:solidFill>
                <a:latin typeface="+mn-ea"/>
              </a:rPr>
              <a:t>科研生产条件介绍</a:t>
            </a:r>
            <a:endParaRPr lang="en-US" altLang="zh-CN" sz="4800" b="1" dirty="0">
              <a:solidFill>
                <a:schemeClr val="bg1"/>
              </a:solidFill>
              <a:latin typeface="+mn-ea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4800" b="1" dirty="0">
                <a:solidFill>
                  <a:schemeClr val="bg1"/>
                </a:solidFill>
                <a:latin typeface="+mn-ea"/>
              </a:rPr>
              <a:t>03  </a:t>
            </a:r>
            <a:r>
              <a:rPr lang="zh-CN" altLang="en-US" sz="4800" b="1" dirty="0">
                <a:solidFill>
                  <a:srgbClr val="FFFFFF"/>
                </a:solidFill>
                <a:latin typeface="+mn-ea"/>
              </a:rPr>
              <a:t>超导高频相关部件研制介绍</a:t>
            </a:r>
            <a:endParaRPr lang="en-US" sz="4800" b="1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0B6AEA-EC04-F259-6AC3-6BD0C81A5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BF2DA5C-06CF-AEEF-7797-B2A4CDC43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11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028700" y="635216"/>
            <a:ext cx="557758" cy="731372"/>
            <a:chOff x="0" y="0"/>
            <a:chExt cx="743678" cy="9751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3712" cy="975106"/>
            </a:xfrm>
            <a:custGeom>
              <a:avLst/>
              <a:gdLst/>
              <a:ahLst/>
              <a:cxnLst/>
              <a:rect l="l" t="t" r="r" b="b"/>
              <a:pathLst>
                <a:path w="743712" h="975106">
                  <a:moveTo>
                    <a:pt x="0" y="0"/>
                  </a:moveTo>
                  <a:lnTo>
                    <a:pt x="743712" y="0"/>
                  </a:lnTo>
                  <a:lnTo>
                    <a:pt x="743712" y="975106"/>
                  </a:lnTo>
                  <a:lnTo>
                    <a:pt x="0" y="975106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136783" y="743318"/>
            <a:ext cx="557758" cy="731371"/>
            <a:chOff x="0" y="0"/>
            <a:chExt cx="743678" cy="97516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43712" cy="975106"/>
            </a:xfrm>
            <a:custGeom>
              <a:avLst/>
              <a:gdLst/>
              <a:ahLst/>
              <a:cxnLst/>
              <a:rect l="l" t="t" r="r" b="b"/>
              <a:pathLst>
                <a:path w="743712" h="975106">
                  <a:moveTo>
                    <a:pt x="0" y="0"/>
                  </a:moveTo>
                  <a:lnTo>
                    <a:pt x="743712" y="0"/>
                  </a:lnTo>
                  <a:lnTo>
                    <a:pt x="743712" y="975106"/>
                  </a:lnTo>
                  <a:lnTo>
                    <a:pt x="0" y="975106"/>
                  </a:lnTo>
                  <a:close/>
                </a:path>
              </a:pathLst>
            </a:custGeom>
            <a:solidFill>
              <a:srgbClr val="FBDE75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4344650" y="564356"/>
            <a:ext cx="457200" cy="457200"/>
            <a:chOff x="0" y="0"/>
            <a:chExt cx="609600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5173325" y="564356"/>
            <a:ext cx="457200" cy="457200"/>
            <a:chOff x="0" y="0"/>
            <a:chExt cx="609600" cy="609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FBDE75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6002000" y="564356"/>
            <a:ext cx="457200" cy="457200"/>
            <a:chOff x="0" y="0"/>
            <a:chExt cx="609600" cy="609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6787812" y="571500"/>
            <a:ext cx="457200" cy="457200"/>
            <a:chOff x="0" y="0"/>
            <a:chExt cx="609600" cy="60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FBDE75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997274" y="371475"/>
            <a:ext cx="6446706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00"/>
              </a:lnSpc>
            </a:pPr>
            <a:r>
              <a:rPr lang="en-US" sz="6000">
                <a:solidFill>
                  <a:srgbClr val="000000"/>
                </a:solidFill>
                <a:ea typeface="Arimo Bold"/>
              </a:rPr>
              <a:t>公司介绍</a:t>
            </a:r>
          </a:p>
        </p:txBody>
      </p:sp>
      <p:grpSp>
        <p:nvGrpSpPr>
          <p:cNvPr id="28" name="组合 20"/>
          <p:cNvGrpSpPr/>
          <p:nvPr/>
        </p:nvGrpSpPr>
        <p:grpSpPr bwMode="auto">
          <a:xfrm>
            <a:off x="381001" y="1369071"/>
            <a:ext cx="17221200" cy="7851605"/>
            <a:chOff x="395710" y="1484865"/>
            <a:chExt cx="8136565" cy="3960275"/>
          </a:xfrm>
        </p:grpSpPr>
        <p:sp>
          <p:nvSpPr>
            <p:cNvPr id="29" name="圆角矩形 28"/>
            <p:cNvSpPr/>
            <p:nvPr/>
          </p:nvSpPr>
          <p:spPr bwMode="auto">
            <a:xfrm>
              <a:off x="395710" y="1772709"/>
              <a:ext cx="8136565" cy="3672431"/>
            </a:xfrm>
            <a:prstGeom prst="roundRect">
              <a:avLst>
                <a:gd name="adj" fmla="val 3926"/>
              </a:avLst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43" tIns="34271" rIns="68543" bIns="34271"/>
            <a:lstStyle/>
            <a:p>
              <a:pPr defTabSz="611505" eaLnBrk="1" hangingPunct="1">
                <a:buFont typeface="Arial" panose="020B0604020202020204" pitchFamily="34" charset="0"/>
                <a:buNone/>
                <a:defRPr/>
              </a:pPr>
              <a:endParaRPr lang="zh-CN" altLang="en-US" sz="1050"/>
            </a:p>
          </p:txBody>
        </p:sp>
        <p:grpSp>
          <p:nvGrpSpPr>
            <p:cNvPr id="30" name="组合 19"/>
            <p:cNvGrpSpPr/>
            <p:nvPr/>
          </p:nvGrpSpPr>
          <p:grpSpPr bwMode="auto">
            <a:xfrm>
              <a:off x="998411" y="1484865"/>
              <a:ext cx="5425234" cy="579613"/>
              <a:chOff x="998411" y="1484865"/>
              <a:chExt cx="5425234" cy="579613"/>
            </a:xfrm>
          </p:grpSpPr>
          <p:grpSp>
            <p:nvGrpSpPr>
              <p:cNvPr id="31" name="组合 7"/>
              <p:cNvGrpSpPr/>
              <p:nvPr/>
            </p:nvGrpSpPr>
            <p:grpSpPr>
              <a:xfrm>
                <a:off x="998411" y="1484865"/>
                <a:ext cx="5425234" cy="579613"/>
                <a:chOff x="2411456" y="809238"/>
                <a:chExt cx="6209490" cy="608493"/>
              </a:xfrm>
              <a:solidFill>
                <a:srgbClr val="0070C0"/>
              </a:solidFill>
            </p:grpSpPr>
            <p:sp>
              <p:nvSpPr>
                <p:cNvPr id="33" name="圆角矩形 32"/>
                <p:cNvSpPr/>
                <p:nvPr/>
              </p:nvSpPr>
              <p:spPr bwMode="auto">
                <a:xfrm>
                  <a:off x="2411456" y="854348"/>
                  <a:ext cx="2375377" cy="42667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70C0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81570" tIns="40785" rIns="81570" bIns="40785"/>
                <a:lstStyle/>
                <a:p>
                  <a:pPr algn="ctr" defTabSz="815340" eaLnBrk="1" hangingPunct="1">
                    <a:buFont typeface="Arial" panose="020B0604020202020204" pitchFamily="34" charset="0"/>
                    <a:buNone/>
                    <a:defRPr/>
                  </a:pPr>
                  <a:endParaRPr lang="zh-CN" altLang="en-US" sz="2775" dirty="0">
                    <a:solidFill>
                      <a:schemeClr val="bg1"/>
                    </a:solidFill>
                    <a:latin typeface="+mj-lt"/>
                    <a:ea typeface="微软雅黑" panose="020B0503020204020204" charset="-122"/>
                  </a:endParaRPr>
                </a:p>
              </p:txBody>
            </p:sp>
            <p:sp>
              <p:nvSpPr>
                <p:cNvPr id="34" name="矩形 33"/>
                <p:cNvSpPr/>
                <p:nvPr/>
              </p:nvSpPr>
              <p:spPr>
                <a:xfrm>
                  <a:off x="2411456" y="809238"/>
                  <a:ext cx="1736445" cy="60849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buFont typeface="Arial" panose="020B0604020202020204" pitchFamily="34" charset="0"/>
                    <a:buNone/>
                    <a:defRPr/>
                  </a:pPr>
                  <a:endParaRPr lang="zh-CN" altLang="en-US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35" name="圆角矩形 32">
                  <a:extLst>
                    <a:ext uri="{FF2B5EF4-FFF2-40B4-BE49-F238E27FC236}">
                      <a16:creationId xmlns:a16="http://schemas.microsoft.com/office/drawing/2014/main" id="{D1705259-07ED-183F-6FC4-1D8B3831D781}"/>
                    </a:ext>
                  </a:extLst>
                </p:cNvPr>
                <p:cNvSpPr/>
                <p:nvPr/>
              </p:nvSpPr>
              <p:spPr bwMode="auto">
                <a:xfrm>
                  <a:off x="6245569" y="854422"/>
                  <a:ext cx="2375377" cy="42667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70C0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81570" tIns="40785" rIns="81570" bIns="40785"/>
                <a:lstStyle/>
                <a:p>
                  <a:pPr algn="ctr" defTabSz="815340" eaLnBrk="1" hangingPunct="1">
                    <a:buFont typeface="Arial" panose="020B0604020202020204" pitchFamily="34" charset="0"/>
                    <a:buNone/>
                    <a:defRPr/>
                  </a:pPr>
                  <a:endParaRPr lang="zh-CN" altLang="en-US" sz="2775" dirty="0">
                    <a:solidFill>
                      <a:schemeClr val="bg1"/>
                    </a:solidFill>
                    <a:latin typeface="+mj-lt"/>
                    <a:ea typeface="微软雅黑" panose="020B0503020204020204" charset="-122"/>
                  </a:endParaRPr>
                </a:p>
              </p:txBody>
            </p:sp>
          </p:grpSp>
          <p:sp>
            <p:nvSpPr>
              <p:cNvPr id="32" name="矩形 18"/>
              <p:cNvSpPr>
                <a:spLocks noChangeArrowheads="1"/>
              </p:cNvSpPr>
              <p:nvPr/>
            </p:nvSpPr>
            <p:spPr bwMode="auto">
              <a:xfrm>
                <a:off x="1624071" y="1582227"/>
                <a:ext cx="824050" cy="328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</a:pPr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企业主体</a:t>
                </a:r>
              </a:p>
            </p:txBody>
          </p:sp>
          <p:sp>
            <p:nvSpPr>
              <p:cNvPr id="37" name="矩形 18">
                <a:extLst>
                  <a:ext uri="{FF2B5EF4-FFF2-40B4-BE49-F238E27FC236}">
                    <a16:creationId xmlns:a16="http://schemas.microsoft.com/office/drawing/2014/main" id="{95831065-ABA0-4E77-541D-62C0072C57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8072" y="1582227"/>
                <a:ext cx="765860" cy="26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</a:pPr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技术沉淀</a:t>
                </a:r>
              </a:p>
            </p:txBody>
          </p:sp>
        </p:grpSp>
      </p:grpSp>
      <p:sp>
        <p:nvSpPr>
          <p:cNvPr id="36" name="TextBox 23"/>
          <p:cNvSpPr txBox="1"/>
          <p:nvPr/>
        </p:nvSpPr>
        <p:spPr>
          <a:xfrm>
            <a:off x="658680" y="2322150"/>
            <a:ext cx="7189920" cy="3586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安徽海泰科电子科技有限公司</a:t>
            </a:r>
            <a:r>
              <a:rPr lang="zh-CN" altLang="en-US" sz="24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坐落于长三角经济带创新之城</a:t>
            </a:r>
            <a:r>
              <a:rPr lang="en-US" altLang="zh-CN" sz="24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安徽省芜湖市</a:t>
            </a:r>
            <a:endParaRPr lang="en-US" sz="2400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专注于</a:t>
            </a:r>
            <a:r>
              <a:rPr lang="en-US" altLang="zh-CN" sz="2400" dirty="0" err="1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医疗加速器系统</a:t>
            </a:r>
            <a:r>
              <a:rPr lang="zh-CN" altLang="en-US" sz="24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、</a:t>
            </a:r>
            <a:r>
              <a:rPr lang="en-US" sz="2400" dirty="0" err="1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微波真空电子器件</a:t>
            </a:r>
            <a:r>
              <a:rPr lang="zh-CN" altLang="en-US" sz="24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的</a:t>
            </a:r>
            <a:r>
              <a:rPr lang="en-US" sz="2400" dirty="0" err="1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研发、制造</a:t>
            </a:r>
            <a:r>
              <a:rPr lang="zh-CN" altLang="en-US" sz="24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、维修</a:t>
            </a:r>
            <a:r>
              <a:rPr lang="en-US" sz="24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、销售及</a:t>
            </a:r>
            <a:r>
              <a:rPr lang="zh-CN" altLang="en-US" sz="24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技术</a:t>
            </a:r>
            <a:r>
              <a:rPr lang="en-US" sz="2400" dirty="0" err="1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服务</a:t>
            </a:r>
            <a:endParaRPr lang="en-US" sz="2400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4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现有设计研发、生产制造及办公场地</a:t>
            </a:r>
            <a:r>
              <a:rPr lang="en-US" altLang="zh-CN" sz="24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3000</a:t>
            </a:r>
            <a:r>
              <a:rPr lang="zh-CN" altLang="en-US" sz="24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余平米</a:t>
            </a:r>
            <a:endParaRPr lang="en-US" sz="1600" dirty="0">
              <a:solidFill>
                <a:srgbClr val="000000"/>
              </a:solidFill>
              <a:latin typeface="字由点字典黑 Thin" panose="00020600040101010101"/>
              <a:ea typeface="字由点字典黑 Thin" panose="00020600040101010101"/>
            </a:endParaRPr>
          </a:p>
        </p:txBody>
      </p:sp>
      <p:pic>
        <p:nvPicPr>
          <p:cNvPr id="1026" name="Picture 2" descr="F:\1、工作资料\1、企业资料\5、南陵县\7、海泰科-高企培育\3、营业执照-更新-海泰科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10" y="5991608"/>
            <a:ext cx="4023360" cy="27556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914" y="6008441"/>
            <a:ext cx="4021200" cy="275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6" name="Group 17">
            <a:extLst>
              <a:ext uri="{FF2B5EF4-FFF2-40B4-BE49-F238E27FC236}">
                <a16:creationId xmlns:a16="http://schemas.microsoft.com/office/drawing/2014/main" id="{29D57F43-BA7A-2AF7-38B6-E4D66AAEFCDE}"/>
              </a:ext>
            </a:extLst>
          </p:cNvPr>
          <p:cNvGrpSpPr/>
          <p:nvPr/>
        </p:nvGrpSpPr>
        <p:grpSpPr>
          <a:xfrm>
            <a:off x="0" y="9410700"/>
            <a:ext cx="18288000" cy="875852"/>
            <a:chOff x="0" y="0"/>
            <a:chExt cx="24384000" cy="1167802"/>
          </a:xfrm>
        </p:grpSpPr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AA466FF2-B151-08D0-E83F-3EE58EEAD586}"/>
                </a:ext>
              </a:extLst>
            </p:cNvPr>
            <p:cNvSpPr/>
            <p:nvPr/>
          </p:nvSpPr>
          <p:spPr>
            <a:xfrm>
              <a:off x="0" y="0"/>
              <a:ext cx="24384000" cy="1167765"/>
            </a:xfrm>
            <a:custGeom>
              <a:avLst/>
              <a:gdLst/>
              <a:ahLst/>
              <a:cxnLst/>
              <a:rect l="l" t="t" r="r" b="b"/>
              <a:pathLst>
                <a:path w="24384000" h="1167765">
                  <a:moveTo>
                    <a:pt x="0" y="0"/>
                  </a:moveTo>
                  <a:lnTo>
                    <a:pt x="24384000" y="0"/>
                  </a:lnTo>
                  <a:lnTo>
                    <a:pt x="24384000" y="1167765"/>
                  </a:lnTo>
                  <a:lnTo>
                    <a:pt x="0" y="1167765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8E6B38-CDE1-0453-420C-5527ECA2F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 dirty="0"/>
          </a:p>
        </p:txBody>
      </p:sp>
      <p:sp>
        <p:nvSpPr>
          <p:cNvPr id="38" name="TextBox 23">
            <a:extLst>
              <a:ext uri="{FF2B5EF4-FFF2-40B4-BE49-F238E27FC236}">
                <a16:creationId xmlns:a16="http://schemas.microsoft.com/office/drawing/2014/main" id="{911CA6E9-7C3D-B6A4-BD4E-CAE78B380978}"/>
              </a:ext>
            </a:extLst>
          </p:cNvPr>
          <p:cNvSpPr txBox="1"/>
          <p:nvPr/>
        </p:nvSpPr>
        <p:spPr>
          <a:xfrm>
            <a:off x="8846550" y="2364981"/>
            <a:ext cx="8825798" cy="3159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拥有微波真空行业核心技术团队，团队成员具有十年以上微波真空领域产品研发制造经验</a:t>
            </a:r>
            <a:endParaRPr lang="en-US" altLang="zh-CN" sz="2000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拥有数十项自主可控的发明及实用新型专利技术</a:t>
            </a:r>
            <a:endParaRPr lang="en-US" altLang="zh-CN" sz="2000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聘请</a:t>
            </a:r>
            <a:r>
              <a:rPr lang="en-US" altLang="zh-CN" sz="20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3</a:t>
            </a:r>
            <a:r>
              <a:rPr lang="zh-CN" altLang="en-US" sz="20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名国内加速器领域专家作为公司技术顾问</a:t>
            </a:r>
            <a:endParaRPr lang="en-US" altLang="zh-CN" sz="2000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与电子科技大学、南京航空航天大学、合肥工业大学等高校开展校企合作</a:t>
            </a:r>
            <a:endParaRPr lang="en-US" altLang="zh-CN" sz="2000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建立了完善的</a:t>
            </a:r>
            <a:r>
              <a:rPr lang="en-US" altLang="zh-CN" sz="20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ISO9001</a:t>
            </a:r>
            <a:r>
              <a:rPr lang="zh-CN" altLang="en-US" sz="20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和</a:t>
            </a:r>
            <a:r>
              <a:rPr lang="en-US" altLang="zh-CN" sz="20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13485</a:t>
            </a:r>
            <a:r>
              <a:rPr lang="zh-CN" altLang="en-US" sz="20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质量体系，产品从研发生产到售后服务各个环节，均按体系要求进行管控</a:t>
            </a:r>
          </a:p>
        </p:txBody>
      </p:sp>
      <p:pic>
        <p:nvPicPr>
          <p:cNvPr id="41" name="Picture 5" descr="F:\1、工作资料\1、企业资料\5、南陵县\7、海泰科-高企培育\1、2023年高企\4-1、一种医疗加速器头部的装夹治具-2022211154658-实用新型专利证书(签章).jpg">
            <a:extLst>
              <a:ext uri="{FF2B5EF4-FFF2-40B4-BE49-F238E27FC236}">
                <a16:creationId xmlns:a16="http://schemas.microsoft.com/office/drawing/2014/main" id="{9B988384-B3ED-5375-0363-881C2166573B}"/>
              </a:ext>
            </a:extLst>
          </p:cNvPr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1200" y="5703392"/>
            <a:ext cx="2340000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7" descr="F:\1、工作资料\1、企业资料\5、南陵县\7、海泰科-高企培育\1、2023年高企\4-3、一种TRL校准的材料电磁参数测试夹具-202123079407.2.jpg">
            <a:extLst>
              <a:ext uri="{FF2B5EF4-FFF2-40B4-BE49-F238E27FC236}">
                <a16:creationId xmlns:a16="http://schemas.microsoft.com/office/drawing/2014/main" id="{AC8AB829-E706-F7EF-502C-D6E1F5BC0E5B}"/>
              </a:ext>
            </a:extLst>
          </p:cNvPr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38200" y="5718262"/>
            <a:ext cx="2340000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31EE735-7526-1384-92DA-C6FF2DE43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r>
              <a:rPr lang="en-US"/>
              <a:t>/16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028700" y="635216"/>
            <a:ext cx="557758" cy="731372"/>
            <a:chOff x="0" y="0"/>
            <a:chExt cx="743678" cy="9751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3712" cy="975106"/>
            </a:xfrm>
            <a:custGeom>
              <a:avLst/>
              <a:gdLst/>
              <a:ahLst/>
              <a:cxnLst/>
              <a:rect l="l" t="t" r="r" b="b"/>
              <a:pathLst>
                <a:path w="743712" h="975106">
                  <a:moveTo>
                    <a:pt x="0" y="0"/>
                  </a:moveTo>
                  <a:lnTo>
                    <a:pt x="743712" y="0"/>
                  </a:lnTo>
                  <a:lnTo>
                    <a:pt x="743712" y="975106"/>
                  </a:lnTo>
                  <a:lnTo>
                    <a:pt x="0" y="975106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136783" y="743318"/>
            <a:ext cx="557758" cy="731371"/>
            <a:chOff x="0" y="0"/>
            <a:chExt cx="743678" cy="97516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43712" cy="975106"/>
            </a:xfrm>
            <a:custGeom>
              <a:avLst/>
              <a:gdLst/>
              <a:ahLst/>
              <a:cxnLst/>
              <a:rect l="l" t="t" r="r" b="b"/>
              <a:pathLst>
                <a:path w="743712" h="975106">
                  <a:moveTo>
                    <a:pt x="0" y="0"/>
                  </a:moveTo>
                  <a:lnTo>
                    <a:pt x="743712" y="0"/>
                  </a:lnTo>
                  <a:lnTo>
                    <a:pt x="743712" y="975106"/>
                  </a:lnTo>
                  <a:lnTo>
                    <a:pt x="0" y="975106"/>
                  </a:lnTo>
                  <a:close/>
                </a:path>
              </a:pathLst>
            </a:custGeom>
            <a:solidFill>
              <a:srgbClr val="FBDE75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4344650" y="564356"/>
            <a:ext cx="457200" cy="457200"/>
            <a:chOff x="0" y="0"/>
            <a:chExt cx="609600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5173325" y="564356"/>
            <a:ext cx="457200" cy="457200"/>
            <a:chOff x="0" y="0"/>
            <a:chExt cx="609600" cy="609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FBDE75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6002000" y="564356"/>
            <a:ext cx="457200" cy="457200"/>
            <a:chOff x="0" y="0"/>
            <a:chExt cx="609600" cy="609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6787812" y="571500"/>
            <a:ext cx="457200" cy="457200"/>
            <a:chOff x="0" y="0"/>
            <a:chExt cx="609600" cy="60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FBDE75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997274" y="371475"/>
            <a:ext cx="6446706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00"/>
              </a:lnSpc>
            </a:pPr>
            <a:r>
              <a:rPr lang="en-US" sz="6000">
                <a:solidFill>
                  <a:srgbClr val="000000"/>
                </a:solidFill>
                <a:ea typeface="Arimo Bold"/>
              </a:rPr>
              <a:t>公司介绍</a:t>
            </a:r>
          </a:p>
        </p:txBody>
      </p:sp>
      <p:grpSp>
        <p:nvGrpSpPr>
          <p:cNvPr id="28" name="组合 20"/>
          <p:cNvGrpSpPr/>
          <p:nvPr/>
        </p:nvGrpSpPr>
        <p:grpSpPr bwMode="auto">
          <a:xfrm>
            <a:off x="1011287" y="1366546"/>
            <a:ext cx="16590913" cy="7586954"/>
            <a:chOff x="395710" y="1484865"/>
            <a:chExt cx="8136565" cy="3960275"/>
          </a:xfrm>
        </p:grpSpPr>
        <p:sp>
          <p:nvSpPr>
            <p:cNvPr id="29" name="圆角矩形 28"/>
            <p:cNvSpPr/>
            <p:nvPr/>
          </p:nvSpPr>
          <p:spPr bwMode="auto">
            <a:xfrm>
              <a:off x="395710" y="1772709"/>
              <a:ext cx="8136565" cy="3672431"/>
            </a:xfrm>
            <a:prstGeom prst="roundRect">
              <a:avLst>
                <a:gd name="adj" fmla="val 3926"/>
              </a:avLst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43" tIns="34271" rIns="68543" bIns="34271"/>
            <a:lstStyle/>
            <a:p>
              <a:pPr defTabSz="611505" eaLnBrk="1" hangingPunct="1">
                <a:buFont typeface="Arial" panose="020B0604020202020204" pitchFamily="34" charset="0"/>
                <a:buNone/>
                <a:defRPr/>
              </a:pPr>
              <a:endParaRPr lang="zh-CN" altLang="en-US" sz="1050"/>
            </a:p>
          </p:txBody>
        </p:sp>
        <p:grpSp>
          <p:nvGrpSpPr>
            <p:cNvPr id="30" name="组合 19"/>
            <p:cNvGrpSpPr/>
            <p:nvPr/>
          </p:nvGrpSpPr>
          <p:grpSpPr bwMode="auto">
            <a:xfrm>
              <a:off x="759267" y="1484865"/>
              <a:ext cx="2153937" cy="579613"/>
              <a:chOff x="759267" y="1484865"/>
              <a:chExt cx="2153937" cy="579613"/>
            </a:xfrm>
          </p:grpSpPr>
          <p:grpSp>
            <p:nvGrpSpPr>
              <p:cNvPr id="31" name="组合 7"/>
              <p:cNvGrpSpPr/>
              <p:nvPr/>
            </p:nvGrpSpPr>
            <p:grpSpPr>
              <a:xfrm>
                <a:off x="759267" y="1484865"/>
                <a:ext cx="2153937" cy="579613"/>
                <a:chOff x="2137743" y="809238"/>
                <a:chExt cx="2465304" cy="608493"/>
              </a:xfrm>
              <a:solidFill>
                <a:srgbClr val="0070C0"/>
              </a:solidFill>
            </p:grpSpPr>
            <p:sp>
              <p:nvSpPr>
                <p:cNvPr id="33" name="圆角矩形 32"/>
                <p:cNvSpPr/>
                <p:nvPr/>
              </p:nvSpPr>
              <p:spPr bwMode="auto">
                <a:xfrm>
                  <a:off x="2137743" y="865536"/>
                  <a:ext cx="2465304" cy="44190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70C0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81570" tIns="40785" rIns="81570" bIns="40785"/>
                <a:lstStyle/>
                <a:p>
                  <a:pPr algn="ctr" defTabSz="815340" eaLnBrk="1" hangingPunct="1">
                    <a:buFont typeface="Arial" panose="020B0604020202020204" pitchFamily="34" charset="0"/>
                    <a:buNone/>
                    <a:defRPr/>
                  </a:pPr>
                  <a:endParaRPr lang="zh-CN" altLang="en-US" sz="2775" dirty="0">
                    <a:solidFill>
                      <a:schemeClr val="bg1"/>
                    </a:solidFill>
                    <a:latin typeface="+mj-lt"/>
                    <a:ea typeface="微软雅黑" panose="020B0503020204020204" charset="-122"/>
                  </a:endParaRPr>
                </a:p>
              </p:txBody>
            </p:sp>
            <p:sp>
              <p:nvSpPr>
                <p:cNvPr id="34" name="矩形 33"/>
                <p:cNvSpPr/>
                <p:nvPr/>
              </p:nvSpPr>
              <p:spPr>
                <a:xfrm>
                  <a:off x="2411456" y="809238"/>
                  <a:ext cx="1736445" cy="60849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buFont typeface="Arial" panose="020B0604020202020204" pitchFamily="34" charset="0"/>
                    <a:buNone/>
                    <a:defRPr/>
                  </a:pPr>
                  <a:endParaRPr lang="zh-CN" altLang="en-US" b="1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sp>
            <p:nvSpPr>
              <p:cNvPr id="32" name="矩形 18"/>
              <p:cNvSpPr>
                <a:spLocks noChangeArrowheads="1"/>
              </p:cNvSpPr>
              <p:nvPr/>
            </p:nvSpPr>
            <p:spPr bwMode="auto">
              <a:xfrm>
                <a:off x="1431931" y="1586941"/>
                <a:ext cx="794955" cy="289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</a:pPr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公司资质</a:t>
                </a:r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9144000" y="7891744"/>
            <a:ext cx="3355273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12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科技型中小企业</a:t>
            </a:r>
            <a:endParaRPr lang="en-US" sz="3200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3074" name="Picture 2" descr="F:\1、工作资料\1、企业资料\5、南陵县\7、海泰科-高企培育\1、2023年高企\14-2、高企培育证明16753214679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6373" y="3016349"/>
            <a:ext cx="4267199" cy="4320000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1EB493F4-1BC9-B65A-22D3-92F5A18EF6DE}"/>
              </a:ext>
            </a:extLst>
          </p:cNvPr>
          <p:cNvGrpSpPr>
            <a:grpSpLocks noChangeAspect="1"/>
          </p:cNvGrpSpPr>
          <p:nvPr/>
        </p:nvGrpSpPr>
        <p:grpSpPr>
          <a:xfrm>
            <a:off x="9304545" y="3016349"/>
            <a:ext cx="2652682" cy="4320000"/>
            <a:chOff x="12947417" y="2889308"/>
            <a:chExt cx="3209004" cy="5225992"/>
          </a:xfrm>
        </p:grpSpPr>
        <p:pic>
          <p:nvPicPr>
            <p:cNvPr id="3075" name="Picture 3" descr="F:\1、工作资料\1、企业资料\5、南陵县\7、海泰科-高企培育\1、2023年高企\14-1、科小证明_页面_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7417" y="2889308"/>
              <a:ext cx="3209004" cy="4540192"/>
            </a:xfrm>
            <a:prstGeom prst="round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F:\1、工作资料\1、企业资料\5、南陵县\7、海泰科-高企培育\1、2023年高企\14-1、科小证明_页面_3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0" y="3619501"/>
              <a:ext cx="3177627" cy="4495799"/>
            </a:xfrm>
            <a:prstGeom prst="round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TextBox 34"/>
          <p:cNvSpPr txBox="1"/>
          <p:nvPr/>
        </p:nvSpPr>
        <p:spPr>
          <a:xfrm>
            <a:off x="5088707" y="7891744"/>
            <a:ext cx="3355273" cy="559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12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高新技术培育企业</a:t>
            </a:r>
            <a:endParaRPr lang="en-US" sz="3200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387772" y="7891744"/>
            <a:ext cx="3355273" cy="559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12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高新技术企业</a:t>
            </a:r>
            <a:endParaRPr lang="en-US" sz="3200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70FF06B-4A65-4460-AA68-44235695C6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014563" y="2269987"/>
            <a:ext cx="3591516" cy="5084241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6" name="Group 17">
            <a:extLst>
              <a:ext uri="{FF2B5EF4-FFF2-40B4-BE49-F238E27FC236}">
                <a16:creationId xmlns:a16="http://schemas.microsoft.com/office/drawing/2014/main" id="{EED1FACC-5673-264D-2F4E-4BE62EFA85F6}"/>
              </a:ext>
            </a:extLst>
          </p:cNvPr>
          <p:cNvGrpSpPr/>
          <p:nvPr/>
        </p:nvGrpSpPr>
        <p:grpSpPr>
          <a:xfrm>
            <a:off x="0" y="9410700"/>
            <a:ext cx="18288000" cy="875852"/>
            <a:chOff x="0" y="0"/>
            <a:chExt cx="24384000" cy="1167802"/>
          </a:xfrm>
        </p:grpSpPr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D00603C4-DE02-F8D7-897A-926E12F67BA0}"/>
                </a:ext>
              </a:extLst>
            </p:cNvPr>
            <p:cNvSpPr/>
            <p:nvPr/>
          </p:nvSpPr>
          <p:spPr>
            <a:xfrm>
              <a:off x="0" y="0"/>
              <a:ext cx="24384000" cy="1167765"/>
            </a:xfrm>
            <a:custGeom>
              <a:avLst/>
              <a:gdLst/>
              <a:ahLst/>
              <a:cxnLst/>
              <a:rect l="l" t="t" r="r" b="b"/>
              <a:pathLst>
                <a:path w="24384000" h="1167765">
                  <a:moveTo>
                    <a:pt x="0" y="0"/>
                  </a:moveTo>
                  <a:lnTo>
                    <a:pt x="24384000" y="0"/>
                  </a:lnTo>
                  <a:lnTo>
                    <a:pt x="24384000" y="1167765"/>
                  </a:lnTo>
                  <a:lnTo>
                    <a:pt x="0" y="1167765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D2A4DE-4E3A-15E2-37AD-DBF6921E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FED27C3-FF76-A12B-6E60-7CCC30813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r>
              <a:rPr lang="en-US"/>
              <a:t>/16</a:t>
            </a:r>
            <a:endParaRPr lang="en-US" dirty="0"/>
          </a:p>
        </p:txBody>
      </p:sp>
      <p:pic>
        <p:nvPicPr>
          <p:cNvPr id="39" name="Picture 2" descr="F:\1、工作资料\1、企业资料\5、南陵县\7、海泰科-高企培育\1、2023年高企\14-3、体系证书_页面_1.jpg">
            <a:extLst>
              <a:ext uri="{FF2B5EF4-FFF2-40B4-BE49-F238E27FC236}">
                <a16:creationId xmlns:a16="http://schemas.microsoft.com/office/drawing/2014/main" id="{264F3684-043B-4AE7-3797-537C3E0F6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3016349"/>
            <a:ext cx="3120000" cy="4320000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6">
            <a:extLst>
              <a:ext uri="{FF2B5EF4-FFF2-40B4-BE49-F238E27FC236}">
                <a16:creationId xmlns:a16="http://schemas.microsoft.com/office/drawing/2014/main" id="{BFE51601-B3FC-DE4F-9645-BAD29D99BE03}"/>
              </a:ext>
            </a:extLst>
          </p:cNvPr>
          <p:cNvSpPr txBox="1"/>
          <p:nvPr/>
        </p:nvSpPr>
        <p:spPr>
          <a:xfrm>
            <a:off x="1295400" y="7891744"/>
            <a:ext cx="3355273" cy="559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12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质量体系认证证书</a:t>
            </a:r>
            <a:endParaRPr lang="en-US" sz="3200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8127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3943350" y="571500"/>
            <a:ext cx="9944100" cy="450056"/>
            <a:chOff x="0" y="0"/>
            <a:chExt cx="13258800" cy="6000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258800" cy="600075"/>
            </a:xfrm>
            <a:custGeom>
              <a:avLst/>
              <a:gdLst/>
              <a:ahLst/>
              <a:cxnLst/>
              <a:rect l="l" t="t" r="r" b="b"/>
              <a:pathLst>
                <a:path w="13258800" h="600075">
                  <a:moveTo>
                    <a:pt x="0" y="299974"/>
                  </a:moveTo>
                  <a:cubicBezTo>
                    <a:pt x="0" y="134366"/>
                    <a:pt x="134366" y="0"/>
                    <a:pt x="299974" y="0"/>
                  </a:cubicBezTo>
                  <a:lnTo>
                    <a:pt x="12958699" y="0"/>
                  </a:lnTo>
                  <a:cubicBezTo>
                    <a:pt x="13124435" y="0"/>
                    <a:pt x="13258800" y="134366"/>
                    <a:pt x="13258800" y="299974"/>
                  </a:cubicBezTo>
                  <a:cubicBezTo>
                    <a:pt x="13258800" y="465582"/>
                    <a:pt x="13124435" y="599948"/>
                    <a:pt x="12958826" y="599948"/>
                  </a:cubicBezTo>
                  <a:lnTo>
                    <a:pt x="299974" y="599948"/>
                  </a:lnTo>
                  <a:cubicBezTo>
                    <a:pt x="134366" y="600075"/>
                    <a:pt x="0" y="465709"/>
                    <a:pt x="0" y="299974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344650" y="564356"/>
            <a:ext cx="457200" cy="457200"/>
            <a:chOff x="0" y="0"/>
            <a:chExt cx="609600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173325" y="564356"/>
            <a:ext cx="457200" cy="457200"/>
            <a:chOff x="0" y="0"/>
            <a:chExt cx="609600" cy="609600"/>
          </a:xfrm>
          <a:solidFill>
            <a:srgbClr val="FFC000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3" name="Group 13"/>
          <p:cNvGrpSpPr/>
          <p:nvPr/>
        </p:nvGrpSpPr>
        <p:grpSpPr>
          <a:xfrm>
            <a:off x="16002000" y="564356"/>
            <a:ext cx="457200" cy="457200"/>
            <a:chOff x="0" y="0"/>
            <a:chExt cx="609600" cy="609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6787812" y="571500"/>
            <a:ext cx="457200" cy="457200"/>
            <a:chOff x="0" y="0"/>
            <a:chExt cx="609600" cy="609600"/>
          </a:xfrm>
          <a:solidFill>
            <a:srgbClr val="FFC000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7" name="Group 17"/>
          <p:cNvGrpSpPr/>
          <p:nvPr/>
        </p:nvGrpSpPr>
        <p:grpSpPr>
          <a:xfrm>
            <a:off x="0" y="9410700"/>
            <a:ext cx="18288000" cy="875852"/>
            <a:chOff x="0" y="0"/>
            <a:chExt cx="24384000" cy="11678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4384000" cy="1167765"/>
            </a:xfrm>
            <a:custGeom>
              <a:avLst/>
              <a:gdLst/>
              <a:ahLst/>
              <a:cxnLst/>
              <a:rect l="l" t="t" r="r" b="b"/>
              <a:pathLst>
                <a:path w="24384000" h="1167765">
                  <a:moveTo>
                    <a:pt x="0" y="0"/>
                  </a:moveTo>
                  <a:lnTo>
                    <a:pt x="24384000" y="0"/>
                  </a:lnTo>
                  <a:lnTo>
                    <a:pt x="24384000" y="1167765"/>
                  </a:lnTo>
                  <a:lnTo>
                    <a:pt x="0" y="1167765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746668" y="0"/>
            <a:ext cx="3103740" cy="3154621"/>
          </a:xfrm>
          <a:custGeom>
            <a:avLst/>
            <a:gdLst/>
            <a:ahLst/>
            <a:cxnLst/>
            <a:rect l="l" t="t" r="r" b="b"/>
            <a:pathLst>
              <a:path w="3103740" h="3154621">
                <a:moveTo>
                  <a:pt x="0" y="0"/>
                </a:moveTo>
                <a:lnTo>
                  <a:pt x="3103740" y="0"/>
                </a:lnTo>
                <a:lnTo>
                  <a:pt x="3103740" y="3154621"/>
                </a:lnTo>
                <a:lnTo>
                  <a:pt x="0" y="31546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TextBox 2"/>
          <p:cNvSpPr txBox="1"/>
          <p:nvPr/>
        </p:nvSpPr>
        <p:spPr>
          <a:xfrm>
            <a:off x="1963118" y="1238250"/>
            <a:ext cx="14361764" cy="1861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0"/>
              </a:lnSpc>
            </a:pPr>
            <a:r>
              <a:rPr lang="en-US" sz="6000" dirty="0">
                <a:solidFill>
                  <a:srgbClr val="000000">
                    <a:alpha val="29804"/>
                  </a:srgbClr>
                </a:solidFill>
                <a:latin typeface="Arimo Bold"/>
              </a:rPr>
              <a:t>contents</a:t>
            </a:r>
          </a:p>
        </p:txBody>
      </p:sp>
      <p:sp>
        <p:nvSpPr>
          <p:cNvPr id="21" name="TextBox 3"/>
          <p:cNvSpPr txBox="1"/>
          <p:nvPr/>
        </p:nvSpPr>
        <p:spPr>
          <a:xfrm>
            <a:off x="7304736" y="1323797"/>
            <a:ext cx="3678527" cy="1372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65"/>
              </a:lnSpc>
            </a:pPr>
            <a:r>
              <a:rPr lang="en-US" sz="7200" dirty="0">
                <a:solidFill>
                  <a:srgbClr val="000000"/>
                </a:solidFill>
                <a:latin typeface="方正小标宋简体" pitchFamily="65" charset="-122"/>
                <a:ea typeface="方正小标宋简体" pitchFamily="65" charset="-122"/>
              </a:rPr>
              <a:t>目  录</a:t>
            </a:r>
          </a:p>
        </p:txBody>
      </p:sp>
      <p:grpSp>
        <p:nvGrpSpPr>
          <p:cNvPr id="22" name="Group 4"/>
          <p:cNvGrpSpPr/>
          <p:nvPr/>
        </p:nvGrpSpPr>
        <p:grpSpPr>
          <a:xfrm>
            <a:off x="3810000" y="3240168"/>
            <a:ext cx="12115800" cy="5256132"/>
            <a:chOff x="0" y="0"/>
            <a:chExt cx="4634234" cy="7418506"/>
          </a:xfrm>
        </p:grpSpPr>
        <p:sp>
          <p:nvSpPr>
            <p:cNvPr id="28" name="Freeform 5"/>
            <p:cNvSpPr/>
            <p:nvPr/>
          </p:nvSpPr>
          <p:spPr>
            <a:xfrm>
              <a:off x="0" y="0"/>
              <a:ext cx="4634230" cy="7418506"/>
            </a:xfrm>
            <a:custGeom>
              <a:avLst/>
              <a:gdLst/>
              <a:ahLst/>
              <a:cxnLst/>
              <a:rect l="l" t="t" r="r" b="b"/>
              <a:pathLst>
                <a:path w="4634230" h="7418506">
                  <a:moveTo>
                    <a:pt x="0" y="0"/>
                  </a:moveTo>
                  <a:lnTo>
                    <a:pt x="4634230" y="0"/>
                  </a:lnTo>
                  <a:lnTo>
                    <a:pt x="4634230" y="7418506"/>
                  </a:lnTo>
                  <a:lnTo>
                    <a:pt x="0" y="7418506"/>
                  </a:lnTo>
                  <a:close/>
                </a:path>
              </a:pathLst>
            </a:custGeom>
            <a:solidFill>
              <a:srgbClr val="4B4FB3"/>
            </a:solidFill>
          </p:spPr>
        </p:sp>
      </p:grpSp>
      <p:sp>
        <p:nvSpPr>
          <p:cNvPr id="41" name="TextBox 17"/>
          <p:cNvSpPr txBox="1"/>
          <p:nvPr/>
        </p:nvSpPr>
        <p:spPr>
          <a:xfrm>
            <a:off x="5675099" y="3718047"/>
            <a:ext cx="9412491" cy="3180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4800" b="1" dirty="0">
                <a:solidFill>
                  <a:schemeClr val="bg1"/>
                </a:solidFill>
                <a:latin typeface="+mn-ea"/>
              </a:rPr>
              <a:t>01  </a:t>
            </a:r>
            <a:r>
              <a:rPr lang="zh-CN" altLang="en-US" sz="4800" b="1" dirty="0">
                <a:solidFill>
                  <a:schemeClr val="bg1"/>
                </a:solidFill>
                <a:latin typeface="+mn-ea"/>
              </a:rPr>
              <a:t>公司介绍</a:t>
            </a:r>
            <a:endParaRPr lang="en-US" altLang="zh-CN" sz="4800" b="1" dirty="0">
              <a:solidFill>
                <a:schemeClr val="bg1"/>
              </a:solidFill>
              <a:latin typeface="+mn-ea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4800" b="1" dirty="0">
                <a:solidFill>
                  <a:srgbClr val="FF0000"/>
                </a:solidFill>
                <a:latin typeface="+mn-ea"/>
              </a:rPr>
              <a:t>02  </a:t>
            </a:r>
            <a:r>
              <a:rPr lang="zh-CN" altLang="en-US" sz="4800" b="1" dirty="0">
                <a:solidFill>
                  <a:srgbClr val="FF0000"/>
                </a:solidFill>
                <a:latin typeface="+mn-ea"/>
              </a:rPr>
              <a:t>科研生产条件介绍</a:t>
            </a:r>
            <a:endParaRPr lang="en-US" altLang="zh-CN" sz="4800" b="1" dirty="0">
              <a:solidFill>
                <a:srgbClr val="FF0000"/>
              </a:solidFill>
              <a:latin typeface="+mn-ea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4800" b="1" dirty="0">
                <a:solidFill>
                  <a:schemeClr val="bg1"/>
                </a:solidFill>
                <a:latin typeface="+mn-ea"/>
              </a:rPr>
              <a:t>03  </a:t>
            </a:r>
            <a:r>
              <a:rPr lang="zh-CN" altLang="en-US" sz="4800" b="1" dirty="0">
                <a:solidFill>
                  <a:srgbClr val="FFFFFF"/>
                </a:solidFill>
                <a:latin typeface="+mn-ea"/>
              </a:rPr>
              <a:t>超导高频相关部件研制介绍</a:t>
            </a:r>
            <a:endParaRPr lang="en-US" sz="4800" b="1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0B6AEA-EC04-F259-6AC3-6BD0C81A5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BF2DA5C-06CF-AEEF-7797-B2A4CDC43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06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028700" y="635216"/>
            <a:ext cx="557758" cy="731372"/>
            <a:chOff x="0" y="0"/>
            <a:chExt cx="743678" cy="9751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3712" cy="975106"/>
            </a:xfrm>
            <a:custGeom>
              <a:avLst/>
              <a:gdLst/>
              <a:ahLst/>
              <a:cxnLst/>
              <a:rect l="l" t="t" r="r" b="b"/>
              <a:pathLst>
                <a:path w="743712" h="975106">
                  <a:moveTo>
                    <a:pt x="0" y="0"/>
                  </a:moveTo>
                  <a:lnTo>
                    <a:pt x="743712" y="0"/>
                  </a:lnTo>
                  <a:lnTo>
                    <a:pt x="743712" y="975106"/>
                  </a:lnTo>
                  <a:lnTo>
                    <a:pt x="0" y="975106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136783" y="743318"/>
            <a:ext cx="557758" cy="731371"/>
            <a:chOff x="0" y="0"/>
            <a:chExt cx="743678" cy="97516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43712" cy="975106"/>
            </a:xfrm>
            <a:custGeom>
              <a:avLst/>
              <a:gdLst/>
              <a:ahLst/>
              <a:cxnLst/>
              <a:rect l="l" t="t" r="r" b="b"/>
              <a:pathLst>
                <a:path w="743712" h="975106">
                  <a:moveTo>
                    <a:pt x="0" y="0"/>
                  </a:moveTo>
                  <a:lnTo>
                    <a:pt x="743712" y="0"/>
                  </a:lnTo>
                  <a:lnTo>
                    <a:pt x="743712" y="975106"/>
                  </a:lnTo>
                  <a:lnTo>
                    <a:pt x="0" y="975106"/>
                  </a:lnTo>
                  <a:close/>
                </a:path>
              </a:pathLst>
            </a:custGeom>
            <a:solidFill>
              <a:srgbClr val="FBDE75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4344650" y="564356"/>
            <a:ext cx="457200" cy="457200"/>
            <a:chOff x="0" y="0"/>
            <a:chExt cx="609600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5173325" y="564356"/>
            <a:ext cx="457200" cy="457200"/>
            <a:chOff x="0" y="0"/>
            <a:chExt cx="609600" cy="609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FBDE75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6002000" y="564356"/>
            <a:ext cx="457200" cy="457200"/>
            <a:chOff x="0" y="0"/>
            <a:chExt cx="609600" cy="609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6787812" y="571500"/>
            <a:ext cx="457200" cy="457200"/>
            <a:chOff x="0" y="0"/>
            <a:chExt cx="609600" cy="60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FBDE75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997274" y="371475"/>
            <a:ext cx="6446706" cy="106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00"/>
              </a:lnSpc>
            </a:pPr>
            <a:r>
              <a:rPr lang="zh-CN" altLang="en-US" sz="6000" dirty="0">
                <a:solidFill>
                  <a:srgbClr val="000000"/>
                </a:solidFill>
                <a:ea typeface="Arimo Bold"/>
              </a:rPr>
              <a:t>科研生产条件介绍</a:t>
            </a:r>
            <a:endParaRPr lang="en-US" sz="6000" dirty="0">
              <a:solidFill>
                <a:srgbClr val="000000"/>
              </a:solidFill>
              <a:ea typeface="Arimo Bold"/>
            </a:endParaRPr>
          </a:p>
        </p:txBody>
      </p:sp>
      <p:grpSp>
        <p:nvGrpSpPr>
          <p:cNvPr id="28" name="组合 20"/>
          <p:cNvGrpSpPr/>
          <p:nvPr/>
        </p:nvGrpSpPr>
        <p:grpSpPr bwMode="auto">
          <a:xfrm>
            <a:off x="1011287" y="1351821"/>
            <a:ext cx="16590913" cy="8034702"/>
            <a:chOff x="395710" y="1484865"/>
            <a:chExt cx="8136565" cy="3960275"/>
          </a:xfrm>
        </p:grpSpPr>
        <p:sp>
          <p:nvSpPr>
            <p:cNvPr id="29" name="圆角矩形 28"/>
            <p:cNvSpPr/>
            <p:nvPr/>
          </p:nvSpPr>
          <p:spPr bwMode="auto">
            <a:xfrm>
              <a:off x="395710" y="1772709"/>
              <a:ext cx="8136565" cy="3672431"/>
            </a:xfrm>
            <a:prstGeom prst="roundRect">
              <a:avLst>
                <a:gd name="adj" fmla="val 3926"/>
              </a:avLst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43" tIns="34271" rIns="68543" bIns="34271"/>
            <a:lstStyle/>
            <a:p>
              <a:pPr defTabSz="611505" eaLnBrk="1" hangingPunct="1">
                <a:buFont typeface="Arial" panose="020B0604020202020204" pitchFamily="34" charset="0"/>
                <a:buNone/>
                <a:defRPr/>
              </a:pPr>
              <a:endParaRPr lang="zh-CN" altLang="en-US" sz="1050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998411" y="1484865"/>
              <a:ext cx="1517133" cy="5796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TextBox 28"/>
          <p:cNvSpPr txBox="1"/>
          <p:nvPr/>
        </p:nvSpPr>
        <p:spPr>
          <a:xfrm>
            <a:off x="2255203" y="5227668"/>
            <a:ext cx="3063568" cy="40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3200" b="1" dirty="0">
                <a:solidFill>
                  <a:srgbClr val="000000"/>
                </a:solidFill>
                <a:ea typeface="字由点字典黑 Thin" panose="00020600040101010101"/>
              </a:rPr>
              <a:t>检测间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5806617"/>
            <a:ext cx="3718234" cy="2880000"/>
          </a:xfrm>
          <a:prstGeom prst="roundRect">
            <a:avLst/>
          </a:prstGeom>
          <a:solidFill>
            <a:srgbClr val="FFFFFF"/>
          </a:solidFill>
          <a:ln w="76200" cap="sq">
            <a:noFill/>
            <a:miter lim="800000"/>
            <a:headEnd/>
            <a:tailEnd/>
          </a:ln>
          <a:effectLst/>
        </p:spPr>
      </p:pic>
      <p:grpSp>
        <p:nvGrpSpPr>
          <p:cNvPr id="35" name="Group 17">
            <a:extLst>
              <a:ext uri="{FF2B5EF4-FFF2-40B4-BE49-F238E27FC236}">
                <a16:creationId xmlns:a16="http://schemas.microsoft.com/office/drawing/2014/main" id="{3705BB4D-BC7D-D98D-FC45-14F95A4A64FD}"/>
              </a:ext>
            </a:extLst>
          </p:cNvPr>
          <p:cNvGrpSpPr/>
          <p:nvPr/>
        </p:nvGrpSpPr>
        <p:grpSpPr>
          <a:xfrm>
            <a:off x="0" y="9410700"/>
            <a:ext cx="18288000" cy="875852"/>
            <a:chOff x="0" y="0"/>
            <a:chExt cx="24384000" cy="1167802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A306F86F-E17A-8A5C-0981-CDDC8B47BEA4}"/>
                </a:ext>
              </a:extLst>
            </p:cNvPr>
            <p:cNvSpPr/>
            <p:nvPr/>
          </p:nvSpPr>
          <p:spPr>
            <a:xfrm>
              <a:off x="0" y="0"/>
              <a:ext cx="24384000" cy="1167765"/>
            </a:xfrm>
            <a:custGeom>
              <a:avLst/>
              <a:gdLst/>
              <a:ahLst/>
              <a:cxnLst/>
              <a:rect l="l" t="t" r="r" b="b"/>
              <a:pathLst>
                <a:path w="24384000" h="1167765">
                  <a:moveTo>
                    <a:pt x="0" y="0"/>
                  </a:moveTo>
                  <a:lnTo>
                    <a:pt x="24384000" y="0"/>
                  </a:lnTo>
                  <a:lnTo>
                    <a:pt x="24384000" y="1167765"/>
                  </a:lnTo>
                  <a:lnTo>
                    <a:pt x="0" y="1167765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1B2E89-FBEA-16C1-3D31-D731C0F0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853922EF-3FCE-F376-05BE-9F589AAA66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83" y="2247900"/>
            <a:ext cx="3840000" cy="2880000"/>
          </a:xfrm>
          <a:prstGeom prst="roundRect">
            <a:avLst/>
          </a:prstGeom>
          <a:solidFill>
            <a:srgbClr val="FFFFFF"/>
          </a:solidFill>
          <a:ln w="76200" cap="sq">
            <a:noFill/>
            <a:miter lim="800000"/>
            <a:headEnd/>
            <a:tailEnd/>
          </a:ln>
          <a:effectLst/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E018141-09E1-EE98-E15C-884FDA3704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096" y="2247900"/>
            <a:ext cx="3840560" cy="2880000"/>
          </a:xfrm>
          <a:prstGeom prst="roundRect">
            <a:avLst/>
          </a:prstGeom>
          <a:solidFill>
            <a:srgbClr val="FFFFFF"/>
          </a:solidFill>
          <a:ln w="76200" cap="sq">
            <a:noFill/>
            <a:miter lim="800000"/>
            <a:headEnd/>
            <a:tailEnd/>
          </a:ln>
          <a:effectLst/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F8FDE03-0A4F-A3FD-E58D-D1AE874AE9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6743" y="2247900"/>
            <a:ext cx="3840141" cy="2880000"/>
          </a:xfrm>
          <a:prstGeom prst="roundRect">
            <a:avLst/>
          </a:prstGeom>
          <a:solidFill>
            <a:srgbClr val="FFFFFF"/>
          </a:solidFill>
          <a:ln w="76200" cap="sq">
            <a:noFill/>
            <a:miter lim="800000"/>
            <a:headEnd/>
            <a:tailEnd/>
          </a:ln>
          <a:effectLst/>
        </p:spPr>
      </p:pic>
      <p:sp>
        <p:nvSpPr>
          <p:cNvPr id="40" name="TextBox 28">
            <a:extLst>
              <a:ext uri="{FF2B5EF4-FFF2-40B4-BE49-F238E27FC236}">
                <a16:creationId xmlns:a16="http://schemas.microsoft.com/office/drawing/2014/main" id="{BC4EA3B2-4F41-D064-DB4D-C582BBFC083A}"/>
              </a:ext>
            </a:extLst>
          </p:cNvPr>
          <p:cNvSpPr txBox="1"/>
          <p:nvPr/>
        </p:nvSpPr>
        <p:spPr>
          <a:xfrm>
            <a:off x="6188079" y="5227668"/>
            <a:ext cx="3063568" cy="40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3200" b="1" dirty="0">
                <a:solidFill>
                  <a:srgbClr val="000000"/>
                </a:solidFill>
                <a:ea typeface="字由点字典黑 Thin" panose="00020600040101010101"/>
              </a:rPr>
              <a:t>清洗间</a:t>
            </a:r>
          </a:p>
        </p:txBody>
      </p:sp>
      <p:sp>
        <p:nvSpPr>
          <p:cNvPr id="41" name="TextBox 28">
            <a:extLst>
              <a:ext uri="{FF2B5EF4-FFF2-40B4-BE49-F238E27FC236}">
                <a16:creationId xmlns:a16="http://schemas.microsoft.com/office/drawing/2014/main" id="{EBDB0F10-9BF0-06D2-789F-DB9F9B51DA4B}"/>
              </a:ext>
            </a:extLst>
          </p:cNvPr>
          <p:cNvSpPr txBox="1"/>
          <p:nvPr/>
        </p:nvSpPr>
        <p:spPr>
          <a:xfrm>
            <a:off x="10389511" y="5227668"/>
            <a:ext cx="3063568" cy="40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3200" b="1" dirty="0">
                <a:solidFill>
                  <a:srgbClr val="000000"/>
                </a:solidFill>
                <a:ea typeface="字由点字典黑 Thin" panose="00020600040101010101"/>
              </a:rPr>
              <a:t>配套间</a:t>
            </a: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6AE1BD90-CD56-E493-4AE8-92FB1A00E65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67719" y="2247900"/>
            <a:ext cx="4207842" cy="2880000"/>
          </a:xfrm>
          <a:prstGeom prst="roundRect">
            <a:avLst/>
          </a:prstGeom>
          <a:solidFill>
            <a:srgbClr val="FFFFFF"/>
          </a:solidFill>
          <a:ln w="76200" cap="sq">
            <a:noFill/>
            <a:miter lim="800000"/>
            <a:headEnd/>
            <a:tailEnd/>
          </a:ln>
          <a:effectLst/>
        </p:spPr>
      </p:pic>
      <p:sp>
        <p:nvSpPr>
          <p:cNvPr id="43" name="TextBox 28">
            <a:extLst>
              <a:ext uri="{FF2B5EF4-FFF2-40B4-BE49-F238E27FC236}">
                <a16:creationId xmlns:a16="http://schemas.microsoft.com/office/drawing/2014/main" id="{F96D2D7C-8FE8-032A-9B1C-B581CF6BFE5F}"/>
              </a:ext>
            </a:extLst>
          </p:cNvPr>
          <p:cNvSpPr txBox="1"/>
          <p:nvPr/>
        </p:nvSpPr>
        <p:spPr>
          <a:xfrm>
            <a:off x="14422891" y="5227668"/>
            <a:ext cx="3063568" cy="40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3200" b="1" dirty="0">
                <a:solidFill>
                  <a:srgbClr val="000000"/>
                </a:solidFill>
                <a:ea typeface="字由点字典黑 Thin" panose="00020600040101010101"/>
              </a:rPr>
              <a:t>万级净化间</a:t>
            </a:r>
          </a:p>
        </p:txBody>
      </p:sp>
      <p:sp>
        <p:nvSpPr>
          <p:cNvPr id="44" name="TextBox 28">
            <a:extLst>
              <a:ext uri="{FF2B5EF4-FFF2-40B4-BE49-F238E27FC236}">
                <a16:creationId xmlns:a16="http://schemas.microsoft.com/office/drawing/2014/main" id="{9C2D8106-5C73-542D-4A73-4C4C012EA52C}"/>
              </a:ext>
            </a:extLst>
          </p:cNvPr>
          <p:cNvSpPr txBox="1"/>
          <p:nvPr/>
        </p:nvSpPr>
        <p:spPr>
          <a:xfrm>
            <a:off x="2057400" y="8920474"/>
            <a:ext cx="3063568" cy="40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3200" b="1" dirty="0">
                <a:solidFill>
                  <a:srgbClr val="000000"/>
                </a:solidFill>
                <a:ea typeface="字由点字典黑 Thin" panose="00020600040101010101"/>
              </a:rPr>
              <a:t>金属化间</a:t>
            </a:r>
          </a:p>
        </p:txBody>
      </p:sp>
      <p:sp>
        <p:nvSpPr>
          <p:cNvPr id="50" name="TextBox 28">
            <a:extLst>
              <a:ext uri="{FF2B5EF4-FFF2-40B4-BE49-F238E27FC236}">
                <a16:creationId xmlns:a16="http://schemas.microsoft.com/office/drawing/2014/main" id="{7287825A-E922-F9FF-A2FB-24A0A7A749A1}"/>
              </a:ext>
            </a:extLst>
          </p:cNvPr>
          <p:cNvSpPr txBox="1"/>
          <p:nvPr/>
        </p:nvSpPr>
        <p:spPr>
          <a:xfrm>
            <a:off x="12333777" y="8920474"/>
            <a:ext cx="3211023" cy="40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3200" b="1" dirty="0">
                <a:solidFill>
                  <a:srgbClr val="000000"/>
                </a:solidFill>
                <a:ea typeface="字由点字典黑 Thin" panose="00020600040101010101"/>
              </a:rPr>
              <a:t>焊接车间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4820D8E-6527-6C99-0FEE-A779699AB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r>
              <a:rPr lang="en-US"/>
              <a:t>/16</a:t>
            </a:r>
            <a:endParaRPr lang="en-US" dirty="0"/>
          </a:p>
        </p:txBody>
      </p:sp>
      <p:sp>
        <p:nvSpPr>
          <p:cNvPr id="45" name="TextBox 28">
            <a:extLst>
              <a:ext uri="{FF2B5EF4-FFF2-40B4-BE49-F238E27FC236}">
                <a16:creationId xmlns:a16="http://schemas.microsoft.com/office/drawing/2014/main" id="{3C49E51C-3FE5-6280-1D3B-CDB22F15C091}"/>
              </a:ext>
            </a:extLst>
          </p:cNvPr>
          <p:cNvSpPr txBox="1"/>
          <p:nvPr/>
        </p:nvSpPr>
        <p:spPr>
          <a:xfrm>
            <a:off x="6313977" y="8920474"/>
            <a:ext cx="3211023" cy="40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3200" b="1" dirty="0">
                <a:solidFill>
                  <a:srgbClr val="000000"/>
                </a:solidFill>
                <a:ea typeface="字由点字典黑 Thin" panose="00020600040101010101"/>
              </a:rPr>
              <a:t>百级间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FD8EEAF-51C2-C835-2C44-17FD54D75A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398" y="5806617"/>
            <a:ext cx="3841501" cy="2880000"/>
          </a:xfrm>
          <a:prstGeom prst="round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7E2D0D7-C27E-9C4D-30A7-5BB5BF5A75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6276" y="5768700"/>
            <a:ext cx="8069848" cy="2880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97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028700" y="635216"/>
            <a:ext cx="557758" cy="731372"/>
            <a:chOff x="0" y="0"/>
            <a:chExt cx="743678" cy="9751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3712" cy="975106"/>
            </a:xfrm>
            <a:custGeom>
              <a:avLst/>
              <a:gdLst/>
              <a:ahLst/>
              <a:cxnLst/>
              <a:rect l="l" t="t" r="r" b="b"/>
              <a:pathLst>
                <a:path w="743712" h="975106">
                  <a:moveTo>
                    <a:pt x="0" y="0"/>
                  </a:moveTo>
                  <a:lnTo>
                    <a:pt x="743712" y="0"/>
                  </a:lnTo>
                  <a:lnTo>
                    <a:pt x="743712" y="975106"/>
                  </a:lnTo>
                  <a:lnTo>
                    <a:pt x="0" y="975106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136783" y="743318"/>
            <a:ext cx="557758" cy="731371"/>
            <a:chOff x="0" y="0"/>
            <a:chExt cx="743678" cy="97516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43712" cy="975106"/>
            </a:xfrm>
            <a:custGeom>
              <a:avLst/>
              <a:gdLst/>
              <a:ahLst/>
              <a:cxnLst/>
              <a:rect l="l" t="t" r="r" b="b"/>
              <a:pathLst>
                <a:path w="743712" h="975106">
                  <a:moveTo>
                    <a:pt x="0" y="0"/>
                  </a:moveTo>
                  <a:lnTo>
                    <a:pt x="743712" y="0"/>
                  </a:lnTo>
                  <a:lnTo>
                    <a:pt x="743712" y="975106"/>
                  </a:lnTo>
                  <a:lnTo>
                    <a:pt x="0" y="975106"/>
                  </a:lnTo>
                  <a:close/>
                </a:path>
              </a:pathLst>
            </a:custGeom>
            <a:solidFill>
              <a:srgbClr val="FBDE75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4344650" y="564356"/>
            <a:ext cx="457200" cy="457200"/>
            <a:chOff x="0" y="0"/>
            <a:chExt cx="609600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5173325" y="564356"/>
            <a:ext cx="457200" cy="457200"/>
            <a:chOff x="0" y="0"/>
            <a:chExt cx="609600" cy="609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FBDE75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6002000" y="564356"/>
            <a:ext cx="457200" cy="457200"/>
            <a:chOff x="0" y="0"/>
            <a:chExt cx="609600" cy="609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6787812" y="571500"/>
            <a:ext cx="457200" cy="457200"/>
            <a:chOff x="0" y="0"/>
            <a:chExt cx="609600" cy="60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FBDE75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997274" y="371475"/>
            <a:ext cx="6446706" cy="106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00"/>
              </a:lnSpc>
            </a:pPr>
            <a:r>
              <a:rPr lang="zh-CN" altLang="en-US" sz="6000" dirty="0">
                <a:solidFill>
                  <a:srgbClr val="000000"/>
                </a:solidFill>
                <a:ea typeface="Arimo Bold"/>
              </a:rPr>
              <a:t>科研生产条件介绍</a:t>
            </a:r>
            <a:endParaRPr lang="en-US" sz="6000" dirty="0">
              <a:solidFill>
                <a:srgbClr val="000000"/>
              </a:solidFill>
              <a:ea typeface="Arimo Bold"/>
            </a:endParaRPr>
          </a:p>
        </p:txBody>
      </p:sp>
      <p:grpSp>
        <p:nvGrpSpPr>
          <p:cNvPr id="28" name="组合 20"/>
          <p:cNvGrpSpPr/>
          <p:nvPr/>
        </p:nvGrpSpPr>
        <p:grpSpPr bwMode="auto">
          <a:xfrm>
            <a:off x="1011287" y="1351821"/>
            <a:ext cx="16590913" cy="8034702"/>
            <a:chOff x="395710" y="1484865"/>
            <a:chExt cx="8136565" cy="3960275"/>
          </a:xfrm>
        </p:grpSpPr>
        <p:sp>
          <p:nvSpPr>
            <p:cNvPr id="29" name="圆角矩形 28"/>
            <p:cNvSpPr/>
            <p:nvPr/>
          </p:nvSpPr>
          <p:spPr bwMode="auto">
            <a:xfrm>
              <a:off x="395710" y="1772709"/>
              <a:ext cx="8136565" cy="3672431"/>
            </a:xfrm>
            <a:prstGeom prst="roundRect">
              <a:avLst>
                <a:gd name="adj" fmla="val 3926"/>
              </a:avLst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43" tIns="34271" rIns="68543" bIns="34271"/>
            <a:lstStyle/>
            <a:p>
              <a:pPr defTabSz="611505" eaLnBrk="1" hangingPunct="1">
                <a:buFont typeface="Arial" panose="020B0604020202020204" pitchFamily="34" charset="0"/>
                <a:buNone/>
                <a:defRPr/>
              </a:pPr>
              <a:endParaRPr lang="zh-CN" altLang="en-US" sz="1050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998411" y="1484865"/>
              <a:ext cx="1517133" cy="5796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TextBox 28"/>
          <p:cNvSpPr txBox="1"/>
          <p:nvPr/>
        </p:nvSpPr>
        <p:spPr>
          <a:xfrm>
            <a:off x="5517421" y="5325078"/>
            <a:ext cx="3063568" cy="40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3200" b="1" dirty="0">
                <a:solidFill>
                  <a:srgbClr val="000000"/>
                </a:solidFill>
                <a:ea typeface="字由点字典黑 Thin" panose="00020600040101010101"/>
              </a:rPr>
              <a:t>氦质谱检漏仪</a:t>
            </a:r>
          </a:p>
        </p:txBody>
      </p:sp>
      <p:grpSp>
        <p:nvGrpSpPr>
          <p:cNvPr id="35" name="Group 17">
            <a:extLst>
              <a:ext uri="{FF2B5EF4-FFF2-40B4-BE49-F238E27FC236}">
                <a16:creationId xmlns:a16="http://schemas.microsoft.com/office/drawing/2014/main" id="{3705BB4D-BC7D-D98D-FC45-14F95A4A64FD}"/>
              </a:ext>
            </a:extLst>
          </p:cNvPr>
          <p:cNvGrpSpPr/>
          <p:nvPr/>
        </p:nvGrpSpPr>
        <p:grpSpPr>
          <a:xfrm>
            <a:off x="0" y="9410700"/>
            <a:ext cx="18288000" cy="875852"/>
            <a:chOff x="0" y="0"/>
            <a:chExt cx="24384000" cy="1167802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A306F86F-E17A-8A5C-0981-CDDC8B47BEA4}"/>
                </a:ext>
              </a:extLst>
            </p:cNvPr>
            <p:cNvSpPr/>
            <p:nvPr/>
          </p:nvSpPr>
          <p:spPr>
            <a:xfrm>
              <a:off x="0" y="0"/>
              <a:ext cx="24384000" cy="1167765"/>
            </a:xfrm>
            <a:custGeom>
              <a:avLst/>
              <a:gdLst/>
              <a:ahLst/>
              <a:cxnLst/>
              <a:rect l="l" t="t" r="r" b="b"/>
              <a:pathLst>
                <a:path w="24384000" h="1167765">
                  <a:moveTo>
                    <a:pt x="0" y="0"/>
                  </a:moveTo>
                  <a:lnTo>
                    <a:pt x="24384000" y="0"/>
                  </a:lnTo>
                  <a:lnTo>
                    <a:pt x="24384000" y="1167765"/>
                  </a:lnTo>
                  <a:lnTo>
                    <a:pt x="0" y="1167765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1B2E89-FBEA-16C1-3D31-D731C0F0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 dirty="0"/>
          </a:p>
        </p:txBody>
      </p:sp>
      <p:sp>
        <p:nvSpPr>
          <p:cNvPr id="40" name="TextBox 28">
            <a:extLst>
              <a:ext uri="{FF2B5EF4-FFF2-40B4-BE49-F238E27FC236}">
                <a16:creationId xmlns:a16="http://schemas.microsoft.com/office/drawing/2014/main" id="{BC4EA3B2-4F41-D064-DB4D-C582BBFC083A}"/>
              </a:ext>
            </a:extLst>
          </p:cNvPr>
          <p:cNvSpPr txBox="1"/>
          <p:nvPr/>
        </p:nvSpPr>
        <p:spPr>
          <a:xfrm>
            <a:off x="1752600" y="8857356"/>
            <a:ext cx="3063568" cy="40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3200" b="1" dirty="0">
                <a:solidFill>
                  <a:srgbClr val="000000"/>
                </a:solidFill>
                <a:ea typeface="字由点字典黑 Thin" panose="00020600040101010101"/>
              </a:rPr>
              <a:t>氩弧焊接机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FD35718A-F736-E56D-8EAF-126FF501EFC8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0600" y="2247900"/>
            <a:ext cx="4725815" cy="2880000"/>
          </a:xfrm>
          <a:prstGeom prst="roundRect">
            <a:avLst/>
          </a:prstGeom>
          <a:solidFill>
            <a:srgbClr val="FFFFFF"/>
          </a:solidFill>
          <a:ln w="76200" cap="sq">
            <a:noFill/>
            <a:miter lim="800000"/>
            <a:headEnd/>
            <a:tailEnd/>
          </a:ln>
          <a:effectLst/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1E1C0C7F-7B01-82AD-435F-B264BD1513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" b="-38"/>
          <a:stretch/>
        </p:blipFill>
        <p:spPr>
          <a:xfrm>
            <a:off x="1066800" y="2247900"/>
            <a:ext cx="3840000" cy="2880000"/>
          </a:xfrm>
          <a:prstGeom prst="roundRect">
            <a:avLst/>
          </a:prstGeom>
          <a:solidFill>
            <a:srgbClr val="FFFFFF"/>
          </a:solidFill>
          <a:ln w="76200" cap="sq">
            <a:noFill/>
            <a:miter lim="800000"/>
            <a:headEnd/>
            <a:tailEnd/>
          </a:ln>
          <a:effectLst/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508E6B5-CF4E-0333-F743-05557CEE08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5791863"/>
            <a:ext cx="3424835" cy="2880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</p:pic>
      <p:sp>
        <p:nvSpPr>
          <p:cNvPr id="50" name="TextBox 28">
            <a:extLst>
              <a:ext uri="{FF2B5EF4-FFF2-40B4-BE49-F238E27FC236}">
                <a16:creationId xmlns:a16="http://schemas.microsoft.com/office/drawing/2014/main" id="{DE79E8A2-41A5-0CD8-1AD5-A8A3A3450C51}"/>
              </a:ext>
            </a:extLst>
          </p:cNvPr>
          <p:cNvSpPr txBox="1"/>
          <p:nvPr/>
        </p:nvSpPr>
        <p:spPr>
          <a:xfrm>
            <a:off x="9434647" y="5325078"/>
            <a:ext cx="3063568" cy="40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3200" b="1" dirty="0">
                <a:solidFill>
                  <a:srgbClr val="000000"/>
                </a:solidFill>
                <a:ea typeface="字由点字典黑 Thin" panose="00020600040101010101"/>
              </a:rPr>
              <a:t>矢量网络分析仪</a:t>
            </a: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080066FB-3430-B7D7-12F2-75FBF70C6444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3000" y="2247900"/>
            <a:ext cx="3600000" cy="2880000"/>
          </a:xfrm>
          <a:prstGeom prst="roundRect">
            <a:avLst/>
          </a:prstGeom>
          <a:solidFill>
            <a:srgbClr val="FFFFFF"/>
          </a:solidFill>
          <a:ln w="76200" cap="sq">
            <a:noFill/>
            <a:miter lim="800000"/>
            <a:headEnd/>
            <a:tailEnd/>
          </a:ln>
          <a:effectLst/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6A4E4B84-5B96-6187-B05C-8FB069FF50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56490" y="5791863"/>
            <a:ext cx="3600000" cy="2880000"/>
          </a:xfrm>
          <a:prstGeom prst="roundRect">
            <a:avLst/>
          </a:prstGeom>
          <a:solidFill>
            <a:srgbClr val="FFFFFF"/>
          </a:solidFill>
          <a:ln w="76200" cap="sq">
            <a:noFill/>
            <a:miter lim="800000"/>
            <a:headEnd/>
            <a:tailEnd/>
          </a:ln>
          <a:effectLst/>
        </p:spPr>
      </p:pic>
      <p:sp>
        <p:nvSpPr>
          <p:cNvPr id="54" name="TextBox 28">
            <a:extLst>
              <a:ext uri="{FF2B5EF4-FFF2-40B4-BE49-F238E27FC236}">
                <a16:creationId xmlns:a16="http://schemas.microsoft.com/office/drawing/2014/main" id="{5B49C6D9-07C9-7EC1-DE6C-09E6E08F6BBA}"/>
              </a:ext>
            </a:extLst>
          </p:cNvPr>
          <p:cNvSpPr txBox="1"/>
          <p:nvPr/>
        </p:nvSpPr>
        <p:spPr>
          <a:xfrm>
            <a:off x="1998015" y="5325078"/>
            <a:ext cx="3063568" cy="40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3200" b="1" dirty="0">
                <a:solidFill>
                  <a:srgbClr val="000000"/>
                </a:solidFill>
                <a:ea typeface="字由点字典黑 Thin" panose="00020600040101010101"/>
              </a:rPr>
              <a:t>激光焊接机</a:t>
            </a:r>
          </a:p>
        </p:txBody>
      </p:sp>
      <p:sp>
        <p:nvSpPr>
          <p:cNvPr id="55" name="TextBox 28">
            <a:extLst>
              <a:ext uri="{FF2B5EF4-FFF2-40B4-BE49-F238E27FC236}">
                <a16:creationId xmlns:a16="http://schemas.microsoft.com/office/drawing/2014/main" id="{E91F0437-95D7-7EEA-2A07-8E41923E7940}"/>
              </a:ext>
            </a:extLst>
          </p:cNvPr>
          <p:cNvSpPr txBox="1"/>
          <p:nvPr/>
        </p:nvSpPr>
        <p:spPr>
          <a:xfrm>
            <a:off x="5381255" y="8857356"/>
            <a:ext cx="3762745" cy="40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3200" b="1" dirty="0">
                <a:solidFill>
                  <a:srgbClr val="000000"/>
                </a:solidFill>
                <a:ea typeface="字由点字典黑 Thin" panose="00020600040101010101"/>
              </a:rPr>
              <a:t>焊接强度拉力机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C9919F7-72F9-64D4-0F73-EBACE555F310}"/>
              </a:ext>
            </a:extLst>
          </p:cNvPr>
          <p:cNvPicPr>
            <a:picLocks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8915" y="2247900"/>
            <a:ext cx="3960000" cy="2880000"/>
          </a:xfrm>
          <a:prstGeom prst="roundRect">
            <a:avLst/>
          </a:prstGeom>
          <a:effectLst>
            <a:outerShdw blurRad="50800" algn="ctr" rotWithShape="0">
              <a:schemeClr val="bg1"/>
            </a:outerShdw>
            <a:softEdge rad="0"/>
          </a:effectLst>
        </p:spPr>
      </p:pic>
      <p:sp>
        <p:nvSpPr>
          <p:cNvPr id="57" name="TextBox 28">
            <a:extLst>
              <a:ext uri="{FF2B5EF4-FFF2-40B4-BE49-F238E27FC236}">
                <a16:creationId xmlns:a16="http://schemas.microsoft.com/office/drawing/2014/main" id="{1686E482-A1A5-0547-D3DA-D7F44FC33780}"/>
              </a:ext>
            </a:extLst>
          </p:cNvPr>
          <p:cNvSpPr txBox="1"/>
          <p:nvPr/>
        </p:nvSpPr>
        <p:spPr>
          <a:xfrm>
            <a:off x="14068055" y="5325078"/>
            <a:ext cx="3762745" cy="40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3200" b="1" dirty="0">
                <a:solidFill>
                  <a:srgbClr val="000000"/>
                </a:solidFill>
                <a:ea typeface="字由点字典黑 Thin" panose="00020600040101010101"/>
              </a:rPr>
              <a:t>束流测试系统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9F60F2B-F330-D09F-138D-DD2924A9D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r>
              <a:rPr lang="en-US"/>
              <a:t>/16</a:t>
            </a:r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6663583-C5F3-A22A-9460-3C92F4C9B75D}"/>
              </a:ext>
            </a:extLst>
          </p:cNvPr>
          <p:cNvPicPr>
            <a:picLocks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9200" y="5791863"/>
            <a:ext cx="3600000" cy="2880000"/>
          </a:xfrm>
          <a:prstGeom prst="roundRect">
            <a:avLst/>
          </a:prstGeom>
          <a:effectLst/>
        </p:spPr>
      </p:pic>
      <p:sp>
        <p:nvSpPr>
          <p:cNvPr id="48" name="TextBox 28">
            <a:extLst>
              <a:ext uri="{FF2B5EF4-FFF2-40B4-BE49-F238E27FC236}">
                <a16:creationId xmlns:a16="http://schemas.microsoft.com/office/drawing/2014/main" id="{3C8809F4-2657-EC06-240A-AD43D5866C06}"/>
              </a:ext>
            </a:extLst>
          </p:cNvPr>
          <p:cNvSpPr txBox="1"/>
          <p:nvPr/>
        </p:nvSpPr>
        <p:spPr>
          <a:xfrm>
            <a:off x="9419855" y="8857356"/>
            <a:ext cx="3762745" cy="40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3200" b="1" dirty="0">
                <a:solidFill>
                  <a:srgbClr val="000000"/>
                </a:solidFill>
                <a:ea typeface="字由点字典黑 Thin" panose="00020600040101010101"/>
              </a:rPr>
              <a:t>高真空排气系统</a:t>
            </a:r>
          </a:p>
        </p:txBody>
      </p:sp>
      <p:sp>
        <p:nvSpPr>
          <p:cNvPr id="53" name="TextBox 28">
            <a:extLst>
              <a:ext uri="{FF2B5EF4-FFF2-40B4-BE49-F238E27FC236}">
                <a16:creationId xmlns:a16="http://schemas.microsoft.com/office/drawing/2014/main" id="{44C3F584-043F-609E-4183-4A71E50230CD}"/>
              </a:ext>
            </a:extLst>
          </p:cNvPr>
          <p:cNvSpPr txBox="1"/>
          <p:nvPr/>
        </p:nvSpPr>
        <p:spPr>
          <a:xfrm>
            <a:off x="15363455" y="8857356"/>
            <a:ext cx="3762745" cy="40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3200" b="1" dirty="0">
                <a:solidFill>
                  <a:srgbClr val="000000"/>
                </a:solidFill>
                <a:ea typeface="字由点字典黑 Thin" panose="00020600040101010101"/>
              </a:rPr>
              <a:t>粒子计数器</a:t>
            </a:r>
          </a:p>
        </p:txBody>
      </p:sp>
      <p:sp>
        <p:nvSpPr>
          <p:cNvPr id="58" name="TextBox 28">
            <a:extLst>
              <a:ext uri="{FF2B5EF4-FFF2-40B4-BE49-F238E27FC236}">
                <a16:creationId xmlns:a16="http://schemas.microsoft.com/office/drawing/2014/main" id="{DABDD218-A4EA-2D18-1014-8CA636AFA693}"/>
              </a:ext>
            </a:extLst>
          </p:cNvPr>
          <p:cNvSpPr txBox="1"/>
          <p:nvPr/>
        </p:nvSpPr>
        <p:spPr>
          <a:xfrm>
            <a:off x="13153655" y="8857356"/>
            <a:ext cx="3762745" cy="40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3200" b="1" dirty="0">
                <a:solidFill>
                  <a:srgbClr val="000000"/>
                </a:solidFill>
                <a:ea typeface="字由点字典黑 Thin" panose="00020600040101010101"/>
              </a:rPr>
              <a:t>检测仪器</a:t>
            </a: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628C82C8-8B32-CB84-C3FD-1A4978A48A8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8589" y="5791863"/>
            <a:ext cx="2189011" cy="2880000"/>
          </a:xfrm>
          <a:prstGeom prst="round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6414797A-98F2-A2A2-9AE9-A955CFDE53C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0645" y="5791863"/>
            <a:ext cx="2159155" cy="2880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3763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3943350" y="571500"/>
            <a:ext cx="9944100" cy="450056"/>
            <a:chOff x="0" y="0"/>
            <a:chExt cx="13258800" cy="6000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258800" cy="600075"/>
            </a:xfrm>
            <a:custGeom>
              <a:avLst/>
              <a:gdLst/>
              <a:ahLst/>
              <a:cxnLst/>
              <a:rect l="l" t="t" r="r" b="b"/>
              <a:pathLst>
                <a:path w="13258800" h="600075">
                  <a:moveTo>
                    <a:pt x="0" y="299974"/>
                  </a:moveTo>
                  <a:cubicBezTo>
                    <a:pt x="0" y="134366"/>
                    <a:pt x="134366" y="0"/>
                    <a:pt x="299974" y="0"/>
                  </a:cubicBezTo>
                  <a:lnTo>
                    <a:pt x="12958699" y="0"/>
                  </a:lnTo>
                  <a:cubicBezTo>
                    <a:pt x="13124435" y="0"/>
                    <a:pt x="13258800" y="134366"/>
                    <a:pt x="13258800" y="299974"/>
                  </a:cubicBezTo>
                  <a:cubicBezTo>
                    <a:pt x="13258800" y="465582"/>
                    <a:pt x="13124435" y="599948"/>
                    <a:pt x="12958826" y="599948"/>
                  </a:cubicBezTo>
                  <a:lnTo>
                    <a:pt x="299974" y="599948"/>
                  </a:lnTo>
                  <a:cubicBezTo>
                    <a:pt x="134366" y="600075"/>
                    <a:pt x="0" y="465709"/>
                    <a:pt x="0" y="299974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344650" y="564356"/>
            <a:ext cx="457200" cy="457200"/>
            <a:chOff x="0" y="0"/>
            <a:chExt cx="609600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173325" y="564356"/>
            <a:ext cx="457200" cy="457200"/>
            <a:chOff x="0" y="0"/>
            <a:chExt cx="609600" cy="609600"/>
          </a:xfrm>
          <a:solidFill>
            <a:srgbClr val="FFC000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3" name="Group 13"/>
          <p:cNvGrpSpPr/>
          <p:nvPr/>
        </p:nvGrpSpPr>
        <p:grpSpPr>
          <a:xfrm>
            <a:off x="16002000" y="564356"/>
            <a:ext cx="457200" cy="457200"/>
            <a:chOff x="0" y="0"/>
            <a:chExt cx="609600" cy="609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6787812" y="571500"/>
            <a:ext cx="457200" cy="457200"/>
            <a:chOff x="0" y="0"/>
            <a:chExt cx="609600" cy="609600"/>
          </a:xfrm>
          <a:solidFill>
            <a:srgbClr val="FFC000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7" name="Group 17"/>
          <p:cNvGrpSpPr/>
          <p:nvPr/>
        </p:nvGrpSpPr>
        <p:grpSpPr>
          <a:xfrm>
            <a:off x="0" y="9410700"/>
            <a:ext cx="18288000" cy="875852"/>
            <a:chOff x="0" y="0"/>
            <a:chExt cx="24384000" cy="11678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4384000" cy="1167765"/>
            </a:xfrm>
            <a:custGeom>
              <a:avLst/>
              <a:gdLst/>
              <a:ahLst/>
              <a:cxnLst/>
              <a:rect l="l" t="t" r="r" b="b"/>
              <a:pathLst>
                <a:path w="24384000" h="1167765">
                  <a:moveTo>
                    <a:pt x="0" y="0"/>
                  </a:moveTo>
                  <a:lnTo>
                    <a:pt x="24384000" y="0"/>
                  </a:lnTo>
                  <a:lnTo>
                    <a:pt x="24384000" y="1167765"/>
                  </a:lnTo>
                  <a:lnTo>
                    <a:pt x="0" y="1167765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746668" y="0"/>
            <a:ext cx="3103740" cy="3154621"/>
          </a:xfrm>
          <a:custGeom>
            <a:avLst/>
            <a:gdLst/>
            <a:ahLst/>
            <a:cxnLst/>
            <a:rect l="l" t="t" r="r" b="b"/>
            <a:pathLst>
              <a:path w="3103740" h="3154621">
                <a:moveTo>
                  <a:pt x="0" y="0"/>
                </a:moveTo>
                <a:lnTo>
                  <a:pt x="3103740" y="0"/>
                </a:lnTo>
                <a:lnTo>
                  <a:pt x="3103740" y="3154621"/>
                </a:lnTo>
                <a:lnTo>
                  <a:pt x="0" y="31546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TextBox 2"/>
          <p:cNvSpPr txBox="1"/>
          <p:nvPr/>
        </p:nvSpPr>
        <p:spPr>
          <a:xfrm>
            <a:off x="1963118" y="1238250"/>
            <a:ext cx="14361764" cy="1861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0"/>
              </a:lnSpc>
            </a:pPr>
            <a:r>
              <a:rPr lang="en-US" sz="6000" dirty="0">
                <a:solidFill>
                  <a:srgbClr val="000000">
                    <a:alpha val="29804"/>
                  </a:srgbClr>
                </a:solidFill>
                <a:latin typeface="Arimo Bold"/>
              </a:rPr>
              <a:t>contents</a:t>
            </a:r>
          </a:p>
        </p:txBody>
      </p:sp>
      <p:sp>
        <p:nvSpPr>
          <p:cNvPr id="21" name="TextBox 3"/>
          <p:cNvSpPr txBox="1"/>
          <p:nvPr/>
        </p:nvSpPr>
        <p:spPr>
          <a:xfrm>
            <a:off x="7304736" y="1323797"/>
            <a:ext cx="3678527" cy="1372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65"/>
              </a:lnSpc>
            </a:pPr>
            <a:r>
              <a:rPr lang="en-US" sz="7200" dirty="0">
                <a:solidFill>
                  <a:srgbClr val="000000"/>
                </a:solidFill>
                <a:latin typeface="方正小标宋简体" pitchFamily="65" charset="-122"/>
                <a:ea typeface="方正小标宋简体" pitchFamily="65" charset="-122"/>
              </a:rPr>
              <a:t>目  录</a:t>
            </a:r>
          </a:p>
        </p:txBody>
      </p:sp>
      <p:grpSp>
        <p:nvGrpSpPr>
          <p:cNvPr id="22" name="Group 4"/>
          <p:cNvGrpSpPr/>
          <p:nvPr/>
        </p:nvGrpSpPr>
        <p:grpSpPr>
          <a:xfrm>
            <a:off x="3810000" y="3240168"/>
            <a:ext cx="12115800" cy="5256132"/>
            <a:chOff x="0" y="0"/>
            <a:chExt cx="4634234" cy="7418506"/>
          </a:xfrm>
        </p:grpSpPr>
        <p:sp>
          <p:nvSpPr>
            <p:cNvPr id="28" name="Freeform 5"/>
            <p:cNvSpPr/>
            <p:nvPr/>
          </p:nvSpPr>
          <p:spPr>
            <a:xfrm>
              <a:off x="0" y="0"/>
              <a:ext cx="4634230" cy="7418506"/>
            </a:xfrm>
            <a:custGeom>
              <a:avLst/>
              <a:gdLst/>
              <a:ahLst/>
              <a:cxnLst/>
              <a:rect l="l" t="t" r="r" b="b"/>
              <a:pathLst>
                <a:path w="4634230" h="7418506">
                  <a:moveTo>
                    <a:pt x="0" y="0"/>
                  </a:moveTo>
                  <a:lnTo>
                    <a:pt x="4634230" y="0"/>
                  </a:lnTo>
                  <a:lnTo>
                    <a:pt x="4634230" y="7418506"/>
                  </a:lnTo>
                  <a:lnTo>
                    <a:pt x="0" y="7418506"/>
                  </a:lnTo>
                  <a:close/>
                </a:path>
              </a:pathLst>
            </a:custGeom>
            <a:solidFill>
              <a:srgbClr val="4B4FB3"/>
            </a:solidFill>
          </p:spPr>
        </p:sp>
      </p:grpSp>
      <p:sp>
        <p:nvSpPr>
          <p:cNvPr id="41" name="TextBox 17"/>
          <p:cNvSpPr txBox="1"/>
          <p:nvPr/>
        </p:nvSpPr>
        <p:spPr>
          <a:xfrm>
            <a:off x="5675099" y="3718047"/>
            <a:ext cx="9412491" cy="3180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4800" b="1" dirty="0">
                <a:solidFill>
                  <a:schemeClr val="bg1"/>
                </a:solidFill>
                <a:latin typeface="+mn-ea"/>
              </a:rPr>
              <a:t>01  </a:t>
            </a:r>
            <a:r>
              <a:rPr lang="zh-CN" altLang="en-US" sz="4800" b="1" dirty="0">
                <a:solidFill>
                  <a:schemeClr val="bg1"/>
                </a:solidFill>
                <a:latin typeface="+mn-ea"/>
              </a:rPr>
              <a:t>公司介绍</a:t>
            </a:r>
            <a:endParaRPr lang="en-US" altLang="zh-CN" sz="4800" b="1" dirty="0">
              <a:solidFill>
                <a:schemeClr val="bg1"/>
              </a:solidFill>
              <a:latin typeface="+mn-ea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4800" b="1" dirty="0">
                <a:solidFill>
                  <a:schemeClr val="bg1"/>
                </a:solidFill>
                <a:latin typeface="+mn-ea"/>
              </a:rPr>
              <a:t>02  </a:t>
            </a:r>
            <a:r>
              <a:rPr lang="zh-CN" altLang="en-US" sz="4800" b="1" dirty="0">
                <a:solidFill>
                  <a:schemeClr val="bg1"/>
                </a:solidFill>
                <a:latin typeface="+mn-ea"/>
              </a:rPr>
              <a:t>科研生产条件介绍</a:t>
            </a:r>
            <a:endParaRPr lang="en-US" altLang="zh-CN" sz="4800" b="1" dirty="0">
              <a:solidFill>
                <a:schemeClr val="bg1"/>
              </a:solidFill>
              <a:latin typeface="+mn-ea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4800" b="1" dirty="0">
                <a:solidFill>
                  <a:srgbClr val="FF0000"/>
                </a:solidFill>
                <a:latin typeface="+mn-ea"/>
              </a:rPr>
              <a:t>03  </a:t>
            </a:r>
            <a:r>
              <a:rPr lang="zh-CN" altLang="en-US" sz="4800" b="1" dirty="0">
                <a:solidFill>
                  <a:srgbClr val="FF0000"/>
                </a:solidFill>
                <a:latin typeface="+mn-ea"/>
              </a:rPr>
              <a:t>超导高频相关部件研制介绍</a:t>
            </a:r>
            <a:endParaRPr lang="en-US" sz="48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0B6AEA-EC04-F259-6AC3-6BD0C81A5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BF2DA5C-06CF-AEEF-7797-B2A4CDC43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066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835506" y="1973375"/>
            <a:ext cx="14952306" cy="1417525"/>
            <a:chOff x="0" y="-233482"/>
            <a:chExt cx="13144500" cy="2171700"/>
          </a:xfrm>
        </p:grpSpPr>
        <p:sp>
          <p:nvSpPr>
            <p:cNvPr id="5" name="Freeform 5"/>
            <p:cNvSpPr/>
            <p:nvPr/>
          </p:nvSpPr>
          <p:spPr>
            <a:xfrm>
              <a:off x="0" y="-233482"/>
              <a:ext cx="13144500" cy="2171700"/>
            </a:xfrm>
            <a:custGeom>
              <a:avLst/>
              <a:gdLst/>
              <a:ahLst/>
              <a:cxnLst/>
              <a:rect l="l" t="t" r="r" b="b"/>
              <a:pathLst>
                <a:path w="13144500" h="2171700">
                  <a:moveTo>
                    <a:pt x="361950" y="0"/>
                  </a:moveTo>
                  <a:lnTo>
                    <a:pt x="13144500" y="0"/>
                  </a:lnTo>
                  <a:lnTo>
                    <a:pt x="13144500" y="1809750"/>
                  </a:lnTo>
                  <a:cubicBezTo>
                    <a:pt x="13144500" y="2009648"/>
                    <a:pt x="12982448" y="2171700"/>
                    <a:pt x="12782550" y="2171700"/>
                  </a:cubicBezTo>
                  <a:lnTo>
                    <a:pt x="0" y="2171700"/>
                  </a:lnTo>
                  <a:lnTo>
                    <a:pt x="0" y="361950"/>
                  </a:lnTo>
                  <a:cubicBezTo>
                    <a:pt x="0" y="162052"/>
                    <a:pt x="162052" y="0"/>
                    <a:pt x="361950" y="0"/>
                  </a:cubicBezTo>
                  <a:close/>
                </a:path>
              </a:pathLst>
            </a:custGeom>
            <a:solidFill>
              <a:srgbClr val="03247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95506" y="1983333"/>
            <a:ext cx="1440000" cy="1440000"/>
            <a:chOff x="0" y="0"/>
            <a:chExt cx="3048000" cy="3048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3048000"/>
            </a:xfrm>
            <a:custGeom>
              <a:avLst/>
              <a:gdLst/>
              <a:ahLst/>
              <a:cxnLst/>
              <a:rect l="l" t="t" r="r" b="b"/>
              <a:pathLst>
                <a:path w="3048000" h="3048000">
                  <a:moveTo>
                    <a:pt x="0" y="1524000"/>
                  </a:moveTo>
                  <a:cubicBezTo>
                    <a:pt x="0" y="682371"/>
                    <a:pt x="682371" y="0"/>
                    <a:pt x="1524000" y="0"/>
                  </a:cubicBezTo>
                  <a:cubicBezTo>
                    <a:pt x="2365629" y="0"/>
                    <a:pt x="3048000" y="682371"/>
                    <a:pt x="3048000" y="1524000"/>
                  </a:cubicBezTo>
                  <a:cubicBezTo>
                    <a:pt x="3048000" y="2365629"/>
                    <a:pt x="2365629" y="3048000"/>
                    <a:pt x="1524000" y="3048000"/>
                  </a:cubicBezTo>
                  <a:cubicBezTo>
                    <a:pt x="682371" y="3048000"/>
                    <a:pt x="0" y="2365629"/>
                    <a:pt x="0" y="1524000"/>
                  </a:cubicBezTo>
                  <a:close/>
                </a:path>
              </a:pathLst>
            </a:custGeom>
            <a:solidFill>
              <a:srgbClr val="2D389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4344650" y="564355"/>
            <a:ext cx="457200" cy="457200"/>
            <a:chOff x="0" y="0"/>
            <a:chExt cx="609600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03247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173325" y="564355"/>
            <a:ext cx="457200" cy="457200"/>
            <a:chOff x="0" y="0"/>
            <a:chExt cx="609600" cy="609600"/>
          </a:xfrm>
          <a:solidFill>
            <a:srgbClr val="FFC0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12"/>
          <p:cNvGrpSpPr/>
          <p:nvPr/>
        </p:nvGrpSpPr>
        <p:grpSpPr>
          <a:xfrm>
            <a:off x="16002000" y="564355"/>
            <a:ext cx="457200" cy="457200"/>
            <a:chOff x="0" y="0"/>
            <a:chExt cx="609600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solidFill>
              <a:srgbClr val="03247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787812" y="571500"/>
            <a:ext cx="457200" cy="457200"/>
            <a:chOff x="0" y="0"/>
            <a:chExt cx="609600" cy="609600"/>
          </a:xfrm>
          <a:solidFill>
            <a:srgbClr val="FFC000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0" y="304800"/>
                  </a:moveTo>
                  <a:cubicBezTo>
                    <a:pt x="0" y="136525"/>
                    <a:pt x="136525" y="0"/>
                    <a:pt x="304800" y="0"/>
                  </a:cubicBezTo>
                  <a:cubicBezTo>
                    <a:pt x="473075" y="0"/>
                    <a:pt x="609600" y="136525"/>
                    <a:pt x="609600" y="304800"/>
                  </a:cubicBezTo>
                  <a:cubicBezTo>
                    <a:pt x="609600" y="473075"/>
                    <a:pt x="473075" y="609600"/>
                    <a:pt x="304800" y="609600"/>
                  </a:cubicBezTo>
                  <a:cubicBezTo>
                    <a:pt x="136525" y="609600"/>
                    <a:pt x="0" y="473075"/>
                    <a:pt x="0" y="3048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6" name="Group 16"/>
          <p:cNvGrpSpPr/>
          <p:nvPr/>
        </p:nvGrpSpPr>
        <p:grpSpPr>
          <a:xfrm>
            <a:off x="1028700" y="635216"/>
            <a:ext cx="557758" cy="731372"/>
            <a:chOff x="0" y="0"/>
            <a:chExt cx="743678" cy="975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3712" cy="975106"/>
            </a:xfrm>
            <a:custGeom>
              <a:avLst/>
              <a:gdLst/>
              <a:ahLst/>
              <a:cxnLst/>
              <a:rect l="l" t="t" r="r" b="b"/>
              <a:pathLst>
                <a:path w="743712" h="975106">
                  <a:moveTo>
                    <a:pt x="0" y="0"/>
                  </a:moveTo>
                  <a:lnTo>
                    <a:pt x="743712" y="0"/>
                  </a:lnTo>
                  <a:lnTo>
                    <a:pt x="743712" y="975106"/>
                  </a:lnTo>
                  <a:lnTo>
                    <a:pt x="0" y="975106"/>
                  </a:lnTo>
                  <a:close/>
                </a:path>
              </a:pathLst>
            </a:custGeom>
            <a:solidFill>
              <a:srgbClr val="FBDE75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136782" y="743317"/>
            <a:ext cx="557758" cy="731371"/>
            <a:chOff x="0" y="0"/>
            <a:chExt cx="743678" cy="97516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43712" cy="975106"/>
            </a:xfrm>
            <a:custGeom>
              <a:avLst/>
              <a:gdLst/>
              <a:ahLst/>
              <a:cxnLst/>
              <a:rect l="l" t="t" r="r" b="b"/>
              <a:pathLst>
                <a:path w="743712" h="975106">
                  <a:moveTo>
                    <a:pt x="0" y="0"/>
                  </a:moveTo>
                  <a:lnTo>
                    <a:pt x="743712" y="0"/>
                  </a:lnTo>
                  <a:lnTo>
                    <a:pt x="743712" y="975106"/>
                  </a:lnTo>
                  <a:lnTo>
                    <a:pt x="0" y="975106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997274" y="371475"/>
            <a:ext cx="6446706" cy="106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00"/>
              </a:lnSpc>
            </a:pPr>
            <a:r>
              <a:rPr lang="zh-CN" altLang="en-US" sz="6000" dirty="0">
                <a:solidFill>
                  <a:srgbClr val="000000"/>
                </a:solidFill>
                <a:ea typeface="Arimo Bold"/>
              </a:rPr>
              <a:t>产品介绍</a:t>
            </a:r>
            <a:endParaRPr lang="en-US" sz="6000" dirty="0">
              <a:solidFill>
                <a:srgbClr val="000000"/>
              </a:solidFill>
              <a:ea typeface="Arimo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016156" y="2576804"/>
            <a:ext cx="14671644" cy="1118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000" dirty="0" err="1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服务于粒子加速器大科学装置，为大型加速器研制关键设备。已应用于高能同步辐射光源装置（HEPS</a:t>
            </a:r>
            <a:r>
              <a:rPr lang="en-US" altLang="zh-CN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）、</a:t>
            </a:r>
            <a:r>
              <a:rPr lang="en-US" altLang="zh-CN" sz="2000" dirty="0" err="1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硬X射线自由电子激光装置（SHINE</a:t>
            </a:r>
            <a:r>
              <a:rPr lang="en-US" altLang="zh-CN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）</a:t>
            </a:r>
            <a:r>
              <a:rPr lang="zh-CN" altLang="en-US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、强流重离子加速器装置（</a:t>
            </a:r>
            <a:r>
              <a:rPr lang="en-US" altLang="zh-CN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 HIAF </a:t>
            </a:r>
            <a:r>
              <a:rPr lang="zh-CN" altLang="en-US" sz="2000" dirty="0">
                <a:solidFill>
                  <a:srgbClr val="FFFFFF"/>
                </a:solidFill>
                <a:latin typeface="华文中宋" pitchFamily="2" charset="-122"/>
                <a:ea typeface="华文中宋" pitchFamily="2" charset="-122"/>
              </a:rPr>
              <a:t>）等装置。</a:t>
            </a:r>
            <a:endParaRPr lang="en-US" altLang="zh-CN" sz="2000" dirty="0">
              <a:solidFill>
                <a:srgbClr val="FFFFFF"/>
              </a:solidFill>
              <a:latin typeface="华文中宋" pitchFamily="2" charset="-122"/>
              <a:ea typeface="华文中宋" pitchFamily="2" charset="-122"/>
            </a:endParaRPr>
          </a:p>
          <a:p>
            <a:pPr>
              <a:lnSpc>
                <a:spcPts val="3000"/>
              </a:lnSpc>
            </a:pPr>
            <a:endParaRPr lang="en-US" altLang="zh-CN" sz="2000" dirty="0">
              <a:solidFill>
                <a:srgbClr val="FFFFFF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038568" y="1950676"/>
            <a:ext cx="3453003" cy="602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zh-CN" altLang="en-US" sz="2800" b="1" dirty="0">
                <a:solidFill>
                  <a:srgbClr val="FFFFFF"/>
                </a:solidFill>
                <a:ea typeface="Arimo" panose="020B0604020202020204"/>
              </a:rPr>
              <a:t>大科学装置配套产品</a:t>
            </a:r>
            <a:endParaRPr lang="en-US" sz="2800" b="1" dirty="0">
              <a:solidFill>
                <a:srgbClr val="FFFFFF"/>
              </a:solidFill>
              <a:ea typeface="Arimo" panose="020B0604020202020204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0" y="1863611"/>
            <a:ext cx="1536382" cy="1298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520"/>
              </a:lnSpc>
            </a:pPr>
            <a:r>
              <a:rPr lang="en-US" sz="6000" dirty="0">
                <a:solidFill>
                  <a:schemeClr val="bg1"/>
                </a:solidFill>
                <a:latin typeface="Arimo Bold"/>
              </a:rPr>
              <a:t>01</a:t>
            </a:r>
          </a:p>
        </p:txBody>
      </p:sp>
      <p:grpSp>
        <p:nvGrpSpPr>
          <p:cNvPr id="28" name="Group 17">
            <a:extLst>
              <a:ext uri="{FF2B5EF4-FFF2-40B4-BE49-F238E27FC236}">
                <a16:creationId xmlns:a16="http://schemas.microsoft.com/office/drawing/2014/main" id="{5554EDB7-326C-412C-3605-9976CBD7E884}"/>
              </a:ext>
            </a:extLst>
          </p:cNvPr>
          <p:cNvGrpSpPr/>
          <p:nvPr/>
        </p:nvGrpSpPr>
        <p:grpSpPr>
          <a:xfrm>
            <a:off x="0" y="9410700"/>
            <a:ext cx="18288000" cy="875852"/>
            <a:chOff x="0" y="0"/>
            <a:chExt cx="24384000" cy="1167802"/>
          </a:xfrm>
        </p:grpSpPr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2E36681C-9563-4B22-FAB7-F891332E5BEB}"/>
                </a:ext>
              </a:extLst>
            </p:cNvPr>
            <p:cNvSpPr/>
            <p:nvPr/>
          </p:nvSpPr>
          <p:spPr>
            <a:xfrm>
              <a:off x="0" y="0"/>
              <a:ext cx="24384000" cy="1167765"/>
            </a:xfrm>
            <a:custGeom>
              <a:avLst/>
              <a:gdLst/>
              <a:ahLst/>
              <a:cxnLst/>
              <a:rect l="l" t="t" r="r" b="b"/>
              <a:pathLst>
                <a:path w="24384000" h="1167765">
                  <a:moveTo>
                    <a:pt x="0" y="0"/>
                  </a:moveTo>
                  <a:lnTo>
                    <a:pt x="24384000" y="0"/>
                  </a:lnTo>
                  <a:lnTo>
                    <a:pt x="24384000" y="1167765"/>
                  </a:lnTo>
                  <a:lnTo>
                    <a:pt x="0" y="1167765"/>
                  </a:lnTo>
                  <a:close/>
                </a:path>
              </a:pathLst>
            </a:custGeom>
            <a:solidFill>
              <a:srgbClr val="2D3898"/>
            </a:solidFill>
          </p:spPr>
        </p:sp>
      </p:grpSp>
      <p:sp>
        <p:nvSpPr>
          <p:cNvPr id="32" name="页脚占位符 31">
            <a:extLst>
              <a:ext uri="{FF2B5EF4-FFF2-40B4-BE49-F238E27FC236}">
                <a16:creationId xmlns:a16="http://schemas.microsoft.com/office/drawing/2014/main" id="{53A26E38-13A9-D49C-84F0-4F7DD0826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安徽海泰科电子科技有限公司</a:t>
            </a:r>
            <a:endParaRPr lang="en-US" dirty="0"/>
          </a:p>
        </p:txBody>
      </p:sp>
      <p:sp>
        <p:nvSpPr>
          <p:cNvPr id="55" name="TextBox 27">
            <a:extLst>
              <a:ext uri="{FF2B5EF4-FFF2-40B4-BE49-F238E27FC236}">
                <a16:creationId xmlns:a16="http://schemas.microsoft.com/office/drawing/2014/main" id="{8804C110-9665-5C4C-7A06-AFBADDA39475}"/>
              </a:ext>
            </a:extLst>
          </p:cNvPr>
          <p:cNvSpPr txBox="1"/>
          <p:nvPr/>
        </p:nvSpPr>
        <p:spPr>
          <a:xfrm>
            <a:off x="13630994" y="7277100"/>
            <a:ext cx="4742012" cy="1792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58800" lvl="1" indent="-342900">
              <a:lnSpc>
                <a:spcPts val="3640"/>
              </a:lnSpc>
              <a:buFont typeface="Wingdings" pitchFamily="2" charset="2"/>
              <a:buChar char="u"/>
            </a:pPr>
            <a:r>
              <a:rPr lang="en-US" sz="2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真空漏率≤1.0×10</a:t>
            </a:r>
            <a:r>
              <a:rPr lang="en-US" sz="2000" baseline="30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-11</a:t>
            </a:r>
            <a:r>
              <a:rPr lang="en-US" sz="2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mbar·L/s</a:t>
            </a:r>
          </a:p>
          <a:p>
            <a:pPr marL="558800" lvl="1" indent="-342900">
              <a:lnSpc>
                <a:spcPts val="3640"/>
              </a:lnSpc>
              <a:buFont typeface="Wingdings" pitchFamily="2" charset="2"/>
              <a:buChar char="u"/>
            </a:pPr>
            <a:r>
              <a:rPr lang="en-US" sz="2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工作频率：</a:t>
            </a:r>
            <a:r>
              <a:rPr lang="en-US" altLang="zh-CN" sz="2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DC-4</a:t>
            </a:r>
            <a:r>
              <a:rPr lang="en-US" sz="2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GHz</a:t>
            </a:r>
          </a:p>
          <a:p>
            <a:pPr marL="558800" lvl="1" indent="-342900">
              <a:lnSpc>
                <a:spcPts val="3640"/>
              </a:lnSpc>
              <a:buFont typeface="Wingdings" pitchFamily="2" charset="2"/>
              <a:buChar char="u"/>
            </a:pPr>
            <a:r>
              <a:rPr lang="en-US" sz="2000" dirty="0" err="1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传输功率</a:t>
            </a:r>
            <a:r>
              <a:rPr lang="en-US" sz="2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：~200</a:t>
            </a:r>
            <a:r>
              <a:rPr lang="en-US" altLang="zh-CN" sz="2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k</a:t>
            </a:r>
            <a:r>
              <a:rPr lang="en-US" sz="2000" dirty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W</a:t>
            </a:r>
          </a:p>
          <a:p>
            <a:pPr marL="558800" lvl="1" indent="-342900">
              <a:lnSpc>
                <a:spcPts val="3640"/>
              </a:lnSpc>
              <a:buFont typeface="Wingdings" pitchFamily="2" charset="2"/>
              <a:buChar char="u"/>
            </a:pPr>
            <a:r>
              <a:rPr lang="en-US" sz="2000" dirty="0" err="1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</a:rPr>
              <a:t>装配结构：陶瓷金属焊接</a:t>
            </a:r>
            <a:endParaRPr lang="en-US" sz="2000" dirty="0">
              <a:solidFill>
                <a:srgbClr val="00000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22" name="灯片编号占位符 21">
            <a:extLst>
              <a:ext uri="{FF2B5EF4-FFF2-40B4-BE49-F238E27FC236}">
                <a16:creationId xmlns:a16="http://schemas.microsoft.com/office/drawing/2014/main" id="{EFA0A07E-2342-69A1-1DD0-DBFE1E0EF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r>
              <a:rPr lang="en-US"/>
              <a:t>/16</a:t>
            </a:r>
            <a:endParaRPr lang="en-US" dirty="0"/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DDA219EC-30D1-89F1-3E58-FC341547F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19099"/>
            <a:ext cx="13422857" cy="4853401"/>
          </a:xfrm>
          <a:prstGeom prst="round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5B07CFCF-6B80-36DA-CD31-D5F54FC78BE6}"/>
              </a:ext>
            </a:extLst>
          </p:cNvPr>
          <p:cNvSpPr txBox="1"/>
          <p:nvPr/>
        </p:nvSpPr>
        <p:spPr>
          <a:xfrm>
            <a:off x="6222710" y="8673525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耦合器产品</a:t>
            </a:r>
          </a:p>
        </p:txBody>
      </p:sp>
      <p:pic>
        <p:nvPicPr>
          <p:cNvPr id="74" name="Picture 3" descr="C:\Users\ADMINI~1\AppData\Local\Temp\WeChat Files\6ef63835eeb12cdc16ff0daa1c4f750.jpg">
            <a:extLst>
              <a:ext uri="{FF2B5EF4-FFF2-40B4-BE49-F238E27FC236}">
                <a16:creationId xmlns:a16="http://schemas.microsoft.com/office/drawing/2014/main" id="{AB67486B-812A-508E-45CE-B5C38188B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3938722" y="4311179"/>
            <a:ext cx="3381431" cy="24552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951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6166</TotalTime>
  <Words>659</Words>
  <Application>Microsoft Office PowerPoint</Application>
  <PresentationFormat>自定义</PresentationFormat>
  <Paragraphs>138</Paragraphs>
  <Slides>16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方正小标宋简体</vt:lpstr>
      <vt:lpstr>宋体</vt:lpstr>
      <vt:lpstr>微软雅黑</vt:lpstr>
      <vt:lpstr>Calibri</vt:lpstr>
      <vt:lpstr>等线</vt:lpstr>
      <vt:lpstr>Arimo Bold</vt:lpstr>
      <vt:lpstr>华文中宋</vt:lpstr>
      <vt:lpstr>字由点字典黑 Thin</vt:lpstr>
      <vt:lpstr>Wingdings</vt:lpstr>
      <vt:lpstr>黑体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蓝黄色几何风企业介绍PPT模板</dc:title>
  <dc:creator>rong li</dc:creator>
  <cp:lastModifiedBy>S Jin</cp:lastModifiedBy>
  <cp:revision>219</cp:revision>
  <dcterms:created xsi:type="dcterms:W3CDTF">2006-08-16T00:00:00Z</dcterms:created>
  <dcterms:modified xsi:type="dcterms:W3CDTF">2024-10-22T03:19:04Z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