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76" r:id="rId5"/>
    <p:sldId id="278" r:id="rId6"/>
    <p:sldId id="272" r:id="rId7"/>
    <p:sldId id="273" r:id="rId8"/>
    <p:sldId id="275" r:id="rId9"/>
    <p:sldId id="260" r:id="rId10"/>
    <p:sldId id="263" r:id="rId11"/>
    <p:sldId id="271" r:id="rId12"/>
    <p:sldId id="259" r:id="rId13"/>
    <p:sldId id="270" r:id="rId14"/>
    <p:sldId id="261" r:id="rId15"/>
    <p:sldId id="27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81556-29D4-4758-B9AC-E4007243E0E2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D2D6-2290-4AD6-9DCB-05530707D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2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75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81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1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90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79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1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61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12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4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52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4800-49B0-48EB-8DE6-4B5BF00D5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76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659" y="1733603"/>
            <a:ext cx="7084142" cy="1868436"/>
          </a:xfrm>
        </p:spPr>
        <p:txBody>
          <a:bodyPr>
            <a:noAutofit/>
          </a:bodyPr>
          <a:lstStyle/>
          <a:p>
            <a:r>
              <a:rPr lang="fr-FR" sz="4400" dirty="0" err="1" smtClean="0"/>
              <a:t>Needed</a:t>
            </a:r>
            <a:r>
              <a:rPr lang="fr-FR" sz="4400" dirty="0" smtClean="0"/>
              <a:t> R&amp;D for running a TPC at a </a:t>
            </a:r>
            <a:r>
              <a:rPr lang="fr-FR" sz="4400" dirty="0" err="1" smtClean="0"/>
              <a:t>circular</a:t>
            </a:r>
            <a:r>
              <a:rPr lang="fr-FR" sz="4400" dirty="0" smtClean="0"/>
              <a:t> </a:t>
            </a:r>
            <a:r>
              <a:rPr lang="fr-FR" sz="4400" dirty="0" err="1" smtClean="0"/>
              <a:t>collider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6093" y="3703251"/>
            <a:ext cx="4751294" cy="967072"/>
          </a:xfrm>
        </p:spPr>
        <p:txBody>
          <a:bodyPr/>
          <a:lstStyle/>
          <a:p>
            <a:r>
              <a:rPr lang="fr-FR" sz="2000" dirty="0" smtClean="0"/>
              <a:t>P. Colas (CEA/</a:t>
            </a:r>
            <a:r>
              <a:rPr lang="fr-FR" sz="2000" dirty="0" err="1" smtClean="0"/>
              <a:t>Irfu</a:t>
            </a:r>
            <a:r>
              <a:rPr lang="fr-FR" sz="2000" dirty="0" smtClean="0"/>
              <a:t> U. Paris Saclay)</a:t>
            </a:r>
          </a:p>
          <a:p>
            <a:r>
              <a:rPr lang="fr-FR" dirty="0" smtClean="0"/>
              <a:t>CEPC workshop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57" y="583500"/>
            <a:ext cx="2338086" cy="6886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12157" y="1364270"/>
            <a:ext cx="324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Hangzhou, </a:t>
            </a:r>
            <a:r>
              <a:rPr lang="fr-FR" dirty="0" err="1" smtClean="0"/>
              <a:t>October</a:t>
            </a:r>
            <a:r>
              <a:rPr lang="fr-FR" dirty="0" smtClean="0"/>
              <a:t> 25th, 2024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9709"/>
            <a:ext cx="4389894" cy="60914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36440" y="59190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…and </a:t>
            </a:r>
            <a:r>
              <a:rPr lang="fr-FR" dirty="0" err="1" smtClean="0"/>
              <a:t>strategy</a:t>
            </a:r>
            <a:r>
              <a:rPr lang="fr-FR" dirty="0" smtClean="0"/>
              <a:t> for the future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30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13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Beamstrahlung</a:t>
            </a:r>
            <a:r>
              <a:rPr lang="fr-FR" b="1" dirty="0" smtClean="0"/>
              <a:t> background at ILD and FCC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37686"/>
            <a:ext cx="10515600" cy="531866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Daniel Jeans </a:t>
            </a:r>
            <a:r>
              <a:rPr lang="fr-FR" dirty="0" err="1" smtClean="0"/>
              <a:t>presented</a:t>
            </a:r>
            <a:r>
              <a:rPr lang="fr-FR" dirty="0" smtClean="0"/>
              <a:t> simulation </a:t>
            </a:r>
            <a:r>
              <a:rPr lang="fr-FR" dirty="0" err="1" smtClean="0"/>
              <a:t>results</a:t>
            </a:r>
            <a:r>
              <a:rPr lang="fr-FR" dirty="0" smtClean="0"/>
              <a:t> at LCWS2024 in July, and </a:t>
            </a:r>
            <a:r>
              <a:rPr lang="fr-FR" dirty="0" err="1" smtClean="0"/>
              <a:t>again</a:t>
            </a:r>
            <a:r>
              <a:rPr lang="fr-FR" dirty="0" smtClean="0"/>
              <a:t> at a FCC detector concept meeting on </a:t>
            </a:r>
            <a:r>
              <a:rPr lang="fr-FR" dirty="0" err="1" smtClean="0"/>
              <a:t>September</a:t>
            </a:r>
            <a:r>
              <a:rPr lang="fr-FR" dirty="0" smtClean="0"/>
              <a:t> 9 and </a:t>
            </a:r>
            <a:r>
              <a:rPr lang="fr-FR" dirty="0" err="1" smtClean="0"/>
              <a:t>also</a:t>
            </a:r>
            <a:r>
              <a:rPr lang="fr-FR" dirty="0" smtClean="0"/>
              <a:t> at </a:t>
            </a:r>
            <a:r>
              <a:rPr lang="fr-FR" dirty="0" err="1" smtClean="0"/>
              <a:t>this</a:t>
            </a:r>
            <a:r>
              <a:rPr lang="fr-FR" dirty="0" smtClean="0"/>
              <a:t> CEPC workshop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fr-FR" dirty="0" err="1" smtClean="0"/>
              <a:t>Beamstrahlung</a:t>
            </a:r>
            <a:r>
              <a:rPr lang="fr-FR" dirty="0" smtClean="0"/>
              <a:t> BG </a:t>
            </a:r>
            <a:r>
              <a:rPr lang="fr-FR" dirty="0" err="1" smtClean="0"/>
              <a:t>produced</a:t>
            </a:r>
            <a:r>
              <a:rPr lang="fr-FR" dirty="0" smtClean="0"/>
              <a:t> ~200 times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fr-FR" dirty="0"/>
              <a:t>m</a:t>
            </a:r>
            <a:r>
              <a:rPr lang="fr-FR" dirty="0" smtClean="0"/>
              <a:t>ore </a:t>
            </a:r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hadronic</a:t>
            </a:r>
            <a:r>
              <a:rPr lang="fr-FR" dirty="0" smtClean="0"/>
              <a:t> Z </a:t>
            </a:r>
            <a:r>
              <a:rPr lang="fr-FR" dirty="0" err="1" smtClean="0"/>
              <a:t>decays</a:t>
            </a:r>
            <a:r>
              <a:rPr lang="fr-FR" dirty="0" smtClean="0"/>
              <a:t> (20mm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fr-FR" dirty="0" err="1"/>
              <a:t>d</a:t>
            </a:r>
            <a:r>
              <a:rPr lang="fr-FR" dirty="0" err="1" smtClean="0"/>
              <a:t>istortions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Beamstrahlung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at ILC, but MDI more</a:t>
            </a:r>
          </a:p>
          <a:p>
            <a:pPr marL="0" indent="0">
              <a:buNone/>
            </a:pPr>
            <a:r>
              <a:rPr lang="fr-FR" dirty="0"/>
              <a:t>i</a:t>
            </a:r>
            <a:r>
              <a:rPr lang="fr-FR" dirty="0" smtClean="0"/>
              <a:t>ntrusive at FCC. </a:t>
            </a:r>
            <a:r>
              <a:rPr lang="fr-FR" dirty="0" err="1" smtClean="0"/>
              <a:t>Optimization</a:t>
            </a:r>
            <a:r>
              <a:rPr lang="fr-FR" dirty="0" smtClean="0"/>
              <a:t> of MDI </a:t>
            </a:r>
            <a:r>
              <a:rPr lang="fr-FR" dirty="0" err="1" smtClean="0"/>
              <a:t>necessary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if one </a:t>
            </a:r>
            <a:r>
              <a:rPr lang="fr-FR" dirty="0" err="1" smtClean="0"/>
              <a:t>is</a:t>
            </a:r>
            <a:r>
              <a:rPr lang="fr-FR" dirty="0" smtClean="0"/>
              <a:t> to use a TPC at </a:t>
            </a:r>
            <a:r>
              <a:rPr lang="fr-FR" dirty="0" err="1" smtClean="0"/>
              <a:t>TeraZ</a:t>
            </a:r>
            <a:endParaRPr lang="fr-FR" dirty="0" smtClean="0"/>
          </a:p>
          <a:p>
            <a:r>
              <a:rPr lang="fr-FR" dirty="0" smtClean="0"/>
              <a:t>For the time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forget</a:t>
            </a:r>
            <a:r>
              <a:rPr lang="fr-FR" dirty="0" smtClean="0"/>
              <a:t> about </a:t>
            </a:r>
            <a:r>
              <a:rPr lang="fr-FR" dirty="0" err="1" smtClean="0"/>
              <a:t>using</a:t>
            </a:r>
            <a:r>
              <a:rPr lang="fr-FR" dirty="0" smtClean="0"/>
              <a:t> a TPC at the Z at 2. 10</a:t>
            </a:r>
            <a:r>
              <a:rPr lang="fr-FR" baseline="30000" dirty="0" smtClean="0"/>
              <a:t>36</a:t>
            </a:r>
            <a:r>
              <a:rPr lang="fr-FR" dirty="0" smtClean="0"/>
              <a:t> </a:t>
            </a:r>
            <a:r>
              <a:rPr lang="fr-FR" dirty="0" err="1" smtClean="0"/>
              <a:t>lumi</a:t>
            </a:r>
            <a:r>
              <a:rPr lang="fr-FR" dirty="0" smtClean="0"/>
              <a:t>, and go </a:t>
            </a:r>
            <a:r>
              <a:rPr lang="fr-FR" dirty="0" err="1" smtClean="0"/>
              <a:t>directly</a:t>
            </a:r>
            <a:r>
              <a:rPr lang="fr-FR" dirty="0" smtClean="0"/>
              <a:t> to HZ, as CEPC plans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740" y="1867711"/>
            <a:ext cx="3522788" cy="26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Can a TPC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aligned</a:t>
            </a:r>
            <a:r>
              <a:rPr lang="fr-FR" b="1" dirty="0" smtClean="0"/>
              <a:t>/</a:t>
            </a:r>
            <a:r>
              <a:rPr lang="fr-FR" b="1" dirty="0" err="1" smtClean="0"/>
              <a:t>calibrated</a:t>
            </a:r>
            <a:r>
              <a:rPr lang="fr-FR" b="1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Maybe</a:t>
            </a:r>
            <a:r>
              <a:rPr lang="fr-FR" dirty="0" smtClean="0"/>
              <a:t> not </a:t>
            </a:r>
            <a:r>
              <a:rPr lang="fr-FR" dirty="0" err="1" smtClean="0"/>
              <a:t>enough</a:t>
            </a:r>
            <a:r>
              <a:rPr lang="fr-FR" dirty="0" smtClean="0"/>
              <a:t> </a:t>
            </a:r>
            <a:r>
              <a:rPr lang="fr-FR" dirty="0" err="1" smtClean="0"/>
              <a:t>cosmics</a:t>
            </a:r>
            <a:endParaRPr lang="fr-FR" dirty="0" smtClean="0"/>
          </a:p>
          <a:p>
            <a:r>
              <a:rPr lang="fr-FR" dirty="0" smtClean="0"/>
              <a:t>ILD </a:t>
            </a:r>
            <a:r>
              <a:rPr lang="fr-FR" dirty="0" err="1" smtClean="0"/>
              <a:t>studies</a:t>
            </a:r>
            <a:r>
              <a:rPr lang="fr-FR" dirty="0" smtClean="0"/>
              <a:t> : </a:t>
            </a:r>
            <a:r>
              <a:rPr lang="fr-FR" dirty="0" err="1" smtClean="0"/>
              <a:t>can</a:t>
            </a:r>
            <a:r>
              <a:rPr lang="fr-FR" dirty="0" smtClean="0"/>
              <a:t> go to 91 </a:t>
            </a:r>
            <a:r>
              <a:rPr lang="fr-FR" dirty="0" err="1" smtClean="0"/>
              <a:t>GeV</a:t>
            </a:r>
            <a:r>
              <a:rPr lang="fr-FR" dirty="0" smtClean="0"/>
              <a:t> (large Z cross-section). But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at </a:t>
            </a:r>
            <a:r>
              <a:rPr lang="fr-FR" dirty="0" err="1" smtClean="0"/>
              <a:t>very</a:t>
            </a:r>
            <a:r>
              <a:rPr lang="fr-FR" dirty="0" smtClean="0"/>
              <a:t> ‘</a:t>
            </a:r>
            <a:r>
              <a:rPr lang="fr-FR" dirty="0" err="1" smtClean="0"/>
              <a:t>low</a:t>
            </a:r>
            <a:r>
              <a:rPr lang="fr-FR" dirty="0" smtClean="0"/>
              <a:t>’ </a:t>
            </a:r>
            <a:r>
              <a:rPr lang="fr-FR" dirty="0" err="1" smtClean="0"/>
              <a:t>luminosity</a:t>
            </a:r>
            <a:r>
              <a:rPr lang="fr-FR" dirty="0" smtClean="0"/>
              <a:t> (10</a:t>
            </a:r>
            <a:r>
              <a:rPr lang="fr-FR" baseline="30000" dirty="0" smtClean="0"/>
              <a:t>34</a:t>
            </a:r>
            <a:r>
              <a:rPr lang="fr-FR" dirty="0" smtClean="0"/>
              <a:t> /cm²/s ?) to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as for the HZ signal. One </a:t>
            </a:r>
            <a:r>
              <a:rPr lang="fr-FR" dirty="0" err="1" smtClean="0"/>
              <a:t>month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obtain</a:t>
            </a:r>
            <a:r>
              <a:rPr lang="fr-FR" dirty="0" smtClean="0"/>
              <a:t> 2.10</a:t>
            </a:r>
            <a:r>
              <a:rPr lang="fr-FR" baseline="30000" dirty="0" smtClean="0"/>
              <a:t>5</a:t>
            </a:r>
            <a:r>
              <a:rPr lang="fr-FR" dirty="0" smtClean="0"/>
              <a:t> Z-&gt;µµ.</a:t>
            </a:r>
          </a:p>
          <a:p>
            <a:r>
              <a:rPr lang="fr-FR" dirty="0"/>
              <a:t>B</a:t>
            </a:r>
            <a:r>
              <a:rPr lang="fr-FR" dirty="0" smtClean="0"/>
              <a:t>ut </a:t>
            </a:r>
            <a:r>
              <a:rPr lang="fr-FR" dirty="0" err="1" smtClean="0"/>
              <a:t>also</a:t>
            </a:r>
            <a:r>
              <a:rPr lang="fr-FR" dirty="0" smtClean="0"/>
              <a:t> Z </a:t>
            </a:r>
            <a:r>
              <a:rPr lang="fr-FR" dirty="0" err="1" smtClean="0"/>
              <a:t>returns</a:t>
            </a:r>
            <a:r>
              <a:rPr lang="fr-FR" dirty="0" smtClean="0"/>
              <a:t> (</a:t>
            </a:r>
            <a:r>
              <a:rPr lang="fr-FR" dirty="0" err="1" smtClean="0"/>
              <a:t>e+e</a:t>
            </a:r>
            <a:r>
              <a:rPr lang="fr-FR" dirty="0" smtClean="0"/>
              <a:t>- -&gt; </a:t>
            </a:r>
            <a:r>
              <a:rPr lang="fr-FR" dirty="0" err="1" smtClean="0"/>
              <a:t>Z</a:t>
            </a:r>
            <a:r>
              <a:rPr lang="fr-FR" dirty="0" err="1" smtClean="0">
                <a:latin typeface="Symbol" panose="05050102010706020507" pitchFamily="18" charset="2"/>
              </a:rPr>
              <a:t>g</a:t>
            </a:r>
            <a:r>
              <a:rPr lang="fr-FR" dirty="0" smtClean="0"/>
              <a:t>) in the 240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alignment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dN</a:t>
            </a:r>
            <a:r>
              <a:rPr lang="fr-FR" dirty="0" smtClean="0"/>
              <a:t>/dx calibration.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36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/>
          <a:lstStyle/>
          <a:p>
            <a:r>
              <a:rPr lang="fr-FR" b="1" dirty="0" smtClean="0"/>
              <a:t>Alternative : Micromegas </a:t>
            </a:r>
            <a:r>
              <a:rPr lang="fr-FR" b="1" dirty="0" err="1" smtClean="0"/>
              <a:t>with</a:t>
            </a:r>
            <a:r>
              <a:rPr lang="fr-FR" b="1" dirty="0" smtClean="0"/>
              <a:t> charge sharing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1447"/>
            <a:ext cx="10515600" cy="183235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T2K 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TPCs</a:t>
            </a:r>
            <a:r>
              <a:rPr lang="fr-FR" dirty="0" smtClean="0"/>
              <a:t> for ND280 upgrade, </a:t>
            </a:r>
            <a:r>
              <a:rPr lang="fr-FR" dirty="0" err="1" smtClean="0"/>
              <a:t>with</a:t>
            </a:r>
            <a:r>
              <a:rPr lang="fr-FR" dirty="0" smtClean="0"/>
              <a:t> the new resistive-capacitive charge </a:t>
            </a:r>
            <a:r>
              <a:rPr lang="fr-FR" dirty="0" err="1" smtClean="0"/>
              <a:t>spreading</a:t>
            </a:r>
            <a:r>
              <a:rPr lang="fr-FR" dirty="0" smtClean="0"/>
              <a:t> </a:t>
            </a:r>
            <a:r>
              <a:rPr lang="fr-FR" dirty="0" err="1" smtClean="0"/>
              <a:t>developped</a:t>
            </a:r>
            <a:r>
              <a:rPr lang="fr-FR" dirty="0" smtClean="0"/>
              <a:t> for ILC</a:t>
            </a:r>
          </a:p>
          <a:p>
            <a:r>
              <a:rPr lang="fr-FR" dirty="0" err="1" smtClean="0"/>
              <a:t>Started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in </a:t>
            </a:r>
            <a:r>
              <a:rPr lang="fr-FR" dirty="0" err="1" smtClean="0"/>
              <a:t>September</a:t>
            </a:r>
            <a:r>
              <a:rPr lang="fr-FR" dirty="0" smtClean="0"/>
              <a:t> 2023 and May 2024 at JPARC</a:t>
            </a:r>
          </a:p>
          <a:p>
            <a:r>
              <a:rPr lang="fr-FR" dirty="0" err="1" smtClean="0"/>
              <a:t>Gained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in operating, calibration and </a:t>
            </a:r>
            <a:r>
              <a:rPr lang="fr-FR" dirty="0" err="1" smtClean="0"/>
              <a:t>measuring</a:t>
            </a:r>
            <a:r>
              <a:rPr lang="fr-FR" dirty="0" smtClean="0"/>
              <a:t> the RC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governs</a:t>
            </a:r>
            <a:r>
              <a:rPr lang="fr-FR" dirty="0" smtClean="0"/>
              <a:t> the charge </a:t>
            </a:r>
            <a:r>
              <a:rPr lang="fr-FR" dirty="0" err="1" smtClean="0"/>
              <a:t>spreading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12</a:t>
            </a:fld>
            <a:endParaRPr lang="fr-FR"/>
          </a:p>
        </p:txBody>
      </p:sp>
      <p:pic>
        <p:nvPicPr>
          <p:cNvPr id="1026" name="Picture 2" descr="One of the first event displays showing neutrino paths in the upgraded ND280 detector. (Image: T2K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19975"/>
            <a:ext cx="5594730" cy="2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s.cern.ch/record/2858695/files/202305-116_03.jpg?subformat=icon-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91" y="3319976"/>
            <a:ext cx="4750339" cy="2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7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13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61" y="1000978"/>
            <a:ext cx="10230186" cy="53506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8200" y="147959"/>
            <a:ext cx="1043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Alice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facing</a:t>
            </a:r>
            <a:r>
              <a:rPr lang="fr-FR" sz="2400" dirty="0" smtClean="0"/>
              <a:t> </a:t>
            </a:r>
            <a:r>
              <a:rPr lang="fr-FR" sz="2400" dirty="0" err="1" smtClean="0"/>
              <a:t>similar</a:t>
            </a:r>
            <a:r>
              <a:rPr lang="fr-FR" sz="2400" dirty="0" smtClean="0"/>
              <a:t> </a:t>
            </a:r>
            <a:r>
              <a:rPr lang="fr-FR" sz="2400" dirty="0" err="1" smtClean="0"/>
              <a:t>distortions</a:t>
            </a:r>
            <a:r>
              <a:rPr lang="fr-FR" sz="2400" dirty="0" smtClean="0"/>
              <a:t> in Run3 Pb-Pb collisions at 50 </a:t>
            </a:r>
            <a:r>
              <a:rPr lang="fr-FR" sz="2400" dirty="0" err="1" smtClean="0"/>
              <a:t>kHZ</a:t>
            </a:r>
            <a:r>
              <a:rPr lang="fr-FR" sz="2400" dirty="0" smtClean="0"/>
              <a:t>. </a:t>
            </a:r>
            <a:r>
              <a:rPr lang="fr-FR" sz="2400" dirty="0" err="1" smtClean="0"/>
              <a:t>We</a:t>
            </a:r>
            <a:r>
              <a:rPr lang="fr-FR" sz="2400" dirty="0" smtClean="0"/>
              <a:t> contact </a:t>
            </a:r>
            <a:r>
              <a:rPr lang="fr-FR" sz="2400" dirty="0" err="1" smtClean="0"/>
              <a:t>them</a:t>
            </a:r>
            <a:r>
              <a:rPr lang="fr-FR" sz="2400" dirty="0" smtClean="0"/>
              <a:t>  to </a:t>
            </a:r>
            <a:r>
              <a:rPr lang="fr-FR" sz="2400" dirty="0" err="1" smtClean="0"/>
              <a:t>try</a:t>
            </a:r>
            <a:r>
              <a:rPr lang="fr-FR" sz="2400" dirty="0" smtClean="0"/>
              <a:t> and </a:t>
            </a:r>
            <a:r>
              <a:rPr lang="fr-FR" sz="2400" dirty="0" err="1" smtClean="0"/>
              <a:t>learn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experience</a:t>
            </a:r>
            <a:r>
              <a:rPr lang="fr-FR" sz="2400" dirty="0" smtClean="0"/>
              <a:t> in </a:t>
            </a:r>
            <a:r>
              <a:rPr lang="fr-FR" sz="2400" dirty="0" err="1" smtClean="0"/>
              <a:t>correcting</a:t>
            </a:r>
            <a:r>
              <a:rPr lang="fr-FR" sz="2400" dirty="0" smtClean="0"/>
              <a:t> </a:t>
            </a:r>
            <a:r>
              <a:rPr lang="fr-FR" sz="2400" dirty="0" err="1" smtClean="0"/>
              <a:t>space</a:t>
            </a:r>
            <a:r>
              <a:rPr lang="fr-FR" sz="2400" dirty="0" smtClean="0"/>
              <a:t> charge </a:t>
            </a:r>
            <a:r>
              <a:rPr lang="fr-FR" sz="2400" dirty="0" err="1" smtClean="0"/>
              <a:t>distortions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96265" y="1278193"/>
            <a:ext cx="593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Jens </a:t>
            </a:r>
            <a:r>
              <a:rPr lang="fr-FR" dirty="0" err="1" smtClean="0">
                <a:solidFill>
                  <a:srgbClr val="7030A0"/>
                </a:solidFill>
              </a:rPr>
              <a:t>Wiechula</a:t>
            </a:r>
            <a:r>
              <a:rPr lang="fr-FR" dirty="0" smtClean="0"/>
              <a:t>, talk at LCTPC </a:t>
            </a:r>
            <a:r>
              <a:rPr lang="fr-FR" dirty="0" err="1" smtClean="0"/>
              <a:t>annual</a:t>
            </a:r>
            <a:r>
              <a:rPr lang="fr-FR" dirty="0" smtClean="0"/>
              <a:t> meeting in </a:t>
            </a:r>
            <a:r>
              <a:rPr lang="fr-FR" dirty="0" err="1" smtClean="0"/>
              <a:t>January</a:t>
            </a:r>
            <a:r>
              <a:rPr lang="fr-FR" dirty="0" smtClean="0"/>
              <a:t> 2023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91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250"/>
          </a:xfrm>
        </p:spPr>
        <p:txBody>
          <a:bodyPr/>
          <a:lstStyle/>
          <a:p>
            <a:r>
              <a:rPr lang="fr-FR" b="1" dirty="0" smtClean="0"/>
              <a:t>Application to Long-</a:t>
            </a:r>
            <a:r>
              <a:rPr lang="fr-FR" b="1" dirty="0" err="1" smtClean="0"/>
              <a:t>Lived</a:t>
            </a:r>
            <a:r>
              <a:rPr lang="fr-FR" b="1" dirty="0" smtClean="0"/>
              <a:t> </a:t>
            </a:r>
            <a:r>
              <a:rPr lang="fr-FR" b="1" dirty="0" err="1" smtClean="0"/>
              <a:t>Particles</a:t>
            </a:r>
            <a:r>
              <a:rPr lang="fr-FR" b="1" dirty="0" smtClean="0"/>
              <a:t> (LLP) </a:t>
            </a:r>
            <a:r>
              <a:rPr lang="fr-FR" b="1" dirty="0" err="1" smtClean="0"/>
              <a:t>search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99882"/>
            <a:ext cx="10645588" cy="208877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r>
              <a:rPr lang="fr-FR" dirty="0" err="1" smtClean="0"/>
              <a:t>allowed</a:t>
            </a:r>
            <a:r>
              <a:rPr lang="fr-FR" dirty="0" smtClean="0"/>
              <a:t> by a TPC </a:t>
            </a:r>
            <a:r>
              <a:rPr lang="fr-FR" dirty="0" err="1" smtClean="0"/>
              <a:t>can</a:t>
            </a:r>
            <a:r>
              <a:rPr lang="fr-FR" dirty="0" smtClean="0"/>
              <a:t> help </a:t>
            </a:r>
            <a:r>
              <a:rPr lang="fr-FR" dirty="0" err="1" smtClean="0"/>
              <a:t>finding</a:t>
            </a:r>
            <a:r>
              <a:rPr lang="fr-FR" dirty="0" smtClean="0"/>
              <a:t> a LLP signal by </a:t>
            </a:r>
            <a:r>
              <a:rPr lang="fr-FR" dirty="0" err="1" smtClean="0"/>
              <a:t>revealing</a:t>
            </a:r>
            <a:r>
              <a:rPr lang="fr-FR" dirty="0" smtClean="0"/>
              <a:t> </a:t>
            </a:r>
            <a:r>
              <a:rPr lang="fr-FR" dirty="0" err="1" smtClean="0"/>
              <a:t>kinks</a:t>
            </a:r>
            <a:r>
              <a:rPr lang="fr-FR" dirty="0" smtClean="0"/>
              <a:t> (</a:t>
            </a:r>
            <a:r>
              <a:rPr lang="fr-FR" dirty="0" smtClean="0">
                <a:solidFill>
                  <a:srgbClr val="7030A0"/>
                </a:solidFill>
              </a:rPr>
              <a:t>Daniel Jeans, </a:t>
            </a:r>
            <a:r>
              <a:rPr lang="fr-FR" dirty="0" err="1" smtClean="0">
                <a:solidFill>
                  <a:srgbClr val="7030A0"/>
                </a:solidFill>
              </a:rPr>
              <a:t>Jurina</a:t>
            </a:r>
            <a:r>
              <a:rPr lang="fr-FR" dirty="0" smtClean="0">
                <a:solidFill>
                  <a:srgbClr val="7030A0"/>
                </a:solidFill>
              </a:rPr>
              <a:t> Nakajima, KEK/SOKENDAI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Presentation</a:t>
            </a:r>
            <a:r>
              <a:rPr lang="fr-FR" dirty="0" smtClean="0"/>
              <a:t> at LCWS2024 by </a:t>
            </a:r>
            <a:r>
              <a:rPr lang="fr-FR" dirty="0" err="1" smtClean="0"/>
              <a:t>Jurina</a:t>
            </a:r>
            <a:endParaRPr lang="fr-FR" dirty="0"/>
          </a:p>
          <a:p>
            <a:r>
              <a:rPr lang="fr-FR" dirty="0" smtClean="0"/>
              <a:t>MC </a:t>
            </a:r>
            <a:r>
              <a:rPr lang="fr-FR" dirty="0" err="1" smtClean="0"/>
              <a:t>study</a:t>
            </a:r>
            <a:r>
              <a:rPr lang="fr-FR" dirty="0" smtClean="0"/>
              <a:t> of K</a:t>
            </a:r>
            <a:r>
              <a:rPr lang="fr-FR" baseline="30000" dirty="0" smtClean="0"/>
              <a:t>-</a:t>
            </a:r>
            <a:r>
              <a:rPr lang="fr-FR" dirty="0" smtClean="0"/>
              <a:t> -&gt;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baseline="30000" dirty="0" smtClean="0"/>
              <a:t>-</a:t>
            </a:r>
            <a:r>
              <a:rPr lang="fr-FR" dirty="0" smtClean="0"/>
              <a:t>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baseline="30000" dirty="0" smtClean="0"/>
              <a:t>0 </a:t>
            </a:r>
            <a:r>
              <a:rPr lang="fr-FR" dirty="0" smtClean="0"/>
              <a:t>. </a:t>
            </a:r>
            <a:r>
              <a:rPr lang="fr-FR" dirty="0" err="1" smtClean="0"/>
              <a:t>Trackfinder</a:t>
            </a:r>
            <a:r>
              <a:rPr lang="fr-FR" dirty="0" smtClean="0"/>
              <a:t> in </a:t>
            </a:r>
            <a:r>
              <a:rPr lang="fr-FR" dirty="0" err="1" smtClean="0"/>
              <a:t>MarlinTPC</a:t>
            </a:r>
            <a:r>
              <a:rPr lang="fr-FR" dirty="0" smtClean="0"/>
              <a:t>: </a:t>
            </a:r>
            <a:r>
              <a:rPr lang="fr-FR" dirty="0" err="1" smtClean="0"/>
              <a:t>efficiency</a:t>
            </a:r>
            <a:r>
              <a:rPr lang="fr-FR" dirty="0" smtClean="0"/>
              <a:t> 80% at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K</a:t>
            </a:r>
            <a:r>
              <a:rPr lang="fr-FR" dirty="0" smtClean="0"/>
              <a:t>=10 </a:t>
            </a:r>
            <a:r>
              <a:rPr lang="fr-FR" dirty="0" err="1" smtClean="0"/>
              <a:t>GeV</a:t>
            </a:r>
            <a:r>
              <a:rPr lang="fr-FR" dirty="0" smtClean="0"/>
              <a:t>/c</a:t>
            </a:r>
            <a:endParaRPr lang="fr-FR" baseline="30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9364"/>
            <a:ext cx="4989789" cy="32916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63327" y="3576420"/>
            <a:ext cx="18915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ILD </a:t>
            </a:r>
            <a:r>
              <a:rPr lang="fr-FR" sz="1600" i="1" dirty="0" err="1" smtClean="0"/>
              <a:t>work</a:t>
            </a:r>
            <a:r>
              <a:rPr lang="fr-FR" sz="1600" i="1" dirty="0" smtClean="0"/>
              <a:t> in </a:t>
            </a:r>
            <a:r>
              <a:rPr lang="fr-FR" sz="1600" i="1" dirty="0" err="1" smtClean="0"/>
              <a:t>progress</a:t>
            </a:r>
            <a:endParaRPr lang="fr-FR" sz="1600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79006" y="3209364"/>
            <a:ext cx="5844053" cy="167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baseline="3000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079006" y="4195486"/>
            <a:ext cx="5844053" cy="1963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err="1" smtClean="0"/>
              <a:t>Estimate</a:t>
            </a:r>
            <a:r>
              <a:rPr lang="fr-FR" sz="2600" dirty="0" smtClean="0"/>
              <a:t> of </a:t>
            </a:r>
            <a:r>
              <a:rPr lang="fr-FR" sz="2600" dirty="0" smtClean="0">
                <a:latin typeface="Symbol" panose="05050102010706020507" pitchFamily="18" charset="2"/>
              </a:rPr>
              <a:t>D</a:t>
            </a:r>
            <a:r>
              <a:rPr lang="fr-FR" sz="2600" dirty="0" smtClean="0"/>
              <a:t>m </a:t>
            </a:r>
            <a:r>
              <a:rPr lang="fr-FR" sz="2600" dirty="0" err="1" smtClean="0"/>
              <a:t>between</a:t>
            </a:r>
            <a:r>
              <a:rPr lang="fr-FR" sz="2600" dirty="0" smtClean="0"/>
              <a:t> track1 and track2</a:t>
            </a:r>
          </a:p>
          <a:p>
            <a:r>
              <a:rPr lang="fr-FR" sz="2600" dirty="0" err="1" smtClean="0"/>
              <a:t>Next</a:t>
            </a:r>
            <a:r>
              <a:rPr lang="fr-FR" sz="2600" dirty="0" smtClean="0"/>
              <a:t> : </a:t>
            </a:r>
            <a:r>
              <a:rPr lang="fr-FR" sz="2600" dirty="0" err="1" smtClean="0"/>
              <a:t>extend</a:t>
            </a:r>
            <a:r>
              <a:rPr lang="fr-FR" sz="2600" dirty="0" smtClean="0"/>
              <a:t> to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momenta</a:t>
            </a:r>
            <a:r>
              <a:rPr lang="fr-FR" sz="2600" dirty="0" smtClean="0"/>
              <a:t>, </a:t>
            </a:r>
            <a:r>
              <a:rPr lang="fr-FR" sz="2600" dirty="0" err="1" smtClean="0"/>
              <a:t>kinematic</a:t>
            </a:r>
            <a:r>
              <a:rPr lang="fr-FR" sz="2600" dirty="0" smtClean="0"/>
              <a:t> </a:t>
            </a:r>
            <a:r>
              <a:rPr lang="fr-FR" sz="2600" dirty="0" err="1" smtClean="0"/>
              <a:t>fitting</a:t>
            </a:r>
            <a:endParaRPr lang="fr-FR" sz="2600" dirty="0" smtClean="0"/>
          </a:p>
          <a:p>
            <a:r>
              <a:rPr lang="fr-FR" sz="2600" dirty="0" err="1" smtClean="0"/>
              <a:t>Interpretation</a:t>
            </a:r>
            <a:r>
              <a:rPr lang="fr-FR" sz="2600" dirty="0" smtClean="0"/>
              <a:t> in BSM</a:t>
            </a:r>
          </a:p>
          <a:p>
            <a:endParaRPr lang="fr-FR" sz="2600" baseline="30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783" y="1709083"/>
            <a:ext cx="1164230" cy="7518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482" y="3220968"/>
            <a:ext cx="3582301" cy="777291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98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 </a:t>
            </a:r>
            <a:r>
              <a:rPr lang="fr-FR" b="1" dirty="0" err="1" smtClean="0"/>
              <a:t>word</a:t>
            </a:r>
            <a:r>
              <a:rPr lang="fr-FR" b="1" dirty="0" smtClean="0"/>
              <a:t> on </a:t>
            </a:r>
            <a:r>
              <a:rPr lang="fr-FR" b="1" dirty="0" err="1" smtClean="0"/>
              <a:t>worldwide</a:t>
            </a:r>
            <a:r>
              <a:rPr lang="fr-FR" b="1" dirty="0" smtClean="0"/>
              <a:t> </a:t>
            </a:r>
            <a:r>
              <a:rPr lang="fr-FR" b="1" dirty="0" err="1" smtClean="0"/>
              <a:t>strategy</a:t>
            </a:r>
            <a:r>
              <a:rPr lang="fr-FR" b="1" dirty="0" smtClean="0"/>
              <a:t> for the future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57031"/>
            <a:ext cx="10515600" cy="5115949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Circular</a:t>
            </a:r>
            <a:r>
              <a:rPr lang="fr-FR" dirty="0" smtClean="0"/>
              <a:t> </a:t>
            </a:r>
            <a:r>
              <a:rPr lang="fr-FR" dirty="0" err="1" smtClean="0"/>
              <a:t>collider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good for EW and </a:t>
            </a:r>
            <a:r>
              <a:rPr lang="fr-FR" dirty="0" err="1" smtClean="0"/>
              <a:t>Higgs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, but </a:t>
            </a:r>
            <a:r>
              <a:rPr lang="fr-FR" dirty="0" err="1" smtClean="0"/>
              <a:t>limited</a:t>
            </a:r>
            <a:r>
              <a:rPr lang="fr-FR" dirty="0" smtClean="0"/>
              <a:t> for top and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collider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complementary</a:t>
            </a:r>
            <a:r>
              <a:rPr lang="fr-FR" dirty="0" smtClean="0"/>
              <a:t>, 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go to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. A </a:t>
            </a:r>
            <a:r>
              <a:rPr lang="fr-FR" dirty="0" err="1" smtClean="0"/>
              <a:t>collider</a:t>
            </a:r>
            <a:r>
              <a:rPr lang="fr-FR" dirty="0" smtClean="0"/>
              <a:t> </a:t>
            </a:r>
            <a:r>
              <a:rPr lang="fr-FR" dirty="0" err="1" smtClean="0"/>
              <a:t>starting</a:t>
            </a:r>
            <a:r>
              <a:rPr lang="fr-FR" dirty="0" smtClean="0"/>
              <a:t> at the </a:t>
            </a:r>
            <a:r>
              <a:rPr lang="fr-FR" dirty="0" err="1" smtClean="0"/>
              <a:t>toponium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(340-360 </a:t>
            </a:r>
            <a:r>
              <a:rPr lang="fr-FR" dirty="0" err="1" smtClean="0"/>
              <a:t>GeV</a:t>
            </a:r>
            <a:r>
              <a:rPr lang="fr-FR" dirty="0" smtClean="0"/>
              <a:t>) and </a:t>
            </a:r>
            <a:r>
              <a:rPr lang="fr-FR" dirty="0" err="1" smtClean="0"/>
              <a:t>extending</a:t>
            </a:r>
            <a:r>
              <a:rPr lang="fr-FR" dirty="0" smtClean="0"/>
              <a:t> to at least 550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have a lot of </a:t>
            </a:r>
            <a:r>
              <a:rPr lang="fr-FR" dirty="0" err="1" smtClean="0"/>
              <a:t>interest</a:t>
            </a:r>
            <a:r>
              <a:rPr lang="fr-FR" dirty="0" smtClean="0"/>
              <a:t>.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idea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toponium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the free quark </a:t>
            </a:r>
            <a:r>
              <a:rPr lang="fr-FR" dirty="0" err="1" smtClean="0"/>
              <a:t>lifetime</a:t>
            </a:r>
            <a:r>
              <a:rPr lang="fr-FR" dirty="0" smtClean="0"/>
              <a:t> as </a:t>
            </a:r>
            <a:r>
              <a:rPr lang="fr-FR" dirty="0" err="1" smtClean="0"/>
              <a:t>given</a:t>
            </a:r>
            <a:r>
              <a:rPr lang="fr-FR" dirty="0" smtClean="0"/>
              <a:t> by </a:t>
            </a:r>
            <a:r>
              <a:rPr lang="fr-FR" dirty="0" err="1" smtClean="0"/>
              <a:t>electroweak</a:t>
            </a:r>
            <a:r>
              <a:rPr lang="fr-FR" dirty="0" smtClean="0"/>
              <a:t> partial </a:t>
            </a:r>
            <a:r>
              <a:rPr lang="fr-FR" dirty="0" err="1" smtClean="0"/>
              <a:t>width</a:t>
            </a:r>
            <a:r>
              <a:rPr lang="fr-FR" dirty="0" smtClean="0"/>
              <a:t> </a:t>
            </a:r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bound</a:t>
            </a:r>
            <a:r>
              <a:rPr lang="fr-FR" dirty="0" smtClean="0"/>
              <a:t> state </a:t>
            </a:r>
            <a:r>
              <a:rPr lang="fr-FR" dirty="0" err="1" smtClean="0"/>
              <a:t>orbiting</a:t>
            </a:r>
            <a:r>
              <a:rPr lang="fr-FR" dirty="0" smtClean="0"/>
              <a:t> time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wrong</a:t>
            </a:r>
            <a:r>
              <a:rPr lang="fr-FR" dirty="0" smtClean="0"/>
              <a:t> (as the </a:t>
            </a:r>
            <a:r>
              <a:rPr lang="fr-FR" dirty="0" err="1" smtClean="0"/>
              <a:t>lifetime</a:t>
            </a:r>
            <a:r>
              <a:rPr lang="fr-FR" dirty="0" smtClean="0"/>
              <a:t> of </a:t>
            </a:r>
            <a:r>
              <a:rPr lang="fr-FR" dirty="0" err="1" smtClean="0"/>
              <a:t>many</a:t>
            </a:r>
            <a:r>
              <a:rPr lang="fr-FR" dirty="0" smtClean="0"/>
              <a:t> neutron-</a:t>
            </a:r>
            <a:r>
              <a:rPr lang="fr-FR" dirty="0" err="1" smtClean="0"/>
              <a:t>containing</a:t>
            </a:r>
            <a:r>
              <a:rPr lang="fr-FR" dirty="0" smtClean="0"/>
              <a:t> </a:t>
            </a:r>
            <a:r>
              <a:rPr lang="fr-FR" dirty="0" err="1" smtClean="0"/>
              <a:t>nuclei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the neutron </a:t>
            </a:r>
            <a:r>
              <a:rPr lang="fr-FR" dirty="0" err="1" smtClean="0"/>
              <a:t>lifetime</a:t>
            </a:r>
            <a:r>
              <a:rPr lang="fr-FR" dirty="0" smtClean="0"/>
              <a:t> ~15 minutes)</a:t>
            </a:r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hint</a:t>
            </a:r>
            <a:r>
              <a:rPr lang="fr-FR" dirty="0" smtClean="0"/>
              <a:t> at CMS for a </a:t>
            </a:r>
            <a:r>
              <a:rPr lang="fr-FR" dirty="0" err="1" smtClean="0"/>
              <a:t>narrow</a:t>
            </a:r>
            <a:r>
              <a:rPr lang="fr-FR" dirty="0" smtClean="0"/>
              <a:t> </a:t>
            </a:r>
            <a:r>
              <a:rPr lang="fr-FR" dirty="0" err="1" smtClean="0"/>
              <a:t>toponium</a:t>
            </a:r>
            <a:r>
              <a:rPr lang="fr-FR" dirty="0" smtClean="0"/>
              <a:t> (John </a:t>
            </a:r>
            <a:r>
              <a:rPr lang="fr-FR" dirty="0" err="1" smtClean="0"/>
              <a:t>Ellis’s</a:t>
            </a:r>
            <a:r>
              <a:rPr lang="fr-FR" dirty="0" smtClean="0"/>
              <a:t> </a:t>
            </a:r>
            <a:r>
              <a:rPr lang="fr-FR" dirty="0" err="1" smtClean="0"/>
              <a:t>interpretation</a:t>
            </a:r>
            <a:r>
              <a:rPr lang="fr-FR" dirty="0" smtClean="0"/>
              <a:t> of CMS data </a:t>
            </a:r>
            <a:r>
              <a:rPr lang="fr-FR" dirty="0" err="1" smtClean="0"/>
              <a:t>presented</a:t>
            </a:r>
            <a:r>
              <a:rPr lang="fr-FR" dirty="0" smtClean="0"/>
              <a:t> at the 50th </a:t>
            </a:r>
            <a:r>
              <a:rPr lang="fr-FR" dirty="0" err="1" smtClean="0"/>
              <a:t>anniversary</a:t>
            </a:r>
            <a:r>
              <a:rPr lang="fr-FR" dirty="0" smtClean="0"/>
              <a:t> of J/psi </a:t>
            </a:r>
            <a:r>
              <a:rPr lang="fr-FR" dirty="0" err="1" smtClean="0"/>
              <a:t>discovery</a:t>
            </a:r>
            <a:r>
              <a:rPr lang="fr-FR" dirty="0" smtClean="0"/>
              <a:t>, IHEP, 20th of </a:t>
            </a:r>
            <a:r>
              <a:rPr lang="fr-FR" dirty="0" err="1" smtClean="0"/>
              <a:t>October</a:t>
            </a:r>
            <a:r>
              <a:rPr lang="fr-FR" dirty="0" smtClean="0"/>
              <a:t>). </a:t>
            </a:r>
          </a:p>
          <a:p>
            <a:r>
              <a:rPr lang="fr-FR" dirty="0" err="1"/>
              <a:t>e</a:t>
            </a:r>
            <a:r>
              <a:rPr lang="fr-FR" dirty="0" err="1" smtClean="0"/>
              <a:t>+e</a:t>
            </a:r>
            <a:r>
              <a:rPr lang="fr-FR" dirty="0" smtClean="0"/>
              <a:t>-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colliders</a:t>
            </a:r>
            <a:r>
              <a:rPr lang="fr-FR" dirty="0" smtClean="0"/>
              <a:t>, a </a:t>
            </a:r>
            <a:r>
              <a:rPr lang="fr-FR" dirty="0" err="1" smtClean="0"/>
              <a:t>circular</a:t>
            </a:r>
            <a:r>
              <a:rPr lang="fr-FR" dirty="0" smtClean="0"/>
              <a:t> one at </a:t>
            </a:r>
            <a:r>
              <a:rPr lang="fr-FR" dirty="0" err="1" smtClean="0"/>
              <a:t>very</a:t>
            </a:r>
            <a:r>
              <a:rPr lang="fr-FR" dirty="0" smtClean="0"/>
              <a:t> high </a:t>
            </a:r>
            <a:r>
              <a:rPr lang="fr-FR" dirty="0" err="1" smtClean="0"/>
              <a:t>luminosity</a:t>
            </a:r>
            <a:r>
              <a:rPr lang="fr-FR" dirty="0"/>
              <a:t> </a:t>
            </a:r>
            <a:r>
              <a:rPr lang="fr-FR" dirty="0" smtClean="0"/>
              <a:t>for EW </a:t>
            </a:r>
            <a:r>
              <a:rPr lang="fr-FR" dirty="0" err="1" smtClean="0"/>
              <a:t>physics</a:t>
            </a:r>
            <a:r>
              <a:rPr lang="fr-FR" dirty="0" smtClean="0"/>
              <a:t> and a </a:t>
            </a:r>
            <a:r>
              <a:rPr lang="fr-FR" dirty="0" err="1" smtClean="0"/>
              <a:t>linear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polarized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, at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for </a:t>
            </a:r>
            <a:r>
              <a:rPr lang="fr-FR" dirty="0" err="1" smtClean="0"/>
              <a:t>ttbar</a:t>
            </a:r>
            <a:r>
              <a:rPr lang="fr-FR" dirty="0" smtClean="0"/>
              <a:t>, </a:t>
            </a:r>
            <a:r>
              <a:rPr lang="fr-FR" dirty="0" err="1" smtClean="0"/>
              <a:t>toponium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r>
              <a:rPr lang="fr-FR" dirty="0" smtClean="0"/>
              <a:t> and multi-</a:t>
            </a:r>
            <a:r>
              <a:rPr lang="fr-FR" dirty="0" err="1" smtClean="0"/>
              <a:t>Higgs</a:t>
            </a:r>
            <a:r>
              <a:rPr lang="fr-FR" dirty="0" smtClean="0"/>
              <a:t>. There </a:t>
            </a:r>
            <a:r>
              <a:rPr lang="fr-FR" dirty="0" err="1" smtClean="0"/>
              <a:t>is</a:t>
            </a:r>
            <a:r>
              <a:rPr lang="fr-FR" dirty="0" smtClean="0"/>
              <a:t> lot of </a:t>
            </a:r>
            <a:r>
              <a:rPr lang="fr-FR" dirty="0" err="1" smtClean="0"/>
              <a:t>fundamental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, at the meeting point of </a:t>
            </a:r>
            <a:r>
              <a:rPr lang="fr-FR" dirty="0" err="1" smtClean="0"/>
              <a:t>weak</a:t>
            </a:r>
            <a:r>
              <a:rPr lang="fr-FR" dirty="0" smtClean="0"/>
              <a:t> and </a:t>
            </a:r>
            <a:r>
              <a:rPr lang="fr-FR" dirty="0" err="1" smtClean="0"/>
              <a:t>strong</a:t>
            </a:r>
            <a:r>
              <a:rPr lang="fr-FR" dirty="0" smtClean="0"/>
              <a:t> interactions.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4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Field cage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9235" y="1287738"/>
            <a:ext cx="7025476" cy="3861855"/>
          </a:xfrm>
        </p:spPr>
        <p:txBody>
          <a:bodyPr/>
          <a:lstStyle/>
          <a:p>
            <a:r>
              <a:rPr lang="fr-FR" dirty="0" smtClean="0"/>
              <a:t>Talk by </a:t>
            </a:r>
            <a:r>
              <a:rPr lang="fr-FR" dirty="0" smtClean="0">
                <a:solidFill>
                  <a:srgbClr val="7030A0"/>
                </a:solidFill>
              </a:rPr>
              <a:t>Oliver Schäfer </a:t>
            </a:r>
            <a:r>
              <a:rPr lang="fr-FR" dirty="0" smtClean="0"/>
              <a:t>at LCWS2024 in Tokyo</a:t>
            </a:r>
          </a:p>
          <a:p>
            <a:r>
              <a:rPr lang="fr-FR" dirty="0" smtClean="0"/>
              <a:t>New prototype </a:t>
            </a:r>
            <a:r>
              <a:rPr lang="fr-FR" dirty="0" err="1" smtClean="0"/>
              <a:t>field</a:t>
            </a:r>
            <a:r>
              <a:rPr lang="fr-FR" dirty="0" smtClean="0"/>
              <a:t> cage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r>
              <a:rPr lang="fr-FR" dirty="0" smtClean="0"/>
              <a:t> at DESY</a:t>
            </a:r>
          </a:p>
          <a:p>
            <a:pPr lvl="1"/>
            <a:r>
              <a:rPr lang="fr-FR" dirty="0" err="1" smtClean="0"/>
              <a:t>Previous</a:t>
            </a:r>
            <a:r>
              <a:rPr lang="fr-FR" dirty="0" smtClean="0"/>
              <a:t> one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2019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skewed</a:t>
            </a:r>
            <a:endParaRPr lang="fr-FR" dirty="0" smtClean="0"/>
          </a:p>
          <a:p>
            <a:pPr lvl="1"/>
            <a:r>
              <a:rPr lang="fr-FR" dirty="0" err="1" smtClean="0"/>
              <a:t>Keep</a:t>
            </a:r>
            <a:r>
              <a:rPr lang="fr-FR" dirty="0" smtClean="0"/>
              <a:t> in-house know-how</a:t>
            </a:r>
          </a:p>
          <a:p>
            <a:pPr lvl="1"/>
            <a:r>
              <a:rPr lang="fr-FR" dirty="0" smtClean="0"/>
              <a:t>New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mandrel</a:t>
            </a:r>
            <a:endParaRPr lang="fr-FR" dirty="0" smtClean="0"/>
          </a:p>
          <a:p>
            <a:pPr lvl="1"/>
            <a:r>
              <a:rPr lang="fr-FR" dirty="0" smtClean="0"/>
              <a:t>HV </a:t>
            </a:r>
            <a:r>
              <a:rPr lang="fr-FR" dirty="0" err="1" smtClean="0"/>
              <a:t>stability</a:t>
            </a:r>
            <a:r>
              <a:rPr lang="fr-FR" dirty="0" smtClean="0"/>
              <a:t> issues 2020-21</a:t>
            </a:r>
          </a:p>
          <a:p>
            <a:pPr marL="457200" lvl="1" indent="0">
              <a:buNone/>
            </a:pPr>
            <a:r>
              <a:rPr lang="fr-FR" dirty="0" err="1"/>
              <a:t>n</a:t>
            </a:r>
            <a:r>
              <a:rPr lang="fr-FR" dirty="0" err="1" smtClean="0"/>
              <a:t>ow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endParaRPr lang="fr-FR" dirty="0" smtClean="0"/>
          </a:p>
          <a:p>
            <a:pPr lvl="1"/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stip</a:t>
            </a:r>
            <a:r>
              <a:rPr lang="fr-FR" dirty="0" smtClean="0"/>
              <a:t> pattern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negligible</a:t>
            </a:r>
            <a:r>
              <a:rPr lang="fr-FR" dirty="0" smtClean="0"/>
              <a:t> impact on </a:t>
            </a:r>
          </a:p>
          <a:p>
            <a:pPr marL="457200" lvl="1" indent="0">
              <a:buNone/>
            </a:pPr>
            <a:r>
              <a:rPr lang="fr-FR" dirty="0" err="1"/>
              <a:t>f</a:t>
            </a:r>
            <a:r>
              <a:rPr lang="fr-FR" dirty="0" err="1" smtClean="0"/>
              <a:t>ield</a:t>
            </a:r>
            <a:r>
              <a:rPr lang="fr-FR" dirty="0" smtClean="0"/>
              <a:t> </a:t>
            </a:r>
            <a:r>
              <a:rPr lang="fr-FR" dirty="0" err="1" smtClean="0"/>
              <a:t>homogeneity</a:t>
            </a:r>
            <a:r>
              <a:rPr lang="fr-FR" dirty="0" smtClean="0"/>
              <a:t> : 1-piece foil </a:t>
            </a:r>
            <a:r>
              <a:rPr lang="fr-FR" dirty="0" err="1" smtClean="0"/>
              <a:t>produced</a:t>
            </a:r>
            <a:r>
              <a:rPr lang="fr-FR" dirty="0" smtClean="0"/>
              <a:t> at CERN 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365" y="1287738"/>
            <a:ext cx="3739882" cy="16156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01998"/>
            <a:ext cx="10842812" cy="8717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365" y="2903367"/>
            <a:ext cx="3055716" cy="217604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8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734101"/>
          </a:xfrm>
        </p:spPr>
        <p:txBody>
          <a:bodyPr/>
          <a:lstStyle/>
          <a:p>
            <a:r>
              <a:rPr lang="fr-FR" b="1" dirty="0" smtClean="0"/>
              <a:t>Pixel </a:t>
            </a:r>
            <a:r>
              <a:rPr lang="fr-FR" b="1" dirty="0" err="1" smtClean="0"/>
              <a:t>readout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220" y="1155436"/>
            <a:ext cx="9186747" cy="5109079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38536" y="457200"/>
            <a:ext cx="612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7030A0"/>
                </a:solidFill>
              </a:rPr>
              <a:t>Peter </a:t>
            </a:r>
            <a:r>
              <a:rPr lang="fr-FR" sz="2800" dirty="0" err="1" smtClean="0">
                <a:solidFill>
                  <a:srgbClr val="7030A0"/>
                </a:solidFill>
              </a:rPr>
              <a:t>Kluit</a:t>
            </a:r>
            <a:r>
              <a:rPr lang="fr-FR" sz="2800" dirty="0" err="1" smtClean="0"/>
              <a:t>’s</a:t>
            </a:r>
            <a:r>
              <a:rPr lang="fr-FR" sz="2800" dirty="0" smtClean="0"/>
              <a:t> and </a:t>
            </a:r>
            <a:r>
              <a:rPr lang="fr-FR" sz="2800" dirty="0" smtClean="0">
                <a:solidFill>
                  <a:srgbClr val="7030A0"/>
                </a:solidFill>
              </a:rPr>
              <a:t>Huirong </a:t>
            </a:r>
            <a:r>
              <a:rPr lang="fr-FR" sz="2800" dirty="0" err="1" smtClean="0">
                <a:solidFill>
                  <a:srgbClr val="7030A0"/>
                </a:solidFill>
              </a:rPr>
              <a:t>Qi’s</a:t>
            </a:r>
            <a:r>
              <a:rPr lang="fr-FR" sz="2800" dirty="0" smtClean="0">
                <a:solidFill>
                  <a:srgbClr val="7030A0"/>
                </a:solidFill>
              </a:rPr>
              <a:t> </a:t>
            </a:r>
            <a:r>
              <a:rPr lang="fr-FR" sz="2800" dirty="0" err="1" smtClean="0"/>
              <a:t>talks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6906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552" y="175084"/>
            <a:ext cx="6440719" cy="95814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 bit of </a:t>
            </a:r>
            <a:r>
              <a:rPr lang="fr-FR" b="1" dirty="0" err="1" smtClean="0"/>
              <a:t>history</a:t>
            </a:r>
            <a:r>
              <a:rPr lang="fr-FR" b="1" dirty="0" smtClean="0"/>
              <a:t> : </a:t>
            </a:r>
            <a:br>
              <a:rPr lang="fr-FR" b="1" dirty="0" smtClean="0"/>
            </a:br>
            <a:r>
              <a:rPr lang="fr-FR" sz="4000" b="1" dirty="0" smtClean="0"/>
              <a:t>Ingrid </a:t>
            </a:r>
            <a:r>
              <a:rPr lang="fr-FR" sz="4000" b="1" dirty="0" smtClean="0"/>
              <a:t>and </a:t>
            </a:r>
            <a:r>
              <a:rPr lang="fr-FR" sz="4000" b="1" dirty="0" err="1" smtClean="0"/>
              <a:t>GridPix</a:t>
            </a:r>
            <a:r>
              <a:rPr lang="fr-FR" sz="4000" b="1" dirty="0" smtClean="0"/>
              <a:t>, 20 </a:t>
            </a:r>
            <a:r>
              <a:rPr lang="fr-FR" sz="4000" b="1" dirty="0" err="1" smtClean="0"/>
              <a:t>years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ago</a:t>
            </a:r>
            <a:r>
              <a:rPr lang="fr-FR" sz="4000" b="1" dirty="0" smtClean="0"/>
              <a:t> 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6" y="3430587"/>
            <a:ext cx="5308274" cy="30751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32" y="63558"/>
            <a:ext cx="5972537" cy="30537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91" y="3430587"/>
            <a:ext cx="5802409" cy="305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750" y="1282605"/>
            <a:ext cx="5800340" cy="1998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By post-</a:t>
            </a:r>
            <a:r>
              <a:rPr lang="fr-FR" dirty="0" err="1" smtClean="0"/>
              <a:t>processing</a:t>
            </a:r>
            <a:r>
              <a:rPr lang="fr-FR" dirty="0" smtClean="0"/>
              <a:t> on </a:t>
            </a:r>
            <a:r>
              <a:rPr lang="fr-FR" dirty="0" err="1" smtClean="0"/>
              <a:t>silicon</a:t>
            </a:r>
            <a:r>
              <a:rPr lang="fr-FR" dirty="0" smtClean="0"/>
              <a:t> wafers, </a:t>
            </a:r>
            <a:r>
              <a:rPr lang="fr-FR" dirty="0" err="1" smtClean="0"/>
              <a:t>with</a:t>
            </a:r>
            <a:r>
              <a:rPr lang="fr-FR" dirty="0" smtClean="0"/>
              <a:t> Twente and </a:t>
            </a:r>
            <a:r>
              <a:rPr lang="fr-FR" dirty="0" err="1" smtClean="0"/>
              <a:t>Nikhef</a:t>
            </a:r>
            <a:r>
              <a:rPr lang="fr-FR" dirty="0" smtClean="0"/>
              <a:t> </a:t>
            </a:r>
            <a:r>
              <a:rPr lang="fr-FR" dirty="0" err="1" smtClean="0"/>
              <a:t>colleagues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able to </a:t>
            </a:r>
            <a:r>
              <a:rPr lang="fr-FR" dirty="0" err="1" smtClean="0"/>
              <a:t>deposit</a:t>
            </a:r>
            <a:r>
              <a:rPr lang="fr-FR" dirty="0" smtClean="0"/>
              <a:t> 0.8 µm Al </a:t>
            </a:r>
            <a:r>
              <a:rPr lang="fr-FR" dirty="0" err="1" smtClean="0"/>
              <a:t>meshes</a:t>
            </a:r>
            <a:r>
              <a:rPr lang="fr-FR" dirty="0" smtClean="0"/>
              <a:t>. The </a:t>
            </a:r>
            <a:r>
              <a:rPr lang="fr-FR" dirty="0"/>
              <a:t>‘Integrated </a:t>
            </a:r>
            <a:r>
              <a:rPr lang="fr-FR" dirty="0" err="1"/>
              <a:t>Grid</a:t>
            </a:r>
            <a:r>
              <a:rPr lang="fr-FR" dirty="0"/>
              <a:t>’ </a:t>
            </a:r>
            <a:r>
              <a:rPr lang="fr-FR" dirty="0" err="1"/>
              <a:t>InGrid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born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8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00716" cy="959769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 bit of </a:t>
            </a:r>
            <a:r>
              <a:rPr lang="fr-FR" b="1" dirty="0" err="1" smtClean="0"/>
              <a:t>History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err="1" smtClean="0"/>
              <a:t>Timepix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288" y="365125"/>
            <a:ext cx="5926238" cy="30537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838200" y="1530177"/>
            <a:ext cx="43549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first tests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carried</a:t>
            </a:r>
            <a:r>
              <a:rPr lang="fr-FR" dirty="0" smtClean="0"/>
              <a:t> out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Medipix</a:t>
            </a:r>
            <a:r>
              <a:rPr lang="fr-FR" dirty="0" smtClean="0"/>
              <a:t>.</a:t>
            </a:r>
          </a:p>
          <a:p>
            <a:r>
              <a:rPr lang="fr-FR" dirty="0" smtClean="0"/>
              <a:t>By </a:t>
            </a:r>
            <a:r>
              <a:rPr lang="fr-FR" dirty="0" err="1" smtClean="0"/>
              <a:t>adding</a:t>
            </a:r>
            <a:r>
              <a:rPr lang="fr-FR" dirty="0" smtClean="0"/>
              <a:t> a </a:t>
            </a:r>
            <a:r>
              <a:rPr lang="fr-FR" dirty="0" err="1" smtClean="0"/>
              <a:t>clock</a:t>
            </a:r>
            <a:r>
              <a:rPr lang="fr-FR" dirty="0" smtClean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in all the pixels,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changed</a:t>
            </a:r>
            <a:r>
              <a:rPr lang="fr-FR" dirty="0" smtClean="0"/>
              <a:t> the ‘</a:t>
            </a:r>
            <a:r>
              <a:rPr lang="fr-FR" dirty="0" err="1" smtClean="0"/>
              <a:t>grey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’ for photon </a:t>
            </a:r>
            <a:r>
              <a:rPr lang="fr-FR" dirty="0" err="1" smtClean="0"/>
              <a:t>counting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a time </a:t>
            </a:r>
            <a:r>
              <a:rPr lang="fr-FR" dirty="0" err="1" smtClean="0"/>
              <a:t>measurement</a:t>
            </a:r>
            <a:r>
              <a:rPr lang="fr-FR" dirty="0" smtClean="0"/>
              <a:t> on all pixels, </a:t>
            </a:r>
            <a:r>
              <a:rPr lang="fr-FR" dirty="0" err="1" smtClean="0"/>
              <a:t>changing</a:t>
            </a:r>
            <a:r>
              <a:rPr lang="fr-FR" dirty="0" smtClean="0"/>
              <a:t> the </a:t>
            </a:r>
            <a:r>
              <a:rPr lang="fr-FR" dirty="0" err="1" smtClean="0"/>
              <a:t>imaging</a:t>
            </a:r>
            <a:r>
              <a:rPr lang="fr-FR" dirty="0" smtClean="0"/>
              <a:t> chip </a:t>
            </a:r>
            <a:r>
              <a:rPr lang="fr-FR" dirty="0" err="1" smtClean="0"/>
              <a:t>into</a:t>
            </a:r>
            <a:r>
              <a:rPr lang="fr-FR" dirty="0" smtClean="0"/>
              <a:t> a TPC (digital) </a:t>
            </a:r>
            <a:r>
              <a:rPr lang="fr-FR" dirty="0" err="1" smtClean="0"/>
              <a:t>readout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fund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, from the chip design (Xavier </a:t>
            </a:r>
            <a:r>
              <a:rPr lang="fr-FR" dirty="0" err="1" smtClean="0"/>
              <a:t>Lloppart</a:t>
            </a:r>
            <a:r>
              <a:rPr lang="fr-FR" dirty="0" smtClean="0"/>
              <a:t>) to the wafer production, and tests (David </a:t>
            </a:r>
            <a:r>
              <a:rPr lang="fr-FR" dirty="0" err="1" smtClean="0"/>
              <a:t>Attié</a:t>
            </a:r>
            <a:r>
              <a:rPr lang="fr-FR" dirty="0" smtClean="0"/>
              <a:t>) </a:t>
            </a:r>
            <a:r>
              <a:rPr lang="fr-FR" dirty="0" err="1" smtClean="0"/>
              <a:t>within</a:t>
            </a:r>
            <a:r>
              <a:rPr lang="fr-FR" dirty="0" smtClean="0"/>
              <a:t> an EU project, EUDET, from 2006 on.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38200" y="4740354"/>
            <a:ext cx="10506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carried</a:t>
            </a:r>
            <a:r>
              <a:rPr lang="fr-FR" dirty="0" smtClean="0"/>
              <a:t> out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TimePix</a:t>
            </a:r>
            <a:r>
              <a:rPr lang="fr-FR" dirty="0" smtClean="0"/>
              <a:t> : </a:t>
            </a:r>
            <a:r>
              <a:rPr lang="fr-FR" dirty="0" err="1" smtClean="0"/>
              <a:t>Octopuce</a:t>
            </a:r>
            <a:r>
              <a:rPr lang="fr-FR" dirty="0" smtClean="0"/>
              <a:t>, an 8-chip module, </a:t>
            </a:r>
            <a:r>
              <a:rPr lang="fr-FR" dirty="0" err="1" smtClean="0"/>
              <a:t>study</a:t>
            </a:r>
            <a:r>
              <a:rPr lang="fr-FR" dirty="0" smtClean="0"/>
              <a:t> of avalanche fluctuations (Michael Lupberger),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on </a:t>
            </a:r>
            <a:r>
              <a:rPr lang="fr-FR" dirty="0" err="1" smtClean="0"/>
              <a:t>Micromegas</a:t>
            </a:r>
            <a:r>
              <a:rPr lang="fr-FR" dirty="0" smtClean="0"/>
              <a:t> (Max Chefdeville), and </a:t>
            </a:r>
            <a:r>
              <a:rPr lang="fr-FR" dirty="0" err="1" smtClean="0"/>
              <a:t>improved</a:t>
            </a:r>
            <a:r>
              <a:rPr lang="fr-FR" dirty="0" smtClean="0"/>
              <a:t> the protection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sparks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15 µm </a:t>
            </a:r>
            <a:r>
              <a:rPr lang="fr-FR" dirty="0" err="1" smtClean="0"/>
              <a:t>resistive</a:t>
            </a:r>
            <a:r>
              <a:rPr lang="fr-FR" dirty="0" smtClean="0"/>
              <a:t> layer…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31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CEPC </a:t>
            </a:r>
            <a:r>
              <a:rPr lang="fr-FR" b="1" dirty="0" err="1" smtClean="0"/>
              <a:t>reference</a:t>
            </a:r>
            <a:r>
              <a:rPr lang="fr-FR" b="1" dirty="0" smtClean="0"/>
              <a:t> detector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CEPC </a:t>
            </a:r>
            <a:r>
              <a:rPr lang="fr-FR" dirty="0"/>
              <a:t>R</a:t>
            </a:r>
            <a:r>
              <a:rPr lang="fr-FR" dirty="0" smtClean="0"/>
              <a:t>eference Detector team chose a TPC for the high </a:t>
            </a:r>
            <a:r>
              <a:rPr lang="fr-FR" dirty="0" err="1" smtClean="0"/>
              <a:t>energy</a:t>
            </a:r>
            <a:r>
              <a:rPr lang="fr-FR" dirty="0" smtClean="0"/>
              <a:t> running (first 10 </a:t>
            </a:r>
            <a:r>
              <a:rPr lang="fr-FR" dirty="0" err="1" smtClean="0"/>
              <a:t>years</a:t>
            </a:r>
            <a:r>
              <a:rPr lang="fr-FR" dirty="0" smtClean="0"/>
              <a:t> + 6 </a:t>
            </a:r>
            <a:r>
              <a:rPr lang="fr-FR" dirty="0" err="1" smtClean="0"/>
              <a:t>years</a:t>
            </a:r>
            <a:r>
              <a:rPr lang="fr-FR" dirty="0" smtClean="0"/>
              <a:t> of top) : excellent </a:t>
            </a:r>
            <a:r>
              <a:rPr lang="fr-FR" dirty="0" err="1" smtClean="0"/>
              <a:t>choice</a:t>
            </a:r>
            <a:r>
              <a:rPr lang="fr-FR" dirty="0" smtClean="0"/>
              <a:t>, </a:t>
            </a:r>
            <a:r>
              <a:rPr lang="fr-FR" dirty="0" err="1" smtClean="0"/>
              <a:t>following</a:t>
            </a:r>
            <a:r>
              <a:rPr lang="fr-FR" dirty="0" smtClean="0"/>
              <a:t> ALEPH, DELPHI at LEP </a:t>
            </a:r>
            <a:r>
              <a:rPr lang="fr-FR" dirty="0" err="1" smtClean="0"/>
              <a:t>success</a:t>
            </a:r>
            <a:r>
              <a:rPr lang="fr-FR" dirty="0" smtClean="0"/>
              <a:t>, and ALICE at LHC.</a:t>
            </a:r>
          </a:p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opted</a:t>
            </a:r>
            <a:r>
              <a:rPr lang="fr-FR" dirty="0" smtClean="0"/>
              <a:t> for a pixel TPC : </a:t>
            </a:r>
            <a:r>
              <a:rPr lang="fr-FR" dirty="0" err="1" smtClean="0"/>
              <a:t>small</a:t>
            </a:r>
            <a:r>
              <a:rPr lang="fr-FR" dirty="0" smtClean="0"/>
              <a:t> pads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electronic</a:t>
            </a:r>
            <a:r>
              <a:rPr lang="fr-FR" dirty="0" smtClean="0"/>
              <a:t> noise. </a:t>
            </a:r>
            <a:r>
              <a:rPr lang="fr-FR" dirty="0" err="1" smtClean="0"/>
              <a:t>Then</a:t>
            </a:r>
            <a:r>
              <a:rPr lang="fr-FR" dirty="0" smtClean="0"/>
              <a:t> digital TPC </a:t>
            </a:r>
            <a:r>
              <a:rPr lang="fr-FR" dirty="0" err="1" smtClean="0"/>
              <a:t>becomes</a:t>
            </a:r>
            <a:r>
              <a:rPr lang="fr-FR" dirty="0" smtClean="0"/>
              <a:t> possible : </a:t>
            </a:r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optimize</a:t>
            </a:r>
            <a:r>
              <a:rPr lang="fr-FR" dirty="0" smtClean="0"/>
              <a:t> pad size for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and cluster </a:t>
            </a:r>
            <a:r>
              <a:rPr lang="fr-FR" dirty="0" err="1" smtClean="0"/>
              <a:t>counting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Choice</a:t>
            </a:r>
            <a:r>
              <a:rPr lang="fr-FR" dirty="0" smtClean="0"/>
              <a:t> of a digital chip : </a:t>
            </a:r>
            <a:r>
              <a:rPr lang="fr-FR" dirty="0" err="1" smtClean="0"/>
              <a:t>timepix</a:t>
            </a:r>
            <a:r>
              <a:rPr lang="fr-FR" dirty="0" smtClean="0"/>
              <a:t> 3 or 4, or </a:t>
            </a:r>
            <a:r>
              <a:rPr lang="fr-FR" dirty="0" err="1" smtClean="0"/>
              <a:t>else</a:t>
            </a:r>
            <a:r>
              <a:rPr lang="fr-FR" dirty="0" smtClean="0"/>
              <a:t>? </a:t>
            </a:r>
          </a:p>
          <a:p>
            <a:r>
              <a:rPr lang="fr-FR" dirty="0" err="1" smtClean="0"/>
              <a:t>Study</a:t>
            </a:r>
            <a:r>
              <a:rPr lang="fr-FR" dirty="0" smtClean="0"/>
              <a:t> protection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sparks</a:t>
            </a:r>
            <a:r>
              <a:rPr lang="fr-FR" dirty="0" smtClean="0"/>
              <a:t> (for instance 15 µm or </a:t>
            </a:r>
            <a:r>
              <a:rPr lang="fr-FR" dirty="0" err="1" smtClean="0"/>
              <a:t>Si</a:t>
            </a:r>
            <a:r>
              <a:rPr lang="fr-FR" baseline="-25000" dirty="0" err="1" smtClean="0"/>
              <a:t>x</a:t>
            </a:r>
            <a:r>
              <a:rPr lang="fr-FR" dirty="0" err="1" smtClean="0"/>
              <a:t>N</a:t>
            </a:r>
            <a:r>
              <a:rPr lang="fr-FR" baseline="-25000" dirty="0" err="1" smtClean="0"/>
              <a:t>y</a:t>
            </a:r>
            <a:r>
              <a:rPr lang="fr-FR" dirty="0" smtClean="0"/>
              <a:t>) </a:t>
            </a:r>
            <a:r>
              <a:rPr lang="fr-FR" dirty="0" err="1" smtClean="0"/>
              <a:t>bulk</a:t>
            </a:r>
            <a:r>
              <a:rPr lang="fr-FR" dirty="0" smtClean="0"/>
              <a:t> </a:t>
            </a:r>
            <a:r>
              <a:rPr lang="fr-FR" dirty="0" err="1" smtClean="0"/>
              <a:t>resistivity</a:t>
            </a:r>
            <a:r>
              <a:rPr lang="fr-FR" dirty="0" smtClean="0"/>
              <a:t> ~10</a:t>
            </a:r>
            <a:r>
              <a:rPr lang="fr-FR" baseline="30000" dirty="0" smtClean="0"/>
              <a:t>13</a:t>
            </a:r>
            <a:r>
              <a:rPr lang="fr-FR" dirty="0" smtClean="0"/>
              <a:t> </a:t>
            </a:r>
            <a:r>
              <a:rPr lang="fr-FR" dirty="0" smtClean="0">
                <a:latin typeface="Symbol" panose="05050102010706020507" pitchFamily="18" charset="2"/>
              </a:rPr>
              <a:t>W</a:t>
            </a:r>
            <a:r>
              <a:rPr lang="fr-FR" dirty="0" smtClean="0"/>
              <a:t>.cm and test </a:t>
            </a:r>
            <a:r>
              <a:rPr lang="fr-FR" dirty="0" err="1" smtClean="0"/>
              <a:t>with</a:t>
            </a:r>
            <a:r>
              <a:rPr lang="fr-FR" smtClean="0"/>
              <a:t> prototype.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89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r>
              <a:rPr lang="fr-FR" b="1" dirty="0" err="1" smtClean="0"/>
              <a:t>Gas</a:t>
            </a:r>
            <a:r>
              <a:rPr lang="fr-FR" b="1" dirty="0" smtClean="0"/>
              <a:t> </a:t>
            </a:r>
            <a:r>
              <a:rPr lang="fr-FR" b="1" dirty="0" err="1" smtClean="0"/>
              <a:t>choice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44307"/>
            <a:ext cx="10515600" cy="513572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Base </a:t>
            </a:r>
            <a:r>
              <a:rPr lang="fr-FR" dirty="0" err="1" smtClean="0"/>
              <a:t>gas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Ar for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ionization</a:t>
            </a:r>
            <a:r>
              <a:rPr lang="fr-FR" dirty="0" smtClean="0"/>
              <a:t> : 97 e-ion pairs in ~35-40 clusters</a:t>
            </a:r>
          </a:p>
          <a:p>
            <a:pPr lvl="1"/>
            <a:r>
              <a:rPr lang="fr-FR" dirty="0" smtClean="0"/>
              <a:t>He for </a:t>
            </a:r>
            <a:r>
              <a:rPr lang="fr-FR" dirty="0" err="1" smtClean="0"/>
              <a:t>well</a:t>
            </a:r>
            <a:r>
              <a:rPr lang="fr-FR" dirty="0" err="1"/>
              <a:t>-</a:t>
            </a:r>
            <a:r>
              <a:rPr lang="fr-FR" dirty="0" err="1" smtClean="0"/>
              <a:t>separated</a:t>
            </a:r>
            <a:r>
              <a:rPr lang="fr-FR" dirty="0" smtClean="0"/>
              <a:t> clusters </a:t>
            </a:r>
            <a:r>
              <a:rPr lang="fr-FR" dirty="0" err="1" smtClean="0"/>
              <a:t>easing</a:t>
            </a:r>
            <a:r>
              <a:rPr lang="fr-FR" dirty="0" smtClean="0"/>
              <a:t> </a:t>
            </a:r>
            <a:r>
              <a:rPr lang="fr-FR" dirty="0" err="1" smtClean="0"/>
              <a:t>dN</a:t>
            </a:r>
            <a:r>
              <a:rPr lang="fr-FR" dirty="0" smtClean="0"/>
              <a:t>/dx (but </a:t>
            </a:r>
            <a:r>
              <a:rPr lang="fr-FR" dirty="0" err="1" smtClean="0"/>
              <a:t>cannot</a:t>
            </a:r>
            <a:r>
              <a:rPr lang="fr-FR" dirty="0" smtClean="0"/>
              <a:t> set </a:t>
            </a:r>
            <a:r>
              <a:rPr lang="fr-FR" dirty="0" err="1" smtClean="0"/>
              <a:t>field</a:t>
            </a:r>
            <a:r>
              <a:rPr lang="fr-FR" dirty="0" smtClean="0"/>
              <a:t> to the maximum drift </a:t>
            </a:r>
            <a:r>
              <a:rPr lang="fr-FR" dirty="0" err="1" smtClean="0"/>
              <a:t>velocity</a:t>
            </a:r>
            <a:r>
              <a:rPr lang="fr-FR" dirty="0" smtClean="0"/>
              <a:t> over 2 m)</a:t>
            </a:r>
          </a:p>
          <a:p>
            <a:endParaRPr lang="fr-FR" dirty="0"/>
          </a:p>
          <a:p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gases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Isobutane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quencher</a:t>
            </a:r>
            <a:r>
              <a:rPr lang="fr-FR" dirty="0" smtClean="0"/>
              <a:t>, </a:t>
            </a:r>
            <a:r>
              <a:rPr lang="fr-FR" dirty="0" err="1" smtClean="0"/>
              <a:t>cuts</a:t>
            </a:r>
            <a:r>
              <a:rPr lang="fr-FR" dirty="0" smtClean="0"/>
              <a:t> </a:t>
            </a:r>
            <a:r>
              <a:rPr lang="fr-FR" dirty="0" err="1" smtClean="0"/>
              <a:t>UVs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avalanche propagation</a:t>
            </a:r>
          </a:p>
          <a:p>
            <a:pPr lvl="1"/>
            <a:r>
              <a:rPr lang="fr-FR" dirty="0" smtClean="0"/>
              <a:t>CF</a:t>
            </a:r>
            <a:r>
              <a:rPr lang="fr-FR" baseline="-25000" dirty="0" smtClean="0"/>
              <a:t>4</a:t>
            </a:r>
            <a:r>
              <a:rPr lang="fr-FR" dirty="0" smtClean="0"/>
              <a:t> : </a:t>
            </a:r>
            <a:r>
              <a:rPr lang="fr-FR" dirty="0" err="1" smtClean="0"/>
              <a:t>increases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 drift </a:t>
            </a:r>
            <a:r>
              <a:rPr lang="fr-FR" dirty="0" err="1" smtClean="0"/>
              <a:t>velocity</a:t>
            </a:r>
            <a:r>
              <a:rPr lang="fr-FR" dirty="0" smtClean="0"/>
              <a:t> and </a:t>
            </a:r>
            <a:r>
              <a:rPr lang="fr-FR" dirty="0" err="1" smtClean="0"/>
              <a:t>reduces</a:t>
            </a:r>
            <a:r>
              <a:rPr lang="fr-FR" dirty="0" smtClean="0"/>
              <a:t> diffusion in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/>
              <a:t> </a:t>
            </a:r>
            <a:r>
              <a:rPr lang="fr-FR" dirty="0" smtClean="0"/>
              <a:t>by a factor of ~10 at 3.5 T and   ~5 at 2T. </a:t>
            </a:r>
          </a:p>
          <a:p>
            <a:pPr lvl="1"/>
            <a:r>
              <a:rPr lang="fr-FR" dirty="0" err="1" smtClean="0"/>
              <a:t>Low</a:t>
            </a:r>
            <a:r>
              <a:rPr lang="fr-FR" dirty="0" smtClean="0"/>
              <a:t> e </a:t>
            </a:r>
            <a:r>
              <a:rPr lang="fr-FR" dirty="0" err="1" smtClean="0"/>
              <a:t>attachment</a:t>
            </a:r>
            <a:r>
              <a:rPr lang="fr-FR" dirty="0" smtClean="0"/>
              <a:t> (</a:t>
            </a:r>
            <a:r>
              <a:rPr lang="fr-FR" dirty="0" err="1" smtClean="0"/>
              <a:t>keep</a:t>
            </a:r>
            <a:r>
              <a:rPr lang="fr-FR" dirty="0" smtClean="0"/>
              <a:t> O</a:t>
            </a:r>
            <a:r>
              <a:rPr lang="fr-FR" baseline="-25000" dirty="0" smtClean="0"/>
              <a:t>2</a:t>
            </a:r>
            <a:r>
              <a:rPr lang="fr-FR" dirty="0" smtClean="0"/>
              <a:t> and H</a:t>
            </a:r>
            <a:r>
              <a:rPr lang="fr-FR" baseline="-25000" dirty="0" smtClean="0"/>
              <a:t>2</a:t>
            </a:r>
            <a:r>
              <a:rPr lang="fr-FR" dirty="0" smtClean="0"/>
              <a:t>O </a:t>
            </a:r>
            <a:r>
              <a:rPr lang="fr-FR" dirty="0" err="1" smtClean="0"/>
              <a:t>below</a:t>
            </a:r>
            <a:r>
              <a:rPr lang="fr-FR" dirty="0" smtClean="0"/>
              <a:t> ~10 ppm to drift over </a:t>
            </a:r>
            <a:r>
              <a:rPr lang="fr-FR" dirty="0"/>
              <a:t>2m) </a:t>
            </a:r>
            <a:r>
              <a:rPr lang="fr-FR" dirty="0" err="1"/>
              <a:t>velocity</a:t>
            </a:r>
            <a:r>
              <a:rPr lang="fr-FR" dirty="0" smtClean="0"/>
              <a:t>)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T2K </a:t>
            </a:r>
            <a:r>
              <a:rPr lang="fr-FR" dirty="0" err="1" smtClean="0"/>
              <a:t>gas</a:t>
            </a:r>
            <a:r>
              <a:rPr lang="fr-FR" dirty="0" smtClean="0"/>
              <a:t> Ar:CF4:Isobutane 95:3:2 </a:t>
            </a:r>
            <a:r>
              <a:rPr lang="fr-FR" dirty="0" err="1" smtClean="0"/>
              <a:t>satisfies</a:t>
            </a:r>
            <a:r>
              <a:rPr lang="fr-FR" dirty="0" smtClean="0"/>
              <a:t> all </a:t>
            </a:r>
            <a:r>
              <a:rPr lang="fr-FR" dirty="0" err="1" smtClean="0"/>
              <a:t>requirements</a:t>
            </a:r>
            <a:r>
              <a:rPr lang="fr-FR" dirty="0" smtClean="0"/>
              <a:t> for a TPC</a:t>
            </a:r>
          </a:p>
          <a:p>
            <a:endParaRPr lang="fr-FR" dirty="0" smtClean="0"/>
          </a:p>
          <a:p>
            <a:r>
              <a:rPr lang="fr-FR" dirty="0" smtClean="0"/>
              <a:t>Note </a:t>
            </a:r>
            <a:r>
              <a:rPr lang="fr-FR" dirty="0" err="1" smtClean="0"/>
              <a:t>that</a:t>
            </a:r>
            <a:r>
              <a:rPr lang="fr-FR" dirty="0" smtClean="0"/>
              <a:t> the optimal </a:t>
            </a:r>
            <a:r>
              <a:rPr lang="fr-FR" dirty="0" err="1" smtClean="0"/>
              <a:t>gas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the </a:t>
            </a:r>
            <a:r>
              <a:rPr lang="fr-FR" dirty="0" err="1" smtClean="0"/>
              <a:t>same</a:t>
            </a:r>
            <a:r>
              <a:rPr lang="fr-FR" dirty="0" smtClean="0"/>
              <a:t> for cluster </a:t>
            </a:r>
            <a:r>
              <a:rPr lang="fr-FR" dirty="0" err="1" smtClean="0"/>
              <a:t>counting</a:t>
            </a:r>
            <a:r>
              <a:rPr lang="fr-FR" dirty="0" smtClean="0"/>
              <a:t> (He) and for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(large </a:t>
            </a:r>
            <a:r>
              <a:rPr lang="fr-FR" dirty="0" err="1" smtClean="0">
                <a:latin typeface="Symbol" panose="05050102010706020507" pitchFamily="18" charset="2"/>
              </a:rPr>
              <a:t>wt</a:t>
            </a:r>
            <a:r>
              <a:rPr lang="fr-FR" dirty="0" smtClean="0"/>
              <a:t> for </a:t>
            </a:r>
            <a:r>
              <a:rPr lang="fr-FR" dirty="0" err="1" smtClean="0"/>
              <a:t>low</a:t>
            </a:r>
            <a:r>
              <a:rPr lang="fr-FR" dirty="0" smtClean="0"/>
              <a:t> diffusion: ‘</a:t>
            </a:r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TPC R&amp;D and operability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1F20-0FA9-4441-A6FF-71F02DBB93D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95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needs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Make</a:t>
            </a:r>
            <a:r>
              <a:rPr lang="fr-FR" dirty="0" smtClean="0"/>
              <a:t> sure </a:t>
            </a:r>
            <a:r>
              <a:rPr lang="fr-FR" dirty="0" err="1" smtClean="0"/>
              <a:t>that</a:t>
            </a:r>
            <a:r>
              <a:rPr lang="fr-FR" dirty="0" smtClean="0"/>
              <a:t> a </a:t>
            </a:r>
            <a:r>
              <a:rPr lang="fr-FR" b="1" dirty="0" smtClean="0"/>
              <a:t>t</a:t>
            </a:r>
            <a:r>
              <a:rPr lang="fr-FR" b="1" baseline="-25000" dirty="0" smtClean="0"/>
              <a:t>0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silicon</a:t>
            </a:r>
            <a:r>
              <a:rPr lang="fr-FR" dirty="0" smtClean="0"/>
              <a:t> enveloppe) and </a:t>
            </a:r>
            <a:r>
              <a:rPr lang="fr-FR" dirty="0" err="1"/>
              <a:t>associated</a:t>
            </a:r>
            <a:r>
              <a:rPr lang="fr-FR" dirty="0"/>
              <a:t> to </a:t>
            </a:r>
            <a:r>
              <a:rPr lang="fr-FR" dirty="0" smtClean="0"/>
              <a:t>the TPC </a:t>
            </a:r>
            <a:r>
              <a:rPr lang="fr-FR" dirty="0" err="1" smtClean="0"/>
              <a:t>track</a:t>
            </a:r>
            <a:r>
              <a:rPr lang="fr-FR" dirty="0" smtClean="0"/>
              <a:t> (non-trivial as the drift time in the TPC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tens</a:t>
            </a:r>
            <a:r>
              <a:rPr lang="fr-FR" dirty="0" smtClean="0"/>
              <a:t> of µs)</a:t>
            </a:r>
          </a:p>
          <a:p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b="1" dirty="0" err="1" smtClean="0"/>
              <a:t>mechanical</a:t>
            </a:r>
            <a:r>
              <a:rPr lang="fr-FR" b="1" dirty="0" smtClean="0"/>
              <a:t> </a:t>
            </a:r>
            <a:r>
              <a:rPr lang="fr-FR" b="1" dirty="0" err="1" smtClean="0"/>
              <a:t>quality</a:t>
            </a:r>
            <a:r>
              <a:rPr lang="fr-FR" b="1" dirty="0" smtClean="0"/>
              <a:t> </a:t>
            </a:r>
            <a:r>
              <a:rPr lang="fr-FR" dirty="0" smtClean="0"/>
              <a:t>of the </a:t>
            </a:r>
            <a:r>
              <a:rPr lang="fr-FR" dirty="0" err="1" smtClean="0"/>
              <a:t>endplate</a:t>
            </a:r>
            <a:r>
              <a:rPr lang="fr-FR" dirty="0" smtClean="0"/>
              <a:t> at the few </a:t>
            </a:r>
            <a:r>
              <a:rPr lang="fr-FR" dirty="0" err="1" smtClean="0"/>
              <a:t>tens</a:t>
            </a:r>
            <a:r>
              <a:rPr lang="fr-FR" dirty="0" smtClean="0"/>
              <a:t> of µ if possible, and </a:t>
            </a:r>
            <a:r>
              <a:rPr lang="fr-FR" dirty="0" err="1" smtClean="0"/>
              <a:t>define</a:t>
            </a:r>
            <a:r>
              <a:rPr lang="fr-FR" dirty="0" smtClean="0"/>
              <a:t> a </a:t>
            </a:r>
            <a:r>
              <a:rPr lang="fr-FR" dirty="0" err="1" smtClean="0"/>
              <a:t>strategy</a:t>
            </a:r>
            <a:r>
              <a:rPr lang="fr-FR" dirty="0" smtClean="0"/>
              <a:t> to correct by software if not </a:t>
            </a:r>
            <a:r>
              <a:rPr lang="fr-FR" dirty="0" err="1" smtClean="0"/>
              <a:t>reached</a:t>
            </a:r>
            <a:endParaRPr lang="fr-FR" dirty="0"/>
          </a:p>
          <a:p>
            <a:r>
              <a:rPr lang="fr-FR" dirty="0" err="1" smtClean="0"/>
              <a:t>Define</a:t>
            </a:r>
            <a:r>
              <a:rPr lang="fr-FR" dirty="0" smtClean="0"/>
              <a:t> the </a:t>
            </a:r>
            <a:r>
              <a:rPr lang="fr-FR" b="1" dirty="0" err="1" smtClean="0"/>
              <a:t>cooling</a:t>
            </a:r>
            <a:r>
              <a:rPr lang="fr-FR" b="1" dirty="0" smtClean="0"/>
              <a:t> </a:t>
            </a:r>
            <a:r>
              <a:rPr lang="fr-FR" b="1" dirty="0" err="1" smtClean="0"/>
              <a:t>strategy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Nikhef’s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Saclay’s</a:t>
            </a:r>
            <a:r>
              <a:rPr lang="fr-FR" dirty="0" smtClean="0"/>
              <a:t> 2-phase CO2 3D-printed </a:t>
            </a:r>
            <a:r>
              <a:rPr lang="fr-FR" dirty="0" err="1" smtClean="0"/>
              <a:t>cooling</a:t>
            </a:r>
            <a:r>
              <a:rPr lang="fr-FR" dirty="0" smtClean="0"/>
              <a:t> plate)</a:t>
            </a:r>
          </a:p>
          <a:p>
            <a:r>
              <a:rPr lang="fr-FR" dirty="0" err="1" smtClean="0"/>
              <a:t>Carefully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b="1" dirty="0" smtClean="0"/>
              <a:t>interfaces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subdetectors</a:t>
            </a:r>
            <a:r>
              <a:rPr lang="fr-FR" dirty="0" smtClean="0"/>
              <a:t>: </a:t>
            </a:r>
            <a:r>
              <a:rPr lang="fr-FR" dirty="0" err="1" smtClean="0"/>
              <a:t>heating</a:t>
            </a:r>
            <a:r>
              <a:rPr lang="fr-FR" dirty="0" smtClean="0"/>
              <a:t> by the </a:t>
            </a:r>
            <a:r>
              <a:rPr lang="fr-FR" dirty="0" err="1" smtClean="0"/>
              <a:t>Ecal</a:t>
            </a:r>
            <a:r>
              <a:rPr lang="fr-FR" dirty="0" smtClean="0"/>
              <a:t>?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subdetector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remove</a:t>
            </a:r>
            <a:r>
              <a:rPr lang="fr-FR" dirty="0" smtClean="0"/>
              <a:t> the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produces</a:t>
            </a:r>
            <a:r>
              <a:rPr lang="fr-FR" dirty="0" smtClean="0"/>
              <a:t>, 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impossible -&gt; </a:t>
            </a:r>
            <a:r>
              <a:rPr lang="fr-FR" dirty="0" err="1" smtClean="0"/>
              <a:t>assess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acceptable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1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69071" cy="863040"/>
          </a:xfrm>
        </p:spPr>
        <p:txBody>
          <a:bodyPr/>
          <a:lstStyle/>
          <a:p>
            <a:r>
              <a:rPr lang="fr-FR" b="1" dirty="0" err="1" smtClean="0"/>
              <a:t>Distortions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ion </a:t>
            </a:r>
            <a:r>
              <a:rPr lang="fr-FR" b="1" dirty="0" err="1" smtClean="0"/>
              <a:t>space</a:t>
            </a:r>
            <a:r>
              <a:rPr lang="fr-FR" b="1" dirty="0" smtClean="0"/>
              <a:t> charge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28166"/>
            <a:ext cx="10515600" cy="4351338"/>
          </a:xfrm>
        </p:spPr>
        <p:txBody>
          <a:bodyPr/>
          <a:lstStyle/>
          <a:p>
            <a:r>
              <a:rPr lang="fr-FR" dirty="0" smtClean="0"/>
              <a:t>Large </a:t>
            </a:r>
            <a:r>
              <a:rPr lang="fr-FR" dirty="0" err="1" smtClean="0"/>
              <a:t>ionization</a:t>
            </a:r>
            <a:r>
              <a:rPr lang="fr-FR" dirty="0" smtClean="0"/>
              <a:t> at the Z </a:t>
            </a:r>
            <a:r>
              <a:rPr lang="fr-FR" dirty="0" err="1" smtClean="0"/>
              <a:t>peak</a:t>
            </a:r>
            <a:r>
              <a:rPr lang="fr-FR" dirty="0"/>
              <a:t> </a:t>
            </a:r>
            <a:r>
              <a:rPr lang="fr-FR" dirty="0" err="1" smtClean="0"/>
              <a:t>produces</a:t>
            </a:r>
            <a:r>
              <a:rPr lang="fr-FR" dirty="0" smtClean="0"/>
              <a:t> a large ion </a:t>
            </a:r>
            <a:r>
              <a:rPr lang="fr-FR" dirty="0" err="1" smtClean="0"/>
              <a:t>density</a:t>
            </a:r>
            <a:r>
              <a:rPr lang="fr-FR" dirty="0" smtClean="0"/>
              <a:t>. As ions drift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slowly</a:t>
            </a:r>
            <a:r>
              <a:rPr lang="fr-FR" dirty="0" smtClean="0"/>
              <a:t> (O(m/s)) the TPC </a:t>
            </a:r>
            <a:r>
              <a:rPr lang="fr-FR" dirty="0" err="1" smtClean="0"/>
              <a:t>integrates</a:t>
            </a:r>
            <a:r>
              <a:rPr lang="fr-FR" dirty="0" smtClean="0"/>
              <a:t> a high ion </a:t>
            </a:r>
            <a:r>
              <a:rPr lang="fr-FR" dirty="0" err="1" smtClean="0"/>
              <a:t>space</a:t>
            </a:r>
            <a:r>
              <a:rPr lang="fr-FR" dirty="0" smtClean="0"/>
              <a:t> charge, </a:t>
            </a:r>
            <a:r>
              <a:rPr lang="fr-FR" dirty="0" err="1" smtClean="0"/>
              <a:t>which</a:t>
            </a:r>
            <a:r>
              <a:rPr lang="fr-FR" dirty="0" smtClean="0"/>
              <a:t> causes a transverse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in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large </a:t>
            </a:r>
            <a:r>
              <a:rPr lang="fr-FR" dirty="0" err="1" smtClean="0"/>
              <a:t>distortions</a:t>
            </a:r>
            <a:r>
              <a:rPr lang="fr-FR" dirty="0" smtClean="0"/>
              <a:t> of the </a:t>
            </a:r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have been </a:t>
            </a:r>
            <a:r>
              <a:rPr lang="fr-FR" dirty="0" err="1" smtClean="0"/>
              <a:t>calculated</a:t>
            </a:r>
            <a:r>
              <a:rPr lang="fr-FR" dirty="0" smtClean="0"/>
              <a:t> (K. Fujii, S. </a:t>
            </a:r>
            <a:r>
              <a:rPr lang="fr-FR" dirty="0" err="1" smtClean="0"/>
              <a:t>Ganjour</a:t>
            </a:r>
            <a:r>
              <a:rPr lang="fr-FR" dirty="0" smtClean="0"/>
              <a:t> et al.) and </a:t>
            </a:r>
            <a:r>
              <a:rPr lang="fr-FR" dirty="0" err="1" smtClean="0"/>
              <a:t>amount</a:t>
            </a:r>
            <a:r>
              <a:rPr lang="fr-FR" dirty="0" smtClean="0"/>
              <a:t> to ~60 µm at the HZ for ILC, and O(mm) </a:t>
            </a:r>
            <a:r>
              <a:rPr lang="fr-FR" dirty="0" err="1" smtClean="0"/>
              <a:t>distortions</a:t>
            </a:r>
            <a:r>
              <a:rPr lang="fr-FR" dirty="0" smtClean="0"/>
              <a:t> for the </a:t>
            </a:r>
            <a:r>
              <a:rPr lang="fr-FR" dirty="0" err="1" smtClean="0"/>
              <a:t>tracks</a:t>
            </a:r>
            <a:r>
              <a:rPr lang="fr-FR" dirty="0" smtClean="0"/>
              <a:t> at the Z pole at the </a:t>
            </a:r>
            <a:r>
              <a:rPr lang="fr-FR" dirty="0" err="1" smtClean="0"/>
              <a:t>TeraZ</a:t>
            </a:r>
            <a:r>
              <a:rPr lang="fr-FR" dirty="0" smtClean="0"/>
              <a:t>, </a:t>
            </a:r>
            <a:r>
              <a:rPr lang="fr-FR" dirty="0" err="1" smtClean="0"/>
              <a:t>counting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the </a:t>
            </a:r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Correcting</a:t>
            </a:r>
            <a:r>
              <a:rPr lang="fr-FR" dirty="0" smtClean="0"/>
              <a:t> for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and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to </a:t>
            </a:r>
            <a:r>
              <a:rPr lang="fr-FR" dirty="0" err="1" smtClean="0"/>
              <a:t>what</a:t>
            </a:r>
            <a:r>
              <a:rPr lang="fr-FR" dirty="0" smtClean="0"/>
              <a:t> Alice </a:t>
            </a:r>
            <a:r>
              <a:rPr lang="fr-FR" dirty="0" err="1" smtClean="0"/>
              <a:t>attempts</a:t>
            </a:r>
            <a:r>
              <a:rPr lang="fr-FR" dirty="0" smtClean="0"/>
              <a:t> to do at the Pb-Pb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talks</a:t>
            </a:r>
            <a:r>
              <a:rPr lang="fr-FR" dirty="0" smtClean="0"/>
              <a:t> at HKUST 2024,  FCC workshop in Krakow, etc…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25/10/2024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Needed TPC R&amp;D for circular colliders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4800-49B0-48EB-8DE6-4B5BF00D593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935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1405</Words>
  <Application>Microsoft Office PowerPoint</Application>
  <PresentationFormat>Grand écran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Thème Office</vt:lpstr>
      <vt:lpstr>Needed R&amp;D for running a TPC at a circular collider </vt:lpstr>
      <vt:lpstr>Field cage</vt:lpstr>
      <vt:lpstr>Pixel readout</vt:lpstr>
      <vt:lpstr>A bit of history :  Ingrid and GridPix, 20 years ago </vt:lpstr>
      <vt:lpstr>A bit of History Timepix</vt:lpstr>
      <vt:lpstr>CEPC reference detector</vt:lpstr>
      <vt:lpstr>Gas choice</vt:lpstr>
      <vt:lpstr>Other needs</vt:lpstr>
      <vt:lpstr>Distortions from ion space charge</vt:lpstr>
      <vt:lpstr>Beamstrahlung background at ILD and FCC</vt:lpstr>
      <vt:lpstr>Can a TPC be aligned/calibrated?</vt:lpstr>
      <vt:lpstr>Alternative : Micromegas with charge sharing</vt:lpstr>
      <vt:lpstr>Présentation PowerPoint</vt:lpstr>
      <vt:lpstr>Application to Long-Lived Particles (LLP) search</vt:lpstr>
      <vt:lpstr>A word on worldwide strategy for the future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developments</dc:title>
  <dc:creator>Colas Paul</dc:creator>
  <cp:lastModifiedBy>Colas Paul</cp:lastModifiedBy>
  <cp:revision>53</cp:revision>
  <dcterms:created xsi:type="dcterms:W3CDTF">2024-10-05T10:30:37Z</dcterms:created>
  <dcterms:modified xsi:type="dcterms:W3CDTF">2024-10-24T21:28:58Z</dcterms:modified>
</cp:coreProperties>
</file>