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ctr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200">
        <a:latin typeface="+mn-lt"/>
        <a:ea typeface="+mn-ea"/>
        <a:cs typeface="+mn-cs"/>
        <a:sym typeface="Calibri"/>
      </a:defRPr>
    </a:lvl1pPr>
    <a:lvl2pPr indent="228600" defTabSz="1828800" latinLnBrk="0">
      <a:defRPr sz="2200">
        <a:latin typeface="+mn-lt"/>
        <a:ea typeface="+mn-ea"/>
        <a:cs typeface="+mn-cs"/>
        <a:sym typeface="Calibri"/>
      </a:defRPr>
    </a:lvl2pPr>
    <a:lvl3pPr indent="457200" defTabSz="1828800" latinLnBrk="0">
      <a:defRPr sz="2200">
        <a:latin typeface="+mn-lt"/>
        <a:ea typeface="+mn-ea"/>
        <a:cs typeface="+mn-cs"/>
        <a:sym typeface="Calibri"/>
      </a:defRPr>
    </a:lvl3pPr>
    <a:lvl4pPr indent="685800" defTabSz="1828800" latinLnBrk="0">
      <a:defRPr sz="2200">
        <a:latin typeface="+mn-lt"/>
        <a:ea typeface="+mn-ea"/>
        <a:cs typeface="+mn-cs"/>
        <a:sym typeface="Calibri"/>
      </a:defRPr>
    </a:lvl4pPr>
    <a:lvl5pPr indent="914400" defTabSz="1828800" latinLnBrk="0">
      <a:defRPr sz="2200">
        <a:latin typeface="+mn-lt"/>
        <a:ea typeface="+mn-ea"/>
        <a:cs typeface="+mn-cs"/>
        <a:sym typeface="Calibri"/>
      </a:defRPr>
    </a:lvl5pPr>
    <a:lvl6pPr indent="1143000" defTabSz="1828800" latinLnBrk="0">
      <a:defRPr sz="2200">
        <a:latin typeface="+mn-lt"/>
        <a:ea typeface="+mn-ea"/>
        <a:cs typeface="+mn-cs"/>
        <a:sym typeface="Calibri"/>
      </a:defRPr>
    </a:lvl6pPr>
    <a:lvl7pPr indent="1371600" defTabSz="1828800" latinLnBrk="0">
      <a:defRPr sz="2200">
        <a:latin typeface="+mn-lt"/>
        <a:ea typeface="+mn-ea"/>
        <a:cs typeface="+mn-cs"/>
        <a:sym typeface="Calibri"/>
      </a:defRPr>
    </a:lvl7pPr>
    <a:lvl8pPr indent="1600200" defTabSz="1828800" latinLnBrk="0">
      <a:defRPr sz="2200">
        <a:latin typeface="+mn-lt"/>
        <a:ea typeface="+mn-ea"/>
        <a:cs typeface="+mn-cs"/>
        <a:sym typeface="Calibri"/>
      </a:defRPr>
    </a:lvl8pPr>
    <a:lvl9pPr indent="1828800" defTabSz="1828800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Top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23574612" y="13269220"/>
            <a:ext cx="449854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" y="58954"/>
            <a:ext cx="2319503" cy="128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23581928" y="13269220"/>
            <a:ext cx="449854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" name="Title Text"/>
          <p:cNvSpPr txBox="1"/>
          <p:nvPr>
            <p:ph type="title"/>
          </p:nvPr>
        </p:nvSpPr>
        <p:spPr>
          <a:xfrm>
            <a:off x="3962400" y="5349874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10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drift chamber - Paolo Giacomelli </a:t>
            </a:r>
          </a:p>
        </p:txBody>
      </p:sp>
      <p:sp>
        <p:nvSpPr>
          <p:cNvPr id="30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25/10/2024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"/>
          <p:cNvSpPr/>
          <p:nvPr/>
        </p:nvSpPr>
        <p:spPr>
          <a:xfrm flipV="1">
            <a:off x="3111757" y="1244731"/>
            <a:ext cx="20483728" cy="2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3234221" y="-26589"/>
            <a:ext cx="18372709" cy="1284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821531"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idx="1"/>
          </p:nvPr>
        </p:nvSpPr>
        <p:spPr>
          <a:xfrm>
            <a:off x="3516017" y="2241351"/>
            <a:ext cx="17351966" cy="10349689"/>
          </a:xfrm>
          <a:prstGeom prst="rect">
            <a:avLst/>
          </a:prstGeom>
        </p:spPr>
        <p:txBody>
          <a:bodyPr lIns="71437" tIns="71437" rIns="71437" bIns="71437"/>
          <a:lstStyle>
            <a:lvl1pPr marL="441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22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076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65000"/>
              <a:buFont typeface="Verdana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584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965157" indent="-441157" algn="just" defTabSz="82153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Font typeface="Verdana"/>
              <a:buChar char="•"/>
              <a:defRPr sz="44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3554" y="61840"/>
            <a:ext cx="2314301" cy="128443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23610836" y="13282215"/>
            <a:ext cx="409849" cy="402098"/>
          </a:xfrm>
          <a:prstGeom prst="rect">
            <a:avLst/>
          </a:prstGeom>
        </p:spPr>
        <p:txBody>
          <a:bodyPr lIns="71437" tIns="71437" rIns="71437" bIns="71437" anchor="t">
            <a:normAutofit fontScale="100000" lnSpcReduction="0"/>
          </a:bodyPr>
          <a:lstStyle>
            <a:lvl1pPr defTabSz="821531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25/10/2024</a:t>
            </a:r>
          </a:p>
        </p:txBody>
      </p:sp>
      <p:sp>
        <p:nvSpPr>
          <p:cNvPr id="43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drift chamber - Paolo Giacomelli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e"/>
          <p:cNvSpPr/>
          <p:nvPr/>
        </p:nvSpPr>
        <p:spPr>
          <a:xfrm>
            <a:off x="3174264" y="1244736"/>
            <a:ext cx="20437980" cy="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3228430" y="-26589"/>
            <a:ext cx="14695523" cy="1284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821531"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23609041" y="13282215"/>
            <a:ext cx="409848" cy="402098"/>
          </a:xfrm>
          <a:prstGeom prst="rect">
            <a:avLst/>
          </a:prstGeom>
        </p:spPr>
        <p:txBody>
          <a:bodyPr lIns="71437" tIns="71437" rIns="71437" bIns="71437" anchor="t">
            <a:normAutofit fontScale="100000" lnSpcReduction="0"/>
          </a:bodyPr>
          <a:lstStyle>
            <a:lvl1pPr defTabSz="821531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3" name="Footer Placeholder 2"/>
          <p:cNvSpPr txBox="1"/>
          <p:nvPr/>
        </p:nvSpPr>
        <p:spPr>
          <a:xfrm>
            <a:off x="8525350" y="13251361"/>
            <a:ext cx="7333299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1800"/>
            </a:lvl1pPr>
          </a:lstStyle>
          <a:p>
            <a:pPr/>
            <a:r>
              <a:t>The IDEA drift chamber - Paolo Giacomelli </a:t>
            </a:r>
          </a:p>
        </p:txBody>
      </p:sp>
      <p:pic>
        <p:nvPicPr>
          <p:cNvPr id="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3554" y="61840"/>
            <a:ext cx="2314301" cy="1284438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Date Placeholder 1"/>
          <p:cNvSpPr txBox="1"/>
          <p:nvPr/>
        </p:nvSpPr>
        <p:spPr>
          <a:xfrm>
            <a:off x="308841" y="13251361"/>
            <a:ext cx="1363641" cy="44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>
              <a:defRPr sz="1800"/>
            </a:lvl1pPr>
          </a:lstStyle>
          <a:p>
            <a:pPr/>
            <a:r>
              <a:t>25/10/2024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23577975" y="13145404"/>
            <a:ext cx="478801" cy="5257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xmlns:p14="http://schemas.microsoft.com/office/powerpoint/2010/main" spd="med" advClick="1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42937" marR="0" indent="-642937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69521" marR="0" indent="-612321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485900" marR="0" indent="-5715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574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146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71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290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8862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434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os.sissa.it/390/" TargetMode="External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6" y="0"/>
            <a:ext cx="8404912" cy="11209868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he IDEA drift chamber…"/>
          <p:cNvSpPr txBox="1"/>
          <p:nvPr/>
        </p:nvSpPr>
        <p:spPr>
          <a:xfrm>
            <a:off x="6272056" y="4158630"/>
            <a:ext cx="12258886" cy="2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sz="7800">
                <a:solidFill>
                  <a:srgbClr val="FF2600"/>
                </a:solidFill>
              </a:defRPr>
            </a:pPr>
            <a:r>
              <a:t>The IDEA drift chamber</a:t>
            </a:r>
          </a:p>
          <a:p>
            <a:pPr>
              <a:spcBef>
                <a:spcPts val="800"/>
              </a:spcBef>
              <a:defRPr sz="5000"/>
            </a:pPr>
            <a:r>
              <a:t>Paolo Giacomelli</a:t>
            </a:r>
          </a:p>
          <a:p>
            <a:pPr>
              <a:defRPr sz="5000"/>
            </a:pPr>
            <a:r>
              <a:t>INFN Bologna</a:t>
            </a:r>
          </a:p>
        </p:txBody>
      </p:sp>
      <p:sp>
        <p:nvSpPr>
          <p:cNvPr id="66" name="These projects have received funding from the European Union’s Horizon Europe Research and Innovation programme under Grant Agreements No. 101004761 (AIDAinnova),  101057511 (EURO-LABS)."/>
          <p:cNvSpPr txBox="1"/>
          <p:nvPr/>
        </p:nvSpPr>
        <p:spPr>
          <a:xfrm>
            <a:off x="2262725" y="11973202"/>
            <a:ext cx="21639363" cy="116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just" defTabSz="584200">
              <a:lnSpc>
                <a:spcPct val="110000"/>
              </a:lnSpc>
              <a:defRPr i="1" sz="21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These projects have received funding from the European Union’s Horizon Europe Research and Innovation programme under Grant Agreements No. 101004761 (AIDAinnova),  101057511 (EURO-LABS).</a:t>
            </a:r>
          </a:p>
        </p:txBody>
      </p:sp>
      <p:pic>
        <p:nvPicPr>
          <p:cNvPr id="67" name="eu_flag.jpeg" descr="eu_fla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912" y="12084553"/>
            <a:ext cx="1523023" cy="101788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CEPC workshop…"/>
          <p:cNvSpPr txBox="1"/>
          <p:nvPr/>
        </p:nvSpPr>
        <p:spPr>
          <a:xfrm>
            <a:off x="18588430" y="572733"/>
            <a:ext cx="5336353" cy="1423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>
              <a:defRPr sz="4600"/>
            </a:pPr>
            <a:r>
              <a:t>CEPC workshop</a:t>
            </a:r>
          </a:p>
          <a:p>
            <a:pPr algn="l">
              <a:defRPr sz="4000"/>
            </a:pPr>
            <a:r>
              <a:t>Hangzhou, 25/10/2024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ull length prototype - go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Full length prototype - </a:t>
            </a:r>
            <a:r>
              <a:rPr>
                <a:solidFill>
                  <a:srgbClr val="005493"/>
                </a:solidFill>
              </a:rPr>
              <a:t>goals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468" y="1257948"/>
            <a:ext cx="19073064" cy="12090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ull length prototype - wi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Full length prototype - </a:t>
            </a:r>
            <a:r>
              <a:rPr>
                <a:solidFill>
                  <a:srgbClr val="005493"/>
                </a:solidFill>
              </a:rPr>
              <a:t>wiring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23626007" y="13282215"/>
            <a:ext cx="39288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835" y="1423145"/>
            <a:ext cx="16769013" cy="907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6409" y="2630408"/>
            <a:ext cx="5679797" cy="2214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092" y="3988824"/>
            <a:ext cx="8619819" cy="7912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30100" y="4985653"/>
            <a:ext cx="5204048" cy="2769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77376" y="4947119"/>
            <a:ext cx="5593779" cy="2618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87219" y="7982528"/>
            <a:ext cx="5303160" cy="282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oup"/>
          <p:cNvGrpSpPr/>
          <p:nvPr/>
        </p:nvGrpSpPr>
        <p:grpSpPr>
          <a:xfrm>
            <a:off x="12223272" y="8030257"/>
            <a:ext cx="6026071" cy="2729052"/>
            <a:chOff x="0" y="0"/>
            <a:chExt cx="6026069" cy="2729050"/>
          </a:xfrm>
        </p:grpSpPr>
        <p:pic>
          <p:nvPicPr>
            <p:cNvPr id="186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13771"/>
              <a:ext cx="6026070" cy="2315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5" y="0"/>
              <a:ext cx="4906606" cy="586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268502" y="11034941"/>
            <a:ext cx="3110009" cy="2012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823569" y="10982445"/>
            <a:ext cx="4686352" cy="2281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ull length prototype - cover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Full length prototype - </a:t>
            </a:r>
            <a:r>
              <a:rPr>
                <a:solidFill>
                  <a:srgbClr val="005493"/>
                </a:solidFill>
              </a:rPr>
              <a:t>coverage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3601" y="1281188"/>
            <a:ext cx="14256798" cy="5186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7179492" y="6497692"/>
            <a:ext cx="10025016" cy="6804602"/>
            <a:chOff x="0" y="0"/>
            <a:chExt cx="10025014" cy="6804600"/>
          </a:xfrm>
        </p:grpSpPr>
        <p:pic>
          <p:nvPicPr>
            <p:cNvPr id="19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25015" cy="365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0732" y="2993278"/>
              <a:ext cx="9823550" cy="3811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luster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Cluster counting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944" y="1289994"/>
            <a:ext cx="8155159" cy="5867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9360" y="1341685"/>
            <a:ext cx="8698516" cy="56422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"/>
          <p:cNvGrpSpPr/>
          <p:nvPr/>
        </p:nvGrpSpPr>
        <p:grpSpPr>
          <a:xfrm>
            <a:off x="1956904" y="7476671"/>
            <a:ext cx="11142542" cy="5067849"/>
            <a:chOff x="0" y="0"/>
            <a:chExt cx="11142541" cy="5067847"/>
          </a:xfrm>
        </p:grpSpPr>
        <p:pic>
          <p:nvPicPr>
            <p:cNvPr id="20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893363" cy="5067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73801" y="16026"/>
              <a:ext cx="4368741" cy="2492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81064" y="2613488"/>
              <a:ext cx="3288153" cy="1766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85744" y="7442815"/>
            <a:ext cx="8608710" cy="5349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Beam tests in 2021, 2022 and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tests in 2021, 2022 and 2023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5449" y="1364342"/>
            <a:ext cx="18553102" cy="546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266" y="7117745"/>
            <a:ext cx="10312401" cy="5905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"/>
          <p:cNvGrpSpPr/>
          <p:nvPr/>
        </p:nvGrpSpPr>
        <p:grpSpPr>
          <a:xfrm>
            <a:off x="12740518" y="7903829"/>
            <a:ext cx="8633005" cy="4333332"/>
            <a:chOff x="0" y="0"/>
            <a:chExt cx="8633003" cy="4333330"/>
          </a:xfrm>
        </p:grpSpPr>
        <p:pic>
          <p:nvPicPr>
            <p:cNvPr id="21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96115" cy="2132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224328"/>
              <a:ext cx="4496115" cy="2062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62637" y="0"/>
              <a:ext cx="3870368" cy="2132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808988" y="2177976"/>
              <a:ext cx="3777665" cy="2155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Beam tests in 2021, 2022 and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tests in 2021, 2022 and 2023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0878" y="1381922"/>
            <a:ext cx="7761154" cy="6246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Group"/>
          <p:cNvGrpSpPr/>
          <p:nvPr/>
        </p:nvGrpSpPr>
        <p:grpSpPr>
          <a:xfrm>
            <a:off x="12872807" y="1298777"/>
            <a:ext cx="9492234" cy="7395988"/>
            <a:chOff x="0" y="0"/>
            <a:chExt cx="9492233" cy="7395987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50646"/>
              <a:ext cx="9492234" cy="644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450" y="0"/>
              <a:ext cx="7532697" cy="1569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" name="Group"/>
          <p:cNvGrpSpPr/>
          <p:nvPr/>
        </p:nvGrpSpPr>
        <p:grpSpPr>
          <a:xfrm>
            <a:off x="1722361" y="7965654"/>
            <a:ext cx="8929006" cy="5359586"/>
            <a:chOff x="0" y="0"/>
            <a:chExt cx="8929004" cy="5359584"/>
          </a:xfrm>
        </p:grpSpPr>
        <p:pic>
          <p:nvPicPr>
            <p:cNvPr id="22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929005" cy="1534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" name="Group"/>
            <p:cNvGrpSpPr/>
            <p:nvPr/>
          </p:nvGrpSpPr>
          <p:grpSpPr>
            <a:xfrm>
              <a:off x="139515" y="1731084"/>
              <a:ext cx="8649975" cy="3628501"/>
              <a:chOff x="0" y="0"/>
              <a:chExt cx="8649973" cy="3628499"/>
            </a:xfrm>
          </p:grpSpPr>
          <p:pic>
            <p:nvPicPr>
              <p:cNvPr id="226" name="pasted-movie.png" descr="pasted-movi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03" y="0"/>
                <a:ext cx="8594168" cy="24833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asted-movie.png" descr="pasted-movi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2679793"/>
                <a:ext cx="8649974" cy="9487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32" name="Group"/>
          <p:cNvGrpSpPr/>
          <p:nvPr/>
        </p:nvGrpSpPr>
        <p:grpSpPr>
          <a:xfrm>
            <a:off x="13345302" y="8833762"/>
            <a:ext cx="8547243" cy="4278601"/>
            <a:chOff x="0" y="0"/>
            <a:chExt cx="8547242" cy="4278600"/>
          </a:xfrm>
        </p:grpSpPr>
        <p:pic>
          <p:nvPicPr>
            <p:cNvPr id="230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759147"/>
              <a:ext cx="8547243" cy="3519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09748" y="0"/>
              <a:ext cx="7353144" cy="712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eam tests: resol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tests: resolutions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7107" y="1523092"/>
            <a:ext cx="9440424" cy="483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5092" y="10933578"/>
            <a:ext cx="4962540" cy="1574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Group"/>
          <p:cNvGrpSpPr/>
          <p:nvPr/>
        </p:nvGrpSpPr>
        <p:grpSpPr>
          <a:xfrm>
            <a:off x="14658139" y="1261835"/>
            <a:ext cx="7660780" cy="5632582"/>
            <a:chOff x="0" y="0"/>
            <a:chExt cx="7660778" cy="5632580"/>
          </a:xfrm>
        </p:grpSpPr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5927"/>
              <a:ext cx="7660779" cy="5516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7929" y="0"/>
              <a:ext cx="6144918" cy="566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Group"/>
          <p:cNvGrpSpPr/>
          <p:nvPr/>
        </p:nvGrpSpPr>
        <p:grpSpPr>
          <a:xfrm>
            <a:off x="784980" y="6848854"/>
            <a:ext cx="7726333" cy="6586342"/>
            <a:chOff x="0" y="0"/>
            <a:chExt cx="7726332" cy="6586340"/>
          </a:xfrm>
        </p:grpSpPr>
        <p:grpSp>
          <p:nvGrpSpPr>
            <p:cNvPr id="243" name="Group"/>
            <p:cNvGrpSpPr/>
            <p:nvPr/>
          </p:nvGrpSpPr>
          <p:grpSpPr>
            <a:xfrm>
              <a:off x="53898" y="-1"/>
              <a:ext cx="7672435" cy="5988719"/>
              <a:chOff x="0" y="0"/>
              <a:chExt cx="7672433" cy="5988717"/>
            </a:xfrm>
          </p:grpSpPr>
          <p:pic>
            <p:nvPicPr>
              <p:cNvPr id="241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456215"/>
                <a:ext cx="7672434" cy="55325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2" name="pasted-movie.png" descr="pasted-movi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95387" y="0"/>
                <a:ext cx="5837223" cy="12025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4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5901804"/>
              <a:ext cx="7397411" cy="684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" name="Group"/>
          <p:cNvGrpSpPr/>
          <p:nvPr/>
        </p:nvGrpSpPr>
        <p:grpSpPr>
          <a:xfrm>
            <a:off x="9311095" y="6849964"/>
            <a:ext cx="12478093" cy="6584122"/>
            <a:chOff x="0" y="0"/>
            <a:chExt cx="12478091" cy="6584121"/>
          </a:xfrm>
        </p:grpSpPr>
        <p:grpSp>
          <p:nvGrpSpPr>
            <p:cNvPr id="250" name="Group"/>
            <p:cNvGrpSpPr/>
            <p:nvPr/>
          </p:nvGrpSpPr>
          <p:grpSpPr>
            <a:xfrm>
              <a:off x="-1" y="0"/>
              <a:ext cx="12478093" cy="6090471"/>
              <a:chOff x="0" y="0"/>
              <a:chExt cx="12478092" cy="6090470"/>
            </a:xfrm>
          </p:grpSpPr>
          <p:grpSp>
            <p:nvGrpSpPr>
              <p:cNvPr id="248" name="Group"/>
              <p:cNvGrpSpPr/>
              <p:nvPr/>
            </p:nvGrpSpPr>
            <p:grpSpPr>
              <a:xfrm>
                <a:off x="-1" y="0"/>
                <a:ext cx="7687901" cy="6090471"/>
                <a:chOff x="0" y="0"/>
                <a:chExt cx="7687899" cy="6090470"/>
              </a:xfrm>
            </p:grpSpPr>
            <p:pic>
              <p:nvPicPr>
                <p:cNvPr id="246" name="Image" descr="Image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520665"/>
                  <a:ext cx="7687900" cy="55698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7" name="pasted-movie.png" descr="pasted-movie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1129009" y="0"/>
                  <a:ext cx="5899600" cy="12698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49" name="pasted-movie.png" descr="pasted-movie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5897628" y="1222204"/>
                <a:ext cx="6580464" cy="19878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1" name="pasted-movie.png" descr="pasted-movi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5380" y="5861655"/>
              <a:ext cx="7807291" cy="72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255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6" name="Rectangle 1"/>
          <p:cNvSpPr txBox="1"/>
          <p:nvPr/>
        </p:nvSpPr>
        <p:spPr>
          <a:xfrm>
            <a:off x="1372361" y="1550903"/>
            <a:ext cx="21639279" cy="10355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985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>
                <a:solidFill>
                  <a:srgbClr val="005493"/>
                </a:solidFill>
              </a:defRPr>
            </a:pPr>
            <a:r>
              <a:t>Good progress on: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3"/>
              </a:buBlip>
              <a:defRPr sz="3800"/>
            </a:pPr>
            <a:r>
              <a:t>Mechanical structure design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3"/>
              </a:buBlip>
              <a:defRPr sz="3800">
                <a:solidFill>
                  <a:srgbClr val="009193"/>
                </a:solidFill>
              </a:defRPr>
            </a:pPr>
            <a:r>
              <a:rPr>
                <a:solidFill>
                  <a:srgbClr val="000000"/>
                </a:solidFill>
              </a:rPr>
              <a:t>Ongoing effort to build a </a:t>
            </a:r>
            <a:r>
              <a:rPr>
                <a:solidFill>
                  <a:srgbClr val="008F00"/>
                </a:solidFill>
              </a:rPr>
              <a:t>full-length prototype</a:t>
            </a:r>
            <a:r>
              <a:t> </a:t>
            </a:r>
            <a:r>
              <a:rPr>
                <a:solidFill>
                  <a:srgbClr val="000000"/>
                </a:solidFill>
              </a:rPr>
              <a:t>in 2025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3"/>
              </a:buBlip>
              <a:defRPr sz="3800">
                <a:solidFill>
                  <a:srgbClr val="009193"/>
                </a:solidFill>
              </a:defRPr>
            </a:pPr>
            <a:r>
              <a:rPr>
                <a:solidFill>
                  <a:srgbClr val="000000"/>
                </a:solidFill>
              </a:rPr>
              <a:t>Testbeam data analysis →</a:t>
            </a:r>
            <a:r>
              <a:t> </a:t>
            </a:r>
            <a:r>
              <a:rPr>
                <a:solidFill>
                  <a:srgbClr val="008F00"/>
                </a:solidFill>
              </a:rPr>
              <a:t>NEW and quite conclusive results</a:t>
            </a:r>
          </a:p>
          <a:p>
            <a:pPr lvl="2" marL="1612900" indent="-698500" algn="just">
              <a:lnSpc>
                <a:spcPct val="150000"/>
              </a:lnSpc>
              <a:buClr>
                <a:srgbClr val="000000"/>
              </a:buClr>
              <a:buSzPct val="50000"/>
              <a:buBlip>
                <a:blip r:embed="rId3"/>
              </a:buBlip>
              <a:defRPr sz="3800">
                <a:solidFill>
                  <a:srgbClr val="009193"/>
                </a:solidFill>
              </a:defRPr>
            </a:pPr>
          </a:p>
          <a:p>
            <a:pPr marL="6985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>
                <a:solidFill>
                  <a:srgbClr val="005493"/>
                </a:solidFill>
              </a:defRPr>
            </a:pPr>
            <a:r>
              <a:t>Plenty of areas for collaboration</a:t>
            </a:r>
          </a:p>
          <a:p>
            <a:pPr lvl="1" marL="16129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/>
            </a:pPr>
            <a:r>
              <a:t>detector design, construction, beam test, performance</a:t>
            </a:r>
          </a:p>
          <a:p>
            <a:pPr lvl="1" marL="1576136" indent="-661736" algn="just">
              <a:lnSpc>
                <a:spcPct val="150000"/>
              </a:lnSpc>
              <a:buSzPct val="90000"/>
              <a:buBlip>
                <a:blip r:embed="rId2"/>
              </a:buBlip>
              <a:defRPr sz="3600"/>
            </a:pPr>
            <a:r>
              <a:t>local and global reconstruction, full simulation</a:t>
            </a:r>
          </a:p>
          <a:p>
            <a:pPr lvl="1" marL="1576136" indent="-661736" algn="just">
              <a:lnSpc>
                <a:spcPct val="150000"/>
              </a:lnSpc>
              <a:buSzPct val="90000"/>
              <a:buBlip>
                <a:blip r:embed="rId2"/>
              </a:buBlip>
              <a:defRPr sz="3600"/>
            </a:pPr>
            <a:r>
              <a:t>physics performance and impact</a:t>
            </a:r>
          </a:p>
          <a:p>
            <a:pPr lvl="1" marL="1576136" indent="-661736" algn="just">
              <a:lnSpc>
                <a:spcPct val="150000"/>
              </a:lnSpc>
              <a:buSzPct val="90000"/>
              <a:buBlip>
                <a:blip r:embed="rId2"/>
              </a:buBlip>
              <a:defRPr sz="3600"/>
            </a:pPr>
            <a:r>
              <a:t>much more...</a:t>
            </a:r>
          </a:p>
          <a:p>
            <a:pPr algn="just">
              <a:lnSpc>
                <a:spcPct val="150000"/>
              </a:lnSpc>
              <a:defRPr sz="3600"/>
            </a:pPr>
          </a:p>
          <a:p>
            <a:pPr marL="635000" indent="-635000" algn="just">
              <a:lnSpc>
                <a:spcPct val="150000"/>
              </a:lnSpc>
              <a:buSzPct val="75000"/>
              <a:buBlip>
                <a:blip r:embed="rId4"/>
              </a:buBlip>
              <a:defRPr sz="3600">
                <a:solidFill>
                  <a:srgbClr val="005493"/>
                </a:solidFill>
              </a:defRPr>
            </a:pPr>
            <a:r>
              <a:t>Efforts to build an international collaboration enforced</a:t>
            </a:r>
          </a:p>
          <a:p>
            <a:pPr lvl="1" marL="1612900" indent="-698500" algn="just">
              <a:lnSpc>
                <a:spcPct val="150000"/>
              </a:lnSpc>
              <a:buSzPct val="90000"/>
              <a:buBlip>
                <a:blip r:embed="rId2"/>
              </a:buBlip>
              <a:defRPr sz="3800"/>
            </a:pPr>
            <a:r>
              <a:t>Well established with IHEP for NN-based cluster counting algorithms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9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262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548" y="4711467"/>
            <a:ext cx="13851465" cy="8394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Group 12"/>
          <p:cNvGrpSpPr/>
          <p:nvPr/>
        </p:nvGrpSpPr>
        <p:grpSpPr>
          <a:xfrm>
            <a:off x="13883217" y="1613399"/>
            <a:ext cx="9601512" cy="5388212"/>
            <a:chOff x="0" y="0"/>
            <a:chExt cx="9601511" cy="5388211"/>
          </a:xfrm>
        </p:grpSpPr>
        <p:grpSp>
          <p:nvGrpSpPr>
            <p:cNvPr id="266" name="Picture 13"/>
            <p:cNvGrpSpPr/>
            <p:nvPr/>
          </p:nvGrpSpPr>
          <p:grpSpPr>
            <a:xfrm>
              <a:off x="875191" y="0"/>
              <a:ext cx="8726321" cy="5388212"/>
              <a:chOff x="0" y="0"/>
              <a:chExt cx="8726320" cy="5388211"/>
            </a:xfrm>
          </p:grpSpPr>
          <p:pic>
            <p:nvPicPr>
              <p:cNvPr id="264" name="image42.png" descr="image4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906" t="0" r="9405" b="1016"/>
              <a:stretch>
                <a:fillRect/>
              </a:stretch>
            </p:blipFill>
            <p:spPr>
              <a:xfrm>
                <a:off x="9524" y="64129"/>
                <a:ext cx="8707272" cy="53145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5" name="Rectangle"/>
              <p:cNvSpPr/>
              <p:nvPr/>
            </p:nvSpPr>
            <p:spPr>
              <a:xfrm>
                <a:off x="0" y="0"/>
                <a:ext cx="8726321" cy="5388212"/>
              </a:xfrm>
              <a:prstGeom prst="rect">
                <a:avLst/>
              </a:prstGeom>
              <a:noFill/>
              <a:ln w="12700" cap="flat">
                <a:solidFill>
                  <a:srgbClr val="3366FF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>
                  <a:spcBef>
                    <a:spcPts val="1300"/>
                  </a:spcBef>
                  <a:defRPr sz="56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67" name="TextBox 14"/>
            <p:cNvSpPr txBox="1"/>
            <p:nvPr/>
          </p:nvSpPr>
          <p:spPr>
            <a:xfrm>
              <a:off x="0" y="1287810"/>
              <a:ext cx="2965222" cy="577648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defRPr b="1" spc="300">
                  <a:ln w="11430" cap="flat">
                    <a:solidFill>
                      <a:srgbClr val="3366FF"/>
                    </a:solidFill>
                    <a:prstDash val="solid"/>
                    <a:round/>
                  </a:ln>
                  <a:solidFill>
                    <a:srgbClr val="3366FF"/>
                  </a:solidFill>
                  <a:effectLst>
                    <a:outerShdw sx="100000" sy="100000" kx="0" ky="0" algn="b" rotWithShape="0" blurRad="25400" dist="0" dir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/>
              <a:r>
                <a:t>Gas envelope</a:t>
              </a:r>
            </a:p>
          </p:txBody>
        </p:sp>
        <p:sp>
          <p:nvSpPr>
            <p:cNvPr id="268" name="Straight Arrow Connector 15"/>
            <p:cNvSpPr/>
            <p:nvPr/>
          </p:nvSpPr>
          <p:spPr>
            <a:xfrm>
              <a:off x="1426617" y="2051656"/>
              <a:ext cx="583604" cy="952531"/>
            </a:xfrm>
            <a:prstGeom prst="line">
              <a:avLst/>
            </a:prstGeom>
            <a:noFill/>
            <a:ln w="50800" cap="flat">
              <a:solidFill>
                <a:srgbClr val="00CC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69" name="TextBox 16"/>
            <p:cNvSpPr txBox="1"/>
            <p:nvPr/>
          </p:nvSpPr>
          <p:spPr>
            <a:xfrm>
              <a:off x="958708" y="211092"/>
              <a:ext cx="2274288" cy="577648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defRPr b="1" spc="300">
                  <a:ln w="11430" cap="flat">
                    <a:solidFill>
                      <a:srgbClr val="FFFF00"/>
                    </a:solidFill>
                    <a:prstDash val="solid"/>
                    <a:round/>
                  </a:ln>
                  <a:solidFill>
                    <a:srgbClr val="FFFF00"/>
                  </a:solidFill>
                  <a:effectLst>
                    <a:outerShdw sx="100000" sy="100000" kx="0" ky="0" algn="b" rotWithShape="0" blurRad="25400" dist="0" dir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/>
              <a:r>
                <a:t>Wire Cage</a:t>
              </a:r>
            </a:p>
          </p:txBody>
        </p:sp>
        <p:sp>
          <p:nvSpPr>
            <p:cNvPr id="270" name="Straight Arrow Connector 17"/>
            <p:cNvSpPr/>
            <p:nvPr/>
          </p:nvSpPr>
          <p:spPr>
            <a:xfrm>
              <a:off x="2010220" y="740304"/>
              <a:ext cx="3623009" cy="426163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71" name="Straight Arrow Connector 18"/>
            <p:cNvSpPr/>
            <p:nvPr/>
          </p:nvSpPr>
          <p:spPr>
            <a:xfrm flipH="1" flipV="1">
              <a:off x="5447220" y="3081412"/>
              <a:ext cx="4060179" cy="71190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72" name="Straight Arrow Connector 19"/>
            <p:cNvSpPr/>
            <p:nvPr/>
          </p:nvSpPr>
          <p:spPr>
            <a:xfrm flipH="1">
              <a:off x="1297503" y="1817022"/>
              <a:ext cx="47918" cy="1339997"/>
            </a:xfrm>
            <a:prstGeom prst="line">
              <a:avLst/>
            </a:prstGeom>
            <a:noFill/>
            <a:ln w="50800" cap="flat">
              <a:solidFill>
                <a:srgbClr val="00CC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spcBef>
                  <a:spcPts val="130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74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67934" y="8338614"/>
            <a:ext cx="8564467" cy="373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extBox 6"/>
          <p:cNvSpPr txBox="1"/>
          <p:nvPr/>
        </p:nvSpPr>
        <p:spPr>
          <a:xfrm>
            <a:off x="6752739" y="11798734"/>
            <a:ext cx="9336406" cy="1088152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spcBef>
                <a:spcPts val="1500"/>
              </a:spcBef>
              <a:defRPr sz="6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Based on MEG2 experience</a:t>
            </a:r>
          </a:p>
        </p:txBody>
      </p:sp>
      <p:grpSp>
        <p:nvGrpSpPr>
          <p:cNvPr id="278" name="Group 7"/>
          <p:cNvGrpSpPr/>
          <p:nvPr/>
        </p:nvGrpSpPr>
        <p:grpSpPr>
          <a:xfrm>
            <a:off x="1251167" y="4682011"/>
            <a:ext cx="21788102" cy="8475941"/>
            <a:chOff x="0" y="0"/>
            <a:chExt cx="21788101" cy="8475940"/>
          </a:xfrm>
        </p:grpSpPr>
        <p:pic>
          <p:nvPicPr>
            <p:cNvPr id="276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1788102" cy="8475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TextBox 9"/>
            <p:cNvSpPr txBox="1"/>
            <p:nvPr/>
          </p:nvSpPr>
          <p:spPr>
            <a:xfrm>
              <a:off x="5501571" y="7116722"/>
              <a:ext cx="9336406" cy="1088153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>
                <a:spcBef>
                  <a:spcPts val="1500"/>
                </a:spcBef>
                <a:defRPr sz="64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Based on MEG2 experience</a:t>
              </a:r>
            </a:p>
          </p:txBody>
        </p:sp>
      </p:grpSp>
      <p:sp>
        <p:nvSpPr>
          <p:cNvPr id="279" name="Content Placeholder 2"/>
          <p:cNvSpPr txBox="1"/>
          <p:nvPr>
            <p:ph type="body" idx="4294967295"/>
          </p:nvPr>
        </p:nvSpPr>
        <p:spPr>
          <a:xfrm>
            <a:off x="33486" y="1613399"/>
            <a:ext cx="20726401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4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90% He - 10% C</a:t>
            </a:r>
            <a:r>
              <a:rPr baseline="-15851"/>
              <a:t>4</a:t>
            </a:r>
            <a:r>
              <a:t>H</a:t>
            </a:r>
            <a:r>
              <a:rPr baseline="-15851"/>
              <a:t>10</a:t>
            </a:r>
            <a:r>
              <a:t> – All stereo –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~ 100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</a:p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7E79"/>
                </a:solidFill>
              </a:rPr>
              <a:t>Small cells, max drift time ~ 350 ns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5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4" dur="500" fill="hold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5"/>
      <p:bldP build="whole" bldLvl="1" animBg="1" rev="0" advAuto="0" spid="275" grpId="1"/>
      <p:bldP build="whole" bldLvl="1" animBg="1" rev="0" advAuto="0" spid="273" grpId="3"/>
      <p:bldP build="whole" bldLvl="1" animBg="1" rev="0" advAuto="0" spid="278" grpId="2"/>
      <p:bldP build="whole" bldLvl="1" animBg="1" rev="0" advAuto="0" spid="263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he IDEA detector conce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IDEA detector concept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" name="Content Placeholder 27"/>
          <p:cNvSpPr txBox="1"/>
          <p:nvPr/>
        </p:nvSpPr>
        <p:spPr>
          <a:xfrm>
            <a:off x="16641289" y="1591708"/>
            <a:ext cx="7667973" cy="895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normAutofit fontScale="100000" lnSpcReduction="0"/>
          </a:bodyPr>
          <a:lstStyle/>
          <a:p>
            <a:pPr marL="238759" indent="-238759" algn="l" defTabSz="859536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50000"/>
              <a:buChar char="◆"/>
              <a:defRPr b="1" sz="3759">
                <a:latin typeface="+mn-lt"/>
                <a:ea typeface="+mn-ea"/>
                <a:cs typeface="+mn-cs"/>
                <a:sym typeface="Calibri"/>
              </a:defRPr>
            </a:pPr>
            <a:r>
              <a:t>New, innovative, possibly more cost-effective concept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Silicon vertex detector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Short-drift, ultra-light wire chamber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Dual-readout calorimeter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Thin and light solenoid coil </a:t>
            </a:r>
            <a:r>
              <a:rPr i="1"/>
              <a:t>inside</a:t>
            </a:r>
            <a:r>
              <a:t> calorimeter system</a:t>
            </a:r>
          </a:p>
          <a:p>
            <a:pPr lvl="2" marL="1157986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๏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Small magnet ⇒ small yoke</a:t>
            </a:r>
          </a:p>
          <a:p>
            <a:pPr lvl="1" marL="553625" indent="-298450" algn="l" defTabSz="859536">
              <a:lnSpc>
                <a:spcPct val="140000"/>
              </a:lnSpc>
              <a:spcBef>
                <a:spcPts val="300"/>
              </a:spcBef>
              <a:buSzPct val="60000"/>
              <a:buChar char="❑"/>
              <a:defRPr sz="3759">
                <a:solidFill>
                  <a:srgbClr val="008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Muon system made of 3 layers of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m-</a:t>
            </a:r>
            <a:r>
              <a:t>RWELL detectors in the return yoke</a:t>
            </a:r>
          </a:p>
        </p:txBody>
      </p:sp>
      <p:sp>
        <p:nvSpPr>
          <p:cNvPr id="73" name="TextBox 36"/>
          <p:cNvSpPr txBox="1"/>
          <p:nvPr/>
        </p:nvSpPr>
        <p:spPr>
          <a:xfrm>
            <a:off x="17013394" y="10478236"/>
            <a:ext cx="395396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3000">
                <a:solidFill>
                  <a:srgbClr val="0033C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https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://</a:t>
            </a:r>
            <a:r>
              <a:rPr sz="3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pos.sissa.it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/390/</a:t>
            </a:r>
          </a:p>
        </p:txBody>
      </p:sp>
      <p:grpSp>
        <p:nvGrpSpPr>
          <p:cNvPr id="76" name="Group 6"/>
          <p:cNvGrpSpPr/>
          <p:nvPr/>
        </p:nvGrpSpPr>
        <p:grpSpPr>
          <a:xfrm>
            <a:off x="96762" y="1361480"/>
            <a:ext cx="16559502" cy="11848375"/>
            <a:chOff x="0" y="0"/>
            <a:chExt cx="16559500" cy="11848373"/>
          </a:xfrm>
        </p:grpSpPr>
        <p:pic>
          <p:nvPicPr>
            <p:cNvPr id="74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501" cy="11848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TextBox 8"/>
            <p:cNvSpPr txBox="1"/>
            <p:nvPr/>
          </p:nvSpPr>
          <p:spPr>
            <a:xfrm>
              <a:off x="5547431" y="10288211"/>
              <a:ext cx="9418962" cy="1507802"/>
            </a:xfrm>
            <a:prstGeom prst="rect">
              <a:avLst/>
            </a:prstGeom>
            <a:solidFill>
              <a:srgbClr val="606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spcBef>
                  <a:spcPts val="600"/>
                </a:spcBef>
                <a:defRPr b="1" sz="3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IDEA concept (proposed also in CEPC CDR)</a:t>
              </a:r>
            </a:p>
            <a:p>
              <a:pPr defTabSz="914400">
                <a:spcBef>
                  <a:spcPts val="500"/>
                </a:spcBef>
                <a:defRPr b="1" sz="3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Innovative Detector for e</a:t>
              </a:r>
              <a:r>
                <a:rPr baseline="31999"/>
                <a:t>+</a:t>
              </a:r>
              <a:r>
                <a:t>e</a:t>
              </a:r>
              <a:r>
                <a:rPr baseline="31999"/>
                <a:t>-</a:t>
              </a:r>
              <a:r>
                <a:t> Accelerator</a:t>
              </a:r>
            </a:p>
          </p:txBody>
        </p:sp>
      </p:grpSp>
      <p:sp>
        <p:nvSpPr>
          <p:cNvPr id="77" name="Acknowledgments…"/>
          <p:cNvSpPr txBox="1"/>
          <p:nvPr/>
        </p:nvSpPr>
        <p:spPr>
          <a:xfrm>
            <a:off x="15652459" y="11610831"/>
            <a:ext cx="8049852" cy="166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110000"/>
              </a:lnSpc>
              <a:defRPr b="1" sz="3000" u="sng">
                <a:solidFill>
                  <a:srgbClr val="FF2600"/>
                </a:solidFill>
              </a:defRPr>
            </a:pPr>
            <a:r>
              <a:t>Acknowledgments</a:t>
            </a:r>
          </a:p>
          <a:p>
            <a:pPr>
              <a:lnSpc>
                <a:spcPct val="110000"/>
              </a:lnSpc>
              <a:defRPr sz="3000"/>
            </a:pPr>
            <a:r>
              <a:t>I need to thank many colleagues, in particular:</a:t>
            </a:r>
          </a:p>
          <a:p>
            <a:pPr>
              <a:lnSpc>
                <a:spcPct val="110000"/>
              </a:lnSpc>
              <a:defRPr sz="3800">
                <a:solidFill>
                  <a:srgbClr val="FF2600"/>
                </a:solidFill>
              </a:defRPr>
            </a:pPr>
            <a:r>
              <a:t>N. de Filippis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" grpId="4"/>
      <p:bldP build="whole" bldLvl="1" animBg="1" rev="0" advAuto="0" spid="73" grpId="3"/>
      <p:bldP build="whole" bldLvl="1" animBg="1" rev="0" advAuto="0" spid="76" grpId="1"/>
      <p:bldP build="p" bldLvl="5" animBg="1" rev="0" advAuto="0"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 future plans</a:t>
            </a:r>
          </a:p>
        </p:txBody>
      </p:sp>
      <p:sp>
        <p:nvSpPr>
          <p:cNvPr id="282" name="Date Placeholder 3"/>
          <p:cNvSpPr txBox="1"/>
          <p:nvPr/>
        </p:nvSpPr>
        <p:spPr>
          <a:xfrm>
            <a:off x="91441" y="13106400"/>
            <a:ext cx="11458787" cy="574174"/>
          </a:xfrm>
          <a:prstGeom prst="rect">
            <a:avLst/>
          </a:prstGeom>
          <a:ln w="12700">
            <a:miter lim="400000"/>
          </a:ln>
        </p:spPr>
        <p:txBody>
          <a:bodyPr tIns="91439" bIns="91439">
            <a:spAutoFit/>
          </a:bodyPr>
          <a:lstStyle/>
          <a:p>
            <a:pPr algn="l">
              <a:defRPr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83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4" name="Content Placeholder 2"/>
          <p:cNvSpPr txBox="1"/>
          <p:nvPr>
            <p:ph type="body" idx="4294967295"/>
          </p:nvPr>
        </p:nvSpPr>
        <p:spPr>
          <a:xfrm>
            <a:off x="987607" y="2572291"/>
            <a:ext cx="22408786" cy="8571418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Complete mapping of dN/dx data in all relevant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bg</a:t>
            </a:r>
            <a:r>
              <a:t> regions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lvl="1" marL="1092200" indent="-635000">
              <a:lnSpc>
                <a:spcPct val="130000"/>
              </a:lnSpc>
              <a:spcBef>
                <a:spcPts val="1100"/>
              </a:spcBef>
              <a:buClr>
                <a:srgbClr val="FF0000"/>
              </a:buClr>
              <a:buFontTx/>
              <a:buChar char="➢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 details of cluster counting performance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Build large mechanical prototype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Build full length functioning prototype with few cells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 on-detector cluster counting electronics (</a:t>
            </a:r>
            <a:r>
              <a:rPr>
                <a:solidFill>
                  <a:srgbClr val="000000"/>
                </a:solidFill>
              </a:rPr>
              <a:t>few years</a:t>
            </a:r>
            <a:r>
              <a:t>) </a:t>
            </a: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>
              <a:lnSpc>
                <a:spcPct val="130000"/>
              </a:lnSpc>
              <a:spcBef>
                <a:spcPts val="1300"/>
              </a:spcBef>
              <a:buClr>
                <a:srgbClr val="FF0000"/>
              </a:buClr>
              <a:buFontTx/>
              <a:buChar char="❖"/>
              <a:defRPr sz="56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Towards a drift chamber TDR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Cluster counting</a:t>
            </a:r>
          </a:p>
        </p:txBody>
      </p:sp>
      <p:sp>
        <p:nvSpPr>
          <p:cNvPr id="287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6820" y="1500848"/>
            <a:ext cx="6213694" cy="575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0" t="0" r="37407" b="0"/>
          <a:stretch>
            <a:fillRect/>
          </a:stretch>
        </p:blipFill>
        <p:spPr>
          <a:xfrm>
            <a:off x="238723" y="5287287"/>
            <a:ext cx="9074253" cy="7822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9549" y="7603738"/>
            <a:ext cx="10888617" cy="506469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11"/>
          <p:cNvSpPr txBox="1"/>
          <p:nvPr/>
        </p:nvSpPr>
        <p:spPr>
          <a:xfrm>
            <a:off x="9086603" y="6430257"/>
            <a:ext cx="5214363" cy="855485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>
              <a:spcBef>
                <a:spcPts val="1100"/>
              </a:spcBef>
              <a:defRPr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Test beam data 2022</a:t>
            </a:r>
          </a:p>
        </p:txBody>
      </p:sp>
      <p:sp>
        <p:nvSpPr>
          <p:cNvPr id="292" name="Content Placeholder 2"/>
          <p:cNvSpPr txBox="1"/>
          <p:nvPr>
            <p:ph type="body" idx="4294967295"/>
          </p:nvPr>
        </p:nvSpPr>
        <p:spPr>
          <a:xfrm>
            <a:off x="58056" y="1618553"/>
            <a:ext cx="18452666" cy="8229601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Cluster counting 2x better than dE/dx</a:t>
            </a:r>
          </a:p>
          <a:p>
            <a:pPr lvl="1" marL="1092200" indent="-635000">
              <a:spcBef>
                <a:spcPts val="1100"/>
              </a:spcBef>
              <a:buClr>
                <a:srgbClr val="FF0000"/>
              </a:buClr>
              <a:buFontTx/>
              <a:buChar char="➢"/>
              <a:defRPr sz="4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Poisson vs . Landau </a:t>
            </a:r>
            <a:r>
              <a:rPr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>
                <a:solidFill>
                  <a:srgbClr val="000000"/>
                </a:solidFill>
              </a:rPr>
              <a:t>no large tails</a:t>
            </a:r>
            <a:endParaRPr>
              <a:solidFill>
                <a:srgbClr val="000000"/>
              </a:solidFill>
            </a:endParaRPr>
          </a:p>
          <a:p>
            <a:pPr marL="685800" indent="-685800">
              <a:spcBef>
                <a:spcPts val="1300"/>
              </a:spcBef>
              <a:buClr>
                <a:srgbClr val="FF0000"/>
              </a:buClr>
              <a:buFontTx/>
              <a:buChar char="❖"/>
              <a:defRPr sz="5200">
                <a:solidFill>
                  <a:srgbClr val="FF7E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Sample signal few GHz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on detector electronics R&amp;D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405992" y="4440619"/>
            <a:ext cx="23762504" cy="9001493"/>
            <a:chOff x="0" y="0"/>
            <a:chExt cx="23762503" cy="9001491"/>
          </a:xfrm>
        </p:grpSpPr>
        <p:pic>
          <p:nvPicPr>
            <p:cNvPr id="293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42989"/>
              <a:ext cx="16298768" cy="6268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For dN/dx method:…"/>
            <p:cNvSpPr txBox="1"/>
            <p:nvPr/>
          </p:nvSpPr>
          <p:spPr>
            <a:xfrm>
              <a:off x="15861864" y="2582911"/>
              <a:ext cx="7900640" cy="64185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marL="228600" indent="-228600" algn="l" defTabSz="12700">
                <a:lnSpc>
                  <a:spcPct val="110000"/>
                </a:lnSpc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For dN/dx method:</a:t>
              </a:r>
              <a:endParaRPr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lvl="1" marL="457200" indent="-228600" algn="l" defTabSz="12700">
                <a:lnSpc>
                  <a:spcPct val="110000"/>
                </a:lnSpc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RTA algorithm has been used for peak finding.</a:t>
              </a:r>
              <a:endParaRPr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lvl="1" marL="457200" indent="-228600" algn="l" defTabSz="12700">
                <a:lnSpc>
                  <a:spcPct val="110000"/>
                </a:lnSpc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dN/dx resolution dependence on the track length  L</a:t>
              </a:r>
              <a:r>
                <a:rPr baseline="38060"/>
                <a:t>-0.5</a:t>
              </a:r>
              <a:endParaRPr baseline="6060"/>
            </a:p>
            <a:p>
              <a:pPr algn="l" defTabSz="12700">
                <a:lnSpc>
                  <a:spcPct val="1100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endParaRPr baseline="6060"/>
            </a:p>
            <a:p>
              <a:pPr algn="l" defTabSz="12700">
                <a:lnSpc>
                  <a:spcPct val="1100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endParaRPr baseline="6060"/>
            </a:p>
            <a:p>
              <a:pPr algn="l" defTabSz="12700">
                <a:lnSpc>
                  <a:spcPct val="1100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endParaRPr baseline="6060"/>
            </a:p>
            <a:p>
              <a:pPr algn="l" defTabSz="12700">
                <a:lnSpc>
                  <a:spcPct val="1100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endParaRPr baseline="6060"/>
            </a:p>
            <a:p>
              <a:pPr algn="l" defTabSz="12700">
                <a:lnSpc>
                  <a:spcPct val="1100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300"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95" name="~ 2 times improvement in the resolution using dN/dx method as expected from the analytical calculation."/>
            <p:cNvSpPr txBox="1"/>
            <p:nvPr/>
          </p:nvSpPr>
          <p:spPr>
            <a:xfrm>
              <a:off x="618239" y="7868491"/>
              <a:ext cx="22456795" cy="830581"/>
            </a:xfrm>
            <a:prstGeom prst="rect">
              <a:avLst/>
            </a:prstGeom>
            <a:solidFill>
              <a:srgbClr val="FFFC79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8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~ 2 times improvement in the resolution using dN/dx method as expected from the analytical calculation.</a:t>
              </a:r>
            </a:p>
          </p:txBody>
        </p:sp>
        <p:sp>
          <p:nvSpPr>
            <p:cNvPr id="296" name="Test beam 2024"/>
            <p:cNvSpPr txBox="1"/>
            <p:nvPr/>
          </p:nvSpPr>
          <p:spPr>
            <a:xfrm>
              <a:off x="9718394" y="-1"/>
              <a:ext cx="4325717" cy="888085"/>
            </a:xfrm>
            <a:prstGeom prst="rect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Test beam 2024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8026" y="1315553"/>
            <a:ext cx="11343888" cy="1108489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IDEA detector layo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IDEA detector layout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" name="Beam pipe: R∼1.0 cm"/>
          <p:cNvSpPr txBox="1"/>
          <p:nvPr/>
        </p:nvSpPr>
        <p:spPr>
          <a:xfrm>
            <a:off x="3200835" y="1566268"/>
            <a:ext cx="4347427" cy="82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20000"/>
              </a:lnSpc>
              <a:defRPr sz="38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Beam pipe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: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R∼1.0 cm</a:t>
            </a:r>
          </a:p>
        </p:txBody>
      </p:sp>
      <p:sp>
        <p:nvSpPr>
          <p:cNvPr id="83" name="Vertex:…"/>
          <p:cNvSpPr txBox="1"/>
          <p:nvPr/>
        </p:nvSpPr>
        <p:spPr>
          <a:xfrm>
            <a:off x="3126164" y="2393163"/>
            <a:ext cx="3138246" cy="2058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10000"/>
              </a:lnSpc>
              <a:defRPr sz="3800">
                <a:solidFill>
                  <a:srgbClr val="E19AE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Vertex</a:t>
            </a:r>
            <a:r>
              <a:rPr>
                <a:solidFill>
                  <a:srgbClr val="172B47"/>
                </a:solidFill>
              </a:rPr>
              <a:t>: </a:t>
            </a:r>
            <a:endParaRPr>
              <a:solidFill>
                <a:srgbClr val="172B47"/>
              </a:solidFill>
            </a:endParaRPr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5 MAPS layers </a:t>
            </a:r>
            <a:endParaRPr>
              <a:solidFill>
                <a:srgbClr val="172B47"/>
              </a:solidFill>
              <a:latin typeface="Adobe Arabic Regular"/>
              <a:ea typeface="Adobe Arabic Regular"/>
              <a:cs typeface="Adobe Arabic Regular"/>
              <a:sym typeface="Adobe Arabic Regular"/>
            </a:endParaRPr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R = 1.37-31.5 cm</a:t>
            </a:r>
          </a:p>
        </p:txBody>
      </p:sp>
      <p:sp>
        <p:nvSpPr>
          <p:cNvPr id="84" name="Line"/>
          <p:cNvSpPr/>
          <p:nvPr/>
        </p:nvSpPr>
        <p:spPr>
          <a:xfrm>
            <a:off x="7130134" y="4100312"/>
            <a:ext cx="4109245" cy="7354786"/>
          </a:xfrm>
          <a:prstGeom prst="line">
            <a:avLst/>
          </a:prstGeom>
          <a:ln w="50800">
            <a:solidFill>
              <a:schemeClr val="accent1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5" name="Drift Chamber: 112 layers…"/>
          <p:cNvSpPr txBox="1"/>
          <p:nvPr/>
        </p:nvSpPr>
        <p:spPr>
          <a:xfrm>
            <a:off x="3143019" y="4545929"/>
            <a:ext cx="5096554" cy="1453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10000"/>
              </a:lnSpc>
              <a:defRPr sz="38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Drift Chamber</a:t>
            </a:r>
            <a:r>
              <a:rPr sz="4000"/>
              <a:t>: </a:t>
            </a:r>
            <a:r>
              <a:rPr sz="4000"/>
              <a:t>112</a:t>
            </a:r>
            <a:r>
              <a:rPr sz="4000">
                <a:latin typeface="Adobe Arabic Bold"/>
                <a:ea typeface="Adobe Arabic Bold"/>
                <a:cs typeface="Adobe Arabic Bold"/>
                <a:sym typeface="Adobe Arabic Bold"/>
              </a:rPr>
              <a:t> </a:t>
            </a:r>
            <a:r>
              <a:rPr sz="4000"/>
              <a:t>layers</a:t>
            </a:r>
            <a:endParaRPr sz="4000"/>
          </a:p>
          <a:p>
            <a:pPr indent="359999" algn="l" defTabSz="821531">
              <a:lnSpc>
                <a:spcPct val="110000"/>
              </a:lnSpc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4 m long, R = 35-200 cm</a:t>
            </a:r>
          </a:p>
        </p:txBody>
      </p:sp>
      <p:sp>
        <p:nvSpPr>
          <p:cNvPr id="86" name="Line"/>
          <p:cNvSpPr/>
          <p:nvPr/>
        </p:nvSpPr>
        <p:spPr>
          <a:xfrm>
            <a:off x="7074301" y="5958202"/>
            <a:ext cx="4693392" cy="3913113"/>
          </a:xfrm>
          <a:prstGeom prst="line">
            <a:avLst/>
          </a:prstGeom>
          <a:ln w="50800">
            <a:solidFill>
              <a:srgbClr val="FFFC79"/>
            </a:solidFill>
            <a:tailEnd type="triangle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7" name="Outer Silicon wrapper:…"/>
          <p:cNvSpPr txBox="1"/>
          <p:nvPr/>
        </p:nvSpPr>
        <p:spPr>
          <a:xfrm>
            <a:off x="3125160" y="6159341"/>
            <a:ext cx="6196446" cy="137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821531">
              <a:defRPr sz="3800">
                <a:solidFill>
                  <a:srgbClr val="E19AE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Outer Silicon wrapper</a:t>
            </a:r>
            <a:r>
              <a:rPr>
                <a:solidFill>
                  <a:srgbClr val="172B47"/>
                </a:solidFill>
              </a:rPr>
              <a:t>:</a:t>
            </a:r>
            <a:endParaRPr>
              <a:solidFill>
                <a:srgbClr val="172B47"/>
              </a:solidFill>
            </a:endParaRP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</a:rPr>
              <a:t>Si 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strips</a:t>
            </a:r>
          </a:p>
        </p:txBody>
      </p:sp>
      <p:sp>
        <p:nvSpPr>
          <p:cNvPr id="88" name="Line"/>
          <p:cNvSpPr/>
          <p:nvPr/>
        </p:nvSpPr>
        <p:spPr>
          <a:xfrm>
            <a:off x="7032338" y="7034587"/>
            <a:ext cx="4767506" cy="899522"/>
          </a:xfrm>
          <a:prstGeom prst="line">
            <a:avLst/>
          </a:prstGeom>
          <a:ln w="50800">
            <a:solidFill>
              <a:srgbClr val="7A81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9" name="Superconducting solenoid coil:…"/>
          <p:cNvSpPr txBox="1"/>
          <p:nvPr/>
        </p:nvSpPr>
        <p:spPr>
          <a:xfrm>
            <a:off x="3171057" y="7606714"/>
            <a:ext cx="6104653" cy="200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defRPr sz="4800"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t>Superconducting solenoid coil: </a:t>
            </a: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2 T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, R ∼ 2.1-2.4 m</a:t>
            </a:r>
            <a:endParaRPr>
              <a:solidFill>
                <a:srgbClr val="172B47"/>
              </a:solidFill>
              <a:latin typeface="Adobe Arabic Regular"/>
              <a:ea typeface="Adobe Arabic Regular"/>
              <a:cs typeface="Adobe Arabic Regular"/>
              <a:sym typeface="Adobe Arabic Regular"/>
            </a:endParaRP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0.74 X</a:t>
            </a:r>
            <a:r>
              <a:rPr baseline="-5999"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</a:t>
            </a:r>
            <a:r>
              <a:rPr>
                <a:solidFill>
                  <a:srgbClr val="1DB100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, 0.16 </a:t>
            </a:r>
            <a:r>
              <a:rPr>
                <a:solidFill>
                  <a:srgbClr val="1DB100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@ 90°</a:t>
            </a:r>
          </a:p>
        </p:txBody>
      </p:sp>
      <p:sp>
        <p:nvSpPr>
          <p:cNvPr id="90" name="Line"/>
          <p:cNvSpPr/>
          <p:nvPr/>
        </p:nvSpPr>
        <p:spPr>
          <a:xfrm flipV="1">
            <a:off x="8125336" y="7727423"/>
            <a:ext cx="4343437" cy="820633"/>
          </a:xfrm>
          <a:prstGeom prst="line">
            <a:avLst/>
          </a:prstGeom>
          <a:ln w="50800">
            <a:solidFill>
              <a:srgbClr val="73FD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1" name="Preshower: ∼1 X0"/>
          <p:cNvSpPr txBox="1"/>
          <p:nvPr/>
        </p:nvSpPr>
        <p:spPr>
          <a:xfrm>
            <a:off x="3129398" y="9677541"/>
            <a:ext cx="3781280" cy="82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lnSpc>
                <a:spcPct val="120000"/>
              </a:lnSpc>
              <a:defRPr sz="38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 b="1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rPr>
              <a:t>Preshower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:</a:t>
            </a:r>
            <a:r>
              <a:rPr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 ∼1 X</a:t>
            </a:r>
            <a:r>
              <a:rPr baseline="-5999" sz="40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0</a:t>
            </a:r>
          </a:p>
        </p:txBody>
      </p:sp>
      <p:sp>
        <p:nvSpPr>
          <p:cNvPr id="92" name="Line"/>
          <p:cNvSpPr/>
          <p:nvPr/>
        </p:nvSpPr>
        <p:spPr>
          <a:xfrm flipV="1">
            <a:off x="7803867" y="7439032"/>
            <a:ext cx="5752284" cy="2639859"/>
          </a:xfrm>
          <a:prstGeom prst="line">
            <a:avLst/>
          </a:prstGeom>
          <a:ln w="50800">
            <a:solidFill>
              <a:srgbClr val="FF85FF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3" name="Dual-Readout Calorimeter:…"/>
          <p:cNvSpPr txBox="1"/>
          <p:nvPr/>
        </p:nvSpPr>
        <p:spPr>
          <a:xfrm>
            <a:off x="3059119" y="10709509"/>
            <a:ext cx="6331057" cy="137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821531">
              <a:defRPr sz="3800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Dual-Readout Calorimeter</a:t>
            </a:r>
            <a:r>
              <a:t>: </a:t>
            </a:r>
          </a:p>
          <a:p>
            <a:pPr indent="359999" algn="l" defTabSz="821531">
              <a:defRPr sz="4000">
                <a:solidFill>
                  <a:srgbClr val="E19AE0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2m / 7 </a:t>
            </a:r>
            <a:r>
              <a:rPr>
                <a:solidFill>
                  <a:srgbClr val="172B47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>
                <a:solidFill>
                  <a:srgbClr val="172B47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rPr>
              <a:t>int</a:t>
            </a:r>
          </a:p>
        </p:txBody>
      </p:sp>
      <p:sp>
        <p:nvSpPr>
          <p:cNvPr id="94" name="Line"/>
          <p:cNvSpPr/>
          <p:nvPr/>
        </p:nvSpPr>
        <p:spPr>
          <a:xfrm flipV="1">
            <a:off x="8056062" y="6413425"/>
            <a:ext cx="7652747" cy="4361968"/>
          </a:xfrm>
          <a:prstGeom prst="line">
            <a:avLst/>
          </a:prstGeom>
          <a:ln w="50800">
            <a:solidFill>
              <a:srgbClr val="73FA79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5" name="Yoke + Muon chambers"/>
          <p:cNvSpPr txBox="1"/>
          <p:nvPr/>
        </p:nvSpPr>
        <p:spPr>
          <a:xfrm>
            <a:off x="3125678" y="12124372"/>
            <a:ext cx="5564034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821531">
              <a:lnSpc>
                <a:spcPct val="120000"/>
              </a:lnSpc>
              <a:defRPr b="1" sz="3800">
                <a:solidFill>
                  <a:srgbClr val="172B4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solidFill>
                  <a:srgbClr val="E19AE0"/>
                </a:solidFill>
              </a:defRPr>
            </a:pPr>
            <a:r>
              <a:rPr>
                <a:solidFill>
                  <a:srgbClr val="172B47"/>
                </a:solidFill>
              </a:rPr>
              <a:t>Yoke + Muon chambers</a:t>
            </a:r>
          </a:p>
        </p:txBody>
      </p:sp>
      <p:sp>
        <p:nvSpPr>
          <p:cNvPr id="96" name="Line"/>
          <p:cNvSpPr/>
          <p:nvPr/>
        </p:nvSpPr>
        <p:spPr>
          <a:xfrm flipV="1">
            <a:off x="8476663" y="6973408"/>
            <a:ext cx="10542756" cy="5209017"/>
          </a:xfrm>
          <a:prstGeom prst="line">
            <a:avLst/>
          </a:prstGeom>
          <a:ln w="50800">
            <a:solidFill>
              <a:srgbClr val="941100"/>
            </a:solidFill>
            <a:tailEnd type="arrow"/>
          </a:ln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32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1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Class="entr" nodeType="afterEffect" presetSubtype="0" presetID="1" grpId="1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4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Class="entr" nodeType="afterEffect" presetSubtype="0" presetID="1" grpId="1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xit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"/>
                            </p:stCondLst>
                            <p:childTnLst>
                              <p:par>
                                <p:cTn id="62" presetClass="entr" nodeType="afterEffect" presetSubtype="0" presetID="1" grpId="1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afterEffect" presetSubtype="0" presetID="1" grpId="20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"/>
                            </p:stCondLst>
                            <p:childTnLst>
                              <p:par>
                                <p:cTn id="72" presetClass="entr" nodeType="afterEffect" presetSubtype="0" presetID="1" grpId="21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" grpId="15"/>
      <p:bldP build="whole" bldLvl="1" animBg="1" rev="0" advAuto="0" spid="92" grpId="16"/>
      <p:bldP build="whole" bldLvl="1" animBg="1" rev="0" advAuto="0" spid="88" grpId="9"/>
      <p:bldP build="whole" bldLvl="1" animBg="1" rev="0" advAuto="0" spid="88" grpId="10"/>
      <p:bldP build="whole" bldLvl="1" animBg="1" rev="0" advAuto="0" spid="91" grpId="14"/>
      <p:bldP build="whole" bldLvl="1" animBg="1" rev="0" advAuto="0" spid="90" grpId="12"/>
      <p:bldP build="whole" bldLvl="1" animBg="1" rev="0" advAuto="0" spid="90" grpId="13"/>
      <p:bldP build="whole" bldLvl="1" animBg="1" rev="0" advAuto="0" spid="96" grpId="21"/>
      <p:bldP build="whole" bldLvl="1" animBg="1" rev="0" advAuto="0" spid="85" grpId="5"/>
      <p:bldP build="whole" bldLvl="1" animBg="1" rev="0" advAuto="0" spid="93" grpId="17"/>
      <p:bldP build="whole" bldLvl="1" animBg="1" rev="0" advAuto="0" spid="89" grpId="11"/>
      <p:bldP build="whole" bldLvl="1" animBg="1" rev="0" advAuto="0" spid="87" grpId="8"/>
      <p:bldP build="whole" bldLvl="1" animBg="1" rev="0" advAuto="0" spid="83" grpId="2"/>
      <p:bldP build="whole" bldLvl="1" animBg="1" rev="0" advAuto="0" spid="86" grpId="6"/>
      <p:bldP build="whole" bldLvl="1" animBg="1" rev="0" advAuto="0" spid="86" grpId="7"/>
      <p:bldP build="whole" bldLvl="1" animBg="1" rev="0" advAuto="0" spid="94" grpId="18"/>
      <p:bldP build="whole" bldLvl="1" animBg="1" rev="0" advAuto="0" spid="84" grpId="3"/>
      <p:bldP build="whole" bldLvl="1" animBg="1" rev="0" advAuto="0" spid="84" grpId="4"/>
      <p:bldP build="whole" bldLvl="1" animBg="1" rev="0" advAuto="0" spid="82" grpId="1"/>
      <p:bldP build="whole" bldLvl="1" animBg="1" rev="0" advAuto="0" spid="95" grpId="20"/>
      <p:bldP build="whole" bldLvl="1" animBg="1" rev="0" advAuto="0" spid="94" grpId="19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"/>
          <p:cNvGrpSpPr/>
          <p:nvPr/>
        </p:nvGrpSpPr>
        <p:grpSpPr>
          <a:xfrm>
            <a:off x="11900346" y="5473272"/>
            <a:ext cx="10408943" cy="7680674"/>
            <a:chOff x="0" y="0"/>
            <a:chExt cx="10408942" cy="7680672"/>
          </a:xfrm>
        </p:grpSpPr>
        <p:grpSp>
          <p:nvGrpSpPr>
            <p:cNvPr id="100" name="Group 13"/>
            <p:cNvGrpSpPr/>
            <p:nvPr/>
          </p:nvGrpSpPr>
          <p:grpSpPr>
            <a:xfrm>
              <a:off x="0" y="0"/>
              <a:ext cx="10408943" cy="7680673"/>
              <a:chOff x="0" y="0"/>
              <a:chExt cx="10408942" cy="7680672"/>
            </a:xfrm>
          </p:grpSpPr>
          <p:sp>
            <p:nvSpPr>
              <p:cNvPr id="98" name="TextBox 8"/>
              <p:cNvSpPr txBox="1"/>
              <p:nvPr/>
            </p:nvSpPr>
            <p:spPr>
              <a:xfrm>
                <a:off x="1326011" y="1062444"/>
                <a:ext cx="2633280" cy="14306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spcBef>
                    <a:spcPts val="500"/>
                  </a:spcBef>
                  <a:defRPr sz="380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ZH (H</a:t>
                </a:r>
                <a:r>
                  <a:rPr>
                    <a:latin typeface="Wingdings"/>
                    <a:ea typeface="Wingdings"/>
                    <a:cs typeface="Wingdings"/>
                    <a:sym typeface="Wingdings"/>
                  </a:rPr>
                  <a:t>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mm</a:t>
                </a:r>
                <a:r>
                  <a:t>)</a:t>
                </a:r>
                <a:endParaRPr>
                  <a:solidFill>
                    <a:srgbClr val="FFFF00"/>
                  </a:solidFill>
                </a:endParaRPr>
              </a:p>
              <a:p>
                <a:pPr algn="l" defTabSz="914400">
                  <a:spcBef>
                    <a:spcPts val="500"/>
                  </a:spcBef>
                  <a:defRPr sz="380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Muon p</a:t>
                </a:r>
                <a:r>
                  <a:rPr baseline="-5999"/>
                  <a:t>t</a:t>
                </a:r>
              </a:p>
            </p:txBody>
          </p:sp>
          <p:pic>
            <p:nvPicPr>
              <p:cNvPr id="99" name="Picture 7" descr="Picture 7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408943" cy="76806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" name="TextBox 12"/>
            <p:cNvSpPr txBox="1"/>
            <p:nvPr/>
          </p:nvSpPr>
          <p:spPr>
            <a:xfrm>
              <a:off x="1255484" y="1059455"/>
              <a:ext cx="2600465" cy="14369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ZH (H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mm</a:t>
              </a:r>
              <a:r>
                <a:t>)</a:t>
              </a:r>
              <a:endParaRPr>
                <a:solidFill>
                  <a:srgbClr val="FFFF00"/>
                </a:solidFill>
              </a:endParaRPr>
            </a:p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Muon p</a:t>
              </a:r>
              <a:r>
                <a:rPr baseline="-5999"/>
                <a:t>t</a:t>
              </a:r>
            </a:p>
          </p:txBody>
        </p:sp>
      </p:grpSp>
      <p:grpSp>
        <p:nvGrpSpPr>
          <p:cNvPr id="107" name="Group 9"/>
          <p:cNvGrpSpPr/>
          <p:nvPr/>
        </p:nvGrpSpPr>
        <p:grpSpPr>
          <a:xfrm>
            <a:off x="11890654" y="2875180"/>
            <a:ext cx="10428328" cy="10180441"/>
            <a:chOff x="0" y="0"/>
            <a:chExt cx="10428327" cy="10180439"/>
          </a:xfrm>
        </p:grpSpPr>
        <p:grpSp>
          <p:nvGrpSpPr>
            <p:cNvPr id="105" name="Group 15"/>
            <p:cNvGrpSpPr/>
            <p:nvPr/>
          </p:nvGrpSpPr>
          <p:grpSpPr>
            <a:xfrm>
              <a:off x="0" y="0"/>
              <a:ext cx="10428328" cy="10180441"/>
              <a:chOff x="0" y="0"/>
              <a:chExt cx="10428327" cy="10180439"/>
            </a:xfrm>
          </p:grpSpPr>
          <p:pic>
            <p:nvPicPr>
              <p:cNvPr id="103" name="Picture 16" descr="Picture 1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0428328" cy="10180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" name="TextBox 17"/>
              <p:cNvSpPr txBox="1"/>
              <p:nvPr/>
            </p:nvSpPr>
            <p:spPr>
              <a:xfrm>
                <a:off x="6405748" y="6566220"/>
                <a:ext cx="3736897" cy="1164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spcBef>
                    <a:spcPts val="600"/>
                  </a:spcBef>
                  <a:defRPr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90 degree</a:t>
                </a:r>
              </a:p>
            </p:txBody>
          </p:sp>
        </p:grpSp>
        <p:sp>
          <p:nvSpPr>
            <p:cNvPr id="106" name="TextBox 6"/>
            <p:cNvSpPr txBox="1"/>
            <p:nvPr/>
          </p:nvSpPr>
          <p:spPr>
            <a:xfrm>
              <a:off x="4048472" y="1606396"/>
              <a:ext cx="1247215" cy="517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spcBef>
                  <a:spcPts val="200"/>
                </a:spcBef>
                <a:defRPr sz="900"/>
              </a:lvl1pPr>
            </a:lstStyle>
            <a:p>
              <a:pPr/>
              <a:r>
                <a:t>MS only</a:t>
              </a:r>
            </a:p>
          </p:txBody>
        </p:sp>
      </p:grpSp>
      <p:grpSp>
        <p:nvGrpSpPr>
          <p:cNvPr id="110" name="Group 14"/>
          <p:cNvGrpSpPr/>
          <p:nvPr/>
        </p:nvGrpSpPr>
        <p:grpSpPr>
          <a:xfrm>
            <a:off x="1764458" y="4957154"/>
            <a:ext cx="8547006" cy="8276812"/>
            <a:chOff x="0" y="0"/>
            <a:chExt cx="8547004" cy="8276811"/>
          </a:xfrm>
        </p:grpSpPr>
        <p:pic>
          <p:nvPicPr>
            <p:cNvPr id="108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8547006" cy="8276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" name="TextBox 12"/>
            <p:cNvSpPr txBox="1"/>
            <p:nvPr/>
          </p:nvSpPr>
          <p:spPr>
            <a:xfrm>
              <a:off x="5478009" y="2507303"/>
              <a:ext cx="2600465" cy="14369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ZH (Z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mm</a:t>
              </a:r>
              <a:r>
                <a:t>)</a:t>
              </a:r>
              <a:endParaRPr>
                <a:solidFill>
                  <a:srgbClr val="FFFF00"/>
                </a:solidFill>
              </a:endParaRPr>
            </a:p>
            <a:p>
              <a:pPr algn="l" defTabSz="914400">
                <a:spcBef>
                  <a:spcPts val="500"/>
                </a:spcBef>
                <a:defRPr sz="3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Muon p</a:t>
              </a:r>
              <a:r>
                <a:rPr baseline="-5999"/>
                <a:t>t</a:t>
              </a:r>
            </a:p>
          </p:txBody>
        </p:sp>
      </p:grpSp>
      <p:sp>
        <p:nvSpPr>
          <p:cNvPr id="111" name="Momentum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Momentum measurement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" name="Z or H decay muons in ZH events have rather low pt…"/>
          <p:cNvSpPr txBox="1"/>
          <p:nvPr/>
        </p:nvSpPr>
        <p:spPr>
          <a:xfrm>
            <a:off x="3083951" y="1330736"/>
            <a:ext cx="15294119" cy="161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85800" indent="-685800" algn="l">
              <a:lnSpc>
                <a:spcPct val="130000"/>
              </a:lnSpc>
              <a:buSzPct val="100000"/>
              <a:buChar char="✦"/>
              <a:defRPr sz="4400">
                <a:solidFill>
                  <a:srgbClr val="FF2600"/>
                </a:solidFill>
              </a:defRPr>
            </a:pPr>
            <a:r>
              <a:t>Z or H decay muons in ZH events have rather low p</a:t>
            </a:r>
            <a:r>
              <a:rPr baseline="-5999"/>
              <a:t>t</a:t>
            </a:r>
          </a:p>
          <a:p>
            <a:pPr lvl="1" marL="1143000" indent="-685800" algn="l">
              <a:lnSpc>
                <a:spcPct val="130000"/>
              </a:lnSpc>
              <a:buSzPct val="100000"/>
              <a:buChar char="❖"/>
              <a:defRPr sz="4400">
                <a:solidFill>
                  <a:srgbClr val="FF2600"/>
                </a:solidFill>
              </a:defRPr>
            </a:pPr>
            <a:r>
              <a:t>Transparency more important than asymptotic resolution</a:t>
            </a:r>
          </a:p>
        </p:txBody>
      </p:sp>
      <p:pic>
        <p:nvPicPr>
          <p:cNvPr id="1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4727" y="3657889"/>
            <a:ext cx="10264402" cy="972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2"/>
      <p:bldP build="whole" bldLvl="1" animBg="1" rev="0" advAuto="0" spid="114" grpId="1"/>
      <p:bldP build="whole" bldLvl="1" animBg="1" rev="0" advAuto="0" spid="11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Drift cha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2" name="Group"/>
          <p:cNvGrpSpPr/>
          <p:nvPr/>
        </p:nvGrpSpPr>
        <p:grpSpPr>
          <a:xfrm>
            <a:off x="15208429" y="7475925"/>
            <a:ext cx="8198034" cy="5987094"/>
            <a:chOff x="0" y="0"/>
            <a:chExt cx="8198032" cy="5987093"/>
          </a:xfrm>
        </p:grpSpPr>
        <p:grpSp>
          <p:nvGrpSpPr>
            <p:cNvPr id="120" name="Group"/>
            <p:cNvGrpSpPr/>
            <p:nvPr/>
          </p:nvGrpSpPr>
          <p:grpSpPr>
            <a:xfrm>
              <a:off x="0" y="67987"/>
              <a:ext cx="8198034" cy="5919107"/>
              <a:chOff x="0" y="0"/>
              <a:chExt cx="8198033" cy="5919105"/>
            </a:xfrm>
          </p:grpSpPr>
          <p:pic>
            <p:nvPicPr>
              <p:cNvPr id="118" name="Picture 9" descr="Picture 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1922" b="0"/>
              <a:stretch>
                <a:fillRect/>
              </a:stretch>
            </p:blipFill>
            <p:spPr>
              <a:xfrm>
                <a:off x="0" y="0"/>
                <a:ext cx="7911364" cy="5636873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pic>
            <p:nvPicPr>
              <p:cNvPr id="119" name="Picture 10" descr="Picture 1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>
                <a:off x="6988740" y="3394595"/>
                <a:ext cx="1209294" cy="252451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  <p:sp>
          <p:nvSpPr>
            <p:cNvPr id="121" name="TextBox 1"/>
            <p:cNvSpPr txBox="1"/>
            <p:nvPr/>
          </p:nvSpPr>
          <p:spPr>
            <a:xfrm>
              <a:off x="350834" y="0"/>
              <a:ext cx="1560944" cy="634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32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/>
              <a:r>
                <a:t>IDEA DC</a:t>
              </a:r>
            </a:p>
          </p:txBody>
        </p:sp>
      </p:grpSp>
      <p:pic>
        <p:nvPicPr>
          <p:cNvPr id="1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727" y="6249593"/>
            <a:ext cx="10954247" cy="708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20896" y="1243676"/>
            <a:ext cx="7333299" cy="57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DEA: Extremely transparent Drift Chamber…"/>
          <p:cNvSpPr txBox="1"/>
          <p:nvPr/>
        </p:nvSpPr>
        <p:spPr>
          <a:xfrm>
            <a:off x="866201" y="1180395"/>
            <a:ext cx="10025274" cy="61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381000" indent="-254000" algn="l" defTabSz="914400">
              <a:lnSpc>
                <a:spcPct val="120000"/>
              </a:lnSpc>
              <a:buClr>
                <a:srgbClr val="000000"/>
              </a:buClr>
              <a:buSzPct val="50000"/>
              <a:buChar char="◆"/>
              <a:defRPr sz="3800">
                <a:latin typeface="+mn-lt"/>
                <a:ea typeface="+mn-ea"/>
                <a:cs typeface="+mn-cs"/>
                <a:sym typeface="Calibri"/>
              </a:defRPr>
            </a:pPr>
            <a:r>
              <a:t>IDEA: Extremely transparent Drift Chamber</a:t>
            </a:r>
          </a:p>
          <a:p>
            <a:pPr lvl="1" marL="711200" indent="-381000" algn="l" defTabSz="914400">
              <a:lnSpc>
                <a:spcPct val="120000"/>
              </a:lnSpc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Gas: </a:t>
            </a:r>
            <a:r>
              <a:t>90% He </a:t>
            </a:r>
            <a:r>
              <a:t>–</a:t>
            </a:r>
            <a:r>
              <a:t> 10% iC</a:t>
            </a:r>
            <a:r>
              <a:rPr baseline="-14000"/>
              <a:t>4</a:t>
            </a:r>
            <a:r>
              <a:t>H</a:t>
            </a:r>
            <a:r>
              <a:rPr baseline="-14000"/>
              <a:t>10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Radius 0.35 – 2.00 m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Total thickness: 1.6% of X</a:t>
            </a:r>
            <a:r>
              <a:rPr baseline="-14000"/>
              <a:t>0 </a:t>
            </a:r>
            <a:r>
              <a:t>at 90</a:t>
            </a:r>
            <a:r>
              <a:rPr baseline="36421"/>
              <a:t>o</a:t>
            </a:r>
            <a:endParaRPr baseline="4421"/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baseline="4421"/>
              <a:t>All stereo wires (56448 cells, 343968 wires)</a:t>
            </a:r>
          </a:p>
          <a:p>
            <a:pPr lvl="2" marL="930275" indent="-333375" algn="l" defTabSz="914400">
              <a:lnSpc>
                <a:spcPct val="120000"/>
              </a:lnSpc>
              <a:spcBef>
                <a:spcPts val="300"/>
              </a:spcBef>
              <a:buSzPct val="65000"/>
              <a:buChar char="❖"/>
              <a:defRPr sz="3800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Tungsten wires dominant contribution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112 layers for each 15</a:t>
            </a:r>
            <a:r>
              <a:rPr baseline="31999"/>
              <a:t>o</a:t>
            </a:r>
            <a:r>
              <a:t> azimuthal sector</a:t>
            </a:r>
          </a:p>
          <a:p>
            <a:pPr lvl="1" marL="711200" indent="-381000" algn="l" defTabSz="914400">
              <a:lnSpc>
                <a:spcPct val="120000"/>
              </a:lnSpc>
              <a:spcBef>
                <a:spcPts val="300"/>
              </a:spcBef>
              <a:buSzPct val="60000"/>
              <a:buChar char="❑"/>
              <a:defRPr sz="380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max drift time: 350 ns</a:t>
            </a:r>
          </a:p>
        </p:txBody>
      </p:sp>
      <p:sp>
        <p:nvSpPr>
          <p:cNvPr id="126" name="L = 4m"/>
          <p:cNvSpPr txBox="1"/>
          <p:nvPr/>
        </p:nvSpPr>
        <p:spPr>
          <a:xfrm>
            <a:off x="20260852" y="5135170"/>
            <a:ext cx="1821305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4200">
                <a:solidFill>
                  <a:srgbClr val="0433FF"/>
                </a:solidFill>
              </a:defRPr>
            </a:lvl1pPr>
          </a:lstStyle>
          <a:p>
            <a:pPr/>
            <a:r>
              <a:t>L = 4m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rift cha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9728" y="1292608"/>
            <a:ext cx="8328895" cy="519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1633" b="0"/>
          <a:stretch>
            <a:fillRect/>
          </a:stretch>
        </p:blipFill>
        <p:spPr>
          <a:xfrm>
            <a:off x="15936411" y="6528953"/>
            <a:ext cx="6903691" cy="6827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"/>
          <p:cNvGrpSpPr/>
          <p:nvPr/>
        </p:nvGrpSpPr>
        <p:grpSpPr>
          <a:xfrm>
            <a:off x="4187241" y="6949278"/>
            <a:ext cx="6903642" cy="6352270"/>
            <a:chOff x="0" y="0"/>
            <a:chExt cx="6903640" cy="6352269"/>
          </a:xfrm>
        </p:grpSpPr>
        <p:pic>
          <p:nvPicPr>
            <p:cNvPr id="132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19" t="2881" r="1294" b="0"/>
            <a:stretch>
              <a:fillRect/>
            </a:stretch>
          </p:blipFill>
          <p:spPr>
            <a:xfrm>
              <a:off x="0" y="0"/>
              <a:ext cx="6903641" cy="6352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TextBox 9"/>
            <p:cNvSpPr txBox="1"/>
            <p:nvPr/>
          </p:nvSpPr>
          <p:spPr>
            <a:xfrm>
              <a:off x="3091989" y="1666152"/>
              <a:ext cx="3536690" cy="621654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spcBef>
                  <a:spcPts val="400"/>
                </a:spcBef>
                <a:defRPr sz="30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dN/dx from Garfield++</a:t>
              </a:r>
            </a:p>
          </p:txBody>
        </p:sp>
      </p:grpSp>
      <p:sp>
        <p:nvSpPr>
          <p:cNvPr id="135" name="In general, tracks have rather low momenta (pT ≲ 50 GeV)…"/>
          <p:cNvSpPr txBox="1"/>
          <p:nvPr>
            <p:ph type="body" sz="half" idx="4294967295"/>
          </p:nvPr>
        </p:nvSpPr>
        <p:spPr>
          <a:xfrm>
            <a:off x="703941" y="1250647"/>
            <a:ext cx="14848132" cy="6021350"/>
          </a:xfrm>
          <a:prstGeom prst="rect">
            <a:avLst/>
          </a:prstGeom>
        </p:spPr>
        <p:txBody>
          <a:bodyPr lIns="46037" tIns="46037" rIns="46037" bIns="46037"/>
          <a:lstStyle/>
          <a:p>
            <a:pPr marL="317500" indent="-317500" defTabSz="914400">
              <a:lnSpc>
                <a:spcPct val="110000"/>
              </a:lnSpc>
              <a:spcBef>
                <a:spcPts val="400"/>
              </a:spcBef>
              <a:buSzPct val="50000"/>
              <a:buFontTx/>
              <a:buChar char="◆"/>
              <a:defRPr sz="3400"/>
            </a:pPr>
            <a:r>
              <a:t>In general, tracks have rather low momenta (p</a:t>
            </a:r>
            <a:r>
              <a:rPr baseline="-16058"/>
              <a:t>T </a:t>
            </a:r>
            <a:r>
              <a:t>≲ 50 GeV)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Transparency more relevant than asymptotic resolution </a:t>
            </a:r>
          </a:p>
          <a:p>
            <a:pPr marL="317500" indent="-317500" defTabSz="914400">
              <a:lnSpc>
                <a:spcPct val="110000"/>
              </a:lnSpc>
              <a:spcBef>
                <a:spcPts val="2000"/>
              </a:spcBef>
              <a:buSzPct val="50000"/>
              <a:buFontTx/>
              <a:buChar char="◆"/>
              <a:defRPr sz="3400"/>
            </a:pPr>
            <a:r>
              <a:t>Drift chamber (gaseous tracker) advantages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Extremely transparent: minimal multiple scattering and secondary interactions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Continuous tracking: reconstruction of far-detached vertices (K</a:t>
            </a:r>
            <a:r>
              <a:rPr baseline="39882"/>
              <a:t>0</a:t>
            </a:r>
            <a:r>
              <a:rPr baseline="-14941"/>
              <a:t>S 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L</a:t>
            </a:r>
            <a:r>
              <a:t>, BSM,  LLPs)</a:t>
            </a:r>
          </a:p>
          <a:p>
            <a:pPr lvl="1" marL="673100" indent="-317500" defTabSz="914400">
              <a:lnSpc>
                <a:spcPct val="110000"/>
              </a:lnSpc>
              <a:spcBef>
                <a:spcPts val="300"/>
              </a:spcBef>
              <a:buSzPct val="60000"/>
              <a:buFontTx/>
              <a:buChar char="❑"/>
              <a:defRPr sz="3400">
                <a:solidFill>
                  <a:srgbClr val="FF0000"/>
                </a:solidFill>
              </a:defRPr>
            </a:pPr>
            <a:r>
              <a:t>Outstanding Particle separation via dE/dx or cluster counting (dN/dx) </a:t>
            </a:r>
          </a:p>
          <a:p>
            <a:pPr lvl="2" marL="858837" indent="-317500" defTabSz="914400">
              <a:lnSpc>
                <a:spcPct val="110000"/>
              </a:lnSpc>
              <a:spcBef>
                <a:spcPts val="300"/>
              </a:spcBef>
              <a:buSzPct val="65000"/>
              <a:buFontTx/>
              <a:buChar char="❖"/>
              <a:defRPr sz="3400">
                <a:solidFill>
                  <a:srgbClr val="008000"/>
                </a:solidFill>
              </a:defRPr>
            </a:pPr>
            <a:r>
              <a:t>&gt;3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K/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p</a:t>
            </a:r>
            <a:r>
              <a:t>  separation up to ~35 GeV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hallenges for large-volume chamb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Challenges for large-volume chambers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1" name="Group"/>
          <p:cNvGrpSpPr/>
          <p:nvPr/>
        </p:nvGrpSpPr>
        <p:grpSpPr>
          <a:xfrm>
            <a:off x="68338" y="1185112"/>
            <a:ext cx="24247324" cy="12058307"/>
            <a:chOff x="0" y="0"/>
            <a:chExt cx="24247323" cy="12058305"/>
          </a:xfrm>
        </p:grpSpPr>
        <p:pic>
          <p:nvPicPr>
            <p:cNvPr id="139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247324" cy="12058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Rectangle"/>
            <p:cNvSpPr/>
            <p:nvPr/>
          </p:nvSpPr>
          <p:spPr>
            <a:xfrm>
              <a:off x="8721271" y="11476328"/>
              <a:ext cx="4980820" cy="4020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3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rift chamber - mechanical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Drift chamber - mechanical structure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1386" y="1367881"/>
            <a:ext cx="16285191" cy="7414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881" y="1518557"/>
            <a:ext cx="5556013" cy="263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135" y="8674874"/>
            <a:ext cx="4795834" cy="380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1528" y="8733759"/>
            <a:ext cx="9720944" cy="4396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Mechanical structure: a complete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Mechanical structure: a complete model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3736177" y="13282215"/>
            <a:ext cx="282712" cy="4020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56" name="Group"/>
          <p:cNvGrpSpPr/>
          <p:nvPr/>
        </p:nvGrpSpPr>
        <p:grpSpPr>
          <a:xfrm>
            <a:off x="713816" y="1249433"/>
            <a:ext cx="22956368" cy="4311209"/>
            <a:chOff x="0" y="0"/>
            <a:chExt cx="22956366" cy="4311207"/>
          </a:xfrm>
        </p:grpSpPr>
        <p:pic>
          <p:nvPicPr>
            <p:cNvPr id="15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89959" cy="4311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58074" y="0"/>
              <a:ext cx="5366400" cy="4311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38530" y="0"/>
              <a:ext cx="5396548" cy="4311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95073" y="15074"/>
              <a:ext cx="6361294" cy="4281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" name="Group"/>
          <p:cNvGrpSpPr/>
          <p:nvPr/>
        </p:nvGrpSpPr>
        <p:grpSpPr>
          <a:xfrm>
            <a:off x="721086" y="5488818"/>
            <a:ext cx="22941827" cy="2944363"/>
            <a:chOff x="0" y="0"/>
            <a:chExt cx="22941825" cy="2944361"/>
          </a:xfrm>
        </p:grpSpPr>
        <p:pic>
          <p:nvPicPr>
            <p:cNvPr id="157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72165"/>
              <a:ext cx="2511368" cy="28000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74253" y="14433"/>
              <a:ext cx="5686659" cy="2915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151290" y="28866"/>
              <a:ext cx="4243345" cy="2886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324717" y="0"/>
              <a:ext cx="5600061" cy="2944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asted-movie.png" descr="pasted-movi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919091" y="0"/>
              <a:ext cx="5022736" cy="2944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5" name="Group"/>
          <p:cNvGrpSpPr/>
          <p:nvPr/>
        </p:nvGrpSpPr>
        <p:grpSpPr>
          <a:xfrm>
            <a:off x="706664" y="8365973"/>
            <a:ext cx="5694368" cy="3721609"/>
            <a:chOff x="0" y="0"/>
            <a:chExt cx="5694367" cy="3721607"/>
          </a:xfrm>
        </p:grpSpPr>
        <p:pic>
          <p:nvPicPr>
            <p:cNvPr id="163" name="pasted-movie.png" descr="pasted-movi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206223" cy="3721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asted-movie.png" descr="pasted-movi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195610" y="0"/>
              <a:ext cx="3498758" cy="3721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9" name="Group"/>
          <p:cNvGrpSpPr/>
          <p:nvPr/>
        </p:nvGrpSpPr>
        <p:grpSpPr>
          <a:xfrm>
            <a:off x="6369500" y="8342323"/>
            <a:ext cx="9925271" cy="2194848"/>
            <a:chOff x="0" y="0"/>
            <a:chExt cx="9925269" cy="2194846"/>
          </a:xfrm>
        </p:grpSpPr>
        <p:pic>
          <p:nvPicPr>
            <p:cNvPr id="166" name="pasted-movie.png" descr="pasted-movie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853302" cy="2194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asted-movie.png" descr="pasted-movie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796292" y="29929"/>
              <a:ext cx="3930772" cy="2134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asted-movie.png" descr="pasted-movie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712811" y="29929"/>
              <a:ext cx="3212459" cy="2134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pasted-movie.png" descr="pasted-movi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379330" y="10492885"/>
            <a:ext cx="4134577" cy="2684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movie.png" descr="pasted-movi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78074" y="12032200"/>
            <a:ext cx="5201007" cy="1429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429708" y="9215966"/>
            <a:ext cx="7860893" cy="365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