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53" r:id="rId2"/>
    <p:sldId id="907" r:id="rId3"/>
    <p:sldId id="995" r:id="rId4"/>
    <p:sldId id="986" r:id="rId5"/>
    <p:sldId id="1021" r:id="rId6"/>
    <p:sldId id="1020" r:id="rId7"/>
    <p:sldId id="1004" r:id="rId8"/>
    <p:sldId id="1003" r:id="rId9"/>
    <p:sldId id="1022" r:id="rId10"/>
    <p:sldId id="997" r:id="rId11"/>
    <p:sldId id="1009" r:id="rId12"/>
    <p:sldId id="987" r:id="rId13"/>
    <p:sldId id="1008" r:id="rId14"/>
    <p:sldId id="985" r:id="rId15"/>
    <p:sldId id="1001" r:id="rId16"/>
    <p:sldId id="999" r:id="rId17"/>
    <p:sldId id="1002" r:id="rId18"/>
    <p:sldId id="1007" r:id="rId19"/>
    <p:sldId id="1005" r:id="rId20"/>
    <p:sldId id="993" r:id="rId21"/>
    <p:sldId id="992" r:id="rId22"/>
    <p:sldId id="996" r:id="rId23"/>
    <p:sldId id="983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8" autoAdjust="0"/>
    <p:restoredTop sz="96076" autoAdjust="0"/>
  </p:normalViewPr>
  <p:slideViewPr>
    <p:cSldViewPr>
      <p:cViewPr varScale="1">
        <p:scale>
          <a:sx n="101" d="100"/>
          <a:sy n="101" d="100"/>
        </p:scale>
        <p:origin x="138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218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31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25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Feipeng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  <a:p>
            <a:pPr algn="ctr"/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23-27, 2024, CEPC workshop, Hangzhou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of the magnet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(185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BB7F3DB6-8A0C-4000-BBD1-5635974D2740}"/>
              </a:ext>
            </a:extLst>
          </p:cNvPr>
          <p:cNvSpPr txBox="1"/>
          <p:nvPr/>
        </p:nvSpPr>
        <p:spPr>
          <a:xfrm>
            <a:off x="8892847" y="1086356"/>
            <a:ext cx="332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More details see Hou </a:t>
            </a:r>
            <a:r>
              <a:rPr lang="en-US" altLang="zh-CN" sz="1600" dirty="0" err="1">
                <a:solidFill>
                  <a:srgbClr val="0000FF"/>
                </a:solidFill>
              </a:rPr>
              <a:t>Zhilong’s</a:t>
            </a:r>
            <a:r>
              <a:rPr lang="en-US" altLang="zh-CN" sz="1600" dirty="0">
                <a:solidFill>
                  <a:srgbClr val="0000FF"/>
                </a:solidFill>
              </a:rPr>
              <a:t> poster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CN" b="1" dirty="0"/>
              <a:t>Main Technical Challenges:</a:t>
            </a:r>
            <a:endParaRPr lang="en-US" altLang="zh-CN" dirty="0"/>
          </a:p>
          <a:p>
            <a:r>
              <a:rPr lang="en-US" altLang="zh-CN" dirty="0"/>
              <a:t>Large-size and high-strength Aluminum stabilized superconducting cable;</a:t>
            </a:r>
          </a:p>
          <a:p>
            <a:r>
              <a:rPr lang="en-US" altLang="zh-CN" dirty="0"/>
              <a:t>Suspension system of the huge coil (185 tons);</a:t>
            </a:r>
          </a:p>
          <a:p>
            <a:r>
              <a:rPr lang="en-US" altLang="zh-CN" dirty="0"/>
              <a:t>High precision machining and assembly of large scale coil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of the magnet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596" y="5316206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76" y="3632474"/>
            <a:ext cx="1478914" cy="13168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176" y="2268374"/>
            <a:ext cx="1478914" cy="13047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643" y="2315489"/>
            <a:ext cx="1329757" cy="13360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695324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04" y="5020893"/>
            <a:ext cx="1302496" cy="14249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DFCC47-BFFF-436B-9C17-77E34FC31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557" y="1285861"/>
            <a:ext cx="2224286" cy="7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88088" y="2332850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2218550" y="6126164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774405" y="5956144"/>
            <a:ext cx="435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The </a:t>
            </a:r>
            <a:r>
              <a:rPr lang="en-US" altLang="zh-CN" dirty="0"/>
              <a:t>v</a:t>
            </a:r>
            <a:r>
              <a:rPr lang="zh-CN" altLang="en-US" sz="1800" dirty="0"/>
              <a:t>erification experiment </a:t>
            </a:r>
            <a:r>
              <a:rPr lang="en-US" altLang="zh-CN" sz="1800" dirty="0"/>
              <a:t>are being design</a:t>
            </a:r>
            <a:r>
              <a:rPr lang="en-US" altLang="zh-CN" sz="1800" dirty="0">
                <a:solidFill>
                  <a:srgbClr val="0000FF"/>
                </a:solidFill>
              </a:rPr>
              <a:t>.</a:t>
            </a:r>
            <a:endParaRPr lang="zh-CN" altLang="en-US" sz="18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7F86AC-2DCE-43D5-9190-5B4E4A5D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10802"/>
            <a:ext cx="5716457" cy="42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F9F9F96-6D0E-4AFF-979C-379FF1750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74" y="2204864"/>
            <a:ext cx="3327225" cy="3425914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</a:t>
            </a:r>
            <a:r>
              <a:rPr lang="en-US" altLang="zh-CN" b="1" dirty="0"/>
              <a:t> </a:t>
            </a:r>
            <a:r>
              <a:rPr lang="en-US" altLang="zh-CN" dirty="0"/>
              <a:t>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121721-67D7-4CDA-BDE3-E957F9A3B2DA}"/>
              </a:ext>
            </a:extLst>
          </p:cNvPr>
          <p:cNvSpPr/>
          <p:nvPr/>
        </p:nvSpPr>
        <p:spPr>
          <a:xfrm>
            <a:off x="2351584" y="6148292"/>
            <a:ext cx="17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Cooling structure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DB68CA-CA8F-4EFB-A80D-C57553421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" y="2099344"/>
            <a:ext cx="3228942" cy="35325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1935A1-46C2-4B61-8215-A03CE410792D}"/>
              </a:ext>
            </a:extLst>
          </p:cNvPr>
          <p:cNvSpPr txBox="1"/>
          <p:nvPr/>
        </p:nvSpPr>
        <p:spPr>
          <a:xfrm>
            <a:off x="6596236" y="1867396"/>
            <a:ext cx="159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Heat loads:</a:t>
            </a:r>
            <a:endParaRPr lang="zh-CN" altLang="en-US" sz="2400" dirty="0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F4388106-C540-4135-AF61-67636FD91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838220"/>
              </p:ext>
            </p:extLst>
          </p:nvPr>
        </p:nvGraphicFramePr>
        <p:xfrm>
          <a:off x="6744072" y="2348086"/>
          <a:ext cx="5112567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60708527"/>
                    </a:ext>
                  </a:extLst>
                </a:gridCol>
                <a:gridCol w="1680186">
                  <a:extLst>
                    <a:ext uri="{9D8B030D-6E8A-4147-A177-3AD203B41FA5}">
                      <a16:colId xmlns:a16="http://schemas.microsoft.com/office/drawing/2014/main" val="1576784244"/>
                    </a:ext>
                  </a:extLst>
                </a:gridCol>
                <a:gridCol w="1704189">
                  <a:extLst>
                    <a:ext uri="{9D8B030D-6E8A-4147-A177-3AD203B41FA5}">
                      <a16:colId xmlns:a16="http://schemas.microsoft.com/office/drawing/2014/main" val="2323556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Items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Heat loads@4.2K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Heat loads@60K 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09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Heat radiation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373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47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Suspension rods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09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Current leads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90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Cable joints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15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Dynamic loads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1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Static loads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18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369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2653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96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10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82" y="1149740"/>
            <a:ext cx="10972800" cy="4840303"/>
          </a:xfrm>
        </p:spPr>
        <p:txBody>
          <a:bodyPr/>
          <a:lstStyle/>
          <a:p>
            <a:r>
              <a:rPr lang="en-US" altLang="zh-CN" sz="3600" dirty="0">
                <a:solidFill>
                  <a:srgbClr val="0000FF"/>
                </a:solidFill>
              </a:rPr>
              <a:t>Aluminum coated conductor production line </a:t>
            </a: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444" y="1916832"/>
            <a:ext cx="8809036" cy="425804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28CE667C-16C4-45E9-962D-CF77903B337A}"/>
              </a:ext>
            </a:extLst>
          </p:cNvPr>
          <p:cNvSpPr/>
          <p:nvPr/>
        </p:nvSpPr>
        <p:spPr>
          <a:xfrm>
            <a:off x="983432" y="6288645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3AB3ED5-CBEE-4613-8457-80690DA1553D}"/>
              </a:ext>
            </a:extLst>
          </p:cNvPr>
          <p:cNvSpPr txBox="1"/>
          <p:nvPr/>
        </p:nvSpPr>
        <p:spPr>
          <a:xfrm>
            <a:off x="9046819" y="1033743"/>
            <a:ext cx="3114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More details see Zhao Ling’s poster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36" y="1040406"/>
            <a:ext cx="10972800" cy="53322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051643" y="1772816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5360" y="1772816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78736B99-6DD8-4C9A-95ED-390DEE6245B3}"/>
              </a:ext>
            </a:extLst>
          </p:cNvPr>
          <p:cNvSpPr txBox="1"/>
          <p:nvPr/>
        </p:nvSpPr>
        <p:spPr>
          <a:xfrm>
            <a:off x="9074085" y="1128172"/>
            <a:ext cx="3114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More details see Zhao Ling’s poster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591018"/>
            <a:ext cx="3742764" cy="28081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36428" y="5508280"/>
            <a:ext cx="365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695400" y="1727873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00D4A3F-F11D-4426-B71E-862E730FA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57" y="2589323"/>
            <a:ext cx="3784763" cy="28396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51287D-2871-4C42-83E4-5D52B9607D43}"/>
              </a:ext>
            </a:extLst>
          </p:cNvPr>
          <p:cNvSpPr txBox="1"/>
          <p:nvPr/>
        </p:nvSpPr>
        <p:spPr>
          <a:xfrm>
            <a:off x="5231904" y="5492891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winding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A1A67A-C665-4FC5-9EC6-D50390E334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31" y="2589323"/>
            <a:ext cx="4184763" cy="282515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6B4D819-6D86-425C-A10A-27C88A78A41B}"/>
              </a:ext>
            </a:extLst>
          </p:cNvPr>
          <p:cNvSpPr txBox="1"/>
          <p:nvPr/>
        </p:nvSpPr>
        <p:spPr>
          <a:xfrm>
            <a:off x="9696400" y="5458175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winding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03" y="1641335"/>
            <a:ext cx="3671617" cy="27547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8037" y="1666301"/>
            <a:ext cx="3671617" cy="275478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99668" y="3664687"/>
            <a:ext cx="2195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φ7.2m</a:t>
            </a:r>
            <a:r>
              <a:rPr lang="zh-CN" altLang="en-US" sz="2000" b="1" dirty="0">
                <a:solidFill>
                  <a:srgbClr val="FFFF00"/>
                </a:solidFill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81055" y="4042414"/>
            <a:ext cx="1690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47658" y="3908179"/>
            <a:ext cx="1999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4 layers*10 turns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72" y="4478093"/>
            <a:ext cx="5188257" cy="219986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096000" y="5231351"/>
            <a:ext cx="5113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The </a:t>
            </a:r>
            <a:r>
              <a:rPr lang="en-US" altLang="zh-CN" sz="2400" dirty="0">
                <a:solidFill>
                  <a:srgbClr val="0000FF"/>
                </a:solidFill>
              </a:rPr>
              <a:t>manufacturing</a:t>
            </a:r>
            <a:r>
              <a:rPr lang="zh-CN" altLang="en-US" sz="2400" dirty="0">
                <a:solidFill>
                  <a:srgbClr val="0000FF"/>
                </a:solidFill>
              </a:rPr>
              <a:t> accuracy is controlled </a:t>
            </a:r>
            <a:r>
              <a:rPr lang="zh-CN" altLang="en-US" sz="2400" dirty="0">
                <a:solidFill>
                  <a:srgbClr val="FF0000"/>
                </a:solidFill>
              </a:rPr>
              <a:t>within ± 1mm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7EEFBB2-4680-45A6-B3CA-6C2749ABB11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059" y="1666301"/>
            <a:ext cx="4125592" cy="278521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66B751A-6570-4D70-9AD5-06A8FCB82C7F}"/>
              </a:ext>
            </a:extLst>
          </p:cNvPr>
          <p:cNvSpPr/>
          <p:nvPr/>
        </p:nvSpPr>
        <p:spPr>
          <a:xfrm>
            <a:off x="843176" y="3955953"/>
            <a:ext cx="2593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FF00"/>
                </a:solidFill>
              </a:rPr>
              <a:t>vacuum leak detection</a:t>
            </a:r>
          </a:p>
        </p:txBody>
      </p:sp>
    </p:spTree>
    <p:extLst>
      <p:ext uri="{BB962C8B-B14F-4D97-AF65-F5344CB8AC3E}">
        <p14:creationId xmlns:p14="http://schemas.microsoft.com/office/powerpoint/2010/main" val="38593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RRR(</a:t>
            </a:r>
            <a:r>
              <a:rPr lang="en-US" altLang="zh-CN" sz="2800" b="1" dirty="0"/>
              <a:t>R</a:t>
            </a:r>
            <a:r>
              <a:rPr lang="en-US" altLang="zh-CN" sz="2800" dirty="0"/>
              <a:t>esidual </a:t>
            </a:r>
            <a:r>
              <a:rPr lang="en-US" altLang="zh-CN" b="1" dirty="0"/>
              <a:t>R</a:t>
            </a:r>
            <a:r>
              <a:rPr lang="en-US" altLang="zh-CN" sz="2800" dirty="0"/>
              <a:t>esistivity </a:t>
            </a:r>
            <a:r>
              <a:rPr lang="en-US" altLang="zh-CN" sz="2800" b="1" dirty="0"/>
              <a:t>R</a:t>
            </a:r>
            <a:r>
              <a:rPr lang="en-US" altLang="zh-CN" sz="2800" dirty="0"/>
              <a:t>atio)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38597" y="2429599"/>
            <a:ext cx="53939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4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By doping  </a:t>
            </a:r>
            <a:r>
              <a:rPr lang="en-US" altLang="zh-CN" dirty="0">
                <a:solidFill>
                  <a:srgbClr val="FF0000"/>
                </a:solidFill>
              </a:rPr>
              <a:t>Ni-0.025% Be-0.025%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The Al-0.025%Ni-0.025%Be alloy prepared from 4N8-aluminum achieved high 0.2% </a:t>
            </a:r>
            <a:r>
              <a:rPr lang="en-US" altLang="zh-CN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dirty="0"/>
              <a:t> with </a:t>
            </a:r>
            <a:r>
              <a:rPr lang="en-US" altLang="zh-CN" dirty="0">
                <a:solidFill>
                  <a:srgbClr val="FF0000"/>
                </a:solidFill>
              </a:rPr>
              <a:t>RRR of 417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86" y="3507461"/>
            <a:ext cx="4188548" cy="320522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E1A3EB-5AE8-2A27-6C3B-6CEA90C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428" y="1700809"/>
            <a:ext cx="1483365" cy="17281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1D2446-6C0A-2EEF-580B-FB9F040F1D6C}"/>
              </a:ext>
            </a:extLst>
          </p:cNvPr>
          <p:cNvSpPr txBox="1"/>
          <p:nvPr/>
        </p:nvSpPr>
        <p:spPr>
          <a:xfrm>
            <a:off x="7104112" y="2429599"/>
            <a:ext cx="230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High strength and High RRR aluminum stabilizer</a:t>
            </a:r>
            <a:endParaRPr lang="zh-CN" altLang="en-US" sz="1600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FCA6FEB-7450-BB41-8B08-E5476EDAD98A}"/>
              </a:ext>
            </a:extLst>
          </p:cNvPr>
          <p:cNvSpPr/>
          <p:nvPr/>
        </p:nvSpPr>
        <p:spPr>
          <a:xfrm>
            <a:off x="9198386" y="2649978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56C25C2-DE3F-3A94-C181-D64B97DCA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55520"/>
              </p:ext>
            </p:extLst>
          </p:nvPr>
        </p:nvGraphicFramePr>
        <p:xfrm>
          <a:off x="788855" y="5064850"/>
          <a:ext cx="37350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836258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898796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0.25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B94E1CA-11AD-1298-50B2-5609B7B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1750" y="4005064"/>
            <a:ext cx="2352915" cy="257064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9416" y="1459807"/>
            <a:ext cx="10513168" cy="4896544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Introduction of detector magnet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Physical</a:t>
            </a:r>
            <a:r>
              <a:rPr lang="zh-CN" altLang="en-US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design of the magnet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Mechanical design of the magnet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Cryogenics system design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R&amp;D progress</a:t>
            </a:r>
          </a:p>
          <a:p>
            <a:pPr marL="800191" lvl="1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Aluminum stabilized superconducting cable development</a:t>
            </a:r>
          </a:p>
          <a:p>
            <a:pPr marL="800191" lvl="1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Dummy coil development</a:t>
            </a:r>
          </a:p>
          <a:p>
            <a:pPr marL="800191" lvl="1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High strength and high RRR Al stabilizer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Team and cooperation</a:t>
            </a:r>
          </a:p>
          <a:p>
            <a:pPr marL="45729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Summary </a:t>
            </a:r>
            <a:endParaRPr lang="en-US" altLang="zh-CN" sz="20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Zhonghe ( Aluminum stabilizer), SSCT ( HTS tapes), to be added.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Welcome international cooperation.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945651-6933-49AB-8F16-C0ED22D5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97" y="1285862"/>
            <a:ext cx="3246605" cy="48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C2A63CB-66AA-4CD2-8003-788E302D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66303"/>
              </p:ext>
            </p:extLst>
          </p:nvPr>
        </p:nvGraphicFramePr>
        <p:xfrm>
          <a:off x="443372" y="1412776"/>
          <a:ext cx="11305256" cy="39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142">
                  <a:extLst>
                    <a:ext uri="{9D8B030D-6E8A-4147-A177-3AD203B41FA5}">
                      <a16:colId xmlns:a16="http://schemas.microsoft.com/office/drawing/2014/main" val="3700662407"/>
                    </a:ext>
                  </a:extLst>
                </a:gridCol>
                <a:gridCol w="1590114">
                  <a:extLst>
                    <a:ext uri="{9D8B030D-6E8A-4147-A177-3AD203B41FA5}">
                      <a16:colId xmlns:a16="http://schemas.microsoft.com/office/drawing/2014/main" val="1867884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R&amp;D items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Time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4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Further optimize the physical design of the coil, including magnetic field distribution, conductor structure, quench calculation and so 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Optimize the workflow of cryogenic system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4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Refine the design of mechanical structures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53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Full size superconducting conductors development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3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HTS plan R&amp;D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2027.12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06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We carried out the physical design, mechanical design, and cryogenic system design of the CEPC detector magnet.</a:t>
            </a:r>
          </a:p>
          <a:p>
            <a:r>
              <a:rPr lang="en-US" altLang="zh-CN" dirty="0"/>
              <a:t>2. A lot of R&amp;D work is underway.</a:t>
            </a:r>
          </a:p>
          <a:p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23-27, 2024, CEPC workshop, Hangzhou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4000" b="1" dirty="0"/>
              <a:t>Introduction of detector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796766"/>
              </p:ext>
            </p:extLst>
          </p:nvPr>
        </p:nvGraphicFramePr>
        <p:xfrm>
          <a:off x="1343472" y="2007070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7936685"/>
                  </p:ext>
                </p:extLst>
              </p:nvPr>
            </p:nvGraphicFramePr>
            <p:xfrm>
              <a:off x="1000191" y="4421455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7936685"/>
                  </p:ext>
                </p:extLst>
              </p:nvPr>
            </p:nvGraphicFramePr>
            <p:xfrm>
              <a:off x="1000191" y="4421455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D4291B9D-6C05-4A3D-8714-3299C63CE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51" y="1064287"/>
            <a:ext cx="6728698" cy="528344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F400C44-631C-4937-AC0D-70C6F0B15872}"/>
              </a:ext>
            </a:extLst>
          </p:cNvPr>
          <p:cNvSpPr/>
          <p:nvPr/>
        </p:nvSpPr>
        <p:spPr>
          <a:xfrm>
            <a:off x="7333878" y="2475269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814CFB3-37FA-4F4C-9BD2-8CB5096DC8D7}"/>
              </a:ext>
            </a:extLst>
          </p:cNvPr>
          <p:cNvSpPr/>
          <p:nvPr/>
        </p:nvSpPr>
        <p:spPr>
          <a:xfrm>
            <a:off x="7333878" y="4941168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C2547F9-8DF1-4ED4-9F7E-386E464CE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4" y="1521881"/>
            <a:ext cx="3045968" cy="2799207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Physical</a:t>
            </a:r>
            <a:r>
              <a:rPr lang="zh-CN" altLang="en-US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design</a:t>
            </a: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 of the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95813"/>
              </p:ext>
            </p:extLst>
          </p:nvPr>
        </p:nvGraphicFramePr>
        <p:xfrm>
          <a:off x="8675203" y="2339654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2960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300225" y="1726192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4217F8-0193-45B2-BA95-1C0FD15D5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8" y="1767675"/>
            <a:ext cx="5888161" cy="48403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30273A9-FAE4-4394-89D6-61AB874E1A8F}"/>
              </a:ext>
            </a:extLst>
          </p:cNvPr>
          <p:cNvSpPr txBox="1"/>
          <p:nvPr/>
        </p:nvSpPr>
        <p:spPr>
          <a:xfrm rot="20869829">
            <a:off x="2289771" y="2283846"/>
            <a:ext cx="1562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Yoke + Muon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A17769-A4DB-4C83-828F-2BC3A85D15D8}"/>
              </a:ext>
            </a:extLst>
          </p:cNvPr>
          <p:cNvSpPr txBox="1"/>
          <p:nvPr/>
        </p:nvSpPr>
        <p:spPr>
          <a:xfrm rot="20869829">
            <a:off x="2232829" y="2583172"/>
            <a:ext cx="198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Solenoid magnet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705344-A651-493E-9A7C-ED941263FBD7}"/>
              </a:ext>
            </a:extLst>
          </p:cNvPr>
          <p:cNvSpPr txBox="1"/>
          <p:nvPr/>
        </p:nvSpPr>
        <p:spPr>
          <a:xfrm rot="20869829">
            <a:off x="2887591" y="2941657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HCal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614B30-D290-4DF4-A5F9-DD84B7D4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66" y="4131413"/>
            <a:ext cx="284065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2F443A-F85F-4623-BF75-0466D650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3" y="4456808"/>
            <a:ext cx="3652581" cy="2015732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65985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/>
        </p:nvGraphicFramePr>
        <p:xfrm>
          <a:off x="8691463" y="1915525"/>
          <a:ext cx="3213679" cy="2208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17000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615094" y="1487411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D1E34B-0C5F-49D7-8517-69A84834267F}"/>
              </a:ext>
            </a:extLst>
          </p:cNvPr>
          <p:cNvSpPr txBox="1"/>
          <p:nvPr/>
        </p:nvSpPr>
        <p:spPr>
          <a:xfrm>
            <a:off x="165443" y="6432426"/>
            <a:ext cx="323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Magnetic field distribution on the axis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B08B6F-0297-4BC4-96B1-9F065575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32" y="1878002"/>
            <a:ext cx="3957767" cy="2100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9A52E7-774D-4D1B-8695-C06BE76E9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2" y="1762514"/>
            <a:ext cx="3409098" cy="259977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638204-3144-4718-9E83-5776DF725D79}"/>
              </a:ext>
            </a:extLst>
          </p:cNvPr>
          <p:cNvSpPr txBox="1"/>
          <p:nvPr/>
        </p:nvSpPr>
        <p:spPr>
          <a:xfrm>
            <a:off x="4878548" y="3992958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2D Magnetic field simulation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52D83D-50C3-4551-AD28-931410A97169}"/>
              </a:ext>
            </a:extLst>
          </p:cNvPr>
          <p:cNvSpPr txBox="1"/>
          <p:nvPr/>
        </p:nvSpPr>
        <p:spPr>
          <a:xfrm>
            <a:off x="4423889" y="6422779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B9B4CD-7717-45E2-82FF-14CD430E7FC0}"/>
              </a:ext>
            </a:extLst>
          </p:cNvPr>
          <p:cNvSpPr txBox="1"/>
          <p:nvPr/>
        </p:nvSpPr>
        <p:spPr>
          <a:xfrm>
            <a:off x="7682961" y="6416552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6705B9-4FCD-4C32-93E2-124EEB332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240" y="4329361"/>
            <a:ext cx="2286879" cy="2143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4DF3D80-D538-473D-8E08-5345B7571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285" y="4329360"/>
            <a:ext cx="537556" cy="18814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882B543-EC11-417B-A867-F8EBC242D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046" y="4299337"/>
            <a:ext cx="2126045" cy="21732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6FF8CDA-C15E-4DEA-BD1F-D5BC09AC0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464" y="4309285"/>
            <a:ext cx="555128" cy="19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57152"/>
          </a:xfrm>
        </p:spPr>
        <p:txBody>
          <a:bodyPr/>
          <a:lstStyle/>
          <a:p>
            <a:r>
              <a:rPr lang="en-US" altLang="zh-CN" dirty="0"/>
              <a:t>Stress analysis</a:t>
            </a:r>
            <a:r>
              <a:rPr lang="zh-CN" altLang="en-US" dirty="0"/>
              <a:t>：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Physical design of the magnet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3356C4AA-8207-787E-A602-4DB42496E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138151"/>
              </p:ext>
            </p:extLst>
          </p:nvPr>
        </p:nvGraphicFramePr>
        <p:xfrm>
          <a:off x="1120540" y="2276873"/>
          <a:ext cx="9655980" cy="42255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71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126">
                  <a:extLst>
                    <a:ext uri="{9D8B030D-6E8A-4147-A177-3AD203B41FA5}">
                      <a16:colId xmlns:a16="http://schemas.microsoft.com/office/drawing/2014/main" val="1421013890"/>
                    </a:ext>
                  </a:extLst>
                </a:gridCol>
                <a:gridCol w="1600126">
                  <a:extLst>
                    <a:ext uri="{9D8B030D-6E8A-4147-A177-3AD203B41FA5}">
                      <a16:colId xmlns:a16="http://schemas.microsoft.com/office/drawing/2014/main" val="40652852"/>
                    </a:ext>
                  </a:extLst>
                </a:gridCol>
                <a:gridCol w="1600126">
                  <a:extLst>
                    <a:ext uri="{9D8B030D-6E8A-4147-A177-3AD203B41FA5}">
                      <a16:colId xmlns:a16="http://schemas.microsoft.com/office/drawing/2014/main" val="2992777413"/>
                    </a:ext>
                  </a:extLst>
                </a:gridCol>
                <a:gridCol w="1600126">
                  <a:extLst>
                    <a:ext uri="{9D8B030D-6E8A-4147-A177-3AD203B41FA5}">
                      <a16:colId xmlns:a16="http://schemas.microsoft.com/office/drawing/2014/main" val="3100819310"/>
                    </a:ext>
                  </a:extLst>
                </a:gridCol>
                <a:gridCol w="1784450">
                  <a:extLst>
                    <a:ext uri="{9D8B030D-6E8A-4147-A177-3AD203B41FA5}">
                      <a16:colId xmlns:a16="http://schemas.microsoft.com/office/drawing/2014/main" val="3797711648"/>
                    </a:ext>
                  </a:extLst>
                </a:gridCol>
              </a:tblGrid>
              <a:tr h="1100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Cable structure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56*22 mm</a:t>
                      </a:r>
                      <a:r>
                        <a:rPr lang="en-US" altLang="zh-CN" sz="1600" kern="100" baseline="30000" dirty="0">
                          <a:effectLst/>
                        </a:rPr>
                        <a:t>2</a:t>
                      </a:r>
                      <a:endParaRPr lang="zh-CN" altLang="zh-CN" sz="1600" kern="100" baseline="300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56*22 mm</a:t>
                      </a:r>
                      <a:r>
                        <a:rPr lang="en-US" altLang="zh-CN" sz="1600" kern="100" baseline="30000" dirty="0">
                          <a:effectLst/>
                        </a:rPr>
                        <a:t>2</a:t>
                      </a:r>
                      <a:endParaRPr lang="zh-CN" altLang="zh-CN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CMS</a:t>
                      </a:r>
                      <a:r>
                        <a:rPr lang="zh-CN" altLang="en-US" sz="1600" kern="10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Type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56*22 mm</a:t>
                      </a:r>
                      <a:r>
                        <a:rPr lang="en-US" altLang="zh-CN" sz="1600" kern="100" baseline="30000" dirty="0">
                          <a:effectLst/>
                        </a:rPr>
                        <a:t>2</a:t>
                      </a:r>
                      <a:endParaRPr lang="zh-CN" altLang="zh-CN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BOX</a:t>
                      </a:r>
                      <a:r>
                        <a:rPr lang="zh-CN" altLang="en-US" sz="1600" kern="10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Type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56*28 mm</a:t>
                      </a:r>
                      <a:r>
                        <a:rPr lang="en-US" altLang="zh-CN" sz="1600" kern="100" baseline="30000" dirty="0">
                          <a:effectLst/>
                        </a:rPr>
                        <a:t>2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</a:rPr>
                        <a:t>68*22 mm</a:t>
                      </a:r>
                      <a:r>
                        <a:rPr lang="en-US" altLang="zh-CN" sz="1600" b="1" kern="100" baseline="30000" dirty="0">
                          <a:effectLst/>
                        </a:rPr>
                        <a:t>2</a:t>
                      </a:r>
                      <a:endParaRPr lang="zh-CN" altLang="zh-CN" sz="1600" b="1" kern="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15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Aluminum </a:t>
                      </a:r>
                      <a:r>
                        <a:rPr lang="en-US" altLang="zh-CN" sz="1600" b="1" kern="100" dirty="0">
                          <a:effectLst/>
                        </a:rPr>
                        <a:t>stabilizer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4.7-79.2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12.8-96.5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54.3-95.6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4.4-86.1</a:t>
                      </a:r>
                      <a:endParaRPr lang="zh-CN" sz="18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SC cable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205-307</a:t>
                      </a:r>
                      <a:endParaRPr lang="zh-CN" alt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188-246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190-248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174-243</a:t>
                      </a:r>
                      <a:endParaRPr lang="zh-CN" sz="18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8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</a:rPr>
                        <a:t>Al alloy </a:t>
                      </a:r>
                      <a:endParaRPr lang="zh-CN" alt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2.5-20.8</a:t>
                      </a:r>
                      <a:endParaRPr lang="zh-CN" alt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</a:rPr>
                        <a:t>30.2-57.1</a:t>
                      </a:r>
                      <a:endParaRPr lang="zh-CN" alt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8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723389"/>
                  </a:ext>
                </a:extLst>
              </a:tr>
              <a:tr h="266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Support 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3.27-24.7</a:t>
                      </a:r>
                      <a:endParaRPr lang="zh-CN" alt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4.6-36.2</a:t>
                      </a:r>
                      <a:endParaRPr lang="zh-CN" altLang="zh-CN" sz="18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186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Aluminum stabilizer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46.7-94.2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52.5-102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58.3-103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lt"/>
                        </a:rPr>
                        <a:t>42.4-89.1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SC cable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</a:rPr>
                        <a:t>288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</a:rPr>
                        <a:t>111-283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80-223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</a:rPr>
                        <a:t>88.9-243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134-216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Al alloy 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46-98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46.7-125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728741"/>
                  </a:ext>
                </a:extLst>
              </a:tr>
              <a:tr h="249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S</a:t>
                      </a:r>
                      <a:r>
                        <a:rPr lang="en-US" altLang="zh-CN" sz="1600" b="1" kern="100" dirty="0">
                          <a:effectLst/>
                        </a:rPr>
                        <a:t>upport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-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58.9-152</a:t>
                      </a:r>
                      <a:endParaRPr lang="zh-CN" alt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34.4-80.4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44736" y="2352975"/>
            <a:ext cx="494549" cy="1346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45265" y="2370881"/>
            <a:ext cx="481768" cy="13235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9647223" y="2169320"/>
            <a:ext cx="473183" cy="17470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11884" y="2282020"/>
            <a:ext cx="600671" cy="1399127"/>
          </a:xfrm>
          <a:prstGeom prst="rect">
            <a:avLst/>
          </a:prstGeom>
        </p:spPr>
      </p:pic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5815E0A0-5BAB-833E-89E5-731E68273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22985"/>
              </p:ext>
            </p:extLst>
          </p:nvPr>
        </p:nvGraphicFramePr>
        <p:xfrm>
          <a:off x="3287688" y="1398738"/>
          <a:ext cx="7200799" cy="6934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3107234400"/>
                    </a:ext>
                  </a:extLst>
                </a:gridCol>
                <a:gridCol w="2464350">
                  <a:extLst>
                    <a:ext uri="{9D8B030D-6E8A-4147-A177-3AD203B41FA5}">
                      <a16:colId xmlns:a16="http://schemas.microsoft.com/office/drawing/2014/main" val="3919069370"/>
                    </a:ext>
                  </a:extLst>
                </a:gridCol>
                <a:gridCol w="1258392">
                  <a:extLst>
                    <a:ext uri="{9D8B030D-6E8A-4147-A177-3AD203B41FA5}">
                      <a16:colId xmlns:a16="http://schemas.microsoft.com/office/drawing/2014/main" val="1263432575"/>
                    </a:ext>
                  </a:extLst>
                </a:gridCol>
                <a:gridCol w="1677857">
                  <a:extLst>
                    <a:ext uri="{9D8B030D-6E8A-4147-A177-3AD203B41FA5}">
                      <a16:colId xmlns:a16="http://schemas.microsoft.com/office/drawing/2014/main" val="3043910513"/>
                    </a:ext>
                  </a:extLst>
                </a:gridCol>
              </a:tblGrid>
              <a:tr h="339243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High strength Al stabilizer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/>
                        <a:t>NbTi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5083 Al alloy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357075"/>
                  </a:ext>
                </a:extLst>
              </a:tr>
              <a:tr h="3541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Yield stress@4.2K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105 MPa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800 MPa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500 MPa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48321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815D7F3D-DF9D-4334-89C0-FA70D8222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310800" y="2360873"/>
            <a:ext cx="495517" cy="13465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44EFCAC-2FD8-4B5A-A5F5-5B3C3A072577}"/>
              </a:ext>
            </a:extLst>
          </p:cNvPr>
          <p:cNvSpPr txBox="1"/>
          <p:nvPr/>
        </p:nvSpPr>
        <p:spPr>
          <a:xfrm>
            <a:off x="8845825" y="1052736"/>
            <a:ext cx="328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More details see Wang </a:t>
            </a:r>
            <a:r>
              <a:rPr lang="en-US" altLang="zh-CN" sz="1600" dirty="0" err="1">
                <a:solidFill>
                  <a:srgbClr val="0000FF"/>
                </a:solidFill>
              </a:rPr>
              <a:t>Menglin’s</a:t>
            </a:r>
            <a:r>
              <a:rPr lang="en-US" altLang="zh-CN" sz="1600" dirty="0">
                <a:solidFill>
                  <a:srgbClr val="0000FF"/>
                </a:solidFill>
              </a:rPr>
              <a:t> talk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1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02201"/>
              </p:ext>
            </p:extLst>
          </p:nvPr>
        </p:nvGraphicFramePr>
        <p:xfrm>
          <a:off x="7789446" y="2326194"/>
          <a:ext cx="3966851" cy="2542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4.4-86.1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174-243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4.6-36.2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41.5-95.9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54.9-221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43.2-87.4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箭头: 右 11">
            <a:extLst>
              <a:ext uri="{FF2B5EF4-FFF2-40B4-BE49-F238E27FC236}">
                <a16:creationId xmlns:a16="http://schemas.microsoft.com/office/drawing/2014/main" id="{9E7D1137-38B9-E8E6-9B3F-BFB33D48BD18}"/>
              </a:ext>
            </a:extLst>
          </p:cNvPr>
          <p:cNvSpPr/>
          <p:nvPr/>
        </p:nvSpPr>
        <p:spPr>
          <a:xfrm>
            <a:off x="3937685" y="3184557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5E1A70-DD2E-49E5-B8D5-C74FB2C13346}"/>
              </a:ext>
            </a:extLst>
          </p:cNvPr>
          <p:cNvSpPr txBox="1"/>
          <p:nvPr/>
        </p:nvSpPr>
        <p:spPr>
          <a:xfrm>
            <a:off x="767408" y="1844824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analysis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900FAF-6E94-4AD3-99D2-D6822631F056}"/>
              </a:ext>
            </a:extLst>
          </p:cNvPr>
          <p:cNvSpPr txBox="1"/>
          <p:nvPr/>
        </p:nvSpPr>
        <p:spPr>
          <a:xfrm>
            <a:off x="846404" y="4925163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E4CB37-5B6F-41FF-9813-80F9B723BD21}"/>
              </a:ext>
            </a:extLst>
          </p:cNvPr>
          <p:cNvSpPr txBox="1"/>
          <p:nvPr/>
        </p:nvSpPr>
        <p:spPr>
          <a:xfrm>
            <a:off x="5059894" y="5040144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Cable structure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8554B0-DE99-4E27-88D5-ABF65D6F37A4}"/>
              </a:ext>
            </a:extLst>
          </p:cNvPr>
          <p:cNvSpPr txBox="1"/>
          <p:nvPr/>
        </p:nvSpPr>
        <p:spPr>
          <a:xfrm>
            <a:off x="263352" y="5692271"/>
            <a:ext cx="10153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The maximum stress of each part of the </a:t>
            </a:r>
            <a:r>
              <a:rPr lang="en-US" altLang="zh-CN" sz="2000" dirty="0"/>
              <a:t>coil</a:t>
            </a:r>
            <a:r>
              <a:rPr lang="zh-CN" altLang="en-US" sz="2000" dirty="0"/>
              <a:t> is controlled within the stress range of the material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BF86D70-8474-4E72-9F52-619AF30F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345" y="2108170"/>
            <a:ext cx="1161751" cy="297853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A28A933-2E34-44BB-914C-91F494FABF48}"/>
              </a:ext>
            </a:extLst>
          </p:cNvPr>
          <p:cNvSpPr txBox="1"/>
          <p:nvPr/>
        </p:nvSpPr>
        <p:spPr>
          <a:xfrm>
            <a:off x="4112788" y="2454336"/>
            <a:ext cx="181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NbTi</a:t>
            </a:r>
            <a:r>
              <a:rPr lang="en-US" altLang="zh-CN" sz="1400" dirty="0"/>
              <a:t> Rutherford cable</a:t>
            </a:r>
            <a:endParaRPr lang="zh-CN" altLang="en-US" sz="14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D4B99D2-9904-49CA-A1C4-E15E696A8AD2}"/>
              </a:ext>
            </a:extLst>
          </p:cNvPr>
          <p:cNvCxnSpPr>
            <a:cxnSpLocks/>
          </p:cNvCxnSpPr>
          <p:nvPr/>
        </p:nvCxnSpPr>
        <p:spPr>
          <a:xfrm>
            <a:off x="5515124" y="2608224"/>
            <a:ext cx="628699" cy="763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BC0AD48-C77F-411A-9DA9-21D841B96309}"/>
              </a:ext>
            </a:extLst>
          </p:cNvPr>
          <p:cNvSpPr txBox="1"/>
          <p:nvPr/>
        </p:nvSpPr>
        <p:spPr>
          <a:xfrm>
            <a:off x="4060544" y="4092317"/>
            <a:ext cx="181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High strength and High RRR Al stabilizer</a:t>
            </a:r>
            <a:endParaRPr lang="zh-CN" altLang="en-US" sz="1400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A1EA23A-5A27-492C-8868-0839942E61E0}"/>
              </a:ext>
            </a:extLst>
          </p:cNvPr>
          <p:cNvCxnSpPr>
            <a:cxnSpLocks/>
          </p:cNvCxnSpPr>
          <p:nvPr/>
        </p:nvCxnSpPr>
        <p:spPr>
          <a:xfrm flipV="1">
            <a:off x="5460278" y="4353927"/>
            <a:ext cx="579058" cy="20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38EACAA-B11C-4E9E-9D31-DDF777FA30FA}"/>
              </a:ext>
            </a:extLst>
          </p:cNvPr>
          <p:cNvSpPr txBox="1"/>
          <p:nvPr/>
        </p:nvSpPr>
        <p:spPr>
          <a:xfrm>
            <a:off x="8892847" y="1086356"/>
            <a:ext cx="3285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More details see Wang </a:t>
            </a:r>
            <a:r>
              <a:rPr lang="en-US" altLang="zh-CN" sz="1600" dirty="0" err="1">
                <a:solidFill>
                  <a:srgbClr val="0000FF"/>
                </a:solidFill>
              </a:rPr>
              <a:t>Menglin’s</a:t>
            </a:r>
            <a:r>
              <a:rPr lang="en-US" altLang="zh-CN" sz="1600" dirty="0">
                <a:solidFill>
                  <a:srgbClr val="0000FF"/>
                </a:solidFill>
              </a:rPr>
              <a:t> talk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9D4C7F3-A392-4C50-B9CF-55CB1E0F6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8" y="2249658"/>
            <a:ext cx="3716564" cy="26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776" y="6169581"/>
            <a:ext cx="24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Barrel yoke: 1560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9184" y="6081989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130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700 tons</a:t>
            </a:r>
            <a:endParaRPr lang="zh-CN" altLang="en-US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B01F865-4D70-43AA-AA7A-763299F5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17247"/>
              </p:ext>
            </p:extLst>
          </p:nvPr>
        </p:nvGraphicFramePr>
        <p:xfrm>
          <a:off x="7228776" y="200126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700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2960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10.37&amp;11.75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7B60814B-4B81-4347-9444-81741E23E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091" y="5046721"/>
            <a:ext cx="4241827" cy="10992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E6AEBA-00C0-47BA-8735-7006F7D3F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07" y="2769306"/>
            <a:ext cx="3261939" cy="31743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81F937-458D-4E6E-8E41-8804F907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16" y="2569669"/>
            <a:ext cx="2509679" cy="2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C2DE94B-1C2E-9DBD-B7CD-6EBB7972D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78" y="2060848"/>
            <a:ext cx="4312060" cy="4693471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BC6ED7AB-7236-45D9-B5D2-4E902A4F5DA6}"/>
              </a:ext>
            </a:extLst>
          </p:cNvPr>
          <p:cNvSpPr/>
          <p:nvPr/>
        </p:nvSpPr>
        <p:spPr>
          <a:xfrm>
            <a:off x="6528048" y="3727626"/>
            <a:ext cx="4536504" cy="169630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of the magnet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243389" y="5627275"/>
            <a:ext cx="51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Thermal shield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75CC888-26D0-4A70-23D4-5C9D51A45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811847"/>
            <a:ext cx="3705266" cy="1548603"/>
          </a:xfrm>
          <a:prstGeom prst="rect">
            <a:avLst/>
          </a:prstGeom>
        </p:spPr>
      </p:pic>
      <p:sp>
        <p:nvSpPr>
          <p:cNvPr id="13" name="文本框 3"/>
          <p:cNvSpPr txBox="1"/>
          <p:nvPr/>
        </p:nvSpPr>
        <p:spPr>
          <a:xfrm>
            <a:off x="7044620" y="5718874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FF00"/>
                </a:solidFill>
              </a:rPr>
              <a:t>suspension rod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cxnSp>
        <p:nvCxnSpPr>
          <p:cNvPr id="18" name="直接箭头连接符 17"/>
          <p:cNvCxnSpPr>
            <a:cxnSpLocks/>
            <a:stCxn id="13" idx="0"/>
          </p:cNvCxnSpPr>
          <p:nvPr/>
        </p:nvCxnSpPr>
        <p:spPr>
          <a:xfrm flipV="1">
            <a:off x="7854842" y="4962629"/>
            <a:ext cx="82041" cy="75624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cxnSpLocks/>
            <a:stCxn id="12" idx="0"/>
          </p:cNvCxnSpPr>
          <p:nvPr/>
        </p:nvCxnSpPr>
        <p:spPr>
          <a:xfrm flipH="1" flipV="1">
            <a:off x="8976994" y="4149080"/>
            <a:ext cx="340406" cy="13547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cxnSpLocks/>
            <a:stCxn id="4" idx="0"/>
          </p:cNvCxnSpPr>
          <p:nvPr/>
        </p:nvCxnSpPr>
        <p:spPr>
          <a:xfrm flipH="1" flipV="1">
            <a:off x="10276372" y="4869160"/>
            <a:ext cx="224684" cy="7581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DE4F8D5-CD0C-456F-ACEE-4B0748DD1EB5}"/>
              </a:ext>
            </a:extLst>
          </p:cNvPr>
          <p:cNvSpPr txBox="1"/>
          <p:nvPr/>
        </p:nvSpPr>
        <p:spPr>
          <a:xfrm>
            <a:off x="8892847" y="1086356"/>
            <a:ext cx="3321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More details see Hou </a:t>
            </a:r>
            <a:r>
              <a:rPr lang="en-US" altLang="zh-CN" sz="1600" dirty="0" err="1">
                <a:solidFill>
                  <a:srgbClr val="0000FF"/>
                </a:solidFill>
              </a:rPr>
              <a:t>Zhilong’s</a:t>
            </a:r>
            <a:r>
              <a:rPr lang="en-US" altLang="zh-CN" sz="1600" dirty="0">
                <a:solidFill>
                  <a:srgbClr val="0000FF"/>
                </a:solidFill>
              </a:rPr>
              <a:t> poster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EF426CE-1AD4-4F72-BE69-8BD663380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8" y="2648592"/>
            <a:ext cx="4013280" cy="41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47678</TotalTime>
  <Words>1420</Words>
  <Application>Microsoft Office PowerPoint</Application>
  <PresentationFormat>宽屏</PresentationFormat>
  <Paragraphs>417</Paragraphs>
  <Slides>23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ArialUnicodeMS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 of detector magnet</vt:lpstr>
      <vt:lpstr>PowerPoint 演示文稿</vt:lpstr>
      <vt:lpstr>PowerPoint 演示文稿</vt:lpstr>
      <vt:lpstr>Physical design of the magnet</vt:lpstr>
      <vt:lpstr>PowerPoint 演示文稿</vt:lpstr>
      <vt:lpstr>PowerPoint 演示文稿</vt:lpstr>
      <vt:lpstr>PowerPoint 演示文稿</vt:lpstr>
      <vt:lpstr>PowerPoint 演示文稿</vt:lpstr>
      <vt:lpstr>Mechanical design of the magnet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2440</cp:revision>
  <cp:lastPrinted>2022-11-06T05:19:21Z</cp:lastPrinted>
  <dcterms:created xsi:type="dcterms:W3CDTF">2012-09-04T11:33:36Z</dcterms:created>
  <dcterms:modified xsi:type="dcterms:W3CDTF">2024-10-15T07:54:15Z</dcterms:modified>
</cp:coreProperties>
</file>