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9"/>
  </p:notesMasterIdLst>
  <p:sldIdLst>
    <p:sldId id="256" r:id="rId2"/>
    <p:sldId id="257" r:id="rId3"/>
    <p:sldId id="355" r:id="rId4"/>
    <p:sldId id="477" r:id="rId5"/>
    <p:sldId id="479" r:id="rId6"/>
    <p:sldId id="478" r:id="rId7"/>
    <p:sldId id="480" r:id="rId8"/>
    <p:sldId id="481" r:id="rId9"/>
    <p:sldId id="483" r:id="rId10"/>
    <p:sldId id="278" r:id="rId11"/>
    <p:sldId id="281" r:id="rId12"/>
    <p:sldId id="290" r:id="rId13"/>
    <p:sldId id="474" r:id="rId14"/>
    <p:sldId id="485" r:id="rId15"/>
    <p:sldId id="486" r:id="rId16"/>
    <p:sldId id="447" r:id="rId17"/>
    <p:sldId id="42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6CFF"/>
    <a:srgbClr val="536DFF"/>
    <a:srgbClr val="5E72FF"/>
    <a:srgbClr val="FFC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0490" autoAdjust="0"/>
  </p:normalViewPr>
  <p:slideViewPr>
    <p:cSldViewPr snapToGrid="0" showGuides="1">
      <p:cViewPr>
        <p:scale>
          <a:sx n="75" d="100"/>
          <a:sy n="75" d="100"/>
        </p:scale>
        <p:origin x="36" y="36"/>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92D9F-BDB3-4DBE-9626-DFAB877266DE}" type="datetimeFigureOut">
              <a:rPr lang="zh-CN" altLang="en-US" smtClean="0"/>
              <a:t>2024/10/23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605D7-AECD-47F5-804B-868F66CAF14D}" type="slidenum">
              <a:rPr lang="zh-CN" altLang="en-US" smtClean="0"/>
              <a:t>‹#›</a:t>
            </a:fld>
            <a:endParaRPr lang="zh-CN" altLang="en-US"/>
          </a:p>
        </p:txBody>
      </p:sp>
    </p:spTree>
    <p:extLst>
      <p:ext uri="{BB962C8B-B14F-4D97-AF65-F5344CB8AC3E}">
        <p14:creationId xmlns:p14="http://schemas.microsoft.com/office/powerpoint/2010/main" val="256721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apple-system"/>
              </a:rPr>
              <a:t>the CEPC detector magnet is located at the collision point of the ring. The positioning of the magnet is conventional: it is situated outside the hadronic calorimeter and the electromagnetic calorimeter, while being nested inside the muon detector and the yoke. The inner diameter of the entire magnet is 7070 mm, and I will not go into further detail regarding specific dimensions, as Dr Ning </a:t>
            </a:r>
            <a:r>
              <a:rPr lang="en-US" altLang="zh-CN" b="0" i="0" dirty="0" err="1">
                <a:solidFill>
                  <a:srgbClr val="374151"/>
                </a:solidFill>
                <a:effectLst/>
                <a:latin typeface="-apple-system"/>
              </a:rPr>
              <a:t>Feipeng</a:t>
            </a:r>
            <a:r>
              <a:rPr lang="en-US" altLang="zh-CN" b="0" i="0" dirty="0">
                <a:solidFill>
                  <a:srgbClr val="374151"/>
                </a:solidFill>
                <a:effectLst/>
                <a:latin typeface="-apple-system"/>
              </a:rPr>
              <a:t> has provided a clear introduction in his earlier presentation.</a:t>
            </a:r>
            <a:endParaRPr lang="zh-CN" altLang="en-US" dirty="0"/>
          </a:p>
        </p:txBody>
      </p:sp>
      <p:sp>
        <p:nvSpPr>
          <p:cNvPr id="4" name="灯片编号占位符 3"/>
          <p:cNvSpPr>
            <a:spLocks noGrp="1"/>
          </p:cNvSpPr>
          <p:nvPr>
            <p:ph type="sldNum" sz="quarter" idx="5"/>
          </p:nvPr>
        </p:nvSpPr>
        <p:spPr/>
        <p:txBody>
          <a:bodyPr/>
          <a:lstStyle/>
          <a:p>
            <a:fld id="{2C6605D7-AECD-47F5-804B-868F66CAF14D}" type="slidenum">
              <a:rPr lang="zh-CN" altLang="en-US" smtClean="0"/>
              <a:t>2</a:t>
            </a:fld>
            <a:endParaRPr lang="zh-CN" altLang="en-US"/>
          </a:p>
        </p:txBody>
      </p:sp>
    </p:spTree>
    <p:extLst>
      <p:ext uri="{BB962C8B-B14F-4D97-AF65-F5344CB8AC3E}">
        <p14:creationId xmlns:p14="http://schemas.microsoft.com/office/powerpoint/2010/main" val="3897013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apple-system"/>
              </a:rPr>
              <a:t>The locally enlarged image shows that the peak stress on the aluminum stabilizer occurs at the interface with niobium-titanium, and its a very small area, with most regions on the aluminum stabilizer below 70 MPa, which is within the safe range.</a:t>
            </a:r>
            <a:endParaRPr lang="zh-CN" altLang="en-US" dirty="0"/>
          </a:p>
        </p:txBody>
      </p:sp>
      <p:sp>
        <p:nvSpPr>
          <p:cNvPr id="4" name="灯片编号占位符 3"/>
          <p:cNvSpPr>
            <a:spLocks noGrp="1"/>
          </p:cNvSpPr>
          <p:nvPr>
            <p:ph type="sldNum" sz="quarter" idx="5"/>
          </p:nvPr>
        </p:nvSpPr>
        <p:spPr/>
        <p:txBody>
          <a:bodyPr/>
          <a:lstStyle/>
          <a:p>
            <a:fld id="{2C6605D7-AECD-47F5-804B-868F66CAF14D}" type="slidenum">
              <a:rPr lang="zh-CN" altLang="en-US" smtClean="0"/>
              <a:t>12</a:t>
            </a:fld>
            <a:endParaRPr lang="zh-CN" altLang="en-US"/>
          </a:p>
        </p:txBody>
      </p:sp>
    </p:spTree>
    <p:extLst>
      <p:ext uri="{BB962C8B-B14F-4D97-AF65-F5344CB8AC3E}">
        <p14:creationId xmlns:p14="http://schemas.microsoft.com/office/powerpoint/2010/main" val="4208661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The next section discusses eddy current losses in the coil during the charging process, focusing on two key components: the supporting cylinder and the external 60 K thermal shield, both made of aluminum alloy. We selected a relatively fast charging speed of 1.5 A per second, taking approximately three hours overall. During the charging phase, the maximum eddy current density on the thermal shield reached 4.05 A/mm², resulting in a loss of 65 Watts, while the thicker supporting cylinder incurred a loss of 193 Watts.</a:t>
            </a:r>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13</a:t>
            </a:fld>
            <a:endParaRPr lang="en-US" altLang="zh-CN" dirty="0"/>
          </a:p>
        </p:txBody>
      </p:sp>
    </p:spTree>
    <p:extLst>
      <p:ext uri="{BB962C8B-B14F-4D97-AF65-F5344CB8AC3E}">
        <p14:creationId xmlns:p14="http://schemas.microsoft.com/office/powerpoint/2010/main" val="1306465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algn="l"/>
            <a:r>
              <a:rPr lang="en-US" altLang="zh-CN" sz="2800" b="0" i="0" dirty="0">
                <a:solidFill>
                  <a:srgbClr val="374151"/>
                </a:solidFill>
                <a:effectLst/>
                <a:latin typeface="-apple-system"/>
              </a:rPr>
              <a:t>This section details the quench protection for the coils, employing a scheme based on energy-dissipating resistors. Different resistor values under varying RRR (Residual Resistivity Ratio) conditions for the aluminum stabilizer have been listed, showing that as the RRR increases, the quench voltage decreases. Notably, when the RRR exceeds 300, the impact begins to diminish.</a:t>
            </a:r>
          </a:p>
          <a:p>
            <a:pPr algn="l"/>
            <a:r>
              <a:rPr lang="en-US" altLang="zh-CN" sz="2800" b="0" i="0" dirty="0">
                <a:solidFill>
                  <a:srgbClr val="374151"/>
                </a:solidFill>
                <a:effectLst/>
                <a:latin typeface="-apple-system"/>
              </a:rPr>
              <a:t>With a resistance value of 50 </a:t>
            </a:r>
            <a:r>
              <a:rPr lang="en-US" altLang="zh-CN" sz="2800" b="0" i="0" dirty="0" err="1">
                <a:solidFill>
                  <a:srgbClr val="374151"/>
                </a:solidFill>
                <a:effectLst/>
                <a:latin typeface="-apple-system"/>
              </a:rPr>
              <a:t>mΩ</a:t>
            </a:r>
            <a:r>
              <a:rPr lang="en-US" altLang="zh-CN" sz="2800" b="0" i="0" dirty="0">
                <a:solidFill>
                  <a:srgbClr val="374151"/>
                </a:solidFill>
                <a:effectLst/>
                <a:latin typeface="-apple-system"/>
              </a:rPr>
              <a:t> and a lower RRR value, there is a risk of exceeding 1000 V for the endpoint voltage. Similarly, as the RRR increases, the energy discharged through the resistors rises significantly, leading to lower coil temperatures. Although longer decay times for the coil currents accompany increased RRR values, this is not a stringent requirement. Hence, I propose that the optimal resistance for energy-dissipating resistors is 50 </a:t>
            </a:r>
            <a:r>
              <a:rPr lang="en-US" altLang="zh-CN" sz="2800" b="0" i="0" dirty="0" err="1">
                <a:solidFill>
                  <a:srgbClr val="374151"/>
                </a:solidFill>
                <a:effectLst/>
                <a:latin typeface="-apple-system"/>
              </a:rPr>
              <a:t>mΩ</a:t>
            </a:r>
            <a:r>
              <a:rPr lang="en-US" altLang="zh-CN" sz="2800" b="0" i="0" dirty="0">
                <a:solidFill>
                  <a:srgbClr val="374151"/>
                </a:solidFill>
                <a:effectLst/>
                <a:latin typeface="-apple-system"/>
              </a:rPr>
              <a:t>, while the RRR of the aluminum stabilizer should exceed 300.</a:t>
            </a:r>
          </a:p>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14</a:t>
            </a:fld>
            <a:endParaRPr lang="en-US" altLang="zh-CN" dirty="0"/>
          </a:p>
        </p:txBody>
      </p:sp>
    </p:spTree>
    <p:extLst>
      <p:ext uri="{BB962C8B-B14F-4D97-AF65-F5344CB8AC3E}">
        <p14:creationId xmlns:p14="http://schemas.microsoft.com/office/powerpoint/2010/main" val="1658144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algn="l"/>
            <a:r>
              <a:rPr lang="en-US" altLang="zh-CN" sz="2800" b="0" i="0" dirty="0">
                <a:solidFill>
                  <a:srgbClr val="374151"/>
                </a:solidFill>
                <a:effectLst/>
                <a:latin typeface="-apple-system"/>
              </a:rPr>
              <a:t>Here is the decay curve for the coil current and temperature change based on 50 </a:t>
            </a:r>
            <a:r>
              <a:rPr lang="en-US" altLang="zh-CN" sz="2800" b="0" i="0" dirty="0" err="1">
                <a:solidFill>
                  <a:srgbClr val="374151"/>
                </a:solidFill>
                <a:effectLst/>
                <a:latin typeface="-apple-system"/>
              </a:rPr>
              <a:t>mΩ</a:t>
            </a:r>
            <a:r>
              <a:rPr lang="en-US" altLang="zh-CN" sz="2800" b="0" i="0" dirty="0">
                <a:solidFill>
                  <a:srgbClr val="374151"/>
                </a:solidFill>
                <a:effectLst/>
                <a:latin typeface="-apple-system"/>
              </a:rPr>
              <a:t> resistance and an RRR value of 300. The table outlines some quench parameters, with a delay time to activate quench protection set at 30 </a:t>
            </a:r>
            <a:r>
              <a:rPr lang="en-US" altLang="zh-CN" sz="2800" b="0" i="0" dirty="0" err="1">
                <a:solidFill>
                  <a:srgbClr val="374151"/>
                </a:solidFill>
                <a:effectLst/>
                <a:latin typeface="-apple-system"/>
              </a:rPr>
              <a:t>ms.</a:t>
            </a:r>
            <a:endParaRPr lang="en-US" altLang="zh-CN" sz="2800" b="0" i="0" dirty="0">
              <a:solidFill>
                <a:srgbClr val="374151"/>
              </a:solidFill>
              <a:effectLst/>
              <a:latin typeface="-apple-system"/>
            </a:endParaRPr>
          </a:p>
          <a:p>
            <a:pPr algn="l"/>
            <a:r>
              <a:rPr lang="en-US" altLang="zh-CN" sz="2800" b="1" i="0" dirty="0">
                <a:solidFill>
                  <a:srgbClr val="374151"/>
                </a:solidFill>
                <a:effectLst/>
                <a:latin typeface="-apple-system"/>
              </a:rPr>
              <a:t>Role of the Supporting Cylinders:</a:t>
            </a:r>
            <a:r>
              <a:rPr lang="en-US" altLang="zh-CN" sz="2800" b="0" i="0" dirty="0">
                <a:solidFill>
                  <a:srgbClr val="374151"/>
                </a:solidFill>
                <a:effectLst/>
                <a:latin typeface="-apple-system"/>
              </a:rPr>
              <a:t> Additionally, the aluminum alloy support cylinder will play a vital role during the quench process, serving as feedback. Besides providing a protective circuit through the resistor, the support cylinder will also utilize the mutual inductance with the coils to generate eddy currents, thereby heating up and returning heat to the coils, which further accelerates the decay of the coil current. Consideration for practical feedback and detailed quench simulations is currently ongoing.</a:t>
            </a:r>
          </a:p>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15</a:t>
            </a:fld>
            <a:endParaRPr lang="en-US" altLang="zh-CN" dirty="0"/>
          </a:p>
        </p:txBody>
      </p:sp>
    </p:spTree>
    <p:extLst>
      <p:ext uri="{BB962C8B-B14F-4D97-AF65-F5344CB8AC3E}">
        <p14:creationId xmlns:p14="http://schemas.microsoft.com/office/powerpoint/2010/main" val="4250124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algn="l"/>
            <a:r>
              <a:rPr lang="en-US" altLang="zh-CN" sz="2800" b="0" i="0" dirty="0">
                <a:solidFill>
                  <a:srgbClr val="374151"/>
                </a:solidFill>
                <a:effectLst/>
                <a:latin typeface="-apple-system"/>
              </a:rPr>
              <a:t>In summary, we have successfully completed the magnetic field calculations, mechanical strength assessments, and rapid quench protection scheme calculations for the CEPC detector magnet coil. However, numerous design details still await further optimization, such as market feedback simulation. We plan to release our comprehensive physical design report in the CEPC detector's Ref-TDR in 2025.</a:t>
            </a:r>
          </a:p>
          <a:p>
            <a:pPr algn="l"/>
            <a:r>
              <a:rPr lang="en-US" altLang="zh-CN" sz="2800" b="0" i="0">
                <a:solidFill>
                  <a:srgbClr val="374151"/>
                </a:solidFill>
                <a:effectLst/>
                <a:latin typeface="-apple-system"/>
              </a:rPr>
              <a:t>Thank you for your attention, and I look forward to your questions!</a:t>
            </a:r>
          </a:p>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16</a:t>
            </a:fld>
            <a:endParaRPr lang="en-US" altLang="zh-CN" dirty="0"/>
          </a:p>
        </p:txBody>
      </p:sp>
    </p:spTree>
    <p:extLst>
      <p:ext uri="{BB962C8B-B14F-4D97-AF65-F5344CB8AC3E}">
        <p14:creationId xmlns:p14="http://schemas.microsoft.com/office/powerpoint/2010/main" val="2125726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17</a:t>
            </a:fld>
            <a:endParaRPr lang="en-US" altLang="zh-CN" dirty="0"/>
          </a:p>
        </p:txBody>
      </p:sp>
    </p:spTree>
    <p:extLst>
      <p:ext uri="{BB962C8B-B14F-4D97-AF65-F5344CB8AC3E}">
        <p14:creationId xmlns:p14="http://schemas.microsoft.com/office/powerpoint/2010/main" val="35577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2800" b="0" i="0" dirty="0">
                <a:solidFill>
                  <a:srgbClr val="374151"/>
                </a:solidFill>
                <a:effectLst/>
                <a:latin typeface="-apple-system"/>
              </a:rPr>
              <a:t>the CEPC detector magnet is located at the collision point of the ring. The positioning of the magnet is conventional: it is situated outside the hadronic calorimeter and the electromagnetic calorimeter, while being nested inside the muon detector and the yoke. The inner diameter of the entire magnet is 7070 mm, and I will not go into further detail regarding specific dimensions, as Dr Ning </a:t>
            </a:r>
            <a:r>
              <a:rPr lang="en-US" altLang="zh-CN" sz="2800" b="0" i="0" dirty="0" err="1">
                <a:solidFill>
                  <a:srgbClr val="374151"/>
                </a:solidFill>
                <a:effectLst/>
                <a:latin typeface="-apple-system"/>
              </a:rPr>
              <a:t>Feipeng</a:t>
            </a:r>
            <a:r>
              <a:rPr lang="en-US" altLang="zh-CN" sz="2800" b="0" i="0" dirty="0">
                <a:solidFill>
                  <a:srgbClr val="374151"/>
                </a:solidFill>
                <a:effectLst/>
                <a:latin typeface="-apple-system"/>
              </a:rPr>
              <a:t> has provided a clear introduction in his earlier presentation.</a:t>
            </a:r>
            <a:endParaRPr lang="zh-CN" altLang="en-US" sz="2800"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3</a:t>
            </a:fld>
            <a:endParaRPr lang="en-US" altLang="zh-CN" dirty="0"/>
          </a:p>
        </p:txBody>
      </p:sp>
    </p:spTree>
    <p:extLst>
      <p:ext uri="{BB962C8B-B14F-4D97-AF65-F5344CB8AC3E}">
        <p14:creationId xmlns:p14="http://schemas.microsoft.com/office/powerpoint/2010/main" val="157280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algn="l"/>
            <a:r>
              <a:rPr lang="en-US" altLang="zh-CN" sz="7200" b="0" i="0" dirty="0">
                <a:solidFill>
                  <a:srgbClr val="374151"/>
                </a:solidFill>
                <a:effectLst/>
                <a:latin typeface="-apple-system"/>
              </a:rPr>
              <a:t>This diagram illustrates the internal layout of the magnet, which includes the outer vacuum chamber, thermal shields, the coils themselves, the external support frame for the coils, and the liquid helium pipe used for coil cooling. The coil consists of four layers with a total of 1,400 turns, organized into three modules with a 50 mm gap between each module.</a:t>
            </a:r>
            <a:endParaRPr lang="en-US" altLang="zh-CN" sz="5400" b="0" i="0" dirty="0">
              <a:solidFill>
                <a:srgbClr val="374151"/>
              </a:solidFill>
              <a:effectLst/>
              <a:latin typeface="-apple-system"/>
            </a:endParaRPr>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4</a:t>
            </a:fld>
            <a:endParaRPr lang="en-US" altLang="zh-CN" dirty="0"/>
          </a:p>
        </p:txBody>
      </p:sp>
    </p:spTree>
    <p:extLst>
      <p:ext uri="{BB962C8B-B14F-4D97-AF65-F5344CB8AC3E}">
        <p14:creationId xmlns:p14="http://schemas.microsoft.com/office/powerpoint/2010/main" val="124516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algn="l"/>
            <a:r>
              <a:rPr lang="en-US" altLang="zh-CN" sz="4000" b="0" i="0" dirty="0">
                <a:solidFill>
                  <a:srgbClr val="374151"/>
                </a:solidFill>
                <a:effectLst/>
                <a:latin typeface="-apple-system"/>
              </a:rPr>
              <a:t>Here, we present some key coil parameters and the inductance matrix.</a:t>
            </a:r>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5</a:t>
            </a:fld>
            <a:endParaRPr lang="en-US" altLang="zh-CN" dirty="0"/>
          </a:p>
        </p:txBody>
      </p:sp>
    </p:spTree>
    <p:extLst>
      <p:ext uri="{BB962C8B-B14F-4D97-AF65-F5344CB8AC3E}">
        <p14:creationId xmlns:p14="http://schemas.microsoft.com/office/powerpoint/2010/main" val="354549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The central magnetic field strength is 3 T, and we can observe the three-dimensional magnetic field distribution with the maximum field on the coils reaching 3.81 T.</a:t>
            </a:r>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6</a:t>
            </a:fld>
            <a:endParaRPr lang="en-US" altLang="zh-CN" dirty="0"/>
          </a:p>
        </p:txBody>
      </p:sp>
    </p:spTree>
    <p:extLst>
      <p:ext uri="{BB962C8B-B14F-4D97-AF65-F5344CB8AC3E}">
        <p14:creationId xmlns:p14="http://schemas.microsoft.com/office/powerpoint/2010/main" val="346845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To the left, the distribution of the stray magnetic field is displayed, which includes the 100 gauss lines, 100 gauss surfaces, and 500 gauss surfaces. The 500 gauss surface is located at 15 meters axially and 11 meters radially. However, due to the current lack of specific requirements for stray magnetic fields from other related components, we have not conducted a more detailed leakage magnetic field design as of yet. To the right, we present the Lorentz force calculations for the yoke. The peak force density is 3.36 N/mm³, primarily situated on the reinforcement ribs between the different layers of the yoke.</a:t>
            </a:r>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7</a:t>
            </a:fld>
            <a:endParaRPr lang="en-US" altLang="zh-CN" dirty="0"/>
          </a:p>
        </p:txBody>
      </p:sp>
    </p:spTree>
    <p:extLst>
      <p:ext uri="{BB962C8B-B14F-4D97-AF65-F5344CB8AC3E}">
        <p14:creationId xmlns:p14="http://schemas.microsoft.com/office/powerpoint/2010/main" val="98278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algn="l"/>
            <a:r>
              <a:rPr lang="en-US" altLang="zh-CN" sz="2800" b="0" i="0" dirty="0">
                <a:solidFill>
                  <a:srgbClr val="374151"/>
                </a:solidFill>
                <a:effectLst/>
                <a:latin typeface="-apple-system"/>
              </a:rPr>
              <a:t>Regarding the core component of the coil—the cable—five options for aluminum-stabilized niobium-titanium copper cables have been listed. The differences lie in the aluminum stabilization coating processes, such as using pure aluminum and high-strength doped pure aluminum for a standard single-layer coating, as well as adding an aluminum alloy reinforcement structure externally. For instance, the CMS-type conductor employs a similar approach, with reinforcements on both sides of the cable and a box-type reinforcement.</a:t>
            </a:r>
          </a:p>
          <a:p>
            <a:pPr algn="l"/>
            <a:r>
              <a:rPr lang="en-US" altLang="zh-CN" sz="2800" b="0" i="0" dirty="0">
                <a:solidFill>
                  <a:srgbClr val="374151"/>
                </a:solidFill>
                <a:effectLst/>
                <a:latin typeface="-apple-system"/>
              </a:rPr>
              <a:t>The three cables marked with red stars have already produced prototype conductors and have undergone relevant testing. The cross-sectional dimensions of the niobium-titanium Rutherford cable are 2.2 mm by 20.5 mm. The typical external reinforcement structure utilizes 5083 aluminum, while the aluminum stabilization employs 4N8 aluminum, doped with 0.025% nickel and 0.025% beryllium. The table below presents detailed parameters and the stress-strain curves we've measured at 4.2 K, revealing a yield strength of 105 MPa at this temperature.</a:t>
            </a:r>
          </a:p>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8</a:t>
            </a:fld>
            <a:endParaRPr lang="en-US" altLang="zh-CN" dirty="0"/>
          </a:p>
        </p:txBody>
      </p:sp>
    </p:spTree>
    <p:extLst>
      <p:ext uri="{BB962C8B-B14F-4D97-AF65-F5344CB8AC3E}">
        <p14:creationId xmlns:p14="http://schemas.microsoft.com/office/powerpoint/2010/main" val="254644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This table lists the equivalent stress distributions calculated via simulations for coils using different cables subjected to cooling and excitation. The initial cable dimensions were 56 mm × 22 mm, utilizing a high-strength pure aluminum single-layer coating, yielding a peak stress of 103 MPa on the aluminum stabilizer, nearing the safety margin.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apple-system"/>
              </a:rPr>
              <a:t>Three aluminum alloy reinforcement methods—CMS-like, edge reinforcement, and box reinforcement—were tested for similar cross-sectional areas, but their impact on reducing peak stress on the aluminum stabilizer was limited. Additionally, the manufacturing complexity and costs increased significantly with these methods. However, when the cable's cross-sectional dimensions were increased to 68 mm × 22 mm, maintaining the same single-layer aluminum coating structure, the peak stress dropped to 95 MPa, which aligns with theoretical expectations. Further increasing to 80 mm reduced the stress to 92 MPa, but this size was dismissed due to increased manufacturing difficulty. Likewise, widening the cable dimensions to 56 mm × 28 mm showed negligible stress variation on the aluminum stabilizer. Consequently, we ultimately selected the 68 mm × 22 mm single-layer aluminum cable with an external 0.5 mm thick insulating material.</a:t>
            </a:r>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9</a:t>
            </a:fld>
            <a:endParaRPr lang="en-US" altLang="zh-CN" dirty="0"/>
          </a:p>
        </p:txBody>
      </p:sp>
    </p:spTree>
    <p:extLst>
      <p:ext uri="{BB962C8B-B14F-4D97-AF65-F5344CB8AC3E}">
        <p14:creationId xmlns:p14="http://schemas.microsoft.com/office/powerpoint/2010/main" val="36007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apple-system"/>
              </a:rPr>
              <a:t>Next, we examine the equivalent stress distribution across various components of the coil, highlighting the changes in stress after cooling and excitation. The maximum stress for niobium-titanium is 211 MPa, with aluminum at 95 MPa, aluminum alloy at 87 MPa, and shear stress on the epoxy at 9 MPa, all within their respective safety limits. The localized magnification shows that the peak stress on the aluminum stabilizer occurs at the interface with niobium-titanium, a very small area, with most regions on the aluminum stabilizer below 70 MPa, which is within the safe range.</a:t>
            </a:r>
            <a:endParaRPr lang="zh-CN" altLang="en-US" dirty="0"/>
          </a:p>
        </p:txBody>
      </p:sp>
      <p:sp>
        <p:nvSpPr>
          <p:cNvPr id="4" name="灯片编号占位符 3"/>
          <p:cNvSpPr>
            <a:spLocks noGrp="1"/>
          </p:cNvSpPr>
          <p:nvPr>
            <p:ph type="sldNum" sz="quarter" idx="5"/>
          </p:nvPr>
        </p:nvSpPr>
        <p:spPr/>
        <p:txBody>
          <a:bodyPr/>
          <a:lstStyle/>
          <a:p>
            <a:fld id="{2C6605D7-AECD-47F5-804B-868F66CAF14D}" type="slidenum">
              <a:rPr lang="zh-CN" altLang="en-US" smtClean="0"/>
              <a:t>10</a:t>
            </a:fld>
            <a:endParaRPr lang="zh-CN" altLang="en-US"/>
          </a:p>
        </p:txBody>
      </p:sp>
    </p:spTree>
    <p:extLst>
      <p:ext uri="{BB962C8B-B14F-4D97-AF65-F5344CB8AC3E}">
        <p14:creationId xmlns:p14="http://schemas.microsoft.com/office/powerpoint/2010/main" val="85971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B72BC4F-7E23-40CB-863B-D2CF3737BADD}" type="datetimeFigureOut">
              <a:rPr lang="zh-CN" altLang="en-US" smtClean="0"/>
              <a:t>2024/10/23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30353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B72BC4F-7E23-40CB-863B-D2CF3737BADD}" type="datetimeFigureOut">
              <a:rPr lang="zh-CN" altLang="en-US" smtClean="0"/>
              <a:t>2024/10/23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362048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B72BC4F-7E23-40CB-863B-D2CF3737BADD}" type="datetimeFigureOut">
              <a:rPr lang="zh-CN" altLang="en-US" smtClean="0"/>
              <a:t>2024/10/23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317544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B72BC4F-7E23-40CB-863B-D2CF3737BADD}" type="datetimeFigureOut">
              <a:rPr lang="zh-CN" altLang="en-US" smtClean="0"/>
              <a:t>2024/10/23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14673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B72BC4F-7E23-40CB-863B-D2CF3737BADD}" type="datetimeFigureOut">
              <a:rPr lang="zh-CN" altLang="en-US" smtClean="0"/>
              <a:t>2024/10/23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7118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B72BC4F-7E23-40CB-863B-D2CF3737BADD}" type="datetimeFigureOut">
              <a:rPr lang="zh-CN" altLang="en-US" smtClean="0"/>
              <a:t>2024/10/23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48488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B72BC4F-7E23-40CB-863B-D2CF3737BADD}" type="datetimeFigureOut">
              <a:rPr lang="zh-CN" altLang="en-US" smtClean="0"/>
              <a:t>2024/10/23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219451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B72BC4F-7E23-40CB-863B-D2CF3737BADD}" type="datetimeFigureOut">
              <a:rPr lang="zh-CN" altLang="en-US" smtClean="0"/>
              <a:t>2024/10/23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323647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2BC4F-7E23-40CB-863B-D2CF3737BADD}" type="datetimeFigureOut">
              <a:rPr lang="zh-CN" altLang="en-US" smtClean="0"/>
              <a:t>2024/10/23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364925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B72BC4F-7E23-40CB-863B-D2CF3737BADD}" type="datetimeFigureOut">
              <a:rPr lang="zh-CN" altLang="en-US" smtClean="0"/>
              <a:t>2024/10/23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126876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B72BC4F-7E23-40CB-863B-D2CF3737BADD}" type="datetimeFigureOut">
              <a:rPr lang="zh-CN" altLang="en-US" smtClean="0"/>
              <a:t>2024/10/23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263534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2BC4F-7E23-40CB-863B-D2CF3737BADD}" type="datetimeFigureOut">
              <a:rPr lang="zh-CN" altLang="en-US" smtClean="0"/>
              <a:t>2024/10/23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A0FA7-808F-4604-8EF3-AECE72609457}" type="slidenum">
              <a:rPr lang="zh-CN" altLang="en-US" smtClean="0"/>
              <a:t>‹#›</a:t>
            </a:fld>
            <a:endParaRPr lang="zh-CN" altLang="en-US"/>
          </a:p>
        </p:txBody>
      </p:sp>
    </p:spTree>
    <p:extLst>
      <p:ext uri="{BB962C8B-B14F-4D97-AF65-F5344CB8AC3E}">
        <p14:creationId xmlns:p14="http://schemas.microsoft.com/office/powerpoint/2010/main" val="3235716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1FE670E-3460-17F9-6DA4-FD788027F6D3}"/>
              </a:ext>
            </a:extLst>
          </p:cNvPr>
          <p:cNvSpPr txBox="1">
            <a:spLocks/>
          </p:cNvSpPr>
          <p:nvPr/>
        </p:nvSpPr>
        <p:spPr>
          <a:xfrm>
            <a:off x="-115533" y="2305980"/>
            <a:ext cx="11995475" cy="8813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20000"/>
              </a:lnSpc>
            </a:pPr>
            <a:r>
              <a:rPr lang="en-US" altLang="zh-CN" sz="3200" b="1" dirty="0">
                <a:latin typeface="微软雅黑" panose="020B0503020204020204" pitchFamily="34" charset="-122"/>
                <a:ea typeface="微软雅黑" panose="020B0503020204020204" pitchFamily="34" charset="-122"/>
              </a:rPr>
              <a:t>Physical design of CEPC detector magnet</a:t>
            </a:r>
            <a:endParaRPr lang="zh-CN" altLang="en-US" sz="3200" dirty="0">
              <a:latin typeface="微软雅黑" panose="020B0503020204020204" pitchFamily="34" charset="-122"/>
              <a:ea typeface="微软雅黑" panose="020B0503020204020204" pitchFamily="34" charset="-122"/>
            </a:endParaRPr>
          </a:p>
        </p:txBody>
      </p:sp>
      <p:sp>
        <p:nvSpPr>
          <p:cNvPr id="6" name="副标题 2">
            <a:extLst>
              <a:ext uri="{FF2B5EF4-FFF2-40B4-BE49-F238E27FC236}">
                <a16:creationId xmlns:a16="http://schemas.microsoft.com/office/drawing/2014/main" id="{7F11B299-4758-50AC-512C-2743535E9651}"/>
              </a:ext>
            </a:extLst>
          </p:cNvPr>
          <p:cNvSpPr txBox="1">
            <a:spLocks/>
          </p:cNvSpPr>
          <p:nvPr/>
        </p:nvSpPr>
        <p:spPr>
          <a:xfrm>
            <a:off x="9344130" y="5473303"/>
            <a:ext cx="2192175" cy="88132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n-US" altLang="zh-CN" sz="1600" dirty="0">
                <a:latin typeface="微软雅黑" panose="020B0503020204020204" pitchFamily="34" charset="-122"/>
                <a:ea typeface="微软雅黑" panose="020B0503020204020204" pitchFamily="34" charset="-122"/>
              </a:rPr>
              <a:t>Menglin Wang</a:t>
            </a:r>
          </a:p>
          <a:p>
            <a:pPr algn="r">
              <a:lnSpc>
                <a:spcPct val="120000"/>
              </a:lnSpc>
            </a:pPr>
            <a:r>
              <a:rPr lang="en-US" altLang="zh-CN" sz="1600" dirty="0">
                <a:latin typeface="微软雅黑" panose="020B0503020204020204" pitchFamily="34" charset="-122"/>
                <a:ea typeface="微软雅黑" panose="020B0503020204020204" pitchFamily="34" charset="-122"/>
              </a:rPr>
              <a:t>IHEP,CAS</a:t>
            </a:r>
          </a:p>
          <a:p>
            <a:pPr algn="r">
              <a:lnSpc>
                <a:spcPct val="120000"/>
              </a:lnSpc>
            </a:pPr>
            <a:endParaRPr lang="en-US" altLang="zh-CN" sz="1600" dirty="0">
              <a:latin typeface="微软雅黑" panose="020B0503020204020204" pitchFamily="34" charset="-122"/>
              <a:ea typeface="微软雅黑" panose="020B0503020204020204" pitchFamily="34" charset="-122"/>
            </a:endParaRPr>
          </a:p>
        </p:txBody>
      </p:sp>
      <p:sp>
        <p:nvSpPr>
          <p:cNvPr id="8" name="标题 1">
            <a:extLst>
              <a:ext uri="{FF2B5EF4-FFF2-40B4-BE49-F238E27FC236}">
                <a16:creationId xmlns:a16="http://schemas.microsoft.com/office/drawing/2014/main" id="{3AE235DC-5E63-C646-FB8D-21CBA392ED7A}"/>
              </a:ext>
            </a:extLst>
          </p:cNvPr>
          <p:cNvSpPr txBox="1">
            <a:spLocks/>
          </p:cNvSpPr>
          <p:nvPr/>
        </p:nvSpPr>
        <p:spPr>
          <a:xfrm>
            <a:off x="8110557" y="6030875"/>
            <a:ext cx="3425748" cy="647505"/>
          </a:xfrm>
          <a:prstGeom prst="rect">
            <a:avLst/>
          </a:prstGeom>
        </p:spPr>
        <p:txBody>
          <a:bodyPr vert="horz" lIns="68580" tIns="34290" rIns="68580" bIns="34290" rtlCol="0" anchor="b">
            <a:normAutofit/>
          </a:bodyPr>
          <a:lstStyle>
            <a:lvl1pPr algn="l" defTabSz="914400" rtl="0" eaLnBrk="1" latinLnBrk="0" hangingPunct="1">
              <a:lnSpc>
                <a:spcPct val="76000"/>
              </a:lnSpc>
              <a:spcBef>
                <a:spcPct val="0"/>
              </a:spcBef>
              <a:buNone/>
              <a:defRPr lang="zh-CN" sz="8000" b="1" kern="1200" cap="none" baseline="0">
                <a:solidFill>
                  <a:schemeClr val="tx1"/>
                </a:solidFill>
                <a:latin typeface="+mj-lt"/>
                <a:ea typeface="Microsoft YaHei UI" panose="020B0503020204020204" pitchFamily="34" charset="-122"/>
                <a:cs typeface="+mj-cs"/>
              </a:defRPr>
            </a:lvl1pPr>
          </a:lstStyle>
          <a:p>
            <a:pPr algn="r">
              <a:lnSpc>
                <a:spcPct val="100000"/>
              </a:lnSpc>
            </a:pPr>
            <a:r>
              <a:rPr lang="en-US" altLang="zh-CN" sz="1600" b="0" dirty="0">
                <a:latin typeface="微软雅黑" panose="020B0503020204020204" pitchFamily="34" charset="-122"/>
                <a:ea typeface="微软雅黑" panose="020B0503020204020204" pitchFamily="34" charset="-122"/>
              </a:rPr>
              <a:t> 25/10/2024 </a:t>
            </a:r>
            <a:endParaRPr lang="en-US" sz="1600" b="0" dirty="0">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2D9D00D6-00F8-A084-2D9E-21A0EAFCCA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827" y="54953"/>
            <a:ext cx="1899373" cy="1278197"/>
          </a:xfrm>
          <a:prstGeom prst="rect">
            <a:avLst/>
          </a:prstGeom>
        </p:spPr>
      </p:pic>
      <p:sp>
        <p:nvSpPr>
          <p:cNvPr id="2" name="文本框 1">
            <a:extLst>
              <a:ext uri="{FF2B5EF4-FFF2-40B4-BE49-F238E27FC236}">
                <a16:creationId xmlns:a16="http://schemas.microsoft.com/office/drawing/2014/main" id="{DFB849E5-AA91-8083-EC50-884DED613D41}"/>
              </a:ext>
            </a:extLst>
          </p:cNvPr>
          <p:cNvSpPr txBox="1"/>
          <p:nvPr/>
        </p:nvSpPr>
        <p:spPr>
          <a:xfrm>
            <a:off x="3810000" y="5923741"/>
            <a:ext cx="4571999" cy="861774"/>
          </a:xfrm>
          <a:prstGeom prst="rect">
            <a:avLst/>
          </a:prstGeom>
          <a:noFill/>
        </p:spPr>
        <p:txBody>
          <a:bodyPr wrap="square" rtlCol="0">
            <a:spAutoFit/>
          </a:bodyPr>
          <a:lstStyle/>
          <a:p>
            <a:pPr algn="ctr"/>
            <a:r>
              <a:rPr lang="en-US" altLang="zh-CN" sz="1600" b="1" dirty="0"/>
              <a:t>The 2024 International Workshop on the High Energy Circular Electron Positron Collider</a:t>
            </a:r>
          </a:p>
          <a:p>
            <a:pPr algn="ctr"/>
            <a:r>
              <a:rPr lang="en-US" altLang="zh-CN" sz="1600" dirty="0"/>
              <a:t>Hangzhou, China</a:t>
            </a:r>
            <a:endParaRPr lang="zh-CN" altLang="en-US" sz="1600" dirty="0"/>
          </a:p>
        </p:txBody>
      </p:sp>
    </p:spTree>
    <p:extLst>
      <p:ext uri="{BB962C8B-B14F-4D97-AF65-F5344CB8AC3E}">
        <p14:creationId xmlns:p14="http://schemas.microsoft.com/office/powerpoint/2010/main" val="205899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14C9E1BC-C398-4C6B-682F-96B361F33127}"/>
              </a:ext>
            </a:extLst>
          </p:cNvPr>
          <p:cNvSpPr txBox="1"/>
          <p:nvPr/>
        </p:nvSpPr>
        <p:spPr>
          <a:xfrm>
            <a:off x="309346" y="803226"/>
            <a:ext cx="1725105" cy="338554"/>
          </a:xfrm>
          <a:prstGeom prst="rect">
            <a:avLst/>
          </a:prstGeom>
          <a:noFill/>
        </p:spPr>
        <p:txBody>
          <a:bodyPr wrap="square" rtlCol="0">
            <a:spAutoFit/>
          </a:bodyPr>
          <a:lstStyle/>
          <a:p>
            <a:pPr marL="342900" indent="-342900">
              <a:buFont typeface="+mj-lt"/>
              <a:buAutoNum type="alphaLcPeriod"/>
            </a:pPr>
            <a:r>
              <a:rPr lang="en-US" altLang="zh-CN" sz="1600" dirty="0">
                <a:latin typeface="微软雅黑" panose="020B0503020204020204" pitchFamily="34" charset="-122"/>
                <a:ea typeface="微软雅黑" panose="020B0503020204020204" pitchFamily="34" charset="-122"/>
              </a:rPr>
              <a:t>NbTi/Cu</a:t>
            </a:r>
            <a:endParaRPr lang="zh-CN" altLang="en-US" sz="1600"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9B5EFC89-7B68-08C9-B3F4-E7F0FBDE17F5}"/>
              </a:ext>
            </a:extLst>
          </p:cNvPr>
          <p:cNvSpPr txBox="1"/>
          <p:nvPr/>
        </p:nvSpPr>
        <p:spPr>
          <a:xfrm>
            <a:off x="447510" y="4681312"/>
            <a:ext cx="1725105" cy="338554"/>
          </a:xfrm>
          <a:prstGeom prst="rect">
            <a:avLst/>
          </a:prstGeom>
          <a:noFill/>
        </p:spPr>
        <p:txBody>
          <a:bodyPr wrap="square" rtlCol="0">
            <a:spAutoFit/>
          </a:bodyPr>
          <a:lstStyle/>
          <a:p>
            <a:pPr marL="342900" indent="-342900">
              <a:buFont typeface="+mj-lt"/>
              <a:buAutoNum type="alphaLcPeriod" startAt="3"/>
            </a:pPr>
            <a:r>
              <a:rPr lang="en-US" altLang="zh-CN" sz="1600" dirty="0">
                <a:latin typeface="微软雅黑" panose="020B0503020204020204" pitchFamily="34" charset="-122"/>
                <a:ea typeface="微软雅黑" panose="020B0503020204020204" pitchFamily="34" charset="-122"/>
              </a:rPr>
              <a:t>support</a:t>
            </a:r>
            <a:endParaRPr lang="zh-CN" altLang="en-US" sz="1600" dirty="0">
              <a:latin typeface="微软雅黑" panose="020B0503020204020204" pitchFamily="34" charset="-122"/>
              <a:ea typeface="微软雅黑" panose="020B0503020204020204" pitchFamily="34" charset="-122"/>
            </a:endParaRPr>
          </a:p>
        </p:txBody>
      </p:sp>
      <p:pic>
        <p:nvPicPr>
          <p:cNvPr id="3073" name="Picture 1">
            <a:extLst>
              <a:ext uri="{FF2B5EF4-FFF2-40B4-BE49-F238E27FC236}">
                <a16:creationId xmlns:a16="http://schemas.microsoft.com/office/drawing/2014/main" id="{4F5CB887-D9A1-7EC9-6593-A7E8AD164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711" y="2742269"/>
            <a:ext cx="926782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8BFD06C-A12A-F834-A143-4E19B4BE0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711" y="4798449"/>
            <a:ext cx="92583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694F0B58-FF08-EB92-C1B7-A77B3C182C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6286" y="736460"/>
            <a:ext cx="9239250" cy="1895475"/>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a:extLst>
              <a:ext uri="{FF2B5EF4-FFF2-40B4-BE49-F238E27FC236}">
                <a16:creationId xmlns:a16="http://schemas.microsoft.com/office/drawing/2014/main" id="{8D707FF3-8789-327E-9F88-3E3DD863C2EE}"/>
              </a:ext>
            </a:extLst>
          </p:cNvPr>
          <p:cNvSpPr txBox="1"/>
          <p:nvPr/>
        </p:nvSpPr>
        <p:spPr>
          <a:xfrm>
            <a:off x="355177" y="2742269"/>
            <a:ext cx="1725105" cy="338554"/>
          </a:xfrm>
          <a:prstGeom prst="rect">
            <a:avLst/>
          </a:prstGeom>
          <a:noFill/>
        </p:spPr>
        <p:txBody>
          <a:bodyPr wrap="square" rtlCol="0">
            <a:spAutoFit/>
          </a:bodyPr>
          <a:lstStyle/>
          <a:p>
            <a:pPr marL="342900" indent="-342900">
              <a:buFont typeface="+mj-lt"/>
              <a:buAutoNum type="alphaLcPeriod" startAt="2"/>
            </a:pPr>
            <a:r>
              <a:rPr lang="en-US" altLang="zh-CN" sz="1600" dirty="0">
                <a:latin typeface="微软雅黑" panose="020B0503020204020204" pitchFamily="34" charset="-122"/>
                <a:ea typeface="微软雅黑" panose="020B0503020204020204" pitchFamily="34" charset="-122"/>
              </a:rPr>
              <a:t>Al stabilizer</a:t>
            </a:r>
            <a:endParaRPr lang="zh-CN" altLang="en-US" sz="1600"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B760FD47-CDC2-31E4-5D7F-EA6BE9B90475}"/>
              </a:ext>
            </a:extLst>
          </p:cNvPr>
          <p:cNvSpPr txBox="1"/>
          <p:nvPr/>
        </p:nvSpPr>
        <p:spPr>
          <a:xfrm>
            <a:off x="447510" y="428633"/>
            <a:ext cx="5730271" cy="338554"/>
          </a:xfrm>
          <a:prstGeom prst="rect">
            <a:avLst/>
          </a:prstGeom>
          <a:noFill/>
        </p:spPr>
        <p:txBody>
          <a:bodyPr wrap="square" rtlCol="0">
            <a:spAutoFit/>
          </a:bodyPr>
          <a:lstStyle/>
          <a:p>
            <a:pPr marL="285750" indent="-285750">
              <a:buFont typeface="Arial" panose="020B0604020202020204" pitchFamily="34" charset="0"/>
              <a:buChar char="•"/>
            </a:pPr>
            <a:r>
              <a:rPr lang="da-DK" altLang="zh-CN" sz="1600" b="1" dirty="0">
                <a:latin typeface="微软雅黑" panose="020B0503020204020204" pitchFamily="34" charset="-122"/>
                <a:ea typeface="微软雅黑" panose="020B0503020204020204" pitchFamily="34" charset="-122"/>
              </a:rPr>
              <a:t>Coil at 4.2 K</a:t>
            </a:r>
          </a:p>
        </p:txBody>
      </p:sp>
      <p:sp>
        <p:nvSpPr>
          <p:cNvPr id="5" name="标题 1">
            <a:extLst>
              <a:ext uri="{FF2B5EF4-FFF2-40B4-BE49-F238E27FC236}">
                <a16:creationId xmlns:a16="http://schemas.microsoft.com/office/drawing/2014/main" id="{BA8836AF-7822-4D8B-42B5-C17F9BE12C8E}"/>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Von Mises Stress distribution</a:t>
            </a:r>
            <a:endParaRPr lang="zh-CN" altLang="en-US" sz="2400" dirty="0">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23198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9554037-822E-4EF6-5FB5-3FFE80DAFD00}"/>
              </a:ext>
            </a:extLst>
          </p:cNvPr>
          <p:cNvSpPr txBox="1"/>
          <p:nvPr/>
        </p:nvSpPr>
        <p:spPr>
          <a:xfrm>
            <a:off x="447510" y="428633"/>
            <a:ext cx="5730271" cy="338554"/>
          </a:xfrm>
          <a:prstGeom prst="rect">
            <a:avLst/>
          </a:prstGeom>
          <a:noFill/>
        </p:spPr>
        <p:txBody>
          <a:bodyPr wrap="square" rtlCol="0">
            <a:spAutoFit/>
          </a:bodyPr>
          <a:lstStyle/>
          <a:p>
            <a:pPr marL="285750" indent="-285750">
              <a:buFont typeface="Arial" panose="020B0604020202020204" pitchFamily="34" charset="0"/>
              <a:buChar char="•"/>
            </a:pPr>
            <a:r>
              <a:rPr lang="da-DK" altLang="zh-CN" sz="1600" b="1" dirty="0">
                <a:latin typeface="微软雅黑" panose="020B0503020204020204" pitchFamily="34" charset="-122"/>
                <a:ea typeface="微软雅黑" panose="020B0503020204020204" pitchFamily="34" charset="-122"/>
              </a:rPr>
              <a:t>Coil at 4.2 K, energized</a:t>
            </a:r>
          </a:p>
        </p:txBody>
      </p:sp>
      <p:pic>
        <p:nvPicPr>
          <p:cNvPr id="1026" name="Picture 2">
            <a:extLst>
              <a:ext uri="{FF2B5EF4-FFF2-40B4-BE49-F238E27FC236}">
                <a16:creationId xmlns:a16="http://schemas.microsoft.com/office/drawing/2014/main" id="{D6D83A75-CA0D-A080-69AE-1C601159A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281" y="2654722"/>
            <a:ext cx="935355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B229F31-B584-AFF1-D664-91C2EDE37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381" y="821799"/>
            <a:ext cx="931545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422E21D-0CC8-7A6A-5A79-FFCD021C0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293" y="4800599"/>
            <a:ext cx="9324975" cy="205740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030B6612-0E1B-3675-E08A-54A3901625AB}"/>
              </a:ext>
            </a:extLst>
          </p:cNvPr>
          <p:cNvSpPr txBox="1"/>
          <p:nvPr/>
        </p:nvSpPr>
        <p:spPr>
          <a:xfrm>
            <a:off x="342312" y="1026630"/>
            <a:ext cx="1725105" cy="338554"/>
          </a:xfrm>
          <a:prstGeom prst="rect">
            <a:avLst/>
          </a:prstGeom>
          <a:noFill/>
        </p:spPr>
        <p:txBody>
          <a:bodyPr wrap="square" rtlCol="0">
            <a:spAutoFit/>
          </a:bodyPr>
          <a:lstStyle/>
          <a:p>
            <a:pPr marL="342900" indent="-342900">
              <a:buFont typeface="+mj-lt"/>
              <a:buAutoNum type="alphaLcPeriod"/>
            </a:pPr>
            <a:r>
              <a:rPr lang="en-US" altLang="zh-CN" sz="1600" dirty="0">
                <a:latin typeface="微软雅黑" panose="020B0503020204020204" pitchFamily="34" charset="-122"/>
                <a:ea typeface="微软雅黑" panose="020B0503020204020204" pitchFamily="34" charset="-122"/>
              </a:rPr>
              <a:t>NbTi/Cu</a:t>
            </a:r>
            <a:endParaRPr lang="zh-CN" altLang="en-US" sz="16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C45DAD34-C0EB-67AC-834D-F750BBE4EE9F}"/>
              </a:ext>
            </a:extLst>
          </p:cNvPr>
          <p:cNvSpPr txBox="1"/>
          <p:nvPr/>
        </p:nvSpPr>
        <p:spPr>
          <a:xfrm>
            <a:off x="355177" y="4891354"/>
            <a:ext cx="1725105" cy="338554"/>
          </a:xfrm>
          <a:prstGeom prst="rect">
            <a:avLst/>
          </a:prstGeom>
          <a:noFill/>
        </p:spPr>
        <p:txBody>
          <a:bodyPr wrap="square" rtlCol="0">
            <a:spAutoFit/>
          </a:bodyPr>
          <a:lstStyle/>
          <a:p>
            <a:pPr marL="342900" indent="-342900">
              <a:buFont typeface="+mj-lt"/>
              <a:buAutoNum type="alphaLcPeriod" startAt="3"/>
            </a:pPr>
            <a:r>
              <a:rPr lang="en-US" altLang="zh-CN" sz="1600" dirty="0">
                <a:latin typeface="微软雅黑" panose="020B0503020204020204" pitchFamily="34" charset="-122"/>
                <a:ea typeface="微软雅黑" panose="020B0503020204020204" pitchFamily="34" charset="-122"/>
              </a:rPr>
              <a:t>support</a:t>
            </a:r>
            <a:endParaRPr lang="zh-CN" altLang="en-US" sz="16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05B031D6-D0DE-CE47-737C-BC1069BCC53A}"/>
              </a:ext>
            </a:extLst>
          </p:cNvPr>
          <p:cNvSpPr txBox="1"/>
          <p:nvPr/>
        </p:nvSpPr>
        <p:spPr>
          <a:xfrm>
            <a:off x="75777" y="2847290"/>
            <a:ext cx="1725105" cy="338554"/>
          </a:xfrm>
          <a:prstGeom prst="rect">
            <a:avLst/>
          </a:prstGeom>
          <a:noFill/>
        </p:spPr>
        <p:txBody>
          <a:bodyPr wrap="square" rtlCol="0">
            <a:spAutoFit/>
          </a:bodyPr>
          <a:lstStyle/>
          <a:p>
            <a:pPr marL="342900" indent="-342900">
              <a:buFont typeface="+mj-lt"/>
              <a:buAutoNum type="alphaLcPeriod" startAt="2"/>
            </a:pPr>
            <a:r>
              <a:rPr lang="en-US" altLang="zh-CN" sz="1600" dirty="0">
                <a:latin typeface="微软雅黑" panose="020B0503020204020204" pitchFamily="34" charset="-122"/>
                <a:ea typeface="微软雅黑" panose="020B0503020204020204" pitchFamily="34" charset="-122"/>
              </a:rPr>
              <a:t>Al stabilizer</a:t>
            </a:r>
            <a:endParaRPr lang="zh-CN" altLang="en-US" sz="1600" dirty="0">
              <a:latin typeface="微软雅黑" panose="020B0503020204020204" pitchFamily="34" charset="-122"/>
              <a:ea typeface="微软雅黑" panose="020B0503020204020204" pitchFamily="34" charset="-122"/>
            </a:endParaRPr>
          </a:p>
        </p:txBody>
      </p:sp>
      <p:sp>
        <p:nvSpPr>
          <p:cNvPr id="8" name="标题 1">
            <a:extLst>
              <a:ext uri="{FF2B5EF4-FFF2-40B4-BE49-F238E27FC236}">
                <a16:creationId xmlns:a16="http://schemas.microsoft.com/office/drawing/2014/main" id="{79354144-5655-E550-2238-85A17AFAFBFC}"/>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Von Mises Stress distribution</a:t>
            </a:r>
            <a:endParaRPr lang="zh-CN" altLang="en-US" sz="2400" dirty="0">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168544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1FBC743D-C219-3126-8850-3C80E97701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1"/>
          <a:stretch/>
        </p:blipFill>
        <p:spPr bwMode="auto">
          <a:xfrm>
            <a:off x="177800" y="3584415"/>
            <a:ext cx="4155518" cy="3063469"/>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a:extLst>
              <a:ext uri="{FF2B5EF4-FFF2-40B4-BE49-F238E27FC236}">
                <a16:creationId xmlns:a16="http://schemas.microsoft.com/office/drawing/2014/main" id="{14C9E1BC-C398-4C6B-682F-96B361F33127}"/>
              </a:ext>
            </a:extLst>
          </p:cNvPr>
          <p:cNvSpPr txBox="1"/>
          <p:nvPr/>
        </p:nvSpPr>
        <p:spPr>
          <a:xfrm>
            <a:off x="678729" y="839140"/>
            <a:ext cx="3834004" cy="338554"/>
          </a:xfrm>
          <a:prstGeom prst="rect">
            <a:avLst/>
          </a:prstGeom>
          <a:noFill/>
        </p:spPr>
        <p:txBody>
          <a:bodyPr wrap="square" rtlCol="0">
            <a:spAutoFit/>
          </a:bodyPr>
          <a:lstStyle/>
          <a:p>
            <a:pPr marL="342900" indent="-342900">
              <a:buFont typeface="+mj-lt"/>
              <a:buAutoNum type="alphaLcPeriod" startAt="4"/>
            </a:pPr>
            <a:r>
              <a:rPr lang="en-US" altLang="zh-CN" sz="1600" dirty="0">
                <a:latin typeface="微软雅黑" panose="020B0503020204020204" pitchFamily="34" charset="-122"/>
                <a:ea typeface="微软雅黑" panose="020B0503020204020204" pitchFamily="34" charset="-122"/>
              </a:rPr>
              <a:t>insulation</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Shear stress</a:t>
            </a:r>
            <a:r>
              <a:rPr lang="zh-CN" altLang="en-US" sz="1600" dirty="0">
                <a:latin typeface="微软雅黑" panose="020B0503020204020204" pitchFamily="34" charset="-122"/>
                <a:ea typeface="微软雅黑" panose="020B0503020204020204" pitchFamily="34" charset="-122"/>
              </a:rPr>
              <a:t>）</a:t>
            </a:r>
          </a:p>
        </p:txBody>
      </p:sp>
      <p:sp>
        <p:nvSpPr>
          <p:cNvPr id="18" name="文本框 17">
            <a:extLst>
              <a:ext uri="{FF2B5EF4-FFF2-40B4-BE49-F238E27FC236}">
                <a16:creationId xmlns:a16="http://schemas.microsoft.com/office/drawing/2014/main" id="{9B5EFC89-7B68-08C9-B3F4-E7F0FBDE17F5}"/>
              </a:ext>
            </a:extLst>
          </p:cNvPr>
          <p:cNvSpPr txBox="1"/>
          <p:nvPr/>
        </p:nvSpPr>
        <p:spPr>
          <a:xfrm>
            <a:off x="678728" y="3259723"/>
            <a:ext cx="2951063" cy="338554"/>
          </a:xfrm>
          <a:prstGeom prst="rect">
            <a:avLst/>
          </a:prstGeom>
          <a:noFill/>
        </p:spPr>
        <p:txBody>
          <a:bodyPr wrap="square" rtlCol="0">
            <a:spAutoFit/>
          </a:bodyPr>
          <a:lstStyle/>
          <a:p>
            <a:pPr marL="342900" indent="-342900">
              <a:buFont typeface="+mj-lt"/>
              <a:buAutoNum type="alphaLcPeriod" startAt="5"/>
            </a:pPr>
            <a:r>
              <a:rPr lang="en-US" altLang="zh-CN" sz="1600" dirty="0">
                <a:latin typeface="微软雅黑" panose="020B0503020204020204" pitchFamily="34" charset="-122"/>
                <a:ea typeface="微软雅黑" panose="020B0503020204020204" pitchFamily="34" charset="-122"/>
              </a:rPr>
              <a:t>Locally enlarged image</a:t>
            </a:r>
            <a:endParaRPr lang="zh-CN" altLang="en-US" sz="16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7C370FC8-62A1-1D64-1130-07D6B5A2673B}"/>
              </a:ext>
            </a:extLst>
          </p:cNvPr>
          <p:cNvPicPr>
            <a:picLocks noChangeAspect="1"/>
          </p:cNvPicPr>
          <p:nvPr/>
        </p:nvPicPr>
        <p:blipFill>
          <a:blip r:embed="rId4"/>
          <a:stretch>
            <a:fillRect/>
          </a:stretch>
        </p:blipFill>
        <p:spPr>
          <a:xfrm>
            <a:off x="1173916" y="1218539"/>
            <a:ext cx="9220200" cy="1914525"/>
          </a:xfrm>
          <a:prstGeom prst="rect">
            <a:avLst/>
          </a:prstGeom>
        </p:spPr>
      </p:pic>
      <p:pic>
        <p:nvPicPr>
          <p:cNvPr id="2050" name="Picture 2">
            <a:extLst>
              <a:ext uri="{FF2B5EF4-FFF2-40B4-BE49-F238E27FC236}">
                <a16:creationId xmlns:a16="http://schemas.microsoft.com/office/drawing/2014/main" id="{298340C2-4B9C-45A0-CE66-890EB0D1D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8908" y="3584415"/>
            <a:ext cx="4102452" cy="306346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CCD6D921-FBC0-57FF-C59B-BFEF060A1C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727" y="3584415"/>
            <a:ext cx="4355293" cy="3063469"/>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a:extLst>
              <a:ext uri="{FF2B5EF4-FFF2-40B4-BE49-F238E27FC236}">
                <a16:creationId xmlns:a16="http://schemas.microsoft.com/office/drawing/2014/main" id="{F524F448-0933-D42D-8905-6EFB96ADCBBA}"/>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Von Mises Stress distribution</a:t>
            </a:r>
            <a:endParaRPr lang="zh-CN" altLang="en-US" sz="2400" dirty="0">
              <a:latin typeface="Times New Roman" panose="02020603050405020304" pitchFamily="18" charset="0"/>
              <a:ea typeface="微软雅黑" panose="020B0503020204020204" pitchFamily="34" charset="-122"/>
            </a:endParaRPr>
          </a:p>
        </p:txBody>
      </p:sp>
      <p:sp>
        <p:nvSpPr>
          <p:cNvPr id="6" name="文本框 5">
            <a:extLst>
              <a:ext uri="{FF2B5EF4-FFF2-40B4-BE49-F238E27FC236}">
                <a16:creationId xmlns:a16="http://schemas.microsoft.com/office/drawing/2014/main" id="{668F6DCA-B47F-A766-6562-D8847CFB554C}"/>
              </a:ext>
            </a:extLst>
          </p:cNvPr>
          <p:cNvSpPr txBox="1"/>
          <p:nvPr/>
        </p:nvSpPr>
        <p:spPr>
          <a:xfrm>
            <a:off x="447510" y="428633"/>
            <a:ext cx="5730271" cy="338554"/>
          </a:xfrm>
          <a:prstGeom prst="rect">
            <a:avLst/>
          </a:prstGeom>
          <a:noFill/>
        </p:spPr>
        <p:txBody>
          <a:bodyPr wrap="square" rtlCol="0">
            <a:spAutoFit/>
          </a:bodyPr>
          <a:lstStyle/>
          <a:p>
            <a:pPr marL="285750" indent="-285750">
              <a:buFont typeface="Arial" panose="020B0604020202020204" pitchFamily="34" charset="0"/>
              <a:buChar char="•"/>
            </a:pPr>
            <a:r>
              <a:rPr lang="da-DK" altLang="zh-CN" sz="1600" b="1" dirty="0">
                <a:latin typeface="微软雅黑" panose="020B0503020204020204" pitchFamily="34" charset="-122"/>
                <a:ea typeface="微软雅黑" panose="020B0503020204020204" pitchFamily="34" charset="-122"/>
              </a:rPr>
              <a:t>Coil at 4.2 K, energized</a:t>
            </a:r>
          </a:p>
        </p:txBody>
      </p:sp>
    </p:spTree>
    <p:extLst>
      <p:ext uri="{BB962C8B-B14F-4D97-AF65-F5344CB8AC3E}">
        <p14:creationId xmlns:p14="http://schemas.microsoft.com/office/powerpoint/2010/main" val="417605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472F0581-DD69-29A2-EF1F-EFE2553AF3D9}"/>
              </a:ext>
            </a:extLst>
          </p:cNvPr>
          <p:cNvPicPr>
            <a:picLocks noChangeAspect="1"/>
          </p:cNvPicPr>
          <p:nvPr/>
        </p:nvPicPr>
        <p:blipFill>
          <a:blip r:embed="rId3"/>
          <a:stretch>
            <a:fillRect/>
          </a:stretch>
        </p:blipFill>
        <p:spPr>
          <a:xfrm>
            <a:off x="7137057" y="1120319"/>
            <a:ext cx="4395597" cy="5383235"/>
          </a:xfrm>
          <a:prstGeom prst="rect">
            <a:avLst/>
          </a:prstGeom>
        </p:spPr>
      </p:pic>
      <p:sp>
        <p:nvSpPr>
          <p:cNvPr id="4" name="灯片编号占位符 2">
            <a:extLst>
              <a:ext uri="{FF2B5EF4-FFF2-40B4-BE49-F238E27FC236}">
                <a16:creationId xmlns:a16="http://schemas.microsoft.com/office/drawing/2014/main" id="{58D12FDB-BE53-62BD-E943-FF9C0965FFB6}"/>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13</a:t>
            </a:fld>
            <a:endParaRPr lang="zh-CN" altLang="en-US" sz="2000" dirty="0"/>
          </a:p>
        </p:txBody>
      </p:sp>
      <p:sp>
        <p:nvSpPr>
          <p:cNvPr id="6" name="文本框 5">
            <a:extLst>
              <a:ext uri="{FF2B5EF4-FFF2-40B4-BE49-F238E27FC236}">
                <a16:creationId xmlns:a16="http://schemas.microsoft.com/office/drawing/2014/main" id="{8B40EA0C-5845-D16C-308F-B5450344D97F}"/>
              </a:ext>
            </a:extLst>
          </p:cNvPr>
          <p:cNvSpPr txBox="1"/>
          <p:nvPr/>
        </p:nvSpPr>
        <p:spPr>
          <a:xfrm>
            <a:off x="751745" y="1191431"/>
            <a:ext cx="6275490" cy="7965642"/>
          </a:xfrm>
          <a:prstGeom prst="rect">
            <a:avLst/>
          </a:prstGeom>
          <a:noFill/>
        </p:spPr>
        <p:txBody>
          <a:bodyPr wrap="square" rtlCol="0">
            <a:spAutoFit/>
          </a:bodyPr>
          <a:lstStyle/>
          <a:p>
            <a:pPr>
              <a:lnSpc>
                <a:spcPct val="150000"/>
              </a:lnSpc>
            </a:pP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Parts:</a:t>
            </a:r>
          </a:p>
          <a:p>
            <a:pPr>
              <a:lnSpc>
                <a:spcPct val="150000"/>
              </a:lnSpc>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Support cylinder: Aluminum alloy, RRR=4</a:t>
            </a:r>
          </a:p>
          <a:p>
            <a:pPr>
              <a:lnSpc>
                <a:spcPct val="150000"/>
              </a:lnSpc>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60K Thermal shield: Aluminum alloy, RRR=2</a:t>
            </a:r>
          </a:p>
          <a:p>
            <a:pPr>
              <a:lnSpc>
                <a:spcPct val="150000"/>
              </a:lnSpc>
            </a:pP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Charging speed: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1.5A /s uniform excitation, duration 185min</a:t>
            </a:r>
          </a:p>
          <a:p>
            <a:pPr>
              <a:lnSpc>
                <a:spcPct val="150000"/>
              </a:lnSpc>
            </a:pP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Iop:</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17 kA</a:t>
            </a:r>
          </a:p>
          <a:p>
            <a:pPr>
              <a:lnSpc>
                <a:spcPct val="150000"/>
              </a:lnSpc>
            </a:pPr>
            <a:endParaRPr lang="en-US" altLang="zh-CN" sz="1600" b="1"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Thermal shield:</a:t>
            </a:r>
          </a:p>
          <a:p>
            <a:pPr lvl="1">
              <a:lnSpc>
                <a:spcPct val="150000"/>
              </a:lnSpc>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Maximum current density: 4.59E-2A/mm2</a:t>
            </a:r>
          </a:p>
          <a:p>
            <a:pPr lvl="1">
              <a:lnSpc>
                <a:spcPct val="150000"/>
              </a:lnSpc>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eddy current loss: 65W</a:t>
            </a:r>
          </a:p>
          <a:p>
            <a:pPr>
              <a:lnSpc>
                <a:spcPct val="150000"/>
              </a:lnSpc>
            </a:pPr>
            <a:r>
              <a:rPr lang="en-US"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Support cylinder:</a:t>
            </a:r>
          </a:p>
          <a:p>
            <a:pPr lvl="1">
              <a:lnSpc>
                <a:spcPct val="150000"/>
              </a:lnSpc>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Maximum current density: 9.29E-2A/mm2</a:t>
            </a:r>
          </a:p>
          <a:p>
            <a:pPr lvl="1">
              <a:lnSpc>
                <a:spcPct val="150000"/>
              </a:lnSpc>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eddy current loss: 193W</a:t>
            </a:r>
          </a:p>
          <a:p>
            <a:pPr>
              <a:lnSpc>
                <a:spcPct val="150000"/>
              </a:lnSpc>
            </a:pPr>
            <a:endParaRPr lang="en-US" altLang="zh-CN" b="1"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b="1"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25000"/>
              </a:lnSpc>
            </a:pPr>
            <a:endParaRPr lang="en-US" altLang="zh-CN" b="1" baseline="-25000" dirty="0">
              <a:effectLst/>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25000"/>
              </a:lnSpc>
              <a:buFont typeface="Arial" panose="020B0604020202020204" pitchFamily="34" charset="0"/>
              <a:buChar char="•"/>
            </a:pPr>
            <a:endParaRPr lang="zh-CN" altLang="zh-CN" dirty="0">
              <a:effectLst/>
              <a:latin typeface="黑体" panose="02010609060101010101" pitchFamily="49" charset="-122"/>
              <a:ea typeface="黑体" panose="02010609060101010101" pitchFamily="49" charset="-122"/>
            </a:endParaRPr>
          </a:p>
          <a:p>
            <a:pPr>
              <a:lnSpc>
                <a:spcPct val="150000"/>
              </a:lnSpc>
            </a:pP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b="1" dirty="0">
              <a:effectLst/>
              <a:ea typeface="宋体" panose="02010600030101010101" pitchFamily="2" charset="-122"/>
              <a:cs typeface="Times New Roman" panose="02020603050405020304" pitchFamily="18" charset="0"/>
            </a:endParaRPr>
          </a:p>
          <a:p>
            <a:pPr>
              <a:lnSpc>
                <a:spcPct val="150000"/>
              </a:lnSpc>
            </a:pPr>
            <a:r>
              <a:rPr lang="en-US" altLang="zh-CN" b="1" dirty="0">
                <a:ea typeface="宋体" panose="02010600030101010101" pitchFamily="2" charset="-122"/>
                <a:cs typeface="Times New Roman" panose="02020603050405020304" pitchFamily="18" charset="0"/>
              </a:rPr>
              <a:t>        </a:t>
            </a:r>
            <a:endParaRPr lang="en-US" altLang="zh-CN"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F127C78C-B3C8-8903-676F-5A5FA9DB6756}"/>
              </a:ext>
            </a:extLst>
          </p:cNvPr>
          <p:cNvSpPr txBox="1"/>
          <p:nvPr/>
        </p:nvSpPr>
        <p:spPr>
          <a:xfrm>
            <a:off x="751745" y="736799"/>
            <a:ext cx="6275490" cy="418191"/>
          </a:xfrm>
          <a:prstGeom prst="rect">
            <a:avLst/>
          </a:prstGeom>
          <a:noFill/>
        </p:spPr>
        <p:txBody>
          <a:bodyPr wrap="square" rtlCol="0">
            <a:spAutoFit/>
          </a:bodyPr>
          <a:lstStyle/>
          <a:p>
            <a:pPr>
              <a:lnSpc>
                <a:spcPct val="150000"/>
              </a:lnSpc>
            </a:pPr>
            <a:r>
              <a:rPr lang="en-US" altLang="zh-CN" sz="1600" b="1"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Eddy loss during charging</a:t>
            </a:r>
            <a:endParaRPr lang="en-US" altLang="zh-CN"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7743DE3D-36A3-4A5D-8D11-E0CEABB9752E}"/>
              </a:ext>
            </a:extLst>
          </p:cNvPr>
          <p:cNvSpPr txBox="1"/>
          <p:nvPr/>
        </p:nvSpPr>
        <p:spPr>
          <a:xfrm>
            <a:off x="6657627" y="908647"/>
            <a:ext cx="5013951" cy="276999"/>
          </a:xfrm>
          <a:prstGeom prst="rect">
            <a:avLst/>
          </a:prstGeom>
          <a:noFill/>
        </p:spPr>
        <p:txBody>
          <a:bodyPr wrap="square" rtlCol="0">
            <a:spAutoFit/>
          </a:bodyPr>
          <a:lstStyle/>
          <a:p>
            <a:pPr marL="285750" indent="-285750">
              <a:buFont typeface="Arial" panose="020B0604020202020204" pitchFamily="34" charset="0"/>
              <a:buChar char="•"/>
            </a:pPr>
            <a:r>
              <a:rPr lang="en-US" altLang="zh-CN" sz="1200" b="1" dirty="0">
                <a:latin typeface="微软雅黑" panose="020B0503020204020204" pitchFamily="34" charset="-122"/>
                <a:ea typeface="微软雅黑" panose="020B0503020204020204" pitchFamily="34" charset="-122"/>
              </a:rPr>
              <a:t>Eddy current density on thermal shield</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A/mm</a:t>
            </a:r>
            <a:r>
              <a:rPr lang="en-US" altLang="zh-CN" sz="1200" b="1" baseline="30000" dirty="0">
                <a:latin typeface="微软雅黑" panose="020B0503020204020204" pitchFamily="34" charset="-122"/>
                <a:ea typeface="微软雅黑" panose="020B0503020204020204" pitchFamily="34" charset="-122"/>
              </a:rPr>
              <a:t>2</a:t>
            </a:r>
            <a:r>
              <a:rPr lang="en-US" altLang="zh-CN"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C47963EF-6A0C-5FCB-5FD5-E94171BE7780}"/>
              </a:ext>
            </a:extLst>
          </p:cNvPr>
          <p:cNvSpPr txBox="1"/>
          <p:nvPr/>
        </p:nvSpPr>
        <p:spPr>
          <a:xfrm>
            <a:off x="6657627" y="3726411"/>
            <a:ext cx="4736087" cy="276999"/>
          </a:xfrm>
          <a:prstGeom prst="rect">
            <a:avLst/>
          </a:prstGeom>
          <a:noFill/>
        </p:spPr>
        <p:txBody>
          <a:bodyPr wrap="square" rtlCol="0">
            <a:spAutoFit/>
          </a:bodyPr>
          <a:lstStyle/>
          <a:p>
            <a:pPr marL="285750" indent="-285750">
              <a:buFont typeface="Arial" panose="020B0604020202020204" pitchFamily="34" charset="0"/>
              <a:buChar char="•"/>
            </a:pPr>
            <a:r>
              <a:rPr lang="en-US" altLang="zh-CN" sz="1200" b="1" dirty="0">
                <a:latin typeface="微软雅黑" panose="020B0503020204020204" pitchFamily="34" charset="-122"/>
                <a:ea typeface="微软雅黑" panose="020B0503020204020204" pitchFamily="34" charset="-122"/>
              </a:rPr>
              <a:t>Eddy current density on the support cylinder</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A/mm</a:t>
            </a:r>
            <a:r>
              <a:rPr lang="en-US" altLang="zh-CN" sz="1200" b="1" baseline="30000" dirty="0">
                <a:latin typeface="微软雅黑" panose="020B0503020204020204" pitchFamily="34" charset="-122"/>
                <a:ea typeface="微软雅黑" panose="020B0503020204020204" pitchFamily="34" charset="-122"/>
              </a:rPr>
              <a:t>2</a:t>
            </a:r>
            <a:r>
              <a:rPr lang="en-US" altLang="zh-CN"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3" name="标题 1">
            <a:extLst>
              <a:ext uri="{FF2B5EF4-FFF2-40B4-BE49-F238E27FC236}">
                <a16:creationId xmlns:a16="http://schemas.microsoft.com/office/drawing/2014/main" id="{8487C9F5-99E9-55F4-485A-6115B446C4B0}"/>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Eddy losses</a:t>
            </a:r>
            <a:endParaRPr lang="zh-CN" altLang="en-US" sz="2400" dirty="0">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57897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4D4CF13F-6082-3B2C-949E-35B47F4AAA97}"/>
              </a:ext>
            </a:extLst>
          </p:cNvPr>
          <p:cNvSpPr/>
          <p:nvPr/>
        </p:nvSpPr>
        <p:spPr>
          <a:xfrm>
            <a:off x="5232629" y="1454150"/>
            <a:ext cx="2901723" cy="2204673"/>
          </a:xfrm>
          <a:prstGeom prst="rect">
            <a:avLst/>
          </a:prstGeom>
          <a:gradFill>
            <a:gsLst>
              <a:gs pos="0">
                <a:schemeClr val="accent1">
                  <a:lumMod val="5000"/>
                  <a:lumOff val="95000"/>
                  <a:alpha val="40000"/>
                </a:schemeClr>
              </a:gs>
              <a:gs pos="100000">
                <a:schemeClr val="accent1">
                  <a:lumMod val="45000"/>
                  <a:lumOff val="55000"/>
                </a:schemeClr>
              </a:gs>
              <a:gs pos="100000">
                <a:schemeClr val="accent1">
                  <a:lumMod val="30000"/>
                  <a:lumOff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21" name="矩形 20">
            <a:extLst>
              <a:ext uri="{FF2B5EF4-FFF2-40B4-BE49-F238E27FC236}">
                <a16:creationId xmlns:a16="http://schemas.microsoft.com/office/drawing/2014/main" id="{406F3BE2-3F58-746B-DABC-D8662DC57B10}"/>
              </a:ext>
            </a:extLst>
          </p:cNvPr>
          <p:cNvSpPr/>
          <p:nvPr/>
        </p:nvSpPr>
        <p:spPr>
          <a:xfrm>
            <a:off x="1680862" y="4092485"/>
            <a:ext cx="2891137" cy="663666"/>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24A84288-6D42-A042-F00B-9FE041793119}"/>
              </a:ext>
            </a:extLst>
          </p:cNvPr>
          <p:cNvSpPr/>
          <p:nvPr/>
        </p:nvSpPr>
        <p:spPr>
          <a:xfrm>
            <a:off x="5254355" y="4439197"/>
            <a:ext cx="2848246" cy="1816282"/>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C8278C64-FB70-DCF6-2F1B-CBBE046DF7B8}"/>
              </a:ext>
            </a:extLst>
          </p:cNvPr>
          <p:cNvSpPr/>
          <p:nvPr/>
        </p:nvSpPr>
        <p:spPr>
          <a:xfrm>
            <a:off x="1676626" y="1746250"/>
            <a:ext cx="2901723" cy="1912573"/>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6" name="灯片编号占位符 2">
            <a:extLst>
              <a:ext uri="{FF2B5EF4-FFF2-40B4-BE49-F238E27FC236}">
                <a16:creationId xmlns:a16="http://schemas.microsoft.com/office/drawing/2014/main" id="{8CA46D48-EE71-5C60-5DD7-A66793040DCE}"/>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14</a:t>
            </a:fld>
            <a:endParaRPr lang="zh-CN" altLang="en-US" sz="2000" dirty="0"/>
          </a:p>
        </p:txBody>
      </p:sp>
      <p:sp>
        <p:nvSpPr>
          <p:cNvPr id="3" name="标题 1">
            <a:extLst>
              <a:ext uri="{FF2B5EF4-FFF2-40B4-BE49-F238E27FC236}">
                <a16:creationId xmlns:a16="http://schemas.microsoft.com/office/drawing/2014/main" id="{3743E05C-F955-B68F-3B48-F0A39D902F56}"/>
              </a:ext>
            </a:extLst>
          </p:cNvPr>
          <p:cNvSpPr txBox="1">
            <a:spLocks/>
          </p:cNvSpPr>
          <p:nvPr/>
        </p:nvSpPr>
        <p:spPr>
          <a:xfrm>
            <a:off x="2506131" y="276405"/>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Quench Protection</a:t>
            </a:r>
            <a:endParaRPr lang="zh-CN" altLang="en-US" sz="2400" dirty="0">
              <a:latin typeface="Times New Roman" panose="02020603050405020304" pitchFamily="18" charset="0"/>
              <a:ea typeface="微软雅黑" panose="020B0503020204020204" pitchFamily="34" charset="-122"/>
            </a:endParaRPr>
          </a:p>
        </p:txBody>
      </p:sp>
      <p:sp>
        <p:nvSpPr>
          <p:cNvPr id="5" name="文本框 4">
            <a:extLst>
              <a:ext uri="{FF2B5EF4-FFF2-40B4-BE49-F238E27FC236}">
                <a16:creationId xmlns:a16="http://schemas.microsoft.com/office/drawing/2014/main" id="{70063214-4086-3BFA-BE51-05DC79AE85EE}"/>
              </a:ext>
            </a:extLst>
          </p:cNvPr>
          <p:cNvSpPr txBox="1"/>
          <p:nvPr/>
        </p:nvSpPr>
        <p:spPr>
          <a:xfrm>
            <a:off x="8336707" y="2115245"/>
            <a:ext cx="2840114" cy="2031325"/>
          </a:xfrm>
          <a:prstGeom prst="rect">
            <a:avLst/>
          </a:prstGeom>
          <a:noFill/>
        </p:spPr>
        <p:txBody>
          <a:bodyPr wrap="square">
            <a:spAutoFit/>
          </a:bodyPr>
          <a:lstStyle/>
          <a:p>
            <a:pPr marL="285750" indent="-285750">
              <a:buFont typeface="Arial" panose="020B0604020202020204" pitchFamily="34" charset="0"/>
              <a:buChar char="•"/>
            </a:pPr>
            <a:r>
              <a:rPr lang="en-US" altLang="zh-CN" dirty="0"/>
              <a:t>The  best resistance value of the dump resistor is </a:t>
            </a:r>
            <a:r>
              <a:rPr lang="en-US" altLang="zh-CN" b="1" dirty="0"/>
              <a:t>50 </a:t>
            </a:r>
            <a:r>
              <a:rPr lang="en-US" altLang="zh-CN" b="1" dirty="0" err="1"/>
              <a:t>mΩ</a:t>
            </a:r>
            <a:r>
              <a:rPr lang="en-US" altLang="zh-CN" dirty="0"/>
              <a:t>,</a:t>
            </a:r>
          </a:p>
          <a:p>
            <a:pPr marL="285750" indent="-285750">
              <a:buFont typeface="Arial" panose="020B0604020202020204" pitchFamily="34" charset="0"/>
              <a:buChar char="•"/>
            </a:pPr>
            <a:r>
              <a:rPr lang="en-US" altLang="zh-CN" dirty="0"/>
              <a:t>The RRR of the cable aluminum stabilizer should be greater than </a:t>
            </a:r>
            <a:r>
              <a:rPr lang="en-US" altLang="zh-CN" b="1" dirty="0"/>
              <a:t>300 </a:t>
            </a:r>
            <a:endParaRPr lang="zh-CN" altLang="en-US" b="1" dirty="0"/>
          </a:p>
        </p:txBody>
      </p:sp>
      <p:sp>
        <p:nvSpPr>
          <p:cNvPr id="2" name="文本框 1">
            <a:extLst>
              <a:ext uri="{FF2B5EF4-FFF2-40B4-BE49-F238E27FC236}">
                <a16:creationId xmlns:a16="http://schemas.microsoft.com/office/drawing/2014/main" id="{73A56D11-8E25-0946-5B2C-11AB56BBFFD0}"/>
              </a:ext>
            </a:extLst>
          </p:cNvPr>
          <p:cNvSpPr txBox="1"/>
          <p:nvPr/>
        </p:nvSpPr>
        <p:spPr>
          <a:xfrm>
            <a:off x="1175657" y="870858"/>
            <a:ext cx="5530617" cy="369332"/>
          </a:xfrm>
          <a:prstGeom prst="rect">
            <a:avLst/>
          </a:prstGeom>
          <a:noFill/>
        </p:spPr>
        <p:txBody>
          <a:bodyPr wrap="none" rtlCol="0">
            <a:spAutoFit/>
          </a:bodyPr>
          <a:lstStyle/>
          <a:p>
            <a:r>
              <a:rPr lang="en-US" altLang="zh-CN" dirty="0"/>
              <a:t>The coil protection system is based on a dump resistor. </a:t>
            </a:r>
            <a:endParaRPr lang="zh-CN" altLang="en-US" dirty="0"/>
          </a:p>
        </p:txBody>
      </p:sp>
      <p:pic>
        <p:nvPicPr>
          <p:cNvPr id="12" name="图片 11">
            <a:extLst>
              <a:ext uri="{FF2B5EF4-FFF2-40B4-BE49-F238E27FC236}">
                <a16:creationId xmlns:a16="http://schemas.microsoft.com/office/drawing/2014/main" id="{FEA5023E-B00F-78E3-F9F5-24AF5AF52EC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90255" y="3982896"/>
            <a:ext cx="3508763" cy="2641578"/>
          </a:xfrm>
          <a:prstGeom prst="rect">
            <a:avLst/>
          </a:prstGeom>
        </p:spPr>
      </p:pic>
      <p:pic>
        <p:nvPicPr>
          <p:cNvPr id="16" name="图片 15">
            <a:extLst>
              <a:ext uri="{FF2B5EF4-FFF2-40B4-BE49-F238E27FC236}">
                <a16:creationId xmlns:a16="http://schemas.microsoft.com/office/drawing/2014/main" id="{620C20D4-B97E-A6B8-AE34-7DDC30206EA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06118" y="1337913"/>
            <a:ext cx="3478301" cy="2700082"/>
          </a:xfrm>
          <a:prstGeom prst="rect">
            <a:avLst/>
          </a:prstGeom>
        </p:spPr>
      </p:pic>
      <p:pic>
        <p:nvPicPr>
          <p:cNvPr id="18" name="图片 17">
            <a:extLst>
              <a:ext uri="{FF2B5EF4-FFF2-40B4-BE49-F238E27FC236}">
                <a16:creationId xmlns:a16="http://schemas.microsoft.com/office/drawing/2014/main" id="{AEC7D9C3-A3BD-93D0-6788-D4853AC604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90256" y="1333397"/>
            <a:ext cx="3478302" cy="2704598"/>
          </a:xfrm>
          <a:prstGeom prst="rect">
            <a:avLst/>
          </a:prstGeom>
        </p:spPr>
      </p:pic>
      <p:pic>
        <p:nvPicPr>
          <p:cNvPr id="23" name="图片 22">
            <a:extLst>
              <a:ext uri="{FF2B5EF4-FFF2-40B4-BE49-F238E27FC236}">
                <a16:creationId xmlns:a16="http://schemas.microsoft.com/office/drawing/2014/main" id="{E0B01A97-B666-F724-697F-192BBC8AA05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93416" y="3948488"/>
            <a:ext cx="3596837" cy="2722840"/>
          </a:xfrm>
          <a:prstGeom prst="rect">
            <a:avLst/>
          </a:prstGeom>
        </p:spPr>
      </p:pic>
      <p:sp>
        <p:nvSpPr>
          <p:cNvPr id="25" name="矩形 24">
            <a:extLst>
              <a:ext uri="{FF2B5EF4-FFF2-40B4-BE49-F238E27FC236}">
                <a16:creationId xmlns:a16="http://schemas.microsoft.com/office/drawing/2014/main" id="{D42B46B5-6AD9-F7F8-E64E-291244F618FC}"/>
              </a:ext>
            </a:extLst>
          </p:cNvPr>
          <p:cNvSpPr/>
          <p:nvPr/>
        </p:nvSpPr>
        <p:spPr>
          <a:xfrm>
            <a:off x="6608225" y="949063"/>
            <a:ext cx="1494376" cy="323957"/>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1400" dirty="0">
                <a:solidFill>
                  <a:schemeClr val="tx1"/>
                </a:solidFill>
              </a:rPr>
              <a:t>Preferred area</a:t>
            </a:r>
            <a:endParaRPr lang="zh-CN" altLang="en-US" sz="1400" dirty="0">
              <a:solidFill>
                <a:schemeClr val="tx1"/>
              </a:solidFill>
            </a:endParaRPr>
          </a:p>
        </p:txBody>
      </p:sp>
    </p:spTree>
    <p:extLst>
      <p:ext uri="{BB962C8B-B14F-4D97-AF65-F5344CB8AC3E}">
        <p14:creationId xmlns:p14="http://schemas.microsoft.com/office/powerpoint/2010/main" val="31011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D69ACE77-DB13-A870-3A6F-F6DA78FFF5AA}"/>
              </a:ext>
            </a:extLst>
          </p:cNvPr>
          <p:cNvPicPr>
            <a:picLocks noChangeAspect="1"/>
          </p:cNvPicPr>
          <p:nvPr/>
        </p:nvPicPr>
        <p:blipFill>
          <a:blip r:embed="rId3"/>
          <a:stretch>
            <a:fillRect/>
          </a:stretch>
        </p:blipFill>
        <p:spPr>
          <a:xfrm>
            <a:off x="1393398" y="1261620"/>
            <a:ext cx="3500335" cy="2601239"/>
          </a:xfrm>
          <a:prstGeom prst="rect">
            <a:avLst/>
          </a:prstGeom>
        </p:spPr>
      </p:pic>
      <p:pic>
        <p:nvPicPr>
          <p:cNvPr id="4" name="图片 3">
            <a:extLst>
              <a:ext uri="{FF2B5EF4-FFF2-40B4-BE49-F238E27FC236}">
                <a16:creationId xmlns:a16="http://schemas.microsoft.com/office/drawing/2014/main" id="{C70A7DB3-3BEC-223D-FB84-419CB5EB5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692" y="1840717"/>
            <a:ext cx="4595342" cy="2892362"/>
          </a:xfrm>
          <a:prstGeom prst="rect">
            <a:avLst/>
          </a:prstGeom>
        </p:spPr>
      </p:pic>
      <p:sp>
        <p:nvSpPr>
          <p:cNvPr id="6" name="灯片编号占位符 2">
            <a:extLst>
              <a:ext uri="{FF2B5EF4-FFF2-40B4-BE49-F238E27FC236}">
                <a16:creationId xmlns:a16="http://schemas.microsoft.com/office/drawing/2014/main" id="{8CA46D48-EE71-5C60-5DD7-A66793040DCE}"/>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15</a:t>
            </a:fld>
            <a:endParaRPr lang="zh-CN" altLang="en-US" sz="2000" dirty="0"/>
          </a:p>
        </p:txBody>
      </p:sp>
      <p:sp>
        <p:nvSpPr>
          <p:cNvPr id="3" name="标题 1">
            <a:extLst>
              <a:ext uri="{FF2B5EF4-FFF2-40B4-BE49-F238E27FC236}">
                <a16:creationId xmlns:a16="http://schemas.microsoft.com/office/drawing/2014/main" id="{3743E05C-F955-B68F-3B48-F0A39D902F56}"/>
              </a:ext>
            </a:extLst>
          </p:cNvPr>
          <p:cNvSpPr txBox="1">
            <a:spLocks/>
          </p:cNvSpPr>
          <p:nvPr/>
        </p:nvSpPr>
        <p:spPr>
          <a:xfrm>
            <a:off x="2506131" y="276405"/>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Quench Protection</a:t>
            </a:r>
            <a:endParaRPr lang="zh-CN" altLang="en-US" sz="2400" dirty="0">
              <a:latin typeface="Times New Roman" panose="02020603050405020304" pitchFamily="18" charset="0"/>
              <a:ea typeface="微软雅黑" panose="020B0503020204020204" pitchFamily="34" charset="-122"/>
            </a:endParaRPr>
          </a:p>
        </p:txBody>
      </p:sp>
      <p:sp>
        <p:nvSpPr>
          <p:cNvPr id="2" name="文本框 1">
            <a:extLst>
              <a:ext uri="{FF2B5EF4-FFF2-40B4-BE49-F238E27FC236}">
                <a16:creationId xmlns:a16="http://schemas.microsoft.com/office/drawing/2014/main" id="{73A56D11-8E25-0946-5B2C-11AB56BBFFD0}"/>
              </a:ext>
            </a:extLst>
          </p:cNvPr>
          <p:cNvSpPr txBox="1"/>
          <p:nvPr/>
        </p:nvSpPr>
        <p:spPr>
          <a:xfrm>
            <a:off x="6535692" y="1145922"/>
            <a:ext cx="5598327" cy="369332"/>
          </a:xfrm>
          <a:prstGeom prst="rect">
            <a:avLst/>
          </a:prstGeom>
          <a:noFill/>
        </p:spPr>
        <p:txBody>
          <a:bodyPr wrap="none" rtlCol="0">
            <a:spAutoFit/>
          </a:bodyPr>
          <a:lstStyle/>
          <a:p>
            <a:r>
              <a:rPr lang="en-US" altLang="zh-CN" dirty="0"/>
              <a:t>The Al alloy support cylinder is also used for quench back.</a:t>
            </a:r>
            <a:endParaRPr lang="zh-CN" altLang="en-US" dirty="0"/>
          </a:p>
        </p:txBody>
      </p:sp>
      <p:sp>
        <p:nvSpPr>
          <p:cNvPr id="7" name="矩形: 圆角 6">
            <a:extLst>
              <a:ext uri="{FF2B5EF4-FFF2-40B4-BE49-F238E27FC236}">
                <a16:creationId xmlns:a16="http://schemas.microsoft.com/office/drawing/2014/main" id="{90EF8BBD-C6CD-5302-68EB-1D99BDD03996}"/>
              </a:ext>
            </a:extLst>
          </p:cNvPr>
          <p:cNvSpPr/>
          <p:nvPr/>
        </p:nvSpPr>
        <p:spPr>
          <a:xfrm>
            <a:off x="8100392" y="2103984"/>
            <a:ext cx="692269" cy="2365828"/>
          </a:xfrm>
          <a:prstGeom prst="roundRect">
            <a:avLst>
              <a:gd name="adj" fmla="val 6264"/>
            </a:avLst>
          </a:prstGeom>
          <a:noFill/>
          <a:ln>
            <a:solidFill>
              <a:srgbClr val="576C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FC3984DF-5D83-7D9E-170A-38853EA2B953}"/>
              </a:ext>
            </a:extLst>
          </p:cNvPr>
          <p:cNvSpPr/>
          <p:nvPr/>
        </p:nvSpPr>
        <p:spPr>
          <a:xfrm>
            <a:off x="8833363" y="2103984"/>
            <a:ext cx="743070" cy="2365828"/>
          </a:xfrm>
          <a:prstGeom prst="roundRect">
            <a:avLst>
              <a:gd name="adj" fmla="val 6264"/>
            </a:avLst>
          </a:prstGeom>
          <a:noFill/>
          <a:ln>
            <a:solidFill>
              <a:srgbClr val="576C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614B6292-FCE9-A794-EF1C-35A1F6000BC1}"/>
              </a:ext>
            </a:extLst>
          </p:cNvPr>
          <p:cNvSpPr/>
          <p:nvPr/>
        </p:nvSpPr>
        <p:spPr>
          <a:xfrm>
            <a:off x="9762276" y="2101975"/>
            <a:ext cx="1368757" cy="2365828"/>
          </a:xfrm>
          <a:prstGeom prst="roundRect">
            <a:avLst>
              <a:gd name="adj" fmla="val 6264"/>
            </a:avLst>
          </a:prstGeom>
          <a:noFill/>
          <a:ln>
            <a:solidFill>
              <a:srgbClr val="576C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0C38FF5-ABCB-F3EF-B05E-6095FC6F4B38}"/>
              </a:ext>
            </a:extLst>
          </p:cNvPr>
          <p:cNvSpPr txBox="1"/>
          <p:nvPr/>
        </p:nvSpPr>
        <p:spPr>
          <a:xfrm>
            <a:off x="7958082" y="1707157"/>
            <a:ext cx="976887" cy="415498"/>
          </a:xfrm>
          <a:prstGeom prst="rect">
            <a:avLst/>
          </a:prstGeom>
          <a:noFill/>
        </p:spPr>
        <p:txBody>
          <a:bodyPr wrap="square" rtlCol="0">
            <a:spAutoFit/>
          </a:bodyPr>
          <a:lstStyle/>
          <a:p>
            <a:pPr algn="ctr"/>
            <a:r>
              <a:rPr lang="en-US" altLang="zh-CN" sz="1050" b="1" dirty="0">
                <a:solidFill>
                  <a:schemeClr val="accent1"/>
                </a:solidFill>
                <a:latin typeface="微软雅黑" panose="020B0503020204020204" pitchFamily="34" charset="-122"/>
                <a:ea typeface="微软雅黑" panose="020B0503020204020204" pitchFamily="34" charset="-122"/>
              </a:rPr>
              <a:t> Protection</a:t>
            </a:r>
          </a:p>
          <a:p>
            <a:pPr algn="ctr"/>
            <a:r>
              <a:rPr lang="en-US" altLang="zh-CN" sz="1050" b="1" dirty="0">
                <a:solidFill>
                  <a:schemeClr val="accent1"/>
                </a:solidFill>
                <a:latin typeface="微软雅黑" panose="020B0503020204020204" pitchFamily="34" charset="-122"/>
                <a:ea typeface="微软雅黑" panose="020B0503020204020204" pitchFamily="34" charset="-122"/>
              </a:rPr>
              <a:t> resistor</a:t>
            </a:r>
            <a:endParaRPr lang="zh-CN" altLang="en-US" sz="1050"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7DA49D19-50A3-8DFD-8707-653E32D77703}"/>
              </a:ext>
            </a:extLst>
          </p:cNvPr>
          <p:cNvSpPr txBox="1"/>
          <p:nvPr/>
        </p:nvSpPr>
        <p:spPr>
          <a:xfrm>
            <a:off x="8716454" y="1759800"/>
            <a:ext cx="976887" cy="253916"/>
          </a:xfrm>
          <a:prstGeom prst="rect">
            <a:avLst/>
          </a:prstGeom>
          <a:noFill/>
        </p:spPr>
        <p:txBody>
          <a:bodyPr wrap="square" rtlCol="0">
            <a:spAutoFit/>
          </a:bodyPr>
          <a:lstStyle/>
          <a:p>
            <a:pPr algn="ctr"/>
            <a:r>
              <a:rPr lang="en-US" altLang="zh-CN" sz="1050" b="1" dirty="0">
                <a:solidFill>
                  <a:schemeClr val="accent1"/>
                </a:solidFill>
                <a:latin typeface="微软雅黑" panose="020B0503020204020204" pitchFamily="34" charset="-122"/>
                <a:ea typeface="微软雅黑" panose="020B0503020204020204" pitchFamily="34" charset="-122"/>
              </a:rPr>
              <a:t> Winding</a:t>
            </a:r>
            <a:endParaRPr lang="zh-CN" altLang="en-US" sz="1050" b="1" dirty="0">
              <a:solidFill>
                <a:schemeClr val="accent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CCA2688E-653A-271C-6BA0-40695A7F002D}"/>
              </a:ext>
            </a:extLst>
          </p:cNvPr>
          <p:cNvSpPr txBox="1"/>
          <p:nvPr/>
        </p:nvSpPr>
        <p:spPr>
          <a:xfrm>
            <a:off x="9820959" y="1683702"/>
            <a:ext cx="1119816" cy="415498"/>
          </a:xfrm>
          <a:prstGeom prst="rect">
            <a:avLst/>
          </a:prstGeom>
          <a:noFill/>
        </p:spPr>
        <p:txBody>
          <a:bodyPr wrap="square" rtlCol="0">
            <a:spAutoFit/>
          </a:bodyPr>
          <a:lstStyle/>
          <a:p>
            <a:pPr algn="ctr"/>
            <a:r>
              <a:rPr lang="en-US" altLang="zh-CN" sz="1050" b="1" dirty="0">
                <a:solidFill>
                  <a:schemeClr val="accent1"/>
                </a:solidFill>
                <a:latin typeface="微软雅黑" panose="020B0503020204020204" pitchFamily="34" charset="-122"/>
                <a:ea typeface="微软雅黑" panose="020B0503020204020204" pitchFamily="34" charset="-122"/>
              </a:rPr>
              <a:t>Quench back</a:t>
            </a:r>
          </a:p>
          <a:p>
            <a:pPr algn="ctr"/>
            <a:r>
              <a:rPr lang="en-US" altLang="zh-CN" sz="1050" b="1" dirty="0">
                <a:solidFill>
                  <a:schemeClr val="accent1"/>
                </a:solidFill>
                <a:latin typeface="微软雅黑" panose="020B0503020204020204" pitchFamily="34" charset="-122"/>
                <a:ea typeface="微软雅黑" panose="020B0503020204020204" pitchFamily="34" charset="-122"/>
              </a:rPr>
              <a:t> cylinder</a:t>
            </a:r>
            <a:endParaRPr lang="zh-CN" altLang="en-US" sz="1050" b="1" dirty="0">
              <a:solidFill>
                <a:schemeClr val="accent1"/>
              </a:solidFill>
              <a:latin typeface="微软雅黑" panose="020B0503020204020204" pitchFamily="34" charset="-122"/>
              <a:ea typeface="微软雅黑" panose="020B0503020204020204" pitchFamily="34" charset="-122"/>
            </a:endParaRPr>
          </a:p>
        </p:txBody>
      </p:sp>
      <p:graphicFrame>
        <p:nvGraphicFramePr>
          <p:cNvPr id="13" name="表格 12">
            <a:extLst>
              <a:ext uri="{FF2B5EF4-FFF2-40B4-BE49-F238E27FC236}">
                <a16:creationId xmlns:a16="http://schemas.microsoft.com/office/drawing/2014/main" id="{D49A6A24-BF04-94EA-4A89-05C02A611D08}"/>
              </a:ext>
            </a:extLst>
          </p:cNvPr>
          <p:cNvGraphicFramePr>
            <a:graphicFrameLocks noGrp="1"/>
          </p:cNvGraphicFramePr>
          <p:nvPr>
            <p:extLst>
              <p:ext uri="{D42A27DB-BD31-4B8C-83A1-F6EECF244321}">
                <p14:modId xmlns:p14="http://schemas.microsoft.com/office/powerpoint/2010/main" val="4203566590"/>
              </p:ext>
            </p:extLst>
          </p:nvPr>
        </p:nvGraphicFramePr>
        <p:xfrm>
          <a:off x="1270348" y="3918870"/>
          <a:ext cx="4482994" cy="2236927"/>
        </p:xfrm>
        <a:graphic>
          <a:graphicData uri="http://schemas.openxmlformats.org/drawingml/2006/table">
            <a:tbl>
              <a:tblPr firstRow="1" firstCol="1" bandRow="1"/>
              <a:tblGrid>
                <a:gridCol w="2203966">
                  <a:extLst>
                    <a:ext uri="{9D8B030D-6E8A-4147-A177-3AD203B41FA5}">
                      <a16:colId xmlns:a16="http://schemas.microsoft.com/office/drawing/2014/main" val="905688960"/>
                    </a:ext>
                  </a:extLst>
                </a:gridCol>
                <a:gridCol w="2279028">
                  <a:extLst>
                    <a:ext uri="{9D8B030D-6E8A-4147-A177-3AD203B41FA5}">
                      <a16:colId xmlns:a16="http://schemas.microsoft.com/office/drawing/2014/main" val="2035705673"/>
                    </a:ext>
                  </a:extLst>
                </a:gridCol>
              </a:tblGrid>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Delay time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u="none" strike="noStrike" kern="1200" dirty="0">
                          <a:solidFill>
                            <a:srgbClr val="000000"/>
                          </a:solidFill>
                          <a:effectLst/>
                          <a:latin typeface="+mn-lt"/>
                          <a:ea typeface="+mn-ea"/>
                          <a:cs typeface="+mn-cs"/>
                        </a:rPr>
                        <a:t>0.03 </a:t>
                      </a:r>
                      <a:r>
                        <a:rPr lang="en-US" altLang="zh-CN" sz="1400" b="0" u="none" strike="noStrike" kern="1200" dirty="0">
                          <a:solidFill>
                            <a:srgbClr val="000000"/>
                          </a:solidFill>
                          <a:effectLst/>
                          <a:latin typeface="+mn-lt"/>
                          <a:ea typeface="+mn-ea"/>
                          <a:cs typeface="+mn-cs"/>
                        </a:rPr>
                        <a:t>s</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422221"/>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Dump resistance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50 </a:t>
                      </a:r>
                      <a:r>
                        <a:rPr lang="en-US" altLang="zh-CN" sz="1400" b="0" u="none" strike="noStrike" kern="1200" dirty="0" err="1">
                          <a:solidFill>
                            <a:srgbClr val="000000"/>
                          </a:solidFill>
                          <a:effectLst/>
                          <a:latin typeface="+mn-lt"/>
                          <a:ea typeface="+mn-ea"/>
                          <a:cs typeface="+mn-cs"/>
                        </a:rPr>
                        <a:t>mΩ</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29447"/>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Terminal voltage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951.7 V</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027148"/>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Coil internal voltage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92.13 V</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9744849"/>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Final temperature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49.84 K</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3301074"/>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Extracted energy ratio</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86.39%</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0221756"/>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Decay time*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u="none" strike="noStrike" kern="1200" dirty="0">
                          <a:solidFill>
                            <a:srgbClr val="000000"/>
                          </a:solidFill>
                          <a:effectLst/>
                          <a:latin typeface="+mn-lt"/>
                          <a:ea typeface="+mn-ea"/>
                          <a:cs typeface="+mn-cs"/>
                        </a:rPr>
                        <a:t>823 </a:t>
                      </a:r>
                      <a:r>
                        <a:rPr lang="en-US" altLang="zh-CN" sz="1400" b="0" u="none" strike="noStrike" kern="1200" dirty="0">
                          <a:solidFill>
                            <a:srgbClr val="000000"/>
                          </a:solidFill>
                          <a:effectLst/>
                          <a:latin typeface="+mn-lt"/>
                          <a:ea typeface="+mn-ea"/>
                          <a:cs typeface="+mn-cs"/>
                        </a:rPr>
                        <a:t>s</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636083"/>
                  </a:ext>
                </a:extLst>
              </a:tr>
            </a:tbl>
          </a:graphicData>
        </a:graphic>
      </p:graphicFrame>
      <p:sp>
        <p:nvSpPr>
          <p:cNvPr id="15" name="文本框 14">
            <a:extLst>
              <a:ext uri="{FF2B5EF4-FFF2-40B4-BE49-F238E27FC236}">
                <a16:creationId xmlns:a16="http://schemas.microsoft.com/office/drawing/2014/main" id="{1E9A4F54-CF2B-A931-6DB8-E0D82B2B273F}"/>
              </a:ext>
            </a:extLst>
          </p:cNvPr>
          <p:cNvSpPr txBox="1"/>
          <p:nvPr/>
        </p:nvSpPr>
        <p:spPr>
          <a:xfrm>
            <a:off x="1393398" y="6146486"/>
            <a:ext cx="6096000" cy="307777"/>
          </a:xfrm>
          <a:prstGeom prst="rect">
            <a:avLst/>
          </a:prstGeom>
          <a:noFill/>
        </p:spPr>
        <p:txBody>
          <a:bodyPr wrap="square">
            <a:spAutoFit/>
          </a:bodyPr>
          <a:lstStyle/>
          <a:p>
            <a:r>
              <a:rPr lang="en-US" altLang="zh-CN" sz="1400" dirty="0"/>
              <a:t>*time when the current is I = I0 /100= 170 A. </a:t>
            </a:r>
            <a:endParaRPr lang="zh-CN" altLang="en-US" sz="1400" dirty="0"/>
          </a:p>
        </p:txBody>
      </p:sp>
      <p:sp>
        <p:nvSpPr>
          <p:cNvPr id="16" name="文本框 15">
            <a:extLst>
              <a:ext uri="{FF2B5EF4-FFF2-40B4-BE49-F238E27FC236}">
                <a16:creationId xmlns:a16="http://schemas.microsoft.com/office/drawing/2014/main" id="{91682D81-EE3A-6748-E3BE-7E885E648443}"/>
              </a:ext>
            </a:extLst>
          </p:cNvPr>
          <p:cNvSpPr txBox="1"/>
          <p:nvPr/>
        </p:nvSpPr>
        <p:spPr>
          <a:xfrm>
            <a:off x="6774801" y="4887186"/>
            <a:ext cx="5076199" cy="646331"/>
          </a:xfrm>
          <a:prstGeom prst="rect">
            <a:avLst/>
          </a:prstGeom>
          <a:noFill/>
        </p:spPr>
        <p:txBody>
          <a:bodyPr wrap="square" rtlCol="0">
            <a:spAutoFit/>
          </a:bodyPr>
          <a:lstStyle/>
          <a:p>
            <a:r>
              <a:rPr lang="en-US" altLang="zh-CN" dirty="0"/>
              <a:t>The quench analysis considering the protection resistance and quench back is in progress</a:t>
            </a:r>
            <a:endParaRPr lang="zh-CN" altLang="en-US" dirty="0"/>
          </a:p>
        </p:txBody>
      </p:sp>
      <p:sp>
        <p:nvSpPr>
          <p:cNvPr id="18" name="文本框 17">
            <a:extLst>
              <a:ext uri="{FF2B5EF4-FFF2-40B4-BE49-F238E27FC236}">
                <a16:creationId xmlns:a16="http://schemas.microsoft.com/office/drawing/2014/main" id="{9530CC3B-2D14-F40C-CB81-37B410FAB197}"/>
              </a:ext>
            </a:extLst>
          </p:cNvPr>
          <p:cNvSpPr txBox="1"/>
          <p:nvPr/>
        </p:nvSpPr>
        <p:spPr>
          <a:xfrm>
            <a:off x="871009" y="892288"/>
            <a:ext cx="6096000" cy="369332"/>
          </a:xfrm>
          <a:prstGeom prst="rect">
            <a:avLst/>
          </a:prstGeom>
          <a:noFill/>
        </p:spPr>
        <p:txBody>
          <a:bodyPr wrap="square">
            <a:spAutoFit/>
          </a:bodyPr>
          <a:lstStyle/>
          <a:p>
            <a:r>
              <a:rPr lang="en-US" altLang="zh-CN" b="1" dirty="0"/>
              <a:t>Fast dump discharge </a:t>
            </a:r>
            <a:endParaRPr lang="zh-CN" altLang="en-US" b="1" dirty="0"/>
          </a:p>
        </p:txBody>
      </p:sp>
    </p:spTree>
    <p:extLst>
      <p:ext uri="{BB962C8B-B14F-4D97-AF65-F5344CB8AC3E}">
        <p14:creationId xmlns:p14="http://schemas.microsoft.com/office/powerpoint/2010/main" val="222244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2">
            <a:extLst>
              <a:ext uri="{FF2B5EF4-FFF2-40B4-BE49-F238E27FC236}">
                <a16:creationId xmlns:a16="http://schemas.microsoft.com/office/drawing/2014/main" id="{8CA46D48-EE71-5C60-5DD7-A66793040DCE}"/>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16</a:t>
            </a:fld>
            <a:endParaRPr lang="zh-CN" altLang="en-US" sz="2000" dirty="0"/>
          </a:p>
        </p:txBody>
      </p:sp>
      <p:sp>
        <p:nvSpPr>
          <p:cNvPr id="3" name="标题 1">
            <a:extLst>
              <a:ext uri="{FF2B5EF4-FFF2-40B4-BE49-F238E27FC236}">
                <a16:creationId xmlns:a16="http://schemas.microsoft.com/office/drawing/2014/main" id="{3743E05C-F955-B68F-3B48-F0A39D902F56}"/>
              </a:ext>
            </a:extLst>
          </p:cNvPr>
          <p:cNvSpPr txBox="1">
            <a:spLocks/>
          </p:cNvSpPr>
          <p:nvPr/>
        </p:nvSpPr>
        <p:spPr>
          <a:xfrm>
            <a:off x="2506131" y="276405"/>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Summary</a:t>
            </a:r>
            <a:endParaRPr lang="zh-CN" altLang="en-US" sz="2400" dirty="0">
              <a:latin typeface="Times New Roman" panose="02020603050405020304" pitchFamily="18" charset="0"/>
              <a:ea typeface="微软雅黑" panose="020B0503020204020204" pitchFamily="34" charset="-122"/>
            </a:endParaRPr>
          </a:p>
        </p:txBody>
      </p:sp>
      <p:sp>
        <p:nvSpPr>
          <p:cNvPr id="5" name="文本框 4">
            <a:extLst>
              <a:ext uri="{FF2B5EF4-FFF2-40B4-BE49-F238E27FC236}">
                <a16:creationId xmlns:a16="http://schemas.microsoft.com/office/drawing/2014/main" id="{70063214-4086-3BFA-BE51-05DC79AE85EE}"/>
              </a:ext>
            </a:extLst>
          </p:cNvPr>
          <p:cNvSpPr txBox="1"/>
          <p:nvPr/>
        </p:nvSpPr>
        <p:spPr>
          <a:xfrm>
            <a:off x="1562703" y="1084652"/>
            <a:ext cx="9252858" cy="2434641"/>
          </a:xfrm>
          <a:prstGeom prst="rect">
            <a:avLst/>
          </a:prstGeom>
          <a:noFill/>
        </p:spPr>
        <p:txBody>
          <a:bodyPr wrap="square">
            <a:spAutoFit/>
          </a:bodyPr>
          <a:lstStyle/>
          <a:p>
            <a:pPr marL="285750" indent="-285750">
              <a:lnSpc>
                <a:spcPct val="150000"/>
              </a:lnSpc>
              <a:spcBef>
                <a:spcPts val="1200"/>
              </a:spcBef>
              <a:buFont typeface="Arial" panose="020B0604020202020204" pitchFamily="34" charset="0"/>
              <a:buChar char="•"/>
            </a:pPr>
            <a:r>
              <a:rPr lang="en-US" altLang="zh-CN" dirty="0"/>
              <a:t>Completed the calculation of coil magnetic field, mechanical and fast lapse scheme of the CEPC detector magnet. </a:t>
            </a:r>
          </a:p>
          <a:p>
            <a:pPr marL="285750" indent="-285750">
              <a:lnSpc>
                <a:spcPct val="150000"/>
              </a:lnSpc>
              <a:spcBef>
                <a:spcPts val="1200"/>
              </a:spcBef>
              <a:buFont typeface="Arial" panose="020B0604020202020204" pitchFamily="34" charset="0"/>
              <a:buChar char="•"/>
            </a:pPr>
            <a:r>
              <a:rPr lang="en-US" altLang="zh-CN" dirty="0"/>
              <a:t>There are some more detailed designs that need to be done, such as the quench simulation  that takes into account quench back.</a:t>
            </a:r>
          </a:p>
          <a:p>
            <a:pPr marL="285750" indent="-285750">
              <a:lnSpc>
                <a:spcPct val="150000"/>
              </a:lnSpc>
              <a:spcBef>
                <a:spcPts val="1200"/>
              </a:spcBef>
              <a:buFont typeface="Arial" panose="020B0604020202020204" pitchFamily="34" charset="0"/>
              <a:buChar char="•"/>
            </a:pPr>
            <a:r>
              <a:rPr lang="zh-CN" altLang="en-US" dirty="0"/>
              <a:t>The full physical design will be completed this year and published in the REF-TDR in 2025.</a:t>
            </a:r>
          </a:p>
        </p:txBody>
      </p:sp>
    </p:spTree>
    <p:extLst>
      <p:ext uri="{BB962C8B-B14F-4D97-AF65-F5344CB8AC3E}">
        <p14:creationId xmlns:p14="http://schemas.microsoft.com/office/powerpoint/2010/main" val="9068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8B4C2EE-6D83-47AA-8737-C97600D2BA54}"/>
              </a:ext>
            </a:extLst>
          </p:cNvPr>
          <p:cNvSpPr>
            <a:spLocks noGrp="1"/>
          </p:cNvSpPr>
          <p:nvPr>
            <p:ph type="ctrTitle"/>
          </p:nvPr>
        </p:nvSpPr>
        <p:spPr>
          <a:xfrm>
            <a:off x="820624" y="3519469"/>
            <a:ext cx="4140768" cy="592338"/>
          </a:xfrm>
        </p:spPr>
        <p:txBody>
          <a:bodyPr>
            <a:noAutofit/>
          </a:bodyPr>
          <a:lstStyle/>
          <a:p>
            <a:pPr>
              <a:lnSpc>
                <a:spcPct val="150000"/>
              </a:lnSpc>
            </a:pPr>
            <a:r>
              <a:rPr lang="en-US" altLang="zh-CN" sz="5400" b="1" dirty="0">
                <a:solidFill>
                  <a:schemeClr val="accent1">
                    <a:lumMod val="75000"/>
                  </a:schemeClr>
                </a:solidFill>
                <a:latin typeface="+mn-lt"/>
                <a:ea typeface="微软雅黑" panose="020B0503020204020204" pitchFamily="34" charset="-122"/>
              </a:rPr>
              <a:t>Thank you</a:t>
            </a:r>
            <a:endParaRPr lang="zh-CN" altLang="en-US" sz="5400" b="1" dirty="0">
              <a:solidFill>
                <a:schemeClr val="accent1">
                  <a:lumMod val="75000"/>
                </a:schemeClr>
              </a:solidFill>
              <a:latin typeface="+mn-lt"/>
              <a:ea typeface="微软雅黑" panose="020B0503020204020204" pitchFamily="34" charset="-122"/>
            </a:endParaRPr>
          </a:p>
        </p:txBody>
      </p:sp>
      <p:sp>
        <p:nvSpPr>
          <p:cNvPr id="9" name="副标题 2">
            <a:extLst>
              <a:ext uri="{FF2B5EF4-FFF2-40B4-BE49-F238E27FC236}">
                <a16:creationId xmlns:a16="http://schemas.microsoft.com/office/drawing/2014/main" id="{CB179764-02C9-42D2-892C-3165F9D22239}"/>
              </a:ext>
            </a:extLst>
          </p:cNvPr>
          <p:cNvSpPr>
            <a:spLocks noGrp="1"/>
          </p:cNvSpPr>
          <p:nvPr>
            <p:ph type="subTitle" idx="1"/>
          </p:nvPr>
        </p:nvSpPr>
        <p:spPr>
          <a:xfrm>
            <a:off x="8494127" y="5477341"/>
            <a:ext cx="2711755" cy="1081760"/>
          </a:xfrm>
        </p:spPr>
        <p:txBody>
          <a:bodyPr>
            <a:normAutofit/>
          </a:bodyPr>
          <a:lstStyle/>
          <a:p>
            <a:pPr algn="r">
              <a:lnSpc>
                <a:spcPct val="100000"/>
              </a:lnSpc>
            </a:pPr>
            <a:r>
              <a:rPr lang="en-US" altLang="zh-CN" sz="1800" dirty="0">
                <a:latin typeface="Times New Roman" panose="02020603050405020304" pitchFamily="18" charset="0"/>
              </a:rPr>
              <a:t>Menglin Wang, IHEP</a:t>
            </a:r>
          </a:p>
          <a:p>
            <a:pPr algn="r">
              <a:lnSpc>
                <a:spcPct val="100000"/>
              </a:lnSpc>
            </a:pPr>
            <a:r>
              <a:rPr lang="en-US" altLang="zh-CN" sz="1800" dirty="0">
                <a:latin typeface="Times New Roman" panose="02020603050405020304" pitchFamily="18" charset="0"/>
              </a:rPr>
              <a:t>wangmenglin@ihep.ac.cn</a:t>
            </a:r>
            <a:endParaRPr lang="en-US" altLang="zh-CN" sz="1600" dirty="0">
              <a:latin typeface="Times New Roman" panose="02020603050405020304" pitchFamily="18" charset="0"/>
            </a:endParaRPr>
          </a:p>
        </p:txBody>
      </p:sp>
      <p:cxnSp>
        <p:nvCxnSpPr>
          <p:cNvPr id="6" name="直接连接符 5">
            <a:extLst>
              <a:ext uri="{FF2B5EF4-FFF2-40B4-BE49-F238E27FC236}">
                <a16:creationId xmlns:a16="http://schemas.microsoft.com/office/drawing/2014/main" id="{03A13760-48D6-AC0F-4251-F5E2A04F9AC5}"/>
              </a:ext>
            </a:extLst>
          </p:cNvPr>
          <p:cNvCxnSpPr>
            <a:cxnSpLocks/>
          </p:cNvCxnSpPr>
          <p:nvPr/>
        </p:nvCxnSpPr>
        <p:spPr>
          <a:xfrm>
            <a:off x="891914" y="5248495"/>
            <a:ext cx="1031396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标题 1">
            <a:extLst>
              <a:ext uri="{FF2B5EF4-FFF2-40B4-BE49-F238E27FC236}">
                <a16:creationId xmlns:a16="http://schemas.microsoft.com/office/drawing/2014/main" id="{03BB2ADD-DD67-680E-F16E-9F75C52AD741}"/>
              </a:ext>
            </a:extLst>
          </p:cNvPr>
          <p:cNvSpPr txBox="1">
            <a:spLocks/>
          </p:cNvSpPr>
          <p:nvPr/>
        </p:nvSpPr>
        <p:spPr>
          <a:xfrm>
            <a:off x="891914" y="4697408"/>
            <a:ext cx="6941965" cy="4436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altLang="zh-CN" sz="2400" b="1" dirty="0">
                <a:solidFill>
                  <a:schemeClr val="accent1">
                    <a:lumMod val="75000"/>
                  </a:schemeClr>
                </a:solidFill>
                <a:latin typeface="+mn-lt"/>
                <a:ea typeface="微软雅黑" panose="020B0503020204020204" pitchFamily="34" charset="-122"/>
              </a:rPr>
              <a:t>Any advice and suggestions are appreciated !</a:t>
            </a:r>
            <a:endParaRPr lang="zh-CN" altLang="en-US" sz="2400" b="1" dirty="0">
              <a:solidFill>
                <a:schemeClr val="accent1">
                  <a:lumMod val="75000"/>
                </a:schemeClr>
              </a:solidFill>
              <a:latin typeface="+mn-lt"/>
              <a:ea typeface="微软雅黑" panose="020B0503020204020204" pitchFamily="34" charset="-122"/>
            </a:endParaRPr>
          </a:p>
        </p:txBody>
      </p:sp>
      <p:pic>
        <p:nvPicPr>
          <p:cNvPr id="2" name="图片 1">
            <a:extLst>
              <a:ext uri="{FF2B5EF4-FFF2-40B4-BE49-F238E27FC236}">
                <a16:creationId xmlns:a16="http://schemas.microsoft.com/office/drawing/2014/main" id="{2D35B3D8-5E9E-2EF3-4EE4-D1BFBAE56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827" y="54953"/>
            <a:ext cx="1899373" cy="1278197"/>
          </a:xfrm>
          <a:prstGeom prst="rect">
            <a:avLst/>
          </a:prstGeom>
        </p:spPr>
      </p:pic>
    </p:spTree>
    <p:extLst>
      <p:ext uri="{BB962C8B-B14F-4D97-AF65-F5344CB8AC3E}">
        <p14:creationId xmlns:p14="http://schemas.microsoft.com/office/powerpoint/2010/main" val="303972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07E734D3-838E-0C42-9C22-79B02DDCD353}"/>
              </a:ext>
            </a:extLst>
          </p:cNvPr>
          <p:cNvSpPr txBox="1">
            <a:spLocks/>
          </p:cNvSpPr>
          <p:nvPr/>
        </p:nvSpPr>
        <p:spPr>
          <a:xfrm>
            <a:off x="4872974" y="223583"/>
            <a:ext cx="7200900" cy="85678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chemeClr val="accent1"/>
                </a:solidFill>
                <a:latin typeface="Arial" panose="020B0604020202020204" pitchFamily="34" charset="0"/>
                <a:cs typeface="Arial" panose="020B0604020202020204" pitchFamily="34" charset="0"/>
              </a:rPr>
              <a:t>CONTENTS</a:t>
            </a:r>
            <a:endParaRPr lang="zh-CN" altLang="en-US" sz="2800" b="1" dirty="0">
              <a:solidFill>
                <a:schemeClr val="accent1"/>
              </a:solidFill>
              <a:latin typeface="Arial" panose="020B0604020202020204" pitchFamily="34" charset="0"/>
              <a:cs typeface="Arial" panose="020B0604020202020204" pitchFamily="34" charset="0"/>
            </a:endParaRPr>
          </a:p>
        </p:txBody>
      </p:sp>
      <p:sp>
        <p:nvSpPr>
          <p:cNvPr id="5" name="内容占位符 2">
            <a:extLst>
              <a:ext uri="{FF2B5EF4-FFF2-40B4-BE49-F238E27FC236}">
                <a16:creationId xmlns:a16="http://schemas.microsoft.com/office/drawing/2014/main" id="{5D64A839-4B56-7E23-38CB-A46F360EA42A}"/>
              </a:ext>
            </a:extLst>
          </p:cNvPr>
          <p:cNvSpPr txBox="1">
            <a:spLocks/>
          </p:cNvSpPr>
          <p:nvPr/>
        </p:nvSpPr>
        <p:spPr>
          <a:xfrm>
            <a:off x="1792072" y="1422069"/>
            <a:ext cx="7516470" cy="3535757"/>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lumMod val="50000"/>
                </a:schemeClr>
              </a:buClr>
            </a:pPr>
            <a:r>
              <a:rPr lang="en-US" altLang="zh-CN" sz="2400" dirty="0">
                <a:latin typeface="Arial" panose="020B0604020202020204" pitchFamily="34" charset="0"/>
                <a:cs typeface="Arial" panose="020B0604020202020204" pitchFamily="34" charset="0"/>
              </a:rPr>
              <a:t>CEPC Detector  SC Magnet overview</a:t>
            </a:r>
          </a:p>
          <a:p>
            <a:pPr>
              <a:lnSpc>
                <a:spcPct val="150000"/>
              </a:lnSpc>
              <a:buClr>
                <a:schemeClr val="accent1">
                  <a:lumMod val="50000"/>
                </a:schemeClr>
              </a:buClr>
            </a:pPr>
            <a:r>
              <a:rPr lang="en-US" altLang="zh-CN" sz="2400" dirty="0">
                <a:latin typeface="Arial" panose="020B0604020202020204" pitchFamily="34" charset="0"/>
                <a:cs typeface="Arial" panose="020B0604020202020204" pitchFamily="34" charset="0"/>
              </a:rPr>
              <a:t>Magnetic field design</a:t>
            </a:r>
          </a:p>
          <a:p>
            <a:pPr>
              <a:lnSpc>
                <a:spcPct val="150000"/>
              </a:lnSpc>
              <a:buClr>
                <a:schemeClr val="accent1">
                  <a:lumMod val="50000"/>
                </a:schemeClr>
              </a:buClr>
            </a:pPr>
            <a:r>
              <a:rPr lang="en-US" altLang="zh-CN" sz="2400" dirty="0">
                <a:latin typeface="Arial" panose="020B0604020202020204" pitchFamily="34" charset="0"/>
                <a:cs typeface="Arial" panose="020B0604020202020204" pitchFamily="34" charset="0"/>
              </a:rPr>
              <a:t>Stress distribution on the coil</a:t>
            </a:r>
          </a:p>
          <a:p>
            <a:pPr>
              <a:lnSpc>
                <a:spcPct val="150000"/>
              </a:lnSpc>
              <a:buClr>
                <a:schemeClr val="accent1">
                  <a:lumMod val="50000"/>
                </a:schemeClr>
              </a:buClr>
            </a:pPr>
            <a:r>
              <a:rPr lang="en-US" altLang="zh-CN" sz="2400" dirty="0">
                <a:latin typeface="Arial" panose="020B0604020202020204" pitchFamily="34" charset="0"/>
                <a:cs typeface="Arial" panose="020B0604020202020204" pitchFamily="34" charset="0"/>
              </a:rPr>
              <a:t>Eddy loss during charging</a:t>
            </a:r>
          </a:p>
          <a:p>
            <a:pPr>
              <a:lnSpc>
                <a:spcPct val="150000"/>
              </a:lnSpc>
              <a:buClr>
                <a:schemeClr val="accent1">
                  <a:lumMod val="50000"/>
                </a:schemeClr>
              </a:buClr>
            </a:pPr>
            <a:r>
              <a:rPr lang="en-US" altLang="zh-CN" sz="2400" dirty="0">
                <a:latin typeface="Arial" panose="020B0604020202020204" pitchFamily="34" charset="0"/>
                <a:cs typeface="Arial" panose="020B0604020202020204" pitchFamily="34" charset="0"/>
              </a:rPr>
              <a:t>Quench Protection</a:t>
            </a:r>
          </a:p>
          <a:p>
            <a:pPr>
              <a:lnSpc>
                <a:spcPct val="150000"/>
              </a:lnSpc>
              <a:buClr>
                <a:schemeClr val="accent1">
                  <a:lumMod val="50000"/>
                </a:schemeClr>
              </a:buClr>
            </a:pPr>
            <a:r>
              <a:rPr lang="en-US" altLang="zh-CN" sz="2400" dirty="0">
                <a:latin typeface="Arial" panose="020B0604020202020204" pitchFamily="34" charset="0"/>
                <a:cs typeface="Arial" panose="020B0604020202020204" pitchFamily="34" charset="0"/>
              </a:rPr>
              <a:t>Summary</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5246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a:extLst>
              <a:ext uri="{FF2B5EF4-FFF2-40B4-BE49-F238E27FC236}">
                <a16:creationId xmlns:a16="http://schemas.microsoft.com/office/drawing/2014/main" id="{95DE5447-8A4B-48E7-BBAE-7DAB1A766766}"/>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CEPC Detector  SC Magnet</a:t>
            </a:r>
          </a:p>
          <a:p>
            <a:pPr algn="ctr"/>
            <a:endParaRPr lang="zh-CN" altLang="en-US" sz="2400" dirty="0">
              <a:latin typeface="Times New Roman" panose="02020603050405020304" pitchFamily="18" charset="0"/>
              <a:ea typeface="微软雅黑" panose="020B0503020204020204" pitchFamily="34" charset="-122"/>
            </a:endParaRPr>
          </a:p>
        </p:txBody>
      </p:sp>
      <p:sp>
        <p:nvSpPr>
          <p:cNvPr id="3" name="灯片编号占位符 2">
            <a:extLst>
              <a:ext uri="{FF2B5EF4-FFF2-40B4-BE49-F238E27FC236}">
                <a16:creationId xmlns:a16="http://schemas.microsoft.com/office/drawing/2014/main" id="{F581847B-1866-4B56-A23F-535515870715}"/>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3</a:t>
            </a:fld>
            <a:endParaRPr lang="zh-CN" altLang="en-US" sz="2000" dirty="0"/>
          </a:p>
        </p:txBody>
      </p:sp>
      <p:sp>
        <p:nvSpPr>
          <p:cNvPr id="12" name="文本框 11">
            <a:extLst>
              <a:ext uri="{FF2B5EF4-FFF2-40B4-BE49-F238E27FC236}">
                <a16:creationId xmlns:a16="http://schemas.microsoft.com/office/drawing/2014/main" id="{40DC7F87-D906-7450-F8C1-005C4BEF1B01}"/>
              </a:ext>
            </a:extLst>
          </p:cNvPr>
          <p:cNvSpPr txBox="1"/>
          <p:nvPr/>
        </p:nvSpPr>
        <p:spPr>
          <a:xfrm>
            <a:off x="758212" y="756423"/>
            <a:ext cx="9009529"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Position</a:t>
            </a:r>
            <a:endParaRPr lang="zh-CN" altLang="en-US" b="1" dirty="0">
              <a:latin typeface="Arial" panose="020B0604020202020204" pitchFamily="34" charset="0"/>
              <a:cs typeface="Arial" panose="020B0604020202020204" pitchFamily="34" charset="0"/>
            </a:endParaRPr>
          </a:p>
        </p:txBody>
      </p:sp>
      <p:pic>
        <p:nvPicPr>
          <p:cNvPr id="103" name="图片 102">
            <a:extLst>
              <a:ext uri="{FF2B5EF4-FFF2-40B4-BE49-F238E27FC236}">
                <a16:creationId xmlns:a16="http://schemas.microsoft.com/office/drawing/2014/main" id="{39E4DB15-4DCA-EF2E-24AE-B24489C19BE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6270846" y="1253244"/>
            <a:ext cx="5076102" cy="3384069"/>
          </a:xfrm>
          <a:prstGeom prst="rect">
            <a:avLst/>
          </a:prstGeom>
        </p:spPr>
      </p:pic>
      <p:pic>
        <p:nvPicPr>
          <p:cNvPr id="104" name="Picture 2">
            <a:extLst>
              <a:ext uri="{FF2B5EF4-FFF2-40B4-BE49-F238E27FC236}">
                <a16:creationId xmlns:a16="http://schemas.microsoft.com/office/drawing/2014/main" id="{68AC7FF2-D84C-9B00-E0A8-0AE92F71641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7698" y="1253244"/>
            <a:ext cx="3772079" cy="353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椭圆 104">
            <a:extLst>
              <a:ext uri="{FF2B5EF4-FFF2-40B4-BE49-F238E27FC236}">
                <a16:creationId xmlns:a16="http://schemas.microsoft.com/office/drawing/2014/main" id="{F8231D93-FE9D-9FDD-CCAD-28E0DFA9EA62}"/>
              </a:ext>
            </a:extLst>
          </p:cNvPr>
          <p:cNvSpPr/>
          <p:nvPr/>
        </p:nvSpPr>
        <p:spPr>
          <a:xfrm>
            <a:off x="2902857" y="1253244"/>
            <a:ext cx="406400" cy="400110"/>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7" name="直接箭头连接符 106">
            <a:extLst>
              <a:ext uri="{FF2B5EF4-FFF2-40B4-BE49-F238E27FC236}">
                <a16:creationId xmlns:a16="http://schemas.microsoft.com/office/drawing/2014/main" id="{C0EFB256-7033-2550-5AB9-AABA171E9576}"/>
              </a:ext>
            </a:extLst>
          </p:cNvPr>
          <p:cNvCxnSpPr>
            <a:cxnSpLocks/>
            <a:stCxn id="105" idx="6"/>
          </p:cNvCxnSpPr>
          <p:nvPr/>
        </p:nvCxnSpPr>
        <p:spPr>
          <a:xfrm>
            <a:off x="3309257" y="1453299"/>
            <a:ext cx="2830286" cy="1260627"/>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1" name="文本框 110">
            <a:extLst>
              <a:ext uri="{FF2B5EF4-FFF2-40B4-BE49-F238E27FC236}">
                <a16:creationId xmlns:a16="http://schemas.microsoft.com/office/drawing/2014/main" id="{A372F236-21E0-74F5-2737-DAD2E123B613}"/>
              </a:ext>
            </a:extLst>
          </p:cNvPr>
          <p:cNvSpPr txBox="1"/>
          <p:nvPr/>
        </p:nvSpPr>
        <p:spPr>
          <a:xfrm>
            <a:off x="1132114" y="5208404"/>
            <a:ext cx="8553754" cy="129586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dirty="0"/>
              <a:t>9 </a:t>
            </a:r>
            <a:r>
              <a:rPr lang="zh-CN" altLang="en-US" dirty="0"/>
              <a:t>m long coil, </a:t>
            </a:r>
            <a:r>
              <a:rPr lang="en-US" altLang="zh-CN" dirty="0"/>
              <a:t>7.07 </a:t>
            </a:r>
            <a:r>
              <a:rPr lang="zh-CN" altLang="en-US" dirty="0"/>
              <a:t>m room temperatur bore diameter, </a:t>
            </a:r>
            <a:r>
              <a:rPr lang="en-US" altLang="zh-CN" dirty="0"/>
              <a:t>3</a:t>
            </a:r>
            <a:r>
              <a:rPr lang="zh-CN" altLang="en-US" dirty="0"/>
              <a:t>T field</a:t>
            </a:r>
          </a:p>
          <a:p>
            <a:pPr marL="285750" indent="-285750">
              <a:lnSpc>
                <a:spcPct val="150000"/>
              </a:lnSpc>
              <a:buFont typeface="Arial" panose="020B0604020202020204" pitchFamily="34" charset="0"/>
              <a:buChar char="•"/>
            </a:pPr>
            <a:r>
              <a:rPr lang="zh-CN" altLang="en-US" dirty="0"/>
              <a:t>Operating Temperature 4.5 K</a:t>
            </a:r>
          </a:p>
          <a:p>
            <a:pPr marL="285750" indent="-285750">
              <a:lnSpc>
                <a:spcPct val="150000"/>
              </a:lnSpc>
              <a:buFont typeface="Arial" panose="020B0604020202020204" pitchFamily="34" charset="0"/>
              <a:buChar char="•"/>
            </a:pPr>
            <a:r>
              <a:rPr lang="zh-CN" altLang="en-US" dirty="0"/>
              <a:t>Conductor: </a:t>
            </a:r>
            <a:r>
              <a:rPr lang="en-US" altLang="zh-CN" dirty="0"/>
              <a:t>Al stabilized NbTi/Cu </a:t>
            </a:r>
            <a:r>
              <a:rPr lang="zh-CN" altLang="en-US" dirty="0"/>
              <a:t>Rutherford Cable</a:t>
            </a:r>
          </a:p>
        </p:txBody>
      </p:sp>
      <p:sp>
        <p:nvSpPr>
          <p:cNvPr id="112" name="文本框 111">
            <a:extLst>
              <a:ext uri="{FF2B5EF4-FFF2-40B4-BE49-F238E27FC236}">
                <a16:creationId xmlns:a16="http://schemas.microsoft.com/office/drawing/2014/main" id="{6BEB231E-C051-0FB5-4622-AFA67025E595}"/>
              </a:ext>
            </a:extLst>
          </p:cNvPr>
          <p:cNvSpPr txBox="1"/>
          <p:nvPr/>
        </p:nvSpPr>
        <p:spPr>
          <a:xfrm>
            <a:off x="758212" y="4796306"/>
            <a:ext cx="9009529"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Overview</a:t>
            </a:r>
            <a:endParaRPr lang="zh-CN"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18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F581847B-1866-4B56-A23F-535515870715}"/>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4</a:t>
            </a:fld>
            <a:endParaRPr lang="zh-CN" altLang="en-US" sz="2000" dirty="0"/>
          </a:p>
        </p:txBody>
      </p:sp>
      <p:sp>
        <p:nvSpPr>
          <p:cNvPr id="4" name="标题 1">
            <a:extLst>
              <a:ext uri="{FF2B5EF4-FFF2-40B4-BE49-F238E27FC236}">
                <a16:creationId xmlns:a16="http://schemas.microsoft.com/office/drawing/2014/main" id="{A6FB2734-8A63-5C8F-6859-4B8607467260}"/>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Layout and parameters</a:t>
            </a:r>
            <a:endParaRPr lang="zh-CN" altLang="en-US" sz="2400" dirty="0">
              <a:latin typeface="Times New Roman" panose="02020603050405020304" pitchFamily="18" charset="0"/>
              <a:ea typeface="微软雅黑" panose="020B0503020204020204" pitchFamily="34" charset="-122"/>
            </a:endParaRPr>
          </a:p>
        </p:txBody>
      </p:sp>
      <p:pic>
        <p:nvPicPr>
          <p:cNvPr id="33" name="图片 32">
            <a:extLst>
              <a:ext uri="{FF2B5EF4-FFF2-40B4-BE49-F238E27FC236}">
                <a16:creationId xmlns:a16="http://schemas.microsoft.com/office/drawing/2014/main" id="{B8F82340-24B9-4638-C2D4-C107434774A2}"/>
              </a:ext>
            </a:extLst>
          </p:cNvPr>
          <p:cNvPicPr>
            <a:picLocks noChangeAspect="1"/>
          </p:cNvPicPr>
          <p:nvPr/>
        </p:nvPicPr>
        <p:blipFill>
          <a:blip r:embed="rId3"/>
          <a:stretch>
            <a:fillRect/>
          </a:stretch>
        </p:blipFill>
        <p:spPr>
          <a:xfrm>
            <a:off x="1030514" y="1446612"/>
            <a:ext cx="5551714" cy="4249384"/>
          </a:xfrm>
          <a:prstGeom prst="rect">
            <a:avLst/>
          </a:prstGeom>
        </p:spPr>
      </p:pic>
      <p:pic>
        <p:nvPicPr>
          <p:cNvPr id="73" name="图片 72">
            <a:extLst>
              <a:ext uri="{FF2B5EF4-FFF2-40B4-BE49-F238E27FC236}">
                <a16:creationId xmlns:a16="http://schemas.microsoft.com/office/drawing/2014/main" id="{D8A77E71-DF83-2C5E-DDBE-7670210098FB}"/>
              </a:ext>
            </a:extLst>
          </p:cNvPr>
          <p:cNvPicPr>
            <a:picLocks noChangeAspect="1"/>
          </p:cNvPicPr>
          <p:nvPr/>
        </p:nvPicPr>
        <p:blipFill>
          <a:blip r:embed="rId4"/>
          <a:stretch>
            <a:fillRect/>
          </a:stretch>
        </p:blipFill>
        <p:spPr>
          <a:xfrm>
            <a:off x="6914264" y="1544209"/>
            <a:ext cx="4517528" cy="4054191"/>
          </a:xfrm>
          <a:prstGeom prst="rect">
            <a:avLst/>
          </a:prstGeom>
        </p:spPr>
      </p:pic>
    </p:spTree>
    <p:extLst>
      <p:ext uri="{BB962C8B-B14F-4D97-AF65-F5344CB8AC3E}">
        <p14:creationId xmlns:p14="http://schemas.microsoft.com/office/powerpoint/2010/main" val="130132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F581847B-1866-4B56-A23F-535515870715}"/>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5</a:t>
            </a:fld>
            <a:endParaRPr lang="zh-CN" altLang="en-US" sz="2000" dirty="0"/>
          </a:p>
        </p:txBody>
      </p:sp>
      <p:sp>
        <p:nvSpPr>
          <p:cNvPr id="4" name="标题 1">
            <a:extLst>
              <a:ext uri="{FF2B5EF4-FFF2-40B4-BE49-F238E27FC236}">
                <a16:creationId xmlns:a16="http://schemas.microsoft.com/office/drawing/2014/main" id="{A6FB2734-8A63-5C8F-6859-4B8607467260}"/>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Layout and parameters</a:t>
            </a:r>
            <a:endParaRPr lang="zh-CN" altLang="en-US" sz="2400" dirty="0">
              <a:latin typeface="Times New Roman" panose="02020603050405020304" pitchFamily="18" charset="0"/>
              <a:ea typeface="微软雅黑" panose="020B0503020204020204" pitchFamily="34" charset="-122"/>
            </a:endParaRPr>
          </a:p>
        </p:txBody>
      </p:sp>
      <p:pic>
        <p:nvPicPr>
          <p:cNvPr id="33" name="图片 32">
            <a:extLst>
              <a:ext uri="{FF2B5EF4-FFF2-40B4-BE49-F238E27FC236}">
                <a16:creationId xmlns:a16="http://schemas.microsoft.com/office/drawing/2014/main" id="{B8F82340-24B9-4638-C2D4-C107434774A2}"/>
              </a:ext>
            </a:extLst>
          </p:cNvPr>
          <p:cNvPicPr>
            <a:picLocks noChangeAspect="1"/>
          </p:cNvPicPr>
          <p:nvPr/>
        </p:nvPicPr>
        <p:blipFill>
          <a:blip r:embed="rId3"/>
          <a:stretch>
            <a:fillRect/>
          </a:stretch>
        </p:blipFill>
        <p:spPr>
          <a:xfrm>
            <a:off x="1030514" y="1446612"/>
            <a:ext cx="5551714" cy="4249384"/>
          </a:xfrm>
          <a:prstGeom prst="rect">
            <a:avLst/>
          </a:prstGeom>
        </p:spPr>
      </p:pic>
      <p:graphicFrame>
        <p:nvGraphicFramePr>
          <p:cNvPr id="2" name="表格 1">
            <a:extLst>
              <a:ext uri="{FF2B5EF4-FFF2-40B4-BE49-F238E27FC236}">
                <a16:creationId xmlns:a16="http://schemas.microsoft.com/office/drawing/2014/main" id="{CFEF6BE4-1A74-CB09-4D11-EC0E258EA390}"/>
              </a:ext>
            </a:extLst>
          </p:cNvPr>
          <p:cNvGraphicFramePr>
            <a:graphicFrameLocks noGrp="1"/>
          </p:cNvGraphicFramePr>
          <p:nvPr>
            <p:extLst>
              <p:ext uri="{D42A27DB-BD31-4B8C-83A1-F6EECF244321}">
                <p14:modId xmlns:p14="http://schemas.microsoft.com/office/powerpoint/2010/main" val="662452783"/>
              </p:ext>
            </p:extLst>
          </p:nvPr>
        </p:nvGraphicFramePr>
        <p:xfrm>
          <a:off x="7005838" y="1192362"/>
          <a:ext cx="3814559" cy="3205464"/>
        </p:xfrm>
        <a:graphic>
          <a:graphicData uri="http://schemas.openxmlformats.org/drawingml/2006/table">
            <a:tbl>
              <a:tblPr firstRow="1" firstCol="1" bandRow="1"/>
              <a:tblGrid>
                <a:gridCol w="2276612">
                  <a:extLst>
                    <a:ext uri="{9D8B030D-6E8A-4147-A177-3AD203B41FA5}">
                      <a16:colId xmlns:a16="http://schemas.microsoft.com/office/drawing/2014/main" val="905688960"/>
                    </a:ext>
                  </a:extLst>
                </a:gridCol>
                <a:gridCol w="1537947">
                  <a:extLst>
                    <a:ext uri="{9D8B030D-6E8A-4147-A177-3AD203B41FA5}">
                      <a16:colId xmlns:a16="http://schemas.microsoft.com/office/drawing/2014/main" val="2035705673"/>
                    </a:ext>
                  </a:extLst>
                </a:gridCol>
              </a:tblGrid>
              <a:tr h="400683">
                <a:tc>
                  <a:txBody>
                    <a:bodyPr/>
                    <a:lstStyle/>
                    <a:p>
                      <a:pPr algn="l"/>
                      <a:r>
                        <a:rPr lang="en-US" altLang="zh-CN" sz="1400" dirty="0"/>
                        <a:t>Coil Inner diameter</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7300 mm</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422221"/>
                  </a:ext>
                </a:extLst>
              </a:tr>
              <a:tr h="400683">
                <a:tc>
                  <a:txBody>
                    <a:bodyPr/>
                    <a:lstStyle/>
                    <a:p>
                      <a:pPr algn="l"/>
                      <a:r>
                        <a:rPr lang="en-US" altLang="zh-CN" sz="1400" dirty="0"/>
                        <a:t>Coil Outer diameter</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7916 mm</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29447"/>
                  </a:ext>
                </a:extLst>
              </a:tr>
              <a:tr h="400683">
                <a:tc>
                  <a:txBody>
                    <a:bodyPr/>
                    <a:lstStyle/>
                    <a:p>
                      <a:pPr algn="l"/>
                      <a:r>
                        <a:rPr lang="en-US" altLang="zh-CN" sz="1400" dirty="0"/>
                        <a:t>Coil length</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8150 mm</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027148"/>
                  </a:ext>
                </a:extLst>
              </a:tr>
              <a:tr h="400683">
                <a:tc>
                  <a:txBody>
                    <a:bodyPr/>
                    <a:lstStyle/>
                    <a:p>
                      <a:pPr algn="l"/>
                      <a:r>
                        <a:rPr lang="en-US" altLang="zh-CN" sz="1400" dirty="0"/>
                        <a:t>B@(0,0,0)</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3 T</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539126"/>
                  </a:ext>
                </a:extLst>
              </a:tr>
              <a:tr h="400683">
                <a:tc>
                  <a:txBody>
                    <a:bodyPr/>
                    <a:lstStyle/>
                    <a:p>
                      <a:r>
                        <a:rPr lang="en-US" altLang="zh-CN" sz="1400" dirty="0"/>
                        <a:t>Operating</a:t>
                      </a:r>
                      <a:r>
                        <a:rPr lang="en-US" altLang="zh-CN" sz="1400" baseline="0" dirty="0"/>
                        <a:t> current</a:t>
                      </a:r>
                      <a:endParaRPr lang="zh-CN" altLang="en-US" sz="14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tx1"/>
                          </a:solidFill>
                          <a:latin typeface="+mn-lt"/>
                          <a:ea typeface="+mn-ea"/>
                          <a:cs typeface="+mn-cs"/>
                        </a:rPr>
                        <a:t>17 kA</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636083"/>
                  </a:ext>
                </a:extLst>
              </a:tr>
              <a:tr h="400683">
                <a:tc>
                  <a:txBody>
                    <a:bodyPr/>
                    <a:lstStyle/>
                    <a:p>
                      <a:pPr marL="0" algn="l" defTabSz="914400" rtl="0" eaLnBrk="1" latinLnBrk="0" hangingPunct="1"/>
                      <a:r>
                        <a:rPr lang="en-US" altLang="zh-CN" sz="1400" kern="1200" dirty="0">
                          <a:solidFill>
                            <a:schemeClr val="tx1"/>
                          </a:solidFill>
                          <a:latin typeface="+mn-lt"/>
                          <a:ea typeface="+mn-ea"/>
                          <a:cs typeface="+mn-cs"/>
                        </a:rPr>
                        <a:t>Coil Module gap</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tx1"/>
                          </a:solidFill>
                          <a:latin typeface="+mn-lt"/>
                          <a:ea typeface="+mn-ea"/>
                          <a:cs typeface="+mn-cs"/>
                        </a:rPr>
                        <a:t>50 mm</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2160366"/>
                  </a:ext>
                </a:extLst>
              </a:tr>
              <a:tr h="400683">
                <a:tc>
                  <a:txBody>
                    <a:bodyPr/>
                    <a:lstStyle/>
                    <a:p>
                      <a:pPr marL="0" algn="l" defTabSz="914400" rtl="0" eaLnBrk="1" latinLnBrk="0" hangingPunct="1"/>
                      <a:r>
                        <a:rPr lang="en-US" altLang="zh-CN" sz="1400" kern="1200" dirty="0">
                          <a:solidFill>
                            <a:schemeClr val="tx1"/>
                          </a:solidFill>
                          <a:latin typeface="+mn-lt"/>
                          <a:ea typeface="+mn-ea"/>
                          <a:cs typeface="+mn-cs"/>
                        </a:rPr>
                        <a:t>Inductance </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altLang="zh-CN" sz="1400" kern="1200" dirty="0">
                          <a:solidFill>
                            <a:schemeClr val="tx1"/>
                          </a:solidFill>
                          <a:latin typeface="+mn-lt"/>
                          <a:ea typeface="+mn-ea"/>
                          <a:cs typeface="+mn-cs"/>
                        </a:rPr>
                        <a:t>11 H</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7091791"/>
                  </a:ext>
                </a:extLst>
              </a:tr>
              <a:tr h="400683">
                <a:tc>
                  <a:txBody>
                    <a:bodyPr/>
                    <a:lstStyle/>
                    <a:p>
                      <a:pPr marL="0" algn="l" defTabSz="914400" rtl="0" eaLnBrk="1" latinLnBrk="0" hangingPunct="1"/>
                      <a:r>
                        <a:rPr lang="en-US" altLang="zh-CN" sz="1400" kern="1200" dirty="0">
                          <a:solidFill>
                            <a:schemeClr val="tx1"/>
                          </a:solidFill>
                          <a:latin typeface="+mn-lt"/>
                          <a:ea typeface="+mn-ea"/>
                          <a:cs typeface="+mn-cs"/>
                        </a:rPr>
                        <a:t>Stored Energy </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altLang="zh-CN" sz="1400" kern="1200" dirty="0">
                          <a:solidFill>
                            <a:schemeClr val="tx1"/>
                          </a:solidFill>
                          <a:latin typeface="+mn-lt"/>
                          <a:ea typeface="+mn-ea"/>
                          <a:cs typeface="+mn-cs"/>
                        </a:rPr>
                        <a:t>1.54 GJ</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4303143"/>
                  </a:ext>
                </a:extLst>
              </a:tr>
            </a:tbl>
          </a:graphicData>
        </a:graphic>
      </p:graphicFrame>
      <p:graphicFrame>
        <p:nvGraphicFramePr>
          <p:cNvPr id="5" name="表格 4">
            <a:extLst>
              <a:ext uri="{FF2B5EF4-FFF2-40B4-BE49-F238E27FC236}">
                <a16:creationId xmlns:a16="http://schemas.microsoft.com/office/drawing/2014/main" id="{C8678E57-C798-107F-CC30-0BF855A7460D}"/>
              </a:ext>
            </a:extLst>
          </p:cNvPr>
          <p:cNvGraphicFramePr>
            <a:graphicFrameLocks noGrp="1"/>
          </p:cNvGraphicFramePr>
          <p:nvPr>
            <p:extLst>
              <p:ext uri="{D42A27DB-BD31-4B8C-83A1-F6EECF244321}">
                <p14:modId xmlns:p14="http://schemas.microsoft.com/office/powerpoint/2010/main" val="2996433318"/>
              </p:ext>
            </p:extLst>
          </p:nvPr>
        </p:nvGraphicFramePr>
        <p:xfrm>
          <a:off x="7005837" y="4552810"/>
          <a:ext cx="3814560" cy="1885415"/>
        </p:xfrm>
        <a:graphic>
          <a:graphicData uri="http://schemas.openxmlformats.org/drawingml/2006/table">
            <a:tbl>
              <a:tblPr firstRow="1" firstCol="1" bandRow="1"/>
              <a:tblGrid>
                <a:gridCol w="953640">
                  <a:extLst>
                    <a:ext uri="{9D8B030D-6E8A-4147-A177-3AD203B41FA5}">
                      <a16:colId xmlns:a16="http://schemas.microsoft.com/office/drawing/2014/main" val="905688960"/>
                    </a:ext>
                  </a:extLst>
                </a:gridCol>
                <a:gridCol w="953640">
                  <a:extLst>
                    <a:ext uri="{9D8B030D-6E8A-4147-A177-3AD203B41FA5}">
                      <a16:colId xmlns:a16="http://schemas.microsoft.com/office/drawing/2014/main" val="2035705673"/>
                    </a:ext>
                  </a:extLst>
                </a:gridCol>
                <a:gridCol w="953640">
                  <a:extLst>
                    <a:ext uri="{9D8B030D-6E8A-4147-A177-3AD203B41FA5}">
                      <a16:colId xmlns:a16="http://schemas.microsoft.com/office/drawing/2014/main" val="2440218039"/>
                    </a:ext>
                  </a:extLst>
                </a:gridCol>
                <a:gridCol w="953640">
                  <a:extLst>
                    <a:ext uri="{9D8B030D-6E8A-4147-A177-3AD203B41FA5}">
                      <a16:colId xmlns:a16="http://schemas.microsoft.com/office/drawing/2014/main" val="3447713308"/>
                    </a:ext>
                  </a:extLst>
                </a:gridCol>
              </a:tblGrid>
              <a:tr h="377083">
                <a:tc gridSpan="4">
                  <a:txBody>
                    <a:bodyPr/>
                    <a:lstStyle/>
                    <a:p>
                      <a:pPr algn="ctr"/>
                      <a:r>
                        <a:rPr lang="en-US" altLang="zh-CN" sz="1400" dirty="0"/>
                        <a:t>Inductance matrix / H</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3290323"/>
                  </a:ext>
                </a:extLst>
              </a:tr>
              <a:tr h="377083">
                <a:tc>
                  <a:txBody>
                    <a:bodyPr/>
                    <a:lstStyle/>
                    <a:p>
                      <a:pPr algn="l"/>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Coil 1</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Coil 2</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Coil 3</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422221"/>
                  </a:ext>
                </a:extLst>
              </a:tr>
              <a:tr h="377083">
                <a:tc>
                  <a:txBody>
                    <a:bodyPr/>
                    <a:lstStyle/>
                    <a:p>
                      <a:pPr algn="l"/>
                      <a:r>
                        <a:rPr lang="en-US" altLang="zh-CN" sz="1400" dirty="0"/>
                        <a:t>Coil 1</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2.01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a:solidFill>
                            <a:schemeClr val="tx1"/>
                          </a:solidFill>
                          <a:latin typeface="+mn-lt"/>
                          <a:ea typeface="+mn-ea"/>
                          <a:cs typeface="+mn-cs"/>
                        </a:rPr>
                        <a:t>0.27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29447"/>
                  </a:ext>
                </a:extLst>
              </a:tr>
              <a:tr h="377083">
                <a:tc>
                  <a:txBody>
                    <a:bodyPr/>
                    <a:lstStyle/>
                    <a:p>
                      <a:pPr algn="l"/>
                      <a:r>
                        <a:rPr lang="en-US" altLang="zh-CN" sz="1400" dirty="0"/>
                        <a:t>Coil 2</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1.75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027148"/>
                  </a:ext>
                </a:extLst>
              </a:tr>
              <a:tr h="377083">
                <a:tc>
                  <a:txBody>
                    <a:bodyPr/>
                    <a:lstStyle/>
                    <a:p>
                      <a:pPr algn="l"/>
                      <a:r>
                        <a:rPr lang="en-US" altLang="zh-CN" sz="1400" dirty="0"/>
                        <a:t>Coil 3</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a:solidFill>
                            <a:schemeClr val="tx1"/>
                          </a:solidFill>
                          <a:latin typeface="+mn-lt"/>
                          <a:ea typeface="+mn-ea"/>
                          <a:cs typeface="+mn-cs"/>
                        </a:rPr>
                        <a:t>0.27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2.01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539126"/>
                  </a:ext>
                </a:extLst>
              </a:tr>
            </a:tbl>
          </a:graphicData>
        </a:graphic>
      </p:graphicFrame>
    </p:spTree>
    <p:extLst>
      <p:ext uri="{BB962C8B-B14F-4D97-AF65-F5344CB8AC3E}">
        <p14:creationId xmlns:p14="http://schemas.microsoft.com/office/powerpoint/2010/main" val="30259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F581847B-1866-4B56-A23F-535515870715}"/>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6</a:t>
            </a:fld>
            <a:endParaRPr lang="zh-CN" altLang="en-US" sz="2000" dirty="0"/>
          </a:p>
        </p:txBody>
      </p:sp>
      <p:sp>
        <p:nvSpPr>
          <p:cNvPr id="4" name="标题 1">
            <a:extLst>
              <a:ext uri="{FF2B5EF4-FFF2-40B4-BE49-F238E27FC236}">
                <a16:creationId xmlns:a16="http://schemas.microsoft.com/office/drawing/2014/main" id="{A6FB2734-8A63-5C8F-6859-4B8607467260}"/>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Magnetic field design</a:t>
            </a:r>
            <a:endParaRPr lang="zh-CN" altLang="en-US" sz="2400" dirty="0">
              <a:latin typeface="Times New Roman" panose="02020603050405020304" pitchFamily="18" charset="0"/>
              <a:ea typeface="微软雅黑" panose="020B0503020204020204" pitchFamily="34" charset="-122"/>
            </a:endParaRPr>
          </a:p>
        </p:txBody>
      </p:sp>
      <p:pic>
        <p:nvPicPr>
          <p:cNvPr id="6" name="图片 5">
            <a:extLst>
              <a:ext uri="{FF2B5EF4-FFF2-40B4-BE49-F238E27FC236}">
                <a16:creationId xmlns:a16="http://schemas.microsoft.com/office/drawing/2014/main" id="{B39B2EF1-AA9E-F243-D3DD-A3427512E852}"/>
              </a:ext>
            </a:extLst>
          </p:cNvPr>
          <p:cNvPicPr>
            <a:picLocks noChangeAspect="1"/>
          </p:cNvPicPr>
          <p:nvPr/>
        </p:nvPicPr>
        <p:blipFill>
          <a:blip r:embed="rId3"/>
          <a:stretch>
            <a:fillRect/>
          </a:stretch>
        </p:blipFill>
        <p:spPr>
          <a:xfrm>
            <a:off x="6637868" y="1301208"/>
            <a:ext cx="3991428" cy="2017514"/>
          </a:xfrm>
          <a:prstGeom prst="rect">
            <a:avLst/>
          </a:prstGeom>
        </p:spPr>
      </p:pic>
      <p:sp>
        <p:nvSpPr>
          <p:cNvPr id="8" name="文本框 7">
            <a:extLst>
              <a:ext uri="{FF2B5EF4-FFF2-40B4-BE49-F238E27FC236}">
                <a16:creationId xmlns:a16="http://schemas.microsoft.com/office/drawing/2014/main" id="{78ED71C5-C83F-9F1E-0EDB-6E784D5E6A99}"/>
              </a:ext>
            </a:extLst>
          </p:cNvPr>
          <p:cNvSpPr txBox="1"/>
          <p:nvPr/>
        </p:nvSpPr>
        <p:spPr>
          <a:xfrm>
            <a:off x="1018419" y="910709"/>
            <a:ext cx="6096000" cy="615553"/>
          </a:xfrm>
          <a:prstGeom prst="rect">
            <a:avLst/>
          </a:prstGeom>
          <a:noFill/>
        </p:spPr>
        <p:txBody>
          <a:bodyPr wrap="square">
            <a:spAutoFit/>
          </a:bodyPr>
          <a:lstStyle/>
          <a:p>
            <a:r>
              <a:rPr lang="en-US" altLang="zh-CN" dirty="0"/>
              <a:t>3D Magnetic field distribution</a:t>
            </a:r>
          </a:p>
          <a:p>
            <a:r>
              <a:rPr lang="en-US" altLang="zh-CN" sz="1600" dirty="0" err="1"/>
              <a:t>Bcenter</a:t>
            </a:r>
            <a:r>
              <a:rPr lang="en-US" altLang="zh-CN" sz="1600" dirty="0"/>
              <a:t>=3.01T</a:t>
            </a:r>
            <a:endParaRPr lang="zh-CN" altLang="en-US" sz="1600" dirty="0"/>
          </a:p>
        </p:txBody>
      </p:sp>
      <p:sp>
        <p:nvSpPr>
          <p:cNvPr id="9" name="文本框 8">
            <a:extLst>
              <a:ext uri="{FF2B5EF4-FFF2-40B4-BE49-F238E27FC236}">
                <a16:creationId xmlns:a16="http://schemas.microsoft.com/office/drawing/2014/main" id="{137EBE69-01E5-75DC-357F-1270FE3939CD}"/>
              </a:ext>
            </a:extLst>
          </p:cNvPr>
          <p:cNvSpPr txBox="1"/>
          <p:nvPr/>
        </p:nvSpPr>
        <p:spPr>
          <a:xfrm>
            <a:off x="6637868" y="1013799"/>
            <a:ext cx="6096000" cy="338554"/>
          </a:xfrm>
          <a:prstGeom prst="rect">
            <a:avLst/>
          </a:prstGeom>
          <a:noFill/>
        </p:spPr>
        <p:txBody>
          <a:bodyPr wrap="square">
            <a:spAutoFit/>
          </a:bodyPr>
          <a:lstStyle/>
          <a:p>
            <a:r>
              <a:rPr lang="en-US" altLang="zh-CN" sz="1600" dirty="0"/>
              <a:t>B along Z axis / T</a:t>
            </a:r>
            <a:endParaRPr lang="zh-CN" altLang="en-US" sz="1600" dirty="0"/>
          </a:p>
        </p:txBody>
      </p:sp>
      <p:sp>
        <p:nvSpPr>
          <p:cNvPr id="13" name="文本框 12">
            <a:extLst>
              <a:ext uri="{FF2B5EF4-FFF2-40B4-BE49-F238E27FC236}">
                <a16:creationId xmlns:a16="http://schemas.microsoft.com/office/drawing/2014/main" id="{C978CB1A-773F-4339-3016-6AEACC7CF229}"/>
              </a:ext>
            </a:extLst>
          </p:cNvPr>
          <p:cNvSpPr txBox="1"/>
          <p:nvPr/>
        </p:nvSpPr>
        <p:spPr>
          <a:xfrm>
            <a:off x="6637868" y="3623887"/>
            <a:ext cx="6096000" cy="338554"/>
          </a:xfrm>
          <a:prstGeom prst="rect">
            <a:avLst/>
          </a:prstGeom>
          <a:noFill/>
        </p:spPr>
        <p:txBody>
          <a:bodyPr wrap="square">
            <a:spAutoFit/>
          </a:bodyPr>
          <a:lstStyle/>
          <a:p>
            <a:r>
              <a:rPr lang="en-US" altLang="zh-CN" sz="1600" dirty="0" err="1"/>
              <a:t>Bpeak</a:t>
            </a:r>
            <a:r>
              <a:rPr lang="en-US" altLang="zh-CN" sz="1600" dirty="0"/>
              <a:t> on cable: 3.81T</a:t>
            </a:r>
            <a:endParaRPr lang="zh-CN" altLang="en-US" sz="1600" dirty="0"/>
          </a:p>
        </p:txBody>
      </p:sp>
      <p:pic>
        <p:nvPicPr>
          <p:cNvPr id="17" name="图片 16">
            <a:extLst>
              <a:ext uri="{FF2B5EF4-FFF2-40B4-BE49-F238E27FC236}">
                <a16:creationId xmlns:a16="http://schemas.microsoft.com/office/drawing/2014/main" id="{C9F36B7C-6E8E-36A2-0DC7-47BC6440F0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422" y="4012804"/>
            <a:ext cx="4306178" cy="2693971"/>
          </a:xfrm>
          <a:prstGeom prst="rect">
            <a:avLst/>
          </a:prstGeom>
        </p:spPr>
      </p:pic>
      <p:grpSp>
        <p:nvGrpSpPr>
          <p:cNvPr id="19" name="组合 18">
            <a:extLst>
              <a:ext uri="{FF2B5EF4-FFF2-40B4-BE49-F238E27FC236}">
                <a16:creationId xmlns:a16="http://schemas.microsoft.com/office/drawing/2014/main" id="{8D2A7449-B170-82D8-E2E7-E7E0742B5A58}"/>
              </a:ext>
            </a:extLst>
          </p:cNvPr>
          <p:cNvGrpSpPr/>
          <p:nvPr/>
        </p:nvGrpSpPr>
        <p:grpSpPr>
          <a:xfrm>
            <a:off x="448972" y="1617073"/>
            <a:ext cx="5936717" cy="3623853"/>
            <a:chOff x="448972" y="1617073"/>
            <a:chExt cx="5936717" cy="3623853"/>
          </a:xfrm>
        </p:grpSpPr>
        <p:pic>
          <p:nvPicPr>
            <p:cNvPr id="11" name="图片 10">
              <a:extLst>
                <a:ext uri="{FF2B5EF4-FFF2-40B4-BE49-F238E27FC236}">
                  <a16:creationId xmlns:a16="http://schemas.microsoft.com/office/drawing/2014/main" id="{ECDA3FF0-0500-7E7A-2C94-BC5EC9E5E3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144" y="1617073"/>
              <a:ext cx="5792545" cy="3623853"/>
            </a:xfrm>
            <a:prstGeom prst="rect">
              <a:avLst/>
            </a:prstGeom>
          </p:spPr>
        </p:pic>
        <p:sp>
          <p:nvSpPr>
            <p:cNvPr id="18" name="矩形 17">
              <a:extLst>
                <a:ext uri="{FF2B5EF4-FFF2-40B4-BE49-F238E27FC236}">
                  <a16:creationId xmlns:a16="http://schemas.microsoft.com/office/drawing/2014/main" id="{BD25CA5D-42B9-2EDA-FE80-A7C3EC98ECAD}"/>
                </a:ext>
              </a:extLst>
            </p:cNvPr>
            <p:cNvSpPr/>
            <p:nvPr/>
          </p:nvSpPr>
          <p:spPr>
            <a:xfrm>
              <a:off x="448972" y="1617073"/>
              <a:ext cx="725714" cy="665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11031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8982A28-0ABC-C5E6-A24B-720285B62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861032"/>
            <a:ext cx="4436653" cy="2800116"/>
          </a:xfrm>
          <a:prstGeom prst="rect">
            <a:avLst/>
          </a:prstGeom>
        </p:spPr>
      </p:pic>
      <p:sp>
        <p:nvSpPr>
          <p:cNvPr id="3" name="灯片编号占位符 2">
            <a:extLst>
              <a:ext uri="{FF2B5EF4-FFF2-40B4-BE49-F238E27FC236}">
                <a16:creationId xmlns:a16="http://schemas.microsoft.com/office/drawing/2014/main" id="{F581847B-1866-4B56-A23F-535515870715}"/>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7</a:t>
            </a:fld>
            <a:endParaRPr lang="zh-CN" altLang="en-US" sz="2000" dirty="0"/>
          </a:p>
        </p:txBody>
      </p:sp>
      <p:sp>
        <p:nvSpPr>
          <p:cNvPr id="4" name="标题 1">
            <a:extLst>
              <a:ext uri="{FF2B5EF4-FFF2-40B4-BE49-F238E27FC236}">
                <a16:creationId xmlns:a16="http://schemas.microsoft.com/office/drawing/2014/main" id="{A6FB2734-8A63-5C8F-6859-4B8607467260}"/>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Magnetic field design</a:t>
            </a:r>
            <a:endParaRPr lang="zh-CN" altLang="en-US" sz="2400" dirty="0">
              <a:latin typeface="Times New Roman" panose="02020603050405020304" pitchFamily="18" charset="0"/>
              <a:ea typeface="微软雅黑" panose="020B0503020204020204" pitchFamily="34" charset="-122"/>
            </a:endParaRPr>
          </a:p>
        </p:txBody>
      </p:sp>
      <p:sp>
        <p:nvSpPr>
          <p:cNvPr id="8" name="文本框 7">
            <a:extLst>
              <a:ext uri="{FF2B5EF4-FFF2-40B4-BE49-F238E27FC236}">
                <a16:creationId xmlns:a16="http://schemas.microsoft.com/office/drawing/2014/main" id="{78ED71C5-C83F-9F1E-0EDB-6E784D5E6A99}"/>
              </a:ext>
            </a:extLst>
          </p:cNvPr>
          <p:cNvSpPr txBox="1"/>
          <p:nvPr/>
        </p:nvSpPr>
        <p:spPr>
          <a:xfrm>
            <a:off x="762001" y="844522"/>
            <a:ext cx="6096000" cy="369332"/>
          </a:xfrm>
          <a:prstGeom prst="rect">
            <a:avLst/>
          </a:prstGeom>
          <a:noFill/>
        </p:spPr>
        <p:txBody>
          <a:bodyPr wrap="square">
            <a:spAutoFit/>
          </a:bodyPr>
          <a:lstStyle/>
          <a:p>
            <a:r>
              <a:rPr lang="en-US" altLang="zh-CN" b="1" dirty="0"/>
              <a:t>Stray field</a:t>
            </a:r>
            <a:endParaRPr lang="zh-CN" altLang="en-US" b="1" dirty="0"/>
          </a:p>
        </p:txBody>
      </p:sp>
      <p:sp>
        <p:nvSpPr>
          <p:cNvPr id="9" name="文本框 8">
            <a:extLst>
              <a:ext uri="{FF2B5EF4-FFF2-40B4-BE49-F238E27FC236}">
                <a16:creationId xmlns:a16="http://schemas.microsoft.com/office/drawing/2014/main" id="{137EBE69-01E5-75DC-357F-1270FE3939CD}"/>
              </a:ext>
            </a:extLst>
          </p:cNvPr>
          <p:cNvSpPr txBox="1"/>
          <p:nvPr/>
        </p:nvSpPr>
        <p:spPr>
          <a:xfrm>
            <a:off x="6637868" y="1013799"/>
            <a:ext cx="6096000" cy="646331"/>
          </a:xfrm>
          <a:prstGeom prst="rect">
            <a:avLst/>
          </a:prstGeom>
          <a:noFill/>
        </p:spPr>
        <p:txBody>
          <a:bodyPr wrap="square">
            <a:spAutoFit/>
          </a:bodyPr>
          <a:lstStyle/>
          <a:p>
            <a:r>
              <a:rPr lang="en-US" altLang="zh-CN" b="1" dirty="0"/>
              <a:t>Lorentz force density on the yoke iron</a:t>
            </a:r>
          </a:p>
          <a:p>
            <a:r>
              <a:rPr lang="en-US" altLang="zh-CN" dirty="0"/>
              <a:t>Max: 3.36E8 N/mm</a:t>
            </a:r>
            <a:r>
              <a:rPr lang="en-US" altLang="zh-CN" baseline="30000" dirty="0"/>
              <a:t>3</a:t>
            </a:r>
            <a:r>
              <a:rPr lang="en-US" altLang="zh-CN" dirty="0"/>
              <a:t>, located on the stiffener</a:t>
            </a:r>
            <a:endParaRPr lang="zh-CN" altLang="en-US" dirty="0"/>
          </a:p>
        </p:txBody>
      </p:sp>
      <p:pic>
        <p:nvPicPr>
          <p:cNvPr id="14" name="图片 13">
            <a:extLst>
              <a:ext uri="{FF2B5EF4-FFF2-40B4-BE49-F238E27FC236}">
                <a16:creationId xmlns:a16="http://schemas.microsoft.com/office/drawing/2014/main" id="{8E422B77-D9F0-D907-AB1C-AA7232C0B604}"/>
              </a:ext>
            </a:extLst>
          </p:cNvPr>
          <p:cNvPicPr>
            <a:picLocks noChangeAspect="1"/>
          </p:cNvPicPr>
          <p:nvPr/>
        </p:nvPicPr>
        <p:blipFill>
          <a:blip r:embed="rId4">
            <a:extLst>
              <a:ext uri="{28A0092B-C50C-407E-A947-70E740481C1C}">
                <a14:useLocalDpi xmlns:a14="http://schemas.microsoft.com/office/drawing/2010/main" val="0"/>
              </a:ext>
            </a:extLst>
          </a:blip>
          <a:srcRect l="34887" t="7476" r="13337" b="24898"/>
          <a:stretch/>
        </p:blipFill>
        <p:spPr>
          <a:xfrm>
            <a:off x="3180241" y="4023550"/>
            <a:ext cx="3074611" cy="2512318"/>
          </a:xfrm>
          <a:prstGeom prst="rect">
            <a:avLst/>
          </a:prstGeom>
        </p:spPr>
      </p:pic>
      <p:pic>
        <p:nvPicPr>
          <p:cNvPr id="16" name="图片 15">
            <a:extLst>
              <a:ext uri="{FF2B5EF4-FFF2-40B4-BE49-F238E27FC236}">
                <a16:creationId xmlns:a16="http://schemas.microsoft.com/office/drawing/2014/main" id="{BF00B15B-2E60-A276-CD1D-30F8204C3CA5}"/>
              </a:ext>
            </a:extLst>
          </p:cNvPr>
          <p:cNvPicPr>
            <a:picLocks noChangeAspect="1"/>
          </p:cNvPicPr>
          <p:nvPr/>
        </p:nvPicPr>
        <p:blipFill>
          <a:blip r:embed="rId5">
            <a:extLst>
              <a:ext uri="{28A0092B-C50C-407E-A947-70E740481C1C}">
                <a14:useLocalDpi xmlns:a14="http://schemas.microsoft.com/office/drawing/2010/main" val="0"/>
              </a:ext>
            </a:extLst>
          </a:blip>
          <a:srcRect l="31652" t="7658" r="7388" b="20340"/>
          <a:stretch/>
        </p:blipFill>
        <p:spPr>
          <a:xfrm>
            <a:off x="94589" y="4329696"/>
            <a:ext cx="2985672" cy="2206172"/>
          </a:xfrm>
          <a:prstGeom prst="rect">
            <a:avLst/>
          </a:prstGeom>
        </p:spPr>
      </p:pic>
      <p:sp>
        <p:nvSpPr>
          <p:cNvPr id="20" name="文本框 19">
            <a:extLst>
              <a:ext uri="{FF2B5EF4-FFF2-40B4-BE49-F238E27FC236}">
                <a16:creationId xmlns:a16="http://schemas.microsoft.com/office/drawing/2014/main" id="{1589DD14-96E5-E480-67B1-B007EC4237F7}"/>
              </a:ext>
            </a:extLst>
          </p:cNvPr>
          <p:cNvSpPr txBox="1"/>
          <p:nvPr/>
        </p:nvSpPr>
        <p:spPr>
          <a:xfrm>
            <a:off x="856590" y="3808553"/>
            <a:ext cx="6096000" cy="830997"/>
          </a:xfrm>
          <a:prstGeom prst="rect">
            <a:avLst/>
          </a:prstGeom>
          <a:noFill/>
        </p:spPr>
        <p:txBody>
          <a:bodyPr wrap="square">
            <a:spAutoFit/>
          </a:bodyPr>
          <a:lstStyle/>
          <a:p>
            <a:r>
              <a:rPr lang="en-US" altLang="zh-CN" sz="1600" dirty="0"/>
              <a:t>Face of B=100 </a:t>
            </a:r>
            <a:r>
              <a:rPr lang="en-US" altLang="zh-CN" sz="1600" dirty="0" err="1"/>
              <a:t>Gs</a:t>
            </a:r>
            <a:endParaRPr lang="en-US" altLang="zh-CN" sz="1600" dirty="0"/>
          </a:p>
          <a:p>
            <a:r>
              <a:rPr lang="en-US" altLang="zh-CN" sz="1600" dirty="0"/>
              <a:t>Face of B=500 </a:t>
            </a:r>
            <a:r>
              <a:rPr lang="en-US" altLang="zh-CN" sz="1600" dirty="0" err="1"/>
              <a:t>Gs</a:t>
            </a:r>
            <a:r>
              <a:rPr lang="en-US" altLang="zh-CN" sz="1600" dirty="0"/>
              <a:t>: R~11m, z~15 m</a:t>
            </a:r>
            <a:endParaRPr lang="zh-CN" altLang="en-US" sz="1600" dirty="0"/>
          </a:p>
          <a:p>
            <a:endParaRPr lang="zh-CN" altLang="en-US" sz="1600" dirty="0"/>
          </a:p>
        </p:txBody>
      </p:sp>
      <p:pic>
        <p:nvPicPr>
          <p:cNvPr id="22" name="图片 21">
            <a:extLst>
              <a:ext uri="{FF2B5EF4-FFF2-40B4-BE49-F238E27FC236}">
                <a16:creationId xmlns:a16="http://schemas.microsoft.com/office/drawing/2014/main" id="{AB43735D-2533-1386-98CD-22F01AD4E4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219" y="2028941"/>
            <a:ext cx="4729352" cy="2955845"/>
          </a:xfrm>
          <a:prstGeom prst="rect">
            <a:avLst/>
          </a:prstGeom>
        </p:spPr>
      </p:pic>
    </p:spTree>
    <p:extLst>
      <p:ext uri="{BB962C8B-B14F-4D97-AF65-F5344CB8AC3E}">
        <p14:creationId xmlns:p14="http://schemas.microsoft.com/office/powerpoint/2010/main" val="396915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928F44B5-F38C-9B76-CA37-06AE113F1D53}"/>
              </a:ext>
            </a:extLst>
          </p:cNvPr>
          <p:cNvSpPr txBox="1"/>
          <p:nvPr/>
        </p:nvSpPr>
        <p:spPr>
          <a:xfrm>
            <a:off x="6414279" y="1331207"/>
            <a:ext cx="4956629" cy="4493538"/>
          </a:xfrm>
          <a:prstGeom prst="rect">
            <a:avLst/>
          </a:prstGeom>
          <a:noFill/>
        </p:spPr>
        <p:txBody>
          <a:bodyPr wrap="square">
            <a:spAutoFit/>
          </a:bodyPr>
          <a:lstStyle/>
          <a:p>
            <a:r>
              <a:rPr lang="en-US" altLang="zh-CN" sz="1600" dirty="0"/>
              <a:t>SC core: NbTi/Cu Rutherford Cable, 2.2mm*20.5 mm</a:t>
            </a:r>
          </a:p>
          <a:p>
            <a:r>
              <a:rPr lang="en-US" altLang="zh-CN" sz="1600" dirty="0"/>
              <a:t>Reinforce: 5083 Al</a:t>
            </a:r>
          </a:p>
          <a:p>
            <a:r>
              <a:rPr lang="en-US" altLang="zh-CN" sz="1600" dirty="0"/>
              <a:t>Stabilizer: 4N8 Al doped with 0.025%Ni-0.025%Be[1]</a:t>
            </a:r>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pPr lvl="1"/>
            <a:r>
              <a:rPr lang="en-US" altLang="zh-CN" sz="1400" b="1" dirty="0"/>
              <a:t>Stress-strain curve of 4.2K</a:t>
            </a:r>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pPr lvl="1"/>
            <a:endParaRPr lang="zh-CN" altLang="en-US" sz="1400" dirty="0"/>
          </a:p>
        </p:txBody>
      </p:sp>
      <p:sp>
        <p:nvSpPr>
          <p:cNvPr id="3" name="灯片编号占位符 2">
            <a:extLst>
              <a:ext uri="{FF2B5EF4-FFF2-40B4-BE49-F238E27FC236}">
                <a16:creationId xmlns:a16="http://schemas.microsoft.com/office/drawing/2014/main" id="{F581847B-1866-4B56-A23F-535515870715}"/>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8</a:t>
            </a:fld>
            <a:endParaRPr lang="zh-CN" altLang="en-US" sz="2000" dirty="0"/>
          </a:p>
        </p:txBody>
      </p:sp>
      <p:sp>
        <p:nvSpPr>
          <p:cNvPr id="4" name="标题 1">
            <a:extLst>
              <a:ext uri="{FF2B5EF4-FFF2-40B4-BE49-F238E27FC236}">
                <a16:creationId xmlns:a16="http://schemas.microsoft.com/office/drawing/2014/main" id="{A6FB2734-8A63-5C8F-6859-4B8607467260}"/>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Cable and Stress</a:t>
            </a:r>
            <a:endParaRPr lang="zh-CN" altLang="en-US" sz="2400" dirty="0">
              <a:latin typeface="Times New Roman" panose="02020603050405020304" pitchFamily="18" charset="0"/>
              <a:ea typeface="微软雅黑" panose="020B0503020204020204" pitchFamily="34" charset="-122"/>
            </a:endParaRPr>
          </a:p>
        </p:txBody>
      </p:sp>
      <p:sp>
        <p:nvSpPr>
          <p:cNvPr id="8" name="文本框 7">
            <a:extLst>
              <a:ext uri="{FF2B5EF4-FFF2-40B4-BE49-F238E27FC236}">
                <a16:creationId xmlns:a16="http://schemas.microsoft.com/office/drawing/2014/main" id="{78ED71C5-C83F-9F1E-0EDB-6E784D5E6A99}"/>
              </a:ext>
            </a:extLst>
          </p:cNvPr>
          <p:cNvSpPr txBox="1"/>
          <p:nvPr/>
        </p:nvSpPr>
        <p:spPr>
          <a:xfrm>
            <a:off x="762001" y="844522"/>
            <a:ext cx="6096000" cy="369332"/>
          </a:xfrm>
          <a:prstGeom prst="rect">
            <a:avLst/>
          </a:prstGeom>
          <a:noFill/>
        </p:spPr>
        <p:txBody>
          <a:bodyPr wrap="square">
            <a:spAutoFit/>
          </a:bodyPr>
          <a:lstStyle/>
          <a:p>
            <a:r>
              <a:rPr lang="en-US" altLang="zh-CN" b="1" dirty="0"/>
              <a:t>Optional cable scheme</a:t>
            </a:r>
            <a:endParaRPr lang="zh-CN" altLang="en-US" b="1" dirty="0"/>
          </a:p>
        </p:txBody>
      </p:sp>
      <p:sp>
        <p:nvSpPr>
          <p:cNvPr id="9" name="文本框 8">
            <a:extLst>
              <a:ext uri="{FF2B5EF4-FFF2-40B4-BE49-F238E27FC236}">
                <a16:creationId xmlns:a16="http://schemas.microsoft.com/office/drawing/2014/main" id="{137EBE69-01E5-75DC-357F-1270FE3939CD}"/>
              </a:ext>
            </a:extLst>
          </p:cNvPr>
          <p:cNvSpPr txBox="1"/>
          <p:nvPr/>
        </p:nvSpPr>
        <p:spPr>
          <a:xfrm>
            <a:off x="6286856" y="885179"/>
            <a:ext cx="6096000" cy="369332"/>
          </a:xfrm>
          <a:prstGeom prst="rect">
            <a:avLst/>
          </a:prstGeom>
          <a:noFill/>
        </p:spPr>
        <p:txBody>
          <a:bodyPr wrap="square">
            <a:spAutoFit/>
          </a:bodyPr>
          <a:lstStyle/>
          <a:p>
            <a:r>
              <a:rPr lang="en-US" altLang="zh-CN" b="1" dirty="0"/>
              <a:t>Materials</a:t>
            </a:r>
          </a:p>
        </p:txBody>
      </p:sp>
      <p:sp>
        <p:nvSpPr>
          <p:cNvPr id="20" name="文本框 19">
            <a:extLst>
              <a:ext uri="{FF2B5EF4-FFF2-40B4-BE49-F238E27FC236}">
                <a16:creationId xmlns:a16="http://schemas.microsoft.com/office/drawing/2014/main" id="{1589DD14-96E5-E480-67B1-B007EC4237F7}"/>
              </a:ext>
            </a:extLst>
          </p:cNvPr>
          <p:cNvSpPr txBox="1"/>
          <p:nvPr/>
        </p:nvSpPr>
        <p:spPr>
          <a:xfrm>
            <a:off x="686862" y="6284834"/>
            <a:ext cx="10583481" cy="738664"/>
          </a:xfrm>
          <a:prstGeom prst="rect">
            <a:avLst/>
          </a:prstGeom>
          <a:noFill/>
        </p:spPr>
        <p:txBody>
          <a:bodyPr wrap="square">
            <a:spAutoFit/>
          </a:bodyPr>
          <a:lstStyle/>
          <a:p>
            <a:r>
              <a:rPr lang="en-US" altLang="zh-CN" sz="1400" dirty="0"/>
              <a:t>[1] M. Wang, et al. Development of High Strength and High RRR Aluminum-Stabilizer for Superconducting Cable in CEPC Detector Magnet.</a:t>
            </a:r>
          </a:p>
          <a:p>
            <a:r>
              <a:rPr lang="en-US" altLang="zh-CN" sz="1400" dirty="0"/>
              <a:t>IEEE Trans. Appl. </a:t>
            </a:r>
            <a:r>
              <a:rPr lang="en-US" altLang="zh-CN" sz="1400" dirty="0" err="1"/>
              <a:t>Supercond</a:t>
            </a:r>
            <a:r>
              <a:rPr lang="en-US" altLang="zh-CN" sz="1400" dirty="0"/>
              <a:t>., 2023, 33(2):1-5. </a:t>
            </a:r>
            <a:endParaRPr lang="zh-CN" altLang="en-US" sz="1400" dirty="0"/>
          </a:p>
          <a:p>
            <a:endParaRPr lang="zh-CN" altLang="en-US" sz="1400" dirty="0"/>
          </a:p>
        </p:txBody>
      </p:sp>
      <p:graphicFrame>
        <p:nvGraphicFramePr>
          <p:cNvPr id="33" name="表格 32">
            <a:extLst>
              <a:ext uri="{FF2B5EF4-FFF2-40B4-BE49-F238E27FC236}">
                <a16:creationId xmlns:a16="http://schemas.microsoft.com/office/drawing/2014/main" id="{4569D5D6-524B-FF3F-B364-62B2A32CB94B}"/>
              </a:ext>
            </a:extLst>
          </p:cNvPr>
          <p:cNvGraphicFramePr>
            <a:graphicFrameLocks noGrp="1"/>
          </p:cNvGraphicFramePr>
          <p:nvPr>
            <p:extLst>
              <p:ext uri="{D42A27DB-BD31-4B8C-83A1-F6EECF244321}">
                <p14:modId xmlns:p14="http://schemas.microsoft.com/office/powerpoint/2010/main" val="822940845"/>
              </p:ext>
            </p:extLst>
          </p:nvPr>
        </p:nvGraphicFramePr>
        <p:xfrm>
          <a:off x="6870097" y="2232125"/>
          <a:ext cx="3735054" cy="1167876"/>
        </p:xfrm>
        <a:graphic>
          <a:graphicData uri="http://schemas.openxmlformats.org/drawingml/2006/table">
            <a:tbl>
              <a:tblPr firstRow="1" firstCol="1" bandRow="1"/>
              <a:tblGrid>
                <a:gridCol w="1836258">
                  <a:extLst>
                    <a:ext uri="{9D8B030D-6E8A-4147-A177-3AD203B41FA5}">
                      <a16:colId xmlns:a16="http://schemas.microsoft.com/office/drawing/2014/main" val="905688960"/>
                    </a:ext>
                  </a:extLst>
                </a:gridCol>
                <a:gridCol w="1898796">
                  <a:extLst>
                    <a:ext uri="{9D8B030D-6E8A-4147-A177-3AD203B41FA5}">
                      <a16:colId xmlns:a16="http://schemas.microsoft.com/office/drawing/2014/main" val="2035705673"/>
                    </a:ext>
                  </a:extLst>
                </a:gridCol>
              </a:tblGrid>
              <a:tr h="291969">
                <a:tc>
                  <a:txBody>
                    <a:bodyPr/>
                    <a:lstStyle/>
                    <a:p>
                      <a:pPr algn="ctr"/>
                      <a:r>
                        <a:rPr lang="en-US" altLang="zh-CN" sz="1400" kern="100" dirty="0">
                          <a:effectLst/>
                          <a:latin typeface="Times New Roman" panose="02020603050405020304" pitchFamily="18" charset="0"/>
                          <a:ea typeface="宋体" panose="02010600030101010101" pitchFamily="2" charset="-122"/>
                        </a:rPr>
                        <a:t>Poisson’s ratio</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kern="100" dirty="0">
                          <a:effectLst/>
                          <a:latin typeface="Times New Roman" panose="02020603050405020304" pitchFamily="18" charset="0"/>
                          <a:ea typeface="宋体" panose="02010600030101010101" pitchFamily="2" charset="-122"/>
                        </a:rPr>
                        <a:t>0.33/0.34</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422221"/>
                  </a:ext>
                </a:extLst>
              </a:tr>
              <a:tr h="291969">
                <a:tc>
                  <a:txBody>
                    <a:bodyPr/>
                    <a:lstStyle/>
                    <a:p>
                      <a:pPr algn="ctr"/>
                      <a:r>
                        <a:rPr lang="en-US" altLang="zh-CN" sz="1400" kern="100" dirty="0">
                          <a:effectLst/>
                          <a:latin typeface="Times New Roman" panose="02020603050405020304" pitchFamily="18" charset="0"/>
                          <a:ea typeface="宋体" panose="02010600030101010101" pitchFamily="2" charset="-122"/>
                        </a:rPr>
                        <a:t>Young modulus</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kern="100" dirty="0">
                          <a:effectLst/>
                          <a:latin typeface="Times New Roman" panose="02020603050405020304" pitchFamily="18" charset="0"/>
                          <a:ea typeface="宋体" panose="02010600030101010101" pitchFamily="2" charset="-122"/>
                        </a:rPr>
                        <a:t>See the curve</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29447"/>
                  </a:ext>
                </a:extLst>
              </a:tr>
              <a:tr h="291969">
                <a:tc>
                  <a:txBody>
                    <a:bodyPr/>
                    <a:lstStyle/>
                    <a:p>
                      <a:pPr algn="ctr"/>
                      <a:r>
                        <a:rPr lang="en-US" altLang="zh-CN" sz="1400" kern="100" dirty="0">
                          <a:effectLst/>
                          <a:latin typeface="Times New Roman" panose="02020603050405020304" pitchFamily="18" charset="0"/>
                          <a:ea typeface="宋体" panose="02010600030101010101" pitchFamily="2" charset="-122"/>
                        </a:rPr>
                        <a:t>Thermal</a:t>
                      </a:r>
                      <a:r>
                        <a:rPr lang="zh-CN" altLang="en-US" sz="1400" kern="100" dirty="0">
                          <a:effectLst/>
                          <a:latin typeface="Times New Roman" panose="02020603050405020304" pitchFamily="18" charset="0"/>
                          <a:ea typeface="宋体" panose="02010600030101010101" pitchFamily="2" charset="-122"/>
                        </a:rPr>
                        <a:t> </a:t>
                      </a:r>
                      <a:r>
                        <a:rPr lang="en-US" altLang="zh-CN" sz="1400" kern="100" dirty="0">
                          <a:effectLst/>
                          <a:latin typeface="Times New Roman" panose="02020603050405020304" pitchFamily="18" charset="0"/>
                          <a:ea typeface="宋体" panose="02010600030101010101" pitchFamily="2" charset="-122"/>
                        </a:rPr>
                        <a:t>expansivity</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kern="100" dirty="0">
                          <a:effectLst/>
                          <a:latin typeface="Times New Roman" panose="02020603050405020304" pitchFamily="18" charset="0"/>
                          <a:ea typeface="宋体" panose="02010600030101010101" pitchFamily="2" charset="-122"/>
                        </a:rPr>
                        <a:t>14.23</a:t>
                      </a:r>
                      <a:r>
                        <a:rPr lang="en-US" altLang="zh-CN" sz="1400" kern="100" dirty="0">
                          <a:effectLst/>
                          <a:latin typeface="Times New Roman" panose="02020603050405020304" pitchFamily="18" charset="0"/>
                          <a:ea typeface="宋体" panose="02010600030101010101" pitchFamily="2" charset="-122"/>
                        </a:rPr>
                        <a:t>×10</a:t>
                      </a:r>
                      <a:r>
                        <a:rPr lang="en-US" altLang="zh-CN" sz="1400" kern="100" baseline="30000" dirty="0">
                          <a:effectLst/>
                          <a:latin typeface="Times New Roman" panose="02020603050405020304" pitchFamily="18" charset="0"/>
                          <a:ea typeface="宋体" panose="02010600030101010101" pitchFamily="2" charset="-122"/>
                        </a:rPr>
                        <a:t>-6  </a:t>
                      </a:r>
                      <a:r>
                        <a:rPr lang="en-US" altLang="zh-CN" sz="1400" kern="100" dirty="0">
                          <a:effectLst/>
                          <a:latin typeface="Times New Roman" panose="02020603050405020304" pitchFamily="18" charset="0"/>
                          <a:ea typeface="宋体" panose="02010600030101010101" pitchFamily="2" charset="-122"/>
                        </a:rPr>
                        <a:t>K</a:t>
                      </a:r>
                      <a:r>
                        <a:rPr lang="en-US" altLang="zh-CN" sz="1400" kern="100" baseline="30000" dirty="0">
                          <a:effectLst/>
                          <a:latin typeface="Times New Roman" panose="02020603050405020304" pitchFamily="18" charset="0"/>
                          <a:ea typeface="宋体" panose="02010600030101010101" pitchFamily="2" charset="-122"/>
                        </a:rPr>
                        <a:t>-1</a:t>
                      </a:r>
                      <a:endParaRPr lang="zh-CN" sz="1400" kern="100" baseline="30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027148"/>
                  </a:ext>
                </a:extLst>
              </a:tr>
              <a:tr h="291969">
                <a:tc>
                  <a:txBody>
                    <a:bodyPr/>
                    <a:lstStyle/>
                    <a:p>
                      <a:pPr algn="ctr"/>
                      <a:r>
                        <a:rPr lang="en-US" altLang="zh-CN" sz="1400" kern="100" dirty="0">
                          <a:effectLst/>
                          <a:latin typeface="Times New Roman" panose="02020603050405020304" pitchFamily="18" charset="0"/>
                          <a:ea typeface="宋体" panose="02010600030101010101" pitchFamily="2" charset="-122"/>
                        </a:rPr>
                        <a:t>Rp</a:t>
                      </a:r>
                      <a:r>
                        <a:rPr lang="en-US" altLang="zh-CN" sz="1400" kern="100" baseline="-25000" dirty="0">
                          <a:effectLst/>
                          <a:latin typeface="Times New Roman" panose="02020603050405020304" pitchFamily="18" charset="0"/>
                          <a:ea typeface="宋体" panose="02010600030101010101" pitchFamily="2" charset="-122"/>
                        </a:rPr>
                        <a:t>0.25</a:t>
                      </a:r>
                      <a:r>
                        <a:rPr lang="en-US" altLang="zh-CN" sz="1400" kern="100" dirty="0">
                          <a:effectLst/>
                          <a:latin typeface="Times New Roman" panose="02020603050405020304" pitchFamily="18" charset="0"/>
                          <a:ea typeface="宋体" panose="02010600030101010101" pitchFamily="2" charset="-122"/>
                        </a:rPr>
                        <a:t>@4.2 K</a:t>
                      </a:r>
                      <a:endParaRPr lang="zh-CN" sz="1400" kern="100" baseline="-25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kern="100" dirty="0">
                          <a:solidFill>
                            <a:schemeClr val="tx1"/>
                          </a:solidFill>
                          <a:effectLst/>
                          <a:latin typeface="Times New Roman" panose="02020603050405020304" pitchFamily="18" charset="0"/>
                          <a:ea typeface="宋体" panose="02010600030101010101" pitchFamily="2" charset="-122"/>
                        </a:rPr>
                        <a:t>105MP</a:t>
                      </a:r>
                      <a:r>
                        <a:rPr lang="en-US" altLang="zh-CN" sz="1400" kern="100" dirty="0">
                          <a:solidFill>
                            <a:schemeClr val="tx1"/>
                          </a:solidFill>
                          <a:effectLst/>
                          <a:latin typeface="Times New Roman" panose="02020603050405020304" pitchFamily="18" charset="0"/>
                          <a:ea typeface="宋体" panose="02010600030101010101" pitchFamily="2" charset="-122"/>
                        </a:rPr>
                        <a:t>a</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636083"/>
                  </a:ext>
                </a:extLst>
              </a:tr>
            </a:tbl>
          </a:graphicData>
        </a:graphic>
      </p:graphicFrame>
      <p:pic>
        <p:nvPicPr>
          <p:cNvPr id="34" name="Picture 1">
            <a:extLst>
              <a:ext uri="{FF2B5EF4-FFF2-40B4-BE49-F238E27FC236}">
                <a16:creationId xmlns:a16="http://schemas.microsoft.com/office/drawing/2014/main" id="{EB466C1C-CB35-6094-8092-2A36B8C49212}"/>
              </a:ext>
            </a:extLst>
          </p:cNvPr>
          <p:cNvPicPr>
            <a:picLocks noChangeAspect="1" noChangeArrowheads="1"/>
          </p:cNvPicPr>
          <p:nvPr/>
        </p:nvPicPr>
        <p:blipFill>
          <a:blip r:embed="rId3"/>
          <a:srcRect/>
          <a:stretch>
            <a:fillRect/>
          </a:stretch>
        </p:blipFill>
        <p:spPr bwMode="auto">
          <a:xfrm>
            <a:off x="7262203" y="3820022"/>
            <a:ext cx="2767170" cy="2446554"/>
          </a:xfrm>
          <a:prstGeom prst="rect">
            <a:avLst/>
          </a:prstGeom>
          <a:noFill/>
          <a:ln w="1">
            <a:noFill/>
            <a:miter lim="800000"/>
            <a:headEnd/>
            <a:tailEnd type="none" w="med" len="med"/>
          </a:ln>
          <a:effectLst/>
        </p:spPr>
      </p:pic>
      <p:pic>
        <p:nvPicPr>
          <p:cNvPr id="57" name="图片 56">
            <a:extLst>
              <a:ext uri="{FF2B5EF4-FFF2-40B4-BE49-F238E27FC236}">
                <a16:creationId xmlns:a16="http://schemas.microsoft.com/office/drawing/2014/main" id="{529C8657-FE95-E49F-C55A-836151A1147A}"/>
              </a:ext>
            </a:extLst>
          </p:cNvPr>
          <p:cNvPicPr>
            <a:picLocks noChangeAspect="1"/>
          </p:cNvPicPr>
          <p:nvPr/>
        </p:nvPicPr>
        <p:blipFill>
          <a:blip r:embed="rId4"/>
          <a:stretch>
            <a:fillRect/>
          </a:stretch>
        </p:blipFill>
        <p:spPr>
          <a:xfrm>
            <a:off x="821092" y="1440969"/>
            <a:ext cx="4878013" cy="3840250"/>
          </a:xfrm>
          <a:prstGeom prst="rect">
            <a:avLst/>
          </a:prstGeom>
        </p:spPr>
      </p:pic>
    </p:spTree>
    <p:extLst>
      <p:ext uri="{BB962C8B-B14F-4D97-AF65-F5344CB8AC3E}">
        <p14:creationId xmlns:p14="http://schemas.microsoft.com/office/powerpoint/2010/main" val="56547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F581847B-1866-4B56-A23F-535515870715}"/>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9</a:t>
            </a:fld>
            <a:endParaRPr lang="zh-CN" altLang="en-US" sz="2000" dirty="0"/>
          </a:p>
        </p:txBody>
      </p:sp>
      <p:sp>
        <p:nvSpPr>
          <p:cNvPr id="4" name="标题 1">
            <a:extLst>
              <a:ext uri="{FF2B5EF4-FFF2-40B4-BE49-F238E27FC236}">
                <a16:creationId xmlns:a16="http://schemas.microsoft.com/office/drawing/2014/main" id="{A6FB2734-8A63-5C8F-6859-4B8607467260}"/>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Cable and Stress</a:t>
            </a:r>
            <a:endParaRPr lang="zh-CN" altLang="en-US" sz="2400" dirty="0">
              <a:latin typeface="Times New Roman" panose="02020603050405020304" pitchFamily="18" charset="0"/>
              <a:ea typeface="微软雅黑" panose="020B0503020204020204" pitchFamily="34" charset="-122"/>
            </a:endParaRPr>
          </a:p>
        </p:txBody>
      </p:sp>
      <p:sp>
        <p:nvSpPr>
          <p:cNvPr id="8" name="文本框 7">
            <a:extLst>
              <a:ext uri="{FF2B5EF4-FFF2-40B4-BE49-F238E27FC236}">
                <a16:creationId xmlns:a16="http://schemas.microsoft.com/office/drawing/2014/main" id="{78ED71C5-C83F-9F1E-0EDB-6E784D5E6A99}"/>
              </a:ext>
            </a:extLst>
          </p:cNvPr>
          <p:cNvSpPr txBox="1"/>
          <p:nvPr/>
        </p:nvSpPr>
        <p:spPr>
          <a:xfrm>
            <a:off x="769259" y="723697"/>
            <a:ext cx="6096000" cy="369332"/>
          </a:xfrm>
          <a:prstGeom prst="rect">
            <a:avLst/>
          </a:prstGeom>
          <a:noFill/>
        </p:spPr>
        <p:txBody>
          <a:bodyPr wrap="square">
            <a:spAutoFit/>
          </a:bodyPr>
          <a:lstStyle/>
          <a:p>
            <a:r>
              <a:rPr lang="en-US" altLang="zh-CN" b="1" dirty="0"/>
              <a:t>Optional cable scheme</a:t>
            </a:r>
            <a:endParaRPr lang="zh-CN" altLang="en-US" b="1" dirty="0"/>
          </a:p>
        </p:txBody>
      </p:sp>
      <p:graphicFrame>
        <p:nvGraphicFramePr>
          <p:cNvPr id="5" name="表格 4">
            <a:extLst>
              <a:ext uri="{FF2B5EF4-FFF2-40B4-BE49-F238E27FC236}">
                <a16:creationId xmlns:a16="http://schemas.microsoft.com/office/drawing/2014/main" id="{96F4EFE7-14E1-DDBD-1EA9-8458EB9280A9}"/>
              </a:ext>
            </a:extLst>
          </p:cNvPr>
          <p:cNvGraphicFramePr>
            <a:graphicFrameLocks noGrp="1"/>
          </p:cNvGraphicFramePr>
          <p:nvPr>
            <p:extLst>
              <p:ext uri="{D42A27DB-BD31-4B8C-83A1-F6EECF244321}">
                <p14:modId xmlns:p14="http://schemas.microsoft.com/office/powerpoint/2010/main" val="1878321374"/>
              </p:ext>
            </p:extLst>
          </p:nvPr>
        </p:nvGraphicFramePr>
        <p:xfrm>
          <a:off x="870857" y="1156613"/>
          <a:ext cx="6618512" cy="5410850"/>
        </p:xfrm>
        <a:graphic>
          <a:graphicData uri="http://schemas.openxmlformats.org/drawingml/2006/table">
            <a:tbl>
              <a:tblPr>
                <a:tableStyleId>{616DA210-FB5B-4158-B5E0-FEB733F419BA}</a:tableStyleId>
              </a:tblPr>
              <a:tblGrid>
                <a:gridCol w="827314">
                  <a:extLst>
                    <a:ext uri="{9D8B030D-6E8A-4147-A177-3AD203B41FA5}">
                      <a16:colId xmlns:a16="http://schemas.microsoft.com/office/drawing/2014/main" val="248761417"/>
                    </a:ext>
                  </a:extLst>
                </a:gridCol>
                <a:gridCol w="827314">
                  <a:extLst>
                    <a:ext uri="{9D8B030D-6E8A-4147-A177-3AD203B41FA5}">
                      <a16:colId xmlns:a16="http://schemas.microsoft.com/office/drawing/2014/main" val="1000545426"/>
                    </a:ext>
                  </a:extLst>
                </a:gridCol>
                <a:gridCol w="827314">
                  <a:extLst>
                    <a:ext uri="{9D8B030D-6E8A-4147-A177-3AD203B41FA5}">
                      <a16:colId xmlns:a16="http://schemas.microsoft.com/office/drawing/2014/main" val="3145597370"/>
                    </a:ext>
                  </a:extLst>
                </a:gridCol>
                <a:gridCol w="827314">
                  <a:extLst>
                    <a:ext uri="{9D8B030D-6E8A-4147-A177-3AD203B41FA5}">
                      <a16:colId xmlns:a16="http://schemas.microsoft.com/office/drawing/2014/main" val="3266172045"/>
                    </a:ext>
                  </a:extLst>
                </a:gridCol>
                <a:gridCol w="827314">
                  <a:extLst>
                    <a:ext uri="{9D8B030D-6E8A-4147-A177-3AD203B41FA5}">
                      <a16:colId xmlns:a16="http://schemas.microsoft.com/office/drawing/2014/main" val="4181867109"/>
                    </a:ext>
                  </a:extLst>
                </a:gridCol>
                <a:gridCol w="827314">
                  <a:extLst>
                    <a:ext uri="{9D8B030D-6E8A-4147-A177-3AD203B41FA5}">
                      <a16:colId xmlns:a16="http://schemas.microsoft.com/office/drawing/2014/main" val="2814469461"/>
                    </a:ext>
                  </a:extLst>
                </a:gridCol>
                <a:gridCol w="827314">
                  <a:extLst>
                    <a:ext uri="{9D8B030D-6E8A-4147-A177-3AD203B41FA5}">
                      <a16:colId xmlns:a16="http://schemas.microsoft.com/office/drawing/2014/main" val="3597454483"/>
                    </a:ext>
                  </a:extLst>
                </a:gridCol>
                <a:gridCol w="827314">
                  <a:extLst>
                    <a:ext uri="{9D8B030D-6E8A-4147-A177-3AD203B41FA5}">
                      <a16:colId xmlns:a16="http://schemas.microsoft.com/office/drawing/2014/main" val="870295599"/>
                    </a:ext>
                  </a:extLst>
                </a:gridCol>
              </a:tblGrid>
              <a:tr h="649804">
                <a:tc>
                  <a:txBody>
                    <a:bodyPr/>
                    <a:lstStyle/>
                    <a:p>
                      <a:pPr algn="ctr" fontAlgn="ctr"/>
                      <a:r>
                        <a:rPr lang="en-US" altLang="zh-CN" sz="1400" b="1" u="none" strike="noStrike" dirty="0">
                          <a:solidFill>
                            <a:srgbClr val="000000"/>
                          </a:solidFill>
                          <a:effectLst/>
                        </a:rPr>
                        <a:t>Cable parameter</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1" u="none" strike="noStrike" dirty="0">
                          <a:solidFill>
                            <a:srgbClr val="000000"/>
                          </a:solidFill>
                          <a:effectLst/>
                        </a:rPr>
                        <a:t>56*22</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000000"/>
                          </a:solidFill>
                          <a:effectLst/>
                          <a:uLnTx/>
                          <a:uFillTx/>
                          <a:latin typeface="等线" panose="02010600030101010101" pitchFamily="2" charset="-122"/>
                          <a:ea typeface="+mn-ea"/>
                          <a:cs typeface="+mn-cs"/>
                        </a:rPr>
                        <a:t>Single Al coating B</a:t>
                      </a: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dirty="0">
                          <a:solidFill>
                            <a:srgbClr val="000000"/>
                          </a:solidFill>
                          <a:effectLst/>
                        </a:rPr>
                        <a:t>56*22</a:t>
                      </a:r>
                      <a:endParaRPr lang="en-US" altLang="zh-CN" sz="1400" b="1" i="0" u="none" strike="noStrike" dirty="0">
                        <a:solidFill>
                          <a:srgbClr val="000000"/>
                        </a:solidFill>
                        <a:effectLst/>
                        <a:latin typeface="等线" panose="02010600030101010101" pitchFamily="2" charset="-122"/>
                        <a:ea typeface="+mn-ea"/>
                      </a:endParaRPr>
                    </a:p>
                    <a:p>
                      <a:pPr algn="ctr" fontAlgn="ctr"/>
                      <a:r>
                        <a:rPr lang="en-US" altLang="zh-CN" sz="1100" b="1" i="0" u="none" strike="noStrike" dirty="0">
                          <a:solidFill>
                            <a:srgbClr val="000000"/>
                          </a:solidFill>
                          <a:effectLst/>
                          <a:latin typeface="等线" panose="02010600030101010101" pitchFamily="2" charset="-122"/>
                          <a:ea typeface="+mn-ea"/>
                        </a:rPr>
                        <a:t>CMS-Like</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dirty="0">
                          <a:solidFill>
                            <a:srgbClr val="000000"/>
                          </a:solidFill>
                          <a:effectLst/>
                        </a:rPr>
                        <a:t>56*22</a:t>
                      </a:r>
                      <a:endParaRPr lang="en-US" altLang="zh-CN" sz="1400" b="1" i="0" u="none" strike="noStrike" dirty="0">
                        <a:solidFill>
                          <a:srgbClr val="000000"/>
                        </a:solidFill>
                        <a:effectLst/>
                        <a:latin typeface="等线" panose="02010600030101010101" pitchFamily="2" charset="-122"/>
                        <a:ea typeface="+mn-ea"/>
                      </a:endParaRPr>
                    </a:p>
                    <a:p>
                      <a:pPr algn="ctr" fontAlgn="ctr"/>
                      <a:r>
                        <a:rPr lang="en-US" altLang="zh-CN" sz="1200" b="1" i="0" u="none" strike="noStrike" dirty="0">
                          <a:solidFill>
                            <a:srgbClr val="000000"/>
                          </a:solidFill>
                          <a:effectLst/>
                          <a:latin typeface="等线" panose="02010600030101010101" pitchFamily="2" charset="-122"/>
                          <a:ea typeface="等线" panose="02010600030101010101" pitchFamily="2" charset="-122"/>
                        </a:rPr>
                        <a:t>Side</a:t>
                      </a: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dirty="0">
                          <a:solidFill>
                            <a:srgbClr val="000000"/>
                          </a:solidFill>
                          <a:effectLst/>
                        </a:rPr>
                        <a:t>56*22</a:t>
                      </a:r>
                      <a:endParaRPr lang="en-US" altLang="zh-CN" sz="1400" b="1" i="0" u="none" strike="noStrike" dirty="0">
                        <a:solidFill>
                          <a:srgbClr val="000000"/>
                        </a:solidFill>
                        <a:effectLst/>
                        <a:latin typeface="等线" panose="02010600030101010101" pitchFamily="2" charset="-122"/>
                        <a:ea typeface="+mn-ea"/>
                      </a:endParaRPr>
                    </a:p>
                    <a:p>
                      <a:pPr algn="ctr" fontAlgn="ctr"/>
                      <a:r>
                        <a:rPr lang="en-US" altLang="zh-CN" sz="1200" b="1" i="0" u="none" strike="noStrike" dirty="0">
                          <a:solidFill>
                            <a:srgbClr val="000000"/>
                          </a:solidFill>
                          <a:effectLst/>
                          <a:latin typeface="等线" panose="02010600030101010101" pitchFamily="2" charset="-122"/>
                          <a:ea typeface="等线" panose="02010600030101010101" pitchFamily="2" charset="-122"/>
                        </a:rPr>
                        <a:t>box</a:t>
                      </a:r>
                    </a:p>
                  </a:txBody>
                  <a:tcPr marL="6350" marR="6350" marT="6350" marB="0" anchor="ctr"/>
                </a:tc>
                <a:tc>
                  <a:txBody>
                    <a:bodyPr/>
                    <a:lstStyle/>
                    <a:p>
                      <a:pPr algn="ctr" fontAlgn="ctr"/>
                      <a:r>
                        <a:rPr lang="en-US" altLang="zh-CN" sz="1400" b="1" u="none" strike="noStrike" dirty="0">
                          <a:solidFill>
                            <a:srgbClr val="000000"/>
                          </a:solidFill>
                          <a:effectLst/>
                        </a:rPr>
                        <a:t>68*22</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000000"/>
                          </a:solidFill>
                          <a:effectLst/>
                          <a:uLnTx/>
                          <a:uFillTx/>
                          <a:latin typeface="等线" panose="02010600030101010101" pitchFamily="2" charset="-122"/>
                          <a:ea typeface="+mn-ea"/>
                          <a:cs typeface="+mn-cs"/>
                        </a:rPr>
                        <a:t>Single Al coating B</a:t>
                      </a:r>
                    </a:p>
                  </a:txBody>
                  <a:tcPr marL="6350" marR="6350" marT="6350" marB="0" anchor="ctr"/>
                </a:tc>
                <a:tc>
                  <a:txBody>
                    <a:bodyPr/>
                    <a:lstStyle/>
                    <a:p>
                      <a:pPr algn="ctr" fontAlgn="ctr"/>
                      <a:r>
                        <a:rPr lang="en-US" altLang="zh-CN" sz="1400" b="1" u="none" strike="noStrike" dirty="0">
                          <a:solidFill>
                            <a:srgbClr val="000000"/>
                          </a:solidFill>
                          <a:effectLst/>
                        </a:rPr>
                        <a:t>80*22</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000000"/>
                          </a:solidFill>
                          <a:effectLst/>
                          <a:uLnTx/>
                          <a:uFillTx/>
                          <a:latin typeface="等线" panose="02010600030101010101" pitchFamily="2" charset="-122"/>
                          <a:ea typeface="+mn-ea"/>
                          <a:cs typeface="+mn-cs"/>
                        </a:rPr>
                        <a:t>Single Al coating B</a:t>
                      </a:r>
                    </a:p>
                  </a:txBody>
                  <a:tcPr marL="6350" marR="6350" marT="6350" marB="0" anchor="ctr"/>
                </a:tc>
                <a:tc>
                  <a:txBody>
                    <a:bodyPr/>
                    <a:lstStyle/>
                    <a:p>
                      <a:pPr algn="ctr" fontAlgn="ctr"/>
                      <a:r>
                        <a:rPr lang="en-US" altLang="zh-CN" sz="1400" b="1" u="none" strike="noStrike" dirty="0">
                          <a:solidFill>
                            <a:srgbClr val="000000"/>
                          </a:solidFill>
                          <a:effectLst/>
                        </a:rPr>
                        <a:t>56*28</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000000"/>
                          </a:solidFill>
                          <a:effectLst/>
                          <a:uLnTx/>
                          <a:uFillTx/>
                          <a:latin typeface="等线" panose="02010600030101010101" pitchFamily="2" charset="-122"/>
                          <a:ea typeface="+mn-ea"/>
                          <a:cs typeface="+mn-cs"/>
                        </a:rPr>
                        <a:t>Single Al coating B</a:t>
                      </a:r>
                    </a:p>
                  </a:txBody>
                  <a:tcPr marL="6350" marR="6350" marT="6350" marB="0" anchor="ctr"/>
                </a:tc>
                <a:extLst>
                  <a:ext uri="{0D108BD9-81ED-4DB2-BD59-A6C34878D82A}">
                    <a16:rowId xmlns:a16="http://schemas.microsoft.com/office/drawing/2014/main" val="1063921575"/>
                  </a:ext>
                </a:extLst>
              </a:tr>
              <a:tr h="375961">
                <a:tc gridSpan="8">
                  <a:txBody>
                    <a:bodyPr/>
                    <a:lstStyle/>
                    <a:p>
                      <a:pPr algn="ctr">
                        <a:spcAft>
                          <a:spcPts val="0"/>
                        </a:spcAft>
                      </a:pPr>
                      <a:r>
                        <a:rPr lang="en-US" altLang="zh-CN" sz="1400" b="1" kern="100" dirty="0">
                          <a:effectLst/>
                        </a:rPr>
                        <a:t>Coil at 4.2 K</a:t>
                      </a:r>
                      <a:endParaRPr lang="zh-CN" alt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50" marR="6350" marT="6350" marB="0" anchor="ctr">
                    <a:solidFill>
                      <a:schemeClr val="accent1">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12306102"/>
                  </a:ext>
                </a:extLst>
              </a:tr>
              <a:tr h="514928">
                <a:tc>
                  <a:txBody>
                    <a:bodyPr/>
                    <a:lstStyle/>
                    <a:p>
                      <a:pPr algn="ctr" fontAlgn="ctr"/>
                      <a:r>
                        <a:rPr lang="en-US" altLang="zh-CN" sz="1400" b="0" u="none" strike="noStrike" dirty="0">
                          <a:solidFill>
                            <a:srgbClr val="000000"/>
                          </a:solidFill>
                          <a:effectLst/>
                        </a:rPr>
                        <a:t>NbTi</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172-242</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181-256</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174-254</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a:spcAft>
                          <a:spcPts val="0"/>
                        </a:spcAft>
                      </a:pPr>
                      <a:r>
                        <a:rPr lang="en-US" altLang="zh-CN" sz="1400" b="0" u="none" strike="noStrike" kern="1200" dirty="0">
                          <a:solidFill>
                            <a:srgbClr val="000000"/>
                          </a:solidFill>
                          <a:effectLst/>
                          <a:latin typeface="+mn-lt"/>
                          <a:ea typeface="+mn-ea"/>
                          <a:cs typeface="+mn-cs"/>
                        </a:rPr>
                        <a:t>188-246</a:t>
                      </a:r>
                      <a:endParaRPr lang="zh-CN" altLang="en-US" sz="1400" b="0" u="none" strike="noStrike" kern="1200" dirty="0">
                        <a:solidFill>
                          <a:srgbClr val="000000"/>
                        </a:solidFill>
                        <a:effectLst/>
                        <a:latin typeface="+mn-lt"/>
                        <a:ea typeface="+mn-ea"/>
                        <a:cs typeface="+mn-cs"/>
                      </a:endParaRPr>
                    </a:p>
                  </a:txBody>
                  <a:tcPr marL="68580" marR="68580" marT="0" marB="0" anchor="ctr"/>
                </a:tc>
                <a:tc>
                  <a:txBody>
                    <a:bodyPr/>
                    <a:lstStyle/>
                    <a:p>
                      <a:pPr algn="ctr" fontAlgn="ctr"/>
                      <a:r>
                        <a:rPr lang="en-US" altLang="zh-CN" sz="1400" b="0" u="none" strike="noStrike">
                          <a:solidFill>
                            <a:srgbClr val="000000"/>
                          </a:solidFill>
                          <a:effectLst/>
                        </a:rPr>
                        <a:t>174-243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174-243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174-245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153468929"/>
                  </a:ext>
                </a:extLst>
              </a:tr>
              <a:tr h="514928">
                <a:tc>
                  <a:txBody>
                    <a:bodyPr/>
                    <a:lstStyle/>
                    <a:p>
                      <a:pPr algn="ctr" fontAlgn="ctr"/>
                      <a:r>
                        <a:rPr lang="en-US" altLang="zh-CN" sz="1400" b="0" u="none" strike="noStrike" dirty="0">
                          <a:solidFill>
                            <a:srgbClr val="000000"/>
                          </a:solidFill>
                          <a:effectLst/>
                        </a:rPr>
                        <a:t>Al </a:t>
                      </a:r>
                      <a:r>
                        <a:rPr lang="en-US" altLang="zh-CN" sz="1400" dirty="0"/>
                        <a:t>Stabilizer</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5.5-88.3</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1.2-92.5</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1.3-99.8</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a:spcAft>
                          <a:spcPts val="0"/>
                        </a:spcAft>
                      </a:pPr>
                      <a:r>
                        <a:rPr lang="en-US" sz="1400" b="0" u="none" strike="noStrike" kern="1200" dirty="0">
                          <a:solidFill>
                            <a:srgbClr val="000000"/>
                          </a:solidFill>
                          <a:effectLst/>
                          <a:latin typeface="+mn-lt"/>
                          <a:ea typeface="+mn-ea"/>
                          <a:cs typeface="+mn-cs"/>
                        </a:rPr>
                        <a:t>12.8-96.5</a:t>
                      </a:r>
                    </a:p>
                  </a:txBody>
                  <a:tcPr marL="68580" marR="68580" marT="0" marB="0" anchor="ctr"/>
                </a:tc>
                <a:tc>
                  <a:txBody>
                    <a:bodyPr/>
                    <a:lstStyle/>
                    <a:p>
                      <a:pPr algn="ctr" fontAlgn="ctr"/>
                      <a:r>
                        <a:rPr lang="en-US" altLang="zh-CN" sz="1400" b="0" u="none" strike="noStrike">
                          <a:solidFill>
                            <a:srgbClr val="000000"/>
                          </a:solidFill>
                          <a:effectLst/>
                        </a:rPr>
                        <a:t>4.4-86.1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3.9-86.3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4.3-89.5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522900500"/>
                  </a:ext>
                </a:extLst>
              </a:tr>
              <a:tr h="514928">
                <a:tc>
                  <a:txBody>
                    <a:bodyPr/>
                    <a:lstStyle/>
                    <a:p>
                      <a:pPr algn="ctr" fontAlgn="ctr"/>
                      <a:r>
                        <a:rPr lang="en-US" altLang="zh-CN" sz="1400" b="0" u="none" strike="noStrike" dirty="0">
                          <a:solidFill>
                            <a:srgbClr val="000000"/>
                          </a:solidFill>
                          <a:effectLst/>
                        </a:rPr>
                        <a:t>Support </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5.65-36.3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1.8-70.2</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0.9-69.4</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u="none" strike="noStrike" kern="1200" dirty="0">
                          <a:solidFill>
                            <a:srgbClr val="000000"/>
                          </a:solidFill>
                          <a:effectLst/>
                          <a:latin typeface="+mn-lt"/>
                          <a:ea typeface="+mn-ea"/>
                          <a:cs typeface="+mn-cs"/>
                        </a:rPr>
                        <a:t>-</a:t>
                      </a:r>
                      <a:endParaRPr lang="zh-CN" altLang="zh-CN" sz="1400" b="0" u="none" strike="noStrike" kern="1200" dirty="0">
                        <a:solidFill>
                          <a:srgbClr val="000000"/>
                        </a:solidFill>
                        <a:effectLst/>
                        <a:latin typeface="+mn-lt"/>
                        <a:ea typeface="+mn-ea"/>
                        <a:cs typeface="+mn-cs"/>
                      </a:endParaRPr>
                    </a:p>
                  </a:txBody>
                  <a:tcPr marL="68580" marR="68580" marT="0" marB="0" anchor="ctr"/>
                </a:tc>
                <a:tc>
                  <a:txBody>
                    <a:bodyPr/>
                    <a:lstStyle/>
                    <a:p>
                      <a:pPr algn="ctr" fontAlgn="ctr"/>
                      <a:r>
                        <a:rPr lang="en-US" altLang="zh-CN" sz="1400" b="0" u="none" strike="noStrike" dirty="0">
                          <a:solidFill>
                            <a:srgbClr val="000000"/>
                          </a:solidFill>
                          <a:effectLst/>
                        </a:rPr>
                        <a:t>4.6-36.2</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3.9-35.8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4.2-36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300907439"/>
                  </a:ext>
                </a:extLst>
              </a:tr>
              <a:tr h="514928">
                <a:tc>
                  <a:txBody>
                    <a:bodyPr/>
                    <a:lstStyle/>
                    <a:p>
                      <a:pPr algn="ctr" fontAlgn="ctr"/>
                      <a:r>
                        <a:rPr lang="en-US" altLang="zh-CN" sz="1400" dirty="0"/>
                        <a:t>Al Reinforce</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1-81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0.4-80.7</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u="none" strike="noStrike" kern="1200" dirty="0">
                          <a:solidFill>
                            <a:srgbClr val="000000"/>
                          </a:solidFill>
                          <a:effectLst/>
                          <a:latin typeface="+mn-lt"/>
                          <a:ea typeface="+mn-ea"/>
                          <a:cs typeface="+mn-cs"/>
                        </a:rPr>
                        <a:t>30.2-57.1</a:t>
                      </a:r>
                      <a:endParaRPr lang="zh-CN" altLang="zh-CN" sz="1400" b="0" u="none" strike="noStrike" kern="1200" dirty="0">
                        <a:solidFill>
                          <a:srgbClr val="000000"/>
                        </a:solidFill>
                        <a:effectLst/>
                        <a:latin typeface="+mn-lt"/>
                        <a:ea typeface="+mn-ea"/>
                        <a:cs typeface="+mn-cs"/>
                      </a:endParaRPr>
                    </a:p>
                  </a:txBody>
                  <a:tcPr marL="68580" marR="68580" marT="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201628137"/>
                  </a:ext>
                </a:extLst>
              </a:tr>
              <a:tr h="375961">
                <a:tc gridSpan="8">
                  <a:txBody>
                    <a:bodyPr/>
                    <a:lstStyle/>
                    <a:p>
                      <a:pPr algn="ctr">
                        <a:spcAft>
                          <a:spcPts val="0"/>
                        </a:spcAft>
                      </a:pPr>
                      <a:r>
                        <a:rPr lang="en-US" altLang="zh-CN" sz="1400" b="1" kern="100" dirty="0">
                          <a:effectLst/>
                        </a:rPr>
                        <a:t>Coil at 4.2 K, energized</a:t>
                      </a:r>
                      <a:endParaRPr lang="zh-CN" alt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50" marR="6350" marT="6350" marB="0" anchor="ctr">
                    <a:solidFill>
                      <a:schemeClr val="accent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52748945"/>
                  </a:ext>
                </a:extLst>
              </a:tr>
              <a:tr h="487353">
                <a:tc>
                  <a:txBody>
                    <a:bodyPr/>
                    <a:lstStyle/>
                    <a:p>
                      <a:pPr algn="ctr" fontAlgn="ctr"/>
                      <a:r>
                        <a:rPr lang="en-US" altLang="zh-CN" sz="1400" b="0" u="none" strike="noStrike" dirty="0">
                          <a:solidFill>
                            <a:srgbClr val="000000"/>
                          </a:solidFill>
                          <a:effectLst/>
                        </a:rPr>
                        <a:t>NbTi</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20.9-208</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61-221</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33-217</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a:spcAft>
                          <a:spcPts val="0"/>
                        </a:spcAft>
                      </a:pPr>
                      <a:r>
                        <a:rPr lang="en-US" altLang="zh-CN" sz="1400" b="0" u="none" strike="noStrike" kern="1200" dirty="0">
                          <a:solidFill>
                            <a:srgbClr val="000000"/>
                          </a:solidFill>
                          <a:effectLst/>
                          <a:latin typeface="+mn-lt"/>
                          <a:ea typeface="+mn-ea"/>
                          <a:cs typeface="+mn-cs"/>
                        </a:rPr>
                        <a:t>80-223</a:t>
                      </a:r>
                      <a:endParaRPr lang="zh-CN" altLang="en-US" sz="1400" b="0" u="none" strike="noStrike" kern="1200" dirty="0">
                        <a:solidFill>
                          <a:srgbClr val="000000"/>
                        </a:solidFill>
                        <a:effectLst/>
                        <a:latin typeface="+mn-lt"/>
                        <a:ea typeface="+mn-ea"/>
                        <a:cs typeface="+mn-cs"/>
                      </a:endParaRPr>
                    </a:p>
                  </a:txBody>
                  <a:tcPr marL="68580" marR="68580" marT="0" marB="0" anchor="ctr"/>
                </a:tc>
                <a:tc>
                  <a:txBody>
                    <a:bodyPr/>
                    <a:lstStyle/>
                    <a:p>
                      <a:pPr algn="ctr" fontAlgn="ctr"/>
                      <a:r>
                        <a:rPr lang="en-US" altLang="zh-CN" sz="1400" b="0" u="none" strike="noStrike" dirty="0">
                          <a:solidFill>
                            <a:srgbClr val="000000"/>
                          </a:solidFill>
                          <a:effectLst/>
                        </a:rPr>
                        <a:t>54.9-221</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73.1-214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31.3-211</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938988121"/>
                  </a:ext>
                </a:extLst>
              </a:tr>
              <a:tr h="487353">
                <a:tc>
                  <a:txBody>
                    <a:bodyPr/>
                    <a:lstStyle/>
                    <a:p>
                      <a:pPr algn="ctr" fontAlgn="ctr"/>
                      <a:r>
                        <a:rPr lang="en-US" altLang="zh-CN" sz="1400" b="0" u="none" strike="noStrike" dirty="0">
                          <a:solidFill>
                            <a:srgbClr val="000000"/>
                          </a:solidFill>
                          <a:effectLst/>
                        </a:rPr>
                        <a:t>Al </a:t>
                      </a:r>
                      <a:r>
                        <a:rPr lang="en-US" altLang="zh-CN" sz="1400" dirty="0"/>
                        <a:t>Stabilizer</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47-103</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38.5-99.7</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44.3-103</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a:spcAft>
                          <a:spcPts val="0"/>
                        </a:spcAft>
                      </a:pPr>
                      <a:r>
                        <a:rPr lang="en-US" altLang="zh-CN" sz="1400" b="0" u="none" strike="noStrike" kern="1200" dirty="0">
                          <a:solidFill>
                            <a:srgbClr val="000000"/>
                          </a:solidFill>
                          <a:effectLst/>
                          <a:latin typeface="+mn-lt"/>
                          <a:ea typeface="+mn-ea"/>
                          <a:cs typeface="+mn-cs"/>
                        </a:rPr>
                        <a:t>46.7-105</a:t>
                      </a:r>
                      <a:endParaRPr lang="zh-CN" altLang="en-US" sz="1400" b="0" u="none" strike="noStrike" kern="1200" dirty="0">
                        <a:solidFill>
                          <a:srgbClr val="000000"/>
                        </a:solidFill>
                        <a:effectLst/>
                        <a:latin typeface="+mn-lt"/>
                        <a:ea typeface="+mn-ea"/>
                        <a:cs typeface="+mn-cs"/>
                      </a:endParaRPr>
                    </a:p>
                  </a:txBody>
                  <a:tcPr marL="68580" marR="68580" marT="0" marB="0" anchor="ctr"/>
                </a:tc>
                <a:tc>
                  <a:txBody>
                    <a:bodyPr/>
                    <a:lstStyle/>
                    <a:p>
                      <a:pPr algn="ctr" fontAlgn="ctr"/>
                      <a:r>
                        <a:rPr lang="en-US" altLang="zh-CN" sz="1400" b="0" u="none" strike="noStrike" dirty="0">
                          <a:solidFill>
                            <a:srgbClr val="000000"/>
                          </a:solidFill>
                          <a:effectLst/>
                        </a:rPr>
                        <a:t>41.5-95.9</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36.5-92.6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44.7-102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030820786"/>
                  </a:ext>
                </a:extLst>
              </a:tr>
              <a:tr h="487353">
                <a:tc>
                  <a:txBody>
                    <a:bodyPr/>
                    <a:lstStyle/>
                    <a:p>
                      <a:pPr algn="ctr" fontAlgn="ctr"/>
                      <a:r>
                        <a:rPr lang="en-US" altLang="zh-CN" sz="1400" b="0" u="none" strike="noStrike" dirty="0">
                          <a:solidFill>
                            <a:srgbClr val="000000"/>
                          </a:solidFill>
                          <a:effectLst/>
                        </a:rPr>
                        <a:t>Support </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49.5-115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33.8-112</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39.6-123</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a:spcAft>
                          <a:spcPts val="0"/>
                        </a:spcAft>
                      </a:pPr>
                      <a:r>
                        <a:rPr lang="en-US" sz="1400" b="0" u="none" strike="noStrike" kern="1200" dirty="0">
                          <a:solidFill>
                            <a:srgbClr val="000000"/>
                          </a:solidFill>
                          <a:effectLst/>
                          <a:latin typeface="+mn-lt"/>
                          <a:ea typeface="+mn-ea"/>
                          <a:cs typeface="+mn-cs"/>
                        </a:rPr>
                        <a:t>-</a:t>
                      </a:r>
                      <a:endParaRPr lang="zh-CN" altLang="en-US" sz="1400" b="0" u="none" strike="noStrike" kern="1200" dirty="0">
                        <a:solidFill>
                          <a:srgbClr val="000000"/>
                        </a:solidFill>
                        <a:effectLst/>
                        <a:latin typeface="+mn-lt"/>
                        <a:ea typeface="+mn-ea"/>
                        <a:cs typeface="+mn-cs"/>
                      </a:endParaRPr>
                    </a:p>
                  </a:txBody>
                  <a:tcPr marL="68580" marR="68580" marT="0" marB="0" anchor="ctr"/>
                </a:tc>
                <a:tc>
                  <a:txBody>
                    <a:bodyPr/>
                    <a:lstStyle/>
                    <a:p>
                      <a:pPr algn="ctr" fontAlgn="ctr"/>
                      <a:r>
                        <a:rPr lang="en-US" altLang="zh-CN" sz="1400" b="0" u="none" strike="noStrike" dirty="0">
                          <a:solidFill>
                            <a:srgbClr val="000000"/>
                          </a:solidFill>
                          <a:effectLst/>
                        </a:rPr>
                        <a:t>43.2-87.4</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37.5-74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46.9-104</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00115521"/>
                  </a:ext>
                </a:extLst>
              </a:tr>
              <a:tr h="487353">
                <a:tc>
                  <a:txBody>
                    <a:bodyPr/>
                    <a:lstStyle/>
                    <a:p>
                      <a:pPr algn="ctr" fontAlgn="ctr"/>
                      <a:r>
                        <a:rPr lang="en-US" altLang="zh-CN" sz="1400" dirty="0"/>
                        <a:t>Al Reinforce</a:t>
                      </a:r>
                      <a:endParaRPr lang="zh-CN" altLang="en-US" sz="1400" b="0" i="0" u="none" strike="noStrike" dirty="0">
                        <a:solidFill>
                          <a:srgbClr val="000000"/>
                        </a:solidFill>
                        <a:effectLst/>
                        <a:latin typeface="等线" panose="02010600030101010101" pitchFamily="2" charset="-122"/>
                        <a:ea typeface="+mn-ea"/>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a:solidFill>
                            <a:srgbClr val="000000"/>
                          </a:solidFill>
                          <a:effectLst/>
                        </a:rPr>
                        <a:t>37.8-124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43.3-128</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kern="1200" dirty="0">
                          <a:solidFill>
                            <a:srgbClr val="000000"/>
                          </a:solidFill>
                          <a:effectLst/>
                          <a:latin typeface="+mn-lt"/>
                          <a:ea typeface="+mn-ea"/>
                          <a:cs typeface="+mn-cs"/>
                        </a:rPr>
                        <a:t>52.5-102</a:t>
                      </a:r>
                      <a:endParaRPr lang="zh-CN" altLang="en-US" sz="1400" b="0" u="none" strike="noStrike" kern="1200" dirty="0">
                        <a:solidFill>
                          <a:srgbClr val="000000"/>
                        </a:solidFill>
                        <a:effectLst/>
                        <a:latin typeface="+mn-lt"/>
                        <a:ea typeface="+mn-ea"/>
                        <a:cs typeface="+mn-cs"/>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326332214"/>
                  </a:ext>
                </a:extLst>
              </a:tr>
            </a:tbl>
          </a:graphicData>
        </a:graphic>
      </p:graphicFrame>
      <p:sp>
        <p:nvSpPr>
          <p:cNvPr id="6" name="文本框 5">
            <a:extLst>
              <a:ext uri="{FF2B5EF4-FFF2-40B4-BE49-F238E27FC236}">
                <a16:creationId xmlns:a16="http://schemas.microsoft.com/office/drawing/2014/main" id="{EEB6B1F0-BC03-7DD9-0483-934063BBF5E5}"/>
              </a:ext>
            </a:extLst>
          </p:cNvPr>
          <p:cNvSpPr txBox="1"/>
          <p:nvPr/>
        </p:nvSpPr>
        <p:spPr>
          <a:xfrm>
            <a:off x="7743300" y="977911"/>
            <a:ext cx="3577843" cy="4108817"/>
          </a:xfrm>
          <a:prstGeom prst="rect">
            <a:avLst/>
          </a:prstGeom>
          <a:noFill/>
        </p:spPr>
        <p:txBody>
          <a:bodyPr wrap="square">
            <a:spAutoFit/>
          </a:bodyPr>
          <a:lstStyle/>
          <a:p>
            <a:pPr marL="285750" indent="-285750">
              <a:lnSpc>
                <a:spcPct val="125000"/>
              </a:lnSpc>
              <a:spcBef>
                <a:spcPts val="1200"/>
              </a:spcBef>
              <a:buFont typeface="Arial" panose="020B0604020202020204" pitchFamily="34" charset="0"/>
              <a:buChar char="•"/>
            </a:pPr>
            <a:r>
              <a:rPr lang="en-US" altLang="zh-CN" sz="1600" dirty="0"/>
              <a:t>The additional al alloy reinforcement has a very small effect on reducing the stress on the stabilizer, but carries additional manufacturing difficulties and costs.</a:t>
            </a:r>
          </a:p>
          <a:p>
            <a:pPr marL="285750" indent="-285750">
              <a:lnSpc>
                <a:spcPct val="125000"/>
              </a:lnSpc>
              <a:spcBef>
                <a:spcPts val="1200"/>
              </a:spcBef>
              <a:buFont typeface="Arial" panose="020B0604020202020204" pitchFamily="34" charset="0"/>
              <a:buChar char="•"/>
            </a:pPr>
            <a:r>
              <a:rPr lang="en-US" altLang="zh-CN" sz="1600" dirty="0"/>
              <a:t>Increasing the length of the cable will inevitably significantly reduce the Lorentz force on the cable, and the width of the cable has little effect.</a:t>
            </a:r>
          </a:p>
          <a:p>
            <a:pPr marL="285750" indent="-285750">
              <a:lnSpc>
                <a:spcPct val="125000"/>
              </a:lnSpc>
              <a:spcBef>
                <a:spcPts val="1200"/>
              </a:spcBef>
              <a:buFont typeface="Arial" panose="020B0604020202020204" pitchFamily="34" charset="0"/>
              <a:buChar char="•"/>
            </a:pPr>
            <a:r>
              <a:rPr lang="en-US" altLang="zh-CN" sz="1600" dirty="0"/>
              <a:t>Final selection: Cable section size is </a:t>
            </a:r>
            <a:r>
              <a:rPr lang="it-IT" altLang="zh-CN" sz="1600" b="1" dirty="0">
                <a:solidFill>
                  <a:srgbClr val="FF0000"/>
                </a:solidFill>
              </a:rPr>
              <a:t>68</a:t>
            </a:r>
            <a:r>
              <a:rPr lang="en-US" altLang="zh-CN" sz="1600" b="1" dirty="0">
                <a:solidFill>
                  <a:srgbClr val="FF0000"/>
                </a:solidFill>
              </a:rPr>
              <a:t>mm</a:t>
            </a:r>
            <a:r>
              <a:rPr lang="it-IT" altLang="zh-CN" sz="1600" b="1" dirty="0">
                <a:solidFill>
                  <a:srgbClr val="FF0000"/>
                </a:solidFill>
              </a:rPr>
              <a:t>*22</a:t>
            </a:r>
            <a:r>
              <a:rPr lang="en-US" altLang="zh-CN" sz="1600" b="1" dirty="0">
                <a:solidFill>
                  <a:srgbClr val="FF0000"/>
                </a:solidFill>
              </a:rPr>
              <a:t>mm</a:t>
            </a:r>
            <a:r>
              <a:rPr lang="it-IT" altLang="zh-CN" sz="1600" b="1" dirty="0">
                <a:solidFill>
                  <a:srgbClr val="FF0000"/>
                </a:solidFill>
              </a:rPr>
              <a:t>(Single Al coating B)</a:t>
            </a:r>
          </a:p>
          <a:p>
            <a:pPr marL="285750" indent="-285750">
              <a:spcBef>
                <a:spcPts val="600"/>
              </a:spcBef>
              <a:buFont typeface="Arial" panose="020B0604020202020204" pitchFamily="34" charset="0"/>
              <a:buChar char="•"/>
            </a:pPr>
            <a:endParaRPr lang="zh-CN" altLang="en-US" sz="1600" dirty="0"/>
          </a:p>
        </p:txBody>
      </p:sp>
      <p:pic>
        <p:nvPicPr>
          <p:cNvPr id="34" name="图片 33">
            <a:extLst>
              <a:ext uri="{FF2B5EF4-FFF2-40B4-BE49-F238E27FC236}">
                <a16:creationId xmlns:a16="http://schemas.microsoft.com/office/drawing/2014/main" id="{05FD42B3-F119-B621-FCF1-63E0E6392F8B}"/>
              </a:ext>
            </a:extLst>
          </p:cNvPr>
          <p:cNvPicPr>
            <a:picLocks noChangeAspect="1"/>
          </p:cNvPicPr>
          <p:nvPr/>
        </p:nvPicPr>
        <p:blipFill>
          <a:blip r:embed="rId3"/>
          <a:stretch>
            <a:fillRect/>
          </a:stretch>
        </p:blipFill>
        <p:spPr>
          <a:xfrm rot="5400000">
            <a:off x="8305288" y="4142043"/>
            <a:ext cx="2262337" cy="3240870"/>
          </a:xfrm>
          <a:prstGeom prst="rect">
            <a:avLst/>
          </a:prstGeom>
        </p:spPr>
      </p:pic>
      <p:pic>
        <p:nvPicPr>
          <p:cNvPr id="41" name="图片 40">
            <a:extLst>
              <a:ext uri="{FF2B5EF4-FFF2-40B4-BE49-F238E27FC236}">
                <a16:creationId xmlns:a16="http://schemas.microsoft.com/office/drawing/2014/main" id="{789012CC-49A2-D360-4636-BE33C25836D6}"/>
              </a:ext>
            </a:extLst>
          </p:cNvPr>
          <p:cNvPicPr>
            <a:picLocks noChangeAspect="1"/>
          </p:cNvPicPr>
          <p:nvPr/>
        </p:nvPicPr>
        <p:blipFill>
          <a:blip r:embed="rId4"/>
          <a:stretch>
            <a:fillRect/>
          </a:stretch>
        </p:blipFill>
        <p:spPr>
          <a:xfrm>
            <a:off x="11215715" y="4874670"/>
            <a:ext cx="913072" cy="743678"/>
          </a:xfrm>
          <a:prstGeom prst="rect">
            <a:avLst/>
          </a:prstGeom>
        </p:spPr>
      </p:pic>
    </p:spTree>
    <p:extLst>
      <p:ext uri="{BB962C8B-B14F-4D97-AF65-F5344CB8AC3E}">
        <p14:creationId xmlns:p14="http://schemas.microsoft.com/office/powerpoint/2010/main" val="322763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7479</TotalTime>
  <Words>2256</Words>
  <Application>Microsoft Office PowerPoint</Application>
  <PresentationFormat>宽屏</PresentationFormat>
  <Paragraphs>300</Paragraphs>
  <Slides>17</Slides>
  <Notes>15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-apple-system</vt:lpstr>
      <vt:lpstr>等线</vt:lpstr>
      <vt:lpstr>黑体</vt:lpstr>
      <vt:lpstr>宋体</vt:lpstr>
      <vt:lpstr>微软雅黑</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menglin</dc:creator>
  <cp:lastModifiedBy>menglin wang</cp:lastModifiedBy>
  <cp:revision>95</cp:revision>
  <dcterms:created xsi:type="dcterms:W3CDTF">2023-06-08T13:05:11Z</dcterms:created>
  <dcterms:modified xsi:type="dcterms:W3CDTF">2024-10-24T16:18:05Z</dcterms:modified>
</cp:coreProperties>
</file>