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7"/>
  </p:notesMasterIdLst>
  <p:handoutMasterIdLst>
    <p:handoutMasterId r:id="rId28"/>
  </p:handoutMasterIdLst>
  <p:sldIdLst>
    <p:sldId id="256" r:id="rId2"/>
    <p:sldId id="289" r:id="rId3"/>
    <p:sldId id="312" r:id="rId4"/>
    <p:sldId id="329" r:id="rId5"/>
    <p:sldId id="313" r:id="rId6"/>
    <p:sldId id="319" r:id="rId7"/>
    <p:sldId id="339" r:id="rId8"/>
    <p:sldId id="323" r:id="rId9"/>
    <p:sldId id="340" r:id="rId10"/>
    <p:sldId id="295" r:id="rId11"/>
    <p:sldId id="330" r:id="rId12"/>
    <p:sldId id="331" r:id="rId13"/>
    <p:sldId id="332" r:id="rId14"/>
    <p:sldId id="333" r:id="rId15"/>
    <p:sldId id="334" r:id="rId16"/>
    <p:sldId id="326" r:id="rId17"/>
    <p:sldId id="325" r:id="rId18"/>
    <p:sldId id="268" r:id="rId19"/>
    <p:sldId id="327" r:id="rId20"/>
    <p:sldId id="335" r:id="rId21"/>
    <p:sldId id="336" r:id="rId22"/>
    <p:sldId id="337" r:id="rId23"/>
    <p:sldId id="338" r:id="rId24"/>
    <p:sldId id="341" r:id="rId25"/>
    <p:sldId id="288" r:id="rId26"/>
  </p:sldIdLst>
  <p:sldSz cx="12192000" cy="6858000"/>
  <p:notesSz cx="12192000" cy="6858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7" autoAdjust="0"/>
    <p:restoredTop sz="94660"/>
  </p:normalViewPr>
  <p:slideViewPr>
    <p:cSldViewPr>
      <p:cViewPr varScale="1">
        <p:scale>
          <a:sx n="80" d="100"/>
          <a:sy n="80" d="100"/>
        </p:scale>
        <p:origin x="758" y="67"/>
      </p:cViewPr>
      <p:guideLst>
        <p:guide orient="horz" pos="2880"/>
        <p:guide pos="2160"/>
      </p:guideLst>
    </p:cSldViewPr>
  </p:slideViewPr>
  <p:notesTextViewPr>
    <p:cViewPr>
      <p:scale>
        <a:sx n="100" d="100"/>
        <a:sy n="100" d="100"/>
      </p:scale>
      <p:origin x="0" y="0"/>
    </p:cViewPr>
  </p:notesTextViewPr>
  <p:notesViewPr>
    <p:cSldViewPr>
      <p:cViewPr varScale="1">
        <p:scale>
          <a:sx n="116" d="100"/>
          <a:sy n="116" d="100"/>
        </p:scale>
        <p:origin x="1272"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a:extLst>
              <a:ext uri="{FF2B5EF4-FFF2-40B4-BE49-F238E27FC236}">
                <a16:creationId xmlns:a16="http://schemas.microsoft.com/office/drawing/2014/main" id="{B4E82F34-85C6-BC22-14DA-2A524857FD23}"/>
              </a:ext>
            </a:extLst>
          </p:cNvPr>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zh-CN" altLang="en-US"/>
          </a:p>
        </p:txBody>
      </p:sp>
      <p:sp>
        <p:nvSpPr>
          <p:cNvPr id="3" name="日期占位符 2">
            <a:extLst>
              <a:ext uri="{FF2B5EF4-FFF2-40B4-BE49-F238E27FC236}">
                <a16:creationId xmlns:a16="http://schemas.microsoft.com/office/drawing/2014/main" id="{BE897138-D682-ABED-B5FF-F091D3C98792}"/>
              </a:ext>
            </a:extLst>
          </p:cNvPr>
          <p:cNvSpPr>
            <a:spLocks noGrp="1"/>
          </p:cNvSpPr>
          <p:nvPr>
            <p:ph type="dt" sz="quarter" idx="1"/>
          </p:nvPr>
        </p:nvSpPr>
        <p:spPr>
          <a:xfrm>
            <a:off x="6905625" y="0"/>
            <a:ext cx="5283200" cy="344488"/>
          </a:xfrm>
          <a:prstGeom prst="rect">
            <a:avLst/>
          </a:prstGeom>
        </p:spPr>
        <p:txBody>
          <a:bodyPr vert="horz" lIns="91440" tIns="45720" rIns="91440" bIns="45720" rtlCol="0"/>
          <a:lstStyle>
            <a:lvl1pPr algn="r">
              <a:defRPr sz="1200"/>
            </a:lvl1pPr>
          </a:lstStyle>
          <a:p>
            <a:fld id="{130B19A8-4D93-45B9-A26B-7C51F9D0DCB4}" type="datetimeFigureOut">
              <a:rPr lang="zh-CN" altLang="en-US" smtClean="0"/>
              <a:t>2024/10/24</a:t>
            </a:fld>
            <a:endParaRPr lang="zh-CN" altLang="en-US"/>
          </a:p>
        </p:txBody>
      </p:sp>
      <p:sp>
        <p:nvSpPr>
          <p:cNvPr id="4" name="页脚占位符 3">
            <a:extLst>
              <a:ext uri="{FF2B5EF4-FFF2-40B4-BE49-F238E27FC236}">
                <a16:creationId xmlns:a16="http://schemas.microsoft.com/office/drawing/2014/main" id="{7128B8D6-BBBD-05E3-B6E0-C1218361944E}"/>
              </a:ext>
            </a:extLst>
          </p:cNvPr>
          <p:cNvSpPr>
            <a:spLocks noGrp="1"/>
          </p:cNvSpPr>
          <p:nvPr>
            <p:ph type="ftr" sz="quarter" idx="2"/>
          </p:nvPr>
        </p:nvSpPr>
        <p:spPr>
          <a:xfrm>
            <a:off x="0" y="6513513"/>
            <a:ext cx="5283200" cy="3444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a:extLst>
              <a:ext uri="{FF2B5EF4-FFF2-40B4-BE49-F238E27FC236}">
                <a16:creationId xmlns:a16="http://schemas.microsoft.com/office/drawing/2014/main" id="{3DEDA784-483E-9B14-DC56-D7B41A8646B7}"/>
              </a:ext>
            </a:extLst>
          </p:cNvPr>
          <p:cNvSpPr>
            <a:spLocks noGrp="1"/>
          </p:cNvSpPr>
          <p:nvPr>
            <p:ph type="sldNum" sz="quarter" idx="3"/>
          </p:nvPr>
        </p:nvSpPr>
        <p:spPr>
          <a:xfrm>
            <a:off x="6905625" y="6513513"/>
            <a:ext cx="5283200" cy="344487"/>
          </a:xfrm>
          <a:prstGeom prst="rect">
            <a:avLst/>
          </a:prstGeom>
        </p:spPr>
        <p:txBody>
          <a:bodyPr vert="horz" lIns="91440" tIns="45720" rIns="91440" bIns="45720" rtlCol="0" anchor="b"/>
          <a:lstStyle>
            <a:lvl1pPr algn="r">
              <a:defRPr sz="1200"/>
            </a:lvl1pPr>
          </a:lstStyle>
          <a:p>
            <a:fld id="{CBEB8901-F0BB-47DE-9B26-E1CA91180BC2}" type="slidenum">
              <a:rPr lang="zh-CN" altLang="en-US" smtClean="0"/>
              <a:t>‹#›</a:t>
            </a:fld>
            <a:endParaRPr lang="zh-CN" altLang="en-US"/>
          </a:p>
        </p:txBody>
      </p:sp>
    </p:spTree>
    <p:extLst>
      <p:ext uri="{BB962C8B-B14F-4D97-AF65-F5344CB8AC3E}">
        <p14:creationId xmlns:p14="http://schemas.microsoft.com/office/powerpoint/2010/main" val="47965353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697EA6C4-9B64-4E4D-A85C-16E0B7D9C78D}" type="datetimeFigureOut">
              <a:rPr lang="zh-CN" altLang="en-US" smtClean="0"/>
              <a:t>2024/10/24</a:t>
            </a:fld>
            <a:endParaRPr lang="zh-CN" altLang="en-US"/>
          </a:p>
        </p:txBody>
      </p:sp>
      <p:sp>
        <p:nvSpPr>
          <p:cNvPr id="4" name="幻灯片图像占位符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10FFD2AD-33E0-49B7-91D1-4F6D10EAB8E3}" type="slidenum">
              <a:rPr lang="zh-CN" altLang="en-US" smtClean="0"/>
              <a:t>‹#›</a:t>
            </a:fld>
            <a:endParaRPr lang="zh-CN" altLang="en-US"/>
          </a:p>
        </p:txBody>
      </p:sp>
    </p:spTree>
    <p:extLst>
      <p:ext uri="{BB962C8B-B14F-4D97-AF65-F5344CB8AC3E}">
        <p14:creationId xmlns:p14="http://schemas.microsoft.com/office/powerpoint/2010/main" val="257171055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Hello everyone, the topic of my presentation today is </a:t>
            </a:r>
            <a:r>
              <a:rPr lang="en-US" altLang="zh-CN" sz="1200" dirty="0"/>
              <a:t>Mechanical Design of the Beampipe and </a:t>
            </a:r>
            <a:r>
              <a:rPr lang="en-US" altLang="zh-CN" sz="1200" dirty="0" err="1"/>
              <a:t>Lumical</a:t>
            </a:r>
            <a:endParaRPr lang="zh-CN" altLang="en-US" dirty="0"/>
          </a:p>
        </p:txBody>
      </p:sp>
      <p:sp>
        <p:nvSpPr>
          <p:cNvPr id="4" name="灯片编号占位符 3"/>
          <p:cNvSpPr>
            <a:spLocks noGrp="1"/>
          </p:cNvSpPr>
          <p:nvPr>
            <p:ph type="sldNum" sz="quarter" idx="5"/>
          </p:nvPr>
        </p:nvSpPr>
        <p:spPr/>
        <p:txBody>
          <a:bodyPr/>
          <a:lstStyle/>
          <a:p>
            <a:fld id="{10FFD2AD-33E0-49B7-91D1-4F6D10EAB8E3}" type="slidenum">
              <a:rPr lang="zh-CN" altLang="en-US" smtClean="0"/>
              <a:t>1</a:t>
            </a:fld>
            <a:endParaRPr lang="zh-CN" altLang="en-US"/>
          </a:p>
        </p:txBody>
      </p:sp>
    </p:spTree>
    <p:extLst>
      <p:ext uri="{BB962C8B-B14F-4D97-AF65-F5344CB8AC3E}">
        <p14:creationId xmlns:p14="http://schemas.microsoft.com/office/powerpoint/2010/main" val="4387692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This is the overall structure of the beampipe</a:t>
            </a:r>
            <a:endParaRPr lang="zh-CN" altLang="en-US" dirty="0"/>
          </a:p>
        </p:txBody>
      </p:sp>
      <p:sp>
        <p:nvSpPr>
          <p:cNvPr id="4" name="灯片编号占位符 3"/>
          <p:cNvSpPr>
            <a:spLocks noGrp="1"/>
          </p:cNvSpPr>
          <p:nvPr>
            <p:ph type="sldNum" sz="quarter" idx="10"/>
          </p:nvPr>
        </p:nvSpPr>
        <p:spPr/>
        <p:txBody>
          <a:bodyPr/>
          <a:lstStyle/>
          <a:p>
            <a:fld id="{10FFD2AD-33E0-49B7-91D1-4F6D10EAB8E3}" type="slidenum">
              <a:rPr lang="zh-CN" altLang="en-US" smtClean="0"/>
              <a:t>10</a:t>
            </a:fld>
            <a:endParaRPr lang="zh-CN" altLang="en-US"/>
          </a:p>
        </p:txBody>
      </p:sp>
    </p:spTree>
    <p:extLst>
      <p:ext uri="{BB962C8B-B14F-4D97-AF65-F5344CB8AC3E}">
        <p14:creationId xmlns:p14="http://schemas.microsoft.com/office/powerpoint/2010/main" val="3965358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Next, I carry out static analysis of the beampipe</a:t>
            </a:r>
            <a:endParaRPr lang="zh-CN" altLang="en-US" dirty="0"/>
          </a:p>
        </p:txBody>
      </p:sp>
      <p:sp>
        <p:nvSpPr>
          <p:cNvPr id="4" name="灯片编号占位符 3"/>
          <p:cNvSpPr>
            <a:spLocks noGrp="1"/>
          </p:cNvSpPr>
          <p:nvPr>
            <p:ph type="sldNum" sz="quarter" idx="5"/>
          </p:nvPr>
        </p:nvSpPr>
        <p:spPr/>
        <p:txBody>
          <a:bodyPr/>
          <a:lstStyle/>
          <a:p>
            <a:fld id="{10FFD2AD-33E0-49B7-91D1-4F6D10EAB8E3}" type="slidenum">
              <a:rPr lang="zh-CN" altLang="en-US" smtClean="0"/>
              <a:t>11</a:t>
            </a:fld>
            <a:endParaRPr lang="zh-CN" altLang="en-US"/>
          </a:p>
        </p:txBody>
      </p:sp>
    </p:spTree>
    <p:extLst>
      <p:ext uri="{BB962C8B-B14F-4D97-AF65-F5344CB8AC3E}">
        <p14:creationId xmlns:p14="http://schemas.microsoft.com/office/powerpoint/2010/main" val="236734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We can conclude that.      It can be seen from the stress/deformation cloud map</a:t>
            </a:r>
            <a:endParaRPr lang="zh-CN" altLang="en-US" dirty="0"/>
          </a:p>
        </p:txBody>
      </p:sp>
      <p:sp>
        <p:nvSpPr>
          <p:cNvPr id="4" name="灯片编号占位符 3"/>
          <p:cNvSpPr>
            <a:spLocks noGrp="1"/>
          </p:cNvSpPr>
          <p:nvPr>
            <p:ph type="sldNum" sz="quarter" idx="5"/>
          </p:nvPr>
        </p:nvSpPr>
        <p:spPr/>
        <p:txBody>
          <a:bodyPr/>
          <a:lstStyle/>
          <a:p>
            <a:fld id="{10FFD2AD-33E0-49B7-91D1-4F6D10EAB8E3}" type="slidenum">
              <a:rPr lang="zh-CN" altLang="en-US" smtClean="0"/>
              <a:t>12</a:t>
            </a:fld>
            <a:endParaRPr lang="zh-CN" altLang="en-US"/>
          </a:p>
        </p:txBody>
      </p:sp>
    </p:spTree>
    <p:extLst>
      <p:ext uri="{BB962C8B-B14F-4D97-AF65-F5344CB8AC3E}">
        <p14:creationId xmlns:p14="http://schemas.microsoft.com/office/powerpoint/2010/main" val="8979542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Next I calculate the </a:t>
            </a:r>
            <a:r>
              <a:rPr lang="en-US" altLang="zh-CN" dirty="0" err="1"/>
              <a:t>beampipoe</a:t>
            </a:r>
            <a:r>
              <a:rPr lang="en-US" altLang="zh-CN" dirty="0"/>
              <a:t> heat transfer</a:t>
            </a:r>
            <a:endParaRPr lang="zh-CN" altLang="en-US" dirty="0"/>
          </a:p>
        </p:txBody>
      </p:sp>
      <p:sp>
        <p:nvSpPr>
          <p:cNvPr id="4" name="灯片编号占位符 3"/>
          <p:cNvSpPr>
            <a:spLocks noGrp="1"/>
          </p:cNvSpPr>
          <p:nvPr>
            <p:ph type="sldNum" sz="quarter" idx="10"/>
          </p:nvPr>
        </p:nvSpPr>
        <p:spPr/>
        <p:txBody>
          <a:bodyPr/>
          <a:lstStyle/>
          <a:p>
            <a:fld id="{10FFD2AD-33E0-49B7-91D1-4F6D10EAB8E3}" type="slidenum">
              <a:rPr lang="zh-CN" altLang="en-US" smtClean="0"/>
              <a:t>16</a:t>
            </a:fld>
            <a:endParaRPr lang="zh-CN" altLang="en-US"/>
          </a:p>
        </p:txBody>
      </p:sp>
    </p:spTree>
    <p:extLst>
      <p:ext uri="{BB962C8B-B14F-4D97-AF65-F5344CB8AC3E}">
        <p14:creationId xmlns:p14="http://schemas.microsoft.com/office/powerpoint/2010/main" val="1796929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By comparison</a:t>
            </a:r>
            <a:endParaRPr lang="zh-CN" altLang="en-US" dirty="0"/>
          </a:p>
        </p:txBody>
      </p:sp>
      <p:sp>
        <p:nvSpPr>
          <p:cNvPr id="4" name="灯片编号占位符 3"/>
          <p:cNvSpPr>
            <a:spLocks noGrp="1"/>
          </p:cNvSpPr>
          <p:nvPr>
            <p:ph type="sldNum" sz="quarter" idx="5"/>
          </p:nvPr>
        </p:nvSpPr>
        <p:spPr/>
        <p:txBody>
          <a:bodyPr/>
          <a:lstStyle/>
          <a:p>
            <a:fld id="{10FFD2AD-33E0-49B7-91D1-4F6D10EAB8E3}" type="slidenum">
              <a:rPr lang="zh-CN" altLang="en-US" smtClean="0"/>
              <a:t>18</a:t>
            </a:fld>
            <a:endParaRPr lang="zh-CN" altLang="en-US"/>
          </a:p>
        </p:txBody>
      </p:sp>
    </p:spTree>
    <p:extLst>
      <p:ext uri="{BB962C8B-B14F-4D97-AF65-F5344CB8AC3E}">
        <p14:creationId xmlns:p14="http://schemas.microsoft.com/office/powerpoint/2010/main" val="14932741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0FFD2AD-33E0-49B7-91D1-4F6D10EAB8E3}" type="slidenum">
              <a:rPr lang="zh-CN" altLang="en-US" smtClean="0"/>
              <a:t>23</a:t>
            </a:fld>
            <a:endParaRPr lang="zh-CN" altLang="en-US"/>
          </a:p>
        </p:txBody>
      </p:sp>
    </p:spTree>
    <p:extLst>
      <p:ext uri="{BB962C8B-B14F-4D97-AF65-F5344CB8AC3E}">
        <p14:creationId xmlns:p14="http://schemas.microsoft.com/office/powerpoint/2010/main" val="32165815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I will introduce it from the following five aspects</a:t>
            </a:r>
            <a:endParaRPr lang="zh-CN" altLang="en-US" dirty="0"/>
          </a:p>
        </p:txBody>
      </p:sp>
      <p:sp>
        <p:nvSpPr>
          <p:cNvPr id="4" name="灯片编号占位符 3"/>
          <p:cNvSpPr>
            <a:spLocks noGrp="1"/>
          </p:cNvSpPr>
          <p:nvPr>
            <p:ph type="sldNum" sz="quarter" idx="5"/>
          </p:nvPr>
        </p:nvSpPr>
        <p:spPr/>
        <p:txBody>
          <a:bodyPr/>
          <a:lstStyle/>
          <a:p>
            <a:fld id="{10FFD2AD-33E0-49B7-91D1-4F6D10EAB8E3}" type="slidenum">
              <a:rPr lang="zh-CN" altLang="en-US" smtClean="0"/>
              <a:t>2</a:t>
            </a:fld>
            <a:endParaRPr lang="zh-CN" altLang="en-US"/>
          </a:p>
        </p:txBody>
      </p:sp>
    </p:spTree>
    <p:extLst>
      <p:ext uri="{BB962C8B-B14F-4D97-AF65-F5344CB8AC3E}">
        <p14:creationId xmlns:p14="http://schemas.microsoft.com/office/powerpoint/2010/main" val="6259785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As shown on the right</a:t>
            </a:r>
            <a:endParaRPr lang="zh-CN" altLang="en-US" dirty="0"/>
          </a:p>
        </p:txBody>
      </p:sp>
      <p:sp>
        <p:nvSpPr>
          <p:cNvPr id="4" name="灯片编号占位符 3"/>
          <p:cNvSpPr>
            <a:spLocks noGrp="1"/>
          </p:cNvSpPr>
          <p:nvPr>
            <p:ph type="sldNum" sz="quarter" idx="10"/>
          </p:nvPr>
        </p:nvSpPr>
        <p:spPr/>
        <p:txBody>
          <a:bodyPr/>
          <a:lstStyle/>
          <a:p>
            <a:fld id="{10FFD2AD-33E0-49B7-91D1-4F6D10EAB8E3}" type="slidenum">
              <a:rPr lang="zh-CN" altLang="en-US" smtClean="0"/>
              <a:t>3</a:t>
            </a:fld>
            <a:endParaRPr lang="zh-CN" altLang="en-US"/>
          </a:p>
        </p:txBody>
      </p:sp>
    </p:spTree>
    <p:extLst>
      <p:ext uri="{BB962C8B-B14F-4D97-AF65-F5344CB8AC3E}">
        <p14:creationId xmlns:p14="http://schemas.microsoft.com/office/powerpoint/2010/main" val="10903125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0FFD2AD-33E0-49B7-91D1-4F6D10EAB8E3}" type="slidenum">
              <a:rPr lang="zh-CN" altLang="en-US" smtClean="0"/>
              <a:t>4</a:t>
            </a:fld>
            <a:endParaRPr lang="zh-CN" altLang="en-US"/>
          </a:p>
        </p:txBody>
      </p:sp>
    </p:spTree>
    <p:extLst>
      <p:ext uri="{BB962C8B-B14F-4D97-AF65-F5344CB8AC3E}">
        <p14:creationId xmlns:p14="http://schemas.microsoft.com/office/powerpoint/2010/main" val="42730467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0FFD2AD-33E0-49B7-91D1-4F6D10EAB8E3}" type="slidenum">
              <a:rPr lang="zh-CN" altLang="en-US" smtClean="0"/>
              <a:t>5</a:t>
            </a:fld>
            <a:endParaRPr lang="zh-CN" altLang="en-US"/>
          </a:p>
        </p:txBody>
      </p:sp>
    </p:spTree>
    <p:extLst>
      <p:ext uri="{BB962C8B-B14F-4D97-AF65-F5344CB8AC3E}">
        <p14:creationId xmlns:p14="http://schemas.microsoft.com/office/powerpoint/2010/main" val="16779144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10"/>
          </p:nvPr>
        </p:nvSpPr>
        <p:spPr/>
        <p:txBody>
          <a:bodyPr/>
          <a:lstStyle/>
          <a:p>
            <a:fld id="{10FFD2AD-33E0-49B7-91D1-4F6D10EAB8E3}" type="slidenum">
              <a:rPr lang="zh-CN" altLang="en-US" smtClean="0"/>
              <a:t>6</a:t>
            </a:fld>
            <a:endParaRPr lang="zh-CN" altLang="en-US"/>
          </a:p>
        </p:txBody>
      </p:sp>
    </p:spTree>
    <p:extLst>
      <p:ext uri="{BB962C8B-B14F-4D97-AF65-F5344CB8AC3E}">
        <p14:creationId xmlns:p14="http://schemas.microsoft.com/office/powerpoint/2010/main" val="7659427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10"/>
          </p:nvPr>
        </p:nvSpPr>
        <p:spPr/>
        <p:txBody>
          <a:bodyPr/>
          <a:lstStyle/>
          <a:p>
            <a:fld id="{10FFD2AD-33E0-49B7-91D1-4F6D10EAB8E3}" type="slidenum">
              <a:rPr lang="zh-CN" altLang="en-US" smtClean="0"/>
              <a:t>7</a:t>
            </a:fld>
            <a:endParaRPr lang="zh-CN" altLang="en-US"/>
          </a:p>
        </p:txBody>
      </p:sp>
    </p:spTree>
    <p:extLst>
      <p:ext uri="{BB962C8B-B14F-4D97-AF65-F5344CB8AC3E}">
        <p14:creationId xmlns:p14="http://schemas.microsoft.com/office/powerpoint/2010/main" val="1625248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0FFD2AD-33E0-49B7-91D1-4F6D10EAB8E3}" type="slidenum">
              <a:rPr lang="zh-CN" altLang="en-US" smtClean="0"/>
              <a:t>8</a:t>
            </a:fld>
            <a:endParaRPr lang="zh-CN" altLang="en-US"/>
          </a:p>
        </p:txBody>
      </p:sp>
    </p:spTree>
    <p:extLst>
      <p:ext uri="{BB962C8B-B14F-4D97-AF65-F5344CB8AC3E}">
        <p14:creationId xmlns:p14="http://schemas.microsoft.com/office/powerpoint/2010/main" val="3431489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0FFD2AD-33E0-49B7-91D1-4F6D10EAB8E3}" type="slidenum">
              <a:rPr lang="zh-CN" altLang="en-US" smtClean="0"/>
              <a:t>9</a:t>
            </a:fld>
            <a:endParaRPr lang="zh-CN" altLang="en-US"/>
          </a:p>
        </p:txBody>
      </p:sp>
    </p:spTree>
    <p:extLst>
      <p:ext uri="{BB962C8B-B14F-4D97-AF65-F5344CB8AC3E}">
        <p14:creationId xmlns:p14="http://schemas.microsoft.com/office/powerpoint/2010/main" val="586856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009F62EF-C71A-4FB3-A09E-01EB7F521114}" type="datetime1">
              <a:rPr lang="en-US" altLang="zh-CN" smtClean="0"/>
              <a:t>10/24/2024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chemeClr val="tx1"/>
                </a:solidFill>
                <a:latin typeface="Times New Roman"/>
                <a:cs typeface="Times New Roman"/>
              </a:defRPr>
            </a:lvl1pPr>
          </a:lstStyle>
          <a:p>
            <a:endParaRPr/>
          </a:p>
        </p:txBody>
      </p:sp>
      <p:sp>
        <p:nvSpPr>
          <p:cNvPr id="3" name="Holder 3"/>
          <p:cNvSpPr>
            <a:spLocks noGrp="1"/>
          </p:cNvSpPr>
          <p:nvPr>
            <p:ph type="body" idx="1"/>
          </p:nvPr>
        </p:nvSpPr>
        <p:spPr/>
        <p:txBody>
          <a:bodyPr lIns="0" tIns="0" rIns="0" bIns="0"/>
          <a:lstStyle>
            <a:lvl1pPr>
              <a:defRPr sz="1600"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857197E-CCAF-4EEF-A172-B429C2BDBCF4}" type="datetime1">
              <a:rPr lang="en-US" altLang="zh-CN" smtClean="0"/>
              <a:t>10/24/2024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chemeClr val="tx1"/>
                </a:solidFill>
                <a:latin typeface="Times New Roman"/>
                <a:cs typeface="Times New Roman"/>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BB6D23B8-91F7-4B91-8628-DC9607DDA2D2}" type="datetime1">
              <a:rPr lang="en-US" altLang="zh-CN" smtClean="0"/>
              <a:t>10/24/2024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chemeClr val="tx1"/>
                </a:solidFill>
                <a:latin typeface="Times New Roman"/>
                <a:cs typeface="Times New Roman"/>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5C301EFF-A35A-4E39-A9C9-5E8FEE08FC4B}" type="datetime1">
              <a:rPr lang="en-US" altLang="zh-CN" smtClean="0"/>
              <a:t>10/24/2024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B450DB2B-36CD-43F9-9FE9-5B6A72CAD423}" type="datetime1">
              <a:rPr lang="en-US" altLang="zh-CN" smtClean="0"/>
              <a:t>10/24/2024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cxnSp>
        <p:nvCxnSpPr>
          <p:cNvPr id="3" name="直接连接符 4"/>
          <p:cNvCxnSpPr/>
          <p:nvPr/>
        </p:nvCxnSpPr>
        <p:spPr>
          <a:xfrm>
            <a:off x="0" y="715963"/>
            <a:ext cx="12192000" cy="0"/>
          </a:xfrm>
          <a:prstGeom prst="line">
            <a:avLst/>
          </a:prstGeom>
          <a:ln w="28575">
            <a:solidFill>
              <a:srgbClr val="3E95C3"/>
            </a:solidFill>
          </a:ln>
        </p:spPr>
        <p:style>
          <a:lnRef idx="1">
            <a:schemeClr val="accent1"/>
          </a:lnRef>
          <a:fillRef idx="0">
            <a:schemeClr val="accent1"/>
          </a:fillRef>
          <a:effectRef idx="0">
            <a:schemeClr val="accent1"/>
          </a:effectRef>
          <a:fontRef idx="minor">
            <a:schemeClr val="tx1"/>
          </a:fontRef>
        </p:style>
      </p:cxnSp>
      <p:sp>
        <p:nvSpPr>
          <p:cNvPr id="4" name="Date Placeholder 1"/>
          <p:cNvSpPr>
            <a:spLocks noGrp="1"/>
          </p:cNvSpPr>
          <p:nvPr>
            <p:ph type="dt" sz="half" idx="10"/>
          </p:nvPr>
        </p:nvSpPr>
        <p:spPr/>
        <p:txBody>
          <a:bodyPr/>
          <a:lstStyle>
            <a:lvl1pPr>
              <a:defRPr/>
            </a:lvl1pPr>
          </a:lstStyle>
          <a:p>
            <a:pPr>
              <a:defRPr/>
            </a:pPr>
            <a:fld id="{57DB7CD2-BFDF-4F57-A020-5783C02B4920}" type="datetime1">
              <a:rPr lang="en-US" altLang="zh-CN" smtClean="0"/>
              <a:t>10/24/2024</a:t>
            </a:fld>
            <a:endParaRPr lang="zh-CN" altLang="en-US"/>
          </a:p>
        </p:txBody>
      </p:sp>
      <p:sp>
        <p:nvSpPr>
          <p:cNvPr id="5" name="Footer Placeholder 2"/>
          <p:cNvSpPr>
            <a:spLocks noGrp="1"/>
          </p:cNvSpPr>
          <p:nvPr>
            <p:ph type="ftr" sz="quarter" idx="11"/>
          </p:nvPr>
        </p:nvSpPr>
        <p:spPr/>
        <p:txBody>
          <a:bodyPr/>
          <a:lstStyle>
            <a:lvl1pPr>
              <a:defRPr/>
            </a:lvl1pPr>
          </a:lstStyle>
          <a:p>
            <a:pPr>
              <a:defRPr/>
            </a:pPr>
            <a:endParaRPr lang="zh-CN" altLang="en-US"/>
          </a:p>
        </p:txBody>
      </p:sp>
    </p:spTree>
    <p:extLst>
      <p:ext uri="{BB962C8B-B14F-4D97-AF65-F5344CB8AC3E}">
        <p14:creationId xmlns:p14="http://schemas.microsoft.com/office/powerpoint/2010/main" val="2800480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tif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716280"/>
            <a:ext cx="12192000" cy="0"/>
          </a:xfrm>
          <a:custGeom>
            <a:avLst/>
            <a:gdLst/>
            <a:ahLst/>
            <a:cxnLst/>
            <a:rect l="l" t="t" r="r" b="b"/>
            <a:pathLst>
              <a:path w="12192000">
                <a:moveTo>
                  <a:pt x="0" y="0"/>
                </a:moveTo>
                <a:lnTo>
                  <a:pt x="12192000" y="0"/>
                </a:lnTo>
              </a:path>
            </a:pathLst>
          </a:custGeom>
          <a:ln w="28956">
            <a:solidFill>
              <a:srgbClr val="3D94C3"/>
            </a:solidFill>
          </a:ln>
        </p:spPr>
        <p:txBody>
          <a:bodyPr wrap="square" lIns="0" tIns="0" rIns="0" bIns="0" rtlCol="0"/>
          <a:lstStyle/>
          <a:p>
            <a:endParaRPr/>
          </a:p>
        </p:txBody>
      </p:sp>
      <p:sp>
        <p:nvSpPr>
          <p:cNvPr id="2" name="Holder 2"/>
          <p:cNvSpPr>
            <a:spLocks noGrp="1"/>
          </p:cNvSpPr>
          <p:nvPr>
            <p:ph type="title"/>
          </p:nvPr>
        </p:nvSpPr>
        <p:spPr>
          <a:xfrm>
            <a:off x="670813" y="75945"/>
            <a:ext cx="6774180" cy="513080"/>
          </a:xfrm>
          <a:prstGeom prst="rect">
            <a:avLst/>
          </a:prstGeom>
        </p:spPr>
        <p:txBody>
          <a:bodyPr wrap="square" lIns="0" tIns="0" rIns="0" bIns="0">
            <a:spAutoFit/>
          </a:bodyPr>
          <a:lstStyle>
            <a:lvl1pPr>
              <a:defRPr sz="3200" b="0" i="0">
                <a:solidFill>
                  <a:schemeClr val="tx1"/>
                </a:solidFill>
                <a:latin typeface="Times New Roman"/>
                <a:cs typeface="Times New Roman"/>
              </a:defRPr>
            </a:lvl1pPr>
          </a:lstStyle>
          <a:p>
            <a:endParaRPr dirty="0"/>
          </a:p>
        </p:txBody>
      </p:sp>
      <p:sp>
        <p:nvSpPr>
          <p:cNvPr id="3" name="Holder 3"/>
          <p:cNvSpPr>
            <a:spLocks noGrp="1"/>
          </p:cNvSpPr>
          <p:nvPr>
            <p:ph type="body" idx="1"/>
          </p:nvPr>
        </p:nvSpPr>
        <p:spPr>
          <a:xfrm>
            <a:off x="708659" y="1097077"/>
            <a:ext cx="8000365" cy="1488439"/>
          </a:xfrm>
          <a:prstGeom prst="rect">
            <a:avLst/>
          </a:prstGeom>
        </p:spPr>
        <p:txBody>
          <a:bodyPr wrap="square" lIns="0" tIns="0" rIns="0" bIns="0">
            <a:spAutoFit/>
          </a:bodyPr>
          <a:lstStyle>
            <a:lvl1pPr>
              <a:defRPr sz="1600" b="0" i="0">
                <a:solidFill>
                  <a:schemeClr val="tx1"/>
                </a:solidFill>
                <a:latin typeface="Arial"/>
                <a:cs typeface="Arial"/>
              </a:defRPr>
            </a:lvl1pPr>
          </a:lstStyle>
          <a:p>
            <a:endParaRPr dirty="0"/>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AA150BEF-CF02-4D71-9D57-ADF51819B5DE}" type="datetime1">
              <a:rPr lang="en-US" altLang="zh-CN" smtClean="0"/>
              <a:t>10/24/2024</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pic>
        <p:nvPicPr>
          <p:cNvPr id="8" name="图片 7" descr="图片包含 自然, 火山口&#10;&#10;描述已自动生成">
            <a:extLst>
              <a:ext uri="{FF2B5EF4-FFF2-40B4-BE49-F238E27FC236}">
                <a16:creationId xmlns:a16="http://schemas.microsoft.com/office/drawing/2014/main" id="{F2C0F9AC-093F-59E6-D1F0-089BF98E65BB}"/>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0" y="0"/>
            <a:ext cx="864000" cy="540000"/>
          </a:xfrm>
          <a:prstGeom prst="rect">
            <a:avLst/>
          </a:prstGeom>
        </p:spPr>
      </p:pic>
      <p:pic>
        <p:nvPicPr>
          <p:cNvPr id="9" name="图片 8"/>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500022" y="27228"/>
            <a:ext cx="666546" cy="640208"/>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hf hdr="0" ft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tiff"/></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6.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jpg"/><Relationship Id="rId7" Type="http://schemas.openxmlformats.org/officeDocument/2006/relationships/image" Target="../media/image48.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 Id="rId9" Type="http://schemas.openxmlformats.org/officeDocument/2006/relationships/image" Target="../media/image50.png"/></Relationships>
</file>

<file path=ppt/slides/_rels/slide19.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image" Target="../media/image44.jpg"/><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57.png"/><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44.jpg"/><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59.wmf"/></Relationships>
</file>

<file path=ppt/slides/_rels/slide22.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62.emf"/></Relationships>
</file>

<file path=ppt/slides/_rels/slide24.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object 6"/>
          <p:cNvSpPr txBox="1">
            <a:spLocks noGrp="1"/>
          </p:cNvSpPr>
          <p:nvPr>
            <p:ph type="title"/>
          </p:nvPr>
        </p:nvSpPr>
        <p:spPr>
          <a:xfrm>
            <a:off x="864000" y="1911221"/>
            <a:ext cx="10439400" cy="748282"/>
          </a:xfrm>
          <a:prstGeom prst="rect">
            <a:avLst/>
          </a:prstGeom>
        </p:spPr>
        <p:txBody>
          <a:bodyPr vert="horz" wrap="square" lIns="0" tIns="74295" rIns="0" bIns="0" rtlCol="0" anchor="ctr">
            <a:spAutoFit/>
          </a:bodyPr>
          <a:lstStyle/>
          <a:p>
            <a:pPr marL="2211070" marR="5080" indent="-2198370" algn="ctr">
              <a:lnSpc>
                <a:spcPts val="5390"/>
              </a:lnSpc>
              <a:spcBef>
                <a:spcPts val="585"/>
              </a:spcBef>
              <a:tabLst>
                <a:tab pos="2856865" algn="l"/>
                <a:tab pos="3516629" algn="l"/>
                <a:tab pos="5193665" algn="l"/>
                <a:tab pos="6666230" algn="l"/>
              </a:tabLst>
            </a:pPr>
            <a:r>
              <a:rPr lang="en-US" sz="4000" dirty="0"/>
              <a:t>M</a:t>
            </a:r>
            <a:r>
              <a:rPr lang="en-US" altLang="zh-CN" sz="4000" dirty="0"/>
              <a:t>echanical Design of the Beampipe and </a:t>
            </a:r>
            <a:r>
              <a:rPr lang="en-US" altLang="zh-CN" sz="4000" dirty="0" err="1"/>
              <a:t>Lumical</a:t>
            </a:r>
            <a:endParaRPr sz="4000" dirty="0">
              <a:latin typeface="华文行楷"/>
              <a:cs typeface="华文行楷"/>
            </a:endParaRPr>
          </a:p>
        </p:txBody>
      </p:sp>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00022" y="27228"/>
            <a:ext cx="666546" cy="640208"/>
          </a:xfrm>
          <a:prstGeom prst="rect">
            <a:avLst/>
          </a:prstGeom>
        </p:spPr>
      </p:pic>
      <p:pic>
        <p:nvPicPr>
          <p:cNvPr id="5" name="图片 4" descr="图片包含 自然, 火山口&#10;&#10;描述已自动生成">
            <a:extLst>
              <a:ext uri="{FF2B5EF4-FFF2-40B4-BE49-F238E27FC236}">
                <a16:creationId xmlns:a16="http://schemas.microsoft.com/office/drawing/2014/main" id="{F2C0F9AC-093F-59E6-D1F0-089BF98E65B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864000" cy="540000"/>
          </a:xfrm>
          <a:prstGeom prst="rect">
            <a:avLst/>
          </a:prstGeom>
        </p:spPr>
      </p:pic>
      <p:sp>
        <p:nvSpPr>
          <p:cNvPr id="8" name="文本框 7"/>
          <p:cNvSpPr txBox="1"/>
          <p:nvPr/>
        </p:nvSpPr>
        <p:spPr>
          <a:xfrm>
            <a:off x="1524000" y="3657600"/>
            <a:ext cx="8915400" cy="1431161"/>
          </a:xfrm>
          <a:prstGeom prst="rect">
            <a:avLst/>
          </a:prstGeom>
          <a:noFill/>
        </p:spPr>
        <p:txBody>
          <a:bodyPr wrap="square" rtlCol="0" anchor="b">
            <a:spAutoFit/>
          </a:bodyPr>
          <a:lstStyle/>
          <a:p>
            <a:pPr marL="708660" algn="ctr">
              <a:spcBef>
                <a:spcPts val="865"/>
              </a:spcBef>
            </a:pPr>
            <a:r>
              <a:rPr lang="en-US" altLang="zh-CN" sz="2400" dirty="0">
                <a:latin typeface="Times New Roman"/>
                <a:cs typeface="Times New Roman"/>
                <a:sym typeface="+mn-ea"/>
              </a:rPr>
              <a:t>Institute of High Energy Physics, Chinese Academy of Sciences</a:t>
            </a:r>
          </a:p>
          <a:p>
            <a:pPr marL="708660" algn="ctr">
              <a:spcBef>
                <a:spcPts val="865"/>
              </a:spcBef>
            </a:pPr>
            <a:r>
              <a:rPr lang="en-US" altLang="zh-CN" sz="2400" dirty="0">
                <a:latin typeface="Times New Roman"/>
                <a:cs typeface="Times New Roman"/>
                <a:sym typeface="+mn-ea"/>
              </a:rPr>
              <a:t>Longyan He</a:t>
            </a:r>
          </a:p>
          <a:p>
            <a:pPr marL="708660" algn="ctr">
              <a:spcBef>
                <a:spcPts val="865"/>
              </a:spcBef>
            </a:pPr>
            <a:r>
              <a:rPr lang="en-US" altLang="zh-CN" sz="2400" dirty="0">
                <a:latin typeface="Times New Roman"/>
                <a:cs typeface="Times New Roman"/>
                <a:sym typeface="+mn-ea"/>
              </a:rPr>
              <a:t>2024.10.25</a:t>
            </a:r>
          </a:p>
        </p:txBody>
      </p:sp>
      <p:sp>
        <p:nvSpPr>
          <p:cNvPr id="2" name="灯片编号占位符 1">
            <a:extLst>
              <a:ext uri="{FF2B5EF4-FFF2-40B4-BE49-F238E27FC236}">
                <a16:creationId xmlns:a16="http://schemas.microsoft.com/office/drawing/2014/main" id="{30F84BCD-79BE-A6B6-6584-6EA656A950FE}"/>
              </a:ext>
            </a:extLst>
          </p:cNvPr>
          <p:cNvSpPr>
            <a:spLocks noGrp="1"/>
          </p:cNvSpPr>
          <p:nvPr>
            <p:ph type="sldNum" sz="quarter" idx="7"/>
          </p:nvPr>
        </p:nvSpPr>
        <p:spPr/>
        <p:txBody>
          <a:bodyPr/>
          <a:lstStyle/>
          <a:p>
            <a:fld id="{B6F15528-21DE-4FAA-801E-634DDDAF4B2B}" type="slidenum">
              <a:rPr lang="en-US" altLang="zh-CN" smtClean="0"/>
              <a:t>1</a:t>
            </a:fld>
            <a:endParaRPr lang="zh-CN"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图片 39">
            <a:extLst>
              <a:ext uri="{FF2B5EF4-FFF2-40B4-BE49-F238E27FC236}">
                <a16:creationId xmlns:a16="http://schemas.microsoft.com/office/drawing/2014/main" id="{C1AA1DCB-F545-0D8D-0B6C-5136D6F8CFE9}"/>
              </a:ext>
            </a:extLst>
          </p:cNvPr>
          <p:cNvPicPr>
            <a:picLocks noChangeAspect="1"/>
          </p:cNvPicPr>
          <p:nvPr/>
        </p:nvPicPr>
        <p:blipFill>
          <a:blip r:embed="rId3"/>
          <a:stretch>
            <a:fillRect/>
          </a:stretch>
        </p:blipFill>
        <p:spPr>
          <a:xfrm>
            <a:off x="0" y="2477915"/>
            <a:ext cx="12192000" cy="1902169"/>
          </a:xfrm>
          <a:prstGeom prst="rect">
            <a:avLst/>
          </a:prstGeom>
        </p:spPr>
      </p:pic>
      <p:pic>
        <p:nvPicPr>
          <p:cNvPr id="23" name="图片 22">
            <a:extLst>
              <a:ext uri="{FF2B5EF4-FFF2-40B4-BE49-F238E27FC236}">
                <a16:creationId xmlns:a16="http://schemas.microsoft.com/office/drawing/2014/main" id="{EAFB02C3-E65E-E74B-5824-D282E20BA14F}"/>
              </a:ext>
            </a:extLst>
          </p:cNvPr>
          <p:cNvPicPr>
            <a:picLocks noChangeAspect="1"/>
          </p:cNvPicPr>
          <p:nvPr/>
        </p:nvPicPr>
        <p:blipFill>
          <a:blip r:embed="rId4"/>
          <a:stretch>
            <a:fillRect/>
          </a:stretch>
        </p:blipFill>
        <p:spPr>
          <a:xfrm>
            <a:off x="311743" y="4521066"/>
            <a:ext cx="4602797" cy="1856874"/>
          </a:xfrm>
          <a:prstGeom prst="rect">
            <a:avLst/>
          </a:prstGeom>
        </p:spPr>
      </p:pic>
      <p:pic>
        <p:nvPicPr>
          <p:cNvPr id="14" name="图片 13">
            <a:extLst>
              <a:ext uri="{FF2B5EF4-FFF2-40B4-BE49-F238E27FC236}">
                <a16:creationId xmlns:a16="http://schemas.microsoft.com/office/drawing/2014/main" id="{37080B80-5BFC-CDE1-1194-2EFAC33B35F2}"/>
              </a:ext>
            </a:extLst>
          </p:cNvPr>
          <p:cNvPicPr>
            <a:picLocks noChangeAspect="1"/>
          </p:cNvPicPr>
          <p:nvPr/>
        </p:nvPicPr>
        <p:blipFill>
          <a:blip r:embed="rId5"/>
          <a:stretch>
            <a:fillRect/>
          </a:stretch>
        </p:blipFill>
        <p:spPr>
          <a:xfrm>
            <a:off x="40390" y="913954"/>
            <a:ext cx="12113510" cy="1659385"/>
          </a:xfrm>
          <a:prstGeom prst="rect">
            <a:avLst/>
          </a:prstGeom>
        </p:spPr>
      </p:pic>
      <p:sp>
        <p:nvSpPr>
          <p:cNvPr id="2" name="object 2"/>
          <p:cNvSpPr txBox="1">
            <a:spLocks noGrp="1"/>
          </p:cNvSpPr>
          <p:nvPr>
            <p:ph type="title"/>
          </p:nvPr>
        </p:nvSpPr>
        <p:spPr>
          <a:xfrm>
            <a:off x="990600" y="132683"/>
            <a:ext cx="7813040" cy="443070"/>
          </a:xfrm>
          <a:prstGeom prst="rect">
            <a:avLst/>
          </a:prstGeom>
        </p:spPr>
        <p:txBody>
          <a:bodyPr vert="horz" wrap="square" lIns="0" tIns="12065" rIns="0" bIns="0" rtlCol="0">
            <a:spAutoFit/>
          </a:bodyPr>
          <a:lstStyle/>
          <a:p>
            <a:pPr marL="12700">
              <a:lnSpc>
                <a:spcPct val="100000"/>
              </a:lnSpc>
              <a:spcBef>
                <a:spcPts val="95"/>
              </a:spcBef>
            </a:pPr>
            <a:r>
              <a:rPr lang="en-US" altLang="zh-CN" sz="2800" spc="-5" dirty="0"/>
              <a:t>CEPC beampipe structure design</a:t>
            </a:r>
            <a:endParaRPr sz="2000" dirty="0">
              <a:latin typeface="楷体"/>
              <a:cs typeface="楷体"/>
            </a:endParaRPr>
          </a:p>
        </p:txBody>
      </p:sp>
      <p:cxnSp>
        <p:nvCxnSpPr>
          <p:cNvPr id="7" name="直接箭头连接符 6">
            <a:extLst>
              <a:ext uri="{FF2B5EF4-FFF2-40B4-BE49-F238E27FC236}">
                <a16:creationId xmlns:a16="http://schemas.microsoft.com/office/drawing/2014/main" id="{DB797064-81DC-970B-E8F3-EDFA7FA4453A}"/>
              </a:ext>
            </a:extLst>
          </p:cNvPr>
          <p:cNvCxnSpPr>
            <a:cxnSpLocks/>
          </p:cNvCxnSpPr>
          <p:nvPr/>
        </p:nvCxnSpPr>
        <p:spPr>
          <a:xfrm>
            <a:off x="3216713" y="4672858"/>
            <a:ext cx="798535" cy="838864"/>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sp>
        <p:nvSpPr>
          <p:cNvPr id="10" name="文本框 9">
            <a:extLst>
              <a:ext uri="{FF2B5EF4-FFF2-40B4-BE49-F238E27FC236}">
                <a16:creationId xmlns:a16="http://schemas.microsoft.com/office/drawing/2014/main" id="{EADD329D-76F5-3272-CC45-84951B29FA5E}"/>
              </a:ext>
            </a:extLst>
          </p:cNvPr>
          <p:cNvSpPr txBox="1"/>
          <p:nvPr/>
        </p:nvSpPr>
        <p:spPr>
          <a:xfrm>
            <a:off x="2558673" y="4251838"/>
            <a:ext cx="1524000" cy="461665"/>
          </a:xfrm>
          <a:prstGeom prst="rect">
            <a:avLst/>
          </a:prstGeom>
          <a:noFill/>
        </p:spPr>
        <p:txBody>
          <a:bodyPr wrap="square" rtlCol="0">
            <a:spAutoFit/>
          </a:bodyPr>
          <a:lstStyle/>
          <a:p>
            <a:pPr>
              <a:defRPr/>
            </a:pPr>
            <a:r>
              <a:rPr lang="en-US" altLang="zh-CN" sz="2400" dirty="0"/>
              <a:t>LYSO bars</a:t>
            </a:r>
          </a:p>
        </p:txBody>
      </p:sp>
      <p:cxnSp>
        <p:nvCxnSpPr>
          <p:cNvPr id="13" name="直接箭头连接符 12">
            <a:extLst>
              <a:ext uri="{FF2B5EF4-FFF2-40B4-BE49-F238E27FC236}">
                <a16:creationId xmlns:a16="http://schemas.microsoft.com/office/drawing/2014/main" id="{F65F3DE2-E59D-6844-EF35-B908023ED79C}"/>
              </a:ext>
            </a:extLst>
          </p:cNvPr>
          <p:cNvCxnSpPr>
            <a:cxnSpLocks/>
          </p:cNvCxnSpPr>
          <p:nvPr/>
        </p:nvCxnSpPr>
        <p:spPr>
          <a:xfrm flipH="1">
            <a:off x="4210234" y="4821512"/>
            <a:ext cx="647115" cy="739762"/>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cxnSp>
        <p:nvCxnSpPr>
          <p:cNvPr id="15" name="直接箭头连接符 14">
            <a:extLst>
              <a:ext uri="{FF2B5EF4-FFF2-40B4-BE49-F238E27FC236}">
                <a16:creationId xmlns:a16="http://schemas.microsoft.com/office/drawing/2014/main" id="{77D01083-551F-E590-655B-C973AFF38F94}"/>
              </a:ext>
            </a:extLst>
          </p:cNvPr>
          <p:cNvCxnSpPr>
            <a:cxnSpLocks/>
          </p:cNvCxnSpPr>
          <p:nvPr/>
        </p:nvCxnSpPr>
        <p:spPr>
          <a:xfrm flipH="1">
            <a:off x="4673288" y="4821512"/>
            <a:ext cx="184061" cy="893488"/>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sp>
        <p:nvSpPr>
          <p:cNvPr id="20" name="文本框 19">
            <a:extLst>
              <a:ext uri="{FF2B5EF4-FFF2-40B4-BE49-F238E27FC236}">
                <a16:creationId xmlns:a16="http://schemas.microsoft.com/office/drawing/2014/main" id="{5C344147-8A6E-3A83-3B4F-C54E1853997A}"/>
              </a:ext>
            </a:extLst>
          </p:cNvPr>
          <p:cNvSpPr txBox="1"/>
          <p:nvPr/>
        </p:nvSpPr>
        <p:spPr>
          <a:xfrm>
            <a:off x="4235073" y="4431999"/>
            <a:ext cx="1175194" cy="461665"/>
          </a:xfrm>
          <a:prstGeom prst="rect">
            <a:avLst/>
          </a:prstGeom>
          <a:noFill/>
        </p:spPr>
        <p:txBody>
          <a:bodyPr wrap="none" rtlCol="0">
            <a:spAutoFit/>
          </a:bodyPr>
          <a:lstStyle/>
          <a:p>
            <a:r>
              <a:rPr lang="en-US" altLang="zh-CN" sz="2400" dirty="0"/>
              <a:t>Si wafer</a:t>
            </a:r>
            <a:endParaRPr lang="zh-CN" altLang="en-US" sz="2400" dirty="0"/>
          </a:p>
        </p:txBody>
      </p:sp>
      <p:sp>
        <p:nvSpPr>
          <p:cNvPr id="8" name="椭圆 7">
            <a:extLst>
              <a:ext uri="{FF2B5EF4-FFF2-40B4-BE49-F238E27FC236}">
                <a16:creationId xmlns:a16="http://schemas.microsoft.com/office/drawing/2014/main" id="{87643C85-9E68-8978-C186-F7CC08D6F2F7}"/>
              </a:ext>
            </a:extLst>
          </p:cNvPr>
          <p:cNvSpPr/>
          <p:nvPr/>
        </p:nvSpPr>
        <p:spPr>
          <a:xfrm>
            <a:off x="8381762" y="2876770"/>
            <a:ext cx="3772138" cy="145371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a:extLst>
              <a:ext uri="{FF2B5EF4-FFF2-40B4-BE49-F238E27FC236}">
                <a16:creationId xmlns:a16="http://schemas.microsoft.com/office/drawing/2014/main" id="{20A0DCB7-D34F-AB25-4A29-490F2715F421}"/>
              </a:ext>
            </a:extLst>
          </p:cNvPr>
          <p:cNvSpPr/>
          <p:nvPr/>
        </p:nvSpPr>
        <p:spPr>
          <a:xfrm>
            <a:off x="76200" y="1088455"/>
            <a:ext cx="3657600" cy="145371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1" name="直接箭头连接符 20">
            <a:extLst>
              <a:ext uri="{FF2B5EF4-FFF2-40B4-BE49-F238E27FC236}">
                <a16:creationId xmlns:a16="http://schemas.microsoft.com/office/drawing/2014/main" id="{8335B2DB-80DB-EFCC-046F-912D4C2C8E2B}"/>
              </a:ext>
            </a:extLst>
          </p:cNvPr>
          <p:cNvCxnSpPr>
            <a:cxnSpLocks/>
          </p:cNvCxnSpPr>
          <p:nvPr/>
        </p:nvCxnSpPr>
        <p:spPr>
          <a:xfrm>
            <a:off x="1905000" y="2580176"/>
            <a:ext cx="512731" cy="1697645"/>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sp>
        <p:nvSpPr>
          <p:cNvPr id="4" name="灯片编号占位符 3">
            <a:extLst>
              <a:ext uri="{FF2B5EF4-FFF2-40B4-BE49-F238E27FC236}">
                <a16:creationId xmlns:a16="http://schemas.microsoft.com/office/drawing/2014/main" id="{465AE199-F5F0-5E6A-C95B-0C05CD19D4E0}"/>
              </a:ext>
            </a:extLst>
          </p:cNvPr>
          <p:cNvSpPr>
            <a:spLocks noGrp="1"/>
          </p:cNvSpPr>
          <p:nvPr>
            <p:ph type="sldNum" sz="quarter" idx="7"/>
          </p:nvPr>
        </p:nvSpPr>
        <p:spPr/>
        <p:txBody>
          <a:bodyPr/>
          <a:lstStyle/>
          <a:p>
            <a:fld id="{B6F15528-21DE-4FAA-801E-634DDDAF4B2B}" type="slidenum">
              <a:rPr lang="en-US" altLang="zh-CN" smtClean="0"/>
              <a:t>10</a:t>
            </a:fld>
            <a:endParaRPr lang="zh-CN" altLang="en-US"/>
          </a:p>
        </p:txBody>
      </p:sp>
      <p:cxnSp>
        <p:nvCxnSpPr>
          <p:cNvPr id="30" name="直接箭头连接符 29">
            <a:extLst>
              <a:ext uri="{FF2B5EF4-FFF2-40B4-BE49-F238E27FC236}">
                <a16:creationId xmlns:a16="http://schemas.microsoft.com/office/drawing/2014/main" id="{01B3CE32-52F8-8AF4-0D75-27E7619A96F5}"/>
              </a:ext>
            </a:extLst>
          </p:cNvPr>
          <p:cNvCxnSpPr>
            <a:cxnSpLocks/>
          </p:cNvCxnSpPr>
          <p:nvPr/>
        </p:nvCxnSpPr>
        <p:spPr>
          <a:xfrm flipH="1">
            <a:off x="2301028" y="4671032"/>
            <a:ext cx="915685" cy="347845"/>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pic>
        <p:nvPicPr>
          <p:cNvPr id="44" name="图片 43">
            <a:extLst>
              <a:ext uri="{FF2B5EF4-FFF2-40B4-BE49-F238E27FC236}">
                <a16:creationId xmlns:a16="http://schemas.microsoft.com/office/drawing/2014/main" id="{E64A4EFB-4C9A-EAAB-A29B-71CC27CF02C6}"/>
              </a:ext>
            </a:extLst>
          </p:cNvPr>
          <p:cNvPicPr>
            <a:picLocks noChangeAspect="1"/>
          </p:cNvPicPr>
          <p:nvPr/>
        </p:nvPicPr>
        <p:blipFill>
          <a:blip r:embed="rId6"/>
          <a:stretch>
            <a:fillRect/>
          </a:stretch>
        </p:blipFill>
        <p:spPr>
          <a:xfrm>
            <a:off x="6929743" y="4732612"/>
            <a:ext cx="4757403" cy="1563339"/>
          </a:xfrm>
          <a:prstGeom prst="rect">
            <a:avLst/>
          </a:prstGeom>
        </p:spPr>
      </p:pic>
      <p:cxnSp>
        <p:nvCxnSpPr>
          <p:cNvPr id="9" name="直接箭头连接符 8">
            <a:extLst>
              <a:ext uri="{FF2B5EF4-FFF2-40B4-BE49-F238E27FC236}">
                <a16:creationId xmlns:a16="http://schemas.microsoft.com/office/drawing/2014/main" id="{86E91BE7-4FFA-A5B1-22A1-B1233E09876A}"/>
              </a:ext>
            </a:extLst>
          </p:cNvPr>
          <p:cNvCxnSpPr>
            <a:cxnSpLocks/>
            <a:stCxn id="8" idx="4"/>
          </p:cNvCxnSpPr>
          <p:nvPr/>
        </p:nvCxnSpPr>
        <p:spPr>
          <a:xfrm flipH="1">
            <a:off x="9525000" y="4330488"/>
            <a:ext cx="742831" cy="688389"/>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1616788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2A178579-570F-3B65-42D4-2B8F26C4F917}"/>
              </a:ext>
            </a:extLst>
          </p:cNvPr>
          <p:cNvPicPr>
            <a:picLocks noChangeAspect="1"/>
          </p:cNvPicPr>
          <p:nvPr/>
        </p:nvPicPr>
        <p:blipFill>
          <a:blip r:embed="rId3"/>
          <a:stretch>
            <a:fillRect/>
          </a:stretch>
        </p:blipFill>
        <p:spPr>
          <a:xfrm>
            <a:off x="6944485" y="2409981"/>
            <a:ext cx="5247515" cy="2552014"/>
          </a:xfrm>
          <a:prstGeom prst="rect">
            <a:avLst/>
          </a:prstGeom>
        </p:spPr>
      </p:pic>
      <p:sp>
        <p:nvSpPr>
          <p:cNvPr id="2" name="标题 1">
            <a:extLst>
              <a:ext uri="{FF2B5EF4-FFF2-40B4-BE49-F238E27FC236}">
                <a16:creationId xmlns:a16="http://schemas.microsoft.com/office/drawing/2014/main" id="{62F8A22D-7B24-3CB8-9A3A-AA1CBE3B1BB7}"/>
              </a:ext>
            </a:extLst>
          </p:cNvPr>
          <p:cNvSpPr>
            <a:spLocks noGrp="1"/>
          </p:cNvSpPr>
          <p:nvPr>
            <p:ph type="title"/>
          </p:nvPr>
        </p:nvSpPr>
        <p:spPr>
          <a:xfrm>
            <a:off x="990600" y="76200"/>
            <a:ext cx="6774180" cy="492443"/>
          </a:xfrm>
        </p:spPr>
        <p:txBody>
          <a:bodyPr/>
          <a:lstStyle/>
          <a:p>
            <a:r>
              <a:rPr lang="en-US" altLang="zh-CN" dirty="0"/>
              <a:t>Static analysis of  the beampipe</a:t>
            </a:r>
            <a:endParaRPr lang="zh-CN" altLang="en-US" dirty="0"/>
          </a:p>
        </p:txBody>
      </p:sp>
      <p:pic>
        <p:nvPicPr>
          <p:cNvPr id="7" name="图片 6">
            <a:extLst>
              <a:ext uri="{FF2B5EF4-FFF2-40B4-BE49-F238E27FC236}">
                <a16:creationId xmlns:a16="http://schemas.microsoft.com/office/drawing/2014/main" id="{FEB33BB1-4870-85DC-5539-3612E93623C0}"/>
              </a:ext>
            </a:extLst>
          </p:cNvPr>
          <p:cNvPicPr>
            <a:picLocks noChangeAspect="1"/>
          </p:cNvPicPr>
          <p:nvPr/>
        </p:nvPicPr>
        <p:blipFill>
          <a:blip r:embed="rId4"/>
          <a:stretch>
            <a:fillRect/>
          </a:stretch>
        </p:blipFill>
        <p:spPr>
          <a:xfrm>
            <a:off x="316953" y="2562639"/>
            <a:ext cx="5398047" cy="2446866"/>
          </a:xfrm>
          <a:prstGeom prst="rect">
            <a:avLst/>
          </a:prstGeom>
        </p:spPr>
      </p:pic>
      <p:pic>
        <p:nvPicPr>
          <p:cNvPr id="9" name="图片 8">
            <a:extLst>
              <a:ext uri="{FF2B5EF4-FFF2-40B4-BE49-F238E27FC236}">
                <a16:creationId xmlns:a16="http://schemas.microsoft.com/office/drawing/2014/main" id="{9878FC8A-6D0F-E5A9-DDBA-21BE9928080A}"/>
              </a:ext>
            </a:extLst>
          </p:cNvPr>
          <p:cNvPicPr>
            <a:picLocks noChangeAspect="1"/>
          </p:cNvPicPr>
          <p:nvPr/>
        </p:nvPicPr>
        <p:blipFill>
          <a:blip r:embed="rId5"/>
          <a:stretch>
            <a:fillRect/>
          </a:stretch>
        </p:blipFill>
        <p:spPr>
          <a:xfrm>
            <a:off x="1000125" y="5009505"/>
            <a:ext cx="9746825" cy="1821338"/>
          </a:xfrm>
          <a:prstGeom prst="rect">
            <a:avLst/>
          </a:prstGeom>
        </p:spPr>
      </p:pic>
      <p:sp>
        <p:nvSpPr>
          <p:cNvPr id="10" name="文本框 9">
            <a:extLst>
              <a:ext uri="{FF2B5EF4-FFF2-40B4-BE49-F238E27FC236}">
                <a16:creationId xmlns:a16="http://schemas.microsoft.com/office/drawing/2014/main" id="{B8A72896-7BF7-752C-6DE1-EEE99C213E23}"/>
              </a:ext>
            </a:extLst>
          </p:cNvPr>
          <p:cNvSpPr txBox="1"/>
          <p:nvPr/>
        </p:nvSpPr>
        <p:spPr>
          <a:xfrm>
            <a:off x="316953" y="739652"/>
            <a:ext cx="9101518" cy="1754326"/>
          </a:xfrm>
          <a:prstGeom prst="rect">
            <a:avLst/>
          </a:prstGeom>
          <a:noFill/>
        </p:spPr>
        <p:txBody>
          <a:bodyPr wrap="square" rtlCol="0">
            <a:spAutoFit/>
          </a:bodyPr>
          <a:lstStyle/>
          <a:p>
            <a:r>
              <a:rPr lang="en-US" altLang="zh-CN" dirty="0"/>
              <a:t>In this static calculation, four kinds of working conditions are calculated to simulate the installation state and working state of the beampipe with or without reinforced pipe</a:t>
            </a:r>
            <a:r>
              <a:rPr lang="zh-CN" altLang="en-US" dirty="0"/>
              <a:t>：</a:t>
            </a:r>
            <a:endParaRPr lang="en-US" altLang="zh-CN" dirty="0"/>
          </a:p>
          <a:p>
            <a:r>
              <a:rPr lang="en-US" altLang="zh-CN" dirty="0"/>
              <a:t>1. When there is no reinforced pipe, the end flange 1 is fixed, and the rest is cantilever; </a:t>
            </a:r>
          </a:p>
          <a:p>
            <a:r>
              <a:rPr lang="en-US" altLang="zh-CN" dirty="0"/>
              <a:t>2. When there is no reinforced pipe, both ends are fixed </a:t>
            </a:r>
            <a:r>
              <a:rPr lang="zh-CN" altLang="en-US" dirty="0"/>
              <a:t>；</a:t>
            </a:r>
            <a:endParaRPr lang="en-US" altLang="zh-CN" dirty="0"/>
          </a:p>
          <a:p>
            <a:r>
              <a:rPr lang="en-US" altLang="zh-CN" dirty="0"/>
              <a:t>3. When there is a reinforced pipe, the end flange 1 is fixed, and the rest is cantilever</a:t>
            </a:r>
            <a:r>
              <a:rPr lang="zh-CN" altLang="en-US" dirty="0"/>
              <a:t>；</a:t>
            </a:r>
            <a:endParaRPr lang="en-US" altLang="zh-CN" dirty="0"/>
          </a:p>
          <a:p>
            <a:r>
              <a:rPr lang="en-US" altLang="zh-CN" dirty="0"/>
              <a:t>4. When there is a reinforced pipe, both ends are fixed.</a:t>
            </a:r>
            <a:endParaRPr lang="zh-CN" altLang="en-US" dirty="0"/>
          </a:p>
        </p:txBody>
      </p:sp>
      <p:cxnSp>
        <p:nvCxnSpPr>
          <p:cNvPr id="12" name="直接箭头连接符 11">
            <a:extLst>
              <a:ext uri="{FF2B5EF4-FFF2-40B4-BE49-F238E27FC236}">
                <a16:creationId xmlns:a16="http://schemas.microsoft.com/office/drawing/2014/main" id="{6CBF7294-7C2C-6543-9809-7690FD55B7F0}"/>
              </a:ext>
            </a:extLst>
          </p:cNvPr>
          <p:cNvCxnSpPr>
            <a:cxnSpLocks/>
          </p:cNvCxnSpPr>
          <p:nvPr/>
        </p:nvCxnSpPr>
        <p:spPr>
          <a:xfrm>
            <a:off x="6591300" y="2787276"/>
            <a:ext cx="533399" cy="152400"/>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sp>
        <p:nvSpPr>
          <p:cNvPr id="19" name="文本框 18">
            <a:extLst>
              <a:ext uri="{FF2B5EF4-FFF2-40B4-BE49-F238E27FC236}">
                <a16:creationId xmlns:a16="http://schemas.microsoft.com/office/drawing/2014/main" id="{BE25579E-3186-3CEF-F686-05AC279E17DC}"/>
              </a:ext>
            </a:extLst>
          </p:cNvPr>
          <p:cNvSpPr txBox="1"/>
          <p:nvPr/>
        </p:nvSpPr>
        <p:spPr>
          <a:xfrm>
            <a:off x="5285613" y="2483696"/>
            <a:ext cx="1381885" cy="646331"/>
          </a:xfrm>
          <a:prstGeom prst="rect">
            <a:avLst/>
          </a:prstGeom>
          <a:noFill/>
        </p:spPr>
        <p:txBody>
          <a:bodyPr wrap="square" rtlCol="0">
            <a:spAutoFit/>
          </a:bodyPr>
          <a:lstStyle/>
          <a:p>
            <a:r>
              <a:rPr lang="en-US" altLang="zh-CN" dirty="0"/>
              <a:t>The end of the flange1</a:t>
            </a:r>
            <a:endParaRPr lang="zh-CN" altLang="en-US" dirty="0"/>
          </a:p>
        </p:txBody>
      </p:sp>
      <p:cxnSp>
        <p:nvCxnSpPr>
          <p:cNvPr id="20" name="直接箭头连接符 19">
            <a:extLst>
              <a:ext uri="{FF2B5EF4-FFF2-40B4-BE49-F238E27FC236}">
                <a16:creationId xmlns:a16="http://schemas.microsoft.com/office/drawing/2014/main" id="{CB86B54B-CA72-1401-3CBE-007E17059AB5}"/>
              </a:ext>
            </a:extLst>
          </p:cNvPr>
          <p:cNvCxnSpPr>
            <a:cxnSpLocks/>
          </p:cNvCxnSpPr>
          <p:nvPr/>
        </p:nvCxnSpPr>
        <p:spPr>
          <a:xfrm flipV="1">
            <a:off x="11559962" y="4648200"/>
            <a:ext cx="0" cy="457200"/>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sp>
        <p:nvSpPr>
          <p:cNvPr id="22" name="文本框 21">
            <a:extLst>
              <a:ext uri="{FF2B5EF4-FFF2-40B4-BE49-F238E27FC236}">
                <a16:creationId xmlns:a16="http://schemas.microsoft.com/office/drawing/2014/main" id="{F4404912-DA33-CCD8-AE85-0C3C4A69FDB4}"/>
              </a:ext>
            </a:extLst>
          </p:cNvPr>
          <p:cNvSpPr txBox="1"/>
          <p:nvPr/>
        </p:nvSpPr>
        <p:spPr>
          <a:xfrm>
            <a:off x="10840446" y="5133484"/>
            <a:ext cx="1381885" cy="646331"/>
          </a:xfrm>
          <a:prstGeom prst="rect">
            <a:avLst/>
          </a:prstGeom>
          <a:noFill/>
        </p:spPr>
        <p:txBody>
          <a:bodyPr wrap="square" rtlCol="0">
            <a:spAutoFit/>
          </a:bodyPr>
          <a:lstStyle/>
          <a:p>
            <a:r>
              <a:rPr lang="en-US" altLang="zh-CN" dirty="0"/>
              <a:t>The end of the flange2</a:t>
            </a:r>
            <a:endParaRPr lang="zh-CN" altLang="en-US" dirty="0"/>
          </a:p>
        </p:txBody>
      </p:sp>
      <p:cxnSp>
        <p:nvCxnSpPr>
          <p:cNvPr id="23" name="直接箭头连接符 22">
            <a:extLst>
              <a:ext uri="{FF2B5EF4-FFF2-40B4-BE49-F238E27FC236}">
                <a16:creationId xmlns:a16="http://schemas.microsoft.com/office/drawing/2014/main" id="{03E98607-46E1-9FAC-003B-77B1B70D7234}"/>
              </a:ext>
            </a:extLst>
          </p:cNvPr>
          <p:cNvCxnSpPr>
            <a:cxnSpLocks/>
          </p:cNvCxnSpPr>
          <p:nvPr/>
        </p:nvCxnSpPr>
        <p:spPr>
          <a:xfrm flipH="1">
            <a:off x="9296400" y="2895600"/>
            <a:ext cx="609600" cy="381000"/>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sp>
        <p:nvSpPr>
          <p:cNvPr id="25" name="文本框 24">
            <a:extLst>
              <a:ext uri="{FF2B5EF4-FFF2-40B4-BE49-F238E27FC236}">
                <a16:creationId xmlns:a16="http://schemas.microsoft.com/office/drawing/2014/main" id="{415EBCE9-E8B1-C978-07FB-4878428C55DD}"/>
              </a:ext>
            </a:extLst>
          </p:cNvPr>
          <p:cNvSpPr txBox="1"/>
          <p:nvPr/>
        </p:nvSpPr>
        <p:spPr>
          <a:xfrm>
            <a:off x="9906000" y="2650117"/>
            <a:ext cx="1904998" cy="646331"/>
          </a:xfrm>
          <a:prstGeom prst="rect">
            <a:avLst/>
          </a:prstGeom>
          <a:noFill/>
        </p:spPr>
        <p:txBody>
          <a:bodyPr wrap="square" rtlCol="0">
            <a:spAutoFit/>
          </a:bodyPr>
          <a:lstStyle/>
          <a:p>
            <a:r>
              <a:rPr lang="en-US" altLang="zh-CN" dirty="0"/>
              <a:t>Reinforced pipe (carbon fiber)</a:t>
            </a:r>
            <a:endParaRPr lang="zh-CN" altLang="en-US" dirty="0"/>
          </a:p>
        </p:txBody>
      </p:sp>
      <p:sp>
        <p:nvSpPr>
          <p:cNvPr id="26" name="文本框 25">
            <a:extLst>
              <a:ext uri="{FF2B5EF4-FFF2-40B4-BE49-F238E27FC236}">
                <a16:creationId xmlns:a16="http://schemas.microsoft.com/office/drawing/2014/main" id="{9AAFD369-8678-0CBD-9972-9155D5816BFD}"/>
              </a:ext>
            </a:extLst>
          </p:cNvPr>
          <p:cNvSpPr txBox="1"/>
          <p:nvPr/>
        </p:nvSpPr>
        <p:spPr>
          <a:xfrm>
            <a:off x="8582785" y="866183"/>
            <a:ext cx="3292262" cy="1200329"/>
          </a:xfrm>
          <a:prstGeom prst="rect">
            <a:avLst/>
          </a:prstGeom>
          <a:noFill/>
        </p:spPr>
        <p:txBody>
          <a:bodyPr wrap="square" rtlCol="0">
            <a:spAutoFit/>
          </a:bodyPr>
          <a:lstStyle/>
          <a:p>
            <a:r>
              <a:rPr lang="en-US" altLang="zh-CN" dirty="0">
                <a:latin typeface="微软雅黑" panose="020B0503020204020204" pitchFamily="34" charset="-122"/>
                <a:ea typeface="微软雅黑" panose="020B0503020204020204" pitchFamily="34" charset="-122"/>
              </a:rPr>
              <a:t>(In this calculation, </a:t>
            </a:r>
            <a:r>
              <a:rPr lang="en-US" altLang="zh-CN" dirty="0" err="1">
                <a:latin typeface="微软雅黑" panose="020B0503020204020204" pitchFamily="34" charset="-122"/>
                <a:ea typeface="微软雅黑" panose="020B0503020204020204" pitchFamily="34" charset="-122"/>
              </a:rPr>
              <a:t>Lumical</a:t>
            </a:r>
            <a:r>
              <a:rPr lang="en-US" altLang="zh-CN" dirty="0">
                <a:latin typeface="微软雅黑" panose="020B0503020204020204" pitchFamily="34" charset="-122"/>
                <a:ea typeface="微软雅黑" panose="020B0503020204020204" pitchFamily="34" charset="-122"/>
              </a:rPr>
              <a:t> is simplified and loaded on the beampipe. A single </a:t>
            </a:r>
            <a:r>
              <a:rPr lang="en-US" altLang="zh-CN" dirty="0" err="1">
                <a:latin typeface="微软雅黑" panose="020B0503020204020204" pitchFamily="34" charset="-122"/>
                <a:ea typeface="微软雅黑" panose="020B0503020204020204" pitchFamily="34" charset="-122"/>
              </a:rPr>
              <a:t>Lumical</a:t>
            </a:r>
            <a:r>
              <a:rPr lang="en-US" altLang="zh-CN" dirty="0">
                <a:latin typeface="微软雅黑" panose="020B0503020204020204" pitchFamily="34" charset="-122"/>
                <a:ea typeface="微软雅黑" panose="020B0503020204020204" pitchFamily="34" charset="-122"/>
              </a:rPr>
              <a:t> weighs 0.475kg)</a:t>
            </a:r>
            <a:endParaRPr lang="zh-CN" altLang="en-US" dirty="0">
              <a:latin typeface="微软雅黑" panose="020B0503020204020204" pitchFamily="34" charset="-122"/>
              <a:ea typeface="微软雅黑" panose="020B0503020204020204" pitchFamily="34" charset="-122"/>
            </a:endParaRPr>
          </a:p>
        </p:txBody>
      </p:sp>
      <p:cxnSp>
        <p:nvCxnSpPr>
          <p:cNvPr id="28" name="直接箭头连接符 27">
            <a:extLst>
              <a:ext uri="{FF2B5EF4-FFF2-40B4-BE49-F238E27FC236}">
                <a16:creationId xmlns:a16="http://schemas.microsoft.com/office/drawing/2014/main" id="{02A4724F-B326-CF54-6312-3B7E06D68E54}"/>
              </a:ext>
            </a:extLst>
          </p:cNvPr>
          <p:cNvCxnSpPr>
            <a:cxnSpLocks/>
          </p:cNvCxnSpPr>
          <p:nvPr/>
        </p:nvCxnSpPr>
        <p:spPr>
          <a:xfrm>
            <a:off x="1676400" y="5159091"/>
            <a:ext cx="0" cy="595118"/>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sp>
        <p:nvSpPr>
          <p:cNvPr id="30" name="文本框 29">
            <a:extLst>
              <a:ext uri="{FF2B5EF4-FFF2-40B4-BE49-F238E27FC236}">
                <a16:creationId xmlns:a16="http://schemas.microsoft.com/office/drawing/2014/main" id="{3686D350-0FE1-0DA1-EB5F-28CE2FC3BC44}"/>
              </a:ext>
            </a:extLst>
          </p:cNvPr>
          <p:cNvSpPr txBox="1"/>
          <p:nvPr/>
        </p:nvSpPr>
        <p:spPr>
          <a:xfrm>
            <a:off x="502746" y="4545258"/>
            <a:ext cx="2365039" cy="646331"/>
          </a:xfrm>
          <a:prstGeom prst="rect">
            <a:avLst/>
          </a:prstGeom>
          <a:noFill/>
        </p:spPr>
        <p:txBody>
          <a:bodyPr wrap="square" rtlCol="0">
            <a:spAutoFit/>
          </a:bodyPr>
          <a:lstStyle/>
          <a:p>
            <a:r>
              <a:rPr lang="en-US" altLang="zh-CN" dirty="0"/>
              <a:t>Weight loading place of </a:t>
            </a:r>
            <a:r>
              <a:rPr lang="en-US" altLang="zh-CN" dirty="0" err="1"/>
              <a:t>Lumical</a:t>
            </a:r>
            <a:r>
              <a:rPr lang="zh-CN" altLang="en-US" dirty="0"/>
              <a:t>（</a:t>
            </a:r>
            <a:r>
              <a:rPr lang="en-US" altLang="zh-CN" dirty="0"/>
              <a:t>0.95kg</a:t>
            </a:r>
            <a:r>
              <a:rPr lang="zh-CN" altLang="en-US" dirty="0"/>
              <a:t>）</a:t>
            </a:r>
          </a:p>
        </p:txBody>
      </p:sp>
      <p:cxnSp>
        <p:nvCxnSpPr>
          <p:cNvPr id="31" name="直接箭头连接符 30">
            <a:extLst>
              <a:ext uri="{FF2B5EF4-FFF2-40B4-BE49-F238E27FC236}">
                <a16:creationId xmlns:a16="http://schemas.microsoft.com/office/drawing/2014/main" id="{38EEE025-32F8-763A-9A49-338AD81F1554}"/>
              </a:ext>
            </a:extLst>
          </p:cNvPr>
          <p:cNvCxnSpPr>
            <a:cxnSpLocks/>
          </p:cNvCxnSpPr>
          <p:nvPr/>
        </p:nvCxnSpPr>
        <p:spPr>
          <a:xfrm>
            <a:off x="9829800" y="5172539"/>
            <a:ext cx="0" cy="595118"/>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sp>
        <p:nvSpPr>
          <p:cNvPr id="32" name="文本框 31">
            <a:extLst>
              <a:ext uri="{FF2B5EF4-FFF2-40B4-BE49-F238E27FC236}">
                <a16:creationId xmlns:a16="http://schemas.microsoft.com/office/drawing/2014/main" id="{B26C4821-E823-4338-B23B-0CB23A489CB5}"/>
              </a:ext>
            </a:extLst>
          </p:cNvPr>
          <p:cNvSpPr txBox="1"/>
          <p:nvPr/>
        </p:nvSpPr>
        <p:spPr>
          <a:xfrm>
            <a:off x="8561282" y="4649692"/>
            <a:ext cx="2209800" cy="646331"/>
          </a:xfrm>
          <a:prstGeom prst="rect">
            <a:avLst/>
          </a:prstGeom>
          <a:noFill/>
        </p:spPr>
        <p:txBody>
          <a:bodyPr wrap="square" rtlCol="0">
            <a:spAutoFit/>
          </a:bodyPr>
          <a:lstStyle/>
          <a:p>
            <a:r>
              <a:rPr lang="en-US" altLang="zh-CN" dirty="0"/>
              <a:t>Weight loading place of </a:t>
            </a:r>
            <a:r>
              <a:rPr lang="en-US" altLang="zh-CN" dirty="0" err="1"/>
              <a:t>Lumical</a:t>
            </a:r>
            <a:endParaRPr lang="zh-CN" altLang="en-US" dirty="0"/>
          </a:p>
        </p:txBody>
      </p:sp>
      <p:sp>
        <p:nvSpPr>
          <p:cNvPr id="3" name="灯片编号占位符 2">
            <a:extLst>
              <a:ext uri="{FF2B5EF4-FFF2-40B4-BE49-F238E27FC236}">
                <a16:creationId xmlns:a16="http://schemas.microsoft.com/office/drawing/2014/main" id="{642F5083-40ED-4C11-670A-F96F4869E0F2}"/>
              </a:ext>
            </a:extLst>
          </p:cNvPr>
          <p:cNvSpPr>
            <a:spLocks noGrp="1"/>
          </p:cNvSpPr>
          <p:nvPr>
            <p:ph type="sldNum" sz="quarter" idx="7"/>
          </p:nvPr>
        </p:nvSpPr>
        <p:spPr/>
        <p:txBody>
          <a:bodyPr/>
          <a:lstStyle/>
          <a:p>
            <a:fld id="{B6F15528-21DE-4FAA-801E-634DDDAF4B2B}" type="slidenum">
              <a:rPr lang="en-US" altLang="zh-CN" smtClean="0"/>
              <a:t>11</a:t>
            </a:fld>
            <a:endParaRPr lang="zh-CN" altLang="en-US"/>
          </a:p>
        </p:txBody>
      </p:sp>
    </p:spTree>
    <p:extLst>
      <p:ext uri="{BB962C8B-B14F-4D97-AF65-F5344CB8AC3E}">
        <p14:creationId xmlns:p14="http://schemas.microsoft.com/office/powerpoint/2010/main" val="31324073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9C8C2C48-7654-0759-963E-5FA834AF4F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44364"/>
            <a:ext cx="6803036" cy="2970435"/>
          </a:xfrm>
          <a:prstGeom prst="rect">
            <a:avLst/>
          </a:prstGeom>
          <a:solidFill>
            <a:schemeClr val="bg1"/>
          </a:solidFill>
        </p:spPr>
      </p:pic>
      <p:sp>
        <p:nvSpPr>
          <p:cNvPr id="4" name="标题 1">
            <a:extLst>
              <a:ext uri="{FF2B5EF4-FFF2-40B4-BE49-F238E27FC236}">
                <a16:creationId xmlns:a16="http://schemas.microsoft.com/office/drawing/2014/main" id="{2EBDADC4-0AE3-B136-370B-A15D4E30F320}"/>
              </a:ext>
            </a:extLst>
          </p:cNvPr>
          <p:cNvSpPr>
            <a:spLocks noGrp="1"/>
          </p:cNvSpPr>
          <p:nvPr>
            <p:ph type="title"/>
          </p:nvPr>
        </p:nvSpPr>
        <p:spPr>
          <a:xfrm>
            <a:off x="990600" y="76200"/>
            <a:ext cx="6773862" cy="492443"/>
          </a:xfrm>
        </p:spPr>
        <p:txBody>
          <a:bodyPr/>
          <a:lstStyle/>
          <a:p>
            <a:r>
              <a:rPr lang="en-US" altLang="zh-CN" dirty="0"/>
              <a:t>Static analysis of  the beampipe</a:t>
            </a:r>
            <a:endParaRPr lang="zh-CN" altLang="en-US" dirty="0"/>
          </a:p>
        </p:txBody>
      </p:sp>
      <p:sp>
        <p:nvSpPr>
          <p:cNvPr id="5" name="文本框 4">
            <a:extLst>
              <a:ext uri="{FF2B5EF4-FFF2-40B4-BE49-F238E27FC236}">
                <a16:creationId xmlns:a16="http://schemas.microsoft.com/office/drawing/2014/main" id="{C7AC148E-287F-904B-62CA-9EBA6AB4C46F}"/>
              </a:ext>
            </a:extLst>
          </p:cNvPr>
          <p:cNvSpPr txBox="1"/>
          <p:nvPr/>
        </p:nvSpPr>
        <p:spPr>
          <a:xfrm>
            <a:off x="457200" y="775033"/>
            <a:ext cx="10276981" cy="369332"/>
          </a:xfrm>
          <a:prstGeom prst="rect">
            <a:avLst/>
          </a:prstGeom>
          <a:noFill/>
        </p:spPr>
        <p:txBody>
          <a:bodyPr wrap="none" rtlCol="0">
            <a:spAutoFit/>
          </a:bodyPr>
          <a:lstStyle/>
          <a:p>
            <a:r>
              <a:rPr lang="en-US" altLang="zh-CN" dirty="0"/>
              <a:t>Working condition 1: When there is no reinforced pipe, the end flange 1 is fixed, and the rest is cantilever.</a:t>
            </a:r>
            <a:endParaRPr lang="zh-CN" altLang="en-US" dirty="0"/>
          </a:p>
        </p:txBody>
      </p:sp>
      <p:pic>
        <p:nvPicPr>
          <p:cNvPr id="7" name="图片 6">
            <a:extLst>
              <a:ext uri="{FF2B5EF4-FFF2-40B4-BE49-F238E27FC236}">
                <a16:creationId xmlns:a16="http://schemas.microsoft.com/office/drawing/2014/main" id="{D399DF38-08C7-76C9-0ACA-7E45538085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236" y="4143374"/>
            <a:ext cx="6781800" cy="2362411"/>
          </a:xfrm>
          <a:prstGeom prst="rect">
            <a:avLst/>
          </a:prstGeom>
        </p:spPr>
      </p:pic>
      <p:pic>
        <p:nvPicPr>
          <p:cNvPr id="11" name="图片 10">
            <a:extLst>
              <a:ext uri="{FF2B5EF4-FFF2-40B4-BE49-F238E27FC236}">
                <a16:creationId xmlns:a16="http://schemas.microsoft.com/office/drawing/2014/main" id="{3F5E5395-FF03-13D0-6308-7F5075BDED4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03036" y="1145169"/>
            <a:ext cx="5368893" cy="2120568"/>
          </a:xfrm>
          <a:prstGeom prst="rect">
            <a:avLst/>
          </a:prstGeom>
        </p:spPr>
      </p:pic>
      <p:sp>
        <p:nvSpPr>
          <p:cNvPr id="12" name="文本框 11">
            <a:extLst>
              <a:ext uri="{FF2B5EF4-FFF2-40B4-BE49-F238E27FC236}">
                <a16:creationId xmlns:a16="http://schemas.microsoft.com/office/drawing/2014/main" id="{192493C4-821E-A219-1E9F-6C362C1B1CB4}"/>
              </a:ext>
            </a:extLst>
          </p:cNvPr>
          <p:cNvSpPr txBox="1"/>
          <p:nvPr/>
        </p:nvSpPr>
        <p:spPr>
          <a:xfrm>
            <a:off x="7263703" y="3535093"/>
            <a:ext cx="2725618" cy="369332"/>
          </a:xfrm>
          <a:prstGeom prst="rect">
            <a:avLst/>
          </a:prstGeom>
          <a:noFill/>
        </p:spPr>
        <p:txBody>
          <a:bodyPr wrap="none" rtlCol="0">
            <a:spAutoFit/>
          </a:bodyPr>
          <a:lstStyle/>
          <a:p>
            <a:r>
              <a:rPr lang="en-US" altLang="zh-CN" dirty="0">
                <a:solidFill>
                  <a:srgbClr val="FF0000"/>
                </a:solidFill>
              </a:rPr>
              <a:t>Maximum stress</a:t>
            </a:r>
            <a:r>
              <a:rPr lang="zh-CN" altLang="en-US" dirty="0">
                <a:solidFill>
                  <a:srgbClr val="FF0000"/>
                </a:solidFill>
              </a:rPr>
              <a:t>：</a:t>
            </a:r>
            <a:r>
              <a:rPr lang="en-US" altLang="zh-CN" dirty="0">
                <a:solidFill>
                  <a:srgbClr val="FF0000"/>
                </a:solidFill>
              </a:rPr>
              <a:t>360MPa</a:t>
            </a:r>
            <a:endParaRPr lang="zh-CN" altLang="en-US" dirty="0">
              <a:solidFill>
                <a:srgbClr val="FF0000"/>
              </a:solidFill>
            </a:endParaRPr>
          </a:p>
        </p:txBody>
      </p:sp>
      <p:sp>
        <p:nvSpPr>
          <p:cNvPr id="13" name="文本框 12">
            <a:extLst>
              <a:ext uri="{FF2B5EF4-FFF2-40B4-BE49-F238E27FC236}">
                <a16:creationId xmlns:a16="http://schemas.microsoft.com/office/drawing/2014/main" id="{40F53F3E-DA64-692B-0970-C236CCF91692}"/>
              </a:ext>
            </a:extLst>
          </p:cNvPr>
          <p:cNvSpPr txBox="1"/>
          <p:nvPr/>
        </p:nvSpPr>
        <p:spPr>
          <a:xfrm>
            <a:off x="7263703" y="3958708"/>
            <a:ext cx="3480505" cy="369332"/>
          </a:xfrm>
          <a:prstGeom prst="rect">
            <a:avLst/>
          </a:prstGeom>
          <a:noFill/>
        </p:spPr>
        <p:txBody>
          <a:bodyPr wrap="none" rtlCol="0">
            <a:spAutoFit/>
          </a:bodyPr>
          <a:lstStyle/>
          <a:p>
            <a:r>
              <a:rPr lang="en-US" altLang="zh-CN" dirty="0">
                <a:solidFill>
                  <a:srgbClr val="FF0000"/>
                </a:solidFill>
              </a:rPr>
              <a:t>Maximum deformation</a:t>
            </a:r>
            <a:r>
              <a:rPr lang="zh-CN" altLang="en-US" dirty="0">
                <a:solidFill>
                  <a:srgbClr val="FF0000"/>
                </a:solidFill>
              </a:rPr>
              <a:t>：</a:t>
            </a:r>
            <a:r>
              <a:rPr lang="en-US" altLang="zh-CN" dirty="0">
                <a:solidFill>
                  <a:srgbClr val="FF0000"/>
                </a:solidFill>
              </a:rPr>
              <a:t>23.04mm</a:t>
            </a:r>
            <a:endParaRPr lang="zh-CN" altLang="en-US" dirty="0">
              <a:solidFill>
                <a:srgbClr val="FF0000"/>
              </a:solidFill>
            </a:endParaRPr>
          </a:p>
        </p:txBody>
      </p:sp>
      <p:sp>
        <p:nvSpPr>
          <p:cNvPr id="3" name="文本框 2">
            <a:extLst>
              <a:ext uri="{FF2B5EF4-FFF2-40B4-BE49-F238E27FC236}">
                <a16:creationId xmlns:a16="http://schemas.microsoft.com/office/drawing/2014/main" id="{BDDE0F6D-907E-C6C8-865D-F3D9EB3D01BC}"/>
              </a:ext>
            </a:extLst>
          </p:cNvPr>
          <p:cNvSpPr txBox="1"/>
          <p:nvPr/>
        </p:nvSpPr>
        <p:spPr>
          <a:xfrm>
            <a:off x="7244653" y="4480139"/>
            <a:ext cx="4114800" cy="646331"/>
          </a:xfrm>
          <a:prstGeom prst="rect">
            <a:avLst/>
          </a:prstGeom>
          <a:noFill/>
        </p:spPr>
        <p:txBody>
          <a:bodyPr wrap="square">
            <a:spAutoFit/>
          </a:bodyPr>
          <a:lstStyle/>
          <a:p>
            <a:r>
              <a:rPr lang="en-US" altLang="zh-CN" dirty="0"/>
              <a:t>Tensile strength of beryllium at room temperature</a:t>
            </a:r>
            <a:r>
              <a:rPr lang="zh-CN" altLang="en-US" dirty="0"/>
              <a:t>：</a:t>
            </a:r>
            <a:r>
              <a:rPr lang="en-US" altLang="zh-CN" dirty="0"/>
              <a:t>390-460MPa</a:t>
            </a:r>
            <a:endParaRPr lang="en-US" altLang="zh-CN" dirty="0">
              <a:latin typeface="Times New Roman" panose="02020603050405020304" pitchFamily="18" charset="0"/>
              <a:cs typeface="Times New Roman" panose="02020603050405020304" pitchFamily="18" charset="0"/>
            </a:endParaRPr>
          </a:p>
        </p:txBody>
      </p:sp>
      <p:sp>
        <p:nvSpPr>
          <p:cNvPr id="2" name="文本框 1">
            <a:extLst>
              <a:ext uri="{FF2B5EF4-FFF2-40B4-BE49-F238E27FC236}">
                <a16:creationId xmlns:a16="http://schemas.microsoft.com/office/drawing/2014/main" id="{A6C3DF2F-34FC-9EA4-0117-317D8ACD7F4B}"/>
              </a:ext>
            </a:extLst>
          </p:cNvPr>
          <p:cNvSpPr txBox="1"/>
          <p:nvPr/>
        </p:nvSpPr>
        <p:spPr>
          <a:xfrm>
            <a:off x="7022032" y="5388785"/>
            <a:ext cx="4930899" cy="954107"/>
          </a:xfrm>
          <a:prstGeom prst="rect">
            <a:avLst/>
          </a:prstGeom>
          <a:noFill/>
        </p:spPr>
        <p:txBody>
          <a:bodyPr wrap="square" rtlCol="0">
            <a:spAutoFit/>
          </a:bodyPr>
          <a:lstStyle/>
          <a:p>
            <a:r>
              <a:rPr lang="en-US" altLang="zh-CN" sz="2800" dirty="0">
                <a:solidFill>
                  <a:srgbClr val="FF0000"/>
                </a:solidFill>
                <a:latin typeface="Adobe 黑体 Std R" panose="020B0400000000000000" pitchFamily="34" charset="-122"/>
                <a:ea typeface="Adobe 黑体 Std R" panose="020B0400000000000000" pitchFamily="34" charset="-122"/>
              </a:rPr>
              <a:t>The outer beryllium pipe is in danger of breaking</a:t>
            </a:r>
            <a:r>
              <a:rPr lang="zh-CN" altLang="en-US" sz="2800" dirty="0">
                <a:solidFill>
                  <a:srgbClr val="FF0000"/>
                </a:solidFill>
                <a:latin typeface="Adobe 黑体 Std R" panose="020B0400000000000000" pitchFamily="34" charset="-122"/>
                <a:ea typeface="Adobe 黑体 Std R" panose="020B0400000000000000" pitchFamily="34" charset="-122"/>
              </a:rPr>
              <a:t>！</a:t>
            </a:r>
            <a:endParaRPr lang="en-US" altLang="zh-CN" sz="2800" dirty="0">
              <a:solidFill>
                <a:srgbClr val="FF0000"/>
              </a:solidFill>
              <a:latin typeface="Adobe 黑体 Std R" panose="020B0400000000000000" pitchFamily="34" charset="-122"/>
              <a:ea typeface="Adobe 黑体 Std R" panose="020B0400000000000000" pitchFamily="34" charset="-122"/>
            </a:endParaRPr>
          </a:p>
        </p:txBody>
      </p:sp>
      <p:sp>
        <p:nvSpPr>
          <p:cNvPr id="6" name="灯片编号占位符 5">
            <a:extLst>
              <a:ext uri="{FF2B5EF4-FFF2-40B4-BE49-F238E27FC236}">
                <a16:creationId xmlns:a16="http://schemas.microsoft.com/office/drawing/2014/main" id="{545BB7ED-86E2-57F2-678F-8E8829B61646}"/>
              </a:ext>
            </a:extLst>
          </p:cNvPr>
          <p:cNvSpPr>
            <a:spLocks noGrp="1"/>
          </p:cNvSpPr>
          <p:nvPr>
            <p:ph type="sldNum" sz="quarter" idx="7"/>
          </p:nvPr>
        </p:nvSpPr>
        <p:spPr/>
        <p:txBody>
          <a:bodyPr/>
          <a:lstStyle/>
          <a:p>
            <a:fld id="{B6F15528-21DE-4FAA-801E-634DDDAF4B2B}" type="slidenum">
              <a:rPr lang="en-US" altLang="zh-CN" smtClean="0"/>
              <a:t>12</a:t>
            </a:fld>
            <a:endParaRPr lang="zh-CN" altLang="en-US" dirty="0"/>
          </a:p>
        </p:txBody>
      </p:sp>
    </p:spTree>
    <p:extLst>
      <p:ext uri="{BB962C8B-B14F-4D97-AF65-F5344CB8AC3E}">
        <p14:creationId xmlns:p14="http://schemas.microsoft.com/office/powerpoint/2010/main" val="26651228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a:extLst>
              <a:ext uri="{FF2B5EF4-FFF2-40B4-BE49-F238E27FC236}">
                <a16:creationId xmlns:a16="http://schemas.microsoft.com/office/drawing/2014/main" id="{2EBDADC4-0AE3-B136-370B-A15D4E30F320}"/>
              </a:ext>
            </a:extLst>
          </p:cNvPr>
          <p:cNvSpPr>
            <a:spLocks noGrp="1"/>
          </p:cNvSpPr>
          <p:nvPr>
            <p:ph type="title"/>
          </p:nvPr>
        </p:nvSpPr>
        <p:spPr>
          <a:xfrm>
            <a:off x="990600" y="76200"/>
            <a:ext cx="6773862" cy="492443"/>
          </a:xfrm>
        </p:spPr>
        <p:txBody>
          <a:bodyPr/>
          <a:lstStyle/>
          <a:p>
            <a:r>
              <a:rPr lang="en-US" altLang="zh-CN" dirty="0"/>
              <a:t>Static analysis of  the beampipe</a:t>
            </a:r>
            <a:endParaRPr lang="zh-CN" altLang="en-US" dirty="0"/>
          </a:p>
        </p:txBody>
      </p:sp>
      <p:sp>
        <p:nvSpPr>
          <p:cNvPr id="5" name="文本框 4">
            <a:extLst>
              <a:ext uri="{FF2B5EF4-FFF2-40B4-BE49-F238E27FC236}">
                <a16:creationId xmlns:a16="http://schemas.microsoft.com/office/drawing/2014/main" id="{C7AC148E-287F-904B-62CA-9EBA6AB4C46F}"/>
              </a:ext>
            </a:extLst>
          </p:cNvPr>
          <p:cNvSpPr txBox="1"/>
          <p:nvPr/>
        </p:nvSpPr>
        <p:spPr>
          <a:xfrm>
            <a:off x="457200" y="775033"/>
            <a:ext cx="7487947" cy="369332"/>
          </a:xfrm>
          <a:prstGeom prst="rect">
            <a:avLst/>
          </a:prstGeom>
          <a:noFill/>
        </p:spPr>
        <p:txBody>
          <a:bodyPr wrap="none" rtlCol="0">
            <a:spAutoFit/>
          </a:bodyPr>
          <a:lstStyle/>
          <a:p>
            <a:r>
              <a:rPr lang="en-US" altLang="zh-CN" dirty="0"/>
              <a:t>Working condition 2: When there is no reinforced pipe, both ends are fixed .</a:t>
            </a:r>
            <a:endParaRPr lang="zh-CN" altLang="en-US" dirty="0"/>
          </a:p>
        </p:txBody>
      </p:sp>
      <p:sp>
        <p:nvSpPr>
          <p:cNvPr id="12" name="文本框 11">
            <a:extLst>
              <a:ext uri="{FF2B5EF4-FFF2-40B4-BE49-F238E27FC236}">
                <a16:creationId xmlns:a16="http://schemas.microsoft.com/office/drawing/2014/main" id="{192493C4-821E-A219-1E9F-6C362C1B1CB4}"/>
              </a:ext>
            </a:extLst>
          </p:cNvPr>
          <p:cNvSpPr txBox="1"/>
          <p:nvPr/>
        </p:nvSpPr>
        <p:spPr>
          <a:xfrm>
            <a:off x="8109324" y="3752741"/>
            <a:ext cx="2836226" cy="369332"/>
          </a:xfrm>
          <a:prstGeom prst="rect">
            <a:avLst/>
          </a:prstGeom>
          <a:noFill/>
        </p:spPr>
        <p:txBody>
          <a:bodyPr wrap="none" rtlCol="0">
            <a:spAutoFit/>
          </a:bodyPr>
          <a:lstStyle/>
          <a:p>
            <a:r>
              <a:rPr lang="en-US" altLang="zh-CN" dirty="0">
                <a:solidFill>
                  <a:srgbClr val="FF0000"/>
                </a:solidFill>
              </a:rPr>
              <a:t>Maximum stress </a:t>
            </a:r>
            <a:r>
              <a:rPr lang="zh-CN" altLang="en-US" dirty="0">
                <a:solidFill>
                  <a:srgbClr val="FF0000"/>
                </a:solidFill>
              </a:rPr>
              <a:t>：</a:t>
            </a:r>
            <a:r>
              <a:rPr lang="en-US" altLang="zh-CN" dirty="0">
                <a:solidFill>
                  <a:srgbClr val="FF0000"/>
                </a:solidFill>
              </a:rPr>
              <a:t>3.43MPa</a:t>
            </a:r>
            <a:endParaRPr lang="zh-CN" altLang="en-US" dirty="0">
              <a:solidFill>
                <a:srgbClr val="FF0000"/>
              </a:solidFill>
            </a:endParaRPr>
          </a:p>
        </p:txBody>
      </p:sp>
      <p:sp>
        <p:nvSpPr>
          <p:cNvPr id="13" name="文本框 12">
            <a:extLst>
              <a:ext uri="{FF2B5EF4-FFF2-40B4-BE49-F238E27FC236}">
                <a16:creationId xmlns:a16="http://schemas.microsoft.com/office/drawing/2014/main" id="{40F53F3E-DA64-692B-0970-C236CCF91692}"/>
              </a:ext>
            </a:extLst>
          </p:cNvPr>
          <p:cNvSpPr txBox="1"/>
          <p:nvPr/>
        </p:nvSpPr>
        <p:spPr>
          <a:xfrm>
            <a:off x="8109324" y="4171187"/>
            <a:ext cx="3533403" cy="369332"/>
          </a:xfrm>
          <a:prstGeom prst="rect">
            <a:avLst/>
          </a:prstGeom>
          <a:noFill/>
        </p:spPr>
        <p:txBody>
          <a:bodyPr wrap="none" rtlCol="0">
            <a:spAutoFit/>
          </a:bodyPr>
          <a:lstStyle/>
          <a:p>
            <a:r>
              <a:rPr lang="en-US" altLang="zh-CN" dirty="0">
                <a:solidFill>
                  <a:srgbClr val="FF0000"/>
                </a:solidFill>
              </a:rPr>
              <a:t>Maximum deformation </a:t>
            </a:r>
            <a:r>
              <a:rPr lang="zh-CN" altLang="en-US" dirty="0">
                <a:solidFill>
                  <a:srgbClr val="FF0000"/>
                </a:solidFill>
              </a:rPr>
              <a:t>：</a:t>
            </a:r>
            <a:r>
              <a:rPr lang="en-US" altLang="zh-CN" dirty="0">
                <a:solidFill>
                  <a:srgbClr val="FF0000"/>
                </a:solidFill>
              </a:rPr>
              <a:t>0.038mm</a:t>
            </a:r>
            <a:endParaRPr lang="zh-CN" altLang="en-US" dirty="0">
              <a:solidFill>
                <a:srgbClr val="FF0000"/>
              </a:solidFill>
            </a:endParaRPr>
          </a:p>
        </p:txBody>
      </p:sp>
      <p:pic>
        <p:nvPicPr>
          <p:cNvPr id="3" name="图片 2">
            <a:extLst>
              <a:ext uri="{FF2B5EF4-FFF2-40B4-BE49-F238E27FC236}">
                <a16:creationId xmlns:a16="http://schemas.microsoft.com/office/drawing/2014/main" id="{AE25F630-D1E3-7D19-95DC-579563B7BF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26" y="1260242"/>
            <a:ext cx="7739719" cy="2739997"/>
          </a:xfrm>
          <a:prstGeom prst="rect">
            <a:avLst/>
          </a:prstGeom>
        </p:spPr>
      </p:pic>
      <p:pic>
        <p:nvPicPr>
          <p:cNvPr id="8" name="图片 7">
            <a:extLst>
              <a:ext uri="{FF2B5EF4-FFF2-40B4-BE49-F238E27FC236}">
                <a16:creationId xmlns:a16="http://schemas.microsoft.com/office/drawing/2014/main" id="{F32FDAF2-1E06-7D4D-660A-308585948C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3800" y="1260242"/>
            <a:ext cx="4648200" cy="1895635"/>
          </a:xfrm>
          <a:prstGeom prst="rect">
            <a:avLst/>
          </a:prstGeom>
        </p:spPr>
      </p:pic>
      <p:pic>
        <p:nvPicPr>
          <p:cNvPr id="14" name="图片 13">
            <a:extLst>
              <a:ext uri="{FF2B5EF4-FFF2-40B4-BE49-F238E27FC236}">
                <a16:creationId xmlns:a16="http://schemas.microsoft.com/office/drawing/2014/main" id="{65B7335E-D17A-30A0-7898-5F2D22A700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000239"/>
            <a:ext cx="7764462" cy="2557269"/>
          </a:xfrm>
          <a:prstGeom prst="rect">
            <a:avLst/>
          </a:prstGeom>
        </p:spPr>
      </p:pic>
      <p:sp>
        <p:nvSpPr>
          <p:cNvPr id="2" name="文本框 1">
            <a:extLst>
              <a:ext uri="{FF2B5EF4-FFF2-40B4-BE49-F238E27FC236}">
                <a16:creationId xmlns:a16="http://schemas.microsoft.com/office/drawing/2014/main" id="{EF108737-6BA7-B6A8-F81E-FC462A47F706}"/>
              </a:ext>
            </a:extLst>
          </p:cNvPr>
          <p:cNvSpPr txBox="1"/>
          <p:nvPr/>
        </p:nvSpPr>
        <p:spPr>
          <a:xfrm>
            <a:off x="8153400" y="4768051"/>
            <a:ext cx="3724161" cy="369332"/>
          </a:xfrm>
          <a:prstGeom prst="rect">
            <a:avLst/>
          </a:prstGeom>
          <a:noFill/>
        </p:spPr>
        <p:txBody>
          <a:bodyPr wrap="none" rtlCol="0">
            <a:spAutoFit/>
          </a:bodyPr>
          <a:lstStyle/>
          <a:p>
            <a:r>
              <a:rPr lang="en-US" altLang="zh-CN" dirty="0"/>
              <a:t>Yield strength of aluminum</a:t>
            </a:r>
            <a:r>
              <a:rPr lang="zh-CN" altLang="en-US" dirty="0"/>
              <a:t>：</a:t>
            </a:r>
            <a:r>
              <a:rPr lang="en-US" altLang="zh-CN" dirty="0"/>
              <a:t>280MPa</a:t>
            </a:r>
            <a:endParaRPr lang="zh-CN" altLang="en-US" dirty="0"/>
          </a:p>
        </p:txBody>
      </p:sp>
      <p:sp>
        <p:nvSpPr>
          <p:cNvPr id="6" name="文本框 5">
            <a:extLst>
              <a:ext uri="{FF2B5EF4-FFF2-40B4-BE49-F238E27FC236}">
                <a16:creationId xmlns:a16="http://schemas.microsoft.com/office/drawing/2014/main" id="{8D5BFB4D-C696-1482-82AC-72F620241432}"/>
              </a:ext>
            </a:extLst>
          </p:cNvPr>
          <p:cNvSpPr txBox="1"/>
          <p:nvPr/>
        </p:nvSpPr>
        <p:spPr>
          <a:xfrm>
            <a:off x="7945147" y="5324530"/>
            <a:ext cx="4038601" cy="830997"/>
          </a:xfrm>
          <a:prstGeom prst="rect">
            <a:avLst/>
          </a:prstGeom>
          <a:noFill/>
        </p:spPr>
        <p:txBody>
          <a:bodyPr wrap="square" rtlCol="0">
            <a:spAutoFit/>
          </a:bodyPr>
          <a:lstStyle/>
          <a:p>
            <a:r>
              <a:rPr lang="en-US" altLang="zh-CN" sz="2400" dirty="0">
                <a:solidFill>
                  <a:srgbClr val="FF0000"/>
                </a:solidFill>
                <a:latin typeface="Adobe 黑体 Std R" panose="020B0400000000000000" pitchFamily="34" charset="-122"/>
                <a:ea typeface="Adobe 黑体 Std R" panose="020B0400000000000000" pitchFamily="34" charset="-122"/>
              </a:rPr>
              <a:t>No reinforced management of working condition safety</a:t>
            </a:r>
            <a:endParaRPr lang="zh-CN" altLang="en-US" sz="2400" dirty="0">
              <a:solidFill>
                <a:srgbClr val="FF0000"/>
              </a:solidFill>
              <a:latin typeface="Adobe 黑体 Std R" panose="020B0400000000000000" pitchFamily="34" charset="-122"/>
              <a:ea typeface="Adobe 黑体 Std R" panose="020B0400000000000000" pitchFamily="34" charset="-122"/>
            </a:endParaRPr>
          </a:p>
        </p:txBody>
      </p:sp>
      <p:sp>
        <p:nvSpPr>
          <p:cNvPr id="7" name="灯片编号占位符 6">
            <a:extLst>
              <a:ext uri="{FF2B5EF4-FFF2-40B4-BE49-F238E27FC236}">
                <a16:creationId xmlns:a16="http://schemas.microsoft.com/office/drawing/2014/main" id="{88263FCE-1368-C310-E1E3-EAB129E48BAF}"/>
              </a:ext>
            </a:extLst>
          </p:cNvPr>
          <p:cNvSpPr>
            <a:spLocks noGrp="1"/>
          </p:cNvSpPr>
          <p:nvPr>
            <p:ph type="sldNum" sz="quarter" idx="7"/>
          </p:nvPr>
        </p:nvSpPr>
        <p:spPr/>
        <p:txBody>
          <a:bodyPr/>
          <a:lstStyle/>
          <a:p>
            <a:fld id="{B6F15528-21DE-4FAA-801E-634DDDAF4B2B}" type="slidenum">
              <a:rPr lang="en-US" altLang="zh-CN" smtClean="0"/>
              <a:t>13</a:t>
            </a:fld>
            <a:endParaRPr lang="zh-CN" altLang="en-US"/>
          </a:p>
        </p:txBody>
      </p:sp>
    </p:spTree>
    <p:extLst>
      <p:ext uri="{BB962C8B-B14F-4D97-AF65-F5344CB8AC3E}">
        <p14:creationId xmlns:p14="http://schemas.microsoft.com/office/powerpoint/2010/main" val="39234922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a:extLst>
              <a:ext uri="{FF2B5EF4-FFF2-40B4-BE49-F238E27FC236}">
                <a16:creationId xmlns:a16="http://schemas.microsoft.com/office/drawing/2014/main" id="{2EBDADC4-0AE3-B136-370B-A15D4E30F320}"/>
              </a:ext>
            </a:extLst>
          </p:cNvPr>
          <p:cNvSpPr>
            <a:spLocks noGrp="1"/>
          </p:cNvSpPr>
          <p:nvPr>
            <p:ph type="title"/>
          </p:nvPr>
        </p:nvSpPr>
        <p:spPr>
          <a:xfrm>
            <a:off x="990600" y="76200"/>
            <a:ext cx="6773862" cy="492443"/>
          </a:xfrm>
        </p:spPr>
        <p:txBody>
          <a:bodyPr/>
          <a:lstStyle/>
          <a:p>
            <a:r>
              <a:rPr lang="en-US" altLang="zh-CN" dirty="0"/>
              <a:t>Static analysis of  the beampipe</a:t>
            </a:r>
            <a:endParaRPr lang="zh-CN" altLang="en-US" dirty="0"/>
          </a:p>
        </p:txBody>
      </p:sp>
      <p:sp>
        <p:nvSpPr>
          <p:cNvPr id="5" name="文本框 4">
            <a:extLst>
              <a:ext uri="{FF2B5EF4-FFF2-40B4-BE49-F238E27FC236}">
                <a16:creationId xmlns:a16="http://schemas.microsoft.com/office/drawing/2014/main" id="{C7AC148E-287F-904B-62CA-9EBA6AB4C46F}"/>
              </a:ext>
            </a:extLst>
          </p:cNvPr>
          <p:cNvSpPr txBox="1"/>
          <p:nvPr/>
        </p:nvSpPr>
        <p:spPr>
          <a:xfrm>
            <a:off x="457200" y="775033"/>
            <a:ext cx="10143931" cy="369332"/>
          </a:xfrm>
          <a:prstGeom prst="rect">
            <a:avLst/>
          </a:prstGeom>
          <a:noFill/>
        </p:spPr>
        <p:txBody>
          <a:bodyPr wrap="none" rtlCol="0">
            <a:spAutoFit/>
          </a:bodyPr>
          <a:lstStyle/>
          <a:p>
            <a:r>
              <a:rPr lang="en-US" altLang="zh-CN" dirty="0"/>
              <a:t>Working condition 3: When there is a reinforced pipe, the end flange 1 is fixed, and the rest is cantilever.</a:t>
            </a:r>
            <a:endParaRPr lang="zh-CN" altLang="en-US" dirty="0"/>
          </a:p>
        </p:txBody>
      </p:sp>
      <p:sp>
        <p:nvSpPr>
          <p:cNvPr id="12" name="文本框 11">
            <a:extLst>
              <a:ext uri="{FF2B5EF4-FFF2-40B4-BE49-F238E27FC236}">
                <a16:creationId xmlns:a16="http://schemas.microsoft.com/office/drawing/2014/main" id="{192493C4-821E-A219-1E9F-6C362C1B1CB4}"/>
              </a:ext>
            </a:extLst>
          </p:cNvPr>
          <p:cNvSpPr txBox="1"/>
          <p:nvPr/>
        </p:nvSpPr>
        <p:spPr>
          <a:xfrm>
            <a:off x="7332884" y="2864294"/>
            <a:ext cx="2836226" cy="369332"/>
          </a:xfrm>
          <a:prstGeom prst="rect">
            <a:avLst/>
          </a:prstGeom>
          <a:noFill/>
        </p:spPr>
        <p:txBody>
          <a:bodyPr wrap="none" rtlCol="0">
            <a:spAutoFit/>
          </a:bodyPr>
          <a:lstStyle/>
          <a:p>
            <a:r>
              <a:rPr lang="en-US" altLang="zh-CN" dirty="0">
                <a:solidFill>
                  <a:srgbClr val="FF0000"/>
                </a:solidFill>
              </a:rPr>
              <a:t>Maximum stress </a:t>
            </a:r>
            <a:r>
              <a:rPr lang="zh-CN" altLang="en-US" dirty="0">
                <a:solidFill>
                  <a:srgbClr val="FF0000"/>
                </a:solidFill>
              </a:rPr>
              <a:t>：</a:t>
            </a:r>
            <a:r>
              <a:rPr lang="en-US" altLang="zh-CN" dirty="0">
                <a:solidFill>
                  <a:srgbClr val="FF0000"/>
                </a:solidFill>
              </a:rPr>
              <a:t>4.54MPa</a:t>
            </a:r>
            <a:endParaRPr lang="zh-CN" altLang="en-US" dirty="0">
              <a:solidFill>
                <a:srgbClr val="FF0000"/>
              </a:solidFill>
            </a:endParaRPr>
          </a:p>
        </p:txBody>
      </p:sp>
      <p:sp>
        <p:nvSpPr>
          <p:cNvPr id="13" name="文本框 12">
            <a:extLst>
              <a:ext uri="{FF2B5EF4-FFF2-40B4-BE49-F238E27FC236}">
                <a16:creationId xmlns:a16="http://schemas.microsoft.com/office/drawing/2014/main" id="{40F53F3E-DA64-692B-0970-C236CCF91692}"/>
              </a:ext>
            </a:extLst>
          </p:cNvPr>
          <p:cNvSpPr txBox="1"/>
          <p:nvPr/>
        </p:nvSpPr>
        <p:spPr>
          <a:xfrm>
            <a:off x="7337278" y="3341728"/>
            <a:ext cx="3416384" cy="369332"/>
          </a:xfrm>
          <a:prstGeom prst="rect">
            <a:avLst/>
          </a:prstGeom>
          <a:noFill/>
        </p:spPr>
        <p:txBody>
          <a:bodyPr wrap="none" rtlCol="0">
            <a:spAutoFit/>
          </a:bodyPr>
          <a:lstStyle/>
          <a:p>
            <a:r>
              <a:rPr lang="en-US" altLang="zh-CN" dirty="0">
                <a:solidFill>
                  <a:srgbClr val="FF0000"/>
                </a:solidFill>
              </a:rPr>
              <a:t>Maximum deformation </a:t>
            </a:r>
            <a:r>
              <a:rPr lang="zh-CN" altLang="en-US" dirty="0">
                <a:solidFill>
                  <a:srgbClr val="FF0000"/>
                </a:solidFill>
              </a:rPr>
              <a:t>：</a:t>
            </a:r>
            <a:r>
              <a:rPr lang="en-US" altLang="zh-CN" dirty="0">
                <a:solidFill>
                  <a:srgbClr val="FF0000"/>
                </a:solidFill>
              </a:rPr>
              <a:t>0.19mm</a:t>
            </a:r>
            <a:endParaRPr lang="zh-CN" altLang="en-US" dirty="0">
              <a:solidFill>
                <a:srgbClr val="FF0000"/>
              </a:solidFill>
            </a:endParaRPr>
          </a:p>
        </p:txBody>
      </p:sp>
      <p:pic>
        <p:nvPicPr>
          <p:cNvPr id="6" name="图片 5">
            <a:extLst>
              <a:ext uri="{FF2B5EF4-FFF2-40B4-BE49-F238E27FC236}">
                <a16:creationId xmlns:a16="http://schemas.microsoft.com/office/drawing/2014/main" id="{375D7C17-C8E4-E4B1-F595-E97610BBC0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44365"/>
            <a:ext cx="6900863" cy="2649267"/>
          </a:xfrm>
          <a:prstGeom prst="rect">
            <a:avLst/>
          </a:prstGeom>
        </p:spPr>
      </p:pic>
      <p:pic>
        <p:nvPicPr>
          <p:cNvPr id="9" name="图片 8">
            <a:extLst>
              <a:ext uri="{FF2B5EF4-FFF2-40B4-BE49-F238E27FC236}">
                <a16:creationId xmlns:a16="http://schemas.microsoft.com/office/drawing/2014/main" id="{93BE01E3-035D-E677-6B6A-E63F542D33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00863" y="1144365"/>
            <a:ext cx="5227218" cy="1645236"/>
          </a:xfrm>
          <a:prstGeom prst="rect">
            <a:avLst/>
          </a:prstGeom>
        </p:spPr>
      </p:pic>
      <p:pic>
        <p:nvPicPr>
          <p:cNvPr id="11" name="图片 10">
            <a:extLst>
              <a:ext uri="{FF2B5EF4-FFF2-40B4-BE49-F238E27FC236}">
                <a16:creationId xmlns:a16="http://schemas.microsoft.com/office/drawing/2014/main" id="{9CB4610A-156A-7C0F-89CF-C415410EA0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821017"/>
            <a:ext cx="6900863" cy="2624362"/>
          </a:xfrm>
          <a:prstGeom prst="rect">
            <a:avLst/>
          </a:prstGeom>
        </p:spPr>
      </p:pic>
      <p:pic>
        <p:nvPicPr>
          <p:cNvPr id="16" name="图片 15">
            <a:extLst>
              <a:ext uri="{FF2B5EF4-FFF2-40B4-BE49-F238E27FC236}">
                <a16:creationId xmlns:a16="http://schemas.microsoft.com/office/drawing/2014/main" id="{39DE55B5-B9ED-4A78-2CAC-5D9812A48B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00863" y="3819162"/>
            <a:ext cx="5105400" cy="1777472"/>
          </a:xfrm>
          <a:prstGeom prst="rect">
            <a:avLst/>
          </a:prstGeom>
        </p:spPr>
      </p:pic>
      <p:sp>
        <p:nvSpPr>
          <p:cNvPr id="2" name="文本框 1">
            <a:extLst>
              <a:ext uri="{FF2B5EF4-FFF2-40B4-BE49-F238E27FC236}">
                <a16:creationId xmlns:a16="http://schemas.microsoft.com/office/drawing/2014/main" id="{94463D73-DAF1-8EB9-0DFC-93A93716B40E}"/>
              </a:ext>
            </a:extLst>
          </p:cNvPr>
          <p:cNvSpPr txBox="1"/>
          <p:nvPr/>
        </p:nvSpPr>
        <p:spPr>
          <a:xfrm>
            <a:off x="7512785" y="5766671"/>
            <a:ext cx="4493478" cy="830997"/>
          </a:xfrm>
          <a:prstGeom prst="rect">
            <a:avLst/>
          </a:prstGeom>
          <a:noFill/>
        </p:spPr>
        <p:txBody>
          <a:bodyPr wrap="square" rtlCol="0">
            <a:spAutoFit/>
          </a:bodyPr>
          <a:lstStyle/>
          <a:p>
            <a:r>
              <a:rPr lang="en-US" altLang="zh-CN" sz="2400" dirty="0">
                <a:solidFill>
                  <a:srgbClr val="FF0000"/>
                </a:solidFill>
                <a:latin typeface="Adobe 黑体 Std R" panose="020B0400000000000000" pitchFamily="34" charset="-122"/>
                <a:ea typeface="Adobe 黑体 Std R" panose="020B0400000000000000" pitchFamily="34" charset="-122"/>
              </a:rPr>
              <a:t>There are reinforced pipe installation state safety</a:t>
            </a:r>
            <a:endParaRPr lang="zh-CN" altLang="en-US" sz="2400" dirty="0">
              <a:solidFill>
                <a:srgbClr val="FF0000"/>
              </a:solidFill>
              <a:latin typeface="Adobe 黑体 Std R" panose="020B0400000000000000" pitchFamily="34" charset="-122"/>
              <a:ea typeface="Adobe 黑体 Std R" panose="020B0400000000000000" pitchFamily="34" charset="-122"/>
            </a:endParaRPr>
          </a:p>
        </p:txBody>
      </p:sp>
      <p:sp>
        <p:nvSpPr>
          <p:cNvPr id="3" name="灯片编号占位符 2">
            <a:extLst>
              <a:ext uri="{FF2B5EF4-FFF2-40B4-BE49-F238E27FC236}">
                <a16:creationId xmlns:a16="http://schemas.microsoft.com/office/drawing/2014/main" id="{619B85B0-D4A8-6C57-9337-2A8DFF426B69}"/>
              </a:ext>
            </a:extLst>
          </p:cNvPr>
          <p:cNvSpPr>
            <a:spLocks noGrp="1"/>
          </p:cNvSpPr>
          <p:nvPr>
            <p:ph type="sldNum" sz="quarter" idx="7"/>
          </p:nvPr>
        </p:nvSpPr>
        <p:spPr/>
        <p:txBody>
          <a:bodyPr/>
          <a:lstStyle/>
          <a:p>
            <a:fld id="{B6F15528-21DE-4FAA-801E-634DDDAF4B2B}" type="slidenum">
              <a:rPr lang="en-US" altLang="zh-CN" smtClean="0"/>
              <a:t>14</a:t>
            </a:fld>
            <a:endParaRPr lang="zh-CN" altLang="en-US" dirty="0"/>
          </a:p>
        </p:txBody>
      </p:sp>
    </p:spTree>
    <p:extLst>
      <p:ext uri="{BB962C8B-B14F-4D97-AF65-F5344CB8AC3E}">
        <p14:creationId xmlns:p14="http://schemas.microsoft.com/office/powerpoint/2010/main" val="33306505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a:extLst>
              <a:ext uri="{FF2B5EF4-FFF2-40B4-BE49-F238E27FC236}">
                <a16:creationId xmlns:a16="http://schemas.microsoft.com/office/drawing/2014/main" id="{2EBDADC4-0AE3-B136-370B-A15D4E30F320}"/>
              </a:ext>
            </a:extLst>
          </p:cNvPr>
          <p:cNvSpPr>
            <a:spLocks noGrp="1"/>
          </p:cNvSpPr>
          <p:nvPr>
            <p:ph type="title"/>
          </p:nvPr>
        </p:nvSpPr>
        <p:spPr>
          <a:xfrm>
            <a:off x="990600" y="76200"/>
            <a:ext cx="6773862" cy="492443"/>
          </a:xfrm>
        </p:spPr>
        <p:txBody>
          <a:bodyPr/>
          <a:lstStyle/>
          <a:p>
            <a:r>
              <a:rPr lang="en-US" altLang="zh-CN" dirty="0"/>
              <a:t>Static analysis of  the beampipe</a:t>
            </a:r>
            <a:endParaRPr lang="zh-CN" altLang="en-US" dirty="0"/>
          </a:p>
        </p:txBody>
      </p:sp>
      <p:sp>
        <p:nvSpPr>
          <p:cNvPr id="5" name="文本框 4">
            <a:extLst>
              <a:ext uri="{FF2B5EF4-FFF2-40B4-BE49-F238E27FC236}">
                <a16:creationId xmlns:a16="http://schemas.microsoft.com/office/drawing/2014/main" id="{C7AC148E-287F-904B-62CA-9EBA6AB4C46F}"/>
              </a:ext>
            </a:extLst>
          </p:cNvPr>
          <p:cNvSpPr txBox="1"/>
          <p:nvPr/>
        </p:nvSpPr>
        <p:spPr>
          <a:xfrm>
            <a:off x="457200" y="775033"/>
            <a:ext cx="7137403" cy="369332"/>
          </a:xfrm>
          <a:prstGeom prst="rect">
            <a:avLst/>
          </a:prstGeom>
          <a:noFill/>
        </p:spPr>
        <p:txBody>
          <a:bodyPr wrap="none" rtlCol="0">
            <a:spAutoFit/>
          </a:bodyPr>
          <a:lstStyle/>
          <a:p>
            <a:r>
              <a:rPr lang="en-US" altLang="zh-CN" dirty="0"/>
              <a:t>Working condition 4: When there is a reinforced pipe, both ends are fixed.</a:t>
            </a:r>
            <a:endParaRPr lang="zh-CN" altLang="en-US" dirty="0"/>
          </a:p>
        </p:txBody>
      </p:sp>
      <p:sp>
        <p:nvSpPr>
          <p:cNvPr id="12" name="文本框 11">
            <a:extLst>
              <a:ext uri="{FF2B5EF4-FFF2-40B4-BE49-F238E27FC236}">
                <a16:creationId xmlns:a16="http://schemas.microsoft.com/office/drawing/2014/main" id="{192493C4-821E-A219-1E9F-6C362C1B1CB4}"/>
              </a:ext>
            </a:extLst>
          </p:cNvPr>
          <p:cNvSpPr txBox="1"/>
          <p:nvPr/>
        </p:nvSpPr>
        <p:spPr>
          <a:xfrm>
            <a:off x="7467600" y="3107029"/>
            <a:ext cx="2836226" cy="369332"/>
          </a:xfrm>
          <a:prstGeom prst="rect">
            <a:avLst/>
          </a:prstGeom>
          <a:noFill/>
        </p:spPr>
        <p:txBody>
          <a:bodyPr wrap="none" rtlCol="0">
            <a:spAutoFit/>
          </a:bodyPr>
          <a:lstStyle/>
          <a:p>
            <a:r>
              <a:rPr lang="en-US" altLang="zh-CN" dirty="0">
                <a:solidFill>
                  <a:srgbClr val="FF0000"/>
                </a:solidFill>
              </a:rPr>
              <a:t>Maximum stress </a:t>
            </a:r>
            <a:r>
              <a:rPr lang="zh-CN" altLang="en-US" dirty="0">
                <a:solidFill>
                  <a:srgbClr val="FF0000"/>
                </a:solidFill>
              </a:rPr>
              <a:t>：</a:t>
            </a:r>
            <a:r>
              <a:rPr lang="en-US" altLang="zh-CN" dirty="0">
                <a:solidFill>
                  <a:srgbClr val="FF0000"/>
                </a:solidFill>
              </a:rPr>
              <a:t>0.72MPa</a:t>
            </a:r>
            <a:endParaRPr lang="zh-CN" altLang="en-US" dirty="0">
              <a:solidFill>
                <a:srgbClr val="FF0000"/>
              </a:solidFill>
            </a:endParaRPr>
          </a:p>
        </p:txBody>
      </p:sp>
      <p:sp>
        <p:nvSpPr>
          <p:cNvPr id="13" name="文本框 12">
            <a:extLst>
              <a:ext uri="{FF2B5EF4-FFF2-40B4-BE49-F238E27FC236}">
                <a16:creationId xmlns:a16="http://schemas.microsoft.com/office/drawing/2014/main" id="{40F53F3E-DA64-692B-0970-C236CCF91692}"/>
              </a:ext>
            </a:extLst>
          </p:cNvPr>
          <p:cNvSpPr txBox="1"/>
          <p:nvPr/>
        </p:nvSpPr>
        <p:spPr>
          <a:xfrm>
            <a:off x="7441466" y="3466572"/>
            <a:ext cx="3650423" cy="369332"/>
          </a:xfrm>
          <a:prstGeom prst="rect">
            <a:avLst/>
          </a:prstGeom>
          <a:noFill/>
        </p:spPr>
        <p:txBody>
          <a:bodyPr wrap="none" rtlCol="0">
            <a:spAutoFit/>
          </a:bodyPr>
          <a:lstStyle/>
          <a:p>
            <a:r>
              <a:rPr lang="en-US" altLang="zh-CN" dirty="0">
                <a:solidFill>
                  <a:srgbClr val="FF0000"/>
                </a:solidFill>
              </a:rPr>
              <a:t>Maximum deformation </a:t>
            </a:r>
            <a:r>
              <a:rPr lang="zh-CN" altLang="en-US" dirty="0">
                <a:solidFill>
                  <a:srgbClr val="FF0000"/>
                </a:solidFill>
              </a:rPr>
              <a:t>：</a:t>
            </a:r>
            <a:r>
              <a:rPr lang="en-US" altLang="zh-CN" dirty="0">
                <a:solidFill>
                  <a:srgbClr val="FF0000"/>
                </a:solidFill>
              </a:rPr>
              <a:t>0.0018mm</a:t>
            </a:r>
            <a:endParaRPr lang="zh-CN" altLang="en-US" dirty="0">
              <a:solidFill>
                <a:srgbClr val="FF0000"/>
              </a:solidFill>
            </a:endParaRPr>
          </a:p>
        </p:txBody>
      </p:sp>
      <p:pic>
        <p:nvPicPr>
          <p:cNvPr id="3" name="图片 2">
            <a:extLst>
              <a:ext uri="{FF2B5EF4-FFF2-40B4-BE49-F238E27FC236}">
                <a16:creationId xmlns:a16="http://schemas.microsoft.com/office/drawing/2014/main" id="{FFBC1362-6780-0D9B-CBC3-CCCD27A0AB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260" y="1144365"/>
            <a:ext cx="7057340" cy="2778828"/>
          </a:xfrm>
          <a:prstGeom prst="rect">
            <a:avLst/>
          </a:prstGeom>
        </p:spPr>
      </p:pic>
      <p:pic>
        <p:nvPicPr>
          <p:cNvPr id="8" name="图片 7">
            <a:extLst>
              <a:ext uri="{FF2B5EF4-FFF2-40B4-BE49-F238E27FC236}">
                <a16:creationId xmlns:a16="http://schemas.microsoft.com/office/drawing/2014/main" id="{B44F3F07-B810-CCE7-F600-71F0838EA5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77075" y="1144366"/>
            <a:ext cx="5114925" cy="1897396"/>
          </a:xfrm>
          <a:prstGeom prst="rect">
            <a:avLst/>
          </a:prstGeom>
        </p:spPr>
      </p:pic>
      <p:pic>
        <p:nvPicPr>
          <p:cNvPr id="14" name="图片 13">
            <a:extLst>
              <a:ext uri="{FF2B5EF4-FFF2-40B4-BE49-F238E27FC236}">
                <a16:creationId xmlns:a16="http://schemas.microsoft.com/office/drawing/2014/main" id="{8AF82ED9-6914-0249-7947-63948ED63C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36" y="3939536"/>
            <a:ext cx="7085915" cy="2567452"/>
          </a:xfrm>
          <a:prstGeom prst="rect">
            <a:avLst/>
          </a:prstGeom>
        </p:spPr>
      </p:pic>
      <p:pic>
        <p:nvPicPr>
          <p:cNvPr id="17" name="图片 16">
            <a:extLst>
              <a:ext uri="{FF2B5EF4-FFF2-40B4-BE49-F238E27FC236}">
                <a16:creationId xmlns:a16="http://schemas.microsoft.com/office/drawing/2014/main" id="{BD92E4EE-6CBF-5677-C446-A21CE732AFF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05651" y="3910961"/>
            <a:ext cx="5085664" cy="1875338"/>
          </a:xfrm>
          <a:prstGeom prst="rect">
            <a:avLst/>
          </a:prstGeom>
        </p:spPr>
      </p:pic>
      <p:sp>
        <p:nvSpPr>
          <p:cNvPr id="2" name="文本框 1">
            <a:extLst>
              <a:ext uri="{FF2B5EF4-FFF2-40B4-BE49-F238E27FC236}">
                <a16:creationId xmlns:a16="http://schemas.microsoft.com/office/drawing/2014/main" id="{BA3F7062-EE5E-DA98-CDB5-24B09B08A939}"/>
              </a:ext>
            </a:extLst>
          </p:cNvPr>
          <p:cNvSpPr txBox="1"/>
          <p:nvPr/>
        </p:nvSpPr>
        <p:spPr>
          <a:xfrm>
            <a:off x="7773987" y="5889843"/>
            <a:ext cx="4114800" cy="830997"/>
          </a:xfrm>
          <a:prstGeom prst="rect">
            <a:avLst/>
          </a:prstGeom>
          <a:noFill/>
        </p:spPr>
        <p:txBody>
          <a:bodyPr wrap="square" rtlCol="0">
            <a:spAutoFit/>
          </a:bodyPr>
          <a:lstStyle/>
          <a:p>
            <a:r>
              <a:rPr lang="en-US" altLang="zh-CN" sz="2400" dirty="0">
                <a:solidFill>
                  <a:srgbClr val="FF0000"/>
                </a:solidFill>
                <a:latin typeface="Adobe 黑体 Std R" panose="020B0400000000000000" pitchFamily="34" charset="-122"/>
                <a:ea typeface="Adobe 黑体 Std R" panose="020B0400000000000000" pitchFamily="34" charset="-122"/>
              </a:rPr>
              <a:t>There are reinforced pipe installation state safety</a:t>
            </a:r>
            <a:endParaRPr lang="zh-CN" altLang="en-US" sz="2400" dirty="0">
              <a:solidFill>
                <a:srgbClr val="FF0000"/>
              </a:solidFill>
              <a:latin typeface="Adobe 黑体 Std R" panose="020B0400000000000000" pitchFamily="34" charset="-122"/>
              <a:ea typeface="Adobe 黑体 Std R" panose="020B0400000000000000" pitchFamily="34" charset="-122"/>
            </a:endParaRPr>
          </a:p>
        </p:txBody>
      </p:sp>
      <p:sp>
        <p:nvSpPr>
          <p:cNvPr id="6" name="灯片编号占位符 5">
            <a:extLst>
              <a:ext uri="{FF2B5EF4-FFF2-40B4-BE49-F238E27FC236}">
                <a16:creationId xmlns:a16="http://schemas.microsoft.com/office/drawing/2014/main" id="{4A014F25-D43F-2495-0966-46DEF9D6A346}"/>
              </a:ext>
            </a:extLst>
          </p:cNvPr>
          <p:cNvSpPr>
            <a:spLocks noGrp="1"/>
          </p:cNvSpPr>
          <p:nvPr>
            <p:ph type="sldNum" sz="quarter" idx="7"/>
          </p:nvPr>
        </p:nvSpPr>
        <p:spPr/>
        <p:txBody>
          <a:bodyPr/>
          <a:lstStyle/>
          <a:p>
            <a:fld id="{B6F15528-21DE-4FAA-801E-634DDDAF4B2B}" type="slidenum">
              <a:rPr lang="en-US" altLang="zh-CN" smtClean="0"/>
              <a:t>15</a:t>
            </a:fld>
            <a:endParaRPr lang="zh-CN" altLang="en-US"/>
          </a:p>
        </p:txBody>
      </p:sp>
    </p:spTree>
    <p:extLst>
      <p:ext uri="{BB962C8B-B14F-4D97-AF65-F5344CB8AC3E}">
        <p14:creationId xmlns:p14="http://schemas.microsoft.com/office/powerpoint/2010/main" val="35031712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A883F8D8-94A1-566D-E096-2CAD265F471A}"/>
              </a:ext>
            </a:extLst>
          </p:cNvPr>
          <p:cNvSpPr txBox="1"/>
          <p:nvPr/>
        </p:nvSpPr>
        <p:spPr>
          <a:xfrm>
            <a:off x="4180787" y="95626"/>
            <a:ext cx="4744825" cy="584775"/>
          </a:xfrm>
          <a:prstGeom prst="rect">
            <a:avLst/>
          </a:prstGeom>
          <a:noFill/>
        </p:spPr>
        <p:txBody>
          <a:bodyPr wrap="none" rtlCol="0">
            <a:spAutoFit/>
          </a:bodyPr>
          <a:lstStyle/>
          <a:p>
            <a:r>
              <a:rPr lang="en-US" altLang="zh-CN" sz="3200" dirty="0">
                <a:latin typeface="Times New Roman"/>
                <a:ea typeface="+mj-ea"/>
                <a:cs typeface="Times New Roman"/>
              </a:rPr>
              <a:t>Beampipe heat distribution</a:t>
            </a:r>
            <a:endParaRPr lang="zh-CN" altLang="en-US" sz="3200" dirty="0">
              <a:latin typeface="Times New Roman"/>
              <a:ea typeface="+mj-ea"/>
              <a:cs typeface="Times New Roman"/>
            </a:endParaRPr>
          </a:p>
        </p:txBody>
      </p:sp>
      <p:pic>
        <p:nvPicPr>
          <p:cNvPr id="5" name="图片 9">
            <a:extLst>
              <a:ext uri="{FF2B5EF4-FFF2-40B4-BE49-F238E27FC236}">
                <a16:creationId xmlns:a16="http://schemas.microsoft.com/office/drawing/2014/main" id="{FB594DA1-E149-1549-52B0-931AB7B10BC1}"/>
              </a:ext>
            </a:extLst>
          </p:cNvPr>
          <p:cNvPicPr>
            <a:picLocks noChangeAspect="1"/>
          </p:cNvPicPr>
          <p:nvPr/>
        </p:nvPicPr>
        <p:blipFill rotWithShape="1">
          <a:blip r:embed="rId3"/>
          <a:srcRect l="1400" t="-108" r="28282" b="22054"/>
          <a:stretch/>
        </p:blipFill>
        <p:spPr bwMode="auto">
          <a:xfrm>
            <a:off x="6553200" y="1524000"/>
            <a:ext cx="5487621" cy="4213381"/>
          </a:xfrm>
          <a:prstGeom prst="rect">
            <a:avLst/>
          </a:prstGeom>
        </p:spPr>
      </p:pic>
      <p:sp>
        <p:nvSpPr>
          <p:cNvPr id="6" name="文本框 10">
            <a:extLst>
              <a:ext uri="{FF2B5EF4-FFF2-40B4-BE49-F238E27FC236}">
                <a16:creationId xmlns:a16="http://schemas.microsoft.com/office/drawing/2014/main" id="{D584EFA0-B744-7498-0887-6B2C93A01A03}"/>
              </a:ext>
            </a:extLst>
          </p:cNvPr>
          <p:cNvSpPr>
            <a:spLocks/>
          </p:cNvSpPr>
          <p:nvPr/>
        </p:nvSpPr>
        <p:spPr bwMode="auto">
          <a:xfrm>
            <a:off x="439615" y="1097967"/>
            <a:ext cx="4985239" cy="1711366"/>
          </a:xfrm>
          <a:prstGeom prst="rect">
            <a:avLst/>
          </a:prstGeom>
          <a:noFill/>
        </p:spPr>
        <p:txBody>
          <a:bodyPr wrap="square" rtlCol="0">
            <a:spAutoFit/>
          </a:bodyPr>
          <a:lstStyle/>
          <a:p>
            <a:pPr marL="285750" indent="-285750">
              <a:lnSpc>
                <a:spcPct val="150000"/>
              </a:lnSpc>
              <a:buFont typeface="Wingdings"/>
              <a:buChar char="Ø"/>
              <a:defRPr/>
            </a:pPr>
            <a:r>
              <a:rPr lang="en-US" altLang="zh-CN" dirty="0"/>
              <a:t>The total heat of one side is 455.4W</a:t>
            </a:r>
            <a:r>
              <a:rPr lang="zh-CN" dirty="0"/>
              <a:t>；</a:t>
            </a:r>
            <a:endParaRPr lang="en-US" dirty="0"/>
          </a:p>
          <a:p>
            <a:pPr marL="285750" indent="-285750">
              <a:lnSpc>
                <a:spcPct val="150000"/>
              </a:lnSpc>
              <a:buFont typeface="Wingdings"/>
              <a:buChar char="Ø"/>
              <a:defRPr/>
            </a:pPr>
            <a:r>
              <a:rPr lang="en-US" altLang="zh-CN" dirty="0"/>
              <a:t>In the calculation, the allowance is considered, and the total heat of each side is 600W, that is, the heat of each place is multiplied by 1.31747</a:t>
            </a:r>
            <a:endParaRPr dirty="0"/>
          </a:p>
        </p:txBody>
      </p:sp>
      <p:graphicFrame>
        <p:nvGraphicFramePr>
          <p:cNvPr id="7" name="表格 2">
            <a:extLst>
              <a:ext uri="{FF2B5EF4-FFF2-40B4-BE49-F238E27FC236}">
                <a16:creationId xmlns:a16="http://schemas.microsoft.com/office/drawing/2014/main" id="{8E266677-BD71-13F8-02A7-F59D2ABD24F7}"/>
              </a:ext>
            </a:extLst>
          </p:cNvPr>
          <p:cNvGraphicFramePr>
            <a:graphicFrameLocks noGrp="1"/>
          </p:cNvGraphicFramePr>
          <p:nvPr>
            <p:extLst>
              <p:ext uri="{D42A27DB-BD31-4B8C-83A1-F6EECF244321}">
                <p14:modId xmlns:p14="http://schemas.microsoft.com/office/powerpoint/2010/main" val="907172272"/>
              </p:ext>
            </p:extLst>
          </p:nvPr>
        </p:nvGraphicFramePr>
        <p:xfrm>
          <a:off x="439615" y="3733800"/>
          <a:ext cx="5097096" cy="2526030"/>
        </p:xfrm>
        <a:graphic>
          <a:graphicData uri="http://schemas.openxmlformats.org/drawingml/2006/table">
            <a:tbl>
              <a:tblPr/>
              <a:tblGrid>
                <a:gridCol w="951575">
                  <a:extLst>
                    <a:ext uri="{9D8B030D-6E8A-4147-A177-3AD203B41FA5}">
                      <a16:colId xmlns:a16="http://schemas.microsoft.com/office/drawing/2014/main" val="20000"/>
                    </a:ext>
                  </a:extLst>
                </a:gridCol>
                <a:gridCol w="969197">
                  <a:extLst>
                    <a:ext uri="{9D8B030D-6E8A-4147-A177-3AD203B41FA5}">
                      <a16:colId xmlns:a16="http://schemas.microsoft.com/office/drawing/2014/main" val="20001"/>
                    </a:ext>
                  </a:extLst>
                </a:gridCol>
                <a:gridCol w="969197">
                  <a:extLst>
                    <a:ext uri="{9D8B030D-6E8A-4147-A177-3AD203B41FA5}">
                      <a16:colId xmlns:a16="http://schemas.microsoft.com/office/drawing/2014/main" val="20002"/>
                    </a:ext>
                  </a:extLst>
                </a:gridCol>
                <a:gridCol w="1044090">
                  <a:extLst>
                    <a:ext uri="{9D8B030D-6E8A-4147-A177-3AD203B41FA5}">
                      <a16:colId xmlns:a16="http://schemas.microsoft.com/office/drawing/2014/main" val="20003"/>
                    </a:ext>
                  </a:extLst>
                </a:gridCol>
                <a:gridCol w="1163037">
                  <a:extLst>
                    <a:ext uri="{9D8B030D-6E8A-4147-A177-3AD203B41FA5}">
                      <a16:colId xmlns:a16="http://schemas.microsoft.com/office/drawing/2014/main" val="20004"/>
                    </a:ext>
                  </a:extLst>
                </a:gridCol>
              </a:tblGrid>
              <a:tr h="180975">
                <a:tc>
                  <a:txBody>
                    <a:bodyPr/>
                    <a:lstStyle/>
                    <a:p>
                      <a:pPr algn="ctr">
                        <a:defRPr/>
                      </a:pPr>
                      <a:r>
                        <a:rPr lang="en-US" altLang="zh-CN" sz="1800" u="none" strike="noStrike" dirty="0"/>
                        <a:t>Location</a:t>
                      </a:r>
                      <a:endParaRPr lang="zh-CN" sz="1800" b="0" i="0" u="none" strike="noStrike" dirty="0">
                        <a:solidFill>
                          <a:srgbClr val="000000"/>
                        </a:solidFill>
                        <a:latin typeface="等线"/>
                        <a:ea typeface="等线"/>
                      </a:endParaRPr>
                    </a:p>
                  </a:txBody>
                  <a:tcPr marL="9525" marR="9525" marT="9525" marB="0" anchor="ct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lstStyle/>
                    <a:p>
                      <a:pPr algn="ctr">
                        <a:defRPr/>
                      </a:pPr>
                      <a:r>
                        <a:rPr lang="en-US" altLang="zh-CN" sz="1800" u="none" strike="noStrike" dirty="0"/>
                        <a:t>Unilateral aggregate</a:t>
                      </a:r>
                      <a:endParaRPr lang="zh-CN" sz="1800" b="0" i="0" u="none" strike="noStrike" dirty="0">
                        <a:solidFill>
                          <a:srgbClr val="000000"/>
                        </a:solidFill>
                        <a:latin typeface="等线"/>
                        <a:ea typeface="等线"/>
                      </a:endParaRPr>
                    </a:p>
                  </a:txBody>
                  <a:tcPr marL="9525" marR="9525" marT="9525" marB="0" anchor="ctr">
                    <a:lnL w="12700" cap="flat" cmpd="sng" algn="ctr">
                      <a:solidFill>
                        <a:schemeClr val="tx1"/>
                      </a:solidFill>
                      <a:prstDash val="solid"/>
                      <a:round/>
                      <a:headEnd type="none" w="med" len="med"/>
                      <a:tailEnd type="none" w="med" len="med"/>
                    </a:lnL>
                    <a:lnR w="12700" algn="ctr">
                      <a:solidFill>
                        <a:schemeClr val="tx1"/>
                      </a:solidFill>
                    </a:lnR>
                    <a:lnT w="12700" algn="ctr">
                      <a:solidFill>
                        <a:schemeClr val="tx1"/>
                      </a:solidFill>
                    </a:lnT>
                    <a:lnB w="12700" cap="flat" cmpd="sng" algn="ctr">
                      <a:solidFill>
                        <a:schemeClr val="tx1"/>
                      </a:solidFill>
                      <a:prstDash val="solid"/>
                      <a:round/>
                      <a:headEnd type="none" w="med" len="med"/>
                      <a:tailEnd type="none" w="med" len="med"/>
                    </a:lnB>
                  </a:tcPr>
                </a:tc>
                <a:tc>
                  <a:txBody>
                    <a:bodyPr/>
                    <a:lstStyle/>
                    <a:p>
                      <a:pPr algn="ctr">
                        <a:defRPr/>
                      </a:pPr>
                      <a:r>
                        <a:rPr lang="en-US" altLang="zh-CN" sz="1800" u="none" strike="noStrike" dirty="0"/>
                        <a:t>Total amount on both sides</a:t>
                      </a:r>
                      <a:endParaRPr lang="zh-CN" sz="1800" b="0" i="0" u="none" strike="noStrike" dirty="0">
                        <a:solidFill>
                          <a:srgbClr val="000000"/>
                        </a:solidFill>
                        <a:latin typeface="等线"/>
                        <a:ea typeface="等线"/>
                      </a:endParaRPr>
                    </a:p>
                  </a:txBody>
                  <a:tcPr marL="9525" marR="9525" marT="9525" marB="0" anchor="ct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lstStyle/>
                    <a:p>
                      <a:pPr algn="ctr">
                        <a:defRPr/>
                      </a:pPr>
                      <a:r>
                        <a:rPr lang="en-US" altLang="zh-CN" sz="1800" u="none" strike="noStrike" dirty="0"/>
                        <a:t>area</a:t>
                      </a:r>
                      <a:endParaRPr lang="zh-CN" sz="1800" b="0" i="0" u="none" strike="noStrike" dirty="0">
                        <a:solidFill>
                          <a:srgbClr val="000000"/>
                        </a:solidFill>
                        <a:latin typeface="等线"/>
                        <a:ea typeface="等线"/>
                      </a:endParaRPr>
                    </a:p>
                  </a:txBody>
                  <a:tcPr marL="9525" marR="9525" marT="9525" marB="0" anchor="ct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lstStyle/>
                    <a:p>
                      <a:pPr algn="ctr">
                        <a:defRPr/>
                      </a:pPr>
                      <a:r>
                        <a:rPr lang="en-US" altLang="zh-CN" sz="1800" u="none" strike="noStrike" dirty="0"/>
                        <a:t>Heat flux density</a:t>
                      </a:r>
                      <a:endParaRPr lang="zh-CN" sz="1800" b="0" i="0" u="none" strike="noStrike" dirty="0">
                        <a:solidFill>
                          <a:srgbClr val="000000"/>
                        </a:solidFill>
                        <a:latin typeface="等线"/>
                        <a:ea typeface="等线"/>
                      </a:endParaRPr>
                    </a:p>
                  </a:txBody>
                  <a:tcPr marL="9525" marR="9525" marT="9525" marB="0" anchor="ctr">
                    <a:lnL w="12700" algn="ctr">
                      <a:solidFill>
                        <a:schemeClr val="tx1"/>
                      </a:solidFill>
                    </a:lnL>
                    <a:lnR w="12700" algn="ctr">
                      <a:solidFill>
                        <a:schemeClr val="tx1"/>
                      </a:solidFill>
                    </a:lnR>
                    <a:lnT w="12700" algn="ctr">
                      <a:solidFill>
                        <a:schemeClr val="tx1"/>
                      </a:solidFill>
                    </a:lnT>
                    <a:lnB w="12700" algn="ctr">
                      <a:solidFill>
                        <a:schemeClr val="tx1"/>
                      </a:solidFill>
                    </a:lnB>
                  </a:tcPr>
                </a:tc>
                <a:extLst>
                  <a:ext uri="{0D108BD9-81ED-4DB2-BD59-A6C34878D82A}">
                    <a16:rowId xmlns:a16="http://schemas.microsoft.com/office/drawing/2014/main" val="10000"/>
                  </a:ext>
                </a:extLst>
              </a:tr>
              <a:tr h="180975">
                <a:tc>
                  <a:txBody>
                    <a:bodyPr/>
                    <a:lstStyle/>
                    <a:p>
                      <a:pPr algn="ctr">
                        <a:defRPr/>
                      </a:pPr>
                      <a:r>
                        <a:rPr lang="en-US" sz="1800" u="none" strike="noStrike"/>
                        <a:t>mm</a:t>
                      </a:r>
                      <a:endParaRPr lang="en-US" sz="1800" b="0" i="0" u="none" strike="noStrike">
                        <a:solidFill>
                          <a:srgbClr val="000000"/>
                        </a:solidFill>
                        <a:latin typeface="等线"/>
                        <a:ea typeface="等线"/>
                      </a:endParaRPr>
                    </a:p>
                  </a:txBody>
                  <a:tcPr marL="9525" marR="9525" marT="9525" marB="0" anchor="ct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lstStyle/>
                    <a:p>
                      <a:pPr algn="ctr">
                        <a:defRPr/>
                      </a:pPr>
                      <a:r>
                        <a:rPr lang="en-US" sz="1800" u="none" strike="noStrike"/>
                        <a:t>W</a:t>
                      </a:r>
                      <a:endParaRPr lang="en-US" sz="1800" b="0" i="0" u="none" strike="noStrike">
                        <a:solidFill>
                          <a:srgbClr val="000000"/>
                        </a:solidFill>
                        <a:latin typeface="等线"/>
                        <a:ea typeface="等线"/>
                      </a:endParaRPr>
                    </a:p>
                  </a:txBody>
                  <a:tcPr marL="9525" marR="9525" marT="9525" marB="0" anchor="ctr">
                    <a:lnL w="12700" cap="flat" cmpd="sng" algn="ctr">
                      <a:solidFill>
                        <a:schemeClr val="tx1"/>
                      </a:solidFill>
                      <a:prstDash val="solid"/>
                      <a:round/>
                      <a:headEnd type="none" w="med" len="med"/>
                      <a:tailEnd type="none" w="med" len="med"/>
                    </a:lnL>
                    <a:lnR w="12700" algn="ctr">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defRPr/>
                      </a:pPr>
                      <a:r>
                        <a:rPr lang="en-US" sz="1800" u="none" strike="noStrike"/>
                        <a:t>W</a:t>
                      </a:r>
                      <a:endParaRPr lang="en-US" sz="1800" b="0" i="0" u="none" strike="noStrike">
                        <a:solidFill>
                          <a:srgbClr val="000000"/>
                        </a:solidFill>
                        <a:latin typeface="等线"/>
                        <a:ea typeface="等线"/>
                      </a:endParaRPr>
                    </a:p>
                  </a:txBody>
                  <a:tcPr marL="9525" marR="9525" marT="9525" marB="0" anchor="ct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lstStyle/>
                    <a:p>
                      <a:pPr algn="ctr">
                        <a:defRPr/>
                      </a:pPr>
                      <a:r>
                        <a:rPr lang="en-US" sz="1800" u="none" strike="noStrike"/>
                        <a:t>m2</a:t>
                      </a:r>
                      <a:endParaRPr lang="en-US" sz="1800" b="0" i="0" u="none" strike="noStrike">
                        <a:solidFill>
                          <a:srgbClr val="000000"/>
                        </a:solidFill>
                        <a:latin typeface="等线"/>
                        <a:ea typeface="等线"/>
                      </a:endParaRPr>
                    </a:p>
                  </a:txBody>
                  <a:tcPr marL="9525" marR="9525" marT="9525" marB="0" anchor="ct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lstStyle/>
                    <a:p>
                      <a:pPr algn="ctr">
                        <a:defRPr/>
                      </a:pPr>
                      <a:r>
                        <a:rPr lang="en-US" sz="1800" u="none" strike="noStrike"/>
                        <a:t>W/cm2</a:t>
                      </a:r>
                      <a:endParaRPr lang="en-US" sz="1800" b="0" i="0" u="none" strike="noStrike">
                        <a:solidFill>
                          <a:srgbClr val="000000"/>
                        </a:solidFill>
                        <a:latin typeface="等线"/>
                        <a:ea typeface="等线"/>
                      </a:endParaRPr>
                    </a:p>
                  </a:txBody>
                  <a:tcPr marL="9525" marR="9525" marT="9525" marB="0" anchor="ctr">
                    <a:lnL w="12700" algn="ctr">
                      <a:solidFill>
                        <a:schemeClr val="tx1"/>
                      </a:solidFill>
                    </a:lnL>
                    <a:lnR w="12700" algn="ctr">
                      <a:solidFill>
                        <a:schemeClr val="tx1"/>
                      </a:solidFill>
                    </a:lnR>
                    <a:lnT w="12700" algn="ctr">
                      <a:solidFill>
                        <a:schemeClr val="tx1"/>
                      </a:solidFill>
                    </a:lnT>
                    <a:lnB w="12700" algn="ctr">
                      <a:solidFill>
                        <a:schemeClr val="tx1"/>
                      </a:solidFill>
                    </a:lnB>
                  </a:tcPr>
                </a:tc>
                <a:extLst>
                  <a:ext uri="{0D108BD9-81ED-4DB2-BD59-A6C34878D82A}">
                    <a16:rowId xmlns:a16="http://schemas.microsoft.com/office/drawing/2014/main" val="10001"/>
                  </a:ext>
                </a:extLst>
              </a:tr>
              <a:tr h="180975">
                <a:tc>
                  <a:txBody>
                    <a:bodyPr/>
                    <a:lstStyle/>
                    <a:p>
                      <a:pPr algn="ctr">
                        <a:defRPr/>
                      </a:pPr>
                      <a:r>
                        <a:rPr lang="en-US" sz="1800" u="none" strike="noStrike"/>
                        <a:t>0~80</a:t>
                      </a:r>
                      <a:endParaRPr lang="en-US" sz="1800" b="0" i="0" u="none" strike="noStrike">
                        <a:solidFill>
                          <a:srgbClr val="000000"/>
                        </a:solidFill>
                        <a:latin typeface="等线"/>
                        <a:ea typeface="等线"/>
                      </a:endParaRPr>
                    </a:p>
                  </a:txBody>
                  <a:tcPr marL="9525" marR="9525" marT="9525" marB="0" anchor="ct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lstStyle/>
                    <a:p>
                      <a:pPr algn="ctr">
                        <a:defRPr/>
                      </a:pPr>
                      <a:r>
                        <a:rPr lang="en-US" sz="1800" u="none" strike="noStrike"/>
                        <a:t>72.85</a:t>
                      </a:r>
                      <a:endParaRPr lang="en-US" sz="1800" b="0" i="0" u="none" strike="noStrike">
                        <a:solidFill>
                          <a:srgbClr val="000000"/>
                        </a:solidFill>
                        <a:latin typeface="等线"/>
                        <a:ea typeface="等线"/>
                      </a:endParaRPr>
                    </a:p>
                  </a:txBody>
                  <a:tcPr marL="9525" marR="9525" marT="9525" marB="0" anchor="ctr">
                    <a:lnL w="12700" cap="flat" cmpd="sng" algn="ctr">
                      <a:solidFill>
                        <a:schemeClr val="tx1"/>
                      </a:solidFill>
                      <a:prstDash val="solid"/>
                      <a:round/>
                      <a:headEnd type="none" w="med" len="med"/>
                      <a:tailEnd type="none" w="med" len="med"/>
                    </a:lnL>
                    <a:lnR w="12700" algn="ctr">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defRPr/>
                      </a:pPr>
                      <a:r>
                        <a:rPr lang="en-US" sz="1800" u="none" strike="noStrike"/>
                        <a:t>145.70</a:t>
                      </a:r>
                      <a:endParaRPr lang="en-US" sz="1800" b="0" i="0" u="none" strike="noStrike">
                        <a:solidFill>
                          <a:srgbClr val="000000"/>
                        </a:solidFill>
                        <a:latin typeface="等线"/>
                        <a:ea typeface="等线"/>
                      </a:endParaRPr>
                    </a:p>
                  </a:txBody>
                  <a:tcPr marL="9525" marR="9525" marT="9525" marB="0" anchor="ct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lstStyle/>
                    <a:p>
                      <a:pPr algn="ctr">
                        <a:defRPr/>
                      </a:pPr>
                      <a:r>
                        <a:rPr lang="en-US" sz="1800" u="none" strike="noStrike"/>
                        <a:t>0.0100519</a:t>
                      </a:r>
                      <a:endParaRPr lang="en-US" sz="1800" b="0" i="0" u="none" strike="noStrike">
                        <a:solidFill>
                          <a:srgbClr val="000000"/>
                        </a:solidFill>
                        <a:latin typeface="等线"/>
                        <a:ea typeface="等线"/>
                      </a:endParaRPr>
                    </a:p>
                  </a:txBody>
                  <a:tcPr marL="9525" marR="9525" marT="9525" marB="0" anchor="ct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lstStyle/>
                    <a:p>
                      <a:pPr algn="ctr">
                        <a:defRPr/>
                      </a:pPr>
                      <a:r>
                        <a:rPr lang="en-US" sz="1800" u="none" strike="noStrike"/>
                        <a:t>1.449</a:t>
                      </a:r>
                      <a:endParaRPr lang="en-US" sz="1800" b="0" i="0" u="none" strike="noStrike">
                        <a:solidFill>
                          <a:srgbClr val="000000"/>
                        </a:solidFill>
                        <a:latin typeface="等线"/>
                        <a:ea typeface="等线"/>
                      </a:endParaRPr>
                    </a:p>
                  </a:txBody>
                  <a:tcPr marL="9525" marR="9525" marT="9525" marB="0" anchor="ctr">
                    <a:lnL w="12700" algn="ctr">
                      <a:solidFill>
                        <a:schemeClr val="tx1"/>
                      </a:solidFill>
                    </a:lnL>
                    <a:lnR w="12700" algn="ctr">
                      <a:solidFill>
                        <a:schemeClr val="tx1"/>
                      </a:solidFill>
                    </a:lnR>
                    <a:lnT w="12700" algn="ctr">
                      <a:solidFill>
                        <a:schemeClr val="tx1"/>
                      </a:solidFill>
                    </a:lnT>
                    <a:lnB w="12700" algn="ctr">
                      <a:solidFill>
                        <a:schemeClr val="tx1"/>
                      </a:solidFill>
                    </a:lnB>
                  </a:tcPr>
                </a:tc>
                <a:extLst>
                  <a:ext uri="{0D108BD9-81ED-4DB2-BD59-A6C34878D82A}">
                    <a16:rowId xmlns:a16="http://schemas.microsoft.com/office/drawing/2014/main" val="10002"/>
                  </a:ext>
                </a:extLst>
              </a:tr>
              <a:tr h="180975">
                <a:tc>
                  <a:txBody>
                    <a:bodyPr/>
                    <a:lstStyle/>
                    <a:p>
                      <a:pPr algn="ctr">
                        <a:defRPr/>
                      </a:pPr>
                      <a:r>
                        <a:rPr lang="en-US" sz="1800" u="none" strike="noStrike"/>
                        <a:t>80~175</a:t>
                      </a:r>
                      <a:endParaRPr lang="en-US" sz="1800" b="0" i="0" u="none" strike="noStrike">
                        <a:solidFill>
                          <a:srgbClr val="000000"/>
                        </a:solidFill>
                        <a:latin typeface="等线"/>
                        <a:ea typeface="等线"/>
                      </a:endParaRPr>
                    </a:p>
                  </a:txBody>
                  <a:tcPr marL="9525" marR="9525" marT="9525" marB="0" anchor="ct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lstStyle/>
                    <a:p>
                      <a:pPr algn="ctr">
                        <a:defRPr/>
                      </a:pPr>
                      <a:r>
                        <a:rPr lang="en-US" sz="1800" u="none" strike="noStrike"/>
                        <a:t>38.58</a:t>
                      </a:r>
                      <a:endParaRPr lang="en-US" sz="1800" b="0" i="0" u="none" strike="noStrike">
                        <a:solidFill>
                          <a:srgbClr val="000000"/>
                        </a:solidFill>
                        <a:latin typeface="等线"/>
                        <a:ea typeface="等线"/>
                      </a:endParaRPr>
                    </a:p>
                  </a:txBody>
                  <a:tcPr marL="9525" marR="9525" marT="9525" marB="0" anchor="ctr">
                    <a:lnL w="12700" cap="flat" cmpd="sng" algn="ctr">
                      <a:solidFill>
                        <a:schemeClr val="tx1"/>
                      </a:solidFill>
                      <a:prstDash val="solid"/>
                      <a:round/>
                      <a:headEnd type="none" w="med" len="med"/>
                      <a:tailEnd type="none" w="med" len="med"/>
                    </a:lnL>
                    <a:lnR w="12700" algn="ctr">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defRPr/>
                      </a:pPr>
                      <a:r>
                        <a:rPr lang="en-US" sz="1800" u="none" strike="noStrike"/>
                        <a:t>77.15</a:t>
                      </a:r>
                      <a:endParaRPr lang="en-US" sz="1800" b="0" i="0" u="none" strike="noStrike">
                        <a:solidFill>
                          <a:srgbClr val="000000"/>
                        </a:solidFill>
                        <a:latin typeface="等线"/>
                        <a:ea typeface="等线"/>
                      </a:endParaRPr>
                    </a:p>
                  </a:txBody>
                  <a:tcPr marL="9525" marR="9525" marT="9525" marB="0" anchor="ct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lstStyle/>
                    <a:p>
                      <a:pPr algn="ctr">
                        <a:defRPr/>
                      </a:pPr>
                      <a:r>
                        <a:rPr lang="en-US" sz="1800" u="none" strike="noStrike"/>
                        <a:t>0.0119348</a:t>
                      </a:r>
                      <a:endParaRPr lang="en-US" sz="1800" b="0" i="0" u="none" strike="noStrike">
                        <a:solidFill>
                          <a:srgbClr val="000000"/>
                        </a:solidFill>
                        <a:latin typeface="等线"/>
                        <a:ea typeface="等线"/>
                      </a:endParaRPr>
                    </a:p>
                  </a:txBody>
                  <a:tcPr marL="9525" marR="9525" marT="9525" marB="0" anchor="ct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lstStyle/>
                    <a:p>
                      <a:pPr algn="ctr">
                        <a:defRPr/>
                      </a:pPr>
                      <a:r>
                        <a:rPr lang="en-US" sz="1800" u="none" strike="noStrike"/>
                        <a:t>0.646</a:t>
                      </a:r>
                      <a:endParaRPr lang="en-US" sz="1800" b="0" i="0" u="none" strike="noStrike">
                        <a:solidFill>
                          <a:srgbClr val="000000"/>
                        </a:solidFill>
                        <a:latin typeface="等线"/>
                        <a:ea typeface="等线"/>
                      </a:endParaRPr>
                    </a:p>
                  </a:txBody>
                  <a:tcPr marL="9525" marR="9525" marT="9525" marB="0" anchor="ctr">
                    <a:lnL w="12700" algn="ctr">
                      <a:solidFill>
                        <a:schemeClr val="tx1"/>
                      </a:solidFill>
                    </a:lnL>
                    <a:lnR w="12700" algn="ctr">
                      <a:solidFill>
                        <a:schemeClr val="tx1"/>
                      </a:solidFill>
                    </a:lnR>
                    <a:lnT w="12700" algn="ctr">
                      <a:solidFill>
                        <a:schemeClr val="tx1"/>
                      </a:solidFill>
                    </a:lnT>
                    <a:lnB w="12700" algn="ctr">
                      <a:solidFill>
                        <a:schemeClr val="tx1"/>
                      </a:solidFill>
                    </a:lnB>
                  </a:tcPr>
                </a:tc>
                <a:extLst>
                  <a:ext uri="{0D108BD9-81ED-4DB2-BD59-A6C34878D82A}">
                    <a16:rowId xmlns:a16="http://schemas.microsoft.com/office/drawing/2014/main" val="10003"/>
                  </a:ext>
                </a:extLst>
              </a:tr>
              <a:tr h="58225">
                <a:tc>
                  <a:txBody>
                    <a:bodyPr/>
                    <a:lstStyle/>
                    <a:p>
                      <a:pPr algn="ctr">
                        <a:defRPr/>
                      </a:pPr>
                      <a:r>
                        <a:rPr lang="en-US" sz="1800" u="none" strike="noStrike"/>
                        <a:t>175~700</a:t>
                      </a:r>
                      <a:endParaRPr lang="en-US" sz="1800" b="0" i="0" u="none" strike="noStrike">
                        <a:solidFill>
                          <a:srgbClr val="000000"/>
                        </a:solidFill>
                        <a:latin typeface="等线"/>
                        <a:ea typeface="等线"/>
                      </a:endParaRPr>
                    </a:p>
                  </a:txBody>
                  <a:tcPr marL="9525" marR="9525" marT="9525" marB="0" anchor="ct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lstStyle/>
                    <a:p>
                      <a:pPr algn="ctr">
                        <a:defRPr/>
                      </a:pPr>
                      <a:r>
                        <a:rPr lang="en-US" sz="1800" u="none" strike="noStrike"/>
                        <a:t>488.57</a:t>
                      </a:r>
                      <a:endParaRPr lang="en-US" sz="1800" b="0" i="0" u="none" strike="noStrike">
                        <a:solidFill>
                          <a:srgbClr val="000000"/>
                        </a:solidFill>
                        <a:latin typeface="等线"/>
                        <a:ea typeface="等线"/>
                      </a:endParaRPr>
                    </a:p>
                  </a:txBody>
                  <a:tcPr marL="9525" marR="9525" marT="9525" marB="0" anchor="ctr">
                    <a:lnL w="12700" cap="flat" cmpd="sng" algn="ctr">
                      <a:solidFill>
                        <a:schemeClr val="tx1"/>
                      </a:solidFill>
                      <a:prstDash val="solid"/>
                      <a:round/>
                      <a:headEnd type="none" w="med" len="med"/>
                      <a:tailEnd type="none" w="med" len="med"/>
                    </a:lnL>
                    <a:lnR w="12700" algn="ctr">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defRPr/>
                      </a:pPr>
                      <a:r>
                        <a:rPr lang="en-US" sz="1800" u="none" strike="noStrike"/>
                        <a:t>977.15</a:t>
                      </a:r>
                      <a:endParaRPr lang="en-US" sz="1800" b="0" i="0" u="none" strike="noStrike">
                        <a:solidFill>
                          <a:srgbClr val="000000"/>
                        </a:solidFill>
                        <a:latin typeface="等线"/>
                        <a:ea typeface="等线"/>
                      </a:endParaRPr>
                    </a:p>
                  </a:txBody>
                  <a:tcPr marL="9525" marR="9525" marT="9525" marB="0" anchor="ct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lstStyle/>
                    <a:p>
                      <a:pPr algn="ctr">
                        <a:defRPr/>
                      </a:pPr>
                      <a:r>
                        <a:rPr lang="en-US" sz="1800" u="none" strike="noStrike"/>
                        <a:t>0.0843314</a:t>
                      </a:r>
                      <a:endParaRPr lang="en-US" sz="1800" b="0" i="0" u="none" strike="noStrike">
                        <a:solidFill>
                          <a:srgbClr val="000000"/>
                        </a:solidFill>
                        <a:latin typeface="等线"/>
                        <a:ea typeface="等线"/>
                      </a:endParaRPr>
                    </a:p>
                  </a:txBody>
                  <a:tcPr marL="9525" marR="9525" marT="9525" marB="0" anchor="ct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lstStyle/>
                    <a:p>
                      <a:pPr algn="ctr">
                        <a:defRPr/>
                      </a:pPr>
                      <a:r>
                        <a:rPr lang="en-US" sz="1800" u="none" strike="noStrike"/>
                        <a:t>1.159</a:t>
                      </a:r>
                      <a:endParaRPr lang="en-US" sz="1800" b="0" i="0" u="none" strike="noStrike">
                        <a:solidFill>
                          <a:srgbClr val="000000"/>
                        </a:solidFill>
                        <a:latin typeface="等线"/>
                        <a:ea typeface="等线"/>
                      </a:endParaRPr>
                    </a:p>
                  </a:txBody>
                  <a:tcPr marL="9525" marR="9525" marT="9525" marB="0" anchor="ctr">
                    <a:lnL w="12700" algn="ctr">
                      <a:solidFill>
                        <a:schemeClr val="tx1"/>
                      </a:solidFill>
                    </a:lnL>
                    <a:lnR w="12700" algn="ctr">
                      <a:solidFill>
                        <a:schemeClr val="tx1"/>
                      </a:solidFill>
                    </a:lnR>
                    <a:lnT w="12700" algn="ctr">
                      <a:solidFill>
                        <a:schemeClr val="tx1"/>
                      </a:solidFill>
                    </a:lnT>
                    <a:lnB w="12700" algn="ctr">
                      <a:solidFill>
                        <a:schemeClr val="tx1"/>
                      </a:solidFill>
                    </a:lnB>
                  </a:tcPr>
                </a:tc>
                <a:extLst>
                  <a:ext uri="{0D108BD9-81ED-4DB2-BD59-A6C34878D82A}">
                    <a16:rowId xmlns:a16="http://schemas.microsoft.com/office/drawing/2014/main" val="10004"/>
                  </a:ext>
                </a:extLst>
              </a:tr>
              <a:tr h="180975">
                <a:tc>
                  <a:txBody>
                    <a:bodyPr/>
                    <a:lstStyle/>
                    <a:p>
                      <a:pPr algn="ctr">
                        <a:defRPr/>
                      </a:pPr>
                      <a:r>
                        <a:rPr lang="en-US" altLang="zh-CN" sz="1800" u="none" strike="noStrike" dirty="0"/>
                        <a:t>total</a:t>
                      </a:r>
                      <a:endParaRPr lang="zh-CN" sz="1800" b="0" i="0" u="none" strike="noStrike" dirty="0">
                        <a:solidFill>
                          <a:srgbClr val="000000"/>
                        </a:solidFill>
                        <a:latin typeface="等线"/>
                        <a:ea typeface="等线"/>
                      </a:endParaRPr>
                    </a:p>
                  </a:txBody>
                  <a:tcPr marL="9525" marR="9525" marT="9525" marB="0" anchor="ct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lstStyle/>
                    <a:p>
                      <a:pPr marL="0" algn="ctr">
                        <a:defRPr/>
                      </a:pPr>
                      <a:r>
                        <a:rPr lang="en-US" sz="1800" u="none" strike="noStrike" dirty="0">
                          <a:solidFill>
                            <a:schemeClr val="tx1"/>
                          </a:solidFill>
                          <a:latin typeface="+mn-lt"/>
                          <a:ea typeface="+mn-ea"/>
                          <a:cs typeface="+mn-cs"/>
                        </a:rPr>
                        <a:t>600</a:t>
                      </a:r>
                    </a:p>
                  </a:txBody>
                  <a:tcPr marL="9525" marR="9525" marT="9525" marB="0" anchor="ctr">
                    <a:lnL w="12700" cap="flat" cmpd="sng" algn="ctr">
                      <a:solidFill>
                        <a:schemeClr val="tx1"/>
                      </a:solidFill>
                      <a:prstDash val="solid"/>
                      <a:round/>
                      <a:headEnd type="none" w="med" len="med"/>
                      <a:tailEnd type="none" w="med" len="med"/>
                    </a:lnL>
                    <a:lnR w="12700" algn="ctr">
                      <a:solidFill>
                        <a:schemeClr val="tx1"/>
                      </a:solidFill>
                    </a:lnR>
                    <a:lnT w="12700" cap="flat" cmpd="sng" algn="ctr">
                      <a:solidFill>
                        <a:schemeClr val="tx1"/>
                      </a:solidFill>
                      <a:prstDash val="solid"/>
                      <a:round/>
                      <a:headEnd type="none" w="med" len="med"/>
                      <a:tailEnd type="none" w="med" len="med"/>
                    </a:lnT>
                    <a:lnB w="12700" algn="ctr">
                      <a:solidFill>
                        <a:schemeClr val="tx1"/>
                      </a:solidFill>
                    </a:lnB>
                  </a:tcPr>
                </a:tc>
                <a:tc>
                  <a:txBody>
                    <a:bodyPr/>
                    <a:lstStyle/>
                    <a:p>
                      <a:pPr marL="0" algn="ctr">
                        <a:defRPr/>
                      </a:pPr>
                      <a:r>
                        <a:rPr lang="en-US" altLang="zh-CN" sz="1800" u="none" strike="noStrike" dirty="0">
                          <a:solidFill>
                            <a:schemeClr val="tx1"/>
                          </a:solidFill>
                          <a:latin typeface="+mn-lt"/>
                          <a:ea typeface="+mn-ea"/>
                          <a:cs typeface="+mn-cs"/>
                        </a:rPr>
                        <a:t>1200</a:t>
                      </a:r>
                      <a:endParaRPr lang="zh-CN" altLang="en-US" sz="1800" u="none" strike="noStrike" dirty="0">
                        <a:solidFill>
                          <a:schemeClr val="tx1"/>
                        </a:solidFill>
                        <a:latin typeface="+mn-lt"/>
                        <a:ea typeface="+mn-ea"/>
                        <a:cs typeface="+mn-cs"/>
                      </a:endParaRPr>
                    </a:p>
                  </a:txBody>
                  <a:tcPr marL="9525" marR="9525" marT="9525" marB="0" anchor="ct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lstStyle/>
                    <a:p>
                      <a:pPr algn="l">
                        <a:defRPr/>
                      </a:pPr>
                      <a:endParaRPr lang="zh-CN" sz="1800" b="0" i="0" u="none" strike="noStrike">
                        <a:solidFill>
                          <a:srgbClr val="000000"/>
                        </a:solidFill>
                        <a:latin typeface="等线"/>
                        <a:ea typeface="等线"/>
                      </a:endParaRPr>
                    </a:p>
                  </a:txBody>
                  <a:tcPr marL="9525" marR="9525" marT="9525" marB="0" anchor="ct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lstStyle/>
                    <a:p>
                      <a:pPr algn="l">
                        <a:defRPr/>
                      </a:pPr>
                      <a:endParaRPr lang="zh-CN" sz="1800" b="0" i="0" u="none" strike="noStrike" dirty="0">
                        <a:solidFill>
                          <a:srgbClr val="000000"/>
                        </a:solidFill>
                        <a:latin typeface="等线"/>
                        <a:ea typeface="等线"/>
                      </a:endParaRPr>
                    </a:p>
                  </a:txBody>
                  <a:tcPr marL="9525" marR="9525" marT="9525" marB="0" anchor="ctr">
                    <a:lnL w="12700" algn="ctr">
                      <a:solidFill>
                        <a:schemeClr val="tx1"/>
                      </a:solidFill>
                    </a:lnL>
                    <a:lnR w="12700" algn="ctr">
                      <a:solidFill>
                        <a:schemeClr val="tx1"/>
                      </a:solidFill>
                    </a:lnR>
                    <a:lnT w="12700" algn="ctr">
                      <a:solidFill>
                        <a:schemeClr val="tx1"/>
                      </a:solidFill>
                    </a:lnT>
                    <a:lnB w="12700" algn="ctr">
                      <a:solidFill>
                        <a:schemeClr val="tx1"/>
                      </a:solidFill>
                    </a:lnB>
                  </a:tcPr>
                </a:tc>
                <a:extLst>
                  <a:ext uri="{0D108BD9-81ED-4DB2-BD59-A6C34878D82A}">
                    <a16:rowId xmlns:a16="http://schemas.microsoft.com/office/drawing/2014/main" val="10005"/>
                  </a:ext>
                </a:extLst>
              </a:tr>
            </a:tbl>
          </a:graphicData>
        </a:graphic>
      </p:graphicFrame>
      <p:sp>
        <p:nvSpPr>
          <p:cNvPr id="2" name="文本框 1">
            <a:extLst>
              <a:ext uri="{FF2B5EF4-FFF2-40B4-BE49-F238E27FC236}">
                <a16:creationId xmlns:a16="http://schemas.microsoft.com/office/drawing/2014/main" id="{0013BBB9-C8D7-6E1D-72FA-AC6CA056108F}"/>
              </a:ext>
            </a:extLst>
          </p:cNvPr>
          <p:cNvSpPr txBox="1"/>
          <p:nvPr/>
        </p:nvSpPr>
        <p:spPr>
          <a:xfrm>
            <a:off x="1905000" y="3226899"/>
            <a:ext cx="2351413" cy="369332"/>
          </a:xfrm>
          <a:prstGeom prst="rect">
            <a:avLst/>
          </a:prstGeom>
          <a:noFill/>
        </p:spPr>
        <p:txBody>
          <a:bodyPr wrap="none" rtlCol="0">
            <a:spAutoFit/>
          </a:bodyPr>
          <a:lstStyle/>
          <a:p>
            <a:r>
              <a:rPr lang="en-US" altLang="zh-CN" dirty="0"/>
              <a:t>Beampipe heat loading</a:t>
            </a:r>
            <a:endParaRPr lang="zh-CN" altLang="en-US" dirty="0"/>
          </a:p>
        </p:txBody>
      </p:sp>
      <p:sp>
        <p:nvSpPr>
          <p:cNvPr id="3" name="灯片编号占位符 2">
            <a:extLst>
              <a:ext uri="{FF2B5EF4-FFF2-40B4-BE49-F238E27FC236}">
                <a16:creationId xmlns:a16="http://schemas.microsoft.com/office/drawing/2014/main" id="{15560E1C-1282-009F-DB83-FA8004662BA2}"/>
              </a:ext>
            </a:extLst>
          </p:cNvPr>
          <p:cNvSpPr>
            <a:spLocks noGrp="1"/>
          </p:cNvSpPr>
          <p:nvPr>
            <p:ph type="sldNum" sz="quarter" idx="7"/>
          </p:nvPr>
        </p:nvSpPr>
        <p:spPr/>
        <p:txBody>
          <a:bodyPr/>
          <a:lstStyle/>
          <a:p>
            <a:fld id="{B6F15528-21DE-4FAA-801E-634DDDAF4B2B}" type="slidenum">
              <a:rPr lang="en-US" altLang="zh-CN" smtClean="0"/>
              <a:t>16</a:t>
            </a:fld>
            <a:endParaRPr lang="zh-CN" altLang="en-US"/>
          </a:p>
        </p:txBody>
      </p:sp>
    </p:spTree>
    <p:extLst>
      <p:ext uri="{BB962C8B-B14F-4D97-AF65-F5344CB8AC3E}">
        <p14:creationId xmlns:p14="http://schemas.microsoft.com/office/powerpoint/2010/main" val="33194873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nvSpPr>
        <p:spPr>
          <a:xfrm>
            <a:off x="2138828" y="85123"/>
            <a:ext cx="8544070" cy="584775"/>
          </a:xfrm>
          <a:prstGeom prst="rect">
            <a:avLst/>
          </a:prstGeom>
          <a:noFill/>
        </p:spPr>
        <p:txBody>
          <a:bodyPr wrap="none" rtlCol="0">
            <a:spAutoFit/>
          </a:bodyPr>
          <a:lstStyle/>
          <a:p>
            <a:r>
              <a:rPr lang="en-US" altLang="zh-CN" sz="3200" dirty="0">
                <a:latin typeface="Times New Roman"/>
                <a:ea typeface="+mj-ea"/>
                <a:cs typeface="Times New Roman"/>
              </a:rPr>
              <a:t>Beampipe heat transfer calculation results - whole</a:t>
            </a:r>
            <a:endParaRPr lang="zh-CN" altLang="en-US" sz="3200" dirty="0">
              <a:latin typeface="Times New Roman"/>
              <a:ea typeface="+mj-ea"/>
              <a:cs typeface="Times New Roman"/>
            </a:endParaRPr>
          </a:p>
        </p:txBody>
      </p:sp>
      <p:pic>
        <p:nvPicPr>
          <p:cNvPr id="6" name="图片 5">
            <a:extLst>
              <a:ext uri="{FF2B5EF4-FFF2-40B4-BE49-F238E27FC236}">
                <a16:creationId xmlns:a16="http://schemas.microsoft.com/office/drawing/2014/main" id="{E7445456-C028-502D-7173-3AE347E19013}"/>
              </a:ext>
            </a:extLst>
          </p:cNvPr>
          <p:cNvPicPr>
            <a:picLocks noChangeAspect="1"/>
          </p:cNvPicPr>
          <p:nvPr/>
        </p:nvPicPr>
        <p:blipFill rotWithShape="1">
          <a:blip r:embed="rId2"/>
          <a:srcRect l="2701" t="13950" r="112" b="6050"/>
          <a:stretch/>
        </p:blipFill>
        <p:spPr>
          <a:xfrm>
            <a:off x="381000" y="990600"/>
            <a:ext cx="9495291" cy="1754326"/>
          </a:xfrm>
          <a:prstGeom prst="rect">
            <a:avLst/>
          </a:prstGeom>
        </p:spPr>
      </p:pic>
      <p:pic>
        <p:nvPicPr>
          <p:cNvPr id="12" name="图片 11">
            <a:extLst>
              <a:ext uri="{FF2B5EF4-FFF2-40B4-BE49-F238E27FC236}">
                <a16:creationId xmlns:a16="http://schemas.microsoft.com/office/drawing/2014/main" id="{1282712D-0185-2ACD-3BD3-14286C690358}"/>
              </a:ext>
            </a:extLst>
          </p:cNvPr>
          <p:cNvPicPr>
            <a:picLocks noChangeAspect="1"/>
          </p:cNvPicPr>
          <p:nvPr/>
        </p:nvPicPr>
        <p:blipFill>
          <a:blip r:embed="rId3"/>
          <a:stretch>
            <a:fillRect/>
          </a:stretch>
        </p:blipFill>
        <p:spPr>
          <a:xfrm>
            <a:off x="10058401" y="997932"/>
            <a:ext cx="1795580" cy="1239203"/>
          </a:xfrm>
          <a:prstGeom prst="rect">
            <a:avLst/>
          </a:prstGeom>
        </p:spPr>
      </p:pic>
      <p:sp>
        <p:nvSpPr>
          <p:cNvPr id="15" name="文本框 14">
            <a:extLst>
              <a:ext uri="{FF2B5EF4-FFF2-40B4-BE49-F238E27FC236}">
                <a16:creationId xmlns:a16="http://schemas.microsoft.com/office/drawing/2014/main" id="{4A05C64B-30A3-1B34-C423-1D856ADB8475}"/>
              </a:ext>
            </a:extLst>
          </p:cNvPr>
          <p:cNvSpPr txBox="1"/>
          <p:nvPr/>
        </p:nvSpPr>
        <p:spPr>
          <a:xfrm>
            <a:off x="4384872" y="2526737"/>
            <a:ext cx="3623300" cy="1754326"/>
          </a:xfrm>
          <a:prstGeom prst="rect">
            <a:avLst/>
          </a:prstGeom>
          <a:noFill/>
        </p:spPr>
        <p:txBody>
          <a:bodyPr wrap="none" rtlCol="0">
            <a:spAutoFit/>
          </a:bodyPr>
          <a:lstStyle/>
          <a:p>
            <a:r>
              <a:rPr lang="en-US" altLang="zh-CN" dirty="0"/>
              <a:t>Center beryllium pipe</a:t>
            </a:r>
            <a:r>
              <a:rPr lang="zh-CN" altLang="en-US" dirty="0"/>
              <a:t>：</a:t>
            </a:r>
            <a:endParaRPr lang="en-US" altLang="zh-CN" dirty="0"/>
          </a:p>
          <a:p>
            <a:r>
              <a:rPr lang="en-US" altLang="zh-CN" dirty="0"/>
              <a:t>Four imports, four exports</a:t>
            </a:r>
          </a:p>
          <a:p>
            <a:r>
              <a:rPr lang="en-US" altLang="zh-CN" dirty="0"/>
              <a:t>Cooling medium</a:t>
            </a:r>
            <a:r>
              <a:rPr lang="zh-CN" altLang="en-US" dirty="0"/>
              <a:t>：</a:t>
            </a:r>
            <a:r>
              <a:rPr lang="en-US" altLang="zh-CN" dirty="0"/>
              <a:t>Water or spark oil</a:t>
            </a:r>
          </a:p>
          <a:p>
            <a:r>
              <a:rPr lang="en-US" altLang="zh-CN" dirty="0"/>
              <a:t>Inlet temperature</a:t>
            </a:r>
            <a:r>
              <a:rPr lang="zh-CN" altLang="en-US" dirty="0"/>
              <a:t>：</a:t>
            </a:r>
            <a:r>
              <a:rPr lang="en-US" altLang="zh-CN" dirty="0"/>
              <a:t>16</a:t>
            </a:r>
            <a:r>
              <a:rPr lang="zh-CN" altLang="en-US" dirty="0"/>
              <a:t>℃</a:t>
            </a:r>
            <a:endParaRPr lang="en-US" altLang="zh-CN" dirty="0"/>
          </a:p>
          <a:p>
            <a:r>
              <a:rPr lang="en-US" altLang="zh-CN" dirty="0"/>
              <a:t>Inlet velocity</a:t>
            </a:r>
            <a:r>
              <a:rPr lang="zh-CN" altLang="en-US" dirty="0"/>
              <a:t>：</a:t>
            </a:r>
            <a:r>
              <a:rPr lang="en-US" altLang="zh-CN" dirty="0"/>
              <a:t>0.8m/s (1.1L/min)</a:t>
            </a:r>
          </a:p>
          <a:p>
            <a:r>
              <a:rPr lang="en-US" altLang="zh-CN" dirty="0"/>
              <a:t>Laminar flow</a:t>
            </a:r>
            <a:endParaRPr lang="zh-CN" altLang="en-US" dirty="0"/>
          </a:p>
        </p:txBody>
      </p:sp>
      <p:sp>
        <p:nvSpPr>
          <p:cNvPr id="16" name="文本框 15">
            <a:extLst>
              <a:ext uri="{FF2B5EF4-FFF2-40B4-BE49-F238E27FC236}">
                <a16:creationId xmlns:a16="http://schemas.microsoft.com/office/drawing/2014/main" id="{14DBACAF-E8EC-802E-8A51-AB052D7EEBB9}"/>
              </a:ext>
            </a:extLst>
          </p:cNvPr>
          <p:cNvSpPr txBox="1"/>
          <p:nvPr/>
        </p:nvSpPr>
        <p:spPr>
          <a:xfrm>
            <a:off x="8511509" y="3034625"/>
            <a:ext cx="3398583" cy="923330"/>
          </a:xfrm>
          <a:prstGeom prst="rect">
            <a:avLst/>
          </a:prstGeom>
          <a:noFill/>
        </p:spPr>
        <p:txBody>
          <a:bodyPr wrap="square" rtlCol="0">
            <a:spAutoFit/>
          </a:bodyPr>
          <a:lstStyle/>
          <a:p>
            <a:r>
              <a:rPr lang="en-US" altLang="zh-CN" dirty="0">
                <a:solidFill>
                  <a:srgbClr val="FF0000"/>
                </a:solidFill>
              </a:rPr>
              <a:t>Heat transfer requirements: the outer beryllium pipe temperature is less than 20℃</a:t>
            </a:r>
          </a:p>
        </p:txBody>
      </p:sp>
      <p:cxnSp>
        <p:nvCxnSpPr>
          <p:cNvPr id="18" name="直接箭头连接符 17">
            <a:extLst>
              <a:ext uri="{FF2B5EF4-FFF2-40B4-BE49-F238E27FC236}">
                <a16:creationId xmlns:a16="http://schemas.microsoft.com/office/drawing/2014/main" id="{A9BD2D62-4E30-F310-C494-D8B563AEC928}"/>
              </a:ext>
            </a:extLst>
          </p:cNvPr>
          <p:cNvCxnSpPr>
            <a:cxnSpLocks/>
          </p:cNvCxnSpPr>
          <p:nvPr/>
        </p:nvCxnSpPr>
        <p:spPr>
          <a:xfrm>
            <a:off x="3429001" y="1715901"/>
            <a:ext cx="566737" cy="53568"/>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cxnSp>
        <p:nvCxnSpPr>
          <p:cNvPr id="22" name="直接箭头连接符 21">
            <a:extLst>
              <a:ext uri="{FF2B5EF4-FFF2-40B4-BE49-F238E27FC236}">
                <a16:creationId xmlns:a16="http://schemas.microsoft.com/office/drawing/2014/main" id="{2423D0F2-7E78-65B7-2D47-2498137EE4FF}"/>
              </a:ext>
            </a:extLst>
          </p:cNvPr>
          <p:cNvCxnSpPr>
            <a:cxnSpLocks/>
          </p:cNvCxnSpPr>
          <p:nvPr/>
        </p:nvCxnSpPr>
        <p:spPr>
          <a:xfrm flipV="1">
            <a:off x="4191001" y="1617533"/>
            <a:ext cx="1269722" cy="98368"/>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cxnSp>
        <p:nvCxnSpPr>
          <p:cNvPr id="25" name="直接箭头连接符 24">
            <a:extLst>
              <a:ext uri="{FF2B5EF4-FFF2-40B4-BE49-F238E27FC236}">
                <a16:creationId xmlns:a16="http://schemas.microsoft.com/office/drawing/2014/main" id="{C8498881-DCCD-12A5-E527-CF24D8BB4B55}"/>
              </a:ext>
            </a:extLst>
          </p:cNvPr>
          <p:cNvCxnSpPr>
            <a:cxnSpLocks/>
          </p:cNvCxnSpPr>
          <p:nvPr/>
        </p:nvCxnSpPr>
        <p:spPr>
          <a:xfrm flipV="1">
            <a:off x="5538883" y="1540869"/>
            <a:ext cx="620501" cy="76664"/>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cxnSp>
        <p:nvCxnSpPr>
          <p:cNvPr id="32" name="直接箭头连接符 31">
            <a:extLst>
              <a:ext uri="{FF2B5EF4-FFF2-40B4-BE49-F238E27FC236}">
                <a16:creationId xmlns:a16="http://schemas.microsoft.com/office/drawing/2014/main" id="{0384A53D-BC1F-DD69-4F6D-88CE901B3D2D}"/>
              </a:ext>
            </a:extLst>
          </p:cNvPr>
          <p:cNvCxnSpPr>
            <a:cxnSpLocks/>
          </p:cNvCxnSpPr>
          <p:nvPr/>
        </p:nvCxnSpPr>
        <p:spPr>
          <a:xfrm flipV="1">
            <a:off x="9890963" y="1698122"/>
            <a:ext cx="371474" cy="123825"/>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cxnSp>
        <p:nvCxnSpPr>
          <p:cNvPr id="35" name="直接箭头连接符 34">
            <a:extLst>
              <a:ext uri="{FF2B5EF4-FFF2-40B4-BE49-F238E27FC236}">
                <a16:creationId xmlns:a16="http://schemas.microsoft.com/office/drawing/2014/main" id="{659C39E8-4B5E-DE08-FF8A-D03123FC9EA7}"/>
              </a:ext>
            </a:extLst>
          </p:cNvPr>
          <p:cNvCxnSpPr>
            <a:cxnSpLocks/>
          </p:cNvCxnSpPr>
          <p:nvPr/>
        </p:nvCxnSpPr>
        <p:spPr>
          <a:xfrm flipH="1">
            <a:off x="10058401" y="1282934"/>
            <a:ext cx="304800" cy="54119"/>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cxnSp>
        <p:nvCxnSpPr>
          <p:cNvPr id="42" name="直接箭头连接符 41">
            <a:extLst>
              <a:ext uri="{FF2B5EF4-FFF2-40B4-BE49-F238E27FC236}">
                <a16:creationId xmlns:a16="http://schemas.microsoft.com/office/drawing/2014/main" id="{01887BE4-792B-7ACA-4BAB-9E3494AFD0C0}"/>
              </a:ext>
            </a:extLst>
          </p:cNvPr>
          <p:cNvCxnSpPr>
            <a:cxnSpLocks/>
          </p:cNvCxnSpPr>
          <p:nvPr/>
        </p:nvCxnSpPr>
        <p:spPr>
          <a:xfrm flipV="1">
            <a:off x="11125201" y="1998069"/>
            <a:ext cx="447674" cy="152400"/>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cxnSp>
        <p:nvCxnSpPr>
          <p:cNvPr id="43" name="直接箭头连接符 42">
            <a:extLst>
              <a:ext uri="{FF2B5EF4-FFF2-40B4-BE49-F238E27FC236}">
                <a16:creationId xmlns:a16="http://schemas.microsoft.com/office/drawing/2014/main" id="{FBBF5627-AE48-C8C6-234F-EB75DF2DD1CE}"/>
              </a:ext>
            </a:extLst>
          </p:cNvPr>
          <p:cNvCxnSpPr>
            <a:cxnSpLocks/>
          </p:cNvCxnSpPr>
          <p:nvPr/>
        </p:nvCxnSpPr>
        <p:spPr>
          <a:xfrm flipH="1">
            <a:off x="11387138" y="1579201"/>
            <a:ext cx="304800" cy="54119"/>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cxnSp>
        <p:nvCxnSpPr>
          <p:cNvPr id="46" name="直接连接符 45">
            <a:extLst>
              <a:ext uri="{FF2B5EF4-FFF2-40B4-BE49-F238E27FC236}">
                <a16:creationId xmlns:a16="http://schemas.microsoft.com/office/drawing/2014/main" id="{7AA5362B-E0E0-0AAA-8CC3-9F2D1BE3F392}"/>
              </a:ext>
            </a:extLst>
          </p:cNvPr>
          <p:cNvCxnSpPr>
            <a:cxnSpLocks/>
          </p:cNvCxnSpPr>
          <p:nvPr/>
        </p:nvCxnSpPr>
        <p:spPr>
          <a:xfrm flipH="1" flipV="1">
            <a:off x="1371601" y="1769469"/>
            <a:ext cx="76200" cy="228600"/>
          </a:xfrm>
          <a:prstGeom prst="line">
            <a:avLst/>
          </a:prstGeom>
        </p:spPr>
        <p:style>
          <a:lnRef idx="1">
            <a:schemeClr val="dk1"/>
          </a:lnRef>
          <a:fillRef idx="0">
            <a:schemeClr val="dk1"/>
          </a:fillRef>
          <a:effectRef idx="0">
            <a:schemeClr val="dk1"/>
          </a:effectRef>
          <a:fontRef idx="minor">
            <a:schemeClr val="tx1"/>
          </a:fontRef>
        </p:style>
      </p:cxnSp>
      <p:cxnSp>
        <p:nvCxnSpPr>
          <p:cNvPr id="49" name="直接连接符 48">
            <a:extLst>
              <a:ext uri="{FF2B5EF4-FFF2-40B4-BE49-F238E27FC236}">
                <a16:creationId xmlns:a16="http://schemas.microsoft.com/office/drawing/2014/main" id="{2B693710-D175-CE22-4BEF-8C8A444EA506}"/>
              </a:ext>
            </a:extLst>
          </p:cNvPr>
          <p:cNvCxnSpPr>
            <a:cxnSpLocks/>
          </p:cNvCxnSpPr>
          <p:nvPr/>
        </p:nvCxnSpPr>
        <p:spPr>
          <a:xfrm flipV="1">
            <a:off x="1369487" y="1687433"/>
            <a:ext cx="230714" cy="93672"/>
          </a:xfrm>
          <a:prstGeom prst="line">
            <a:avLst/>
          </a:prstGeom>
        </p:spPr>
        <p:style>
          <a:lnRef idx="1">
            <a:schemeClr val="dk1"/>
          </a:lnRef>
          <a:fillRef idx="0">
            <a:schemeClr val="dk1"/>
          </a:fillRef>
          <a:effectRef idx="0">
            <a:schemeClr val="dk1"/>
          </a:effectRef>
          <a:fontRef idx="minor">
            <a:schemeClr val="tx1"/>
          </a:fontRef>
        </p:style>
      </p:cxnSp>
      <p:cxnSp>
        <p:nvCxnSpPr>
          <p:cNvPr id="52" name="直接连接符 51">
            <a:extLst>
              <a:ext uri="{FF2B5EF4-FFF2-40B4-BE49-F238E27FC236}">
                <a16:creationId xmlns:a16="http://schemas.microsoft.com/office/drawing/2014/main" id="{78449656-B82B-FA04-1513-4102A350D472}"/>
              </a:ext>
            </a:extLst>
          </p:cNvPr>
          <p:cNvCxnSpPr>
            <a:cxnSpLocks/>
          </p:cNvCxnSpPr>
          <p:nvPr/>
        </p:nvCxnSpPr>
        <p:spPr>
          <a:xfrm>
            <a:off x="1548564" y="2350971"/>
            <a:ext cx="76200" cy="208597"/>
          </a:xfrm>
          <a:prstGeom prst="line">
            <a:avLst/>
          </a:prstGeom>
        </p:spPr>
        <p:style>
          <a:lnRef idx="1">
            <a:schemeClr val="dk1"/>
          </a:lnRef>
          <a:fillRef idx="0">
            <a:schemeClr val="dk1"/>
          </a:fillRef>
          <a:effectRef idx="0">
            <a:schemeClr val="dk1"/>
          </a:effectRef>
          <a:fontRef idx="minor">
            <a:schemeClr val="tx1"/>
          </a:fontRef>
        </p:style>
      </p:cxnSp>
      <p:cxnSp>
        <p:nvCxnSpPr>
          <p:cNvPr id="54" name="直接连接符 53">
            <a:extLst>
              <a:ext uri="{FF2B5EF4-FFF2-40B4-BE49-F238E27FC236}">
                <a16:creationId xmlns:a16="http://schemas.microsoft.com/office/drawing/2014/main" id="{23EDB5D0-ABCE-CF11-67C5-DDB2E3D12172}"/>
              </a:ext>
            </a:extLst>
          </p:cNvPr>
          <p:cNvCxnSpPr>
            <a:cxnSpLocks/>
          </p:cNvCxnSpPr>
          <p:nvPr/>
        </p:nvCxnSpPr>
        <p:spPr>
          <a:xfrm flipH="1">
            <a:off x="1634289" y="2493906"/>
            <a:ext cx="218004" cy="65662"/>
          </a:xfrm>
          <a:prstGeom prst="line">
            <a:avLst/>
          </a:prstGeom>
        </p:spPr>
        <p:style>
          <a:lnRef idx="1">
            <a:schemeClr val="dk1"/>
          </a:lnRef>
          <a:fillRef idx="0">
            <a:schemeClr val="dk1"/>
          </a:fillRef>
          <a:effectRef idx="0">
            <a:schemeClr val="dk1"/>
          </a:effectRef>
          <a:fontRef idx="minor">
            <a:schemeClr val="tx1"/>
          </a:fontRef>
        </p:style>
      </p:cxnSp>
      <p:sp>
        <p:nvSpPr>
          <p:cNvPr id="62" name="文本框 61">
            <a:extLst>
              <a:ext uri="{FF2B5EF4-FFF2-40B4-BE49-F238E27FC236}">
                <a16:creationId xmlns:a16="http://schemas.microsoft.com/office/drawing/2014/main" id="{DACCEF2C-513C-A9AC-4F54-E61FF3CCC0AA}"/>
              </a:ext>
            </a:extLst>
          </p:cNvPr>
          <p:cNvSpPr txBox="1"/>
          <p:nvPr/>
        </p:nvSpPr>
        <p:spPr>
          <a:xfrm>
            <a:off x="1548564" y="1482051"/>
            <a:ext cx="351378" cy="369332"/>
          </a:xfrm>
          <a:prstGeom prst="rect">
            <a:avLst/>
          </a:prstGeom>
          <a:noFill/>
        </p:spPr>
        <p:txBody>
          <a:bodyPr wrap="none" rtlCol="0">
            <a:spAutoFit/>
          </a:bodyPr>
          <a:lstStyle/>
          <a:p>
            <a:r>
              <a:rPr lang="en-US" altLang="zh-CN" dirty="0">
                <a:latin typeface="Times New Roman" panose="02020603050405020304" pitchFamily="18" charset="0"/>
                <a:cs typeface="Times New Roman" panose="02020603050405020304" pitchFamily="18" charset="0"/>
              </a:rPr>
              <a:t>A</a:t>
            </a:r>
            <a:endParaRPr lang="zh-CN" altLang="en-US" dirty="0">
              <a:latin typeface="Times New Roman" panose="02020603050405020304" pitchFamily="18" charset="0"/>
              <a:cs typeface="Times New Roman" panose="02020603050405020304" pitchFamily="18" charset="0"/>
            </a:endParaRPr>
          </a:p>
        </p:txBody>
      </p:sp>
      <p:sp>
        <p:nvSpPr>
          <p:cNvPr id="63" name="文本框 62">
            <a:extLst>
              <a:ext uri="{FF2B5EF4-FFF2-40B4-BE49-F238E27FC236}">
                <a16:creationId xmlns:a16="http://schemas.microsoft.com/office/drawing/2014/main" id="{9345ADEE-8A4F-1132-7ADA-FA04285BBEE3}"/>
              </a:ext>
            </a:extLst>
          </p:cNvPr>
          <p:cNvSpPr txBox="1"/>
          <p:nvPr/>
        </p:nvSpPr>
        <p:spPr>
          <a:xfrm>
            <a:off x="1809978" y="2342071"/>
            <a:ext cx="409086" cy="369332"/>
          </a:xfrm>
          <a:prstGeom prst="rect">
            <a:avLst/>
          </a:prstGeom>
          <a:noFill/>
        </p:spPr>
        <p:txBody>
          <a:bodyPr wrap="none" rtlCol="0">
            <a:spAutoFit/>
          </a:bodyPr>
          <a:lstStyle/>
          <a:p>
            <a:r>
              <a:rPr lang="en-US" altLang="zh-CN" dirty="0">
                <a:latin typeface="Times New Roman" panose="02020603050405020304" pitchFamily="18" charset="0"/>
                <a:cs typeface="Times New Roman" panose="02020603050405020304" pitchFamily="18" charset="0"/>
              </a:rPr>
              <a:t>A</a:t>
            </a:r>
            <a:r>
              <a:rPr lang="en-US" altLang="zh-CN" dirty="0"/>
              <a:t>’</a:t>
            </a:r>
            <a:endParaRPr lang="zh-CN" altLang="en-US" dirty="0"/>
          </a:p>
        </p:txBody>
      </p:sp>
      <p:sp>
        <p:nvSpPr>
          <p:cNvPr id="64" name="文本框 63">
            <a:extLst>
              <a:ext uri="{FF2B5EF4-FFF2-40B4-BE49-F238E27FC236}">
                <a16:creationId xmlns:a16="http://schemas.microsoft.com/office/drawing/2014/main" id="{DBA28FAD-22FE-0CAF-A9B0-AAD1CC81A53A}"/>
              </a:ext>
            </a:extLst>
          </p:cNvPr>
          <p:cNvSpPr txBox="1"/>
          <p:nvPr/>
        </p:nvSpPr>
        <p:spPr>
          <a:xfrm>
            <a:off x="10458467" y="2465984"/>
            <a:ext cx="1317477" cy="369332"/>
          </a:xfrm>
          <a:prstGeom prst="rect">
            <a:avLst/>
          </a:prstGeom>
          <a:noFill/>
        </p:spPr>
        <p:txBody>
          <a:bodyPr wrap="none" rtlCol="0">
            <a:spAutoFit/>
          </a:bodyPr>
          <a:lstStyle/>
          <a:p>
            <a:r>
              <a:rPr lang="en-US" altLang="zh-CN" dirty="0">
                <a:latin typeface="Times New Roman" panose="02020603050405020304" pitchFamily="18" charset="0"/>
                <a:cs typeface="Times New Roman" panose="02020603050405020304" pitchFamily="18" charset="0"/>
              </a:rPr>
              <a:t>A-A</a:t>
            </a:r>
            <a:r>
              <a:rPr lang="en-US" altLang="zh-CN" dirty="0"/>
              <a:t>’ profile</a:t>
            </a:r>
            <a:endParaRPr lang="zh-CN" altLang="en-US" dirty="0"/>
          </a:p>
        </p:txBody>
      </p:sp>
      <p:cxnSp>
        <p:nvCxnSpPr>
          <p:cNvPr id="66" name="直接箭头连接符 65">
            <a:extLst>
              <a:ext uri="{FF2B5EF4-FFF2-40B4-BE49-F238E27FC236}">
                <a16:creationId xmlns:a16="http://schemas.microsoft.com/office/drawing/2014/main" id="{00436771-4E11-3D32-9392-0D87B09E4DAF}"/>
              </a:ext>
            </a:extLst>
          </p:cNvPr>
          <p:cNvCxnSpPr>
            <a:cxnSpLocks/>
          </p:cNvCxnSpPr>
          <p:nvPr/>
        </p:nvCxnSpPr>
        <p:spPr>
          <a:xfrm>
            <a:off x="7772401" y="1159869"/>
            <a:ext cx="457200" cy="381000"/>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sp>
        <p:nvSpPr>
          <p:cNvPr id="69" name="文本框 68">
            <a:extLst>
              <a:ext uri="{FF2B5EF4-FFF2-40B4-BE49-F238E27FC236}">
                <a16:creationId xmlns:a16="http://schemas.microsoft.com/office/drawing/2014/main" id="{FF746A2A-F815-F9D1-7A00-4B076CBDC5B9}"/>
              </a:ext>
            </a:extLst>
          </p:cNvPr>
          <p:cNvSpPr txBox="1"/>
          <p:nvPr/>
        </p:nvSpPr>
        <p:spPr>
          <a:xfrm>
            <a:off x="7315201" y="778869"/>
            <a:ext cx="1601464" cy="369332"/>
          </a:xfrm>
          <a:prstGeom prst="rect">
            <a:avLst/>
          </a:prstGeom>
          <a:noFill/>
        </p:spPr>
        <p:txBody>
          <a:bodyPr wrap="none" rtlCol="0">
            <a:spAutoFit/>
          </a:bodyPr>
          <a:lstStyle/>
          <a:p>
            <a:r>
              <a:rPr lang="en-US" altLang="zh-CN" dirty="0"/>
              <a:t>Beryllium plate</a:t>
            </a:r>
            <a:endParaRPr lang="zh-CN" altLang="en-US" dirty="0"/>
          </a:p>
        </p:txBody>
      </p:sp>
      <p:pic>
        <p:nvPicPr>
          <p:cNvPr id="20" name="图片 8">
            <a:extLst>
              <a:ext uri="{FF2B5EF4-FFF2-40B4-BE49-F238E27FC236}">
                <a16:creationId xmlns:a16="http://schemas.microsoft.com/office/drawing/2014/main" id="{4D86BC97-E1C3-5173-B520-02B157311CFC}"/>
              </a:ext>
            </a:extLst>
          </p:cNvPr>
          <p:cNvPicPr>
            <a:picLocks noChangeAspect="1"/>
          </p:cNvPicPr>
          <p:nvPr/>
        </p:nvPicPr>
        <p:blipFill>
          <a:blip r:embed="rId4"/>
          <a:stretch/>
        </p:blipFill>
        <p:spPr bwMode="auto">
          <a:xfrm>
            <a:off x="2838698" y="4273585"/>
            <a:ext cx="7329800" cy="2412000"/>
          </a:xfrm>
          <a:prstGeom prst="rect">
            <a:avLst/>
          </a:prstGeom>
        </p:spPr>
      </p:pic>
      <p:pic>
        <p:nvPicPr>
          <p:cNvPr id="23" name="图片 14">
            <a:extLst>
              <a:ext uri="{FF2B5EF4-FFF2-40B4-BE49-F238E27FC236}">
                <a16:creationId xmlns:a16="http://schemas.microsoft.com/office/drawing/2014/main" id="{6486A5F2-D320-4292-D713-A1C708981D06}"/>
              </a:ext>
            </a:extLst>
          </p:cNvPr>
          <p:cNvPicPr>
            <a:picLocks noChangeAspect="1"/>
          </p:cNvPicPr>
          <p:nvPr/>
        </p:nvPicPr>
        <p:blipFill>
          <a:blip r:embed="rId5"/>
          <a:stretch/>
        </p:blipFill>
        <p:spPr bwMode="auto">
          <a:xfrm rot="20917486">
            <a:off x="599553" y="5227585"/>
            <a:ext cx="3960000" cy="504000"/>
          </a:xfrm>
          <a:prstGeom prst="rect">
            <a:avLst/>
          </a:prstGeom>
        </p:spPr>
      </p:pic>
      <p:pic>
        <p:nvPicPr>
          <p:cNvPr id="24" name="图片 15">
            <a:extLst>
              <a:ext uri="{FF2B5EF4-FFF2-40B4-BE49-F238E27FC236}">
                <a16:creationId xmlns:a16="http://schemas.microsoft.com/office/drawing/2014/main" id="{7268DA5C-8F17-45B6-2B4C-61EF64D0CA48}"/>
              </a:ext>
            </a:extLst>
          </p:cNvPr>
          <p:cNvPicPr>
            <a:picLocks noChangeAspect="1"/>
          </p:cNvPicPr>
          <p:nvPr/>
        </p:nvPicPr>
        <p:blipFill>
          <a:blip r:embed="rId6"/>
          <a:stretch/>
        </p:blipFill>
        <p:spPr bwMode="auto">
          <a:xfrm rot="20924147">
            <a:off x="8153690" y="5192138"/>
            <a:ext cx="3960000" cy="504825"/>
          </a:xfrm>
          <a:prstGeom prst="rect">
            <a:avLst/>
          </a:prstGeom>
        </p:spPr>
      </p:pic>
      <p:sp>
        <p:nvSpPr>
          <p:cNvPr id="26" name="文本框 24">
            <a:extLst>
              <a:ext uri="{FF2B5EF4-FFF2-40B4-BE49-F238E27FC236}">
                <a16:creationId xmlns:a16="http://schemas.microsoft.com/office/drawing/2014/main" id="{3B38F1EB-0577-527A-0B50-0B191AFFC36E}"/>
              </a:ext>
            </a:extLst>
          </p:cNvPr>
          <p:cNvSpPr/>
          <p:nvPr/>
        </p:nvSpPr>
        <p:spPr bwMode="auto">
          <a:xfrm rot="20940001">
            <a:off x="9150256" y="5654171"/>
            <a:ext cx="2616422" cy="400110"/>
          </a:xfrm>
          <a:prstGeom prst="rect">
            <a:avLst/>
          </a:prstGeom>
          <a:noFill/>
        </p:spPr>
        <p:txBody>
          <a:bodyPr wrap="none" rtlCol="0">
            <a:spAutoFit/>
          </a:bodyPr>
          <a:lstStyle/>
          <a:p>
            <a:pPr>
              <a:defRPr/>
            </a:pPr>
            <a:r>
              <a:rPr lang="en-US" altLang="zh-CN" sz="2000" dirty="0">
                <a:solidFill>
                  <a:srgbClr val="0070C0"/>
                </a:solidFill>
                <a:latin typeface="Times New Roman"/>
                <a:cs typeface="Times New Roman"/>
              </a:rPr>
              <a:t>Cooling medium: water</a:t>
            </a:r>
            <a:endParaRPr lang="zh-CN" sz="2000" dirty="0">
              <a:solidFill>
                <a:srgbClr val="0070C0"/>
              </a:solidFill>
              <a:latin typeface="Times New Roman"/>
              <a:cs typeface="Times New Roman"/>
            </a:endParaRPr>
          </a:p>
        </p:txBody>
      </p:sp>
      <p:sp>
        <p:nvSpPr>
          <p:cNvPr id="27" name="矩形 6">
            <a:extLst>
              <a:ext uri="{FF2B5EF4-FFF2-40B4-BE49-F238E27FC236}">
                <a16:creationId xmlns:a16="http://schemas.microsoft.com/office/drawing/2014/main" id="{019E57AE-84BC-5EBB-B483-AEB189624B8B}"/>
              </a:ext>
            </a:extLst>
          </p:cNvPr>
          <p:cNvSpPr/>
          <p:nvPr/>
        </p:nvSpPr>
        <p:spPr bwMode="auto">
          <a:xfrm rot="20760000">
            <a:off x="3842945" y="5953457"/>
            <a:ext cx="4470006" cy="369332"/>
          </a:xfrm>
          <a:prstGeom prst="rect">
            <a:avLst/>
          </a:prstGeom>
        </p:spPr>
        <p:txBody>
          <a:bodyPr wrap="none">
            <a:spAutoFit/>
          </a:bodyPr>
          <a:lstStyle/>
          <a:p>
            <a:pPr>
              <a:defRPr/>
            </a:pPr>
            <a:r>
              <a:rPr lang="en-US" altLang="zh-CN" dirty="0"/>
              <a:t>Overall temperature distribution of beampipe</a:t>
            </a:r>
            <a:endParaRPr lang="zh-CN" dirty="0"/>
          </a:p>
        </p:txBody>
      </p:sp>
      <p:sp>
        <p:nvSpPr>
          <p:cNvPr id="28" name="文本框 7">
            <a:extLst>
              <a:ext uri="{FF2B5EF4-FFF2-40B4-BE49-F238E27FC236}">
                <a16:creationId xmlns:a16="http://schemas.microsoft.com/office/drawing/2014/main" id="{C9071255-49A3-F0E2-78DB-C8B44931DA78}"/>
              </a:ext>
            </a:extLst>
          </p:cNvPr>
          <p:cNvSpPr/>
          <p:nvPr/>
        </p:nvSpPr>
        <p:spPr bwMode="auto">
          <a:xfrm rot="20760000">
            <a:off x="5662784" y="4367647"/>
            <a:ext cx="3108543" cy="369332"/>
          </a:xfrm>
          <a:prstGeom prst="rect">
            <a:avLst/>
          </a:prstGeom>
          <a:noFill/>
        </p:spPr>
        <p:txBody>
          <a:bodyPr wrap="none" rtlCol="0">
            <a:spAutoFit/>
          </a:bodyPr>
          <a:lstStyle/>
          <a:p>
            <a:pPr>
              <a:defRPr/>
            </a:pPr>
            <a:r>
              <a:rPr lang="en-US" altLang="zh-CN" dirty="0">
                <a:latin typeface="Times New Roman"/>
                <a:cs typeface="Times New Roman"/>
              </a:rPr>
              <a:t>Maximum temperature position</a:t>
            </a:r>
            <a:endParaRPr lang="zh-CN" baseline="-25000" dirty="0">
              <a:latin typeface="Times New Roman"/>
              <a:cs typeface="Times New Roman"/>
            </a:endParaRPr>
          </a:p>
        </p:txBody>
      </p:sp>
      <p:sp>
        <p:nvSpPr>
          <p:cNvPr id="29" name="文本框 11">
            <a:extLst>
              <a:ext uri="{FF2B5EF4-FFF2-40B4-BE49-F238E27FC236}">
                <a16:creationId xmlns:a16="http://schemas.microsoft.com/office/drawing/2014/main" id="{FBF66722-CDB9-3843-316A-0B22F61B6204}"/>
              </a:ext>
            </a:extLst>
          </p:cNvPr>
          <p:cNvSpPr/>
          <p:nvPr/>
        </p:nvSpPr>
        <p:spPr bwMode="auto">
          <a:xfrm>
            <a:off x="65966" y="6419905"/>
            <a:ext cx="3068469" cy="369332"/>
          </a:xfrm>
          <a:prstGeom prst="rect">
            <a:avLst/>
          </a:prstGeom>
          <a:noFill/>
        </p:spPr>
        <p:txBody>
          <a:bodyPr wrap="none" rtlCol="0">
            <a:spAutoFit/>
          </a:bodyPr>
          <a:lstStyle/>
          <a:p>
            <a:pPr>
              <a:defRPr/>
            </a:pPr>
            <a:r>
              <a:rPr lang="en-US" altLang="zh-CN" dirty="0">
                <a:latin typeface="Times New Roman"/>
                <a:cs typeface="Times New Roman"/>
              </a:rPr>
              <a:t>Maximum temperature</a:t>
            </a:r>
            <a:r>
              <a:rPr lang="en-US" dirty="0">
                <a:latin typeface="Times New Roman"/>
                <a:cs typeface="Times New Roman"/>
              </a:rPr>
              <a:t>: </a:t>
            </a:r>
            <a:r>
              <a:rPr lang="en-US" dirty="0">
                <a:solidFill>
                  <a:srgbClr val="FF0000"/>
                </a:solidFill>
                <a:latin typeface="Times New Roman"/>
                <a:cs typeface="Times New Roman"/>
              </a:rPr>
              <a:t>31.1℃</a:t>
            </a:r>
            <a:endParaRPr lang="zh-CN" dirty="0">
              <a:solidFill>
                <a:srgbClr val="FF0000"/>
              </a:solidFill>
              <a:latin typeface="Times New Roman"/>
              <a:cs typeface="Times New Roman"/>
            </a:endParaRPr>
          </a:p>
        </p:txBody>
      </p:sp>
      <p:sp>
        <p:nvSpPr>
          <p:cNvPr id="30" name="文本框 30">
            <a:extLst>
              <a:ext uri="{FF2B5EF4-FFF2-40B4-BE49-F238E27FC236}">
                <a16:creationId xmlns:a16="http://schemas.microsoft.com/office/drawing/2014/main" id="{2AB6987D-59E2-9D0E-27EC-0258E29F5D25}"/>
              </a:ext>
            </a:extLst>
          </p:cNvPr>
          <p:cNvSpPr/>
          <p:nvPr/>
        </p:nvSpPr>
        <p:spPr bwMode="auto">
          <a:xfrm>
            <a:off x="8890467" y="6193695"/>
            <a:ext cx="3068469" cy="369332"/>
          </a:xfrm>
          <a:prstGeom prst="rect">
            <a:avLst/>
          </a:prstGeom>
          <a:noFill/>
        </p:spPr>
        <p:txBody>
          <a:bodyPr wrap="none" rtlCol="0">
            <a:spAutoFit/>
          </a:bodyPr>
          <a:lstStyle/>
          <a:p>
            <a:pPr>
              <a:defRPr/>
            </a:pPr>
            <a:r>
              <a:rPr lang="en-US" altLang="zh-CN" dirty="0">
                <a:latin typeface="Times New Roman"/>
                <a:cs typeface="Times New Roman"/>
              </a:rPr>
              <a:t>Maximum temperature</a:t>
            </a:r>
            <a:r>
              <a:rPr lang="en-US" dirty="0">
                <a:latin typeface="Times New Roman"/>
                <a:cs typeface="Times New Roman"/>
              </a:rPr>
              <a:t>: </a:t>
            </a:r>
            <a:r>
              <a:rPr lang="en-US" dirty="0">
                <a:solidFill>
                  <a:srgbClr val="0070C0"/>
                </a:solidFill>
                <a:latin typeface="Times New Roman"/>
                <a:cs typeface="Times New Roman"/>
              </a:rPr>
              <a:t>26.7℃</a:t>
            </a:r>
            <a:endParaRPr lang="zh-CN" dirty="0">
              <a:solidFill>
                <a:srgbClr val="0070C0"/>
              </a:solidFill>
              <a:latin typeface="Times New Roman"/>
              <a:cs typeface="Times New Roman"/>
            </a:endParaRPr>
          </a:p>
        </p:txBody>
      </p:sp>
      <p:cxnSp>
        <p:nvCxnSpPr>
          <p:cNvPr id="31" name="直接箭头连接符 35">
            <a:extLst>
              <a:ext uri="{FF2B5EF4-FFF2-40B4-BE49-F238E27FC236}">
                <a16:creationId xmlns:a16="http://schemas.microsoft.com/office/drawing/2014/main" id="{70066FF6-8F59-3C21-E922-E94FCDC6B371}"/>
              </a:ext>
            </a:extLst>
          </p:cNvPr>
          <p:cNvCxnSpPr>
            <a:cxnSpLocks/>
          </p:cNvCxnSpPr>
          <p:nvPr/>
        </p:nvCxnSpPr>
        <p:spPr bwMode="auto">
          <a:xfrm flipH="1" flipV="1">
            <a:off x="10424702" y="6047356"/>
            <a:ext cx="167097" cy="182707"/>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33" name="直接箭头连接符 35">
            <a:extLst>
              <a:ext uri="{FF2B5EF4-FFF2-40B4-BE49-F238E27FC236}">
                <a16:creationId xmlns:a16="http://schemas.microsoft.com/office/drawing/2014/main" id="{5E5EAA55-98B0-BE0F-6FA3-3768CF33B8A4}"/>
              </a:ext>
            </a:extLst>
          </p:cNvPr>
          <p:cNvCxnSpPr>
            <a:cxnSpLocks/>
            <a:stCxn id="29" idx="0"/>
          </p:cNvCxnSpPr>
          <p:nvPr/>
        </p:nvCxnSpPr>
        <p:spPr bwMode="auto">
          <a:xfrm flipV="1">
            <a:off x="1600201" y="5923285"/>
            <a:ext cx="350793" cy="496620"/>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sp>
        <p:nvSpPr>
          <p:cNvPr id="34" name="文本框 4">
            <a:extLst>
              <a:ext uri="{FF2B5EF4-FFF2-40B4-BE49-F238E27FC236}">
                <a16:creationId xmlns:a16="http://schemas.microsoft.com/office/drawing/2014/main" id="{E7CA9485-ED78-D635-18A5-127B9F0F2E87}"/>
              </a:ext>
            </a:extLst>
          </p:cNvPr>
          <p:cNvSpPr/>
          <p:nvPr/>
        </p:nvSpPr>
        <p:spPr bwMode="auto">
          <a:xfrm rot="20880002">
            <a:off x="1056168" y="4875991"/>
            <a:ext cx="2316660" cy="400110"/>
          </a:xfrm>
          <a:prstGeom prst="rect">
            <a:avLst/>
          </a:prstGeom>
          <a:noFill/>
        </p:spPr>
        <p:txBody>
          <a:bodyPr wrap="none" rtlCol="0">
            <a:spAutoFit/>
          </a:bodyPr>
          <a:lstStyle/>
          <a:p>
            <a:pPr>
              <a:defRPr/>
            </a:pPr>
            <a:r>
              <a:rPr lang="en-US" altLang="zh-CN" sz="2000" dirty="0">
                <a:solidFill>
                  <a:srgbClr val="0070C0"/>
                </a:solidFill>
                <a:latin typeface="Times New Roman"/>
                <a:cs typeface="Times New Roman"/>
              </a:rPr>
              <a:t>Cooling medium: oil</a:t>
            </a:r>
            <a:endParaRPr lang="zh-CN" sz="2000" dirty="0">
              <a:solidFill>
                <a:srgbClr val="0070C0"/>
              </a:solidFill>
              <a:latin typeface="Times New Roman"/>
              <a:cs typeface="Times New Roman"/>
            </a:endParaRPr>
          </a:p>
        </p:txBody>
      </p:sp>
      <p:cxnSp>
        <p:nvCxnSpPr>
          <p:cNvPr id="36" name="直接箭头连接符 38">
            <a:extLst>
              <a:ext uri="{FF2B5EF4-FFF2-40B4-BE49-F238E27FC236}">
                <a16:creationId xmlns:a16="http://schemas.microsoft.com/office/drawing/2014/main" id="{38B47AFB-9D76-2CCF-53E3-B6F56229B516}"/>
              </a:ext>
            </a:extLst>
          </p:cNvPr>
          <p:cNvCxnSpPr>
            <a:cxnSpLocks/>
          </p:cNvCxnSpPr>
          <p:nvPr/>
        </p:nvCxnSpPr>
        <p:spPr bwMode="auto">
          <a:xfrm>
            <a:off x="7407238" y="4687727"/>
            <a:ext cx="306403" cy="338627"/>
          </a:xfrm>
          <a:prstGeom prst="straightConnector1">
            <a:avLst/>
          </a:prstGeom>
          <a:ln w="317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sp>
        <p:nvSpPr>
          <p:cNvPr id="2" name="灯片编号占位符 6">
            <a:extLst>
              <a:ext uri="{FF2B5EF4-FFF2-40B4-BE49-F238E27FC236}">
                <a16:creationId xmlns:a16="http://schemas.microsoft.com/office/drawing/2014/main" id="{36B90973-0986-F7F9-AFCC-363664BEF8B3}"/>
              </a:ext>
            </a:extLst>
          </p:cNvPr>
          <p:cNvSpPr txBox="1">
            <a:spLocks/>
          </p:cNvSpPr>
          <p:nvPr/>
        </p:nvSpPr>
        <p:spPr bwMode="auto">
          <a:xfrm>
            <a:off x="11240929" y="6433121"/>
            <a:ext cx="902018" cy="342900"/>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altLang="zh-CN">
                <a:solidFill>
                  <a:schemeClr val="tx1">
                    <a:tint val="75000"/>
                  </a:schemeClr>
                </a:solidFill>
              </a:rPr>
              <a:pPr/>
              <a:t>17</a:t>
            </a:fld>
            <a:endParaRPr lang="zh-CN" altLang="en-US" dirty="0">
              <a:solidFill>
                <a:schemeClr val="tx1">
                  <a:tint val="75000"/>
                </a:schemeClr>
              </a:solidFill>
            </a:endParaRPr>
          </a:p>
        </p:txBody>
      </p:sp>
      <p:sp>
        <p:nvSpPr>
          <p:cNvPr id="13" name="文本框 12">
            <a:extLst>
              <a:ext uri="{FF2B5EF4-FFF2-40B4-BE49-F238E27FC236}">
                <a16:creationId xmlns:a16="http://schemas.microsoft.com/office/drawing/2014/main" id="{BAE098CB-71A9-DFF2-256E-424A2022941E}"/>
              </a:ext>
            </a:extLst>
          </p:cNvPr>
          <p:cNvSpPr txBox="1"/>
          <p:nvPr/>
        </p:nvSpPr>
        <p:spPr>
          <a:xfrm>
            <a:off x="686985" y="2806458"/>
            <a:ext cx="3229602" cy="1754326"/>
          </a:xfrm>
          <a:prstGeom prst="rect">
            <a:avLst/>
          </a:prstGeom>
          <a:noFill/>
        </p:spPr>
        <p:txBody>
          <a:bodyPr wrap="none" rtlCol="0">
            <a:spAutoFit/>
          </a:bodyPr>
          <a:lstStyle/>
          <a:p>
            <a:r>
              <a:rPr lang="en-US" altLang="zh-CN" dirty="0"/>
              <a:t>Epitaxial aluminum pipe</a:t>
            </a:r>
            <a:r>
              <a:rPr lang="zh-CN" altLang="en-US" dirty="0"/>
              <a:t>：</a:t>
            </a:r>
            <a:endParaRPr lang="en-US" altLang="zh-CN" dirty="0"/>
          </a:p>
          <a:p>
            <a:r>
              <a:rPr lang="en-US" altLang="zh-CN" dirty="0"/>
              <a:t>Two imports, two exports</a:t>
            </a:r>
          </a:p>
          <a:p>
            <a:r>
              <a:rPr lang="en-US" altLang="zh-CN" dirty="0"/>
              <a:t>Cooling medium: water</a:t>
            </a:r>
          </a:p>
          <a:p>
            <a:r>
              <a:rPr lang="en-US" altLang="zh-CN" dirty="0"/>
              <a:t>Inlet temperature</a:t>
            </a:r>
            <a:r>
              <a:rPr lang="zh-CN" altLang="en-US" dirty="0"/>
              <a:t>：</a:t>
            </a:r>
            <a:r>
              <a:rPr lang="en-US" altLang="zh-CN" dirty="0"/>
              <a:t>16</a:t>
            </a:r>
            <a:r>
              <a:rPr lang="zh-CN" altLang="en-US" dirty="0"/>
              <a:t>℃</a:t>
            </a:r>
            <a:endParaRPr lang="en-US" altLang="zh-CN" dirty="0"/>
          </a:p>
          <a:p>
            <a:r>
              <a:rPr lang="en-US" altLang="zh-CN" dirty="0"/>
              <a:t>Inlet velocity</a:t>
            </a:r>
            <a:r>
              <a:rPr lang="zh-CN" altLang="en-US" dirty="0"/>
              <a:t>：</a:t>
            </a:r>
            <a:r>
              <a:rPr lang="en-US" altLang="zh-CN" dirty="0"/>
              <a:t>1m/s (3.4L/min)</a:t>
            </a:r>
          </a:p>
          <a:p>
            <a:r>
              <a:rPr lang="en-US" altLang="zh-CN" dirty="0"/>
              <a:t>Turbulence, down in, up out</a:t>
            </a:r>
            <a:endParaRPr lang="zh-CN" altLang="en-US" dirty="0"/>
          </a:p>
        </p:txBody>
      </p:sp>
    </p:spTree>
    <p:extLst>
      <p:ext uri="{BB962C8B-B14F-4D97-AF65-F5344CB8AC3E}">
        <p14:creationId xmlns:p14="http://schemas.microsoft.com/office/powerpoint/2010/main" val="21118100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图片 1" descr="图片包含 自然, 火山口&#10;&#10;描述已自动生成"/>
          <p:cNvPicPr>
            <a:picLocks noChangeAspect="1"/>
          </p:cNvPicPr>
          <p:nvPr/>
        </p:nvPicPr>
        <p:blipFill>
          <a:blip r:embed="rId3"/>
          <a:stretch/>
        </p:blipFill>
        <p:spPr bwMode="auto">
          <a:xfrm>
            <a:off x="27380" y="52533"/>
            <a:ext cx="864000" cy="540000"/>
          </a:xfrm>
          <a:prstGeom prst="rect">
            <a:avLst/>
          </a:prstGeom>
        </p:spPr>
      </p:pic>
      <p:sp>
        <p:nvSpPr>
          <p:cNvPr id="6" name="矩形 3"/>
          <p:cNvSpPr/>
          <p:nvPr/>
        </p:nvSpPr>
        <p:spPr bwMode="auto">
          <a:xfrm>
            <a:off x="1055208" y="60924"/>
            <a:ext cx="10081607" cy="584775"/>
          </a:xfrm>
          <a:prstGeom prst="rect">
            <a:avLst/>
          </a:prstGeom>
        </p:spPr>
        <p:txBody>
          <a:bodyPr wrap="none">
            <a:spAutoFit/>
          </a:bodyPr>
          <a:lstStyle/>
          <a:p>
            <a:pPr algn="ctr">
              <a:spcBef>
                <a:spcPts val="600"/>
              </a:spcBef>
              <a:defRPr/>
            </a:pPr>
            <a:r>
              <a:rPr lang="en-US" altLang="zh-CN" sz="3200" dirty="0">
                <a:latin typeface="Times New Roman"/>
                <a:cs typeface="Times New Roman"/>
              </a:rPr>
              <a:t>Heat transfer calculation results of beampipe - center </a:t>
            </a:r>
            <a:r>
              <a:rPr lang="en-US" altLang="zh-CN" sz="3200" dirty="0" err="1">
                <a:latin typeface="Times New Roman"/>
                <a:cs typeface="Times New Roman"/>
              </a:rPr>
              <a:t>Bepipe</a:t>
            </a:r>
            <a:endParaRPr lang="en-US" sz="3200" dirty="0">
              <a:latin typeface="黑体"/>
              <a:ea typeface="黑体"/>
            </a:endParaRPr>
          </a:p>
        </p:txBody>
      </p:sp>
      <p:sp>
        <p:nvSpPr>
          <p:cNvPr id="9" name="文本框 6"/>
          <p:cNvSpPr/>
          <p:nvPr/>
        </p:nvSpPr>
        <p:spPr bwMode="auto">
          <a:xfrm>
            <a:off x="1648784" y="1382956"/>
            <a:ext cx="2744662" cy="461665"/>
          </a:xfrm>
          <a:prstGeom prst="rect">
            <a:avLst/>
          </a:prstGeom>
          <a:noFill/>
        </p:spPr>
        <p:txBody>
          <a:bodyPr wrap="none" rtlCol="0">
            <a:spAutoFit/>
          </a:bodyPr>
          <a:lstStyle/>
          <a:p>
            <a:pPr>
              <a:defRPr/>
            </a:pPr>
            <a:r>
              <a:rPr lang="en-US" altLang="zh-CN" sz="2400" dirty="0">
                <a:solidFill>
                  <a:srgbClr val="0070C0"/>
                </a:solidFill>
                <a:latin typeface="Times New Roman"/>
                <a:cs typeface="Times New Roman"/>
              </a:rPr>
              <a:t>Cooling medium: oil</a:t>
            </a:r>
            <a:endParaRPr lang="zh-CN" sz="2400" dirty="0">
              <a:solidFill>
                <a:srgbClr val="0070C0"/>
              </a:solidFill>
              <a:latin typeface="Times New Roman"/>
              <a:cs typeface="Times New Roman"/>
            </a:endParaRPr>
          </a:p>
        </p:txBody>
      </p:sp>
      <p:sp>
        <p:nvSpPr>
          <p:cNvPr id="10" name="文本框 7"/>
          <p:cNvSpPr/>
          <p:nvPr/>
        </p:nvSpPr>
        <p:spPr bwMode="auto">
          <a:xfrm>
            <a:off x="7924800" y="1410196"/>
            <a:ext cx="3103735" cy="461665"/>
          </a:xfrm>
          <a:prstGeom prst="rect">
            <a:avLst/>
          </a:prstGeom>
          <a:noFill/>
        </p:spPr>
        <p:txBody>
          <a:bodyPr wrap="none" rtlCol="0">
            <a:spAutoFit/>
          </a:bodyPr>
          <a:lstStyle/>
          <a:p>
            <a:pPr>
              <a:defRPr/>
            </a:pPr>
            <a:r>
              <a:rPr lang="en-US" altLang="zh-CN" sz="2400" dirty="0">
                <a:solidFill>
                  <a:srgbClr val="0070C0"/>
                </a:solidFill>
                <a:latin typeface="Times New Roman"/>
                <a:cs typeface="Times New Roman"/>
              </a:rPr>
              <a:t>Cooling medium: water</a:t>
            </a:r>
            <a:endParaRPr lang="zh-CN" sz="2400" dirty="0">
              <a:solidFill>
                <a:srgbClr val="0070C0"/>
              </a:solidFill>
              <a:latin typeface="Times New Roman"/>
              <a:cs typeface="Times New Roman"/>
            </a:endParaRPr>
          </a:p>
        </p:txBody>
      </p:sp>
      <p:pic>
        <p:nvPicPr>
          <p:cNvPr id="11" name="图片 9"/>
          <p:cNvPicPr>
            <a:picLocks noChangeAspect="1"/>
          </p:cNvPicPr>
          <p:nvPr/>
        </p:nvPicPr>
        <p:blipFill>
          <a:blip r:embed="rId4"/>
          <a:stretch/>
        </p:blipFill>
        <p:spPr bwMode="auto">
          <a:xfrm>
            <a:off x="7168867" y="2223138"/>
            <a:ext cx="4394483" cy="1080000"/>
          </a:xfrm>
          <a:prstGeom prst="rect">
            <a:avLst/>
          </a:prstGeom>
        </p:spPr>
      </p:pic>
      <p:pic>
        <p:nvPicPr>
          <p:cNvPr id="12" name="图片 10"/>
          <p:cNvPicPr>
            <a:picLocks noChangeAspect="1"/>
          </p:cNvPicPr>
          <p:nvPr/>
        </p:nvPicPr>
        <p:blipFill>
          <a:blip r:embed="rId5"/>
          <a:stretch/>
        </p:blipFill>
        <p:spPr bwMode="auto">
          <a:xfrm>
            <a:off x="659589" y="2223138"/>
            <a:ext cx="4606154" cy="1080000"/>
          </a:xfrm>
          <a:prstGeom prst="rect">
            <a:avLst/>
          </a:prstGeom>
        </p:spPr>
      </p:pic>
      <p:pic>
        <p:nvPicPr>
          <p:cNvPr id="13" name="图片 12"/>
          <p:cNvPicPr>
            <a:picLocks noChangeAspect="1"/>
          </p:cNvPicPr>
          <p:nvPr/>
        </p:nvPicPr>
        <p:blipFill>
          <a:blip r:embed="rId6"/>
          <a:stretch/>
        </p:blipFill>
        <p:spPr bwMode="auto">
          <a:xfrm>
            <a:off x="1807417" y="3785344"/>
            <a:ext cx="2310498" cy="396000"/>
          </a:xfrm>
          <a:prstGeom prst="rect">
            <a:avLst/>
          </a:prstGeom>
        </p:spPr>
      </p:pic>
      <p:pic>
        <p:nvPicPr>
          <p:cNvPr id="14" name="图片 13"/>
          <p:cNvPicPr>
            <a:picLocks noChangeAspect="1"/>
          </p:cNvPicPr>
          <p:nvPr/>
        </p:nvPicPr>
        <p:blipFill>
          <a:blip r:embed="rId7"/>
          <a:stretch/>
        </p:blipFill>
        <p:spPr bwMode="auto">
          <a:xfrm>
            <a:off x="1787605" y="4216856"/>
            <a:ext cx="2330310" cy="396000"/>
          </a:xfrm>
          <a:prstGeom prst="rect">
            <a:avLst/>
          </a:prstGeom>
        </p:spPr>
      </p:pic>
      <p:pic>
        <p:nvPicPr>
          <p:cNvPr id="15" name="图片 15"/>
          <p:cNvPicPr>
            <a:picLocks noChangeAspect="1"/>
          </p:cNvPicPr>
          <p:nvPr/>
        </p:nvPicPr>
        <p:blipFill>
          <a:blip r:embed="rId8"/>
          <a:stretch/>
        </p:blipFill>
        <p:spPr bwMode="auto">
          <a:xfrm>
            <a:off x="8214108" y="3785344"/>
            <a:ext cx="2304000" cy="348575"/>
          </a:xfrm>
          <a:prstGeom prst="rect">
            <a:avLst/>
          </a:prstGeom>
        </p:spPr>
      </p:pic>
      <p:pic>
        <p:nvPicPr>
          <p:cNvPr id="16" name="图片 16"/>
          <p:cNvPicPr>
            <a:picLocks noChangeAspect="1"/>
          </p:cNvPicPr>
          <p:nvPr/>
        </p:nvPicPr>
        <p:blipFill>
          <a:blip r:embed="rId9"/>
          <a:stretch/>
        </p:blipFill>
        <p:spPr bwMode="auto">
          <a:xfrm>
            <a:off x="8058417" y="4267690"/>
            <a:ext cx="2562058" cy="348575"/>
          </a:xfrm>
          <a:prstGeom prst="rect">
            <a:avLst/>
          </a:prstGeom>
        </p:spPr>
      </p:pic>
      <p:sp>
        <p:nvSpPr>
          <p:cNvPr id="17" name="矩形 17"/>
          <p:cNvSpPr/>
          <p:nvPr/>
        </p:nvSpPr>
        <p:spPr bwMode="auto">
          <a:xfrm>
            <a:off x="619656" y="4749077"/>
            <a:ext cx="4798108" cy="369332"/>
          </a:xfrm>
          <a:prstGeom prst="rect">
            <a:avLst/>
          </a:prstGeom>
        </p:spPr>
        <p:txBody>
          <a:bodyPr wrap="none">
            <a:spAutoFit/>
          </a:bodyPr>
          <a:lstStyle/>
          <a:p>
            <a:pPr algn="ctr">
              <a:defRPr/>
            </a:pPr>
            <a:r>
              <a:rPr lang="en-US" altLang="zh-CN" dirty="0"/>
              <a:t>Temperature cloud image of outer beryllium pipe</a:t>
            </a:r>
            <a:endParaRPr lang="zh-CN" dirty="0"/>
          </a:p>
        </p:txBody>
      </p:sp>
      <p:sp>
        <p:nvSpPr>
          <p:cNvPr id="18" name="矩形 21"/>
          <p:cNvSpPr/>
          <p:nvPr/>
        </p:nvSpPr>
        <p:spPr bwMode="auto">
          <a:xfrm>
            <a:off x="7077613" y="4749077"/>
            <a:ext cx="4798108" cy="369332"/>
          </a:xfrm>
          <a:prstGeom prst="rect">
            <a:avLst/>
          </a:prstGeom>
        </p:spPr>
        <p:txBody>
          <a:bodyPr wrap="none">
            <a:spAutoFit/>
          </a:bodyPr>
          <a:lstStyle/>
          <a:p>
            <a:pPr algn="ctr">
              <a:defRPr/>
            </a:pPr>
            <a:r>
              <a:rPr lang="en-US" altLang="zh-CN" dirty="0"/>
              <a:t>Temperature cloud image of outer beryllium pipe</a:t>
            </a:r>
            <a:endParaRPr lang="zh-CN" altLang="zh-CN" dirty="0"/>
          </a:p>
        </p:txBody>
      </p:sp>
      <p:sp>
        <p:nvSpPr>
          <p:cNvPr id="19" name="矩形 22"/>
          <p:cNvSpPr/>
          <p:nvPr/>
        </p:nvSpPr>
        <p:spPr bwMode="auto">
          <a:xfrm>
            <a:off x="2407866" y="3111245"/>
            <a:ext cx="1109599" cy="369332"/>
          </a:xfrm>
          <a:prstGeom prst="rect">
            <a:avLst/>
          </a:prstGeom>
        </p:spPr>
        <p:txBody>
          <a:bodyPr wrap="none">
            <a:spAutoFit/>
          </a:bodyPr>
          <a:lstStyle/>
          <a:p>
            <a:pPr>
              <a:defRPr/>
            </a:pPr>
            <a:r>
              <a:rPr lang="el-GR">
                <a:solidFill>
                  <a:srgbClr val="FF0000"/>
                </a:solidFill>
                <a:latin typeface="Times New Roman"/>
                <a:cs typeface="Times New Roman"/>
              </a:rPr>
              <a:t>Δ</a:t>
            </a:r>
            <a:r>
              <a:rPr lang="en-US">
                <a:solidFill>
                  <a:srgbClr val="FF0000"/>
                </a:solidFill>
                <a:latin typeface="Times New Roman"/>
                <a:cs typeface="Times New Roman"/>
              </a:rPr>
              <a:t>t=2.4 ℃</a:t>
            </a:r>
            <a:endParaRPr lang="zh-CN">
              <a:solidFill>
                <a:srgbClr val="FF0000"/>
              </a:solidFill>
              <a:latin typeface="Times New Roman"/>
              <a:cs typeface="Times New Roman"/>
            </a:endParaRPr>
          </a:p>
        </p:txBody>
      </p:sp>
      <p:sp>
        <p:nvSpPr>
          <p:cNvPr id="20" name="矩形 23"/>
          <p:cNvSpPr/>
          <p:nvPr/>
        </p:nvSpPr>
        <p:spPr bwMode="auto">
          <a:xfrm>
            <a:off x="2262795" y="3402678"/>
            <a:ext cx="1399742" cy="369332"/>
          </a:xfrm>
          <a:prstGeom prst="rect">
            <a:avLst/>
          </a:prstGeom>
        </p:spPr>
        <p:txBody>
          <a:bodyPr wrap="none">
            <a:spAutoFit/>
          </a:bodyPr>
          <a:lstStyle/>
          <a:p>
            <a:pPr>
              <a:defRPr/>
            </a:pPr>
            <a:r>
              <a:rPr lang="el-GR">
                <a:solidFill>
                  <a:srgbClr val="FF0000"/>
                </a:solidFill>
                <a:latin typeface="Times New Roman"/>
                <a:cs typeface="Times New Roman"/>
              </a:rPr>
              <a:t>Δ</a:t>
            </a:r>
            <a:r>
              <a:rPr lang="en-US">
                <a:solidFill>
                  <a:srgbClr val="FF0000"/>
                </a:solidFill>
                <a:latin typeface="Times New Roman"/>
                <a:cs typeface="Times New Roman"/>
              </a:rPr>
              <a:t>P=37.3 kPa</a:t>
            </a:r>
            <a:endParaRPr lang="zh-CN">
              <a:solidFill>
                <a:srgbClr val="FF0000"/>
              </a:solidFill>
              <a:latin typeface="Times New Roman"/>
              <a:cs typeface="Times New Roman"/>
            </a:endParaRPr>
          </a:p>
        </p:txBody>
      </p:sp>
      <p:sp>
        <p:nvSpPr>
          <p:cNvPr id="21" name="矩形 24"/>
          <p:cNvSpPr/>
          <p:nvPr/>
        </p:nvSpPr>
        <p:spPr bwMode="auto">
          <a:xfrm>
            <a:off x="8811057" y="3109721"/>
            <a:ext cx="1109599" cy="369332"/>
          </a:xfrm>
          <a:prstGeom prst="rect">
            <a:avLst/>
          </a:prstGeom>
        </p:spPr>
        <p:txBody>
          <a:bodyPr wrap="none">
            <a:spAutoFit/>
          </a:bodyPr>
          <a:lstStyle/>
          <a:p>
            <a:pPr>
              <a:defRPr/>
            </a:pPr>
            <a:r>
              <a:rPr lang="el-GR">
                <a:solidFill>
                  <a:srgbClr val="0070C0"/>
                </a:solidFill>
                <a:latin typeface="Times New Roman"/>
                <a:cs typeface="Times New Roman"/>
              </a:rPr>
              <a:t>Δ</a:t>
            </a:r>
            <a:r>
              <a:rPr lang="en-US">
                <a:solidFill>
                  <a:srgbClr val="0070C0"/>
                </a:solidFill>
                <a:latin typeface="Times New Roman"/>
                <a:cs typeface="Times New Roman"/>
              </a:rPr>
              <a:t>t=1.0 ℃</a:t>
            </a:r>
            <a:endParaRPr lang="zh-CN">
              <a:solidFill>
                <a:srgbClr val="0070C0"/>
              </a:solidFill>
              <a:latin typeface="Times New Roman"/>
              <a:cs typeface="Times New Roman"/>
            </a:endParaRPr>
          </a:p>
        </p:txBody>
      </p:sp>
      <p:sp>
        <p:nvSpPr>
          <p:cNvPr id="22" name="矩形 25"/>
          <p:cNvSpPr/>
          <p:nvPr/>
        </p:nvSpPr>
        <p:spPr bwMode="auto">
          <a:xfrm>
            <a:off x="8723693" y="3398043"/>
            <a:ext cx="1284326" cy="369332"/>
          </a:xfrm>
          <a:prstGeom prst="rect">
            <a:avLst/>
          </a:prstGeom>
        </p:spPr>
        <p:txBody>
          <a:bodyPr wrap="none">
            <a:spAutoFit/>
          </a:bodyPr>
          <a:lstStyle/>
          <a:p>
            <a:pPr>
              <a:defRPr/>
            </a:pPr>
            <a:r>
              <a:rPr lang="el-GR">
                <a:solidFill>
                  <a:srgbClr val="0070C0"/>
                </a:solidFill>
                <a:latin typeface="Times New Roman"/>
                <a:cs typeface="Times New Roman"/>
              </a:rPr>
              <a:t>Δ</a:t>
            </a:r>
            <a:r>
              <a:rPr lang="en-US">
                <a:solidFill>
                  <a:srgbClr val="0070C0"/>
                </a:solidFill>
                <a:latin typeface="Times New Roman"/>
                <a:cs typeface="Times New Roman"/>
              </a:rPr>
              <a:t>P=  21kPa</a:t>
            </a:r>
            <a:endParaRPr lang="zh-CN">
              <a:solidFill>
                <a:srgbClr val="0070C0"/>
              </a:solidFill>
              <a:latin typeface="Times New Roman"/>
              <a:cs typeface="Times New Roman"/>
            </a:endParaRPr>
          </a:p>
        </p:txBody>
      </p:sp>
      <p:cxnSp>
        <p:nvCxnSpPr>
          <p:cNvPr id="23" name="直接连接符 11"/>
          <p:cNvCxnSpPr>
            <a:cxnSpLocks/>
          </p:cNvCxnSpPr>
          <p:nvPr/>
        </p:nvCxnSpPr>
        <p:spPr bwMode="auto">
          <a:xfrm flipV="1">
            <a:off x="1903433" y="3221707"/>
            <a:ext cx="0" cy="514692"/>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直接连接符 18"/>
          <p:cNvCxnSpPr>
            <a:cxnSpLocks/>
          </p:cNvCxnSpPr>
          <p:nvPr/>
        </p:nvCxnSpPr>
        <p:spPr bwMode="auto">
          <a:xfrm flipV="1">
            <a:off x="3999998" y="3221707"/>
            <a:ext cx="0" cy="514692"/>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直接连接符 26"/>
          <p:cNvCxnSpPr>
            <a:cxnSpLocks/>
          </p:cNvCxnSpPr>
          <p:nvPr/>
        </p:nvCxnSpPr>
        <p:spPr bwMode="auto">
          <a:xfrm flipV="1">
            <a:off x="8320594" y="3221707"/>
            <a:ext cx="0" cy="514692"/>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直接连接符 27"/>
          <p:cNvCxnSpPr>
            <a:cxnSpLocks/>
          </p:cNvCxnSpPr>
          <p:nvPr/>
        </p:nvCxnSpPr>
        <p:spPr bwMode="auto">
          <a:xfrm flipV="1">
            <a:off x="10417158" y="3221707"/>
            <a:ext cx="0" cy="514692"/>
          </a:xfrm>
          <a:prstGeom prst="line">
            <a:avLst/>
          </a:prstGeom>
        </p:spPr>
        <p:style>
          <a:lnRef idx="1">
            <a:schemeClr val="accent1"/>
          </a:lnRef>
          <a:fillRef idx="0">
            <a:schemeClr val="accent1"/>
          </a:fillRef>
          <a:effectRef idx="0">
            <a:schemeClr val="accent1"/>
          </a:effectRef>
          <a:fontRef idx="minor">
            <a:schemeClr val="tx1"/>
          </a:fontRef>
        </p:style>
      </p:cxnSp>
      <p:sp>
        <p:nvSpPr>
          <p:cNvPr id="27" name="矩形 4"/>
          <p:cNvSpPr/>
          <p:nvPr/>
        </p:nvSpPr>
        <p:spPr bwMode="auto">
          <a:xfrm>
            <a:off x="4946721" y="3508345"/>
            <a:ext cx="607859" cy="369332"/>
          </a:xfrm>
          <a:prstGeom prst="rect">
            <a:avLst/>
          </a:prstGeom>
        </p:spPr>
        <p:txBody>
          <a:bodyPr wrap="none">
            <a:spAutoFit/>
          </a:bodyPr>
          <a:lstStyle/>
          <a:p>
            <a:pPr>
              <a:defRPr/>
            </a:pPr>
            <a:r>
              <a:rPr lang="en-US" altLang="zh-CN" dirty="0">
                <a:latin typeface="Times New Roman"/>
                <a:cs typeface="Times New Roman"/>
              </a:rPr>
              <a:t>joint</a:t>
            </a:r>
            <a:endParaRPr lang="zh-CN" dirty="0">
              <a:latin typeface="Times New Roman"/>
              <a:cs typeface="Times New Roman"/>
            </a:endParaRPr>
          </a:p>
        </p:txBody>
      </p:sp>
      <p:cxnSp>
        <p:nvCxnSpPr>
          <p:cNvPr id="28" name="直接箭头连接符 35"/>
          <p:cNvCxnSpPr>
            <a:cxnSpLocks/>
          </p:cNvCxnSpPr>
          <p:nvPr/>
        </p:nvCxnSpPr>
        <p:spPr bwMode="auto">
          <a:xfrm flipH="1" flipV="1">
            <a:off x="5007830" y="3221707"/>
            <a:ext cx="366518" cy="346482"/>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sp>
        <p:nvSpPr>
          <p:cNvPr id="2" name="文本框 1">
            <a:extLst>
              <a:ext uri="{FF2B5EF4-FFF2-40B4-BE49-F238E27FC236}">
                <a16:creationId xmlns:a16="http://schemas.microsoft.com/office/drawing/2014/main" id="{CA5F1368-3BCE-0BD5-C26A-455588D8E897}"/>
              </a:ext>
            </a:extLst>
          </p:cNvPr>
          <p:cNvSpPr txBox="1"/>
          <p:nvPr/>
        </p:nvSpPr>
        <p:spPr>
          <a:xfrm>
            <a:off x="568087" y="5459627"/>
            <a:ext cx="4986493" cy="400110"/>
          </a:xfrm>
          <a:prstGeom prst="rect">
            <a:avLst/>
          </a:prstGeom>
          <a:noFill/>
        </p:spPr>
        <p:txBody>
          <a:bodyPr wrap="none" rtlCol="0">
            <a:spAutoFit/>
          </a:bodyPr>
          <a:lstStyle/>
          <a:p>
            <a:r>
              <a:rPr lang="en-US" altLang="zh-CN" sz="2000" dirty="0">
                <a:solidFill>
                  <a:srgbClr val="FF0000"/>
                </a:solidFill>
              </a:rPr>
              <a:t>Oil cooling: temperature meets requirements!</a:t>
            </a:r>
            <a:endParaRPr lang="zh-CN" altLang="en-US" sz="2000" dirty="0">
              <a:solidFill>
                <a:srgbClr val="FF0000"/>
              </a:solidFill>
            </a:endParaRPr>
          </a:p>
        </p:txBody>
      </p:sp>
      <p:sp>
        <p:nvSpPr>
          <p:cNvPr id="3" name="文本框 2">
            <a:extLst>
              <a:ext uri="{FF2B5EF4-FFF2-40B4-BE49-F238E27FC236}">
                <a16:creationId xmlns:a16="http://schemas.microsoft.com/office/drawing/2014/main" id="{61A4CBBF-3321-4502-E7A5-A8DB604535E2}"/>
              </a:ext>
            </a:extLst>
          </p:cNvPr>
          <p:cNvSpPr txBox="1"/>
          <p:nvPr/>
        </p:nvSpPr>
        <p:spPr bwMode="auto">
          <a:xfrm>
            <a:off x="6806897" y="5475686"/>
            <a:ext cx="5339539" cy="400110"/>
          </a:xfrm>
          <a:prstGeom prst="rect">
            <a:avLst/>
          </a:prstGeom>
          <a:noFill/>
        </p:spPr>
        <p:txBody>
          <a:bodyPr wrap="none" rtlCol="0">
            <a:spAutoFit/>
          </a:bodyPr>
          <a:lstStyle/>
          <a:p>
            <a:r>
              <a:rPr lang="en-US" altLang="zh-CN" sz="2000" dirty="0">
                <a:solidFill>
                  <a:srgbClr val="FF0000"/>
                </a:solidFill>
              </a:rPr>
              <a:t>Water cooling: temperature meets requirements!</a:t>
            </a:r>
            <a:endParaRPr lang="zh-CN" altLang="en-US" sz="2000" dirty="0">
              <a:solidFill>
                <a:srgbClr val="FF0000"/>
              </a:solidFill>
            </a:endParaRPr>
          </a:p>
        </p:txBody>
      </p:sp>
      <p:sp>
        <p:nvSpPr>
          <p:cNvPr id="5" name="文本框 4">
            <a:extLst>
              <a:ext uri="{FF2B5EF4-FFF2-40B4-BE49-F238E27FC236}">
                <a16:creationId xmlns:a16="http://schemas.microsoft.com/office/drawing/2014/main" id="{5578269E-61D8-1756-F4C3-D92C926703C0}"/>
              </a:ext>
            </a:extLst>
          </p:cNvPr>
          <p:cNvSpPr txBox="1"/>
          <p:nvPr/>
        </p:nvSpPr>
        <p:spPr>
          <a:xfrm>
            <a:off x="4136965" y="6087725"/>
            <a:ext cx="4400820" cy="461665"/>
          </a:xfrm>
          <a:prstGeom prst="rect">
            <a:avLst/>
          </a:prstGeom>
          <a:noFill/>
        </p:spPr>
        <p:txBody>
          <a:bodyPr wrap="none" rtlCol="0">
            <a:spAutoFit/>
          </a:bodyPr>
          <a:lstStyle/>
          <a:p>
            <a:r>
              <a:rPr lang="en-US" altLang="zh-CN" sz="2400" dirty="0">
                <a:solidFill>
                  <a:srgbClr val="FF0000"/>
                </a:solidFill>
              </a:rPr>
              <a:t>Use water cooling effect is better!</a:t>
            </a:r>
            <a:endParaRPr lang="zh-CN" altLang="en-US" sz="2400" dirty="0">
              <a:solidFill>
                <a:srgbClr val="FF0000"/>
              </a:solidFill>
            </a:endParaRPr>
          </a:p>
        </p:txBody>
      </p:sp>
      <p:sp>
        <p:nvSpPr>
          <p:cNvPr id="7" name="灯片编号占位符 6">
            <a:extLst>
              <a:ext uri="{FF2B5EF4-FFF2-40B4-BE49-F238E27FC236}">
                <a16:creationId xmlns:a16="http://schemas.microsoft.com/office/drawing/2014/main" id="{A815DCA0-63BC-87A2-091F-A927B92D9507}"/>
              </a:ext>
            </a:extLst>
          </p:cNvPr>
          <p:cNvSpPr>
            <a:spLocks noGrp="1"/>
          </p:cNvSpPr>
          <p:nvPr>
            <p:ph type="sldNum" sz="quarter" idx="7"/>
          </p:nvPr>
        </p:nvSpPr>
        <p:spPr/>
        <p:txBody>
          <a:bodyPr/>
          <a:lstStyle/>
          <a:p>
            <a:fld id="{B6F15528-21DE-4FAA-801E-634DDDAF4B2B}" type="slidenum">
              <a:rPr lang="en-US" altLang="zh-CN" smtClean="0"/>
              <a:t>18</a:t>
            </a:fld>
            <a:endParaRPr lang="zh-CN" alt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图片 1" descr="图片包含 自然, 火山口&#10;&#10;描述已自动生成"/>
          <p:cNvPicPr>
            <a:picLocks noChangeAspect="1"/>
          </p:cNvPicPr>
          <p:nvPr/>
        </p:nvPicPr>
        <p:blipFill>
          <a:blip r:embed="rId2"/>
          <a:stretch/>
        </p:blipFill>
        <p:spPr bwMode="auto">
          <a:xfrm>
            <a:off x="27380" y="52533"/>
            <a:ext cx="864000" cy="540000"/>
          </a:xfrm>
          <a:prstGeom prst="rect">
            <a:avLst/>
          </a:prstGeom>
        </p:spPr>
      </p:pic>
      <p:sp>
        <p:nvSpPr>
          <p:cNvPr id="6" name="矩形 3"/>
          <p:cNvSpPr/>
          <p:nvPr/>
        </p:nvSpPr>
        <p:spPr bwMode="auto">
          <a:xfrm>
            <a:off x="895699" y="96708"/>
            <a:ext cx="10400604" cy="584775"/>
          </a:xfrm>
          <a:prstGeom prst="rect">
            <a:avLst/>
          </a:prstGeom>
        </p:spPr>
        <p:txBody>
          <a:bodyPr wrap="none">
            <a:spAutoFit/>
          </a:bodyPr>
          <a:lstStyle/>
          <a:p>
            <a:pPr algn="ctr">
              <a:spcBef>
                <a:spcPts val="600"/>
              </a:spcBef>
              <a:defRPr/>
            </a:pPr>
            <a:r>
              <a:rPr lang="en-US" altLang="zh-CN" sz="3200" dirty="0">
                <a:latin typeface="Times New Roman"/>
                <a:cs typeface="Times New Roman"/>
              </a:rPr>
              <a:t>Heat transfer calculation results of beampipe- epitaxial al pipe</a:t>
            </a:r>
            <a:endParaRPr lang="en-US" sz="3200" dirty="0">
              <a:latin typeface="黑体"/>
              <a:ea typeface="黑体"/>
            </a:endParaRPr>
          </a:p>
        </p:txBody>
      </p:sp>
      <p:pic>
        <p:nvPicPr>
          <p:cNvPr id="9" name="图片 4"/>
          <p:cNvPicPr>
            <a:picLocks noChangeAspect="1"/>
          </p:cNvPicPr>
          <p:nvPr/>
        </p:nvPicPr>
        <p:blipFill>
          <a:blip r:embed="rId3"/>
          <a:stretch/>
        </p:blipFill>
        <p:spPr bwMode="auto">
          <a:xfrm>
            <a:off x="2710628" y="5176559"/>
            <a:ext cx="4457615" cy="324000"/>
          </a:xfrm>
          <a:prstGeom prst="rect">
            <a:avLst/>
          </a:prstGeom>
        </p:spPr>
      </p:pic>
      <p:pic>
        <p:nvPicPr>
          <p:cNvPr id="10" name="图片 7"/>
          <p:cNvPicPr>
            <a:picLocks noChangeAspect="1"/>
          </p:cNvPicPr>
          <p:nvPr/>
        </p:nvPicPr>
        <p:blipFill>
          <a:blip r:embed="rId4"/>
          <a:stretch/>
        </p:blipFill>
        <p:spPr bwMode="auto">
          <a:xfrm>
            <a:off x="6446030" y="1042470"/>
            <a:ext cx="3739835" cy="2457823"/>
          </a:xfrm>
          <a:prstGeom prst="rect">
            <a:avLst/>
          </a:prstGeom>
        </p:spPr>
      </p:pic>
      <p:pic>
        <p:nvPicPr>
          <p:cNvPr id="11" name="图片 6"/>
          <p:cNvPicPr>
            <a:picLocks noChangeAspect="1"/>
          </p:cNvPicPr>
          <p:nvPr/>
        </p:nvPicPr>
        <p:blipFill>
          <a:blip r:embed="rId5"/>
          <a:stretch/>
        </p:blipFill>
        <p:spPr bwMode="auto">
          <a:xfrm>
            <a:off x="2971800" y="4572000"/>
            <a:ext cx="3935272" cy="504000"/>
          </a:xfrm>
          <a:prstGeom prst="rect">
            <a:avLst/>
          </a:prstGeom>
        </p:spPr>
      </p:pic>
      <p:pic>
        <p:nvPicPr>
          <p:cNvPr id="12" name="图片 9"/>
          <p:cNvPicPr>
            <a:picLocks noChangeAspect="1"/>
          </p:cNvPicPr>
          <p:nvPr/>
        </p:nvPicPr>
        <p:blipFill>
          <a:blip r:embed="rId6"/>
          <a:stretch/>
        </p:blipFill>
        <p:spPr bwMode="auto">
          <a:xfrm>
            <a:off x="2983072" y="5601118"/>
            <a:ext cx="3924000" cy="521839"/>
          </a:xfrm>
          <a:prstGeom prst="rect">
            <a:avLst/>
          </a:prstGeom>
        </p:spPr>
      </p:pic>
      <p:grpSp>
        <p:nvGrpSpPr>
          <p:cNvPr id="13" name="组合 10"/>
          <p:cNvGrpSpPr/>
          <p:nvPr/>
        </p:nvGrpSpPr>
        <p:grpSpPr bwMode="auto">
          <a:xfrm>
            <a:off x="762000" y="1293148"/>
            <a:ext cx="4113412" cy="1794168"/>
            <a:chOff x="6226393" y="3742516"/>
            <a:chExt cx="4953441" cy="1857375"/>
          </a:xfrm>
        </p:grpSpPr>
        <p:pic>
          <p:nvPicPr>
            <p:cNvPr id="14" name="图片 11"/>
            <p:cNvPicPr>
              <a:picLocks noChangeAspect="1"/>
            </p:cNvPicPr>
            <p:nvPr/>
          </p:nvPicPr>
          <p:blipFill>
            <a:blip r:embed="rId7"/>
            <a:stretch/>
          </p:blipFill>
          <p:spPr bwMode="auto">
            <a:xfrm>
              <a:off x="6912634" y="3742516"/>
              <a:ext cx="4267200" cy="1857375"/>
            </a:xfrm>
            <a:prstGeom prst="rect">
              <a:avLst/>
            </a:prstGeom>
          </p:spPr>
        </p:pic>
        <p:pic>
          <p:nvPicPr>
            <p:cNvPr id="15" name="图片 12"/>
            <p:cNvPicPr>
              <a:picLocks noChangeAspect="1"/>
            </p:cNvPicPr>
            <p:nvPr/>
          </p:nvPicPr>
          <p:blipFill>
            <a:blip r:embed="rId8"/>
            <a:stretch/>
          </p:blipFill>
          <p:spPr bwMode="auto">
            <a:xfrm rot="20620881">
              <a:off x="6226393" y="4188916"/>
              <a:ext cx="3810001" cy="485775"/>
            </a:xfrm>
            <a:prstGeom prst="rect">
              <a:avLst/>
            </a:prstGeom>
          </p:spPr>
        </p:pic>
      </p:grpSp>
      <p:sp>
        <p:nvSpPr>
          <p:cNvPr id="16" name="矩形 13"/>
          <p:cNvSpPr/>
          <p:nvPr/>
        </p:nvSpPr>
        <p:spPr bwMode="auto">
          <a:xfrm>
            <a:off x="7434432" y="4464385"/>
            <a:ext cx="4442242" cy="461665"/>
          </a:xfrm>
          <a:prstGeom prst="rect">
            <a:avLst/>
          </a:prstGeom>
        </p:spPr>
        <p:txBody>
          <a:bodyPr wrap="none">
            <a:spAutoFit/>
          </a:bodyPr>
          <a:lstStyle/>
          <a:p>
            <a:pPr>
              <a:defRPr/>
            </a:pPr>
            <a:r>
              <a:rPr lang="en-US" altLang="zh-CN" sz="2400" dirty="0">
                <a:latin typeface="Times New Roman"/>
                <a:cs typeface="Times New Roman"/>
              </a:rPr>
              <a:t>Upper beryllium plate temperature</a:t>
            </a:r>
            <a:endParaRPr lang="zh-CN" sz="2400" dirty="0">
              <a:latin typeface="Times New Roman"/>
              <a:cs typeface="Times New Roman"/>
            </a:endParaRPr>
          </a:p>
        </p:txBody>
      </p:sp>
      <p:sp>
        <p:nvSpPr>
          <p:cNvPr id="17" name="矩形 14"/>
          <p:cNvSpPr/>
          <p:nvPr/>
        </p:nvSpPr>
        <p:spPr bwMode="auto">
          <a:xfrm>
            <a:off x="7434432" y="5661292"/>
            <a:ext cx="4475905" cy="461665"/>
          </a:xfrm>
          <a:prstGeom prst="rect">
            <a:avLst/>
          </a:prstGeom>
        </p:spPr>
        <p:txBody>
          <a:bodyPr wrap="none">
            <a:spAutoFit/>
          </a:bodyPr>
          <a:lstStyle/>
          <a:p>
            <a:pPr>
              <a:defRPr/>
            </a:pPr>
            <a:r>
              <a:rPr lang="en-US" altLang="zh-CN" sz="2400" dirty="0">
                <a:latin typeface="Times New Roman"/>
                <a:cs typeface="Times New Roman"/>
              </a:rPr>
              <a:t>Lower beryllium plate temperature</a:t>
            </a:r>
            <a:endParaRPr lang="zh-CN" sz="2400" dirty="0">
              <a:latin typeface="Times New Roman"/>
              <a:cs typeface="Times New Roman"/>
            </a:endParaRPr>
          </a:p>
        </p:txBody>
      </p:sp>
      <p:sp>
        <p:nvSpPr>
          <p:cNvPr id="18" name="文本框 15"/>
          <p:cNvSpPr/>
          <p:nvPr/>
        </p:nvSpPr>
        <p:spPr bwMode="auto">
          <a:xfrm>
            <a:off x="7515011" y="5154761"/>
            <a:ext cx="4253024" cy="369332"/>
          </a:xfrm>
          <a:prstGeom prst="rect">
            <a:avLst/>
          </a:prstGeom>
          <a:noFill/>
        </p:spPr>
        <p:txBody>
          <a:bodyPr wrap="none" rtlCol="0">
            <a:spAutoFit/>
          </a:bodyPr>
          <a:lstStyle/>
          <a:p>
            <a:pPr>
              <a:defRPr/>
            </a:pPr>
            <a:r>
              <a:rPr lang="en-US" altLang="zh-CN" dirty="0">
                <a:latin typeface="Times New Roman"/>
                <a:cs typeface="Times New Roman"/>
              </a:rPr>
              <a:t>Temperature cloud image of beryllium plate</a:t>
            </a:r>
            <a:endParaRPr lang="zh-CN" dirty="0">
              <a:latin typeface="Times New Roman"/>
              <a:cs typeface="Times New Roman"/>
            </a:endParaRPr>
          </a:p>
        </p:txBody>
      </p:sp>
      <p:sp>
        <p:nvSpPr>
          <p:cNvPr id="19" name="文本框 16"/>
          <p:cNvSpPr/>
          <p:nvPr/>
        </p:nvSpPr>
        <p:spPr bwMode="auto">
          <a:xfrm>
            <a:off x="5520729" y="3763329"/>
            <a:ext cx="6139758" cy="369332"/>
          </a:xfrm>
          <a:prstGeom prst="rect">
            <a:avLst/>
          </a:prstGeom>
          <a:noFill/>
        </p:spPr>
        <p:txBody>
          <a:bodyPr wrap="none" rtlCol="0">
            <a:spAutoFit/>
          </a:bodyPr>
          <a:lstStyle/>
          <a:p>
            <a:pPr>
              <a:defRPr/>
            </a:pPr>
            <a:r>
              <a:rPr lang="en-US" altLang="zh-CN" dirty="0">
                <a:latin typeface="Times New Roman"/>
                <a:cs typeface="Times New Roman"/>
              </a:rPr>
              <a:t>Temperature cloud image of epitaxial al pipe section</a:t>
            </a:r>
            <a:r>
              <a:rPr lang="en-US" dirty="0">
                <a:latin typeface="Times New Roman"/>
                <a:cs typeface="Times New Roman"/>
              </a:rPr>
              <a:t>(x=585mm)</a:t>
            </a:r>
            <a:endParaRPr lang="zh-CN" dirty="0">
              <a:latin typeface="Times New Roman"/>
              <a:cs typeface="Times New Roman"/>
            </a:endParaRPr>
          </a:p>
        </p:txBody>
      </p:sp>
      <p:sp>
        <p:nvSpPr>
          <p:cNvPr id="20" name="矩形 17"/>
          <p:cNvSpPr/>
          <p:nvPr/>
        </p:nvSpPr>
        <p:spPr bwMode="auto">
          <a:xfrm>
            <a:off x="403821" y="3272957"/>
            <a:ext cx="5135958" cy="369332"/>
          </a:xfrm>
          <a:prstGeom prst="rect">
            <a:avLst/>
          </a:prstGeom>
        </p:spPr>
        <p:txBody>
          <a:bodyPr wrap="none">
            <a:spAutoFit/>
          </a:bodyPr>
          <a:lstStyle/>
          <a:p>
            <a:pPr algn="ctr">
              <a:defRPr/>
            </a:pPr>
            <a:r>
              <a:rPr lang="en-US" altLang="zh-CN" dirty="0"/>
              <a:t>Temperature cloud image of epitaxial aluminum pipe</a:t>
            </a:r>
            <a:endParaRPr lang="zh-CN" dirty="0"/>
          </a:p>
        </p:txBody>
      </p:sp>
      <p:sp>
        <p:nvSpPr>
          <p:cNvPr id="2" name="灯片编号占位符 1">
            <a:extLst>
              <a:ext uri="{FF2B5EF4-FFF2-40B4-BE49-F238E27FC236}">
                <a16:creationId xmlns:a16="http://schemas.microsoft.com/office/drawing/2014/main" id="{8B39E908-F5E3-6898-889B-A5B5BA89BADA}"/>
              </a:ext>
            </a:extLst>
          </p:cNvPr>
          <p:cNvSpPr>
            <a:spLocks noGrp="1"/>
          </p:cNvSpPr>
          <p:nvPr>
            <p:ph type="sldNum" sz="quarter" idx="7"/>
          </p:nvPr>
        </p:nvSpPr>
        <p:spPr/>
        <p:txBody>
          <a:bodyPr/>
          <a:lstStyle/>
          <a:p>
            <a:fld id="{B6F15528-21DE-4FAA-801E-634DDDAF4B2B}" type="slidenum">
              <a:rPr lang="en-US" altLang="zh-CN" smtClean="0"/>
              <a:t>19</a:t>
            </a:fld>
            <a:endParaRPr lang="zh-CN" altLang="en-US"/>
          </a:p>
        </p:txBody>
      </p:sp>
    </p:spTree>
    <p:extLst>
      <p:ext uri="{BB962C8B-B14F-4D97-AF65-F5344CB8AC3E}">
        <p14:creationId xmlns:p14="http://schemas.microsoft.com/office/powerpoint/2010/main" val="2831121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nvSpPr>
        <p:spPr>
          <a:xfrm>
            <a:off x="990600" y="152400"/>
            <a:ext cx="1453924" cy="523220"/>
          </a:xfrm>
          <a:prstGeom prst="rect">
            <a:avLst/>
          </a:prstGeom>
          <a:noFill/>
        </p:spPr>
        <p:txBody>
          <a:bodyPr wrap="none" rtlCol="0">
            <a:spAutoFit/>
          </a:bodyPr>
          <a:lstStyle/>
          <a:p>
            <a:r>
              <a:rPr lang="en-US" altLang="zh-CN" sz="2800" spc="-5" dirty="0">
                <a:latin typeface="Times New Roman"/>
                <a:ea typeface="+mj-ea"/>
                <a:cs typeface="Times New Roman"/>
              </a:rPr>
              <a:t>Contents</a:t>
            </a:r>
            <a:endParaRPr lang="zh-CN" altLang="en-US" sz="2800" spc="-5" dirty="0">
              <a:latin typeface="Times New Roman"/>
              <a:ea typeface="+mj-ea"/>
              <a:cs typeface="Times New Roman"/>
            </a:endParaRPr>
          </a:p>
        </p:txBody>
      </p:sp>
      <p:sp>
        <p:nvSpPr>
          <p:cNvPr id="3" name="内容占位符 2"/>
          <p:cNvSpPr txBox="1"/>
          <p:nvPr/>
        </p:nvSpPr>
        <p:spPr>
          <a:xfrm>
            <a:off x="3200400" y="1844362"/>
            <a:ext cx="7315200" cy="3169276"/>
          </a:xfrm>
          <a:prstGeom prst="rect">
            <a:avLst/>
          </a:prstGeom>
        </p:spPr>
        <p:txBody>
          <a:bodyPr>
            <a:no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pPr>
            <a:r>
              <a:rPr kumimoji="1" lang="en-US" altLang="zh-CN" dirty="0">
                <a:ea typeface="黑体" panose="02010609060101010101" pitchFamily="49" charset="-122"/>
              </a:rPr>
              <a:t>Research on beampipe design</a:t>
            </a:r>
          </a:p>
          <a:p>
            <a:pPr>
              <a:lnSpc>
                <a:spcPct val="150000"/>
              </a:lnSpc>
              <a:spcBef>
                <a:spcPts val="0"/>
              </a:spcBef>
            </a:pPr>
            <a:r>
              <a:rPr kumimoji="1" lang="en-US" altLang="zh-CN" dirty="0">
                <a:ea typeface="黑体" panose="02010609060101010101" pitchFamily="49" charset="-122"/>
              </a:rPr>
              <a:t>CEPC beampipe structure design</a:t>
            </a:r>
          </a:p>
          <a:p>
            <a:pPr>
              <a:lnSpc>
                <a:spcPct val="150000"/>
              </a:lnSpc>
              <a:spcBef>
                <a:spcPts val="0"/>
              </a:spcBef>
            </a:pPr>
            <a:r>
              <a:rPr kumimoji="1" lang="en-US" altLang="zh-CN" dirty="0">
                <a:ea typeface="黑体" panose="02010609060101010101" pitchFamily="49" charset="-122"/>
              </a:rPr>
              <a:t>Static analysis of beampipe</a:t>
            </a:r>
          </a:p>
          <a:p>
            <a:pPr>
              <a:lnSpc>
                <a:spcPct val="150000"/>
              </a:lnSpc>
              <a:spcBef>
                <a:spcPts val="0"/>
              </a:spcBef>
            </a:pPr>
            <a:r>
              <a:rPr kumimoji="1" lang="en-US" altLang="zh-CN" dirty="0">
                <a:ea typeface="黑体" panose="02010609060101010101" pitchFamily="49" charset="-122"/>
                <a:sym typeface="+mn-ea"/>
              </a:rPr>
              <a:t>Beampipe heat transfer analysis</a:t>
            </a:r>
          </a:p>
          <a:p>
            <a:pPr>
              <a:lnSpc>
                <a:spcPct val="150000"/>
              </a:lnSpc>
              <a:spcBef>
                <a:spcPts val="0"/>
              </a:spcBef>
            </a:pPr>
            <a:r>
              <a:rPr kumimoji="1" lang="en-US" altLang="zh-CN" dirty="0">
                <a:ea typeface="黑体" panose="02010609060101010101" pitchFamily="49" charset="-122"/>
                <a:sym typeface="+mn-ea"/>
              </a:rPr>
              <a:t>Summary</a:t>
            </a:r>
          </a:p>
        </p:txBody>
      </p:sp>
      <p:sp>
        <p:nvSpPr>
          <p:cNvPr id="2" name="灯片编号占位符 1">
            <a:extLst>
              <a:ext uri="{FF2B5EF4-FFF2-40B4-BE49-F238E27FC236}">
                <a16:creationId xmlns:a16="http://schemas.microsoft.com/office/drawing/2014/main" id="{8A31666F-8032-1774-2A5A-472938987ADF}"/>
              </a:ext>
            </a:extLst>
          </p:cNvPr>
          <p:cNvSpPr txBox="1">
            <a:spLocks/>
          </p:cNvSpPr>
          <p:nvPr/>
        </p:nvSpPr>
        <p:spPr>
          <a:xfrm>
            <a:off x="8763000" y="6400800"/>
            <a:ext cx="2804160" cy="342900"/>
          </a:xfrm>
          <a:prstGeom prst="rect">
            <a:avLst/>
          </a:prstGeom>
        </p:spPr>
        <p:txBody>
          <a:bodyPr wrap="square" lIns="0" tIns="0" rIns="0" bIns="0">
            <a:spAutoFit/>
          </a:bodyPr>
          <a:lstStyle>
            <a:defPPr>
              <a:defRPr lang="zh-CN"/>
            </a:defPPr>
            <a:lvl1pPr marL="0" algn="r" defTabSz="914400" rtl="0" eaLnBrk="1" latinLnBrk="0" hangingPunct="1">
              <a:defRPr sz="1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altLang="zh-CN" smtClean="0"/>
              <a:pPr/>
              <a:t>2</a:t>
            </a:fld>
            <a:endParaRPr lang="zh-CN" altLang="en-US"/>
          </a:p>
        </p:txBody>
      </p:sp>
    </p:spTree>
    <p:extLst>
      <p:ext uri="{BB962C8B-B14F-4D97-AF65-F5344CB8AC3E}">
        <p14:creationId xmlns:p14="http://schemas.microsoft.com/office/powerpoint/2010/main" val="12946874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31" name="图片 30">
            <a:extLst>
              <a:ext uri="{FF2B5EF4-FFF2-40B4-BE49-F238E27FC236}">
                <a16:creationId xmlns:a16="http://schemas.microsoft.com/office/drawing/2014/main" id="{576385BE-F770-9AA3-B565-3591CC273D89}"/>
              </a:ext>
            </a:extLst>
          </p:cNvPr>
          <p:cNvPicPr>
            <a:picLocks noChangeAspect="1"/>
          </p:cNvPicPr>
          <p:nvPr/>
        </p:nvPicPr>
        <p:blipFill>
          <a:blip r:embed="rId2"/>
          <a:stretch>
            <a:fillRect/>
          </a:stretch>
        </p:blipFill>
        <p:spPr>
          <a:xfrm>
            <a:off x="8662232" y="2133600"/>
            <a:ext cx="3444687" cy="3135487"/>
          </a:xfrm>
          <a:prstGeom prst="rect">
            <a:avLst/>
          </a:prstGeom>
        </p:spPr>
      </p:pic>
      <p:pic>
        <p:nvPicPr>
          <p:cNvPr id="4" name="图片 1" descr="图片包含 自然, 火山口&#10;&#10;描述已自动生成"/>
          <p:cNvPicPr>
            <a:picLocks noChangeAspect="1"/>
          </p:cNvPicPr>
          <p:nvPr/>
        </p:nvPicPr>
        <p:blipFill>
          <a:blip r:embed="rId3"/>
          <a:stretch/>
        </p:blipFill>
        <p:spPr bwMode="auto">
          <a:xfrm>
            <a:off x="27380" y="52533"/>
            <a:ext cx="864000" cy="540000"/>
          </a:xfrm>
          <a:prstGeom prst="rect">
            <a:avLst/>
          </a:prstGeom>
        </p:spPr>
      </p:pic>
      <p:sp>
        <p:nvSpPr>
          <p:cNvPr id="6" name="矩形 3"/>
          <p:cNvSpPr/>
          <p:nvPr/>
        </p:nvSpPr>
        <p:spPr bwMode="auto">
          <a:xfrm>
            <a:off x="914131" y="96708"/>
            <a:ext cx="10363736" cy="584775"/>
          </a:xfrm>
          <a:prstGeom prst="rect">
            <a:avLst/>
          </a:prstGeom>
        </p:spPr>
        <p:txBody>
          <a:bodyPr wrap="none">
            <a:spAutoFit/>
          </a:bodyPr>
          <a:lstStyle/>
          <a:p>
            <a:pPr algn="ctr">
              <a:spcBef>
                <a:spcPts val="600"/>
              </a:spcBef>
              <a:defRPr/>
            </a:pPr>
            <a:r>
              <a:rPr lang="en-US" altLang="zh-CN" sz="3200" dirty="0">
                <a:latin typeface="Times New Roman"/>
                <a:cs typeface="Times New Roman"/>
              </a:rPr>
              <a:t>Parameter optimization of central </a:t>
            </a:r>
            <a:r>
              <a:rPr lang="en-US" altLang="zh-CN" sz="3200" dirty="0" err="1">
                <a:latin typeface="Times New Roman"/>
                <a:cs typeface="Times New Roman"/>
              </a:rPr>
              <a:t>Bepipe</a:t>
            </a:r>
            <a:r>
              <a:rPr lang="en-US" altLang="zh-CN" sz="3200" dirty="0">
                <a:latin typeface="Times New Roman"/>
                <a:cs typeface="Times New Roman"/>
              </a:rPr>
              <a:t> cooling ring channel</a:t>
            </a:r>
            <a:endParaRPr lang="en-US" sz="3200" dirty="0">
              <a:latin typeface="黑体"/>
              <a:ea typeface="黑体"/>
            </a:endParaRPr>
          </a:p>
        </p:txBody>
      </p:sp>
      <p:pic>
        <p:nvPicPr>
          <p:cNvPr id="5" name="图片 4">
            <a:extLst>
              <a:ext uri="{FF2B5EF4-FFF2-40B4-BE49-F238E27FC236}">
                <a16:creationId xmlns:a16="http://schemas.microsoft.com/office/drawing/2014/main" id="{8C293343-2049-CF29-2B4E-BF01650F2A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5530" y="3124200"/>
            <a:ext cx="7529701" cy="1248561"/>
          </a:xfrm>
          <a:prstGeom prst="rect">
            <a:avLst/>
          </a:prstGeom>
        </p:spPr>
      </p:pic>
      <p:sp>
        <p:nvSpPr>
          <p:cNvPr id="8" name="文本框 7">
            <a:extLst>
              <a:ext uri="{FF2B5EF4-FFF2-40B4-BE49-F238E27FC236}">
                <a16:creationId xmlns:a16="http://schemas.microsoft.com/office/drawing/2014/main" id="{46F991E1-53A4-9BA5-A07E-DE436D7F2FBF}"/>
              </a:ext>
            </a:extLst>
          </p:cNvPr>
          <p:cNvSpPr txBox="1"/>
          <p:nvPr/>
        </p:nvSpPr>
        <p:spPr>
          <a:xfrm>
            <a:off x="419099" y="895661"/>
            <a:ext cx="8915400" cy="2246769"/>
          </a:xfrm>
          <a:prstGeom prst="rect">
            <a:avLst/>
          </a:prstGeom>
          <a:noFill/>
        </p:spPr>
        <p:txBody>
          <a:bodyPr wrap="square">
            <a:spAutoFit/>
          </a:bodyPr>
          <a:lstStyle/>
          <a:p>
            <a:pPr indent="127000" algn="just">
              <a:defRPr/>
            </a:pPr>
            <a:r>
              <a:rPr lang="en-US" altLang="zh-CN" sz="2000" kern="100" dirty="0">
                <a:latin typeface="Times New Roman" panose="02020603050405020304" pitchFamily="18" charset="0"/>
                <a:ea typeface="宋体" panose="02010600030101010101" pitchFamily="2" charset="-122"/>
                <a:cs typeface="Times New Roman" panose="02020603050405020304" pitchFamily="18" charset="0"/>
              </a:rPr>
              <a:t>     CEPC spectrometer requires that part of the beampipe material mass as little as possible, and requires that the heat load generated inside the beampipe be taken away through the cooling medium, so the cooling ring channel size of the central beryllium pipe is optimized (</a:t>
            </a:r>
            <a:r>
              <a:rPr lang="en-US" altLang="zh-CN" sz="2000"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design requirements: The maximum temperature of the outer beryllium pipe is less than 20℃</a:t>
            </a:r>
            <a:r>
              <a:rPr lang="en-US" altLang="zh-CN" sz="2000" kern="100" dirty="0">
                <a:latin typeface="Times New Roman" panose="02020603050405020304" pitchFamily="18" charset="0"/>
                <a:ea typeface="宋体" panose="02010600030101010101" pitchFamily="2" charset="-122"/>
                <a:cs typeface="Times New Roman" panose="02020603050405020304" pitchFamily="18" charset="0"/>
              </a:rPr>
              <a:t>, </a:t>
            </a:r>
            <a:r>
              <a:rPr lang="en-US" altLang="zh-CN" sz="2000"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and the inner beryllium pipe meets the structural strength requirements</a:t>
            </a:r>
            <a:r>
              <a:rPr lang="en-US" altLang="zh-CN" sz="2000" kern="100" dirty="0">
                <a:latin typeface="Times New Roman" panose="02020603050405020304" pitchFamily="18" charset="0"/>
                <a:ea typeface="宋体" panose="02010600030101010101" pitchFamily="2" charset="-122"/>
                <a:cs typeface="Times New Roman" panose="02020603050405020304" pitchFamily="18" charset="0"/>
              </a:rPr>
              <a:t>). Through simulation calculation, the optimal channel width of the oil and water cooling methods are selected respectively.</a:t>
            </a:r>
            <a:endParaRPr lang="zh-CN" altLang="zh-CN" sz="2000" kern="100" dirty="0">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22" name="直接箭头连接符 21">
            <a:extLst>
              <a:ext uri="{FF2B5EF4-FFF2-40B4-BE49-F238E27FC236}">
                <a16:creationId xmlns:a16="http://schemas.microsoft.com/office/drawing/2014/main" id="{1C7C6AEF-9FA8-BF41-4099-135457DB5A76}"/>
              </a:ext>
            </a:extLst>
          </p:cNvPr>
          <p:cNvCxnSpPr>
            <a:cxnSpLocks/>
          </p:cNvCxnSpPr>
          <p:nvPr/>
        </p:nvCxnSpPr>
        <p:spPr>
          <a:xfrm>
            <a:off x="336455" y="3429000"/>
            <a:ext cx="533400" cy="0"/>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cxnSp>
        <p:nvCxnSpPr>
          <p:cNvPr id="24" name="直接箭头连接符 23">
            <a:extLst>
              <a:ext uri="{FF2B5EF4-FFF2-40B4-BE49-F238E27FC236}">
                <a16:creationId xmlns:a16="http://schemas.microsoft.com/office/drawing/2014/main" id="{408A570C-C866-A817-5CF5-73AB0887A638}"/>
              </a:ext>
            </a:extLst>
          </p:cNvPr>
          <p:cNvCxnSpPr>
            <a:cxnSpLocks/>
          </p:cNvCxnSpPr>
          <p:nvPr/>
        </p:nvCxnSpPr>
        <p:spPr bwMode="auto">
          <a:xfrm>
            <a:off x="336455" y="4038600"/>
            <a:ext cx="533400" cy="0"/>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cxnSp>
        <p:nvCxnSpPr>
          <p:cNvPr id="25" name="直接箭头连接符 24">
            <a:extLst>
              <a:ext uri="{FF2B5EF4-FFF2-40B4-BE49-F238E27FC236}">
                <a16:creationId xmlns:a16="http://schemas.microsoft.com/office/drawing/2014/main" id="{24B6E350-2BCE-57AB-973A-111A0FBF8A1F}"/>
              </a:ext>
            </a:extLst>
          </p:cNvPr>
          <p:cNvCxnSpPr>
            <a:cxnSpLocks/>
          </p:cNvCxnSpPr>
          <p:nvPr/>
        </p:nvCxnSpPr>
        <p:spPr bwMode="auto">
          <a:xfrm>
            <a:off x="7789956" y="3429000"/>
            <a:ext cx="533400" cy="0"/>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cxnSp>
        <p:nvCxnSpPr>
          <p:cNvPr id="26" name="直接箭头连接符 25">
            <a:extLst>
              <a:ext uri="{FF2B5EF4-FFF2-40B4-BE49-F238E27FC236}">
                <a16:creationId xmlns:a16="http://schemas.microsoft.com/office/drawing/2014/main" id="{5915E015-9F45-4046-322D-0D1772E9BFB6}"/>
              </a:ext>
            </a:extLst>
          </p:cNvPr>
          <p:cNvCxnSpPr>
            <a:cxnSpLocks/>
          </p:cNvCxnSpPr>
          <p:nvPr/>
        </p:nvCxnSpPr>
        <p:spPr bwMode="auto">
          <a:xfrm>
            <a:off x="7796118" y="4019550"/>
            <a:ext cx="533400" cy="0"/>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sp>
        <p:nvSpPr>
          <p:cNvPr id="27" name="文本框 26">
            <a:extLst>
              <a:ext uri="{FF2B5EF4-FFF2-40B4-BE49-F238E27FC236}">
                <a16:creationId xmlns:a16="http://schemas.microsoft.com/office/drawing/2014/main" id="{EBE5AC02-3BFF-93D9-EA69-EB7A0C304A00}"/>
              </a:ext>
            </a:extLst>
          </p:cNvPr>
          <p:cNvSpPr txBox="1"/>
          <p:nvPr/>
        </p:nvSpPr>
        <p:spPr>
          <a:xfrm>
            <a:off x="228600" y="4358830"/>
            <a:ext cx="2487027" cy="923330"/>
          </a:xfrm>
          <a:prstGeom prst="rect">
            <a:avLst/>
          </a:prstGeom>
          <a:noFill/>
        </p:spPr>
        <p:txBody>
          <a:bodyPr wrap="none" rtlCol="0">
            <a:spAutoFit/>
          </a:bodyPr>
          <a:lstStyle/>
          <a:p>
            <a:r>
              <a:rPr lang="en-US" altLang="zh-CN" dirty="0"/>
              <a:t>Cooling medium inlet</a:t>
            </a:r>
          </a:p>
          <a:p>
            <a:r>
              <a:rPr lang="en-US" altLang="zh-CN" dirty="0"/>
              <a:t>Velocity of flow</a:t>
            </a:r>
            <a:r>
              <a:rPr lang="zh-CN" altLang="en-US" dirty="0"/>
              <a:t>：</a:t>
            </a:r>
            <a:r>
              <a:rPr lang="en-US" altLang="zh-CN" dirty="0">
                <a:latin typeface="Times New Roman" panose="02020603050405020304" pitchFamily="18" charset="0"/>
                <a:cs typeface="Times New Roman" panose="02020603050405020304" pitchFamily="18" charset="0"/>
              </a:rPr>
              <a:t>0.8m/s</a:t>
            </a:r>
          </a:p>
          <a:p>
            <a:r>
              <a:rPr lang="en-US" altLang="zh-CN" dirty="0"/>
              <a:t>temperature</a:t>
            </a:r>
            <a:r>
              <a:rPr lang="zh-CN" altLang="en-US" dirty="0"/>
              <a:t>：</a:t>
            </a:r>
            <a:r>
              <a:rPr lang="en-US" altLang="zh-CN" dirty="0">
                <a:latin typeface="Times New Roman" panose="02020603050405020304" pitchFamily="18" charset="0"/>
                <a:cs typeface="Times New Roman" panose="02020603050405020304" pitchFamily="18" charset="0"/>
              </a:rPr>
              <a:t>16</a:t>
            </a:r>
            <a:r>
              <a:rPr lang="zh-CN" altLang="en-US" dirty="0">
                <a:latin typeface="Times New Roman" panose="02020603050405020304" pitchFamily="18" charset="0"/>
                <a:cs typeface="Times New Roman" panose="02020603050405020304" pitchFamily="18" charset="0"/>
              </a:rPr>
              <a:t>℃</a:t>
            </a:r>
          </a:p>
        </p:txBody>
      </p:sp>
      <p:sp>
        <p:nvSpPr>
          <p:cNvPr id="28" name="文本框 27">
            <a:extLst>
              <a:ext uri="{FF2B5EF4-FFF2-40B4-BE49-F238E27FC236}">
                <a16:creationId xmlns:a16="http://schemas.microsoft.com/office/drawing/2014/main" id="{52AF7E31-E622-441F-A674-629E685DB091}"/>
              </a:ext>
            </a:extLst>
          </p:cNvPr>
          <p:cNvSpPr txBox="1"/>
          <p:nvPr/>
        </p:nvSpPr>
        <p:spPr bwMode="auto">
          <a:xfrm>
            <a:off x="6705600" y="4425434"/>
            <a:ext cx="2339487" cy="369332"/>
          </a:xfrm>
          <a:prstGeom prst="rect">
            <a:avLst/>
          </a:prstGeom>
          <a:noFill/>
        </p:spPr>
        <p:txBody>
          <a:bodyPr wrap="none" rtlCol="0">
            <a:spAutoFit/>
          </a:bodyPr>
          <a:lstStyle/>
          <a:p>
            <a:r>
              <a:rPr lang="en-US" altLang="zh-CN" dirty="0"/>
              <a:t>Cooling medium outlet</a:t>
            </a:r>
            <a:endParaRPr lang="zh-CN" altLang="en-US" dirty="0"/>
          </a:p>
        </p:txBody>
      </p:sp>
      <p:sp>
        <p:nvSpPr>
          <p:cNvPr id="29" name="文本框 28">
            <a:extLst>
              <a:ext uri="{FF2B5EF4-FFF2-40B4-BE49-F238E27FC236}">
                <a16:creationId xmlns:a16="http://schemas.microsoft.com/office/drawing/2014/main" id="{A34D5F76-3DC8-64B9-E051-2C8E2E6C31F5}"/>
              </a:ext>
            </a:extLst>
          </p:cNvPr>
          <p:cNvSpPr txBox="1"/>
          <p:nvPr/>
        </p:nvSpPr>
        <p:spPr>
          <a:xfrm>
            <a:off x="2688700" y="5602389"/>
            <a:ext cx="4348947" cy="400110"/>
          </a:xfrm>
          <a:prstGeom prst="rect">
            <a:avLst/>
          </a:prstGeom>
          <a:noFill/>
        </p:spPr>
        <p:txBody>
          <a:bodyPr wrap="none" rtlCol="0">
            <a:spAutoFit/>
          </a:bodyPr>
          <a:lstStyle/>
          <a:p>
            <a:r>
              <a:rPr lang="en-US" altLang="zh-CN" sz="2000" dirty="0"/>
              <a:t>Center beryllium pipe calculation model</a:t>
            </a:r>
            <a:endParaRPr lang="zh-CN" altLang="en-US" sz="2000" dirty="0"/>
          </a:p>
        </p:txBody>
      </p:sp>
      <p:cxnSp>
        <p:nvCxnSpPr>
          <p:cNvPr id="33" name="直接箭头连接符 32">
            <a:extLst>
              <a:ext uri="{FF2B5EF4-FFF2-40B4-BE49-F238E27FC236}">
                <a16:creationId xmlns:a16="http://schemas.microsoft.com/office/drawing/2014/main" id="{5A8D2C65-8013-5F6F-C881-BC95F30C6BCF}"/>
              </a:ext>
            </a:extLst>
          </p:cNvPr>
          <p:cNvCxnSpPr>
            <a:cxnSpLocks/>
          </p:cNvCxnSpPr>
          <p:nvPr/>
        </p:nvCxnSpPr>
        <p:spPr>
          <a:xfrm flipV="1">
            <a:off x="8703545" y="4716031"/>
            <a:ext cx="897654" cy="781571"/>
          </a:xfrm>
          <a:prstGeom prst="straightConnector1">
            <a:avLst/>
          </a:prstGeom>
          <a:ln>
            <a:solidFill>
              <a:srgbClr val="FF0000"/>
            </a:solidFill>
            <a:tailEnd type="triangle"/>
          </a:ln>
        </p:spPr>
        <p:style>
          <a:lnRef idx="2">
            <a:schemeClr val="accent2"/>
          </a:lnRef>
          <a:fillRef idx="0">
            <a:schemeClr val="accent2"/>
          </a:fillRef>
          <a:effectRef idx="1">
            <a:schemeClr val="accent2"/>
          </a:effectRef>
          <a:fontRef idx="minor">
            <a:schemeClr val="tx1"/>
          </a:fontRef>
        </p:style>
      </p:cxnSp>
      <p:sp>
        <p:nvSpPr>
          <p:cNvPr id="45" name="文本框 44">
            <a:extLst>
              <a:ext uri="{FF2B5EF4-FFF2-40B4-BE49-F238E27FC236}">
                <a16:creationId xmlns:a16="http://schemas.microsoft.com/office/drawing/2014/main" id="{E9C49BC0-0FD6-9529-B288-38CE9DDF2317}"/>
              </a:ext>
            </a:extLst>
          </p:cNvPr>
          <p:cNvSpPr txBox="1"/>
          <p:nvPr/>
        </p:nvSpPr>
        <p:spPr>
          <a:xfrm>
            <a:off x="7628372" y="5555657"/>
            <a:ext cx="3815468" cy="400110"/>
          </a:xfrm>
          <a:prstGeom prst="rect">
            <a:avLst/>
          </a:prstGeom>
          <a:noFill/>
        </p:spPr>
        <p:txBody>
          <a:bodyPr wrap="none" rtlCol="0">
            <a:spAutoFit/>
          </a:bodyPr>
          <a:lstStyle/>
          <a:p>
            <a:r>
              <a:rPr lang="en-US" altLang="zh-CN" sz="2000" dirty="0"/>
              <a:t>Cooling ring channel</a:t>
            </a:r>
            <a:r>
              <a:rPr lang="zh-CN" altLang="en-US" sz="2000" dirty="0"/>
              <a:t>，</a:t>
            </a:r>
            <a:r>
              <a:rPr lang="en-US" altLang="zh-CN" sz="2000" dirty="0">
                <a:latin typeface="Times New Roman" panose="02020603050405020304" pitchFamily="18" charset="0"/>
                <a:cs typeface="Times New Roman" panose="02020603050405020304" pitchFamily="18" charset="0"/>
              </a:rPr>
              <a:t>0.1-0.35mm</a:t>
            </a:r>
            <a:endParaRPr lang="zh-CN" altLang="en-US" sz="2000" dirty="0">
              <a:latin typeface="Times New Roman" panose="02020603050405020304" pitchFamily="18" charset="0"/>
              <a:cs typeface="Times New Roman" panose="02020603050405020304" pitchFamily="18" charset="0"/>
            </a:endParaRPr>
          </a:p>
        </p:txBody>
      </p:sp>
      <p:sp>
        <p:nvSpPr>
          <p:cNvPr id="48" name="文本框 47">
            <a:extLst>
              <a:ext uri="{FF2B5EF4-FFF2-40B4-BE49-F238E27FC236}">
                <a16:creationId xmlns:a16="http://schemas.microsoft.com/office/drawing/2014/main" id="{772E38CA-EAAD-E7FF-05D7-43CB297DF312}"/>
              </a:ext>
            </a:extLst>
          </p:cNvPr>
          <p:cNvSpPr txBox="1"/>
          <p:nvPr/>
        </p:nvSpPr>
        <p:spPr>
          <a:xfrm>
            <a:off x="7628372" y="5955767"/>
            <a:ext cx="4626475" cy="707886"/>
          </a:xfrm>
          <a:prstGeom prst="rect">
            <a:avLst/>
          </a:prstGeom>
          <a:noFill/>
        </p:spPr>
        <p:txBody>
          <a:bodyPr wrap="square" rtlCol="0">
            <a:spAutoFit/>
          </a:bodyPr>
          <a:lstStyle/>
          <a:p>
            <a:r>
              <a:rPr lang="en-US" altLang="zh-CN" sz="2000" dirty="0">
                <a:latin typeface="Times New Roman" panose="02020603050405020304" pitchFamily="18" charset="0"/>
                <a:ea typeface="宋体" panose="02010600030101010101" pitchFamily="2" charset="-122"/>
                <a:cs typeface="Times New Roman" panose="02020603050405020304" pitchFamily="18" charset="0"/>
              </a:rPr>
              <a:t>Inner </a:t>
            </a:r>
            <a:r>
              <a:rPr lang="en-US" altLang="zh-CN" sz="2000" dirty="0" err="1">
                <a:latin typeface="Times New Roman" panose="02020603050405020304" pitchFamily="18" charset="0"/>
                <a:ea typeface="宋体" panose="02010600030101010101" pitchFamily="2" charset="-122"/>
                <a:cs typeface="Times New Roman" panose="02020603050405020304" pitchFamily="18" charset="0"/>
              </a:rPr>
              <a:t>Bepipe</a:t>
            </a:r>
            <a:r>
              <a:rPr lang="en-US" altLang="zh-CN" sz="2000" dirty="0">
                <a:latin typeface="Times New Roman" panose="02020603050405020304" pitchFamily="18" charset="0"/>
                <a:ea typeface="宋体" panose="02010600030101010101" pitchFamily="2" charset="-122"/>
                <a:cs typeface="Times New Roman" panose="02020603050405020304" pitchFamily="18" charset="0"/>
              </a:rPr>
              <a:t> wall thickness 0.2mm, outer </a:t>
            </a:r>
            <a:r>
              <a:rPr lang="en-US" altLang="zh-CN" sz="2000" dirty="0" err="1">
                <a:latin typeface="Times New Roman" panose="02020603050405020304" pitchFamily="18" charset="0"/>
                <a:ea typeface="宋体" panose="02010600030101010101" pitchFamily="2" charset="-122"/>
                <a:cs typeface="Times New Roman" panose="02020603050405020304" pitchFamily="18" charset="0"/>
              </a:rPr>
              <a:t>Bepipe</a:t>
            </a:r>
            <a:r>
              <a:rPr lang="en-US" altLang="zh-CN" sz="2000" dirty="0">
                <a:latin typeface="Times New Roman" panose="02020603050405020304" pitchFamily="18" charset="0"/>
                <a:ea typeface="宋体" panose="02010600030101010101" pitchFamily="2" charset="-122"/>
                <a:cs typeface="Times New Roman" panose="02020603050405020304" pitchFamily="18" charset="0"/>
              </a:rPr>
              <a:t> wall thickness 0.15mm</a:t>
            </a:r>
            <a:endParaRPr lang="zh-CN" altLang="en-US" sz="2000"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2" name="灯片编号占位符 1">
            <a:extLst>
              <a:ext uri="{FF2B5EF4-FFF2-40B4-BE49-F238E27FC236}">
                <a16:creationId xmlns:a16="http://schemas.microsoft.com/office/drawing/2014/main" id="{9955E801-A6A1-2E87-6AF8-D7ECE3F608B8}"/>
              </a:ext>
            </a:extLst>
          </p:cNvPr>
          <p:cNvSpPr>
            <a:spLocks noGrp="1"/>
          </p:cNvSpPr>
          <p:nvPr>
            <p:ph type="sldNum" sz="quarter" idx="7"/>
          </p:nvPr>
        </p:nvSpPr>
        <p:spPr>
          <a:xfrm>
            <a:off x="11277866" y="6377940"/>
            <a:ext cx="304533" cy="342900"/>
          </a:xfrm>
        </p:spPr>
        <p:txBody>
          <a:bodyPr/>
          <a:lstStyle/>
          <a:p>
            <a:fld id="{B6F15528-21DE-4FAA-801E-634DDDAF4B2B}" type="slidenum">
              <a:rPr lang="en-US" altLang="zh-CN" smtClean="0"/>
              <a:t>20</a:t>
            </a:fld>
            <a:endParaRPr lang="zh-CN" altLang="en-US" dirty="0"/>
          </a:p>
        </p:txBody>
      </p:sp>
    </p:spTree>
    <p:extLst>
      <p:ext uri="{BB962C8B-B14F-4D97-AF65-F5344CB8AC3E}">
        <p14:creationId xmlns:p14="http://schemas.microsoft.com/office/powerpoint/2010/main" val="22424673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图片 1" descr="图片包含 自然, 火山口&#10;&#10;描述已自动生成"/>
          <p:cNvPicPr>
            <a:picLocks noChangeAspect="1"/>
          </p:cNvPicPr>
          <p:nvPr/>
        </p:nvPicPr>
        <p:blipFill>
          <a:blip r:embed="rId2"/>
          <a:stretch/>
        </p:blipFill>
        <p:spPr bwMode="auto">
          <a:xfrm>
            <a:off x="27380" y="52533"/>
            <a:ext cx="864000" cy="540000"/>
          </a:xfrm>
          <a:prstGeom prst="rect">
            <a:avLst/>
          </a:prstGeom>
        </p:spPr>
      </p:pic>
      <p:sp>
        <p:nvSpPr>
          <p:cNvPr id="6" name="矩形 3"/>
          <p:cNvSpPr/>
          <p:nvPr/>
        </p:nvSpPr>
        <p:spPr bwMode="auto">
          <a:xfrm>
            <a:off x="914131" y="96708"/>
            <a:ext cx="10363736" cy="584775"/>
          </a:xfrm>
          <a:prstGeom prst="rect">
            <a:avLst/>
          </a:prstGeom>
        </p:spPr>
        <p:txBody>
          <a:bodyPr wrap="none">
            <a:spAutoFit/>
          </a:bodyPr>
          <a:lstStyle/>
          <a:p>
            <a:pPr algn="ctr">
              <a:spcBef>
                <a:spcPts val="600"/>
              </a:spcBef>
              <a:defRPr/>
            </a:pPr>
            <a:r>
              <a:rPr lang="en-US" altLang="zh-CN" sz="3200" dirty="0">
                <a:latin typeface="Times New Roman"/>
                <a:cs typeface="Times New Roman"/>
              </a:rPr>
              <a:t>Parameter optimization of central </a:t>
            </a:r>
            <a:r>
              <a:rPr lang="en-US" altLang="zh-CN" sz="3200" dirty="0" err="1">
                <a:latin typeface="Times New Roman"/>
                <a:cs typeface="Times New Roman"/>
              </a:rPr>
              <a:t>Bepipe</a:t>
            </a:r>
            <a:r>
              <a:rPr lang="en-US" altLang="zh-CN" sz="3200" dirty="0">
                <a:latin typeface="Times New Roman"/>
                <a:cs typeface="Times New Roman"/>
              </a:rPr>
              <a:t> cooling ring channel</a:t>
            </a:r>
            <a:endParaRPr lang="en-US" sz="3200" dirty="0">
              <a:latin typeface="黑体"/>
              <a:ea typeface="黑体"/>
            </a:endParaRPr>
          </a:p>
        </p:txBody>
      </p:sp>
      <p:sp>
        <p:nvSpPr>
          <p:cNvPr id="2" name="文本框 1">
            <a:extLst>
              <a:ext uri="{FF2B5EF4-FFF2-40B4-BE49-F238E27FC236}">
                <a16:creationId xmlns:a16="http://schemas.microsoft.com/office/drawing/2014/main" id="{563A9D64-229D-5869-78C7-88A46EA5CDF3}"/>
              </a:ext>
            </a:extLst>
          </p:cNvPr>
          <p:cNvSpPr txBox="1"/>
          <p:nvPr/>
        </p:nvSpPr>
        <p:spPr>
          <a:xfrm>
            <a:off x="214313" y="774065"/>
            <a:ext cx="6163171" cy="1938992"/>
          </a:xfrm>
          <a:prstGeom prst="rect">
            <a:avLst/>
          </a:prstGeom>
          <a:noFill/>
        </p:spPr>
        <p:txBody>
          <a:bodyPr wrap="square">
            <a:spAutoFit/>
          </a:bodyPr>
          <a:lstStyle/>
          <a:p>
            <a:pPr indent="127000" algn="just">
              <a:defRPr/>
            </a:pPr>
            <a:r>
              <a:rPr lang="en-US" altLang="zh-CN" kern="100" dirty="0">
                <a:latin typeface="Times New Roman" panose="02020603050405020304" pitchFamily="18" charset="0"/>
                <a:ea typeface="宋体" panose="02010600030101010101" pitchFamily="2" charset="-122"/>
                <a:cs typeface="Times New Roman" panose="02020603050405020304" pitchFamily="18" charset="0"/>
              </a:rPr>
              <a:t>      </a:t>
            </a:r>
            <a:r>
              <a:rPr lang="en-US" altLang="zh-CN" sz="2000" kern="100" dirty="0">
                <a:latin typeface="Times New Roman" panose="02020603050405020304" pitchFamily="18" charset="0"/>
                <a:ea typeface="宋体" panose="02010600030101010101" pitchFamily="2" charset="-122"/>
                <a:cs typeface="Times New Roman" panose="02020603050405020304" pitchFamily="18" charset="0"/>
              </a:rPr>
              <a:t>Before optimizing the cooling parameters of the central beryllium pipe, it is necessary to calculate the compressive strength of the inner beryllium pipe and determine the maximum working pressure of the coolant. The physical properties of beryllium metal are shown in the following table</a:t>
            </a:r>
            <a:r>
              <a:rPr lang="zh-CN" altLang="zh-CN" sz="2000" kern="100" dirty="0">
                <a:latin typeface="Times New Roman" panose="02020603050405020304" pitchFamily="18" charset="0"/>
                <a:ea typeface="宋体" panose="02010600030101010101" pitchFamily="2" charset="-122"/>
                <a:cs typeface="Times New Roman" panose="02020603050405020304" pitchFamily="18" charset="0"/>
              </a:rPr>
              <a:t>。</a:t>
            </a:r>
            <a:endParaRPr lang="zh-CN" altLang="zh-CN" kern="100" dirty="0">
              <a:latin typeface="Times New Roman" panose="02020603050405020304" pitchFamily="18" charset="0"/>
              <a:ea typeface="宋体" panose="02010600030101010101" pitchFamily="2" charset="-122"/>
              <a:cs typeface="Times New Roman" panose="02020603050405020304" pitchFamily="18" charset="0"/>
            </a:endParaRPr>
          </a:p>
        </p:txBody>
      </p:sp>
      <p:graphicFrame>
        <p:nvGraphicFramePr>
          <p:cNvPr id="3" name="表格 2">
            <a:extLst>
              <a:ext uri="{FF2B5EF4-FFF2-40B4-BE49-F238E27FC236}">
                <a16:creationId xmlns:a16="http://schemas.microsoft.com/office/drawing/2014/main" id="{4CA29FBF-585A-CD84-E63E-DC74EC7BEC2A}"/>
              </a:ext>
            </a:extLst>
          </p:cNvPr>
          <p:cNvGraphicFramePr>
            <a:graphicFrameLocks noGrp="1"/>
          </p:cNvGraphicFramePr>
          <p:nvPr>
            <p:extLst>
              <p:ext uri="{D42A27DB-BD31-4B8C-83A1-F6EECF244321}">
                <p14:modId xmlns:p14="http://schemas.microsoft.com/office/powerpoint/2010/main" val="1221630472"/>
              </p:ext>
            </p:extLst>
          </p:nvPr>
        </p:nvGraphicFramePr>
        <p:xfrm>
          <a:off x="459380" y="3054784"/>
          <a:ext cx="5181600" cy="3632200"/>
        </p:xfrm>
        <a:graphic>
          <a:graphicData uri="http://schemas.openxmlformats.org/drawingml/2006/table">
            <a:tbl>
              <a:tblPr firstRow="1" bandRow="1">
                <a:tableStyleId>{5C22544A-7EE6-4342-B048-85BDC9FD1C3A}</a:tableStyleId>
              </a:tblPr>
              <a:tblGrid>
                <a:gridCol w="2869158">
                  <a:extLst>
                    <a:ext uri="{9D8B030D-6E8A-4147-A177-3AD203B41FA5}">
                      <a16:colId xmlns:a16="http://schemas.microsoft.com/office/drawing/2014/main" val="20000"/>
                    </a:ext>
                  </a:extLst>
                </a:gridCol>
                <a:gridCol w="2312442">
                  <a:extLst>
                    <a:ext uri="{9D8B030D-6E8A-4147-A177-3AD203B41FA5}">
                      <a16:colId xmlns:a16="http://schemas.microsoft.com/office/drawing/2014/main" val="20001"/>
                    </a:ext>
                  </a:extLst>
                </a:gridCol>
              </a:tblGrid>
              <a:tr h="386080">
                <a:tc>
                  <a:txBody>
                    <a:bodyPr/>
                    <a:lstStyle/>
                    <a:p>
                      <a:pPr algn="ctr"/>
                      <a:r>
                        <a:rPr lang="en-US" altLang="zh-CN" dirty="0">
                          <a:solidFill>
                            <a:schemeClr val="tx1"/>
                          </a:solidFill>
                          <a:latin typeface="Times New Roman" panose="02020603050405020304" pitchFamily="18" charset="0"/>
                          <a:ea typeface="+mn-ea"/>
                          <a:cs typeface="Times New Roman" panose="02020603050405020304" pitchFamily="18" charset="0"/>
                        </a:rPr>
                        <a:t>Physical characteristics</a:t>
                      </a:r>
                      <a:endParaRPr lang="zh-CN" altLang="en-US"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91432" marR="91432"/>
                </a:tc>
                <a:tc>
                  <a:txBody>
                    <a:bodyPr/>
                    <a:lstStyle/>
                    <a:p>
                      <a:pPr algn="ctr"/>
                      <a:r>
                        <a:rPr lang="en-US" altLang="zh-CN" dirty="0">
                          <a:solidFill>
                            <a:schemeClr val="tx1"/>
                          </a:solidFill>
                          <a:latin typeface="Times New Roman" panose="02020603050405020304" pitchFamily="18" charset="0"/>
                          <a:ea typeface="+mn-ea"/>
                          <a:cs typeface="Times New Roman" panose="02020603050405020304" pitchFamily="18" charset="0"/>
                        </a:rPr>
                        <a:t>Parameter value</a:t>
                      </a:r>
                      <a:endParaRPr lang="zh-CN" altLang="en-US" dirty="0">
                        <a:solidFill>
                          <a:schemeClr val="tx1"/>
                        </a:solidFill>
                        <a:latin typeface="Times New Roman" panose="02020603050405020304" pitchFamily="18" charset="0"/>
                        <a:ea typeface="宋体" panose="02010600030101010101" pitchFamily="2" charset="-122"/>
                        <a:cs typeface="Times New Roman" panose="02020603050405020304" pitchFamily="18" charset="0"/>
                      </a:endParaRPr>
                    </a:p>
                  </a:txBody>
                  <a:tcPr marL="91432" marR="91432"/>
                </a:tc>
                <a:extLst>
                  <a:ext uri="{0D108BD9-81ED-4DB2-BD59-A6C34878D82A}">
                    <a16:rowId xmlns:a16="http://schemas.microsoft.com/office/drawing/2014/main" val="10000"/>
                  </a:ext>
                </a:extLst>
              </a:tr>
              <a:tr h="386080">
                <a:tc>
                  <a:txBody>
                    <a:bodyPr/>
                    <a:lstStyle/>
                    <a:p>
                      <a:pPr algn="ctr"/>
                      <a:r>
                        <a:rPr lang="en-US" altLang="zh-CN" dirty="0">
                          <a:latin typeface="Times New Roman" panose="02020603050405020304" pitchFamily="18" charset="0"/>
                          <a:ea typeface="+mn-ea"/>
                          <a:cs typeface="Times New Roman" panose="02020603050405020304" pitchFamily="18" charset="0"/>
                        </a:rPr>
                        <a:t>density</a:t>
                      </a:r>
                      <a:r>
                        <a:rPr lang="zh-CN" altLang="en-US" dirty="0">
                          <a:latin typeface="Times New Roman" panose="02020603050405020304" pitchFamily="18" charset="0"/>
                          <a:ea typeface="宋体" panose="02010600030101010101" pitchFamily="2" charset="-122"/>
                          <a:cs typeface="Times New Roman" panose="02020603050405020304" pitchFamily="18" charset="0"/>
                        </a:rPr>
                        <a:t>（</a:t>
                      </a:r>
                      <a:r>
                        <a:rPr lang="en-US" altLang="zh-CN" dirty="0">
                          <a:latin typeface="Times New Roman" panose="02020603050405020304" pitchFamily="18" charset="0"/>
                          <a:ea typeface="宋体" panose="02010600030101010101" pitchFamily="2" charset="-122"/>
                          <a:cs typeface="Times New Roman" panose="02020603050405020304" pitchFamily="18" charset="0"/>
                        </a:rPr>
                        <a:t>kg/m^3</a:t>
                      </a:r>
                      <a:r>
                        <a:rPr lang="zh-CN" altLang="en-US" dirty="0">
                          <a:latin typeface="Times New Roman" panose="02020603050405020304" pitchFamily="18" charset="0"/>
                          <a:ea typeface="宋体" panose="02010600030101010101" pitchFamily="2" charset="-122"/>
                          <a:cs typeface="Times New Roman" panose="02020603050405020304" pitchFamily="18" charset="0"/>
                        </a:rPr>
                        <a:t>）</a:t>
                      </a:r>
                    </a:p>
                  </a:txBody>
                  <a:tcPr marL="91432" marR="91432"/>
                </a:tc>
                <a:tc>
                  <a:txBody>
                    <a:bodyPr/>
                    <a:lstStyle/>
                    <a:p>
                      <a:pPr algn="ctr"/>
                      <a:r>
                        <a:rPr lang="en-US" altLang="zh-CN" dirty="0">
                          <a:latin typeface="Times New Roman" panose="02020603050405020304" pitchFamily="18" charset="0"/>
                          <a:ea typeface="宋体" panose="02010600030101010101" pitchFamily="2" charset="-122"/>
                          <a:cs typeface="Times New Roman" panose="02020603050405020304" pitchFamily="18" charset="0"/>
                        </a:rPr>
                        <a:t>1844</a:t>
                      </a:r>
                      <a:endParaRPr lang="zh-CN" altLang="en-US" dirty="0">
                        <a:latin typeface="Times New Roman" panose="02020603050405020304" pitchFamily="18" charset="0"/>
                        <a:ea typeface="宋体" panose="02010600030101010101" pitchFamily="2" charset="-122"/>
                        <a:cs typeface="Times New Roman" panose="02020603050405020304" pitchFamily="18" charset="0"/>
                      </a:endParaRPr>
                    </a:p>
                  </a:txBody>
                  <a:tcPr marL="91432" marR="91432"/>
                </a:tc>
                <a:extLst>
                  <a:ext uri="{0D108BD9-81ED-4DB2-BD59-A6C34878D82A}">
                    <a16:rowId xmlns:a16="http://schemas.microsoft.com/office/drawing/2014/main" val="10001"/>
                  </a:ext>
                </a:extLst>
              </a:tr>
              <a:tr h="386080">
                <a:tc>
                  <a:txBody>
                    <a:bodyPr/>
                    <a:lstStyle/>
                    <a:p>
                      <a:pPr algn="ctr"/>
                      <a:r>
                        <a:rPr lang="en-US" altLang="zh-CN" dirty="0">
                          <a:latin typeface="Times New Roman" panose="02020603050405020304" pitchFamily="18" charset="0"/>
                          <a:ea typeface="+mn-ea"/>
                          <a:cs typeface="Times New Roman" panose="02020603050405020304" pitchFamily="18" charset="0"/>
                        </a:rPr>
                        <a:t>Specific heat</a:t>
                      </a:r>
                      <a:r>
                        <a:rPr lang="zh-CN" altLang="en-US" dirty="0">
                          <a:latin typeface="Times New Roman" panose="02020603050405020304" pitchFamily="18" charset="0"/>
                          <a:ea typeface="宋体" panose="02010600030101010101" pitchFamily="2" charset="-122"/>
                          <a:cs typeface="Times New Roman" panose="02020603050405020304" pitchFamily="18" charset="0"/>
                        </a:rPr>
                        <a:t>（</a:t>
                      </a:r>
                      <a:r>
                        <a:rPr lang="en-US" altLang="zh-CN" dirty="0">
                          <a:latin typeface="Times New Roman" panose="02020603050405020304" pitchFamily="18" charset="0"/>
                          <a:ea typeface="宋体" panose="02010600030101010101" pitchFamily="2" charset="-122"/>
                          <a:cs typeface="Times New Roman" panose="02020603050405020304" pitchFamily="18" charset="0"/>
                        </a:rPr>
                        <a:t>J/(kg*K)</a:t>
                      </a:r>
                      <a:r>
                        <a:rPr lang="zh-CN" altLang="en-US" dirty="0">
                          <a:latin typeface="Times New Roman" panose="02020603050405020304" pitchFamily="18" charset="0"/>
                          <a:ea typeface="宋体" panose="02010600030101010101" pitchFamily="2" charset="-122"/>
                          <a:cs typeface="Times New Roman" panose="02020603050405020304" pitchFamily="18" charset="0"/>
                        </a:rPr>
                        <a:t>）</a:t>
                      </a:r>
                    </a:p>
                  </a:txBody>
                  <a:tcPr marL="91432" marR="91432"/>
                </a:tc>
                <a:tc>
                  <a:txBody>
                    <a:bodyPr/>
                    <a:lstStyle/>
                    <a:p>
                      <a:pPr algn="ctr"/>
                      <a:r>
                        <a:rPr lang="en-US" altLang="zh-CN" dirty="0">
                          <a:latin typeface="Times New Roman" panose="02020603050405020304" pitchFamily="18" charset="0"/>
                          <a:ea typeface="宋体" panose="02010600030101010101" pitchFamily="2" charset="-122"/>
                          <a:cs typeface="Times New Roman" panose="02020603050405020304" pitchFamily="18" charset="0"/>
                        </a:rPr>
                        <a:t>1925</a:t>
                      </a:r>
                      <a:endParaRPr lang="zh-CN" altLang="en-US" dirty="0">
                        <a:latin typeface="Times New Roman" panose="02020603050405020304" pitchFamily="18" charset="0"/>
                        <a:ea typeface="宋体" panose="02010600030101010101" pitchFamily="2" charset="-122"/>
                        <a:cs typeface="Times New Roman" panose="02020603050405020304" pitchFamily="18" charset="0"/>
                      </a:endParaRPr>
                    </a:p>
                  </a:txBody>
                  <a:tcPr marL="91432" marR="91432"/>
                </a:tc>
                <a:extLst>
                  <a:ext uri="{0D108BD9-81ED-4DB2-BD59-A6C34878D82A}">
                    <a16:rowId xmlns:a16="http://schemas.microsoft.com/office/drawing/2014/main" val="10002"/>
                  </a:ext>
                </a:extLst>
              </a:tr>
              <a:tr h="386080">
                <a:tc>
                  <a:txBody>
                    <a:bodyPr/>
                    <a:lstStyle/>
                    <a:p>
                      <a:pPr algn="ctr"/>
                      <a:r>
                        <a:rPr lang="en-US" altLang="zh-CN" dirty="0">
                          <a:latin typeface="Times New Roman" panose="02020603050405020304" pitchFamily="18" charset="0"/>
                          <a:ea typeface="+mn-ea"/>
                          <a:cs typeface="Times New Roman" panose="02020603050405020304" pitchFamily="18" charset="0"/>
                        </a:rPr>
                        <a:t>Thermal conductivity</a:t>
                      </a:r>
                      <a:r>
                        <a:rPr lang="zh-CN" altLang="en-US" dirty="0">
                          <a:latin typeface="Times New Roman" panose="02020603050405020304" pitchFamily="18" charset="0"/>
                          <a:ea typeface="宋体" panose="02010600030101010101" pitchFamily="2" charset="-122"/>
                          <a:cs typeface="Times New Roman" panose="02020603050405020304" pitchFamily="18" charset="0"/>
                        </a:rPr>
                        <a:t>（</a:t>
                      </a:r>
                      <a:r>
                        <a:rPr lang="en-US" altLang="zh-CN" dirty="0">
                          <a:latin typeface="Times New Roman" panose="02020603050405020304" pitchFamily="18" charset="0"/>
                          <a:ea typeface="宋体" panose="02010600030101010101" pitchFamily="2" charset="-122"/>
                          <a:cs typeface="Times New Roman" panose="02020603050405020304" pitchFamily="18" charset="0"/>
                        </a:rPr>
                        <a:t>W/(m*K)</a:t>
                      </a:r>
                      <a:r>
                        <a:rPr lang="zh-CN" altLang="en-US" dirty="0">
                          <a:latin typeface="Times New Roman" panose="02020603050405020304" pitchFamily="18" charset="0"/>
                          <a:ea typeface="宋体" panose="02010600030101010101" pitchFamily="2" charset="-122"/>
                          <a:cs typeface="Times New Roman" panose="02020603050405020304" pitchFamily="18" charset="0"/>
                        </a:rPr>
                        <a:t>）</a:t>
                      </a:r>
                    </a:p>
                  </a:txBody>
                  <a:tcPr marL="91432" marR="91432"/>
                </a:tc>
                <a:tc>
                  <a:txBody>
                    <a:bodyPr/>
                    <a:lstStyle/>
                    <a:p>
                      <a:pPr algn="ctr"/>
                      <a:r>
                        <a:rPr lang="en-US" altLang="zh-CN" dirty="0">
                          <a:latin typeface="Times New Roman" panose="02020603050405020304" pitchFamily="18" charset="0"/>
                          <a:ea typeface="宋体" panose="02010600030101010101" pitchFamily="2" charset="-122"/>
                          <a:cs typeface="Times New Roman" panose="02020603050405020304" pitchFamily="18" charset="0"/>
                        </a:rPr>
                        <a:t>216</a:t>
                      </a:r>
                      <a:endParaRPr lang="zh-CN" altLang="en-US" dirty="0">
                        <a:latin typeface="Times New Roman" panose="02020603050405020304" pitchFamily="18" charset="0"/>
                        <a:ea typeface="宋体" panose="02010600030101010101" pitchFamily="2" charset="-122"/>
                        <a:cs typeface="Times New Roman" panose="02020603050405020304" pitchFamily="18" charset="0"/>
                      </a:endParaRPr>
                    </a:p>
                  </a:txBody>
                  <a:tcPr marL="91432" marR="91432"/>
                </a:tc>
                <a:extLst>
                  <a:ext uri="{0D108BD9-81ED-4DB2-BD59-A6C34878D82A}">
                    <a16:rowId xmlns:a16="http://schemas.microsoft.com/office/drawing/2014/main" val="10003"/>
                  </a:ext>
                </a:extLst>
              </a:tr>
              <a:tr h="675640">
                <a:tc>
                  <a:txBody>
                    <a:bodyPr/>
                    <a:lstStyle/>
                    <a:p>
                      <a:pPr algn="ctr"/>
                      <a:r>
                        <a:rPr lang="en-US" altLang="zh-CN" dirty="0">
                          <a:latin typeface="Times New Roman" panose="02020603050405020304" pitchFamily="18" charset="0"/>
                          <a:ea typeface="+mn-ea"/>
                          <a:cs typeface="Times New Roman" panose="02020603050405020304" pitchFamily="18" charset="0"/>
                        </a:rPr>
                        <a:t>Linear expansion coefficient</a:t>
                      </a:r>
                      <a:r>
                        <a:rPr lang="zh-CN" altLang="en-US" dirty="0">
                          <a:latin typeface="Times New Roman" panose="02020603050405020304" pitchFamily="18" charset="0"/>
                          <a:ea typeface="宋体" panose="02010600030101010101" pitchFamily="2" charset="-122"/>
                          <a:cs typeface="Times New Roman" panose="02020603050405020304" pitchFamily="18" charset="0"/>
                        </a:rPr>
                        <a:t>（</a:t>
                      </a:r>
                      <a:r>
                        <a:rPr lang="en-US" altLang="zh-CN" dirty="0">
                          <a:latin typeface="宋体" panose="02010600030101010101" pitchFamily="2" charset="-122"/>
                          <a:ea typeface="宋体" panose="02010600030101010101" pitchFamily="2" charset="-122"/>
                          <a:cs typeface="Times New Roman" panose="02020603050405020304" pitchFamily="18" charset="0"/>
                        </a:rPr>
                        <a:t>*</a:t>
                      </a:r>
                      <a:r>
                        <a:rPr lang="en-US" altLang="zh-CN" dirty="0">
                          <a:latin typeface="Times New Roman" panose="02020603050405020304" pitchFamily="18" charset="0"/>
                          <a:ea typeface="宋体" panose="02010600030101010101" pitchFamily="2" charset="-122"/>
                          <a:cs typeface="Times New Roman" panose="02020603050405020304" pitchFamily="18" charset="0"/>
                        </a:rPr>
                        <a:t>10^(-6)/</a:t>
                      </a:r>
                      <a:r>
                        <a:rPr lang="zh-CN" altLang="en-US" dirty="0">
                          <a:latin typeface="Times New Roman" panose="02020603050405020304" pitchFamily="18" charset="0"/>
                          <a:ea typeface="宋体" panose="02010600030101010101" pitchFamily="2" charset="-122"/>
                          <a:cs typeface="Times New Roman" panose="02020603050405020304" pitchFamily="18" charset="0"/>
                        </a:rPr>
                        <a:t>℃）</a:t>
                      </a:r>
                    </a:p>
                  </a:txBody>
                  <a:tcPr marL="91432" marR="91432"/>
                </a:tc>
                <a:tc>
                  <a:txBody>
                    <a:bodyPr/>
                    <a:lstStyle/>
                    <a:p>
                      <a:pPr algn="ctr"/>
                      <a:r>
                        <a:rPr lang="en-US" altLang="zh-CN" dirty="0">
                          <a:latin typeface="Times New Roman" panose="02020603050405020304" pitchFamily="18" charset="0"/>
                          <a:ea typeface="宋体" panose="02010600030101010101" pitchFamily="2" charset="-122"/>
                          <a:cs typeface="Times New Roman" panose="02020603050405020304" pitchFamily="18" charset="0"/>
                        </a:rPr>
                        <a:t>11.5(20~100</a:t>
                      </a:r>
                      <a:r>
                        <a:rPr lang="zh-CN" altLang="en-US" dirty="0">
                          <a:latin typeface="Times New Roman" panose="02020603050405020304" pitchFamily="18" charset="0"/>
                          <a:ea typeface="宋体" panose="02010600030101010101" pitchFamily="2" charset="-122"/>
                          <a:cs typeface="Times New Roman" panose="02020603050405020304" pitchFamily="18" charset="0"/>
                        </a:rPr>
                        <a:t>℃</a:t>
                      </a:r>
                      <a:r>
                        <a:rPr lang="en-US" altLang="zh-CN" dirty="0">
                          <a:latin typeface="Times New Roman" panose="02020603050405020304" pitchFamily="18" charset="0"/>
                          <a:ea typeface="宋体" panose="02010600030101010101" pitchFamily="2" charset="-122"/>
                          <a:cs typeface="Times New Roman" panose="02020603050405020304" pitchFamily="18" charset="0"/>
                        </a:rPr>
                        <a:t>)</a:t>
                      </a:r>
                      <a:endParaRPr lang="zh-CN" altLang="en-US" dirty="0">
                        <a:latin typeface="Times New Roman" panose="02020603050405020304" pitchFamily="18" charset="0"/>
                        <a:ea typeface="宋体" panose="02010600030101010101" pitchFamily="2" charset="-122"/>
                        <a:cs typeface="Times New Roman" panose="02020603050405020304" pitchFamily="18" charset="0"/>
                      </a:endParaRPr>
                    </a:p>
                  </a:txBody>
                  <a:tcPr marL="91432" marR="91432"/>
                </a:tc>
                <a:extLst>
                  <a:ext uri="{0D108BD9-81ED-4DB2-BD59-A6C34878D82A}">
                    <a16:rowId xmlns:a16="http://schemas.microsoft.com/office/drawing/2014/main" val="10004"/>
                  </a:ext>
                </a:extLst>
              </a:tr>
              <a:tr h="386080">
                <a:tc>
                  <a:txBody>
                    <a:bodyPr/>
                    <a:lstStyle/>
                    <a:p>
                      <a:pPr algn="ctr"/>
                      <a:r>
                        <a:rPr lang="en-US" altLang="zh-CN" dirty="0">
                          <a:latin typeface="Times New Roman" panose="02020603050405020304" pitchFamily="18" charset="0"/>
                          <a:ea typeface="+mn-ea"/>
                          <a:cs typeface="Times New Roman" panose="02020603050405020304" pitchFamily="18" charset="0"/>
                        </a:rPr>
                        <a:t>Modulus of elasticity</a:t>
                      </a:r>
                      <a:r>
                        <a:rPr lang="zh-CN" altLang="en-US" dirty="0">
                          <a:latin typeface="Times New Roman" panose="02020603050405020304" pitchFamily="18" charset="0"/>
                          <a:ea typeface="宋体" panose="02010600030101010101" pitchFamily="2" charset="-122"/>
                          <a:cs typeface="Times New Roman" panose="02020603050405020304" pitchFamily="18" charset="0"/>
                        </a:rPr>
                        <a:t>（</a:t>
                      </a:r>
                      <a:r>
                        <a:rPr lang="en-US" altLang="zh-CN" dirty="0" err="1">
                          <a:latin typeface="Times New Roman" panose="02020603050405020304" pitchFamily="18" charset="0"/>
                          <a:ea typeface="宋体" panose="02010600030101010101" pitchFamily="2" charset="-122"/>
                          <a:cs typeface="Times New Roman" panose="02020603050405020304" pitchFamily="18" charset="0"/>
                        </a:rPr>
                        <a:t>GPa</a:t>
                      </a:r>
                      <a:r>
                        <a:rPr lang="zh-CN" altLang="en-US" dirty="0">
                          <a:latin typeface="Times New Roman" panose="02020603050405020304" pitchFamily="18" charset="0"/>
                          <a:ea typeface="宋体" panose="02010600030101010101" pitchFamily="2" charset="-122"/>
                          <a:cs typeface="Times New Roman" panose="02020603050405020304" pitchFamily="18" charset="0"/>
                        </a:rPr>
                        <a:t>）</a:t>
                      </a:r>
                    </a:p>
                  </a:txBody>
                  <a:tcPr marL="91432" marR="91432"/>
                </a:tc>
                <a:tc>
                  <a:txBody>
                    <a:bodyPr/>
                    <a:lstStyle/>
                    <a:p>
                      <a:pPr algn="ctr"/>
                      <a:r>
                        <a:rPr lang="en-US" altLang="zh-CN" dirty="0">
                          <a:latin typeface="Times New Roman" panose="02020603050405020304" pitchFamily="18" charset="0"/>
                          <a:ea typeface="宋体" panose="02010600030101010101" pitchFamily="2" charset="-122"/>
                          <a:cs typeface="Times New Roman" panose="02020603050405020304" pitchFamily="18" charset="0"/>
                        </a:rPr>
                        <a:t>303</a:t>
                      </a:r>
                      <a:endParaRPr lang="zh-CN" altLang="en-US" dirty="0">
                        <a:latin typeface="Times New Roman" panose="02020603050405020304" pitchFamily="18" charset="0"/>
                        <a:ea typeface="宋体" panose="02010600030101010101" pitchFamily="2" charset="-122"/>
                        <a:cs typeface="Times New Roman" panose="02020603050405020304" pitchFamily="18" charset="0"/>
                      </a:endParaRPr>
                    </a:p>
                  </a:txBody>
                  <a:tcPr marL="91432" marR="91432"/>
                </a:tc>
                <a:extLst>
                  <a:ext uri="{0D108BD9-81ED-4DB2-BD59-A6C34878D82A}">
                    <a16:rowId xmlns:a16="http://schemas.microsoft.com/office/drawing/2014/main" val="10005"/>
                  </a:ext>
                </a:extLst>
              </a:tr>
              <a:tr h="386080">
                <a:tc>
                  <a:txBody>
                    <a:bodyPr/>
                    <a:lstStyle/>
                    <a:p>
                      <a:pPr algn="ctr"/>
                      <a:r>
                        <a:rPr lang="en-US" altLang="zh-CN" dirty="0">
                          <a:latin typeface="Times New Roman" panose="02020603050405020304" pitchFamily="18" charset="0"/>
                          <a:ea typeface="+mn-ea"/>
                          <a:cs typeface="Times New Roman" panose="02020603050405020304" pitchFamily="18" charset="0"/>
                        </a:rPr>
                        <a:t>Poisson's ratio</a:t>
                      </a:r>
                      <a:endParaRPr lang="zh-CN" altLang="en-US" dirty="0">
                        <a:latin typeface="Times New Roman" panose="02020603050405020304" pitchFamily="18" charset="0"/>
                        <a:ea typeface="宋体" panose="02010600030101010101" pitchFamily="2" charset="-122"/>
                        <a:cs typeface="Times New Roman" panose="02020603050405020304" pitchFamily="18" charset="0"/>
                      </a:endParaRPr>
                    </a:p>
                  </a:txBody>
                  <a:tcPr marL="91432" marR="91432"/>
                </a:tc>
                <a:tc>
                  <a:txBody>
                    <a:bodyPr/>
                    <a:lstStyle/>
                    <a:p>
                      <a:pPr algn="ctr"/>
                      <a:r>
                        <a:rPr lang="en-US" altLang="zh-CN" dirty="0">
                          <a:latin typeface="Times New Roman" panose="02020603050405020304" pitchFamily="18" charset="0"/>
                          <a:ea typeface="宋体" panose="02010600030101010101" pitchFamily="2" charset="-122"/>
                          <a:cs typeface="Times New Roman" panose="02020603050405020304" pitchFamily="18" charset="0"/>
                        </a:rPr>
                        <a:t>0.1</a:t>
                      </a:r>
                      <a:endParaRPr lang="zh-CN" altLang="en-US" dirty="0">
                        <a:latin typeface="Times New Roman" panose="02020603050405020304" pitchFamily="18" charset="0"/>
                        <a:ea typeface="宋体" panose="02010600030101010101" pitchFamily="2" charset="-122"/>
                        <a:cs typeface="Times New Roman" panose="02020603050405020304" pitchFamily="18" charset="0"/>
                      </a:endParaRPr>
                    </a:p>
                  </a:txBody>
                  <a:tcPr marL="91432" marR="91432"/>
                </a:tc>
                <a:extLst>
                  <a:ext uri="{0D108BD9-81ED-4DB2-BD59-A6C34878D82A}">
                    <a16:rowId xmlns:a16="http://schemas.microsoft.com/office/drawing/2014/main" val="10006"/>
                  </a:ext>
                </a:extLst>
              </a:tr>
              <a:tr h="386080">
                <a:tc>
                  <a:txBody>
                    <a:bodyPr/>
                    <a:lstStyle/>
                    <a:p>
                      <a:pPr algn="ctr"/>
                      <a:r>
                        <a:rPr lang="en-US" altLang="zh-CN" dirty="0">
                          <a:latin typeface="Times New Roman" panose="02020603050405020304" pitchFamily="18" charset="0"/>
                          <a:ea typeface="+mn-ea"/>
                          <a:cs typeface="Times New Roman" panose="02020603050405020304" pitchFamily="18" charset="0"/>
                        </a:rPr>
                        <a:t>Tensile strength</a:t>
                      </a:r>
                      <a:r>
                        <a:rPr lang="zh-CN" altLang="en-US" dirty="0">
                          <a:latin typeface="Times New Roman" panose="02020603050405020304" pitchFamily="18" charset="0"/>
                          <a:ea typeface="宋体" panose="02010600030101010101" pitchFamily="2" charset="-122"/>
                          <a:cs typeface="Times New Roman" panose="02020603050405020304" pitchFamily="18" charset="0"/>
                        </a:rPr>
                        <a:t>（</a:t>
                      </a:r>
                      <a:r>
                        <a:rPr lang="en-US" altLang="zh-CN" dirty="0">
                          <a:latin typeface="Times New Roman" panose="02020603050405020304" pitchFamily="18" charset="0"/>
                          <a:ea typeface="宋体" panose="02010600030101010101" pitchFamily="2" charset="-122"/>
                          <a:cs typeface="Times New Roman" panose="02020603050405020304" pitchFamily="18" charset="0"/>
                        </a:rPr>
                        <a:t>MPa</a:t>
                      </a:r>
                      <a:r>
                        <a:rPr lang="zh-CN" altLang="en-US" dirty="0">
                          <a:latin typeface="Times New Roman" panose="02020603050405020304" pitchFamily="18" charset="0"/>
                          <a:ea typeface="宋体" panose="02010600030101010101" pitchFamily="2" charset="-122"/>
                          <a:cs typeface="Times New Roman" panose="02020603050405020304" pitchFamily="18" charset="0"/>
                        </a:rPr>
                        <a:t>）</a:t>
                      </a:r>
                    </a:p>
                  </a:txBody>
                  <a:tcPr marL="91432" marR="91432"/>
                </a:tc>
                <a:tc>
                  <a:txBody>
                    <a:bodyPr/>
                    <a:lstStyle/>
                    <a:p>
                      <a:pPr algn="ctr"/>
                      <a:r>
                        <a:rPr lang="en-US" altLang="zh-CN" dirty="0">
                          <a:latin typeface="Times New Roman" panose="02020603050405020304" pitchFamily="18" charset="0"/>
                          <a:ea typeface="宋体" panose="02010600030101010101" pitchFamily="2" charset="-122"/>
                          <a:cs typeface="Times New Roman" panose="02020603050405020304" pitchFamily="18" charset="0"/>
                        </a:rPr>
                        <a:t>390~460</a:t>
                      </a:r>
                      <a:endParaRPr lang="zh-CN" altLang="en-US" dirty="0">
                        <a:latin typeface="Times New Roman" panose="02020603050405020304" pitchFamily="18" charset="0"/>
                        <a:ea typeface="宋体" panose="02010600030101010101" pitchFamily="2" charset="-122"/>
                        <a:cs typeface="Times New Roman" panose="02020603050405020304" pitchFamily="18" charset="0"/>
                      </a:endParaRPr>
                    </a:p>
                  </a:txBody>
                  <a:tcPr marL="91432" marR="91432"/>
                </a:tc>
                <a:extLst>
                  <a:ext uri="{0D108BD9-81ED-4DB2-BD59-A6C34878D82A}">
                    <a16:rowId xmlns:a16="http://schemas.microsoft.com/office/drawing/2014/main" val="10007"/>
                  </a:ext>
                </a:extLst>
              </a:tr>
            </a:tbl>
          </a:graphicData>
        </a:graphic>
      </p:graphicFrame>
      <p:sp>
        <p:nvSpPr>
          <p:cNvPr id="7" name="文本框 6">
            <a:extLst>
              <a:ext uri="{FF2B5EF4-FFF2-40B4-BE49-F238E27FC236}">
                <a16:creationId xmlns:a16="http://schemas.microsoft.com/office/drawing/2014/main" id="{B529F192-0684-B586-988C-DD986D0A00A0}"/>
              </a:ext>
            </a:extLst>
          </p:cNvPr>
          <p:cNvSpPr txBox="1"/>
          <p:nvPr/>
        </p:nvSpPr>
        <p:spPr>
          <a:xfrm>
            <a:off x="6519863" y="770287"/>
            <a:ext cx="5257800" cy="2246769"/>
          </a:xfrm>
          <a:prstGeom prst="rect">
            <a:avLst/>
          </a:prstGeom>
          <a:noFill/>
        </p:spPr>
        <p:txBody>
          <a:bodyPr wrap="square">
            <a:spAutoFit/>
          </a:bodyPr>
          <a:lstStyle/>
          <a:p>
            <a:pPr indent="127000" algn="just">
              <a:defRPr/>
            </a:pPr>
            <a:r>
              <a:rPr lang="en-US" altLang="zh-CN" sz="2000" kern="100" dirty="0">
                <a:latin typeface="Times New Roman" panose="02020603050405020304" pitchFamily="18" charset="0"/>
                <a:ea typeface="宋体" panose="02010600030101010101" pitchFamily="2" charset="-122"/>
                <a:cs typeface="Times New Roman" panose="02020603050405020304" pitchFamily="18" charset="0"/>
              </a:rPr>
              <a:t>There is an </a:t>
            </a:r>
            <a:r>
              <a:rPr lang="en-US" altLang="zh-CN" sz="2000"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ultra-high vacuum </a:t>
            </a:r>
            <a:r>
              <a:rPr lang="en-US" altLang="zh-CN" sz="2000" kern="100" dirty="0">
                <a:latin typeface="Times New Roman" panose="02020603050405020304" pitchFamily="18" charset="0"/>
                <a:ea typeface="宋体" panose="02010600030101010101" pitchFamily="2" charset="-122"/>
                <a:cs typeface="Times New Roman" panose="02020603050405020304" pitchFamily="18" charset="0"/>
              </a:rPr>
              <a:t>inside the beampipe. When the central beryllium pipe is cooled, the inner beryllium pipe is subjected to external pressure of the fluid. Therefore, </a:t>
            </a:r>
            <a:r>
              <a:rPr lang="en-US" altLang="zh-CN" sz="2000"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the critical buckling pressure</a:t>
            </a:r>
            <a:r>
              <a:rPr lang="en-US" altLang="zh-CN" sz="2000" kern="100" dirty="0">
                <a:latin typeface="Times New Roman" panose="02020603050405020304" pitchFamily="18" charset="0"/>
                <a:ea typeface="宋体" panose="02010600030101010101" pitchFamily="2" charset="-122"/>
                <a:cs typeface="Times New Roman" panose="02020603050405020304" pitchFamily="18" charset="0"/>
              </a:rPr>
              <a:t> of the inner beryllium pipe under external pressure needs to be calculated</a:t>
            </a:r>
            <a:r>
              <a:rPr lang="zh-CN" altLang="zh-CN" sz="2000" kern="100" dirty="0">
                <a:latin typeface="Times New Roman" panose="02020603050405020304" pitchFamily="18" charset="0"/>
                <a:ea typeface="宋体" panose="02010600030101010101" pitchFamily="2" charset="-122"/>
                <a:cs typeface="Times New Roman" panose="02020603050405020304" pitchFamily="18" charset="0"/>
              </a:rPr>
              <a:t>：</a:t>
            </a:r>
          </a:p>
        </p:txBody>
      </p:sp>
      <p:graphicFrame>
        <p:nvGraphicFramePr>
          <p:cNvPr id="9" name="对象 14">
            <a:extLst>
              <a:ext uri="{FF2B5EF4-FFF2-40B4-BE49-F238E27FC236}">
                <a16:creationId xmlns:a16="http://schemas.microsoft.com/office/drawing/2014/main" id="{A2B7CFAA-F5A6-D313-16D7-3618248D3D54}"/>
              </a:ext>
            </a:extLst>
          </p:cNvPr>
          <p:cNvGraphicFramePr>
            <a:graphicFrameLocks noChangeAspect="1"/>
          </p:cNvGraphicFramePr>
          <p:nvPr>
            <p:extLst>
              <p:ext uri="{D42A27DB-BD31-4B8C-83A1-F6EECF244321}">
                <p14:modId xmlns:p14="http://schemas.microsoft.com/office/powerpoint/2010/main" val="3094827605"/>
              </p:ext>
            </p:extLst>
          </p:nvPr>
        </p:nvGraphicFramePr>
        <p:xfrm>
          <a:off x="6377484" y="3251773"/>
          <a:ext cx="2530970" cy="879357"/>
        </p:xfrm>
        <a:graphic>
          <a:graphicData uri="http://schemas.openxmlformats.org/presentationml/2006/ole">
            <mc:AlternateContent xmlns:mc="http://schemas.openxmlformats.org/markup-compatibility/2006">
              <mc:Choice xmlns:v="urn:schemas-microsoft-com:vml" Requires="v">
                <p:oleObj name="Equation" r:id="rId3" imgW="1473200" imgH="508000" progId="Equation.DSMT4">
                  <p:embed/>
                </p:oleObj>
              </mc:Choice>
              <mc:Fallback>
                <p:oleObj name="Equation" r:id="rId3" imgW="1473200" imgH="508000" progId="Equation.DSMT4">
                  <p:embed/>
                  <p:pic>
                    <p:nvPicPr>
                      <p:cNvPr id="9" name="对象 14">
                        <a:extLst>
                          <a:ext uri="{FF2B5EF4-FFF2-40B4-BE49-F238E27FC236}">
                            <a16:creationId xmlns:a16="http://schemas.microsoft.com/office/drawing/2014/main" id="{B429B42F-5436-B48B-FB64-CD3F79BE09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77484" y="3251773"/>
                        <a:ext cx="2530970" cy="879357"/>
                      </a:xfrm>
                      <a:prstGeom prst="rect">
                        <a:avLst/>
                      </a:prstGeom>
                      <a:noFill/>
                      <a:ln>
                        <a:noFill/>
                      </a:ln>
                    </p:spPr>
                  </p:pic>
                </p:oleObj>
              </mc:Fallback>
            </mc:AlternateContent>
          </a:graphicData>
        </a:graphic>
      </p:graphicFrame>
      <p:sp>
        <p:nvSpPr>
          <p:cNvPr id="11" name="文本框 10">
            <a:extLst>
              <a:ext uri="{FF2B5EF4-FFF2-40B4-BE49-F238E27FC236}">
                <a16:creationId xmlns:a16="http://schemas.microsoft.com/office/drawing/2014/main" id="{07668E8C-9A58-A599-9420-D1FF08A2667C}"/>
              </a:ext>
            </a:extLst>
          </p:cNvPr>
          <p:cNvSpPr txBox="1"/>
          <p:nvPr/>
        </p:nvSpPr>
        <p:spPr>
          <a:xfrm>
            <a:off x="6105524" y="4520108"/>
            <a:ext cx="5791200" cy="2246769"/>
          </a:xfrm>
          <a:prstGeom prst="rect">
            <a:avLst/>
          </a:prstGeom>
          <a:noFill/>
        </p:spPr>
        <p:txBody>
          <a:bodyPr wrap="square">
            <a:spAutoFit/>
          </a:bodyPr>
          <a:lstStyle/>
          <a:p>
            <a:pPr indent="127000" algn="just">
              <a:defRPr/>
            </a:pPr>
            <a:r>
              <a:rPr lang="en-US" altLang="zh-CN" sz="2000" kern="100" dirty="0">
                <a:latin typeface="Times New Roman" panose="02020603050405020304" pitchFamily="18" charset="0"/>
                <a:ea typeface="宋体" panose="02010600030101010101" pitchFamily="2" charset="-122"/>
                <a:cs typeface="Times New Roman" panose="02020603050405020304" pitchFamily="18" charset="0"/>
              </a:rPr>
              <a:t>The critical buckling pressure of the inner beryllium pipe is calculated to be 0.594MPa, and the safety factor is 3, then the critical buckling pressure of the inner beryllium pipe is </a:t>
            </a:r>
            <a:r>
              <a:rPr lang="en-US" altLang="zh-CN" sz="2000"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0.2MPa (absolute pressure)</a:t>
            </a:r>
            <a:r>
              <a:rPr lang="en-US" altLang="zh-CN" sz="2000" kern="100" dirty="0">
                <a:latin typeface="Times New Roman" panose="02020603050405020304" pitchFamily="18" charset="0"/>
                <a:ea typeface="宋体" panose="02010600030101010101" pitchFamily="2" charset="-122"/>
                <a:cs typeface="Times New Roman" panose="02020603050405020304" pitchFamily="18" charset="0"/>
              </a:rPr>
              <a:t>. Considering the vacuum condition inside the beampipe, the cooling pressure of the central beryllium pipe can reach the maximum gauge pressure of </a:t>
            </a:r>
            <a:r>
              <a:rPr lang="en-US" altLang="zh-CN" sz="2000"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0.1MPa</a:t>
            </a:r>
            <a:r>
              <a:rPr lang="en-US" altLang="zh-CN" sz="2000" kern="100" dirty="0">
                <a:latin typeface="Times New Roman" panose="02020603050405020304" pitchFamily="18" charset="0"/>
                <a:ea typeface="宋体" panose="02010600030101010101" pitchFamily="2" charset="-122"/>
                <a:cs typeface="Times New Roman" panose="02020603050405020304" pitchFamily="18" charset="0"/>
              </a:rPr>
              <a:t>.</a:t>
            </a:r>
            <a:endParaRPr lang="zh-CN" altLang="zh-CN" sz="2000" kern="100"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12" name="文本框 19">
            <a:extLst>
              <a:ext uri="{FF2B5EF4-FFF2-40B4-BE49-F238E27FC236}">
                <a16:creationId xmlns:a16="http://schemas.microsoft.com/office/drawing/2014/main" id="{689E0002-DCE7-D450-98E6-E6DF414D6CE7}"/>
              </a:ext>
            </a:extLst>
          </p:cNvPr>
          <p:cNvSpPr txBox="1">
            <a:spLocks noChangeArrowheads="1"/>
          </p:cNvSpPr>
          <p:nvPr/>
        </p:nvSpPr>
        <p:spPr bwMode="auto">
          <a:xfrm>
            <a:off x="1369943" y="2651282"/>
            <a:ext cx="346678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en-US" altLang="zh-CN" sz="2000" dirty="0"/>
              <a:t>Physical properties of beryllium</a:t>
            </a:r>
            <a:endParaRPr lang="zh-CN" altLang="en-US" sz="2000" dirty="0"/>
          </a:p>
        </p:txBody>
      </p:sp>
      <p:sp>
        <p:nvSpPr>
          <p:cNvPr id="5" name="灯片编号占位符 4">
            <a:extLst>
              <a:ext uri="{FF2B5EF4-FFF2-40B4-BE49-F238E27FC236}">
                <a16:creationId xmlns:a16="http://schemas.microsoft.com/office/drawing/2014/main" id="{A7A86AA0-0CB3-8C06-A927-A3C7BF6AF815}"/>
              </a:ext>
            </a:extLst>
          </p:cNvPr>
          <p:cNvSpPr>
            <a:spLocks noGrp="1"/>
          </p:cNvSpPr>
          <p:nvPr>
            <p:ph type="sldNum" sz="quarter" idx="7"/>
          </p:nvPr>
        </p:nvSpPr>
        <p:spPr>
          <a:xfrm>
            <a:off x="11506199" y="6377940"/>
            <a:ext cx="271463" cy="342900"/>
          </a:xfrm>
        </p:spPr>
        <p:txBody>
          <a:bodyPr/>
          <a:lstStyle/>
          <a:p>
            <a:fld id="{B6F15528-21DE-4FAA-801E-634DDDAF4B2B}" type="slidenum">
              <a:rPr lang="en-US" altLang="zh-CN" smtClean="0"/>
              <a:t>21</a:t>
            </a:fld>
            <a:endParaRPr lang="zh-CN" altLang="en-US" dirty="0"/>
          </a:p>
        </p:txBody>
      </p:sp>
      <p:pic>
        <p:nvPicPr>
          <p:cNvPr id="14" name="图片 13">
            <a:extLst>
              <a:ext uri="{FF2B5EF4-FFF2-40B4-BE49-F238E27FC236}">
                <a16:creationId xmlns:a16="http://schemas.microsoft.com/office/drawing/2014/main" id="{43F5CC9C-10BA-4677-0EA1-682811202526}"/>
              </a:ext>
            </a:extLst>
          </p:cNvPr>
          <p:cNvPicPr>
            <a:picLocks noChangeAspect="1"/>
          </p:cNvPicPr>
          <p:nvPr/>
        </p:nvPicPr>
        <p:blipFill>
          <a:blip r:embed="rId5"/>
          <a:stretch>
            <a:fillRect/>
          </a:stretch>
        </p:blipFill>
        <p:spPr>
          <a:xfrm>
            <a:off x="9148763" y="2741573"/>
            <a:ext cx="2678207" cy="1750020"/>
          </a:xfrm>
          <a:prstGeom prst="rect">
            <a:avLst/>
          </a:prstGeom>
        </p:spPr>
      </p:pic>
    </p:spTree>
    <p:extLst>
      <p:ext uri="{BB962C8B-B14F-4D97-AF65-F5344CB8AC3E}">
        <p14:creationId xmlns:p14="http://schemas.microsoft.com/office/powerpoint/2010/main" val="38469544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图片 1" descr="图片包含 自然, 火山口&#10;&#10;描述已自动生成"/>
          <p:cNvPicPr>
            <a:picLocks noChangeAspect="1"/>
          </p:cNvPicPr>
          <p:nvPr/>
        </p:nvPicPr>
        <p:blipFill>
          <a:blip r:embed="rId2"/>
          <a:stretch/>
        </p:blipFill>
        <p:spPr bwMode="auto">
          <a:xfrm>
            <a:off x="27380" y="52533"/>
            <a:ext cx="864000" cy="540000"/>
          </a:xfrm>
          <a:prstGeom prst="rect">
            <a:avLst/>
          </a:prstGeom>
        </p:spPr>
      </p:pic>
      <p:sp>
        <p:nvSpPr>
          <p:cNvPr id="6" name="矩形 3"/>
          <p:cNvSpPr/>
          <p:nvPr/>
        </p:nvSpPr>
        <p:spPr bwMode="auto">
          <a:xfrm>
            <a:off x="879668" y="96708"/>
            <a:ext cx="10432664" cy="584775"/>
          </a:xfrm>
          <a:prstGeom prst="rect">
            <a:avLst/>
          </a:prstGeom>
        </p:spPr>
        <p:txBody>
          <a:bodyPr wrap="none">
            <a:spAutoFit/>
          </a:bodyPr>
          <a:lstStyle/>
          <a:p>
            <a:pPr algn="ctr">
              <a:spcBef>
                <a:spcPts val="600"/>
              </a:spcBef>
              <a:defRPr/>
            </a:pPr>
            <a:r>
              <a:rPr lang="en-US" altLang="zh-CN" sz="3200" dirty="0">
                <a:latin typeface="Times New Roman"/>
                <a:cs typeface="Times New Roman"/>
              </a:rPr>
              <a:t>Parameter optimization of central </a:t>
            </a:r>
            <a:r>
              <a:rPr lang="en-US" altLang="zh-CN" sz="3200" dirty="0" err="1">
                <a:latin typeface="Times New Roman"/>
                <a:cs typeface="Times New Roman"/>
              </a:rPr>
              <a:t>Bepipe</a:t>
            </a:r>
            <a:r>
              <a:rPr lang="en-US" altLang="zh-CN" sz="3200" dirty="0">
                <a:latin typeface="Times New Roman"/>
                <a:cs typeface="Times New Roman"/>
              </a:rPr>
              <a:t> cooling ring channel</a:t>
            </a:r>
            <a:endParaRPr lang="en-US" altLang="zh-CN" sz="3200" dirty="0">
              <a:latin typeface="黑体"/>
              <a:ea typeface="黑体"/>
            </a:endParaRPr>
          </a:p>
        </p:txBody>
      </p:sp>
      <p:sp>
        <p:nvSpPr>
          <p:cNvPr id="5" name="文本框 4">
            <a:extLst>
              <a:ext uri="{FF2B5EF4-FFF2-40B4-BE49-F238E27FC236}">
                <a16:creationId xmlns:a16="http://schemas.microsoft.com/office/drawing/2014/main" id="{FE0488DE-05E2-63F8-6881-A07811029584}"/>
              </a:ext>
            </a:extLst>
          </p:cNvPr>
          <p:cNvSpPr txBox="1"/>
          <p:nvPr/>
        </p:nvSpPr>
        <p:spPr>
          <a:xfrm>
            <a:off x="302180" y="633352"/>
            <a:ext cx="5627688" cy="1323439"/>
          </a:xfrm>
          <a:prstGeom prst="rect">
            <a:avLst/>
          </a:prstGeom>
          <a:noFill/>
        </p:spPr>
        <p:txBody>
          <a:bodyPr wrap="square">
            <a:spAutoFit/>
          </a:bodyPr>
          <a:lstStyle/>
          <a:p>
            <a:pPr indent="127000" algn="just">
              <a:defRPr/>
            </a:pPr>
            <a:r>
              <a:rPr lang="en-US" altLang="zh-CN" sz="2000" kern="100" dirty="0">
                <a:latin typeface="Times New Roman" panose="02020603050405020304" pitchFamily="18" charset="0"/>
                <a:ea typeface="宋体" panose="02010600030101010101" pitchFamily="2" charset="-122"/>
                <a:cs typeface="Times New Roman" panose="02020603050405020304" pitchFamily="18" charset="0"/>
              </a:rPr>
              <a:t>By changing the width of the cooling channel, the different center beryllium pipe models with the cooling channel width of 0.1~0.35mm were obtained. The calculation results were as follows</a:t>
            </a:r>
            <a:r>
              <a:rPr lang="zh-CN" altLang="zh-CN" sz="2000" kern="100" dirty="0">
                <a:latin typeface="Times New Roman" panose="02020603050405020304" pitchFamily="18" charset="0"/>
                <a:ea typeface="宋体" panose="02010600030101010101" pitchFamily="2" charset="-122"/>
                <a:cs typeface="Times New Roman" panose="02020603050405020304" pitchFamily="18" charset="0"/>
              </a:rPr>
              <a:t>：</a:t>
            </a:r>
          </a:p>
        </p:txBody>
      </p:sp>
      <p:graphicFrame>
        <p:nvGraphicFramePr>
          <p:cNvPr id="15" name="表格 14">
            <a:extLst>
              <a:ext uri="{FF2B5EF4-FFF2-40B4-BE49-F238E27FC236}">
                <a16:creationId xmlns:a16="http://schemas.microsoft.com/office/drawing/2014/main" id="{30C6D4EE-2E83-D9A1-E9CF-0FE3C8710668}"/>
              </a:ext>
            </a:extLst>
          </p:cNvPr>
          <p:cNvGraphicFramePr>
            <a:graphicFrameLocks noGrp="1"/>
          </p:cNvGraphicFramePr>
          <p:nvPr>
            <p:extLst>
              <p:ext uri="{D42A27DB-BD31-4B8C-83A1-F6EECF244321}">
                <p14:modId xmlns:p14="http://schemas.microsoft.com/office/powerpoint/2010/main" val="1539438546"/>
              </p:ext>
            </p:extLst>
          </p:nvPr>
        </p:nvGraphicFramePr>
        <p:xfrm>
          <a:off x="121868" y="1882089"/>
          <a:ext cx="6390799" cy="3408680"/>
        </p:xfrm>
        <a:graphic>
          <a:graphicData uri="http://schemas.openxmlformats.org/drawingml/2006/table">
            <a:tbl>
              <a:tblPr firstRow="1" bandRow="1">
                <a:tableStyleId>{7DF18680-E054-41AD-8BC1-D1AEF772440D}</a:tableStyleId>
              </a:tblPr>
              <a:tblGrid>
                <a:gridCol w="1817583">
                  <a:extLst>
                    <a:ext uri="{9D8B030D-6E8A-4147-A177-3AD203B41FA5}">
                      <a16:colId xmlns:a16="http://schemas.microsoft.com/office/drawing/2014/main" val="1084780238"/>
                    </a:ext>
                  </a:extLst>
                </a:gridCol>
                <a:gridCol w="2590800">
                  <a:extLst>
                    <a:ext uri="{9D8B030D-6E8A-4147-A177-3AD203B41FA5}">
                      <a16:colId xmlns:a16="http://schemas.microsoft.com/office/drawing/2014/main" val="1531593081"/>
                    </a:ext>
                  </a:extLst>
                </a:gridCol>
                <a:gridCol w="1982416">
                  <a:extLst>
                    <a:ext uri="{9D8B030D-6E8A-4147-A177-3AD203B41FA5}">
                      <a16:colId xmlns:a16="http://schemas.microsoft.com/office/drawing/2014/main" val="360172323"/>
                    </a:ext>
                  </a:extLst>
                </a:gridCol>
              </a:tblGrid>
              <a:tr h="0">
                <a:tc>
                  <a:txBody>
                    <a:bodyPr/>
                    <a:lstStyle/>
                    <a:p>
                      <a:pPr algn="ctr"/>
                      <a:r>
                        <a:rPr lang="en-US" altLang="zh-CN" dirty="0">
                          <a:solidFill>
                            <a:schemeClr val="tx1"/>
                          </a:solidFill>
                          <a:latin typeface="Times New Roman" panose="02020603050405020304" pitchFamily="18" charset="0"/>
                          <a:cs typeface="Times New Roman" panose="02020603050405020304" pitchFamily="18" charset="0"/>
                        </a:rPr>
                        <a:t>Cooling channel width/mm</a:t>
                      </a:r>
                      <a:endParaRPr lang="zh-CN" altLang="en-US"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en-US" altLang="zh-CN" dirty="0">
                          <a:solidFill>
                            <a:schemeClr val="tx1"/>
                          </a:solidFill>
                          <a:latin typeface="Times New Roman" panose="02020603050405020304" pitchFamily="18" charset="0"/>
                          <a:cs typeface="Times New Roman" panose="02020603050405020304" pitchFamily="18" charset="0"/>
                        </a:rPr>
                        <a:t>Outer </a:t>
                      </a:r>
                      <a:r>
                        <a:rPr lang="en-US" altLang="zh-CN" dirty="0" err="1">
                          <a:solidFill>
                            <a:schemeClr val="tx1"/>
                          </a:solidFill>
                          <a:latin typeface="Times New Roman" panose="02020603050405020304" pitchFamily="18" charset="0"/>
                          <a:cs typeface="Times New Roman" panose="02020603050405020304" pitchFamily="18" charset="0"/>
                        </a:rPr>
                        <a:t>bepipe</a:t>
                      </a:r>
                      <a:r>
                        <a:rPr lang="en-US" altLang="zh-CN" dirty="0">
                          <a:solidFill>
                            <a:schemeClr val="tx1"/>
                          </a:solidFill>
                          <a:latin typeface="Times New Roman" panose="02020603050405020304" pitchFamily="18" charset="0"/>
                          <a:cs typeface="Times New Roman" panose="02020603050405020304" pitchFamily="18" charset="0"/>
                        </a:rPr>
                        <a:t> maximum temperature (oil cooled)/</a:t>
                      </a:r>
                      <a:r>
                        <a:rPr lang="zh-CN" altLang="en-US" dirty="0">
                          <a:solidFill>
                            <a:schemeClr val="tx1"/>
                          </a:solidFill>
                          <a:latin typeface="Times New Roman" panose="02020603050405020304" pitchFamily="18" charset="0"/>
                          <a:cs typeface="Times New Roman" panose="02020603050405020304" pitchFamily="18" charset="0"/>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dirty="0">
                          <a:solidFill>
                            <a:schemeClr val="tx1"/>
                          </a:solidFill>
                          <a:latin typeface="Times New Roman" panose="02020603050405020304" pitchFamily="18" charset="0"/>
                          <a:cs typeface="Times New Roman" panose="02020603050405020304" pitchFamily="18" charset="0"/>
                        </a:rPr>
                        <a:t>Outer </a:t>
                      </a:r>
                      <a:r>
                        <a:rPr lang="en-US" altLang="zh-CN" dirty="0" err="1">
                          <a:solidFill>
                            <a:schemeClr val="tx1"/>
                          </a:solidFill>
                          <a:latin typeface="Times New Roman" panose="02020603050405020304" pitchFamily="18" charset="0"/>
                          <a:cs typeface="Times New Roman" panose="02020603050405020304" pitchFamily="18" charset="0"/>
                        </a:rPr>
                        <a:t>bepipe</a:t>
                      </a:r>
                      <a:r>
                        <a:rPr lang="en-US" altLang="zh-CN" dirty="0">
                          <a:solidFill>
                            <a:schemeClr val="tx1"/>
                          </a:solidFill>
                          <a:latin typeface="Times New Roman" panose="02020603050405020304" pitchFamily="18" charset="0"/>
                          <a:cs typeface="Times New Roman" panose="02020603050405020304" pitchFamily="18" charset="0"/>
                        </a:rPr>
                        <a:t> maximum temperature (water cooling)/</a:t>
                      </a:r>
                      <a:r>
                        <a:rPr lang="zh-CN" altLang="en-US" dirty="0">
                          <a:solidFill>
                            <a:schemeClr val="tx1"/>
                          </a:solidFill>
                          <a:latin typeface="Times New Roman" panose="02020603050405020304" pitchFamily="18" charset="0"/>
                          <a:cs typeface="Times New Roman" panose="02020603050405020304" pitchFamily="18" charset="0"/>
                        </a:rPr>
                        <a:t>℃</a:t>
                      </a:r>
                    </a:p>
                  </a:txBody>
                  <a:tcPr anchor="b"/>
                </a:tc>
                <a:extLst>
                  <a:ext uri="{0D108BD9-81ED-4DB2-BD59-A6C34878D82A}">
                    <a16:rowId xmlns:a16="http://schemas.microsoft.com/office/drawing/2014/main" val="2771009884"/>
                  </a:ext>
                </a:extLst>
              </a:tr>
              <a:tr h="318947">
                <a:tc>
                  <a:txBody>
                    <a:bodyPr/>
                    <a:lstStyle/>
                    <a:p>
                      <a:pPr algn="ctr"/>
                      <a:r>
                        <a:rPr lang="en-US" altLang="zh-CN" dirty="0">
                          <a:latin typeface="Times New Roman" panose="02020603050405020304" pitchFamily="18" charset="0"/>
                          <a:cs typeface="Times New Roman" panose="02020603050405020304" pitchFamily="18" charset="0"/>
                        </a:rPr>
                        <a:t>0.1</a:t>
                      </a:r>
                      <a:endParaRPr lang="zh-CN" altLang="en-US" dirty="0">
                        <a:latin typeface="Times New Roman" panose="02020603050405020304" pitchFamily="18" charset="0"/>
                        <a:cs typeface="Times New Roman" panose="02020603050405020304" pitchFamily="18" charset="0"/>
                      </a:endParaRPr>
                    </a:p>
                  </a:txBody>
                  <a:tcPr/>
                </a:tc>
                <a:tc>
                  <a:txBody>
                    <a:bodyPr/>
                    <a:lstStyle/>
                    <a:p>
                      <a:pPr algn="ctr"/>
                      <a:r>
                        <a:rPr lang="en-US" altLang="zh-CN" dirty="0">
                          <a:latin typeface="Times New Roman" panose="02020603050405020304" pitchFamily="18" charset="0"/>
                          <a:cs typeface="Times New Roman" panose="02020603050405020304" pitchFamily="18" charset="0"/>
                        </a:rPr>
                        <a:t>21.7</a:t>
                      </a:r>
                      <a:endParaRPr lang="zh-CN" altLang="en-US" dirty="0">
                        <a:latin typeface="Times New Roman" panose="02020603050405020304" pitchFamily="18" charset="0"/>
                        <a:cs typeface="Times New Roman" panose="02020603050405020304" pitchFamily="18" charset="0"/>
                      </a:endParaRPr>
                    </a:p>
                  </a:txBody>
                  <a:tcPr/>
                </a:tc>
                <a:tc>
                  <a:txBody>
                    <a:bodyPr/>
                    <a:lstStyle/>
                    <a:p>
                      <a:pPr algn="ctr"/>
                      <a:r>
                        <a:rPr lang="en-US" altLang="zh-CN" dirty="0">
                          <a:latin typeface="Times New Roman" panose="02020603050405020304" pitchFamily="18" charset="0"/>
                          <a:cs typeface="Times New Roman" panose="02020603050405020304" pitchFamily="18" charset="0"/>
                        </a:rPr>
                        <a:t>17.9</a:t>
                      </a:r>
                      <a:endParaRPr lang="zh-CN" altLang="en-US"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550382703"/>
                  </a:ext>
                </a:extLst>
              </a:tr>
              <a:tr h="370840">
                <a:tc>
                  <a:txBody>
                    <a:bodyPr/>
                    <a:lstStyle/>
                    <a:p>
                      <a:pPr algn="ctr"/>
                      <a:r>
                        <a:rPr lang="en-US" altLang="zh-CN" dirty="0">
                          <a:latin typeface="Times New Roman" panose="02020603050405020304" pitchFamily="18" charset="0"/>
                          <a:cs typeface="Times New Roman" panose="02020603050405020304" pitchFamily="18" charset="0"/>
                        </a:rPr>
                        <a:t>0.15</a:t>
                      </a:r>
                      <a:endParaRPr lang="zh-CN" altLang="en-US" dirty="0">
                        <a:latin typeface="Times New Roman" panose="02020603050405020304" pitchFamily="18" charset="0"/>
                        <a:cs typeface="Times New Roman" panose="02020603050405020304" pitchFamily="18" charset="0"/>
                      </a:endParaRPr>
                    </a:p>
                  </a:txBody>
                  <a:tcPr/>
                </a:tc>
                <a:tc>
                  <a:txBody>
                    <a:bodyPr/>
                    <a:lstStyle/>
                    <a:p>
                      <a:pPr algn="ctr"/>
                      <a:r>
                        <a:rPr lang="en-US" altLang="zh-CN" dirty="0">
                          <a:latin typeface="Times New Roman" panose="02020603050405020304" pitchFamily="18" charset="0"/>
                          <a:cs typeface="Times New Roman" panose="02020603050405020304" pitchFamily="18" charset="0"/>
                        </a:rPr>
                        <a:t>21.6</a:t>
                      </a:r>
                      <a:endParaRPr lang="zh-CN" altLang="en-US" dirty="0">
                        <a:latin typeface="Times New Roman" panose="02020603050405020304" pitchFamily="18" charset="0"/>
                        <a:cs typeface="Times New Roman" panose="02020603050405020304" pitchFamily="18" charset="0"/>
                      </a:endParaRPr>
                    </a:p>
                  </a:txBody>
                  <a:tcPr/>
                </a:tc>
                <a:tc>
                  <a:txBody>
                    <a:bodyPr/>
                    <a:lstStyle/>
                    <a:p>
                      <a:pPr algn="ctr"/>
                      <a:r>
                        <a:rPr lang="en-US" altLang="zh-CN" dirty="0">
                          <a:latin typeface="Times New Roman" panose="02020603050405020304" pitchFamily="18" charset="0"/>
                          <a:cs typeface="Times New Roman" panose="02020603050405020304" pitchFamily="18" charset="0"/>
                        </a:rPr>
                        <a:t>17.9</a:t>
                      </a:r>
                      <a:endParaRPr lang="zh-CN" altLang="en-US"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852820894"/>
                  </a:ext>
                </a:extLst>
              </a:tr>
              <a:tr h="370840">
                <a:tc>
                  <a:txBody>
                    <a:bodyPr/>
                    <a:lstStyle/>
                    <a:p>
                      <a:pPr algn="ctr"/>
                      <a:r>
                        <a:rPr lang="en-US" altLang="zh-CN" dirty="0">
                          <a:latin typeface="Times New Roman" panose="02020603050405020304" pitchFamily="18" charset="0"/>
                          <a:cs typeface="Times New Roman" panose="02020603050405020304" pitchFamily="18" charset="0"/>
                        </a:rPr>
                        <a:t>0.2</a:t>
                      </a:r>
                      <a:endParaRPr lang="zh-CN" altLang="en-US" dirty="0">
                        <a:latin typeface="Times New Roman" panose="02020603050405020304" pitchFamily="18" charset="0"/>
                        <a:cs typeface="Times New Roman" panose="02020603050405020304" pitchFamily="18" charset="0"/>
                      </a:endParaRPr>
                    </a:p>
                  </a:txBody>
                  <a:tcPr/>
                </a:tc>
                <a:tc>
                  <a:txBody>
                    <a:bodyPr/>
                    <a:lstStyle/>
                    <a:p>
                      <a:pPr algn="ctr"/>
                      <a:r>
                        <a:rPr lang="en-US" altLang="zh-CN" dirty="0">
                          <a:latin typeface="Times New Roman" panose="02020603050405020304" pitchFamily="18" charset="0"/>
                          <a:cs typeface="Times New Roman" panose="02020603050405020304" pitchFamily="18" charset="0"/>
                        </a:rPr>
                        <a:t>21.1</a:t>
                      </a:r>
                      <a:endParaRPr lang="zh-CN" altLang="en-US" dirty="0">
                        <a:latin typeface="Times New Roman" panose="02020603050405020304" pitchFamily="18" charset="0"/>
                        <a:cs typeface="Times New Roman" panose="02020603050405020304" pitchFamily="18" charset="0"/>
                      </a:endParaRPr>
                    </a:p>
                  </a:txBody>
                  <a:tcPr/>
                </a:tc>
                <a:tc>
                  <a:txBody>
                    <a:bodyPr/>
                    <a:lstStyle/>
                    <a:p>
                      <a:pPr algn="ctr"/>
                      <a:r>
                        <a:rPr lang="en-US" altLang="zh-CN" dirty="0">
                          <a:latin typeface="Times New Roman" panose="02020603050405020304" pitchFamily="18" charset="0"/>
                          <a:cs typeface="Times New Roman" panose="02020603050405020304" pitchFamily="18" charset="0"/>
                        </a:rPr>
                        <a:t>17.7</a:t>
                      </a:r>
                      <a:endParaRPr lang="zh-CN" altLang="en-US"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68627337"/>
                  </a:ext>
                </a:extLst>
              </a:tr>
              <a:tr h="370840">
                <a:tc>
                  <a:txBody>
                    <a:bodyPr/>
                    <a:lstStyle/>
                    <a:p>
                      <a:pPr algn="ctr"/>
                      <a:r>
                        <a:rPr lang="en-US" altLang="zh-CN" dirty="0">
                          <a:latin typeface="Times New Roman" panose="02020603050405020304" pitchFamily="18" charset="0"/>
                          <a:cs typeface="Times New Roman" panose="02020603050405020304" pitchFamily="18" charset="0"/>
                        </a:rPr>
                        <a:t>0.25</a:t>
                      </a:r>
                      <a:endParaRPr lang="zh-CN" altLang="en-US" dirty="0">
                        <a:latin typeface="Times New Roman" panose="02020603050405020304" pitchFamily="18" charset="0"/>
                        <a:cs typeface="Times New Roman" panose="02020603050405020304" pitchFamily="18" charset="0"/>
                      </a:endParaRPr>
                    </a:p>
                  </a:txBody>
                  <a:tcPr/>
                </a:tc>
                <a:tc>
                  <a:txBody>
                    <a:bodyPr/>
                    <a:lstStyle/>
                    <a:p>
                      <a:pPr algn="ctr"/>
                      <a:r>
                        <a:rPr lang="en-US" altLang="zh-CN" dirty="0">
                          <a:latin typeface="Times New Roman" panose="02020603050405020304" pitchFamily="18" charset="0"/>
                          <a:cs typeface="Times New Roman" panose="02020603050405020304" pitchFamily="18" charset="0"/>
                        </a:rPr>
                        <a:t>20.3</a:t>
                      </a:r>
                      <a:endParaRPr lang="zh-CN" altLang="en-US" dirty="0">
                        <a:latin typeface="Times New Roman" panose="02020603050405020304" pitchFamily="18" charset="0"/>
                        <a:cs typeface="Times New Roman" panose="02020603050405020304" pitchFamily="18" charset="0"/>
                      </a:endParaRPr>
                    </a:p>
                  </a:txBody>
                  <a:tcPr/>
                </a:tc>
                <a:tc>
                  <a:txBody>
                    <a:bodyPr/>
                    <a:lstStyle/>
                    <a:p>
                      <a:pPr algn="ctr"/>
                      <a:r>
                        <a:rPr lang="en-US" altLang="zh-CN" dirty="0">
                          <a:latin typeface="Times New Roman" panose="02020603050405020304" pitchFamily="18" charset="0"/>
                          <a:cs typeface="Times New Roman" panose="02020603050405020304" pitchFamily="18" charset="0"/>
                        </a:rPr>
                        <a:t>17.5</a:t>
                      </a:r>
                      <a:endParaRPr lang="zh-CN" altLang="en-US"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234492566"/>
                  </a:ext>
                </a:extLst>
              </a:tr>
              <a:tr h="370840">
                <a:tc>
                  <a:txBody>
                    <a:bodyPr/>
                    <a:lstStyle/>
                    <a:p>
                      <a:pPr algn="ctr"/>
                      <a:r>
                        <a:rPr lang="en-US" altLang="zh-CN" dirty="0">
                          <a:latin typeface="Times New Roman" panose="02020603050405020304" pitchFamily="18" charset="0"/>
                          <a:cs typeface="Times New Roman" panose="02020603050405020304" pitchFamily="18" charset="0"/>
                        </a:rPr>
                        <a:t>0.3</a:t>
                      </a:r>
                      <a:endParaRPr lang="zh-CN" altLang="en-US" dirty="0">
                        <a:latin typeface="Times New Roman" panose="02020603050405020304" pitchFamily="18" charset="0"/>
                        <a:cs typeface="Times New Roman" panose="02020603050405020304" pitchFamily="18" charset="0"/>
                      </a:endParaRPr>
                    </a:p>
                  </a:txBody>
                  <a:tcPr/>
                </a:tc>
                <a:tc>
                  <a:txBody>
                    <a:bodyPr/>
                    <a:lstStyle/>
                    <a:p>
                      <a:pPr algn="ctr"/>
                      <a:r>
                        <a:rPr lang="en-US" altLang="zh-CN" dirty="0">
                          <a:latin typeface="Times New Roman" panose="02020603050405020304" pitchFamily="18" charset="0"/>
                          <a:cs typeface="Times New Roman" panose="02020603050405020304" pitchFamily="18" charset="0"/>
                        </a:rPr>
                        <a:t>19.8</a:t>
                      </a:r>
                      <a:endParaRPr lang="zh-CN" altLang="en-US" dirty="0">
                        <a:latin typeface="Times New Roman" panose="02020603050405020304" pitchFamily="18" charset="0"/>
                        <a:cs typeface="Times New Roman" panose="02020603050405020304" pitchFamily="18" charset="0"/>
                      </a:endParaRPr>
                    </a:p>
                  </a:txBody>
                  <a:tcPr/>
                </a:tc>
                <a:tc>
                  <a:txBody>
                    <a:bodyPr/>
                    <a:lstStyle/>
                    <a:p>
                      <a:pPr algn="ctr"/>
                      <a:r>
                        <a:rPr lang="en-US" altLang="zh-CN" dirty="0">
                          <a:latin typeface="Times New Roman" panose="02020603050405020304" pitchFamily="18" charset="0"/>
                          <a:cs typeface="Times New Roman" panose="02020603050405020304" pitchFamily="18" charset="0"/>
                        </a:rPr>
                        <a:t>17.4</a:t>
                      </a:r>
                      <a:endParaRPr lang="zh-CN" altLang="en-US"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765785831"/>
                  </a:ext>
                </a:extLst>
              </a:tr>
              <a:tr h="370840">
                <a:tc>
                  <a:txBody>
                    <a:bodyPr/>
                    <a:lstStyle/>
                    <a:p>
                      <a:pPr algn="ctr"/>
                      <a:r>
                        <a:rPr lang="en-US" altLang="zh-CN" dirty="0">
                          <a:latin typeface="Times New Roman" panose="02020603050405020304" pitchFamily="18" charset="0"/>
                          <a:cs typeface="Times New Roman" panose="02020603050405020304" pitchFamily="18" charset="0"/>
                        </a:rPr>
                        <a:t>0.35</a:t>
                      </a:r>
                      <a:endParaRPr lang="zh-CN" altLang="en-US" dirty="0">
                        <a:latin typeface="Times New Roman" panose="02020603050405020304" pitchFamily="18" charset="0"/>
                        <a:cs typeface="Times New Roman" panose="02020603050405020304" pitchFamily="18" charset="0"/>
                      </a:endParaRPr>
                    </a:p>
                  </a:txBody>
                  <a:tcPr/>
                </a:tc>
                <a:tc>
                  <a:txBody>
                    <a:bodyPr/>
                    <a:lstStyle/>
                    <a:p>
                      <a:pPr algn="ctr"/>
                      <a:r>
                        <a:rPr lang="en-US" altLang="zh-CN" dirty="0">
                          <a:latin typeface="Times New Roman" panose="02020603050405020304" pitchFamily="18" charset="0"/>
                          <a:cs typeface="Times New Roman" panose="02020603050405020304" pitchFamily="18" charset="0"/>
                        </a:rPr>
                        <a:t>19.2</a:t>
                      </a:r>
                      <a:endParaRPr lang="zh-CN" altLang="en-US" dirty="0">
                        <a:latin typeface="Times New Roman" panose="02020603050405020304" pitchFamily="18" charset="0"/>
                        <a:cs typeface="Times New Roman" panose="02020603050405020304" pitchFamily="18" charset="0"/>
                      </a:endParaRPr>
                    </a:p>
                  </a:txBody>
                  <a:tcPr/>
                </a:tc>
                <a:tc>
                  <a:txBody>
                    <a:bodyPr/>
                    <a:lstStyle/>
                    <a:p>
                      <a:pPr algn="ctr"/>
                      <a:r>
                        <a:rPr lang="en-US" altLang="zh-CN" dirty="0">
                          <a:latin typeface="Times New Roman" panose="02020603050405020304" pitchFamily="18" charset="0"/>
                          <a:cs typeface="Times New Roman" panose="02020603050405020304" pitchFamily="18" charset="0"/>
                        </a:rPr>
                        <a:t>17.2</a:t>
                      </a:r>
                      <a:endParaRPr lang="zh-CN" altLang="en-US"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606163691"/>
                  </a:ext>
                </a:extLst>
              </a:tr>
            </a:tbl>
          </a:graphicData>
        </a:graphic>
      </p:graphicFrame>
      <p:sp>
        <p:nvSpPr>
          <p:cNvPr id="2" name="灯片编号占位符 1">
            <a:extLst>
              <a:ext uri="{FF2B5EF4-FFF2-40B4-BE49-F238E27FC236}">
                <a16:creationId xmlns:a16="http://schemas.microsoft.com/office/drawing/2014/main" id="{82EAA157-F6EC-879E-90EF-2AC0DDF45FA2}"/>
              </a:ext>
            </a:extLst>
          </p:cNvPr>
          <p:cNvSpPr>
            <a:spLocks noGrp="1"/>
          </p:cNvSpPr>
          <p:nvPr>
            <p:ph type="sldNum" sz="quarter" idx="7"/>
          </p:nvPr>
        </p:nvSpPr>
        <p:spPr/>
        <p:txBody>
          <a:bodyPr/>
          <a:lstStyle/>
          <a:p>
            <a:fld id="{B6F15528-21DE-4FAA-801E-634DDDAF4B2B}" type="slidenum">
              <a:rPr lang="en-US" altLang="zh-CN" smtClean="0"/>
              <a:t>22</a:t>
            </a:fld>
            <a:endParaRPr lang="zh-CN" altLang="en-US"/>
          </a:p>
        </p:txBody>
      </p:sp>
      <p:sp>
        <p:nvSpPr>
          <p:cNvPr id="14" name="文本框 13">
            <a:extLst>
              <a:ext uri="{FF2B5EF4-FFF2-40B4-BE49-F238E27FC236}">
                <a16:creationId xmlns:a16="http://schemas.microsoft.com/office/drawing/2014/main" id="{C061D72B-2086-5BAC-8F35-C2B88AAC49C8}"/>
              </a:ext>
            </a:extLst>
          </p:cNvPr>
          <p:cNvSpPr txBox="1">
            <a:spLocks noChangeArrowheads="1"/>
          </p:cNvSpPr>
          <p:nvPr/>
        </p:nvSpPr>
        <p:spPr bwMode="auto">
          <a:xfrm>
            <a:off x="83768" y="5226784"/>
            <a:ext cx="11853863"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en-US" altLang="zh-CN" dirty="0">
                <a:latin typeface="Times New Roman" panose="02020603050405020304" pitchFamily="18" charset="0"/>
                <a:ea typeface="宋体" panose="02010600030101010101" pitchFamily="2" charset="-122"/>
                <a:cs typeface="Times New Roman" panose="02020603050405020304" pitchFamily="18" charset="0"/>
              </a:rPr>
              <a:t>       </a:t>
            </a:r>
            <a:r>
              <a:rPr lang="en-US" altLang="zh-CN" sz="2000" dirty="0">
                <a:latin typeface="Times New Roman" panose="02020603050405020304" pitchFamily="18" charset="0"/>
                <a:ea typeface="宋体" panose="02010600030101010101" pitchFamily="2" charset="-122"/>
                <a:cs typeface="Times New Roman" panose="02020603050405020304" pitchFamily="18" charset="0"/>
              </a:rPr>
              <a:t>As can be seen from the figure, with the narrowing of the width of the cooling channel, the effects of oil cooling and water cooling gradually deteriorate. The overall cooling effect of water cooling is better than that of oil cooling, and water cooling has always met the design requirements. When the width of the oil cooling channel is less than </a:t>
            </a:r>
            <a:r>
              <a:rPr lang="en-US" altLang="zh-CN" sz="20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0.3mm</a:t>
            </a:r>
            <a:r>
              <a:rPr lang="en-US" altLang="zh-CN" sz="2000" dirty="0">
                <a:latin typeface="Times New Roman" panose="02020603050405020304" pitchFamily="18" charset="0"/>
                <a:ea typeface="宋体" panose="02010600030101010101" pitchFamily="2" charset="-122"/>
                <a:cs typeface="Times New Roman" panose="02020603050405020304" pitchFamily="18" charset="0"/>
              </a:rPr>
              <a:t>, the maximum temperature of the outer beryllium pipe is greater than </a:t>
            </a:r>
            <a:r>
              <a:rPr lang="en-US" altLang="zh-CN" sz="20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20℃</a:t>
            </a:r>
            <a:r>
              <a:rPr lang="en-US" altLang="zh-CN" sz="2000" dirty="0">
                <a:latin typeface="Times New Roman" panose="02020603050405020304" pitchFamily="18" charset="0"/>
                <a:ea typeface="宋体" panose="02010600030101010101" pitchFamily="2" charset="-122"/>
                <a:cs typeface="Times New Roman" panose="02020603050405020304" pitchFamily="18" charset="0"/>
              </a:rPr>
              <a:t>, which does not meet the design requirements</a:t>
            </a:r>
            <a:r>
              <a:rPr lang="zh-CN" altLang="zh-CN" sz="2000" dirty="0">
                <a:latin typeface="Times New Roman" panose="02020603050405020304" pitchFamily="18" charset="0"/>
                <a:ea typeface="宋体" panose="02010600030101010101" pitchFamily="2" charset="-122"/>
                <a:cs typeface="Times New Roman" panose="02020603050405020304" pitchFamily="18" charset="0"/>
              </a:rPr>
              <a:t>。</a:t>
            </a:r>
            <a:endParaRPr lang="zh-CN" altLang="en-US" dirty="0">
              <a:cs typeface="Times New Roman" panose="02020603050405020304" pitchFamily="18" charset="0"/>
            </a:endParaRPr>
          </a:p>
        </p:txBody>
      </p:sp>
      <p:pic>
        <p:nvPicPr>
          <p:cNvPr id="7" name="图片 6">
            <a:extLst>
              <a:ext uri="{FF2B5EF4-FFF2-40B4-BE49-F238E27FC236}">
                <a16:creationId xmlns:a16="http://schemas.microsoft.com/office/drawing/2014/main" id="{859F7A11-20A5-A87B-A0FC-3DD9D2F9762E}"/>
              </a:ext>
            </a:extLst>
          </p:cNvPr>
          <p:cNvPicPr>
            <a:picLocks noChangeAspect="1"/>
          </p:cNvPicPr>
          <p:nvPr/>
        </p:nvPicPr>
        <p:blipFill>
          <a:blip r:embed="rId3"/>
          <a:stretch>
            <a:fillRect/>
          </a:stretch>
        </p:blipFill>
        <p:spPr>
          <a:xfrm>
            <a:off x="6379864" y="990600"/>
            <a:ext cx="5770016" cy="4417640"/>
          </a:xfrm>
          <a:prstGeom prst="rect">
            <a:avLst/>
          </a:prstGeom>
        </p:spPr>
      </p:pic>
    </p:spTree>
    <p:extLst>
      <p:ext uri="{BB962C8B-B14F-4D97-AF65-F5344CB8AC3E}">
        <p14:creationId xmlns:p14="http://schemas.microsoft.com/office/powerpoint/2010/main" val="23319732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图片 1" descr="图片包含 自然, 火山口&#10;&#10;描述已自动生成"/>
          <p:cNvPicPr>
            <a:picLocks noChangeAspect="1"/>
          </p:cNvPicPr>
          <p:nvPr/>
        </p:nvPicPr>
        <p:blipFill>
          <a:blip r:embed="rId3"/>
          <a:stretch/>
        </p:blipFill>
        <p:spPr bwMode="auto">
          <a:xfrm>
            <a:off x="27380" y="52533"/>
            <a:ext cx="864000" cy="540000"/>
          </a:xfrm>
          <a:prstGeom prst="rect">
            <a:avLst/>
          </a:prstGeom>
        </p:spPr>
      </p:pic>
      <p:sp>
        <p:nvSpPr>
          <p:cNvPr id="6" name="矩形 3"/>
          <p:cNvSpPr/>
          <p:nvPr/>
        </p:nvSpPr>
        <p:spPr bwMode="auto">
          <a:xfrm>
            <a:off x="879668" y="96708"/>
            <a:ext cx="10432664" cy="584775"/>
          </a:xfrm>
          <a:prstGeom prst="rect">
            <a:avLst/>
          </a:prstGeom>
        </p:spPr>
        <p:txBody>
          <a:bodyPr wrap="none">
            <a:spAutoFit/>
          </a:bodyPr>
          <a:lstStyle/>
          <a:p>
            <a:pPr algn="ctr">
              <a:spcBef>
                <a:spcPts val="600"/>
              </a:spcBef>
              <a:defRPr/>
            </a:pPr>
            <a:r>
              <a:rPr lang="en-US" altLang="zh-CN" sz="3200" dirty="0">
                <a:latin typeface="Times New Roman"/>
                <a:cs typeface="Times New Roman"/>
              </a:rPr>
              <a:t>Parameter optimization of central </a:t>
            </a:r>
            <a:r>
              <a:rPr lang="en-US" altLang="zh-CN" sz="3200" dirty="0" err="1">
                <a:latin typeface="Times New Roman"/>
                <a:cs typeface="Times New Roman"/>
              </a:rPr>
              <a:t>Bepipe</a:t>
            </a:r>
            <a:r>
              <a:rPr lang="en-US" altLang="zh-CN" sz="3200" dirty="0">
                <a:latin typeface="Times New Roman"/>
                <a:cs typeface="Times New Roman"/>
              </a:rPr>
              <a:t> cooling ring channel</a:t>
            </a:r>
            <a:endParaRPr lang="en-US" altLang="zh-CN" sz="3200" dirty="0">
              <a:latin typeface="黑体"/>
              <a:ea typeface="黑体"/>
            </a:endParaRPr>
          </a:p>
        </p:txBody>
      </p:sp>
      <p:sp>
        <p:nvSpPr>
          <p:cNvPr id="7" name="文本框 6">
            <a:extLst>
              <a:ext uri="{FF2B5EF4-FFF2-40B4-BE49-F238E27FC236}">
                <a16:creationId xmlns:a16="http://schemas.microsoft.com/office/drawing/2014/main" id="{E342BB88-7228-98BA-3142-6CFC3287097C}"/>
              </a:ext>
            </a:extLst>
          </p:cNvPr>
          <p:cNvSpPr txBox="1"/>
          <p:nvPr/>
        </p:nvSpPr>
        <p:spPr>
          <a:xfrm>
            <a:off x="266700" y="4558698"/>
            <a:ext cx="11658600" cy="2246769"/>
          </a:xfrm>
          <a:prstGeom prst="rect">
            <a:avLst/>
          </a:prstGeom>
          <a:noFill/>
        </p:spPr>
        <p:txBody>
          <a:bodyPr wrap="square">
            <a:spAutoFit/>
          </a:bodyPr>
          <a:lstStyle/>
          <a:p>
            <a:pPr indent="127000" algn="just">
              <a:defRPr/>
            </a:pPr>
            <a:r>
              <a:rPr lang="en-US" altLang="zh-CN" kern="100" dirty="0">
                <a:latin typeface="Times New Roman" panose="02020603050405020304" pitchFamily="18" charset="0"/>
                <a:ea typeface="宋体" panose="02010600030101010101" pitchFamily="2" charset="-122"/>
                <a:cs typeface="Times New Roman" panose="02020603050405020304" pitchFamily="18" charset="0"/>
              </a:rPr>
              <a:t>    </a:t>
            </a:r>
            <a:r>
              <a:rPr lang="en-US" altLang="zh-CN" sz="2000" kern="100" dirty="0">
                <a:latin typeface="Times New Roman" panose="02020603050405020304" pitchFamily="18" charset="0"/>
                <a:ea typeface="宋体" panose="02010600030101010101" pitchFamily="2" charset="-122"/>
                <a:cs typeface="Times New Roman" panose="02020603050405020304" pitchFamily="18" charset="0"/>
              </a:rPr>
              <a:t>It can be seen from the figure that the inlet and outlet pressure drop of the cooling channel decreases with the increase of the width of the cooling channel. When the channel width is less than 0.2mm by water cooling, the pressure drop is greater than 0.1MPa, which does not meet the strength requirements of the central beryllium pipe. When the channel width is less than 0.25mm by oil cooling, it does not meet the requirements.</a:t>
            </a:r>
          </a:p>
          <a:p>
            <a:pPr indent="127000" algn="just">
              <a:defRPr/>
            </a:pPr>
            <a:r>
              <a:rPr lang="en-US" altLang="zh-CN" sz="2000" kern="100" dirty="0">
                <a:latin typeface="Times New Roman" panose="02020603050405020304" pitchFamily="18" charset="0"/>
                <a:ea typeface="宋体" panose="02010600030101010101" pitchFamily="2" charset="-122"/>
                <a:cs typeface="Times New Roman" panose="02020603050405020304" pitchFamily="18" charset="0"/>
              </a:rPr>
              <a:t>    Based on the temperature and pressure drop diagram, considering the design safety and temperature control requirements, the cooling channel width is </a:t>
            </a:r>
            <a:r>
              <a:rPr lang="en-US" altLang="zh-CN" sz="2000"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0.3mm</a:t>
            </a:r>
            <a:r>
              <a:rPr lang="en-US" altLang="zh-CN" sz="2000" kern="100" dirty="0">
                <a:latin typeface="Times New Roman" panose="02020603050405020304" pitchFamily="18" charset="0"/>
                <a:ea typeface="宋体" panose="02010600030101010101" pitchFamily="2" charset="-122"/>
                <a:cs typeface="Times New Roman" panose="02020603050405020304" pitchFamily="18" charset="0"/>
              </a:rPr>
              <a:t> when the </a:t>
            </a:r>
            <a:r>
              <a:rPr lang="en-US" altLang="zh-CN" sz="2000"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oil cooling </a:t>
            </a:r>
            <a:r>
              <a:rPr lang="en-US" altLang="zh-CN" sz="2000" kern="100" dirty="0">
                <a:latin typeface="Times New Roman" panose="02020603050405020304" pitchFamily="18" charset="0"/>
                <a:ea typeface="宋体" panose="02010600030101010101" pitchFamily="2" charset="-122"/>
                <a:cs typeface="Times New Roman" panose="02020603050405020304" pitchFamily="18" charset="0"/>
              </a:rPr>
              <a:t>mode is used, and </a:t>
            </a:r>
            <a:r>
              <a:rPr lang="en-US" altLang="zh-CN" sz="2000"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0.2mm</a:t>
            </a:r>
            <a:r>
              <a:rPr lang="en-US" altLang="zh-CN" sz="2000" kern="100" dirty="0">
                <a:latin typeface="Times New Roman" panose="02020603050405020304" pitchFamily="18" charset="0"/>
                <a:ea typeface="宋体" panose="02010600030101010101" pitchFamily="2" charset="-122"/>
                <a:cs typeface="Times New Roman" panose="02020603050405020304" pitchFamily="18" charset="0"/>
              </a:rPr>
              <a:t> when the </a:t>
            </a:r>
            <a:r>
              <a:rPr lang="en-US" altLang="zh-CN" sz="2000"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water cooling </a:t>
            </a:r>
            <a:r>
              <a:rPr lang="en-US" altLang="zh-CN" sz="2000" kern="100" dirty="0">
                <a:latin typeface="Times New Roman" panose="02020603050405020304" pitchFamily="18" charset="0"/>
                <a:ea typeface="宋体" panose="02010600030101010101" pitchFamily="2" charset="-122"/>
                <a:cs typeface="Times New Roman" panose="02020603050405020304" pitchFamily="18" charset="0"/>
              </a:rPr>
              <a:t>mode is used.</a:t>
            </a:r>
            <a:endParaRPr lang="zh-CN" altLang="zh-CN" sz="2000" kern="100" dirty="0">
              <a:latin typeface="Times New Roman" panose="02020603050405020304" pitchFamily="18" charset="0"/>
              <a:ea typeface="宋体" panose="02010600030101010101" pitchFamily="2" charset="-122"/>
              <a:cs typeface="Times New Roman" panose="02020603050405020304" pitchFamily="18" charset="0"/>
            </a:endParaRPr>
          </a:p>
        </p:txBody>
      </p:sp>
      <p:graphicFrame>
        <p:nvGraphicFramePr>
          <p:cNvPr id="9" name="表格 8">
            <a:extLst>
              <a:ext uri="{FF2B5EF4-FFF2-40B4-BE49-F238E27FC236}">
                <a16:creationId xmlns:a16="http://schemas.microsoft.com/office/drawing/2014/main" id="{7D8201F8-127D-686E-56E7-76AD70296E8C}"/>
              </a:ext>
            </a:extLst>
          </p:cNvPr>
          <p:cNvGraphicFramePr>
            <a:graphicFrameLocks noGrp="1"/>
          </p:cNvGraphicFramePr>
          <p:nvPr>
            <p:extLst>
              <p:ext uri="{D42A27DB-BD31-4B8C-83A1-F6EECF244321}">
                <p14:modId xmlns:p14="http://schemas.microsoft.com/office/powerpoint/2010/main" val="3260213404"/>
              </p:ext>
            </p:extLst>
          </p:nvPr>
        </p:nvGraphicFramePr>
        <p:xfrm>
          <a:off x="276695" y="1549350"/>
          <a:ext cx="6172200" cy="2865120"/>
        </p:xfrm>
        <a:graphic>
          <a:graphicData uri="http://schemas.openxmlformats.org/drawingml/2006/table">
            <a:tbl>
              <a:tblPr firstRow="1" bandRow="1">
                <a:tableStyleId>{93296810-A885-4BE3-A3E7-6D5BEEA58F35}</a:tableStyleId>
              </a:tblPr>
              <a:tblGrid>
                <a:gridCol w="2057400">
                  <a:extLst>
                    <a:ext uri="{9D8B030D-6E8A-4147-A177-3AD203B41FA5}">
                      <a16:colId xmlns:a16="http://schemas.microsoft.com/office/drawing/2014/main" val="1084780238"/>
                    </a:ext>
                  </a:extLst>
                </a:gridCol>
                <a:gridCol w="1993392">
                  <a:extLst>
                    <a:ext uri="{9D8B030D-6E8A-4147-A177-3AD203B41FA5}">
                      <a16:colId xmlns:a16="http://schemas.microsoft.com/office/drawing/2014/main" val="1531593081"/>
                    </a:ext>
                  </a:extLst>
                </a:gridCol>
                <a:gridCol w="2121408">
                  <a:extLst>
                    <a:ext uri="{9D8B030D-6E8A-4147-A177-3AD203B41FA5}">
                      <a16:colId xmlns:a16="http://schemas.microsoft.com/office/drawing/2014/main" val="360172323"/>
                    </a:ext>
                  </a:extLst>
                </a:gridCol>
              </a:tblGrid>
              <a:tr h="0">
                <a:tc>
                  <a:txBody>
                    <a:bodyPr/>
                    <a:lstStyle/>
                    <a:p>
                      <a:pPr algn="ctr"/>
                      <a:r>
                        <a:rPr lang="en-US" altLang="zh-CN" dirty="0">
                          <a:solidFill>
                            <a:schemeClr val="tx1"/>
                          </a:solidFill>
                        </a:rPr>
                        <a:t>Cooling channel width/mm</a:t>
                      </a:r>
                      <a:endParaRPr lang="zh-CN" altLang="en-US"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en-US" altLang="zh-CN" dirty="0">
                          <a:solidFill>
                            <a:schemeClr val="tx1"/>
                          </a:solidFill>
                        </a:rPr>
                        <a:t>Pressure drop (oil cooling)/KPa</a:t>
                      </a:r>
                      <a:endParaRPr lang="zh-CN" altLang="en-US"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dirty="0">
                          <a:solidFill>
                            <a:schemeClr val="tx1"/>
                          </a:solidFill>
                        </a:rPr>
                        <a:t>Pressure drop (water cooling)/KPa</a:t>
                      </a:r>
                      <a:endParaRPr lang="zh-CN" altLang="en-US" dirty="0">
                        <a:solidFill>
                          <a:schemeClr val="tx1"/>
                        </a:solidFill>
                        <a:latin typeface="Times New Roman" panose="02020603050405020304" pitchFamily="18" charset="0"/>
                        <a:cs typeface="Times New Roman" panose="02020603050405020304" pitchFamily="18" charset="0"/>
                      </a:endParaRPr>
                    </a:p>
                  </a:txBody>
                  <a:tcPr anchor="b"/>
                </a:tc>
                <a:extLst>
                  <a:ext uri="{0D108BD9-81ED-4DB2-BD59-A6C34878D82A}">
                    <a16:rowId xmlns:a16="http://schemas.microsoft.com/office/drawing/2014/main" val="2771009884"/>
                  </a:ext>
                </a:extLst>
              </a:tr>
              <a:tr h="370840">
                <a:tc>
                  <a:txBody>
                    <a:bodyPr/>
                    <a:lstStyle/>
                    <a:p>
                      <a:pPr algn="ctr"/>
                      <a:r>
                        <a:rPr lang="en-US" altLang="zh-CN" dirty="0">
                          <a:latin typeface="Times New Roman" panose="02020603050405020304" pitchFamily="18" charset="0"/>
                          <a:cs typeface="Times New Roman" panose="02020603050405020304" pitchFamily="18" charset="0"/>
                        </a:rPr>
                        <a:t>0.1</a:t>
                      </a:r>
                      <a:endParaRPr lang="zh-CN" altLang="en-US" dirty="0">
                        <a:latin typeface="Times New Roman" panose="02020603050405020304" pitchFamily="18" charset="0"/>
                        <a:cs typeface="Times New Roman" panose="02020603050405020304" pitchFamily="18" charset="0"/>
                      </a:endParaRPr>
                    </a:p>
                  </a:txBody>
                  <a:tcPr/>
                </a:tc>
                <a:tc>
                  <a:txBody>
                    <a:bodyPr/>
                    <a:lstStyle/>
                    <a:p>
                      <a:pPr algn="ctr"/>
                      <a:r>
                        <a:rPr lang="en-US" altLang="zh-CN" dirty="0">
                          <a:latin typeface="Times New Roman" panose="02020603050405020304" pitchFamily="18" charset="0"/>
                          <a:cs typeface="Times New Roman" panose="02020603050405020304" pitchFamily="18" charset="0"/>
                        </a:rPr>
                        <a:t>1254.11</a:t>
                      </a:r>
                      <a:endParaRPr lang="zh-CN" altLang="en-US" dirty="0">
                        <a:latin typeface="Times New Roman" panose="02020603050405020304" pitchFamily="18" charset="0"/>
                        <a:cs typeface="Times New Roman" panose="02020603050405020304" pitchFamily="18" charset="0"/>
                      </a:endParaRPr>
                    </a:p>
                  </a:txBody>
                  <a:tcPr/>
                </a:tc>
                <a:tc>
                  <a:txBody>
                    <a:bodyPr/>
                    <a:lstStyle/>
                    <a:p>
                      <a:pPr algn="ctr"/>
                      <a:r>
                        <a:rPr lang="en-US" altLang="zh-CN" dirty="0">
                          <a:latin typeface="Times New Roman" panose="02020603050405020304" pitchFamily="18" charset="0"/>
                          <a:cs typeface="Times New Roman" panose="02020603050405020304" pitchFamily="18" charset="0"/>
                        </a:rPr>
                        <a:t>698.03</a:t>
                      </a:r>
                      <a:endParaRPr lang="zh-CN" altLang="en-US"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550382703"/>
                  </a:ext>
                </a:extLst>
              </a:tr>
              <a:tr h="370840">
                <a:tc>
                  <a:txBody>
                    <a:bodyPr/>
                    <a:lstStyle/>
                    <a:p>
                      <a:pPr algn="ctr"/>
                      <a:r>
                        <a:rPr lang="en-US" altLang="zh-CN" dirty="0">
                          <a:latin typeface="Times New Roman" panose="02020603050405020304" pitchFamily="18" charset="0"/>
                          <a:cs typeface="Times New Roman" panose="02020603050405020304" pitchFamily="18" charset="0"/>
                        </a:rPr>
                        <a:t>0.15</a:t>
                      </a:r>
                      <a:endParaRPr lang="zh-CN" altLang="en-US" dirty="0">
                        <a:latin typeface="Times New Roman" panose="02020603050405020304" pitchFamily="18" charset="0"/>
                        <a:cs typeface="Times New Roman" panose="02020603050405020304" pitchFamily="18" charset="0"/>
                      </a:endParaRPr>
                    </a:p>
                  </a:txBody>
                  <a:tcPr/>
                </a:tc>
                <a:tc>
                  <a:txBody>
                    <a:bodyPr/>
                    <a:lstStyle/>
                    <a:p>
                      <a:pPr algn="ctr"/>
                      <a:r>
                        <a:rPr lang="en-US" altLang="zh-CN" dirty="0">
                          <a:latin typeface="Times New Roman" panose="02020603050405020304" pitchFamily="18" charset="0"/>
                          <a:cs typeface="Times New Roman" panose="02020603050405020304" pitchFamily="18" charset="0"/>
                        </a:rPr>
                        <a:t>363.03</a:t>
                      </a:r>
                      <a:endParaRPr lang="zh-CN" altLang="en-US" dirty="0">
                        <a:latin typeface="Times New Roman" panose="02020603050405020304" pitchFamily="18" charset="0"/>
                        <a:cs typeface="Times New Roman" panose="02020603050405020304" pitchFamily="18" charset="0"/>
                      </a:endParaRPr>
                    </a:p>
                  </a:txBody>
                  <a:tcPr/>
                </a:tc>
                <a:tc>
                  <a:txBody>
                    <a:bodyPr/>
                    <a:lstStyle/>
                    <a:p>
                      <a:pPr algn="ctr"/>
                      <a:r>
                        <a:rPr lang="en-US" altLang="zh-CN" dirty="0">
                          <a:latin typeface="Times New Roman" panose="02020603050405020304" pitchFamily="18" charset="0"/>
                          <a:cs typeface="Times New Roman" panose="02020603050405020304" pitchFamily="18" charset="0"/>
                        </a:rPr>
                        <a:t>199.28</a:t>
                      </a:r>
                      <a:endParaRPr lang="zh-CN" altLang="en-US"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852820894"/>
                  </a:ext>
                </a:extLst>
              </a:tr>
              <a:tr h="370840">
                <a:tc>
                  <a:txBody>
                    <a:bodyPr/>
                    <a:lstStyle/>
                    <a:p>
                      <a:pPr algn="ctr"/>
                      <a:r>
                        <a:rPr lang="en-US" altLang="zh-CN" dirty="0">
                          <a:latin typeface="Times New Roman" panose="02020603050405020304" pitchFamily="18" charset="0"/>
                          <a:cs typeface="Times New Roman" panose="02020603050405020304" pitchFamily="18" charset="0"/>
                        </a:rPr>
                        <a:t>0.2</a:t>
                      </a:r>
                      <a:endParaRPr lang="zh-CN" altLang="en-US" dirty="0">
                        <a:latin typeface="Times New Roman" panose="02020603050405020304" pitchFamily="18" charset="0"/>
                        <a:cs typeface="Times New Roman" panose="02020603050405020304" pitchFamily="18" charset="0"/>
                      </a:endParaRPr>
                    </a:p>
                  </a:txBody>
                  <a:tcPr/>
                </a:tc>
                <a:tc>
                  <a:txBody>
                    <a:bodyPr/>
                    <a:lstStyle/>
                    <a:p>
                      <a:pPr algn="ctr"/>
                      <a:r>
                        <a:rPr lang="en-US" altLang="zh-CN" dirty="0">
                          <a:latin typeface="Times New Roman" panose="02020603050405020304" pitchFamily="18" charset="0"/>
                          <a:cs typeface="Times New Roman" panose="02020603050405020304" pitchFamily="18" charset="0"/>
                        </a:rPr>
                        <a:t>167.04</a:t>
                      </a:r>
                      <a:endParaRPr lang="zh-CN" altLang="en-US" dirty="0">
                        <a:latin typeface="Times New Roman" panose="02020603050405020304" pitchFamily="18" charset="0"/>
                        <a:cs typeface="Times New Roman" panose="02020603050405020304" pitchFamily="18" charset="0"/>
                      </a:endParaRPr>
                    </a:p>
                  </a:txBody>
                  <a:tcPr/>
                </a:tc>
                <a:tc>
                  <a:txBody>
                    <a:bodyPr/>
                    <a:lstStyle/>
                    <a:p>
                      <a:pPr algn="ctr"/>
                      <a:r>
                        <a:rPr lang="en-US" altLang="zh-CN" dirty="0">
                          <a:latin typeface="Times New Roman" panose="02020603050405020304" pitchFamily="18" charset="0"/>
                          <a:cs typeface="Times New Roman" panose="02020603050405020304" pitchFamily="18" charset="0"/>
                        </a:rPr>
                        <a:t>92.83</a:t>
                      </a:r>
                      <a:endParaRPr lang="zh-CN" altLang="en-US"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68627337"/>
                  </a:ext>
                </a:extLst>
              </a:tr>
              <a:tr h="370840">
                <a:tc>
                  <a:txBody>
                    <a:bodyPr/>
                    <a:lstStyle/>
                    <a:p>
                      <a:pPr algn="ctr"/>
                      <a:r>
                        <a:rPr lang="en-US" altLang="zh-CN" dirty="0">
                          <a:latin typeface="Times New Roman" panose="02020603050405020304" pitchFamily="18" charset="0"/>
                          <a:cs typeface="Times New Roman" panose="02020603050405020304" pitchFamily="18" charset="0"/>
                        </a:rPr>
                        <a:t>0.25</a:t>
                      </a:r>
                      <a:endParaRPr lang="zh-CN" altLang="en-US" dirty="0">
                        <a:latin typeface="Times New Roman" panose="02020603050405020304" pitchFamily="18" charset="0"/>
                        <a:cs typeface="Times New Roman" panose="02020603050405020304" pitchFamily="18" charset="0"/>
                      </a:endParaRPr>
                    </a:p>
                  </a:txBody>
                  <a:tcPr/>
                </a:tc>
                <a:tc>
                  <a:txBody>
                    <a:bodyPr/>
                    <a:lstStyle/>
                    <a:p>
                      <a:pPr algn="ctr"/>
                      <a:r>
                        <a:rPr lang="en-US" altLang="zh-CN" dirty="0">
                          <a:latin typeface="Times New Roman" panose="02020603050405020304" pitchFamily="18" charset="0"/>
                          <a:cs typeface="Times New Roman" panose="02020603050405020304" pitchFamily="18" charset="0"/>
                        </a:rPr>
                        <a:t>94.76</a:t>
                      </a:r>
                      <a:endParaRPr lang="zh-CN" altLang="en-US" dirty="0">
                        <a:latin typeface="Times New Roman" panose="02020603050405020304" pitchFamily="18" charset="0"/>
                        <a:cs typeface="Times New Roman" panose="02020603050405020304" pitchFamily="18" charset="0"/>
                      </a:endParaRPr>
                    </a:p>
                  </a:txBody>
                  <a:tcPr/>
                </a:tc>
                <a:tc>
                  <a:txBody>
                    <a:bodyPr/>
                    <a:lstStyle/>
                    <a:p>
                      <a:pPr algn="ctr"/>
                      <a:r>
                        <a:rPr lang="en-US" altLang="zh-CN" dirty="0">
                          <a:latin typeface="Times New Roman" panose="02020603050405020304" pitchFamily="18" charset="0"/>
                          <a:cs typeface="Times New Roman" panose="02020603050405020304" pitchFamily="18" charset="0"/>
                        </a:rPr>
                        <a:t>52.67</a:t>
                      </a:r>
                      <a:endParaRPr lang="zh-CN" altLang="en-US"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234492566"/>
                  </a:ext>
                </a:extLst>
              </a:tr>
              <a:tr h="370840">
                <a:tc>
                  <a:txBody>
                    <a:bodyPr/>
                    <a:lstStyle/>
                    <a:p>
                      <a:pPr algn="ctr"/>
                      <a:r>
                        <a:rPr lang="en-US" altLang="zh-CN" dirty="0">
                          <a:latin typeface="Times New Roman" panose="02020603050405020304" pitchFamily="18" charset="0"/>
                          <a:cs typeface="Times New Roman" panose="02020603050405020304" pitchFamily="18" charset="0"/>
                        </a:rPr>
                        <a:t>0.3</a:t>
                      </a:r>
                      <a:endParaRPr lang="zh-CN" altLang="en-US" dirty="0">
                        <a:latin typeface="Times New Roman" panose="02020603050405020304" pitchFamily="18" charset="0"/>
                        <a:cs typeface="Times New Roman" panose="02020603050405020304" pitchFamily="18" charset="0"/>
                      </a:endParaRPr>
                    </a:p>
                  </a:txBody>
                  <a:tcPr/>
                </a:tc>
                <a:tc>
                  <a:txBody>
                    <a:bodyPr/>
                    <a:lstStyle/>
                    <a:p>
                      <a:pPr algn="ctr"/>
                      <a:r>
                        <a:rPr lang="en-US" altLang="zh-CN" dirty="0">
                          <a:latin typeface="Times New Roman" panose="02020603050405020304" pitchFamily="18" charset="0"/>
                          <a:cs typeface="Times New Roman" panose="02020603050405020304" pitchFamily="18" charset="0"/>
                        </a:rPr>
                        <a:t>55.26</a:t>
                      </a:r>
                      <a:endParaRPr lang="zh-CN" altLang="en-US" dirty="0">
                        <a:latin typeface="Times New Roman" panose="02020603050405020304" pitchFamily="18" charset="0"/>
                        <a:cs typeface="Times New Roman" panose="02020603050405020304" pitchFamily="18" charset="0"/>
                      </a:endParaRPr>
                    </a:p>
                  </a:txBody>
                  <a:tcPr/>
                </a:tc>
                <a:tc>
                  <a:txBody>
                    <a:bodyPr/>
                    <a:lstStyle/>
                    <a:p>
                      <a:pPr algn="ctr"/>
                      <a:r>
                        <a:rPr lang="en-US" altLang="zh-CN" dirty="0">
                          <a:latin typeface="Times New Roman" panose="02020603050405020304" pitchFamily="18" charset="0"/>
                          <a:cs typeface="Times New Roman" panose="02020603050405020304" pitchFamily="18" charset="0"/>
                        </a:rPr>
                        <a:t>30.88</a:t>
                      </a:r>
                      <a:endParaRPr lang="zh-CN" altLang="en-US"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765785831"/>
                  </a:ext>
                </a:extLst>
              </a:tr>
              <a:tr h="370840">
                <a:tc>
                  <a:txBody>
                    <a:bodyPr/>
                    <a:lstStyle/>
                    <a:p>
                      <a:pPr algn="ctr"/>
                      <a:r>
                        <a:rPr lang="en-US" altLang="zh-CN" dirty="0">
                          <a:latin typeface="Times New Roman" panose="02020603050405020304" pitchFamily="18" charset="0"/>
                          <a:cs typeface="Times New Roman" panose="02020603050405020304" pitchFamily="18" charset="0"/>
                        </a:rPr>
                        <a:t>0.35</a:t>
                      </a:r>
                      <a:endParaRPr lang="zh-CN" altLang="en-US" dirty="0">
                        <a:latin typeface="Times New Roman" panose="02020603050405020304" pitchFamily="18" charset="0"/>
                        <a:cs typeface="Times New Roman" panose="02020603050405020304" pitchFamily="18" charset="0"/>
                      </a:endParaRPr>
                    </a:p>
                  </a:txBody>
                  <a:tcPr/>
                </a:tc>
                <a:tc>
                  <a:txBody>
                    <a:bodyPr/>
                    <a:lstStyle/>
                    <a:p>
                      <a:pPr algn="ctr"/>
                      <a:r>
                        <a:rPr lang="en-US" altLang="zh-CN" dirty="0">
                          <a:latin typeface="Times New Roman" panose="02020603050405020304" pitchFamily="18" charset="0"/>
                          <a:cs typeface="Times New Roman" panose="02020603050405020304" pitchFamily="18" charset="0"/>
                        </a:rPr>
                        <a:t>36.15</a:t>
                      </a:r>
                      <a:endParaRPr lang="zh-CN" altLang="en-US" dirty="0">
                        <a:latin typeface="Times New Roman" panose="02020603050405020304" pitchFamily="18" charset="0"/>
                        <a:cs typeface="Times New Roman" panose="02020603050405020304" pitchFamily="18" charset="0"/>
                      </a:endParaRPr>
                    </a:p>
                  </a:txBody>
                  <a:tcPr/>
                </a:tc>
                <a:tc>
                  <a:txBody>
                    <a:bodyPr/>
                    <a:lstStyle/>
                    <a:p>
                      <a:pPr algn="ctr"/>
                      <a:r>
                        <a:rPr lang="en-US" altLang="zh-CN" dirty="0">
                          <a:latin typeface="Times New Roman" panose="02020603050405020304" pitchFamily="18" charset="0"/>
                          <a:cs typeface="Times New Roman" panose="02020603050405020304" pitchFamily="18" charset="0"/>
                        </a:rPr>
                        <a:t>20.34</a:t>
                      </a:r>
                      <a:endParaRPr lang="zh-CN" altLang="en-US"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606163691"/>
                  </a:ext>
                </a:extLst>
              </a:tr>
            </a:tbl>
          </a:graphicData>
        </a:graphic>
      </p:graphicFrame>
      <p:sp>
        <p:nvSpPr>
          <p:cNvPr id="11" name="文本框 10">
            <a:extLst>
              <a:ext uri="{FF2B5EF4-FFF2-40B4-BE49-F238E27FC236}">
                <a16:creationId xmlns:a16="http://schemas.microsoft.com/office/drawing/2014/main" id="{58495F22-1274-88C6-863C-84A082ADED67}"/>
              </a:ext>
            </a:extLst>
          </p:cNvPr>
          <p:cNvSpPr txBox="1"/>
          <p:nvPr/>
        </p:nvSpPr>
        <p:spPr>
          <a:xfrm>
            <a:off x="879668" y="841464"/>
            <a:ext cx="5285904" cy="707886"/>
          </a:xfrm>
          <a:prstGeom prst="rect">
            <a:avLst/>
          </a:prstGeom>
          <a:noFill/>
        </p:spPr>
        <p:txBody>
          <a:bodyPr wrap="square">
            <a:spAutoFit/>
          </a:bodyPr>
          <a:lstStyle/>
          <a:p>
            <a:r>
              <a:rPr lang="en-US" altLang="zh-CN" sz="2000" kern="100" dirty="0">
                <a:latin typeface="Times New Roman" panose="02020603050405020304" pitchFamily="18" charset="0"/>
                <a:ea typeface="宋体" panose="02010600030101010101" pitchFamily="2" charset="-122"/>
                <a:cs typeface="Times New Roman" panose="02020603050405020304" pitchFamily="18" charset="0"/>
              </a:rPr>
              <a:t>Pressure drop at inlet and outlet under different width of cooling channel</a:t>
            </a:r>
            <a:endParaRPr lang="zh-CN" altLang="en-US" sz="2000" kern="100"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2" name="灯片编号占位符 1">
            <a:extLst>
              <a:ext uri="{FF2B5EF4-FFF2-40B4-BE49-F238E27FC236}">
                <a16:creationId xmlns:a16="http://schemas.microsoft.com/office/drawing/2014/main" id="{4A36F2CE-7CD6-2819-ECBD-6F8708AE637F}"/>
              </a:ext>
            </a:extLst>
          </p:cNvPr>
          <p:cNvSpPr>
            <a:spLocks noGrp="1"/>
          </p:cNvSpPr>
          <p:nvPr>
            <p:ph type="sldNum" sz="quarter" idx="7"/>
          </p:nvPr>
        </p:nvSpPr>
        <p:spPr>
          <a:xfrm>
            <a:off x="11125200" y="6377940"/>
            <a:ext cx="457200" cy="342900"/>
          </a:xfrm>
        </p:spPr>
        <p:txBody>
          <a:bodyPr/>
          <a:lstStyle/>
          <a:p>
            <a:fld id="{B6F15528-21DE-4FAA-801E-634DDDAF4B2B}" type="slidenum">
              <a:rPr lang="en-US" altLang="zh-CN" smtClean="0"/>
              <a:t>23</a:t>
            </a:fld>
            <a:endParaRPr lang="zh-CN" altLang="en-US" dirty="0"/>
          </a:p>
        </p:txBody>
      </p:sp>
      <p:pic>
        <p:nvPicPr>
          <p:cNvPr id="8" name="图片 7">
            <a:extLst>
              <a:ext uri="{FF2B5EF4-FFF2-40B4-BE49-F238E27FC236}">
                <a16:creationId xmlns:a16="http://schemas.microsoft.com/office/drawing/2014/main" id="{1A7DCC53-A163-1903-B62F-128BDEDE9D9F}"/>
              </a:ext>
            </a:extLst>
          </p:cNvPr>
          <p:cNvPicPr>
            <a:picLocks noChangeAspect="1"/>
          </p:cNvPicPr>
          <p:nvPr/>
        </p:nvPicPr>
        <p:blipFill>
          <a:blip r:embed="rId4"/>
          <a:stretch>
            <a:fillRect/>
          </a:stretch>
        </p:blipFill>
        <p:spPr>
          <a:xfrm>
            <a:off x="6448895" y="465689"/>
            <a:ext cx="5677625" cy="4346904"/>
          </a:xfrm>
          <a:prstGeom prst="rect">
            <a:avLst/>
          </a:prstGeom>
        </p:spPr>
      </p:pic>
    </p:spTree>
    <p:extLst>
      <p:ext uri="{BB962C8B-B14F-4D97-AF65-F5344CB8AC3E}">
        <p14:creationId xmlns:p14="http://schemas.microsoft.com/office/powerpoint/2010/main" val="22582317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图片 1" descr="图片包含 自然, 火山口&#10;&#10;描述已自动生成"/>
          <p:cNvPicPr>
            <a:picLocks noChangeAspect="1"/>
          </p:cNvPicPr>
          <p:nvPr/>
        </p:nvPicPr>
        <p:blipFill>
          <a:blip r:embed="rId2"/>
          <a:stretch/>
        </p:blipFill>
        <p:spPr bwMode="auto">
          <a:xfrm>
            <a:off x="27380" y="52533"/>
            <a:ext cx="864000" cy="540000"/>
          </a:xfrm>
          <a:prstGeom prst="rect">
            <a:avLst/>
          </a:prstGeom>
        </p:spPr>
      </p:pic>
      <p:sp>
        <p:nvSpPr>
          <p:cNvPr id="6" name="矩形 3"/>
          <p:cNvSpPr/>
          <p:nvPr/>
        </p:nvSpPr>
        <p:spPr bwMode="auto">
          <a:xfrm>
            <a:off x="5206172" y="96708"/>
            <a:ext cx="1779654" cy="584775"/>
          </a:xfrm>
          <a:prstGeom prst="rect">
            <a:avLst/>
          </a:prstGeom>
        </p:spPr>
        <p:txBody>
          <a:bodyPr wrap="none">
            <a:spAutoFit/>
          </a:bodyPr>
          <a:lstStyle/>
          <a:p>
            <a:pPr algn="ctr">
              <a:spcBef>
                <a:spcPts val="600"/>
              </a:spcBef>
              <a:defRPr/>
            </a:pPr>
            <a:r>
              <a:rPr lang="en-US" altLang="zh-CN" sz="3200" dirty="0">
                <a:latin typeface="Times New Roman" panose="02020603050405020304" pitchFamily="18" charset="0"/>
                <a:ea typeface="黑体"/>
                <a:cs typeface="Times New Roman" panose="02020603050405020304" pitchFamily="18" charset="0"/>
              </a:rPr>
              <a:t>Summary</a:t>
            </a:r>
            <a:endParaRPr lang="en-US" sz="3200" dirty="0">
              <a:latin typeface="Times New Roman" panose="02020603050405020304" pitchFamily="18" charset="0"/>
              <a:ea typeface="黑体"/>
              <a:cs typeface="Times New Roman" panose="02020603050405020304" pitchFamily="18" charset="0"/>
            </a:endParaRPr>
          </a:p>
        </p:txBody>
      </p:sp>
      <p:sp>
        <p:nvSpPr>
          <p:cNvPr id="2" name="文本框 1">
            <a:extLst>
              <a:ext uri="{FF2B5EF4-FFF2-40B4-BE49-F238E27FC236}">
                <a16:creationId xmlns:a16="http://schemas.microsoft.com/office/drawing/2014/main" id="{280C34CB-E086-2C9E-AB24-F015237DE6EC}"/>
              </a:ext>
            </a:extLst>
          </p:cNvPr>
          <p:cNvSpPr txBox="1"/>
          <p:nvPr/>
        </p:nvSpPr>
        <p:spPr>
          <a:xfrm>
            <a:off x="468392" y="2999863"/>
            <a:ext cx="12104608" cy="2062103"/>
          </a:xfrm>
          <a:prstGeom prst="rect">
            <a:avLst/>
          </a:prstGeom>
          <a:noFill/>
        </p:spPr>
        <p:txBody>
          <a:bodyPr wrap="square" rtlCol="0">
            <a:spAutoFit/>
          </a:bodyPr>
          <a:lstStyle/>
          <a:p>
            <a:pPr marL="514350" indent="-514350">
              <a:buAutoNum type="arabicPeriod"/>
            </a:pPr>
            <a:r>
              <a:rPr lang="en-US" altLang="zh-CN" sz="3200" dirty="0">
                <a:solidFill>
                  <a:srgbClr val="0070C0"/>
                </a:solidFill>
                <a:latin typeface="华文新魏" panose="02010800040101010101" pitchFamily="2" charset="-122"/>
                <a:ea typeface="华文新魏" panose="02010800040101010101" pitchFamily="2" charset="-122"/>
              </a:rPr>
              <a:t>In the case of reinforced pipe, the beampipe structure strength meets the requirements!</a:t>
            </a:r>
          </a:p>
          <a:p>
            <a:pPr marL="514350" indent="-514350">
              <a:buAutoNum type="arabicPeriod"/>
            </a:pPr>
            <a:r>
              <a:rPr lang="en-US" altLang="zh-CN" sz="3200" dirty="0">
                <a:solidFill>
                  <a:srgbClr val="0070C0"/>
                </a:solidFill>
                <a:latin typeface="华文新魏" panose="02010800040101010101" pitchFamily="2" charset="-122"/>
                <a:ea typeface="华文新魏" panose="02010800040101010101" pitchFamily="2" charset="-122"/>
              </a:rPr>
              <a:t>Beampipe temperature can meet the requirements of vertex detector!</a:t>
            </a:r>
            <a:endParaRPr lang="zh-CN" altLang="en-US" sz="3200" dirty="0">
              <a:solidFill>
                <a:srgbClr val="0070C0"/>
              </a:solidFill>
              <a:latin typeface="华文新魏" panose="02010800040101010101" pitchFamily="2" charset="-122"/>
              <a:ea typeface="华文新魏" panose="02010800040101010101" pitchFamily="2" charset="-122"/>
            </a:endParaRPr>
          </a:p>
        </p:txBody>
      </p:sp>
      <p:sp>
        <p:nvSpPr>
          <p:cNvPr id="5" name="文本框 4">
            <a:extLst>
              <a:ext uri="{FF2B5EF4-FFF2-40B4-BE49-F238E27FC236}">
                <a16:creationId xmlns:a16="http://schemas.microsoft.com/office/drawing/2014/main" id="{8E033930-4E98-1FA3-C7CD-DDD12AD3064B}"/>
              </a:ext>
            </a:extLst>
          </p:cNvPr>
          <p:cNvSpPr txBox="1"/>
          <p:nvPr/>
        </p:nvSpPr>
        <p:spPr>
          <a:xfrm>
            <a:off x="468392" y="1602446"/>
            <a:ext cx="10972800" cy="830997"/>
          </a:xfrm>
          <a:prstGeom prst="rect">
            <a:avLst/>
          </a:prstGeom>
          <a:noFill/>
        </p:spPr>
        <p:txBody>
          <a:bodyPr wrap="square" rtlCol="0">
            <a:spAutoFit/>
          </a:bodyPr>
          <a:lstStyle/>
          <a:p>
            <a:r>
              <a:rPr lang="en-US" altLang="zh-CN" sz="2000" dirty="0"/>
              <a:t>The inner diameter of beryllium pipe is 20mm, 0.2mm inner beryllium pipe +0.2mm water +0.15mm outer beryllium pipe is </a:t>
            </a:r>
            <a:r>
              <a:rPr lang="en-US" altLang="zh-CN" sz="2800" dirty="0">
                <a:solidFill>
                  <a:srgbClr val="FF0000"/>
                </a:solidFill>
                <a:latin typeface="Times New Roman" panose="02020603050405020304" pitchFamily="18" charset="0"/>
                <a:cs typeface="Times New Roman" panose="02020603050405020304" pitchFamily="18" charset="0"/>
              </a:rPr>
              <a:t>currently the shortest particle detection path in the world!</a:t>
            </a:r>
            <a:endParaRPr lang="zh-CN" altLang="en-US" sz="2000" dirty="0">
              <a:solidFill>
                <a:srgbClr val="FF0000"/>
              </a:solidFill>
              <a:latin typeface="Times New Roman" panose="02020603050405020304" pitchFamily="18" charset="0"/>
              <a:cs typeface="Times New Roman" panose="02020603050405020304" pitchFamily="18" charset="0"/>
            </a:endParaRPr>
          </a:p>
        </p:txBody>
      </p:sp>
      <p:sp>
        <p:nvSpPr>
          <p:cNvPr id="8" name="文本框 7">
            <a:extLst>
              <a:ext uri="{FF2B5EF4-FFF2-40B4-BE49-F238E27FC236}">
                <a16:creationId xmlns:a16="http://schemas.microsoft.com/office/drawing/2014/main" id="{24121FDF-BA93-FBC5-5253-BCBA6DD9BC1E}"/>
              </a:ext>
            </a:extLst>
          </p:cNvPr>
          <p:cNvSpPr txBox="1"/>
          <p:nvPr/>
        </p:nvSpPr>
        <p:spPr>
          <a:xfrm>
            <a:off x="99658" y="5047802"/>
            <a:ext cx="3615092" cy="584775"/>
          </a:xfrm>
          <a:prstGeom prst="rect">
            <a:avLst/>
          </a:prstGeom>
          <a:noFill/>
        </p:spPr>
        <p:txBody>
          <a:bodyPr wrap="none" rtlCol="0">
            <a:spAutoFit/>
          </a:bodyPr>
          <a:lstStyle/>
          <a:p>
            <a:r>
              <a:rPr lang="en-US" altLang="zh-CN" sz="3200" dirty="0">
                <a:latin typeface="Times New Roman" panose="02020603050405020304" pitchFamily="18" charset="0"/>
                <a:ea typeface="黑体"/>
                <a:cs typeface="Times New Roman" panose="02020603050405020304" pitchFamily="18" charset="0"/>
              </a:rPr>
              <a:t>Existing Problems</a:t>
            </a:r>
            <a:r>
              <a:rPr lang="zh-CN" altLang="en-US" sz="3200" dirty="0">
                <a:latin typeface="Times New Roman" panose="02020603050405020304" pitchFamily="18" charset="0"/>
                <a:ea typeface="黑体"/>
                <a:cs typeface="Times New Roman" panose="02020603050405020304" pitchFamily="18" charset="0"/>
              </a:rPr>
              <a:t>：</a:t>
            </a:r>
          </a:p>
        </p:txBody>
      </p:sp>
      <p:sp>
        <p:nvSpPr>
          <p:cNvPr id="10" name="文本框 9">
            <a:extLst>
              <a:ext uri="{FF2B5EF4-FFF2-40B4-BE49-F238E27FC236}">
                <a16:creationId xmlns:a16="http://schemas.microsoft.com/office/drawing/2014/main" id="{11EF1F1B-C708-462D-BB02-6E1C334C318C}"/>
              </a:ext>
            </a:extLst>
          </p:cNvPr>
          <p:cNvSpPr txBox="1"/>
          <p:nvPr/>
        </p:nvSpPr>
        <p:spPr>
          <a:xfrm>
            <a:off x="1447800" y="5662672"/>
            <a:ext cx="9993392" cy="1077218"/>
          </a:xfrm>
          <a:prstGeom prst="rect">
            <a:avLst/>
          </a:prstGeom>
          <a:noFill/>
        </p:spPr>
        <p:txBody>
          <a:bodyPr wrap="square" rtlCol="0">
            <a:spAutoFit/>
          </a:bodyPr>
          <a:lstStyle/>
          <a:p>
            <a:r>
              <a:rPr lang="en-US" altLang="zh-CN" sz="3200" dirty="0">
                <a:solidFill>
                  <a:srgbClr val="FF0000"/>
                </a:solidFill>
                <a:latin typeface="华文新魏" panose="02010800040101010101" pitchFamily="2" charset="-122"/>
                <a:ea typeface="华文新魏" panose="02010800040101010101" pitchFamily="2" charset="-122"/>
              </a:rPr>
              <a:t>The beryllium pipe manufacturing technology of 220mm long 0.2mm thick still needs to be solved!</a:t>
            </a:r>
          </a:p>
        </p:txBody>
      </p:sp>
      <p:sp>
        <p:nvSpPr>
          <p:cNvPr id="13" name="文本框 12">
            <a:extLst>
              <a:ext uri="{FF2B5EF4-FFF2-40B4-BE49-F238E27FC236}">
                <a16:creationId xmlns:a16="http://schemas.microsoft.com/office/drawing/2014/main" id="{A9535165-595B-861F-F1C0-768630115ACC}"/>
              </a:ext>
            </a:extLst>
          </p:cNvPr>
          <p:cNvSpPr txBox="1"/>
          <p:nvPr/>
        </p:nvSpPr>
        <p:spPr>
          <a:xfrm>
            <a:off x="152400" y="826004"/>
            <a:ext cx="2751237" cy="584775"/>
          </a:xfrm>
          <a:prstGeom prst="rect">
            <a:avLst/>
          </a:prstGeom>
          <a:noFill/>
        </p:spPr>
        <p:txBody>
          <a:bodyPr wrap="square">
            <a:spAutoFit/>
          </a:bodyPr>
          <a:lstStyle/>
          <a:p>
            <a:r>
              <a:rPr lang="en-US" altLang="zh-CN" sz="3200" dirty="0">
                <a:latin typeface="Times New Roman" panose="02020603050405020304" pitchFamily="18" charset="0"/>
                <a:ea typeface="黑体"/>
                <a:cs typeface="Times New Roman" panose="02020603050405020304" pitchFamily="18" charset="0"/>
              </a:rPr>
              <a:t>Can do so far</a:t>
            </a:r>
            <a:r>
              <a:rPr lang="zh-CN" altLang="en-US" sz="2800" dirty="0"/>
              <a:t>：</a:t>
            </a:r>
          </a:p>
        </p:txBody>
      </p:sp>
      <p:sp>
        <p:nvSpPr>
          <p:cNvPr id="14" name="灯片编号占位符 13">
            <a:extLst>
              <a:ext uri="{FF2B5EF4-FFF2-40B4-BE49-F238E27FC236}">
                <a16:creationId xmlns:a16="http://schemas.microsoft.com/office/drawing/2014/main" id="{F11E92AA-D3B7-956E-9ADB-B61F12EE7FCA}"/>
              </a:ext>
            </a:extLst>
          </p:cNvPr>
          <p:cNvSpPr>
            <a:spLocks noGrp="1"/>
          </p:cNvSpPr>
          <p:nvPr>
            <p:ph type="sldNum" sz="quarter" idx="7"/>
          </p:nvPr>
        </p:nvSpPr>
        <p:spPr/>
        <p:txBody>
          <a:bodyPr/>
          <a:lstStyle/>
          <a:p>
            <a:fld id="{B6F15528-21DE-4FAA-801E-634DDDAF4B2B}" type="slidenum">
              <a:rPr lang="en-US" altLang="zh-CN" smtClean="0"/>
              <a:t>24</a:t>
            </a:fld>
            <a:endParaRPr lang="zh-CN" altLang="en-US"/>
          </a:p>
        </p:txBody>
      </p:sp>
      <p:sp>
        <p:nvSpPr>
          <p:cNvPr id="3" name="文本框 2">
            <a:extLst>
              <a:ext uri="{FF2B5EF4-FFF2-40B4-BE49-F238E27FC236}">
                <a16:creationId xmlns:a16="http://schemas.microsoft.com/office/drawing/2014/main" id="{42126BA6-E8D3-39A2-CA92-87B25FE8A412}"/>
              </a:ext>
            </a:extLst>
          </p:cNvPr>
          <p:cNvSpPr txBox="1"/>
          <p:nvPr/>
        </p:nvSpPr>
        <p:spPr>
          <a:xfrm>
            <a:off x="3657600" y="2392121"/>
            <a:ext cx="5886548" cy="523220"/>
          </a:xfrm>
          <a:prstGeom prst="rect">
            <a:avLst/>
          </a:prstGeom>
          <a:noFill/>
        </p:spPr>
        <p:txBody>
          <a:bodyPr wrap="none" rtlCol="0">
            <a:spAutoFit/>
          </a:bodyPr>
          <a:lstStyle/>
          <a:p>
            <a:r>
              <a:rPr lang="en-US" altLang="zh-CN" sz="2800" dirty="0">
                <a:solidFill>
                  <a:srgbClr val="FF0000"/>
                </a:solidFill>
                <a:latin typeface="Times New Roman" panose="02020603050405020304" pitchFamily="18" charset="0"/>
                <a:cs typeface="Times New Roman" panose="02020603050405020304" pitchFamily="18" charset="0"/>
              </a:rPr>
              <a:t>the particle penetrates the least mass</a:t>
            </a:r>
            <a:r>
              <a:rPr lang="zh-CN" altLang="en-US" sz="2800" dirty="0">
                <a:solidFill>
                  <a:srgbClr val="FF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5004824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114800" y="2971800"/>
            <a:ext cx="4267200" cy="751488"/>
          </a:xfrm>
          <a:prstGeom prst="rect">
            <a:avLst/>
          </a:prstGeom>
        </p:spPr>
        <p:txBody>
          <a:bodyPr vert="horz" wrap="square" lIns="0" tIns="12700" rIns="0" bIns="0" rtlCol="0">
            <a:spAutoFit/>
          </a:bodyPr>
          <a:lstStyle/>
          <a:p>
            <a:pPr marL="12700">
              <a:lnSpc>
                <a:spcPct val="100000"/>
              </a:lnSpc>
              <a:spcBef>
                <a:spcPts val="100"/>
              </a:spcBef>
            </a:pPr>
            <a:r>
              <a:rPr lang="en-US" altLang="zh-CN" sz="4800" spc="-80" dirty="0">
                <a:solidFill>
                  <a:srgbClr val="944F71"/>
                </a:solidFill>
                <a:latin typeface="Arial"/>
                <a:cs typeface="Arial"/>
              </a:rPr>
              <a:t>Thank you</a:t>
            </a:r>
            <a:r>
              <a:rPr lang="zh-CN" altLang="en-US" sz="4800" spc="-80" dirty="0">
                <a:solidFill>
                  <a:srgbClr val="944F71"/>
                </a:solidFill>
                <a:latin typeface="Arial"/>
                <a:cs typeface="Arial"/>
              </a:rPr>
              <a:t>！</a:t>
            </a:r>
            <a:endParaRPr sz="4800" dirty="0">
              <a:latin typeface="Arial"/>
              <a:cs typeface="Arial"/>
            </a:endParaRPr>
          </a:p>
        </p:txBody>
      </p:sp>
      <p:sp>
        <p:nvSpPr>
          <p:cNvPr id="3" name="灯片编号占位符 2">
            <a:extLst>
              <a:ext uri="{FF2B5EF4-FFF2-40B4-BE49-F238E27FC236}">
                <a16:creationId xmlns:a16="http://schemas.microsoft.com/office/drawing/2014/main" id="{19DA39AF-E920-3E75-6811-6DADBB78ABE3}"/>
              </a:ext>
            </a:extLst>
          </p:cNvPr>
          <p:cNvSpPr>
            <a:spLocks noGrp="1"/>
          </p:cNvSpPr>
          <p:nvPr>
            <p:ph type="sldNum" sz="quarter" idx="7"/>
          </p:nvPr>
        </p:nvSpPr>
        <p:spPr/>
        <p:txBody>
          <a:bodyPr/>
          <a:lstStyle/>
          <a:p>
            <a:fld id="{B6F15528-21DE-4FAA-801E-634DDDAF4B2B}" type="slidenum">
              <a:rPr lang="en-US" altLang="zh-CN" smtClean="0"/>
              <a:t>25</a:t>
            </a:fld>
            <a:endParaRPr lang="zh-CN"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62AFA901-8518-4046-8127-C25F9242C658}"/>
              </a:ext>
            </a:extLst>
          </p:cNvPr>
          <p:cNvSpPr/>
          <p:nvPr/>
        </p:nvSpPr>
        <p:spPr>
          <a:xfrm>
            <a:off x="806565" y="117302"/>
            <a:ext cx="5095627" cy="523220"/>
          </a:xfrm>
          <a:prstGeom prst="rect">
            <a:avLst/>
          </a:prstGeom>
        </p:spPr>
        <p:txBody>
          <a:bodyPr wrap="none">
            <a:spAutoFit/>
          </a:bodyPr>
          <a:lstStyle/>
          <a:p>
            <a:pPr algn="ctr">
              <a:spcBef>
                <a:spcPts val="600"/>
              </a:spcBef>
            </a:pPr>
            <a:r>
              <a:rPr lang="en-US" altLang="zh-CN" sz="2800" spc="-5" dirty="0">
                <a:latin typeface="Times New Roman"/>
                <a:ea typeface="+mj-ea"/>
                <a:cs typeface="Times New Roman"/>
              </a:rPr>
              <a:t>European beampipe design survey</a:t>
            </a:r>
          </a:p>
        </p:txBody>
      </p:sp>
      <p:sp>
        <p:nvSpPr>
          <p:cNvPr id="9" name="文本框 8">
            <a:extLst>
              <a:ext uri="{FF2B5EF4-FFF2-40B4-BE49-F238E27FC236}">
                <a16:creationId xmlns:a16="http://schemas.microsoft.com/office/drawing/2014/main" id="{36159002-D33A-40C0-C72E-B7C32E3EF741}"/>
              </a:ext>
            </a:extLst>
          </p:cNvPr>
          <p:cNvSpPr txBox="1"/>
          <p:nvPr/>
        </p:nvSpPr>
        <p:spPr>
          <a:xfrm>
            <a:off x="273091" y="1000095"/>
            <a:ext cx="7042107" cy="923330"/>
          </a:xfrm>
          <a:prstGeom prst="rect">
            <a:avLst/>
          </a:prstGeom>
          <a:noFill/>
        </p:spPr>
        <p:txBody>
          <a:bodyPr wrap="square">
            <a:spAutoFit/>
          </a:bodyPr>
          <a:lstStyle/>
          <a:p>
            <a:r>
              <a:rPr lang="en-US" altLang="zh-CN" sz="1800" kern="100" dirty="0">
                <a:effectLst/>
                <a:latin typeface="Times New Roman" panose="02020603050405020304" pitchFamily="18" charset="0"/>
                <a:ea typeface="宋体" panose="02010600030101010101" pitchFamily="2" charset="-122"/>
              </a:rPr>
              <a:t>In 2009, CERN officially established the Large Hadron Collider (LHC), consisting of four detector populations (ATLAS, CMS, ALICE, </a:t>
            </a:r>
            <a:r>
              <a:rPr lang="en-US" altLang="zh-CN" sz="1800" kern="100" dirty="0" err="1">
                <a:effectLst/>
                <a:latin typeface="Times New Roman" panose="02020603050405020304" pitchFamily="18" charset="0"/>
                <a:ea typeface="宋体" panose="02010600030101010101" pitchFamily="2" charset="-122"/>
              </a:rPr>
              <a:t>LHCb</a:t>
            </a:r>
            <a:r>
              <a:rPr lang="en-US" altLang="zh-CN" sz="1800" kern="100" dirty="0">
                <a:effectLst/>
                <a:latin typeface="Times New Roman" panose="02020603050405020304" pitchFamily="18" charset="0"/>
                <a:ea typeface="宋体" panose="02010600030101010101" pitchFamily="2" charset="-122"/>
              </a:rPr>
              <a:t>). The beampipe size parameters are shown in the following table:</a:t>
            </a:r>
            <a:endParaRPr lang="zh-CN" altLang="en-US" dirty="0"/>
          </a:p>
        </p:txBody>
      </p:sp>
      <p:graphicFrame>
        <p:nvGraphicFramePr>
          <p:cNvPr id="2" name="表格 1">
            <a:extLst>
              <a:ext uri="{FF2B5EF4-FFF2-40B4-BE49-F238E27FC236}">
                <a16:creationId xmlns:a16="http://schemas.microsoft.com/office/drawing/2014/main" id="{9B632502-99B7-1571-B16D-CCD88EE9C478}"/>
              </a:ext>
            </a:extLst>
          </p:cNvPr>
          <p:cNvGraphicFramePr>
            <a:graphicFrameLocks noGrp="1"/>
          </p:cNvGraphicFramePr>
          <p:nvPr>
            <p:extLst>
              <p:ext uri="{D42A27DB-BD31-4B8C-83A1-F6EECF244321}">
                <p14:modId xmlns:p14="http://schemas.microsoft.com/office/powerpoint/2010/main" val="984679118"/>
              </p:ext>
            </p:extLst>
          </p:nvPr>
        </p:nvGraphicFramePr>
        <p:xfrm>
          <a:off x="273091" y="2022699"/>
          <a:ext cx="6432509" cy="4389120"/>
        </p:xfrm>
        <a:graphic>
          <a:graphicData uri="http://schemas.openxmlformats.org/drawingml/2006/table">
            <a:tbl>
              <a:tblPr firstRow="1" bandRow="1">
                <a:tableStyleId>{5940675A-B579-460E-94D1-54222C63F5DA}</a:tableStyleId>
              </a:tblPr>
              <a:tblGrid>
                <a:gridCol w="1403309">
                  <a:extLst>
                    <a:ext uri="{9D8B030D-6E8A-4147-A177-3AD203B41FA5}">
                      <a16:colId xmlns:a16="http://schemas.microsoft.com/office/drawing/2014/main" val="2961824888"/>
                    </a:ext>
                  </a:extLst>
                </a:gridCol>
                <a:gridCol w="1066800">
                  <a:extLst>
                    <a:ext uri="{9D8B030D-6E8A-4147-A177-3AD203B41FA5}">
                      <a16:colId xmlns:a16="http://schemas.microsoft.com/office/drawing/2014/main" val="1959371449"/>
                    </a:ext>
                  </a:extLst>
                </a:gridCol>
                <a:gridCol w="990600">
                  <a:extLst>
                    <a:ext uri="{9D8B030D-6E8A-4147-A177-3AD203B41FA5}">
                      <a16:colId xmlns:a16="http://schemas.microsoft.com/office/drawing/2014/main" val="3201441101"/>
                    </a:ext>
                  </a:extLst>
                </a:gridCol>
                <a:gridCol w="1066800">
                  <a:extLst>
                    <a:ext uri="{9D8B030D-6E8A-4147-A177-3AD203B41FA5}">
                      <a16:colId xmlns:a16="http://schemas.microsoft.com/office/drawing/2014/main" val="3611157940"/>
                    </a:ext>
                  </a:extLst>
                </a:gridCol>
                <a:gridCol w="1066800">
                  <a:extLst>
                    <a:ext uri="{9D8B030D-6E8A-4147-A177-3AD203B41FA5}">
                      <a16:colId xmlns:a16="http://schemas.microsoft.com/office/drawing/2014/main" val="3975723731"/>
                    </a:ext>
                  </a:extLst>
                </a:gridCol>
                <a:gridCol w="838200">
                  <a:extLst>
                    <a:ext uri="{9D8B030D-6E8A-4147-A177-3AD203B41FA5}">
                      <a16:colId xmlns:a16="http://schemas.microsoft.com/office/drawing/2014/main" val="3388251715"/>
                    </a:ext>
                  </a:extLst>
                </a:gridCol>
              </a:tblGrid>
              <a:tr h="370840">
                <a:tc>
                  <a:txBody>
                    <a:bodyPr/>
                    <a:lstStyle/>
                    <a:p>
                      <a:pPr algn="ctr"/>
                      <a:r>
                        <a:rPr lang="en-US" altLang="zh-CN" dirty="0">
                          <a:solidFill>
                            <a:schemeClr val="tx1"/>
                          </a:solidFill>
                        </a:rPr>
                        <a:t>Detector</a:t>
                      </a:r>
                      <a:endParaRPr lang="zh-CN" altLang="en-US" dirty="0">
                        <a:solidFill>
                          <a:schemeClr val="tx1"/>
                        </a:solidFill>
                      </a:endParaRPr>
                    </a:p>
                  </a:txBody>
                  <a:tcPr>
                    <a:solidFill>
                      <a:schemeClr val="accent5">
                        <a:lumMod val="40000"/>
                        <a:lumOff val="60000"/>
                      </a:schemeClr>
                    </a:solidFill>
                  </a:tcPr>
                </a:tc>
                <a:tc>
                  <a:txBody>
                    <a:bodyPr/>
                    <a:lstStyle/>
                    <a:p>
                      <a:pPr algn="ctr"/>
                      <a:r>
                        <a:rPr lang="en-US" altLang="zh-CN" dirty="0">
                          <a:solidFill>
                            <a:schemeClr val="tx1"/>
                          </a:solidFill>
                        </a:rPr>
                        <a:t>Number of layers</a:t>
                      </a:r>
                      <a:endParaRPr lang="zh-CN" altLang="en-US" dirty="0">
                        <a:solidFill>
                          <a:schemeClr val="tx1"/>
                        </a:solidFill>
                      </a:endParaRPr>
                    </a:p>
                  </a:txBody>
                  <a:tcPr>
                    <a:solidFill>
                      <a:schemeClr val="accent5">
                        <a:lumMod val="40000"/>
                        <a:lumOff val="60000"/>
                      </a:schemeClr>
                    </a:solidFill>
                  </a:tcPr>
                </a:tc>
                <a:tc>
                  <a:txBody>
                    <a:bodyPr/>
                    <a:lstStyle/>
                    <a:p>
                      <a:pPr algn="ctr"/>
                      <a:r>
                        <a:rPr lang="en-US" altLang="zh-CN" dirty="0">
                          <a:solidFill>
                            <a:schemeClr val="tx1"/>
                          </a:solidFill>
                        </a:rPr>
                        <a:t>Material</a:t>
                      </a:r>
                      <a:endParaRPr lang="zh-CN" altLang="en-US" dirty="0">
                        <a:solidFill>
                          <a:schemeClr val="tx1"/>
                        </a:solidFill>
                      </a:endParaRPr>
                    </a:p>
                  </a:txBody>
                  <a:tcPr>
                    <a:solidFill>
                      <a:schemeClr val="accent5">
                        <a:lumMod val="40000"/>
                        <a:lumOff val="60000"/>
                      </a:schemeClr>
                    </a:solidFill>
                  </a:tcPr>
                </a:tc>
                <a:tc>
                  <a:txBody>
                    <a:bodyPr/>
                    <a:lstStyle/>
                    <a:p>
                      <a:pPr algn="ctr"/>
                      <a:r>
                        <a:rPr lang="en-US" altLang="zh-CN" dirty="0">
                          <a:solidFill>
                            <a:schemeClr val="tx1"/>
                          </a:solidFill>
                        </a:rPr>
                        <a:t>Inner diameter/mm</a:t>
                      </a:r>
                      <a:endParaRPr lang="zh-CN" altLang="en-US" dirty="0">
                        <a:solidFill>
                          <a:schemeClr val="tx1"/>
                        </a:solidFill>
                      </a:endParaRPr>
                    </a:p>
                  </a:txBody>
                  <a:tcPr>
                    <a:solidFill>
                      <a:schemeClr val="accent5">
                        <a:lumMod val="40000"/>
                        <a:lumOff val="60000"/>
                      </a:schemeClr>
                    </a:solidFill>
                  </a:tcPr>
                </a:tc>
                <a:tc>
                  <a:txBody>
                    <a:bodyPr/>
                    <a:lstStyle/>
                    <a:p>
                      <a:pPr algn="ctr"/>
                      <a:r>
                        <a:rPr lang="en-US" altLang="zh-CN" dirty="0">
                          <a:solidFill>
                            <a:schemeClr val="tx1"/>
                          </a:solidFill>
                        </a:rPr>
                        <a:t>thickness/mm</a:t>
                      </a:r>
                      <a:endParaRPr lang="zh-CN" altLang="en-US" dirty="0">
                        <a:solidFill>
                          <a:schemeClr val="tx1"/>
                        </a:solidFill>
                      </a:endParaRPr>
                    </a:p>
                  </a:txBody>
                  <a:tcPr>
                    <a:solidFill>
                      <a:schemeClr val="accent5">
                        <a:lumMod val="40000"/>
                        <a:lumOff val="60000"/>
                      </a:schemeClr>
                    </a:solidFill>
                  </a:tcPr>
                </a:tc>
                <a:tc>
                  <a:txBody>
                    <a:bodyPr/>
                    <a:lstStyle/>
                    <a:p>
                      <a:pPr algn="ctr"/>
                      <a:r>
                        <a:rPr lang="en-US" altLang="zh-CN" dirty="0">
                          <a:solidFill>
                            <a:schemeClr val="tx1"/>
                          </a:solidFill>
                        </a:rPr>
                        <a:t>length/m</a:t>
                      </a:r>
                      <a:endParaRPr lang="zh-CN" altLang="en-US" dirty="0">
                        <a:solidFill>
                          <a:schemeClr val="tx1"/>
                        </a:solidFill>
                      </a:endParaRPr>
                    </a:p>
                  </a:txBody>
                  <a:tcPr>
                    <a:solidFill>
                      <a:schemeClr val="accent5">
                        <a:lumMod val="40000"/>
                        <a:lumOff val="60000"/>
                      </a:schemeClr>
                    </a:solidFill>
                  </a:tcPr>
                </a:tc>
                <a:extLst>
                  <a:ext uri="{0D108BD9-81ED-4DB2-BD59-A6C34878D82A}">
                    <a16:rowId xmlns:a16="http://schemas.microsoft.com/office/drawing/2014/main" val="4213041501"/>
                  </a:ext>
                </a:extLst>
              </a:tr>
              <a:tr h="370840">
                <a:tc>
                  <a:txBody>
                    <a:bodyPr/>
                    <a:lstStyle/>
                    <a:p>
                      <a:pPr algn="ctr"/>
                      <a:r>
                        <a:rPr lang="en-US" altLang="zh-CN" dirty="0">
                          <a:solidFill>
                            <a:schemeClr val="tx1"/>
                          </a:solidFill>
                        </a:rPr>
                        <a:t>ATLAS</a:t>
                      </a:r>
                      <a:endParaRPr lang="zh-CN" altLang="en-US" dirty="0">
                        <a:solidFill>
                          <a:schemeClr val="tx1"/>
                        </a:solidFill>
                      </a:endParaRPr>
                    </a:p>
                  </a:txBody>
                  <a:tcPr>
                    <a:solidFill>
                      <a:schemeClr val="accent5">
                        <a:lumMod val="40000"/>
                        <a:lumOff val="60000"/>
                      </a:schemeClr>
                    </a:solidFill>
                  </a:tcPr>
                </a:tc>
                <a:tc>
                  <a:txBody>
                    <a:bodyPr/>
                    <a:lstStyle/>
                    <a:p>
                      <a:pPr algn="ctr"/>
                      <a:r>
                        <a:rPr lang="en-US" altLang="zh-CN" dirty="0">
                          <a:solidFill>
                            <a:schemeClr val="tx1"/>
                          </a:solidFill>
                        </a:rPr>
                        <a:t>Single layer</a:t>
                      </a:r>
                      <a:endParaRPr lang="zh-CN" altLang="en-US" dirty="0">
                        <a:solidFill>
                          <a:schemeClr val="tx1"/>
                        </a:solidFill>
                      </a:endParaRPr>
                    </a:p>
                  </a:txBody>
                  <a:tcPr>
                    <a:solidFill>
                      <a:schemeClr val="accent5">
                        <a:lumMod val="40000"/>
                        <a:lumOff val="60000"/>
                      </a:schemeClr>
                    </a:solidFill>
                  </a:tcPr>
                </a:tc>
                <a:tc>
                  <a:txBody>
                    <a:bodyPr/>
                    <a:lstStyle/>
                    <a:p>
                      <a:pPr algn="ctr"/>
                      <a:r>
                        <a:rPr lang="en-US" altLang="zh-CN" dirty="0">
                          <a:solidFill>
                            <a:schemeClr val="tx1"/>
                          </a:solidFill>
                        </a:rPr>
                        <a:t>Be</a:t>
                      </a:r>
                      <a:endParaRPr lang="zh-CN" altLang="en-US" dirty="0">
                        <a:solidFill>
                          <a:schemeClr val="tx1"/>
                        </a:solidFill>
                      </a:endParaRPr>
                    </a:p>
                  </a:txBody>
                  <a:tcPr>
                    <a:solidFill>
                      <a:schemeClr val="accent5">
                        <a:lumMod val="40000"/>
                        <a:lumOff val="60000"/>
                      </a:schemeClr>
                    </a:solidFill>
                  </a:tcPr>
                </a:tc>
                <a:tc>
                  <a:txBody>
                    <a:bodyPr/>
                    <a:lstStyle/>
                    <a:p>
                      <a:pPr algn="ctr"/>
                      <a:r>
                        <a:rPr lang="en-US" altLang="zh-CN" dirty="0">
                          <a:solidFill>
                            <a:schemeClr val="tx1"/>
                          </a:solidFill>
                        </a:rPr>
                        <a:t>58</a:t>
                      </a:r>
                      <a:endParaRPr lang="zh-CN" altLang="en-US" dirty="0">
                        <a:solidFill>
                          <a:schemeClr val="tx1"/>
                        </a:solidFill>
                      </a:endParaRPr>
                    </a:p>
                  </a:txBody>
                  <a:tcPr>
                    <a:solidFill>
                      <a:schemeClr val="accent5">
                        <a:lumMod val="40000"/>
                        <a:lumOff val="60000"/>
                      </a:schemeClr>
                    </a:solidFill>
                  </a:tcPr>
                </a:tc>
                <a:tc>
                  <a:txBody>
                    <a:bodyPr/>
                    <a:lstStyle/>
                    <a:p>
                      <a:pPr algn="ctr"/>
                      <a:r>
                        <a:rPr lang="en-US" altLang="zh-CN" dirty="0">
                          <a:solidFill>
                            <a:srgbClr val="FF0000"/>
                          </a:solidFill>
                        </a:rPr>
                        <a:t>0.8</a:t>
                      </a:r>
                      <a:endParaRPr lang="zh-CN" altLang="en-US" dirty="0">
                        <a:solidFill>
                          <a:srgbClr val="FF0000"/>
                        </a:solidFill>
                      </a:endParaRPr>
                    </a:p>
                  </a:txBody>
                  <a:tcPr>
                    <a:solidFill>
                      <a:schemeClr val="accent5">
                        <a:lumMod val="40000"/>
                        <a:lumOff val="60000"/>
                      </a:schemeClr>
                    </a:solidFill>
                  </a:tcPr>
                </a:tc>
                <a:tc>
                  <a:txBody>
                    <a:bodyPr/>
                    <a:lstStyle/>
                    <a:p>
                      <a:pPr algn="ctr"/>
                      <a:r>
                        <a:rPr lang="en-US" altLang="zh-CN" dirty="0">
                          <a:solidFill>
                            <a:schemeClr val="tx1"/>
                          </a:solidFill>
                        </a:rPr>
                        <a:t>7.3</a:t>
                      </a:r>
                      <a:endParaRPr lang="zh-CN" altLang="en-US" dirty="0">
                        <a:solidFill>
                          <a:schemeClr val="tx1"/>
                        </a:solidFill>
                      </a:endParaRPr>
                    </a:p>
                  </a:txBody>
                  <a:tcPr>
                    <a:solidFill>
                      <a:schemeClr val="accent5">
                        <a:lumMod val="40000"/>
                        <a:lumOff val="60000"/>
                      </a:schemeClr>
                    </a:solidFill>
                  </a:tcPr>
                </a:tc>
                <a:extLst>
                  <a:ext uri="{0D108BD9-81ED-4DB2-BD59-A6C34878D82A}">
                    <a16:rowId xmlns:a16="http://schemas.microsoft.com/office/drawing/2014/main" val="917346357"/>
                  </a:ext>
                </a:extLst>
              </a:tr>
              <a:tr h="370840">
                <a:tc>
                  <a:txBody>
                    <a:bodyPr/>
                    <a:lstStyle/>
                    <a:p>
                      <a:pPr algn="ctr"/>
                      <a:r>
                        <a:rPr lang="en-US" altLang="zh-CN" dirty="0">
                          <a:solidFill>
                            <a:schemeClr val="tx1"/>
                          </a:solidFill>
                        </a:rPr>
                        <a:t>CMS</a:t>
                      </a:r>
                      <a:endParaRPr lang="zh-CN" altLang="en-US" dirty="0">
                        <a:solidFill>
                          <a:schemeClr val="tx1"/>
                        </a:solidFill>
                      </a:endParaRPr>
                    </a:p>
                  </a:txBody>
                  <a:tcPr>
                    <a:solidFill>
                      <a:schemeClr val="accent5">
                        <a:lumMod val="40000"/>
                        <a:lumOff val="60000"/>
                      </a:schemeClr>
                    </a:solidFill>
                  </a:tcPr>
                </a:tc>
                <a:tc>
                  <a:txBody>
                    <a:bodyPr/>
                    <a:lstStyle/>
                    <a:p>
                      <a:pPr algn="ctr"/>
                      <a:r>
                        <a:rPr lang="en-US" altLang="zh-CN" dirty="0">
                          <a:solidFill>
                            <a:schemeClr val="tx1"/>
                          </a:solidFill>
                        </a:rPr>
                        <a:t>Single layer</a:t>
                      </a:r>
                      <a:endParaRPr lang="zh-CN" altLang="en-US" dirty="0">
                        <a:solidFill>
                          <a:schemeClr val="tx1"/>
                        </a:solidFill>
                      </a:endParaRPr>
                    </a:p>
                  </a:txBody>
                  <a:tcPr>
                    <a:solidFill>
                      <a:schemeClr val="accent5">
                        <a:lumMod val="40000"/>
                        <a:lumOff val="60000"/>
                      </a:schemeClr>
                    </a:solidFill>
                  </a:tcPr>
                </a:tc>
                <a:tc>
                  <a:txBody>
                    <a:bodyPr/>
                    <a:lstStyle/>
                    <a:p>
                      <a:pPr algn="ctr"/>
                      <a:r>
                        <a:rPr lang="en-US" altLang="zh-CN" dirty="0">
                          <a:solidFill>
                            <a:schemeClr val="tx1"/>
                          </a:solidFill>
                        </a:rPr>
                        <a:t>Be</a:t>
                      </a:r>
                      <a:endParaRPr lang="zh-CN" altLang="en-US" dirty="0">
                        <a:solidFill>
                          <a:schemeClr val="tx1"/>
                        </a:solidFill>
                      </a:endParaRPr>
                    </a:p>
                  </a:txBody>
                  <a:tcPr>
                    <a:solidFill>
                      <a:schemeClr val="accent5">
                        <a:lumMod val="40000"/>
                        <a:lumOff val="60000"/>
                      </a:schemeClr>
                    </a:solidFill>
                  </a:tcPr>
                </a:tc>
                <a:tc>
                  <a:txBody>
                    <a:bodyPr/>
                    <a:lstStyle/>
                    <a:p>
                      <a:pPr algn="ctr"/>
                      <a:r>
                        <a:rPr lang="en-US" altLang="zh-CN" dirty="0">
                          <a:solidFill>
                            <a:schemeClr val="tx1"/>
                          </a:solidFill>
                        </a:rPr>
                        <a:t>43.4</a:t>
                      </a:r>
                      <a:endParaRPr lang="zh-CN" altLang="en-US" dirty="0">
                        <a:solidFill>
                          <a:schemeClr val="tx1"/>
                        </a:solidFill>
                      </a:endParaRPr>
                    </a:p>
                  </a:txBody>
                  <a:tcPr>
                    <a:solidFill>
                      <a:schemeClr val="accent5">
                        <a:lumMod val="40000"/>
                        <a:lumOff val="60000"/>
                      </a:schemeClr>
                    </a:solidFill>
                  </a:tcPr>
                </a:tc>
                <a:tc>
                  <a:txBody>
                    <a:bodyPr/>
                    <a:lstStyle/>
                    <a:p>
                      <a:pPr algn="ctr"/>
                      <a:r>
                        <a:rPr lang="en-US" altLang="zh-CN" dirty="0">
                          <a:solidFill>
                            <a:srgbClr val="FF0000"/>
                          </a:solidFill>
                        </a:rPr>
                        <a:t>0.8</a:t>
                      </a:r>
                      <a:endParaRPr lang="zh-CN" altLang="en-US" dirty="0">
                        <a:solidFill>
                          <a:srgbClr val="FF0000"/>
                        </a:solidFill>
                      </a:endParaRPr>
                    </a:p>
                  </a:txBody>
                  <a:tcPr>
                    <a:solidFill>
                      <a:schemeClr val="accent5">
                        <a:lumMod val="40000"/>
                        <a:lumOff val="60000"/>
                      </a:schemeClr>
                    </a:solidFill>
                  </a:tcPr>
                </a:tc>
                <a:tc>
                  <a:txBody>
                    <a:bodyPr/>
                    <a:lstStyle/>
                    <a:p>
                      <a:pPr algn="ctr"/>
                      <a:r>
                        <a:rPr lang="en-US" altLang="zh-CN" dirty="0">
                          <a:solidFill>
                            <a:schemeClr val="tx1"/>
                          </a:solidFill>
                        </a:rPr>
                        <a:t>1.6</a:t>
                      </a:r>
                      <a:endParaRPr lang="zh-CN" altLang="en-US" dirty="0">
                        <a:solidFill>
                          <a:schemeClr val="tx1"/>
                        </a:solidFill>
                      </a:endParaRPr>
                    </a:p>
                  </a:txBody>
                  <a:tcPr>
                    <a:solidFill>
                      <a:schemeClr val="accent5">
                        <a:lumMod val="40000"/>
                        <a:lumOff val="60000"/>
                      </a:schemeClr>
                    </a:solidFill>
                  </a:tcPr>
                </a:tc>
                <a:extLst>
                  <a:ext uri="{0D108BD9-81ED-4DB2-BD59-A6C34878D82A}">
                    <a16:rowId xmlns:a16="http://schemas.microsoft.com/office/drawing/2014/main" val="2132951056"/>
                  </a:ext>
                </a:extLst>
              </a:tr>
              <a:tr h="370840">
                <a:tc>
                  <a:txBody>
                    <a:bodyPr/>
                    <a:lstStyle/>
                    <a:p>
                      <a:pPr algn="ctr"/>
                      <a:r>
                        <a:rPr lang="en-US" altLang="zh-CN" dirty="0">
                          <a:solidFill>
                            <a:schemeClr val="tx1"/>
                          </a:solidFill>
                        </a:rPr>
                        <a:t>CMS(Second generation)</a:t>
                      </a:r>
                      <a:endParaRPr lang="zh-CN" altLang="en-US" dirty="0">
                        <a:solidFill>
                          <a:schemeClr val="tx1"/>
                        </a:solidFill>
                      </a:endParaRPr>
                    </a:p>
                  </a:txBody>
                  <a:tcPr>
                    <a:solidFill>
                      <a:schemeClr val="accent5">
                        <a:lumMod val="40000"/>
                        <a:lumOff val="60000"/>
                      </a:schemeClr>
                    </a:solidFill>
                  </a:tcPr>
                </a:tc>
                <a:tc>
                  <a:txBody>
                    <a:bodyPr/>
                    <a:lstStyle/>
                    <a:p>
                      <a:pPr algn="ctr"/>
                      <a:r>
                        <a:rPr lang="en-US" altLang="zh-CN" dirty="0">
                          <a:solidFill>
                            <a:schemeClr val="tx1"/>
                          </a:solidFill>
                        </a:rPr>
                        <a:t>Single layer</a:t>
                      </a:r>
                      <a:endParaRPr lang="zh-CN" altLang="en-US" dirty="0">
                        <a:solidFill>
                          <a:schemeClr val="tx1"/>
                        </a:solidFill>
                      </a:endParaRPr>
                    </a:p>
                  </a:txBody>
                  <a:tcPr>
                    <a:solidFill>
                      <a:schemeClr val="accent5">
                        <a:lumMod val="40000"/>
                        <a:lumOff val="60000"/>
                      </a:schemeClr>
                    </a:solidFill>
                  </a:tcPr>
                </a:tc>
                <a:tc>
                  <a:txBody>
                    <a:bodyPr/>
                    <a:lstStyle/>
                    <a:p>
                      <a:pPr algn="ctr"/>
                      <a:r>
                        <a:rPr lang="en-US" altLang="zh-CN" dirty="0">
                          <a:solidFill>
                            <a:schemeClr val="tx1"/>
                          </a:solidFill>
                        </a:rPr>
                        <a:t>Be</a:t>
                      </a:r>
                      <a:endParaRPr lang="zh-CN" altLang="en-US" dirty="0">
                        <a:solidFill>
                          <a:schemeClr val="tx1"/>
                        </a:solidFill>
                      </a:endParaRPr>
                    </a:p>
                  </a:txBody>
                  <a:tcPr>
                    <a:solidFill>
                      <a:schemeClr val="accent5">
                        <a:lumMod val="40000"/>
                        <a:lumOff val="60000"/>
                      </a:schemeClr>
                    </a:solidFill>
                  </a:tcPr>
                </a:tc>
                <a:tc>
                  <a:txBody>
                    <a:bodyPr/>
                    <a:lstStyle/>
                    <a:p>
                      <a:pPr algn="ctr"/>
                      <a:r>
                        <a:rPr lang="en-US" altLang="zh-CN" dirty="0">
                          <a:solidFill>
                            <a:schemeClr val="tx1"/>
                          </a:solidFill>
                        </a:rPr>
                        <a:t>43.4</a:t>
                      </a:r>
                      <a:endParaRPr lang="zh-CN" altLang="en-US" dirty="0">
                        <a:solidFill>
                          <a:schemeClr val="tx1"/>
                        </a:solidFill>
                      </a:endParaRPr>
                    </a:p>
                  </a:txBody>
                  <a:tcPr>
                    <a:solidFill>
                      <a:schemeClr val="accent5">
                        <a:lumMod val="40000"/>
                        <a:lumOff val="60000"/>
                      </a:schemeClr>
                    </a:solidFill>
                  </a:tcPr>
                </a:tc>
                <a:tc>
                  <a:txBody>
                    <a:bodyPr/>
                    <a:lstStyle/>
                    <a:p>
                      <a:pPr algn="ctr"/>
                      <a:r>
                        <a:rPr lang="en-US" altLang="zh-CN" dirty="0">
                          <a:solidFill>
                            <a:srgbClr val="FF0000"/>
                          </a:solidFill>
                        </a:rPr>
                        <a:t>0.8</a:t>
                      </a:r>
                      <a:endParaRPr lang="zh-CN" altLang="en-US" dirty="0">
                        <a:solidFill>
                          <a:srgbClr val="FF0000"/>
                        </a:solidFill>
                      </a:endParaRPr>
                    </a:p>
                  </a:txBody>
                  <a:tcPr>
                    <a:solidFill>
                      <a:schemeClr val="accent5">
                        <a:lumMod val="40000"/>
                        <a:lumOff val="60000"/>
                      </a:schemeClr>
                    </a:solidFill>
                  </a:tcPr>
                </a:tc>
                <a:tc>
                  <a:txBody>
                    <a:bodyPr/>
                    <a:lstStyle/>
                    <a:p>
                      <a:pPr algn="ctr"/>
                      <a:r>
                        <a:rPr lang="en-US" altLang="zh-CN" dirty="0">
                          <a:solidFill>
                            <a:schemeClr val="tx1"/>
                          </a:solidFill>
                        </a:rPr>
                        <a:t>3.1</a:t>
                      </a:r>
                      <a:endParaRPr lang="zh-CN" altLang="en-US" dirty="0">
                        <a:solidFill>
                          <a:schemeClr val="tx1"/>
                        </a:solidFill>
                      </a:endParaRPr>
                    </a:p>
                  </a:txBody>
                  <a:tcPr>
                    <a:solidFill>
                      <a:schemeClr val="accent5">
                        <a:lumMod val="40000"/>
                        <a:lumOff val="60000"/>
                      </a:schemeClr>
                    </a:solidFill>
                  </a:tcPr>
                </a:tc>
                <a:extLst>
                  <a:ext uri="{0D108BD9-81ED-4DB2-BD59-A6C34878D82A}">
                    <a16:rowId xmlns:a16="http://schemas.microsoft.com/office/drawing/2014/main" val="1224897200"/>
                  </a:ext>
                </a:extLst>
              </a:tr>
              <a:tr h="370840">
                <a:tc>
                  <a:txBody>
                    <a:bodyPr/>
                    <a:lstStyle/>
                    <a:p>
                      <a:pPr algn="ctr"/>
                      <a:r>
                        <a:rPr lang="en-US" altLang="zh-CN" dirty="0">
                          <a:solidFill>
                            <a:schemeClr val="tx1"/>
                          </a:solidFill>
                        </a:rPr>
                        <a:t>ALICE</a:t>
                      </a:r>
                      <a:endParaRPr lang="zh-CN" altLang="en-US" dirty="0">
                        <a:solidFill>
                          <a:schemeClr val="tx1"/>
                        </a:solidFill>
                      </a:endParaRPr>
                    </a:p>
                  </a:txBody>
                  <a:tcPr>
                    <a:solidFill>
                      <a:schemeClr val="accent5">
                        <a:lumMod val="40000"/>
                        <a:lumOff val="60000"/>
                      </a:schemeClr>
                    </a:solidFill>
                  </a:tcPr>
                </a:tc>
                <a:tc>
                  <a:txBody>
                    <a:bodyPr/>
                    <a:lstStyle/>
                    <a:p>
                      <a:pPr algn="ctr"/>
                      <a:r>
                        <a:rPr lang="en-US" altLang="zh-CN" dirty="0">
                          <a:solidFill>
                            <a:schemeClr val="tx1"/>
                          </a:solidFill>
                        </a:rPr>
                        <a:t>Single layer</a:t>
                      </a:r>
                      <a:endParaRPr lang="zh-CN" altLang="en-US" dirty="0">
                        <a:solidFill>
                          <a:schemeClr val="tx1"/>
                        </a:solidFill>
                      </a:endParaRPr>
                    </a:p>
                  </a:txBody>
                  <a:tcPr>
                    <a:solidFill>
                      <a:schemeClr val="accent5">
                        <a:lumMod val="40000"/>
                        <a:lumOff val="60000"/>
                      </a:schemeClr>
                    </a:solidFill>
                  </a:tcPr>
                </a:tc>
                <a:tc>
                  <a:txBody>
                    <a:bodyPr/>
                    <a:lstStyle/>
                    <a:p>
                      <a:pPr algn="ctr"/>
                      <a:r>
                        <a:rPr lang="en-US" altLang="zh-CN" dirty="0">
                          <a:solidFill>
                            <a:schemeClr val="tx1"/>
                          </a:solidFill>
                        </a:rPr>
                        <a:t>Be</a:t>
                      </a:r>
                      <a:endParaRPr lang="zh-CN" altLang="en-US" dirty="0">
                        <a:solidFill>
                          <a:schemeClr val="tx1"/>
                        </a:solidFill>
                      </a:endParaRPr>
                    </a:p>
                  </a:txBody>
                  <a:tcPr>
                    <a:solidFill>
                      <a:schemeClr val="accent5">
                        <a:lumMod val="40000"/>
                        <a:lumOff val="60000"/>
                      </a:schemeClr>
                    </a:solidFill>
                  </a:tcPr>
                </a:tc>
                <a:tc>
                  <a:txBody>
                    <a:bodyPr/>
                    <a:lstStyle/>
                    <a:p>
                      <a:pPr algn="ctr"/>
                      <a:r>
                        <a:rPr lang="en-US" altLang="zh-CN" dirty="0">
                          <a:solidFill>
                            <a:schemeClr val="tx1"/>
                          </a:solidFill>
                        </a:rPr>
                        <a:t>38</a:t>
                      </a:r>
                      <a:endParaRPr lang="zh-CN" altLang="en-US" dirty="0">
                        <a:solidFill>
                          <a:schemeClr val="tx1"/>
                        </a:solidFill>
                      </a:endParaRPr>
                    </a:p>
                  </a:txBody>
                  <a:tcPr>
                    <a:solidFill>
                      <a:schemeClr val="accent5">
                        <a:lumMod val="40000"/>
                        <a:lumOff val="60000"/>
                      </a:schemeClr>
                    </a:solidFill>
                  </a:tcPr>
                </a:tc>
                <a:tc>
                  <a:txBody>
                    <a:bodyPr/>
                    <a:lstStyle/>
                    <a:p>
                      <a:pPr algn="ctr"/>
                      <a:r>
                        <a:rPr lang="en-US" altLang="zh-CN" dirty="0">
                          <a:solidFill>
                            <a:srgbClr val="FF0000"/>
                          </a:solidFill>
                        </a:rPr>
                        <a:t>0.8</a:t>
                      </a:r>
                      <a:endParaRPr lang="zh-CN" altLang="en-US" dirty="0">
                        <a:solidFill>
                          <a:srgbClr val="FF0000"/>
                        </a:solidFill>
                      </a:endParaRPr>
                    </a:p>
                  </a:txBody>
                  <a:tcPr>
                    <a:solidFill>
                      <a:schemeClr val="accent5">
                        <a:lumMod val="40000"/>
                        <a:lumOff val="60000"/>
                      </a:schemeClr>
                    </a:solidFill>
                  </a:tcPr>
                </a:tc>
                <a:tc>
                  <a:txBody>
                    <a:bodyPr/>
                    <a:lstStyle/>
                    <a:p>
                      <a:pPr algn="ctr"/>
                      <a:r>
                        <a:rPr lang="en-US" altLang="zh-CN" dirty="0">
                          <a:solidFill>
                            <a:schemeClr val="tx1"/>
                          </a:solidFill>
                        </a:rPr>
                        <a:t>6</a:t>
                      </a:r>
                      <a:endParaRPr lang="zh-CN" altLang="en-US" dirty="0">
                        <a:solidFill>
                          <a:schemeClr val="tx1"/>
                        </a:solidFill>
                      </a:endParaRPr>
                    </a:p>
                  </a:txBody>
                  <a:tcPr>
                    <a:solidFill>
                      <a:schemeClr val="accent5">
                        <a:lumMod val="40000"/>
                        <a:lumOff val="60000"/>
                      </a:schemeClr>
                    </a:solidFill>
                  </a:tcPr>
                </a:tc>
                <a:extLst>
                  <a:ext uri="{0D108BD9-81ED-4DB2-BD59-A6C34878D82A}">
                    <a16:rowId xmlns:a16="http://schemas.microsoft.com/office/drawing/2014/main" val="843266803"/>
                  </a:ext>
                </a:extLst>
              </a:tr>
              <a:tr h="370840">
                <a:tc>
                  <a:txBody>
                    <a:bodyPr/>
                    <a:lstStyle/>
                    <a:p>
                      <a:pPr algn="ctr"/>
                      <a:r>
                        <a:rPr lang="en-US" altLang="zh-CN" dirty="0">
                          <a:solidFill>
                            <a:schemeClr val="tx1"/>
                          </a:solidFill>
                        </a:rPr>
                        <a:t>ALICE</a:t>
                      </a:r>
                      <a:r>
                        <a:rPr lang="zh-CN" altLang="en-US" dirty="0">
                          <a:solidFill>
                            <a:schemeClr val="tx1"/>
                          </a:solidFill>
                        </a:rPr>
                        <a:t>（</a:t>
                      </a:r>
                      <a:r>
                        <a:rPr lang="en-US" altLang="zh-CN" dirty="0">
                          <a:solidFill>
                            <a:schemeClr val="tx1"/>
                          </a:solidFill>
                        </a:rPr>
                        <a:t>The third generation</a:t>
                      </a:r>
                      <a:r>
                        <a:rPr lang="zh-CN" altLang="en-US" dirty="0">
                          <a:solidFill>
                            <a:schemeClr val="tx1"/>
                          </a:solidFill>
                        </a:rPr>
                        <a:t>）</a:t>
                      </a:r>
                    </a:p>
                  </a:txBody>
                  <a:tcPr>
                    <a:solidFill>
                      <a:schemeClr val="accent5">
                        <a:lumMod val="40000"/>
                        <a:lumOff val="60000"/>
                      </a:schemeClr>
                    </a:solidFill>
                  </a:tcPr>
                </a:tc>
                <a:tc>
                  <a:txBody>
                    <a:bodyPr/>
                    <a:lstStyle/>
                    <a:p>
                      <a:pPr algn="ctr"/>
                      <a:r>
                        <a:rPr lang="en-US" altLang="zh-CN" dirty="0">
                          <a:solidFill>
                            <a:srgbClr val="FF0000"/>
                          </a:solidFill>
                        </a:rPr>
                        <a:t>Double layer</a:t>
                      </a:r>
                      <a:endParaRPr lang="zh-CN" altLang="en-US" dirty="0">
                        <a:solidFill>
                          <a:srgbClr val="FF0000"/>
                        </a:solidFill>
                      </a:endParaRPr>
                    </a:p>
                  </a:txBody>
                  <a:tcPr>
                    <a:solidFill>
                      <a:schemeClr val="accent5">
                        <a:lumMod val="40000"/>
                        <a:lumOff val="60000"/>
                      </a:schemeClr>
                    </a:solidFill>
                  </a:tcPr>
                </a:tc>
                <a:tc>
                  <a:txBody>
                    <a:bodyPr/>
                    <a:lstStyle/>
                    <a:p>
                      <a:pPr algn="ctr"/>
                      <a:r>
                        <a:rPr lang="en-US" altLang="zh-CN" dirty="0">
                          <a:solidFill>
                            <a:schemeClr val="tx1"/>
                          </a:solidFill>
                        </a:rPr>
                        <a:t>Be</a:t>
                      </a:r>
                      <a:endParaRPr lang="zh-CN" altLang="en-US" dirty="0">
                        <a:solidFill>
                          <a:schemeClr val="tx1"/>
                        </a:solidFill>
                      </a:endParaRPr>
                    </a:p>
                  </a:txBody>
                  <a:tcPr>
                    <a:solidFill>
                      <a:schemeClr val="accent5">
                        <a:lumMod val="40000"/>
                        <a:lumOff val="60000"/>
                      </a:schemeClr>
                    </a:solidFill>
                  </a:tcPr>
                </a:tc>
                <a:tc>
                  <a:txBody>
                    <a:bodyPr/>
                    <a:lstStyle/>
                    <a:p>
                      <a:pPr algn="ctr"/>
                      <a:r>
                        <a:rPr lang="en-US" altLang="zh-CN" dirty="0">
                          <a:solidFill>
                            <a:schemeClr val="tx1"/>
                          </a:solidFill>
                        </a:rPr>
                        <a:t>32</a:t>
                      </a:r>
                      <a:endParaRPr lang="zh-CN" altLang="en-US" dirty="0">
                        <a:solidFill>
                          <a:schemeClr val="tx1"/>
                        </a:solidFill>
                      </a:endParaRPr>
                    </a:p>
                  </a:txBody>
                  <a:tcPr>
                    <a:solidFill>
                      <a:schemeClr val="accent5">
                        <a:lumMod val="40000"/>
                        <a:lumOff val="60000"/>
                      </a:schemeClr>
                    </a:solidFill>
                  </a:tcPr>
                </a:tc>
                <a:tc>
                  <a:txBody>
                    <a:bodyPr/>
                    <a:lstStyle/>
                    <a:p>
                      <a:pPr algn="ctr"/>
                      <a:r>
                        <a:rPr lang="en-US" altLang="zh-CN" dirty="0">
                          <a:solidFill>
                            <a:srgbClr val="FF0000"/>
                          </a:solidFill>
                        </a:rPr>
                        <a:t>0.8</a:t>
                      </a:r>
                    </a:p>
                  </a:txBody>
                  <a:tcPr>
                    <a:solidFill>
                      <a:schemeClr val="accent5">
                        <a:lumMod val="40000"/>
                        <a:lumOff val="60000"/>
                      </a:schemeClr>
                    </a:solidFill>
                  </a:tcPr>
                </a:tc>
                <a:tc>
                  <a:txBody>
                    <a:bodyPr/>
                    <a:lstStyle/>
                    <a:p>
                      <a:pPr algn="ctr"/>
                      <a:r>
                        <a:rPr lang="en-US" altLang="zh-CN" dirty="0">
                          <a:solidFill>
                            <a:schemeClr val="tx1"/>
                          </a:solidFill>
                        </a:rPr>
                        <a:t>6</a:t>
                      </a:r>
                      <a:endParaRPr lang="zh-CN" altLang="en-US" dirty="0">
                        <a:solidFill>
                          <a:schemeClr val="tx1"/>
                        </a:solidFill>
                      </a:endParaRPr>
                    </a:p>
                  </a:txBody>
                  <a:tcPr>
                    <a:solidFill>
                      <a:schemeClr val="accent5">
                        <a:lumMod val="40000"/>
                        <a:lumOff val="60000"/>
                      </a:schemeClr>
                    </a:solidFill>
                  </a:tcPr>
                </a:tc>
                <a:extLst>
                  <a:ext uri="{0D108BD9-81ED-4DB2-BD59-A6C34878D82A}">
                    <a16:rowId xmlns:a16="http://schemas.microsoft.com/office/drawing/2014/main" val="3822970065"/>
                  </a:ext>
                </a:extLst>
              </a:tr>
            </a:tbl>
          </a:graphicData>
        </a:graphic>
      </p:graphicFrame>
      <p:pic>
        <p:nvPicPr>
          <p:cNvPr id="5" name="图片 4" descr="atls">
            <a:extLst>
              <a:ext uri="{FF2B5EF4-FFF2-40B4-BE49-F238E27FC236}">
                <a16:creationId xmlns:a16="http://schemas.microsoft.com/office/drawing/2014/main" id="{F32F1E68-1F1F-A00F-4176-C635EF2BF87C}"/>
              </a:ext>
            </a:extLst>
          </p:cNvPr>
          <p:cNvPicPr>
            <a:picLocks noChangeAspect="1"/>
          </p:cNvPicPr>
          <p:nvPr/>
        </p:nvPicPr>
        <p:blipFill>
          <a:blip r:embed="rId3"/>
          <a:srcRect t="7711" b="10950"/>
          <a:stretch>
            <a:fillRect/>
          </a:stretch>
        </p:blipFill>
        <p:spPr>
          <a:xfrm>
            <a:off x="8382000" y="762000"/>
            <a:ext cx="2590800" cy="1816049"/>
          </a:xfrm>
          <a:prstGeom prst="rect">
            <a:avLst/>
          </a:prstGeom>
        </p:spPr>
      </p:pic>
      <p:sp>
        <p:nvSpPr>
          <p:cNvPr id="6" name="文本框 5">
            <a:extLst>
              <a:ext uri="{FF2B5EF4-FFF2-40B4-BE49-F238E27FC236}">
                <a16:creationId xmlns:a16="http://schemas.microsoft.com/office/drawing/2014/main" id="{70529445-A4ED-FE87-1E08-EFB4AFA004B9}"/>
              </a:ext>
            </a:extLst>
          </p:cNvPr>
          <p:cNvSpPr txBox="1"/>
          <p:nvPr/>
        </p:nvSpPr>
        <p:spPr>
          <a:xfrm>
            <a:off x="7417809" y="2603974"/>
            <a:ext cx="4144724" cy="646331"/>
          </a:xfrm>
          <a:prstGeom prst="rect">
            <a:avLst/>
          </a:prstGeom>
          <a:noFill/>
        </p:spPr>
        <p:txBody>
          <a:bodyPr wrap="none" rtlCol="0">
            <a:spAutoFit/>
          </a:bodyPr>
          <a:lstStyle/>
          <a:p>
            <a:r>
              <a:rPr lang="en-US" altLang="zh-CN" dirty="0"/>
              <a:t>Beampipe and Detector Structure in ALICE</a:t>
            </a:r>
          </a:p>
          <a:p>
            <a:r>
              <a:rPr lang="en-US" altLang="zh-CN" dirty="0"/>
              <a:t> (Second Generation)</a:t>
            </a:r>
            <a:endParaRPr lang="zh-CN" altLang="en-US" dirty="0"/>
          </a:p>
        </p:txBody>
      </p:sp>
      <p:pic>
        <p:nvPicPr>
          <p:cNvPr id="14" name="图片 13">
            <a:extLst>
              <a:ext uri="{FF2B5EF4-FFF2-40B4-BE49-F238E27FC236}">
                <a16:creationId xmlns:a16="http://schemas.microsoft.com/office/drawing/2014/main" id="{1EA56579-BCEA-2CE2-B702-98A424DBAE80}"/>
              </a:ext>
            </a:extLst>
          </p:cNvPr>
          <p:cNvPicPr>
            <a:picLocks noChangeAspect="1"/>
          </p:cNvPicPr>
          <p:nvPr/>
        </p:nvPicPr>
        <p:blipFill>
          <a:blip r:embed="rId4"/>
          <a:stretch>
            <a:fillRect/>
          </a:stretch>
        </p:blipFill>
        <p:spPr>
          <a:xfrm>
            <a:off x="7848600" y="3259310"/>
            <a:ext cx="3329747" cy="2459357"/>
          </a:xfrm>
          <a:prstGeom prst="rect">
            <a:avLst/>
          </a:prstGeom>
        </p:spPr>
      </p:pic>
      <p:sp>
        <p:nvSpPr>
          <p:cNvPr id="15" name="文本框 14">
            <a:extLst>
              <a:ext uri="{FF2B5EF4-FFF2-40B4-BE49-F238E27FC236}">
                <a16:creationId xmlns:a16="http://schemas.microsoft.com/office/drawing/2014/main" id="{F05F3FD3-AD4C-F86B-6CE0-A7B93FF09975}"/>
              </a:ext>
            </a:extLst>
          </p:cNvPr>
          <p:cNvSpPr txBox="1"/>
          <p:nvPr/>
        </p:nvSpPr>
        <p:spPr>
          <a:xfrm>
            <a:off x="7194959" y="5911334"/>
            <a:ext cx="4492512" cy="369332"/>
          </a:xfrm>
          <a:prstGeom prst="rect">
            <a:avLst/>
          </a:prstGeom>
          <a:noFill/>
        </p:spPr>
        <p:txBody>
          <a:bodyPr wrap="none" rtlCol="0">
            <a:spAutoFit/>
          </a:bodyPr>
          <a:lstStyle/>
          <a:p>
            <a:r>
              <a:rPr lang="en-US" altLang="zh-CN" dirty="0"/>
              <a:t>Beampipe structure in CMS (physical drawing)</a:t>
            </a:r>
            <a:endParaRPr lang="zh-CN" altLang="en-US" dirty="0"/>
          </a:p>
        </p:txBody>
      </p:sp>
      <p:sp>
        <p:nvSpPr>
          <p:cNvPr id="7" name="灯片编号占位符 6">
            <a:extLst>
              <a:ext uri="{FF2B5EF4-FFF2-40B4-BE49-F238E27FC236}">
                <a16:creationId xmlns:a16="http://schemas.microsoft.com/office/drawing/2014/main" id="{1E36DFAD-BD38-56E7-AA51-3D6995E8461A}"/>
              </a:ext>
            </a:extLst>
          </p:cNvPr>
          <p:cNvSpPr>
            <a:spLocks noGrp="1"/>
          </p:cNvSpPr>
          <p:nvPr>
            <p:ph type="sldNum" sz="quarter" idx="7"/>
          </p:nvPr>
        </p:nvSpPr>
        <p:spPr/>
        <p:txBody>
          <a:bodyPr/>
          <a:lstStyle/>
          <a:p>
            <a:fld id="{B6F15528-21DE-4FAA-801E-634DDDAF4B2B}" type="slidenum">
              <a:rPr lang="en-US" altLang="zh-CN" smtClean="0"/>
              <a:t>3</a:t>
            </a:fld>
            <a:endParaRPr lang="zh-CN" altLang="en-US"/>
          </a:p>
        </p:txBody>
      </p:sp>
    </p:spTree>
    <p:extLst>
      <p:ext uri="{BB962C8B-B14F-4D97-AF65-F5344CB8AC3E}">
        <p14:creationId xmlns:p14="http://schemas.microsoft.com/office/powerpoint/2010/main" val="2547499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62AFA901-8518-4046-8127-C25F9242C658}"/>
              </a:ext>
            </a:extLst>
          </p:cNvPr>
          <p:cNvSpPr/>
          <p:nvPr/>
        </p:nvSpPr>
        <p:spPr>
          <a:xfrm>
            <a:off x="828924" y="76775"/>
            <a:ext cx="5095626" cy="523220"/>
          </a:xfrm>
          <a:prstGeom prst="rect">
            <a:avLst/>
          </a:prstGeom>
        </p:spPr>
        <p:txBody>
          <a:bodyPr wrap="none">
            <a:spAutoFit/>
          </a:bodyPr>
          <a:lstStyle/>
          <a:p>
            <a:pPr algn="ctr">
              <a:spcBef>
                <a:spcPts val="600"/>
              </a:spcBef>
            </a:pPr>
            <a:r>
              <a:rPr lang="en-US" altLang="zh-CN" sz="2800" spc="-5" dirty="0">
                <a:latin typeface="Times New Roman"/>
                <a:ea typeface="+mj-ea"/>
                <a:cs typeface="Times New Roman"/>
              </a:rPr>
              <a:t>European beampipe design survey</a:t>
            </a:r>
          </a:p>
        </p:txBody>
      </p:sp>
      <p:sp>
        <p:nvSpPr>
          <p:cNvPr id="13" name="文本框 12">
            <a:extLst>
              <a:ext uri="{FF2B5EF4-FFF2-40B4-BE49-F238E27FC236}">
                <a16:creationId xmlns:a16="http://schemas.microsoft.com/office/drawing/2014/main" id="{513A45A7-3BDD-266E-1F48-735E2B334B24}"/>
              </a:ext>
            </a:extLst>
          </p:cNvPr>
          <p:cNvSpPr txBox="1"/>
          <p:nvPr/>
        </p:nvSpPr>
        <p:spPr>
          <a:xfrm>
            <a:off x="533400" y="823674"/>
            <a:ext cx="11125200" cy="923330"/>
          </a:xfrm>
          <a:prstGeom prst="rect">
            <a:avLst/>
          </a:prstGeom>
          <a:noFill/>
        </p:spPr>
        <p:txBody>
          <a:bodyPr wrap="square">
            <a:spAutoFit/>
          </a:bodyPr>
          <a:lstStyle/>
          <a:p>
            <a:r>
              <a:rPr lang="en-US" altLang="zh-CN" dirty="0"/>
              <a:t>In June 2020, the Council of the European Organization for Nuclear Research (CERN) unanimously adopted the 2020 European Strategy for Particle Physics. The new strategy places the highest priority on building the electron-positron Collider and the future Ring Collider (FCC).</a:t>
            </a:r>
            <a:endParaRPr lang="zh-CN" altLang="en-US" dirty="0"/>
          </a:p>
        </p:txBody>
      </p:sp>
      <p:pic>
        <p:nvPicPr>
          <p:cNvPr id="16" name="图片 15">
            <a:extLst>
              <a:ext uri="{FF2B5EF4-FFF2-40B4-BE49-F238E27FC236}">
                <a16:creationId xmlns:a16="http://schemas.microsoft.com/office/drawing/2014/main" id="{B3BDF99E-9F60-CA53-D218-351AE600CAE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 y="1835348"/>
            <a:ext cx="6487571" cy="2700000"/>
          </a:xfrm>
          <a:prstGeom prst="rect">
            <a:avLst/>
          </a:prstGeom>
        </p:spPr>
      </p:pic>
      <p:sp>
        <p:nvSpPr>
          <p:cNvPr id="17" name="文本框 16">
            <a:extLst>
              <a:ext uri="{FF2B5EF4-FFF2-40B4-BE49-F238E27FC236}">
                <a16:creationId xmlns:a16="http://schemas.microsoft.com/office/drawing/2014/main" id="{EC8DAAE3-294A-3ADB-B140-E9AB49A6CF24}"/>
              </a:ext>
            </a:extLst>
          </p:cNvPr>
          <p:cNvSpPr txBox="1"/>
          <p:nvPr/>
        </p:nvSpPr>
        <p:spPr>
          <a:xfrm>
            <a:off x="5105400" y="4623692"/>
            <a:ext cx="2671309" cy="369332"/>
          </a:xfrm>
          <a:prstGeom prst="rect">
            <a:avLst/>
          </a:prstGeom>
          <a:noFill/>
        </p:spPr>
        <p:txBody>
          <a:bodyPr wrap="none" rtlCol="0">
            <a:spAutoFit/>
          </a:bodyPr>
          <a:lstStyle/>
          <a:p>
            <a:r>
              <a:rPr lang="en-US" altLang="zh-CN" dirty="0"/>
              <a:t>Beampipe structure in FCC</a:t>
            </a:r>
            <a:endParaRPr lang="zh-CN" altLang="en-US" dirty="0"/>
          </a:p>
        </p:txBody>
      </p:sp>
      <p:sp>
        <p:nvSpPr>
          <p:cNvPr id="18" name="文本框 17">
            <a:extLst>
              <a:ext uri="{FF2B5EF4-FFF2-40B4-BE49-F238E27FC236}">
                <a16:creationId xmlns:a16="http://schemas.microsoft.com/office/drawing/2014/main" id="{0712CBAA-37B1-26B7-4202-ADF4F74F9BA8}"/>
              </a:ext>
            </a:extLst>
          </p:cNvPr>
          <p:cNvSpPr txBox="1"/>
          <p:nvPr/>
        </p:nvSpPr>
        <p:spPr>
          <a:xfrm>
            <a:off x="216272" y="5047243"/>
            <a:ext cx="11759455" cy="1200329"/>
          </a:xfrm>
          <a:prstGeom prst="rect">
            <a:avLst/>
          </a:prstGeom>
          <a:noFill/>
        </p:spPr>
        <p:txBody>
          <a:bodyPr wrap="square" rtlCol="0">
            <a:spAutoFit/>
          </a:bodyPr>
          <a:lstStyle/>
          <a:p>
            <a:r>
              <a:rPr lang="en-US" altLang="zh-CN" dirty="0"/>
              <a:t>The central section of the beampipe in FCC is made of aluminum-beryllium alloy material with a length of 180mm and a double-layer structure. The thickness of the inner and outer Be pipe walls is </a:t>
            </a:r>
            <a:r>
              <a:rPr lang="en-US" altLang="zh-CN" dirty="0">
                <a:solidFill>
                  <a:srgbClr val="FF0000"/>
                </a:solidFill>
              </a:rPr>
              <a:t>0.35mm</a:t>
            </a:r>
            <a:r>
              <a:rPr lang="en-US" altLang="zh-CN" dirty="0"/>
              <a:t>, and a cooling gap of 1mm is left in the middle. The epitaxial pipe is also made of aluminum-beryllium alloy material with copper coating on the surface. It is a two-half conical pipe design with a length of 1100mm.</a:t>
            </a:r>
            <a:endParaRPr lang="zh-CN" altLang="en-US" dirty="0"/>
          </a:p>
        </p:txBody>
      </p:sp>
      <p:pic>
        <p:nvPicPr>
          <p:cNvPr id="20" name="图片 19">
            <a:extLst>
              <a:ext uri="{FF2B5EF4-FFF2-40B4-BE49-F238E27FC236}">
                <a16:creationId xmlns:a16="http://schemas.microsoft.com/office/drawing/2014/main" id="{9664F8EE-DE9E-6006-13A8-52278189D24A}"/>
              </a:ext>
            </a:extLst>
          </p:cNvPr>
          <p:cNvPicPr>
            <a:picLocks noChangeAspect="1"/>
          </p:cNvPicPr>
          <p:nvPr/>
        </p:nvPicPr>
        <p:blipFill>
          <a:blip r:embed="rId4"/>
          <a:stretch>
            <a:fillRect/>
          </a:stretch>
        </p:blipFill>
        <p:spPr>
          <a:xfrm>
            <a:off x="6573296" y="2084026"/>
            <a:ext cx="5542504" cy="1898964"/>
          </a:xfrm>
          <a:prstGeom prst="rect">
            <a:avLst/>
          </a:prstGeom>
        </p:spPr>
      </p:pic>
      <p:sp>
        <p:nvSpPr>
          <p:cNvPr id="2" name="灯片编号占位符 1">
            <a:extLst>
              <a:ext uri="{FF2B5EF4-FFF2-40B4-BE49-F238E27FC236}">
                <a16:creationId xmlns:a16="http://schemas.microsoft.com/office/drawing/2014/main" id="{C7DCF2E1-86D4-4C32-4267-FB05C61AEF0B}"/>
              </a:ext>
            </a:extLst>
          </p:cNvPr>
          <p:cNvSpPr>
            <a:spLocks noGrp="1"/>
          </p:cNvSpPr>
          <p:nvPr>
            <p:ph type="sldNum" sz="quarter" idx="7"/>
          </p:nvPr>
        </p:nvSpPr>
        <p:spPr/>
        <p:txBody>
          <a:bodyPr/>
          <a:lstStyle/>
          <a:p>
            <a:fld id="{B6F15528-21DE-4FAA-801E-634DDDAF4B2B}" type="slidenum">
              <a:rPr lang="en-US" altLang="zh-CN" smtClean="0"/>
              <a:t>4</a:t>
            </a:fld>
            <a:endParaRPr lang="zh-CN" altLang="en-US"/>
          </a:p>
        </p:txBody>
      </p:sp>
    </p:spTree>
    <p:extLst>
      <p:ext uri="{BB962C8B-B14F-4D97-AF65-F5344CB8AC3E}">
        <p14:creationId xmlns:p14="http://schemas.microsoft.com/office/powerpoint/2010/main" val="29637037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E0F70101-7091-4D35-81C5-132982BD484D}"/>
              </a:ext>
            </a:extLst>
          </p:cNvPr>
          <p:cNvSpPr/>
          <p:nvPr/>
        </p:nvSpPr>
        <p:spPr>
          <a:xfrm>
            <a:off x="990600" y="81472"/>
            <a:ext cx="4993034" cy="523220"/>
          </a:xfrm>
          <a:prstGeom prst="rect">
            <a:avLst/>
          </a:prstGeom>
        </p:spPr>
        <p:txBody>
          <a:bodyPr wrap="none">
            <a:spAutoFit/>
          </a:bodyPr>
          <a:lstStyle/>
          <a:p>
            <a:pPr algn="ctr">
              <a:spcBef>
                <a:spcPts val="600"/>
              </a:spcBef>
            </a:pPr>
            <a:r>
              <a:rPr lang="en-US" altLang="zh-CN" sz="2800" spc="-5" dirty="0">
                <a:latin typeface="Times New Roman"/>
                <a:ea typeface="+mj-ea"/>
                <a:cs typeface="Times New Roman"/>
              </a:rPr>
              <a:t>Japanese beampipe design survey</a:t>
            </a:r>
          </a:p>
        </p:txBody>
      </p:sp>
      <p:sp>
        <p:nvSpPr>
          <p:cNvPr id="5" name="文本框 4">
            <a:extLst>
              <a:ext uri="{FF2B5EF4-FFF2-40B4-BE49-F238E27FC236}">
                <a16:creationId xmlns:a16="http://schemas.microsoft.com/office/drawing/2014/main" id="{0A2A8F3A-E6F4-1EFC-BCF2-E37BBCD32637}"/>
              </a:ext>
            </a:extLst>
          </p:cNvPr>
          <p:cNvSpPr txBox="1"/>
          <p:nvPr/>
        </p:nvSpPr>
        <p:spPr>
          <a:xfrm>
            <a:off x="203200" y="775896"/>
            <a:ext cx="7112000" cy="2585323"/>
          </a:xfrm>
          <a:prstGeom prst="rect">
            <a:avLst/>
          </a:prstGeom>
          <a:noFill/>
        </p:spPr>
        <p:txBody>
          <a:bodyPr wrap="square">
            <a:spAutoFit/>
          </a:bodyPr>
          <a:lstStyle/>
          <a:p>
            <a:r>
              <a:rPr lang="en-US"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After four iterations of the beampipe used by the High Energy Accelerator Research Organization (KEK) in Japan, the first generation beampipe was used for experimental research in 1999. The third generation of the beampipe was designed in 2000, and the main detector of the beampipe (Belle-A) will only be used for two years. By 2003, it had been upgraded (Belle-B), and the beampipe had been improved to the fourth generation. From 2016, the second generation electron collider (</a:t>
            </a:r>
            <a:r>
              <a:rPr lang="en-US" altLang="zh-CN" sz="1800" kern="100" dirty="0" err="1">
                <a:effectLst/>
                <a:latin typeface="Times New Roman" panose="02020603050405020304" pitchFamily="18" charset="0"/>
                <a:ea typeface="宋体" panose="02010600030101010101" pitchFamily="2" charset="-122"/>
                <a:cs typeface="Times New Roman" panose="02020603050405020304" pitchFamily="18" charset="0"/>
              </a:rPr>
              <a:t>SuperKEKB</a:t>
            </a:r>
            <a:r>
              <a:rPr lang="en-US"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 has been initially built, and by the end of 2018, the detector (</a:t>
            </a:r>
            <a:r>
              <a:rPr lang="en-US" altLang="zh-CN" sz="1800" kern="100" dirty="0" err="1">
                <a:effectLst/>
                <a:latin typeface="Times New Roman" panose="02020603050405020304" pitchFamily="18" charset="0"/>
                <a:ea typeface="宋体" panose="02010600030101010101" pitchFamily="2" charset="-122"/>
                <a:cs typeface="Times New Roman" panose="02020603050405020304" pitchFamily="18" charset="0"/>
              </a:rPr>
              <a:t>BelleII</a:t>
            </a:r>
            <a:r>
              <a:rPr lang="en-US"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 has been officially put into use.</a:t>
            </a:r>
            <a:endParaRPr lang="zh-CN" altLang="en-US" dirty="0"/>
          </a:p>
        </p:txBody>
      </p:sp>
      <p:graphicFrame>
        <p:nvGraphicFramePr>
          <p:cNvPr id="6" name="表格 5">
            <a:extLst>
              <a:ext uri="{FF2B5EF4-FFF2-40B4-BE49-F238E27FC236}">
                <a16:creationId xmlns:a16="http://schemas.microsoft.com/office/drawing/2014/main" id="{35C36DE2-8B20-CA45-552D-323AC29FE721}"/>
              </a:ext>
            </a:extLst>
          </p:cNvPr>
          <p:cNvGraphicFramePr>
            <a:graphicFrameLocks noGrp="1"/>
          </p:cNvGraphicFramePr>
          <p:nvPr>
            <p:extLst>
              <p:ext uri="{D42A27DB-BD31-4B8C-83A1-F6EECF244321}">
                <p14:modId xmlns:p14="http://schemas.microsoft.com/office/powerpoint/2010/main" val="830552749"/>
              </p:ext>
            </p:extLst>
          </p:nvPr>
        </p:nvGraphicFramePr>
        <p:xfrm>
          <a:off x="152400" y="3521806"/>
          <a:ext cx="7302817" cy="2576655"/>
        </p:xfrm>
        <a:graphic>
          <a:graphicData uri="http://schemas.openxmlformats.org/drawingml/2006/table">
            <a:tbl>
              <a:tblPr firstRow="1" bandRow="1">
                <a:tableStyleId>{5940675A-B579-460E-94D1-54222C63F5DA}</a:tableStyleId>
              </a:tblPr>
              <a:tblGrid>
                <a:gridCol w="1054418">
                  <a:extLst>
                    <a:ext uri="{9D8B030D-6E8A-4147-A177-3AD203B41FA5}">
                      <a16:colId xmlns:a16="http://schemas.microsoft.com/office/drawing/2014/main" val="3639626109"/>
                    </a:ext>
                  </a:extLst>
                </a:gridCol>
                <a:gridCol w="914400">
                  <a:extLst>
                    <a:ext uri="{9D8B030D-6E8A-4147-A177-3AD203B41FA5}">
                      <a16:colId xmlns:a16="http://schemas.microsoft.com/office/drawing/2014/main" val="1501074021"/>
                    </a:ext>
                  </a:extLst>
                </a:gridCol>
                <a:gridCol w="1079182">
                  <a:extLst>
                    <a:ext uri="{9D8B030D-6E8A-4147-A177-3AD203B41FA5}">
                      <a16:colId xmlns:a16="http://schemas.microsoft.com/office/drawing/2014/main" val="552277578"/>
                    </a:ext>
                  </a:extLst>
                </a:gridCol>
                <a:gridCol w="1066800">
                  <a:extLst>
                    <a:ext uri="{9D8B030D-6E8A-4147-A177-3AD203B41FA5}">
                      <a16:colId xmlns:a16="http://schemas.microsoft.com/office/drawing/2014/main" val="223668442"/>
                    </a:ext>
                  </a:extLst>
                </a:gridCol>
                <a:gridCol w="1066800">
                  <a:extLst>
                    <a:ext uri="{9D8B030D-6E8A-4147-A177-3AD203B41FA5}">
                      <a16:colId xmlns:a16="http://schemas.microsoft.com/office/drawing/2014/main" val="1754470314"/>
                    </a:ext>
                  </a:extLst>
                </a:gridCol>
                <a:gridCol w="1143000">
                  <a:extLst>
                    <a:ext uri="{9D8B030D-6E8A-4147-A177-3AD203B41FA5}">
                      <a16:colId xmlns:a16="http://schemas.microsoft.com/office/drawing/2014/main" val="3677330509"/>
                    </a:ext>
                  </a:extLst>
                </a:gridCol>
                <a:gridCol w="978217">
                  <a:extLst>
                    <a:ext uri="{9D8B030D-6E8A-4147-A177-3AD203B41FA5}">
                      <a16:colId xmlns:a16="http://schemas.microsoft.com/office/drawing/2014/main" val="1650364546"/>
                    </a:ext>
                  </a:extLst>
                </a:gridCol>
              </a:tblGrid>
              <a:tr h="640710">
                <a:tc>
                  <a:txBody>
                    <a:bodyPr/>
                    <a:lstStyle/>
                    <a:p>
                      <a:r>
                        <a:rPr lang="en-US" altLang="zh-CN" dirty="0"/>
                        <a:t>Detector</a:t>
                      </a:r>
                      <a:endParaRPr lang="zh-CN" altLang="en-US" dirty="0"/>
                    </a:p>
                  </a:txBody>
                  <a:tcPr/>
                </a:tc>
                <a:tc>
                  <a:txBody>
                    <a:bodyPr/>
                    <a:lstStyle/>
                    <a:p>
                      <a:r>
                        <a:rPr lang="en-US" altLang="zh-CN" dirty="0"/>
                        <a:t>Length of </a:t>
                      </a:r>
                      <a:r>
                        <a:rPr lang="en-US" altLang="zh-CN" dirty="0" err="1"/>
                        <a:t>Bepipe</a:t>
                      </a:r>
                      <a:r>
                        <a:rPr lang="en-US" altLang="zh-CN" dirty="0"/>
                        <a:t>/mm</a:t>
                      </a:r>
                      <a:endParaRPr lang="zh-CN" altLang="en-US" dirty="0"/>
                    </a:p>
                  </a:txBody>
                  <a:tcPr/>
                </a:tc>
                <a:tc>
                  <a:txBody>
                    <a:bodyPr/>
                    <a:lstStyle/>
                    <a:p>
                      <a:r>
                        <a:rPr lang="en-US" altLang="zh-CN" dirty="0"/>
                        <a:t>Inner diameter of </a:t>
                      </a:r>
                      <a:r>
                        <a:rPr lang="en-US" altLang="zh-CN" dirty="0" err="1"/>
                        <a:t>Bepipe</a:t>
                      </a:r>
                      <a:r>
                        <a:rPr lang="en-US" altLang="zh-CN" dirty="0"/>
                        <a:t>/mm</a:t>
                      </a:r>
                      <a:endParaRPr lang="zh-CN" altLang="en-US" dirty="0"/>
                    </a:p>
                  </a:txBody>
                  <a:tcPr/>
                </a:tc>
                <a:tc>
                  <a:txBody>
                    <a:bodyPr/>
                    <a:lstStyle/>
                    <a:p>
                      <a:r>
                        <a:rPr lang="en-US" altLang="zh-CN" dirty="0"/>
                        <a:t>Inner </a:t>
                      </a:r>
                      <a:r>
                        <a:rPr lang="en-US" altLang="zh-CN" dirty="0" err="1"/>
                        <a:t>Bepipe</a:t>
                      </a:r>
                      <a:r>
                        <a:rPr lang="en-US" altLang="zh-CN" dirty="0"/>
                        <a:t> thickness/mm</a:t>
                      </a:r>
                      <a:endParaRPr lang="zh-CN" altLang="en-US" dirty="0"/>
                    </a:p>
                  </a:txBody>
                  <a:tcPr/>
                </a:tc>
                <a:tc>
                  <a:txBody>
                    <a:bodyPr/>
                    <a:lstStyle/>
                    <a:p>
                      <a:r>
                        <a:rPr lang="en-US" altLang="zh-CN" dirty="0"/>
                        <a:t>Outer </a:t>
                      </a:r>
                      <a:r>
                        <a:rPr lang="en-US" altLang="zh-CN" dirty="0" err="1"/>
                        <a:t>Bepipe</a:t>
                      </a:r>
                      <a:r>
                        <a:rPr lang="en-US" altLang="zh-CN" dirty="0"/>
                        <a:t> thickness/mm</a:t>
                      </a:r>
                      <a:endParaRPr lang="zh-CN" altLang="en-US"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altLang="zh-CN" dirty="0"/>
                        <a:t>Inner and outer </a:t>
                      </a:r>
                      <a:r>
                        <a:rPr lang="en-US" altLang="zh-CN" dirty="0" err="1"/>
                        <a:t>Bepipe</a:t>
                      </a:r>
                      <a:r>
                        <a:rPr lang="en-US" altLang="zh-CN" dirty="0"/>
                        <a:t> clearance/mm</a:t>
                      </a:r>
                      <a:endParaRPr lang="zh-CN" altLang="en-US"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altLang="zh-CN" dirty="0"/>
                        <a:t>Total length/mm</a:t>
                      </a:r>
                      <a:endParaRPr lang="zh-CN" altLang="en-US" dirty="0"/>
                    </a:p>
                  </a:txBody>
                  <a:tcPr/>
                </a:tc>
                <a:extLst>
                  <a:ext uri="{0D108BD9-81ED-4DB2-BD59-A6C34878D82A}">
                    <a16:rowId xmlns:a16="http://schemas.microsoft.com/office/drawing/2014/main" val="3698278368"/>
                  </a:ext>
                </a:extLst>
              </a:tr>
              <a:tr h="371205">
                <a:tc>
                  <a:txBody>
                    <a:bodyPr/>
                    <a:lstStyle/>
                    <a:p>
                      <a:r>
                        <a:rPr lang="en-US" altLang="zh-CN" dirty="0">
                          <a:latin typeface="Times New Roman" panose="02020603050405020304" pitchFamily="18" charset="0"/>
                          <a:cs typeface="Times New Roman" panose="02020603050405020304" pitchFamily="18" charset="0"/>
                        </a:rPr>
                        <a:t>Belle-A</a:t>
                      </a:r>
                      <a:endParaRPr lang="zh-CN" altLang="en-US" dirty="0">
                        <a:latin typeface="Times New Roman" panose="02020603050405020304" pitchFamily="18" charset="0"/>
                        <a:cs typeface="Times New Roman" panose="02020603050405020304" pitchFamily="18" charset="0"/>
                      </a:endParaRPr>
                    </a:p>
                  </a:txBody>
                  <a:tcPr/>
                </a:tc>
                <a:tc>
                  <a:txBody>
                    <a:bodyPr/>
                    <a:lstStyle/>
                    <a:p>
                      <a:r>
                        <a:rPr lang="en-US" altLang="zh-CN" dirty="0"/>
                        <a:t>160</a:t>
                      </a:r>
                      <a:endParaRPr lang="zh-CN" altLang="en-US" dirty="0"/>
                    </a:p>
                  </a:txBody>
                  <a:tcPr/>
                </a:tc>
                <a:tc>
                  <a:txBody>
                    <a:bodyPr/>
                    <a:lstStyle/>
                    <a:p>
                      <a:r>
                        <a:rPr lang="en-US" altLang="zh-CN" dirty="0"/>
                        <a:t>40</a:t>
                      </a:r>
                      <a:endParaRPr lang="zh-CN" altLang="en-US" dirty="0"/>
                    </a:p>
                  </a:txBody>
                  <a:tcPr/>
                </a:tc>
                <a:tc>
                  <a:txBody>
                    <a:bodyPr/>
                    <a:lstStyle/>
                    <a:p>
                      <a:r>
                        <a:rPr lang="en-US" altLang="zh-CN" dirty="0"/>
                        <a:t>0.5</a:t>
                      </a:r>
                      <a:endParaRPr lang="zh-CN" altLang="en-US" dirty="0"/>
                    </a:p>
                  </a:txBody>
                  <a:tcPr/>
                </a:tc>
                <a:tc>
                  <a:txBody>
                    <a:bodyPr/>
                    <a:lstStyle/>
                    <a:p>
                      <a:r>
                        <a:rPr lang="en-US" altLang="zh-CN" dirty="0"/>
                        <a:t>0.5</a:t>
                      </a:r>
                      <a:endParaRPr lang="zh-CN" altLang="en-US" dirty="0"/>
                    </a:p>
                  </a:txBody>
                  <a:tcPr/>
                </a:tc>
                <a:tc>
                  <a:txBody>
                    <a:bodyPr/>
                    <a:lstStyle/>
                    <a:p>
                      <a:r>
                        <a:rPr lang="en-US" altLang="zh-CN" dirty="0"/>
                        <a:t>2.5</a:t>
                      </a:r>
                      <a:endParaRPr lang="zh-CN" altLang="en-US" dirty="0"/>
                    </a:p>
                  </a:txBody>
                  <a:tcPr/>
                </a:tc>
                <a:tc>
                  <a:txBody>
                    <a:bodyPr/>
                    <a:lstStyle/>
                    <a:p>
                      <a:r>
                        <a:rPr lang="en-US" altLang="zh-CN" dirty="0"/>
                        <a:t>940</a:t>
                      </a:r>
                      <a:endParaRPr lang="zh-CN" altLang="en-US" dirty="0"/>
                    </a:p>
                  </a:txBody>
                  <a:tcPr/>
                </a:tc>
                <a:extLst>
                  <a:ext uri="{0D108BD9-81ED-4DB2-BD59-A6C34878D82A}">
                    <a16:rowId xmlns:a16="http://schemas.microsoft.com/office/drawing/2014/main" val="1741806236"/>
                  </a:ext>
                </a:extLst>
              </a:tr>
              <a:tr h="371205">
                <a:tc>
                  <a:txBody>
                    <a:bodyPr/>
                    <a:lstStyle/>
                    <a:p>
                      <a:r>
                        <a:rPr lang="en-US" altLang="zh-CN" dirty="0">
                          <a:latin typeface="Times New Roman" panose="02020603050405020304" pitchFamily="18" charset="0"/>
                          <a:cs typeface="Times New Roman" panose="02020603050405020304" pitchFamily="18" charset="0"/>
                        </a:rPr>
                        <a:t>Belle-B</a:t>
                      </a:r>
                      <a:endParaRPr lang="zh-CN" altLang="en-US" dirty="0">
                        <a:latin typeface="Times New Roman" panose="02020603050405020304" pitchFamily="18" charset="0"/>
                        <a:cs typeface="Times New Roman" panose="02020603050405020304" pitchFamily="18" charset="0"/>
                      </a:endParaRPr>
                    </a:p>
                  </a:txBody>
                  <a:tcPr/>
                </a:tc>
                <a:tc>
                  <a:txBody>
                    <a:bodyPr/>
                    <a:lstStyle/>
                    <a:p>
                      <a:r>
                        <a:rPr lang="en-US" altLang="zh-CN" dirty="0"/>
                        <a:t>170</a:t>
                      </a:r>
                      <a:endParaRPr lang="zh-CN" altLang="en-US" dirty="0"/>
                    </a:p>
                  </a:txBody>
                  <a:tcPr/>
                </a:tc>
                <a:tc>
                  <a:txBody>
                    <a:bodyPr/>
                    <a:lstStyle/>
                    <a:p>
                      <a:r>
                        <a:rPr lang="en-US" altLang="zh-CN" dirty="0"/>
                        <a:t>30</a:t>
                      </a:r>
                      <a:endParaRPr lang="zh-CN" altLang="en-US" dirty="0"/>
                    </a:p>
                  </a:txBody>
                  <a:tcPr/>
                </a:tc>
                <a:tc>
                  <a:txBody>
                    <a:bodyPr/>
                    <a:lstStyle/>
                    <a:p>
                      <a:r>
                        <a:rPr lang="en-US" altLang="zh-CN" dirty="0"/>
                        <a:t>0.6</a:t>
                      </a:r>
                      <a:endParaRPr lang="zh-CN" altLang="en-US" dirty="0"/>
                    </a:p>
                  </a:txBody>
                  <a:tcPr/>
                </a:tc>
                <a:tc>
                  <a:txBody>
                    <a:bodyPr/>
                    <a:lstStyle/>
                    <a:p>
                      <a:r>
                        <a:rPr lang="en-US" altLang="zh-CN" dirty="0"/>
                        <a:t>0.35</a:t>
                      </a:r>
                      <a:endParaRPr lang="zh-CN" altLang="en-US" dirty="0"/>
                    </a:p>
                  </a:txBody>
                  <a:tcPr/>
                </a:tc>
                <a:tc>
                  <a:txBody>
                    <a:bodyPr/>
                    <a:lstStyle/>
                    <a:p>
                      <a:r>
                        <a:rPr lang="en-US" altLang="zh-CN" dirty="0"/>
                        <a:t>0.5</a:t>
                      </a:r>
                      <a:endParaRPr lang="zh-CN" altLang="en-US" dirty="0"/>
                    </a:p>
                  </a:txBody>
                  <a:tcPr/>
                </a:tc>
                <a:tc>
                  <a:txBody>
                    <a:bodyPr/>
                    <a:lstStyle/>
                    <a:p>
                      <a:r>
                        <a:rPr lang="en-US" altLang="zh-CN" dirty="0"/>
                        <a:t>940</a:t>
                      </a:r>
                      <a:endParaRPr lang="zh-CN" altLang="en-US" dirty="0"/>
                    </a:p>
                  </a:txBody>
                  <a:tcPr/>
                </a:tc>
                <a:extLst>
                  <a:ext uri="{0D108BD9-81ED-4DB2-BD59-A6C34878D82A}">
                    <a16:rowId xmlns:a16="http://schemas.microsoft.com/office/drawing/2014/main" val="2197994303"/>
                  </a:ext>
                </a:extLst>
              </a:tr>
              <a:tr h="371205">
                <a:tc>
                  <a:txBody>
                    <a:bodyPr/>
                    <a:lstStyle/>
                    <a:p>
                      <a:r>
                        <a:rPr lang="en-US" altLang="zh-CN" sz="1800" kern="100" dirty="0" err="1">
                          <a:effectLst/>
                          <a:latin typeface="Times New Roman" panose="02020603050405020304" pitchFamily="18" charset="0"/>
                          <a:ea typeface="+mn-ea"/>
                        </a:rPr>
                        <a:t>BelleII</a:t>
                      </a:r>
                      <a:endParaRPr lang="zh-CN" altLang="en-US" dirty="0"/>
                    </a:p>
                  </a:txBody>
                  <a:tcPr/>
                </a:tc>
                <a:tc>
                  <a:txBody>
                    <a:bodyPr/>
                    <a:lstStyle/>
                    <a:p>
                      <a:r>
                        <a:rPr lang="en-US" altLang="zh-CN" dirty="0"/>
                        <a:t>170</a:t>
                      </a:r>
                      <a:endParaRPr lang="zh-CN" altLang="en-US" dirty="0"/>
                    </a:p>
                  </a:txBody>
                  <a:tcPr/>
                </a:tc>
                <a:tc>
                  <a:txBody>
                    <a:bodyPr/>
                    <a:lstStyle/>
                    <a:p>
                      <a:r>
                        <a:rPr lang="en-US" altLang="zh-CN" dirty="0"/>
                        <a:t>20</a:t>
                      </a:r>
                      <a:endParaRPr lang="zh-CN" altLang="en-US" dirty="0"/>
                    </a:p>
                  </a:txBody>
                  <a:tcPr/>
                </a:tc>
                <a:tc>
                  <a:txBody>
                    <a:bodyPr/>
                    <a:lstStyle/>
                    <a:p>
                      <a:r>
                        <a:rPr lang="en-US" altLang="zh-CN" dirty="0"/>
                        <a:t>0.6</a:t>
                      </a:r>
                      <a:endParaRPr lang="zh-CN" altLang="en-US" dirty="0"/>
                    </a:p>
                  </a:txBody>
                  <a:tcPr/>
                </a:tc>
                <a:tc>
                  <a:txBody>
                    <a:bodyPr/>
                    <a:lstStyle/>
                    <a:p>
                      <a:r>
                        <a:rPr lang="en-US" altLang="zh-CN" dirty="0"/>
                        <a:t>0.4</a:t>
                      </a:r>
                      <a:endParaRPr lang="zh-CN" altLang="en-US" dirty="0"/>
                    </a:p>
                  </a:txBody>
                  <a:tcPr/>
                </a:tc>
                <a:tc>
                  <a:txBody>
                    <a:bodyPr/>
                    <a:lstStyle/>
                    <a:p>
                      <a:r>
                        <a:rPr lang="en-US" altLang="zh-CN" dirty="0"/>
                        <a:t>1</a:t>
                      </a:r>
                      <a:endParaRPr lang="zh-CN" altLang="en-US" dirty="0"/>
                    </a:p>
                  </a:txBody>
                  <a:tcPr/>
                </a:tc>
                <a:tc>
                  <a:txBody>
                    <a:bodyPr/>
                    <a:lstStyle/>
                    <a:p>
                      <a:r>
                        <a:rPr lang="en-US" altLang="zh-CN" dirty="0"/>
                        <a:t>965</a:t>
                      </a:r>
                      <a:endParaRPr lang="zh-CN" altLang="en-US" dirty="0"/>
                    </a:p>
                  </a:txBody>
                  <a:tcPr/>
                </a:tc>
                <a:extLst>
                  <a:ext uri="{0D108BD9-81ED-4DB2-BD59-A6C34878D82A}">
                    <a16:rowId xmlns:a16="http://schemas.microsoft.com/office/drawing/2014/main" val="116314036"/>
                  </a:ext>
                </a:extLst>
              </a:tr>
            </a:tbl>
          </a:graphicData>
        </a:graphic>
      </p:graphicFrame>
      <p:pic>
        <p:nvPicPr>
          <p:cNvPr id="7" name="图片 1">
            <a:extLst>
              <a:ext uri="{FF2B5EF4-FFF2-40B4-BE49-F238E27FC236}">
                <a16:creationId xmlns:a16="http://schemas.microsoft.com/office/drawing/2014/main" id="{F51F6318-4E47-0B83-90CC-A2D71ECC0A04}"/>
              </a:ext>
            </a:extLst>
          </p:cNvPr>
          <p:cNvPicPr>
            <a:picLocks noChangeAspect="1" noChangeArrowheads="1"/>
          </p:cNvPicPr>
          <p:nvPr>
            <p:custDataLst>
              <p:tags r:id="rId1"/>
            </p:custDataLst>
          </p:nvPr>
        </p:nvPicPr>
        <p:blipFill>
          <a:blip r:embed="rId4">
            <a:extLst>
              <a:ext uri="{28A0092B-C50C-407E-A947-70E740481C1C}">
                <a14:useLocalDpi xmlns:a14="http://schemas.microsoft.com/office/drawing/2010/main" val="0"/>
              </a:ext>
            </a:extLst>
          </a:blip>
          <a:srcRect/>
          <a:stretch>
            <a:fillRect/>
          </a:stretch>
        </p:blipFill>
        <p:spPr bwMode="auto">
          <a:xfrm>
            <a:off x="7455217" y="1218724"/>
            <a:ext cx="4759586" cy="3714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文本框 8">
            <a:extLst>
              <a:ext uri="{FF2B5EF4-FFF2-40B4-BE49-F238E27FC236}">
                <a16:creationId xmlns:a16="http://schemas.microsoft.com/office/drawing/2014/main" id="{63BA38BE-2119-E18F-E028-592720E7C0C8}"/>
              </a:ext>
            </a:extLst>
          </p:cNvPr>
          <p:cNvSpPr txBox="1"/>
          <p:nvPr/>
        </p:nvSpPr>
        <p:spPr>
          <a:xfrm>
            <a:off x="9080706" y="5098154"/>
            <a:ext cx="1904689" cy="369332"/>
          </a:xfrm>
          <a:prstGeom prst="rect">
            <a:avLst/>
          </a:prstGeom>
          <a:noFill/>
        </p:spPr>
        <p:txBody>
          <a:bodyPr wrap="none" rtlCol="0">
            <a:spAutoFit/>
          </a:bodyPr>
          <a:lstStyle/>
          <a:p>
            <a:r>
              <a:rPr lang="en-US" altLang="zh-CN" dirty="0">
                <a:latin typeface="Times New Roman" panose="02020603050405020304" pitchFamily="18" charset="0"/>
                <a:cs typeface="Times New Roman" panose="02020603050405020304" pitchFamily="18" charset="0"/>
              </a:rPr>
              <a:t>Belle-B </a:t>
            </a:r>
            <a:r>
              <a:rPr lang="en-US" altLang="zh-CN" dirty="0"/>
              <a:t>beampipe</a:t>
            </a:r>
            <a:endParaRPr lang="zh-CN" altLang="en-US" dirty="0"/>
          </a:p>
        </p:txBody>
      </p:sp>
      <p:sp>
        <p:nvSpPr>
          <p:cNvPr id="12" name="文本框 11">
            <a:extLst>
              <a:ext uri="{FF2B5EF4-FFF2-40B4-BE49-F238E27FC236}">
                <a16:creationId xmlns:a16="http://schemas.microsoft.com/office/drawing/2014/main" id="{5EABF8F5-931B-91A2-21E8-97B5C81BDAE4}"/>
              </a:ext>
            </a:extLst>
          </p:cNvPr>
          <p:cNvSpPr txBox="1"/>
          <p:nvPr/>
        </p:nvSpPr>
        <p:spPr>
          <a:xfrm>
            <a:off x="457200" y="6127036"/>
            <a:ext cx="10764418" cy="646331"/>
          </a:xfrm>
          <a:prstGeom prst="rect">
            <a:avLst/>
          </a:prstGeom>
          <a:noFill/>
        </p:spPr>
        <p:txBody>
          <a:bodyPr wrap="square" rtlCol="0">
            <a:spAutoFit/>
          </a:bodyPr>
          <a:lstStyle/>
          <a:p>
            <a:r>
              <a:rPr lang="en-US" altLang="zh-CN" dirty="0"/>
              <a:t>According to the structure diagram of the Belle-B beampipe, the central section of the beampipe is a beryllium pipe structure, and the symmetrical conical aluminum pipe structure is on both sides.</a:t>
            </a:r>
            <a:endParaRPr lang="zh-CN" altLang="en-US" dirty="0"/>
          </a:p>
        </p:txBody>
      </p:sp>
      <p:sp>
        <p:nvSpPr>
          <p:cNvPr id="2" name="灯片编号占位符 1">
            <a:extLst>
              <a:ext uri="{FF2B5EF4-FFF2-40B4-BE49-F238E27FC236}">
                <a16:creationId xmlns:a16="http://schemas.microsoft.com/office/drawing/2014/main" id="{2C2B2461-3196-3CB9-800F-7D4B5B7725B8}"/>
              </a:ext>
            </a:extLst>
          </p:cNvPr>
          <p:cNvSpPr>
            <a:spLocks noGrp="1"/>
          </p:cNvSpPr>
          <p:nvPr>
            <p:ph type="sldNum" sz="quarter" idx="7"/>
          </p:nvPr>
        </p:nvSpPr>
        <p:spPr/>
        <p:txBody>
          <a:bodyPr/>
          <a:lstStyle/>
          <a:p>
            <a:fld id="{B6F15528-21DE-4FAA-801E-634DDDAF4B2B}" type="slidenum">
              <a:rPr lang="en-US" altLang="zh-CN" smtClean="0"/>
              <a:t>5</a:t>
            </a:fld>
            <a:endParaRPr lang="zh-CN" altLang="en-US" dirty="0"/>
          </a:p>
        </p:txBody>
      </p:sp>
    </p:spTree>
    <p:extLst>
      <p:ext uri="{BB962C8B-B14F-4D97-AF65-F5344CB8AC3E}">
        <p14:creationId xmlns:p14="http://schemas.microsoft.com/office/powerpoint/2010/main" val="27114225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a:extLst>
              <a:ext uri="{FF2B5EF4-FFF2-40B4-BE49-F238E27FC236}">
                <a16:creationId xmlns:a16="http://schemas.microsoft.com/office/drawing/2014/main" id="{E0F70101-7091-4D35-81C5-132982BD484D}"/>
              </a:ext>
            </a:extLst>
          </p:cNvPr>
          <p:cNvSpPr>
            <a:spLocks noGrp="1"/>
          </p:cNvSpPr>
          <p:nvPr>
            <p:ph type="title"/>
          </p:nvPr>
        </p:nvSpPr>
        <p:spPr>
          <a:xfrm>
            <a:off x="1111363" y="157853"/>
            <a:ext cx="4808368" cy="430887"/>
          </a:xfrm>
          <a:prstGeom prst="rect">
            <a:avLst/>
          </a:prstGeom>
        </p:spPr>
        <p:txBody>
          <a:bodyPr wrap="none">
            <a:spAutoFit/>
          </a:bodyPr>
          <a:lstStyle/>
          <a:p>
            <a:pPr algn="ctr">
              <a:spcBef>
                <a:spcPts val="600"/>
              </a:spcBef>
            </a:pPr>
            <a:r>
              <a:rPr lang="en-US" altLang="zh-CN" sz="2800" spc="-5" dirty="0">
                <a:latin typeface="Times New Roman"/>
                <a:ea typeface="+mj-ea"/>
                <a:cs typeface="Times New Roman"/>
              </a:rPr>
              <a:t>Japanese beampipe design survey</a:t>
            </a:r>
          </a:p>
        </p:txBody>
      </p:sp>
      <p:pic>
        <p:nvPicPr>
          <p:cNvPr id="3" name="图片 2" descr="日本">
            <a:extLst>
              <a:ext uri="{FF2B5EF4-FFF2-40B4-BE49-F238E27FC236}">
                <a16:creationId xmlns:a16="http://schemas.microsoft.com/office/drawing/2014/main" id="{C51E2552-E899-5E18-41B0-769D92DAAD8B}"/>
              </a:ext>
            </a:extLst>
          </p:cNvPr>
          <p:cNvPicPr>
            <a:picLocks noChangeAspect="1"/>
          </p:cNvPicPr>
          <p:nvPr/>
        </p:nvPicPr>
        <p:blipFill>
          <a:blip r:embed="rId3"/>
          <a:srcRect l="9151" t="3087" r="8674" b="4063"/>
          <a:stretch>
            <a:fillRect/>
          </a:stretch>
        </p:blipFill>
        <p:spPr>
          <a:xfrm>
            <a:off x="685800" y="3194556"/>
            <a:ext cx="4419600" cy="3290147"/>
          </a:xfrm>
          <a:prstGeom prst="rect">
            <a:avLst/>
          </a:prstGeom>
        </p:spPr>
      </p:pic>
      <p:sp>
        <p:nvSpPr>
          <p:cNvPr id="9" name="文本框 8">
            <a:extLst>
              <a:ext uri="{FF2B5EF4-FFF2-40B4-BE49-F238E27FC236}">
                <a16:creationId xmlns:a16="http://schemas.microsoft.com/office/drawing/2014/main" id="{E194272D-A5B2-FD2B-DEE5-9A84CAB7ABC0}"/>
              </a:ext>
            </a:extLst>
          </p:cNvPr>
          <p:cNvSpPr txBox="1"/>
          <p:nvPr/>
        </p:nvSpPr>
        <p:spPr>
          <a:xfrm>
            <a:off x="5055277" y="3194556"/>
            <a:ext cx="2731069" cy="369332"/>
          </a:xfrm>
          <a:prstGeom prst="rect">
            <a:avLst/>
          </a:prstGeom>
          <a:noFill/>
        </p:spPr>
        <p:txBody>
          <a:bodyPr wrap="none" rtlCol="0">
            <a:spAutoFit/>
          </a:bodyPr>
          <a:lstStyle/>
          <a:p>
            <a:r>
              <a:rPr lang="en-US" altLang="zh-CN" dirty="0" err="1">
                <a:latin typeface="Times New Roman" panose="02020603050405020304" pitchFamily="18" charset="0"/>
                <a:cs typeface="Times New Roman" panose="02020603050405020304" pitchFamily="18" charset="0"/>
              </a:rPr>
              <a:t>BelleⅡ</a:t>
            </a:r>
            <a:r>
              <a:rPr lang="en-US" altLang="zh-CN" dirty="0">
                <a:latin typeface="Times New Roman" panose="02020603050405020304" pitchFamily="18" charset="0"/>
                <a:cs typeface="Times New Roman" panose="02020603050405020304" pitchFamily="18" charset="0"/>
              </a:rPr>
              <a:t> </a:t>
            </a:r>
            <a:r>
              <a:rPr lang="en-US" altLang="zh-CN" dirty="0"/>
              <a:t>beampipe</a:t>
            </a:r>
            <a:r>
              <a:rPr lang="zh-CN" altLang="en-US" dirty="0"/>
              <a:t> </a:t>
            </a:r>
            <a:r>
              <a:rPr lang="en-US" altLang="zh-CN" dirty="0"/>
              <a:t>structure</a:t>
            </a:r>
            <a:endParaRPr lang="zh-CN" altLang="en-US" dirty="0"/>
          </a:p>
        </p:txBody>
      </p:sp>
      <p:sp>
        <p:nvSpPr>
          <p:cNvPr id="14" name="文本框 13">
            <a:extLst>
              <a:ext uri="{FF2B5EF4-FFF2-40B4-BE49-F238E27FC236}">
                <a16:creationId xmlns:a16="http://schemas.microsoft.com/office/drawing/2014/main" id="{17A2E760-1EF1-EBE3-7F52-C798960B5582}"/>
              </a:ext>
            </a:extLst>
          </p:cNvPr>
          <p:cNvSpPr txBox="1"/>
          <p:nvPr/>
        </p:nvSpPr>
        <p:spPr>
          <a:xfrm>
            <a:off x="5638799" y="4147132"/>
            <a:ext cx="6105524" cy="1754326"/>
          </a:xfrm>
          <a:prstGeom prst="rect">
            <a:avLst/>
          </a:prstGeom>
          <a:noFill/>
        </p:spPr>
        <p:txBody>
          <a:bodyPr wrap="square">
            <a:spAutoFit/>
          </a:bodyPr>
          <a:lstStyle/>
          <a:p>
            <a:r>
              <a:rPr lang="en-US" altLang="zh-CN" kern="100" dirty="0">
                <a:latin typeface="Times New Roman" panose="02020603050405020304" pitchFamily="18" charset="0"/>
                <a:ea typeface="宋体" panose="02010600030101010101" pitchFamily="2" charset="-122"/>
                <a:cs typeface="Times New Roman" panose="02020603050405020304" pitchFamily="18" charset="0"/>
              </a:rPr>
              <a:t>It can be seen from the figure that, compared with the beampipe of Belle-B, the epitaxial pipe changes from </a:t>
            </a:r>
            <a:r>
              <a:rPr lang="en-US" altLang="zh-CN"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the original conical shape</a:t>
            </a:r>
            <a:r>
              <a:rPr lang="en-US" altLang="zh-CN" kern="100" dirty="0">
                <a:latin typeface="Times New Roman" panose="02020603050405020304" pitchFamily="18" charset="0"/>
                <a:ea typeface="宋体" panose="02010600030101010101" pitchFamily="2" charset="-122"/>
                <a:cs typeface="Times New Roman" panose="02020603050405020304" pitchFamily="18" charset="0"/>
              </a:rPr>
              <a:t> to </a:t>
            </a:r>
            <a:r>
              <a:rPr lang="en-US" altLang="zh-CN"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 gradual runway structure </a:t>
            </a:r>
            <a:r>
              <a:rPr lang="en-US" altLang="zh-CN" kern="100" dirty="0">
                <a:latin typeface="Times New Roman" panose="02020603050405020304" pitchFamily="18" charset="0"/>
                <a:ea typeface="宋体" panose="02010600030101010101" pitchFamily="2" charset="-122"/>
                <a:cs typeface="Times New Roman" panose="02020603050405020304" pitchFamily="18" charset="0"/>
              </a:rPr>
              <a:t>with the upper and lower surfaces designed to be planar, and the material changes from aluminum to tantalum. The beryllium pipe and the epitaxial pipe are connected by a titanium pipe.</a:t>
            </a:r>
            <a:endParaRPr lang="zh-CN" altLang="en-US" dirty="0"/>
          </a:p>
        </p:txBody>
      </p:sp>
      <p:pic>
        <p:nvPicPr>
          <p:cNvPr id="16" name="图片 15">
            <a:extLst>
              <a:ext uri="{FF2B5EF4-FFF2-40B4-BE49-F238E27FC236}">
                <a16:creationId xmlns:a16="http://schemas.microsoft.com/office/drawing/2014/main" id="{6E6773F9-33F1-6EC4-C9DB-63D944D733AC}"/>
              </a:ext>
            </a:extLst>
          </p:cNvPr>
          <p:cNvPicPr>
            <a:picLocks noChangeAspect="1"/>
          </p:cNvPicPr>
          <p:nvPr/>
        </p:nvPicPr>
        <p:blipFill>
          <a:blip r:embed="rId4"/>
          <a:stretch>
            <a:fillRect/>
          </a:stretch>
        </p:blipFill>
        <p:spPr>
          <a:xfrm>
            <a:off x="377437" y="885889"/>
            <a:ext cx="10522725" cy="2006065"/>
          </a:xfrm>
          <a:prstGeom prst="rect">
            <a:avLst/>
          </a:prstGeom>
        </p:spPr>
      </p:pic>
      <p:sp>
        <p:nvSpPr>
          <p:cNvPr id="2" name="灯片编号占位符 1">
            <a:extLst>
              <a:ext uri="{FF2B5EF4-FFF2-40B4-BE49-F238E27FC236}">
                <a16:creationId xmlns:a16="http://schemas.microsoft.com/office/drawing/2014/main" id="{FFEEFBB7-388B-0912-FB28-1A8EDF3A5B01}"/>
              </a:ext>
            </a:extLst>
          </p:cNvPr>
          <p:cNvSpPr>
            <a:spLocks noGrp="1"/>
          </p:cNvSpPr>
          <p:nvPr>
            <p:ph type="sldNum" sz="quarter" idx="7"/>
          </p:nvPr>
        </p:nvSpPr>
        <p:spPr>
          <a:xfrm>
            <a:off x="11201400" y="6377940"/>
            <a:ext cx="381000" cy="342900"/>
          </a:xfrm>
        </p:spPr>
        <p:txBody>
          <a:bodyPr/>
          <a:lstStyle/>
          <a:p>
            <a:fld id="{B6F15528-21DE-4FAA-801E-634DDDAF4B2B}" type="slidenum">
              <a:rPr lang="en-US" altLang="zh-CN" smtClean="0"/>
              <a:t>6</a:t>
            </a:fld>
            <a:endParaRPr lang="zh-CN" altLang="en-US" dirty="0"/>
          </a:p>
        </p:txBody>
      </p:sp>
    </p:spTree>
    <p:extLst>
      <p:ext uri="{BB962C8B-B14F-4D97-AF65-F5344CB8AC3E}">
        <p14:creationId xmlns:p14="http://schemas.microsoft.com/office/powerpoint/2010/main" val="8758753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a:extLst>
              <a:ext uri="{FF2B5EF4-FFF2-40B4-BE49-F238E27FC236}">
                <a16:creationId xmlns:a16="http://schemas.microsoft.com/office/drawing/2014/main" id="{E0F70101-7091-4D35-81C5-132982BD484D}"/>
              </a:ext>
            </a:extLst>
          </p:cNvPr>
          <p:cNvSpPr>
            <a:spLocks noGrp="1"/>
          </p:cNvSpPr>
          <p:nvPr>
            <p:ph type="title"/>
          </p:nvPr>
        </p:nvSpPr>
        <p:spPr>
          <a:xfrm>
            <a:off x="1095275" y="122278"/>
            <a:ext cx="5149808" cy="430887"/>
          </a:xfrm>
          <a:prstGeom prst="rect">
            <a:avLst/>
          </a:prstGeom>
        </p:spPr>
        <p:txBody>
          <a:bodyPr wrap="none">
            <a:spAutoFit/>
          </a:bodyPr>
          <a:lstStyle/>
          <a:p>
            <a:pPr algn="ctr">
              <a:spcBef>
                <a:spcPts val="600"/>
              </a:spcBef>
            </a:pPr>
            <a:r>
              <a:rPr lang="en-US" altLang="zh-CN" sz="2800" spc="-5" dirty="0"/>
              <a:t>American Beampipe Design Survey</a:t>
            </a:r>
            <a:endParaRPr lang="en-US" altLang="zh-CN" sz="2800" spc="-5" dirty="0">
              <a:latin typeface="Times New Roman"/>
              <a:ea typeface="+mj-ea"/>
              <a:cs typeface="Times New Roman"/>
            </a:endParaRPr>
          </a:p>
        </p:txBody>
      </p:sp>
      <p:sp>
        <p:nvSpPr>
          <p:cNvPr id="4" name="文本框 3">
            <a:extLst>
              <a:ext uri="{FF2B5EF4-FFF2-40B4-BE49-F238E27FC236}">
                <a16:creationId xmlns:a16="http://schemas.microsoft.com/office/drawing/2014/main" id="{F184EBD1-730A-7864-BE43-E208958879E3}"/>
              </a:ext>
            </a:extLst>
          </p:cNvPr>
          <p:cNvSpPr txBox="1"/>
          <p:nvPr/>
        </p:nvSpPr>
        <p:spPr>
          <a:xfrm>
            <a:off x="742950" y="982272"/>
            <a:ext cx="10791825" cy="923330"/>
          </a:xfrm>
          <a:prstGeom prst="rect">
            <a:avLst/>
          </a:prstGeom>
          <a:noFill/>
        </p:spPr>
        <p:txBody>
          <a:bodyPr wrap="square">
            <a:spAutoFit/>
          </a:bodyPr>
          <a:lstStyle/>
          <a:p>
            <a:r>
              <a:rPr lang="en-US"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The accelerator at Cornell University in the United States is called CESR, and its detector population (CLEO) was completed during the electron collision experiment between 1990 and 1995, and the detector was updated to the third generation (CLEOIII) in 2000, and the corresponding beampipe has been designed to the third generation.</a:t>
            </a:r>
            <a:endParaRPr lang="zh-CN" altLang="en-US" dirty="0"/>
          </a:p>
        </p:txBody>
      </p:sp>
      <p:pic>
        <p:nvPicPr>
          <p:cNvPr id="7" name="图片 6">
            <a:extLst>
              <a:ext uri="{FF2B5EF4-FFF2-40B4-BE49-F238E27FC236}">
                <a16:creationId xmlns:a16="http://schemas.microsoft.com/office/drawing/2014/main" id="{038C0591-BB7A-5819-A566-645C7B120805}"/>
              </a:ext>
            </a:extLst>
          </p:cNvPr>
          <p:cNvPicPr>
            <a:picLocks noChangeAspect="1"/>
          </p:cNvPicPr>
          <p:nvPr/>
        </p:nvPicPr>
        <p:blipFill>
          <a:blip r:embed="rId3"/>
          <a:stretch>
            <a:fillRect/>
          </a:stretch>
        </p:blipFill>
        <p:spPr>
          <a:xfrm>
            <a:off x="762000" y="1951447"/>
            <a:ext cx="10163175" cy="2176569"/>
          </a:xfrm>
          <a:prstGeom prst="rect">
            <a:avLst/>
          </a:prstGeom>
        </p:spPr>
      </p:pic>
      <p:sp>
        <p:nvSpPr>
          <p:cNvPr id="8" name="文本框 7">
            <a:extLst>
              <a:ext uri="{FF2B5EF4-FFF2-40B4-BE49-F238E27FC236}">
                <a16:creationId xmlns:a16="http://schemas.microsoft.com/office/drawing/2014/main" id="{DA40B3D1-6986-013E-4526-F7E990CC14A7}"/>
              </a:ext>
            </a:extLst>
          </p:cNvPr>
          <p:cNvSpPr txBox="1"/>
          <p:nvPr/>
        </p:nvSpPr>
        <p:spPr>
          <a:xfrm>
            <a:off x="2057400" y="3872401"/>
            <a:ext cx="301686" cy="369332"/>
          </a:xfrm>
          <a:prstGeom prst="rect">
            <a:avLst/>
          </a:prstGeom>
          <a:noFill/>
        </p:spPr>
        <p:txBody>
          <a:bodyPr wrap="none" rtlCol="0">
            <a:spAutoFit/>
          </a:bodyPr>
          <a:lstStyle/>
          <a:p>
            <a:r>
              <a:rPr lang="en-US" altLang="zh-CN" dirty="0"/>
              <a:t>2</a:t>
            </a:r>
            <a:endParaRPr lang="zh-CN" altLang="en-US" dirty="0"/>
          </a:p>
        </p:txBody>
      </p:sp>
      <p:sp>
        <p:nvSpPr>
          <p:cNvPr id="10" name="文本框 9">
            <a:extLst>
              <a:ext uri="{FF2B5EF4-FFF2-40B4-BE49-F238E27FC236}">
                <a16:creationId xmlns:a16="http://schemas.microsoft.com/office/drawing/2014/main" id="{41984711-EB9E-4DB9-1F02-08C46B50F238}"/>
              </a:ext>
            </a:extLst>
          </p:cNvPr>
          <p:cNvSpPr txBox="1"/>
          <p:nvPr/>
        </p:nvSpPr>
        <p:spPr>
          <a:xfrm>
            <a:off x="9448800" y="3815543"/>
            <a:ext cx="301686" cy="369332"/>
          </a:xfrm>
          <a:prstGeom prst="rect">
            <a:avLst/>
          </a:prstGeom>
          <a:noFill/>
        </p:spPr>
        <p:txBody>
          <a:bodyPr wrap="none" rtlCol="0">
            <a:spAutoFit/>
          </a:bodyPr>
          <a:lstStyle/>
          <a:p>
            <a:r>
              <a:rPr lang="en-US" altLang="zh-CN" dirty="0"/>
              <a:t>2</a:t>
            </a:r>
            <a:endParaRPr lang="zh-CN" altLang="en-US" dirty="0"/>
          </a:p>
        </p:txBody>
      </p:sp>
      <p:sp>
        <p:nvSpPr>
          <p:cNvPr id="11" name="文本框 10">
            <a:extLst>
              <a:ext uri="{FF2B5EF4-FFF2-40B4-BE49-F238E27FC236}">
                <a16:creationId xmlns:a16="http://schemas.microsoft.com/office/drawing/2014/main" id="{24D50ABC-28B1-2B60-A87E-DB04C92AC067}"/>
              </a:ext>
            </a:extLst>
          </p:cNvPr>
          <p:cNvSpPr txBox="1"/>
          <p:nvPr/>
        </p:nvSpPr>
        <p:spPr>
          <a:xfrm>
            <a:off x="4992656" y="3815543"/>
            <a:ext cx="301687" cy="369332"/>
          </a:xfrm>
          <a:prstGeom prst="rect">
            <a:avLst/>
          </a:prstGeom>
          <a:noFill/>
        </p:spPr>
        <p:txBody>
          <a:bodyPr wrap="square" rtlCol="0">
            <a:spAutoFit/>
          </a:bodyPr>
          <a:lstStyle/>
          <a:p>
            <a:r>
              <a:rPr lang="en-US" altLang="zh-CN" dirty="0"/>
              <a:t>1</a:t>
            </a:r>
            <a:endParaRPr lang="zh-CN" altLang="en-US" dirty="0"/>
          </a:p>
        </p:txBody>
      </p:sp>
      <p:sp>
        <p:nvSpPr>
          <p:cNvPr id="12" name="文本框 11">
            <a:extLst>
              <a:ext uri="{FF2B5EF4-FFF2-40B4-BE49-F238E27FC236}">
                <a16:creationId xmlns:a16="http://schemas.microsoft.com/office/drawing/2014/main" id="{AE965449-2D2C-03D9-B34A-AA9DDF268C41}"/>
              </a:ext>
            </a:extLst>
          </p:cNvPr>
          <p:cNvSpPr txBox="1"/>
          <p:nvPr/>
        </p:nvSpPr>
        <p:spPr>
          <a:xfrm>
            <a:off x="3886200" y="4419600"/>
            <a:ext cx="6256841" cy="369332"/>
          </a:xfrm>
          <a:prstGeom prst="rect">
            <a:avLst/>
          </a:prstGeom>
          <a:noFill/>
        </p:spPr>
        <p:txBody>
          <a:bodyPr wrap="none" rtlCol="0">
            <a:spAutoFit/>
          </a:bodyPr>
          <a:lstStyle/>
          <a:p>
            <a:r>
              <a:rPr lang="en-US" altLang="zh-CN" sz="1800" kern="100" dirty="0">
                <a:effectLst/>
                <a:latin typeface="Times New Roman" panose="02020603050405020304" pitchFamily="18" charset="0"/>
                <a:ea typeface="宋体" panose="02010600030101010101" pitchFamily="2" charset="-122"/>
              </a:rPr>
              <a:t>CLEOIII beampipe</a:t>
            </a:r>
            <a:r>
              <a:rPr lang="zh-CN" altLang="en-US" sz="1800" kern="100" dirty="0">
                <a:effectLst/>
                <a:latin typeface="Times New Roman" panose="02020603050405020304" pitchFamily="18" charset="0"/>
                <a:ea typeface="宋体" panose="02010600030101010101" pitchFamily="2" charset="-122"/>
              </a:rPr>
              <a:t>（</a:t>
            </a:r>
            <a:r>
              <a:rPr lang="en-US" altLang="zh-CN" sz="1800" kern="100" dirty="0">
                <a:effectLst/>
                <a:latin typeface="Times New Roman" panose="02020603050405020304" pitchFamily="18" charset="0"/>
                <a:ea typeface="宋体" panose="02010600030101010101" pitchFamily="2" charset="-122"/>
              </a:rPr>
              <a:t>1. Center beampipe2. Epitaxial beampipe</a:t>
            </a:r>
            <a:r>
              <a:rPr lang="zh-CN" altLang="en-US" sz="1800" kern="100" dirty="0">
                <a:effectLst/>
                <a:latin typeface="Times New Roman" panose="02020603050405020304" pitchFamily="18" charset="0"/>
                <a:ea typeface="宋体" panose="02010600030101010101" pitchFamily="2" charset="-122"/>
              </a:rPr>
              <a:t>）</a:t>
            </a:r>
            <a:endParaRPr lang="zh-CN" altLang="en-US" dirty="0"/>
          </a:p>
        </p:txBody>
      </p:sp>
      <p:sp>
        <p:nvSpPr>
          <p:cNvPr id="13" name="文本框 12">
            <a:extLst>
              <a:ext uri="{FF2B5EF4-FFF2-40B4-BE49-F238E27FC236}">
                <a16:creationId xmlns:a16="http://schemas.microsoft.com/office/drawing/2014/main" id="{0AC73B1F-BDCA-EBD2-4CF3-9E1037CC7238}"/>
              </a:ext>
            </a:extLst>
          </p:cNvPr>
          <p:cNvSpPr txBox="1"/>
          <p:nvPr/>
        </p:nvSpPr>
        <p:spPr>
          <a:xfrm>
            <a:off x="700087" y="5080516"/>
            <a:ext cx="10791825" cy="1200329"/>
          </a:xfrm>
          <a:prstGeom prst="rect">
            <a:avLst/>
          </a:prstGeom>
          <a:noFill/>
        </p:spPr>
        <p:txBody>
          <a:bodyPr wrap="square" rtlCol="0">
            <a:spAutoFit/>
          </a:bodyPr>
          <a:lstStyle/>
          <a:p>
            <a:r>
              <a:rPr lang="en-US" altLang="zh-CN" sz="1800" kern="100" dirty="0">
                <a:effectLst/>
                <a:latin typeface="Times New Roman" panose="02020603050405020304" pitchFamily="18" charset="0"/>
                <a:ea typeface="宋体" panose="02010600030101010101" pitchFamily="2" charset="-122"/>
              </a:rPr>
              <a:t>The beampipe of CLEOIII has a total length of 593mm and an inner diameter of 20mm, which is composed of a central beampipe and an epitaxial beampipe at both ends. The central beampipe  is composed of inner and outer beryllium pipes and two aluminum amplifying cavities, and the cooling medium is PF200-IG. Epitaxial beampipe material is </a:t>
            </a:r>
            <a:r>
              <a:rPr lang="en-US" altLang="zh-CN" sz="1800" kern="100" dirty="0" err="1">
                <a:effectLst/>
                <a:latin typeface="Times New Roman" panose="02020603050405020304" pitchFamily="18" charset="0"/>
                <a:ea typeface="宋体" panose="02010600030101010101" pitchFamily="2" charset="-122"/>
              </a:rPr>
              <a:t>copper,The</a:t>
            </a:r>
            <a:r>
              <a:rPr lang="en-US" altLang="zh-CN" sz="1800" kern="100" dirty="0">
                <a:effectLst/>
                <a:latin typeface="Times New Roman" panose="02020603050405020304" pitchFamily="18" charset="0"/>
                <a:ea typeface="宋体" panose="02010600030101010101" pitchFamily="2" charset="-122"/>
              </a:rPr>
              <a:t> cooling medium is water.</a:t>
            </a:r>
            <a:endParaRPr lang="zh-CN" altLang="en-US" dirty="0"/>
          </a:p>
        </p:txBody>
      </p:sp>
      <p:sp>
        <p:nvSpPr>
          <p:cNvPr id="2" name="灯片编号占位符 1">
            <a:extLst>
              <a:ext uri="{FF2B5EF4-FFF2-40B4-BE49-F238E27FC236}">
                <a16:creationId xmlns:a16="http://schemas.microsoft.com/office/drawing/2014/main" id="{B9ABE7D8-94EF-3A04-BC7A-C002317567C9}"/>
              </a:ext>
            </a:extLst>
          </p:cNvPr>
          <p:cNvSpPr>
            <a:spLocks noGrp="1"/>
          </p:cNvSpPr>
          <p:nvPr>
            <p:ph type="sldNum" sz="quarter" idx="7"/>
          </p:nvPr>
        </p:nvSpPr>
        <p:spPr/>
        <p:txBody>
          <a:bodyPr/>
          <a:lstStyle/>
          <a:p>
            <a:fld id="{B6F15528-21DE-4FAA-801E-634DDDAF4B2B}" type="slidenum">
              <a:rPr lang="en-US" altLang="zh-CN" smtClean="0"/>
              <a:t>7</a:t>
            </a:fld>
            <a:endParaRPr lang="zh-CN" altLang="en-US"/>
          </a:p>
        </p:txBody>
      </p:sp>
    </p:spTree>
    <p:extLst>
      <p:ext uri="{BB962C8B-B14F-4D97-AF65-F5344CB8AC3E}">
        <p14:creationId xmlns:p14="http://schemas.microsoft.com/office/powerpoint/2010/main" val="16473463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a:extLst>
              <a:ext uri="{FF2B5EF4-FFF2-40B4-BE49-F238E27FC236}">
                <a16:creationId xmlns:a16="http://schemas.microsoft.com/office/drawing/2014/main" id="{59FCA855-20F7-4BB7-3F57-4E675AD75527}"/>
              </a:ext>
            </a:extLst>
          </p:cNvPr>
          <p:cNvPicPr>
            <a:picLocks noChangeAspect="1"/>
          </p:cNvPicPr>
          <p:nvPr/>
        </p:nvPicPr>
        <p:blipFill>
          <a:blip r:embed="rId3"/>
          <a:stretch>
            <a:fillRect/>
          </a:stretch>
        </p:blipFill>
        <p:spPr>
          <a:xfrm>
            <a:off x="372822" y="4709203"/>
            <a:ext cx="8249101" cy="2151414"/>
          </a:xfrm>
          <a:prstGeom prst="rect">
            <a:avLst/>
          </a:prstGeom>
        </p:spPr>
      </p:pic>
      <p:sp>
        <p:nvSpPr>
          <p:cNvPr id="2" name="object 2"/>
          <p:cNvSpPr txBox="1">
            <a:spLocks noGrp="1"/>
          </p:cNvSpPr>
          <p:nvPr>
            <p:ph type="title"/>
          </p:nvPr>
        </p:nvSpPr>
        <p:spPr>
          <a:xfrm>
            <a:off x="914400" y="141599"/>
            <a:ext cx="7813040" cy="443070"/>
          </a:xfrm>
          <a:prstGeom prst="rect">
            <a:avLst/>
          </a:prstGeom>
        </p:spPr>
        <p:txBody>
          <a:bodyPr vert="horz" wrap="square" lIns="0" tIns="12065" rIns="0" bIns="0" rtlCol="0">
            <a:spAutoFit/>
          </a:bodyPr>
          <a:lstStyle/>
          <a:p>
            <a:pPr marL="12700">
              <a:lnSpc>
                <a:spcPct val="100000"/>
              </a:lnSpc>
              <a:spcBef>
                <a:spcPts val="95"/>
              </a:spcBef>
            </a:pPr>
            <a:r>
              <a:rPr lang="en-US" sz="2800" spc="-5" dirty="0"/>
              <a:t>CEPC beam</a:t>
            </a:r>
            <a:r>
              <a:rPr lang="en-US" altLang="zh-CN" sz="2800" spc="-5" dirty="0"/>
              <a:t>pipe</a:t>
            </a:r>
            <a:r>
              <a:rPr lang="en-US" sz="2800" spc="-5" dirty="0"/>
              <a:t> structure design</a:t>
            </a:r>
            <a:r>
              <a:rPr lang="zh-CN" altLang="en-US" sz="2800" spc="-5" dirty="0"/>
              <a:t>（</a:t>
            </a:r>
            <a:r>
              <a:rPr lang="en-US" altLang="zh-CN" sz="2800" spc="-5" dirty="0">
                <a:solidFill>
                  <a:srgbClr val="0070C0"/>
                </a:solidFill>
              </a:rPr>
              <a:t>ver2023.6</a:t>
            </a:r>
            <a:r>
              <a:rPr lang="zh-CN" altLang="en-US" sz="2800" spc="-5" dirty="0"/>
              <a:t>）</a:t>
            </a:r>
            <a:endParaRPr sz="2400" dirty="0">
              <a:latin typeface="楷体"/>
              <a:cs typeface="楷体"/>
            </a:endParaRPr>
          </a:p>
        </p:txBody>
      </p:sp>
      <p:pic>
        <p:nvPicPr>
          <p:cNvPr id="6" name="图片 5">
            <a:extLst>
              <a:ext uri="{FF2B5EF4-FFF2-40B4-BE49-F238E27FC236}">
                <a16:creationId xmlns:a16="http://schemas.microsoft.com/office/drawing/2014/main" id="{56F8CAF2-B77A-5209-6393-AEE2F2C734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503431"/>
            <a:ext cx="8534400" cy="1446089"/>
          </a:xfrm>
          <a:prstGeom prst="rect">
            <a:avLst/>
          </a:prstGeom>
        </p:spPr>
      </p:pic>
      <p:sp>
        <p:nvSpPr>
          <p:cNvPr id="9" name="文本框 8">
            <a:extLst>
              <a:ext uri="{FF2B5EF4-FFF2-40B4-BE49-F238E27FC236}">
                <a16:creationId xmlns:a16="http://schemas.microsoft.com/office/drawing/2014/main" id="{568DB646-B63C-487B-37FD-8E43F75E8769}"/>
              </a:ext>
            </a:extLst>
          </p:cNvPr>
          <p:cNvSpPr txBox="1"/>
          <p:nvPr/>
        </p:nvSpPr>
        <p:spPr>
          <a:xfrm>
            <a:off x="8001000" y="690327"/>
            <a:ext cx="4191000" cy="3430491"/>
          </a:xfrm>
          <a:prstGeom prst="rect">
            <a:avLst/>
          </a:prstGeom>
          <a:noFill/>
        </p:spPr>
        <p:txBody>
          <a:bodyPr wrap="square">
            <a:spAutoFit/>
          </a:bodyPr>
          <a:lstStyle/>
          <a:p>
            <a:pPr marL="329565" indent="-286385">
              <a:lnSpc>
                <a:spcPts val="2900"/>
              </a:lnSpc>
              <a:spcBef>
                <a:spcPts val="95"/>
              </a:spcBef>
              <a:buFont typeface="Arial"/>
              <a:buChar char="•"/>
              <a:tabLst>
                <a:tab pos="329565" algn="l"/>
                <a:tab pos="330200" algn="l"/>
              </a:tabLst>
            </a:pPr>
            <a:r>
              <a:rPr lang="en-US" altLang="zh-CN" sz="2000" b="1" spc="-5" dirty="0">
                <a:solidFill>
                  <a:schemeClr val="accent1"/>
                </a:solidFill>
                <a:latin typeface="Arial"/>
                <a:cs typeface="Arial"/>
              </a:rPr>
              <a:t>Design requirement</a:t>
            </a:r>
            <a:r>
              <a:rPr lang="zh-CN" altLang="en-US" sz="2000" b="1" spc="-5" dirty="0">
                <a:solidFill>
                  <a:schemeClr val="accent1"/>
                </a:solidFill>
                <a:latin typeface="Arial"/>
                <a:cs typeface="Arial"/>
              </a:rPr>
              <a:t>：</a:t>
            </a:r>
            <a:endParaRPr lang="en-US" altLang="zh-CN" sz="2000" b="1" spc="-5" dirty="0">
              <a:solidFill>
                <a:schemeClr val="accent1"/>
              </a:solidFill>
              <a:latin typeface="Arial"/>
              <a:cs typeface="Arial"/>
            </a:endParaRPr>
          </a:p>
          <a:p>
            <a:pPr marL="329565" indent="-286385">
              <a:lnSpc>
                <a:spcPts val="2900"/>
              </a:lnSpc>
              <a:spcBef>
                <a:spcPts val="95"/>
              </a:spcBef>
              <a:buFont typeface="Arial"/>
              <a:buChar char="•"/>
              <a:tabLst>
                <a:tab pos="329565" algn="l"/>
                <a:tab pos="330200" algn="l"/>
              </a:tabLst>
            </a:pPr>
            <a:r>
              <a:rPr lang="en-US" altLang="zh-CN" sz="2000" spc="-5" dirty="0">
                <a:solidFill>
                  <a:schemeClr val="accent1"/>
                </a:solidFill>
                <a:latin typeface="Arial"/>
                <a:cs typeface="Arial"/>
              </a:rPr>
              <a:t>The detection Angle is 8.1 degrees, and all the components of the beampipe cannot exceed the range of the included Angle</a:t>
            </a:r>
            <a:r>
              <a:rPr lang="zh-CN" altLang="en-US" sz="2000" spc="-5" dirty="0">
                <a:solidFill>
                  <a:schemeClr val="accent1"/>
                </a:solidFill>
                <a:latin typeface="Arial"/>
                <a:cs typeface="Arial"/>
              </a:rPr>
              <a:t>；</a:t>
            </a:r>
            <a:endParaRPr lang="en-US" altLang="zh-CN" sz="2000" spc="-5" dirty="0">
              <a:solidFill>
                <a:schemeClr val="accent1"/>
              </a:solidFill>
              <a:latin typeface="Arial"/>
              <a:cs typeface="Arial"/>
            </a:endParaRPr>
          </a:p>
          <a:p>
            <a:pPr marL="329565" indent="-286385">
              <a:lnSpc>
                <a:spcPts val="2900"/>
              </a:lnSpc>
              <a:spcBef>
                <a:spcPts val="95"/>
              </a:spcBef>
              <a:buFont typeface="Arial"/>
              <a:buChar char="•"/>
              <a:tabLst>
                <a:tab pos="329565" algn="l"/>
                <a:tab pos="330200" algn="l"/>
              </a:tabLst>
            </a:pPr>
            <a:r>
              <a:rPr lang="en-US" altLang="zh-CN" sz="2000" spc="-5" dirty="0">
                <a:solidFill>
                  <a:schemeClr val="accent1"/>
                </a:solidFill>
                <a:latin typeface="Arial"/>
                <a:cs typeface="Arial"/>
              </a:rPr>
              <a:t>The thickness of the pipe wall should be as thin as possible to ensure that there is less mass in the detection path.</a:t>
            </a:r>
          </a:p>
        </p:txBody>
      </p:sp>
      <p:pic>
        <p:nvPicPr>
          <p:cNvPr id="19" name="图片 18">
            <a:extLst>
              <a:ext uri="{FF2B5EF4-FFF2-40B4-BE49-F238E27FC236}">
                <a16:creationId xmlns:a16="http://schemas.microsoft.com/office/drawing/2014/main" id="{5E8882AA-15AD-F249-B02B-DA5EFD0BFD3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78240" y="4139868"/>
            <a:ext cx="2052457" cy="2026607"/>
          </a:xfrm>
          <a:prstGeom prst="rect">
            <a:avLst/>
          </a:prstGeom>
        </p:spPr>
      </p:pic>
      <p:sp>
        <p:nvSpPr>
          <p:cNvPr id="25" name="文本框 24">
            <a:extLst>
              <a:ext uri="{FF2B5EF4-FFF2-40B4-BE49-F238E27FC236}">
                <a16:creationId xmlns:a16="http://schemas.microsoft.com/office/drawing/2014/main" id="{567D5DF4-546F-D907-D9C1-C4A0DC2D15F4}"/>
              </a:ext>
            </a:extLst>
          </p:cNvPr>
          <p:cNvSpPr txBox="1"/>
          <p:nvPr/>
        </p:nvSpPr>
        <p:spPr>
          <a:xfrm>
            <a:off x="251246" y="679256"/>
            <a:ext cx="7749754" cy="2940549"/>
          </a:xfrm>
          <a:prstGeom prst="rect">
            <a:avLst/>
          </a:prstGeom>
          <a:noFill/>
        </p:spPr>
        <p:txBody>
          <a:bodyPr wrap="square">
            <a:spAutoFit/>
          </a:bodyPr>
          <a:lstStyle/>
          <a:p>
            <a:pPr marL="329565" indent="-286385">
              <a:lnSpc>
                <a:spcPts val="2800"/>
              </a:lnSpc>
              <a:spcBef>
                <a:spcPts val="95"/>
              </a:spcBef>
              <a:buFont typeface="Arial"/>
              <a:buChar char="•"/>
              <a:tabLst>
                <a:tab pos="329565" algn="l"/>
                <a:tab pos="330200" algn="l"/>
              </a:tabLst>
            </a:pPr>
            <a:r>
              <a:rPr lang="en-US" altLang="zh-CN" spc="-5" dirty="0">
                <a:latin typeface="Arial"/>
                <a:cs typeface="Arial"/>
              </a:rPr>
              <a:t>The beampipe has a total length of 1400mm and a double beryllium pipe structure in the center section. The inner diameter is 28mm, the inner beryllium pipe is 0.35mm thick, the outer beryllium pipe is 0.25mm thick, and the middle gap is 0.35mm, which is used to pass the cooling medium.</a:t>
            </a:r>
          </a:p>
          <a:p>
            <a:pPr marL="329565" indent="-286385">
              <a:lnSpc>
                <a:spcPts val="2800"/>
              </a:lnSpc>
              <a:spcBef>
                <a:spcPts val="95"/>
              </a:spcBef>
              <a:buFont typeface="Arial"/>
              <a:buChar char="•"/>
              <a:tabLst>
                <a:tab pos="329565" algn="l"/>
                <a:tab pos="330200" algn="l"/>
              </a:tabLst>
            </a:pPr>
            <a:r>
              <a:rPr lang="en-US" altLang="zh-CN" spc="-5" dirty="0">
                <a:latin typeface="Arial"/>
                <a:cs typeface="Arial"/>
              </a:rPr>
              <a:t>The central beryllium pipe has a symmetrical epitaxial aluminum pipe on both sides, adopts a double-layer design, a gradual conical structure, and passes a cooling medium in the middle.</a:t>
            </a:r>
          </a:p>
        </p:txBody>
      </p:sp>
      <p:sp>
        <p:nvSpPr>
          <p:cNvPr id="26" name="文本框 25">
            <a:extLst>
              <a:ext uri="{FF2B5EF4-FFF2-40B4-BE49-F238E27FC236}">
                <a16:creationId xmlns:a16="http://schemas.microsoft.com/office/drawing/2014/main" id="{ECF4D0DB-0FAF-3C1D-248B-D9BBB79CFEA3}"/>
              </a:ext>
            </a:extLst>
          </p:cNvPr>
          <p:cNvSpPr txBox="1"/>
          <p:nvPr/>
        </p:nvSpPr>
        <p:spPr>
          <a:xfrm>
            <a:off x="8755783" y="6185525"/>
            <a:ext cx="2521306" cy="646331"/>
          </a:xfrm>
          <a:prstGeom prst="rect">
            <a:avLst/>
          </a:prstGeom>
          <a:noFill/>
        </p:spPr>
        <p:txBody>
          <a:bodyPr wrap="square" rtlCol="0">
            <a:spAutoFit/>
          </a:bodyPr>
          <a:lstStyle/>
          <a:p>
            <a:r>
              <a:rPr lang="en-US" altLang="zh-CN" dirty="0"/>
              <a:t>Radial profile of an epitaxial aluminum pipe</a:t>
            </a:r>
            <a:endParaRPr lang="zh-CN" altLang="en-US" dirty="0"/>
          </a:p>
        </p:txBody>
      </p:sp>
      <p:sp>
        <p:nvSpPr>
          <p:cNvPr id="3" name="灯片编号占位符 2">
            <a:extLst>
              <a:ext uri="{FF2B5EF4-FFF2-40B4-BE49-F238E27FC236}">
                <a16:creationId xmlns:a16="http://schemas.microsoft.com/office/drawing/2014/main" id="{DCCAE55D-FEDE-BC01-EFCA-010AEDE3D9BB}"/>
              </a:ext>
            </a:extLst>
          </p:cNvPr>
          <p:cNvSpPr>
            <a:spLocks noGrp="1"/>
          </p:cNvSpPr>
          <p:nvPr>
            <p:ph type="sldNum" sz="quarter" idx="7"/>
          </p:nvPr>
        </p:nvSpPr>
        <p:spPr>
          <a:xfrm>
            <a:off x="11353800" y="6377940"/>
            <a:ext cx="228600" cy="342900"/>
          </a:xfrm>
        </p:spPr>
        <p:txBody>
          <a:bodyPr/>
          <a:lstStyle/>
          <a:p>
            <a:fld id="{B6F15528-21DE-4FAA-801E-634DDDAF4B2B}" type="slidenum">
              <a:rPr lang="en-US" altLang="zh-CN" smtClean="0"/>
              <a:t>8</a:t>
            </a:fld>
            <a:endParaRPr lang="zh-CN" altLang="en-US" dirty="0"/>
          </a:p>
        </p:txBody>
      </p:sp>
    </p:spTree>
    <p:extLst>
      <p:ext uri="{BB962C8B-B14F-4D97-AF65-F5344CB8AC3E}">
        <p14:creationId xmlns:p14="http://schemas.microsoft.com/office/powerpoint/2010/main" val="16856620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DCCE72D3-3E3E-3F2D-2952-0C695C0E4363}"/>
              </a:ext>
            </a:extLst>
          </p:cNvPr>
          <p:cNvPicPr>
            <a:picLocks noChangeAspect="1"/>
          </p:cNvPicPr>
          <p:nvPr/>
        </p:nvPicPr>
        <p:blipFill>
          <a:blip r:embed="rId3"/>
          <a:stretch>
            <a:fillRect/>
          </a:stretch>
        </p:blipFill>
        <p:spPr>
          <a:xfrm>
            <a:off x="733776" y="4117228"/>
            <a:ext cx="5471315" cy="1799346"/>
          </a:xfrm>
          <a:prstGeom prst="rect">
            <a:avLst/>
          </a:prstGeom>
        </p:spPr>
      </p:pic>
      <p:pic>
        <p:nvPicPr>
          <p:cNvPr id="4" name="图片 3">
            <a:extLst>
              <a:ext uri="{FF2B5EF4-FFF2-40B4-BE49-F238E27FC236}">
                <a16:creationId xmlns:a16="http://schemas.microsoft.com/office/drawing/2014/main" id="{12F347F1-F06C-F534-2FD7-2F6C06B0DDE5}"/>
              </a:ext>
            </a:extLst>
          </p:cNvPr>
          <p:cNvPicPr>
            <a:picLocks noChangeAspect="1"/>
          </p:cNvPicPr>
          <p:nvPr/>
        </p:nvPicPr>
        <p:blipFill>
          <a:blip r:embed="rId4"/>
          <a:stretch>
            <a:fillRect/>
          </a:stretch>
        </p:blipFill>
        <p:spPr>
          <a:xfrm>
            <a:off x="6544010" y="3981617"/>
            <a:ext cx="5395530" cy="1401741"/>
          </a:xfrm>
          <a:prstGeom prst="rect">
            <a:avLst/>
          </a:prstGeom>
        </p:spPr>
      </p:pic>
      <p:sp>
        <p:nvSpPr>
          <p:cNvPr id="2" name="object 2"/>
          <p:cNvSpPr txBox="1">
            <a:spLocks noGrp="1"/>
          </p:cNvSpPr>
          <p:nvPr>
            <p:ph type="title"/>
          </p:nvPr>
        </p:nvSpPr>
        <p:spPr>
          <a:xfrm>
            <a:off x="914400" y="141599"/>
            <a:ext cx="7813040" cy="443070"/>
          </a:xfrm>
          <a:prstGeom prst="rect">
            <a:avLst/>
          </a:prstGeom>
        </p:spPr>
        <p:txBody>
          <a:bodyPr vert="horz" wrap="square" lIns="0" tIns="12065" rIns="0" bIns="0" rtlCol="0">
            <a:spAutoFit/>
          </a:bodyPr>
          <a:lstStyle/>
          <a:p>
            <a:pPr marL="12700">
              <a:lnSpc>
                <a:spcPct val="100000"/>
              </a:lnSpc>
              <a:spcBef>
                <a:spcPts val="95"/>
              </a:spcBef>
            </a:pPr>
            <a:r>
              <a:rPr lang="en-US" altLang="zh-CN" sz="2800" spc="-5" dirty="0"/>
              <a:t>CEPC beampipe structure design </a:t>
            </a:r>
            <a:r>
              <a:rPr lang="zh-CN" altLang="en-US" sz="2800" spc="-5" dirty="0"/>
              <a:t>（</a:t>
            </a:r>
            <a:r>
              <a:rPr lang="en-US" altLang="zh-CN" sz="2800" spc="-5" dirty="0"/>
              <a:t>Current structure</a:t>
            </a:r>
            <a:r>
              <a:rPr lang="zh-CN" altLang="en-US" sz="2800" spc="-5" dirty="0"/>
              <a:t>）</a:t>
            </a:r>
            <a:endParaRPr sz="2400" dirty="0">
              <a:latin typeface="楷体"/>
              <a:cs typeface="楷体"/>
            </a:endParaRPr>
          </a:p>
        </p:txBody>
      </p:sp>
      <p:sp>
        <p:nvSpPr>
          <p:cNvPr id="5" name="object 5"/>
          <p:cNvSpPr txBox="1"/>
          <p:nvPr/>
        </p:nvSpPr>
        <p:spPr>
          <a:xfrm>
            <a:off x="38100" y="723151"/>
            <a:ext cx="11582400" cy="3614516"/>
          </a:xfrm>
          <a:prstGeom prst="rect">
            <a:avLst/>
          </a:prstGeom>
        </p:spPr>
        <p:txBody>
          <a:bodyPr vert="horz" wrap="square" lIns="0" tIns="12065" rIns="0" bIns="0" rtlCol="0">
            <a:spAutoFit/>
          </a:bodyPr>
          <a:lstStyle/>
          <a:p>
            <a:pPr marL="329565" indent="-286385">
              <a:lnSpc>
                <a:spcPts val="2800"/>
              </a:lnSpc>
              <a:spcBef>
                <a:spcPts val="95"/>
              </a:spcBef>
              <a:buFont typeface="Arial"/>
              <a:buChar char="•"/>
              <a:tabLst>
                <a:tab pos="329565" algn="l"/>
                <a:tab pos="330200" algn="l"/>
              </a:tabLst>
            </a:pPr>
            <a:r>
              <a:rPr lang="en-US" altLang="zh-CN" sz="2000" b="1" spc="-5" dirty="0">
                <a:solidFill>
                  <a:schemeClr val="tx2">
                    <a:lumMod val="60000"/>
                    <a:lumOff val="40000"/>
                  </a:schemeClr>
                </a:solidFill>
                <a:latin typeface="Arial"/>
                <a:cs typeface="Arial"/>
              </a:rPr>
              <a:t>Major update</a:t>
            </a:r>
            <a:r>
              <a:rPr lang="zh-CN" altLang="en-US" sz="2000" b="1" spc="-5" dirty="0">
                <a:solidFill>
                  <a:schemeClr val="tx2">
                    <a:lumMod val="60000"/>
                    <a:lumOff val="40000"/>
                  </a:schemeClr>
                </a:solidFill>
                <a:latin typeface="Arial"/>
                <a:cs typeface="Arial"/>
              </a:rPr>
              <a:t>：</a:t>
            </a:r>
            <a:endParaRPr lang="en-US" altLang="zh-CN" b="1" dirty="0">
              <a:solidFill>
                <a:schemeClr val="tx2">
                  <a:lumMod val="60000"/>
                  <a:lumOff val="40000"/>
                </a:schemeClr>
              </a:solidFill>
              <a:latin typeface="Arial"/>
              <a:cs typeface="Arial"/>
            </a:endParaRPr>
          </a:p>
          <a:p>
            <a:pPr marL="329565" indent="-286385">
              <a:lnSpc>
                <a:spcPts val="2800"/>
              </a:lnSpc>
              <a:spcBef>
                <a:spcPts val="95"/>
              </a:spcBef>
              <a:buFont typeface="Arial"/>
              <a:buChar char="•"/>
              <a:tabLst>
                <a:tab pos="329565" algn="l"/>
                <a:tab pos="330200" algn="l"/>
              </a:tabLst>
            </a:pPr>
            <a:r>
              <a:rPr lang="en-US" altLang="zh-CN" spc="-5" dirty="0">
                <a:latin typeface="Arial"/>
                <a:cs typeface="Arial"/>
              </a:rPr>
              <a:t>The inner beryllium pipe is increased from 160mm to 220mm</a:t>
            </a:r>
            <a:r>
              <a:rPr lang="zh-CN" altLang="en-US" spc="-5" dirty="0">
                <a:latin typeface="Arial"/>
                <a:cs typeface="Arial"/>
              </a:rPr>
              <a:t>（</a:t>
            </a:r>
            <a:r>
              <a:rPr lang="en-US" altLang="zh-CN" spc="-5" dirty="0">
                <a:solidFill>
                  <a:srgbClr val="FF0000"/>
                </a:solidFill>
                <a:latin typeface="Arial"/>
                <a:cs typeface="Arial"/>
              </a:rPr>
              <a:t>In order to connect with a short aluminum pipe at a large thickness, it is easy to weld</a:t>
            </a:r>
            <a:r>
              <a:rPr lang="zh-CN" altLang="en-US" spc="-5" dirty="0">
                <a:latin typeface="Arial"/>
                <a:cs typeface="Arial"/>
              </a:rPr>
              <a:t>），</a:t>
            </a:r>
            <a:r>
              <a:rPr lang="en-US" altLang="zh-CN" spc="-5" dirty="0">
                <a:latin typeface="Arial"/>
                <a:cs typeface="Arial"/>
              </a:rPr>
              <a:t>The total length of the central beryllium pipe section is increased to 380mm, the inner diameter is reduced to 20mm, the inner beryllium pipe thickness is 0.2mm, and the outer beryllium pipe thickness is 0.15mm</a:t>
            </a:r>
            <a:r>
              <a:rPr lang="zh-CN" altLang="en-US" spc="-5" dirty="0">
                <a:latin typeface="Arial"/>
                <a:cs typeface="Arial"/>
              </a:rPr>
              <a:t>（</a:t>
            </a:r>
            <a:r>
              <a:rPr lang="en-US" altLang="zh-CN" spc="-5" dirty="0">
                <a:solidFill>
                  <a:srgbClr val="FF0000"/>
                </a:solidFill>
                <a:latin typeface="Arial"/>
                <a:cs typeface="Arial"/>
              </a:rPr>
              <a:t>Improved vertex detection accuracy</a:t>
            </a:r>
            <a:r>
              <a:rPr lang="zh-CN" altLang="en-US" spc="-5" dirty="0">
                <a:latin typeface="Arial"/>
                <a:cs typeface="Arial"/>
              </a:rPr>
              <a:t>），</a:t>
            </a:r>
            <a:r>
              <a:rPr lang="en-US" altLang="zh-CN" spc="-5" dirty="0">
                <a:latin typeface="Arial"/>
                <a:cs typeface="Arial"/>
              </a:rPr>
              <a:t>Cooling medium gap 0.35mm;</a:t>
            </a:r>
          </a:p>
          <a:p>
            <a:pPr marL="329565" indent="-286385">
              <a:lnSpc>
                <a:spcPts val="2800"/>
              </a:lnSpc>
              <a:spcBef>
                <a:spcPts val="95"/>
              </a:spcBef>
              <a:buFont typeface="Arial"/>
              <a:buChar char="•"/>
              <a:tabLst>
                <a:tab pos="329565" algn="l"/>
                <a:tab pos="330200" algn="l"/>
              </a:tabLst>
            </a:pPr>
            <a:r>
              <a:rPr lang="en-US" altLang="zh-CN" spc="-5" dirty="0">
                <a:latin typeface="Arial"/>
                <a:cs typeface="Arial"/>
              </a:rPr>
              <a:t>The epitaxial aluminum pipe is changed from a gradual cone type to a gradual runway type structure, with cooling medium channels on the left and right sides, and beryllium plates with a thickness of 2mm are embedded in the upper and lower planes</a:t>
            </a:r>
            <a:r>
              <a:rPr lang="zh-CN" altLang="en-US" spc="-5" dirty="0">
                <a:latin typeface="Arial"/>
                <a:cs typeface="Arial"/>
              </a:rPr>
              <a:t>（</a:t>
            </a:r>
            <a:r>
              <a:rPr lang="en-US" altLang="zh-CN" spc="-5" dirty="0">
                <a:solidFill>
                  <a:srgbClr val="FF0000"/>
                </a:solidFill>
                <a:latin typeface="Arial"/>
                <a:cs typeface="Arial"/>
              </a:rPr>
              <a:t>Beryllium has less mass than aluminum</a:t>
            </a:r>
            <a:r>
              <a:rPr lang="zh-CN" altLang="en-US" spc="-5" dirty="0">
                <a:latin typeface="Arial"/>
                <a:cs typeface="Arial"/>
              </a:rPr>
              <a:t>）；</a:t>
            </a:r>
            <a:endParaRPr lang="en-US" altLang="zh-CN" spc="-5" dirty="0">
              <a:latin typeface="Arial"/>
              <a:cs typeface="Arial"/>
            </a:endParaRPr>
          </a:p>
          <a:p>
            <a:pPr marL="329565" indent="-286385">
              <a:lnSpc>
                <a:spcPts val="2800"/>
              </a:lnSpc>
              <a:spcBef>
                <a:spcPts val="95"/>
              </a:spcBef>
              <a:buFont typeface="Arial"/>
              <a:buChar char="•"/>
              <a:tabLst>
                <a:tab pos="329565" algn="l"/>
                <a:tab pos="330200" algn="l"/>
              </a:tabLst>
            </a:pPr>
            <a:r>
              <a:rPr lang="en-US" altLang="zh-CN" dirty="0" err="1">
                <a:latin typeface="Arial"/>
                <a:cs typeface="Arial"/>
              </a:rPr>
              <a:t>Lumical</a:t>
            </a:r>
            <a:r>
              <a:rPr lang="en-US" altLang="zh-CN" dirty="0">
                <a:latin typeface="Arial"/>
                <a:cs typeface="Arial"/>
              </a:rPr>
              <a:t> detector is installed near the flange on the upper and lower planes of the epitaxial aluminum pipe</a:t>
            </a:r>
            <a:r>
              <a:rPr lang="zh-CN" altLang="en-US" dirty="0">
                <a:latin typeface="Arial"/>
                <a:cs typeface="Arial"/>
              </a:rPr>
              <a:t>；</a:t>
            </a:r>
            <a:endParaRPr lang="en-US" altLang="zh-CN" dirty="0">
              <a:latin typeface="Arial"/>
              <a:cs typeface="Arial"/>
            </a:endParaRPr>
          </a:p>
          <a:p>
            <a:pPr marL="329565" indent="-286385">
              <a:lnSpc>
                <a:spcPts val="2800"/>
              </a:lnSpc>
              <a:spcBef>
                <a:spcPts val="95"/>
              </a:spcBef>
              <a:buFont typeface="Arial"/>
              <a:buChar char="•"/>
              <a:tabLst>
                <a:tab pos="329565" algn="l"/>
                <a:tab pos="330200" algn="l"/>
              </a:tabLst>
            </a:pPr>
            <a:r>
              <a:rPr lang="en-US" altLang="zh-CN" dirty="0">
                <a:latin typeface="Arial"/>
                <a:cs typeface="Arial"/>
              </a:rPr>
              <a:t>BPM into the end flange.</a:t>
            </a:r>
            <a:endParaRPr lang="en-US" altLang="zh-CN" spc="-5" dirty="0">
              <a:latin typeface="Arial"/>
              <a:cs typeface="Arial"/>
            </a:endParaRPr>
          </a:p>
        </p:txBody>
      </p:sp>
      <p:pic>
        <p:nvPicPr>
          <p:cNvPr id="8" name="图片 7">
            <a:extLst>
              <a:ext uri="{FF2B5EF4-FFF2-40B4-BE49-F238E27FC236}">
                <a16:creationId xmlns:a16="http://schemas.microsoft.com/office/drawing/2014/main" id="{80CC00EA-AF71-F618-D8F8-8D00724560DF}"/>
              </a:ext>
            </a:extLst>
          </p:cNvPr>
          <p:cNvPicPr>
            <a:picLocks noChangeAspect="1"/>
          </p:cNvPicPr>
          <p:nvPr/>
        </p:nvPicPr>
        <p:blipFill>
          <a:blip r:embed="rId5"/>
          <a:stretch>
            <a:fillRect/>
          </a:stretch>
        </p:blipFill>
        <p:spPr>
          <a:xfrm>
            <a:off x="9114245" y="5096448"/>
            <a:ext cx="1995224" cy="1174965"/>
          </a:xfrm>
          <a:prstGeom prst="rect">
            <a:avLst/>
          </a:prstGeom>
        </p:spPr>
      </p:pic>
      <p:cxnSp>
        <p:nvCxnSpPr>
          <p:cNvPr id="14" name="直接箭头连接符 13">
            <a:extLst>
              <a:ext uri="{FF2B5EF4-FFF2-40B4-BE49-F238E27FC236}">
                <a16:creationId xmlns:a16="http://schemas.microsoft.com/office/drawing/2014/main" id="{B39CFE1F-CCF2-BAD0-46CC-A3DC59F1BB32}"/>
              </a:ext>
            </a:extLst>
          </p:cNvPr>
          <p:cNvCxnSpPr>
            <a:cxnSpLocks/>
          </p:cNvCxnSpPr>
          <p:nvPr/>
        </p:nvCxnSpPr>
        <p:spPr>
          <a:xfrm flipH="1" flipV="1">
            <a:off x="7035487" y="4986721"/>
            <a:ext cx="247125" cy="908523"/>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sp>
        <p:nvSpPr>
          <p:cNvPr id="15" name="文本框 14">
            <a:extLst>
              <a:ext uri="{FF2B5EF4-FFF2-40B4-BE49-F238E27FC236}">
                <a16:creationId xmlns:a16="http://schemas.microsoft.com/office/drawing/2014/main" id="{8AA04A0C-41A1-CFC8-F3A6-930BF7344742}"/>
              </a:ext>
            </a:extLst>
          </p:cNvPr>
          <p:cNvSpPr txBox="1"/>
          <p:nvPr/>
        </p:nvSpPr>
        <p:spPr>
          <a:xfrm>
            <a:off x="6911318" y="5900665"/>
            <a:ext cx="2760052" cy="923330"/>
          </a:xfrm>
          <a:prstGeom prst="rect">
            <a:avLst/>
          </a:prstGeom>
          <a:noFill/>
        </p:spPr>
        <p:txBody>
          <a:bodyPr wrap="square" rtlCol="0">
            <a:spAutoFit/>
          </a:bodyPr>
          <a:lstStyle/>
          <a:p>
            <a:r>
              <a:rPr lang="en-US" altLang="zh-CN" dirty="0"/>
              <a:t>BPM</a:t>
            </a:r>
            <a:r>
              <a:rPr lang="zh-CN" altLang="en-US" dirty="0"/>
              <a:t>（</a:t>
            </a:r>
            <a:r>
              <a:rPr lang="en-US" altLang="zh-CN" dirty="0"/>
              <a:t>There are 4 circumferentially distributed</a:t>
            </a:r>
            <a:r>
              <a:rPr lang="zh-CN" altLang="en-US" dirty="0"/>
              <a:t>）</a:t>
            </a:r>
          </a:p>
        </p:txBody>
      </p:sp>
      <p:cxnSp>
        <p:nvCxnSpPr>
          <p:cNvPr id="16" name="直接箭头连接符 15">
            <a:extLst>
              <a:ext uri="{FF2B5EF4-FFF2-40B4-BE49-F238E27FC236}">
                <a16:creationId xmlns:a16="http://schemas.microsoft.com/office/drawing/2014/main" id="{F3B01F4B-849A-DBCD-0A07-325642A959E0}"/>
              </a:ext>
            </a:extLst>
          </p:cNvPr>
          <p:cNvCxnSpPr>
            <a:cxnSpLocks/>
          </p:cNvCxnSpPr>
          <p:nvPr/>
        </p:nvCxnSpPr>
        <p:spPr>
          <a:xfrm flipH="1">
            <a:off x="9203243" y="4360281"/>
            <a:ext cx="851355" cy="265612"/>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sp>
        <p:nvSpPr>
          <p:cNvPr id="17" name="文本框 16">
            <a:extLst>
              <a:ext uri="{FF2B5EF4-FFF2-40B4-BE49-F238E27FC236}">
                <a16:creationId xmlns:a16="http://schemas.microsoft.com/office/drawing/2014/main" id="{1A9EAD70-02E9-0474-C8F2-08E5D0B686C8}"/>
              </a:ext>
            </a:extLst>
          </p:cNvPr>
          <p:cNvSpPr txBox="1"/>
          <p:nvPr/>
        </p:nvSpPr>
        <p:spPr>
          <a:xfrm>
            <a:off x="10054598" y="4121607"/>
            <a:ext cx="1601464" cy="369332"/>
          </a:xfrm>
          <a:prstGeom prst="rect">
            <a:avLst/>
          </a:prstGeom>
          <a:noFill/>
        </p:spPr>
        <p:txBody>
          <a:bodyPr wrap="none" rtlCol="0">
            <a:spAutoFit/>
          </a:bodyPr>
          <a:lstStyle/>
          <a:p>
            <a:r>
              <a:rPr lang="en-US" altLang="zh-CN" dirty="0"/>
              <a:t>Beryllium plate</a:t>
            </a:r>
            <a:endParaRPr lang="zh-CN" altLang="en-US" dirty="0"/>
          </a:p>
        </p:txBody>
      </p:sp>
      <p:sp>
        <p:nvSpPr>
          <p:cNvPr id="18" name="文本框 17">
            <a:extLst>
              <a:ext uri="{FF2B5EF4-FFF2-40B4-BE49-F238E27FC236}">
                <a16:creationId xmlns:a16="http://schemas.microsoft.com/office/drawing/2014/main" id="{F283141C-199B-18E7-CEB3-570BF67C0033}"/>
              </a:ext>
            </a:extLst>
          </p:cNvPr>
          <p:cNvSpPr txBox="1"/>
          <p:nvPr/>
        </p:nvSpPr>
        <p:spPr>
          <a:xfrm>
            <a:off x="8851402" y="6260796"/>
            <a:ext cx="2530957" cy="646331"/>
          </a:xfrm>
          <a:prstGeom prst="rect">
            <a:avLst/>
          </a:prstGeom>
          <a:noFill/>
        </p:spPr>
        <p:txBody>
          <a:bodyPr wrap="square" rtlCol="0">
            <a:spAutoFit/>
          </a:bodyPr>
          <a:lstStyle/>
          <a:p>
            <a:r>
              <a:rPr lang="en-US" altLang="zh-CN" dirty="0"/>
              <a:t>Radial profile of an epitaxial aluminum pipe</a:t>
            </a:r>
            <a:endParaRPr lang="zh-CN" altLang="en-US" dirty="0"/>
          </a:p>
        </p:txBody>
      </p:sp>
      <p:cxnSp>
        <p:nvCxnSpPr>
          <p:cNvPr id="22" name="直接箭头连接符 21">
            <a:extLst>
              <a:ext uri="{FF2B5EF4-FFF2-40B4-BE49-F238E27FC236}">
                <a16:creationId xmlns:a16="http://schemas.microsoft.com/office/drawing/2014/main" id="{37ED1D94-DAF2-2F55-AB04-15B4AFFF0C13}"/>
              </a:ext>
            </a:extLst>
          </p:cNvPr>
          <p:cNvCxnSpPr>
            <a:cxnSpLocks/>
          </p:cNvCxnSpPr>
          <p:nvPr/>
        </p:nvCxnSpPr>
        <p:spPr>
          <a:xfrm flipH="1" flipV="1">
            <a:off x="7701825" y="5235176"/>
            <a:ext cx="439685" cy="346362"/>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sp>
        <p:nvSpPr>
          <p:cNvPr id="28" name="文本框 27">
            <a:extLst>
              <a:ext uri="{FF2B5EF4-FFF2-40B4-BE49-F238E27FC236}">
                <a16:creationId xmlns:a16="http://schemas.microsoft.com/office/drawing/2014/main" id="{1CA30101-F4EA-E057-FB15-8917867A1D04}"/>
              </a:ext>
            </a:extLst>
          </p:cNvPr>
          <p:cNvSpPr txBox="1"/>
          <p:nvPr/>
        </p:nvSpPr>
        <p:spPr>
          <a:xfrm>
            <a:off x="7880340" y="5530315"/>
            <a:ext cx="900888" cy="369332"/>
          </a:xfrm>
          <a:prstGeom prst="rect">
            <a:avLst/>
          </a:prstGeom>
          <a:noFill/>
        </p:spPr>
        <p:txBody>
          <a:bodyPr wrap="none" rtlCol="0">
            <a:spAutoFit/>
          </a:bodyPr>
          <a:lstStyle/>
          <a:p>
            <a:r>
              <a:rPr lang="en-US" altLang="zh-CN" dirty="0" err="1"/>
              <a:t>Lumical</a:t>
            </a:r>
            <a:endParaRPr lang="zh-CN" altLang="en-US" dirty="0"/>
          </a:p>
        </p:txBody>
      </p:sp>
      <p:cxnSp>
        <p:nvCxnSpPr>
          <p:cNvPr id="30" name="直接箭头连接符 29">
            <a:extLst>
              <a:ext uri="{FF2B5EF4-FFF2-40B4-BE49-F238E27FC236}">
                <a16:creationId xmlns:a16="http://schemas.microsoft.com/office/drawing/2014/main" id="{643D5B00-40AF-F763-8570-F0E53EC4BA44}"/>
              </a:ext>
            </a:extLst>
          </p:cNvPr>
          <p:cNvCxnSpPr>
            <a:cxnSpLocks/>
          </p:cNvCxnSpPr>
          <p:nvPr/>
        </p:nvCxnSpPr>
        <p:spPr>
          <a:xfrm flipV="1">
            <a:off x="8913716" y="5961501"/>
            <a:ext cx="445746" cy="140989"/>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cxnSp>
        <p:nvCxnSpPr>
          <p:cNvPr id="33" name="直接箭头连接符 32">
            <a:extLst>
              <a:ext uri="{FF2B5EF4-FFF2-40B4-BE49-F238E27FC236}">
                <a16:creationId xmlns:a16="http://schemas.microsoft.com/office/drawing/2014/main" id="{652ECF16-0189-7053-A6D0-A1CC33F2B848}"/>
              </a:ext>
            </a:extLst>
          </p:cNvPr>
          <p:cNvCxnSpPr>
            <a:cxnSpLocks/>
          </p:cNvCxnSpPr>
          <p:nvPr/>
        </p:nvCxnSpPr>
        <p:spPr>
          <a:xfrm flipV="1">
            <a:off x="10493097" y="5945237"/>
            <a:ext cx="383068" cy="189612"/>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cxnSp>
        <p:nvCxnSpPr>
          <p:cNvPr id="36" name="直接箭头连接符 35">
            <a:extLst>
              <a:ext uri="{FF2B5EF4-FFF2-40B4-BE49-F238E27FC236}">
                <a16:creationId xmlns:a16="http://schemas.microsoft.com/office/drawing/2014/main" id="{2498DBE3-461D-13AE-EB34-CBD21E7BB59F}"/>
              </a:ext>
            </a:extLst>
          </p:cNvPr>
          <p:cNvCxnSpPr>
            <a:cxnSpLocks/>
          </p:cNvCxnSpPr>
          <p:nvPr/>
        </p:nvCxnSpPr>
        <p:spPr>
          <a:xfrm flipH="1">
            <a:off x="8913716" y="5510242"/>
            <a:ext cx="437752" cy="77874"/>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cxnSp>
        <p:nvCxnSpPr>
          <p:cNvPr id="39" name="直接箭头连接符 38">
            <a:extLst>
              <a:ext uri="{FF2B5EF4-FFF2-40B4-BE49-F238E27FC236}">
                <a16:creationId xmlns:a16="http://schemas.microsoft.com/office/drawing/2014/main" id="{4F03EB6F-C08B-8D86-0013-6BB9B708A8F0}"/>
              </a:ext>
            </a:extLst>
          </p:cNvPr>
          <p:cNvCxnSpPr>
            <a:cxnSpLocks/>
          </p:cNvCxnSpPr>
          <p:nvPr/>
        </p:nvCxnSpPr>
        <p:spPr>
          <a:xfrm flipH="1">
            <a:off x="10409542" y="5540965"/>
            <a:ext cx="458233" cy="188298"/>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sp>
        <p:nvSpPr>
          <p:cNvPr id="3" name="文本框 2">
            <a:extLst>
              <a:ext uri="{FF2B5EF4-FFF2-40B4-BE49-F238E27FC236}">
                <a16:creationId xmlns:a16="http://schemas.microsoft.com/office/drawing/2014/main" id="{257619CC-E889-667D-7A48-5AC52AB9EA46}"/>
              </a:ext>
            </a:extLst>
          </p:cNvPr>
          <p:cNvSpPr txBox="1"/>
          <p:nvPr/>
        </p:nvSpPr>
        <p:spPr>
          <a:xfrm>
            <a:off x="75252" y="5717616"/>
            <a:ext cx="6808274" cy="461665"/>
          </a:xfrm>
          <a:prstGeom prst="rect">
            <a:avLst/>
          </a:prstGeom>
          <a:noFill/>
        </p:spPr>
        <p:txBody>
          <a:bodyPr wrap="none" rtlCol="0">
            <a:spAutoFit/>
          </a:bodyPr>
          <a:lstStyle/>
          <a:p>
            <a:r>
              <a:rPr lang="en-US" altLang="zh-CN" sz="2400" dirty="0">
                <a:solidFill>
                  <a:srgbClr val="FF0000"/>
                </a:solidFill>
                <a:latin typeface="Adobe 黑体 Std R" panose="020B0400000000000000" pitchFamily="34" charset="-122"/>
                <a:ea typeface="Adobe 黑体 Std R" panose="020B0400000000000000" pitchFamily="34" charset="-122"/>
              </a:rPr>
              <a:t>Difficult point: Manufacture of beryllium pipe</a:t>
            </a:r>
            <a:r>
              <a:rPr lang="zh-CN" altLang="en-US" sz="2400" dirty="0">
                <a:solidFill>
                  <a:srgbClr val="FF0000"/>
                </a:solidFill>
                <a:latin typeface="Adobe 黑体 Std R" panose="020B0400000000000000" pitchFamily="34" charset="-122"/>
                <a:ea typeface="Adobe 黑体 Std R" panose="020B0400000000000000" pitchFamily="34" charset="-122"/>
              </a:rPr>
              <a:t>！</a:t>
            </a:r>
          </a:p>
        </p:txBody>
      </p:sp>
      <p:sp>
        <p:nvSpPr>
          <p:cNvPr id="6" name="文本框 5">
            <a:extLst>
              <a:ext uri="{FF2B5EF4-FFF2-40B4-BE49-F238E27FC236}">
                <a16:creationId xmlns:a16="http://schemas.microsoft.com/office/drawing/2014/main" id="{6415FCF7-892B-75C6-4974-2721D9C63EA6}"/>
              </a:ext>
            </a:extLst>
          </p:cNvPr>
          <p:cNvSpPr txBox="1"/>
          <p:nvPr/>
        </p:nvSpPr>
        <p:spPr>
          <a:xfrm>
            <a:off x="652623" y="6179284"/>
            <a:ext cx="5729627" cy="646331"/>
          </a:xfrm>
          <a:prstGeom prst="rect">
            <a:avLst/>
          </a:prstGeom>
          <a:noFill/>
        </p:spPr>
        <p:txBody>
          <a:bodyPr wrap="square" rtlCol="0">
            <a:spAutoFit/>
          </a:bodyPr>
          <a:lstStyle/>
          <a:p>
            <a:r>
              <a:rPr lang="zh-CN" altLang="en-US" dirty="0"/>
              <a:t>（</a:t>
            </a:r>
            <a:r>
              <a:rPr lang="en-US" altLang="zh-CN" dirty="0"/>
              <a:t>According to research</a:t>
            </a:r>
            <a:r>
              <a:rPr lang="zh-CN" altLang="en-US" dirty="0"/>
              <a:t>，</a:t>
            </a:r>
            <a:r>
              <a:rPr lang="en-US" altLang="zh-CN" dirty="0"/>
              <a:t>China is currently capable of manufacturing 100mm long 0.2mm thick beryllium pipe</a:t>
            </a:r>
            <a:r>
              <a:rPr lang="zh-CN" altLang="en-US" dirty="0"/>
              <a:t>）</a:t>
            </a:r>
          </a:p>
        </p:txBody>
      </p:sp>
      <p:sp>
        <p:nvSpPr>
          <p:cNvPr id="9" name="灯片编号占位符 8">
            <a:extLst>
              <a:ext uri="{FF2B5EF4-FFF2-40B4-BE49-F238E27FC236}">
                <a16:creationId xmlns:a16="http://schemas.microsoft.com/office/drawing/2014/main" id="{50474125-EA3A-DBB2-D77D-53F6070097B8}"/>
              </a:ext>
            </a:extLst>
          </p:cNvPr>
          <p:cNvSpPr>
            <a:spLocks noGrp="1"/>
          </p:cNvSpPr>
          <p:nvPr>
            <p:ph type="sldNum" sz="quarter" idx="7"/>
          </p:nvPr>
        </p:nvSpPr>
        <p:spPr>
          <a:xfrm>
            <a:off x="11497742" y="6377940"/>
            <a:ext cx="84657" cy="342900"/>
          </a:xfrm>
        </p:spPr>
        <p:txBody>
          <a:bodyPr/>
          <a:lstStyle/>
          <a:p>
            <a:fld id="{B6F15528-21DE-4FAA-801E-634DDDAF4B2B}" type="slidenum">
              <a:rPr lang="en-US" altLang="zh-CN" smtClean="0"/>
              <a:t>9</a:t>
            </a:fld>
            <a:endParaRPr lang="zh-CN" altLang="en-US" dirty="0"/>
          </a:p>
        </p:txBody>
      </p:sp>
    </p:spTree>
    <p:extLst>
      <p:ext uri="{BB962C8B-B14F-4D97-AF65-F5344CB8AC3E}">
        <p14:creationId xmlns:p14="http://schemas.microsoft.com/office/powerpoint/2010/main" val="210153706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9480,&quot;width&quot;:1215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24402</TotalTime>
  <Words>2689</Words>
  <Application>Microsoft Office PowerPoint</Application>
  <PresentationFormat>宽屏</PresentationFormat>
  <Paragraphs>364</Paragraphs>
  <Slides>25</Slides>
  <Notes>15</Notes>
  <HiddenSlides>0</HiddenSlides>
  <MMClips>0</MMClips>
  <ScaleCrop>false</ScaleCrop>
  <HeadingPairs>
    <vt:vector size="8" baseType="variant">
      <vt:variant>
        <vt:lpstr>已用的字体</vt:lpstr>
      </vt:variant>
      <vt:variant>
        <vt:i4>12</vt:i4>
      </vt:variant>
      <vt:variant>
        <vt:lpstr>主题</vt:lpstr>
      </vt:variant>
      <vt:variant>
        <vt:i4>1</vt:i4>
      </vt:variant>
      <vt:variant>
        <vt:lpstr>嵌入 OLE 服务器</vt:lpstr>
      </vt:variant>
      <vt:variant>
        <vt:i4>1</vt:i4>
      </vt:variant>
      <vt:variant>
        <vt:lpstr>幻灯片标题</vt:lpstr>
      </vt:variant>
      <vt:variant>
        <vt:i4>25</vt:i4>
      </vt:variant>
    </vt:vector>
  </HeadingPairs>
  <TitlesOfParts>
    <vt:vector size="39" baseType="lpstr">
      <vt:lpstr>Adobe 黑体 Std R</vt:lpstr>
      <vt:lpstr>等线</vt:lpstr>
      <vt:lpstr>黑体</vt:lpstr>
      <vt:lpstr>华文新魏</vt:lpstr>
      <vt:lpstr>华文行楷</vt:lpstr>
      <vt:lpstr>楷体</vt:lpstr>
      <vt:lpstr>宋体</vt:lpstr>
      <vt:lpstr>微软雅黑</vt:lpstr>
      <vt:lpstr>Arial</vt:lpstr>
      <vt:lpstr>Calibri</vt:lpstr>
      <vt:lpstr>Times New Roman</vt:lpstr>
      <vt:lpstr>Wingdings</vt:lpstr>
      <vt:lpstr>Office Theme</vt:lpstr>
      <vt:lpstr>Equation</vt:lpstr>
      <vt:lpstr>Mechanical Design of the Beampipe and Lumical</vt:lpstr>
      <vt:lpstr>PowerPoint 演示文稿</vt:lpstr>
      <vt:lpstr>PowerPoint 演示文稿</vt:lpstr>
      <vt:lpstr>PowerPoint 演示文稿</vt:lpstr>
      <vt:lpstr>PowerPoint 演示文稿</vt:lpstr>
      <vt:lpstr>Japanese beampipe design survey</vt:lpstr>
      <vt:lpstr>American Beampipe Design Survey</vt:lpstr>
      <vt:lpstr>CEPC beampipe structure design（ver2023.6）</vt:lpstr>
      <vt:lpstr>CEPC beampipe structure design （Current structure）</vt:lpstr>
      <vt:lpstr>CEPC beampipe structure design</vt:lpstr>
      <vt:lpstr>Static analysis of  the beampipe</vt:lpstr>
      <vt:lpstr>Static analysis of  the beampipe</vt:lpstr>
      <vt:lpstr>Static analysis of  the beampipe</vt:lpstr>
      <vt:lpstr>Static analysis of  the beampipe</vt:lpstr>
      <vt:lpstr>Static analysis of  the beampipe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 keV He to Ni-W-Ni-W</dc:title>
  <dc:creator>Can Chen</dc:creator>
  <cp:lastModifiedBy>longyan He</cp:lastModifiedBy>
  <cp:revision>266</cp:revision>
  <dcterms:created xsi:type="dcterms:W3CDTF">2022-02-26T02:06:14Z</dcterms:created>
  <dcterms:modified xsi:type="dcterms:W3CDTF">2024-10-24T13:22:57Z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2020-08-29T00:00:00Z</vt:filetime>
  </property>
  <property fmtid="{D5CDD505-2E9C-101B-9397-08002B2CF9AE}" pid="3" name="Creator">
    <vt:lpwstr>Microsoft® PowerPoint® 2019</vt:lpwstr>
  </property>
  <property fmtid="{D5CDD505-2E9C-101B-9397-08002B2CF9AE}" pid="4" name="LastSaved">
    <vt:filetime>2022-02-26T00:00:00Z</vt:filetime>
  </property>
</Properties>
</file>