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E24-C350-4A2D-BA53-CD16D576A1A6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53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E24-C350-4A2D-BA53-CD16D576A1A6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73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E24-C350-4A2D-BA53-CD16D576A1A6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00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E24-C350-4A2D-BA53-CD16D576A1A6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01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E24-C350-4A2D-BA53-CD16D576A1A6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93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E24-C350-4A2D-BA53-CD16D576A1A6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69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E24-C350-4A2D-BA53-CD16D576A1A6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79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E24-C350-4A2D-BA53-CD16D576A1A6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62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E24-C350-4A2D-BA53-CD16D576A1A6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96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E24-C350-4A2D-BA53-CD16D576A1A6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42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E24-C350-4A2D-BA53-CD16D576A1A6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55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C7E24-C350-4A2D-BA53-CD16D576A1A6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51CFE-8904-4C85-946A-1CD0D66F4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34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30163" y="1178022"/>
            <a:ext cx="5799151" cy="2387600"/>
          </a:xfrm>
        </p:spPr>
        <p:txBody>
          <a:bodyPr/>
          <a:lstStyle/>
          <a:p>
            <a:r>
              <a:rPr lang="zh-CN" altLang="en-US" dirty="0" smtClean="0"/>
              <a:t>晶体量能器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电子学设计方案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892162"/>
            <a:ext cx="9144000" cy="1365637"/>
          </a:xfrm>
        </p:spPr>
        <p:txBody>
          <a:bodyPr/>
          <a:lstStyle/>
          <a:p>
            <a:r>
              <a:rPr lang="zh-CN" altLang="en-US" dirty="0" smtClean="0"/>
              <a:t>常劲帆</a:t>
            </a:r>
            <a:r>
              <a:rPr lang="en-US" altLang="zh-CN" dirty="0" smtClean="0"/>
              <a:t>@</a:t>
            </a:r>
            <a:r>
              <a:rPr lang="zh-CN" altLang="en-US" dirty="0" smtClean="0"/>
              <a:t>电子学组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50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前端</a:t>
            </a:r>
            <a:r>
              <a:rPr lang="en-US" altLang="zh-CN" dirty="0" smtClean="0"/>
              <a:t>FEE &amp; ASIC</a:t>
            </a:r>
            <a:r>
              <a:rPr lang="zh-CN" altLang="en-US" dirty="0" smtClean="0"/>
              <a:t>设计需求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SiPM</a:t>
            </a:r>
            <a:r>
              <a:rPr lang="zh-CN" altLang="en-US" dirty="0" smtClean="0"/>
              <a:t>输出信号处理方式：</a:t>
            </a:r>
            <a:r>
              <a:rPr lang="en-US" altLang="zh-CN" dirty="0" smtClean="0"/>
              <a:t>Q &amp; T</a:t>
            </a:r>
          </a:p>
          <a:p>
            <a:r>
              <a:rPr lang="zh-CN" altLang="en-US" dirty="0" smtClean="0">
                <a:solidFill>
                  <a:srgbClr val="00B0F0"/>
                </a:solidFill>
              </a:rPr>
              <a:t>动态范围：</a:t>
            </a:r>
            <a:r>
              <a:rPr lang="en-US" altLang="zh-CN" dirty="0" smtClean="0"/>
              <a:t>1pe –10</a:t>
            </a:r>
            <a:r>
              <a:rPr lang="en-US" altLang="zh-CN" baseline="30000" dirty="0" smtClean="0"/>
              <a:t>5</a:t>
            </a:r>
            <a:r>
              <a:rPr lang="en-US" altLang="zh-CN" dirty="0" smtClean="0"/>
              <a:t>pe （？）</a:t>
            </a:r>
            <a:r>
              <a:rPr lang="zh-CN" altLang="en-US" dirty="0" smtClean="0"/>
              <a:t>物理需求  </a:t>
            </a:r>
            <a:r>
              <a:rPr lang="en-US" altLang="zh-CN" dirty="0" smtClean="0"/>
              <a:t>1MIP （~200pe）–10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MIP</a:t>
            </a:r>
          </a:p>
          <a:p>
            <a:r>
              <a:rPr lang="zh-CN" altLang="en-US" dirty="0" smtClean="0"/>
              <a:t>电荷分辨：</a:t>
            </a:r>
            <a:r>
              <a:rPr lang="en-US" altLang="zh-CN" dirty="0" smtClean="0"/>
              <a:t>10% @ 1pe,  10% @ 1MIP</a:t>
            </a:r>
          </a:p>
          <a:p>
            <a:r>
              <a:rPr lang="zh-CN" altLang="en-US" dirty="0" smtClean="0"/>
              <a:t>时间分辨：</a:t>
            </a:r>
            <a:r>
              <a:rPr lang="en-US" altLang="zh-CN" dirty="0" smtClean="0"/>
              <a:t>1ns（~400ps） </a:t>
            </a:r>
          </a:p>
          <a:p>
            <a:r>
              <a:rPr lang="zh-CN" altLang="en-US" dirty="0" smtClean="0"/>
              <a:t>读出方式：一根晶体，双端读出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单</a:t>
            </a:r>
            <a:r>
              <a:rPr lang="en-US" altLang="zh-CN" dirty="0" err="1" smtClean="0">
                <a:solidFill>
                  <a:srgbClr val="FF0000"/>
                </a:solidFill>
              </a:rPr>
              <a:t>SiPM</a:t>
            </a:r>
            <a:r>
              <a:rPr lang="zh-CN" altLang="en-US" dirty="0" smtClean="0">
                <a:solidFill>
                  <a:srgbClr val="FF0000"/>
                </a:solidFill>
              </a:rPr>
              <a:t>计数率：</a:t>
            </a:r>
            <a:r>
              <a:rPr lang="zh-CN" altLang="en-US" dirty="0" smtClean="0"/>
              <a:t>（暗计数，束流本底，物理事例）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356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582" y="112266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模块读出方案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2725" y="1403142"/>
            <a:ext cx="7292779" cy="4563873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自研</a:t>
            </a:r>
            <a:r>
              <a:rPr lang="en-US" altLang="zh-CN" dirty="0" smtClean="0"/>
              <a:t>ASIC  </a:t>
            </a:r>
            <a:r>
              <a:rPr lang="zh-CN" altLang="en-US" dirty="0" smtClean="0"/>
              <a:t>实现</a:t>
            </a:r>
            <a:r>
              <a:rPr lang="en-US" altLang="zh-CN" dirty="0" smtClean="0"/>
              <a:t>Q T</a:t>
            </a:r>
            <a:r>
              <a:rPr lang="zh-CN" altLang="en-US" dirty="0" smtClean="0"/>
              <a:t>测量</a:t>
            </a:r>
            <a:endParaRPr lang="en-US" altLang="zh-CN" dirty="0" smtClean="0"/>
          </a:p>
          <a:p>
            <a:r>
              <a:rPr lang="en-US" altLang="zh-CN" dirty="0" smtClean="0"/>
              <a:t>ASIC</a:t>
            </a:r>
            <a:r>
              <a:rPr lang="zh-CN" altLang="en-US" dirty="0" smtClean="0"/>
              <a:t>通道数：</a:t>
            </a:r>
            <a:r>
              <a:rPr lang="en-US" altLang="zh-CN" dirty="0" smtClean="0"/>
              <a:t>16（</a:t>
            </a:r>
            <a:r>
              <a:rPr lang="zh-CN" altLang="en-US" dirty="0" smtClean="0"/>
              <a:t>根据探测器设计）</a:t>
            </a:r>
            <a:endParaRPr lang="en-US" altLang="zh-CN" dirty="0" smtClean="0"/>
          </a:p>
          <a:p>
            <a:r>
              <a:rPr lang="zh-CN" altLang="en-US" dirty="0" smtClean="0"/>
              <a:t>每</a:t>
            </a:r>
            <a:r>
              <a:rPr lang="en-US" altLang="zh-CN" dirty="0" smtClean="0"/>
              <a:t>4</a:t>
            </a:r>
            <a:r>
              <a:rPr lang="zh-CN" altLang="en-US" dirty="0" smtClean="0"/>
              <a:t>层晶体一块</a:t>
            </a:r>
            <a:r>
              <a:rPr lang="en-US" altLang="zh-CN" dirty="0" smtClean="0"/>
              <a:t>FEE</a:t>
            </a:r>
          </a:p>
          <a:p>
            <a:r>
              <a:rPr lang="en-US" altLang="zh-CN" dirty="0" err="1" smtClean="0"/>
              <a:t>SiPM</a:t>
            </a:r>
            <a:r>
              <a:rPr lang="zh-CN" altLang="en-US" dirty="0" smtClean="0"/>
              <a:t>偏压及调节</a:t>
            </a:r>
            <a:endParaRPr lang="en-US" altLang="zh-CN" dirty="0" smtClean="0"/>
          </a:p>
          <a:p>
            <a:r>
              <a:rPr lang="zh-CN" altLang="en-US" dirty="0">
                <a:solidFill>
                  <a:srgbClr val="FF0000"/>
                </a:solidFill>
              </a:rPr>
              <a:t>每</a:t>
            </a:r>
            <a:r>
              <a:rPr lang="zh-CN" altLang="en-US" dirty="0" smtClean="0">
                <a:solidFill>
                  <a:srgbClr val="FF0000"/>
                </a:solidFill>
              </a:rPr>
              <a:t>块</a:t>
            </a:r>
            <a:r>
              <a:rPr lang="en-US" altLang="zh-CN" dirty="0" smtClean="0">
                <a:solidFill>
                  <a:srgbClr val="FF0000"/>
                </a:solidFill>
              </a:rPr>
              <a:t>FEE</a:t>
            </a:r>
            <a:r>
              <a:rPr lang="zh-CN" altLang="en-US" dirty="0" smtClean="0">
                <a:solidFill>
                  <a:srgbClr val="FF0000"/>
                </a:solidFill>
              </a:rPr>
              <a:t>间通过电缆连接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dirty="0" smtClean="0"/>
              <a:t>可能方案：柔性板连接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电源，数据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电子学高度：</a:t>
            </a:r>
            <a:r>
              <a:rPr lang="en-US" altLang="zh-CN" dirty="0" smtClean="0">
                <a:solidFill>
                  <a:srgbClr val="FF0000"/>
                </a:solidFill>
              </a:rPr>
              <a:t>5-6mm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散热方式：薄铜皮散热（需做散热</a:t>
            </a:r>
            <a:r>
              <a:rPr lang="zh-CN" altLang="en-US" dirty="0">
                <a:solidFill>
                  <a:srgbClr val="FF0000"/>
                </a:solidFill>
              </a:rPr>
              <a:t>分析</a:t>
            </a:r>
            <a:r>
              <a:rPr lang="zh-CN" altLang="en-US" dirty="0" smtClean="0">
                <a:solidFill>
                  <a:srgbClr val="FF0000"/>
                </a:solidFill>
              </a:rPr>
              <a:t>设计）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单层</a:t>
            </a:r>
            <a:r>
              <a:rPr lang="zh-CN" altLang="en-US" smtClean="0"/>
              <a:t>排布</a:t>
            </a:r>
            <a:r>
              <a:rPr lang="zh-CN" altLang="en-US" dirty="0" smtClean="0"/>
              <a:t>方案（？）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621" y="1909854"/>
            <a:ext cx="2641233" cy="17415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123" y="633572"/>
            <a:ext cx="1956289" cy="12762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366" y="4123422"/>
            <a:ext cx="3015000" cy="18435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4947" y="1635724"/>
            <a:ext cx="1728000" cy="20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1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模块汇总板方案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825625"/>
            <a:ext cx="5236896" cy="4351338"/>
          </a:xfrm>
        </p:spPr>
        <p:txBody>
          <a:bodyPr/>
          <a:lstStyle/>
          <a:p>
            <a:r>
              <a:rPr lang="zh-CN" altLang="en-US" dirty="0" smtClean="0"/>
              <a:t>每个模块顶端放置模块汇总板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电源分发  </a:t>
            </a:r>
            <a:r>
              <a:rPr lang="en-US" altLang="zh-CN" dirty="0" smtClean="0"/>
              <a:t>DCDC    60V—</a:t>
            </a:r>
            <a:r>
              <a:rPr lang="zh-CN" altLang="en-US" dirty="0" smtClean="0"/>
              <a:t>低压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数据汇总传输  光纤 </a:t>
            </a:r>
            <a:r>
              <a:rPr lang="en-US" altLang="zh-CN" dirty="0" smtClean="0"/>
              <a:t>10Gbps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电子学高度：</a:t>
            </a:r>
            <a:r>
              <a:rPr lang="en-US" altLang="zh-CN" dirty="0" smtClean="0">
                <a:solidFill>
                  <a:srgbClr val="FF0000"/>
                </a:solidFill>
              </a:rPr>
              <a:t>10mm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物质</a:t>
            </a:r>
            <a:r>
              <a:rPr lang="zh-CN" altLang="en-US" dirty="0" smtClean="0">
                <a:solidFill>
                  <a:srgbClr val="FF0000"/>
                </a:solidFill>
              </a:rPr>
              <a:t>量要求</a:t>
            </a:r>
            <a:r>
              <a:rPr lang="zh-CN" altLang="en-US" dirty="0" smtClean="0"/>
              <a:t>，均匀</a:t>
            </a:r>
            <a:r>
              <a:rPr lang="en-US" altLang="zh-CN" dirty="0" smtClean="0"/>
              <a:t>/</a:t>
            </a:r>
            <a:r>
              <a:rPr lang="zh-CN" altLang="en-US" dirty="0" smtClean="0"/>
              <a:t>不均匀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PCB</a:t>
            </a:r>
          </a:p>
          <a:p>
            <a:pPr lvl="1"/>
            <a:r>
              <a:rPr lang="zh-CN" altLang="en-US" dirty="0" smtClean="0"/>
              <a:t>水冷铜管，</a:t>
            </a:r>
            <a:r>
              <a:rPr lang="zh-CN" altLang="en-US" dirty="0"/>
              <a:t>多</a:t>
            </a:r>
            <a:r>
              <a:rPr lang="zh-CN" altLang="en-US" dirty="0" smtClean="0"/>
              <a:t>根电缆，</a:t>
            </a:r>
            <a:r>
              <a:rPr lang="zh-CN" altLang="en-US" dirty="0"/>
              <a:t>多</a:t>
            </a:r>
            <a:r>
              <a:rPr lang="zh-CN" altLang="en-US" dirty="0" smtClean="0"/>
              <a:t>根光纤</a:t>
            </a:r>
            <a:endParaRPr lang="en-US" altLang="zh-CN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381" y="1312285"/>
            <a:ext cx="2641233" cy="17415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281" y="627021"/>
            <a:ext cx="2238805" cy="29085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1705" y="3576954"/>
            <a:ext cx="977955" cy="73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168" y="150439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电缆排布方案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5032" y="1406570"/>
            <a:ext cx="6143045" cy="4351338"/>
          </a:xfrm>
        </p:spPr>
        <p:txBody>
          <a:bodyPr/>
          <a:lstStyle/>
          <a:p>
            <a:pPr lvl="1"/>
            <a:r>
              <a:rPr lang="zh-CN" altLang="en-US" dirty="0" smtClean="0"/>
              <a:t>光电符合缆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电缆：单</a:t>
            </a:r>
            <a:r>
              <a:rPr lang="en-US" altLang="zh-CN" dirty="0" smtClean="0"/>
              <a:t>60V，</a:t>
            </a:r>
            <a:r>
              <a:rPr lang="zh-CN" altLang="en-US" dirty="0" smtClean="0"/>
              <a:t>板上</a:t>
            </a:r>
            <a:r>
              <a:rPr lang="en-US" altLang="zh-CN" dirty="0" smtClean="0"/>
              <a:t>DCDC</a:t>
            </a:r>
            <a:r>
              <a:rPr lang="zh-CN" altLang="en-US" dirty="0"/>
              <a:t>变换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光缆：单芯或双芯（冗余）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FF0000"/>
                </a:solidFill>
              </a:rPr>
              <a:t>电缆直径</a:t>
            </a:r>
            <a:r>
              <a:rPr lang="en-US" altLang="zh-CN" dirty="0" smtClean="0">
                <a:solidFill>
                  <a:srgbClr val="FF0000"/>
                </a:solidFill>
              </a:rPr>
              <a:t>: 5mm </a:t>
            </a:r>
            <a:r>
              <a:rPr lang="en-US" altLang="zh-CN" dirty="0" smtClean="0"/>
              <a:t>（？）</a:t>
            </a:r>
          </a:p>
          <a:p>
            <a:pPr lvl="1"/>
            <a:r>
              <a:rPr lang="zh-CN" altLang="en-US" dirty="0" smtClean="0"/>
              <a:t>电缆沿</a:t>
            </a:r>
            <a:r>
              <a:rPr lang="zh-CN" altLang="en-US" dirty="0"/>
              <a:t>束流管朝两端走</a:t>
            </a:r>
            <a:r>
              <a:rPr lang="zh-CN" altLang="en-US" dirty="0" smtClean="0"/>
              <a:t>线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单层或双层走线</a:t>
            </a:r>
            <a:endParaRPr lang="zh-CN" altLang="en-US" dirty="0"/>
          </a:p>
          <a:p>
            <a:pPr marL="457200" lvl="1" indent="0">
              <a:buNone/>
            </a:pP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739211" y="2042396"/>
            <a:ext cx="2295000" cy="53746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704" y="1230761"/>
            <a:ext cx="2626944" cy="186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7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功耗及价格估算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功耗估算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ASIC： 15-20mW/</a:t>
            </a:r>
            <a:r>
              <a:rPr lang="en-US" altLang="zh-CN" dirty="0" err="1" smtClean="0"/>
              <a:t>ch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数据汇总板：</a:t>
            </a:r>
            <a:r>
              <a:rPr lang="en-US" altLang="zh-CN" dirty="0" smtClean="0"/>
              <a:t>10W</a:t>
            </a:r>
          </a:p>
          <a:p>
            <a:pPr lvl="1"/>
            <a:r>
              <a:rPr lang="zh-CN" altLang="en-US" dirty="0" smtClean="0">
                <a:solidFill>
                  <a:srgbClr val="FF0000"/>
                </a:solidFill>
              </a:rPr>
              <a:t>粗略整体估算：</a:t>
            </a:r>
            <a:r>
              <a:rPr lang="en-US" altLang="zh-CN" dirty="0" smtClean="0">
                <a:solidFill>
                  <a:srgbClr val="FF0000"/>
                </a:solidFill>
              </a:rPr>
              <a:t>20-25mW/</a:t>
            </a:r>
            <a:r>
              <a:rPr lang="en-US" altLang="zh-CN" dirty="0" err="1" smtClean="0">
                <a:solidFill>
                  <a:srgbClr val="FF0000"/>
                </a:solidFill>
              </a:rPr>
              <a:t>ch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价格估算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ASIC:  16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/chip --  1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ch</a:t>
            </a:r>
            <a:r>
              <a:rPr lang="en-US" altLang="zh-CN" dirty="0" smtClean="0"/>
              <a:t> </a:t>
            </a:r>
            <a:r>
              <a:rPr lang="zh-CN" altLang="en-US" dirty="0" smtClean="0"/>
              <a:t>（不包含</a:t>
            </a:r>
            <a:r>
              <a:rPr lang="en-US" altLang="zh-CN" dirty="0" smtClean="0"/>
              <a:t>ASIC R&amp;D）</a:t>
            </a:r>
          </a:p>
          <a:p>
            <a:pPr lvl="1"/>
            <a:r>
              <a:rPr lang="en-US" altLang="zh-CN" dirty="0" smtClean="0"/>
              <a:t>FEE:  800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板  </a:t>
            </a:r>
            <a:r>
              <a:rPr lang="en-US" altLang="zh-CN" dirty="0" smtClean="0"/>
              <a:t>-- 10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ch</a:t>
            </a:r>
            <a:endParaRPr lang="en-US" altLang="zh-CN" dirty="0" smtClean="0"/>
          </a:p>
          <a:p>
            <a:pPr lvl="1"/>
            <a:r>
              <a:rPr lang="zh-CN" altLang="en-US" dirty="0"/>
              <a:t>汇总</a:t>
            </a:r>
            <a:r>
              <a:rPr lang="zh-CN" altLang="en-US" dirty="0" smtClean="0"/>
              <a:t>板：</a:t>
            </a:r>
            <a:r>
              <a:rPr lang="en-US" altLang="zh-CN" dirty="0" smtClean="0"/>
              <a:t>2000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板</a:t>
            </a:r>
            <a:endParaRPr lang="en-US" altLang="zh-CN" dirty="0" smtClean="0"/>
          </a:p>
          <a:p>
            <a:pPr lvl="1"/>
            <a:r>
              <a:rPr lang="zh-CN" altLang="en-US" smtClean="0">
                <a:solidFill>
                  <a:srgbClr val="FF0000"/>
                </a:solidFill>
              </a:rPr>
              <a:t>粗略整体</a:t>
            </a:r>
            <a:r>
              <a:rPr lang="zh-CN" altLang="en-US" dirty="0" smtClean="0">
                <a:solidFill>
                  <a:srgbClr val="FF0000"/>
                </a:solidFill>
              </a:rPr>
              <a:t>估算：</a:t>
            </a:r>
            <a:r>
              <a:rPr lang="en-US" altLang="zh-CN" dirty="0" smtClean="0">
                <a:solidFill>
                  <a:srgbClr val="FF0000"/>
                </a:solidFill>
              </a:rPr>
              <a:t>15</a:t>
            </a:r>
            <a:r>
              <a:rPr lang="zh-CN" altLang="en-US" dirty="0" smtClean="0">
                <a:solidFill>
                  <a:srgbClr val="FF0000"/>
                </a:solidFill>
              </a:rPr>
              <a:t>元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en-US" altLang="zh-CN" dirty="0" err="1" smtClean="0">
                <a:solidFill>
                  <a:srgbClr val="FF0000"/>
                </a:solidFill>
              </a:rPr>
              <a:t>ch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277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094" y="96689"/>
            <a:ext cx="10515600" cy="1325563"/>
          </a:xfrm>
        </p:spPr>
        <p:txBody>
          <a:bodyPr/>
          <a:lstStyle/>
          <a:p>
            <a:r>
              <a:rPr lang="en-US" altLang="zh-CN" dirty="0"/>
              <a:t>Stereo </a:t>
            </a:r>
            <a:r>
              <a:rPr lang="en-US" altLang="zh-CN" dirty="0" smtClean="0"/>
              <a:t>crystal  ECAL</a:t>
            </a:r>
            <a:r>
              <a:rPr lang="zh-CN" altLang="en-US" dirty="0" smtClean="0"/>
              <a:t>电子学方案</a:t>
            </a:r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05272" y="851066"/>
            <a:ext cx="2085003" cy="48828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963" y="1965678"/>
            <a:ext cx="5645397" cy="36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9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HCAL</a:t>
            </a:r>
            <a:r>
              <a:rPr lang="zh-CN" altLang="en-US" dirty="0"/>
              <a:t>电子学设计方案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008" y="1946371"/>
            <a:ext cx="8142922" cy="402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5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HCAL</a:t>
            </a:r>
            <a:r>
              <a:rPr lang="zh-CN" altLang="en-US" dirty="0" smtClean="0"/>
              <a:t>电子学设计方案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825625"/>
            <a:ext cx="5534649" cy="4351338"/>
          </a:xfrm>
        </p:spPr>
        <p:txBody>
          <a:bodyPr/>
          <a:lstStyle/>
          <a:p>
            <a:r>
              <a:rPr lang="zh-CN" altLang="en-US" dirty="0" smtClean="0"/>
              <a:t>电子学板尺寸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300-600mm，</a:t>
            </a:r>
            <a:r>
              <a:rPr lang="zh-CN" altLang="en-US" dirty="0" smtClean="0"/>
              <a:t>根据探测器尺寸设计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（PCB</a:t>
            </a:r>
            <a:r>
              <a:rPr lang="zh-CN" altLang="en-US" dirty="0" smtClean="0"/>
              <a:t>最大加工尺寸</a:t>
            </a:r>
            <a:r>
              <a:rPr lang="en-US" altLang="zh-CN" dirty="0" smtClean="0"/>
              <a:t>600*1200mm）</a:t>
            </a:r>
            <a:br>
              <a:rPr lang="en-US" altLang="zh-CN" dirty="0" smtClean="0"/>
            </a:br>
            <a:r>
              <a:rPr lang="zh-CN" altLang="en-US" dirty="0" smtClean="0"/>
              <a:t>（焊接厂过炉尺寸</a:t>
            </a:r>
            <a:r>
              <a:rPr lang="en-US" altLang="zh-CN" dirty="0" smtClean="0"/>
              <a:t>850*650mm）</a:t>
            </a:r>
          </a:p>
          <a:p>
            <a:pPr lvl="1"/>
            <a:r>
              <a:rPr lang="zh-CN" altLang="en-US" dirty="0"/>
              <a:t>多</a:t>
            </a:r>
            <a:r>
              <a:rPr lang="zh-CN" altLang="en-US" dirty="0" smtClean="0"/>
              <a:t>尺寸，密排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高度</a:t>
            </a:r>
            <a:r>
              <a:rPr lang="en-US" altLang="zh-CN" dirty="0" smtClean="0">
                <a:solidFill>
                  <a:srgbClr val="FF0000"/>
                </a:solidFill>
              </a:rPr>
              <a:t>6.5mm</a:t>
            </a:r>
            <a:r>
              <a:rPr lang="en-US" altLang="zh-CN" dirty="0" smtClean="0"/>
              <a:t>（</a:t>
            </a:r>
            <a:r>
              <a:rPr lang="zh-CN" altLang="en-US" dirty="0" smtClean="0"/>
              <a:t>不考虑散热）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PCB</a:t>
            </a:r>
            <a:r>
              <a:rPr lang="zh-CN" altLang="en-US" dirty="0" smtClean="0"/>
              <a:t>板厚</a:t>
            </a:r>
            <a:r>
              <a:rPr lang="en-US" altLang="zh-CN" dirty="0" smtClean="0"/>
              <a:t>1.5mm</a:t>
            </a:r>
          </a:p>
          <a:p>
            <a:pPr lvl="1"/>
            <a:r>
              <a:rPr lang="zh-CN" altLang="en-US" dirty="0" smtClean="0">
                <a:solidFill>
                  <a:srgbClr val="00B0F0"/>
                </a:solidFill>
              </a:rPr>
              <a:t>电缆直径</a:t>
            </a:r>
            <a:r>
              <a:rPr lang="en-US" altLang="zh-CN" dirty="0" smtClean="0">
                <a:solidFill>
                  <a:srgbClr val="00B0F0"/>
                </a:solidFill>
              </a:rPr>
              <a:t>5mm</a:t>
            </a:r>
          </a:p>
          <a:p>
            <a:r>
              <a:rPr lang="zh-CN" altLang="en-US" dirty="0" smtClean="0"/>
              <a:t>沿束流管方向，朝两端走线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084" y="1534136"/>
            <a:ext cx="5246660" cy="26351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739345" y="3104471"/>
            <a:ext cx="1821535" cy="426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4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321</Words>
  <Application>Microsoft Office PowerPoint</Application>
  <PresentationFormat>宽屏</PresentationFormat>
  <Paragraphs>55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宋体</vt:lpstr>
      <vt:lpstr>Arial</vt:lpstr>
      <vt:lpstr>Calibri</vt:lpstr>
      <vt:lpstr>Calibri Light</vt:lpstr>
      <vt:lpstr>Office 主题</vt:lpstr>
      <vt:lpstr>晶体量能器 电子学设计方案</vt:lpstr>
      <vt:lpstr>前端FEE &amp; ASIC设计需求</vt:lpstr>
      <vt:lpstr>模块读出方案</vt:lpstr>
      <vt:lpstr>模块汇总板方案</vt:lpstr>
      <vt:lpstr>电缆排布方案</vt:lpstr>
      <vt:lpstr>功耗及价格估算</vt:lpstr>
      <vt:lpstr>Stereo crystal  ECAL电子学方案</vt:lpstr>
      <vt:lpstr>HCAL电子学设计方案</vt:lpstr>
      <vt:lpstr>HCAL电子学设计方案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晶体量能器ECAL电子学设计方案</dc:title>
  <dc:creator>Changjf</dc:creator>
  <cp:lastModifiedBy>Changjf</cp:lastModifiedBy>
  <cp:revision>36</cp:revision>
  <dcterms:created xsi:type="dcterms:W3CDTF">2024-03-14T07:06:18Z</dcterms:created>
  <dcterms:modified xsi:type="dcterms:W3CDTF">2024-03-27T13:25:16Z</dcterms:modified>
</cp:coreProperties>
</file>