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2" r:id="rId3"/>
    <p:sldId id="270" r:id="rId4"/>
    <p:sldId id="269" r:id="rId5"/>
    <p:sldId id="265" r:id="rId6"/>
    <p:sldId id="260" r:id="rId7"/>
    <p:sldId id="264" r:id="rId8"/>
    <p:sldId id="279" r:id="rId9"/>
    <p:sldId id="277" r:id="rId10"/>
    <p:sldId id="285" r:id="rId11"/>
    <p:sldId id="292" r:id="rId12"/>
    <p:sldId id="296" r:id="rId13"/>
    <p:sldId id="302" r:id="rId14"/>
    <p:sldId id="293" r:id="rId15"/>
    <p:sldId id="299" r:id="rId16"/>
    <p:sldId id="305" r:id="rId17"/>
    <p:sldId id="306" r:id="rId18"/>
    <p:sldId id="307" r:id="rId19"/>
    <p:sldId id="308" r:id="rId20"/>
    <p:sldId id="291" r:id="rId21"/>
    <p:sldId id="266" r:id="rId22"/>
    <p:sldId id="263" r:id="rId23"/>
    <p:sldId id="294" r:id="rId24"/>
    <p:sldId id="268" r:id="rId25"/>
    <p:sldId id="283" r:id="rId26"/>
    <p:sldId id="304" r:id="rId27"/>
    <p:sldId id="309" r:id="rId2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333333"/>
    <a:srgbClr val="996633"/>
    <a:srgbClr val="CC6600"/>
    <a:srgbClr val="969696"/>
    <a:srgbClr val="EAEAEA"/>
    <a:srgbClr val="FFFFCC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3" autoAdjust="0"/>
    <p:restoredTop sz="94616" autoAdjust="0"/>
  </p:normalViewPr>
  <p:slideViewPr>
    <p:cSldViewPr>
      <p:cViewPr varScale="1">
        <p:scale>
          <a:sx n="68" d="100"/>
          <a:sy n="68" d="100"/>
        </p:scale>
        <p:origin x="-6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Box 1"/>
          <p:cNvSpPr txBox="1">
            <a:spLocks noChangeArrowheads="1"/>
          </p:cNvSpPr>
          <p:nvPr userDrawn="1"/>
        </p:nvSpPr>
        <p:spPr bwMode="auto">
          <a:xfrm>
            <a:off x="4327525" y="6610350"/>
            <a:ext cx="24749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100" b="1">
                <a:solidFill>
                  <a:schemeClr val="accent2"/>
                </a:solidFill>
                <a:latin typeface="Berlin Sans FB Demi" pitchFamily="34" charset="0"/>
              </a:rPr>
              <a:t>F.Staufenbiel / 30.8.11 / POSIPOL 2011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3"/>
          <a:srcRect l="-3552" t="-4520" r="-13408"/>
          <a:stretch>
            <a:fillRect/>
          </a:stretch>
        </p:blipFill>
        <p:spPr bwMode="auto">
          <a:xfrm>
            <a:off x="8459788" y="6237288"/>
            <a:ext cx="576262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95288" y="6394450"/>
            <a:ext cx="973137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A6EB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536575" y="19050"/>
            <a:ext cx="7923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u="sng">
                <a:solidFill>
                  <a:schemeClr val="accent2"/>
                </a:solidFill>
                <a:latin typeface="Arial Rounded MT Bold" pitchFamily="34" charset="0"/>
              </a:rPr>
              <a:t>heat load and stress studies for target and collimator materials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476375" y="992188"/>
            <a:ext cx="583247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Arial Rounded MT Bold" pitchFamily="34" charset="0"/>
              </a:rPr>
              <a:t>O. S. Adeyemi</a:t>
            </a:r>
            <a:r>
              <a:rPr lang="en-US" sz="1600" baseline="30000" dirty="0">
                <a:latin typeface="Arial Rounded MT Bold" pitchFamily="34" charset="0"/>
              </a:rPr>
              <a:t>1</a:t>
            </a:r>
            <a:r>
              <a:rPr lang="en-US" sz="1600" dirty="0">
                <a:latin typeface="Arial Rounded MT Bold" pitchFamily="34" charset="0"/>
              </a:rPr>
              <a:t>, V. Kovalenko</a:t>
            </a:r>
            <a:r>
              <a:rPr lang="en-US" sz="1600" baseline="30000" dirty="0">
                <a:latin typeface="Arial Rounded MT Bold" pitchFamily="34" charset="0"/>
              </a:rPr>
              <a:t>1</a:t>
            </a:r>
            <a:r>
              <a:rPr lang="en-US" sz="1600" dirty="0">
                <a:latin typeface="Arial Rounded MT Bold" pitchFamily="34" charset="0"/>
              </a:rPr>
              <a:t>, G. Moortgat-Pick</a:t>
            </a:r>
            <a:r>
              <a:rPr lang="en-US" sz="1600" baseline="30000" dirty="0">
                <a:latin typeface="Arial Rounded MT Bold" pitchFamily="34" charset="0"/>
              </a:rPr>
              <a:t>1;2</a:t>
            </a:r>
            <a:endParaRPr lang="en-US" sz="1600" dirty="0">
              <a:latin typeface="Arial Rounded MT Bold" pitchFamily="34" charset="0"/>
            </a:endParaRPr>
          </a:p>
          <a:p>
            <a:pPr algn="ctr"/>
            <a:r>
              <a:rPr lang="en-US" sz="1600" dirty="0">
                <a:latin typeface="Arial Rounded MT Bold" pitchFamily="34" charset="0"/>
              </a:rPr>
              <a:t>L. </a:t>
            </a:r>
            <a:r>
              <a:rPr lang="en-US" sz="1600" dirty="0" err="1" smtClean="0">
                <a:latin typeface="Arial Rounded MT Bold" pitchFamily="34" charset="0"/>
              </a:rPr>
              <a:t>Malysheva</a:t>
            </a:r>
            <a:r>
              <a:rPr lang="en-US" sz="1600" dirty="0" smtClean="0">
                <a:latin typeface="Arial Rounded MT Bold" pitchFamily="34" charset="0"/>
              </a:rPr>
              <a:t> , S</a:t>
            </a:r>
            <a:r>
              <a:rPr lang="en-US" sz="1600" dirty="0">
                <a:latin typeface="Arial Rounded MT Bold" pitchFamily="34" charset="0"/>
              </a:rPr>
              <a:t>. Riemann</a:t>
            </a:r>
            <a:r>
              <a:rPr lang="en-US" sz="1600" baseline="30000" dirty="0">
                <a:latin typeface="Arial Rounded MT Bold" pitchFamily="34" charset="0"/>
              </a:rPr>
              <a:t>2</a:t>
            </a:r>
            <a:r>
              <a:rPr lang="en-US" sz="1600" dirty="0">
                <a:latin typeface="Arial Rounded MT Bold" pitchFamily="34" charset="0"/>
              </a:rPr>
              <a:t>, </a:t>
            </a:r>
            <a:r>
              <a:rPr lang="en-US" sz="1600" u="sng" dirty="0">
                <a:latin typeface="Arial Rounded MT Bold" pitchFamily="34" charset="0"/>
              </a:rPr>
              <a:t>F. Staufenbiel</a:t>
            </a:r>
            <a:r>
              <a:rPr lang="en-US" sz="1600" u="sng" baseline="30000" dirty="0">
                <a:latin typeface="Arial Rounded MT Bold" pitchFamily="34" charset="0"/>
              </a:rPr>
              <a:t>2</a:t>
            </a:r>
            <a:r>
              <a:rPr lang="en-US" sz="1600" dirty="0">
                <a:latin typeface="Arial Rounded MT Bold" pitchFamily="34" charset="0"/>
              </a:rPr>
              <a:t>, A. Ushakov</a:t>
            </a:r>
            <a:r>
              <a:rPr lang="en-US" sz="1600" baseline="30000" dirty="0">
                <a:latin typeface="Arial Rounded MT Bold" pitchFamily="34" charset="0"/>
              </a:rPr>
              <a:t>1</a:t>
            </a:r>
          </a:p>
          <a:p>
            <a:pPr algn="ctr"/>
            <a:endParaRPr lang="en-US" sz="1200" baseline="30000" dirty="0">
              <a:latin typeface="Arial Rounded MT Bold" pitchFamily="34" charset="0"/>
            </a:endParaRPr>
          </a:p>
          <a:p>
            <a:pPr algn="ctr"/>
            <a:r>
              <a:rPr lang="en-US" sz="1200" baseline="30000" dirty="0">
                <a:latin typeface="Arial Rounded MT Bold" pitchFamily="34" charset="0"/>
              </a:rPr>
              <a:t>1</a:t>
            </a:r>
            <a:r>
              <a:rPr lang="en-US" sz="1200" dirty="0">
                <a:latin typeface="Arial Rounded MT Bold" pitchFamily="34" charset="0"/>
              </a:rPr>
              <a:t>University of Hamburg</a:t>
            </a:r>
          </a:p>
          <a:p>
            <a:pPr algn="ctr"/>
            <a:r>
              <a:rPr lang="en-US" sz="1200" baseline="30000" dirty="0">
                <a:latin typeface="Arial Rounded MT Bold" pitchFamily="34" charset="0"/>
              </a:rPr>
              <a:t>2</a:t>
            </a:r>
            <a:r>
              <a:rPr lang="en-US" sz="1200" dirty="0">
                <a:latin typeface="Arial Rounded MT Bold" pitchFamily="34" charset="0"/>
              </a:rPr>
              <a:t>DESY</a:t>
            </a:r>
          </a:p>
        </p:txBody>
      </p: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23850" y="2701925"/>
            <a:ext cx="838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0070C0"/>
                </a:solidFill>
                <a:latin typeface="Arial Rounded MT Bold" pitchFamily="34" charset="0"/>
              </a:rPr>
              <a:t>- modelling a positron target and collimator system for the ILC accelerator</a:t>
            </a:r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323850" y="3494088"/>
            <a:ext cx="6338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0070C0"/>
                </a:solidFill>
                <a:latin typeface="Arial Rounded MT Bold" pitchFamily="34" charset="0"/>
              </a:rPr>
              <a:t>- temperature simulations in a photon collimator system</a:t>
            </a:r>
          </a:p>
        </p:txBody>
      </p:sp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323850" y="4351338"/>
            <a:ext cx="8583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0070C0"/>
                </a:solidFill>
                <a:latin typeface="Arial Rounded MT Bold" pitchFamily="34" charset="0"/>
              </a:rPr>
              <a:t>- time dependent simulations for the collimator system with ANSYS software</a:t>
            </a:r>
          </a:p>
        </p:txBody>
      </p:sp>
      <p:sp>
        <p:nvSpPr>
          <p:cNvPr id="13318" name="TextBox 1"/>
          <p:cNvSpPr txBox="1">
            <a:spLocks noChangeArrowheads="1"/>
          </p:cNvSpPr>
          <p:nvPr/>
        </p:nvSpPr>
        <p:spPr bwMode="auto">
          <a:xfrm>
            <a:off x="323850" y="5149850"/>
            <a:ext cx="1528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0070C0"/>
                </a:solidFill>
                <a:latin typeface="Arial Rounded MT Bold" pitchFamily="34" charset="0"/>
              </a:rPr>
              <a:t>-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D:\SimpleGeo\ILC_target\chamber_collimator_CTiFeW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-26988"/>
            <a:ext cx="7777162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6" name="Group 210"/>
          <p:cNvGrpSpPr>
            <a:grpSpLocks/>
          </p:cNvGrpSpPr>
          <p:nvPr/>
        </p:nvGrpSpPr>
        <p:grpSpPr bwMode="auto">
          <a:xfrm>
            <a:off x="1908175" y="5589588"/>
            <a:ext cx="1009650" cy="1008062"/>
            <a:chOff x="1565" y="572"/>
            <a:chExt cx="636" cy="635"/>
          </a:xfrm>
        </p:grpSpPr>
        <p:sp>
          <p:nvSpPr>
            <p:cNvPr id="21541" name="Oval 211"/>
            <p:cNvSpPr>
              <a:spLocks noChangeArrowheads="1"/>
            </p:cNvSpPr>
            <p:nvPr/>
          </p:nvSpPr>
          <p:spPr bwMode="auto">
            <a:xfrm>
              <a:off x="1565" y="572"/>
              <a:ext cx="636" cy="635"/>
            </a:xfrm>
            <a:prstGeom prst="ellipse">
              <a:avLst/>
            </a:prstGeom>
            <a:solidFill>
              <a:srgbClr val="0000FF"/>
            </a:solidFill>
            <a:ln w="9525">
              <a:round/>
              <a:headEnd/>
              <a:tailEnd/>
            </a:ln>
            <a:scene3d>
              <a:camera prst="legacyObliqueRight">
                <a:rot lat="300000" lon="1200000" rev="0"/>
              </a:camera>
              <a:lightRig rig="legacyFlat4" dir="b"/>
            </a:scene3d>
            <a:sp3d extrusionH="2513000" prstMaterial="legacyMatte">
              <a:bevelT w="13500" h="13500" prst="angle"/>
              <a:bevelB w="13500" h="13500" prst="angle"/>
              <a:extrusionClr>
                <a:srgbClr val="0000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800"/>
            </a:p>
          </p:txBody>
        </p:sp>
        <p:sp>
          <p:nvSpPr>
            <p:cNvPr id="21542" name="Oval 212"/>
            <p:cNvSpPr>
              <a:spLocks noChangeArrowheads="1"/>
            </p:cNvSpPr>
            <p:nvPr/>
          </p:nvSpPr>
          <p:spPr bwMode="auto">
            <a:xfrm>
              <a:off x="1746" y="753"/>
              <a:ext cx="272" cy="272"/>
            </a:xfrm>
            <a:prstGeom prst="ellipse">
              <a:avLst/>
            </a:prstGeom>
            <a:solidFill>
              <a:srgbClr val="FF0000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800"/>
            </a:p>
          </p:txBody>
        </p:sp>
      </p:grpSp>
      <p:grpSp>
        <p:nvGrpSpPr>
          <p:cNvPr id="21507" name="Group 213"/>
          <p:cNvGrpSpPr>
            <a:grpSpLocks/>
          </p:cNvGrpSpPr>
          <p:nvPr/>
        </p:nvGrpSpPr>
        <p:grpSpPr bwMode="auto">
          <a:xfrm>
            <a:off x="1979613" y="5589588"/>
            <a:ext cx="863600" cy="1008062"/>
            <a:chOff x="2018" y="3521"/>
            <a:chExt cx="544" cy="635"/>
          </a:xfrm>
        </p:grpSpPr>
        <p:sp>
          <p:nvSpPr>
            <p:cNvPr id="21533" name="Line 214"/>
            <p:cNvSpPr>
              <a:spLocks noChangeShapeType="1"/>
            </p:cNvSpPr>
            <p:nvPr/>
          </p:nvSpPr>
          <p:spPr bwMode="auto">
            <a:xfrm>
              <a:off x="2290" y="4020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Line 215"/>
            <p:cNvSpPr>
              <a:spLocks noChangeShapeType="1"/>
            </p:cNvSpPr>
            <p:nvPr/>
          </p:nvSpPr>
          <p:spPr bwMode="auto">
            <a:xfrm>
              <a:off x="2381" y="3975"/>
              <a:ext cx="91" cy="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216"/>
            <p:cNvSpPr>
              <a:spLocks noChangeShapeType="1"/>
            </p:cNvSpPr>
            <p:nvPr/>
          </p:nvSpPr>
          <p:spPr bwMode="auto">
            <a:xfrm flipH="1">
              <a:off x="2018" y="3838"/>
              <a:ext cx="9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Line 217"/>
            <p:cNvSpPr>
              <a:spLocks noChangeShapeType="1"/>
            </p:cNvSpPr>
            <p:nvPr/>
          </p:nvSpPr>
          <p:spPr bwMode="auto">
            <a:xfrm flipV="1">
              <a:off x="2290" y="3521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218"/>
            <p:cNvSpPr>
              <a:spLocks noChangeShapeType="1"/>
            </p:cNvSpPr>
            <p:nvPr/>
          </p:nvSpPr>
          <p:spPr bwMode="auto">
            <a:xfrm>
              <a:off x="2471" y="3838"/>
              <a:ext cx="9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Line 219"/>
            <p:cNvSpPr>
              <a:spLocks noChangeShapeType="1"/>
            </p:cNvSpPr>
            <p:nvPr/>
          </p:nvSpPr>
          <p:spPr bwMode="auto">
            <a:xfrm flipV="1">
              <a:off x="2426" y="3657"/>
              <a:ext cx="91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Line 220"/>
            <p:cNvSpPr>
              <a:spLocks noChangeShapeType="1"/>
            </p:cNvSpPr>
            <p:nvPr/>
          </p:nvSpPr>
          <p:spPr bwMode="auto">
            <a:xfrm flipH="1">
              <a:off x="2064" y="3974"/>
              <a:ext cx="91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Line 221"/>
            <p:cNvSpPr>
              <a:spLocks noChangeShapeType="1"/>
            </p:cNvSpPr>
            <p:nvPr/>
          </p:nvSpPr>
          <p:spPr bwMode="auto">
            <a:xfrm flipH="1" flipV="1">
              <a:off x="2109" y="3612"/>
              <a:ext cx="91" cy="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08" name="Group 169"/>
          <p:cNvGrpSpPr>
            <a:grpSpLocks/>
          </p:cNvGrpSpPr>
          <p:nvPr/>
        </p:nvGrpSpPr>
        <p:grpSpPr bwMode="auto">
          <a:xfrm>
            <a:off x="0" y="5805488"/>
            <a:ext cx="1590675" cy="514350"/>
            <a:chOff x="4758" y="2251"/>
            <a:chExt cx="1002" cy="324"/>
          </a:xfrm>
        </p:grpSpPr>
        <p:sp>
          <p:nvSpPr>
            <p:cNvPr id="21531" name="Rectangle 110"/>
            <p:cNvSpPr>
              <a:spLocks noChangeArrowheads="1"/>
            </p:cNvSpPr>
            <p:nvPr/>
          </p:nvSpPr>
          <p:spPr bwMode="auto">
            <a:xfrm>
              <a:off x="4758" y="2383"/>
              <a:ext cx="10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i="1">
                  <a:solidFill>
                    <a:srgbClr val="FF0000"/>
                  </a:solidFill>
                  <a:latin typeface="Arial Rounded MT Bold" pitchFamily="34" charset="0"/>
                </a:rPr>
                <a:t>Q :</a:t>
              </a:r>
              <a:r>
                <a:rPr lang="de-DE" sz="1400">
                  <a:solidFill>
                    <a:srgbClr val="FF0000"/>
                  </a:solidFill>
                  <a:latin typeface="Arial Rounded MT Bold" pitchFamily="34" charset="0"/>
                </a:rPr>
                <a:t>  heat current</a:t>
              </a:r>
              <a:endParaRPr lang="en-US" sz="140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21532" name="Rectangle 111"/>
            <p:cNvSpPr>
              <a:spLocks noChangeArrowheads="1"/>
            </p:cNvSpPr>
            <p:nvPr/>
          </p:nvSpPr>
          <p:spPr bwMode="auto">
            <a:xfrm>
              <a:off x="4803" y="2251"/>
              <a:ext cx="1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FF0000"/>
                  </a:solidFill>
                  <a:latin typeface="Arial Rounded MT Bold" pitchFamily="34" charset="0"/>
                </a:rPr>
                <a:t>.</a:t>
              </a:r>
              <a:endParaRPr lang="en-US" sz="1600" b="1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20593" name="Group 113"/>
          <p:cNvGrpSpPr>
            <a:grpSpLocks/>
          </p:cNvGrpSpPr>
          <p:nvPr/>
        </p:nvGrpSpPr>
        <p:grpSpPr bwMode="auto">
          <a:xfrm>
            <a:off x="1476375" y="3783013"/>
            <a:ext cx="2303463" cy="654050"/>
            <a:chOff x="4559" y="1888"/>
            <a:chExt cx="1451" cy="412"/>
          </a:xfrm>
        </p:grpSpPr>
        <p:sp>
          <p:nvSpPr>
            <p:cNvPr id="21525" name="Rectangle 53"/>
            <p:cNvSpPr>
              <a:spLocks noChangeArrowheads="1"/>
            </p:cNvSpPr>
            <p:nvPr/>
          </p:nvSpPr>
          <p:spPr bwMode="auto">
            <a:xfrm>
              <a:off x="4773" y="1888"/>
              <a:ext cx="123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800" b="1" i="1">
                  <a:latin typeface="Symbol" pitchFamily="18" charset="2"/>
                </a:rPr>
                <a:t>l</a:t>
              </a:r>
              <a:r>
                <a:rPr lang="de-DE" sz="1800" i="1" baseline="-25000">
                  <a:latin typeface="Arial Rounded MT Bold" pitchFamily="34" charset="0"/>
                </a:rPr>
                <a:t>C</a:t>
              </a:r>
              <a:r>
                <a:rPr lang="de-DE" sz="1800" i="1">
                  <a:latin typeface="Arial Rounded MT Bold" pitchFamily="34" charset="0"/>
                </a:rPr>
                <a:t> </a:t>
              </a:r>
              <a:r>
                <a:rPr lang="de-DE" sz="1800" i="1">
                  <a:solidFill>
                    <a:srgbClr val="00CC00"/>
                  </a:solidFill>
                  <a:latin typeface="Arial Rounded MT Bold" pitchFamily="34" charset="0"/>
                </a:rPr>
                <a:t>2</a:t>
              </a:r>
              <a:r>
                <a:rPr lang="de-DE" sz="1600" b="1" i="1">
                  <a:solidFill>
                    <a:srgbClr val="00CC00"/>
                  </a:solidFill>
                  <a:latin typeface="Symbol" pitchFamily="18" charset="2"/>
                </a:rPr>
                <a:t>p</a:t>
              </a:r>
              <a:r>
                <a:rPr lang="de-DE" sz="1600" i="1">
                  <a:solidFill>
                    <a:srgbClr val="00CC00"/>
                  </a:solidFill>
                  <a:latin typeface="Symbol" pitchFamily="18" charset="2"/>
                </a:rPr>
                <a:t> </a:t>
              </a:r>
              <a:r>
                <a:rPr lang="de-DE" sz="1800" i="1">
                  <a:solidFill>
                    <a:srgbClr val="00CC00"/>
                  </a:solidFill>
                  <a:latin typeface="Arial Rounded MT Bold" pitchFamily="34" charset="0"/>
                </a:rPr>
                <a:t>( r-r</a:t>
              </a:r>
              <a:r>
                <a:rPr lang="de-DE" sz="1800" i="1" baseline="-25000">
                  <a:solidFill>
                    <a:srgbClr val="00CC00"/>
                  </a:solidFill>
                  <a:latin typeface="Arial Rounded MT Bold" pitchFamily="34" charset="0"/>
                </a:rPr>
                <a:t>0 </a:t>
              </a:r>
              <a:r>
                <a:rPr lang="de-DE" sz="1800" i="1">
                  <a:solidFill>
                    <a:srgbClr val="00CC00"/>
                  </a:solidFill>
                  <a:latin typeface="Arial Rounded MT Bold" pitchFamily="34" charset="0"/>
                </a:rPr>
                <a:t>) z</a:t>
              </a:r>
              <a:r>
                <a:rPr lang="de-DE" sz="1800" i="1"/>
                <a:t> </a:t>
              </a:r>
              <a:r>
                <a:rPr lang="de-DE" sz="1600" i="1">
                  <a:latin typeface="Symbol" pitchFamily="18" charset="2"/>
                </a:rPr>
                <a:t>D</a:t>
              </a:r>
              <a:r>
                <a:rPr lang="de-DE" sz="1600" i="1">
                  <a:latin typeface="Arial Rounded MT Bold" pitchFamily="34" charset="0"/>
                </a:rPr>
                <a:t>T</a:t>
              </a:r>
              <a:endParaRPr lang="en-US" sz="1600" i="1">
                <a:latin typeface="Arial Rounded MT Bold" pitchFamily="34" charset="0"/>
              </a:endParaRPr>
            </a:p>
          </p:txBody>
        </p:sp>
        <p:sp>
          <p:nvSpPr>
            <p:cNvPr id="21526" name="Rectangle 54"/>
            <p:cNvSpPr>
              <a:spLocks noChangeArrowheads="1"/>
            </p:cNvSpPr>
            <p:nvPr/>
          </p:nvSpPr>
          <p:spPr bwMode="auto">
            <a:xfrm>
              <a:off x="5035" y="2069"/>
              <a:ext cx="7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i="1">
                  <a:solidFill>
                    <a:srgbClr val="00CC00"/>
                  </a:solidFill>
                  <a:latin typeface="Arial Rounded MT Bold" pitchFamily="34" charset="0"/>
                </a:rPr>
                <a:t>ln( r / r</a:t>
              </a:r>
              <a:r>
                <a:rPr lang="de-DE" sz="1800" i="1" baseline="-25000">
                  <a:solidFill>
                    <a:srgbClr val="00CC00"/>
                  </a:solidFill>
                  <a:latin typeface="Arial Rounded MT Bold" pitchFamily="34" charset="0"/>
                </a:rPr>
                <a:t>0</a:t>
              </a:r>
              <a:r>
                <a:rPr lang="de-DE" sz="1800" i="1">
                  <a:solidFill>
                    <a:srgbClr val="00CC00"/>
                  </a:solidFill>
                  <a:latin typeface="Arial Rounded MT Bold" pitchFamily="34" charset="0"/>
                </a:rPr>
                <a:t> )</a:t>
              </a:r>
              <a:endParaRPr lang="en-US" sz="1800" i="1">
                <a:solidFill>
                  <a:srgbClr val="00CC00"/>
                </a:solidFill>
                <a:latin typeface="Arial Rounded MT Bold" pitchFamily="34" charset="0"/>
              </a:endParaRPr>
            </a:p>
          </p:txBody>
        </p:sp>
        <p:sp>
          <p:nvSpPr>
            <p:cNvPr id="21527" name="Line 55"/>
            <p:cNvSpPr>
              <a:spLocks noChangeShapeType="1"/>
            </p:cNvSpPr>
            <p:nvPr/>
          </p:nvSpPr>
          <p:spPr bwMode="auto">
            <a:xfrm>
              <a:off x="4785" y="2114"/>
              <a:ext cx="105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28" name="Group 112"/>
            <p:cNvGrpSpPr>
              <a:grpSpLocks/>
            </p:cNvGrpSpPr>
            <p:nvPr/>
          </p:nvGrpSpPr>
          <p:grpSpPr bwMode="auto">
            <a:xfrm>
              <a:off x="4559" y="1933"/>
              <a:ext cx="271" cy="309"/>
              <a:chOff x="5103" y="626"/>
              <a:chExt cx="271" cy="309"/>
            </a:xfrm>
          </p:grpSpPr>
          <p:sp>
            <p:nvSpPr>
              <p:cNvPr id="21529" name="Rectangle 57"/>
              <p:cNvSpPr>
                <a:spLocks noChangeArrowheads="1"/>
              </p:cNvSpPr>
              <p:nvPr/>
            </p:nvSpPr>
            <p:spPr bwMode="auto">
              <a:xfrm>
                <a:off x="5103" y="626"/>
                <a:ext cx="2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/>
                  <a:t>zyl.</a:t>
                </a:r>
                <a:endParaRPr lang="en-US" sz="1200" b="1" i="1"/>
              </a:p>
            </p:txBody>
          </p:sp>
          <p:sp>
            <p:nvSpPr>
              <p:cNvPr id="21530" name="Rectangle 58"/>
              <p:cNvSpPr>
                <a:spLocks noChangeArrowheads="1"/>
              </p:cNvSpPr>
              <p:nvPr/>
            </p:nvSpPr>
            <p:spPr bwMode="auto">
              <a:xfrm>
                <a:off x="5148" y="704"/>
                <a:ext cx="2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800" i="1"/>
                  <a:t>=</a:t>
                </a:r>
                <a:endParaRPr lang="en-US" sz="1800" i="1"/>
              </a:p>
            </p:txBody>
          </p:sp>
        </p:grpSp>
      </p:grpSp>
      <p:grpSp>
        <p:nvGrpSpPr>
          <p:cNvPr id="21510" name="Group 125"/>
          <p:cNvGrpSpPr>
            <a:grpSpLocks/>
          </p:cNvGrpSpPr>
          <p:nvPr/>
        </p:nvGrpSpPr>
        <p:grpSpPr bwMode="auto">
          <a:xfrm>
            <a:off x="-36513" y="3789363"/>
            <a:ext cx="1512888" cy="654050"/>
            <a:chOff x="113" y="2655"/>
            <a:chExt cx="953" cy="412"/>
          </a:xfrm>
        </p:grpSpPr>
        <p:sp>
          <p:nvSpPr>
            <p:cNvPr id="21520" name="Rectangle 52"/>
            <p:cNvSpPr>
              <a:spLocks noChangeArrowheads="1"/>
            </p:cNvSpPr>
            <p:nvPr/>
          </p:nvSpPr>
          <p:spPr bwMode="auto">
            <a:xfrm>
              <a:off x="113" y="2777"/>
              <a:ext cx="3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1600" i="1">
                  <a:latin typeface="Arial Rounded MT Bold" pitchFamily="34" charset="0"/>
                </a:rPr>
                <a:t>Q</a:t>
              </a:r>
              <a:r>
                <a:rPr lang="de-DE" sz="1600" i="1" baseline="-25000">
                  <a:latin typeface="Arial Rounded MT Bold" pitchFamily="34" charset="0"/>
                </a:rPr>
                <a:t>C</a:t>
              </a:r>
              <a:r>
                <a:rPr lang="de-DE" sz="1600" i="1">
                  <a:latin typeface="Arial Rounded MT Bold" pitchFamily="34" charset="0"/>
                </a:rPr>
                <a:t> =</a:t>
              </a:r>
              <a:endParaRPr lang="en-US" sz="1600" i="1">
                <a:latin typeface="Arial Rounded MT Bold" pitchFamily="34" charset="0"/>
              </a:endParaRPr>
            </a:p>
          </p:txBody>
        </p:sp>
        <p:sp>
          <p:nvSpPr>
            <p:cNvPr id="21521" name="Rectangle 53"/>
            <p:cNvSpPr>
              <a:spLocks noChangeArrowheads="1"/>
            </p:cNvSpPr>
            <p:nvPr/>
          </p:nvSpPr>
          <p:spPr bwMode="auto">
            <a:xfrm>
              <a:off x="475" y="2674"/>
              <a:ext cx="5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b="1" i="1">
                  <a:latin typeface="Symbol" pitchFamily="18" charset="2"/>
                </a:rPr>
                <a:t>l</a:t>
              </a:r>
              <a:r>
                <a:rPr lang="de-DE" sz="1800" i="1" baseline="-25000">
                  <a:latin typeface="Arial Rounded MT Bold" pitchFamily="34" charset="0"/>
                </a:rPr>
                <a:t>C</a:t>
              </a:r>
              <a:r>
                <a:rPr lang="de-DE" sz="1600" i="1">
                  <a:latin typeface="Arial Rounded MT Bold" pitchFamily="34" charset="0"/>
                </a:rPr>
                <a:t> </a:t>
              </a:r>
              <a:r>
                <a:rPr lang="de-DE" sz="1800" i="1">
                  <a:solidFill>
                    <a:srgbClr val="00CC00"/>
                  </a:solidFill>
                  <a:latin typeface="Arial Rounded MT Bold" pitchFamily="34" charset="0"/>
                </a:rPr>
                <a:t>A</a:t>
              </a:r>
              <a:r>
                <a:rPr lang="de-DE" sz="1800" i="1"/>
                <a:t> </a:t>
              </a:r>
              <a:r>
                <a:rPr lang="de-DE" sz="1600" i="1">
                  <a:latin typeface="Symbol" pitchFamily="18" charset="2"/>
                </a:rPr>
                <a:t>D</a:t>
              </a:r>
              <a:r>
                <a:rPr lang="de-DE" sz="1600" i="1">
                  <a:latin typeface="Arial Rounded MT Bold" pitchFamily="34" charset="0"/>
                </a:rPr>
                <a:t>T</a:t>
              </a:r>
              <a:endParaRPr lang="en-US" sz="1600" i="1">
                <a:latin typeface="Arial Rounded MT Bold" pitchFamily="34" charset="0"/>
              </a:endParaRPr>
            </a:p>
          </p:txBody>
        </p:sp>
        <p:sp>
          <p:nvSpPr>
            <p:cNvPr id="21522" name="Rectangle 54"/>
            <p:cNvSpPr>
              <a:spLocks noChangeArrowheads="1"/>
            </p:cNvSpPr>
            <p:nvPr/>
          </p:nvSpPr>
          <p:spPr bwMode="auto">
            <a:xfrm>
              <a:off x="695" y="2855"/>
              <a:ext cx="1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i="1">
                  <a:solidFill>
                    <a:srgbClr val="00CC00"/>
                  </a:solidFill>
                  <a:latin typeface="Arial Rounded MT Bold" pitchFamily="34" charset="0"/>
                </a:rPr>
                <a:t>l</a:t>
              </a:r>
              <a:endParaRPr lang="en-US" sz="1600" i="1">
                <a:solidFill>
                  <a:srgbClr val="00CC00"/>
                </a:solidFill>
                <a:latin typeface="Arial Rounded MT Bold" pitchFamily="34" charset="0"/>
              </a:endParaRPr>
            </a:p>
          </p:txBody>
        </p:sp>
        <p:sp>
          <p:nvSpPr>
            <p:cNvPr id="21523" name="Line 55"/>
            <p:cNvSpPr>
              <a:spLocks noChangeShapeType="1"/>
            </p:cNvSpPr>
            <p:nvPr/>
          </p:nvSpPr>
          <p:spPr bwMode="auto">
            <a:xfrm>
              <a:off x="516" y="2885"/>
              <a:ext cx="54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Rectangle 130"/>
            <p:cNvSpPr>
              <a:spLocks noChangeArrowheads="1"/>
            </p:cNvSpPr>
            <p:nvPr/>
          </p:nvSpPr>
          <p:spPr bwMode="auto">
            <a:xfrm>
              <a:off x="184" y="2655"/>
              <a:ext cx="1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b="1">
                  <a:latin typeface="Arial Rounded MT Bold" pitchFamily="34" charset="0"/>
                </a:rPr>
                <a:t>.</a:t>
              </a:r>
              <a:endParaRPr lang="en-US" sz="1600" b="1">
                <a:latin typeface="Arial Rounded MT Bold" pitchFamily="34" charset="0"/>
              </a:endParaRPr>
            </a:p>
          </p:txBody>
        </p:sp>
      </p:grpSp>
      <p:sp>
        <p:nvSpPr>
          <p:cNvPr id="21511" name="Rectangle 17"/>
          <p:cNvSpPr>
            <a:spLocks noChangeArrowheads="1"/>
          </p:cNvSpPr>
          <p:nvPr/>
        </p:nvSpPr>
        <p:spPr bwMode="auto">
          <a:xfrm>
            <a:off x="4330700" y="2217738"/>
            <a:ext cx="908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 dirty="0">
                <a:latin typeface="Arial Rounded MT Bold" pitchFamily="34" charset="0"/>
              </a:rPr>
              <a:t>r = 0.1 cm</a:t>
            </a:r>
            <a:endParaRPr lang="en-US" sz="1200" b="1" i="1" dirty="0">
              <a:latin typeface="Arial Rounded MT Bold" pitchFamily="34" charset="0"/>
            </a:endParaRPr>
          </a:p>
        </p:txBody>
      </p:sp>
      <p:sp>
        <p:nvSpPr>
          <p:cNvPr id="21512" name="TextBox 68"/>
          <p:cNvSpPr txBox="1">
            <a:spLocks noChangeArrowheads="1"/>
          </p:cNvSpPr>
          <p:nvPr/>
        </p:nvSpPr>
        <p:spPr bwMode="auto">
          <a:xfrm>
            <a:off x="4932363" y="0"/>
            <a:ext cx="2557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modelling the collimator</a:t>
            </a:r>
          </a:p>
        </p:txBody>
      </p:sp>
      <p:sp>
        <p:nvSpPr>
          <p:cNvPr id="21513" name="Rectangle 53"/>
          <p:cNvSpPr>
            <a:spLocks noChangeArrowheads="1"/>
          </p:cNvSpPr>
          <p:nvPr/>
        </p:nvSpPr>
        <p:spPr bwMode="auto">
          <a:xfrm>
            <a:off x="-36513" y="4573588"/>
            <a:ext cx="4089401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i="1">
                <a:latin typeface="Arial Rounded MT Bold" pitchFamily="34" charset="0"/>
              </a:rPr>
              <a:t>  </a:t>
            </a:r>
            <a:r>
              <a:rPr lang="de-DE" sz="1400" b="1" i="1">
                <a:latin typeface="Symbol" pitchFamily="18" charset="2"/>
              </a:rPr>
              <a:t>l</a:t>
            </a:r>
            <a:r>
              <a:rPr lang="de-DE" sz="1400" i="1">
                <a:latin typeface="Symbol" pitchFamily="18" charset="2"/>
              </a:rPr>
              <a:t>    </a:t>
            </a:r>
            <a:r>
              <a:rPr lang="de-DE" sz="1400" i="1">
                <a:latin typeface="Arial Rounded MT Bold" pitchFamily="34" charset="0"/>
              </a:rPr>
              <a:t>: heat conduction coefficient [W/m/K]</a:t>
            </a:r>
          </a:p>
          <a:p>
            <a:pPr>
              <a:buFont typeface="Symbol" pitchFamily="18" charset="2"/>
              <a:buNone/>
            </a:pPr>
            <a:r>
              <a:rPr lang="de-DE" sz="1400" i="1">
                <a:latin typeface="Arial Rounded MT Bold" pitchFamily="34" charset="0"/>
              </a:rPr>
              <a:t> A</a:t>
            </a:r>
            <a:r>
              <a:rPr lang="de-DE" sz="1400" i="1" baseline="-25000">
                <a:latin typeface="Arial Rounded MT Bold" pitchFamily="34" charset="0"/>
              </a:rPr>
              <a:t>zyl</a:t>
            </a:r>
            <a:r>
              <a:rPr lang="de-DE" sz="1400" i="1">
                <a:latin typeface="Arial Rounded MT Bold" pitchFamily="34" charset="0"/>
              </a:rPr>
              <a:t> : mean girthed area of the collimator [m</a:t>
            </a:r>
            <a:r>
              <a:rPr lang="de-DE" sz="1400" i="1" baseline="30000">
                <a:latin typeface="Arial Rounded MT Bold" pitchFamily="34" charset="0"/>
              </a:rPr>
              <a:t>2</a:t>
            </a:r>
            <a:r>
              <a:rPr lang="de-DE" sz="1400" i="1">
                <a:latin typeface="Arial Rounded MT Bold" pitchFamily="34" charset="0"/>
              </a:rPr>
              <a:t>]</a:t>
            </a:r>
          </a:p>
          <a:p>
            <a:pPr>
              <a:buFont typeface="Symbol" pitchFamily="18" charset="2"/>
              <a:buNone/>
            </a:pPr>
            <a:r>
              <a:rPr lang="de-DE" sz="1400" i="1">
                <a:latin typeface="Arial Rounded MT Bold" pitchFamily="34" charset="0"/>
              </a:rPr>
              <a:t>  l     : heat conduction path length [m]</a:t>
            </a:r>
          </a:p>
          <a:p>
            <a:pPr>
              <a:buFont typeface="Symbol" pitchFamily="18" charset="2"/>
              <a:buNone/>
            </a:pPr>
            <a:r>
              <a:rPr lang="de-DE" sz="1400" b="1" i="1">
                <a:latin typeface="Symbol" pitchFamily="18" charset="2"/>
              </a:rPr>
              <a:t>D</a:t>
            </a:r>
            <a:r>
              <a:rPr lang="de-DE" sz="1400" i="1">
                <a:latin typeface="Arial Rounded MT Bold" pitchFamily="34" charset="0"/>
              </a:rPr>
              <a:t>T   : difference in temperature [K]</a:t>
            </a:r>
            <a:endParaRPr lang="en-US" sz="1400" i="1">
              <a:latin typeface="Arial Rounded MT Bold" pitchFamily="34" charset="0"/>
            </a:endParaRPr>
          </a:p>
        </p:txBody>
      </p:sp>
      <p:grpSp>
        <p:nvGrpSpPr>
          <p:cNvPr id="35920" name="Group 80"/>
          <p:cNvGrpSpPr>
            <a:grpSpLocks/>
          </p:cNvGrpSpPr>
          <p:nvPr/>
        </p:nvGrpSpPr>
        <p:grpSpPr bwMode="auto">
          <a:xfrm>
            <a:off x="-293688" y="123825"/>
            <a:ext cx="5081588" cy="3592513"/>
            <a:chOff x="2559" y="1661"/>
            <a:chExt cx="3201" cy="2263"/>
          </a:xfrm>
        </p:grpSpPr>
        <p:pic>
          <p:nvPicPr>
            <p:cNvPr id="21516" name="Picture 75" descr="Copy of Graph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59" y="1661"/>
              <a:ext cx="3201" cy="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7" name="Rectangle 77"/>
            <p:cNvSpPr>
              <a:spLocks noChangeArrowheads="1"/>
            </p:cNvSpPr>
            <p:nvPr/>
          </p:nvSpPr>
          <p:spPr bwMode="auto">
            <a:xfrm>
              <a:off x="4876" y="1857"/>
              <a:ext cx="1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b="1">
                  <a:latin typeface="Arial Rounded MT Bold" pitchFamily="34" charset="0"/>
                </a:rPr>
                <a:t>.</a:t>
              </a:r>
              <a:endParaRPr lang="en-US" sz="1600" b="1">
                <a:latin typeface="Arial Rounded MT Bold" pitchFamily="34" charset="0"/>
              </a:endParaRPr>
            </a:p>
          </p:txBody>
        </p:sp>
        <p:sp>
          <p:nvSpPr>
            <p:cNvPr id="21518" name="Rectangle 78"/>
            <p:cNvSpPr>
              <a:spLocks noChangeArrowheads="1"/>
            </p:cNvSpPr>
            <p:nvPr/>
          </p:nvSpPr>
          <p:spPr bwMode="auto">
            <a:xfrm>
              <a:off x="4876" y="2069"/>
              <a:ext cx="1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b="1">
                  <a:latin typeface="Arial Rounded MT Bold" pitchFamily="34" charset="0"/>
                </a:rPr>
                <a:t>.</a:t>
              </a:r>
              <a:endParaRPr lang="en-US" sz="1600" b="1">
                <a:latin typeface="Arial Rounded MT Bold" pitchFamily="34" charset="0"/>
              </a:endParaRPr>
            </a:p>
          </p:txBody>
        </p:sp>
        <p:sp>
          <p:nvSpPr>
            <p:cNvPr id="21519" name="Rectangle 79"/>
            <p:cNvSpPr>
              <a:spLocks noChangeArrowheads="1"/>
            </p:cNvSpPr>
            <p:nvPr/>
          </p:nvSpPr>
          <p:spPr bwMode="auto">
            <a:xfrm>
              <a:off x="4876" y="2251"/>
              <a:ext cx="1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b="1">
                  <a:latin typeface="Arial Rounded MT Bold" pitchFamily="34" charset="0"/>
                </a:rPr>
                <a:t>.</a:t>
              </a:r>
              <a:endParaRPr lang="en-US" sz="1600" b="1">
                <a:latin typeface="Arial Rounded MT Bold" pitchFamily="34" charset="0"/>
              </a:endParaRPr>
            </a:p>
          </p:txBody>
        </p:sp>
      </p:grpSp>
      <p:sp>
        <p:nvSpPr>
          <p:cNvPr id="35923" name="Rectangle 17"/>
          <p:cNvSpPr>
            <a:spLocks noChangeArrowheads="1"/>
          </p:cNvSpPr>
          <p:nvPr/>
        </p:nvSpPr>
        <p:spPr bwMode="auto">
          <a:xfrm>
            <a:off x="1979613" y="476250"/>
            <a:ext cx="6746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800" b="1">
                <a:latin typeface="Arial Rounded MT Bold" pitchFamily="34" charset="0"/>
              </a:rPr>
              <a:t>z = 1.0 cm</a:t>
            </a:r>
            <a:endParaRPr lang="en-US" sz="800" b="1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68"/>
          <p:cNvSpPr txBox="1">
            <a:spLocks noChangeArrowheads="1"/>
          </p:cNvSpPr>
          <p:nvPr/>
        </p:nvSpPr>
        <p:spPr bwMode="auto">
          <a:xfrm>
            <a:off x="2898775" y="0"/>
            <a:ext cx="2798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 i="1" u="sng">
                <a:solidFill>
                  <a:schemeClr val="accent2"/>
                </a:solidFill>
                <a:latin typeface="Chiller" pitchFamily="82" charset="0"/>
              </a:rPr>
              <a:t>basics of material science</a:t>
            </a:r>
          </a:p>
        </p:txBody>
      </p:sp>
      <p:grpSp>
        <p:nvGrpSpPr>
          <p:cNvPr id="28787" name="Group 115"/>
          <p:cNvGrpSpPr>
            <a:grpSpLocks/>
          </p:cNvGrpSpPr>
          <p:nvPr/>
        </p:nvGrpSpPr>
        <p:grpSpPr bwMode="auto">
          <a:xfrm>
            <a:off x="0" y="476250"/>
            <a:ext cx="9144000" cy="6048375"/>
            <a:chOff x="2200" y="164"/>
            <a:chExt cx="3538" cy="4083"/>
          </a:xfrm>
        </p:grpSpPr>
        <p:sp>
          <p:nvSpPr>
            <p:cNvPr id="22550" name="Rectangle 116"/>
            <p:cNvSpPr>
              <a:spLocks noChangeArrowheads="1"/>
            </p:cNvSpPr>
            <p:nvPr/>
          </p:nvSpPr>
          <p:spPr bwMode="auto">
            <a:xfrm>
              <a:off x="2200" y="164"/>
              <a:ext cx="3538" cy="3855"/>
            </a:xfrm>
            <a:prstGeom prst="rect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llegro BT" pitchFamily="82" charset="0"/>
              </a:endParaRPr>
            </a:p>
          </p:txBody>
        </p:sp>
        <p:sp>
          <p:nvSpPr>
            <p:cNvPr id="22551" name="Line 117"/>
            <p:cNvSpPr>
              <a:spLocks noChangeShapeType="1"/>
            </p:cNvSpPr>
            <p:nvPr/>
          </p:nvSpPr>
          <p:spPr bwMode="auto">
            <a:xfrm>
              <a:off x="3969" y="4020"/>
              <a:ext cx="0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04" name="Rectangle 53"/>
          <p:cNvSpPr>
            <a:spLocks noChangeArrowheads="1"/>
          </p:cNvSpPr>
          <p:nvPr/>
        </p:nvSpPr>
        <p:spPr bwMode="auto">
          <a:xfrm>
            <a:off x="3722688" y="2492375"/>
            <a:ext cx="308133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4000" b="1" i="1">
                <a:solidFill>
                  <a:srgbClr val="0070C0"/>
                </a:solidFill>
                <a:latin typeface="Chiller" pitchFamily="82" charset="0"/>
              </a:rPr>
              <a:t> F = D</a:t>
            </a:r>
            <a:r>
              <a:rPr lang="de-DE" sz="3200" b="1" i="1">
                <a:solidFill>
                  <a:srgbClr val="0070C0"/>
                </a:solidFill>
                <a:latin typeface="Chiller" pitchFamily="82" charset="0"/>
              </a:rPr>
              <a:t> </a:t>
            </a:r>
            <a:r>
              <a:rPr lang="de-DE" sz="3200" b="1" i="1">
                <a:solidFill>
                  <a:srgbClr val="0070C0"/>
                </a:solidFill>
                <a:latin typeface="Symbol" pitchFamily="18" charset="2"/>
              </a:rPr>
              <a:t>D</a:t>
            </a:r>
            <a:r>
              <a:rPr lang="de-DE" sz="4000" b="1" i="1">
                <a:solidFill>
                  <a:srgbClr val="0070C0"/>
                </a:solidFill>
                <a:latin typeface="Chiller" pitchFamily="82" charset="0"/>
              </a:rPr>
              <a:t>L</a:t>
            </a:r>
          </a:p>
          <a:p>
            <a:pPr>
              <a:buFont typeface="Symbol" pitchFamily="18" charset="2"/>
              <a:buNone/>
            </a:pPr>
            <a:r>
              <a:rPr lang="de-DE" sz="3200" b="1" i="1">
                <a:solidFill>
                  <a:srgbClr val="0070C0"/>
                </a:solidFill>
                <a:latin typeface="Chiller" pitchFamily="82" charset="0"/>
              </a:rPr>
              <a:t>  </a:t>
            </a:r>
            <a:r>
              <a:rPr lang="de-DE" b="1" i="1">
                <a:solidFill>
                  <a:srgbClr val="0070C0"/>
                </a:solidFill>
                <a:latin typeface="Chiller" pitchFamily="82" charset="0"/>
              </a:rPr>
              <a:t>D : spring constant</a:t>
            </a:r>
          </a:p>
          <a:p>
            <a:pPr>
              <a:buFont typeface="Symbol" pitchFamily="18" charset="2"/>
              <a:buNone/>
            </a:pPr>
            <a:r>
              <a:rPr lang="de-DE" b="1" i="1">
                <a:solidFill>
                  <a:srgbClr val="0070C0"/>
                </a:solidFill>
                <a:latin typeface="Symbol" pitchFamily="18" charset="2"/>
              </a:rPr>
              <a:t>D</a:t>
            </a:r>
            <a:r>
              <a:rPr lang="de-DE" b="1" i="1">
                <a:solidFill>
                  <a:srgbClr val="0070C0"/>
                </a:solidFill>
                <a:latin typeface="Chiller" pitchFamily="82" charset="0"/>
              </a:rPr>
              <a:t>L : displacement of the spring</a:t>
            </a:r>
          </a:p>
        </p:txBody>
      </p:sp>
      <p:pic>
        <p:nvPicPr>
          <p:cNvPr id="29716" name="Picture 20" descr="Hooke_experi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8450" y="692150"/>
            <a:ext cx="22447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21" descr="Hooke_Monume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05367"/>
              </a:clrFrom>
              <a:clrTo>
                <a:srgbClr val="60536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" y="1484313"/>
            <a:ext cx="35941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3"/>
          <p:cNvSpPr>
            <a:spLocks noChangeArrowheads="1"/>
          </p:cNvSpPr>
          <p:nvPr/>
        </p:nvSpPr>
        <p:spPr bwMode="auto">
          <a:xfrm>
            <a:off x="38100" y="546100"/>
            <a:ext cx="4365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3200" b="1" i="1">
                <a:solidFill>
                  <a:srgbClr val="0070C0"/>
                </a:solidFill>
                <a:latin typeface="Chiller" pitchFamily="82" charset="0"/>
              </a:rPr>
              <a:t>Robert Hooke (* 1635   +1703)</a:t>
            </a:r>
          </a:p>
        </p:txBody>
      </p:sp>
      <p:sp>
        <p:nvSpPr>
          <p:cNvPr id="20597" name="Rectangle 117"/>
          <p:cNvSpPr>
            <a:spLocks noChangeArrowheads="1"/>
          </p:cNvSpPr>
          <p:nvPr/>
        </p:nvSpPr>
        <p:spPr bwMode="auto">
          <a:xfrm rot="310403">
            <a:off x="-396875" y="3652838"/>
            <a:ext cx="882650" cy="1504950"/>
          </a:xfrm>
          <a:prstGeom prst="rect">
            <a:avLst/>
          </a:prstGeom>
          <a:pattFill prst="sphere">
            <a:fgClr>
              <a:srgbClr val="FFCC00"/>
            </a:fgClr>
            <a:bgClr>
              <a:schemeClr val="bg1"/>
            </a:bgClr>
          </a:patt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flatTx/>
          </a:bodyPr>
          <a:lstStyle/>
          <a:p>
            <a:endParaRPr lang="en-US" sz="1800"/>
          </a:p>
        </p:txBody>
      </p:sp>
      <p:pic>
        <p:nvPicPr>
          <p:cNvPr id="29720" name="Picture 24" descr="Hook_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" y="1268413"/>
            <a:ext cx="666591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77" name="Group 81"/>
          <p:cNvGrpSpPr>
            <a:grpSpLocks/>
          </p:cNvGrpSpPr>
          <p:nvPr/>
        </p:nvGrpSpPr>
        <p:grpSpPr bwMode="auto">
          <a:xfrm>
            <a:off x="8172450" y="4005263"/>
            <a:ext cx="576263" cy="1152525"/>
            <a:chOff x="4694" y="2250"/>
            <a:chExt cx="272" cy="726"/>
          </a:xfrm>
        </p:grpSpPr>
        <p:sp>
          <p:nvSpPr>
            <p:cNvPr id="22548" name="Rectangle 82"/>
            <p:cNvSpPr>
              <a:spLocks noChangeArrowheads="1"/>
            </p:cNvSpPr>
            <p:nvPr/>
          </p:nvSpPr>
          <p:spPr bwMode="auto">
            <a:xfrm>
              <a:off x="4694" y="2250"/>
              <a:ext cx="272" cy="4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549" name="Line 83"/>
            <p:cNvSpPr>
              <a:spLocks noChangeShapeType="1"/>
            </p:cNvSpPr>
            <p:nvPr/>
          </p:nvSpPr>
          <p:spPr bwMode="auto">
            <a:xfrm>
              <a:off x="4830" y="2704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80" name="Group 84"/>
          <p:cNvGrpSpPr>
            <a:grpSpLocks/>
          </p:cNvGrpSpPr>
          <p:nvPr/>
        </p:nvGrpSpPr>
        <p:grpSpPr bwMode="auto">
          <a:xfrm>
            <a:off x="8172450" y="1987550"/>
            <a:ext cx="576263" cy="1152525"/>
            <a:chOff x="4694" y="754"/>
            <a:chExt cx="272" cy="726"/>
          </a:xfrm>
        </p:grpSpPr>
        <p:sp>
          <p:nvSpPr>
            <p:cNvPr id="22546" name="Rectangle 85"/>
            <p:cNvSpPr>
              <a:spLocks noChangeArrowheads="1"/>
            </p:cNvSpPr>
            <p:nvPr/>
          </p:nvSpPr>
          <p:spPr bwMode="auto">
            <a:xfrm>
              <a:off x="4694" y="1026"/>
              <a:ext cx="272" cy="4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547" name="Line 86"/>
            <p:cNvSpPr>
              <a:spLocks noChangeShapeType="1"/>
            </p:cNvSpPr>
            <p:nvPr/>
          </p:nvSpPr>
          <p:spPr bwMode="auto">
            <a:xfrm flipH="1" flipV="1">
              <a:off x="4830" y="754"/>
              <a:ext cx="1" cy="2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83" name="Rectangle 87"/>
          <p:cNvSpPr>
            <a:spLocks noChangeArrowheads="1"/>
          </p:cNvSpPr>
          <p:nvPr/>
        </p:nvSpPr>
        <p:spPr bwMode="auto">
          <a:xfrm>
            <a:off x="8172450" y="2420938"/>
            <a:ext cx="576263" cy="23050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84" name="Text Box 88"/>
          <p:cNvSpPr txBox="1">
            <a:spLocks noChangeArrowheads="1"/>
          </p:cNvSpPr>
          <p:nvPr/>
        </p:nvSpPr>
        <p:spPr bwMode="auto">
          <a:xfrm>
            <a:off x="8202613" y="3429000"/>
            <a:ext cx="473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969696"/>
                </a:solidFill>
              </a:rPr>
              <a:t>iron</a:t>
            </a:r>
          </a:p>
        </p:txBody>
      </p:sp>
      <p:sp>
        <p:nvSpPr>
          <p:cNvPr id="3" name="Rectangle 53"/>
          <p:cNvSpPr>
            <a:spLocks noChangeArrowheads="1"/>
          </p:cNvSpPr>
          <p:nvPr/>
        </p:nvSpPr>
        <p:spPr bwMode="auto">
          <a:xfrm>
            <a:off x="4211638" y="549275"/>
            <a:ext cx="4664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3200" b="1" i="1">
                <a:solidFill>
                  <a:srgbClr val="0070C0"/>
                </a:solidFill>
                <a:latin typeface="Chiller" pitchFamily="82" charset="0"/>
              </a:rPr>
              <a:t>  Thomas Young (* 1773   +1829)</a:t>
            </a:r>
          </a:p>
        </p:txBody>
      </p:sp>
      <p:grpSp>
        <p:nvGrpSpPr>
          <p:cNvPr id="29790" name="Group 94"/>
          <p:cNvGrpSpPr>
            <a:grpSpLocks/>
          </p:cNvGrpSpPr>
          <p:nvPr/>
        </p:nvGrpSpPr>
        <p:grpSpPr bwMode="auto">
          <a:xfrm>
            <a:off x="4211638" y="2997200"/>
            <a:ext cx="1728787" cy="1066800"/>
            <a:chOff x="2653" y="1888"/>
            <a:chExt cx="1089" cy="672"/>
          </a:xfrm>
        </p:grpSpPr>
        <p:sp>
          <p:nvSpPr>
            <p:cNvPr id="22543" name="Rectangle 53"/>
            <p:cNvSpPr>
              <a:spLocks noChangeArrowheads="1"/>
            </p:cNvSpPr>
            <p:nvPr/>
          </p:nvSpPr>
          <p:spPr bwMode="auto">
            <a:xfrm>
              <a:off x="2653" y="2024"/>
              <a:ext cx="5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4000" b="1" i="1">
                  <a:solidFill>
                    <a:srgbClr val="0070C0"/>
                  </a:solidFill>
                  <a:latin typeface="Chiller" pitchFamily="82" charset="0"/>
                </a:rPr>
                <a:t> E =</a:t>
              </a:r>
              <a:endParaRPr lang="de-DE" b="1" i="1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2544" name="Rectangle 53"/>
            <p:cNvSpPr>
              <a:spLocks noChangeArrowheads="1"/>
            </p:cNvSpPr>
            <p:nvPr/>
          </p:nvSpPr>
          <p:spPr bwMode="auto">
            <a:xfrm>
              <a:off x="3324" y="1888"/>
              <a:ext cx="38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b="1" i="1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3200" b="1" i="1">
                  <a:solidFill>
                    <a:srgbClr val="0070C0"/>
                  </a:solidFill>
                  <a:latin typeface="Symbol" pitchFamily="18" charset="2"/>
                </a:rPr>
                <a:t>s</a:t>
              </a:r>
            </a:p>
            <a:p>
              <a:pPr>
                <a:buFont typeface="Symbol" pitchFamily="18" charset="2"/>
                <a:buNone/>
              </a:pPr>
              <a:r>
                <a:rPr lang="de-DE" b="1" i="1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3200" b="1" i="1">
                  <a:solidFill>
                    <a:srgbClr val="0070C0"/>
                  </a:solidFill>
                  <a:latin typeface="Symbol" pitchFamily="18" charset="2"/>
                </a:rPr>
                <a:t>e</a:t>
              </a:r>
              <a:endParaRPr lang="de-DE" b="1" i="1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2545" name="Line 97"/>
            <p:cNvSpPr>
              <a:spLocks noChangeShapeType="1"/>
            </p:cNvSpPr>
            <p:nvPr/>
          </p:nvSpPr>
          <p:spPr bwMode="auto">
            <a:xfrm>
              <a:off x="3334" y="2259"/>
              <a:ext cx="408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60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81806 -0.2789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" y="-14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20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20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20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20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8" presetClass="exit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20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20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205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20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8" presetClass="exit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1.66667E-6 -0.13657 " pathEditMode="relative" rAng="0" ptsTypes="AA">
                                      <p:cBhvr>
                                        <p:cTn id="89" dur="5000" fill="hold"/>
                                        <p:tgtEl>
                                          <p:spTgt spid="29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1.66667E-6 0.13658 " pathEditMode="relative" rAng="0" ptsTypes="AA">
                                      <p:cBhvr>
                                        <p:cTn id="91" dur="5000" fill="hold"/>
                                        <p:tgtEl>
                                          <p:spTgt spid="29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29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/>
                                        <p:tgtEl>
                                          <p:spTgt spid="29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29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4" grpId="0"/>
      <p:bldP spid="20604" grpId="1"/>
      <p:bldP spid="2" grpId="0"/>
      <p:bldP spid="20597" grpId="0" animBg="1"/>
      <p:bldP spid="20597" grpId="1" animBg="1"/>
      <p:bldP spid="20597" grpId="2" animBg="1"/>
      <p:bldP spid="29783" grpId="0" animBg="1"/>
      <p:bldP spid="29783" grpId="1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68"/>
          <p:cNvSpPr txBox="1">
            <a:spLocks noChangeArrowheads="1"/>
          </p:cNvSpPr>
          <p:nvPr/>
        </p:nvSpPr>
        <p:spPr bwMode="auto">
          <a:xfrm>
            <a:off x="2898775" y="0"/>
            <a:ext cx="2798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 i="1" u="sng">
                <a:solidFill>
                  <a:schemeClr val="accent2"/>
                </a:solidFill>
                <a:latin typeface="Chiller" pitchFamily="82" charset="0"/>
              </a:rPr>
              <a:t>basics of material science</a:t>
            </a:r>
          </a:p>
        </p:txBody>
      </p:sp>
      <p:grpSp>
        <p:nvGrpSpPr>
          <p:cNvPr id="23554" name="Group 115"/>
          <p:cNvGrpSpPr>
            <a:grpSpLocks/>
          </p:cNvGrpSpPr>
          <p:nvPr/>
        </p:nvGrpSpPr>
        <p:grpSpPr bwMode="auto">
          <a:xfrm>
            <a:off x="0" y="476250"/>
            <a:ext cx="9144000" cy="6048375"/>
            <a:chOff x="2200" y="164"/>
            <a:chExt cx="3538" cy="4083"/>
          </a:xfrm>
        </p:grpSpPr>
        <p:sp>
          <p:nvSpPr>
            <p:cNvPr id="23582" name="Rectangle 116"/>
            <p:cNvSpPr>
              <a:spLocks noChangeArrowheads="1"/>
            </p:cNvSpPr>
            <p:nvPr/>
          </p:nvSpPr>
          <p:spPr bwMode="auto">
            <a:xfrm>
              <a:off x="2200" y="164"/>
              <a:ext cx="3538" cy="3855"/>
            </a:xfrm>
            <a:prstGeom prst="rect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llegro BT" pitchFamily="82" charset="0"/>
              </a:endParaRPr>
            </a:p>
          </p:txBody>
        </p:sp>
        <p:sp>
          <p:nvSpPr>
            <p:cNvPr id="23583" name="Line 117"/>
            <p:cNvSpPr>
              <a:spLocks noChangeShapeType="1"/>
            </p:cNvSpPr>
            <p:nvPr/>
          </p:nvSpPr>
          <p:spPr bwMode="auto">
            <a:xfrm>
              <a:off x="3969" y="4020"/>
              <a:ext cx="0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6875" name="Picture 11" descr="Hook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" y="1268413"/>
            <a:ext cx="666591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2" descr="Hook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" y="1268413"/>
            <a:ext cx="666591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87" name="Group 23"/>
          <p:cNvGrpSpPr>
            <a:grpSpLocks/>
          </p:cNvGrpSpPr>
          <p:nvPr/>
        </p:nvGrpSpPr>
        <p:grpSpPr bwMode="auto">
          <a:xfrm>
            <a:off x="8172450" y="4005263"/>
            <a:ext cx="576263" cy="1152525"/>
            <a:chOff x="4694" y="2250"/>
            <a:chExt cx="272" cy="726"/>
          </a:xfrm>
        </p:grpSpPr>
        <p:sp>
          <p:nvSpPr>
            <p:cNvPr id="23580" name="Rectangle 24"/>
            <p:cNvSpPr>
              <a:spLocks noChangeArrowheads="1"/>
            </p:cNvSpPr>
            <p:nvPr/>
          </p:nvSpPr>
          <p:spPr bwMode="auto">
            <a:xfrm>
              <a:off x="4694" y="2250"/>
              <a:ext cx="272" cy="4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PerspectiveTop"/>
              <a:lightRig rig="legacyFlat3" dir="b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3581" name="Line 25"/>
            <p:cNvSpPr>
              <a:spLocks noChangeShapeType="1"/>
            </p:cNvSpPr>
            <p:nvPr/>
          </p:nvSpPr>
          <p:spPr bwMode="auto">
            <a:xfrm>
              <a:off x="4830" y="2704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90" name="Group 26"/>
          <p:cNvGrpSpPr>
            <a:grpSpLocks/>
          </p:cNvGrpSpPr>
          <p:nvPr/>
        </p:nvGrpSpPr>
        <p:grpSpPr bwMode="auto">
          <a:xfrm>
            <a:off x="8172450" y="1987550"/>
            <a:ext cx="576263" cy="1152525"/>
            <a:chOff x="4694" y="754"/>
            <a:chExt cx="272" cy="726"/>
          </a:xfrm>
        </p:grpSpPr>
        <p:sp>
          <p:nvSpPr>
            <p:cNvPr id="23578" name="Rectangle 27"/>
            <p:cNvSpPr>
              <a:spLocks noChangeArrowheads="1"/>
            </p:cNvSpPr>
            <p:nvPr/>
          </p:nvSpPr>
          <p:spPr bwMode="auto">
            <a:xfrm>
              <a:off x="4694" y="1026"/>
              <a:ext cx="272" cy="454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3579" name="Line 28"/>
            <p:cNvSpPr>
              <a:spLocks noChangeShapeType="1"/>
            </p:cNvSpPr>
            <p:nvPr/>
          </p:nvSpPr>
          <p:spPr bwMode="auto">
            <a:xfrm flipH="1" flipV="1">
              <a:off x="4830" y="754"/>
              <a:ext cx="1" cy="2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8172450" y="2420938"/>
            <a:ext cx="576263" cy="23050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94" name="Group 30"/>
          <p:cNvGrpSpPr>
            <a:grpSpLocks/>
          </p:cNvGrpSpPr>
          <p:nvPr/>
        </p:nvGrpSpPr>
        <p:grpSpPr bwMode="auto">
          <a:xfrm>
            <a:off x="6950075" y="3429000"/>
            <a:ext cx="574675" cy="1727200"/>
            <a:chOff x="5012" y="1979"/>
            <a:chExt cx="362" cy="1088"/>
          </a:xfrm>
        </p:grpSpPr>
        <p:grpSp>
          <p:nvGrpSpPr>
            <p:cNvPr id="23574" name="Group 31"/>
            <p:cNvGrpSpPr>
              <a:grpSpLocks/>
            </p:cNvGrpSpPr>
            <p:nvPr/>
          </p:nvGrpSpPr>
          <p:grpSpPr bwMode="auto">
            <a:xfrm>
              <a:off x="5012" y="1979"/>
              <a:ext cx="362" cy="816"/>
              <a:chOff x="5012" y="1979"/>
              <a:chExt cx="317" cy="816"/>
            </a:xfrm>
          </p:grpSpPr>
          <p:sp>
            <p:nvSpPr>
              <p:cNvPr id="23576" name="Rectangle 32"/>
              <p:cNvSpPr>
                <a:spLocks noChangeArrowheads="1"/>
              </p:cNvSpPr>
              <p:nvPr/>
            </p:nvSpPr>
            <p:spPr bwMode="auto">
              <a:xfrm>
                <a:off x="5012" y="2069"/>
                <a:ext cx="317" cy="726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AutoShape 33"/>
              <p:cNvSpPr>
                <a:spLocks noChangeArrowheads="1"/>
              </p:cNvSpPr>
              <p:nvPr/>
            </p:nvSpPr>
            <p:spPr bwMode="auto">
              <a:xfrm rot="10800000">
                <a:off x="5012" y="1979"/>
                <a:ext cx="317" cy="227"/>
              </a:xfrm>
              <a:prstGeom prst="irregularSeal1">
                <a:avLst/>
              </a:prstGeom>
              <a:solidFill>
                <a:srgbClr val="33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5" name="Line 34"/>
            <p:cNvSpPr>
              <a:spLocks noChangeShapeType="1"/>
            </p:cNvSpPr>
            <p:nvPr/>
          </p:nvSpPr>
          <p:spPr bwMode="auto">
            <a:xfrm>
              <a:off x="5193" y="2795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99" name="Group 35"/>
          <p:cNvGrpSpPr>
            <a:grpSpLocks/>
          </p:cNvGrpSpPr>
          <p:nvPr/>
        </p:nvGrpSpPr>
        <p:grpSpPr bwMode="auto">
          <a:xfrm>
            <a:off x="6950075" y="1987550"/>
            <a:ext cx="574675" cy="1730375"/>
            <a:chOff x="5012" y="1071"/>
            <a:chExt cx="362" cy="1090"/>
          </a:xfrm>
        </p:grpSpPr>
        <p:grpSp>
          <p:nvGrpSpPr>
            <p:cNvPr id="23570" name="Group 36"/>
            <p:cNvGrpSpPr>
              <a:grpSpLocks/>
            </p:cNvGrpSpPr>
            <p:nvPr/>
          </p:nvGrpSpPr>
          <p:grpSpPr bwMode="auto">
            <a:xfrm>
              <a:off x="5012" y="1344"/>
              <a:ext cx="362" cy="817"/>
              <a:chOff x="5012" y="1343"/>
              <a:chExt cx="317" cy="817"/>
            </a:xfrm>
          </p:grpSpPr>
          <p:sp>
            <p:nvSpPr>
              <p:cNvPr id="23572" name="Rectangle 37"/>
              <p:cNvSpPr>
                <a:spLocks noChangeArrowheads="1"/>
              </p:cNvSpPr>
              <p:nvPr/>
            </p:nvSpPr>
            <p:spPr bwMode="auto">
              <a:xfrm>
                <a:off x="5012" y="1343"/>
                <a:ext cx="317" cy="726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3" name="AutoShape 38"/>
              <p:cNvSpPr>
                <a:spLocks noChangeArrowheads="1"/>
              </p:cNvSpPr>
              <p:nvPr/>
            </p:nvSpPr>
            <p:spPr bwMode="auto">
              <a:xfrm>
                <a:off x="5012" y="1933"/>
                <a:ext cx="317" cy="227"/>
              </a:xfrm>
              <a:prstGeom prst="irregularSeal1">
                <a:avLst/>
              </a:prstGeom>
              <a:solidFill>
                <a:srgbClr val="33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1" name="Line 39"/>
            <p:cNvSpPr>
              <a:spLocks noChangeShapeType="1"/>
            </p:cNvSpPr>
            <p:nvPr/>
          </p:nvSpPr>
          <p:spPr bwMode="auto">
            <a:xfrm flipV="1">
              <a:off x="5193" y="1071"/>
              <a:ext cx="0" cy="2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2" name="Text Box 40"/>
          <p:cNvSpPr txBox="1">
            <a:spLocks noChangeArrowheads="1"/>
          </p:cNvSpPr>
          <p:nvPr/>
        </p:nvSpPr>
        <p:spPr bwMode="auto">
          <a:xfrm>
            <a:off x="8202613" y="3429000"/>
            <a:ext cx="473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969696"/>
                </a:solidFill>
              </a:rPr>
              <a:t>iron</a:t>
            </a:r>
          </a:p>
        </p:txBody>
      </p:sp>
      <p:sp>
        <p:nvSpPr>
          <p:cNvPr id="23563" name="Text Box 41"/>
          <p:cNvSpPr txBox="1">
            <a:spLocks noChangeArrowheads="1"/>
          </p:cNvSpPr>
          <p:nvPr/>
        </p:nvSpPr>
        <p:spPr bwMode="auto">
          <a:xfrm>
            <a:off x="6875463" y="3455988"/>
            <a:ext cx="7921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333333"/>
                </a:solidFill>
              </a:rPr>
              <a:t>graphite</a:t>
            </a:r>
          </a:p>
        </p:txBody>
      </p:sp>
      <p:sp>
        <p:nvSpPr>
          <p:cNvPr id="23564" name="Rectangle 53"/>
          <p:cNvSpPr>
            <a:spLocks noChangeArrowheads="1"/>
          </p:cNvSpPr>
          <p:nvPr/>
        </p:nvSpPr>
        <p:spPr bwMode="auto">
          <a:xfrm>
            <a:off x="4211638" y="549275"/>
            <a:ext cx="4664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3200" b="1" i="1">
                <a:solidFill>
                  <a:srgbClr val="0070C0"/>
                </a:solidFill>
                <a:latin typeface="Chiller" pitchFamily="82" charset="0"/>
              </a:rPr>
              <a:t>  Thomas Young (* 1773   +1829)</a:t>
            </a:r>
          </a:p>
        </p:txBody>
      </p:sp>
      <p:sp>
        <p:nvSpPr>
          <p:cNvPr id="23565" name="Rectangle 53"/>
          <p:cNvSpPr>
            <a:spLocks noChangeArrowheads="1"/>
          </p:cNvSpPr>
          <p:nvPr/>
        </p:nvSpPr>
        <p:spPr bwMode="auto">
          <a:xfrm>
            <a:off x="38100" y="546100"/>
            <a:ext cx="4365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3200" b="1" i="1">
                <a:solidFill>
                  <a:srgbClr val="0070C0"/>
                </a:solidFill>
                <a:latin typeface="Chiller" pitchFamily="82" charset="0"/>
              </a:rPr>
              <a:t>Robert Hooke (* 1635   +1703)</a:t>
            </a:r>
          </a:p>
        </p:txBody>
      </p:sp>
      <p:grpSp>
        <p:nvGrpSpPr>
          <p:cNvPr id="23566" name="Group 88"/>
          <p:cNvGrpSpPr>
            <a:grpSpLocks/>
          </p:cNvGrpSpPr>
          <p:nvPr/>
        </p:nvGrpSpPr>
        <p:grpSpPr bwMode="auto">
          <a:xfrm>
            <a:off x="4211638" y="2997200"/>
            <a:ext cx="1728787" cy="1066800"/>
            <a:chOff x="2653" y="1888"/>
            <a:chExt cx="1089" cy="672"/>
          </a:xfrm>
        </p:grpSpPr>
        <p:sp>
          <p:nvSpPr>
            <p:cNvPr id="23567" name="Rectangle 53"/>
            <p:cNvSpPr>
              <a:spLocks noChangeArrowheads="1"/>
            </p:cNvSpPr>
            <p:nvPr/>
          </p:nvSpPr>
          <p:spPr bwMode="auto">
            <a:xfrm>
              <a:off x="2653" y="2024"/>
              <a:ext cx="5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4000" b="1" i="1">
                  <a:solidFill>
                    <a:srgbClr val="0070C0"/>
                  </a:solidFill>
                  <a:latin typeface="Chiller" pitchFamily="82" charset="0"/>
                </a:rPr>
                <a:t> E =</a:t>
              </a:r>
              <a:endParaRPr lang="de-DE" b="1" i="1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3568" name="Rectangle 53"/>
            <p:cNvSpPr>
              <a:spLocks noChangeArrowheads="1"/>
            </p:cNvSpPr>
            <p:nvPr/>
          </p:nvSpPr>
          <p:spPr bwMode="auto">
            <a:xfrm>
              <a:off x="3324" y="1888"/>
              <a:ext cx="38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b="1" i="1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3200" b="1" i="1">
                  <a:solidFill>
                    <a:srgbClr val="0070C0"/>
                  </a:solidFill>
                  <a:latin typeface="Symbol" pitchFamily="18" charset="2"/>
                </a:rPr>
                <a:t>s</a:t>
              </a:r>
            </a:p>
            <a:p>
              <a:pPr>
                <a:buFont typeface="Symbol" pitchFamily="18" charset="2"/>
                <a:buNone/>
              </a:pPr>
              <a:r>
                <a:rPr lang="de-DE" b="1" i="1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3200" b="1" i="1">
                  <a:solidFill>
                    <a:srgbClr val="0070C0"/>
                  </a:solidFill>
                  <a:latin typeface="Symbol" pitchFamily="18" charset="2"/>
                </a:rPr>
                <a:t>e</a:t>
              </a:r>
              <a:endParaRPr lang="de-DE" b="1" i="1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3569" name="Line 91"/>
            <p:cNvSpPr>
              <a:spLocks noChangeShapeType="1"/>
            </p:cNvSpPr>
            <p:nvPr/>
          </p:nvSpPr>
          <p:spPr bwMode="auto">
            <a:xfrm>
              <a:off x="3334" y="2259"/>
              <a:ext cx="408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1.66667E-6 -0.13657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1.66667E-6 0.13658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2.5E-6 0.05254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2.5E-6 -0.05254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68"/>
          <p:cNvSpPr txBox="1">
            <a:spLocks noChangeArrowheads="1"/>
          </p:cNvSpPr>
          <p:nvPr/>
        </p:nvSpPr>
        <p:spPr bwMode="auto">
          <a:xfrm>
            <a:off x="2898775" y="0"/>
            <a:ext cx="2798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 i="1" u="sng">
                <a:solidFill>
                  <a:schemeClr val="accent2"/>
                </a:solidFill>
                <a:latin typeface="Chiller" pitchFamily="82" charset="0"/>
              </a:rPr>
              <a:t>basics of material science</a:t>
            </a:r>
          </a:p>
        </p:txBody>
      </p:sp>
      <p:grpSp>
        <p:nvGrpSpPr>
          <p:cNvPr id="28787" name="Group 115"/>
          <p:cNvGrpSpPr>
            <a:grpSpLocks/>
          </p:cNvGrpSpPr>
          <p:nvPr/>
        </p:nvGrpSpPr>
        <p:grpSpPr bwMode="auto">
          <a:xfrm>
            <a:off x="0" y="476250"/>
            <a:ext cx="9144000" cy="6048375"/>
            <a:chOff x="2200" y="164"/>
            <a:chExt cx="3538" cy="4083"/>
          </a:xfrm>
        </p:grpSpPr>
        <p:sp>
          <p:nvSpPr>
            <p:cNvPr id="24601" name="Rectangle 116"/>
            <p:cNvSpPr>
              <a:spLocks noChangeArrowheads="1"/>
            </p:cNvSpPr>
            <p:nvPr/>
          </p:nvSpPr>
          <p:spPr bwMode="auto">
            <a:xfrm>
              <a:off x="2200" y="164"/>
              <a:ext cx="3538" cy="3855"/>
            </a:xfrm>
            <a:prstGeom prst="rect">
              <a:avLst/>
            </a:prstGeom>
            <a:solidFill>
              <a:srgbClr val="FFFFCC"/>
            </a:solidFill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llegro BT" pitchFamily="82" charset="0"/>
              </a:endParaRPr>
            </a:p>
          </p:txBody>
        </p:sp>
        <p:sp>
          <p:nvSpPr>
            <p:cNvPr id="24602" name="Line 117"/>
            <p:cNvSpPr>
              <a:spLocks noChangeShapeType="1"/>
            </p:cNvSpPr>
            <p:nvPr/>
          </p:nvSpPr>
          <p:spPr bwMode="auto">
            <a:xfrm>
              <a:off x="3969" y="4020"/>
              <a:ext cx="0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oval" w="lg" len="lg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6876" name="Picture 12" descr="Hook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" y="1268413"/>
            <a:ext cx="666591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4" name="Rectangle 53"/>
          <p:cNvSpPr>
            <a:spLocks noChangeArrowheads="1"/>
          </p:cNvSpPr>
          <p:nvPr/>
        </p:nvSpPr>
        <p:spPr bwMode="auto">
          <a:xfrm>
            <a:off x="4211638" y="549275"/>
            <a:ext cx="4664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3200" b="1" i="1">
                <a:solidFill>
                  <a:srgbClr val="0070C0"/>
                </a:solidFill>
                <a:latin typeface="Chiller" pitchFamily="82" charset="0"/>
              </a:rPr>
              <a:t>  Thomas Young (* 1773   +1829)</a:t>
            </a:r>
          </a:p>
        </p:txBody>
      </p:sp>
      <p:sp>
        <p:nvSpPr>
          <p:cNvPr id="2" name="Rectangle 53"/>
          <p:cNvSpPr>
            <a:spLocks noChangeArrowheads="1"/>
          </p:cNvSpPr>
          <p:nvPr/>
        </p:nvSpPr>
        <p:spPr bwMode="auto">
          <a:xfrm>
            <a:off x="38100" y="546100"/>
            <a:ext cx="4406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3200" b="1" i="1" dirty="0">
                <a:solidFill>
                  <a:srgbClr val="0070C0"/>
                </a:solidFill>
                <a:latin typeface="Chiller" pitchFamily="82" charset="0"/>
                <a:cs typeface="Arabic Typesetting" pitchFamily="66" charset="-78"/>
              </a:rPr>
              <a:t>Robert Hooke (* 1635   +1703)</a:t>
            </a:r>
          </a:p>
        </p:txBody>
      </p:sp>
      <p:grpSp>
        <p:nvGrpSpPr>
          <p:cNvPr id="36952" name="Group 88"/>
          <p:cNvGrpSpPr>
            <a:grpSpLocks/>
          </p:cNvGrpSpPr>
          <p:nvPr/>
        </p:nvGrpSpPr>
        <p:grpSpPr bwMode="auto">
          <a:xfrm>
            <a:off x="4211638" y="2997200"/>
            <a:ext cx="1790700" cy="1077913"/>
            <a:chOff x="2653" y="1888"/>
            <a:chExt cx="1128" cy="679"/>
          </a:xfrm>
        </p:grpSpPr>
        <p:sp>
          <p:nvSpPr>
            <p:cNvPr id="24598" name="Rectangle 53"/>
            <p:cNvSpPr>
              <a:spLocks noChangeArrowheads="1"/>
            </p:cNvSpPr>
            <p:nvPr/>
          </p:nvSpPr>
          <p:spPr bwMode="auto">
            <a:xfrm>
              <a:off x="2653" y="2024"/>
              <a:ext cx="5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4000" b="1" i="1">
                  <a:solidFill>
                    <a:srgbClr val="0070C0"/>
                  </a:solidFill>
                  <a:latin typeface="Chiller" pitchFamily="82" charset="0"/>
                </a:rPr>
                <a:t> E =</a:t>
              </a:r>
              <a:endParaRPr lang="de-DE" b="1" i="1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4599" name="Rectangle 53"/>
            <p:cNvSpPr>
              <a:spLocks noChangeArrowheads="1"/>
            </p:cNvSpPr>
            <p:nvPr/>
          </p:nvSpPr>
          <p:spPr bwMode="auto">
            <a:xfrm>
              <a:off x="3324" y="1888"/>
              <a:ext cx="45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b="1" i="1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3200" b="1" i="1">
                  <a:solidFill>
                    <a:srgbClr val="0070C0"/>
                  </a:solidFill>
                  <a:latin typeface="Symbol" pitchFamily="18" charset="2"/>
                </a:rPr>
                <a:t>s </a:t>
              </a:r>
            </a:p>
            <a:p>
              <a:pPr>
                <a:buFont typeface="Symbol" pitchFamily="18" charset="2"/>
                <a:buNone/>
              </a:pPr>
              <a:r>
                <a:rPr lang="de-DE" b="1" i="1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3200" b="1" i="1">
                  <a:solidFill>
                    <a:srgbClr val="0070C0"/>
                  </a:solidFill>
                  <a:latin typeface="Symbol" pitchFamily="18" charset="2"/>
                </a:rPr>
                <a:t>e</a:t>
              </a:r>
              <a:endParaRPr lang="de-DE" b="1" i="1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4600" name="Line 91"/>
            <p:cNvSpPr>
              <a:spLocks noChangeShapeType="1"/>
            </p:cNvSpPr>
            <p:nvPr/>
          </p:nvSpPr>
          <p:spPr bwMode="auto">
            <a:xfrm>
              <a:off x="3334" y="2259"/>
              <a:ext cx="408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85" name="Group 49"/>
          <p:cNvGrpSpPr>
            <a:grpSpLocks/>
          </p:cNvGrpSpPr>
          <p:nvPr/>
        </p:nvGrpSpPr>
        <p:grpSpPr bwMode="auto">
          <a:xfrm>
            <a:off x="6798364" y="1775024"/>
            <a:ext cx="2093913" cy="1077912"/>
            <a:chOff x="4195" y="1081"/>
            <a:chExt cx="1319" cy="679"/>
          </a:xfrm>
        </p:grpSpPr>
        <p:sp>
          <p:nvSpPr>
            <p:cNvPr id="24595" name="Rectangle 53"/>
            <p:cNvSpPr>
              <a:spLocks noChangeArrowheads="1"/>
            </p:cNvSpPr>
            <p:nvPr/>
          </p:nvSpPr>
          <p:spPr bwMode="auto">
            <a:xfrm>
              <a:off x="4195" y="1207"/>
              <a:ext cx="131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3200" b="1" i="1" dirty="0">
                  <a:solidFill>
                    <a:srgbClr val="0070C0"/>
                  </a:solidFill>
                  <a:latin typeface="Symbol" pitchFamily="18" charset="2"/>
                </a:rPr>
                <a:t>n</a:t>
              </a:r>
              <a:r>
                <a:rPr lang="de-DE" sz="4000" b="1" i="1" dirty="0">
                  <a:solidFill>
                    <a:srgbClr val="0070C0"/>
                  </a:solidFill>
                  <a:latin typeface="Chiller" pitchFamily="82" charset="0"/>
                </a:rPr>
                <a:t> =      </a:t>
              </a:r>
              <a:r>
                <a:rPr lang="de-DE" sz="4000" b="1" i="1" dirty="0" smtClean="0">
                  <a:solidFill>
                    <a:srgbClr val="0070C0"/>
                  </a:solidFill>
                  <a:latin typeface="Chiller" pitchFamily="82" charset="0"/>
                </a:rPr>
                <a:t>-</a:t>
              </a:r>
              <a:r>
                <a:rPr lang="de-DE" sz="4000" b="1" i="1" dirty="0">
                  <a:solidFill>
                    <a:srgbClr val="0070C0"/>
                  </a:solidFill>
                  <a:latin typeface="Chiller" pitchFamily="82" charset="0"/>
                </a:rPr>
                <a:t>1 </a:t>
              </a:r>
            </a:p>
          </p:txBody>
        </p:sp>
        <p:sp>
          <p:nvSpPr>
            <p:cNvPr id="24596" name="Rectangle 53"/>
            <p:cNvSpPr>
              <a:spLocks noChangeArrowheads="1"/>
            </p:cNvSpPr>
            <p:nvPr/>
          </p:nvSpPr>
          <p:spPr bwMode="auto">
            <a:xfrm>
              <a:off x="4740" y="1081"/>
              <a:ext cx="39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3200" b="1" i="1" dirty="0">
                  <a:solidFill>
                    <a:srgbClr val="0070C0"/>
                  </a:solidFill>
                  <a:latin typeface="Chiller" pitchFamily="82" charset="0"/>
                </a:rPr>
                <a:t>E</a:t>
              </a:r>
            </a:p>
            <a:p>
              <a:pPr>
                <a:buFont typeface="Symbol" pitchFamily="18" charset="2"/>
                <a:buNone/>
              </a:pPr>
              <a:r>
                <a:rPr lang="de-DE" sz="3200" b="1" i="1" dirty="0">
                  <a:solidFill>
                    <a:srgbClr val="0070C0"/>
                  </a:solidFill>
                  <a:latin typeface="Chiller" pitchFamily="82" charset="0"/>
                </a:rPr>
                <a:t>2G </a:t>
              </a:r>
              <a:endParaRPr lang="de-DE" b="1" i="1" dirty="0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4597" name="Line 91"/>
            <p:cNvSpPr>
              <a:spLocks noChangeShapeType="1"/>
            </p:cNvSpPr>
            <p:nvPr/>
          </p:nvSpPr>
          <p:spPr bwMode="auto">
            <a:xfrm>
              <a:off x="4695" y="1442"/>
              <a:ext cx="408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86" name="Group 50"/>
          <p:cNvGrpSpPr>
            <a:grpSpLocks/>
          </p:cNvGrpSpPr>
          <p:nvPr/>
        </p:nvGrpSpPr>
        <p:grpSpPr bwMode="auto">
          <a:xfrm>
            <a:off x="6482407" y="5159400"/>
            <a:ext cx="1978025" cy="1077912"/>
            <a:chOff x="4241" y="3286"/>
            <a:chExt cx="1246" cy="679"/>
          </a:xfrm>
        </p:grpSpPr>
        <p:sp>
          <p:nvSpPr>
            <p:cNvPr id="24592" name="Rectangle 53"/>
            <p:cNvSpPr>
              <a:spLocks noChangeArrowheads="1"/>
            </p:cNvSpPr>
            <p:nvPr/>
          </p:nvSpPr>
          <p:spPr bwMode="auto">
            <a:xfrm>
              <a:off x="4241" y="3404"/>
              <a:ext cx="65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4000" b="1" i="1" dirty="0">
                  <a:solidFill>
                    <a:srgbClr val="0070C0"/>
                  </a:solidFill>
                  <a:latin typeface="Chiller" pitchFamily="82" charset="0"/>
                </a:rPr>
                <a:t> </a:t>
              </a:r>
              <a:r>
                <a:rPr lang="de-DE" sz="4000" b="1" i="1" dirty="0" smtClean="0">
                  <a:solidFill>
                    <a:srgbClr val="0070C0"/>
                  </a:solidFill>
                  <a:latin typeface="Chiller" pitchFamily="82" charset="0"/>
                </a:rPr>
                <a:t> K </a:t>
              </a:r>
              <a:r>
                <a:rPr lang="de-DE" sz="4000" b="1" i="1" dirty="0">
                  <a:solidFill>
                    <a:srgbClr val="0070C0"/>
                  </a:solidFill>
                  <a:latin typeface="Chiller" pitchFamily="82" charset="0"/>
                </a:rPr>
                <a:t>=</a:t>
              </a:r>
              <a:endParaRPr lang="de-DE" b="1" i="1" dirty="0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4593" name="Rectangle 53"/>
            <p:cNvSpPr>
              <a:spLocks noChangeArrowheads="1"/>
            </p:cNvSpPr>
            <p:nvPr/>
          </p:nvSpPr>
          <p:spPr bwMode="auto">
            <a:xfrm>
              <a:off x="4912" y="3286"/>
              <a:ext cx="57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b="1" i="1" dirty="0">
                  <a:solidFill>
                    <a:srgbClr val="0070C0"/>
                  </a:solidFill>
                  <a:latin typeface="Chiller" pitchFamily="82" charset="0"/>
                </a:rPr>
                <a:t>  </a:t>
              </a:r>
              <a:r>
                <a:rPr lang="de-DE" sz="3200" b="1" i="1" dirty="0">
                  <a:solidFill>
                    <a:srgbClr val="0070C0"/>
                  </a:solidFill>
                  <a:latin typeface="Chiller" pitchFamily="82" charset="0"/>
                </a:rPr>
                <a:t>E</a:t>
              </a:r>
            </a:p>
            <a:p>
              <a:pPr>
                <a:buFont typeface="Symbol" pitchFamily="18" charset="2"/>
                <a:buNone/>
              </a:pPr>
              <a:r>
                <a:rPr lang="de-DE" sz="3200" b="1" i="1" dirty="0">
                  <a:solidFill>
                    <a:srgbClr val="0070C0"/>
                  </a:solidFill>
                  <a:latin typeface="Chiller" pitchFamily="82" charset="0"/>
                </a:rPr>
                <a:t>3-6</a:t>
              </a:r>
              <a:r>
                <a:rPr lang="de-DE" b="1" i="1" dirty="0">
                  <a:solidFill>
                    <a:srgbClr val="0070C0"/>
                  </a:solidFill>
                  <a:latin typeface="Symbol" pitchFamily="18" charset="2"/>
                </a:rPr>
                <a:t>n </a:t>
              </a:r>
              <a:endParaRPr lang="de-DE" b="1" i="1" dirty="0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4594" name="Line 91"/>
            <p:cNvSpPr>
              <a:spLocks noChangeShapeType="1"/>
            </p:cNvSpPr>
            <p:nvPr/>
          </p:nvSpPr>
          <p:spPr bwMode="auto">
            <a:xfrm>
              <a:off x="4922" y="3602"/>
              <a:ext cx="408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 53"/>
          <p:cNvSpPr>
            <a:spLocks noChangeArrowheads="1"/>
          </p:cNvSpPr>
          <p:nvPr/>
        </p:nvSpPr>
        <p:spPr bwMode="auto">
          <a:xfrm>
            <a:off x="7164388" y="3068638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b="1" i="1" u="sng" dirty="0" err="1">
                <a:solidFill>
                  <a:srgbClr val="0070C0"/>
                </a:solidFill>
                <a:latin typeface="Chiller" pitchFamily="82" charset="0"/>
              </a:rPr>
              <a:t>shear</a:t>
            </a:r>
            <a:r>
              <a:rPr lang="de-DE" b="1" i="1" u="sng" dirty="0">
                <a:solidFill>
                  <a:srgbClr val="0070C0"/>
                </a:solidFill>
                <a:latin typeface="Chiller" pitchFamily="82" charset="0"/>
              </a:rPr>
              <a:t> </a:t>
            </a:r>
            <a:r>
              <a:rPr lang="de-DE" b="1" i="1" u="sng" dirty="0" err="1">
                <a:solidFill>
                  <a:srgbClr val="0070C0"/>
                </a:solidFill>
                <a:latin typeface="Chiller" pitchFamily="82" charset="0"/>
              </a:rPr>
              <a:t>modulus</a:t>
            </a:r>
            <a:r>
              <a:rPr lang="de-DE" b="1" i="1" u="sng" dirty="0">
                <a:solidFill>
                  <a:srgbClr val="0070C0"/>
                </a:solidFill>
                <a:latin typeface="Chiller" pitchFamily="82" charset="0"/>
              </a:rPr>
              <a:t> G</a:t>
            </a:r>
          </a:p>
        </p:txBody>
      </p:sp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7153275" y="4843463"/>
            <a:ext cx="152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b="1" i="1" u="sng">
                <a:solidFill>
                  <a:srgbClr val="0070C0"/>
                </a:solidFill>
                <a:latin typeface="Chiller" pitchFamily="82" charset="0"/>
              </a:rPr>
              <a:t>bulk modulus K</a:t>
            </a:r>
          </a:p>
        </p:txBody>
      </p:sp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7164388" y="1341438"/>
            <a:ext cx="152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b="1" i="1" u="sng">
                <a:solidFill>
                  <a:srgbClr val="0070C0"/>
                </a:solidFill>
                <a:latin typeface="Chiller" pitchFamily="82" charset="0"/>
              </a:rPr>
              <a:t>poisson ratio </a:t>
            </a:r>
            <a:r>
              <a:rPr lang="de-DE" b="1" i="1" u="sng">
                <a:solidFill>
                  <a:srgbClr val="0070C0"/>
                </a:solidFill>
                <a:latin typeface="Symbol" pitchFamily="18" charset="2"/>
              </a:rPr>
              <a:t>n</a:t>
            </a:r>
          </a:p>
        </p:txBody>
      </p:sp>
      <p:grpSp>
        <p:nvGrpSpPr>
          <p:cNvPr id="39987" name="Group 51"/>
          <p:cNvGrpSpPr>
            <a:grpSpLocks/>
          </p:cNvGrpSpPr>
          <p:nvPr/>
        </p:nvGrpSpPr>
        <p:grpSpPr bwMode="auto">
          <a:xfrm>
            <a:off x="6516315" y="3429000"/>
            <a:ext cx="2016125" cy="1077913"/>
            <a:chOff x="4331" y="2212"/>
            <a:chExt cx="1270" cy="679"/>
          </a:xfrm>
        </p:grpSpPr>
        <p:sp>
          <p:nvSpPr>
            <p:cNvPr id="24589" name="Rectangle 53"/>
            <p:cNvSpPr>
              <a:spLocks noChangeArrowheads="1"/>
            </p:cNvSpPr>
            <p:nvPr/>
          </p:nvSpPr>
          <p:spPr bwMode="auto">
            <a:xfrm>
              <a:off x="4331" y="2341"/>
              <a:ext cx="633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4000" b="1" i="1" dirty="0" smtClean="0">
                  <a:solidFill>
                    <a:srgbClr val="0070C0"/>
                  </a:solidFill>
                  <a:latin typeface="Chiller" pitchFamily="82" charset="0"/>
                </a:rPr>
                <a:t>  </a:t>
              </a:r>
              <a:r>
                <a:rPr lang="de-DE" sz="4000" b="1" i="1" dirty="0">
                  <a:solidFill>
                    <a:srgbClr val="0070C0"/>
                  </a:solidFill>
                  <a:latin typeface="Chiller" pitchFamily="82" charset="0"/>
                </a:rPr>
                <a:t>G =</a:t>
              </a:r>
              <a:endParaRPr lang="de-DE" b="1" i="1" dirty="0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4590" name="Rectangle 53"/>
            <p:cNvSpPr>
              <a:spLocks noChangeArrowheads="1"/>
            </p:cNvSpPr>
            <p:nvPr/>
          </p:nvSpPr>
          <p:spPr bwMode="auto">
            <a:xfrm>
              <a:off x="4921" y="2212"/>
              <a:ext cx="680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3200" b="1" i="1" dirty="0">
                  <a:solidFill>
                    <a:srgbClr val="0070C0"/>
                  </a:solidFill>
                  <a:latin typeface="Chiller" pitchFamily="82" charset="0"/>
                </a:rPr>
                <a:t>  E</a:t>
              </a:r>
            </a:p>
            <a:p>
              <a:pPr>
                <a:buFont typeface="Symbol" pitchFamily="18" charset="2"/>
                <a:buNone/>
              </a:pPr>
              <a:r>
                <a:rPr lang="de-DE" sz="3200" b="1" i="1" dirty="0">
                  <a:solidFill>
                    <a:srgbClr val="0070C0"/>
                  </a:solidFill>
                  <a:latin typeface="Chiller" pitchFamily="82" charset="0"/>
                </a:rPr>
                <a:t>2+2</a:t>
              </a:r>
              <a:r>
                <a:rPr lang="de-DE" sz="3200" b="1" i="1" dirty="0">
                  <a:solidFill>
                    <a:srgbClr val="0070C0"/>
                  </a:solidFill>
                  <a:latin typeface="Symbol" pitchFamily="18" charset="2"/>
                </a:rPr>
                <a:t>n </a:t>
              </a:r>
              <a:endParaRPr lang="de-DE" b="1" i="1" dirty="0">
                <a:solidFill>
                  <a:srgbClr val="0070C0"/>
                </a:solidFill>
                <a:latin typeface="Chiller" pitchFamily="82" charset="0"/>
              </a:endParaRPr>
            </a:p>
          </p:txBody>
        </p:sp>
        <p:sp>
          <p:nvSpPr>
            <p:cNvPr id="24591" name="Line 91"/>
            <p:cNvSpPr>
              <a:spLocks noChangeShapeType="1"/>
            </p:cNvSpPr>
            <p:nvPr/>
          </p:nvSpPr>
          <p:spPr bwMode="auto">
            <a:xfrm>
              <a:off x="5012" y="2575"/>
              <a:ext cx="408" cy="0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28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0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28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6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9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9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9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4" grpId="0"/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4932363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4513" y="2420938"/>
            <a:ext cx="48260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68"/>
          <p:cNvSpPr txBox="1">
            <a:spLocks noChangeArrowheads="1"/>
          </p:cNvSpPr>
          <p:nvPr/>
        </p:nvSpPr>
        <p:spPr bwMode="auto">
          <a:xfrm>
            <a:off x="1127125" y="0"/>
            <a:ext cx="711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time dependent simulations with computer aided engineering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6011863" cy="57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705225"/>
            <a:ext cx="31321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68"/>
          <p:cNvSpPr txBox="1">
            <a:spLocks noChangeArrowheads="1"/>
          </p:cNvSpPr>
          <p:nvPr/>
        </p:nvSpPr>
        <p:spPr bwMode="auto">
          <a:xfrm>
            <a:off x="1127125" y="0"/>
            <a:ext cx="711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time dependent simulations with computer aided engineering software</a:t>
            </a:r>
          </a:p>
        </p:txBody>
      </p:sp>
      <p:grpSp>
        <p:nvGrpSpPr>
          <p:cNvPr id="19508" name="Group 52"/>
          <p:cNvGrpSpPr>
            <a:grpSpLocks/>
          </p:cNvGrpSpPr>
          <p:nvPr/>
        </p:nvGrpSpPr>
        <p:grpSpPr bwMode="auto">
          <a:xfrm>
            <a:off x="6119813" y="692150"/>
            <a:ext cx="2916237" cy="1800225"/>
            <a:chOff x="340" y="54"/>
            <a:chExt cx="2630" cy="1607"/>
          </a:xfrm>
        </p:grpSpPr>
        <p:pic>
          <p:nvPicPr>
            <p:cNvPr id="27654" name="Picture 4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FE7E7"/>
                </a:clrFrom>
                <a:clrTo>
                  <a:srgbClr val="EF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54"/>
              <a:ext cx="2630" cy="1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Rectangle 21"/>
            <p:cNvSpPr>
              <a:spLocks noChangeArrowheads="1"/>
            </p:cNvSpPr>
            <p:nvPr/>
          </p:nvSpPr>
          <p:spPr bwMode="auto">
            <a:xfrm>
              <a:off x="840" y="1071"/>
              <a:ext cx="1174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C            Ti</a:t>
              </a:r>
              <a:endParaRPr lang="en-US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68"/>
          <p:cNvSpPr txBox="1">
            <a:spLocks noChangeArrowheads="1"/>
          </p:cNvSpPr>
          <p:nvPr/>
        </p:nvSpPr>
        <p:spPr bwMode="auto">
          <a:xfrm>
            <a:off x="1127125" y="0"/>
            <a:ext cx="711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time dependent simulations with computer aided engineering software</a:t>
            </a:r>
          </a:p>
        </p:txBody>
      </p:sp>
      <p:pic>
        <p:nvPicPr>
          <p:cNvPr id="2" name="Collimator_temp_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5138"/>
            <a:ext cx="9144000" cy="592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68"/>
          <p:cNvSpPr txBox="1">
            <a:spLocks noChangeArrowheads="1"/>
          </p:cNvSpPr>
          <p:nvPr/>
        </p:nvSpPr>
        <p:spPr bwMode="auto">
          <a:xfrm>
            <a:off x="1127125" y="0"/>
            <a:ext cx="711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time dependent simulations with computer aided engineering software</a:t>
            </a:r>
          </a:p>
        </p:txBody>
      </p:sp>
      <p:pic>
        <p:nvPicPr>
          <p:cNvPr id="2" name="Collimator_temp_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5138"/>
            <a:ext cx="9144000" cy="592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68"/>
          <p:cNvSpPr txBox="1">
            <a:spLocks noChangeArrowheads="1"/>
          </p:cNvSpPr>
          <p:nvPr/>
        </p:nvSpPr>
        <p:spPr bwMode="auto">
          <a:xfrm>
            <a:off x="1127125" y="0"/>
            <a:ext cx="711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time dependent simulations with computer aided engineering software</a:t>
            </a:r>
          </a:p>
        </p:txBody>
      </p:sp>
      <p:pic>
        <p:nvPicPr>
          <p:cNvPr id="2" name="Collimator_deform_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5138"/>
            <a:ext cx="9144000" cy="592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68"/>
          <p:cNvSpPr txBox="1">
            <a:spLocks noChangeArrowheads="1"/>
          </p:cNvSpPr>
          <p:nvPr/>
        </p:nvSpPr>
        <p:spPr bwMode="auto">
          <a:xfrm>
            <a:off x="1127125" y="0"/>
            <a:ext cx="711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time dependent simulations with computer aided engineering software</a:t>
            </a:r>
          </a:p>
        </p:txBody>
      </p:sp>
      <p:pic>
        <p:nvPicPr>
          <p:cNvPr id="2" name="Collimator_stess_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5138"/>
            <a:ext cx="9144000" cy="592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4" name="Picture 3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527425"/>
            <a:ext cx="388778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495300"/>
            <a:ext cx="7200900" cy="27892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32807" name="Group 39"/>
          <p:cNvGraphicFramePr>
            <a:graphicFrameLocks noGrp="1"/>
          </p:cNvGraphicFramePr>
          <p:nvPr/>
        </p:nvGraphicFramePr>
        <p:xfrm>
          <a:off x="4679950" y="4268788"/>
          <a:ext cx="4068763" cy="1682751"/>
        </p:xfrm>
        <a:graphic>
          <a:graphicData uri="http://schemas.openxmlformats.org/drawingml/2006/table">
            <a:tbl>
              <a:tblPr/>
              <a:tblGrid>
                <a:gridCol w="1512888"/>
                <a:gridCol w="1260475"/>
                <a:gridCol w="129540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P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e+</a:t>
                      </a:r>
                      <a:endParaRPr kumimoji="0" lang="en-US" sz="12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Yield [e+/e-]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no collimator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27 %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4.4  (100%)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 mm</a:t>
                      </a:r>
                      <a:endParaRPr kumimoji="0" 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35 %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4.0  (91%)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1.4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47 %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3.2  (73%)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1.0 mm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60 %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</a:rPr>
                        <a:t>2.2  (50%)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2816" name="Group 48"/>
          <p:cNvGrpSpPr>
            <a:grpSpLocks/>
          </p:cNvGrpSpPr>
          <p:nvPr/>
        </p:nvGrpSpPr>
        <p:grpSpPr bwMode="auto">
          <a:xfrm>
            <a:off x="6156325" y="1916113"/>
            <a:ext cx="1584325" cy="863600"/>
            <a:chOff x="3016" y="1661"/>
            <a:chExt cx="998" cy="544"/>
          </a:xfrm>
        </p:grpSpPr>
        <p:grpSp>
          <p:nvGrpSpPr>
            <p:cNvPr id="14367" name="Group 46"/>
            <p:cNvGrpSpPr>
              <a:grpSpLocks/>
            </p:cNvGrpSpPr>
            <p:nvPr/>
          </p:nvGrpSpPr>
          <p:grpSpPr bwMode="auto">
            <a:xfrm>
              <a:off x="3016" y="1661"/>
              <a:ext cx="998" cy="409"/>
              <a:chOff x="3878" y="1071"/>
              <a:chExt cx="998" cy="409"/>
            </a:xfrm>
          </p:grpSpPr>
          <p:sp>
            <p:nvSpPr>
              <p:cNvPr id="14369" name="Line 42"/>
              <p:cNvSpPr>
                <a:spLocks noChangeShapeType="1"/>
              </p:cNvSpPr>
              <p:nvPr/>
            </p:nvSpPr>
            <p:spPr bwMode="auto">
              <a:xfrm>
                <a:off x="3878" y="1253"/>
                <a:ext cx="953" cy="22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0" name="Line 43"/>
              <p:cNvSpPr>
                <a:spLocks noChangeShapeType="1"/>
              </p:cNvSpPr>
              <p:nvPr/>
            </p:nvSpPr>
            <p:spPr bwMode="auto">
              <a:xfrm>
                <a:off x="3923" y="1071"/>
                <a:ext cx="953" cy="22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68" name="Rectangle 47"/>
            <p:cNvSpPr>
              <a:spLocks noChangeArrowheads="1"/>
            </p:cNvSpPr>
            <p:nvPr/>
          </p:nvSpPr>
          <p:spPr bwMode="auto">
            <a:xfrm rot="835012">
              <a:off x="3058" y="1974"/>
              <a:ext cx="8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 Rounded MT Bold" pitchFamily="34" charset="0"/>
                </a:rPr>
                <a:t>collimator</a:t>
              </a:r>
            </a:p>
          </p:txBody>
        </p:sp>
      </p:grpSp>
      <p:sp>
        <p:nvSpPr>
          <p:cNvPr id="14366" name="TextBox 1"/>
          <p:cNvSpPr txBox="1">
            <a:spLocks noChangeArrowheads="1"/>
          </p:cNvSpPr>
          <p:nvPr/>
        </p:nvSpPr>
        <p:spPr bwMode="auto">
          <a:xfrm>
            <a:off x="66675" y="-3175"/>
            <a:ext cx="3111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polarised positron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:\zn\Origin\flux_concentrator_Bz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-26988"/>
            <a:ext cx="4484688" cy="346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:\zn\Origin\Bzfkt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7350" y="3357563"/>
            <a:ext cx="625475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Picture 4" descr="D:\SimpleGeo\ILC_target\chamber_collimator_CTiFeW.b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0"/>
            <a:ext cx="7777162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68"/>
          <p:cNvSpPr txBox="1">
            <a:spLocks noChangeArrowheads="1"/>
          </p:cNvSpPr>
          <p:nvPr/>
        </p:nvSpPr>
        <p:spPr bwMode="auto">
          <a:xfrm>
            <a:off x="4119563" y="0"/>
            <a:ext cx="326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rgbClr val="0070C0"/>
                </a:solidFill>
                <a:latin typeface="Arial Rounded MT Bold" pitchFamily="34" charset="0"/>
              </a:rPr>
              <a:t>modelling the flux concentrator</a:t>
            </a:r>
          </a:p>
        </p:txBody>
      </p:sp>
      <p:grpSp>
        <p:nvGrpSpPr>
          <p:cNvPr id="16525" name="Group 141"/>
          <p:cNvGrpSpPr>
            <a:grpSpLocks/>
          </p:cNvGrpSpPr>
          <p:nvPr/>
        </p:nvGrpSpPr>
        <p:grpSpPr bwMode="auto">
          <a:xfrm>
            <a:off x="2808288" y="549275"/>
            <a:ext cx="3779837" cy="5962650"/>
            <a:chOff x="249" y="82"/>
            <a:chExt cx="2517" cy="398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114" y="2639"/>
              <a:ext cx="514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114" y="2550"/>
              <a:ext cx="0" cy="1208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701" y="226"/>
              <a:ext cx="0" cy="408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549" y="323"/>
              <a:ext cx="152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1728" y="323"/>
              <a:ext cx="92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728" y="226"/>
              <a:ext cx="0" cy="145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762" y="2371"/>
              <a:ext cx="866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73" y="2105"/>
              <a:ext cx="1154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62" y="2328"/>
              <a:ext cx="0" cy="1364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473" y="2060"/>
              <a:ext cx="0" cy="1632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72" name="TextBox 41"/>
            <p:cNvSpPr txBox="1">
              <a:spLocks noChangeArrowheads="1"/>
            </p:cNvSpPr>
            <p:nvPr/>
          </p:nvSpPr>
          <p:spPr bwMode="auto">
            <a:xfrm>
              <a:off x="1314" y="2465"/>
              <a:ext cx="17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s</a:t>
              </a:r>
            </a:p>
          </p:txBody>
        </p:sp>
        <p:sp>
          <p:nvSpPr>
            <p:cNvPr id="39973" name="TextBox 42"/>
            <p:cNvSpPr txBox="1">
              <a:spLocks noChangeArrowheads="1"/>
            </p:cNvSpPr>
            <p:nvPr/>
          </p:nvSpPr>
          <p:spPr bwMode="auto">
            <a:xfrm>
              <a:off x="1136" y="2203"/>
              <a:ext cx="18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b</a:t>
              </a:r>
            </a:p>
          </p:txBody>
        </p:sp>
        <p:sp>
          <p:nvSpPr>
            <p:cNvPr id="39974" name="TextBox 43"/>
            <p:cNvSpPr txBox="1">
              <a:spLocks noChangeArrowheads="1"/>
            </p:cNvSpPr>
            <p:nvPr/>
          </p:nvSpPr>
          <p:spPr bwMode="auto">
            <a:xfrm>
              <a:off x="998" y="1934"/>
              <a:ext cx="21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m</a:t>
              </a:r>
            </a:p>
          </p:txBody>
        </p:sp>
        <p:sp>
          <p:nvSpPr>
            <p:cNvPr id="39975" name="TextBox 44"/>
            <p:cNvSpPr txBox="1">
              <a:spLocks noChangeArrowheads="1"/>
            </p:cNvSpPr>
            <p:nvPr/>
          </p:nvSpPr>
          <p:spPr bwMode="auto">
            <a:xfrm>
              <a:off x="1565" y="82"/>
              <a:ext cx="45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2.0 cm</a:t>
              </a:r>
            </a:p>
          </p:txBody>
        </p:sp>
        <p:pic>
          <p:nvPicPr>
            <p:cNvPr id="39976" name="Picture 2" descr="H:\zn\ILC_targetweel&amp;flux_cutplane.bm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9" y="373"/>
              <a:ext cx="2517" cy="3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581" name="Group 197"/>
          <p:cNvGrpSpPr>
            <a:grpSpLocks/>
          </p:cNvGrpSpPr>
          <p:nvPr/>
        </p:nvGrpSpPr>
        <p:grpSpPr bwMode="auto">
          <a:xfrm>
            <a:off x="5940425" y="3629025"/>
            <a:ext cx="3168650" cy="3255963"/>
            <a:chOff x="3470" y="1480"/>
            <a:chExt cx="1996" cy="2051"/>
          </a:xfrm>
        </p:grpSpPr>
        <p:pic>
          <p:nvPicPr>
            <p:cNvPr id="39960" name="Picture 2" descr="H:\zn\ILC_flux.bmp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70" y="1480"/>
              <a:ext cx="1996" cy="205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9961" name="TextBox 1"/>
            <p:cNvSpPr txBox="1">
              <a:spLocks noChangeArrowheads="1"/>
            </p:cNvSpPr>
            <p:nvPr/>
          </p:nvSpPr>
          <p:spPr bwMode="auto">
            <a:xfrm>
              <a:off x="3655" y="2387"/>
              <a:ext cx="135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800">
                  <a:solidFill>
                    <a:srgbClr val="003399"/>
                  </a:solidFill>
                  <a:latin typeface="Haettenschweiler" pitchFamily="34" charset="0"/>
                  <a:ea typeface="Aharoni"/>
                  <a:cs typeface="Aharoni"/>
                </a:rPr>
                <a:t>a         b     c                         d</a:t>
              </a:r>
            </a:p>
          </p:txBody>
        </p:sp>
      </p:grpSp>
      <p:grpSp>
        <p:nvGrpSpPr>
          <p:cNvPr id="16584" name="Group 200"/>
          <p:cNvGrpSpPr>
            <a:grpSpLocks/>
          </p:cNvGrpSpPr>
          <p:nvPr/>
        </p:nvGrpSpPr>
        <p:grpSpPr bwMode="auto">
          <a:xfrm>
            <a:off x="5940425" y="3644900"/>
            <a:ext cx="3168650" cy="3240088"/>
            <a:chOff x="2835" y="1071"/>
            <a:chExt cx="1996" cy="2041"/>
          </a:xfrm>
        </p:grpSpPr>
        <p:pic>
          <p:nvPicPr>
            <p:cNvPr id="39946" name="Picture 2" descr="H:\zn\ILC_flux.bmp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35" y="1071"/>
              <a:ext cx="1996" cy="204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9947" name="TextBox 54"/>
            <p:cNvSpPr txBox="1">
              <a:spLocks noChangeArrowheads="1"/>
            </p:cNvSpPr>
            <p:nvPr/>
          </p:nvSpPr>
          <p:spPr bwMode="auto">
            <a:xfrm>
              <a:off x="3379" y="2024"/>
              <a:ext cx="19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900">
                  <a:solidFill>
                    <a:schemeClr val="bg1"/>
                  </a:solidFill>
                  <a:latin typeface="Arial Rounded MT Bold" pitchFamily="34" charset="0"/>
                </a:rPr>
                <a:t>d</a:t>
              </a:r>
              <a:r>
                <a:rPr lang="de-DE" sz="900" baseline="-25000">
                  <a:solidFill>
                    <a:schemeClr val="bg1"/>
                  </a:solidFill>
                  <a:latin typeface="Arial Rounded MT Bold" pitchFamily="34" charset="0"/>
                </a:rPr>
                <a:t>1</a:t>
              </a:r>
            </a:p>
          </p:txBody>
        </p:sp>
        <p:sp>
          <p:nvSpPr>
            <p:cNvPr id="39948" name="TextBox 55"/>
            <p:cNvSpPr txBox="1">
              <a:spLocks noChangeArrowheads="1"/>
            </p:cNvSpPr>
            <p:nvPr/>
          </p:nvSpPr>
          <p:spPr bwMode="auto">
            <a:xfrm>
              <a:off x="4199" y="2075"/>
              <a:ext cx="19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900">
                  <a:solidFill>
                    <a:schemeClr val="bg1"/>
                  </a:solidFill>
                  <a:latin typeface="Arial Rounded MT Bold" pitchFamily="34" charset="0"/>
                </a:rPr>
                <a:t>d</a:t>
              </a:r>
              <a:r>
                <a:rPr lang="de-DE" sz="900" baseline="-25000">
                  <a:solidFill>
                    <a:schemeClr val="bg1"/>
                  </a:solidFill>
                  <a:latin typeface="Arial Rounded MT Bold" pitchFamily="34" charset="0"/>
                </a:rPr>
                <a:t>3</a:t>
              </a:r>
            </a:p>
          </p:txBody>
        </p:sp>
        <p:sp>
          <p:nvSpPr>
            <p:cNvPr id="39949" name="TextBox 56"/>
            <p:cNvSpPr txBox="1">
              <a:spLocks noChangeArrowheads="1"/>
            </p:cNvSpPr>
            <p:nvPr/>
          </p:nvSpPr>
          <p:spPr bwMode="auto">
            <a:xfrm>
              <a:off x="3560" y="2024"/>
              <a:ext cx="19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900">
                  <a:solidFill>
                    <a:schemeClr val="bg1"/>
                  </a:solidFill>
                  <a:latin typeface="Arial Rounded MT Bold" pitchFamily="34" charset="0"/>
                </a:rPr>
                <a:t>d</a:t>
              </a:r>
              <a:r>
                <a:rPr lang="de-DE" sz="900" baseline="-2500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</a:p>
          </p:txBody>
        </p:sp>
        <p:sp>
          <p:nvSpPr>
            <p:cNvPr id="39950" name="TextBox 57"/>
            <p:cNvSpPr txBox="1">
              <a:spLocks noChangeArrowheads="1"/>
            </p:cNvSpPr>
            <p:nvPr/>
          </p:nvSpPr>
          <p:spPr bwMode="auto">
            <a:xfrm>
              <a:off x="3861" y="2205"/>
              <a:ext cx="16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900">
                  <a:solidFill>
                    <a:schemeClr val="bg1"/>
                  </a:solidFill>
                  <a:latin typeface="Arial Rounded MT Bold" pitchFamily="34" charset="0"/>
                </a:rPr>
                <a:t>l</a:t>
              </a:r>
              <a:r>
                <a:rPr lang="de-DE" sz="900" baseline="-25000">
                  <a:solidFill>
                    <a:schemeClr val="bg1"/>
                  </a:solidFill>
                  <a:latin typeface="Arial Rounded MT Bold" pitchFamily="34" charset="0"/>
                </a:rPr>
                <a:t>3</a:t>
              </a:r>
            </a:p>
          </p:txBody>
        </p:sp>
        <p:sp>
          <p:nvSpPr>
            <p:cNvPr id="39951" name="TextBox 58"/>
            <p:cNvSpPr txBox="1">
              <a:spLocks noChangeArrowheads="1"/>
            </p:cNvSpPr>
            <p:nvPr/>
          </p:nvSpPr>
          <p:spPr bwMode="auto">
            <a:xfrm>
              <a:off x="3515" y="2115"/>
              <a:ext cx="16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900">
                  <a:solidFill>
                    <a:schemeClr val="bg1"/>
                  </a:solidFill>
                  <a:latin typeface="Arial Rounded MT Bold" pitchFamily="34" charset="0"/>
                </a:rPr>
                <a:t>l</a:t>
              </a:r>
              <a:r>
                <a:rPr lang="de-DE" sz="900" baseline="-2500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</a:p>
          </p:txBody>
        </p:sp>
        <p:sp>
          <p:nvSpPr>
            <p:cNvPr id="39952" name="TextBox 59"/>
            <p:cNvSpPr txBox="1">
              <a:spLocks noChangeArrowheads="1"/>
            </p:cNvSpPr>
            <p:nvPr/>
          </p:nvSpPr>
          <p:spPr bwMode="auto">
            <a:xfrm>
              <a:off x="3379" y="1760"/>
              <a:ext cx="16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900">
                  <a:solidFill>
                    <a:schemeClr val="bg1"/>
                  </a:solidFill>
                  <a:latin typeface="Arial Rounded MT Bold" pitchFamily="34" charset="0"/>
                </a:rPr>
                <a:t>l</a:t>
              </a:r>
              <a:r>
                <a:rPr lang="de-DE" sz="900" baseline="-25000">
                  <a:solidFill>
                    <a:schemeClr val="bg1"/>
                  </a:solidFill>
                  <a:latin typeface="Arial Rounded MT Bold" pitchFamily="34" charset="0"/>
                </a:rPr>
                <a:t>1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H="1" flipV="1">
              <a:off x="3638" y="2214"/>
              <a:ext cx="2" cy="153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4227" y="2314"/>
              <a:ext cx="1" cy="103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 flipV="1">
              <a:off x="3638" y="2339"/>
              <a:ext cx="588" cy="5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3501" y="2166"/>
              <a:ext cx="1" cy="153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 flipV="1">
              <a:off x="3501" y="2297"/>
              <a:ext cx="137" cy="17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3497" y="1925"/>
              <a:ext cx="2" cy="153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4228" y="1893"/>
              <a:ext cx="0" cy="395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 descr="H:\zn\Origin\Bzfkt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0000">
            <a:off x="5724525" y="3259138"/>
            <a:ext cx="3960813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00" name="Rectangle 216"/>
          <p:cNvSpPr>
            <a:spLocks noChangeArrowheads="1"/>
          </p:cNvSpPr>
          <p:nvPr/>
        </p:nvSpPr>
        <p:spPr bwMode="auto">
          <a:xfrm>
            <a:off x="6821488" y="6165850"/>
            <a:ext cx="16843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de-DE" sz="1000" baseline="-250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 = 1.0 cm , l</a:t>
            </a:r>
            <a:r>
              <a:rPr lang="de-DE" sz="1000" baseline="-250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 =  5.0 cm</a:t>
            </a:r>
          </a:p>
          <a:p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de-DE" sz="1000" baseline="-250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 = 5.0 cm , l</a:t>
            </a:r>
            <a:r>
              <a:rPr lang="de-DE" sz="1000" baseline="-250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 =  3.0 cm</a:t>
            </a:r>
          </a:p>
          <a:p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de-DE" sz="1000" baseline="-250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 = 8.0 cm , l</a:t>
            </a:r>
            <a:r>
              <a:rPr lang="de-DE" sz="1000" baseline="-250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r>
              <a:rPr lang="de-DE" sz="1000">
                <a:solidFill>
                  <a:schemeClr val="bg1"/>
                </a:solidFill>
                <a:latin typeface="Arial Rounded MT Bold" pitchFamily="34" charset="0"/>
              </a:rPr>
              <a:t> = 12.5 cm</a:t>
            </a:r>
            <a:endParaRPr lang="en-US" sz="100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640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1161 L 0.14983 -0.2405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87E-6 L -0.0033 -0.4971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24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:\SimpleGeo\ILC_target\chamber_collimator_CTiFeW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0200" y="-26988"/>
            <a:ext cx="5400675" cy="47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0" name="Picture 2" descr="D:\SimpleGeo\ILC_target\target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-347663"/>
            <a:ext cx="9353550" cy="824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-107950" y="4005263"/>
            <a:ext cx="3421063" cy="287337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49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0888" y="3860800"/>
            <a:ext cx="2095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2" descr="D:\SimpleGeo\ILC_target\legend.bm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713" y="115888"/>
            <a:ext cx="5761037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4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62300" y="2565400"/>
            <a:ext cx="6889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475" y="3357563"/>
            <a:ext cx="288131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07" name="Group 27"/>
          <p:cNvGrpSpPr>
            <a:grpSpLocks/>
          </p:cNvGrpSpPr>
          <p:nvPr/>
        </p:nvGrpSpPr>
        <p:grpSpPr bwMode="auto">
          <a:xfrm>
            <a:off x="6227763" y="2997200"/>
            <a:ext cx="3265487" cy="3602038"/>
            <a:chOff x="2789" y="1253"/>
            <a:chExt cx="2057" cy="2269"/>
          </a:xfrm>
        </p:grpSpPr>
        <p:sp>
          <p:nvSpPr>
            <p:cNvPr id="35869" name="Rectangle 39"/>
            <p:cNvSpPr>
              <a:spLocks noChangeArrowheads="1"/>
            </p:cNvSpPr>
            <p:nvPr/>
          </p:nvSpPr>
          <p:spPr bwMode="auto">
            <a:xfrm>
              <a:off x="2789" y="2573"/>
              <a:ext cx="121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Arial Rounded MT Bold" pitchFamily="34" charset="0"/>
                </a:rPr>
                <a:t>v</a:t>
              </a:r>
              <a:r>
                <a:rPr lang="de-DE" sz="1200" baseline="-25000">
                  <a:solidFill>
                    <a:schemeClr val="bg1"/>
                  </a:solidFill>
                  <a:latin typeface="Arial Rounded MT Bold" pitchFamily="34" charset="0"/>
                </a:rPr>
                <a:t>rim</a:t>
              </a:r>
              <a:r>
                <a:rPr lang="de-DE" sz="1200">
                  <a:solidFill>
                    <a:schemeClr val="bg1"/>
                  </a:solidFill>
                  <a:latin typeface="Arial Rounded MT Bold" pitchFamily="34" charset="0"/>
                </a:rPr>
                <a:t> = 100 m/s</a:t>
              </a:r>
            </a:p>
            <a:p>
              <a:r>
                <a:rPr lang="de-DE" sz="1200">
                  <a:solidFill>
                    <a:schemeClr val="bg1"/>
                  </a:solidFill>
                  <a:latin typeface="Arial Rounded MT Bold" pitchFamily="34" charset="0"/>
                </a:rPr>
                <a:t>-&gt; 50 pulses hits in</a:t>
              </a:r>
            </a:p>
            <a:p>
              <a:r>
                <a:rPr lang="de-DE" sz="1200">
                  <a:solidFill>
                    <a:schemeClr val="bg1"/>
                  </a:solidFill>
                  <a:latin typeface="Arial Rounded MT Bold" pitchFamily="34" charset="0"/>
                </a:rPr>
                <a:t>    the same position</a:t>
              </a:r>
            </a:p>
          </p:txBody>
        </p:sp>
        <p:pic>
          <p:nvPicPr>
            <p:cNvPr id="35870" name="Picture 4" descr="H:\zn\ILC_targetweel&amp;flux.bmp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52" y="1253"/>
              <a:ext cx="1694" cy="2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71" name="Arc 85"/>
            <p:cNvSpPr>
              <a:spLocks/>
            </p:cNvSpPr>
            <p:nvPr/>
          </p:nvSpPr>
          <p:spPr bwMode="auto">
            <a:xfrm rot="-143405" flipH="1" flipV="1">
              <a:off x="3696" y="2251"/>
              <a:ext cx="132" cy="453"/>
            </a:xfrm>
            <a:custGeom>
              <a:avLst/>
              <a:gdLst>
                <a:gd name="T0" fmla="*/ 0 w 43200"/>
                <a:gd name="T1" fmla="*/ 0 h 43200"/>
                <a:gd name="T2" fmla="*/ 0 w 43200"/>
                <a:gd name="T3" fmla="*/ 0 h 43200"/>
                <a:gd name="T4" fmla="*/ 0 w 43200"/>
                <a:gd name="T5" fmla="*/ 0 h 432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200"/>
                <a:gd name="T11" fmla="*/ 43200 w 432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200" fill="none" extrusionOk="0">
                  <a:moveTo>
                    <a:pt x="12316" y="2096"/>
                  </a:moveTo>
                  <a:cubicBezTo>
                    <a:pt x="15216" y="716"/>
                    <a:pt x="18388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7810"/>
                    <a:pt x="997" y="14087"/>
                    <a:pt x="2890" y="10804"/>
                  </a:cubicBezTo>
                </a:path>
                <a:path w="43200" h="43200" stroke="0" extrusionOk="0">
                  <a:moveTo>
                    <a:pt x="12316" y="2096"/>
                  </a:moveTo>
                  <a:cubicBezTo>
                    <a:pt x="15216" y="716"/>
                    <a:pt x="18388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7810"/>
                    <a:pt x="997" y="14087"/>
                    <a:pt x="2890" y="1080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  <a:round/>
              <a:headEnd/>
              <a:tailEnd type="stealth" w="lg" len="lg"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sp>
        <p:nvSpPr>
          <p:cNvPr id="20511" name="Rectangle 31"/>
          <p:cNvSpPr>
            <a:spLocks noChangeArrowheads="1"/>
          </p:cNvSpPr>
          <p:nvPr/>
        </p:nvSpPr>
        <p:spPr bwMode="auto">
          <a:xfrm rot="-262096">
            <a:off x="3132138" y="5276850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tungsten collimator</a:t>
            </a:r>
          </a:p>
          <a:p>
            <a:r>
              <a:rPr lang="de-DE" sz="1200" b="1">
                <a:solidFill>
                  <a:schemeClr val="bg1"/>
                </a:solidFill>
              </a:rPr>
              <a:t>for flux concentrator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 rot="-473423">
            <a:off x="4062413" y="3041650"/>
            <a:ext cx="1646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POSITRON beam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6157913" y="23495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i="1">
                <a:solidFill>
                  <a:schemeClr val="bg1"/>
                </a:solidFill>
                <a:latin typeface="Arial Rounded MT Bold" pitchFamily="34" charset="0"/>
              </a:rPr>
              <a:t>~ 130 K / train</a:t>
            </a:r>
          </a:p>
          <a:p>
            <a:r>
              <a:rPr lang="de-DE" sz="1200">
                <a:solidFill>
                  <a:schemeClr val="bg1"/>
                </a:solidFill>
                <a:latin typeface="Arial Rounded MT Bold" pitchFamily="34" charset="0"/>
              </a:rPr>
              <a:t>            |</a:t>
            </a:r>
            <a:endParaRPr lang="en-US" sz="1200">
              <a:solidFill>
                <a:schemeClr val="bg1"/>
              </a:solidFill>
              <a:latin typeface="Arial Rounded MT Bold" pitchFamily="34" charset="0"/>
            </a:endParaRPr>
          </a:p>
        </p:txBody>
      </p:sp>
      <p:grpSp>
        <p:nvGrpSpPr>
          <p:cNvPr id="21522" name="Group 18"/>
          <p:cNvGrpSpPr>
            <a:grpSpLocks/>
          </p:cNvGrpSpPr>
          <p:nvPr/>
        </p:nvGrpSpPr>
        <p:grpSpPr bwMode="auto">
          <a:xfrm>
            <a:off x="6551613" y="2781300"/>
            <a:ext cx="2844800" cy="3960813"/>
            <a:chOff x="2562" y="1797"/>
            <a:chExt cx="1792" cy="2495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3596" y="1931"/>
              <a:ext cx="0" cy="252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488" y="1990"/>
              <a:ext cx="108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3615" y="1990"/>
              <a:ext cx="65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3615" y="1931"/>
              <a:ext cx="0" cy="9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67" name="TextBox 44"/>
            <p:cNvSpPr txBox="1">
              <a:spLocks noChangeArrowheads="1"/>
            </p:cNvSpPr>
            <p:nvPr/>
          </p:nvSpPr>
          <p:spPr bwMode="auto">
            <a:xfrm>
              <a:off x="3452" y="1797"/>
              <a:ext cx="4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solidFill>
                    <a:schemeClr val="bg1"/>
                  </a:solidFill>
                  <a:latin typeface="Arial Rounded MT Bold" pitchFamily="34" charset="0"/>
                </a:rPr>
                <a:t>2.0 cm</a:t>
              </a:r>
            </a:p>
          </p:txBody>
        </p:sp>
        <p:pic>
          <p:nvPicPr>
            <p:cNvPr id="35868" name="Picture 2" descr="H:\zn\ILC_targetweel&amp;flux_cutplane.bmp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2" y="2021"/>
              <a:ext cx="1792" cy="2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29" name="Rectangle 25"/>
          <p:cNvSpPr>
            <a:spLocks noChangeArrowheads="1"/>
          </p:cNvSpPr>
          <p:nvPr/>
        </p:nvSpPr>
        <p:spPr bwMode="auto">
          <a:xfrm rot="-197355">
            <a:off x="3419475" y="5013325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Arial Rounded MT Bold" pitchFamily="34" charset="0"/>
              </a:rPr>
              <a:t>1.5 cm</a:t>
            </a:r>
          </a:p>
        </p:txBody>
      </p:sp>
      <p:grpSp>
        <p:nvGrpSpPr>
          <p:cNvPr id="26658" name="Group 153"/>
          <p:cNvGrpSpPr>
            <a:grpSpLocks/>
          </p:cNvGrpSpPr>
          <p:nvPr/>
        </p:nvGrpSpPr>
        <p:grpSpPr bwMode="auto">
          <a:xfrm>
            <a:off x="-19050" y="2998788"/>
            <a:ext cx="3197225" cy="574675"/>
            <a:chOff x="1920" y="2658"/>
            <a:chExt cx="2014" cy="362"/>
          </a:xfrm>
        </p:grpSpPr>
        <p:grpSp>
          <p:nvGrpSpPr>
            <p:cNvPr id="35855" name="Group 232"/>
            <p:cNvGrpSpPr>
              <a:grpSpLocks/>
            </p:cNvGrpSpPr>
            <p:nvPr/>
          </p:nvGrpSpPr>
          <p:grpSpPr bwMode="auto">
            <a:xfrm>
              <a:off x="2562" y="2748"/>
              <a:ext cx="1372" cy="272"/>
              <a:chOff x="2771" y="2750"/>
              <a:chExt cx="1372" cy="272"/>
            </a:xfrm>
          </p:grpSpPr>
          <p:grpSp>
            <p:nvGrpSpPr>
              <p:cNvPr id="35859" name="Group 56"/>
              <p:cNvGrpSpPr>
                <a:grpSpLocks/>
              </p:cNvGrpSpPr>
              <p:nvPr/>
            </p:nvGrpSpPr>
            <p:grpSpPr bwMode="auto">
              <a:xfrm>
                <a:off x="2771" y="2750"/>
                <a:ext cx="200" cy="272"/>
                <a:chOff x="3696" y="2523"/>
                <a:chExt cx="200" cy="272"/>
              </a:xfrm>
            </p:grpSpPr>
            <p:sp>
              <p:nvSpPr>
                <p:cNvPr id="35861" name="Rectangle 57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  <p:sp>
              <p:nvSpPr>
                <p:cNvPr id="35862" name="Rectangle 58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</p:grpSp>
          <p:sp>
            <p:nvSpPr>
              <p:cNvPr id="35860" name="Rectangle 236"/>
              <p:cNvSpPr>
                <a:spLocks noChangeArrowheads="1"/>
              </p:cNvSpPr>
              <p:nvPr/>
            </p:nvSpPr>
            <p:spPr bwMode="auto">
              <a:xfrm>
                <a:off x="2925" y="2764"/>
                <a:ext cx="121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i="1">
                    <a:solidFill>
                      <a:srgbClr val="0000CC"/>
                    </a:solidFill>
                    <a:latin typeface="Arial Rounded MT Bold" pitchFamily="34" charset="0"/>
                  </a:rPr>
                  <a:t>6 (</a:t>
                </a:r>
                <a:r>
                  <a:rPr lang="de-DE" sz="1400" i="1">
                    <a:solidFill>
                      <a:srgbClr val="0000CC"/>
                    </a:solidFill>
                    <a:latin typeface="Arial Rounded MT Bold" pitchFamily="34" charset="0"/>
                  </a:rPr>
                  <a:t>x 52.5</a:t>
                </a:r>
                <a:r>
                  <a:rPr lang="de-DE" sz="1600" i="1">
                    <a:solidFill>
                      <a:srgbClr val="0000CC"/>
                    </a:solidFill>
                    <a:latin typeface="Arial Rounded MT Bold" pitchFamily="34" charset="0"/>
                  </a:rPr>
                  <a:t>)</a:t>
                </a:r>
                <a:r>
                  <a:rPr lang="de-DE" sz="1600" i="1">
                    <a:latin typeface="Arial Rounded MT Bold" pitchFamily="34" charset="0"/>
                  </a:rPr>
                  <a:t>kW / train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</p:grpSp>
        <p:grpSp>
          <p:nvGrpSpPr>
            <p:cNvPr id="35856" name="Group 44"/>
            <p:cNvGrpSpPr>
              <a:grpSpLocks/>
            </p:cNvGrpSpPr>
            <p:nvPr/>
          </p:nvGrpSpPr>
          <p:grpSpPr bwMode="auto">
            <a:xfrm>
              <a:off x="1920" y="2658"/>
              <a:ext cx="578" cy="329"/>
              <a:chOff x="1837" y="1934"/>
              <a:chExt cx="578" cy="329"/>
            </a:xfrm>
          </p:grpSpPr>
          <p:sp>
            <p:nvSpPr>
              <p:cNvPr id="35857" name="Rectangle 52"/>
              <p:cNvSpPr>
                <a:spLocks noChangeArrowheads="1"/>
              </p:cNvSpPr>
              <p:nvPr/>
            </p:nvSpPr>
            <p:spPr bwMode="auto">
              <a:xfrm>
                <a:off x="1837" y="2051"/>
                <a:ext cx="57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Symbol" pitchFamily="18" charset="2"/>
                  <a:buNone/>
                </a:pPr>
                <a:r>
                  <a:rPr lang="de-DE" sz="1600" i="1">
                    <a:latin typeface="Arial Rounded MT Bold" pitchFamily="34" charset="0"/>
                  </a:rPr>
                  <a:t>Q</a:t>
                </a:r>
                <a:r>
                  <a:rPr lang="de-DE" sz="1600" i="1" baseline="-25000">
                    <a:latin typeface="Arial Rounded MT Bold" pitchFamily="34" charset="0"/>
                  </a:rPr>
                  <a:t>Ti target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  <p:sp>
            <p:nvSpPr>
              <p:cNvPr id="35858" name="Rectangle 160"/>
              <p:cNvSpPr>
                <a:spLocks noChangeArrowheads="1"/>
              </p:cNvSpPr>
              <p:nvPr/>
            </p:nvSpPr>
            <p:spPr bwMode="auto">
              <a:xfrm>
                <a:off x="1908" y="1934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600" b="1">
                    <a:latin typeface="Arial Rounded MT Bold" pitchFamily="34" charset="0"/>
                  </a:rPr>
                  <a:t>-</a:t>
                </a:r>
                <a:endParaRPr lang="en-US" sz="1600" b="1">
                  <a:latin typeface="Arial Rounded MT Bold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0.09412 L -0.2559 1.41582 " pathEditMode="fixed" rAng="0" ptsTypes="AA">
                                      <p:cBhvr>
                                        <p:cTn id="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66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 animBg="1"/>
      <p:bldP spid="20489" grpId="1" animBg="1"/>
      <p:bldP spid="20512" grpId="1"/>
      <p:bldP spid="20514" grpId="1"/>
      <p:bldP spid="20514" grpId="2"/>
      <p:bldP spid="21529" grpId="0"/>
      <p:bldP spid="215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D:\SimpleGeo\ILC_target\target_flux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-347663"/>
            <a:ext cx="9351963" cy="824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113" y="1196975"/>
            <a:ext cx="3006725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9125" y="2570163"/>
            <a:ext cx="6921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43" name="Group 39"/>
          <p:cNvGrpSpPr>
            <a:grpSpLocks/>
          </p:cNvGrpSpPr>
          <p:nvPr/>
        </p:nvGrpSpPr>
        <p:grpSpPr bwMode="auto">
          <a:xfrm>
            <a:off x="-180975" y="-347663"/>
            <a:ext cx="9353550" cy="8240713"/>
            <a:chOff x="-114" y="-219"/>
            <a:chExt cx="5892" cy="5191"/>
          </a:xfrm>
        </p:grpSpPr>
        <p:pic>
          <p:nvPicPr>
            <p:cNvPr id="42033" name="Picture 2" descr="D:\SimpleGeo\ILC_target\target.bm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14" y="-219"/>
              <a:ext cx="5892" cy="5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34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92" y="1616"/>
              <a:ext cx="434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0888" y="3860800"/>
            <a:ext cx="2095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 descr="D:\SimpleGeo\ILC_target\legend.bmp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713" y="115888"/>
            <a:ext cx="5761037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475" y="3357563"/>
            <a:ext cx="288131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73" name="Rectangle 69"/>
          <p:cNvSpPr>
            <a:spLocks noChangeArrowheads="1"/>
          </p:cNvSpPr>
          <p:nvPr/>
        </p:nvSpPr>
        <p:spPr bwMode="auto">
          <a:xfrm>
            <a:off x="5221288" y="23495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i="1">
                <a:solidFill>
                  <a:schemeClr val="bg1"/>
                </a:solidFill>
                <a:latin typeface="Arial Rounded MT Bold" pitchFamily="34" charset="0"/>
              </a:rPr>
              <a:t>~ 50 K / train</a:t>
            </a:r>
          </a:p>
          <a:p>
            <a:r>
              <a:rPr lang="de-DE" sz="1200">
                <a:solidFill>
                  <a:schemeClr val="bg1"/>
                </a:solidFill>
                <a:latin typeface="Arial Rounded MT Bold" pitchFamily="34" charset="0"/>
              </a:rPr>
              <a:t>            |</a:t>
            </a:r>
            <a:endParaRPr lang="en-US" sz="12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2" name="Rectangle 69"/>
          <p:cNvSpPr>
            <a:spLocks noChangeArrowheads="1"/>
          </p:cNvSpPr>
          <p:nvPr/>
        </p:nvSpPr>
        <p:spPr bwMode="auto">
          <a:xfrm>
            <a:off x="5435600" y="23495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i="1">
                <a:solidFill>
                  <a:schemeClr val="bg1"/>
                </a:solidFill>
                <a:latin typeface="Arial Rounded MT Bold" pitchFamily="34" charset="0"/>
              </a:rPr>
              <a:t>~ 320 K / train</a:t>
            </a:r>
          </a:p>
          <a:p>
            <a:r>
              <a:rPr lang="de-DE" sz="1200">
                <a:solidFill>
                  <a:schemeClr val="bg1"/>
                </a:solidFill>
                <a:latin typeface="Arial Rounded MT Bold" pitchFamily="34" charset="0"/>
              </a:rPr>
              <a:t>            |</a:t>
            </a:r>
            <a:endParaRPr lang="en-US" sz="12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 rot="-351927">
            <a:off x="3995738" y="1425575"/>
            <a:ext cx="1512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flux concentrator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4" name="Rectangle 69"/>
          <p:cNvSpPr>
            <a:spLocks noChangeArrowheads="1"/>
          </p:cNvSpPr>
          <p:nvPr/>
        </p:nvSpPr>
        <p:spPr bwMode="auto">
          <a:xfrm>
            <a:off x="5294313" y="23495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i="1">
                <a:solidFill>
                  <a:schemeClr val="bg1"/>
                </a:solidFill>
                <a:latin typeface="Arial Rounded MT Bold" pitchFamily="34" charset="0"/>
              </a:rPr>
              <a:t>~ 80 K / train</a:t>
            </a:r>
          </a:p>
          <a:p>
            <a:r>
              <a:rPr lang="de-DE" sz="1200">
                <a:solidFill>
                  <a:schemeClr val="bg1"/>
                </a:solidFill>
                <a:latin typeface="Arial Rounded MT Bold" pitchFamily="34" charset="0"/>
              </a:rPr>
              <a:t>            |</a:t>
            </a:r>
            <a:endParaRPr lang="en-US" sz="1200">
              <a:solidFill>
                <a:schemeClr val="bg1"/>
              </a:solidFill>
              <a:latin typeface="Arial Rounded MT Bold" pitchFamily="34" charset="0"/>
            </a:endParaRPr>
          </a:p>
        </p:txBody>
      </p:sp>
      <p:grpSp>
        <p:nvGrpSpPr>
          <p:cNvPr id="24589" name="Group 125"/>
          <p:cNvGrpSpPr>
            <a:grpSpLocks/>
          </p:cNvGrpSpPr>
          <p:nvPr/>
        </p:nvGrpSpPr>
        <p:grpSpPr bwMode="auto">
          <a:xfrm>
            <a:off x="6227763" y="5514975"/>
            <a:ext cx="2784475" cy="576263"/>
            <a:chOff x="1920" y="3611"/>
            <a:chExt cx="1754" cy="363"/>
          </a:xfrm>
        </p:grpSpPr>
        <p:grpSp>
          <p:nvGrpSpPr>
            <p:cNvPr id="42025" name="Group 225"/>
            <p:cNvGrpSpPr>
              <a:grpSpLocks/>
            </p:cNvGrpSpPr>
            <p:nvPr/>
          </p:nvGrpSpPr>
          <p:grpSpPr bwMode="auto">
            <a:xfrm>
              <a:off x="2562" y="3702"/>
              <a:ext cx="1112" cy="272"/>
              <a:chOff x="2771" y="2750"/>
              <a:chExt cx="1112" cy="272"/>
            </a:xfrm>
          </p:grpSpPr>
          <p:grpSp>
            <p:nvGrpSpPr>
              <p:cNvPr id="42029" name="Group 56"/>
              <p:cNvGrpSpPr>
                <a:grpSpLocks/>
              </p:cNvGrpSpPr>
              <p:nvPr/>
            </p:nvGrpSpPr>
            <p:grpSpPr bwMode="auto">
              <a:xfrm>
                <a:off x="2771" y="2750"/>
                <a:ext cx="200" cy="272"/>
                <a:chOff x="3696" y="2523"/>
                <a:chExt cx="200" cy="272"/>
              </a:xfrm>
            </p:grpSpPr>
            <p:sp>
              <p:nvSpPr>
                <p:cNvPr id="42031" name="Rectangle 57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  <p:sp>
              <p:nvSpPr>
                <p:cNvPr id="42032" name="Rectangle 58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</p:grpSp>
          <p:sp>
            <p:nvSpPr>
              <p:cNvPr id="42030" name="Rectangle 229"/>
              <p:cNvSpPr>
                <a:spLocks noChangeArrowheads="1"/>
              </p:cNvSpPr>
              <p:nvPr/>
            </p:nvSpPr>
            <p:spPr bwMode="auto">
              <a:xfrm>
                <a:off x="2925" y="2764"/>
                <a:ext cx="9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i="1">
                    <a:solidFill>
                      <a:srgbClr val="0000CC"/>
                    </a:solidFill>
                    <a:latin typeface="Arial Rounded MT Bold" pitchFamily="34" charset="0"/>
                  </a:rPr>
                  <a:t>100</a:t>
                </a:r>
                <a:r>
                  <a:rPr lang="de-DE" sz="1600" i="1">
                    <a:latin typeface="Arial Rounded MT Bold" pitchFamily="34" charset="0"/>
                  </a:rPr>
                  <a:t> kW / train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</p:grpSp>
        <p:grpSp>
          <p:nvGrpSpPr>
            <p:cNvPr id="42026" name="Group 36"/>
            <p:cNvGrpSpPr>
              <a:grpSpLocks/>
            </p:cNvGrpSpPr>
            <p:nvPr/>
          </p:nvGrpSpPr>
          <p:grpSpPr bwMode="auto">
            <a:xfrm>
              <a:off x="1920" y="3611"/>
              <a:ext cx="661" cy="330"/>
              <a:chOff x="1837" y="1661"/>
              <a:chExt cx="661" cy="330"/>
            </a:xfrm>
          </p:grpSpPr>
          <p:sp>
            <p:nvSpPr>
              <p:cNvPr id="42027" name="Rectangle 52"/>
              <p:cNvSpPr>
                <a:spLocks noChangeArrowheads="1"/>
              </p:cNvSpPr>
              <p:nvPr/>
            </p:nvSpPr>
            <p:spPr bwMode="auto">
              <a:xfrm>
                <a:off x="1837" y="1779"/>
                <a:ext cx="66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Symbol" pitchFamily="18" charset="2"/>
                  <a:buNone/>
                </a:pPr>
                <a:r>
                  <a:rPr lang="de-DE" sz="1600" i="1">
                    <a:latin typeface="Arial Rounded MT Bold" pitchFamily="34" charset="0"/>
                  </a:rPr>
                  <a:t>Q</a:t>
                </a:r>
                <a:r>
                  <a:rPr lang="de-DE" sz="1600" i="1" baseline="-25000">
                    <a:latin typeface="Arial Rounded MT Bold" pitchFamily="34" charset="0"/>
                  </a:rPr>
                  <a:t>flux con-W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  <p:sp>
            <p:nvSpPr>
              <p:cNvPr id="42028" name="Rectangle 159"/>
              <p:cNvSpPr>
                <a:spLocks noChangeArrowheads="1"/>
              </p:cNvSpPr>
              <p:nvPr/>
            </p:nvSpPr>
            <p:spPr bwMode="auto">
              <a:xfrm>
                <a:off x="1908" y="1661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600" b="1">
                    <a:latin typeface="Arial Rounded MT Bold" pitchFamily="34" charset="0"/>
                  </a:rPr>
                  <a:t>-</a:t>
                </a:r>
                <a:endParaRPr lang="en-US" sz="1600" b="1">
                  <a:latin typeface="Arial Rounded MT Bold" pitchFamily="34" charset="0"/>
                </a:endParaRPr>
              </a:p>
            </p:txBody>
          </p:sp>
        </p:grpSp>
      </p:grpSp>
      <p:grpSp>
        <p:nvGrpSpPr>
          <p:cNvPr id="24590" name="Group 134"/>
          <p:cNvGrpSpPr>
            <a:grpSpLocks/>
          </p:cNvGrpSpPr>
          <p:nvPr/>
        </p:nvGrpSpPr>
        <p:grpSpPr bwMode="auto">
          <a:xfrm>
            <a:off x="6227763" y="4508500"/>
            <a:ext cx="2784475" cy="574675"/>
            <a:chOff x="1920" y="2976"/>
            <a:chExt cx="1754" cy="362"/>
          </a:xfrm>
        </p:grpSpPr>
        <p:grpSp>
          <p:nvGrpSpPr>
            <p:cNvPr id="42017" name="Group 232"/>
            <p:cNvGrpSpPr>
              <a:grpSpLocks/>
            </p:cNvGrpSpPr>
            <p:nvPr/>
          </p:nvGrpSpPr>
          <p:grpSpPr bwMode="auto">
            <a:xfrm>
              <a:off x="2562" y="3066"/>
              <a:ext cx="1112" cy="272"/>
              <a:chOff x="2771" y="2750"/>
              <a:chExt cx="1112" cy="272"/>
            </a:xfrm>
          </p:grpSpPr>
          <p:grpSp>
            <p:nvGrpSpPr>
              <p:cNvPr id="42021" name="Group 56"/>
              <p:cNvGrpSpPr>
                <a:grpSpLocks/>
              </p:cNvGrpSpPr>
              <p:nvPr/>
            </p:nvGrpSpPr>
            <p:grpSpPr bwMode="auto">
              <a:xfrm>
                <a:off x="2771" y="2750"/>
                <a:ext cx="200" cy="272"/>
                <a:chOff x="3696" y="2523"/>
                <a:chExt cx="200" cy="272"/>
              </a:xfrm>
            </p:grpSpPr>
            <p:sp>
              <p:nvSpPr>
                <p:cNvPr id="42023" name="Rectangle 57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  <p:sp>
              <p:nvSpPr>
                <p:cNvPr id="42024" name="Rectangle 58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</p:grpSp>
          <p:sp>
            <p:nvSpPr>
              <p:cNvPr id="42022" name="Rectangle 236"/>
              <p:cNvSpPr>
                <a:spLocks noChangeArrowheads="1"/>
              </p:cNvSpPr>
              <p:nvPr/>
            </p:nvSpPr>
            <p:spPr bwMode="auto">
              <a:xfrm>
                <a:off x="2925" y="2764"/>
                <a:ext cx="9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i="1">
                    <a:solidFill>
                      <a:srgbClr val="0000CC"/>
                    </a:solidFill>
                    <a:latin typeface="Arial Rounded MT Bold" pitchFamily="34" charset="0"/>
                  </a:rPr>
                  <a:t>115</a:t>
                </a:r>
                <a:r>
                  <a:rPr lang="de-DE" sz="1600" i="1">
                    <a:latin typeface="Arial Rounded MT Bold" pitchFamily="34" charset="0"/>
                  </a:rPr>
                  <a:t> kW / train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</p:grpSp>
        <p:grpSp>
          <p:nvGrpSpPr>
            <p:cNvPr id="42018" name="Group 25"/>
            <p:cNvGrpSpPr>
              <a:grpSpLocks/>
            </p:cNvGrpSpPr>
            <p:nvPr/>
          </p:nvGrpSpPr>
          <p:grpSpPr bwMode="auto">
            <a:xfrm>
              <a:off x="1920" y="2976"/>
              <a:ext cx="499" cy="329"/>
              <a:chOff x="1837" y="1934"/>
              <a:chExt cx="499" cy="329"/>
            </a:xfrm>
          </p:grpSpPr>
          <p:sp>
            <p:nvSpPr>
              <p:cNvPr id="42019" name="Rectangle 52"/>
              <p:cNvSpPr>
                <a:spLocks noChangeArrowheads="1"/>
              </p:cNvSpPr>
              <p:nvPr/>
            </p:nvSpPr>
            <p:spPr bwMode="auto">
              <a:xfrm>
                <a:off x="1837" y="2051"/>
                <a:ext cx="49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Symbol" pitchFamily="18" charset="2"/>
                  <a:buNone/>
                </a:pPr>
                <a:r>
                  <a:rPr lang="de-DE" sz="1600" i="1">
                    <a:latin typeface="Arial Rounded MT Bold" pitchFamily="34" charset="0"/>
                  </a:rPr>
                  <a:t>Q</a:t>
                </a:r>
                <a:r>
                  <a:rPr lang="de-DE" sz="1600" i="1" baseline="-25000">
                    <a:latin typeface="Arial Rounded MT Bold" pitchFamily="34" charset="0"/>
                  </a:rPr>
                  <a:t>W colli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  <p:sp>
            <p:nvSpPr>
              <p:cNvPr id="42020" name="Rectangle 160"/>
              <p:cNvSpPr>
                <a:spLocks noChangeArrowheads="1"/>
              </p:cNvSpPr>
              <p:nvPr/>
            </p:nvSpPr>
            <p:spPr bwMode="auto">
              <a:xfrm>
                <a:off x="1908" y="1934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b="1">
                    <a:latin typeface="Arial Rounded MT Bold" pitchFamily="34" charset="0"/>
                  </a:rPr>
                  <a:t>-</a:t>
                </a:r>
              </a:p>
            </p:txBody>
          </p:sp>
        </p:grpSp>
      </p:grpSp>
      <p:grpSp>
        <p:nvGrpSpPr>
          <p:cNvPr id="24591" name="Group 143"/>
          <p:cNvGrpSpPr>
            <a:grpSpLocks/>
          </p:cNvGrpSpPr>
          <p:nvPr/>
        </p:nvGrpSpPr>
        <p:grpSpPr bwMode="auto">
          <a:xfrm>
            <a:off x="6227763" y="5013325"/>
            <a:ext cx="2714625" cy="574675"/>
            <a:chOff x="1920" y="3294"/>
            <a:chExt cx="1710" cy="362"/>
          </a:xfrm>
        </p:grpSpPr>
        <p:grpSp>
          <p:nvGrpSpPr>
            <p:cNvPr id="42009" name="Group 232"/>
            <p:cNvGrpSpPr>
              <a:grpSpLocks/>
            </p:cNvGrpSpPr>
            <p:nvPr/>
          </p:nvGrpSpPr>
          <p:grpSpPr bwMode="auto">
            <a:xfrm>
              <a:off x="2562" y="3384"/>
              <a:ext cx="1068" cy="272"/>
              <a:chOff x="2771" y="2750"/>
              <a:chExt cx="1068" cy="272"/>
            </a:xfrm>
          </p:grpSpPr>
          <p:grpSp>
            <p:nvGrpSpPr>
              <p:cNvPr id="42013" name="Group 56"/>
              <p:cNvGrpSpPr>
                <a:grpSpLocks/>
              </p:cNvGrpSpPr>
              <p:nvPr/>
            </p:nvGrpSpPr>
            <p:grpSpPr bwMode="auto">
              <a:xfrm>
                <a:off x="2771" y="2750"/>
                <a:ext cx="200" cy="272"/>
                <a:chOff x="3696" y="2523"/>
                <a:chExt cx="200" cy="272"/>
              </a:xfrm>
            </p:grpSpPr>
            <p:sp>
              <p:nvSpPr>
                <p:cNvPr id="42015" name="Rectangle 57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  <p:sp>
              <p:nvSpPr>
                <p:cNvPr id="42016" name="Rectangle 58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</p:grpSp>
          <p:sp>
            <p:nvSpPr>
              <p:cNvPr id="42014" name="Rectangle 236"/>
              <p:cNvSpPr>
                <a:spLocks noChangeArrowheads="1"/>
              </p:cNvSpPr>
              <p:nvPr/>
            </p:nvSpPr>
            <p:spPr bwMode="auto">
              <a:xfrm>
                <a:off x="2925" y="2764"/>
                <a:ext cx="91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i="1">
                    <a:solidFill>
                      <a:srgbClr val="0000CC"/>
                    </a:solidFill>
                    <a:latin typeface="Arial Rounded MT Bold" pitchFamily="34" charset="0"/>
                  </a:rPr>
                  <a:t> 20</a:t>
                </a:r>
                <a:r>
                  <a:rPr lang="de-DE" sz="1600" i="1">
                    <a:latin typeface="Arial Rounded MT Bold" pitchFamily="34" charset="0"/>
                  </a:rPr>
                  <a:t> kW / train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</p:grpSp>
        <p:grpSp>
          <p:nvGrpSpPr>
            <p:cNvPr id="42010" name="Group 33"/>
            <p:cNvGrpSpPr>
              <a:grpSpLocks/>
            </p:cNvGrpSpPr>
            <p:nvPr/>
          </p:nvGrpSpPr>
          <p:grpSpPr bwMode="auto">
            <a:xfrm>
              <a:off x="1920" y="3294"/>
              <a:ext cx="683" cy="329"/>
              <a:chOff x="1837" y="1934"/>
              <a:chExt cx="683" cy="329"/>
            </a:xfrm>
          </p:grpSpPr>
          <p:sp>
            <p:nvSpPr>
              <p:cNvPr id="42011" name="Rectangle 52"/>
              <p:cNvSpPr>
                <a:spLocks noChangeArrowheads="1"/>
              </p:cNvSpPr>
              <p:nvPr/>
            </p:nvSpPr>
            <p:spPr bwMode="auto">
              <a:xfrm>
                <a:off x="1837" y="2051"/>
                <a:ext cx="68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Symbol" pitchFamily="18" charset="2"/>
                  <a:buNone/>
                </a:pPr>
                <a:r>
                  <a:rPr lang="de-DE" sz="1600" i="1">
                    <a:latin typeface="Arial Rounded MT Bold" pitchFamily="34" charset="0"/>
                  </a:rPr>
                  <a:t>Q</a:t>
                </a:r>
                <a:r>
                  <a:rPr lang="de-DE" sz="1600" i="1" baseline="-25000">
                    <a:latin typeface="Arial Rounded MT Bold" pitchFamily="34" charset="0"/>
                  </a:rPr>
                  <a:t>flux con+W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  <p:sp>
            <p:nvSpPr>
              <p:cNvPr id="42012" name="Rectangle 160"/>
              <p:cNvSpPr>
                <a:spLocks noChangeArrowheads="1"/>
              </p:cNvSpPr>
              <p:nvPr/>
            </p:nvSpPr>
            <p:spPr bwMode="auto">
              <a:xfrm>
                <a:off x="1908" y="1934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600" b="1">
                    <a:latin typeface="Arial Rounded MT Bold" pitchFamily="34" charset="0"/>
                  </a:rPr>
                  <a:t>-</a:t>
                </a:r>
                <a:endParaRPr lang="en-US" sz="1600" b="1">
                  <a:latin typeface="Arial Rounded MT Bold" pitchFamily="34" charset="0"/>
                </a:endParaRPr>
              </a:p>
            </p:txBody>
          </p:sp>
        </p:grpSp>
      </p:grpSp>
      <p:sp>
        <p:nvSpPr>
          <p:cNvPr id="20511" name="Rectangle 31"/>
          <p:cNvSpPr>
            <a:spLocks noChangeArrowheads="1"/>
          </p:cNvSpPr>
          <p:nvPr/>
        </p:nvSpPr>
        <p:spPr bwMode="auto">
          <a:xfrm rot="-262096">
            <a:off x="3132138" y="5276850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tungsten collimator</a:t>
            </a:r>
          </a:p>
          <a:p>
            <a:r>
              <a:rPr lang="de-DE" sz="1200" b="1">
                <a:solidFill>
                  <a:schemeClr val="bg1"/>
                </a:solidFill>
              </a:rPr>
              <a:t>for flux concentrator</a:t>
            </a:r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42000" name="Group 153"/>
          <p:cNvGrpSpPr>
            <a:grpSpLocks/>
          </p:cNvGrpSpPr>
          <p:nvPr/>
        </p:nvGrpSpPr>
        <p:grpSpPr bwMode="auto">
          <a:xfrm>
            <a:off x="-19050" y="2998788"/>
            <a:ext cx="3197225" cy="574675"/>
            <a:chOff x="1920" y="2658"/>
            <a:chExt cx="2014" cy="362"/>
          </a:xfrm>
        </p:grpSpPr>
        <p:grpSp>
          <p:nvGrpSpPr>
            <p:cNvPr id="42001" name="Group 232"/>
            <p:cNvGrpSpPr>
              <a:grpSpLocks/>
            </p:cNvGrpSpPr>
            <p:nvPr/>
          </p:nvGrpSpPr>
          <p:grpSpPr bwMode="auto">
            <a:xfrm>
              <a:off x="2562" y="2748"/>
              <a:ext cx="1372" cy="272"/>
              <a:chOff x="2771" y="2750"/>
              <a:chExt cx="1372" cy="272"/>
            </a:xfrm>
          </p:grpSpPr>
          <p:grpSp>
            <p:nvGrpSpPr>
              <p:cNvPr id="42005" name="Group 56"/>
              <p:cNvGrpSpPr>
                <a:grpSpLocks/>
              </p:cNvGrpSpPr>
              <p:nvPr/>
            </p:nvGrpSpPr>
            <p:grpSpPr bwMode="auto">
              <a:xfrm>
                <a:off x="2771" y="2750"/>
                <a:ext cx="200" cy="272"/>
                <a:chOff x="3696" y="2523"/>
                <a:chExt cx="200" cy="272"/>
              </a:xfrm>
            </p:grpSpPr>
            <p:sp>
              <p:nvSpPr>
                <p:cNvPr id="42007" name="Rectangle 57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  <p:sp>
              <p:nvSpPr>
                <p:cNvPr id="42008" name="Rectangle 58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/>
                    <a:t>~</a:t>
                  </a:r>
                  <a:endParaRPr lang="en-US" sz="1800" i="1"/>
                </a:p>
              </p:txBody>
            </p:sp>
          </p:grpSp>
          <p:sp>
            <p:nvSpPr>
              <p:cNvPr id="42006" name="Rectangle 236"/>
              <p:cNvSpPr>
                <a:spLocks noChangeArrowheads="1"/>
              </p:cNvSpPr>
              <p:nvPr/>
            </p:nvSpPr>
            <p:spPr bwMode="auto">
              <a:xfrm>
                <a:off x="2925" y="2764"/>
                <a:ext cx="121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i="1">
                    <a:solidFill>
                      <a:srgbClr val="0000CC"/>
                    </a:solidFill>
                    <a:latin typeface="Arial Rounded MT Bold" pitchFamily="34" charset="0"/>
                  </a:rPr>
                  <a:t>6 (</a:t>
                </a:r>
                <a:r>
                  <a:rPr lang="de-DE" sz="1400" i="1">
                    <a:solidFill>
                      <a:srgbClr val="0000CC"/>
                    </a:solidFill>
                    <a:latin typeface="Arial Rounded MT Bold" pitchFamily="34" charset="0"/>
                  </a:rPr>
                  <a:t>x 52.5</a:t>
                </a:r>
                <a:r>
                  <a:rPr lang="de-DE" sz="1600" i="1">
                    <a:solidFill>
                      <a:srgbClr val="0000CC"/>
                    </a:solidFill>
                    <a:latin typeface="Arial Rounded MT Bold" pitchFamily="34" charset="0"/>
                  </a:rPr>
                  <a:t>)</a:t>
                </a:r>
                <a:r>
                  <a:rPr lang="de-DE" sz="1600" i="1">
                    <a:latin typeface="Arial Rounded MT Bold" pitchFamily="34" charset="0"/>
                  </a:rPr>
                  <a:t>kW / train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</p:grpSp>
        <p:grpSp>
          <p:nvGrpSpPr>
            <p:cNvPr id="42002" name="Group 44"/>
            <p:cNvGrpSpPr>
              <a:grpSpLocks/>
            </p:cNvGrpSpPr>
            <p:nvPr/>
          </p:nvGrpSpPr>
          <p:grpSpPr bwMode="auto">
            <a:xfrm>
              <a:off x="1920" y="2658"/>
              <a:ext cx="578" cy="329"/>
              <a:chOff x="1837" y="1934"/>
              <a:chExt cx="578" cy="329"/>
            </a:xfrm>
          </p:grpSpPr>
          <p:sp>
            <p:nvSpPr>
              <p:cNvPr id="42003" name="Rectangle 52"/>
              <p:cNvSpPr>
                <a:spLocks noChangeArrowheads="1"/>
              </p:cNvSpPr>
              <p:nvPr/>
            </p:nvSpPr>
            <p:spPr bwMode="auto">
              <a:xfrm>
                <a:off x="1837" y="2051"/>
                <a:ext cx="57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Symbol" pitchFamily="18" charset="2"/>
                  <a:buNone/>
                </a:pPr>
                <a:r>
                  <a:rPr lang="de-DE" sz="1600" i="1">
                    <a:latin typeface="Arial Rounded MT Bold" pitchFamily="34" charset="0"/>
                  </a:rPr>
                  <a:t>Q</a:t>
                </a:r>
                <a:r>
                  <a:rPr lang="de-DE" sz="1600" i="1" baseline="-25000">
                    <a:latin typeface="Arial Rounded MT Bold" pitchFamily="34" charset="0"/>
                  </a:rPr>
                  <a:t>Ti target</a:t>
                </a:r>
                <a:endParaRPr lang="en-US" sz="1600" i="1">
                  <a:latin typeface="Arial Rounded MT Bold" pitchFamily="34" charset="0"/>
                </a:endParaRPr>
              </a:p>
            </p:txBody>
          </p:sp>
          <p:sp>
            <p:nvSpPr>
              <p:cNvPr id="42004" name="Rectangle 160"/>
              <p:cNvSpPr>
                <a:spLocks noChangeArrowheads="1"/>
              </p:cNvSpPr>
              <p:nvPr/>
            </p:nvSpPr>
            <p:spPr bwMode="auto">
              <a:xfrm>
                <a:off x="1908" y="1934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600" b="1">
                    <a:latin typeface="Arial Rounded MT Bold" pitchFamily="34" charset="0"/>
                  </a:rPr>
                  <a:t>-</a:t>
                </a:r>
                <a:endParaRPr lang="en-US" sz="1600" b="1">
                  <a:latin typeface="Arial Rounded MT Bold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1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3" grpId="2"/>
      <p:bldP spid="21573" grpId="3"/>
      <p:bldP spid="2" grpId="0"/>
      <p:bldP spid="2" grpId="1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1810941"/>
            <a:ext cx="435610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810941"/>
            <a:ext cx="4392613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3357563" y="19050"/>
            <a:ext cx="179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u="sng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</a:p>
        </p:txBody>
      </p:sp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79388" y="620713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solidFill>
                  <a:srgbClr val="0070C0"/>
                </a:solidFill>
                <a:latin typeface="Arial Rounded MT Bold" pitchFamily="34" charset="0"/>
              </a:rPr>
              <a:t>- heat loads (temperatures) for different collimator designs are simulated</a:t>
            </a:r>
          </a:p>
        </p:txBody>
      </p:sp>
      <p:sp>
        <p:nvSpPr>
          <p:cNvPr id="26665" name="Rectangle 41"/>
          <p:cNvSpPr>
            <a:spLocks noChangeArrowheads="1"/>
          </p:cNvSpPr>
          <p:nvPr/>
        </p:nvSpPr>
        <p:spPr bwMode="auto">
          <a:xfrm>
            <a:off x="471488" y="1004888"/>
            <a:ext cx="375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70C0"/>
                </a:solidFill>
                <a:latin typeface="Arial Rounded MT Bold" pitchFamily="34" charset="0"/>
              </a:rPr>
              <a:t>-&gt; transfered in manageable regions</a:t>
            </a:r>
          </a:p>
        </p:txBody>
      </p:sp>
      <p:grpSp>
        <p:nvGrpSpPr>
          <p:cNvPr id="32817" name="Group 49"/>
          <p:cNvGrpSpPr>
            <a:grpSpLocks/>
          </p:cNvGrpSpPr>
          <p:nvPr/>
        </p:nvGrpSpPr>
        <p:grpSpPr bwMode="auto">
          <a:xfrm>
            <a:off x="638175" y="1539875"/>
            <a:ext cx="7920038" cy="4841875"/>
            <a:chOff x="402" y="1162"/>
            <a:chExt cx="4989" cy="3050"/>
          </a:xfrm>
        </p:grpSpPr>
        <p:grpSp>
          <p:nvGrpSpPr>
            <p:cNvPr id="32773" name="Group 168"/>
            <p:cNvGrpSpPr>
              <a:grpSpLocks/>
            </p:cNvGrpSpPr>
            <p:nvPr/>
          </p:nvGrpSpPr>
          <p:grpSpPr bwMode="auto">
            <a:xfrm>
              <a:off x="1853" y="2750"/>
              <a:ext cx="2295" cy="1462"/>
              <a:chOff x="340" y="54"/>
              <a:chExt cx="2630" cy="1607"/>
            </a:xfrm>
          </p:grpSpPr>
          <p:pic>
            <p:nvPicPr>
              <p:cNvPr id="32782" name="Picture 169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FE7E7"/>
                  </a:clrFrom>
                  <a:clrTo>
                    <a:srgbClr val="EFE7E7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40" y="54"/>
                <a:ext cx="2630" cy="16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83" name="Rectangle 21"/>
              <p:cNvSpPr>
                <a:spLocks noChangeArrowheads="1"/>
              </p:cNvSpPr>
              <p:nvPr/>
            </p:nvSpPr>
            <p:spPr bwMode="auto">
              <a:xfrm>
                <a:off x="838" y="1071"/>
                <a:ext cx="1841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/>
                  <a:t>C            Ti            </a:t>
                </a:r>
                <a:r>
                  <a:rPr lang="en-US" sz="1600"/>
                  <a:t>Fe W</a:t>
                </a:r>
              </a:p>
            </p:txBody>
          </p:sp>
        </p:grpSp>
        <p:grpSp>
          <p:nvGrpSpPr>
            <p:cNvPr id="32774" name="Group 12"/>
            <p:cNvGrpSpPr>
              <a:grpSpLocks/>
            </p:cNvGrpSpPr>
            <p:nvPr/>
          </p:nvGrpSpPr>
          <p:grpSpPr bwMode="auto">
            <a:xfrm>
              <a:off x="402" y="1162"/>
              <a:ext cx="2298" cy="1497"/>
              <a:chOff x="22" y="28"/>
              <a:chExt cx="2631" cy="1645"/>
            </a:xfrm>
          </p:grpSpPr>
          <p:pic>
            <p:nvPicPr>
              <p:cNvPr id="3278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EFE7E7"/>
                  </a:clrFrom>
                  <a:clrTo>
                    <a:srgbClr val="EFE7E7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" y="28"/>
                <a:ext cx="2631" cy="1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81" name="Text Box 4"/>
              <p:cNvSpPr txBox="1">
                <a:spLocks noChangeArrowheads="1"/>
              </p:cNvSpPr>
              <p:nvPr/>
            </p:nvSpPr>
            <p:spPr bwMode="auto">
              <a:xfrm>
                <a:off x="520" y="1071"/>
                <a:ext cx="1232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/>
                  <a:t>C          Ti     W</a:t>
                </a:r>
              </a:p>
            </p:txBody>
          </p:sp>
        </p:grpSp>
        <p:grpSp>
          <p:nvGrpSpPr>
            <p:cNvPr id="32775" name="Group 6"/>
            <p:cNvGrpSpPr>
              <a:grpSpLocks/>
            </p:cNvGrpSpPr>
            <p:nvPr/>
          </p:nvGrpSpPr>
          <p:grpSpPr bwMode="auto">
            <a:xfrm>
              <a:off x="3094" y="1207"/>
              <a:ext cx="2297" cy="1451"/>
              <a:chOff x="385" y="1951"/>
              <a:chExt cx="2631" cy="1595"/>
            </a:xfrm>
          </p:grpSpPr>
          <p:pic>
            <p:nvPicPr>
              <p:cNvPr id="32778" name="Picture 7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EFE7E7"/>
                  </a:clrFrom>
                  <a:clrTo>
                    <a:srgbClr val="EFE7E7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85" y="1951"/>
                <a:ext cx="2631" cy="15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79" name="Text Box 4"/>
              <p:cNvSpPr txBox="1">
                <a:spLocks noChangeArrowheads="1"/>
              </p:cNvSpPr>
              <p:nvPr/>
            </p:nvSpPr>
            <p:spPr bwMode="auto">
              <a:xfrm>
                <a:off x="883" y="2975"/>
                <a:ext cx="1563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/>
                  <a:t>C          Ti     Fe   W</a:t>
                </a:r>
              </a:p>
            </p:txBody>
          </p:sp>
        </p:grpSp>
        <p:sp>
          <p:nvSpPr>
            <p:cNvPr id="32776" name="Rectangle 54"/>
            <p:cNvSpPr>
              <a:spLocks noChangeArrowheads="1"/>
            </p:cNvSpPr>
            <p:nvPr/>
          </p:nvSpPr>
          <p:spPr bwMode="auto">
            <a:xfrm>
              <a:off x="2789" y="1842"/>
              <a:ext cx="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b="1"/>
                <a:t>-&gt;</a:t>
              </a:r>
              <a:endParaRPr lang="en-US" sz="1800" b="1"/>
            </a:p>
          </p:txBody>
        </p:sp>
        <p:sp>
          <p:nvSpPr>
            <p:cNvPr id="32777" name="Rectangle 56"/>
            <p:cNvSpPr>
              <a:spLocks noChangeArrowheads="1"/>
            </p:cNvSpPr>
            <p:nvPr/>
          </p:nvSpPr>
          <p:spPr bwMode="auto">
            <a:xfrm>
              <a:off x="1519" y="3335"/>
              <a:ext cx="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b="1"/>
                <a:t>-&gt;</a:t>
              </a:r>
              <a:endParaRPr lang="en-US" sz="18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179388" y="620713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solidFill>
                  <a:srgbClr val="0070C0"/>
                </a:solidFill>
                <a:latin typeface="Arial Rounded MT Bold" pitchFamily="34" charset="0"/>
              </a:rPr>
              <a:t>- heat loads (temperatures) for different collimator designs are simulated</a:t>
            </a:r>
          </a:p>
        </p:txBody>
      </p:sp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471488" y="1004888"/>
            <a:ext cx="375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70C0"/>
                </a:solidFill>
                <a:latin typeface="Arial Rounded MT Bold" pitchFamily="34" charset="0"/>
              </a:rPr>
              <a:t>-&gt; transfered in manageable regions</a:t>
            </a: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79388" y="1652588"/>
            <a:ext cx="806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- time </a:t>
            </a:r>
            <a:r>
              <a:rPr lang="de-DE" sz="1600" dirty="0" err="1" smtClean="0">
                <a:solidFill>
                  <a:srgbClr val="0070C0"/>
                </a:solidFill>
                <a:latin typeface="Arial Rounded MT Bold" pitchFamily="34" charset="0"/>
              </a:rPr>
              <a:t>dependent</a:t>
            </a:r>
            <a:r>
              <a:rPr lang="de-DE" sz="1600" dirty="0" smtClean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heat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and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structural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loads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are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simulated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with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ANSYS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software</a:t>
            </a:r>
            <a:endParaRPr lang="de-DE" sz="16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3357563" y="19050"/>
            <a:ext cx="179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u="sng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</a:p>
        </p:txBody>
      </p:sp>
      <p:pic>
        <p:nvPicPr>
          <p:cNvPr id="338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3789363"/>
            <a:ext cx="2951163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799" name="Group 7"/>
          <p:cNvGraphicFramePr>
            <a:graphicFrameLocks noGrp="1"/>
          </p:cNvGraphicFramePr>
          <p:nvPr/>
        </p:nvGraphicFramePr>
        <p:xfrm>
          <a:off x="1187450" y="2060575"/>
          <a:ext cx="6119813" cy="1616076"/>
        </p:xfrm>
        <a:graphic>
          <a:graphicData uri="http://schemas.openxmlformats.org/drawingml/2006/table">
            <a:tbl>
              <a:tblPr/>
              <a:tblGrid>
                <a:gridCol w="2374900"/>
                <a:gridCol w="1584325"/>
                <a:gridCol w="2160588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grahite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 collimator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simulation</a:t>
                      </a:r>
                      <a:endParaRPr kumimoji="0" 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theoretical 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max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temperatur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800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~ 4000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deformation</a:t>
                      </a:r>
                      <a:endParaRPr kumimoji="0" 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45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stress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10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MPa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20-70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MPa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179388" y="620713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solidFill>
                  <a:srgbClr val="0070C0"/>
                </a:solidFill>
                <a:latin typeface="Arial Rounded MT Bold" pitchFamily="34" charset="0"/>
              </a:rPr>
              <a:t>- heat loads (temperatures) for different collimator designs are simulated</a:t>
            </a:r>
          </a:p>
        </p:txBody>
      </p:sp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471488" y="1004888"/>
            <a:ext cx="375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70C0"/>
                </a:solidFill>
                <a:latin typeface="Arial Rounded MT Bold" pitchFamily="34" charset="0"/>
              </a:rPr>
              <a:t>-&gt; transfered in manageable regions</a:t>
            </a:r>
          </a:p>
        </p:txBody>
      </p:sp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179388" y="1652588"/>
            <a:ext cx="806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- time </a:t>
            </a:r>
            <a:r>
              <a:rPr lang="de-DE" sz="1600" dirty="0" err="1" smtClean="0">
                <a:solidFill>
                  <a:srgbClr val="0070C0"/>
                </a:solidFill>
                <a:latin typeface="Arial Rounded MT Bold" pitchFamily="34" charset="0"/>
              </a:rPr>
              <a:t>dependent</a:t>
            </a:r>
            <a:r>
              <a:rPr lang="de-DE" sz="1600" dirty="0" smtClean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heat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and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structural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loads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are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simulated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with</a:t>
            </a:r>
            <a:r>
              <a:rPr lang="de-DE" sz="1600" dirty="0">
                <a:solidFill>
                  <a:srgbClr val="0070C0"/>
                </a:solidFill>
                <a:latin typeface="Arial Rounded MT Bold" pitchFamily="34" charset="0"/>
              </a:rPr>
              <a:t> ANSYS </a:t>
            </a:r>
            <a:r>
              <a:rPr lang="de-DE" sz="1600" dirty="0" err="1">
                <a:solidFill>
                  <a:srgbClr val="0070C0"/>
                </a:solidFill>
                <a:latin typeface="Arial Rounded MT Bold" pitchFamily="34" charset="0"/>
              </a:rPr>
              <a:t>software</a:t>
            </a:r>
            <a:endParaRPr lang="de-DE" sz="16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33954" name="TextBox 1"/>
          <p:cNvSpPr txBox="1">
            <a:spLocks noChangeArrowheads="1"/>
          </p:cNvSpPr>
          <p:nvPr/>
        </p:nvSpPr>
        <p:spPr bwMode="auto">
          <a:xfrm>
            <a:off x="179388" y="3884613"/>
            <a:ext cx="2232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solidFill>
                  <a:srgbClr val="FF0000"/>
                </a:solidFill>
                <a:latin typeface="Arial Rounded MT Bold" pitchFamily="34" charset="0"/>
              </a:rPr>
              <a:t>- what is now to do ?</a:t>
            </a:r>
          </a:p>
        </p:txBody>
      </p:sp>
      <p:sp>
        <p:nvSpPr>
          <p:cNvPr id="33955" name="Rectangle 163"/>
          <p:cNvSpPr>
            <a:spLocks noChangeArrowheads="1"/>
          </p:cNvSpPr>
          <p:nvPr/>
        </p:nvSpPr>
        <p:spPr bwMode="auto">
          <a:xfrm>
            <a:off x="468313" y="4221163"/>
            <a:ext cx="822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0070C0"/>
                </a:solidFill>
                <a:latin typeface="Arial Rounded MT Bold" pitchFamily="34" charset="0"/>
              </a:rPr>
              <a:t>-&gt; a experimental setup for shock wave studies have to developed @ DESY/FLASH</a:t>
            </a:r>
            <a:endParaRPr lang="de-DE" sz="1600">
              <a:latin typeface="Arial Rounded MT Bold" pitchFamily="34" charset="0"/>
            </a:endParaRPr>
          </a:p>
        </p:txBody>
      </p:sp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3357563" y="19050"/>
            <a:ext cx="179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u="sng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</a:p>
        </p:txBody>
      </p:sp>
      <p:pic>
        <p:nvPicPr>
          <p:cNvPr id="34824" name="Picture 8" descr="FLASH_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4622800"/>
            <a:ext cx="2878137" cy="2032000"/>
          </a:xfrm>
          <a:prstGeom prst="rect">
            <a:avLst/>
          </a:prstGeom>
          <a:noFill/>
        </p:spPr>
      </p:pic>
      <p:graphicFrame>
        <p:nvGraphicFramePr>
          <p:cNvPr id="34825" name="Group 9"/>
          <p:cNvGraphicFramePr>
            <a:graphicFrameLocks noGrp="1"/>
          </p:cNvGraphicFramePr>
          <p:nvPr/>
        </p:nvGraphicFramePr>
        <p:xfrm>
          <a:off x="1187450" y="2060575"/>
          <a:ext cx="6119813" cy="1616076"/>
        </p:xfrm>
        <a:graphic>
          <a:graphicData uri="http://schemas.openxmlformats.org/drawingml/2006/table">
            <a:tbl>
              <a:tblPr/>
              <a:tblGrid>
                <a:gridCol w="2374900"/>
                <a:gridCol w="1584325"/>
                <a:gridCol w="2160588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grahite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 collimator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simulation</a:t>
                      </a:r>
                      <a:endParaRPr kumimoji="0" 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theoretical 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max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temperatur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800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~ 4000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deformation</a:t>
                      </a:r>
                      <a:endParaRPr kumimoji="0" 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45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stress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10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MPa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20-70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MPa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54" grpId="0"/>
      <p:bldP spid="339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1" name="TextBox 1"/>
          <p:cNvSpPr txBox="1">
            <a:spLocks noChangeArrowheads="1"/>
          </p:cNvSpPr>
          <p:nvPr/>
        </p:nvSpPr>
        <p:spPr bwMode="auto">
          <a:xfrm>
            <a:off x="3476625" y="19050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u="sng">
                <a:solidFill>
                  <a:schemeClr val="accent2"/>
                </a:solidFill>
                <a:latin typeface="Arial Rounded MT Bold" pitchFamily="34" charset="0"/>
              </a:rPr>
              <a:t>end of show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66675" y="-3175"/>
            <a:ext cx="2992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modelling the ILC-target unit</a:t>
            </a:r>
          </a:p>
        </p:txBody>
      </p:sp>
      <p:grpSp>
        <p:nvGrpSpPr>
          <p:cNvPr id="26664" name="Group 40"/>
          <p:cNvGrpSpPr>
            <a:grpSpLocks/>
          </p:cNvGrpSpPr>
          <p:nvPr/>
        </p:nvGrpSpPr>
        <p:grpSpPr bwMode="auto">
          <a:xfrm>
            <a:off x="2844800" y="4130675"/>
            <a:ext cx="4487863" cy="1312863"/>
            <a:chOff x="1667" y="2341"/>
            <a:chExt cx="2827" cy="827"/>
          </a:xfrm>
        </p:grpSpPr>
        <p:sp>
          <p:nvSpPr>
            <p:cNvPr id="15384" name="Rectangle 35"/>
            <p:cNvSpPr>
              <a:spLocks noChangeArrowheads="1"/>
            </p:cNvSpPr>
            <p:nvPr/>
          </p:nvSpPr>
          <p:spPr bwMode="auto">
            <a:xfrm>
              <a:off x="4014" y="2976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 Rounded MT Bold" pitchFamily="34" charset="0"/>
                </a:rPr>
                <a:t>r = 1 m</a:t>
              </a:r>
            </a:p>
          </p:txBody>
        </p:sp>
        <p:sp>
          <p:nvSpPr>
            <p:cNvPr id="15385" name="Rectangle 39"/>
            <p:cNvSpPr>
              <a:spLocks noChangeArrowheads="1"/>
            </p:cNvSpPr>
            <p:nvPr/>
          </p:nvSpPr>
          <p:spPr bwMode="auto">
            <a:xfrm>
              <a:off x="1667" y="2341"/>
              <a:ext cx="1213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latin typeface="Arial Rounded MT Bold" pitchFamily="34" charset="0"/>
                </a:rPr>
                <a:t>v</a:t>
              </a:r>
              <a:r>
                <a:rPr lang="de-DE" sz="1400" baseline="-25000">
                  <a:latin typeface="Arial Rounded MT Bold" pitchFamily="34" charset="0"/>
                </a:rPr>
                <a:t>rim</a:t>
              </a:r>
              <a:r>
                <a:rPr lang="de-DE" sz="1400">
                  <a:latin typeface="Arial Rounded MT Bold" pitchFamily="34" charset="0"/>
                </a:rPr>
                <a:t> = 100 m/s</a:t>
              </a:r>
            </a:p>
            <a:p>
              <a:endParaRPr lang="de-DE" sz="1400">
                <a:latin typeface="Arial Rounded MT Bold" pitchFamily="34" charset="0"/>
              </a:endParaRPr>
            </a:p>
            <a:p>
              <a:r>
                <a:rPr lang="de-DE" sz="1400">
                  <a:latin typeface="Arial Rounded MT Bold" pitchFamily="34" charset="0"/>
                </a:rPr>
                <a:t>( 955 rpm = 15.9Hz )</a:t>
              </a:r>
              <a:endParaRPr lang="en-US" sz="1400">
                <a:latin typeface="Arial Rounded MT Bold" pitchFamily="34" charset="0"/>
              </a:endParaRPr>
            </a:p>
          </p:txBody>
        </p:sp>
      </p:grpSp>
      <p:sp>
        <p:nvSpPr>
          <p:cNvPr id="26671" name="Rectangle 47"/>
          <p:cNvSpPr>
            <a:spLocks noChangeArrowheads="1"/>
          </p:cNvSpPr>
          <p:nvPr/>
        </p:nvSpPr>
        <p:spPr bwMode="auto">
          <a:xfrm>
            <a:off x="107950" y="573088"/>
            <a:ext cx="43132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>
                <a:latin typeface="Arial Rounded MT Bold" pitchFamily="34" charset="0"/>
              </a:rPr>
              <a:t>2*10</a:t>
            </a:r>
            <a:r>
              <a:rPr lang="de-DE" sz="1200" b="1" baseline="30000">
                <a:latin typeface="Arial Rounded MT Bold" pitchFamily="34" charset="0"/>
              </a:rPr>
              <a:t>10</a:t>
            </a:r>
            <a:r>
              <a:rPr lang="de-DE" sz="1200" b="1">
                <a:latin typeface="Arial Rounded MT Bold" pitchFamily="34" charset="0"/>
              </a:rPr>
              <a:t> e</a:t>
            </a:r>
            <a:r>
              <a:rPr lang="de-DE" sz="1200" b="1" baseline="30000">
                <a:latin typeface="Arial Rounded MT Bold" pitchFamily="34" charset="0"/>
              </a:rPr>
              <a:t>-</a:t>
            </a:r>
            <a:r>
              <a:rPr lang="de-DE" sz="1200" b="1">
                <a:latin typeface="Arial Rounded MT Bold" pitchFamily="34" charset="0"/>
              </a:rPr>
              <a:t> / bunch = 3.2 nC / bunch</a:t>
            </a:r>
          </a:p>
          <a:p>
            <a:r>
              <a:rPr lang="de-DE" sz="1200" b="1">
                <a:latin typeface="Arial Rounded MT Bold" pitchFamily="34" charset="0"/>
              </a:rPr>
              <a:t>2625 bunch / train (0.97ms) = 2.7052 MHz repetition rate</a:t>
            </a:r>
          </a:p>
          <a:p>
            <a:r>
              <a:rPr lang="de-DE" sz="1200" b="1">
                <a:latin typeface="Arial Rounded MT Bold" pitchFamily="34" charset="0"/>
              </a:rPr>
              <a:t>5 train / s</a:t>
            </a:r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107950" y="1196975"/>
            <a:ext cx="1939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800080"/>
                </a:solidFill>
              </a:rPr>
              <a:t>-&gt; 4.6*10</a:t>
            </a:r>
            <a:r>
              <a:rPr lang="de-DE" sz="1200" b="1" baseline="30000">
                <a:solidFill>
                  <a:srgbClr val="800080"/>
                </a:solidFill>
              </a:rPr>
              <a:t>15</a:t>
            </a:r>
            <a:r>
              <a:rPr lang="de-DE" sz="1200" b="1">
                <a:solidFill>
                  <a:srgbClr val="800080"/>
                </a:solidFill>
              </a:rPr>
              <a:t> photon / train</a:t>
            </a:r>
            <a:endParaRPr lang="en-US" sz="1200" b="1">
              <a:solidFill>
                <a:srgbClr val="800080"/>
              </a:solidFill>
            </a:endParaRPr>
          </a:p>
        </p:txBody>
      </p:sp>
      <p:grpSp>
        <p:nvGrpSpPr>
          <p:cNvPr id="26680" name="Group 56"/>
          <p:cNvGrpSpPr>
            <a:grpSpLocks/>
          </p:cNvGrpSpPr>
          <p:nvPr/>
        </p:nvGrpSpPr>
        <p:grpSpPr bwMode="auto">
          <a:xfrm>
            <a:off x="6300788" y="1855788"/>
            <a:ext cx="1801812" cy="349250"/>
            <a:chOff x="3559" y="987"/>
            <a:chExt cx="1135" cy="220"/>
          </a:xfrm>
        </p:grpSpPr>
        <p:sp>
          <p:nvSpPr>
            <p:cNvPr id="15382" name="Line 53"/>
            <p:cNvSpPr>
              <a:spLocks noChangeShapeType="1"/>
            </p:cNvSpPr>
            <p:nvPr/>
          </p:nvSpPr>
          <p:spPr bwMode="auto">
            <a:xfrm flipV="1">
              <a:off x="3561" y="1117"/>
              <a:ext cx="1133" cy="9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54"/>
            <p:cNvSpPr>
              <a:spLocks noChangeArrowheads="1"/>
            </p:cNvSpPr>
            <p:nvPr/>
          </p:nvSpPr>
          <p:spPr bwMode="auto">
            <a:xfrm rot="-210146">
              <a:off x="3559" y="987"/>
              <a:ext cx="8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0000CC"/>
                  </a:solidFill>
                  <a:latin typeface="Arial Rounded MT Bold" pitchFamily="34" charset="0"/>
                </a:rPr>
                <a:t>~ 14.4 MeV e</a:t>
              </a:r>
              <a:r>
                <a:rPr lang="de-DE" sz="1400" baseline="30000">
                  <a:solidFill>
                    <a:srgbClr val="0000CC"/>
                  </a:solidFill>
                  <a:latin typeface="Arial Rounded MT Bold" pitchFamily="34" charset="0"/>
                </a:rPr>
                <a:t>+</a:t>
              </a:r>
            </a:p>
          </p:txBody>
        </p:sp>
      </p:grpSp>
      <p:grpSp>
        <p:nvGrpSpPr>
          <p:cNvPr id="26689" name="Group 65"/>
          <p:cNvGrpSpPr>
            <a:grpSpLocks/>
          </p:cNvGrpSpPr>
          <p:nvPr/>
        </p:nvGrpSpPr>
        <p:grpSpPr bwMode="auto">
          <a:xfrm>
            <a:off x="3702050" y="1196975"/>
            <a:ext cx="4895850" cy="5618163"/>
            <a:chOff x="2109" y="526"/>
            <a:chExt cx="3084" cy="3539"/>
          </a:xfrm>
        </p:grpSpPr>
        <p:sp>
          <p:nvSpPr>
            <p:cNvPr id="15377" name="Rectangle 66"/>
            <p:cNvSpPr>
              <a:spLocks noChangeArrowheads="1"/>
            </p:cNvSpPr>
            <p:nvPr/>
          </p:nvSpPr>
          <p:spPr bwMode="auto">
            <a:xfrm>
              <a:off x="2611" y="526"/>
              <a:ext cx="25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800080"/>
                  </a:solidFill>
                  <a:latin typeface="Arial Rounded MT Bold" pitchFamily="34" charset="0"/>
                </a:rPr>
                <a:t>Titan target for polarised positron production</a:t>
              </a:r>
              <a:endParaRPr lang="en-US" sz="1400">
                <a:solidFill>
                  <a:srgbClr val="800080"/>
                </a:solidFill>
                <a:latin typeface="Arial Rounded MT Bold" pitchFamily="34" charset="0"/>
              </a:endParaRPr>
            </a:p>
          </p:txBody>
        </p:sp>
        <p:grpSp>
          <p:nvGrpSpPr>
            <p:cNvPr id="15378" name="Group 67"/>
            <p:cNvGrpSpPr>
              <a:grpSpLocks/>
            </p:cNvGrpSpPr>
            <p:nvPr/>
          </p:nvGrpSpPr>
          <p:grpSpPr bwMode="auto">
            <a:xfrm>
              <a:off x="2109" y="845"/>
              <a:ext cx="2404" cy="3220"/>
              <a:chOff x="110" y="164"/>
              <a:chExt cx="2143" cy="2264"/>
            </a:xfrm>
          </p:grpSpPr>
          <p:pic>
            <p:nvPicPr>
              <p:cNvPr id="15379" name="Picture 4" descr="H:\zn\ILC_targetweel&amp;flux.bmp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0" y="164"/>
                <a:ext cx="2143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80" name="TextBox 45"/>
              <p:cNvSpPr txBox="1">
                <a:spLocks noChangeArrowheads="1"/>
              </p:cNvSpPr>
              <p:nvPr/>
            </p:nvSpPr>
            <p:spPr bwMode="auto">
              <a:xfrm rot="1839056">
                <a:off x="1483" y="1458"/>
                <a:ext cx="126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200"/>
                  <a:t>r</a:t>
                </a: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1250" y="1389"/>
                <a:ext cx="451" cy="33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695" name="Oval 71"/>
          <p:cNvSpPr>
            <a:spLocks noChangeArrowheads="1"/>
          </p:cNvSpPr>
          <p:nvPr/>
        </p:nvSpPr>
        <p:spPr bwMode="auto">
          <a:xfrm>
            <a:off x="5726113" y="2130425"/>
            <a:ext cx="144462" cy="28733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5368" name="Rectangle 72"/>
          <p:cNvSpPr>
            <a:spLocks noChangeArrowheads="1"/>
          </p:cNvSpPr>
          <p:nvPr/>
        </p:nvSpPr>
        <p:spPr bwMode="auto">
          <a:xfrm rot="-252474">
            <a:off x="-36513" y="2563813"/>
            <a:ext cx="2089151" cy="288925"/>
          </a:xfrm>
          <a:prstGeom prst="rect">
            <a:avLst/>
          </a:prstGeom>
          <a:pattFill prst="ltDnDiag">
            <a:fgClr>
              <a:srgbClr val="FF6600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5369" name="Rectangle 48"/>
          <p:cNvSpPr>
            <a:spLocks noChangeArrowheads="1"/>
          </p:cNvSpPr>
          <p:nvPr/>
        </p:nvSpPr>
        <p:spPr bwMode="auto">
          <a:xfrm rot="-294425">
            <a:off x="179388" y="2187575"/>
            <a:ext cx="1370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latin typeface="Arial Rounded MT Bold" pitchFamily="34" charset="0"/>
              </a:rPr>
              <a:t>250 GeV e</a:t>
            </a:r>
            <a:r>
              <a:rPr lang="de-DE" sz="1800" baseline="30000">
                <a:latin typeface="Arial Rounded MT Bold" pitchFamily="34" charset="0"/>
              </a:rPr>
              <a:t>-</a:t>
            </a:r>
          </a:p>
        </p:txBody>
      </p:sp>
      <p:sp>
        <p:nvSpPr>
          <p:cNvPr id="26697" name="Line 73"/>
          <p:cNvSpPr>
            <a:spLocks noChangeShapeType="1"/>
          </p:cNvSpPr>
          <p:nvPr/>
        </p:nvSpPr>
        <p:spPr bwMode="auto">
          <a:xfrm flipV="1">
            <a:off x="107950" y="2619375"/>
            <a:ext cx="1871663" cy="14446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Rectangle 80"/>
          <p:cNvSpPr>
            <a:spLocks noChangeArrowheads="1"/>
          </p:cNvSpPr>
          <p:nvPr/>
        </p:nvSpPr>
        <p:spPr bwMode="auto">
          <a:xfrm rot="-294425">
            <a:off x="179388" y="2835275"/>
            <a:ext cx="163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FF9900"/>
                </a:solidFill>
                <a:latin typeface="Arial Rounded MT Bold" pitchFamily="34" charset="0"/>
              </a:rPr>
              <a:t>helical undulator</a:t>
            </a:r>
            <a:endParaRPr lang="de-DE" sz="1400" baseline="30000">
              <a:solidFill>
                <a:srgbClr val="FF9900"/>
              </a:solidFill>
              <a:latin typeface="Arial Rounded MT Bold" pitchFamily="34" charset="0"/>
            </a:endParaRPr>
          </a:p>
        </p:txBody>
      </p:sp>
      <p:grpSp>
        <p:nvGrpSpPr>
          <p:cNvPr id="17426" name="Group 18"/>
          <p:cNvGrpSpPr>
            <a:grpSpLocks/>
          </p:cNvGrpSpPr>
          <p:nvPr/>
        </p:nvGrpSpPr>
        <p:grpSpPr bwMode="auto">
          <a:xfrm>
            <a:off x="2052638" y="2185988"/>
            <a:ext cx="3636962" cy="376237"/>
            <a:chOff x="839" y="1197"/>
            <a:chExt cx="2291" cy="237"/>
          </a:xfrm>
        </p:grpSpPr>
        <p:sp>
          <p:nvSpPr>
            <p:cNvPr id="15375" name="Line 9"/>
            <p:cNvSpPr>
              <a:spLocks noChangeShapeType="1"/>
            </p:cNvSpPr>
            <p:nvPr/>
          </p:nvSpPr>
          <p:spPr bwMode="auto">
            <a:xfrm flipV="1">
              <a:off x="975" y="1253"/>
              <a:ext cx="2155" cy="181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TextBox 29"/>
            <p:cNvSpPr txBox="1">
              <a:spLocks noChangeArrowheads="1"/>
            </p:cNvSpPr>
            <p:nvPr/>
          </p:nvSpPr>
          <p:spPr bwMode="auto">
            <a:xfrm rot="-315228">
              <a:off x="839" y="1197"/>
              <a:ext cx="14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800080"/>
                  </a:solidFill>
                  <a:latin typeface="Arial Rounded MT Bold" pitchFamily="34" charset="0"/>
                </a:rPr>
                <a:t>~ 28.8 MeV photon beam</a:t>
              </a:r>
            </a:p>
          </p:txBody>
        </p:sp>
      </p:grpSp>
      <p:sp>
        <p:nvSpPr>
          <p:cNvPr id="26709" name="Arc 85"/>
          <p:cNvSpPr>
            <a:spLocks/>
          </p:cNvSpPr>
          <p:nvPr/>
        </p:nvSpPr>
        <p:spPr bwMode="auto">
          <a:xfrm rot="-143405" flipH="1" flipV="1">
            <a:off x="4860925" y="3859213"/>
            <a:ext cx="431800" cy="12239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12316" y="2096"/>
                </a:moveTo>
                <a:cubicBezTo>
                  <a:pt x="15216" y="716"/>
                  <a:pt x="1838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7810"/>
                  <a:pt x="997" y="14087"/>
                  <a:pt x="2890" y="10804"/>
                </a:cubicBezTo>
              </a:path>
              <a:path w="43200" h="43200" stroke="0" extrusionOk="0">
                <a:moveTo>
                  <a:pt x="12316" y="2096"/>
                </a:moveTo>
                <a:cubicBezTo>
                  <a:pt x="15216" y="716"/>
                  <a:pt x="1838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7810"/>
                  <a:pt x="997" y="14087"/>
                  <a:pt x="2890" y="10804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4363" name="Rectangle 27"/>
          <p:cNvSpPr>
            <a:spLocks noChangeArrowheads="1"/>
          </p:cNvSpPr>
          <p:nvPr/>
        </p:nvSpPr>
        <p:spPr bwMode="auto">
          <a:xfrm rot="-255442">
            <a:off x="5076825" y="2741613"/>
            <a:ext cx="1411288" cy="542925"/>
          </a:xfrm>
          <a:prstGeom prst="rect">
            <a:avLst/>
          </a:prstGeom>
          <a:solidFill>
            <a:srgbClr val="FFFF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 Rounded MT Bold" pitchFamily="34" charset="0"/>
              </a:rPr>
              <a:t>distribution of</a:t>
            </a:r>
          </a:p>
          <a:p>
            <a:pPr algn="ctr"/>
            <a:r>
              <a:rPr lang="en-US" sz="1400">
                <a:latin typeface="Arial Rounded MT Bold" pitchFamily="34" charset="0"/>
              </a:rPr>
              <a:t>heat load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71" grpId="0"/>
      <p:bldP spid="26676" grpId="0"/>
      <p:bldP spid="26695" grpId="0" animBg="1"/>
      <p:bldP spid="26697" grpId="0" animBg="1"/>
      <p:bldP spid="26709" grpId="0" animBg="1"/>
      <p:bldP spid="143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66675" y="-3175"/>
            <a:ext cx="2992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modelling the ILC-target unit</a:t>
            </a:r>
          </a:p>
        </p:txBody>
      </p:sp>
      <p:sp>
        <p:nvSpPr>
          <p:cNvPr id="16386" name="Rectangle 54"/>
          <p:cNvSpPr>
            <a:spLocks noChangeArrowheads="1"/>
          </p:cNvSpPr>
          <p:nvPr/>
        </p:nvSpPr>
        <p:spPr bwMode="auto">
          <a:xfrm>
            <a:off x="539750" y="5661025"/>
            <a:ext cx="22669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de-DE" sz="1400" baseline="-250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 = 1.0 cm , l</a:t>
            </a:r>
            <a:r>
              <a:rPr lang="de-DE" sz="1400" baseline="-250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 =  5.0 cm</a:t>
            </a:r>
          </a:p>
          <a:p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de-DE" sz="1400" baseline="-250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 = 5.0 cm , l</a:t>
            </a:r>
            <a:r>
              <a:rPr lang="de-DE" sz="1400" baseline="-250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 =  3.0 cm</a:t>
            </a:r>
          </a:p>
          <a:p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d</a:t>
            </a:r>
            <a:r>
              <a:rPr lang="de-DE" sz="1400" baseline="-250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 = 8.0 cm , l</a:t>
            </a:r>
            <a:r>
              <a:rPr lang="de-DE" sz="1400" baseline="-250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r>
              <a:rPr lang="de-DE" sz="1400">
                <a:solidFill>
                  <a:schemeClr val="bg1"/>
                </a:solidFill>
                <a:latin typeface="Arial Rounded MT Bold" pitchFamily="34" charset="0"/>
              </a:rPr>
              <a:t> = 12.5 cm</a:t>
            </a:r>
            <a:endParaRPr lang="en-US" sz="14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16387" name="Picture 2" descr="D:\SimpleGeo\ILC_target\chamber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-26988"/>
            <a:ext cx="7775575" cy="68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8" name="Group 18"/>
          <p:cNvGrpSpPr>
            <a:grpSpLocks/>
          </p:cNvGrpSpPr>
          <p:nvPr/>
        </p:nvGrpSpPr>
        <p:grpSpPr bwMode="auto">
          <a:xfrm>
            <a:off x="1836738" y="1900238"/>
            <a:ext cx="3636962" cy="376237"/>
            <a:chOff x="839" y="1197"/>
            <a:chExt cx="2291" cy="237"/>
          </a:xfrm>
        </p:grpSpPr>
        <p:sp>
          <p:nvSpPr>
            <p:cNvPr id="16402" name="Line 9"/>
            <p:cNvSpPr>
              <a:spLocks noChangeShapeType="1"/>
            </p:cNvSpPr>
            <p:nvPr/>
          </p:nvSpPr>
          <p:spPr bwMode="auto">
            <a:xfrm flipV="1">
              <a:off x="975" y="1253"/>
              <a:ext cx="2155" cy="181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TextBox 29"/>
            <p:cNvSpPr txBox="1">
              <a:spLocks noChangeArrowheads="1"/>
            </p:cNvSpPr>
            <p:nvPr/>
          </p:nvSpPr>
          <p:spPr bwMode="auto">
            <a:xfrm rot="-315228">
              <a:off x="839" y="1197"/>
              <a:ext cx="14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800080"/>
                  </a:solidFill>
                  <a:latin typeface="Arial Rounded MT Bold" pitchFamily="34" charset="0"/>
                </a:rPr>
                <a:t>~ 28.8 MeV photon beam</a:t>
              </a:r>
            </a:p>
          </p:txBody>
        </p:sp>
      </p:grpSp>
      <p:grpSp>
        <p:nvGrpSpPr>
          <p:cNvPr id="16389" name="Group 75"/>
          <p:cNvGrpSpPr>
            <a:grpSpLocks/>
          </p:cNvGrpSpPr>
          <p:nvPr/>
        </p:nvGrpSpPr>
        <p:grpSpPr bwMode="auto">
          <a:xfrm>
            <a:off x="2447925" y="201613"/>
            <a:ext cx="6911975" cy="6107112"/>
            <a:chOff x="1542" y="127"/>
            <a:chExt cx="4354" cy="3847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3901" y="307"/>
              <a:ext cx="428" cy="68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91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2222" y="2712"/>
              <a:ext cx="1179" cy="1134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stealth" w="med" len="med"/>
            </a:ln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2268" y="2304"/>
              <a:ext cx="902" cy="31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93" name="Straight Arrow Connector 9"/>
            <p:cNvCxnSpPr>
              <a:cxnSpLocks noChangeShapeType="1"/>
            </p:cNvCxnSpPr>
            <p:nvPr/>
          </p:nvCxnSpPr>
          <p:spPr bwMode="auto">
            <a:xfrm flipV="1">
              <a:off x="2222" y="2758"/>
              <a:ext cx="772" cy="318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stealth" w="med" len="med"/>
            </a:ln>
          </p:spPr>
        </p:cxnSp>
        <p:cxnSp>
          <p:nvCxnSpPr>
            <p:cNvPr id="11" name="Straight Arrow Connector 10"/>
            <p:cNvCxnSpPr/>
            <p:nvPr/>
          </p:nvCxnSpPr>
          <p:spPr>
            <a:xfrm flipH="1">
              <a:off x="4853" y="429"/>
              <a:ext cx="464" cy="651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5" name="TextBox 21"/>
            <p:cNvSpPr txBox="1">
              <a:spLocks noChangeArrowheads="1"/>
            </p:cNvSpPr>
            <p:nvPr/>
          </p:nvSpPr>
          <p:spPr bwMode="auto">
            <a:xfrm>
              <a:off x="4150" y="127"/>
              <a:ext cx="9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flux concentrator</a:t>
              </a:r>
            </a:p>
          </p:txBody>
        </p:sp>
        <p:sp>
          <p:nvSpPr>
            <p:cNvPr id="16396" name="TextBox 27"/>
            <p:cNvSpPr txBox="1">
              <a:spLocks noChangeArrowheads="1"/>
            </p:cNvSpPr>
            <p:nvPr/>
          </p:nvSpPr>
          <p:spPr bwMode="auto">
            <a:xfrm>
              <a:off x="5148" y="255"/>
              <a:ext cx="7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beam pipe</a:t>
              </a:r>
            </a:p>
          </p:txBody>
        </p:sp>
        <p:sp>
          <p:nvSpPr>
            <p:cNvPr id="16397" name="TextBox 28"/>
            <p:cNvSpPr txBox="1">
              <a:spLocks noChangeArrowheads="1"/>
            </p:cNvSpPr>
            <p:nvPr/>
          </p:nvSpPr>
          <p:spPr bwMode="auto">
            <a:xfrm>
              <a:off x="1542" y="3801"/>
              <a:ext cx="7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vacuum seal</a:t>
              </a:r>
            </a:p>
          </p:txBody>
        </p:sp>
        <p:sp>
          <p:nvSpPr>
            <p:cNvPr id="16398" name="TextBox 29"/>
            <p:cNvSpPr txBox="1">
              <a:spLocks noChangeArrowheads="1"/>
            </p:cNvSpPr>
            <p:nvPr/>
          </p:nvSpPr>
          <p:spPr bwMode="auto">
            <a:xfrm>
              <a:off x="1815" y="2168"/>
              <a:ext cx="4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bearing</a:t>
              </a:r>
            </a:p>
          </p:txBody>
        </p:sp>
        <p:sp>
          <p:nvSpPr>
            <p:cNvPr id="16399" name="TextBox 30"/>
            <p:cNvSpPr txBox="1">
              <a:spLocks noChangeArrowheads="1"/>
            </p:cNvSpPr>
            <p:nvPr/>
          </p:nvSpPr>
          <p:spPr bwMode="auto">
            <a:xfrm>
              <a:off x="1874" y="2984"/>
              <a:ext cx="43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motor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4264" y="2622"/>
              <a:ext cx="624" cy="68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1" name="TextBox 33"/>
            <p:cNvSpPr txBox="1">
              <a:spLocks noChangeArrowheads="1"/>
            </p:cNvSpPr>
            <p:nvPr/>
          </p:nvSpPr>
          <p:spPr bwMode="auto">
            <a:xfrm>
              <a:off x="4785" y="2441"/>
              <a:ext cx="5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chamber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D:\SimpleGeo\ILC_target\chamber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-26988"/>
            <a:ext cx="7775575" cy="68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26" name="Group 18"/>
          <p:cNvGrpSpPr>
            <a:grpSpLocks/>
          </p:cNvGrpSpPr>
          <p:nvPr/>
        </p:nvGrpSpPr>
        <p:grpSpPr bwMode="auto">
          <a:xfrm>
            <a:off x="1836738" y="1900238"/>
            <a:ext cx="3636962" cy="376237"/>
            <a:chOff x="839" y="1197"/>
            <a:chExt cx="2291" cy="237"/>
          </a:xfrm>
        </p:grpSpPr>
        <p:sp>
          <p:nvSpPr>
            <p:cNvPr id="17446" name="Line 9"/>
            <p:cNvSpPr>
              <a:spLocks noChangeShapeType="1"/>
            </p:cNvSpPr>
            <p:nvPr/>
          </p:nvSpPr>
          <p:spPr bwMode="auto">
            <a:xfrm flipV="1">
              <a:off x="975" y="1253"/>
              <a:ext cx="2155" cy="181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TextBox 29"/>
            <p:cNvSpPr txBox="1">
              <a:spLocks noChangeArrowheads="1"/>
            </p:cNvSpPr>
            <p:nvPr/>
          </p:nvSpPr>
          <p:spPr bwMode="auto">
            <a:xfrm rot="-315228">
              <a:off x="839" y="1197"/>
              <a:ext cx="14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800080"/>
                  </a:solidFill>
                  <a:latin typeface="Arial Rounded MT Bold" pitchFamily="34" charset="0"/>
                </a:rPr>
                <a:t>~ 28.8 MeV photon beam</a:t>
              </a:r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3636963" y="1641475"/>
            <a:ext cx="2271712" cy="563563"/>
            <a:chOff x="452" y="354"/>
            <a:chExt cx="1431" cy="355"/>
          </a:xfrm>
        </p:grpSpPr>
        <p:sp>
          <p:nvSpPr>
            <p:cNvPr id="17442" name="TextBox 21"/>
            <p:cNvSpPr txBox="1">
              <a:spLocks noChangeArrowheads="1"/>
            </p:cNvSpPr>
            <p:nvPr/>
          </p:nvSpPr>
          <p:spPr bwMode="auto">
            <a:xfrm rot="-235383">
              <a:off x="930" y="354"/>
              <a:ext cx="6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collimator</a:t>
              </a: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9" y="482"/>
              <a:ext cx="794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44" name="Line 9"/>
            <p:cNvSpPr>
              <a:spLocks noChangeShapeType="1"/>
            </p:cNvSpPr>
            <p:nvPr/>
          </p:nvSpPr>
          <p:spPr bwMode="auto">
            <a:xfrm flipV="1">
              <a:off x="452" y="618"/>
              <a:ext cx="523" cy="45"/>
            </a:xfrm>
            <a:prstGeom prst="line">
              <a:avLst/>
            </a:prstGeom>
            <a:noFill/>
            <a:ln w="31750">
              <a:solidFill>
                <a:srgbClr val="80008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Line 9"/>
            <p:cNvSpPr>
              <a:spLocks noChangeShapeType="1"/>
            </p:cNvSpPr>
            <p:nvPr/>
          </p:nvSpPr>
          <p:spPr bwMode="auto">
            <a:xfrm flipV="1">
              <a:off x="1429" y="527"/>
              <a:ext cx="454" cy="46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49" name="Group 41"/>
          <p:cNvGrpSpPr>
            <a:grpSpLocks/>
          </p:cNvGrpSpPr>
          <p:nvPr/>
        </p:nvGrpSpPr>
        <p:grpSpPr bwMode="auto">
          <a:xfrm>
            <a:off x="323850" y="-26988"/>
            <a:ext cx="2376488" cy="2097088"/>
            <a:chOff x="22" y="28"/>
            <a:chExt cx="1497" cy="1321"/>
          </a:xfrm>
        </p:grpSpPr>
        <p:pic>
          <p:nvPicPr>
            <p:cNvPr id="17440" name="Picture 3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" y="28"/>
              <a:ext cx="1497" cy="1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41" name="Rectangle 40"/>
            <p:cNvSpPr>
              <a:spLocks noChangeArrowheads="1"/>
            </p:cNvSpPr>
            <p:nvPr/>
          </p:nvSpPr>
          <p:spPr bwMode="auto">
            <a:xfrm>
              <a:off x="510" y="890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C     W</a:t>
              </a:r>
            </a:p>
          </p:txBody>
        </p:sp>
      </p:grpSp>
      <p:grpSp>
        <p:nvGrpSpPr>
          <p:cNvPr id="17448" name="Group 40"/>
          <p:cNvGrpSpPr>
            <a:grpSpLocks/>
          </p:cNvGrpSpPr>
          <p:nvPr/>
        </p:nvGrpSpPr>
        <p:grpSpPr bwMode="auto">
          <a:xfrm>
            <a:off x="1692275" y="355601"/>
            <a:ext cx="3311526" cy="1633538"/>
            <a:chOff x="1066" y="224"/>
            <a:chExt cx="2086" cy="1029"/>
          </a:xfrm>
        </p:grpSpPr>
        <p:grpSp>
          <p:nvGrpSpPr>
            <p:cNvPr id="17431" name="Group 51"/>
            <p:cNvGrpSpPr>
              <a:grpSpLocks/>
            </p:cNvGrpSpPr>
            <p:nvPr/>
          </p:nvGrpSpPr>
          <p:grpSpPr bwMode="auto">
            <a:xfrm>
              <a:off x="1292" y="224"/>
              <a:ext cx="1860" cy="394"/>
              <a:chOff x="1882" y="3444"/>
              <a:chExt cx="1860" cy="394"/>
            </a:xfrm>
          </p:grpSpPr>
          <p:sp>
            <p:nvSpPr>
              <p:cNvPr id="3" name="Rectangle 52"/>
              <p:cNvSpPr>
                <a:spLocks noChangeArrowheads="1"/>
              </p:cNvSpPr>
              <p:nvPr/>
            </p:nvSpPr>
            <p:spPr bwMode="auto">
              <a:xfrm>
                <a:off x="1882" y="3566"/>
                <a:ext cx="186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Symbol" pitchFamily="18" charset="2"/>
                  <a:buChar char="D"/>
                </a:pPr>
                <a:r>
                  <a:rPr lang="de-DE" sz="1600" i="1" dirty="0">
                    <a:latin typeface="Arial Rounded MT Bold" pitchFamily="34" charset="0"/>
                  </a:rPr>
                  <a:t>T</a:t>
                </a:r>
                <a:r>
                  <a:rPr lang="de-DE" sz="1600" i="1" baseline="-25000" dirty="0">
                    <a:latin typeface="Arial Rounded MT Bold" pitchFamily="34" charset="0"/>
                  </a:rPr>
                  <a:t>W</a:t>
                </a:r>
                <a:r>
                  <a:rPr lang="de-DE" sz="1600" i="1" dirty="0">
                    <a:latin typeface="Arial Rounded MT Bold" pitchFamily="34" charset="0"/>
                  </a:rPr>
                  <a:t> =                  </a:t>
                </a:r>
                <a:r>
                  <a:rPr lang="de-DE" sz="1600" b="1" i="1" dirty="0">
                    <a:solidFill>
                      <a:srgbClr val="FF0000"/>
                    </a:solidFill>
                    <a:latin typeface="Arial Rounded MT Bold" pitchFamily="34" charset="0"/>
                  </a:rPr>
                  <a:t>1800</a:t>
                </a:r>
                <a:r>
                  <a:rPr lang="de-DE" sz="1600" i="1" dirty="0">
                    <a:latin typeface="Arial Rounded MT Bold" pitchFamily="34" charset="0"/>
                  </a:rPr>
                  <a:t> K / </a:t>
                </a:r>
                <a:r>
                  <a:rPr lang="de-DE" sz="1600" i="1" dirty="0" err="1">
                    <a:latin typeface="Arial Rounded MT Bold" pitchFamily="34" charset="0"/>
                  </a:rPr>
                  <a:t>train</a:t>
                </a:r>
                <a:endParaRPr lang="en-US" sz="1600" i="1" dirty="0">
                  <a:latin typeface="Arial Rounded MT Bold" pitchFamily="34" charset="0"/>
                </a:endParaRPr>
              </a:p>
            </p:txBody>
          </p:sp>
          <p:sp>
            <p:nvSpPr>
              <p:cNvPr id="4" name="Rectangle 53"/>
              <p:cNvSpPr>
                <a:spLocks noChangeArrowheads="1"/>
              </p:cNvSpPr>
              <p:nvPr/>
            </p:nvSpPr>
            <p:spPr bwMode="auto">
              <a:xfrm>
                <a:off x="2324" y="3444"/>
                <a:ext cx="33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i="1" dirty="0">
                    <a:latin typeface="Symbol" pitchFamily="18" charset="2"/>
                  </a:rPr>
                  <a:t>D</a:t>
                </a:r>
                <a:r>
                  <a:rPr lang="de-DE" sz="1600" i="1" dirty="0"/>
                  <a:t> </a:t>
                </a:r>
                <a:r>
                  <a:rPr lang="de-DE" sz="1600" i="1" dirty="0">
                    <a:latin typeface="Arial Rounded MT Bold" pitchFamily="34" charset="0"/>
                  </a:rPr>
                  <a:t>Q</a:t>
                </a:r>
                <a:endParaRPr lang="en-US" sz="1600" i="1" dirty="0">
                  <a:latin typeface="Arial Rounded MT Bold" pitchFamily="34" charset="0"/>
                </a:endParaRPr>
              </a:p>
            </p:txBody>
          </p:sp>
          <p:sp>
            <p:nvSpPr>
              <p:cNvPr id="5" name="Rectangle 54"/>
              <p:cNvSpPr>
                <a:spLocks noChangeArrowheads="1"/>
              </p:cNvSpPr>
              <p:nvPr/>
            </p:nvSpPr>
            <p:spPr bwMode="auto">
              <a:xfrm>
                <a:off x="2314" y="3626"/>
                <a:ext cx="38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i="1" dirty="0">
                    <a:latin typeface="Arial Rounded MT Bold" pitchFamily="34" charset="0"/>
                  </a:rPr>
                  <a:t>m c</a:t>
                </a:r>
                <a:r>
                  <a:rPr lang="de-DE" sz="1600" i="1" baseline="-25000" dirty="0">
                    <a:latin typeface="Arial Rounded MT Bold" pitchFamily="34" charset="0"/>
                  </a:rPr>
                  <a:t>v</a:t>
                </a:r>
                <a:endParaRPr lang="en-US" sz="1600" i="1" baseline="-25000" dirty="0">
                  <a:latin typeface="Arial Rounded MT Bold" pitchFamily="34" charset="0"/>
                </a:endParaRPr>
              </a:p>
            </p:txBody>
          </p:sp>
          <p:sp>
            <p:nvSpPr>
              <p:cNvPr id="6" name="Line 55"/>
              <p:cNvSpPr>
                <a:spLocks noChangeShapeType="1"/>
              </p:cNvSpPr>
              <p:nvPr/>
            </p:nvSpPr>
            <p:spPr bwMode="auto">
              <a:xfrm>
                <a:off x="2336" y="3656"/>
                <a:ext cx="31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2654" y="3516"/>
                <a:ext cx="200" cy="276"/>
                <a:chOff x="3696" y="2610"/>
                <a:chExt cx="200" cy="276"/>
              </a:xfrm>
            </p:grpSpPr>
            <p:sp>
              <p:nvSpPr>
                <p:cNvPr id="17438" name="Rectangle 57"/>
                <p:cNvSpPr>
                  <a:spLocks noChangeArrowheads="1"/>
                </p:cNvSpPr>
                <p:nvPr/>
              </p:nvSpPr>
              <p:spPr bwMode="auto">
                <a:xfrm>
                  <a:off x="3696" y="2610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 dirty="0"/>
                    <a:t>~</a:t>
                  </a:r>
                  <a:endParaRPr lang="en-US" sz="1800" i="1" dirty="0"/>
                </a:p>
              </p:txBody>
            </p:sp>
            <p:sp>
              <p:nvSpPr>
                <p:cNvPr id="17439" name="Rectangle 58"/>
                <p:cNvSpPr>
                  <a:spLocks noChangeArrowheads="1"/>
                </p:cNvSpPr>
                <p:nvPr/>
              </p:nvSpPr>
              <p:spPr bwMode="auto">
                <a:xfrm>
                  <a:off x="3696" y="2655"/>
                  <a:ext cx="20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i="1" dirty="0"/>
                    <a:t>~</a:t>
                  </a:r>
                  <a:endParaRPr lang="en-US" sz="1800" i="1" dirty="0"/>
                </a:p>
              </p:txBody>
            </p:sp>
          </p:grpSp>
        </p:grpSp>
        <p:sp>
          <p:nvSpPr>
            <p:cNvPr id="17432" name="Line 38"/>
            <p:cNvSpPr>
              <a:spLocks noChangeShapeType="1"/>
            </p:cNvSpPr>
            <p:nvPr/>
          </p:nvSpPr>
          <p:spPr bwMode="auto">
            <a:xfrm>
              <a:off x="1066" y="346"/>
              <a:ext cx="195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95288" y="2708275"/>
            <a:ext cx="2968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 Rounded MT Bold" pitchFamily="34" charset="0"/>
              </a:rPr>
              <a:t> </a:t>
            </a:r>
            <a:r>
              <a:rPr lang="en-US" sz="1600" i="1">
                <a:latin typeface="Arial Rounded MT Bold" pitchFamily="34" charset="0"/>
              </a:rPr>
              <a:t>r = 0.1 cm -&gt;   _____  K / train</a:t>
            </a: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1763713" y="2708275"/>
            <a:ext cx="760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FF0000"/>
                </a:solidFill>
                <a:latin typeface="Arial Rounded MT Bold" pitchFamily="34" charset="0"/>
              </a:rPr>
              <a:t>14 000</a:t>
            </a: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1835150" y="2708275"/>
            <a:ext cx="58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>
                <a:solidFill>
                  <a:srgbClr val="FF0000"/>
                </a:solidFill>
                <a:latin typeface="Arial Rounded MT Bold" pitchFamily="34" charset="0"/>
              </a:rPr>
              <a:t> ???</a:t>
            </a: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1230313" y="3044825"/>
            <a:ext cx="2046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1800" b="1" i="1">
                <a:solidFill>
                  <a:srgbClr val="FF0000"/>
                </a:solidFill>
                <a:latin typeface="Arial Rounded MT Bold" pitchFamily="34" charset="0"/>
              </a:rPr>
              <a:t>this is to much !!</a:t>
            </a:r>
          </a:p>
        </p:txBody>
      </p:sp>
      <p:grpSp>
        <p:nvGrpSpPr>
          <p:cNvPr id="17437" name="Group 29"/>
          <p:cNvGrpSpPr>
            <a:grpSpLocks/>
          </p:cNvGrpSpPr>
          <p:nvPr/>
        </p:nvGrpSpPr>
        <p:grpSpPr bwMode="auto">
          <a:xfrm>
            <a:off x="2447925" y="201613"/>
            <a:ext cx="6911975" cy="6107112"/>
            <a:chOff x="1542" y="127"/>
            <a:chExt cx="4354" cy="3847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3901" y="307"/>
              <a:ext cx="428" cy="68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20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2222" y="2712"/>
              <a:ext cx="1179" cy="1134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stealth" w="med" len="med"/>
            </a:ln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2268" y="2304"/>
              <a:ext cx="902" cy="31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22" name="Straight Arrow Connector 9"/>
            <p:cNvCxnSpPr>
              <a:cxnSpLocks noChangeShapeType="1"/>
            </p:cNvCxnSpPr>
            <p:nvPr/>
          </p:nvCxnSpPr>
          <p:spPr bwMode="auto">
            <a:xfrm flipV="1">
              <a:off x="2222" y="2758"/>
              <a:ext cx="772" cy="318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stealth" w="med" len="med"/>
            </a:ln>
          </p:spPr>
        </p:cxnSp>
        <p:cxnSp>
          <p:nvCxnSpPr>
            <p:cNvPr id="11" name="Straight Arrow Connector 10"/>
            <p:cNvCxnSpPr/>
            <p:nvPr/>
          </p:nvCxnSpPr>
          <p:spPr>
            <a:xfrm flipH="1">
              <a:off x="4853" y="429"/>
              <a:ext cx="464" cy="651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4" name="TextBox 21"/>
            <p:cNvSpPr txBox="1">
              <a:spLocks noChangeArrowheads="1"/>
            </p:cNvSpPr>
            <p:nvPr/>
          </p:nvSpPr>
          <p:spPr bwMode="auto">
            <a:xfrm>
              <a:off x="4150" y="127"/>
              <a:ext cx="9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flux concentrator</a:t>
              </a:r>
            </a:p>
          </p:txBody>
        </p:sp>
        <p:sp>
          <p:nvSpPr>
            <p:cNvPr id="17425" name="TextBox 27"/>
            <p:cNvSpPr txBox="1">
              <a:spLocks noChangeArrowheads="1"/>
            </p:cNvSpPr>
            <p:nvPr/>
          </p:nvSpPr>
          <p:spPr bwMode="auto">
            <a:xfrm>
              <a:off x="5148" y="255"/>
              <a:ext cx="7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beam pipe</a:t>
              </a:r>
            </a:p>
          </p:txBody>
        </p:sp>
        <p:sp>
          <p:nvSpPr>
            <p:cNvPr id="10" name="TextBox 28"/>
            <p:cNvSpPr txBox="1">
              <a:spLocks noChangeArrowheads="1"/>
            </p:cNvSpPr>
            <p:nvPr/>
          </p:nvSpPr>
          <p:spPr bwMode="auto">
            <a:xfrm>
              <a:off x="1542" y="3801"/>
              <a:ext cx="7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vacuum seal</a:t>
              </a:r>
            </a:p>
          </p:txBody>
        </p:sp>
        <p:sp>
          <p:nvSpPr>
            <p:cNvPr id="17427" name="TextBox 29"/>
            <p:cNvSpPr txBox="1">
              <a:spLocks noChangeArrowheads="1"/>
            </p:cNvSpPr>
            <p:nvPr/>
          </p:nvSpPr>
          <p:spPr bwMode="auto">
            <a:xfrm>
              <a:off x="1815" y="2168"/>
              <a:ext cx="4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bearing</a:t>
              </a:r>
            </a:p>
          </p:txBody>
        </p:sp>
        <p:sp>
          <p:nvSpPr>
            <p:cNvPr id="17428" name="TextBox 30"/>
            <p:cNvSpPr txBox="1">
              <a:spLocks noChangeArrowheads="1"/>
            </p:cNvSpPr>
            <p:nvPr/>
          </p:nvSpPr>
          <p:spPr bwMode="auto">
            <a:xfrm>
              <a:off x="1874" y="2984"/>
              <a:ext cx="43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motor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4264" y="2622"/>
              <a:ext cx="624" cy="68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0" name="TextBox 33"/>
            <p:cNvSpPr txBox="1">
              <a:spLocks noChangeArrowheads="1"/>
            </p:cNvSpPr>
            <p:nvPr/>
          </p:nvSpPr>
          <p:spPr bwMode="auto">
            <a:xfrm>
              <a:off x="4785" y="2441"/>
              <a:ext cx="5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Arial Rounded MT Bold" pitchFamily="34" charset="0"/>
                </a:rPr>
                <a:t>chamber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/>
      <p:bldP spid="17434" grpId="0"/>
      <p:bldP spid="17435" grpId="0"/>
      <p:bldP spid="17435" grpId="1"/>
      <p:bldP spid="1743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D:\SimpleGeo\ILC_target\chamber_collimator_CTiW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-26988"/>
            <a:ext cx="7773987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20" name="Group 12"/>
          <p:cNvGrpSpPr>
            <a:grpSpLocks/>
          </p:cNvGrpSpPr>
          <p:nvPr/>
        </p:nvGrpSpPr>
        <p:grpSpPr bwMode="auto">
          <a:xfrm>
            <a:off x="541338" y="44450"/>
            <a:ext cx="4176712" cy="2611438"/>
            <a:chOff x="22" y="28"/>
            <a:chExt cx="2631" cy="1645"/>
          </a:xfrm>
        </p:grpSpPr>
        <p:pic>
          <p:nvPicPr>
            <p:cNvPr id="18454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FE7E7"/>
                </a:clrFrom>
                <a:clrTo>
                  <a:srgbClr val="EF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" y="28"/>
              <a:ext cx="2631" cy="1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5" name="Text Box 4"/>
            <p:cNvSpPr txBox="1">
              <a:spLocks noChangeArrowheads="1"/>
            </p:cNvSpPr>
            <p:nvPr/>
          </p:nvSpPr>
          <p:spPr bwMode="auto">
            <a:xfrm>
              <a:off x="521" y="1072"/>
              <a:ext cx="1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C            Ti      W</a:t>
              </a:r>
            </a:p>
          </p:txBody>
        </p:sp>
      </p:grp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4332288" y="2217738"/>
            <a:ext cx="908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 dirty="0">
                <a:latin typeface="Arial Rounded MT Bold" pitchFamily="34" charset="0"/>
              </a:rPr>
              <a:t>r = 0.1 cm</a:t>
            </a:r>
            <a:endParaRPr lang="en-US" sz="1200" b="1" i="1" dirty="0">
              <a:latin typeface="Arial Rounded MT Bold" pitchFamily="34" charset="0"/>
            </a:endParaRPr>
          </a:p>
        </p:txBody>
      </p:sp>
      <p:grpSp>
        <p:nvGrpSpPr>
          <p:cNvPr id="18468" name="Group 36"/>
          <p:cNvGrpSpPr>
            <a:grpSpLocks/>
          </p:cNvGrpSpPr>
          <p:nvPr/>
        </p:nvGrpSpPr>
        <p:grpSpPr bwMode="auto">
          <a:xfrm>
            <a:off x="1198563" y="2565400"/>
            <a:ext cx="1778000" cy="915988"/>
            <a:chOff x="436" y="1616"/>
            <a:chExt cx="1120" cy="577"/>
          </a:xfrm>
        </p:grpSpPr>
        <p:grpSp>
          <p:nvGrpSpPr>
            <p:cNvPr id="18439" name="Group 32"/>
            <p:cNvGrpSpPr>
              <a:grpSpLocks/>
            </p:cNvGrpSpPr>
            <p:nvPr/>
          </p:nvGrpSpPr>
          <p:grpSpPr bwMode="auto">
            <a:xfrm>
              <a:off x="454" y="1797"/>
              <a:ext cx="1102" cy="214"/>
              <a:chOff x="594" y="1843"/>
              <a:chExt cx="1102" cy="214"/>
            </a:xfrm>
          </p:grpSpPr>
          <p:sp>
            <p:nvSpPr>
              <p:cNvPr id="18450" name="Rectangle 17"/>
              <p:cNvSpPr>
                <a:spLocks noChangeArrowheads="1"/>
              </p:cNvSpPr>
              <p:nvPr/>
            </p:nvSpPr>
            <p:spPr bwMode="auto">
              <a:xfrm>
                <a:off x="594" y="1856"/>
                <a:ext cx="110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Ti</a:t>
                </a:r>
                <a:r>
                  <a:rPr lang="de-DE" sz="1200" b="1" i="1">
                    <a:latin typeface="Arial Rounded MT Bold" pitchFamily="34" charset="0"/>
                  </a:rPr>
                  <a:t> 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1300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18451" name="Group 18"/>
              <p:cNvGrpSpPr>
                <a:grpSpLocks/>
              </p:cNvGrpSpPr>
              <p:nvPr/>
            </p:nvGrpSpPr>
            <p:grpSpPr bwMode="auto">
              <a:xfrm>
                <a:off x="839" y="1843"/>
                <a:ext cx="172" cy="214"/>
                <a:chOff x="3696" y="2523"/>
                <a:chExt cx="172" cy="214"/>
              </a:xfrm>
            </p:grpSpPr>
            <p:sp>
              <p:nvSpPr>
                <p:cNvPr id="18452" name="Rectangle 19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18453" name="Rectangle 20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18440" name="Group 33"/>
            <p:cNvGrpSpPr>
              <a:grpSpLocks/>
            </p:cNvGrpSpPr>
            <p:nvPr/>
          </p:nvGrpSpPr>
          <p:grpSpPr bwMode="auto">
            <a:xfrm>
              <a:off x="436" y="1979"/>
              <a:ext cx="1105" cy="214"/>
              <a:chOff x="576" y="2070"/>
              <a:chExt cx="1105" cy="214"/>
            </a:xfrm>
          </p:grpSpPr>
          <p:sp>
            <p:nvSpPr>
              <p:cNvPr id="18446" name="Rectangle 22"/>
              <p:cNvSpPr>
                <a:spLocks noChangeArrowheads="1"/>
              </p:cNvSpPr>
              <p:nvPr/>
            </p:nvSpPr>
            <p:spPr bwMode="auto">
              <a:xfrm>
                <a:off x="576" y="2083"/>
                <a:ext cx="110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W</a:t>
                </a:r>
                <a:r>
                  <a:rPr lang="de-DE" sz="1200" b="1" i="1">
                    <a:latin typeface="Arial Rounded MT Bold" pitchFamily="34" charset="0"/>
                  </a:rPr>
                  <a:t> 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3600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18447" name="Group 23"/>
              <p:cNvGrpSpPr>
                <a:grpSpLocks/>
              </p:cNvGrpSpPr>
              <p:nvPr/>
            </p:nvGrpSpPr>
            <p:grpSpPr bwMode="auto">
              <a:xfrm>
                <a:off x="839" y="2070"/>
                <a:ext cx="172" cy="214"/>
                <a:chOff x="3696" y="2523"/>
                <a:chExt cx="172" cy="214"/>
              </a:xfrm>
            </p:grpSpPr>
            <p:sp>
              <p:nvSpPr>
                <p:cNvPr id="18448" name="Rectangle 24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18449" name="Rectangle 25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18441" name="Group 31"/>
            <p:cNvGrpSpPr>
              <a:grpSpLocks/>
            </p:cNvGrpSpPr>
            <p:nvPr/>
          </p:nvGrpSpPr>
          <p:grpSpPr bwMode="auto">
            <a:xfrm>
              <a:off x="454" y="1616"/>
              <a:ext cx="1059" cy="214"/>
              <a:chOff x="594" y="1616"/>
              <a:chExt cx="1059" cy="214"/>
            </a:xfrm>
          </p:grpSpPr>
          <p:sp>
            <p:nvSpPr>
              <p:cNvPr id="18442" name="Rectangle 32"/>
              <p:cNvSpPr>
                <a:spLocks noChangeArrowheads="1"/>
              </p:cNvSpPr>
              <p:nvPr/>
            </p:nvSpPr>
            <p:spPr bwMode="auto">
              <a:xfrm>
                <a:off x="594" y="1629"/>
                <a:ext cx="105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C</a:t>
                </a:r>
                <a:r>
                  <a:rPr lang="de-DE" sz="1200" b="1" i="1">
                    <a:latin typeface="Arial Rounded MT Bold" pitchFamily="34" charset="0"/>
                  </a:rPr>
                  <a:t>        </a:t>
                </a:r>
                <a:r>
                  <a:rPr lang="de-DE" sz="1200" b="1" i="1">
                    <a:solidFill>
                      <a:srgbClr val="009900"/>
                    </a:solidFill>
                    <a:latin typeface="Arial Rounded MT Bold" pitchFamily="34" charset="0"/>
                  </a:rPr>
                  <a:t>500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18443" name="Group 33"/>
              <p:cNvGrpSpPr>
                <a:grpSpLocks/>
              </p:cNvGrpSpPr>
              <p:nvPr/>
            </p:nvGrpSpPr>
            <p:grpSpPr bwMode="auto">
              <a:xfrm>
                <a:off x="839" y="1616"/>
                <a:ext cx="172" cy="214"/>
                <a:chOff x="3696" y="2523"/>
                <a:chExt cx="172" cy="214"/>
              </a:xfrm>
            </p:grpSpPr>
            <p:sp>
              <p:nvSpPr>
                <p:cNvPr id="18444" name="Rectangle 34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18445" name="Rectangle 35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</p:grpSp>
      <p:sp>
        <p:nvSpPr>
          <p:cNvPr id="18456" name="TextBox 68"/>
          <p:cNvSpPr txBox="1">
            <a:spLocks noChangeArrowheads="1"/>
          </p:cNvSpPr>
          <p:nvPr/>
        </p:nvSpPr>
        <p:spPr bwMode="auto">
          <a:xfrm>
            <a:off x="4932363" y="0"/>
            <a:ext cx="2557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modelling the collimator</a:t>
            </a: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755650" y="3494088"/>
            <a:ext cx="2913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1800" b="1" i="1">
                <a:solidFill>
                  <a:srgbClr val="FF0000"/>
                </a:solidFill>
                <a:latin typeface="Arial Rounded MT Bold" pitchFamily="34" charset="0"/>
              </a:rPr>
              <a:t>but this is still to much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6" grpId="0"/>
      <p:bldP spid="174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D:\SimpleGeo\ILC_target\chamber_collimator_CTiFeW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-26988"/>
            <a:ext cx="7777162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539750" y="73025"/>
            <a:ext cx="4176713" cy="2532063"/>
            <a:chOff x="385" y="1951"/>
            <a:chExt cx="2631" cy="1595"/>
          </a:xfrm>
        </p:grpSpPr>
        <p:pic>
          <p:nvPicPr>
            <p:cNvPr id="19503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FE7E7"/>
                </a:clrFrom>
                <a:clrTo>
                  <a:srgbClr val="EF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5" y="1951"/>
              <a:ext cx="2631" cy="1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04" name="Text Box 4"/>
            <p:cNvSpPr txBox="1">
              <a:spLocks noChangeArrowheads="1"/>
            </p:cNvSpPr>
            <p:nvPr/>
          </p:nvSpPr>
          <p:spPr bwMode="auto">
            <a:xfrm>
              <a:off x="884" y="2976"/>
              <a:ext cx="1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C            Ti      Fe   W</a:t>
              </a:r>
            </a:p>
          </p:txBody>
        </p:sp>
      </p:grpSp>
      <p:grpSp>
        <p:nvGrpSpPr>
          <p:cNvPr id="21514" name="Group 10"/>
          <p:cNvGrpSpPr>
            <a:grpSpLocks/>
          </p:cNvGrpSpPr>
          <p:nvPr/>
        </p:nvGrpSpPr>
        <p:grpSpPr bwMode="auto">
          <a:xfrm>
            <a:off x="539750" y="44450"/>
            <a:ext cx="4176713" cy="2611438"/>
            <a:chOff x="22" y="28"/>
            <a:chExt cx="2631" cy="1645"/>
          </a:xfrm>
        </p:grpSpPr>
        <p:pic>
          <p:nvPicPr>
            <p:cNvPr id="19501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FE7E7"/>
                </a:clrFrom>
                <a:clrTo>
                  <a:srgbClr val="EF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" y="28"/>
              <a:ext cx="2631" cy="1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02" name="Text Box 4"/>
            <p:cNvSpPr txBox="1">
              <a:spLocks noChangeArrowheads="1"/>
            </p:cNvSpPr>
            <p:nvPr/>
          </p:nvSpPr>
          <p:spPr bwMode="auto">
            <a:xfrm>
              <a:off x="521" y="1072"/>
              <a:ext cx="1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C            Ti      W</a:t>
              </a:r>
            </a:p>
          </p:txBody>
        </p:sp>
      </p:grpSp>
      <p:pic>
        <p:nvPicPr>
          <p:cNvPr id="19465" name="Picture 2" descr="D:\SimpleGeo\ILC_target\C_Ti_Fe_W_Spec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3789363"/>
            <a:ext cx="3449638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17"/>
          <p:cNvSpPr>
            <a:spLocks noChangeArrowheads="1"/>
          </p:cNvSpPr>
          <p:nvPr/>
        </p:nvSpPr>
        <p:spPr bwMode="auto">
          <a:xfrm>
            <a:off x="4330700" y="2217738"/>
            <a:ext cx="908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 dirty="0">
                <a:latin typeface="Arial Rounded MT Bold" pitchFamily="34" charset="0"/>
              </a:rPr>
              <a:t>r = 0.1 cm</a:t>
            </a:r>
            <a:endParaRPr lang="en-US" sz="1200" b="1" i="1" dirty="0">
              <a:latin typeface="Arial Rounded MT Bold" pitchFamily="34" charset="0"/>
            </a:endParaRPr>
          </a:p>
        </p:txBody>
      </p:sp>
      <p:grpSp>
        <p:nvGrpSpPr>
          <p:cNvPr id="19676" name="Group 220"/>
          <p:cNvGrpSpPr>
            <a:grpSpLocks/>
          </p:cNvGrpSpPr>
          <p:nvPr/>
        </p:nvGrpSpPr>
        <p:grpSpPr bwMode="auto">
          <a:xfrm>
            <a:off x="1196975" y="2565400"/>
            <a:ext cx="1785938" cy="1203325"/>
            <a:chOff x="436" y="1616"/>
            <a:chExt cx="1125" cy="758"/>
          </a:xfrm>
        </p:grpSpPr>
        <p:grpSp>
          <p:nvGrpSpPr>
            <p:cNvPr id="19481" name="Group 196"/>
            <p:cNvGrpSpPr>
              <a:grpSpLocks/>
            </p:cNvGrpSpPr>
            <p:nvPr/>
          </p:nvGrpSpPr>
          <p:grpSpPr bwMode="auto">
            <a:xfrm>
              <a:off x="454" y="1797"/>
              <a:ext cx="1095" cy="214"/>
              <a:chOff x="594" y="1843"/>
              <a:chExt cx="1095" cy="214"/>
            </a:xfrm>
          </p:grpSpPr>
          <p:sp>
            <p:nvSpPr>
              <p:cNvPr id="19497" name="Rectangle 17"/>
              <p:cNvSpPr>
                <a:spLocks noChangeArrowheads="1"/>
              </p:cNvSpPr>
              <p:nvPr/>
            </p:nvSpPr>
            <p:spPr bwMode="auto">
              <a:xfrm>
                <a:off x="594" y="1856"/>
                <a:ext cx="109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Ti </a:t>
                </a:r>
                <a:r>
                  <a:rPr lang="de-DE" sz="1200" b="1" i="1">
                    <a:latin typeface="Arial Rounded MT Bold" pitchFamily="34" charset="0"/>
                  </a:rPr>
                  <a:t>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1300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19498" name="Group 18"/>
              <p:cNvGrpSpPr>
                <a:grpSpLocks/>
              </p:cNvGrpSpPr>
              <p:nvPr/>
            </p:nvGrpSpPr>
            <p:grpSpPr bwMode="auto">
              <a:xfrm>
                <a:off x="839" y="1843"/>
                <a:ext cx="172" cy="214"/>
                <a:chOff x="3696" y="2523"/>
                <a:chExt cx="172" cy="214"/>
              </a:xfrm>
            </p:grpSpPr>
            <p:sp>
              <p:nvSpPr>
                <p:cNvPr id="19499" name="Rectangle 19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19500" name="Rectangle 20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19482" name="Group 201"/>
            <p:cNvGrpSpPr>
              <a:grpSpLocks/>
            </p:cNvGrpSpPr>
            <p:nvPr/>
          </p:nvGrpSpPr>
          <p:grpSpPr bwMode="auto">
            <a:xfrm>
              <a:off x="436" y="1979"/>
              <a:ext cx="1089" cy="214"/>
              <a:chOff x="576" y="2070"/>
              <a:chExt cx="1089" cy="214"/>
            </a:xfrm>
          </p:grpSpPr>
          <p:sp>
            <p:nvSpPr>
              <p:cNvPr id="19493" name="Rectangle 22"/>
              <p:cNvSpPr>
                <a:spLocks noChangeArrowheads="1"/>
              </p:cNvSpPr>
              <p:nvPr/>
            </p:nvSpPr>
            <p:spPr bwMode="auto">
              <a:xfrm>
                <a:off x="576" y="2083"/>
                <a:ext cx="108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Fe</a:t>
                </a:r>
                <a:r>
                  <a:rPr lang="de-DE" sz="1200" b="1" i="1">
                    <a:latin typeface="Arial Rounded MT Bold" pitchFamily="34" charset="0"/>
                  </a:rPr>
                  <a:t> 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 600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19494" name="Group 23"/>
              <p:cNvGrpSpPr>
                <a:grpSpLocks/>
              </p:cNvGrpSpPr>
              <p:nvPr/>
            </p:nvGrpSpPr>
            <p:grpSpPr bwMode="auto">
              <a:xfrm>
                <a:off x="839" y="2070"/>
                <a:ext cx="172" cy="214"/>
                <a:chOff x="3696" y="2523"/>
                <a:chExt cx="172" cy="214"/>
              </a:xfrm>
            </p:grpSpPr>
            <p:sp>
              <p:nvSpPr>
                <p:cNvPr id="19495" name="Rectangle 24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19496" name="Rectangle 25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19483" name="Group 206"/>
            <p:cNvGrpSpPr>
              <a:grpSpLocks/>
            </p:cNvGrpSpPr>
            <p:nvPr/>
          </p:nvGrpSpPr>
          <p:grpSpPr bwMode="auto">
            <a:xfrm>
              <a:off x="436" y="2160"/>
              <a:ext cx="1088" cy="214"/>
              <a:chOff x="576" y="2296"/>
              <a:chExt cx="1088" cy="214"/>
            </a:xfrm>
          </p:grpSpPr>
          <p:sp>
            <p:nvSpPr>
              <p:cNvPr id="19489" name="Rectangle 27"/>
              <p:cNvSpPr>
                <a:spLocks noChangeArrowheads="1"/>
              </p:cNvSpPr>
              <p:nvPr/>
            </p:nvSpPr>
            <p:spPr bwMode="auto">
              <a:xfrm>
                <a:off x="576" y="2309"/>
                <a:ext cx="10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W </a:t>
                </a:r>
                <a:r>
                  <a:rPr lang="de-DE" sz="1200" b="1" i="1">
                    <a:latin typeface="Arial Rounded MT Bold" pitchFamily="34" charset="0"/>
                  </a:rPr>
                  <a:t>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  900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19490" name="Group 28"/>
              <p:cNvGrpSpPr>
                <a:grpSpLocks/>
              </p:cNvGrpSpPr>
              <p:nvPr/>
            </p:nvGrpSpPr>
            <p:grpSpPr bwMode="auto">
              <a:xfrm>
                <a:off x="839" y="2296"/>
                <a:ext cx="172" cy="214"/>
                <a:chOff x="3696" y="2523"/>
                <a:chExt cx="172" cy="214"/>
              </a:xfrm>
            </p:grpSpPr>
            <p:sp>
              <p:nvSpPr>
                <p:cNvPr id="19491" name="Rectangle 29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19492" name="Rectangle 30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19484" name="Group 211"/>
            <p:cNvGrpSpPr>
              <a:grpSpLocks/>
            </p:cNvGrpSpPr>
            <p:nvPr/>
          </p:nvGrpSpPr>
          <p:grpSpPr bwMode="auto">
            <a:xfrm>
              <a:off x="454" y="1616"/>
              <a:ext cx="1107" cy="214"/>
              <a:chOff x="594" y="1616"/>
              <a:chExt cx="1107" cy="214"/>
            </a:xfrm>
          </p:grpSpPr>
          <p:sp>
            <p:nvSpPr>
              <p:cNvPr id="19485" name="Rectangle 32"/>
              <p:cNvSpPr>
                <a:spLocks noChangeArrowheads="1"/>
              </p:cNvSpPr>
              <p:nvPr/>
            </p:nvSpPr>
            <p:spPr bwMode="auto">
              <a:xfrm>
                <a:off x="594" y="1629"/>
                <a:ext cx="110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C</a:t>
                </a:r>
                <a:r>
                  <a:rPr lang="de-DE" sz="1200" b="1" i="1">
                    <a:latin typeface="Arial Rounded MT Bold" pitchFamily="34" charset="0"/>
                  </a:rPr>
                  <a:t>         </a:t>
                </a:r>
                <a:r>
                  <a:rPr lang="de-DE" sz="1200" b="1" i="1">
                    <a:solidFill>
                      <a:srgbClr val="009900"/>
                    </a:solidFill>
                    <a:latin typeface="Arial Rounded MT Bold" pitchFamily="34" charset="0"/>
                  </a:rPr>
                  <a:t>500  </a:t>
                </a:r>
                <a:r>
                  <a:rPr lang="de-DE" sz="1200" b="1" i="1">
                    <a:latin typeface="Arial Rounded MT Bold" pitchFamily="34" charset="0"/>
                  </a:rPr>
                  <a:t>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19486" name="Group 33"/>
              <p:cNvGrpSpPr>
                <a:grpSpLocks/>
              </p:cNvGrpSpPr>
              <p:nvPr/>
            </p:nvGrpSpPr>
            <p:grpSpPr bwMode="auto">
              <a:xfrm>
                <a:off x="839" y="1616"/>
                <a:ext cx="172" cy="214"/>
                <a:chOff x="3696" y="2523"/>
                <a:chExt cx="172" cy="214"/>
              </a:xfrm>
            </p:grpSpPr>
            <p:sp>
              <p:nvSpPr>
                <p:cNvPr id="19487" name="Rectangle 34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19488" name="Rectangle 35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</p:grpSp>
      <p:grpSp>
        <p:nvGrpSpPr>
          <p:cNvPr id="19677" name="Group 221"/>
          <p:cNvGrpSpPr>
            <a:grpSpLocks/>
          </p:cNvGrpSpPr>
          <p:nvPr/>
        </p:nvGrpSpPr>
        <p:grpSpPr bwMode="auto">
          <a:xfrm>
            <a:off x="2982913" y="2867025"/>
            <a:ext cx="1201737" cy="850900"/>
            <a:chOff x="1561" y="1806"/>
            <a:chExt cx="757" cy="536"/>
          </a:xfrm>
        </p:grpSpPr>
        <p:sp>
          <p:nvSpPr>
            <p:cNvPr id="19478" name="Rectangle 217"/>
            <p:cNvSpPr>
              <a:spLocks noChangeArrowheads="1"/>
            </p:cNvSpPr>
            <p:nvPr/>
          </p:nvSpPr>
          <p:spPr bwMode="auto">
            <a:xfrm>
              <a:off x="1565" y="1806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>
                  <a:latin typeface="Arial Rounded MT Bold" pitchFamily="34" charset="0"/>
                </a:rPr>
                <a:t>-&gt;  </a:t>
              </a:r>
              <a:r>
                <a:rPr lang="de-DE" sz="1200" b="1" i="1">
                  <a:solidFill>
                    <a:srgbClr val="0000CC"/>
                  </a:solidFill>
                  <a:latin typeface="Arial Rounded MT Bold" pitchFamily="34" charset="0"/>
                </a:rPr>
                <a:t>40</a:t>
              </a:r>
              <a:r>
                <a:rPr lang="de-DE" sz="1200" b="1" i="1">
                  <a:latin typeface="Arial Rounded MT Bold" pitchFamily="34" charset="0"/>
                </a:rPr>
                <a:t> K / train</a:t>
              </a:r>
              <a:endParaRPr lang="en-US" sz="1200" b="1" i="1">
                <a:latin typeface="Arial Rounded MT Bold" pitchFamily="34" charset="0"/>
              </a:endParaRPr>
            </a:p>
          </p:txBody>
        </p:sp>
        <p:sp>
          <p:nvSpPr>
            <p:cNvPr id="19479" name="Rectangle 218"/>
            <p:cNvSpPr>
              <a:spLocks noChangeArrowheads="1"/>
            </p:cNvSpPr>
            <p:nvPr/>
          </p:nvSpPr>
          <p:spPr bwMode="auto">
            <a:xfrm>
              <a:off x="1561" y="2169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>
                  <a:latin typeface="Arial Rounded MT Bold" pitchFamily="34" charset="0"/>
                </a:rPr>
                <a:t>-&gt;  </a:t>
              </a:r>
              <a:r>
                <a:rPr lang="de-DE" sz="1200" b="1" i="1">
                  <a:solidFill>
                    <a:srgbClr val="0000CC"/>
                  </a:solidFill>
                  <a:latin typeface="Arial Rounded MT Bold" pitchFamily="34" charset="0"/>
                </a:rPr>
                <a:t>20</a:t>
              </a:r>
              <a:r>
                <a:rPr lang="de-DE" sz="1200" b="1" i="1">
                  <a:latin typeface="Arial Rounded MT Bold" pitchFamily="34" charset="0"/>
                </a:rPr>
                <a:t> K / train</a:t>
              </a:r>
              <a:endParaRPr lang="en-US" sz="1200" b="1" i="1">
                <a:latin typeface="Arial Rounded MT Bold" pitchFamily="34" charset="0"/>
              </a:endParaRPr>
            </a:p>
          </p:txBody>
        </p:sp>
        <p:sp>
          <p:nvSpPr>
            <p:cNvPr id="19480" name="Rectangle 219"/>
            <p:cNvSpPr>
              <a:spLocks noChangeArrowheads="1"/>
            </p:cNvSpPr>
            <p:nvPr/>
          </p:nvSpPr>
          <p:spPr bwMode="auto">
            <a:xfrm>
              <a:off x="1561" y="1987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>
                  <a:latin typeface="Arial Rounded MT Bold" pitchFamily="34" charset="0"/>
                </a:rPr>
                <a:t>-&gt;  </a:t>
              </a:r>
              <a:r>
                <a:rPr lang="de-DE" sz="1200" b="1" i="1">
                  <a:solidFill>
                    <a:srgbClr val="0000CC"/>
                  </a:solidFill>
                  <a:latin typeface="Arial Rounded MT Bold" pitchFamily="34" charset="0"/>
                </a:rPr>
                <a:t>40</a:t>
              </a:r>
              <a:r>
                <a:rPr lang="de-DE" sz="1200" b="1" i="1">
                  <a:latin typeface="Arial Rounded MT Bold" pitchFamily="34" charset="0"/>
                </a:rPr>
                <a:t> K / train</a:t>
              </a:r>
              <a:endParaRPr lang="en-US" sz="1200" b="1" i="1">
                <a:latin typeface="Arial Rounded MT Bold" pitchFamily="34" charset="0"/>
              </a:endParaRPr>
            </a:p>
          </p:txBody>
        </p:sp>
      </p:grpSp>
      <p:grpSp>
        <p:nvGrpSpPr>
          <p:cNvPr id="19684" name="Group 228"/>
          <p:cNvGrpSpPr>
            <a:grpSpLocks/>
          </p:cNvGrpSpPr>
          <p:nvPr/>
        </p:nvGrpSpPr>
        <p:grpSpPr bwMode="auto">
          <a:xfrm>
            <a:off x="1406525" y="4425950"/>
            <a:ext cx="2741613" cy="1685925"/>
            <a:chOff x="339" y="2840"/>
            <a:chExt cx="2088" cy="1262"/>
          </a:xfrm>
        </p:grpSpPr>
        <p:pic>
          <p:nvPicPr>
            <p:cNvPr id="19472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7E7"/>
                </a:clrFrom>
                <a:clrTo>
                  <a:srgbClr val="EFE7E7">
                    <a:alpha val="0"/>
                  </a:srgbClr>
                </a:clrTo>
              </a:clrChange>
              <a:lum contrast="-60000"/>
              <a:grayscl/>
            </a:blip>
            <a:srcRect/>
            <a:stretch>
              <a:fillRect/>
            </a:stretch>
          </p:blipFill>
          <p:spPr bwMode="auto">
            <a:xfrm>
              <a:off x="339" y="3035"/>
              <a:ext cx="1678" cy="1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473" name="Group 223"/>
            <p:cNvGrpSpPr>
              <a:grpSpLocks/>
            </p:cNvGrpSpPr>
            <p:nvPr/>
          </p:nvGrpSpPr>
          <p:grpSpPr bwMode="auto">
            <a:xfrm>
              <a:off x="1120" y="2840"/>
              <a:ext cx="1307" cy="247"/>
              <a:chOff x="594" y="1843"/>
              <a:chExt cx="1307" cy="247"/>
            </a:xfrm>
          </p:grpSpPr>
          <p:sp>
            <p:nvSpPr>
              <p:cNvPr id="19474" name="Rectangle 17"/>
              <p:cNvSpPr>
                <a:spLocks noChangeArrowheads="1"/>
              </p:cNvSpPr>
              <p:nvPr/>
            </p:nvSpPr>
            <p:spPr bwMode="auto">
              <a:xfrm>
                <a:off x="594" y="1856"/>
                <a:ext cx="1307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i="1">
                    <a:latin typeface="Symbol" pitchFamily="18" charset="2"/>
                  </a:rPr>
                  <a:t>D</a:t>
                </a:r>
                <a:r>
                  <a:rPr lang="de-DE" sz="1200" i="1"/>
                  <a:t> </a:t>
                </a:r>
                <a:r>
                  <a:rPr lang="de-DE" sz="1200" i="1">
                    <a:latin typeface="Arial Rounded MT Bold" pitchFamily="34" charset="0"/>
                  </a:rPr>
                  <a:t>T</a:t>
                </a:r>
                <a:r>
                  <a:rPr lang="de-DE" sz="1200" i="1" baseline="-25000">
                    <a:latin typeface="Arial Rounded MT Bold" pitchFamily="34" charset="0"/>
                  </a:rPr>
                  <a:t>W</a:t>
                </a:r>
                <a:r>
                  <a:rPr lang="de-DE" sz="1200" i="1">
                    <a:latin typeface="Arial Rounded MT Bold" pitchFamily="34" charset="0"/>
                  </a:rPr>
                  <a:t>      </a:t>
                </a:r>
                <a:r>
                  <a:rPr lang="de-DE" sz="1200" i="1">
                    <a:solidFill>
                      <a:srgbClr val="FF0000"/>
                    </a:solidFill>
                    <a:latin typeface="Arial Rounded MT Bold" pitchFamily="34" charset="0"/>
                  </a:rPr>
                  <a:t>3600</a:t>
                </a:r>
                <a:r>
                  <a:rPr lang="de-DE" sz="1200" i="1">
                    <a:latin typeface="Arial Rounded MT Bold" pitchFamily="34" charset="0"/>
                  </a:rPr>
                  <a:t> K / train</a:t>
                </a:r>
                <a:endParaRPr lang="en-US" sz="1200" i="1">
                  <a:latin typeface="Arial Rounded MT Bold" pitchFamily="34" charset="0"/>
                </a:endParaRPr>
              </a:p>
            </p:txBody>
          </p:sp>
          <p:grpSp>
            <p:nvGrpSpPr>
              <p:cNvPr id="19475" name="Group 18"/>
              <p:cNvGrpSpPr>
                <a:grpSpLocks/>
              </p:cNvGrpSpPr>
              <p:nvPr/>
            </p:nvGrpSpPr>
            <p:grpSpPr bwMode="auto">
              <a:xfrm>
                <a:off x="839" y="1843"/>
                <a:ext cx="209" cy="247"/>
                <a:chOff x="3696" y="2523"/>
                <a:chExt cx="209" cy="247"/>
              </a:xfrm>
            </p:grpSpPr>
            <p:sp>
              <p:nvSpPr>
                <p:cNvPr id="19476" name="Rectangle 19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209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19477" name="Rectangle 20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209" cy="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</p:grpSp>
      <p:grpSp>
        <p:nvGrpSpPr>
          <p:cNvPr id="19508" name="Group 52"/>
          <p:cNvGrpSpPr>
            <a:grpSpLocks/>
          </p:cNvGrpSpPr>
          <p:nvPr/>
        </p:nvGrpSpPr>
        <p:grpSpPr bwMode="auto">
          <a:xfrm>
            <a:off x="539750" y="85725"/>
            <a:ext cx="4175125" cy="2551113"/>
            <a:chOff x="340" y="54"/>
            <a:chExt cx="2630" cy="1607"/>
          </a:xfrm>
        </p:grpSpPr>
        <p:pic>
          <p:nvPicPr>
            <p:cNvPr id="19470" name="Picture 4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FE7E7"/>
                </a:clrFrom>
                <a:clrTo>
                  <a:srgbClr val="EF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54"/>
              <a:ext cx="2630" cy="1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1" name="Rectangle 21"/>
            <p:cNvSpPr>
              <a:spLocks noChangeArrowheads="1"/>
            </p:cNvSpPr>
            <p:nvPr/>
          </p:nvSpPr>
          <p:spPr bwMode="auto">
            <a:xfrm>
              <a:off x="839" y="1071"/>
              <a:ext cx="18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C            Ti                 </a:t>
              </a:r>
              <a:r>
                <a:rPr lang="en-US" sz="1600"/>
                <a:t>Fe W</a:t>
              </a: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6238" y="1849438"/>
            <a:ext cx="25923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10" name="Picture 54" descr="Colli_TiCon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3138" y="3792538"/>
            <a:ext cx="34575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11" name="Rectangle 17"/>
          <p:cNvSpPr>
            <a:spLocks noChangeArrowheads="1"/>
          </p:cNvSpPr>
          <p:nvPr/>
        </p:nvSpPr>
        <p:spPr bwMode="auto">
          <a:xfrm>
            <a:off x="4318000" y="2492375"/>
            <a:ext cx="830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 dirty="0">
                <a:latin typeface="Arial Rounded MT Bold" pitchFamily="34" charset="0"/>
              </a:rPr>
              <a:t>z = </a:t>
            </a:r>
            <a:r>
              <a:rPr lang="de-DE" sz="1200" b="1" i="1" dirty="0">
                <a:solidFill>
                  <a:srgbClr val="008000"/>
                </a:solidFill>
                <a:latin typeface="Arial Rounded MT Bold" pitchFamily="34" charset="0"/>
              </a:rPr>
              <a:t>1.2 </a:t>
            </a:r>
            <a:r>
              <a:rPr lang="de-DE" sz="1200" b="1" i="1" dirty="0">
                <a:latin typeface="Arial Rounded MT Bold" pitchFamily="34" charset="0"/>
              </a:rPr>
              <a:t>m</a:t>
            </a:r>
            <a:endParaRPr lang="en-US" sz="1200" b="1" i="1" dirty="0">
              <a:latin typeface="Arial Rounded MT Bold" pitchFamily="34" charset="0"/>
            </a:endParaRPr>
          </a:p>
        </p:txBody>
      </p:sp>
      <p:sp>
        <p:nvSpPr>
          <p:cNvPr id="19469" name="TextBox 68"/>
          <p:cNvSpPr txBox="1">
            <a:spLocks noChangeArrowheads="1"/>
          </p:cNvSpPr>
          <p:nvPr/>
        </p:nvSpPr>
        <p:spPr bwMode="auto">
          <a:xfrm>
            <a:off x="4932363" y="0"/>
            <a:ext cx="2557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modelling the collimator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9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D:\SimpleGeo\ILC_target\chamber_collimator_CTiFeW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-26988"/>
            <a:ext cx="7777162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17"/>
          <p:cNvSpPr>
            <a:spLocks noChangeArrowheads="1"/>
          </p:cNvSpPr>
          <p:nvPr/>
        </p:nvSpPr>
        <p:spPr bwMode="auto">
          <a:xfrm>
            <a:off x="4330700" y="2217738"/>
            <a:ext cx="908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 dirty="0">
                <a:latin typeface="Arial Rounded MT Bold" pitchFamily="34" charset="0"/>
              </a:rPr>
              <a:t>r = 0.1 cm</a:t>
            </a:r>
            <a:endParaRPr lang="en-US" sz="1200" b="1" i="1" dirty="0">
              <a:latin typeface="Arial Rounded MT Bold" pitchFamily="34" charset="0"/>
            </a:endParaRPr>
          </a:p>
        </p:txBody>
      </p:sp>
      <p:grpSp>
        <p:nvGrpSpPr>
          <p:cNvPr id="38915" name="Group 220"/>
          <p:cNvGrpSpPr>
            <a:grpSpLocks/>
          </p:cNvGrpSpPr>
          <p:nvPr/>
        </p:nvGrpSpPr>
        <p:grpSpPr bwMode="auto">
          <a:xfrm>
            <a:off x="1196975" y="2565400"/>
            <a:ext cx="1785938" cy="1203325"/>
            <a:chOff x="436" y="1616"/>
            <a:chExt cx="1125" cy="758"/>
          </a:xfrm>
        </p:grpSpPr>
        <p:grpSp>
          <p:nvGrpSpPr>
            <p:cNvPr id="38930" name="Group 196"/>
            <p:cNvGrpSpPr>
              <a:grpSpLocks/>
            </p:cNvGrpSpPr>
            <p:nvPr/>
          </p:nvGrpSpPr>
          <p:grpSpPr bwMode="auto">
            <a:xfrm>
              <a:off x="454" y="1797"/>
              <a:ext cx="1095" cy="214"/>
              <a:chOff x="594" y="1843"/>
              <a:chExt cx="1095" cy="214"/>
            </a:xfrm>
          </p:grpSpPr>
          <p:sp>
            <p:nvSpPr>
              <p:cNvPr id="38946" name="Rectangle 17"/>
              <p:cNvSpPr>
                <a:spLocks noChangeArrowheads="1"/>
              </p:cNvSpPr>
              <p:nvPr/>
            </p:nvSpPr>
            <p:spPr bwMode="auto">
              <a:xfrm>
                <a:off x="594" y="1856"/>
                <a:ext cx="109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Ti </a:t>
                </a:r>
                <a:r>
                  <a:rPr lang="de-DE" sz="1200" b="1" i="1">
                    <a:latin typeface="Arial Rounded MT Bold" pitchFamily="34" charset="0"/>
                  </a:rPr>
                  <a:t>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1300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38947" name="Group 18"/>
              <p:cNvGrpSpPr>
                <a:grpSpLocks/>
              </p:cNvGrpSpPr>
              <p:nvPr/>
            </p:nvGrpSpPr>
            <p:grpSpPr bwMode="auto">
              <a:xfrm>
                <a:off x="839" y="1843"/>
                <a:ext cx="172" cy="214"/>
                <a:chOff x="3696" y="2523"/>
                <a:chExt cx="172" cy="214"/>
              </a:xfrm>
            </p:grpSpPr>
            <p:sp>
              <p:nvSpPr>
                <p:cNvPr id="38948" name="Rectangle 19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38949" name="Rectangle 20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38931" name="Group 201"/>
            <p:cNvGrpSpPr>
              <a:grpSpLocks/>
            </p:cNvGrpSpPr>
            <p:nvPr/>
          </p:nvGrpSpPr>
          <p:grpSpPr bwMode="auto">
            <a:xfrm>
              <a:off x="436" y="1979"/>
              <a:ext cx="1089" cy="214"/>
              <a:chOff x="576" y="2070"/>
              <a:chExt cx="1089" cy="214"/>
            </a:xfrm>
          </p:grpSpPr>
          <p:sp>
            <p:nvSpPr>
              <p:cNvPr id="38942" name="Rectangle 22"/>
              <p:cNvSpPr>
                <a:spLocks noChangeArrowheads="1"/>
              </p:cNvSpPr>
              <p:nvPr/>
            </p:nvSpPr>
            <p:spPr bwMode="auto">
              <a:xfrm>
                <a:off x="576" y="2083"/>
                <a:ext cx="108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Fe</a:t>
                </a:r>
                <a:r>
                  <a:rPr lang="de-DE" sz="1200" b="1" i="1">
                    <a:latin typeface="Arial Rounded MT Bold" pitchFamily="34" charset="0"/>
                  </a:rPr>
                  <a:t> 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 600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38943" name="Group 23"/>
              <p:cNvGrpSpPr>
                <a:grpSpLocks/>
              </p:cNvGrpSpPr>
              <p:nvPr/>
            </p:nvGrpSpPr>
            <p:grpSpPr bwMode="auto">
              <a:xfrm>
                <a:off x="839" y="2070"/>
                <a:ext cx="172" cy="214"/>
                <a:chOff x="3696" y="2523"/>
                <a:chExt cx="172" cy="214"/>
              </a:xfrm>
            </p:grpSpPr>
            <p:sp>
              <p:nvSpPr>
                <p:cNvPr id="38944" name="Rectangle 24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38945" name="Rectangle 25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38932" name="Group 206"/>
            <p:cNvGrpSpPr>
              <a:grpSpLocks/>
            </p:cNvGrpSpPr>
            <p:nvPr/>
          </p:nvGrpSpPr>
          <p:grpSpPr bwMode="auto">
            <a:xfrm>
              <a:off x="436" y="2160"/>
              <a:ext cx="1088" cy="214"/>
              <a:chOff x="576" y="2296"/>
              <a:chExt cx="1088" cy="214"/>
            </a:xfrm>
          </p:grpSpPr>
          <p:sp>
            <p:nvSpPr>
              <p:cNvPr id="38938" name="Rectangle 27"/>
              <p:cNvSpPr>
                <a:spLocks noChangeArrowheads="1"/>
              </p:cNvSpPr>
              <p:nvPr/>
            </p:nvSpPr>
            <p:spPr bwMode="auto">
              <a:xfrm>
                <a:off x="576" y="2309"/>
                <a:ext cx="10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W </a:t>
                </a:r>
                <a:r>
                  <a:rPr lang="de-DE" sz="1200" b="1" i="1">
                    <a:latin typeface="Arial Rounded MT Bold" pitchFamily="34" charset="0"/>
                  </a:rPr>
                  <a:t>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  900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38939" name="Group 28"/>
              <p:cNvGrpSpPr>
                <a:grpSpLocks/>
              </p:cNvGrpSpPr>
              <p:nvPr/>
            </p:nvGrpSpPr>
            <p:grpSpPr bwMode="auto">
              <a:xfrm>
                <a:off x="839" y="2296"/>
                <a:ext cx="172" cy="214"/>
                <a:chOff x="3696" y="2523"/>
                <a:chExt cx="172" cy="214"/>
              </a:xfrm>
            </p:grpSpPr>
            <p:sp>
              <p:nvSpPr>
                <p:cNvPr id="38940" name="Rectangle 29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38941" name="Rectangle 30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38933" name="Group 211"/>
            <p:cNvGrpSpPr>
              <a:grpSpLocks/>
            </p:cNvGrpSpPr>
            <p:nvPr/>
          </p:nvGrpSpPr>
          <p:grpSpPr bwMode="auto">
            <a:xfrm>
              <a:off x="454" y="1616"/>
              <a:ext cx="1107" cy="214"/>
              <a:chOff x="594" y="1616"/>
              <a:chExt cx="1107" cy="214"/>
            </a:xfrm>
          </p:grpSpPr>
          <p:sp>
            <p:nvSpPr>
              <p:cNvPr id="38934" name="Rectangle 32"/>
              <p:cNvSpPr>
                <a:spLocks noChangeArrowheads="1"/>
              </p:cNvSpPr>
              <p:nvPr/>
            </p:nvSpPr>
            <p:spPr bwMode="auto">
              <a:xfrm>
                <a:off x="594" y="1629"/>
                <a:ext cx="110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 dirty="0">
                    <a:latin typeface="Symbol" pitchFamily="18" charset="2"/>
                  </a:rPr>
                  <a:t>D</a:t>
                </a:r>
                <a:r>
                  <a:rPr lang="de-DE" sz="1200" b="1" i="1" dirty="0"/>
                  <a:t> </a:t>
                </a:r>
                <a:r>
                  <a:rPr lang="de-DE" sz="1200" b="1" i="1" dirty="0">
                    <a:latin typeface="Arial Rounded MT Bold" pitchFamily="34" charset="0"/>
                  </a:rPr>
                  <a:t>T</a:t>
                </a:r>
                <a:r>
                  <a:rPr lang="de-DE" sz="1200" b="1" i="1" baseline="-25000" dirty="0">
                    <a:latin typeface="Arial Rounded MT Bold" pitchFamily="34" charset="0"/>
                  </a:rPr>
                  <a:t>C</a:t>
                </a:r>
                <a:r>
                  <a:rPr lang="de-DE" sz="1200" b="1" i="1" dirty="0">
                    <a:latin typeface="Arial Rounded MT Bold" pitchFamily="34" charset="0"/>
                  </a:rPr>
                  <a:t>         </a:t>
                </a:r>
                <a:r>
                  <a:rPr lang="de-DE" sz="1200" b="1" i="1" dirty="0">
                    <a:solidFill>
                      <a:srgbClr val="009900"/>
                    </a:solidFill>
                    <a:latin typeface="Arial Rounded MT Bold" pitchFamily="34" charset="0"/>
                  </a:rPr>
                  <a:t>500  </a:t>
                </a:r>
                <a:r>
                  <a:rPr lang="de-DE" sz="1200" b="1" i="1" dirty="0">
                    <a:latin typeface="Arial Rounded MT Bold" pitchFamily="34" charset="0"/>
                  </a:rPr>
                  <a:t>K / </a:t>
                </a:r>
                <a:r>
                  <a:rPr lang="de-DE" sz="1200" b="1" i="1" dirty="0" err="1">
                    <a:latin typeface="Arial Rounded MT Bold" pitchFamily="34" charset="0"/>
                  </a:rPr>
                  <a:t>train</a:t>
                </a:r>
                <a:endParaRPr lang="en-US" sz="1200" b="1" i="1" dirty="0">
                  <a:latin typeface="Arial Rounded MT Bold" pitchFamily="34" charset="0"/>
                </a:endParaRPr>
              </a:p>
            </p:txBody>
          </p:sp>
          <p:grpSp>
            <p:nvGrpSpPr>
              <p:cNvPr id="38935" name="Group 33"/>
              <p:cNvGrpSpPr>
                <a:grpSpLocks/>
              </p:cNvGrpSpPr>
              <p:nvPr/>
            </p:nvGrpSpPr>
            <p:grpSpPr bwMode="auto">
              <a:xfrm>
                <a:off x="839" y="1616"/>
                <a:ext cx="172" cy="214"/>
                <a:chOff x="3696" y="2523"/>
                <a:chExt cx="172" cy="214"/>
              </a:xfrm>
            </p:grpSpPr>
            <p:sp>
              <p:nvSpPr>
                <p:cNvPr id="38936" name="Rectangle 34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38937" name="Rectangle 35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</p:grpSp>
      <p:grpSp>
        <p:nvGrpSpPr>
          <p:cNvPr id="38916" name="Group 221"/>
          <p:cNvGrpSpPr>
            <a:grpSpLocks/>
          </p:cNvGrpSpPr>
          <p:nvPr/>
        </p:nvGrpSpPr>
        <p:grpSpPr bwMode="auto">
          <a:xfrm>
            <a:off x="2982913" y="2867025"/>
            <a:ext cx="1201737" cy="850900"/>
            <a:chOff x="1561" y="1806"/>
            <a:chExt cx="757" cy="536"/>
          </a:xfrm>
        </p:grpSpPr>
        <p:sp>
          <p:nvSpPr>
            <p:cNvPr id="38927" name="Rectangle 217"/>
            <p:cNvSpPr>
              <a:spLocks noChangeArrowheads="1"/>
            </p:cNvSpPr>
            <p:nvPr/>
          </p:nvSpPr>
          <p:spPr bwMode="auto">
            <a:xfrm>
              <a:off x="1565" y="1806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 dirty="0">
                  <a:latin typeface="Arial Rounded MT Bold" pitchFamily="34" charset="0"/>
                </a:rPr>
                <a:t>-&gt;  </a:t>
              </a:r>
              <a:r>
                <a:rPr lang="de-DE" sz="1200" b="1" i="1" dirty="0">
                  <a:solidFill>
                    <a:srgbClr val="0000CC"/>
                  </a:solidFill>
                  <a:latin typeface="Arial Rounded MT Bold" pitchFamily="34" charset="0"/>
                </a:rPr>
                <a:t>40</a:t>
              </a:r>
              <a:r>
                <a:rPr lang="de-DE" sz="1200" b="1" i="1" dirty="0">
                  <a:latin typeface="Arial Rounded MT Bold" pitchFamily="34" charset="0"/>
                </a:rPr>
                <a:t> K / </a:t>
              </a:r>
              <a:r>
                <a:rPr lang="de-DE" sz="1200" b="1" i="1" dirty="0" err="1">
                  <a:latin typeface="Arial Rounded MT Bold" pitchFamily="34" charset="0"/>
                </a:rPr>
                <a:t>train</a:t>
              </a:r>
              <a:endParaRPr lang="en-US" sz="1200" b="1" i="1" dirty="0">
                <a:latin typeface="Arial Rounded MT Bold" pitchFamily="34" charset="0"/>
              </a:endParaRPr>
            </a:p>
          </p:txBody>
        </p:sp>
        <p:sp>
          <p:nvSpPr>
            <p:cNvPr id="38928" name="Rectangle 218"/>
            <p:cNvSpPr>
              <a:spLocks noChangeArrowheads="1"/>
            </p:cNvSpPr>
            <p:nvPr/>
          </p:nvSpPr>
          <p:spPr bwMode="auto">
            <a:xfrm>
              <a:off x="1561" y="2169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>
                  <a:latin typeface="Arial Rounded MT Bold" pitchFamily="34" charset="0"/>
                </a:rPr>
                <a:t>-&gt;  </a:t>
              </a:r>
              <a:r>
                <a:rPr lang="de-DE" sz="1200" b="1" i="1">
                  <a:solidFill>
                    <a:srgbClr val="0000CC"/>
                  </a:solidFill>
                  <a:latin typeface="Arial Rounded MT Bold" pitchFamily="34" charset="0"/>
                </a:rPr>
                <a:t>20</a:t>
              </a:r>
              <a:r>
                <a:rPr lang="de-DE" sz="1200" b="1" i="1">
                  <a:latin typeface="Arial Rounded MT Bold" pitchFamily="34" charset="0"/>
                </a:rPr>
                <a:t> K / train</a:t>
              </a:r>
              <a:endParaRPr lang="en-US" sz="1200" b="1" i="1">
                <a:latin typeface="Arial Rounded MT Bold" pitchFamily="34" charset="0"/>
              </a:endParaRPr>
            </a:p>
          </p:txBody>
        </p:sp>
        <p:sp>
          <p:nvSpPr>
            <p:cNvPr id="38929" name="Rectangle 219"/>
            <p:cNvSpPr>
              <a:spLocks noChangeArrowheads="1"/>
            </p:cNvSpPr>
            <p:nvPr/>
          </p:nvSpPr>
          <p:spPr bwMode="auto">
            <a:xfrm>
              <a:off x="1561" y="1987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>
                  <a:latin typeface="Arial Rounded MT Bold" pitchFamily="34" charset="0"/>
                </a:rPr>
                <a:t>-&gt;  </a:t>
              </a:r>
              <a:r>
                <a:rPr lang="de-DE" sz="1200" b="1" i="1">
                  <a:solidFill>
                    <a:srgbClr val="0000CC"/>
                  </a:solidFill>
                  <a:latin typeface="Arial Rounded MT Bold" pitchFamily="34" charset="0"/>
                </a:rPr>
                <a:t>40</a:t>
              </a:r>
              <a:r>
                <a:rPr lang="de-DE" sz="1200" b="1" i="1">
                  <a:latin typeface="Arial Rounded MT Bold" pitchFamily="34" charset="0"/>
                </a:rPr>
                <a:t> K / train</a:t>
              </a:r>
              <a:endParaRPr lang="en-US" sz="1200" b="1" i="1">
                <a:latin typeface="Arial Rounded MT Bold" pitchFamily="34" charset="0"/>
              </a:endParaRPr>
            </a:p>
          </p:txBody>
        </p:sp>
      </p:grp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6238" y="1849438"/>
            <a:ext cx="25923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17"/>
          <p:cNvSpPr>
            <a:spLocks noChangeArrowheads="1"/>
          </p:cNvSpPr>
          <p:nvPr/>
        </p:nvSpPr>
        <p:spPr bwMode="auto">
          <a:xfrm>
            <a:off x="4318000" y="2492375"/>
            <a:ext cx="830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 dirty="0">
                <a:latin typeface="Arial Rounded MT Bold" pitchFamily="34" charset="0"/>
              </a:rPr>
              <a:t>z = </a:t>
            </a:r>
            <a:r>
              <a:rPr lang="de-DE" sz="1200" b="1" i="1" dirty="0">
                <a:solidFill>
                  <a:srgbClr val="008000"/>
                </a:solidFill>
                <a:latin typeface="Arial Rounded MT Bold" pitchFamily="34" charset="0"/>
              </a:rPr>
              <a:t>1.2 </a:t>
            </a:r>
            <a:r>
              <a:rPr lang="de-DE" sz="1200" b="1" i="1" dirty="0">
                <a:latin typeface="Arial Rounded MT Bold" pitchFamily="34" charset="0"/>
              </a:rPr>
              <a:t>m</a:t>
            </a:r>
            <a:endParaRPr lang="en-US" sz="1200" b="1" i="1" dirty="0">
              <a:latin typeface="Arial Rounded MT Bold" pitchFamily="34" charset="0"/>
            </a:endParaRPr>
          </a:p>
        </p:txBody>
      </p:sp>
      <p:sp>
        <p:nvSpPr>
          <p:cNvPr id="38919" name="TextBox 68"/>
          <p:cNvSpPr txBox="1">
            <a:spLocks noChangeArrowheads="1"/>
          </p:cNvSpPr>
          <p:nvPr/>
        </p:nvSpPr>
        <p:spPr bwMode="auto">
          <a:xfrm>
            <a:off x="4932363" y="0"/>
            <a:ext cx="2557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rgbClr val="0070C0"/>
                </a:solidFill>
                <a:latin typeface="Arial Rounded MT Bold" pitchFamily="34" charset="0"/>
              </a:rPr>
              <a:t>modelling the collimator</a:t>
            </a:r>
          </a:p>
        </p:txBody>
      </p:sp>
      <p:pic>
        <p:nvPicPr>
          <p:cNvPr id="38920" name="Picture 54" descr="Colli_TiCo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851275"/>
            <a:ext cx="41052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7" name="Rectangle 57"/>
          <p:cNvSpPr>
            <a:spLocks noChangeArrowheads="1"/>
          </p:cNvSpPr>
          <p:nvPr/>
        </p:nvSpPr>
        <p:spPr bwMode="auto">
          <a:xfrm>
            <a:off x="2987675" y="2565400"/>
            <a:ext cx="1285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 dirty="0">
                <a:latin typeface="Arial Rounded MT Bold" pitchFamily="34" charset="0"/>
              </a:rPr>
              <a:t>-&gt;  </a:t>
            </a:r>
            <a:r>
              <a:rPr lang="de-DE" sz="1200" b="1" i="1" dirty="0">
                <a:solidFill>
                  <a:srgbClr val="0000CC"/>
                </a:solidFill>
                <a:latin typeface="Arial Rounded MT Bold" pitchFamily="34" charset="0"/>
              </a:rPr>
              <a:t>200 </a:t>
            </a:r>
            <a:r>
              <a:rPr lang="de-DE" sz="1200" b="1" i="1" dirty="0">
                <a:latin typeface="Arial Rounded MT Bold" pitchFamily="34" charset="0"/>
              </a:rPr>
              <a:t>K / </a:t>
            </a:r>
            <a:r>
              <a:rPr lang="de-DE" sz="1200" b="1" i="1" dirty="0" err="1">
                <a:latin typeface="Arial Rounded MT Bold" pitchFamily="34" charset="0"/>
              </a:rPr>
              <a:t>train</a:t>
            </a:r>
            <a:endParaRPr lang="en-US" sz="1200" b="1" i="1" dirty="0">
              <a:latin typeface="Arial Rounded MT Bold" pitchFamily="34" charset="0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4318000" y="2794000"/>
            <a:ext cx="830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 dirty="0">
                <a:latin typeface="Arial Rounded MT Bold" pitchFamily="34" charset="0"/>
              </a:rPr>
              <a:t>z = </a:t>
            </a:r>
            <a:r>
              <a:rPr lang="de-DE" sz="1200" b="1" i="1" dirty="0">
                <a:solidFill>
                  <a:srgbClr val="0000CC"/>
                </a:solidFill>
                <a:latin typeface="Arial Rounded MT Bold" pitchFamily="34" charset="0"/>
              </a:rPr>
              <a:t>4.0 </a:t>
            </a:r>
            <a:r>
              <a:rPr lang="de-DE" sz="1200" b="1" i="1" dirty="0">
                <a:latin typeface="Arial Rounded MT Bold" pitchFamily="34" charset="0"/>
              </a:rPr>
              <a:t>m</a:t>
            </a:r>
            <a:endParaRPr lang="en-US" sz="1200" b="1" i="1" dirty="0">
              <a:latin typeface="Arial Rounded MT Bold" pitchFamily="34" charset="0"/>
            </a:endParaRPr>
          </a:p>
        </p:txBody>
      </p:sp>
      <p:grpSp>
        <p:nvGrpSpPr>
          <p:cNvPr id="38923" name="Group 46"/>
          <p:cNvGrpSpPr>
            <a:grpSpLocks/>
          </p:cNvGrpSpPr>
          <p:nvPr/>
        </p:nvGrpSpPr>
        <p:grpSpPr bwMode="auto">
          <a:xfrm>
            <a:off x="539750" y="90488"/>
            <a:ext cx="4176713" cy="2546350"/>
            <a:chOff x="340" y="57"/>
            <a:chExt cx="2631" cy="1604"/>
          </a:xfrm>
        </p:grpSpPr>
        <p:pic>
          <p:nvPicPr>
            <p:cNvPr id="38925" name="Picture 5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EFE7E7"/>
                </a:clrFrom>
                <a:clrTo>
                  <a:srgbClr val="EF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57"/>
              <a:ext cx="2631" cy="1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6" name="Rectangle 21"/>
            <p:cNvSpPr>
              <a:spLocks noChangeArrowheads="1"/>
            </p:cNvSpPr>
            <p:nvPr/>
          </p:nvSpPr>
          <p:spPr bwMode="auto">
            <a:xfrm>
              <a:off x="1271" y="1071"/>
              <a:ext cx="1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C                      Ti</a:t>
              </a:r>
              <a:endParaRPr lang="en-US" sz="1400" b="1"/>
            </a:p>
          </p:txBody>
        </p:sp>
      </p:grpSp>
      <p:pic>
        <p:nvPicPr>
          <p:cNvPr id="19507" name="Picture 51" descr=" E - [ Gev-cm3-primary ]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FE7E7"/>
              </a:clrFrom>
              <a:clrTo>
                <a:srgbClr val="EF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851275"/>
            <a:ext cx="4103688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D:\SimpleGeo\ILC_target\chamber_collimator_CTiFeW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8538" y="-26988"/>
            <a:ext cx="7777162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2" name="Group 221"/>
          <p:cNvGrpSpPr>
            <a:grpSpLocks/>
          </p:cNvGrpSpPr>
          <p:nvPr/>
        </p:nvGrpSpPr>
        <p:grpSpPr bwMode="auto">
          <a:xfrm>
            <a:off x="2982913" y="2867025"/>
            <a:ext cx="1201737" cy="850900"/>
            <a:chOff x="1561" y="1806"/>
            <a:chExt cx="757" cy="536"/>
          </a:xfrm>
        </p:grpSpPr>
        <p:sp>
          <p:nvSpPr>
            <p:cNvPr id="20543" name="Rectangle 217"/>
            <p:cNvSpPr>
              <a:spLocks noChangeArrowheads="1"/>
            </p:cNvSpPr>
            <p:nvPr/>
          </p:nvSpPr>
          <p:spPr bwMode="auto">
            <a:xfrm>
              <a:off x="1565" y="1806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>
                  <a:latin typeface="Arial Rounded MT Bold" pitchFamily="34" charset="0"/>
                </a:rPr>
                <a:t>-&gt;  </a:t>
              </a:r>
              <a:r>
                <a:rPr lang="de-DE" sz="1200" b="1" i="1">
                  <a:solidFill>
                    <a:srgbClr val="0000CC"/>
                  </a:solidFill>
                  <a:latin typeface="Arial Rounded MT Bold" pitchFamily="34" charset="0"/>
                </a:rPr>
                <a:t>40</a:t>
              </a:r>
              <a:r>
                <a:rPr lang="de-DE" sz="1200" b="1" i="1">
                  <a:latin typeface="Arial Rounded MT Bold" pitchFamily="34" charset="0"/>
                </a:rPr>
                <a:t> K / train</a:t>
              </a:r>
              <a:endParaRPr lang="en-US" sz="1200" b="1" i="1">
                <a:latin typeface="Arial Rounded MT Bold" pitchFamily="34" charset="0"/>
              </a:endParaRPr>
            </a:p>
          </p:txBody>
        </p:sp>
        <p:sp>
          <p:nvSpPr>
            <p:cNvPr id="20544" name="Rectangle 218"/>
            <p:cNvSpPr>
              <a:spLocks noChangeArrowheads="1"/>
            </p:cNvSpPr>
            <p:nvPr/>
          </p:nvSpPr>
          <p:spPr bwMode="auto">
            <a:xfrm>
              <a:off x="1561" y="2169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>
                  <a:latin typeface="Arial Rounded MT Bold" pitchFamily="34" charset="0"/>
                </a:rPr>
                <a:t>-&gt;  </a:t>
              </a:r>
              <a:r>
                <a:rPr lang="de-DE" sz="1200" b="1" i="1">
                  <a:solidFill>
                    <a:srgbClr val="0000CC"/>
                  </a:solidFill>
                  <a:latin typeface="Arial Rounded MT Bold" pitchFamily="34" charset="0"/>
                </a:rPr>
                <a:t>20</a:t>
              </a:r>
              <a:r>
                <a:rPr lang="de-DE" sz="1200" b="1" i="1">
                  <a:latin typeface="Arial Rounded MT Bold" pitchFamily="34" charset="0"/>
                </a:rPr>
                <a:t> K / train</a:t>
              </a:r>
              <a:endParaRPr lang="en-US" sz="1200" b="1" i="1">
                <a:latin typeface="Arial Rounded MT Bold" pitchFamily="34" charset="0"/>
              </a:endParaRPr>
            </a:p>
          </p:txBody>
        </p:sp>
        <p:sp>
          <p:nvSpPr>
            <p:cNvPr id="20545" name="Rectangle 219"/>
            <p:cNvSpPr>
              <a:spLocks noChangeArrowheads="1"/>
            </p:cNvSpPr>
            <p:nvPr/>
          </p:nvSpPr>
          <p:spPr bwMode="auto">
            <a:xfrm>
              <a:off x="1561" y="1987"/>
              <a:ext cx="7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i="1">
                  <a:latin typeface="Arial Rounded MT Bold" pitchFamily="34" charset="0"/>
                </a:rPr>
                <a:t>-&gt;  </a:t>
              </a:r>
              <a:r>
                <a:rPr lang="de-DE" sz="1200" b="1" i="1">
                  <a:solidFill>
                    <a:srgbClr val="0000CC"/>
                  </a:solidFill>
                  <a:latin typeface="Arial Rounded MT Bold" pitchFamily="34" charset="0"/>
                </a:rPr>
                <a:t>40</a:t>
              </a:r>
              <a:r>
                <a:rPr lang="de-DE" sz="1200" b="1" i="1">
                  <a:latin typeface="Arial Rounded MT Bold" pitchFamily="34" charset="0"/>
                </a:rPr>
                <a:t> K / train</a:t>
              </a:r>
              <a:endParaRPr lang="en-US" sz="1200" b="1" i="1">
                <a:latin typeface="Arial Rounded MT Bold" pitchFamily="34" charset="0"/>
              </a:endParaRPr>
            </a:p>
          </p:txBody>
        </p:sp>
      </p:grpSp>
      <p:grpSp>
        <p:nvGrpSpPr>
          <p:cNvPr id="20483" name="Group 220"/>
          <p:cNvGrpSpPr>
            <a:grpSpLocks/>
          </p:cNvGrpSpPr>
          <p:nvPr/>
        </p:nvGrpSpPr>
        <p:grpSpPr bwMode="auto">
          <a:xfrm>
            <a:off x="1196975" y="2565400"/>
            <a:ext cx="1785938" cy="1203325"/>
            <a:chOff x="436" y="1616"/>
            <a:chExt cx="1125" cy="758"/>
          </a:xfrm>
        </p:grpSpPr>
        <p:grpSp>
          <p:nvGrpSpPr>
            <p:cNvPr id="20523" name="Group 196"/>
            <p:cNvGrpSpPr>
              <a:grpSpLocks/>
            </p:cNvGrpSpPr>
            <p:nvPr/>
          </p:nvGrpSpPr>
          <p:grpSpPr bwMode="auto">
            <a:xfrm>
              <a:off x="454" y="1797"/>
              <a:ext cx="1095" cy="214"/>
              <a:chOff x="594" y="1843"/>
              <a:chExt cx="1095" cy="214"/>
            </a:xfrm>
          </p:grpSpPr>
          <p:sp>
            <p:nvSpPr>
              <p:cNvPr id="20539" name="Rectangle 17"/>
              <p:cNvSpPr>
                <a:spLocks noChangeArrowheads="1"/>
              </p:cNvSpPr>
              <p:nvPr/>
            </p:nvSpPr>
            <p:spPr bwMode="auto">
              <a:xfrm>
                <a:off x="594" y="1856"/>
                <a:ext cx="109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Ti </a:t>
                </a:r>
                <a:r>
                  <a:rPr lang="de-DE" sz="1200" b="1" i="1">
                    <a:latin typeface="Arial Rounded MT Bold" pitchFamily="34" charset="0"/>
                  </a:rPr>
                  <a:t>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1300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20540" name="Group 18"/>
              <p:cNvGrpSpPr>
                <a:grpSpLocks/>
              </p:cNvGrpSpPr>
              <p:nvPr/>
            </p:nvGrpSpPr>
            <p:grpSpPr bwMode="auto">
              <a:xfrm>
                <a:off x="839" y="1843"/>
                <a:ext cx="172" cy="214"/>
                <a:chOff x="3696" y="2523"/>
                <a:chExt cx="172" cy="214"/>
              </a:xfrm>
            </p:grpSpPr>
            <p:sp>
              <p:nvSpPr>
                <p:cNvPr id="20541" name="Rectangle 19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20542" name="Rectangle 20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20524" name="Group 201"/>
            <p:cNvGrpSpPr>
              <a:grpSpLocks/>
            </p:cNvGrpSpPr>
            <p:nvPr/>
          </p:nvGrpSpPr>
          <p:grpSpPr bwMode="auto">
            <a:xfrm>
              <a:off x="436" y="1979"/>
              <a:ext cx="1089" cy="214"/>
              <a:chOff x="576" y="2070"/>
              <a:chExt cx="1089" cy="214"/>
            </a:xfrm>
          </p:grpSpPr>
          <p:sp>
            <p:nvSpPr>
              <p:cNvPr id="20535" name="Rectangle 22"/>
              <p:cNvSpPr>
                <a:spLocks noChangeArrowheads="1"/>
              </p:cNvSpPr>
              <p:nvPr/>
            </p:nvSpPr>
            <p:spPr bwMode="auto">
              <a:xfrm>
                <a:off x="576" y="2083"/>
                <a:ext cx="108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Fe</a:t>
                </a:r>
                <a:r>
                  <a:rPr lang="de-DE" sz="1200" b="1" i="1">
                    <a:latin typeface="Arial Rounded MT Bold" pitchFamily="34" charset="0"/>
                  </a:rPr>
                  <a:t> 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 600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20536" name="Group 23"/>
              <p:cNvGrpSpPr>
                <a:grpSpLocks/>
              </p:cNvGrpSpPr>
              <p:nvPr/>
            </p:nvGrpSpPr>
            <p:grpSpPr bwMode="auto">
              <a:xfrm>
                <a:off x="839" y="2070"/>
                <a:ext cx="172" cy="214"/>
                <a:chOff x="3696" y="2523"/>
                <a:chExt cx="172" cy="214"/>
              </a:xfrm>
            </p:grpSpPr>
            <p:sp>
              <p:nvSpPr>
                <p:cNvPr id="20537" name="Rectangle 24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20538" name="Rectangle 25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20525" name="Group 206"/>
            <p:cNvGrpSpPr>
              <a:grpSpLocks/>
            </p:cNvGrpSpPr>
            <p:nvPr/>
          </p:nvGrpSpPr>
          <p:grpSpPr bwMode="auto">
            <a:xfrm>
              <a:off x="436" y="2160"/>
              <a:ext cx="1088" cy="214"/>
              <a:chOff x="576" y="2296"/>
              <a:chExt cx="1088" cy="214"/>
            </a:xfrm>
          </p:grpSpPr>
          <p:sp>
            <p:nvSpPr>
              <p:cNvPr id="20531" name="Rectangle 27"/>
              <p:cNvSpPr>
                <a:spLocks noChangeArrowheads="1"/>
              </p:cNvSpPr>
              <p:nvPr/>
            </p:nvSpPr>
            <p:spPr bwMode="auto">
              <a:xfrm>
                <a:off x="576" y="2309"/>
                <a:ext cx="10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W </a:t>
                </a:r>
                <a:r>
                  <a:rPr lang="de-DE" sz="1200" b="1" i="1">
                    <a:latin typeface="Arial Rounded MT Bold" pitchFamily="34" charset="0"/>
                  </a:rPr>
                  <a:t>      </a:t>
                </a:r>
                <a:r>
                  <a:rPr lang="de-DE" sz="1200" b="1" i="1">
                    <a:solidFill>
                      <a:srgbClr val="FF0000"/>
                    </a:solidFill>
                    <a:latin typeface="Arial Rounded MT Bold" pitchFamily="34" charset="0"/>
                  </a:rPr>
                  <a:t>  900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20532" name="Group 28"/>
              <p:cNvGrpSpPr>
                <a:grpSpLocks/>
              </p:cNvGrpSpPr>
              <p:nvPr/>
            </p:nvGrpSpPr>
            <p:grpSpPr bwMode="auto">
              <a:xfrm>
                <a:off x="839" y="2296"/>
                <a:ext cx="172" cy="214"/>
                <a:chOff x="3696" y="2523"/>
                <a:chExt cx="172" cy="214"/>
              </a:xfrm>
            </p:grpSpPr>
            <p:sp>
              <p:nvSpPr>
                <p:cNvPr id="20533" name="Rectangle 29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20534" name="Rectangle 30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  <p:grpSp>
          <p:nvGrpSpPr>
            <p:cNvPr id="20526" name="Group 211"/>
            <p:cNvGrpSpPr>
              <a:grpSpLocks/>
            </p:cNvGrpSpPr>
            <p:nvPr/>
          </p:nvGrpSpPr>
          <p:grpSpPr bwMode="auto">
            <a:xfrm>
              <a:off x="454" y="1616"/>
              <a:ext cx="1107" cy="214"/>
              <a:chOff x="594" y="1616"/>
              <a:chExt cx="1107" cy="214"/>
            </a:xfrm>
          </p:grpSpPr>
          <p:sp>
            <p:nvSpPr>
              <p:cNvPr id="20527" name="Rectangle 32"/>
              <p:cNvSpPr>
                <a:spLocks noChangeArrowheads="1"/>
              </p:cNvSpPr>
              <p:nvPr/>
            </p:nvSpPr>
            <p:spPr bwMode="auto">
              <a:xfrm>
                <a:off x="594" y="1629"/>
                <a:ext cx="110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b="1" i="1">
                    <a:latin typeface="Symbol" pitchFamily="18" charset="2"/>
                  </a:rPr>
                  <a:t>D</a:t>
                </a:r>
                <a:r>
                  <a:rPr lang="de-DE" sz="1200" b="1" i="1"/>
                  <a:t> </a:t>
                </a:r>
                <a:r>
                  <a:rPr lang="de-DE" sz="1200" b="1" i="1">
                    <a:latin typeface="Arial Rounded MT Bold" pitchFamily="34" charset="0"/>
                  </a:rPr>
                  <a:t>T</a:t>
                </a:r>
                <a:r>
                  <a:rPr lang="de-DE" sz="1200" b="1" i="1" baseline="-25000">
                    <a:latin typeface="Arial Rounded MT Bold" pitchFamily="34" charset="0"/>
                  </a:rPr>
                  <a:t>C</a:t>
                </a:r>
                <a:r>
                  <a:rPr lang="de-DE" sz="1200" b="1" i="1">
                    <a:latin typeface="Arial Rounded MT Bold" pitchFamily="34" charset="0"/>
                  </a:rPr>
                  <a:t>         </a:t>
                </a:r>
                <a:r>
                  <a:rPr lang="de-DE" sz="1200" b="1" i="1">
                    <a:solidFill>
                      <a:srgbClr val="009900"/>
                    </a:solidFill>
                    <a:latin typeface="Arial Rounded MT Bold" pitchFamily="34" charset="0"/>
                  </a:rPr>
                  <a:t>500 </a:t>
                </a:r>
                <a:r>
                  <a:rPr lang="de-DE" sz="1200" b="1" i="1">
                    <a:latin typeface="Arial Rounded MT Bold" pitchFamily="34" charset="0"/>
                  </a:rPr>
                  <a:t> K / train</a:t>
                </a:r>
                <a:endParaRPr lang="en-US" sz="1200" b="1" i="1">
                  <a:latin typeface="Arial Rounded MT Bold" pitchFamily="34" charset="0"/>
                </a:endParaRPr>
              </a:p>
            </p:txBody>
          </p:sp>
          <p:grpSp>
            <p:nvGrpSpPr>
              <p:cNvPr id="20528" name="Group 33"/>
              <p:cNvGrpSpPr>
                <a:grpSpLocks/>
              </p:cNvGrpSpPr>
              <p:nvPr/>
            </p:nvGrpSpPr>
            <p:grpSpPr bwMode="auto">
              <a:xfrm>
                <a:off x="839" y="1616"/>
                <a:ext cx="172" cy="214"/>
                <a:chOff x="3696" y="2523"/>
                <a:chExt cx="172" cy="214"/>
              </a:xfrm>
            </p:grpSpPr>
            <p:sp>
              <p:nvSpPr>
                <p:cNvPr id="20529" name="Rectangle 34"/>
                <p:cNvSpPr>
                  <a:spLocks noChangeArrowheads="1"/>
                </p:cNvSpPr>
                <p:nvPr/>
              </p:nvSpPr>
              <p:spPr bwMode="auto">
                <a:xfrm>
                  <a:off x="3696" y="2523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  <p:sp>
              <p:nvSpPr>
                <p:cNvPr id="20530" name="Rectangle 35"/>
                <p:cNvSpPr>
                  <a:spLocks noChangeArrowheads="1"/>
                </p:cNvSpPr>
                <p:nvPr/>
              </p:nvSpPr>
              <p:spPr bwMode="auto">
                <a:xfrm>
                  <a:off x="3696" y="2564"/>
                  <a:ext cx="17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i="1"/>
                    <a:t>~</a:t>
                  </a:r>
                  <a:endParaRPr lang="en-US" sz="1200" b="1" i="1"/>
                </a:p>
              </p:txBody>
            </p:sp>
          </p:grpSp>
        </p:grpSp>
      </p:grpSp>
      <p:grpSp>
        <p:nvGrpSpPr>
          <p:cNvPr id="20484" name="Group 168"/>
          <p:cNvGrpSpPr>
            <a:grpSpLocks/>
          </p:cNvGrpSpPr>
          <p:nvPr/>
        </p:nvGrpSpPr>
        <p:grpSpPr bwMode="auto">
          <a:xfrm>
            <a:off x="539750" y="85725"/>
            <a:ext cx="4175125" cy="2551113"/>
            <a:chOff x="340" y="54"/>
            <a:chExt cx="2630" cy="1607"/>
          </a:xfrm>
        </p:grpSpPr>
        <p:pic>
          <p:nvPicPr>
            <p:cNvPr id="20521" name="Picture 16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FE7E7"/>
                </a:clrFrom>
                <a:clrTo>
                  <a:srgbClr val="EF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54"/>
              <a:ext cx="2630" cy="1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2" name="Rectangle 21"/>
            <p:cNvSpPr>
              <a:spLocks noChangeArrowheads="1"/>
            </p:cNvSpPr>
            <p:nvPr/>
          </p:nvSpPr>
          <p:spPr bwMode="auto">
            <a:xfrm>
              <a:off x="839" y="1071"/>
              <a:ext cx="18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C            Ti                 </a:t>
              </a:r>
              <a:r>
                <a:rPr lang="en-US" sz="1600"/>
                <a:t>Fe W</a:t>
              </a:r>
            </a:p>
          </p:txBody>
        </p:sp>
      </p:grpSp>
      <p:grpSp>
        <p:nvGrpSpPr>
          <p:cNvPr id="20485" name="Group 168"/>
          <p:cNvGrpSpPr>
            <a:grpSpLocks/>
          </p:cNvGrpSpPr>
          <p:nvPr/>
        </p:nvGrpSpPr>
        <p:grpSpPr bwMode="auto">
          <a:xfrm>
            <a:off x="-36513" y="0"/>
            <a:ext cx="1355726" cy="2924175"/>
            <a:chOff x="4675" y="2024"/>
            <a:chExt cx="854" cy="1842"/>
          </a:xfrm>
        </p:grpSpPr>
        <p:sp>
          <p:nvSpPr>
            <p:cNvPr id="20512" name="Line 201"/>
            <p:cNvSpPr>
              <a:spLocks noChangeShapeType="1"/>
            </p:cNvSpPr>
            <p:nvPr/>
          </p:nvSpPr>
          <p:spPr bwMode="auto">
            <a:xfrm flipV="1">
              <a:off x="5528" y="2823"/>
              <a:ext cx="1" cy="498"/>
            </a:xfrm>
            <a:prstGeom prst="line">
              <a:avLst/>
            </a:prstGeom>
            <a:noFill/>
            <a:ln w="31750">
              <a:solidFill>
                <a:srgbClr val="33CC33"/>
              </a:solidFill>
              <a:round/>
              <a:headEnd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13" name="Group 166"/>
            <p:cNvGrpSpPr>
              <a:grpSpLocks/>
            </p:cNvGrpSpPr>
            <p:nvPr/>
          </p:nvGrpSpPr>
          <p:grpSpPr bwMode="auto">
            <a:xfrm>
              <a:off x="4694" y="2024"/>
              <a:ext cx="426" cy="409"/>
              <a:chOff x="4694" y="2024"/>
              <a:chExt cx="426" cy="409"/>
            </a:xfrm>
          </p:grpSpPr>
          <p:sp>
            <p:nvSpPr>
              <p:cNvPr id="20519" name="Oval 196"/>
              <p:cNvSpPr>
                <a:spLocks noChangeArrowheads="1"/>
              </p:cNvSpPr>
              <p:nvPr/>
            </p:nvSpPr>
            <p:spPr bwMode="auto">
              <a:xfrm>
                <a:off x="4712" y="2024"/>
                <a:ext cx="408" cy="4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0520" name="Rectangle 197"/>
              <p:cNvSpPr>
                <a:spLocks noChangeArrowheads="1"/>
              </p:cNvSpPr>
              <p:nvPr/>
            </p:nvSpPr>
            <p:spPr bwMode="auto">
              <a:xfrm>
                <a:off x="4694" y="2115"/>
                <a:ext cx="4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400" i="1">
                    <a:solidFill>
                      <a:schemeClr val="bg1"/>
                    </a:solidFill>
                    <a:latin typeface="Arial Rounded MT Bold" pitchFamily="34" charset="0"/>
                  </a:rPr>
                  <a:t>300K</a:t>
                </a:r>
                <a:endParaRPr lang="en-US" sz="1400" i="1">
                  <a:solidFill>
                    <a:schemeClr val="bg1"/>
                  </a:solidFill>
                  <a:latin typeface="Arial Rounded MT Bold" pitchFamily="34" charset="0"/>
                </a:endParaRPr>
              </a:p>
            </p:txBody>
          </p:sp>
        </p:grpSp>
        <p:sp>
          <p:nvSpPr>
            <p:cNvPr id="20514" name="Rectangle 54"/>
            <p:cNvSpPr>
              <a:spLocks noChangeArrowheads="1"/>
            </p:cNvSpPr>
            <p:nvPr/>
          </p:nvSpPr>
          <p:spPr bwMode="auto">
            <a:xfrm rot="-5400000">
              <a:off x="5068" y="2712"/>
              <a:ext cx="6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i="1">
                  <a:latin typeface="Arial Rounded MT Bold" pitchFamily="34" charset="0"/>
                </a:rPr>
                <a:t>l = r – r</a:t>
              </a:r>
              <a:r>
                <a:rPr lang="de-DE" sz="1600" i="1" baseline="-25000">
                  <a:latin typeface="Arial Rounded MT Bold" pitchFamily="34" charset="0"/>
                </a:rPr>
                <a:t>0</a:t>
              </a:r>
              <a:endParaRPr lang="en-US" sz="1600" i="1" baseline="-25000">
                <a:latin typeface="Arial Rounded MT Bold" pitchFamily="34" charset="0"/>
              </a:endParaRPr>
            </a:p>
          </p:txBody>
        </p:sp>
        <p:sp>
          <p:nvSpPr>
            <p:cNvPr id="20515" name="Line 200"/>
            <p:cNvSpPr>
              <a:spLocks noChangeShapeType="1"/>
            </p:cNvSpPr>
            <p:nvPr/>
          </p:nvSpPr>
          <p:spPr bwMode="auto">
            <a:xfrm flipV="1">
              <a:off x="5528" y="2324"/>
              <a:ext cx="0" cy="499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16" name="Group 165"/>
            <p:cNvGrpSpPr>
              <a:grpSpLocks/>
            </p:cNvGrpSpPr>
            <p:nvPr/>
          </p:nvGrpSpPr>
          <p:grpSpPr bwMode="auto">
            <a:xfrm>
              <a:off x="4675" y="3457"/>
              <a:ext cx="446" cy="409"/>
              <a:chOff x="4675" y="3457"/>
              <a:chExt cx="446" cy="409"/>
            </a:xfrm>
          </p:grpSpPr>
          <p:sp>
            <p:nvSpPr>
              <p:cNvPr id="20517" name="Oval 203"/>
              <p:cNvSpPr>
                <a:spLocks noChangeArrowheads="1"/>
              </p:cNvSpPr>
              <p:nvPr/>
            </p:nvSpPr>
            <p:spPr bwMode="auto">
              <a:xfrm>
                <a:off x="4713" y="3457"/>
                <a:ext cx="408" cy="409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20518" name="Rectangle 204"/>
              <p:cNvSpPr>
                <a:spLocks noChangeArrowheads="1"/>
              </p:cNvSpPr>
              <p:nvPr/>
            </p:nvSpPr>
            <p:spPr bwMode="auto">
              <a:xfrm>
                <a:off x="4675" y="3548"/>
                <a:ext cx="42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i="1">
                    <a:solidFill>
                      <a:schemeClr val="bg1"/>
                    </a:solidFill>
                    <a:latin typeface="Arial Rounded MT Bold" pitchFamily="34" charset="0"/>
                  </a:rPr>
                  <a:t> 800K</a:t>
                </a:r>
                <a:endParaRPr lang="en-US" sz="1400" i="1">
                  <a:solidFill>
                    <a:schemeClr val="bg1"/>
                  </a:solidFill>
                  <a:latin typeface="Arial Rounded MT Bold" pitchFamily="34" charset="0"/>
                </a:endParaRPr>
              </a:p>
            </p:txBody>
          </p:sp>
        </p:grpSp>
      </p:grpSp>
      <p:grpSp>
        <p:nvGrpSpPr>
          <p:cNvPr id="20486" name="Group 210"/>
          <p:cNvGrpSpPr>
            <a:grpSpLocks/>
          </p:cNvGrpSpPr>
          <p:nvPr/>
        </p:nvGrpSpPr>
        <p:grpSpPr bwMode="auto">
          <a:xfrm>
            <a:off x="1908175" y="5589588"/>
            <a:ext cx="1009650" cy="1008062"/>
            <a:chOff x="1565" y="572"/>
            <a:chExt cx="636" cy="635"/>
          </a:xfrm>
        </p:grpSpPr>
        <p:sp>
          <p:nvSpPr>
            <p:cNvPr id="20510" name="Oval 211"/>
            <p:cNvSpPr>
              <a:spLocks noChangeArrowheads="1"/>
            </p:cNvSpPr>
            <p:nvPr/>
          </p:nvSpPr>
          <p:spPr bwMode="auto">
            <a:xfrm>
              <a:off x="1565" y="572"/>
              <a:ext cx="636" cy="635"/>
            </a:xfrm>
            <a:prstGeom prst="ellipse">
              <a:avLst/>
            </a:prstGeom>
            <a:solidFill>
              <a:srgbClr val="0000FF"/>
            </a:solidFill>
            <a:ln w="9525">
              <a:round/>
              <a:headEnd/>
              <a:tailEnd/>
            </a:ln>
            <a:scene3d>
              <a:camera prst="legacyObliqueRight">
                <a:rot lat="300000" lon="1200000" rev="0"/>
              </a:camera>
              <a:lightRig rig="legacyFlat4" dir="b"/>
            </a:scene3d>
            <a:sp3d extrusionH="2513000" prstMaterial="legacyMatte">
              <a:bevelT w="13500" h="13500" prst="angle"/>
              <a:bevelB w="13500" h="13500" prst="angle"/>
              <a:extrusionClr>
                <a:srgbClr val="0000FF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800"/>
            </a:p>
          </p:txBody>
        </p:sp>
        <p:sp>
          <p:nvSpPr>
            <p:cNvPr id="20511" name="Oval 212"/>
            <p:cNvSpPr>
              <a:spLocks noChangeArrowheads="1"/>
            </p:cNvSpPr>
            <p:nvPr/>
          </p:nvSpPr>
          <p:spPr bwMode="auto">
            <a:xfrm>
              <a:off x="1746" y="753"/>
              <a:ext cx="272" cy="272"/>
            </a:xfrm>
            <a:prstGeom prst="ellipse">
              <a:avLst/>
            </a:prstGeom>
            <a:solidFill>
              <a:srgbClr val="FF0000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800"/>
            </a:p>
          </p:txBody>
        </p:sp>
      </p:grpSp>
      <p:grpSp>
        <p:nvGrpSpPr>
          <p:cNvPr id="20487" name="Group 213"/>
          <p:cNvGrpSpPr>
            <a:grpSpLocks/>
          </p:cNvGrpSpPr>
          <p:nvPr/>
        </p:nvGrpSpPr>
        <p:grpSpPr bwMode="auto">
          <a:xfrm>
            <a:off x="1979613" y="5589588"/>
            <a:ext cx="863600" cy="1008062"/>
            <a:chOff x="2018" y="3521"/>
            <a:chExt cx="544" cy="635"/>
          </a:xfrm>
        </p:grpSpPr>
        <p:sp>
          <p:nvSpPr>
            <p:cNvPr id="20502" name="Line 214"/>
            <p:cNvSpPr>
              <a:spLocks noChangeShapeType="1"/>
            </p:cNvSpPr>
            <p:nvPr/>
          </p:nvSpPr>
          <p:spPr bwMode="auto">
            <a:xfrm>
              <a:off x="2290" y="4020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Line 215"/>
            <p:cNvSpPr>
              <a:spLocks noChangeShapeType="1"/>
            </p:cNvSpPr>
            <p:nvPr/>
          </p:nvSpPr>
          <p:spPr bwMode="auto">
            <a:xfrm>
              <a:off x="2381" y="3975"/>
              <a:ext cx="91" cy="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16"/>
            <p:cNvSpPr>
              <a:spLocks noChangeShapeType="1"/>
            </p:cNvSpPr>
            <p:nvPr/>
          </p:nvSpPr>
          <p:spPr bwMode="auto">
            <a:xfrm flipH="1">
              <a:off x="2018" y="3838"/>
              <a:ext cx="9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17"/>
            <p:cNvSpPr>
              <a:spLocks noChangeShapeType="1"/>
            </p:cNvSpPr>
            <p:nvPr/>
          </p:nvSpPr>
          <p:spPr bwMode="auto">
            <a:xfrm flipV="1">
              <a:off x="2290" y="3521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18"/>
            <p:cNvSpPr>
              <a:spLocks noChangeShapeType="1"/>
            </p:cNvSpPr>
            <p:nvPr/>
          </p:nvSpPr>
          <p:spPr bwMode="auto">
            <a:xfrm>
              <a:off x="2471" y="3838"/>
              <a:ext cx="9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19"/>
            <p:cNvSpPr>
              <a:spLocks noChangeShapeType="1"/>
            </p:cNvSpPr>
            <p:nvPr/>
          </p:nvSpPr>
          <p:spPr bwMode="auto">
            <a:xfrm flipV="1">
              <a:off x="2426" y="3657"/>
              <a:ext cx="91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220"/>
            <p:cNvSpPr>
              <a:spLocks noChangeShapeType="1"/>
            </p:cNvSpPr>
            <p:nvPr/>
          </p:nvSpPr>
          <p:spPr bwMode="auto">
            <a:xfrm flipH="1">
              <a:off x="2064" y="3974"/>
              <a:ext cx="91" cy="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Line 221"/>
            <p:cNvSpPr>
              <a:spLocks noChangeShapeType="1"/>
            </p:cNvSpPr>
            <p:nvPr/>
          </p:nvSpPr>
          <p:spPr bwMode="auto">
            <a:xfrm flipH="1" flipV="1">
              <a:off x="2109" y="3612"/>
              <a:ext cx="91" cy="9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8" name="Group 169"/>
          <p:cNvGrpSpPr>
            <a:grpSpLocks/>
          </p:cNvGrpSpPr>
          <p:nvPr/>
        </p:nvGrpSpPr>
        <p:grpSpPr bwMode="auto">
          <a:xfrm>
            <a:off x="0" y="5805488"/>
            <a:ext cx="1590675" cy="514350"/>
            <a:chOff x="4758" y="2251"/>
            <a:chExt cx="1002" cy="324"/>
          </a:xfrm>
        </p:grpSpPr>
        <p:sp>
          <p:nvSpPr>
            <p:cNvPr id="20500" name="Rectangle 110"/>
            <p:cNvSpPr>
              <a:spLocks noChangeArrowheads="1"/>
            </p:cNvSpPr>
            <p:nvPr/>
          </p:nvSpPr>
          <p:spPr bwMode="auto">
            <a:xfrm>
              <a:off x="4758" y="2383"/>
              <a:ext cx="10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i="1">
                  <a:solidFill>
                    <a:srgbClr val="FF0000"/>
                  </a:solidFill>
                  <a:latin typeface="Arial Rounded MT Bold" pitchFamily="34" charset="0"/>
                </a:rPr>
                <a:t>Q :</a:t>
              </a:r>
              <a:r>
                <a:rPr lang="de-DE" sz="1400">
                  <a:solidFill>
                    <a:srgbClr val="FF0000"/>
                  </a:solidFill>
                  <a:latin typeface="Arial Rounded MT Bold" pitchFamily="34" charset="0"/>
                </a:rPr>
                <a:t>  heat current</a:t>
              </a:r>
              <a:endParaRPr lang="en-US" sz="140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20501" name="Rectangle 111"/>
            <p:cNvSpPr>
              <a:spLocks noChangeArrowheads="1"/>
            </p:cNvSpPr>
            <p:nvPr/>
          </p:nvSpPr>
          <p:spPr bwMode="auto">
            <a:xfrm>
              <a:off x="4803" y="2251"/>
              <a:ext cx="1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FF0000"/>
                  </a:solidFill>
                  <a:latin typeface="Arial Rounded MT Bold" pitchFamily="34" charset="0"/>
                </a:rPr>
                <a:t>.</a:t>
              </a:r>
              <a:endParaRPr lang="en-US" sz="1600" b="1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20489" name="Group 125"/>
          <p:cNvGrpSpPr>
            <a:grpSpLocks/>
          </p:cNvGrpSpPr>
          <p:nvPr/>
        </p:nvGrpSpPr>
        <p:grpSpPr bwMode="auto">
          <a:xfrm>
            <a:off x="-36513" y="3789363"/>
            <a:ext cx="1512888" cy="654050"/>
            <a:chOff x="113" y="2655"/>
            <a:chExt cx="953" cy="412"/>
          </a:xfrm>
        </p:grpSpPr>
        <p:sp>
          <p:nvSpPr>
            <p:cNvPr id="20495" name="Rectangle 52"/>
            <p:cNvSpPr>
              <a:spLocks noChangeArrowheads="1"/>
            </p:cNvSpPr>
            <p:nvPr/>
          </p:nvSpPr>
          <p:spPr bwMode="auto">
            <a:xfrm>
              <a:off x="113" y="2777"/>
              <a:ext cx="38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de-DE" sz="1600" i="1">
                  <a:latin typeface="Arial Rounded MT Bold" pitchFamily="34" charset="0"/>
                </a:rPr>
                <a:t>Q</a:t>
              </a:r>
              <a:r>
                <a:rPr lang="de-DE" sz="1600" i="1" baseline="-25000">
                  <a:latin typeface="Arial Rounded MT Bold" pitchFamily="34" charset="0"/>
                </a:rPr>
                <a:t>C</a:t>
              </a:r>
              <a:r>
                <a:rPr lang="de-DE" sz="1600" i="1">
                  <a:latin typeface="Arial Rounded MT Bold" pitchFamily="34" charset="0"/>
                </a:rPr>
                <a:t> =</a:t>
              </a:r>
              <a:endParaRPr lang="en-US" sz="1600" i="1">
                <a:latin typeface="Arial Rounded MT Bold" pitchFamily="34" charset="0"/>
              </a:endParaRPr>
            </a:p>
          </p:txBody>
        </p:sp>
        <p:sp>
          <p:nvSpPr>
            <p:cNvPr id="20496" name="Rectangle 53"/>
            <p:cNvSpPr>
              <a:spLocks noChangeArrowheads="1"/>
            </p:cNvSpPr>
            <p:nvPr/>
          </p:nvSpPr>
          <p:spPr bwMode="auto">
            <a:xfrm>
              <a:off x="475" y="2674"/>
              <a:ext cx="5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b="1" i="1">
                  <a:latin typeface="Symbol" pitchFamily="18" charset="2"/>
                </a:rPr>
                <a:t>l</a:t>
              </a:r>
              <a:r>
                <a:rPr lang="de-DE" sz="1800" i="1" baseline="-25000">
                  <a:latin typeface="Arial Rounded MT Bold" pitchFamily="34" charset="0"/>
                </a:rPr>
                <a:t>C</a:t>
              </a:r>
              <a:r>
                <a:rPr lang="de-DE" sz="1600" i="1">
                  <a:latin typeface="Arial Rounded MT Bold" pitchFamily="34" charset="0"/>
                </a:rPr>
                <a:t> </a:t>
              </a:r>
              <a:r>
                <a:rPr lang="de-DE" sz="1800" i="1">
                  <a:solidFill>
                    <a:srgbClr val="00CC00"/>
                  </a:solidFill>
                  <a:latin typeface="Arial Rounded MT Bold" pitchFamily="34" charset="0"/>
                </a:rPr>
                <a:t>A</a:t>
              </a:r>
              <a:r>
                <a:rPr lang="de-DE" sz="1800" i="1"/>
                <a:t> </a:t>
              </a:r>
              <a:r>
                <a:rPr lang="de-DE" sz="1600" i="1">
                  <a:latin typeface="Symbol" pitchFamily="18" charset="2"/>
                </a:rPr>
                <a:t>D</a:t>
              </a:r>
              <a:r>
                <a:rPr lang="de-DE" sz="1600" i="1">
                  <a:latin typeface="Arial Rounded MT Bold" pitchFamily="34" charset="0"/>
                </a:rPr>
                <a:t>T</a:t>
              </a:r>
              <a:endParaRPr lang="en-US" sz="1600" i="1">
                <a:latin typeface="Arial Rounded MT Bold" pitchFamily="34" charset="0"/>
              </a:endParaRPr>
            </a:p>
          </p:txBody>
        </p:sp>
        <p:sp>
          <p:nvSpPr>
            <p:cNvPr id="20497" name="Rectangle 54"/>
            <p:cNvSpPr>
              <a:spLocks noChangeArrowheads="1"/>
            </p:cNvSpPr>
            <p:nvPr/>
          </p:nvSpPr>
          <p:spPr bwMode="auto">
            <a:xfrm>
              <a:off x="695" y="2855"/>
              <a:ext cx="15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i="1">
                  <a:solidFill>
                    <a:srgbClr val="00CC00"/>
                  </a:solidFill>
                  <a:latin typeface="Arial Rounded MT Bold" pitchFamily="34" charset="0"/>
                </a:rPr>
                <a:t>l</a:t>
              </a:r>
              <a:endParaRPr lang="en-US" sz="1600" i="1">
                <a:solidFill>
                  <a:srgbClr val="00CC00"/>
                </a:solidFill>
                <a:latin typeface="Arial Rounded MT Bold" pitchFamily="34" charset="0"/>
              </a:endParaRPr>
            </a:p>
          </p:txBody>
        </p:sp>
        <p:sp>
          <p:nvSpPr>
            <p:cNvPr id="20498" name="Line 55"/>
            <p:cNvSpPr>
              <a:spLocks noChangeShapeType="1"/>
            </p:cNvSpPr>
            <p:nvPr/>
          </p:nvSpPr>
          <p:spPr bwMode="auto">
            <a:xfrm>
              <a:off x="516" y="2885"/>
              <a:ext cx="54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Rectangle 130"/>
            <p:cNvSpPr>
              <a:spLocks noChangeArrowheads="1"/>
            </p:cNvSpPr>
            <p:nvPr/>
          </p:nvSpPr>
          <p:spPr bwMode="auto">
            <a:xfrm>
              <a:off x="184" y="2655"/>
              <a:ext cx="1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b="1">
                  <a:latin typeface="Arial Rounded MT Bold" pitchFamily="34" charset="0"/>
                </a:rPr>
                <a:t>.</a:t>
              </a:r>
              <a:endParaRPr lang="en-US" sz="1600" b="1">
                <a:latin typeface="Arial Rounded MT Bold" pitchFamily="34" charset="0"/>
              </a:endParaRPr>
            </a:p>
          </p:txBody>
        </p:sp>
      </p:grpSp>
      <p:sp>
        <p:nvSpPr>
          <p:cNvPr id="20490" name="Rectangle 17"/>
          <p:cNvSpPr>
            <a:spLocks noChangeArrowheads="1"/>
          </p:cNvSpPr>
          <p:nvPr/>
        </p:nvSpPr>
        <p:spPr bwMode="auto">
          <a:xfrm>
            <a:off x="4330700" y="2217738"/>
            <a:ext cx="908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>
                <a:latin typeface="Arial Rounded MT Bold" pitchFamily="34" charset="0"/>
              </a:rPr>
              <a:t>r = 0.1 cm</a:t>
            </a:r>
            <a:endParaRPr lang="en-US" sz="1200" b="1" i="1">
              <a:latin typeface="Arial Rounded MT Bold" pitchFamily="34" charset="0"/>
            </a:endParaRPr>
          </a:p>
        </p:txBody>
      </p:sp>
      <p:pic>
        <p:nvPicPr>
          <p:cNvPr id="20491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6238" y="1849438"/>
            <a:ext cx="25923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Rectangle 17"/>
          <p:cNvSpPr>
            <a:spLocks noChangeArrowheads="1"/>
          </p:cNvSpPr>
          <p:nvPr/>
        </p:nvSpPr>
        <p:spPr bwMode="auto">
          <a:xfrm>
            <a:off x="4318000" y="2492375"/>
            <a:ext cx="830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 i="1">
                <a:latin typeface="Arial Rounded MT Bold" pitchFamily="34" charset="0"/>
              </a:rPr>
              <a:t>z = 1.2 m</a:t>
            </a:r>
            <a:endParaRPr lang="en-US" sz="1200" b="1" i="1">
              <a:latin typeface="Arial Rounded MT Bold" pitchFamily="34" charset="0"/>
            </a:endParaRPr>
          </a:p>
        </p:txBody>
      </p:sp>
      <p:sp>
        <p:nvSpPr>
          <p:cNvPr id="20493" name="TextBox 68"/>
          <p:cNvSpPr txBox="1">
            <a:spLocks noChangeArrowheads="1"/>
          </p:cNvSpPr>
          <p:nvPr/>
        </p:nvSpPr>
        <p:spPr bwMode="auto">
          <a:xfrm>
            <a:off x="4932363" y="0"/>
            <a:ext cx="2557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u="sng">
                <a:solidFill>
                  <a:schemeClr val="accent2"/>
                </a:solidFill>
                <a:latin typeface="Arial Rounded MT Bold" pitchFamily="34" charset="0"/>
              </a:rPr>
              <a:t>modelling the collimator</a:t>
            </a:r>
          </a:p>
        </p:txBody>
      </p:sp>
      <p:sp>
        <p:nvSpPr>
          <p:cNvPr id="20604" name="Rectangle 53"/>
          <p:cNvSpPr>
            <a:spLocks noChangeArrowheads="1"/>
          </p:cNvSpPr>
          <p:nvPr/>
        </p:nvSpPr>
        <p:spPr bwMode="auto">
          <a:xfrm>
            <a:off x="-36513" y="4573588"/>
            <a:ext cx="4089401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de-DE" sz="1400" i="1">
                <a:latin typeface="Arial Rounded MT Bold" pitchFamily="34" charset="0"/>
              </a:rPr>
              <a:t>  </a:t>
            </a:r>
            <a:r>
              <a:rPr lang="de-DE" sz="1400" b="1" i="1">
                <a:latin typeface="Symbol" pitchFamily="18" charset="2"/>
              </a:rPr>
              <a:t>l</a:t>
            </a:r>
            <a:r>
              <a:rPr lang="de-DE" sz="1400" i="1">
                <a:latin typeface="Symbol" pitchFamily="18" charset="2"/>
              </a:rPr>
              <a:t>    </a:t>
            </a:r>
            <a:r>
              <a:rPr lang="de-DE" sz="1400" i="1">
                <a:latin typeface="Arial Rounded MT Bold" pitchFamily="34" charset="0"/>
              </a:rPr>
              <a:t>: heat conduction coefficient [W/m/K]</a:t>
            </a:r>
          </a:p>
          <a:p>
            <a:pPr>
              <a:buFont typeface="Symbol" pitchFamily="18" charset="2"/>
              <a:buNone/>
            </a:pPr>
            <a:r>
              <a:rPr lang="de-DE" sz="1400" i="1">
                <a:latin typeface="Arial Rounded MT Bold" pitchFamily="34" charset="0"/>
              </a:rPr>
              <a:t> A</a:t>
            </a:r>
            <a:r>
              <a:rPr lang="de-DE" sz="1400" i="1" baseline="-25000">
                <a:latin typeface="Arial Rounded MT Bold" pitchFamily="34" charset="0"/>
              </a:rPr>
              <a:t>zyl</a:t>
            </a:r>
            <a:r>
              <a:rPr lang="de-DE" sz="1400" i="1">
                <a:latin typeface="Arial Rounded MT Bold" pitchFamily="34" charset="0"/>
              </a:rPr>
              <a:t> : mean girthed area of the collimator [m</a:t>
            </a:r>
            <a:r>
              <a:rPr lang="de-DE" sz="1400" i="1" baseline="30000">
                <a:latin typeface="Arial Rounded MT Bold" pitchFamily="34" charset="0"/>
              </a:rPr>
              <a:t>2</a:t>
            </a:r>
            <a:r>
              <a:rPr lang="de-DE" sz="1400" i="1">
                <a:latin typeface="Arial Rounded MT Bold" pitchFamily="34" charset="0"/>
              </a:rPr>
              <a:t>]</a:t>
            </a:r>
          </a:p>
          <a:p>
            <a:pPr>
              <a:buFont typeface="Symbol" pitchFamily="18" charset="2"/>
              <a:buNone/>
            </a:pPr>
            <a:r>
              <a:rPr lang="de-DE" sz="1400" i="1">
                <a:latin typeface="Arial Rounded MT Bold" pitchFamily="34" charset="0"/>
              </a:rPr>
              <a:t>  l     : heat conduction path length [m]</a:t>
            </a:r>
          </a:p>
          <a:p>
            <a:pPr>
              <a:buFont typeface="Symbol" pitchFamily="18" charset="2"/>
              <a:buNone/>
            </a:pPr>
            <a:r>
              <a:rPr lang="de-DE" sz="1400" b="1" i="1">
                <a:latin typeface="Symbol" pitchFamily="18" charset="2"/>
              </a:rPr>
              <a:t>D</a:t>
            </a:r>
            <a:r>
              <a:rPr lang="de-DE" sz="1400" i="1">
                <a:latin typeface="Arial Rounded MT Bold" pitchFamily="34" charset="0"/>
              </a:rPr>
              <a:t>T   : difference in temperature [K]</a:t>
            </a:r>
            <a:endParaRPr lang="en-US" sz="1400" i="1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1155</Words>
  <Application>Microsoft Office PowerPoint</Application>
  <PresentationFormat>全屏显示(4:3)</PresentationFormat>
  <Paragraphs>327</Paragraphs>
  <Slides>27</Slides>
  <Notes>0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staufen</dc:creator>
  <cp:lastModifiedBy>Zhai</cp:lastModifiedBy>
  <cp:revision>546</cp:revision>
  <dcterms:created xsi:type="dcterms:W3CDTF">2011-04-28T09:30:39Z</dcterms:created>
  <dcterms:modified xsi:type="dcterms:W3CDTF">2011-08-28T05:32:57Z</dcterms:modified>
</cp:coreProperties>
</file>