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41" r:id="rId2"/>
    <p:sldId id="555" r:id="rId3"/>
    <p:sldId id="283" r:id="rId4"/>
    <p:sldId id="284" r:id="rId5"/>
    <p:sldId id="287" r:id="rId6"/>
    <p:sldId id="288" r:id="rId7"/>
    <p:sldId id="294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43" r:id="rId16"/>
    <p:sldId id="556" r:id="rId17"/>
    <p:sldId id="544" r:id="rId18"/>
    <p:sldId id="553" r:id="rId19"/>
    <p:sldId id="552" r:id="rId20"/>
    <p:sldId id="550" r:id="rId21"/>
    <p:sldId id="545" r:id="rId22"/>
    <p:sldId id="341" r:id="rId23"/>
    <p:sldId id="342" r:id="rId24"/>
    <p:sldId id="558" r:id="rId25"/>
    <p:sldId id="557" r:id="rId26"/>
    <p:sldId id="559" r:id="rId27"/>
    <p:sldId id="356" r:id="rId28"/>
    <p:sldId id="560" r:id="rId29"/>
    <p:sldId id="561" r:id="rId30"/>
    <p:sldId id="562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or Pogorelsky" initials="i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>
      <p:cViewPr>
        <p:scale>
          <a:sx n="66" d="100"/>
          <a:sy n="66" d="100"/>
        </p:scale>
        <p:origin x="-15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1BE32-CEDC-4E0E-BA94-4B3FF80FF54A}" type="datetimeFigureOut">
              <a:rPr kumimoji="1" lang="ja-JP" altLang="en-US" smtClean="0"/>
              <a:t>2011/8/28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DF636-DC84-4AF7-9D81-0AA20EBB3F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38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51BA8-A2A7-4B97-B72D-969AC44B87B7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54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585788"/>
            <a:ext cx="3913187" cy="2933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22145" y="3714623"/>
            <a:ext cx="4977163" cy="35191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585788"/>
            <a:ext cx="3913187" cy="2933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22145" y="3714623"/>
            <a:ext cx="4977163" cy="35191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6909" y="586519"/>
            <a:ext cx="4147635" cy="293259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22145" y="3714623"/>
            <a:ext cx="4977163" cy="35191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  <a:ln/>
        </p:spPr>
        <p:txBody>
          <a:bodyPr lIns="91425" tIns="45713" rIns="91425" bIns="45713"/>
          <a:lstStyle/>
          <a:p>
            <a:fld id="{0921EA9B-7F8F-4E4A-A452-6EF8737213C7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  <a:ln/>
        </p:spPr>
        <p:txBody>
          <a:bodyPr lIns="91425" tIns="45713" rIns="91425" bIns="45713"/>
          <a:lstStyle/>
          <a:p>
            <a:fld id="{0921EA9B-7F8F-4E4A-A452-6EF8737213C7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652481-B417-4656-9EF9-627F5DE5B1DF}" type="slidenum">
              <a:rPr lang="en-GB"/>
              <a:pPr/>
              <a:t>8</a:t>
            </a:fld>
            <a:endParaRPr lang="en-GB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44800" y="533400"/>
            <a:ext cx="3454400" cy="2590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54075" y="3276600"/>
            <a:ext cx="6705600" cy="304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9EE907-75C6-4191-A468-1574EE9247DD}" type="slidenum">
              <a:rPr lang="en-GB"/>
              <a:pPr/>
              <a:t>9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82725F-5DCB-49C9-A0C8-2EE6549E92EC}" type="slidenum">
              <a:rPr lang="en-GB"/>
              <a:pPr/>
              <a:t>10</a:t>
            </a:fld>
            <a:endParaRPr lang="en-GB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DCC853-D444-4836-8E94-8BECF615EFEA}" type="slidenum">
              <a:rPr lang="en-GB"/>
              <a:pPr/>
              <a:t>11</a:t>
            </a:fld>
            <a:endParaRPr lang="en-GB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576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303227-4B20-4B3F-A55C-D5AF28229F82}" type="slidenum">
              <a:rPr lang="en-GB"/>
              <a:pPr/>
              <a:t>12</a:t>
            </a:fld>
            <a:endParaRPr lang="en-GB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576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1185F2-E946-43FB-9F3C-78A87343B72B}" type="slidenum">
              <a:rPr lang="en-GB"/>
              <a:pPr/>
              <a:t>13</a:t>
            </a:fld>
            <a:endParaRPr lang="en-GB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85800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5763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18837E-1F05-412B-91DA-65042943DFCE}" type="slidenum">
              <a:rPr lang="en-GB"/>
              <a:pPr/>
              <a:t>14</a:t>
            </a:fld>
            <a:endParaRPr lang="en-GB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29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576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5pPr>
            <a:lvl6pPr marL="2514600" indent="-228600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6pPr>
            <a:lvl7pPr marL="2971800" indent="-228600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7pPr>
            <a:lvl8pPr marL="3429000" indent="-228600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8pPr>
            <a:lvl9pPr marL="3886200" indent="-228600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9pPr>
          </a:lstStyle>
          <a:p>
            <a:pPr>
              <a:buFont typeface="Wingdings" pitchFamily="2" charset="2"/>
              <a:buNone/>
            </a:pPr>
            <a:fld id="{66594A0D-66FA-4708-A301-4827F2F238A1}" type="slidenum">
              <a:rPr lang="en-GB" altLang="ja-JP" sz="1200" smtClean="0">
                <a:solidFill>
                  <a:srgbClr val="000000"/>
                </a:solidFill>
                <a:latin typeface="Sazanami Mincho" pitchFamily="16" charset="0"/>
                <a:ea typeface="ＭＳ Ｐゴシック" charset="-128"/>
              </a:rPr>
              <a:pPr>
                <a:buFont typeface="Wingdings" pitchFamily="2" charset="2"/>
                <a:buNone/>
              </a:pPr>
              <a:t>16</a:t>
            </a:fld>
            <a:endParaRPr lang="en-GB" altLang="ja-JP" sz="1200" smtClean="0">
              <a:solidFill>
                <a:srgbClr val="000000"/>
              </a:solidFill>
              <a:latin typeface="Sazanami Mincho" pitchFamily="16" charset="0"/>
              <a:ea typeface="ＭＳ Ｐゴシック" charset="-128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24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5pPr>
            <a:lvl6pPr marL="2514600" indent="-228600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6pPr>
            <a:lvl7pPr marL="2971800" indent="-228600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7pPr>
            <a:lvl8pPr marL="3429000" indent="-228600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8pPr>
            <a:lvl9pPr marL="3886200" indent="-228600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9pPr>
          </a:lstStyle>
          <a:p>
            <a:endParaRPr lang="ja-JP" altLang="en-US">
              <a:ea typeface="ＭＳ Ｐゴシック" charset="-128"/>
            </a:endParaRP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250-F76C-4E18-A8D4-59A26F74D0F5}" type="datetimeFigureOut">
              <a:rPr kumimoji="1" lang="ja-JP" altLang="en-US" smtClean="0"/>
              <a:t>2011/8/28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EC9-EB3F-44AE-8936-5F65245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4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250-F76C-4E18-A8D4-59A26F74D0F5}" type="datetimeFigureOut">
              <a:rPr kumimoji="1" lang="ja-JP" altLang="en-US" smtClean="0"/>
              <a:t>2011/8/28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EC9-EB3F-44AE-8936-5F65245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98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250-F76C-4E18-A8D4-59A26F74D0F5}" type="datetimeFigureOut">
              <a:rPr kumimoji="1" lang="ja-JP" altLang="en-US" smtClean="0"/>
              <a:t>2011/8/28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EC9-EB3F-44AE-8936-5F65245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249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DE73-F1F8-4568-9AF0-68D492641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23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5C81-BA11-4454-B4E0-C6E24A7D97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4084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5B3BF-7A46-40A5-8E91-10C31E03425B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74878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250-F76C-4E18-A8D4-59A26F74D0F5}" type="datetimeFigureOut">
              <a:rPr kumimoji="1" lang="ja-JP" altLang="en-US" smtClean="0"/>
              <a:t>2011/8/28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EC9-EB3F-44AE-8936-5F65245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29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250-F76C-4E18-A8D4-59A26F74D0F5}" type="datetimeFigureOut">
              <a:rPr kumimoji="1" lang="ja-JP" altLang="en-US" smtClean="0"/>
              <a:t>2011/8/28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EC9-EB3F-44AE-8936-5F65245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18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250-F76C-4E18-A8D4-59A26F74D0F5}" type="datetimeFigureOut">
              <a:rPr kumimoji="1" lang="ja-JP" altLang="en-US" smtClean="0"/>
              <a:t>2011/8/28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EC9-EB3F-44AE-8936-5F65245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1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250-F76C-4E18-A8D4-59A26F74D0F5}" type="datetimeFigureOut">
              <a:rPr kumimoji="1" lang="ja-JP" altLang="en-US" smtClean="0"/>
              <a:t>2011/8/28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EC9-EB3F-44AE-8936-5F65245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87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250-F76C-4E18-A8D4-59A26F74D0F5}" type="datetimeFigureOut">
              <a:rPr kumimoji="1" lang="ja-JP" altLang="en-US" smtClean="0"/>
              <a:t>2011/8/28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EC9-EB3F-44AE-8936-5F65245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79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250-F76C-4E18-A8D4-59A26F74D0F5}" type="datetimeFigureOut">
              <a:rPr kumimoji="1" lang="ja-JP" altLang="en-US" smtClean="0"/>
              <a:t>2011/8/28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EC9-EB3F-44AE-8936-5F65245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02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250-F76C-4E18-A8D4-59A26F74D0F5}" type="datetimeFigureOut">
              <a:rPr kumimoji="1" lang="ja-JP" altLang="en-US" smtClean="0"/>
              <a:t>2011/8/28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EC9-EB3F-44AE-8936-5F65245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95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250-F76C-4E18-A8D4-59A26F74D0F5}" type="datetimeFigureOut">
              <a:rPr kumimoji="1" lang="ja-JP" altLang="en-US" smtClean="0"/>
              <a:t>2011/8/28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EC9-EB3F-44AE-8936-5F65245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4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5250-F76C-4E18-A8D4-59A26F74D0F5}" type="datetimeFigureOut">
              <a:rPr kumimoji="1" lang="ja-JP" altLang="en-US" smtClean="0"/>
              <a:t>2011/8/28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BEC9-EB3F-44AE-8936-5F652456F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4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07" Type="http://schemas.openxmlformats.org/officeDocument/2006/relationships/image" Target="../media/image106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87" Type="http://schemas.openxmlformats.org/officeDocument/2006/relationships/image" Target="../media/image86.png"/><Relationship Id="rId102" Type="http://schemas.openxmlformats.org/officeDocument/2006/relationships/image" Target="../media/image101.png"/><Relationship Id="rId110" Type="http://schemas.openxmlformats.org/officeDocument/2006/relationships/image" Target="../media/image109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103" Type="http://schemas.openxmlformats.org/officeDocument/2006/relationships/image" Target="../media/image102.png"/><Relationship Id="rId108" Type="http://schemas.openxmlformats.org/officeDocument/2006/relationships/image" Target="../media/image107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11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6" Type="http://schemas.openxmlformats.org/officeDocument/2006/relationships/image" Target="../media/image105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109" Type="http://schemas.openxmlformats.org/officeDocument/2006/relationships/image" Target="../media/image10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04" Type="http://schemas.openxmlformats.org/officeDocument/2006/relationships/image" Target="../media/image103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3.png"/><Relationship Id="rId5" Type="http://schemas.openxmlformats.org/officeDocument/2006/relationships/image" Target="../media/image122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tiff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3.png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4.jpeg"/><Relationship Id="rId9" Type="http://schemas.openxmlformats.org/officeDocument/2006/relationships/image" Target="../media/image1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93775" y="28956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b="1">
                <a:ea typeface="ＭＳ Ｐゴシック" pitchFamily="50" charset="-128"/>
              </a:rPr>
              <a:t>Laser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371600" y="4708525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000" b="1">
                <a:ea typeface="ＭＳ Ｐゴシック" pitchFamily="50" charset="-128"/>
              </a:rPr>
              <a:t>Laser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2000" y="41910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b="1">
                <a:ea typeface="ＭＳ Ｐゴシック" pitchFamily="50" charset="-128"/>
              </a:rPr>
              <a:t>electron beam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311650" y="3504406"/>
            <a:ext cx="47000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x </a:t>
            </a:r>
            <a:r>
              <a:rPr lang="en-US" altLang="ja-JP" sz="24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30</a:t>
            </a:r>
          </a:p>
          <a:p>
            <a:pPr>
              <a:spcBef>
                <a:spcPct val="50000"/>
              </a:spcBef>
            </a:pPr>
            <a:r>
              <a:rPr lang="en-US" altLang="ja-JP" sz="2400" b="1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Multi-Compton </a:t>
            </a:r>
            <a:r>
              <a:rPr lang="en-US" altLang="ja-JP" sz="2400" b="1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chamber system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772400" y="18288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b="1">
                <a:ea typeface="ＭＳ Ｐゴシック" pitchFamily="50" charset="-128"/>
              </a:rPr>
              <a:t>γ-ray</a:t>
            </a:r>
          </a:p>
        </p:txBody>
      </p:sp>
      <p:grpSp>
        <p:nvGrpSpPr>
          <p:cNvPr id="10450" name="Group 210"/>
          <p:cNvGrpSpPr>
            <a:grpSpLocks/>
          </p:cNvGrpSpPr>
          <p:nvPr/>
        </p:nvGrpSpPr>
        <p:grpSpPr bwMode="auto">
          <a:xfrm>
            <a:off x="1338263" y="2747963"/>
            <a:ext cx="6048375" cy="3571875"/>
            <a:chOff x="843" y="1731"/>
            <a:chExt cx="3810" cy="2250"/>
          </a:xfrm>
        </p:grpSpPr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1185" y="2981"/>
              <a:ext cx="162" cy="7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1185" y="2981"/>
              <a:ext cx="162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1183" y="2980"/>
              <a:ext cx="165" cy="745"/>
            </a:xfrm>
            <a:custGeom>
              <a:avLst/>
              <a:gdLst>
                <a:gd name="T0" fmla="*/ 164 w 165"/>
                <a:gd name="T1" fmla="*/ 743 h 745"/>
                <a:gd name="T2" fmla="*/ 164 w 165"/>
                <a:gd name="T3" fmla="*/ 742 h 745"/>
                <a:gd name="T4" fmla="*/ 2 w 165"/>
                <a:gd name="T5" fmla="*/ 742 h 745"/>
                <a:gd name="T6" fmla="*/ 2 w 165"/>
                <a:gd name="T7" fmla="*/ 743 h 745"/>
                <a:gd name="T8" fmla="*/ 3 w 165"/>
                <a:gd name="T9" fmla="*/ 743 h 745"/>
                <a:gd name="T10" fmla="*/ 3 w 165"/>
                <a:gd name="T11" fmla="*/ 1 h 745"/>
                <a:gd name="T12" fmla="*/ 2 w 165"/>
                <a:gd name="T13" fmla="*/ 1 h 745"/>
                <a:gd name="T14" fmla="*/ 2 w 165"/>
                <a:gd name="T15" fmla="*/ 3 h 745"/>
                <a:gd name="T16" fmla="*/ 164 w 165"/>
                <a:gd name="T17" fmla="*/ 3 h 745"/>
                <a:gd name="T18" fmla="*/ 164 w 165"/>
                <a:gd name="T19" fmla="*/ 1 h 745"/>
                <a:gd name="T20" fmla="*/ 163 w 165"/>
                <a:gd name="T21" fmla="*/ 1 h 745"/>
                <a:gd name="T22" fmla="*/ 163 w 165"/>
                <a:gd name="T23" fmla="*/ 743 h 745"/>
                <a:gd name="T24" fmla="*/ 164 w 165"/>
                <a:gd name="T25" fmla="*/ 743 h 745"/>
                <a:gd name="T26" fmla="*/ 164 w 165"/>
                <a:gd name="T27" fmla="*/ 742 h 745"/>
                <a:gd name="T28" fmla="*/ 164 w 165"/>
                <a:gd name="T29" fmla="*/ 743 h 745"/>
                <a:gd name="T30" fmla="*/ 165 w 165"/>
                <a:gd name="T31" fmla="*/ 743 h 745"/>
                <a:gd name="T32" fmla="*/ 165 w 165"/>
                <a:gd name="T33" fmla="*/ 1 h 745"/>
                <a:gd name="T34" fmla="*/ 165 w 165"/>
                <a:gd name="T35" fmla="*/ 0 h 745"/>
                <a:gd name="T36" fmla="*/ 164 w 165"/>
                <a:gd name="T37" fmla="*/ 0 h 745"/>
                <a:gd name="T38" fmla="*/ 2 w 165"/>
                <a:gd name="T39" fmla="*/ 0 h 745"/>
                <a:gd name="T40" fmla="*/ 0 w 165"/>
                <a:gd name="T41" fmla="*/ 0 h 745"/>
                <a:gd name="T42" fmla="*/ 0 w 165"/>
                <a:gd name="T43" fmla="*/ 1 h 745"/>
                <a:gd name="T44" fmla="*/ 0 w 165"/>
                <a:gd name="T45" fmla="*/ 743 h 745"/>
                <a:gd name="T46" fmla="*/ 0 w 165"/>
                <a:gd name="T47" fmla="*/ 745 h 745"/>
                <a:gd name="T48" fmla="*/ 2 w 165"/>
                <a:gd name="T49" fmla="*/ 745 h 745"/>
                <a:gd name="T50" fmla="*/ 164 w 165"/>
                <a:gd name="T51" fmla="*/ 745 h 745"/>
                <a:gd name="T52" fmla="*/ 165 w 165"/>
                <a:gd name="T53" fmla="*/ 745 h 745"/>
                <a:gd name="T54" fmla="*/ 165 w 165"/>
                <a:gd name="T55" fmla="*/ 743 h 745"/>
                <a:gd name="T56" fmla="*/ 164 w 165"/>
                <a:gd name="T57" fmla="*/ 743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5" h="745">
                  <a:moveTo>
                    <a:pt x="164" y="743"/>
                  </a:moveTo>
                  <a:lnTo>
                    <a:pt x="164" y="742"/>
                  </a:lnTo>
                  <a:lnTo>
                    <a:pt x="2" y="742"/>
                  </a:lnTo>
                  <a:lnTo>
                    <a:pt x="2" y="743"/>
                  </a:lnTo>
                  <a:lnTo>
                    <a:pt x="3" y="743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164" y="3"/>
                  </a:lnTo>
                  <a:lnTo>
                    <a:pt x="164" y="1"/>
                  </a:lnTo>
                  <a:lnTo>
                    <a:pt x="163" y="1"/>
                  </a:lnTo>
                  <a:lnTo>
                    <a:pt x="163" y="743"/>
                  </a:lnTo>
                  <a:lnTo>
                    <a:pt x="164" y="743"/>
                  </a:lnTo>
                  <a:lnTo>
                    <a:pt x="164" y="742"/>
                  </a:lnTo>
                  <a:lnTo>
                    <a:pt x="164" y="743"/>
                  </a:lnTo>
                  <a:lnTo>
                    <a:pt x="165" y="743"/>
                  </a:lnTo>
                  <a:lnTo>
                    <a:pt x="165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43"/>
                  </a:lnTo>
                  <a:lnTo>
                    <a:pt x="0" y="745"/>
                  </a:lnTo>
                  <a:lnTo>
                    <a:pt x="2" y="745"/>
                  </a:lnTo>
                  <a:lnTo>
                    <a:pt x="164" y="745"/>
                  </a:lnTo>
                  <a:lnTo>
                    <a:pt x="165" y="745"/>
                  </a:lnTo>
                  <a:lnTo>
                    <a:pt x="165" y="743"/>
                  </a:lnTo>
                  <a:lnTo>
                    <a:pt x="164" y="7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183" y="2980"/>
              <a:ext cx="165" cy="745"/>
            </a:xfrm>
            <a:custGeom>
              <a:avLst/>
              <a:gdLst>
                <a:gd name="T0" fmla="*/ 164 w 165"/>
                <a:gd name="T1" fmla="*/ 743 h 745"/>
                <a:gd name="T2" fmla="*/ 164 w 165"/>
                <a:gd name="T3" fmla="*/ 742 h 745"/>
                <a:gd name="T4" fmla="*/ 2 w 165"/>
                <a:gd name="T5" fmla="*/ 742 h 745"/>
                <a:gd name="T6" fmla="*/ 2 w 165"/>
                <a:gd name="T7" fmla="*/ 743 h 745"/>
                <a:gd name="T8" fmla="*/ 3 w 165"/>
                <a:gd name="T9" fmla="*/ 743 h 745"/>
                <a:gd name="T10" fmla="*/ 3 w 165"/>
                <a:gd name="T11" fmla="*/ 1 h 745"/>
                <a:gd name="T12" fmla="*/ 2 w 165"/>
                <a:gd name="T13" fmla="*/ 1 h 745"/>
                <a:gd name="T14" fmla="*/ 2 w 165"/>
                <a:gd name="T15" fmla="*/ 3 h 745"/>
                <a:gd name="T16" fmla="*/ 164 w 165"/>
                <a:gd name="T17" fmla="*/ 3 h 745"/>
                <a:gd name="T18" fmla="*/ 164 w 165"/>
                <a:gd name="T19" fmla="*/ 1 h 745"/>
                <a:gd name="T20" fmla="*/ 163 w 165"/>
                <a:gd name="T21" fmla="*/ 1 h 745"/>
                <a:gd name="T22" fmla="*/ 163 w 165"/>
                <a:gd name="T23" fmla="*/ 743 h 745"/>
                <a:gd name="T24" fmla="*/ 164 w 165"/>
                <a:gd name="T25" fmla="*/ 743 h 745"/>
                <a:gd name="T26" fmla="*/ 164 w 165"/>
                <a:gd name="T27" fmla="*/ 742 h 745"/>
                <a:gd name="T28" fmla="*/ 164 w 165"/>
                <a:gd name="T29" fmla="*/ 743 h 745"/>
                <a:gd name="T30" fmla="*/ 165 w 165"/>
                <a:gd name="T31" fmla="*/ 743 h 745"/>
                <a:gd name="T32" fmla="*/ 165 w 165"/>
                <a:gd name="T33" fmla="*/ 1 h 745"/>
                <a:gd name="T34" fmla="*/ 165 w 165"/>
                <a:gd name="T35" fmla="*/ 0 h 745"/>
                <a:gd name="T36" fmla="*/ 164 w 165"/>
                <a:gd name="T37" fmla="*/ 0 h 745"/>
                <a:gd name="T38" fmla="*/ 2 w 165"/>
                <a:gd name="T39" fmla="*/ 0 h 745"/>
                <a:gd name="T40" fmla="*/ 0 w 165"/>
                <a:gd name="T41" fmla="*/ 0 h 745"/>
                <a:gd name="T42" fmla="*/ 0 w 165"/>
                <a:gd name="T43" fmla="*/ 1 h 745"/>
                <a:gd name="T44" fmla="*/ 0 w 165"/>
                <a:gd name="T45" fmla="*/ 743 h 745"/>
                <a:gd name="T46" fmla="*/ 0 w 165"/>
                <a:gd name="T47" fmla="*/ 745 h 745"/>
                <a:gd name="T48" fmla="*/ 2 w 165"/>
                <a:gd name="T49" fmla="*/ 745 h 745"/>
                <a:gd name="T50" fmla="*/ 164 w 165"/>
                <a:gd name="T51" fmla="*/ 745 h 745"/>
                <a:gd name="T52" fmla="*/ 165 w 165"/>
                <a:gd name="T53" fmla="*/ 745 h 745"/>
                <a:gd name="T54" fmla="*/ 165 w 165"/>
                <a:gd name="T55" fmla="*/ 743 h 745"/>
                <a:gd name="T56" fmla="*/ 164 w 165"/>
                <a:gd name="T57" fmla="*/ 743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5" h="745">
                  <a:moveTo>
                    <a:pt x="164" y="743"/>
                  </a:moveTo>
                  <a:lnTo>
                    <a:pt x="164" y="742"/>
                  </a:lnTo>
                  <a:lnTo>
                    <a:pt x="2" y="742"/>
                  </a:lnTo>
                  <a:lnTo>
                    <a:pt x="2" y="743"/>
                  </a:lnTo>
                  <a:lnTo>
                    <a:pt x="3" y="743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164" y="3"/>
                  </a:lnTo>
                  <a:lnTo>
                    <a:pt x="164" y="1"/>
                  </a:lnTo>
                  <a:lnTo>
                    <a:pt x="163" y="1"/>
                  </a:lnTo>
                  <a:lnTo>
                    <a:pt x="163" y="743"/>
                  </a:lnTo>
                  <a:lnTo>
                    <a:pt x="164" y="743"/>
                  </a:lnTo>
                  <a:lnTo>
                    <a:pt x="164" y="742"/>
                  </a:lnTo>
                  <a:lnTo>
                    <a:pt x="164" y="743"/>
                  </a:lnTo>
                  <a:lnTo>
                    <a:pt x="165" y="743"/>
                  </a:lnTo>
                  <a:lnTo>
                    <a:pt x="165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43"/>
                  </a:lnTo>
                  <a:lnTo>
                    <a:pt x="0" y="745"/>
                  </a:lnTo>
                  <a:lnTo>
                    <a:pt x="2" y="745"/>
                  </a:lnTo>
                  <a:lnTo>
                    <a:pt x="164" y="745"/>
                  </a:lnTo>
                  <a:lnTo>
                    <a:pt x="165" y="745"/>
                  </a:lnTo>
                  <a:lnTo>
                    <a:pt x="165" y="743"/>
                  </a:lnTo>
                  <a:lnTo>
                    <a:pt x="164" y="7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1649" y="2984"/>
              <a:ext cx="161" cy="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1649" y="2984"/>
              <a:ext cx="161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1648" y="2983"/>
              <a:ext cx="164" cy="742"/>
            </a:xfrm>
            <a:custGeom>
              <a:avLst/>
              <a:gdLst>
                <a:gd name="T0" fmla="*/ 162 w 164"/>
                <a:gd name="T1" fmla="*/ 740 h 742"/>
                <a:gd name="T2" fmla="*/ 162 w 164"/>
                <a:gd name="T3" fmla="*/ 739 h 742"/>
                <a:gd name="T4" fmla="*/ 1 w 164"/>
                <a:gd name="T5" fmla="*/ 739 h 742"/>
                <a:gd name="T6" fmla="*/ 1 w 164"/>
                <a:gd name="T7" fmla="*/ 740 h 742"/>
                <a:gd name="T8" fmla="*/ 3 w 164"/>
                <a:gd name="T9" fmla="*/ 740 h 742"/>
                <a:gd name="T10" fmla="*/ 3 w 164"/>
                <a:gd name="T11" fmla="*/ 1 h 742"/>
                <a:gd name="T12" fmla="*/ 1 w 164"/>
                <a:gd name="T13" fmla="*/ 1 h 742"/>
                <a:gd name="T14" fmla="*/ 1 w 164"/>
                <a:gd name="T15" fmla="*/ 3 h 742"/>
                <a:gd name="T16" fmla="*/ 162 w 164"/>
                <a:gd name="T17" fmla="*/ 3 h 742"/>
                <a:gd name="T18" fmla="*/ 162 w 164"/>
                <a:gd name="T19" fmla="*/ 1 h 742"/>
                <a:gd name="T20" fmla="*/ 161 w 164"/>
                <a:gd name="T21" fmla="*/ 1 h 742"/>
                <a:gd name="T22" fmla="*/ 161 w 164"/>
                <a:gd name="T23" fmla="*/ 740 h 742"/>
                <a:gd name="T24" fmla="*/ 162 w 164"/>
                <a:gd name="T25" fmla="*/ 740 h 742"/>
                <a:gd name="T26" fmla="*/ 162 w 164"/>
                <a:gd name="T27" fmla="*/ 739 h 742"/>
                <a:gd name="T28" fmla="*/ 162 w 164"/>
                <a:gd name="T29" fmla="*/ 740 h 742"/>
                <a:gd name="T30" fmla="*/ 164 w 164"/>
                <a:gd name="T31" fmla="*/ 740 h 742"/>
                <a:gd name="T32" fmla="*/ 164 w 164"/>
                <a:gd name="T33" fmla="*/ 1 h 742"/>
                <a:gd name="T34" fmla="*/ 164 w 164"/>
                <a:gd name="T35" fmla="*/ 0 h 742"/>
                <a:gd name="T36" fmla="*/ 162 w 164"/>
                <a:gd name="T37" fmla="*/ 0 h 742"/>
                <a:gd name="T38" fmla="*/ 1 w 164"/>
                <a:gd name="T39" fmla="*/ 0 h 742"/>
                <a:gd name="T40" fmla="*/ 0 w 164"/>
                <a:gd name="T41" fmla="*/ 0 h 742"/>
                <a:gd name="T42" fmla="*/ 0 w 164"/>
                <a:gd name="T43" fmla="*/ 1 h 742"/>
                <a:gd name="T44" fmla="*/ 0 w 164"/>
                <a:gd name="T45" fmla="*/ 740 h 742"/>
                <a:gd name="T46" fmla="*/ 0 w 164"/>
                <a:gd name="T47" fmla="*/ 742 h 742"/>
                <a:gd name="T48" fmla="*/ 1 w 164"/>
                <a:gd name="T49" fmla="*/ 742 h 742"/>
                <a:gd name="T50" fmla="*/ 162 w 164"/>
                <a:gd name="T51" fmla="*/ 742 h 742"/>
                <a:gd name="T52" fmla="*/ 164 w 164"/>
                <a:gd name="T53" fmla="*/ 742 h 742"/>
                <a:gd name="T54" fmla="*/ 164 w 164"/>
                <a:gd name="T55" fmla="*/ 740 h 742"/>
                <a:gd name="T56" fmla="*/ 162 w 164"/>
                <a:gd name="T57" fmla="*/ 74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742">
                  <a:moveTo>
                    <a:pt x="162" y="740"/>
                  </a:moveTo>
                  <a:lnTo>
                    <a:pt x="162" y="739"/>
                  </a:lnTo>
                  <a:lnTo>
                    <a:pt x="1" y="739"/>
                  </a:lnTo>
                  <a:lnTo>
                    <a:pt x="1" y="740"/>
                  </a:lnTo>
                  <a:lnTo>
                    <a:pt x="3" y="74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62" y="3"/>
                  </a:lnTo>
                  <a:lnTo>
                    <a:pt x="162" y="1"/>
                  </a:lnTo>
                  <a:lnTo>
                    <a:pt x="161" y="1"/>
                  </a:lnTo>
                  <a:lnTo>
                    <a:pt x="161" y="740"/>
                  </a:lnTo>
                  <a:lnTo>
                    <a:pt x="162" y="740"/>
                  </a:lnTo>
                  <a:lnTo>
                    <a:pt x="162" y="739"/>
                  </a:lnTo>
                  <a:lnTo>
                    <a:pt x="162" y="740"/>
                  </a:lnTo>
                  <a:lnTo>
                    <a:pt x="164" y="740"/>
                  </a:lnTo>
                  <a:lnTo>
                    <a:pt x="164" y="1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40"/>
                  </a:lnTo>
                  <a:lnTo>
                    <a:pt x="0" y="742"/>
                  </a:lnTo>
                  <a:lnTo>
                    <a:pt x="1" y="742"/>
                  </a:lnTo>
                  <a:lnTo>
                    <a:pt x="162" y="742"/>
                  </a:lnTo>
                  <a:lnTo>
                    <a:pt x="164" y="742"/>
                  </a:lnTo>
                  <a:lnTo>
                    <a:pt x="164" y="740"/>
                  </a:lnTo>
                  <a:lnTo>
                    <a:pt x="162" y="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648" y="2983"/>
              <a:ext cx="164" cy="742"/>
            </a:xfrm>
            <a:custGeom>
              <a:avLst/>
              <a:gdLst>
                <a:gd name="T0" fmla="*/ 162 w 164"/>
                <a:gd name="T1" fmla="*/ 740 h 742"/>
                <a:gd name="T2" fmla="*/ 162 w 164"/>
                <a:gd name="T3" fmla="*/ 739 h 742"/>
                <a:gd name="T4" fmla="*/ 1 w 164"/>
                <a:gd name="T5" fmla="*/ 739 h 742"/>
                <a:gd name="T6" fmla="*/ 1 w 164"/>
                <a:gd name="T7" fmla="*/ 740 h 742"/>
                <a:gd name="T8" fmla="*/ 3 w 164"/>
                <a:gd name="T9" fmla="*/ 740 h 742"/>
                <a:gd name="T10" fmla="*/ 3 w 164"/>
                <a:gd name="T11" fmla="*/ 1 h 742"/>
                <a:gd name="T12" fmla="*/ 1 w 164"/>
                <a:gd name="T13" fmla="*/ 1 h 742"/>
                <a:gd name="T14" fmla="*/ 1 w 164"/>
                <a:gd name="T15" fmla="*/ 3 h 742"/>
                <a:gd name="T16" fmla="*/ 162 w 164"/>
                <a:gd name="T17" fmla="*/ 3 h 742"/>
                <a:gd name="T18" fmla="*/ 162 w 164"/>
                <a:gd name="T19" fmla="*/ 1 h 742"/>
                <a:gd name="T20" fmla="*/ 161 w 164"/>
                <a:gd name="T21" fmla="*/ 1 h 742"/>
                <a:gd name="T22" fmla="*/ 161 w 164"/>
                <a:gd name="T23" fmla="*/ 740 h 742"/>
                <a:gd name="T24" fmla="*/ 162 w 164"/>
                <a:gd name="T25" fmla="*/ 740 h 742"/>
                <a:gd name="T26" fmla="*/ 162 w 164"/>
                <a:gd name="T27" fmla="*/ 739 h 742"/>
                <a:gd name="T28" fmla="*/ 162 w 164"/>
                <a:gd name="T29" fmla="*/ 740 h 742"/>
                <a:gd name="T30" fmla="*/ 164 w 164"/>
                <a:gd name="T31" fmla="*/ 740 h 742"/>
                <a:gd name="T32" fmla="*/ 164 w 164"/>
                <a:gd name="T33" fmla="*/ 1 h 742"/>
                <a:gd name="T34" fmla="*/ 164 w 164"/>
                <a:gd name="T35" fmla="*/ 0 h 742"/>
                <a:gd name="T36" fmla="*/ 162 w 164"/>
                <a:gd name="T37" fmla="*/ 0 h 742"/>
                <a:gd name="T38" fmla="*/ 1 w 164"/>
                <a:gd name="T39" fmla="*/ 0 h 742"/>
                <a:gd name="T40" fmla="*/ 0 w 164"/>
                <a:gd name="T41" fmla="*/ 0 h 742"/>
                <a:gd name="T42" fmla="*/ 0 w 164"/>
                <a:gd name="T43" fmla="*/ 1 h 742"/>
                <a:gd name="T44" fmla="*/ 0 w 164"/>
                <a:gd name="T45" fmla="*/ 740 h 742"/>
                <a:gd name="T46" fmla="*/ 0 w 164"/>
                <a:gd name="T47" fmla="*/ 742 h 742"/>
                <a:gd name="T48" fmla="*/ 1 w 164"/>
                <a:gd name="T49" fmla="*/ 742 h 742"/>
                <a:gd name="T50" fmla="*/ 162 w 164"/>
                <a:gd name="T51" fmla="*/ 742 h 742"/>
                <a:gd name="T52" fmla="*/ 164 w 164"/>
                <a:gd name="T53" fmla="*/ 742 h 742"/>
                <a:gd name="T54" fmla="*/ 164 w 164"/>
                <a:gd name="T55" fmla="*/ 740 h 742"/>
                <a:gd name="T56" fmla="*/ 162 w 164"/>
                <a:gd name="T57" fmla="*/ 74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742">
                  <a:moveTo>
                    <a:pt x="162" y="740"/>
                  </a:moveTo>
                  <a:lnTo>
                    <a:pt x="162" y="739"/>
                  </a:lnTo>
                  <a:lnTo>
                    <a:pt x="1" y="739"/>
                  </a:lnTo>
                  <a:lnTo>
                    <a:pt x="1" y="740"/>
                  </a:lnTo>
                  <a:lnTo>
                    <a:pt x="3" y="74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62" y="3"/>
                  </a:lnTo>
                  <a:lnTo>
                    <a:pt x="162" y="1"/>
                  </a:lnTo>
                  <a:lnTo>
                    <a:pt x="161" y="1"/>
                  </a:lnTo>
                  <a:lnTo>
                    <a:pt x="161" y="740"/>
                  </a:lnTo>
                  <a:lnTo>
                    <a:pt x="162" y="740"/>
                  </a:lnTo>
                  <a:lnTo>
                    <a:pt x="162" y="739"/>
                  </a:lnTo>
                  <a:lnTo>
                    <a:pt x="162" y="740"/>
                  </a:lnTo>
                  <a:lnTo>
                    <a:pt x="164" y="740"/>
                  </a:lnTo>
                  <a:lnTo>
                    <a:pt x="164" y="1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40"/>
                  </a:lnTo>
                  <a:lnTo>
                    <a:pt x="0" y="742"/>
                  </a:lnTo>
                  <a:lnTo>
                    <a:pt x="1" y="742"/>
                  </a:lnTo>
                  <a:lnTo>
                    <a:pt x="162" y="742"/>
                  </a:lnTo>
                  <a:lnTo>
                    <a:pt x="164" y="742"/>
                  </a:lnTo>
                  <a:lnTo>
                    <a:pt x="164" y="740"/>
                  </a:lnTo>
                  <a:lnTo>
                    <a:pt x="162" y="7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843" y="2909"/>
              <a:ext cx="1741" cy="1072"/>
            </a:xfrm>
            <a:custGeom>
              <a:avLst/>
              <a:gdLst>
                <a:gd name="T0" fmla="*/ 1736 w 1741"/>
                <a:gd name="T1" fmla="*/ 1002 h 1072"/>
                <a:gd name="T2" fmla="*/ 1734 w 1741"/>
                <a:gd name="T3" fmla="*/ 1016 h 1072"/>
                <a:gd name="T4" fmla="*/ 1725 w 1741"/>
                <a:gd name="T5" fmla="*/ 1038 h 1072"/>
                <a:gd name="T6" fmla="*/ 1716 w 1741"/>
                <a:gd name="T7" fmla="*/ 1048 h 1072"/>
                <a:gd name="T8" fmla="*/ 1697 w 1741"/>
                <a:gd name="T9" fmla="*/ 1062 h 1072"/>
                <a:gd name="T10" fmla="*/ 1671 w 1741"/>
                <a:gd name="T11" fmla="*/ 1066 h 1072"/>
                <a:gd name="T12" fmla="*/ 70 w 1741"/>
                <a:gd name="T13" fmla="*/ 1066 h 1072"/>
                <a:gd name="T14" fmla="*/ 45 w 1741"/>
                <a:gd name="T15" fmla="*/ 1062 h 1072"/>
                <a:gd name="T16" fmla="*/ 24 w 1741"/>
                <a:gd name="T17" fmla="*/ 1048 h 1072"/>
                <a:gd name="T18" fmla="*/ 17 w 1741"/>
                <a:gd name="T19" fmla="*/ 1038 h 1072"/>
                <a:gd name="T20" fmla="*/ 7 w 1741"/>
                <a:gd name="T21" fmla="*/ 1016 h 1072"/>
                <a:gd name="T22" fmla="*/ 6 w 1741"/>
                <a:gd name="T23" fmla="*/ 70 h 1072"/>
                <a:gd name="T24" fmla="*/ 7 w 1741"/>
                <a:gd name="T25" fmla="*/ 56 h 1072"/>
                <a:gd name="T26" fmla="*/ 17 w 1741"/>
                <a:gd name="T27" fmla="*/ 33 h 1072"/>
                <a:gd name="T28" fmla="*/ 24 w 1741"/>
                <a:gd name="T29" fmla="*/ 23 h 1072"/>
                <a:gd name="T30" fmla="*/ 45 w 1741"/>
                <a:gd name="T31" fmla="*/ 9 h 1072"/>
                <a:gd name="T32" fmla="*/ 70 w 1741"/>
                <a:gd name="T33" fmla="*/ 5 h 1072"/>
                <a:gd name="T34" fmla="*/ 1671 w 1741"/>
                <a:gd name="T35" fmla="*/ 5 h 1072"/>
                <a:gd name="T36" fmla="*/ 1697 w 1741"/>
                <a:gd name="T37" fmla="*/ 9 h 1072"/>
                <a:gd name="T38" fmla="*/ 1716 w 1741"/>
                <a:gd name="T39" fmla="*/ 23 h 1072"/>
                <a:gd name="T40" fmla="*/ 1725 w 1741"/>
                <a:gd name="T41" fmla="*/ 33 h 1072"/>
                <a:gd name="T42" fmla="*/ 1734 w 1741"/>
                <a:gd name="T43" fmla="*/ 56 h 1072"/>
                <a:gd name="T44" fmla="*/ 1736 w 1741"/>
                <a:gd name="T45" fmla="*/ 1002 h 1072"/>
                <a:gd name="T46" fmla="*/ 1741 w 1741"/>
                <a:gd name="T47" fmla="*/ 1002 h 1072"/>
                <a:gd name="T48" fmla="*/ 1741 w 1741"/>
                <a:gd name="T49" fmla="*/ 70 h 1072"/>
                <a:gd name="T50" fmla="*/ 1736 w 1741"/>
                <a:gd name="T51" fmla="*/ 42 h 1072"/>
                <a:gd name="T52" fmla="*/ 1720 w 1741"/>
                <a:gd name="T53" fmla="*/ 19 h 1072"/>
                <a:gd name="T54" fmla="*/ 1698 w 1741"/>
                <a:gd name="T55" fmla="*/ 5 h 1072"/>
                <a:gd name="T56" fmla="*/ 1671 w 1741"/>
                <a:gd name="T57" fmla="*/ 0 h 1072"/>
                <a:gd name="T58" fmla="*/ 70 w 1741"/>
                <a:gd name="T59" fmla="*/ 0 h 1072"/>
                <a:gd name="T60" fmla="*/ 42 w 1741"/>
                <a:gd name="T61" fmla="*/ 5 h 1072"/>
                <a:gd name="T62" fmla="*/ 20 w 1741"/>
                <a:gd name="T63" fmla="*/ 19 h 1072"/>
                <a:gd name="T64" fmla="*/ 6 w 1741"/>
                <a:gd name="T65" fmla="*/ 42 h 1072"/>
                <a:gd name="T66" fmla="*/ 0 w 1741"/>
                <a:gd name="T67" fmla="*/ 70 h 1072"/>
                <a:gd name="T68" fmla="*/ 0 w 1741"/>
                <a:gd name="T69" fmla="*/ 1002 h 1072"/>
                <a:gd name="T70" fmla="*/ 6 w 1741"/>
                <a:gd name="T71" fmla="*/ 1030 h 1072"/>
                <a:gd name="T72" fmla="*/ 20 w 1741"/>
                <a:gd name="T73" fmla="*/ 1052 h 1072"/>
                <a:gd name="T74" fmla="*/ 42 w 1741"/>
                <a:gd name="T75" fmla="*/ 1066 h 1072"/>
                <a:gd name="T76" fmla="*/ 70 w 1741"/>
                <a:gd name="T77" fmla="*/ 1072 h 1072"/>
                <a:gd name="T78" fmla="*/ 1671 w 1741"/>
                <a:gd name="T79" fmla="*/ 1072 h 1072"/>
                <a:gd name="T80" fmla="*/ 1698 w 1741"/>
                <a:gd name="T81" fmla="*/ 1066 h 1072"/>
                <a:gd name="T82" fmla="*/ 1720 w 1741"/>
                <a:gd name="T83" fmla="*/ 1052 h 1072"/>
                <a:gd name="T84" fmla="*/ 1736 w 1741"/>
                <a:gd name="T85" fmla="*/ 1030 h 1072"/>
                <a:gd name="T86" fmla="*/ 1741 w 1741"/>
                <a:gd name="T87" fmla="*/ 1002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41" h="1072">
                  <a:moveTo>
                    <a:pt x="1739" y="1002"/>
                  </a:moveTo>
                  <a:lnTo>
                    <a:pt x="1736" y="1002"/>
                  </a:lnTo>
                  <a:lnTo>
                    <a:pt x="1736" y="1002"/>
                  </a:lnTo>
                  <a:lnTo>
                    <a:pt x="1734" y="1016"/>
                  </a:lnTo>
                  <a:lnTo>
                    <a:pt x="1730" y="1027"/>
                  </a:lnTo>
                  <a:lnTo>
                    <a:pt x="1725" y="1038"/>
                  </a:lnTo>
                  <a:lnTo>
                    <a:pt x="1716" y="1048"/>
                  </a:lnTo>
                  <a:lnTo>
                    <a:pt x="1716" y="1048"/>
                  </a:lnTo>
                  <a:lnTo>
                    <a:pt x="1706" y="1055"/>
                  </a:lnTo>
                  <a:lnTo>
                    <a:pt x="1697" y="1062"/>
                  </a:lnTo>
                  <a:lnTo>
                    <a:pt x="1684" y="1065"/>
                  </a:lnTo>
                  <a:lnTo>
                    <a:pt x="1671" y="1066"/>
                  </a:lnTo>
                  <a:lnTo>
                    <a:pt x="70" y="1066"/>
                  </a:lnTo>
                  <a:lnTo>
                    <a:pt x="70" y="1066"/>
                  </a:lnTo>
                  <a:lnTo>
                    <a:pt x="56" y="1065"/>
                  </a:lnTo>
                  <a:lnTo>
                    <a:pt x="45" y="1062"/>
                  </a:lnTo>
                  <a:lnTo>
                    <a:pt x="34" y="1055"/>
                  </a:lnTo>
                  <a:lnTo>
                    <a:pt x="24" y="1048"/>
                  </a:lnTo>
                  <a:lnTo>
                    <a:pt x="24" y="1048"/>
                  </a:lnTo>
                  <a:lnTo>
                    <a:pt x="17" y="1038"/>
                  </a:lnTo>
                  <a:lnTo>
                    <a:pt x="10" y="1027"/>
                  </a:lnTo>
                  <a:lnTo>
                    <a:pt x="7" y="1016"/>
                  </a:lnTo>
                  <a:lnTo>
                    <a:pt x="6" y="1002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7" y="56"/>
                  </a:lnTo>
                  <a:lnTo>
                    <a:pt x="10" y="44"/>
                  </a:lnTo>
                  <a:lnTo>
                    <a:pt x="17" y="3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34" y="15"/>
                  </a:lnTo>
                  <a:lnTo>
                    <a:pt x="45" y="9"/>
                  </a:lnTo>
                  <a:lnTo>
                    <a:pt x="56" y="7"/>
                  </a:lnTo>
                  <a:lnTo>
                    <a:pt x="70" y="5"/>
                  </a:lnTo>
                  <a:lnTo>
                    <a:pt x="1671" y="5"/>
                  </a:lnTo>
                  <a:lnTo>
                    <a:pt x="1671" y="5"/>
                  </a:lnTo>
                  <a:lnTo>
                    <a:pt x="1684" y="7"/>
                  </a:lnTo>
                  <a:lnTo>
                    <a:pt x="1697" y="9"/>
                  </a:lnTo>
                  <a:lnTo>
                    <a:pt x="1706" y="15"/>
                  </a:lnTo>
                  <a:lnTo>
                    <a:pt x="1716" y="23"/>
                  </a:lnTo>
                  <a:lnTo>
                    <a:pt x="1716" y="23"/>
                  </a:lnTo>
                  <a:lnTo>
                    <a:pt x="1725" y="33"/>
                  </a:lnTo>
                  <a:lnTo>
                    <a:pt x="1730" y="44"/>
                  </a:lnTo>
                  <a:lnTo>
                    <a:pt x="1734" y="56"/>
                  </a:lnTo>
                  <a:lnTo>
                    <a:pt x="1736" y="70"/>
                  </a:lnTo>
                  <a:lnTo>
                    <a:pt x="1736" y="1002"/>
                  </a:lnTo>
                  <a:lnTo>
                    <a:pt x="1739" y="1002"/>
                  </a:lnTo>
                  <a:lnTo>
                    <a:pt x="1741" y="1002"/>
                  </a:lnTo>
                  <a:lnTo>
                    <a:pt x="1741" y="70"/>
                  </a:lnTo>
                  <a:lnTo>
                    <a:pt x="1741" y="70"/>
                  </a:lnTo>
                  <a:lnTo>
                    <a:pt x="1740" y="56"/>
                  </a:lnTo>
                  <a:lnTo>
                    <a:pt x="1736" y="42"/>
                  </a:lnTo>
                  <a:lnTo>
                    <a:pt x="1729" y="30"/>
                  </a:lnTo>
                  <a:lnTo>
                    <a:pt x="1720" y="19"/>
                  </a:lnTo>
                  <a:lnTo>
                    <a:pt x="1711" y="11"/>
                  </a:lnTo>
                  <a:lnTo>
                    <a:pt x="1698" y="5"/>
                  </a:lnTo>
                  <a:lnTo>
                    <a:pt x="1685" y="1"/>
                  </a:lnTo>
                  <a:lnTo>
                    <a:pt x="1671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1"/>
                  </a:lnTo>
                  <a:lnTo>
                    <a:pt x="42" y="5"/>
                  </a:lnTo>
                  <a:lnTo>
                    <a:pt x="31" y="11"/>
                  </a:lnTo>
                  <a:lnTo>
                    <a:pt x="20" y="19"/>
                  </a:lnTo>
                  <a:lnTo>
                    <a:pt x="11" y="30"/>
                  </a:lnTo>
                  <a:lnTo>
                    <a:pt x="6" y="42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0" y="1002"/>
                  </a:lnTo>
                  <a:lnTo>
                    <a:pt x="0" y="1002"/>
                  </a:lnTo>
                  <a:lnTo>
                    <a:pt x="2" y="1016"/>
                  </a:lnTo>
                  <a:lnTo>
                    <a:pt x="6" y="1030"/>
                  </a:lnTo>
                  <a:lnTo>
                    <a:pt x="11" y="1041"/>
                  </a:lnTo>
                  <a:lnTo>
                    <a:pt x="20" y="1052"/>
                  </a:lnTo>
                  <a:lnTo>
                    <a:pt x="31" y="1061"/>
                  </a:lnTo>
                  <a:lnTo>
                    <a:pt x="42" y="1066"/>
                  </a:lnTo>
                  <a:lnTo>
                    <a:pt x="56" y="1071"/>
                  </a:lnTo>
                  <a:lnTo>
                    <a:pt x="70" y="1072"/>
                  </a:lnTo>
                  <a:lnTo>
                    <a:pt x="1671" y="1072"/>
                  </a:lnTo>
                  <a:lnTo>
                    <a:pt x="1671" y="1072"/>
                  </a:lnTo>
                  <a:lnTo>
                    <a:pt x="1685" y="1071"/>
                  </a:lnTo>
                  <a:lnTo>
                    <a:pt x="1698" y="1066"/>
                  </a:lnTo>
                  <a:lnTo>
                    <a:pt x="1711" y="1061"/>
                  </a:lnTo>
                  <a:lnTo>
                    <a:pt x="1720" y="1052"/>
                  </a:lnTo>
                  <a:lnTo>
                    <a:pt x="1729" y="1041"/>
                  </a:lnTo>
                  <a:lnTo>
                    <a:pt x="1736" y="1030"/>
                  </a:lnTo>
                  <a:lnTo>
                    <a:pt x="1740" y="1016"/>
                  </a:lnTo>
                  <a:lnTo>
                    <a:pt x="1741" y="1002"/>
                  </a:lnTo>
                  <a:lnTo>
                    <a:pt x="1739" y="1002"/>
                  </a:lnTo>
                  <a:close/>
                </a:path>
              </a:pathLst>
            </a:custGeom>
            <a:solidFill>
              <a:srgbClr val="005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843" y="2909"/>
              <a:ext cx="1741" cy="1072"/>
            </a:xfrm>
            <a:custGeom>
              <a:avLst/>
              <a:gdLst>
                <a:gd name="T0" fmla="*/ 1736 w 1741"/>
                <a:gd name="T1" fmla="*/ 1002 h 1072"/>
                <a:gd name="T2" fmla="*/ 1734 w 1741"/>
                <a:gd name="T3" fmla="*/ 1016 h 1072"/>
                <a:gd name="T4" fmla="*/ 1725 w 1741"/>
                <a:gd name="T5" fmla="*/ 1038 h 1072"/>
                <a:gd name="T6" fmla="*/ 1716 w 1741"/>
                <a:gd name="T7" fmla="*/ 1048 h 1072"/>
                <a:gd name="T8" fmla="*/ 1697 w 1741"/>
                <a:gd name="T9" fmla="*/ 1062 h 1072"/>
                <a:gd name="T10" fmla="*/ 1671 w 1741"/>
                <a:gd name="T11" fmla="*/ 1066 h 1072"/>
                <a:gd name="T12" fmla="*/ 70 w 1741"/>
                <a:gd name="T13" fmla="*/ 1066 h 1072"/>
                <a:gd name="T14" fmla="*/ 45 w 1741"/>
                <a:gd name="T15" fmla="*/ 1062 h 1072"/>
                <a:gd name="T16" fmla="*/ 24 w 1741"/>
                <a:gd name="T17" fmla="*/ 1048 h 1072"/>
                <a:gd name="T18" fmla="*/ 17 w 1741"/>
                <a:gd name="T19" fmla="*/ 1038 h 1072"/>
                <a:gd name="T20" fmla="*/ 7 w 1741"/>
                <a:gd name="T21" fmla="*/ 1016 h 1072"/>
                <a:gd name="T22" fmla="*/ 6 w 1741"/>
                <a:gd name="T23" fmla="*/ 70 h 1072"/>
                <a:gd name="T24" fmla="*/ 7 w 1741"/>
                <a:gd name="T25" fmla="*/ 56 h 1072"/>
                <a:gd name="T26" fmla="*/ 17 w 1741"/>
                <a:gd name="T27" fmla="*/ 33 h 1072"/>
                <a:gd name="T28" fmla="*/ 24 w 1741"/>
                <a:gd name="T29" fmla="*/ 23 h 1072"/>
                <a:gd name="T30" fmla="*/ 45 w 1741"/>
                <a:gd name="T31" fmla="*/ 9 h 1072"/>
                <a:gd name="T32" fmla="*/ 70 w 1741"/>
                <a:gd name="T33" fmla="*/ 5 h 1072"/>
                <a:gd name="T34" fmla="*/ 1671 w 1741"/>
                <a:gd name="T35" fmla="*/ 5 h 1072"/>
                <a:gd name="T36" fmla="*/ 1697 w 1741"/>
                <a:gd name="T37" fmla="*/ 9 h 1072"/>
                <a:gd name="T38" fmla="*/ 1716 w 1741"/>
                <a:gd name="T39" fmla="*/ 23 h 1072"/>
                <a:gd name="T40" fmla="*/ 1725 w 1741"/>
                <a:gd name="T41" fmla="*/ 33 h 1072"/>
                <a:gd name="T42" fmla="*/ 1734 w 1741"/>
                <a:gd name="T43" fmla="*/ 56 h 1072"/>
                <a:gd name="T44" fmla="*/ 1736 w 1741"/>
                <a:gd name="T45" fmla="*/ 1002 h 1072"/>
                <a:gd name="T46" fmla="*/ 1741 w 1741"/>
                <a:gd name="T47" fmla="*/ 1002 h 1072"/>
                <a:gd name="T48" fmla="*/ 1741 w 1741"/>
                <a:gd name="T49" fmla="*/ 70 h 1072"/>
                <a:gd name="T50" fmla="*/ 1736 w 1741"/>
                <a:gd name="T51" fmla="*/ 42 h 1072"/>
                <a:gd name="T52" fmla="*/ 1720 w 1741"/>
                <a:gd name="T53" fmla="*/ 19 h 1072"/>
                <a:gd name="T54" fmla="*/ 1698 w 1741"/>
                <a:gd name="T55" fmla="*/ 5 h 1072"/>
                <a:gd name="T56" fmla="*/ 1671 w 1741"/>
                <a:gd name="T57" fmla="*/ 0 h 1072"/>
                <a:gd name="T58" fmla="*/ 70 w 1741"/>
                <a:gd name="T59" fmla="*/ 0 h 1072"/>
                <a:gd name="T60" fmla="*/ 42 w 1741"/>
                <a:gd name="T61" fmla="*/ 5 h 1072"/>
                <a:gd name="T62" fmla="*/ 20 w 1741"/>
                <a:gd name="T63" fmla="*/ 19 h 1072"/>
                <a:gd name="T64" fmla="*/ 6 w 1741"/>
                <a:gd name="T65" fmla="*/ 42 h 1072"/>
                <a:gd name="T66" fmla="*/ 0 w 1741"/>
                <a:gd name="T67" fmla="*/ 70 h 1072"/>
                <a:gd name="T68" fmla="*/ 0 w 1741"/>
                <a:gd name="T69" fmla="*/ 1002 h 1072"/>
                <a:gd name="T70" fmla="*/ 6 w 1741"/>
                <a:gd name="T71" fmla="*/ 1030 h 1072"/>
                <a:gd name="T72" fmla="*/ 20 w 1741"/>
                <a:gd name="T73" fmla="*/ 1052 h 1072"/>
                <a:gd name="T74" fmla="*/ 42 w 1741"/>
                <a:gd name="T75" fmla="*/ 1066 h 1072"/>
                <a:gd name="T76" fmla="*/ 70 w 1741"/>
                <a:gd name="T77" fmla="*/ 1072 h 1072"/>
                <a:gd name="T78" fmla="*/ 1671 w 1741"/>
                <a:gd name="T79" fmla="*/ 1072 h 1072"/>
                <a:gd name="T80" fmla="*/ 1698 w 1741"/>
                <a:gd name="T81" fmla="*/ 1066 h 1072"/>
                <a:gd name="T82" fmla="*/ 1720 w 1741"/>
                <a:gd name="T83" fmla="*/ 1052 h 1072"/>
                <a:gd name="T84" fmla="*/ 1736 w 1741"/>
                <a:gd name="T85" fmla="*/ 1030 h 1072"/>
                <a:gd name="T86" fmla="*/ 1741 w 1741"/>
                <a:gd name="T87" fmla="*/ 1002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41" h="1072">
                  <a:moveTo>
                    <a:pt x="1739" y="1002"/>
                  </a:moveTo>
                  <a:lnTo>
                    <a:pt x="1736" y="1002"/>
                  </a:lnTo>
                  <a:lnTo>
                    <a:pt x="1736" y="1002"/>
                  </a:lnTo>
                  <a:lnTo>
                    <a:pt x="1734" y="1016"/>
                  </a:lnTo>
                  <a:lnTo>
                    <a:pt x="1730" y="1027"/>
                  </a:lnTo>
                  <a:lnTo>
                    <a:pt x="1725" y="1038"/>
                  </a:lnTo>
                  <a:lnTo>
                    <a:pt x="1716" y="1048"/>
                  </a:lnTo>
                  <a:lnTo>
                    <a:pt x="1716" y="1048"/>
                  </a:lnTo>
                  <a:lnTo>
                    <a:pt x="1706" y="1055"/>
                  </a:lnTo>
                  <a:lnTo>
                    <a:pt x="1697" y="1062"/>
                  </a:lnTo>
                  <a:lnTo>
                    <a:pt x="1684" y="1065"/>
                  </a:lnTo>
                  <a:lnTo>
                    <a:pt x="1671" y="1066"/>
                  </a:lnTo>
                  <a:lnTo>
                    <a:pt x="70" y="1066"/>
                  </a:lnTo>
                  <a:lnTo>
                    <a:pt x="70" y="1066"/>
                  </a:lnTo>
                  <a:lnTo>
                    <a:pt x="56" y="1065"/>
                  </a:lnTo>
                  <a:lnTo>
                    <a:pt x="45" y="1062"/>
                  </a:lnTo>
                  <a:lnTo>
                    <a:pt x="34" y="1055"/>
                  </a:lnTo>
                  <a:lnTo>
                    <a:pt x="24" y="1048"/>
                  </a:lnTo>
                  <a:lnTo>
                    <a:pt x="24" y="1048"/>
                  </a:lnTo>
                  <a:lnTo>
                    <a:pt x="17" y="1038"/>
                  </a:lnTo>
                  <a:lnTo>
                    <a:pt x="10" y="1027"/>
                  </a:lnTo>
                  <a:lnTo>
                    <a:pt x="7" y="1016"/>
                  </a:lnTo>
                  <a:lnTo>
                    <a:pt x="6" y="1002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7" y="56"/>
                  </a:lnTo>
                  <a:lnTo>
                    <a:pt x="10" y="44"/>
                  </a:lnTo>
                  <a:lnTo>
                    <a:pt x="17" y="3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34" y="15"/>
                  </a:lnTo>
                  <a:lnTo>
                    <a:pt x="45" y="9"/>
                  </a:lnTo>
                  <a:lnTo>
                    <a:pt x="56" y="7"/>
                  </a:lnTo>
                  <a:lnTo>
                    <a:pt x="70" y="5"/>
                  </a:lnTo>
                  <a:lnTo>
                    <a:pt x="1671" y="5"/>
                  </a:lnTo>
                  <a:lnTo>
                    <a:pt x="1671" y="5"/>
                  </a:lnTo>
                  <a:lnTo>
                    <a:pt x="1684" y="7"/>
                  </a:lnTo>
                  <a:lnTo>
                    <a:pt x="1697" y="9"/>
                  </a:lnTo>
                  <a:lnTo>
                    <a:pt x="1706" y="15"/>
                  </a:lnTo>
                  <a:lnTo>
                    <a:pt x="1716" y="23"/>
                  </a:lnTo>
                  <a:lnTo>
                    <a:pt x="1716" y="23"/>
                  </a:lnTo>
                  <a:lnTo>
                    <a:pt x="1725" y="33"/>
                  </a:lnTo>
                  <a:lnTo>
                    <a:pt x="1730" y="44"/>
                  </a:lnTo>
                  <a:lnTo>
                    <a:pt x="1734" y="56"/>
                  </a:lnTo>
                  <a:lnTo>
                    <a:pt x="1736" y="70"/>
                  </a:lnTo>
                  <a:lnTo>
                    <a:pt x="1736" y="1002"/>
                  </a:lnTo>
                  <a:lnTo>
                    <a:pt x="1739" y="1002"/>
                  </a:lnTo>
                  <a:lnTo>
                    <a:pt x="1741" y="1002"/>
                  </a:lnTo>
                  <a:lnTo>
                    <a:pt x="1741" y="70"/>
                  </a:lnTo>
                  <a:lnTo>
                    <a:pt x="1741" y="70"/>
                  </a:lnTo>
                  <a:lnTo>
                    <a:pt x="1740" y="56"/>
                  </a:lnTo>
                  <a:lnTo>
                    <a:pt x="1736" y="42"/>
                  </a:lnTo>
                  <a:lnTo>
                    <a:pt x="1729" y="30"/>
                  </a:lnTo>
                  <a:lnTo>
                    <a:pt x="1720" y="19"/>
                  </a:lnTo>
                  <a:lnTo>
                    <a:pt x="1711" y="11"/>
                  </a:lnTo>
                  <a:lnTo>
                    <a:pt x="1698" y="5"/>
                  </a:lnTo>
                  <a:lnTo>
                    <a:pt x="1685" y="1"/>
                  </a:lnTo>
                  <a:lnTo>
                    <a:pt x="1671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1"/>
                  </a:lnTo>
                  <a:lnTo>
                    <a:pt x="42" y="5"/>
                  </a:lnTo>
                  <a:lnTo>
                    <a:pt x="31" y="11"/>
                  </a:lnTo>
                  <a:lnTo>
                    <a:pt x="20" y="19"/>
                  </a:lnTo>
                  <a:lnTo>
                    <a:pt x="11" y="30"/>
                  </a:lnTo>
                  <a:lnTo>
                    <a:pt x="6" y="42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0" y="1002"/>
                  </a:lnTo>
                  <a:lnTo>
                    <a:pt x="0" y="1002"/>
                  </a:lnTo>
                  <a:lnTo>
                    <a:pt x="2" y="1016"/>
                  </a:lnTo>
                  <a:lnTo>
                    <a:pt x="6" y="1030"/>
                  </a:lnTo>
                  <a:lnTo>
                    <a:pt x="11" y="1041"/>
                  </a:lnTo>
                  <a:lnTo>
                    <a:pt x="20" y="1052"/>
                  </a:lnTo>
                  <a:lnTo>
                    <a:pt x="31" y="1061"/>
                  </a:lnTo>
                  <a:lnTo>
                    <a:pt x="42" y="1066"/>
                  </a:lnTo>
                  <a:lnTo>
                    <a:pt x="56" y="1071"/>
                  </a:lnTo>
                  <a:lnTo>
                    <a:pt x="70" y="1072"/>
                  </a:lnTo>
                  <a:lnTo>
                    <a:pt x="1671" y="1072"/>
                  </a:lnTo>
                  <a:lnTo>
                    <a:pt x="1671" y="1072"/>
                  </a:lnTo>
                  <a:lnTo>
                    <a:pt x="1685" y="1071"/>
                  </a:lnTo>
                  <a:lnTo>
                    <a:pt x="1698" y="1066"/>
                  </a:lnTo>
                  <a:lnTo>
                    <a:pt x="1711" y="1061"/>
                  </a:lnTo>
                  <a:lnTo>
                    <a:pt x="1720" y="1052"/>
                  </a:lnTo>
                  <a:lnTo>
                    <a:pt x="1729" y="1041"/>
                  </a:lnTo>
                  <a:lnTo>
                    <a:pt x="1736" y="1030"/>
                  </a:lnTo>
                  <a:lnTo>
                    <a:pt x="1740" y="1016"/>
                  </a:lnTo>
                  <a:lnTo>
                    <a:pt x="1741" y="1002"/>
                  </a:lnTo>
                  <a:lnTo>
                    <a:pt x="1739" y="10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60" name="Freeform 20"/>
            <p:cNvSpPr>
              <a:spLocks noEditPoints="1"/>
            </p:cNvSpPr>
            <p:nvPr/>
          </p:nvSpPr>
          <p:spPr bwMode="auto">
            <a:xfrm>
              <a:off x="1903" y="3607"/>
              <a:ext cx="29" cy="45"/>
            </a:xfrm>
            <a:custGeom>
              <a:avLst/>
              <a:gdLst>
                <a:gd name="T0" fmla="*/ 0 w 29"/>
                <a:gd name="T1" fmla="*/ 37 h 45"/>
                <a:gd name="T2" fmla="*/ 4 w 29"/>
                <a:gd name="T3" fmla="*/ 42 h 45"/>
                <a:gd name="T4" fmla="*/ 14 w 29"/>
                <a:gd name="T5" fmla="*/ 45 h 45"/>
                <a:gd name="T6" fmla="*/ 21 w 29"/>
                <a:gd name="T7" fmla="*/ 44 h 45"/>
                <a:gd name="T8" fmla="*/ 25 w 29"/>
                <a:gd name="T9" fmla="*/ 39 h 45"/>
                <a:gd name="T10" fmla="*/ 29 w 29"/>
                <a:gd name="T11" fmla="*/ 32 h 45"/>
                <a:gd name="T12" fmla="*/ 29 w 29"/>
                <a:gd name="T13" fmla="*/ 23 h 45"/>
                <a:gd name="T14" fmla="*/ 28 w 29"/>
                <a:gd name="T15" fmla="*/ 10 h 45"/>
                <a:gd name="T16" fmla="*/ 26 w 29"/>
                <a:gd name="T17" fmla="*/ 6 h 45"/>
                <a:gd name="T18" fmla="*/ 19 w 29"/>
                <a:gd name="T19" fmla="*/ 2 h 45"/>
                <a:gd name="T20" fmla="*/ 15 w 29"/>
                <a:gd name="T21" fmla="*/ 0 h 45"/>
                <a:gd name="T22" fmla="*/ 4 w 29"/>
                <a:gd name="T23" fmla="*/ 4 h 45"/>
                <a:gd name="T24" fmla="*/ 0 w 29"/>
                <a:gd name="T25" fmla="*/ 16 h 45"/>
                <a:gd name="T26" fmla="*/ 1 w 29"/>
                <a:gd name="T27" fmla="*/ 21 h 45"/>
                <a:gd name="T28" fmla="*/ 4 w 29"/>
                <a:gd name="T29" fmla="*/ 25 h 45"/>
                <a:gd name="T30" fmla="*/ 14 w 29"/>
                <a:gd name="T31" fmla="*/ 30 h 45"/>
                <a:gd name="T32" fmla="*/ 19 w 29"/>
                <a:gd name="T33" fmla="*/ 28 h 45"/>
                <a:gd name="T34" fmla="*/ 24 w 29"/>
                <a:gd name="T35" fmla="*/ 25 h 45"/>
                <a:gd name="T36" fmla="*/ 26 w 29"/>
                <a:gd name="T37" fmla="*/ 23 h 45"/>
                <a:gd name="T38" fmla="*/ 25 w 29"/>
                <a:gd name="T39" fmla="*/ 28 h 45"/>
                <a:gd name="T40" fmla="*/ 24 w 29"/>
                <a:gd name="T41" fmla="*/ 37 h 45"/>
                <a:gd name="T42" fmla="*/ 14 w 29"/>
                <a:gd name="T43" fmla="*/ 41 h 45"/>
                <a:gd name="T44" fmla="*/ 10 w 29"/>
                <a:gd name="T45" fmla="*/ 41 h 45"/>
                <a:gd name="T46" fmla="*/ 7 w 29"/>
                <a:gd name="T47" fmla="*/ 38 h 45"/>
                <a:gd name="T48" fmla="*/ 0 w 29"/>
                <a:gd name="T49" fmla="*/ 37 h 45"/>
                <a:gd name="T50" fmla="*/ 14 w 29"/>
                <a:gd name="T51" fmla="*/ 25 h 45"/>
                <a:gd name="T52" fmla="*/ 7 w 29"/>
                <a:gd name="T53" fmla="*/ 23 h 45"/>
                <a:gd name="T54" fmla="*/ 4 w 29"/>
                <a:gd name="T55" fmla="*/ 16 h 45"/>
                <a:gd name="T56" fmla="*/ 5 w 29"/>
                <a:gd name="T57" fmla="*/ 10 h 45"/>
                <a:gd name="T58" fmla="*/ 10 w 29"/>
                <a:gd name="T59" fmla="*/ 6 h 45"/>
                <a:gd name="T60" fmla="*/ 14 w 29"/>
                <a:gd name="T61" fmla="*/ 4 h 45"/>
                <a:gd name="T62" fmla="*/ 22 w 29"/>
                <a:gd name="T63" fmla="*/ 7 h 45"/>
                <a:gd name="T64" fmla="*/ 25 w 29"/>
                <a:gd name="T65" fmla="*/ 16 h 45"/>
                <a:gd name="T66" fmla="*/ 24 w 29"/>
                <a:gd name="T67" fmla="*/ 20 h 45"/>
                <a:gd name="T68" fmla="*/ 18 w 29"/>
                <a:gd name="T69" fmla="*/ 25 h 45"/>
                <a:gd name="T70" fmla="*/ 14 w 29"/>
                <a:gd name="T71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" h="45">
                  <a:moveTo>
                    <a:pt x="0" y="37"/>
                  </a:moveTo>
                  <a:lnTo>
                    <a:pt x="0" y="37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8" y="44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21" y="44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8" y="37"/>
                  </a:lnTo>
                  <a:lnTo>
                    <a:pt x="29" y="32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16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3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9" y="28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9" y="39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0" y="41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5" y="35"/>
                  </a:lnTo>
                  <a:lnTo>
                    <a:pt x="0" y="37"/>
                  </a:lnTo>
                  <a:close/>
                  <a:moveTo>
                    <a:pt x="14" y="25"/>
                  </a:moveTo>
                  <a:lnTo>
                    <a:pt x="14" y="25"/>
                  </a:lnTo>
                  <a:lnTo>
                    <a:pt x="10" y="25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6"/>
                  </a:lnTo>
                  <a:lnTo>
                    <a:pt x="22" y="7"/>
                  </a:lnTo>
                  <a:lnTo>
                    <a:pt x="24" y="11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4" y="20"/>
                  </a:lnTo>
                  <a:lnTo>
                    <a:pt x="22" y="23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61" name="Freeform 21"/>
            <p:cNvSpPr>
              <a:spLocks noEditPoints="1"/>
            </p:cNvSpPr>
            <p:nvPr/>
          </p:nvSpPr>
          <p:spPr bwMode="auto">
            <a:xfrm>
              <a:off x="1939" y="3609"/>
              <a:ext cx="31" cy="43"/>
            </a:xfrm>
            <a:custGeom>
              <a:avLst/>
              <a:gdLst>
                <a:gd name="T0" fmla="*/ 16 w 31"/>
                <a:gd name="T1" fmla="*/ 43 h 43"/>
                <a:gd name="T2" fmla="*/ 16 w 31"/>
                <a:gd name="T3" fmla="*/ 43 h 43"/>
                <a:gd name="T4" fmla="*/ 23 w 31"/>
                <a:gd name="T5" fmla="*/ 42 h 43"/>
                <a:gd name="T6" fmla="*/ 28 w 31"/>
                <a:gd name="T7" fmla="*/ 37 h 43"/>
                <a:gd name="T8" fmla="*/ 28 w 31"/>
                <a:gd name="T9" fmla="*/ 37 h 43"/>
                <a:gd name="T10" fmla="*/ 31 w 31"/>
                <a:gd name="T11" fmla="*/ 30 h 43"/>
                <a:gd name="T12" fmla="*/ 31 w 31"/>
                <a:gd name="T13" fmla="*/ 21 h 43"/>
                <a:gd name="T14" fmla="*/ 31 w 31"/>
                <a:gd name="T15" fmla="*/ 21 h 43"/>
                <a:gd name="T16" fmla="*/ 31 w 31"/>
                <a:gd name="T17" fmla="*/ 14 h 43"/>
                <a:gd name="T18" fmla="*/ 30 w 31"/>
                <a:gd name="T19" fmla="*/ 8 h 43"/>
                <a:gd name="T20" fmla="*/ 30 w 31"/>
                <a:gd name="T21" fmla="*/ 8 h 43"/>
                <a:gd name="T22" fmla="*/ 25 w 31"/>
                <a:gd name="T23" fmla="*/ 2 h 43"/>
                <a:gd name="T24" fmla="*/ 25 w 31"/>
                <a:gd name="T25" fmla="*/ 2 h 43"/>
                <a:gd name="T26" fmla="*/ 21 w 31"/>
                <a:gd name="T27" fmla="*/ 0 h 43"/>
                <a:gd name="T28" fmla="*/ 16 w 31"/>
                <a:gd name="T29" fmla="*/ 0 h 43"/>
                <a:gd name="T30" fmla="*/ 16 w 31"/>
                <a:gd name="T31" fmla="*/ 0 h 43"/>
                <a:gd name="T32" fmla="*/ 11 w 31"/>
                <a:gd name="T33" fmla="*/ 0 h 43"/>
                <a:gd name="T34" fmla="*/ 9 w 31"/>
                <a:gd name="T35" fmla="*/ 1 h 43"/>
                <a:gd name="T36" fmla="*/ 6 w 31"/>
                <a:gd name="T37" fmla="*/ 2 h 43"/>
                <a:gd name="T38" fmla="*/ 3 w 31"/>
                <a:gd name="T39" fmla="*/ 5 h 43"/>
                <a:gd name="T40" fmla="*/ 3 w 31"/>
                <a:gd name="T41" fmla="*/ 5 h 43"/>
                <a:gd name="T42" fmla="*/ 2 w 31"/>
                <a:gd name="T43" fmla="*/ 12 h 43"/>
                <a:gd name="T44" fmla="*/ 0 w 31"/>
                <a:gd name="T45" fmla="*/ 21 h 43"/>
                <a:gd name="T46" fmla="*/ 0 w 31"/>
                <a:gd name="T47" fmla="*/ 21 h 43"/>
                <a:gd name="T48" fmla="*/ 0 w 31"/>
                <a:gd name="T49" fmla="*/ 28 h 43"/>
                <a:gd name="T50" fmla="*/ 2 w 31"/>
                <a:gd name="T51" fmla="*/ 35 h 43"/>
                <a:gd name="T52" fmla="*/ 2 w 31"/>
                <a:gd name="T53" fmla="*/ 35 h 43"/>
                <a:gd name="T54" fmla="*/ 6 w 31"/>
                <a:gd name="T55" fmla="*/ 39 h 43"/>
                <a:gd name="T56" fmla="*/ 6 w 31"/>
                <a:gd name="T57" fmla="*/ 39 h 43"/>
                <a:gd name="T58" fmla="*/ 10 w 31"/>
                <a:gd name="T59" fmla="*/ 42 h 43"/>
                <a:gd name="T60" fmla="*/ 16 w 31"/>
                <a:gd name="T61" fmla="*/ 43 h 43"/>
                <a:gd name="T62" fmla="*/ 16 w 31"/>
                <a:gd name="T63" fmla="*/ 43 h 43"/>
                <a:gd name="T64" fmla="*/ 16 w 31"/>
                <a:gd name="T65" fmla="*/ 2 h 43"/>
                <a:gd name="T66" fmla="*/ 16 w 31"/>
                <a:gd name="T67" fmla="*/ 2 h 43"/>
                <a:gd name="T68" fmla="*/ 21 w 31"/>
                <a:gd name="T69" fmla="*/ 4 h 43"/>
                <a:gd name="T70" fmla="*/ 24 w 31"/>
                <a:gd name="T71" fmla="*/ 8 h 43"/>
                <a:gd name="T72" fmla="*/ 24 w 31"/>
                <a:gd name="T73" fmla="*/ 8 h 43"/>
                <a:gd name="T74" fmla="*/ 27 w 31"/>
                <a:gd name="T75" fmla="*/ 14 h 43"/>
                <a:gd name="T76" fmla="*/ 27 w 31"/>
                <a:gd name="T77" fmla="*/ 21 h 43"/>
                <a:gd name="T78" fmla="*/ 27 w 31"/>
                <a:gd name="T79" fmla="*/ 21 h 43"/>
                <a:gd name="T80" fmla="*/ 27 w 31"/>
                <a:gd name="T81" fmla="*/ 26 h 43"/>
                <a:gd name="T82" fmla="*/ 25 w 31"/>
                <a:gd name="T83" fmla="*/ 32 h 43"/>
                <a:gd name="T84" fmla="*/ 25 w 31"/>
                <a:gd name="T85" fmla="*/ 32 h 43"/>
                <a:gd name="T86" fmla="*/ 23 w 31"/>
                <a:gd name="T87" fmla="*/ 36 h 43"/>
                <a:gd name="T88" fmla="*/ 23 w 31"/>
                <a:gd name="T89" fmla="*/ 36 h 43"/>
                <a:gd name="T90" fmla="*/ 20 w 31"/>
                <a:gd name="T91" fmla="*/ 39 h 43"/>
                <a:gd name="T92" fmla="*/ 16 w 31"/>
                <a:gd name="T93" fmla="*/ 39 h 43"/>
                <a:gd name="T94" fmla="*/ 16 w 31"/>
                <a:gd name="T95" fmla="*/ 39 h 43"/>
                <a:gd name="T96" fmla="*/ 11 w 31"/>
                <a:gd name="T97" fmla="*/ 37 h 43"/>
                <a:gd name="T98" fmla="*/ 7 w 31"/>
                <a:gd name="T99" fmla="*/ 35 h 43"/>
                <a:gd name="T100" fmla="*/ 7 w 31"/>
                <a:gd name="T101" fmla="*/ 35 h 43"/>
                <a:gd name="T102" fmla="*/ 6 w 31"/>
                <a:gd name="T103" fmla="*/ 29 h 43"/>
                <a:gd name="T104" fmla="*/ 4 w 31"/>
                <a:gd name="T105" fmla="*/ 21 h 43"/>
                <a:gd name="T106" fmla="*/ 4 w 31"/>
                <a:gd name="T107" fmla="*/ 21 h 43"/>
                <a:gd name="T108" fmla="*/ 4 w 31"/>
                <a:gd name="T109" fmla="*/ 15 h 43"/>
                <a:gd name="T110" fmla="*/ 6 w 31"/>
                <a:gd name="T111" fmla="*/ 9 h 43"/>
                <a:gd name="T112" fmla="*/ 6 w 31"/>
                <a:gd name="T113" fmla="*/ 9 h 43"/>
                <a:gd name="T114" fmla="*/ 9 w 31"/>
                <a:gd name="T115" fmla="*/ 5 h 43"/>
                <a:gd name="T116" fmla="*/ 9 w 31"/>
                <a:gd name="T117" fmla="*/ 5 h 43"/>
                <a:gd name="T118" fmla="*/ 11 w 31"/>
                <a:gd name="T119" fmla="*/ 4 h 43"/>
                <a:gd name="T120" fmla="*/ 16 w 31"/>
                <a:gd name="T121" fmla="*/ 2 h 43"/>
                <a:gd name="T122" fmla="*/ 16 w 31"/>
                <a:gd name="T123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" h="43">
                  <a:moveTo>
                    <a:pt x="16" y="43"/>
                  </a:moveTo>
                  <a:lnTo>
                    <a:pt x="16" y="43"/>
                  </a:lnTo>
                  <a:lnTo>
                    <a:pt x="23" y="42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31" y="30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1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42"/>
                  </a:lnTo>
                  <a:lnTo>
                    <a:pt x="16" y="43"/>
                  </a:lnTo>
                  <a:lnTo>
                    <a:pt x="16" y="43"/>
                  </a:lnTo>
                  <a:close/>
                  <a:moveTo>
                    <a:pt x="16" y="2"/>
                  </a:moveTo>
                  <a:lnTo>
                    <a:pt x="16" y="2"/>
                  </a:lnTo>
                  <a:lnTo>
                    <a:pt x="21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7" y="14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6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0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1" y="37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6" y="29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15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62" name="Freeform 22"/>
            <p:cNvSpPr>
              <a:spLocks noEditPoints="1"/>
            </p:cNvSpPr>
            <p:nvPr/>
          </p:nvSpPr>
          <p:spPr bwMode="auto">
            <a:xfrm>
              <a:off x="2013" y="3620"/>
              <a:ext cx="30" cy="32"/>
            </a:xfrm>
            <a:custGeom>
              <a:avLst/>
              <a:gdLst>
                <a:gd name="T0" fmla="*/ 14 w 30"/>
                <a:gd name="T1" fmla="*/ 32 h 32"/>
                <a:gd name="T2" fmla="*/ 14 w 30"/>
                <a:gd name="T3" fmla="*/ 32 h 32"/>
                <a:gd name="T4" fmla="*/ 21 w 30"/>
                <a:gd name="T5" fmla="*/ 31 h 32"/>
                <a:gd name="T6" fmla="*/ 26 w 30"/>
                <a:gd name="T7" fmla="*/ 28 h 32"/>
                <a:gd name="T8" fmla="*/ 28 w 30"/>
                <a:gd name="T9" fmla="*/ 22 h 32"/>
                <a:gd name="T10" fmla="*/ 30 w 30"/>
                <a:gd name="T11" fmla="*/ 17 h 32"/>
                <a:gd name="T12" fmla="*/ 30 w 30"/>
                <a:gd name="T13" fmla="*/ 17 h 32"/>
                <a:gd name="T14" fmla="*/ 28 w 30"/>
                <a:gd name="T15" fmla="*/ 10 h 32"/>
                <a:gd name="T16" fmla="*/ 26 w 30"/>
                <a:gd name="T17" fmla="*/ 4 h 32"/>
                <a:gd name="T18" fmla="*/ 21 w 30"/>
                <a:gd name="T19" fmla="*/ 1 h 32"/>
                <a:gd name="T20" fmla="*/ 14 w 30"/>
                <a:gd name="T21" fmla="*/ 0 h 32"/>
                <a:gd name="T22" fmla="*/ 14 w 30"/>
                <a:gd name="T23" fmla="*/ 0 h 32"/>
                <a:gd name="T24" fmla="*/ 9 w 30"/>
                <a:gd name="T25" fmla="*/ 1 h 32"/>
                <a:gd name="T26" fmla="*/ 5 w 30"/>
                <a:gd name="T27" fmla="*/ 4 h 32"/>
                <a:gd name="T28" fmla="*/ 0 w 30"/>
                <a:gd name="T29" fmla="*/ 10 h 32"/>
                <a:gd name="T30" fmla="*/ 0 w 30"/>
                <a:gd name="T31" fmla="*/ 17 h 32"/>
                <a:gd name="T32" fmla="*/ 0 w 30"/>
                <a:gd name="T33" fmla="*/ 17 h 32"/>
                <a:gd name="T34" fmla="*/ 0 w 30"/>
                <a:gd name="T35" fmla="*/ 22 h 32"/>
                <a:gd name="T36" fmla="*/ 5 w 30"/>
                <a:gd name="T37" fmla="*/ 28 h 32"/>
                <a:gd name="T38" fmla="*/ 9 w 30"/>
                <a:gd name="T39" fmla="*/ 31 h 32"/>
                <a:gd name="T40" fmla="*/ 14 w 30"/>
                <a:gd name="T41" fmla="*/ 32 h 32"/>
                <a:gd name="T42" fmla="*/ 14 w 30"/>
                <a:gd name="T43" fmla="*/ 32 h 32"/>
                <a:gd name="T44" fmla="*/ 16 w 30"/>
                <a:gd name="T45" fmla="*/ 4 h 32"/>
                <a:gd name="T46" fmla="*/ 16 w 30"/>
                <a:gd name="T47" fmla="*/ 4 h 32"/>
                <a:gd name="T48" fmla="*/ 20 w 30"/>
                <a:gd name="T49" fmla="*/ 5 h 32"/>
                <a:gd name="T50" fmla="*/ 23 w 30"/>
                <a:gd name="T51" fmla="*/ 7 h 32"/>
                <a:gd name="T52" fmla="*/ 24 w 30"/>
                <a:gd name="T53" fmla="*/ 11 h 32"/>
                <a:gd name="T54" fmla="*/ 26 w 30"/>
                <a:gd name="T55" fmla="*/ 17 h 32"/>
                <a:gd name="T56" fmla="*/ 26 w 30"/>
                <a:gd name="T57" fmla="*/ 17 h 32"/>
                <a:gd name="T58" fmla="*/ 24 w 30"/>
                <a:gd name="T59" fmla="*/ 21 h 32"/>
                <a:gd name="T60" fmla="*/ 23 w 30"/>
                <a:gd name="T61" fmla="*/ 25 h 32"/>
                <a:gd name="T62" fmla="*/ 20 w 30"/>
                <a:gd name="T63" fmla="*/ 28 h 32"/>
                <a:gd name="T64" fmla="*/ 14 w 30"/>
                <a:gd name="T65" fmla="*/ 28 h 32"/>
                <a:gd name="T66" fmla="*/ 14 w 30"/>
                <a:gd name="T67" fmla="*/ 28 h 32"/>
                <a:gd name="T68" fmla="*/ 10 w 30"/>
                <a:gd name="T69" fmla="*/ 28 h 32"/>
                <a:gd name="T70" fmla="*/ 7 w 30"/>
                <a:gd name="T71" fmla="*/ 25 h 32"/>
                <a:gd name="T72" fmla="*/ 5 w 30"/>
                <a:gd name="T73" fmla="*/ 21 h 32"/>
                <a:gd name="T74" fmla="*/ 5 w 30"/>
                <a:gd name="T75" fmla="*/ 17 h 32"/>
                <a:gd name="T76" fmla="*/ 5 w 30"/>
                <a:gd name="T77" fmla="*/ 17 h 32"/>
                <a:gd name="T78" fmla="*/ 5 w 30"/>
                <a:gd name="T79" fmla="*/ 11 h 32"/>
                <a:gd name="T80" fmla="*/ 7 w 30"/>
                <a:gd name="T81" fmla="*/ 7 h 32"/>
                <a:gd name="T82" fmla="*/ 10 w 30"/>
                <a:gd name="T83" fmla="*/ 5 h 32"/>
                <a:gd name="T84" fmla="*/ 16 w 30"/>
                <a:gd name="T85" fmla="*/ 4 h 32"/>
                <a:gd name="T86" fmla="*/ 16 w 30"/>
                <a:gd name="T87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32">
                  <a:moveTo>
                    <a:pt x="14" y="32"/>
                  </a:moveTo>
                  <a:lnTo>
                    <a:pt x="14" y="32"/>
                  </a:lnTo>
                  <a:lnTo>
                    <a:pt x="21" y="31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8" y="10"/>
                  </a:lnTo>
                  <a:lnTo>
                    <a:pt x="26" y="4"/>
                  </a:lnTo>
                  <a:lnTo>
                    <a:pt x="21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4" y="32"/>
                  </a:lnTo>
                  <a:lnTo>
                    <a:pt x="14" y="32"/>
                  </a:lnTo>
                  <a:close/>
                  <a:moveTo>
                    <a:pt x="16" y="4"/>
                  </a:moveTo>
                  <a:lnTo>
                    <a:pt x="16" y="4"/>
                  </a:lnTo>
                  <a:lnTo>
                    <a:pt x="20" y="5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4" y="21"/>
                  </a:lnTo>
                  <a:lnTo>
                    <a:pt x="23" y="25"/>
                  </a:lnTo>
                  <a:lnTo>
                    <a:pt x="20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25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2046" y="3609"/>
              <a:ext cx="40" cy="42"/>
            </a:xfrm>
            <a:custGeom>
              <a:avLst/>
              <a:gdLst>
                <a:gd name="T0" fmla="*/ 12 w 40"/>
                <a:gd name="T1" fmla="*/ 9 h 42"/>
                <a:gd name="T2" fmla="*/ 12 w 40"/>
                <a:gd name="T3" fmla="*/ 4 h 42"/>
                <a:gd name="T4" fmla="*/ 14 w 40"/>
                <a:gd name="T5" fmla="*/ 4 h 42"/>
                <a:gd name="T6" fmla="*/ 16 w 40"/>
                <a:gd name="T7" fmla="*/ 2 h 42"/>
                <a:gd name="T8" fmla="*/ 22 w 40"/>
                <a:gd name="T9" fmla="*/ 1 h 42"/>
                <a:gd name="T10" fmla="*/ 16 w 40"/>
                <a:gd name="T11" fmla="*/ 0 h 42"/>
                <a:gd name="T12" fmla="*/ 12 w 40"/>
                <a:gd name="T13" fmla="*/ 0 h 42"/>
                <a:gd name="T14" fmla="*/ 9 w 40"/>
                <a:gd name="T15" fmla="*/ 2 h 42"/>
                <a:gd name="T16" fmla="*/ 8 w 40"/>
                <a:gd name="T17" fmla="*/ 9 h 42"/>
                <a:gd name="T18" fmla="*/ 5 w 40"/>
                <a:gd name="T19" fmla="*/ 12 h 42"/>
                <a:gd name="T20" fmla="*/ 0 w 40"/>
                <a:gd name="T21" fmla="*/ 12 h 42"/>
                <a:gd name="T22" fmla="*/ 0 w 40"/>
                <a:gd name="T23" fmla="*/ 16 h 42"/>
                <a:gd name="T24" fmla="*/ 8 w 40"/>
                <a:gd name="T25" fmla="*/ 15 h 42"/>
                <a:gd name="T26" fmla="*/ 8 w 40"/>
                <a:gd name="T27" fmla="*/ 36 h 42"/>
                <a:gd name="T28" fmla="*/ 12 w 40"/>
                <a:gd name="T29" fmla="*/ 42 h 42"/>
                <a:gd name="T30" fmla="*/ 12 w 40"/>
                <a:gd name="T31" fmla="*/ 36 h 42"/>
                <a:gd name="T32" fmla="*/ 25 w 40"/>
                <a:gd name="T33" fmla="*/ 15 h 42"/>
                <a:gd name="T34" fmla="*/ 25 w 40"/>
                <a:gd name="T35" fmla="*/ 36 h 42"/>
                <a:gd name="T36" fmla="*/ 30 w 40"/>
                <a:gd name="T37" fmla="*/ 42 h 42"/>
                <a:gd name="T38" fmla="*/ 29 w 40"/>
                <a:gd name="T39" fmla="*/ 36 h 42"/>
                <a:gd name="T40" fmla="*/ 32 w 40"/>
                <a:gd name="T41" fmla="*/ 15 h 42"/>
                <a:gd name="T42" fmla="*/ 39 w 40"/>
                <a:gd name="T43" fmla="*/ 16 h 42"/>
                <a:gd name="T44" fmla="*/ 39 w 40"/>
                <a:gd name="T45" fmla="*/ 12 h 42"/>
                <a:gd name="T46" fmla="*/ 29 w 40"/>
                <a:gd name="T47" fmla="*/ 12 h 42"/>
                <a:gd name="T48" fmla="*/ 29 w 40"/>
                <a:gd name="T49" fmla="*/ 9 h 42"/>
                <a:gd name="T50" fmla="*/ 30 w 40"/>
                <a:gd name="T51" fmla="*/ 4 h 42"/>
                <a:gd name="T52" fmla="*/ 35 w 40"/>
                <a:gd name="T53" fmla="*/ 2 h 42"/>
                <a:gd name="T54" fmla="*/ 39 w 40"/>
                <a:gd name="T55" fmla="*/ 4 h 42"/>
                <a:gd name="T56" fmla="*/ 40 w 40"/>
                <a:gd name="T57" fmla="*/ 1 h 42"/>
                <a:gd name="T58" fmla="*/ 35 w 40"/>
                <a:gd name="T59" fmla="*/ 0 h 42"/>
                <a:gd name="T60" fmla="*/ 28 w 40"/>
                <a:gd name="T61" fmla="*/ 2 h 42"/>
                <a:gd name="T62" fmla="*/ 26 w 40"/>
                <a:gd name="T63" fmla="*/ 5 h 42"/>
                <a:gd name="T64" fmla="*/ 25 w 40"/>
                <a:gd name="T65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42">
                  <a:moveTo>
                    <a:pt x="12" y="12"/>
                  </a:moveTo>
                  <a:lnTo>
                    <a:pt x="12" y="9"/>
                  </a:lnTo>
                  <a:lnTo>
                    <a:pt x="12" y="9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1" y="4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5"/>
                  </a:lnTo>
                  <a:lnTo>
                    <a:pt x="8" y="9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7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15"/>
                  </a:lnTo>
                  <a:lnTo>
                    <a:pt x="25" y="1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5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9" y="36"/>
                  </a:lnTo>
                  <a:lnTo>
                    <a:pt x="29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2" y="12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5"/>
                  </a:lnTo>
                  <a:lnTo>
                    <a:pt x="25" y="9"/>
                  </a:lnTo>
                  <a:lnTo>
                    <a:pt x="25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64" name="Freeform 24"/>
            <p:cNvSpPr>
              <a:spLocks noEditPoints="1"/>
            </p:cNvSpPr>
            <p:nvPr/>
          </p:nvSpPr>
          <p:spPr bwMode="auto">
            <a:xfrm>
              <a:off x="2127" y="3620"/>
              <a:ext cx="25" cy="32"/>
            </a:xfrm>
            <a:custGeom>
              <a:avLst/>
              <a:gdLst>
                <a:gd name="T0" fmla="*/ 21 w 25"/>
                <a:gd name="T1" fmla="*/ 31 h 32"/>
                <a:gd name="T2" fmla="*/ 25 w 25"/>
                <a:gd name="T3" fmla="*/ 31 h 32"/>
                <a:gd name="T4" fmla="*/ 25 w 25"/>
                <a:gd name="T5" fmla="*/ 31 h 32"/>
                <a:gd name="T6" fmla="*/ 25 w 25"/>
                <a:gd name="T7" fmla="*/ 25 h 32"/>
                <a:gd name="T8" fmla="*/ 25 w 25"/>
                <a:gd name="T9" fmla="*/ 10 h 32"/>
                <a:gd name="T10" fmla="*/ 25 w 25"/>
                <a:gd name="T11" fmla="*/ 10 h 32"/>
                <a:gd name="T12" fmla="*/ 25 w 25"/>
                <a:gd name="T13" fmla="*/ 5 h 32"/>
                <a:gd name="T14" fmla="*/ 22 w 25"/>
                <a:gd name="T15" fmla="*/ 3 h 32"/>
                <a:gd name="T16" fmla="*/ 19 w 25"/>
                <a:gd name="T17" fmla="*/ 1 h 32"/>
                <a:gd name="T18" fmla="*/ 14 w 25"/>
                <a:gd name="T19" fmla="*/ 0 h 32"/>
                <a:gd name="T20" fmla="*/ 14 w 25"/>
                <a:gd name="T21" fmla="*/ 0 h 32"/>
                <a:gd name="T22" fmla="*/ 8 w 25"/>
                <a:gd name="T23" fmla="*/ 1 h 32"/>
                <a:gd name="T24" fmla="*/ 4 w 25"/>
                <a:gd name="T25" fmla="*/ 4 h 32"/>
                <a:gd name="T26" fmla="*/ 4 w 25"/>
                <a:gd name="T27" fmla="*/ 4 h 32"/>
                <a:gd name="T28" fmla="*/ 1 w 25"/>
                <a:gd name="T29" fmla="*/ 8 h 32"/>
                <a:gd name="T30" fmla="*/ 5 w 25"/>
                <a:gd name="T31" fmla="*/ 10 h 32"/>
                <a:gd name="T32" fmla="*/ 5 w 25"/>
                <a:gd name="T33" fmla="*/ 10 h 32"/>
                <a:gd name="T34" fmla="*/ 7 w 25"/>
                <a:gd name="T35" fmla="*/ 5 h 32"/>
                <a:gd name="T36" fmla="*/ 7 w 25"/>
                <a:gd name="T37" fmla="*/ 5 h 32"/>
                <a:gd name="T38" fmla="*/ 10 w 25"/>
                <a:gd name="T39" fmla="*/ 4 h 32"/>
                <a:gd name="T40" fmla="*/ 14 w 25"/>
                <a:gd name="T41" fmla="*/ 4 h 32"/>
                <a:gd name="T42" fmla="*/ 14 w 25"/>
                <a:gd name="T43" fmla="*/ 4 h 32"/>
                <a:gd name="T44" fmla="*/ 17 w 25"/>
                <a:gd name="T45" fmla="*/ 4 h 32"/>
                <a:gd name="T46" fmla="*/ 19 w 25"/>
                <a:gd name="T47" fmla="*/ 5 h 32"/>
                <a:gd name="T48" fmla="*/ 21 w 25"/>
                <a:gd name="T49" fmla="*/ 7 h 32"/>
                <a:gd name="T50" fmla="*/ 21 w 25"/>
                <a:gd name="T51" fmla="*/ 10 h 32"/>
                <a:gd name="T52" fmla="*/ 21 w 25"/>
                <a:gd name="T53" fmla="*/ 12 h 32"/>
                <a:gd name="T54" fmla="*/ 21 w 25"/>
                <a:gd name="T55" fmla="*/ 12 h 32"/>
                <a:gd name="T56" fmla="*/ 14 w 25"/>
                <a:gd name="T57" fmla="*/ 14 h 32"/>
                <a:gd name="T58" fmla="*/ 8 w 25"/>
                <a:gd name="T59" fmla="*/ 14 h 32"/>
                <a:gd name="T60" fmla="*/ 8 w 25"/>
                <a:gd name="T61" fmla="*/ 14 h 32"/>
                <a:gd name="T62" fmla="*/ 4 w 25"/>
                <a:gd name="T63" fmla="*/ 15 h 32"/>
                <a:gd name="T64" fmla="*/ 3 w 25"/>
                <a:gd name="T65" fmla="*/ 18 h 32"/>
                <a:gd name="T66" fmla="*/ 1 w 25"/>
                <a:gd name="T67" fmla="*/ 21 h 32"/>
                <a:gd name="T68" fmla="*/ 0 w 25"/>
                <a:gd name="T69" fmla="*/ 24 h 32"/>
                <a:gd name="T70" fmla="*/ 0 w 25"/>
                <a:gd name="T71" fmla="*/ 24 h 32"/>
                <a:gd name="T72" fmla="*/ 1 w 25"/>
                <a:gd name="T73" fmla="*/ 26 h 32"/>
                <a:gd name="T74" fmla="*/ 3 w 25"/>
                <a:gd name="T75" fmla="*/ 29 h 32"/>
                <a:gd name="T76" fmla="*/ 5 w 25"/>
                <a:gd name="T77" fmla="*/ 31 h 32"/>
                <a:gd name="T78" fmla="*/ 10 w 25"/>
                <a:gd name="T79" fmla="*/ 32 h 32"/>
                <a:gd name="T80" fmla="*/ 10 w 25"/>
                <a:gd name="T81" fmla="*/ 32 h 32"/>
                <a:gd name="T82" fmla="*/ 15 w 25"/>
                <a:gd name="T83" fmla="*/ 31 h 32"/>
                <a:gd name="T84" fmla="*/ 15 w 25"/>
                <a:gd name="T85" fmla="*/ 31 h 32"/>
                <a:gd name="T86" fmla="*/ 21 w 25"/>
                <a:gd name="T87" fmla="*/ 28 h 32"/>
                <a:gd name="T88" fmla="*/ 21 w 25"/>
                <a:gd name="T89" fmla="*/ 31 h 32"/>
                <a:gd name="T90" fmla="*/ 21 w 25"/>
                <a:gd name="T91" fmla="*/ 19 h 32"/>
                <a:gd name="T92" fmla="*/ 21 w 25"/>
                <a:gd name="T93" fmla="*/ 19 h 32"/>
                <a:gd name="T94" fmla="*/ 21 w 25"/>
                <a:gd name="T95" fmla="*/ 22 h 32"/>
                <a:gd name="T96" fmla="*/ 19 w 25"/>
                <a:gd name="T97" fmla="*/ 25 h 32"/>
                <a:gd name="T98" fmla="*/ 19 w 25"/>
                <a:gd name="T99" fmla="*/ 25 h 32"/>
                <a:gd name="T100" fmla="*/ 15 w 25"/>
                <a:gd name="T101" fmla="*/ 28 h 32"/>
                <a:gd name="T102" fmla="*/ 10 w 25"/>
                <a:gd name="T103" fmla="*/ 28 h 32"/>
                <a:gd name="T104" fmla="*/ 10 w 25"/>
                <a:gd name="T105" fmla="*/ 28 h 32"/>
                <a:gd name="T106" fmla="*/ 5 w 25"/>
                <a:gd name="T107" fmla="*/ 26 h 32"/>
                <a:gd name="T108" fmla="*/ 5 w 25"/>
                <a:gd name="T109" fmla="*/ 25 h 32"/>
                <a:gd name="T110" fmla="*/ 4 w 25"/>
                <a:gd name="T111" fmla="*/ 24 h 32"/>
                <a:gd name="T112" fmla="*/ 4 w 25"/>
                <a:gd name="T113" fmla="*/ 24 h 32"/>
                <a:gd name="T114" fmla="*/ 5 w 25"/>
                <a:gd name="T115" fmla="*/ 19 h 32"/>
                <a:gd name="T116" fmla="*/ 8 w 25"/>
                <a:gd name="T117" fmla="*/ 18 h 32"/>
                <a:gd name="T118" fmla="*/ 8 w 25"/>
                <a:gd name="T119" fmla="*/ 18 h 32"/>
                <a:gd name="T120" fmla="*/ 14 w 25"/>
                <a:gd name="T121" fmla="*/ 17 h 32"/>
                <a:gd name="T122" fmla="*/ 21 w 25"/>
                <a:gd name="T123" fmla="*/ 17 h 32"/>
                <a:gd name="T124" fmla="*/ 21 w 25"/>
                <a:gd name="T12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" h="32">
                  <a:moveTo>
                    <a:pt x="21" y="31"/>
                  </a:moveTo>
                  <a:lnTo>
                    <a:pt x="25" y="31"/>
                  </a:lnTo>
                  <a:lnTo>
                    <a:pt x="25" y="31"/>
                  </a:lnTo>
                  <a:lnTo>
                    <a:pt x="25" y="2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4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21" y="28"/>
                  </a:lnTo>
                  <a:lnTo>
                    <a:pt x="21" y="31"/>
                  </a:lnTo>
                  <a:close/>
                  <a:moveTo>
                    <a:pt x="21" y="19"/>
                  </a:moveTo>
                  <a:lnTo>
                    <a:pt x="21" y="19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5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5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4" y="17"/>
                  </a:lnTo>
                  <a:lnTo>
                    <a:pt x="21" y="17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2158" y="3621"/>
              <a:ext cx="28" cy="30"/>
            </a:xfrm>
            <a:custGeom>
              <a:avLst/>
              <a:gdLst>
                <a:gd name="T0" fmla="*/ 28 w 28"/>
                <a:gd name="T1" fmla="*/ 30 h 30"/>
                <a:gd name="T2" fmla="*/ 28 w 28"/>
                <a:gd name="T3" fmla="*/ 30 h 30"/>
                <a:gd name="T4" fmla="*/ 23 w 28"/>
                <a:gd name="T5" fmla="*/ 25 h 30"/>
                <a:gd name="T6" fmla="*/ 16 w 28"/>
                <a:gd name="T7" fmla="*/ 14 h 30"/>
                <a:gd name="T8" fmla="*/ 23 w 28"/>
                <a:gd name="T9" fmla="*/ 4 h 30"/>
                <a:gd name="T10" fmla="*/ 23 w 28"/>
                <a:gd name="T11" fmla="*/ 4 h 30"/>
                <a:gd name="T12" fmla="*/ 26 w 28"/>
                <a:gd name="T13" fmla="*/ 0 h 30"/>
                <a:gd name="T14" fmla="*/ 21 w 28"/>
                <a:gd name="T15" fmla="*/ 0 h 30"/>
                <a:gd name="T16" fmla="*/ 21 w 28"/>
                <a:gd name="T17" fmla="*/ 0 h 30"/>
                <a:gd name="T18" fmla="*/ 19 w 28"/>
                <a:gd name="T19" fmla="*/ 4 h 30"/>
                <a:gd name="T20" fmla="*/ 14 w 28"/>
                <a:gd name="T21" fmla="*/ 11 h 30"/>
                <a:gd name="T22" fmla="*/ 8 w 28"/>
                <a:gd name="T23" fmla="*/ 4 h 30"/>
                <a:gd name="T24" fmla="*/ 8 w 28"/>
                <a:gd name="T25" fmla="*/ 4 h 30"/>
                <a:gd name="T26" fmla="*/ 5 w 28"/>
                <a:gd name="T27" fmla="*/ 0 h 30"/>
                <a:gd name="T28" fmla="*/ 0 w 28"/>
                <a:gd name="T29" fmla="*/ 0 h 30"/>
                <a:gd name="T30" fmla="*/ 0 w 28"/>
                <a:gd name="T31" fmla="*/ 0 h 30"/>
                <a:gd name="T32" fmla="*/ 4 w 28"/>
                <a:gd name="T33" fmla="*/ 4 h 30"/>
                <a:gd name="T34" fmla="*/ 11 w 28"/>
                <a:gd name="T35" fmla="*/ 14 h 30"/>
                <a:gd name="T36" fmla="*/ 2 w 28"/>
                <a:gd name="T37" fmla="*/ 25 h 30"/>
                <a:gd name="T38" fmla="*/ 2 w 28"/>
                <a:gd name="T39" fmla="*/ 25 h 30"/>
                <a:gd name="T40" fmla="*/ 0 w 28"/>
                <a:gd name="T41" fmla="*/ 30 h 30"/>
                <a:gd name="T42" fmla="*/ 5 w 28"/>
                <a:gd name="T43" fmla="*/ 30 h 30"/>
                <a:gd name="T44" fmla="*/ 5 w 28"/>
                <a:gd name="T45" fmla="*/ 30 h 30"/>
                <a:gd name="T46" fmla="*/ 7 w 28"/>
                <a:gd name="T47" fmla="*/ 27 h 30"/>
                <a:gd name="T48" fmla="*/ 14 w 28"/>
                <a:gd name="T49" fmla="*/ 17 h 30"/>
                <a:gd name="T50" fmla="*/ 19 w 28"/>
                <a:gd name="T51" fmla="*/ 27 h 30"/>
                <a:gd name="T52" fmla="*/ 19 w 28"/>
                <a:gd name="T53" fmla="*/ 27 h 30"/>
                <a:gd name="T54" fmla="*/ 22 w 28"/>
                <a:gd name="T55" fmla="*/ 30 h 30"/>
                <a:gd name="T56" fmla="*/ 28 w 28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30">
                  <a:moveTo>
                    <a:pt x="28" y="30"/>
                  </a:moveTo>
                  <a:lnTo>
                    <a:pt x="28" y="30"/>
                  </a:lnTo>
                  <a:lnTo>
                    <a:pt x="23" y="25"/>
                  </a:lnTo>
                  <a:lnTo>
                    <a:pt x="16" y="1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4"/>
                  </a:lnTo>
                  <a:lnTo>
                    <a:pt x="14" y="11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11" y="14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27"/>
                  </a:lnTo>
                  <a:lnTo>
                    <a:pt x="14" y="1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2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66" name="Freeform 26"/>
            <p:cNvSpPr>
              <a:spLocks noEditPoints="1"/>
            </p:cNvSpPr>
            <p:nvPr/>
          </p:nvSpPr>
          <p:spPr bwMode="auto">
            <a:xfrm>
              <a:off x="2190" y="3609"/>
              <a:ext cx="5" cy="42"/>
            </a:xfrm>
            <a:custGeom>
              <a:avLst/>
              <a:gdLst>
                <a:gd name="T0" fmla="*/ 0 w 5"/>
                <a:gd name="T1" fmla="*/ 0 h 42"/>
                <a:gd name="T2" fmla="*/ 0 w 5"/>
                <a:gd name="T3" fmla="*/ 5 h 42"/>
                <a:gd name="T4" fmla="*/ 5 w 5"/>
                <a:gd name="T5" fmla="*/ 5 h 42"/>
                <a:gd name="T6" fmla="*/ 5 w 5"/>
                <a:gd name="T7" fmla="*/ 0 h 42"/>
                <a:gd name="T8" fmla="*/ 0 w 5"/>
                <a:gd name="T9" fmla="*/ 0 h 42"/>
                <a:gd name="T10" fmla="*/ 0 w 5"/>
                <a:gd name="T11" fmla="*/ 12 h 42"/>
                <a:gd name="T12" fmla="*/ 0 w 5"/>
                <a:gd name="T13" fmla="*/ 12 h 42"/>
                <a:gd name="T14" fmla="*/ 1 w 5"/>
                <a:gd name="T15" fmla="*/ 18 h 42"/>
                <a:gd name="T16" fmla="*/ 1 w 5"/>
                <a:gd name="T17" fmla="*/ 36 h 42"/>
                <a:gd name="T18" fmla="*/ 1 w 5"/>
                <a:gd name="T19" fmla="*/ 36 h 42"/>
                <a:gd name="T20" fmla="*/ 0 w 5"/>
                <a:gd name="T21" fmla="*/ 42 h 42"/>
                <a:gd name="T22" fmla="*/ 5 w 5"/>
                <a:gd name="T23" fmla="*/ 42 h 42"/>
                <a:gd name="T24" fmla="*/ 5 w 5"/>
                <a:gd name="T25" fmla="*/ 42 h 42"/>
                <a:gd name="T26" fmla="*/ 5 w 5"/>
                <a:gd name="T27" fmla="*/ 36 h 42"/>
                <a:gd name="T28" fmla="*/ 5 w 5"/>
                <a:gd name="T29" fmla="*/ 18 h 42"/>
                <a:gd name="T30" fmla="*/ 5 w 5"/>
                <a:gd name="T31" fmla="*/ 18 h 42"/>
                <a:gd name="T32" fmla="*/ 5 w 5"/>
                <a:gd name="T33" fmla="*/ 12 h 42"/>
                <a:gd name="T34" fmla="*/ 0 w 5"/>
                <a:gd name="T35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42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8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3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2202" y="3620"/>
              <a:ext cx="26" cy="32"/>
            </a:xfrm>
            <a:custGeom>
              <a:avLst/>
              <a:gdLst>
                <a:gd name="T0" fmla="*/ 0 w 26"/>
                <a:gd name="T1" fmla="*/ 24 h 32"/>
                <a:gd name="T2" fmla="*/ 2 w 26"/>
                <a:gd name="T3" fmla="*/ 28 h 32"/>
                <a:gd name="T4" fmla="*/ 13 w 26"/>
                <a:gd name="T5" fmla="*/ 32 h 32"/>
                <a:gd name="T6" fmla="*/ 19 w 26"/>
                <a:gd name="T7" fmla="*/ 31 h 32"/>
                <a:gd name="T8" fmla="*/ 24 w 26"/>
                <a:gd name="T9" fmla="*/ 26 h 32"/>
                <a:gd name="T10" fmla="*/ 26 w 26"/>
                <a:gd name="T11" fmla="*/ 22 h 32"/>
                <a:gd name="T12" fmla="*/ 23 w 26"/>
                <a:gd name="T13" fmla="*/ 17 h 32"/>
                <a:gd name="T14" fmla="*/ 20 w 26"/>
                <a:gd name="T15" fmla="*/ 15 h 32"/>
                <a:gd name="T16" fmla="*/ 13 w 26"/>
                <a:gd name="T17" fmla="*/ 14 h 32"/>
                <a:gd name="T18" fmla="*/ 7 w 26"/>
                <a:gd name="T19" fmla="*/ 12 h 32"/>
                <a:gd name="T20" fmla="*/ 6 w 26"/>
                <a:gd name="T21" fmla="*/ 8 h 32"/>
                <a:gd name="T22" fmla="*/ 6 w 26"/>
                <a:gd name="T23" fmla="*/ 7 h 32"/>
                <a:gd name="T24" fmla="*/ 13 w 26"/>
                <a:gd name="T25" fmla="*/ 4 h 32"/>
                <a:gd name="T26" fmla="*/ 16 w 26"/>
                <a:gd name="T27" fmla="*/ 4 h 32"/>
                <a:gd name="T28" fmla="*/ 19 w 26"/>
                <a:gd name="T29" fmla="*/ 5 h 32"/>
                <a:gd name="T30" fmla="*/ 24 w 26"/>
                <a:gd name="T31" fmla="*/ 8 h 32"/>
                <a:gd name="T32" fmla="*/ 23 w 26"/>
                <a:gd name="T33" fmla="*/ 5 h 32"/>
                <a:gd name="T34" fmla="*/ 21 w 26"/>
                <a:gd name="T35" fmla="*/ 3 h 32"/>
                <a:gd name="T36" fmla="*/ 13 w 26"/>
                <a:gd name="T37" fmla="*/ 0 h 32"/>
                <a:gd name="T38" fmla="*/ 7 w 26"/>
                <a:gd name="T39" fmla="*/ 1 h 32"/>
                <a:gd name="T40" fmla="*/ 3 w 26"/>
                <a:gd name="T41" fmla="*/ 3 h 32"/>
                <a:gd name="T42" fmla="*/ 2 w 26"/>
                <a:gd name="T43" fmla="*/ 8 h 32"/>
                <a:gd name="T44" fmla="*/ 2 w 26"/>
                <a:gd name="T45" fmla="*/ 12 h 32"/>
                <a:gd name="T46" fmla="*/ 5 w 26"/>
                <a:gd name="T47" fmla="*/ 15 h 32"/>
                <a:gd name="T48" fmla="*/ 13 w 26"/>
                <a:gd name="T49" fmla="*/ 18 h 32"/>
                <a:gd name="T50" fmla="*/ 19 w 26"/>
                <a:gd name="T51" fmla="*/ 19 h 32"/>
                <a:gd name="T52" fmla="*/ 20 w 26"/>
                <a:gd name="T53" fmla="*/ 21 h 32"/>
                <a:gd name="T54" fmla="*/ 21 w 26"/>
                <a:gd name="T55" fmla="*/ 24 h 32"/>
                <a:gd name="T56" fmla="*/ 19 w 26"/>
                <a:gd name="T57" fmla="*/ 26 h 32"/>
                <a:gd name="T58" fmla="*/ 13 w 26"/>
                <a:gd name="T59" fmla="*/ 28 h 32"/>
                <a:gd name="T60" fmla="*/ 9 w 26"/>
                <a:gd name="T61" fmla="*/ 28 h 32"/>
                <a:gd name="T62" fmla="*/ 6 w 26"/>
                <a:gd name="T63" fmla="*/ 26 h 32"/>
                <a:gd name="T64" fmla="*/ 5 w 26"/>
                <a:gd name="T6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32">
                  <a:moveTo>
                    <a:pt x="0" y="24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6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4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19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0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7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21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0" y="25"/>
                  </a:lnTo>
                  <a:lnTo>
                    <a:pt x="19" y="26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841" y="3662"/>
              <a:ext cx="46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700">
                  <a:solidFill>
                    <a:srgbClr val="9900CC"/>
                  </a:solidFill>
                  <a:latin typeface="ヒラギノ角ゴ Pro W3" charset="-128"/>
                  <a:ea typeface="ヒラギノ角ゴ Pro W3" charset="-128"/>
                </a:rPr>
                <a:t>parabolic mirror</a:t>
              </a:r>
              <a:endParaRPr lang="en-US" altLang="ja-JP">
                <a:ea typeface="ＭＳ Ｐゴシック" pitchFamily="50" charset="-128"/>
              </a:endParaRPr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976" y="3578"/>
              <a:ext cx="4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700">
                  <a:solidFill>
                    <a:srgbClr val="9900CC"/>
                  </a:solidFill>
                  <a:latin typeface="ヒラギノ角ゴ Pro W3" charset="-128"/>
                  <a:ea typeface="ヒラギノ角ゴ Pro W3" charset="-128"/>
                </a:rPr>
                <a:t>°</a:t>
              </a:r>
              <a:endParaRPr lang="en-US" altLang="ja-JP">
                <a:ea typeface="ＭＳ Ｐゴシック" pitchFamily="50" charset="-128"/>
              </a:endParaRPr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159" y="3317"/>
              <a:ext cx="17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700">
                  <a:solidFill>
                    <a:srgbClr val="000000"/>
                  </a:solidFill>
                  <a:latin typeface="ヒラギノ角ゴ Pro W3" charset="-128"/>
                  <a:ea typeface="ヒラギノ角ゴ Pro W3" charset="-128"/>
                </a:rPr>
                <a:t>Piezo</a:t>
              </a:r>
              <a:endParaRPr lang="en-US" altLang="ja-JP">
                <a:ea typeface="ＭＳ Ｐゴシック" pitchFamily="50" charset="-128"/>
              </a:endParaRPr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1921" y="3295"/>
              <a:ext cx="553" cy="115"/>
            </a:xfrm>
            <a:custGeom>
              <a:avLst/>
              <a:gdLst>
                <a:gd name="T0" fmla="*/ 550 w 553"/>
                <a:gd name="T1" fmla="*/ 112 h 115"/>
                <a:gd name="T2" fmla="*/ 550 w 553"/>
                <a:gd name="T3" fmla="*/ 109 h 115"/>
                <a:gd name="T4" fmla="*/ 3 w 553"/>
                <a:gd name="T5" fmla="*/ 109 h 115"/>
                <a:gd name="T6" fmla="*/ 3 w 553"/>
                <a:gd name="T7" fmla="*/ 112 h 115"/>
                <a:gd name="T8" fmla="*/ 6 w 553"/>
                <a:gd name="T9" fmla="*/ 112 h 115"/>
                <a:gd name="T10" fmla="*/ 6 w 553"/>
                <a:gd name="T11" fmla="*/ 3 h 115"/>
                <a:gd name="T12" fmla="*/ 3 w 553"/>
                <a:gd name="T13" fmla="*/ 3 h 115"/>
                <a:gd name="T14" fmla="*/ 3 w 553"/>
                <a:gd name="T15" fmla="*/ 6 h 115"/>
                <a:gd name="T16" fmla="*/ 550 w 553"/>
                <a:gd name="T17" fmla="*/ 6 h 115"/>
                <a:gd name="T18" fmla="*/ 550 w 553"/>
                <a:gd name="T19" fmla="*/ 3 h 115"/>
                <a:gd name="T20" fmla="*/ 547 w 553"/>
                <a:gd name="T21" fmla="*/ 3 h 115"/>
                <a:gd name="T22" fmla="*/ 547 w 553"/>
                <a:gd name="T23" fmla="*/ 112 h 115"/>
                <a:gd name="T24" fmla="*/ 550 w 553"/>
                <a:gd name="T25" fmla="*/ 112 h 115"/>
                <a:gd name="T26" fmla="*/ 550 w 553"/>
                <a:gd name="T27" fmla="*/ 109 h 115"/>
                <a:gd name="T28" fmla="*/ 550 w 553"/>
                <a:gd name="T29" fmla="*/ 112 h 115"/>
                <a:gd name="T30" fmla="*/ 553 w 553"/>
                <a:gd name="T31" fmla="*/ 112 h 115"/>
                <a:gd name="T32" fmla="*/ 553 w 553"/>
                <a:gd name="T33" fmla="*/ 3 h 115"/>
                <a:gd name="T34" fmla="*/ 553 w 553"/>
                <a:gd name="T35" fmla="*/ 0 h 115"/>
                <a:gd name="T36" fmla="*/ 550 w 553"/>
                <a:gd name="T37" fmla="*/ 0 h 115"/>
                <a:gd name="T38" fmla="*/ 3 w 553"/>
                <a:gd name="T39" fmla="*/ 0 h 115"/>
                <a:gd name="T40" fmla="*/ 0 w 553"/>
                <a:gd name="T41" fmla="*/ 0 h 115"/>
                <a:gd name="T42" fmla="*/ 0 w 553"/>
                <a:gd name="T43" fmla="*/ 3 h 115"/>
                <a:gd name="T44" fmla="*/ 0 w 553"/>
                <a:gd name="T45" fmla="*/ 112 h 115"/>
                <a:gd name="T46" fmla="*/ 0 w 553"/>
                <a:gd name="T47" fmla="*/ 115 h 115"/>
                <a:gd name="T48" fmla="*/ 3 w 553"/>
                <a:gd name="T49" fmla="*/ 115 h 115"/>
                <a:gd name="T50" fmla="*/ 550 w 553"/>
                <a:gd name="T51" fmla="*/ 115 h 115"/>
                <a:gd name="T52" fmla="*/ 553 w 553"/>
                <a:gd name="T53" fmla="*/ 115 h 115"/>
                <a:gd name="T54" fmla="*/ 553 w 553"/>
                <a:gd name="T55" fmla="*/ 112 h 115"/>
                <a:gd name="T56" fmla="*/ 550 w 553"/>
                <a:gd name="T57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3" h="115">
                  <a:moveTo>
                    <a:pt x="550" y="112"/>
                  </a:moveTo>
                  <a:lnTo>
                    <a:pt x="550" y="109"/>
                  </a:lnTo>
                  <a:lnTo>
                    <a:pt x="3" y="109"/>
                  </a:lnTo>
                  <a:lnTo>
                    <a:pt x="3" y="112"/>
                  </a:lnTo>
                  <a:lnTo>
                    <a:pt x="6" y="112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550" y="6"/>
                  </a:lnTo>
                  <a:lnTo>
                    <a:pt x="550" y="3"/>
                  </a:lnTo>
                  <a:lnTo>
                    <a:pt x="547" y="3"/>
                  </a:lnTo>
                  <a:lnTo>
                    <a:pt x="547" y="112"/>
                  </a:lnTo>
                  <a:lnTo>
                    <a:pt x="550" y="112"/>
                  </a:lnTo>
                  <a:lnTo>
                    <a:pt x="550" y="109"/>
                  </a:lnTo>
                  <a:lnTo>
                    <a:pt x="550" y="112"/>
                  </a:lnTo>
                  <a:lnTo>
                    <a:pt x="553" y="112"/>
                  </a:lnTo>
                  <a:lnTo>
                    <a:pt x="553" y="3"/>
                  </a:lnTo>
                  <a:lnTo>
                    <a:pt x="553" y="0"/>
                  </a:lnTo>
                  <a:lnTo>
                    <a:pt x="55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3" y="115"/>
                  </a:lnTo>
                  <a:lnTo>
                    <a:pt x="550" y="115"/>
                  </a:lnTo>
                  <a:lnTo>
                    <a:pt x="553" y="115"/>
                  </a:lnTo>
                  <a:lnTo>
                    <a:pt x="553" y="112"/>
                  </a:lnTo>
                  <a:lnTo>
                    <a:pt x="5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1921" y="3295"/>
              <a:ext cx="553" cy="115"/>
            </a:xfrm>
            <a:custGeom>
              <a:avLst/>
              <a:gdLst>
                <a:gd name="T0" fmla="*/ 550 w 553"/>
                <a:gd name="T1" fmla="*/ 112 h 115"/>
                <a:gd name="T2" fmla="*/ 550 w 553"/>
                <a:gd name="T3" fmla="*/ 109 h 115"/>
                <a:gd name="T4" fmla="*/ 3 w 553"/>
                <a:gd name="T5" fmla="*/ 109 h 115"/>
                <a:gd name="T6" fmla="*/ 3 w 553"/>
                <a:gd name="T7" fmla="*/ 112 h 115"/>
                <a:gd name="T8" fmla="*/ 6 w 553"/>
                <a:gd name="T9" fmla="*/ 112 h 115"/>
                <a:gd name="T10" fmla="*/ 6 w 553"/>
                <a:gd name="T11" fmla="*/ 3 h 115"/>
                <a:gd name="T12" fmla="*/ 3 w 553"/>
                <a:gd name="T13" fmla="*/ 3 h 115"/>
                <a:gd name="T14" fmla="*/ 3 w 553"/>
                <a:gd name="T15" fmla="*/ 6 h 115"/>
                <a:gd name="T16" fmla="*/ 550 w 553"/>
                <a:gd name="T17" fmla="*/ 6 h 115"/>
                <a:gd name="T18" fmla="*/ 550 w 553"/>
                <a:gd name="T19" fmla="*/ 3 h 115"/>
                <a:gd name="T20" fmla="*/ 547 w 553"/>
                <a:gd name="T21" fmla="*/ 3 h 115"/>
                <a:gd name="T22" fmla="*/ 547 w 553"/>
                <a:gd name="T23" fmla="*/ 112 h 115"/>
                <a:gd name="T24" fmla="*/ 550 w 553"/>
                <a:gd name="T25" fmla="*/ 112 h 115"/>
                <a:gd name="T26" fmla="*/ 550 w 553"/>
                <a:gd name="T27" fmla="*/ 109 h 115"/>
                <a:gd name="T28" fmla="*/ 550 w 553"/>
                <a:gd name="T29" fmla="*/ 112 h 115"/>
                <a:gd name="T30" fmla="*/ 553 w 553"/>
                <a:gd name="T31" fmla="*/ 112 h 115"/>
                <a:gd name="T32" fmla="*/ 553 w 553"/>
                <a:gd name="T33" fmla="*/ 3 h 115"/>
                <a:gd name="T34" fmla="*/ 553 w 553"/>
                <a:gd name="T35" fmla="*/ 0 h 115"/>
                <a:gd name="T36" fmla="*/ 550 w 553"/>
                <a:gd name="T37" fmla="*/ 0 h 115"/>
                <a:gd name="T38" fmla="*/ 3 w 553"/>
                <a:gd name="T39" fmla="*/ 0 h 115"/>
                <a:gd name="T40" fmla="*/ 0 w 553"/>
                <a:gd name="T41" fmla="*/ 0 h 115"/>
                <a:gd name="T42" fmla="*/ 0 w 553"/>
                <a:gd name="T43" fmla="*/ 3 h 115"/>
                <a:gd name="T44" fmla="*/ 0 w 553"/>
                <a:gd name="T45" fmla="*/ 112 h 115"/>
                <a:gd name="T46" fmla="*/ 0 w 553"/>
                <a:gd name="T47" fmla="*/ 115 h 115"/>
                <a:gd name="T48" fmla="*/ 3 w 553"/>
                <a:gd name="T49" fmla="*/ 115 h 115"/>
                <a:gd name="T50" fmla="*/ 550 w 553"/>
                <a:gd name="T51" fmla="*/ 115 h 115"/>
                <a:gd name="T52" fmla="*/ 553 w 553"/>
                <a:gd name="T53" fmla="*/ 115 h 115"/>
                <a:gd name="T54" fmla="*/ 553 w 553"/>
                <a:gd name="T55" fmla="*/ 112 h 115"/>
                <a:gd name="T56" fmla="*/ 550 w 553"/>
                <a:gd name="T57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3" h="115">
                  <a:moveTo>
                    <a:pt x="550" y="112"/>
                  </a:moveTo>
                  <a:lnTo>
                    <a:pt x="550" y="109"/>
                  </a:lnTo>
                  <a:lnTo>
                    <a:pt x="3" y="109"/>
                  </a:lnTo>
                  <a:lnTo>
                    <a:pt x="3" y="112"/>
                  </a:lnTo>
                  <a:lnTo>
                    <a:pt x="6" y="112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550" y="6"/>
                  </a:lnTo>
                  <a:lnTo>
                    <a:pt x="550" y="3"/>
                  </a:lnTo>
                  <a:lnTo>
                    <a:pt x="547" y="3"/>
                  </a:lnTo>
                  <a:lnTo>
                    <a:pt x="547" y="112"/>
                  </a:lnTo>
                  <a:lnTo>
                    <a:pt x="550" y="112"/>
                  </a:lnTo>
                  <a:lnTo>
                    <a:pt x="550" y="109"/>
                  </a:lnTo>
                  <a:lnTo>
                    <a:pt x="550" y="112"/>
                  </a:lnTo>
                  <a:lnTo>
                    <a:pt x="553" y="112"/>
                  </a:lnTo>
                  <a:lnTo>
                    <a:pt x="553" y="3"/>
                  </a:lnTo>
                  <a:lnTo>
                    <a:pt x="553" y="0"/>
                  </a:lnTo>
                  <a:lnTo>
                    <a:pt x="55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3" y="115"/>
                  </a:lnTo>
                  <a:lnTo>
                    <a:pt x="550" y="115"/>
                  </a:lnTo>
                  <a:lnTo>
                    <a:pt x="553" y="115"/>
                  </a:lnTo>
                  <a:lnTo>
                    <a:pt x="553" y="112"/>
                  </a:lnTo>
                  <a:lnTo>
                    <a:pt x="55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2019" y="2974"/>
              <a:ext cx="43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700">
                  <a:solidFill>
                    <a:srgbClr val="000000"/>
                  </a:solidFill>
                  <a:latin typeface="ヒラギノ角ゴ Pro W3" charset="-128"/>
                  <a:ea typeface="ヒラギノ角ゴ Pro W3" charset="-128"/>
                </a:rPr>
                <a:t>power detector</a:t>
              </a:r>
              <a:endParaRPr lang="en-US" altLang="ja-JP">
                <a:ea typeface="ＭＳ Ｐゴシック" pitchFamily="50" charset="-128"/>
              </a:endParaRPr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1921" y="2951"/>
              <a:ext cx="553" cy="114"/>
            </a:xfrm>
            <a:custGeom>
              <a:avLst/>
              <a:gdLst>
                <a:gd name="T0" fmla="*/ 550 w 553"/>
                <a:gd name="T1" fmla="*/ 112 h 114"/>
                <a:gd name="T2" fmla="*/ 550 w 553"/>
                <a:gd name="T3" fmla="*/ 109 h 114"/>
                <a:gd name="T4" fmla="*/ 3 w 553"/>
                <a:gd name="T5" fmla="*/ 109 h 114"/>
                <a:gd name="T6" fmla="*/ 3 w 553"/>
                <a:gd name="T7" fmla="*/ 112 h 114"/>
                <a:gd name="T8" fmla="*/ 6 w 553"/>
                <a:gd name="T9" fmla="*/ 112 h 114"/>
                <a:gd name="T10" fmla="*/ 6 w 553"/>
                <a:gd name="T11" fmla="*/ 2 h 114"/>
                <a:gd name="T12" fmla="*/ 3 w 553"/>
                <a:gd name="T13" fmla="*/ 2 h 114"/>
                <a:gd name="T14" fmla="*/ 3 w 553"/>
                <a:gd name="T15" fmla="*/ 5 h 114"/>
                <a:gd name="T16" fmla="*/ 550 w 553"/>
                <a:gd name="T17" fmla="*/ 5 h 114"/>
                <a:gd name="T18" fmla="*/ 550 w 553"/>
                <a:gd name="T19" fmla="*/ 2 h 114"/>
                <a:gd name="T20" fmla="*/ 547 w 553"/>
                <a:gd name="T21" fmla="*/ 2 h 114"/>
                <a:gd name="T22" fmla="*/ 547 w 553"/>
                <a:gd name="T23" fmla="*/ 112 h 114"/>
                <a:gd name="T24" fmla="*/ 550 w 553"/>
                <a:gd name="T25" fmla="*/ 112 h 114"/>
                <a:gd name="T26" fmla="*/ 550 w 553"/>
                <a:gd name="T27" fmla="*/ 109 h 114"/>
                <a:gd name="T28" fmla="*/ 550 w 553"/>
                <a:gd name="T29" fmla="*/ 112 h 114"/>
                <a:gd name="T30" fmla="*/ 553 w 553"/>
                <a:gd name="T31" fmla="*/ 112 h 114"/>
                <a:gd name="T32" fmla="*/ 553 w 553"/>
                <a:gd name="T33" fmla="*/ 2 h 114"/>
                <a:gd name="T34" fmla="*/ 553 w 553"/>
                <a:gd name="T35" fmla="*/ 0 h 114"/>
                <a:gd name="T36" fmla="*/ 550 w 553"/>
                <a:gd name="T37" fmla="*/ 0 h 114"/>
                <a:gd name="T38" fmla="*/ 3 w 553"/>
                <a:gd name="T39" fmla="*/ 0 h 114"/>
                <a:gd name="T40" fmla="*/ 0 w 553"/>
                <a:gd name="T41" fmla="*/ 0 h 114"/>
                <a:gd name="T42" fmla="*/ 0 w 553"/>
                <a:gd name="T43" fmla="*/ 2 h 114"/>
                <a:gd name="T44" fmla="*/ 0 w 553"/>
                <a:gd name="T45" fmla="*/ 112 h 114"/>
                <a:gd name="T46" fmla="*/ 0 w 553"/>
                <a:gd name="T47" fmla="*/ 114 h 114"/>
                <a:gd name="T48" fmla="*/ 3 w 553"/>
                <a:gd name="T49" fmla="*/ 114 h 114"/>
                <a:gd name="T50" fmla="*/ 550 w 553"/>
                <a:gd name="T51" fmla="*/ 114 h 114"/>
                <a:gd name="T52" fmla="*/ 553 w 553"/>
                <a:gd name="T53" fmla="*/ 114 h 114"/>
                <a:gd name="T54" fmla="*/ 553 w 553"/>
                <a:gd name="T55" fmla="*/ 112 h 114"/>
                <a:gd name="T56" fmla="*/ 550 w 553"/>
                <a:gd name="T57" fmla="*/ 11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3" h="114">
                  <a:moveTo>
                    <a:pt x="550" y="112"/>
                  </a:moveTo>
                  <a:lnTo>
                    <a:pt x="550" y="109"/>
                  </a:lnTo>
                  <a:lnTo>
                    <a:pt x="3" y="109"/>
                  </a:lnTo>
                  <a:lnTo>
                    <a:pt x="3" y="112"/>
                  </a:lnTo>
                  <a:lnTo>
                    <a:pt x="6" y="112"/>
                  </a:lnTo>
                  <a:lnTo>
                    <a:pt x="6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550" y="5"/>
                  </a:lnTo>
                  <a:lnTo>
                    <a:pt x="550" y="2"/>
                  </a:lnTo>
                  <a:lnTo>
                    <a:pt x="547" y="2"/>
                  </a:lnTo>
                  <a:lnTo>
                    <a:pt x="547" y="112"/>
                  </a:lnTo>
                  <a:lnTo>
                    <a:pt x="550" y="112"/>
                  </a:lnTo>
                  <a:lnTo>
                    <a:pt x="550" y="109"/>
                  </a:lnTo>
                  <a:lnTo>
                    <a:pt x="550" y="112"/>
                  </a:lnTo>
                  <a:lnTo>
                    <a:pt x="553" y="112"/>
                  </a:lnTo>
                  <a:lnTo>
                    <a:pt x="553" y="2"/>
                  </a:lnTo>
                  <a:lnTo>
                    <a:pt x="553" y="0"/>
                  </a:lnTo>
                  <a:lnTo>
                    <a:pt x="55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3" y="114"/>
                  </a:lnTo>
                  <a:lnTo>
                    <a:pt x="550" y="114"/>
                  </a:lnTo>
                  <a:lnTo>
                    <a:pt x="553" y="114"/>
                  </a:lnTo>
                  <a:lnTo>
                    <a:pt x="553" y="112"/>
                  </a:lnTo>
                  <a:lnTo>
                    <a:pt x="5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1921" y="2951"/>
              <a:ext cx="553" cy="114"/>
            </a:xfrm>
            <a:custGeom>
              <a:avLst/>
              <a:gdLst>
                <a:gd name="T0" fmla="*/ 550 w 553"/>
                <a:gd name="T1" fmla="*/ 112 h 114"/>
                <a:gd name="T2" fmla="*/ 550 w 553"/>
                <a:gd name="T3" fmla="*/ 109 h 114"/>
                <a:gd name="T4" fmla="*/ 3 w 553"/>
                <a:gd name="T5" fmla="*/ 109 h 114"/>
                <a:gd name="T6" fmla="*/ 3 w 553"/>
                <a:gd name="T7" fmla="*/ 112 h 114"/>
                <a:gd name="T8" fmla="*/ 6 w 553"/>
                <a:gd name="T9" fmla="*/ 112 h 114"/>
                <a:gd name="T10" fmla="*/ 6 w 553"/>
                <a:gd name="T11" fmla="*/ 2 h 114"/>
                <a:gd name="T12" fmla="*/ 3 w 553"/>
                <a:gd name="T13" fmla="*/ 2 h 114"/>
                <a:gd name="T14" fmla="*/ 3 w 553"/>
                <a:gd name="T15" fmla="*/ 5 h 114"/>
                <a:gd name="T16" fmla="*/ 550 w 553"/>
                <a:gd name="T17" fmla="*/ 5 h 114"/>
                <a:gd name="T18" fmla="*/ 550 w 553"/>
                <a:gd name="T19" fmla="*/ 2 h 114"/>
                <a:gd name="T20" fmla="*/ 547 w 553"/>
                <a:gd name="T21" fmla="*/ 2 h 114"/>
                <a:gd name="T22" fmla="*/ 547 w 553"/>
                <a:gd name="T23" fmla="*/ 112 h 114"/>
                <a:gd name="T24" fmla="*/ 550 w 553"/>
                <a:gd name="T25" fmla="*/ 112 h 114"/>
                <a:gd name="T26" fmla="*/ 550 w 553"/>
                <a:gd name="T27" fmla="*/ 109 h 114"/>
                <a:gd name="T28" fmla="*/ 550 w 553"/>
                <a:gd name="T29" fmla="*/ 112 h 114"/>
                <a:gd name="T30" fmla="*/ 553 w 553"/>
                <a:gd name="T31" fmla="*/ 112 h 114"/>
                <a:gd name="T32" fmla="*/ 553 w 553"/>
                <a:gd name="T33" fmla="*/ 2 h 114"/>
                <a:gd name="T34" fmla="*/ 553 w 553"/>
                <a:gd name="T35" fmla="*/ 0 h 114"/>
                <a:gd name="T36" fmla="*/ 550 w 553"/>
                <a:gd name="T37" fmla="*/ 0 h 114"/>
                <a:gd name="T38" fmla="*/ 3 w 553"/>
                <a:gd name="T39" fmla="*/ 0 h 114"/>
                <a:gd name="T40" fmla="*/ 0 w 553"/>
                <a:gd name="T41" fmla="*/ 0 h 114"/>
                <a:gd name="T42" fmla="*/ 0 w 553"/>
                <a:gd name="T43" fmla="*/ 2 h 114"/>
                <a:gd name="T44" fmla="*/ 0 w 553"/>
                <a:gd name="T45" fmla="*/ 112 h 114"/>
                <a:gd name="T46" fmla="*/ 0 w 553"/>
                <a:gd name="T47" fmla="*/ 114 h 114"/>
                <a:gd name="T48" fmla="*/ 3 w 553"/>
                <a:gd name="T49" fmla="*/ 114 h 114"/>
                <a:gd name="T50" fmla="*/ 550 w 553"/>
                <a:gd name="T51" fmla="*/ 114 h 114"/>
                <a:gd name="T52" fmla="*/ 553 w 553"/>
                <a:gd name="T53" fmla="*/ 114 h 114"/>
                <a:gd name="T54" fmla="*/ 553 w 553"/>
                <a:gd name="T55" fmla="*/ 112 h 114"/>
                <a:gd name="T56" fmla="*/ 550 w 553"/>
                <a:gd name="T57" fmla="*/ 11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3" h="114">
                  <a:moveTo>
                    <a:pt x="550" y="112"/>
                  </a:moveTo>
                  <a:lnTo>
                    <a:pt x="550" y="109"/>
                  </a:lnTo>
                  <a:lnTo>
                    <a:pt x="3" y="109"/>
                  </a:lnTo>
                  <a:lnTo>
                    <a:pt x="3" y="112"/>
                  </a:lnTo>
                  <a:lnTo>
                    <a:pt x="6" y="112"/>
                  </a:lnTo>
                  <a:lnTo>
                    <a:pt x="6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550" y="5"/>
                  </a:lnTo>
                  <a:lnTo>
                    <a:pt x="550" y="2"/>
                  </a:lnTo>
                  <a:lnTo>
                    <a:pt x="547" y="2"/>
                  </a:lnTo>
                  <a:lnTo>
                    <a:pt x="547" y="112"/>
                  </a:lnTo>
                  <a:lnTo>
                    <a:pt x="550" y="112"/>
                  </a:lnTo>
                  <a:lnTo>
                    <a:pt x="550" y="109"/>
                  </a:lnTo>
                  <a:lnTo>
                    <a:pt x="550" y="112"/>
                  </a:lnTo>
                  <a:lnTo>
                    <a:pt x="553" y="112"/>
                  </a:lnTo>
                  <a:lnTo>
                    <a:pt x="553" y="2"/>
                  </a:lnTo>
                  <a:lnTo>
                    <a:pt x="553" y="0"/>
                  </a:lnTo>
                  <a:lnTo>
                    <a:pt x="55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3" y="114"/>
                  </a:lnTo>
                  <a:lnTo>
                    <a:pt x="550" y="114"/>
                  </a:lnTo>
                  <a:lnTo>
                    <a:pt x="553" y="114"/>
                  </a:lnTo>
                  <a:lnTo>
                    <a:pt x="553" y="112"/>
                  </a:lnTo>
                  <a:lnTo>
                    <a:pt x="55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1502" y="3477"/>
              <a:ext cx="129" cy="129"/>
            </a:xfrm>
            <a:custGeom>
              <a:avLst/>
              <a:gdLst>
                <a:gd name="T0" fmla="*/ 0 w 129"/>
                <a:gd name="T1" fmla="*/ 129 h 129"/>
                <a:gd name="T2" fmla="*/ 129 w 129"/>
                <a:gd name="T3" fmla="*/ 0 h 129"/>
                <a:gd name="T4" fmla="*/ 0 w 129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129">
                  <a:moveTo>
                    <a:pt x="0" y="129"/>
                  </a:moveTo>
                  <a:lnTo>
                    <a:pt x="129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1502" y="3477"/>
              <a:ext cx="129" cy="129"/>
            </a:xfrm>
            <a:custGeom>
              <a:avLst/>
              <a:gdLst>
                <a:gd name="T0" fmla="*/ 0 w 129"/>
                <a:gd name="T1" fmla="*/ 129 h 129"/>
                <a:gd name="T2" fmla="*/ 129 w 129"/>
                <a:gd name="T3" fmla="*/ 0 h 129"/>
                <a:gd name="T4" fmla="*/ 0 w 129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129">
                  <a:moveTo>
                    <a:pt x="0" y="129"/>
                  </a:moveTo>
                  <a:lnTo>
                    <a:pt x="129" y="0"/>
                  </a:lnTo>
                  <a:lnTo>
                    <a:pt x="0" y="1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1500" y="3474"/>
              <a:ext cx="134" cy="135"/>
            </a:xfrm>
            <a:custGeom>
              <a:avLst/>
              <a:gdLst>
                <a:gd name="T0" fmla="*/ 4 w 134"/>
                <a:gd name="T1" fmla="*/ 135 h 135"/>
                <a:gd name="T2" fmla="*/ 133 w 134"/>
                <a:gd name="T3" fmla="*/ 6 h 135"/>
                <a:gd name="T4" fmla="*/ 133 w 134"/>
                <a:gd name="T5" fmla="*/ 6 h 135"/>
                <a:gd name="T6" fmla="*/ 134 w 134"/>
                <a:gd name="T7" fmla="*/ 3 h 135"/>
                <a:gd name="T8" fmla="*/ 133 w 134"/>
                <a:gd name="T9" fmla="*/ 2 h 135"/>
                <a:gd name="T10" fmla="*/ 133 w 134"/>
                <a:gd name="T11" fmla="*/ 2 h 135"/>
                <a:gd name="T12" fmla="*/ 131 w 134"/>
                <a:gd name="T13" fmla="*/ 0 h 135"/>
                <a:gd name="T14" fmla="*/ 130 w 134"/>
                <a:gd name="T15" fmla="*/ 2 h 135"/>
                <a:gd name="T16" fmla="*/ 0 w 134"/>
                <a:gd name="T17" fmla="*/ 130 h 135"/>
                <a:gd name="T18" fmla="*/ 0 w 134"/>
                <a:gd name="T19" fmla="*/ 130 h 135"/>
                <a:gd name="T20" fmla="*/ 0 w 134"/>
                <a:gd name="T21" fmla="*/ 133 h 135"/>
                <a:gd name="T22" fmla="*/ 0 w 134"/>
                <a:gd name="T23" fmla="*/ 135 h 135"/>
                <a:gd name="T24" fmla="*/ 0 w 134"/>
                <a:gd name="T25" fmla="*/ 135 h 135"/>
                <a:gd name="T26" fmla="*/ 2 w 134"/>
                <a:gd name="T27" fmla="*/ 135 h 135"/>
                <a:gd name="T28" fmla="*/ 4 w 134"/>
                <a:gd name="T2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35">
                  <a:moveTo>
                    <a:pt x="4" y="135"/>
                  </a:moveTo>
                  <a:lnTo>
                    <a:pt x="133" y="6"/>
                  </a:lnTo>
                  <a:lnTo>
                    <a:pt x="133" y="6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1" y="0"/>
                  </a:lnTo>
                  <a:lnTo>
                    <a:pt x="130" y="2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5"/>
                  </a:lnTo>
                  <a:lnTo>
                    <a:pt x="4" y="135"/>
                  </a:lnTo>
                  <a:close/>
                </a:path>
              </a:pathLst>
            </a:custGeom>
            <a:solidFill>
              <a:srgbClr val="E41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1500" y="3474"/>
              <a:ext cx="134" cy="135"/>
            </a:xfrm>
            <a:custGeom>
              <a:avLst/>
              <a:gdLst>
                <a:gd name="T0" fmla="*/ 4 w 134"/>
                <a:gd name="T1" fmla="*/ 135 h 135"/>
                <a:gd name="T2" fmla="*/ 133 w 134"/>
                <a:gd name="T3" fmla="*/ 6 h 135"/>
                <a:gd name="T4" fmla="*/ 133 w 134"/>
                <a:gd name="T5" fmla="*/ 6 h 135"/>
                <a:gd name="T6" fmla="*/ 134 w 134"/>
                <a:gd name="T7" fmla="*/ 3 h 135"/>
                <a:gd name="T8" fmla="*/ 133 w 134"/>
                <a:gd name="T9" fmla="*/ 2 h 135"/>
                <a:gd name="T10" fmla="*/ 133 w 134"/>
                <a:gd name="T11" fmla="*/ 2 h 135"/>
                <a:gd name="T12" fmla="*/ 131 w 134"/>
                <a:gd name="T13" fmla="*/ 0 h 135"/>
                <a:gd name="T14" fmla="*/ 130 w 134"/>
                <a:gd name="T15" fmla="*/ 2 h 135"/>
                <a:gd name="T16" fmla="*/ 0 w 134"/>
                <a:gd name="T17" fmla="*/ 130 h 135"/>
                <a:gd name="T18" fmla="*/ 0 w 134"/>
                <a:gd name="T19" fmla="*/ 130 h 135"/>
                <a:gd name="T20" fmla="*/ 0 w 134"/>
                <a:gd name="T21" fmla="*/ 133 h 135"/>
                <a:gd name="T22" fmla="*/ 0 w 134"/>
                <a:gd name="T23" fmla="*/ 135 h 135"/>
                <a:gd name="T24" fmla="*/ 0 w 134"/>
                <a:gd name="T25" fmla="*/ 135 h 135"/>
                <a:gd name="T26" fmla="*/ 2 w 134"/>
                <a:gd name="T27" fmla="*/ 135 h 135"/>
                <a:gd name="T28" fmla="*/ 4 w 134"/>
                <a:gd name="T2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35">
                  <a:moveTo>
                    <a:pt x="4" y="135"/>
                  </a:moveTo>
                  <a:lnTo>
                    <a:pt x="133" y="6"/>
                  </a:lnTo>
                  <a:lnTo>
                    <a:pt x="133" y="6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1" y="0"/>
                  </a:lnTo>
                  <a:lnTo>
                    <a:pt x="130" y="2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5"/>
                  </a:lnTo>
                  <a:lnTo>
                    <a:pt x="4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1620" y="3471"/>
              <a:ext cx="17" cy="19"/>
            </a:xfrm>
            <a:custGeom>
              <a:avLst/>
              <a:gdLst>
                <a:gd name="T0" fmla="*/ 10 w 17"/>
                <a:gd name="T1" fmla="*/ 7 h 19"/>
                <a:gd name="T2" fmla="*/ 10 w 17"/>
                <a:gd name="T3" fmla="*/ 7 h 19"/>
                <a:gd name="T4" fmla="*/ 4 w 17"/>
                <a:gd name="T5" fmla="*/ 6 h 19"/>
                <a:gd name="T6" fmla="*/ 0 w 17"/>
                <a:gd name="T7" fmla="*/ 2 h 19"/>
                <a:gd name="T8" fmla="*/ 0 w 17"/>
                <a:gd name="T9" fmla="*/ 2 h 19"/>
                <a:gd name="T10" fmla="*/ 8 w 17"/>
                <a:gd name="T11" fmla="*/ 2 h 19"/>
                <a:gd name="T12" fmla="*/ 17 w 17"/>
                <a:gd name="T13" fmla="*/ 0 h 19"/>
                <a:gd name="T14" fmla="*/ 17 w 17"/>
                <a:gd name="T15" fmla="*/ 0 h 19"/>
                <a:gd name="T16" fmla="*/ 15 w 17"/>
                <a:gd name="T17" fmla="*/ 9 h 19"/>
                <a:gd name="T18" fmla="*/ 15 w 17"/>
                <a:gd name="T19" fmla="*/ 19 h 19"/>
                <a:gd name="T20" fmla="*/ 15 w 17"/>
                <a:gd name="T21" fmla="*/ 19 h 19"/>
                <a:gd name="T22" fmla="*/ 13 w 17"/>
                <a:gd name="T23" fmla="*/ 13 h 19"/>
                <a:gd name="T24" fmla="*/ 10 w 17"/>
                <a:gd name="T25" fmla="*/ 7 h 19"/>
                <a:gd name="T26" fmla="*/ 10 w 17"/>
                <a:gd name="T2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9">
                  <a:moveTo>
                    <a:pt x="10" y="7"/>
                  </a:moveTo>
                  <a:lnTo>
                    <a:pt x="10" y="7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3" y="13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1612" y="3466"/>
              <a:ext cx="30" cy="32"/>
            </a:xfrm>
            <a:custGeom>
              <a:avLst/>
              <a:gdLst>
                <a:gd name="T0" fmla="*/ 18 w 30"/>
                <a:gd name="T1" fmla="*/ 12 h 32"/>
                <a:gd name="T2" fmla="*/ 18 w 30"/>
                <a:gd name="T3" fmla="*/ 10 h 32"/>
                <a:gd name="T4" fmla="*/ 18 w 30"/>
                <a:gd name="T5" fmla="*/ 10 h 32"/>
                <a:gd name="T6" fmla="*/ 14 w 30"/>
                <a:gd name="T7" fmla="*/ 8 h 32"/>
                <a:gd name="T8" fmla="*/ 14 w 30"/>
                <a:gd name="T9" fmla="*/ 8 h 32"/>
                <a:gd name="T10" fmla="*/ 9 w 30"/>
                <a:gd name="T11" fmla="*/ 5 h 32"/>
                <a:gd name="T12" fmla="*/ 8 w 30"/>
                <a:gd name="T13" fmla="*/ 7 h 32"/>
                <a:gd name="T14" fmla="*/ 7 w 30"/>
                <a:gd name="T15" fmla="*/ 10 h 32"/>
                <a:gd name="T16" fmla="*/ 7 w 30"/>
                <a:gd name="T17" fmla="*/ 10 h 32"/>
                <a:gd name="T18" fmla="*/ 14 w 30"/>
                <a:gd name="T19" fmla="*/ 10 h 32"/>
                <a:gd name="T20" fmla="*/ 14 w 30"/>
                <a:gd name="T21" fmla="*/ 10 h 32"/>
                <a:gd name="T22" fmla="*/ 21 w 30"/>
                <a:gd name="T23" fmla="*/ 10 h 32"/>
                <a:gd name="T24" fmla="*/ 26 w 30"/>
                <a:gd name="T25" fmla="*/ 8 h 32"/>
                <a:gd name="T26" fmla="*/ 25 w 30"/>
                <a:gd name="T27" fmla="*/ 5 h 32"/>
                <a:gd name="T28" fmla="*/ 23 w 30"/>
                <a:gd name="T29" fmla="*/ 4 h 32"/>
                <a:gd name="T30" fmla="*/ 23 w 30"/>
                <a:gd name="T31" fmla="*/ 4 h 32"/>
                <a:gd name="T32" fmla="*/ 21 w 30"/>
                <a:gd name="T33" fmla="*/ 11 h 32"/>
                <a:gd name="T34" fmla="*/ 21 w 30"/>
                <a:gd name="T35" fmla="*/ 17 h 32"/>
                <a:gd name="T36" fmla="*/ 21 w 30"/>
                <a:gd name="T37" fmla="*/ 17 h 32"/>
                <a:gd name="T38" fmla="*/ 21 w 30"/>
                <a:gd name="T39" fmla="*/ 24 h 32"/>
                <a:gd name="T40" fmla="*/ 23 w 30"/>
                <a:gd name="T41" fmla="*/ 24 h 32"/>
                <a:gd name="T42" fmla="*/ 26 w 30"/>
                <a:gd name="T43" fmla="*/ 21 h 32"/>
                <a:gd name="T44" fmla="*/ 26 w 30"/>
                <a:gd name="T45" fmla="*/ 21 h 32"/>
                <a:gd name="T46" fmla="*/ 22 w 30"/>
                <a:gd name="T47" fmla="*/ 17 h 32"/>
                <a:gd name="T48" fmla="*/ 21 w 30"/>
                <a:gd name="T49" fmla="*/ 12 h 32"/>
                <a:gd name="T50" fmla="*/ 21 w 30"/>
                <a:gd name="T51" fmla="*/ 10 h 32"/>
                <a:gd name="T52" fmla="*/ 18 w 30"/>
                <a:gd name="T53" fmla="*/ 10 h 32"/>
                <a:gd name="T54" fmla="*/ 18 w 30"/>
                <a:gd name="T55" fmla="*/ 12 h 32"/>
                <a:gd name="T56" fmla="*/ 15 w 30"/>
                <a:gd name="T57" fmla="*/ 12 h 32"/>
                <a:gd name="T58" fmla="*/ 15 w 30"/>
                <a:gd name="T59" fmla="*/ 12 h 32"/>
                <a:gd name="T60" fmla="*/ 16 w 30"/>
                <a:gd name="T61" fmla="*/ 15 h 32"/>
                <a:gd name="T62" fmla="*/ 18 w 30"/>
                <a:gd name="T63" fmla="*/ 19 h 32"/>
                <a:gd name="T64" fmla="*/ 22 w 30"/>
                <a:gd name="T65" fmla="*/ 25 h 32"/>
                <a:gd name="T66" fmla="*/ 28 w 30"/>
                <a:gd name="T67" fmla="*/ 32 h 32"/>
                <a:gd name="T68" fmla="*/ 26 w 30"/>
                <a:gd name="T69" fmla="*/ 22 h 32"/>
                <a:gd name="T70" fmla="*/ 26 w 30"/>
                <a:gd name="T71" fmla="*/ 22 h 32"/>
                <a:gd name="T72" fmla="*/ 26 w 30"/>
                <a:gd name="T73" fmla="*/ 17 h 32"/>
                <a:gd name="T74" fmla="*/ 26 w 30"/>
                <a:gd name="T75" fmla="*/ 17 h 32"/>
                <a:gd name="T76" fmla="*/ 26 w 30"/>
                <a:gd name="T77" fmla="*/ 11 h 32"/>
                <a:gd name="T78" fmla="*/ 28 w 30"/>
                <a:gd name="T79" fmla="*/ 7 h 32"/>
                <a:gd name="T80" fmla="*/ 30 w 30"/>
                <a:gd name="T81" fmla="*/ 0 h 32"/>
                <a:gd name="T82" fmla="*/ 25 w 30"/>
                <a:gd name="T83" fmla="*/ 3 h 32"/>
                <a:gd name="T84" fmla="*/ 25 w 30"/>
                <a:gd name="T85" fmla="*/ 3 h 32"/>
                <a:gd name="T86" fmla="*/ 19 w 30"/>
                <a:gd name="T87" fmla="*/ 4 h 32"/>
                <a:gd name="T88" fmla="*/ 14 w 30"/>
                <a:gd name="T89" fmla="*/ 4 h 32"/>
                <a:gd name="T90" fmla="*/ 14 w 30"/>
                <a:gd name="T91" fmla="*/ 4 h 32"/>
                <a:gd name="T92" fmla="*/ 8 w 30"/>
                <a:gd name="T93" fmla="*/ 4 h 32"/>
                <a:gd name="T94" fmla="*/ 0 w 30"/>
                <a:gd name="T95" fmla="*/ 3 h 32"/>
                <a:gd name="T96" fmla="*/ 5 w 30"/>
                <a:gd name="T97" fmla="*/ 8 h 32"/>
                <a:gd name="T98" fmla="*/ 5 w 30"/>
                <a:gd name="T99" fmla="*/ 8 h 32"/>
                <a:gd name="T100" fmla="*/ 11 w 30"/>
                <a:gd name="T101" fmla="*/ 12 h 32"/>
                <a:gd name="T102" fmla="*/ 11 w 30"/>
                <a:gd name="T103" fmla="*/ 12 h 32"/>
                <a:gd name="T104" fmla="*/ 15 w 30"/>
                <a:gd name="T105" fmla="*/ 14 h 32"/>
                <a:gd name="T106" fmla="*/ 18 w 30"/>
                <a:gd name="T107" fmla="*/ 15 h 32"/>
                <a:gd name="T108" fmla="*/ 18 w 30"/>
                <a:gd name="T109" fmla="*/ 12 h 32"/>
                <a:gd name="T110" fmla="*/ 15 w 30"/>
                <a:gd name="T111" fmla="*/ 12 h 32"/>
                <a:gd name="T112" fmla="*/ 18 w 30"/>
                <a:gd name="T113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" h="32">
                  <a:moveTo>
                    <a:pt x="18" y="12"/>
                  </a:moveTo>
                  <a:lnTo>
                    <a:pt x="18" y="10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9" y="5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1" y="11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2" y="17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5"/>
                  </a:lnTo>
                  <a:lnTo>
                    <a:pt x="18" y="19"/>
                  </a:lnTo>
                  <a:lnTo>
                    <a:pt x="22" y="25"/>
                  </a:lnTo>
                  <a:lnTo>
                    <a:pt x="28" y="3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1"/>
                  </a:lnTo>
                  <a:lnTo>
                    <a:pt x="28" y="7"/>
                  </a:lnTo>
                  <a:lnTo>
                    <a:pt x="30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8" y="4"/>
                  </a:lnTo>
                  <a:lnTo>
                    <a:pt x="0" y="3"/>
                  </a:lnTo>
                  <a:lnTo>
                    <a:pt x="5" y="8"/>
                  </a:lnTo>
                  <a:lnTo>
                    <a:pt x="5" y="8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5" y="14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E41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1612" y="3466"/>
              <a:ext cx="30" cy="32"/>
            </a:xfrm>
            <a:custGeom>
              <a:avLst/>
              <a:gdLst>
                <a:gd name="T0" fmla="*/ 18 w 30"/>
                <a:gd name="T1" fmla="*/ 12 h 32"/>
                <a:gd name="T2" fmla="*/ 18 w 30"/>
                <a:gd name="T3" fmla="*/ 10 h 32"/>
                <a:gd name="T4" fmla="*/ 18 w 30"/>
                <a:gd name="T5" fmla="*/ 10 h 32"/>
                <a:gd name="T6" fmla="*/ 14 w 30"/>
                <a:gd name="T7" fmla="*/ 8 h 32"/>
                <a:gd name="T8" fmla="*/ 14 w 30"/>
                <a:gd name="T9" fmla="*/ 8 h 32"/>
                <a:gd name="T10" fmla="*/ 9 w 30"/>
                <a:gd name="T11" fmla="*/ 5 h 32"/>
                <a:gd name="T12" fmla="*/ 8 w 30"/>
                <a:gd name="T13" fmla="*/ 7 h 32"/>
                <a:gd name="T14" fmla="*/ 7 w 30"/>
                <a:gd name="T15" fmla="*/ 10 h 32"/>
                <a:gd name="T16" fmla="*/ 7 w 30"/>
                <a:gd name="T17" fmla="*/ 10 h 32"/>
                <a:gd name="T18" fmla="*/ 14 w 30"/>
                <a:gd name="T19" fmla="*/ 10 h 32"/>
                <a:gd name="T20" fmla="*/ 14 w 30"/>
                <a:gd name="T21" fmla="*/ 10 h 32"/>
                <a:gd name="T22" fmla="*/ 21 w 30"/>
                <a:gd name="T23" fmla="*/ 10 h 32"/>
                <a:gd name="T24" fmla="*/ 26 w 30"/>
                <a:gd name="T25" fmla="*/ 8 h 32"/>
                <a:gd name="T26" fmla="*/ 25 w 30"/>
                <a:gd name="T27" fmla="*/ 5 h 32"/>
                <a:gd name="T28" fmla="*/ 23 w 30"/>
                <a:gd name="T29" fmla="*/ 4 h 32"/>
                <a:gd name="T30" fmla="*/ 23 w 30"/>
                <a:gd name="T31" fmla="*/ 4 h 32"/>
                <a:gd name="T32" fmla="*/ 21 w 30"/>
                <a:gd name="T33" fmla="*/ 11 h 32"/>
                <a:gd name="T34" fmla="*/ 21 w 30"/>
                <a:gd name="T35" fmla="*/ 17 h 32"/>
                <a:gd name="T36" fmla="*/ 21 w 30"/>
                <a:gd name="T37" fmla="*/ 17 h 32"/>
                <a:gd name="T38" fmla="*/ 21 w 30"/>
                <a:gd name="T39" fmla="*/ 24 h 32"/>
                <a:gd name="T40" fmla="*/ 23 w 30"/>
                <a:gd name="T41" fmla="*/ 24 h 32"/>
                <a:gd name="T42" fmla="*/ 26 w 30"/>
                <a:gd name="T43" fmla="*/ 21 h 32"/>
                <a:gd name="T44" fmla="*/ 26 w 30"/>
                <a:gd name="T45" fmla="*/ 21 h 32"/>
                <a:gd name="T46" fmla="*/ 22 w 30"/>
                <a:gd name="T47" fmla="*/ 17 h 32"/>
                <a:gd name="T48" fmla="*/ 21 w 30"/>
                <a:gd name="T49" fmla="*/ 12 h 32"/>
                <a:gd name="T50" fmla="*/ 21 w 30"/>
                <a:gd name="T51" fmla="*/ 10 h 32"/>
                <a:gd name="T52" fmla="*/ 18 w 30"/>
                <a:gd name="T53" fmla="*/ 10 h 32"/>
                <a:gd name="T54" fmla="*/ 18 w 30"/>
                <a:gd name="T55" fmla="*/ 12 h 32"/>
                <a:gd name="T56" fmla="*/ 15 w 30"/>
                <a:gd name="T57" fmla="*/ 12 h 32"/>
                <a:gd name="T58" fmla="*/ 15 w 30"/>
                <a:gd name="T59" fmla="*/ 12 h 32"/>
                <a:gd name="T60" fmla="*/ 16 w 30"/>
                <a:gd name="T61" fmla="*/ 15 h 32"/>
                <a:gd name="T62" fmla="*/ 18 w 30"/>
                <a:gd name="T63" fmla="*/ 19 h 32"/>
                <a:gd name="T64" fmla="*/ 22 w 30"/>
                <a:gd name="T65" fmla="*/ 25 h 32"/>
                <a:gd name="T66" fmla="*/ 28 w 30"/>
                <a:gd name="T67" fmla="*/ 32 h 32"/>
                <a:gd name="T68" fmla="*/ 26 w 30"/>
                <a:gd name="T69" fmla="*/ 22 h 32"/>
                <a:gd name="T70" fmla="*/ 26 w 30"/>
                <a:gd name="T71" fmla="*/ 22 h 32"/>
                <a:gd name="T72" fmla="*/ 26 w 30"/>
                <a:gd name="T73" fmla="*/ 17 h 32"/>
                <a:gd name="T74" fmla="*/ 26 w 30"/>
                <a:gd name="T75" fmla="*/ 17 h 32"/>
                <a:gd name="T76" fmla="*/ 26 w 30"/>
                <a:gd name="T77" fmla="*/ 11 h 32"/>
                <a:gd name="T78" fmla="*/ 28 w 30"/>
                <a:gd name="T79" fmla="*/ 7 h 32"/>
                <a:gd name="T80" fmla="*/ 30 w 30"/>
                <a:gd name="T81" fmla="*/ 0 h 32"/>
                <a:gd name="T82" fmla="*/ 25 w 30"/>
                <a:gd name="T83" fmla="*/ 3 h 32"/>
                <a:gd name="T84" fmla="*/ 25 w 30"/>
                <a:gd name="T85" fmla="*/ 3 h 32"/>
                <a:gd name="T86" fmla="*/ 19 w 30"/>
                <a:gd name="T87" fmla="*/ 4 h 32"/>
                <a:gd name="T88" fmla="*/ 14 w 30"/>
                <a:gd name="T89" fmla="*/ 4 h 32"/>
                <a:gd name="T90" fmla="*/ 14 w 30"/>
                <a:gd name="T91" fmla="*/ 4 h 32"/>
                <a:gd name="T92" fmla="*/ 8 w 30"/>
                <a:gd name="T93" fmla="*/ 4 h 32"/>
                <a:gd name="T94" fmla="*/ 0 w 30"/>
                <a:gd name="T95" fmla="*/ 3 h 32"/>
                <a:gd name="T96" fmla="*/ 5 w 30"/>
                <a:gd name="T97" fmla="*/ 8 h 32"/>
                <a:gd name="T98" fmla="*/ 5 w 30"/>
                <a:gd name="T99" fmla="*/ 8 h 32"/>
                <a:gd name="T100" fmla="*/ 11 w 30"/>
                <a:gd name="T101" fmla="*/ 12 h 32"/>
                <a:gd name="T102" fmla="*/ 11 w 30"/>
                <a:gd name="T103" fmla="*/ 12 h 32"/>
                <a:gd name="T104" fmla="*/ 15 w 30"/>
                <a:gd name="T105" fmla="*/ 14 h 32"/>
                <a:gd name="T106" fmla="*/ 18 w 30"/>
                <a:gd name="T107" fmla="*/ 15 h 32"/>
                <a:gd name="T108" fmla="*/ 18 w 30"/>
                <a:gd name="T109" fmla="*/ 12 h 32"/>
                <a:gd name="T110" fmla="*/ 15 w 30"/>
                <a:gd name="T111" fmla="*/ 12 h 32"/>
                <a:gd name="T112" fmla="*/ 18 w 30"/>
                <a:gd name="T113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" h="32">
                  <a:moveTo>
                    <a:pt x="18" y="12"/>
                  </a:moveTo>
                  <a:lnTo>
                    <a:pt x="18" y="10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9" y="5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1" y="11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2" y="17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5"/>
                  </a:lnTo>
                  <a:lnTo>
                    <a:pt x="18" y="19"/>
                  </a:lnTo>
                  <a:lnTo>
                    <a:pt x="22" y="25"/>
                  </a:lnTo>
                  <a:lnTo>
                    <a:pt x="28" y="3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1"/>
                  </a:lnTo>
                  <a:lnTo>
                    <a:pt x="28" y="7"/>
                  </a:lnTo>
                  <a:lnTo>
                    <a:pt x="30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8" y="4"/>
                  </a:lnTo>
                  <a:lnTo>
                    <a:pt x="0" y="3"/>
                  </a:lnTo>
                  <a:lnTo>
                    <a:pt x="5" y="8"/>
                  </a:lnTo>
                  <a:lnTo>
                    <a:pt x="5" y="8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5" y="14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83" name="Freeform 43"/>
            <p:cNvSpPr>
              <a:spLocks noEditPoints="1"/>
            </p:cNvSpPr>
            <p:nvPr/>
          </p:nvSpPr>
          <p:spPr bwMode="auto">
            <a:xfrm>
              <a:off x="1168" y="3368"/>
              <a:ext cx="669" cy="395"/>
            </a:xfrm>
            <a:custGeom>
              <a:avLst/>
              <a:gdLst>
                <a:gd name="T0" fmla="*/ 665 w 669"/>
                <a:gd name="T1" fmla="*/ 3 h 395"/>
                <a:gd name="T2" fmla="*/ 652 w 669"/>
                <a:gd name="T3" fmla="*/ 57 h 395"/>
                <a:gd name="T4" fmla="*/ 655 w 669"/>
                <a:gd name="T5" fmla="*/ 35 h 395"/>
                <a:gd name="T6" fmla="*/ 641 w 669"/>
                <a:gd name="T7" fmla="*/ 89 h 395"/>
                <a:gd name="T8" fmla="*/ 637 w 669"/>
                <a:gd name="T9" fmla="*/ 88 h 395"/>
                <a:gd name="T10" fmla="*/ 637 w 669"/>
                <a:gd name="T11" fmla="*/ 99 h 395"/>
                <a:gd name="T12" fmla="*/ 628 w 669"/>
                <a:gd name="T13" fmla="*/ 120 h 395"/>
                <a:gd name="T14" fmla="*/ 620 w 669"/>
                <a:gd name="T15" fmla="*/ 129 h 395"/>
                <a:gd name="T16" fmla="*/ 599 w 669"/>
                <a:gd name="T17" fmla="*/ 182 h 395"/>
                <a:gd name="T18" fmla="*/ 606 w 669"/>
                <a:gd name="T19" fmla="*/ 159 h 395"/>
                <a:gd name="T20" fmla="*/ 582 w 669"/>
                <a:gd name="T21" fmla="*/ 211 h 395"/>
                <a:gd name="T22" fmla="*/ 579 w 669"/>
                <a:gd name="T23" fmla="*/ 208 h 395"/>
                <a:gd name="T24" fmla="*/ 577 w 669"/>
                <a:gd name="T25" fmla="*/ 221 h 395"/>
                <a:gd name="T26" fmla="*/ 565 w 669"/>
                <a:gd name="T27" fmla="*/ 239 h 395"/>
                <a:gd name="T28" fmla="*/ 556 w 669"/>
                <a:gd name="T29" fmla="*/ 246 h 395"/>
                <a:gd name="T30" fmla="*/ 525 w 669"/>
                <a:gd name="T31" fmla="*/ 294 h 395"/>
                <a:gd name="T32" fmla="*/ 536 w 669"/>
                <a:gd name="T33" fmla="*/ 274 h 395"/>
                <a:gd name="T34" fmla="*/ 501 w 669"/>
                <a:gd name="T35" fmla="*/ 318 h 395"/>
                <a:gd name="T36" fmla="*/ 498 w 669"/>
                <a:gd name="T37" fmla="*/ 315 h 395"/>
                <a:gd name="T38" fmla="*/ 494 w 669"/>
                <a:gd name="T39" fmla="*/ 326 h 395"/>
                <a:gd name="T40" fmla="*/ 476 w 669"/>
                <a:gd name="T41" fmla="*/ 340 h 395"/>
                <a:gd name="T42" fmla="*/ 465 w 669"/>
                <a:gd name="T43" fmla="*/ 344 h 395"/>
                <a:gd name="T44" fmla="*/ 418 w 669"/>
                <a:gd name="T45" fmla="*/ 376 h 395"/>
                <a:gd name="T46" fmla="*/ 437 w 669"/>
                <a:gd name="T47" fmla="*/ 362 h 395"/>
                <a:gd name="T48" fmla="*/ 386 w 669"/>
                <a:gd name="T49" fmla="*/ 388 h 395"/>
                <a:gd name="T50" fmla="*/ 386 w 669"/>
                <a:gd name="T51" fmla="*/ 383 h 395"/>
                <a:gd name="T52" fmla="*/ 376 w 669"/>
                <a:gd name="T53" fmla="*/ 390 h 395"/>
                <a:gd name="T54" fmla="*/ 354 w 669"/>
                <a:gd name="T55" fmla="*/ 393 h 395"/>
                <a:gd name="T56" fmla="*/ 332 w 669"/>
                <a:gd name="T57" fmla="*/ 395 h 395"/>
                <a:gd name="T58" fmla="*/ 332 w 669"/>
                <a:gd name="T59" fmla="*/ 390 h 395"/>
                <a:gd name="T60" fmla="*/ 287 w 669"/>
                <a:gd name="T61" fmla="*/ 390 h 395"/>
                <a:gd name="T62" fmla="*/ 309 w 669"/>
                <a:gd name="T63" fmla="*/ 389 h 395"/>
                <a:gd name="T64" fmla="*/ 253 w 669"/>
                <a:gd name="T65" fmla="*/ 381 h 395"/>
                <a:gd name="T66" fmla="*/ 255 w 669"/>
                <a:gd name="T67" fmla="*/ 376 h 395"/>
                <a:gd name="T68" fmla="*/ 243 w 669"/>
                <a:gd name="T69" fmla="*/ 376 h 395"/>
                <a:gd name="T70" fmla="*/ 222 w 669"/>
                <a:gd name="T71" fmla="*/ 367 h 395"/>
                <a:gd name="T72" fmla="*/ 215 w 669"/>
                <a:gd name="T73" fmla="*/ 357 h 395"/>
                <a:gd name="T74" fmla="*/ 168 w 669"/>
                <a:gd name="T75" fmla="*/ 327 h 395"/>
                <a:gd name="T76" fmla="*/ 189 w 669"/>
                <a:gd name="T77" fmla="*/ 339 h 395"/>
                <a:gd name="T78" fmla="*/ 145 w 669"/>
                <a:gd name="T79" fmla="*/ 302 h 395"/>
                <a:gd name="T80" fmla="*/ 148 w 669"/>
                <a:gd name="T81" fmla="*/ 299 h 395"/>
                <a:gd name="T82" fmla="*/ 137 w 669"/>
                <a:gd name="T83" fmla="*/ 294 h 395"/>
                <a:gd name="T84" fmla="*/ 123 w 669"/>
                <a:gd name="T85" fmla="*/ 277 h 395"/>
                <a:gd name="T86" fmla="*/ 120 w 669"/>
                <a:gd name="T87" fmla="*/ 266 h 395"/>
                <a:gd name="T88" fmla="*/ 85 w 669"/>
                <a:gd name="T89" fmla="*/ 221 h 395"/>
                <a:gd name="T90" fmla="*/ 101 w 669"/>
                <a:gd name="T91" fmla="*/ 238 h 395"/>
                <a:gd name="T92" fmla="*/ 70 w 669"/>
                <a:gd name="T93" fmla="*/ 192 h 395"/>
                <a:gd name="T94" fmla="*/ 74 w 669"/>
                <a:gd name="T95" fmla="*/ 189 h 395"/>
                <a:gd name="T96" fmla="*/ 64 w 669"/>
                <a:gd name="T97" fmla="*/ 180 h 395"/>
                <a:gd name="T98" fmla="*/ 55 w 669"/>
                <a:gd name="T99" fmla="*/ 161 h 395"/>
                <a:gd name="T100" fmla="*/ 55 w 669"/>
                <a:gd name="T101" fmla="*/ 148 h 395"/>
                <a:gd name="T102" fmla="*/ 29 w 669"/>
                <a:gd name="T103" fmla="*/ 98 h 395"/>
                <a:gd name="T104" fmla="*/ 42 w 669"/>
                <a:gd name="T105" fmla="*/ 117 h 395"/>
                <a:gd name="T106" fmla="*/ 18 w 669"/>
                <a:gd name="T107" fmla="*/ 66 h 395"/>
                <a:gd name="T108" fmla="*/ 22 w 669"/>
                <a:gd name="T109" fmla="*/ 66 h 395"/>
                <a:gd name="T110" fmla="*/ 15 w 669"/>
                <a:gd name="T111" fmla="*/ 56 h 395"/>
                <a:gd name="T112" fmla="*/ 8 w 669"/>
                <a:gd name="T113" fmla="*/ 33 h 395"/>
                <a:gd name="T114" fmla="*/ 10 w 669"/>
                <a:gd name="T115" fmla="*/ 22 h 395"/>
                <a:gd name="T116" fmla="*/ 4 w 669"/>
                <a:gd name="T11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9" h="395">
                  <a:moveTo>
                    <a:pt x="662" y="25"/>
                  </a:moveTo>
                  <a:lnTo>
                    <a:pt x="662" y="25"/>
                  </a:lnTo>
                  <a:lnTo>
                    <a:pt x="669" y="3"/>
                  </a:lnTo>
                  <a:lnTo>
                    <a:pt x="665" y="3"/>
                  </a:lnTo>
                  <a:lnTo>
                    <a:pt x="665" y="3"/>
                  </a:lnTo>
                  <a:lnTo>
                    <a:pt x="658" y="24"/>
                  </a:lnTo>
                  <a:lnTo>
                    <a:pt x="662" y="25"/>
                  </a:lnTo>
                  <a:close/>
                  <a:moveTo>
                    <a:pt x="652" y="57"/>
                  </a:moveTo>
                  <a:lnTo>
                    <a:pt x="652" y="57"/>
                  </a:lnTo>
                  <a:lnTo>
                    <a:pt x="659" y="36"/>
                  </a:lnTo>
                  <a:lnTo>
                    <a:pt x="655" y="35"/>
                  </a:lnTo>
                  <a:lnTo>
                    <a:pt x="655" y="35"/>
                  </a:lnTo>
                  <a:lnTo>
                    <a:pt x="648" y="56"/>
                  </a:lnTo>
                  <a:lnTo>
                    <a:pt x="652" y="57"/>
                  </a:lnTo>
                  <a:close/>
                  <a:moveTo>
                    <a:pt x="641" y="89"/>
                  </a:moveTo>
                  <a:lnTo>
                    <a:pt x="641" y="89"/>
                  </a:lnTo>
                  <a:lnTo>
                    <a:pt x="648" y="68"/>
                  </a:lnTo>
                  <a:lnTo>
                    <a:pt x="644" y="67"/>
                  </a:lnTo>
                  <a:lnTo>
                    <a:pt x="644" y="67"/>
                  </a:lnTo>
                  <a:lnTo>
                    <a:pt x="637" y="88"/>
                  </a:lnTo>
                  <a:lnTo>
                    <a:pt x="641" y="89"/>
                  </a:lnTo>
                  <a:close/>
                  <a:moveTo>
                    <a:pt x="628" y="120"/>
                  </a:moveTo>
                  <a:lnTo>
                    <a:pt x="628" y="120"/>
                  </a:lnTo>
                  <a:lnTo>
                    <a:pt x="637" y="99"/>
                  </a:lnTo>
                  <a:lnTo>
                    <a:pt x="633" y="98"/>
                  </a:lnTo>
                  <a:lnTo>
                    <a:pt x="633" y="98"/>
                  </a:lnTo>
                  <a:lnTo>
                    <a:pt x="624" y="119"/>
                  </a:lnTo>
                  <a:lnTo>
                    <a:pt x="628" y="120"/>
                  </a:lnTo>
                  <a:close/>
                  <a:moveTo>
                    <a:pt x="614" y="151"/>
                  </a:moveTo>
                  <a:lnTo>
                    <a:pt x="614" y="151"/>
                  </a:lnTo>
                  <a:lnTo>
                    <a:pt x="623" y="130"/>
                  </a:lnTo>
                  <a:lnTo>
                    <a:pt x="620" y="129"/>
                  </a:lnTo>
                  <a:lnTo>
                    <a:pt x="620" y="129"/>
                  </a:lnTo>
                  <a:lnTo>
                    <a:pt x="610" y="150"/>
                  </a:lnTo>
                  <a:lnTo>
                    <a:pt x="614" y="151"/>
                  </a:lnTo>
                  <a:close/>
                  <a:moveTo>
                    <a:pt x="599" y="182"/>
                  </a:moveTo>
                  <a:lnTo>
                    <a:pt x="599" y="182"/>
                  </a:lnTo>
                  <a:lnTo>
                    <a:pt x="609" y="161"/>
                  </a:lnTo>
                  <a:lnTo>
                    <a:pt x="606" y="159"/>
                  </a:lnTo>
                  <a:lnTo>
                    <a:pt x="606" y="159"/>
                  </a:lnTo>
                  <a:lnTo>
                    <a:pt x="595" y="179"/>
                  </a:lnTo>
                  <a:lnTo>
                    <a:pt x="599" y="182"/>
                  </a:lnTo>
                  <a:close/>
                  <a:moveTo>
                    <a:pt x="582" y="211"/>
                  </a:moveTo>
                  <a:lnTo>
                    <a:pt x="582" y="211"/>
                  </a:lnTo>
                  <a:lnTo>
                    <a:pt x="593" y="192"/>
                  </a:lnTo>
                  <a:lnTo>
                    <a:pt x="591" y="189"/>
                  </a:lnTo>
                  <a:lnTo>
                    <a:pt x="591" y="189"/>
                  </a:lnTo>
                  <a:lnTo>
                    <a:pt x="579" y="208"/>
                  </a:lnTo>
                  <a:lnTo>
                    <a:pt x="582" y="211"/>
                  </a:lnTo>
                  <a:close/>
                  <a:moveTo>
                    <a:pt x="565" y="239"/>
                  </a:moveTo>
                  <a:lnTo>
                    <a:pt x="565" y="239"/>
                  </a:lnTo>
                  <a:lnTo>
                    <a:pt x="577" y="221"/>
                  </a:lnTo>
                  <a:lnTo>
                    <a:pt x="574" y="218"/>
                  </a:lnTo>
                  <a:lnTo>
                    <a:pt x="574" y="218"/>
                  </a:lnTo>
                  <a:lnTo>
                    <a:pt x="561" y="238"/>
                  </a:lnTo>
                  <a:lnTo>
                    <a:pt x="565" y="239"/>
                  </a:lnTo>
                  <a:close/>
                  <a:moveTo>
                    <a:pt x="546" y="267"/>
                  </a:moveTo>
                  <a:lnTo>
                    <a:pt x="546" y="267"/>
                  </a:lnTo>
                  <a:lnTo>
                    <a:pt x="558" y="249"/>
                  </a:lnTo>
                  <a:lnTo>
                    <a:pt x="556" y="246"/>
                  </a:lnTo>
                  <a:lnTo>
                    <a:pt x="556" y="246"/>
                  </a:lnTo>
                  <a:lnTo>
                    <a:pt x="543" y="264"/>
                  </a:lnTo>
                  <a:lnTo>
                    <a:pt x="546" y="267"/>
                  </a:lnTo>
                  <a:close/>
                  <a:moveTo>
                    <a:pt x="525" y="294"/>
                  </a:moveTo>
                  <a:lnTo>
                    <a:pt x="525" y="294"/>
                  </a:lnTo>
                  <a:lnTo>
                    <a:pt x="539" y="276"/>
                  </a:lnTo>
                  <a:lnTo>
                    <a:pt x="536" y="274"/>
                  </a:lnTo>
                  <a:lnTo>
                    <a:pt x="536" y="274"/>
                  </a:lnTo>
                  <a:lnTo>
                    <a:pt x="522" y="291"/>
                  </a:lnTo>
                  <a:lnTo>
                    <a:pt x="525" y="294"/>
                  </a:lnTo>
                  <a:close/>
                  <a:moveTo>
                    <a:pt x="501" y="318"/>
                  </a:moveTo>
                  <a:lnTo>
                    <a:pt x="501" y="318"/>
                  </a:lnTo>
                  <a:lnTo>
                    <a:pt x="518" y="302"/>
                  </a:lnTo>
                  <a:lnTo>
                    <a:pt x="514" y="299"/>
                  </a:lnTo>
                  <a:lnTo>
                    <a:pt x="514" y="299"/>
                  </a:lnTo>
                  <a:lnTo>
                    <a:pt x="498" y="315"/>
                  </a:lnTo>
                  <a:lnTo>
                    <a:pt x="501" y="318"/>
                  </a:lnTo>
                  <a:close/>
                  <a:moveTo>
                    <a:pt x="476" y="340"/>
                  </a:moveTo>
                  <a:lnTo>
                    <a:pt x="476" y="340"/>
                  </a:lnTo>
                  <a:lnTo>
                    <a:pt x="494" y="326"/>
                  </a:lnTo>
                  <a:lnTo>
                    <a:pt x="490" y="323"/>
                  </a:lnTo>
                  <a:lnTo>
                    <a:pt x="490" y="323"/>
                  </a:lnTo>
                  <a:lnTo>
                    <a:pt x="473" y="337"/>
                  </a:lnTo>
                  <a:lnTo>
                    <a:pt x="476" y="340"/>
                  </a:lnTo>
                  <a:close/>
                  <a:moveTo>
                    <a:pt x="449" y="360"/>
                  </a:moveTo>
                  <a:lnTo>
                    <a:pt x="449" y="360"/>
                  </a:lnTo>
                  <a:lnTo>
                    <a:pt x="467" y="347"/>
                  </a:lnTo>
                  <a:lnTo>
                    <a:pt x="465" y="344"/>
                  </a:lnTo>
                  <a:lnTo>
                    <a:pt x="465" y="344"/>
                  </a:lnTo>
                  <a:lnTo>
                    <a:pt x="446" y="357"/>
                  </a:lnTo>
                  <a:lnTo>
                    <a:pt x="449" y="360"/>
                  </a:lnTo>
                  <a:close/>
                  <a:moveTo>
                    <a:pt x="418" y="376"/>
                  </a:moveTo>
                  <a:lnTo>
                    <a:pt x="418" y="376"/>
                  </a:lnTo>
                  <a:lnTo>
                    <a:pt x="439" y="365"/>
                  </a:lnTo>
                  <a:lnTo>
                    <a:pt x="437" y="362"/>
                  </a:lnTo>
                  <a:lnTo>
                    <a:pt x="437" y="362"/>
                  </a:lnTo>
                  <a:lnTo>
                    <a:pt x="417" y="372"/>
                  </a:lnTo>
                  <a:lnTo>
                    <a:pt x="418" y="376"/>
                  </a:lnTo>
                  <a:close/>
                  <a:moveTo>
                    <a:pt x="386" y="388"/>
                  </a:moveTo>
                  <a:lnTo>
                    <a:pt x="386" y="388"/>
                  </a:lnTo>
                  <a:lnTo>
                    <a:pt x="409" y="381"/>
                  </a:lnTo>
                  <a:lnTo>
                    <a:pt x="407" y="376"/>
                  </a:lnTo>
                  <a:lnTo>
                    <a:pt x="407" y="376"/>
                  </a:lnTo>
                  <a:lnTo>
                    <a:pt x="386" y="383"/>
                  </a:lnTo>
                  <a:lnTo>
                    <a:pt x="386" y="388"/>
                  </a:lnTo>
                  <a:close/>
                  <a:moveTo>
                    <a:pt x="354" y="393"/>
                  </a:moveTo>
                  <a:lnTo>
                    <a:pt x="354" y="393"/>
                  </a:lnTo>
                  <a:lnTo>
                    <a:pt x="376" y="390"/>
                  </a:lnTo>
                  <a:lnTo>
                    <a:pt x="375" y="386"/>
                  </a:lnTo>
                  <a:lnTo>
                    <a:pt x="375" y="386"/>
                  </a:lnTo>
                  <a:lnTo>
                    <a:pt x="353" y="389"/>
                  </a:lnTo>
                  <a:lnTo>
                    <a:pt x="354" y="393"/>
                  </a:lnTo>
                  <a:close/>
                  <a:moveTo>
                    <a:pt x="320" y="395"/>
                  </a:moveTo>
                  <a:lnTo>
                    <a:pt x="320" y="395"/>
                  </a:lnTo>
                  <a:lnTo>
                    <a:pt x="332" y="395"/>
                  </a:lnTo>
                  <a:lnTo>
                    <a:pt x="332" y="395"/>
                  </a:lnTo>
                  <a:lnTo>
                    <a:pt x="343" y="395"/>
                  </a:lnTo>
                  <a:lnTo>
                    <a:pt x="343" y="390"/>
                  </a:lnTo>
                  <a:lnTo>
                    <a:pt x="343" y="390"/>
                  </a:lnTo>
                  <a:lnTo>
                    <a:pt x="332" y="390"/>
                  </a:lnTo>
                  <a:lnTo>
                    <a:pt x="332" y="390"/>
                  </a:lnTo>
                  <a:lnTo>
                    <a:pt x="320" y="390"/>
                  </a:lnTo>
                  <a:lnTo>
                    <a:pt x="320" y="395"/>
                  </a:lnTo>
                  <a:close/>
                  <a:moveTo>
                    <a:pt x="287" y="390"/>
                  </a:moveTo>
                  <a:lnTo>
                    <a:pt x="287" y="390"/>
                  </a:lnTo>
                  <a:lnTo>
                    <a:pt x="309" y="393"/>
                  </a:lnTo>
                  <a:lnTo>
                    <a:pt x="309" y="389"/>
                  </a:lnTo>
                  <a:lnTo>
                    <a:pt x="309" y="389"/>
                  </a:lnTo>
                  <a:lnTo>
                    <a:pt x="287" y="386"/>
                  </a:lnTo>
                  <a:lnTo>
                    <a:pt x="287" y="390"/>
                  </a:lnTo>
                  <a:close/>
                  <a:moveTo>
                    <a:pt x="253" y="381"/>
                  </a:moveTo>
                  <a:lnTo>
                    <a:pt x="253" y="381"/>
                  </a:lnTo>
                  <a:lnTo>
                    <a:pt x="276" y="388"/>
                  </a:lnTo>
                  <a:lnTo>
                    <a:pt x="277" y="383"/>
                  </a:lnTo>
                  <a:lnTo>
                    <a:pt x="277" y="383"/>
                  </a:lnTo>
                  <a:lnTo>
                    <a:pt x="255" y="376"/>
                  </a:lnTo>
                  <a:lnTo>
                    <a:pt x="253" y="381"/>
                  </a:lnTo>
                  <a:close/>
                  <a:moveTo>
                    <a:pt x="222" y="367"/>
                  </a:moveTo>
                  <a:lnTo>
                    <a:pt x="222" y="367"/>
                  </a:lnTo>
                  <a:lnTo>
                    <a:pt x="243" y="376"/>
                  </a:lnTo>
                  <a:lnTo>
                    <a:pt x="245" y="372"/>
                  </a:lnTo>
                  <a:lnTo>
                    <a:pt x="245" y="372"/>
                  </a:lnTo>
                  <a:lnTo>
                    <a:pt x="225" y="362"/>
                  </a:lnTo>
                  <a:lnTo>
                    <a:pt x="222" y="367"/>
                  </a:lnTo>
                  <a:close/>
                  <a:moveTo>
                    <a:pt x="194" y="348"/>
                  </a:moveTo>
                  <a:lnTo>
                    <a:pt x="194" y="348"/>
                  </a:lnTo>
                  <a:lnTo>
                    <a:pt x="213" y="361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197" y="346"/>
                  </a:lnTo>
                  <a:lnTo>
                    <a:pt x="194" y="348"/>
                  </a:lnTo>
                  <a:close/>
                  <a:moveTo>
                    <a:pt x="168" y="327"/>
                  </a:moveTo>
                  <a:lnTo>
                    <a:pt x="168" y="327"/>
                  </a:lnTo>
                  <a:lnTo>
                    <a:pt x="186" y="341"/>
                  </a:lnTo>
                  <a:lnTo>
                    <a:pt x="189" y="339"/>
                  </a:lnTo>
                  <a:lnTo>
                    <a:pt x="189" y="339"/>
                  </a:lnTo>
                  <a:lnTo>
                    <a:pt x="171" y="323"/>
                  </a:lnTo>
                  <a:lnTo>
                    <a:pt x="168" y="327"/>
                  </a:lnTo>
                  <a:close/>
                  <a:moveTo>
                    <a:pt x="145" y="302"/>
                  </a:moveTo>
                  <a:lnTo>
                    <a:pt x="145" y="302"/>
                  </a:lnTo>
                  <a:lnTo>
                    <a:pt x="161" y="319"/>
                  </a:lnTo>
                  <a:lnTo>
                    <a:pt x="164" y="316"/>
                  </a:lnTo>
                  <a:lnTo>
                    <a:pt x="164" y="316"/>
                  </a:lnTo>
                  <a:lnTo>
                    <a:pt x="148" y="299"/>
                  </a:lnTo>
                  <a:lnTo>
                    <a:pt x="145" y="302"/>
                  </a:lnTo>
                  <a:close/>
                  <a:moveTo>
                    <a:pt x="123" y="277"/>
                  </a:moveTo>
                  <a:lnTo>
                    <a:pt x="123" y="277"/>
                  </a:lnTo>
                  <a:lnTo>
                    <a:pt x="137" y="294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26" y="274"/>
                  </a:lnTo>
                  <a:lnTo>
                    <a:pt x="123" y="277"/>
                  </a:lnTo>
                  <a:close/>
                  <a:moveTo>
                    <a:pt x="103" y="249"/>
                  </a:moveTo>
                  <a:lnTo>
                    <a:pt x="103" y="249"/>
                  </a:lnTo>
                  <a:lnTo>
                    <a:pt x="116" y="267"/>
                  </a:lnTo>
                  <a:lnTo>
                    <a:pt x="120" y="266"/>
                  </a:lnTo>
                  <a:lnTo>
                    <a:pt x="120" y="266"/>
                  </a:lnTo>
                  <a:lnTo>
                    <a:pt x="108" y="248"/>
                  </a:lnTo>
                  <a:lnTo>
                    <a:pt x="103" y="249"/>
                  </a:lnTo>
                  <a:close/>
                  <a:moveTo>
                    <a:pt x="85" y="221"/>
                  </a:moveTo>
                  <a:lnTo>
                    <a:pt x="85" y="221"/>
                  </a:lnTo>
                  <a:lnTo>
                    <a:pt x="98" y="239"/>
                  </a:lnTo>
                  <a:lnTo>
                    <a:pt x="101" y="238"/>
                  </a:lnTo>
                  <a:lnTo>
                    <a:pt x="101" y="238"/>
                  </a:lnTo>
                  <a:lnTo>
                    <a:pt x="89" y="218"/>
                  </a:lnTo>
                  <a:lnTo>
                    <a:pt x="85" y="221"/>
                  </a:lnTo>
                  <a:close/>
                  <a:moveTo>
                    <a:pt x="70" y="192"/>
                  </a:moveTo>
                  <a:lnTo>
                    <a:pt x="70" y="192"/>
                  </a:lnTo>
                  <a:lnTo>
                    <a:pt x="80" y="211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74" y="189"/>
                  </a:lnTo>
                  <a:lnTo>
                    <a:pt x="70" y="192"/>
                  </a:lnTo>
                  <a:close/>
                  <a:moveTo>
                    <a:pt x="55" y="161"/>
                  </a:moveTo>
                  <a:lnTo>
                    <a:pt x="55" y="161"/>
                  </a:lnTo>
                  <a:lnTo>
                    <a:pt x="64" y="180"/>
                  </a:lnTo>
                  <a:lnTo>
                    <a:pt x="69" y="179"/>
                  </a:lnTo>
                  <a:lnTo>
                    <a:pt x="69" y="179"/>
                  </a:lnTo>
                  <a:lnTo>
                    <a:pt x="59" y="159"/>
                  </a:lnTo>
                  <a:lnTo>
                    <a:pt x="55" y="161"/>
                  </a:lnTo>
                  <a:close/>
                  <a:moveTo>
                    <a:pt x="42" y="130"/>
                  </a:moveTo>
                  <a:lnTo>
                    <a:pt x="42" y="130"/>
                  </a:lnTo>
                  <a:lnTo>
                    <a:pt x="50" y="151"/>
                  </a:lnTo>
                  <a:lnTo>
                    <a:pt x="55" y="148"/>
                  </a:lnTo>
                  <a:lnTo>
                    <a:pt x="55" y="148"/>
                  </a:lnTo>
                  <a:lnTo>
                    <a:pt x="46" y="129"/>
                  </a:lnTo>
                  <a:lnTo>
                    <a:pt x="42" y="130"/>
                  </a:lnTo>
                  <a:close/>
                  <a:moveTo>
                    <a:pt x="29" y="98"/>
                  </a:moveTo>
                  <a:lnTo>
                    <a:pt x="29" y="98"/>
                  </a:lnTo>
                  <a:lnTo>
                    <a:pt x="38" y="119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34" y="96"/>
                  </a:lnTo>
                  <a:lnTo>
                    <a:pt x="29" y="98"/>
                  </a:lnTo>
                  <a:close/>
                  <a:moveTo>
                    <a:pt x="18" y="66"/>
                  </a:moveTo>
                  <a:lnTo>
                    <a:pt x="18" y="66"/>
                  </a:lnTo>
                  <a:lnTo>
                    <a:pt x="25" y="88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2" y="66"/>
                  </a:lnTo>
                  <a:lnTo>
                    <a:pt x="18" y="66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15" y="56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3" y="33"/>
                  </a:lnTo>
                  <a:lnTo>
                    <a:pt x="8" y="33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1826" y="3371"/>
              <a:ext cx="11" cy="22"/>
            </a:xfrm>
            <a:custGeom>
              <a:avLst/>
              <a:gdLst>
                <a:gd name="T0" fmla="*/ 4 w 11"/>
                <a:gd name="T1" fmla="*/ 22 h 22"/>
                <a:gd name="T2" fmla="*/ 4 w 11"/>
                <a:gd name="T3" fmla="*/ 22 h 22"/>
                <a:gd name="T4" fmla="*/ 11 w 11"/>
                <a:gd name="T5" fmla="*/ 0 h 22"/>
                <a:gd name="T6" fmla="*/ 7 w 11"/>
                <a:gd name="T7" fmla="*/ 0 h 22"/>
                <a:gd name="T8" fmla="*/ 7 w 11"/>
                <a:gd name="T9" fmla="*/ 0 h 22"/>
                <a:gd name="T10" fmla="*/ 0 w 11"/>
                <a:gd name="T11" fmla="*/ 21 h 22"/>
                <a:gd name="T12" fmla="*/ 4 w 11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4" y="22"/>
                  </a:moveTo>
                  <a:lnTo>
                    <a:pt x="4" y="2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1"/>
                  </a:lnTo>
                  <a:lnTo>
                    <a:pt x="4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1816" y="3403"/>
              <a:ext cx="11" cy="22"/>
            </a:xfrm>
            <a:custGeom>
              <a:avLst/>
              <a:gdLst>
                <a:gd name="T0" fmla="*/ 4 w 11"/>
                <a:gd name="T1" fmla="*/ 22 h 22"/>
                <a:gd name="T2" fmla="*/ 4 w 11"/>
                <a:gd name="T3" fmla="*/ 22 h 22"/>
                <a:gd name="T4" fmla="*/ 11 w 11"/>
                <a:gd name="T5" fmla="*/ 1 h 22"/>
                <a:gd name="T6" fmla="*/ 7 w 11"/>
                <a:gd name="T7" fmla="*/ 0 h 22"/>
                <a:gd name="T8" fmla="*/ 7 w 11"/>
                <a:gd name="T9" fmla="*/ 0 h 22"/>
                <a:gd name="T10" fmla="*/ 0 w 11"/>
                <a:gd name="T11" fmla="*/ 21 h 22"/>
                <a:gd name="T12" fmla="*/ 4 w 11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4" y="22"/>
                  </a:moveTo>
                  <a:lnTo>
                    <a:pt x="4" y="2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1"/>
                  </a:lnTo>
                  <a:lnTo>
                    <a:pt x="4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1805" y="3435"/>
              <a:ext cx="11" cy="22"/>
            </a:xfrm>
            <a:custGeom>
              <a:avLst/>
              <a:gdLst>
                <a:gd name="T0" fmla="*/ 4 w 11"/>
                <a:gd name="T1" fmla="*/ 22 h 22"/>
                <a:gd name="T2" fmla="*/ 4 w 11"/>
                <a:gd name="T3" fmla="*/ 22 h 22"/>
                <a:gd name="T4" fmla="*/ 11 w 11"/>
                <a:gd name="T5" fmla="*/ 1 h 22"/>
                <a:gd name="T6" fmla="*/ 7 w 11"/>
                <a:gd name="T7" fmla="*/ 0 h 22"/>
                <a:gd name="T8" fmla="*/ 7 w 11"/>
                <a:gd name="T9" fmla="*/ 0 h 22"/>
                <a:gd name="T10" fmla="*/ 0 w 11"/>
                <a:gd name="T11" fmla="*/ 21 h 22"/>
                <a:gd name="T12" fmla="*/ 4 w 11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4" y="22"/>
                  </a:moveTo>
                  <a:lnTo>
                    <a:pt x="4" y="2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1"/>
                  </a:lnTo>
                  <a:lnTo>
                    <a:pt x="4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1792" y="3466"/>
              <a:ext cx="13" cy="22"/>
            </a:xfrm>
            <a:custGeom>
              <a:avLst/>
              <a:gdLst>
                <a:gd name="T0" fmla="*/ 4 w 13"/>
                <a:gd name="T1" fmla="*/ 22 h 22"/>
                <a:gd name="T2" fmla="*/ 4 w 13"/>
                <a:gd name="T3" fmla="*/ 22 h 22"/>
                <a:gd name="T4" fmla="*/ 13 w 13"/>
                <a:gd name="T5" fmla="*/ 1 h 22"/>
                <a:gd name="T6" fmla="*/ 9 w 13"/>
                <a:gd name="T7" fmla="*/ 0 h 22"/>
                <a:gd name="T8" fmla="*/ 9 w 13"/>
                <a:gd name="T9" fmla="*/ 0 h 22"/>
                <a:gd name="T10" fmla="*/ 0 w 13"/>
                <a:gd name="T11" fmla="*/ 21 h 22"/>
                <a:gd name="T12" fmla="*/ 4 w 13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2">
                  <a:moveTo>
                    <a:pt x="4" y="22"/>
                  </a:moveTo>
                  <a:lnTo>
                    <a:pt x="4" y="2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21"/>
                  </a:lnTo>
                  <a:lnTo>
                    <a:pt x="4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1778" y="3497"/>
              <a:ext cx="13" cy="22"/>
            </a:xfrm>
            <a:custGeom>
              <a:avLst/>
              <a:gdLst>
                <a:gd name="T0" fmla="*/ 4 w 13"/>
                <a:gd name="T1" fmla="*/ 22 h 22"/>
                <a:gd name="T2" fmla="*/ 4 w 13"/>
                <a:gd name="T3" fmla="*/ 22 h 22"/>
                <a:gd name="T4" fmla="*/ 13 w 13"/>
                <a:gd name="T5" fmla="*/ 1 h 22"/>
                <a:gd name="T6" fmla="*/ 10 w 13"/>
                <a:gd name="T7" fmla="*/ 0 h 22"/>
                <a:gd name="T8" fmla="*/ 10 w 13"/>
                <a:gd name="T9" fmla="*/ 0 h 22"/>
                <a:gd name="T10" fmla="*/ 0 w 13"/>
                <a:gd name="T11" fmla="*/ 21 h 22"/>
                <a:gd name="T12" fmla="*/ 4 w 13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2">
                  <a:moveTo>
                    <a:pt x="4" y="22"/>
                  </a:moveTo>
                  <a:lnTo>
                    <a:pt x="4" y="2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4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auto">
            <a:xfrm>
              <a:off x="1763" y="3527"/>
              <a:ext cx="14" cy="23"/>
            </a:xfrm>
            <a:custGeom>
              <a:avLst/>
              <a:gdLst>
                <a:gd name="T0" fmla="*/ 4 w 14"/>
                <a:gd name="T1" fmla="*/ 23 h 23"/>
                <a:gd name="T2" fmla="*/ 4 w 14"/>
                <a:gd name="T3" fmla="*/ 23 h 23"/>
                <a:gd name="T4" fmla="*/ 14 w 14"/>
                <a:gd name="T5" fmla="*/ 2 h 23"/>
                <a:gd name="T6" fmla="*/ 11 w 14"/>
                <a:gd name="T7" fmla="*/ 0 h 23"/>
                <a:gd name="T8" fmla="*/ 11 w 14"/>
                <a:gd name="T9" fmla="*/ 0 h 23"/>
                <a:gd name="T10" fmla="*/ 0 w 14"/>
                <a:gd name="T11" fmla="*/ 20 h 23"/>
                <a:gd name="T12" fmla="*/ 4 w 14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3">
                  <a:moveTo>
                    <a:pt x="4" y="23"/>
                  </a:moveTo>
                  <a:lnTo>
                    <a:pt x="4" y="23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20"/>
                  </a:lnTo>
                  <a:lnTo>
                    <a:pt x="4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90" name="Freeform 50"/>
            <p:cNvSpPr>
              <a:spLocks/>
            </p:cNvSpPr>
            <p:nvPr/>
          </p:nvSpPr>
          <p:spPr bwMode="auto">
            <a:xfrm>
              <a:off x="1747" y="3557"/>
              <a:ext cx="14" cy="22"/>
            </a:xfrm>
            <a:custGeom>
              <a:avLst/>
              <a:gdLst>
                <a:gd name="T0" fmla="*/ 3 w 14"/>
                <a:gd name="T1" fmla="*/ 22 h 22"/>
                <a:gd name="T2" fmla="*/ 3 w 14"/>
                <a:gd name="T3" fmla="*/ 22 h 22"/>
                <a:gd name="T4" fmla="*/ 14 w 14"/>
                <a:gd name="T5" fmla="*/ 3 h 22"/>
                <a:gd name="T6" fmla="*/ 12 w 14"/>
                <a:gd name="T7" fmla="*/ 0 h 22"/>
                <a:gd name="T8" fmla="*/ 12 w 14"/>
                <a:gd name="T9" fmla="*/ 0 h 22"/>
                <a:gd name="T10" fmla="*/ 0 w 14"/>
                <a:gd name="T11" fmla="*/ 19 h 22"/>
                <a:gd name="T12" fmla="*/ 3 w 14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3" y="22"/>
                  </a:moveTo>
                  <a:lnTo>
                    <a:pt x="3" y="22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9"/>
                  </a:lnTo>
                  <a:lnTo>
                    <a:pt x="3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1729" y="3586"/>
              <a:ext cx="16" cy="21"/>
            </a:xfrm>
            <a:custGeom>
              <a:avLst/>
              <a:gdLst>
                <a:gd name="T0" fmla="*/ 4 w 16"/>
                <a:gd name="T1" fmla="*/ 21 h 21"/>
                <a:gd name="T2" fmla="*/ 4 w 16"/>
                <a:gd name="T3" fmla="*/ 21 h 21"/>
                <a:gd name="T4" fmla="*/ 16 w 16"/>
                <a:gd name="T5" fmla="*/ 3 h 21"/>
                <a:gd name="T6" fmla="*/ 13 w 16"/>
                <a:gd name="T7" fmla="*/ 0 h 21"/>
                <a:gd name="T8" fmla="*/ 13 w 16"/>
                <a:gd name="T9" fmla="*/ 0 h 21"/>
                <a:gd name="T10" fmla="*/ 0 w 16"/>
                <a:gd name="T11" fmla="*/ 20 h 21"/>
                <a:gd name="T12" fmla="*/ 4 w 1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1">
                  <a:moveTo>
                    <a:pt x="4" y="21"/>
                  </a:moveTo>
                  <a:lnTo>
                    <a:pt x="4" y="21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20"/>
                  </a:lnTo>
                  <a:lnTo>
                    <a:pt x="4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1711" y="3614"/>
              <a:ext cx="15" cy="21"/>
            </a:xfrm>
            <a:custGeom>
              <a:avLst/>
              <a:gdLst>
                <a:gd name="T0" fmla="*/ 3 w 15"/>
                <a:gd name="T1" fmla="*/ 21 h 21"/>
                <a:gd name="T2" fmla="*/ 3 w 15"/>
                <a:gd name="T3" fmla="*/ 21 h 21"/>
                <a:gd name="T4" fmla="*/ 15 w 15"/>
                <a:gd name="T5" fmla="*/ 3 h 21"/>
                <a:gd name="T6" fmla="*/ 13 w 15"/>
                <a:gd name="T7" fmla="*/ 0 h 21"/>
                <a:gd name="T8" fmla="*/ 13 w 15"/>
                <a:gd name="T9" fmla="*/ 0 h 21"/>
                <a:gd name="T10" fmla="*/ 0 w 15"/>
                <a:gd name="T11" fmla="*/ 18 h 21"/>
                <a:gd name="T12" fmla="*/ 3 w 15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3" y="21"/>
                  </a:moveTo>
                  <a:lnTo>
                    <a:pt x="3" y="21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18"/>
                  </a:lnTo>
                  <a:lnTo>
                    <a:pt x="3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1690" y="3642"/>
              <a:ext cx="17" cy="20"/>
            </a:xfrm>
            <a:custGeom>
              <a:avLst/>
              <a:gdLst>
                <a:gd name="T0" fmla="*/ 3 w 17"/>
                <a:gd name="T1" fmla="*/ 20 h 20"/>
                <a:gd name="T2" fmla="*/ 3 w 17"/>
                <a:gd name="T3" fmla="*/ 20 h 20"/>
                <a:gd name="T4" fmla="*/ 17 w 17"/>
                <a:gd name="T5" fmla="*/ 2 h 20"/>
                <a:gd name="T6" fmla="*/ 14 w 17"/>
                <a:gd name="T7" fmla="*/ 0 h 20"/>
                <a:gd name="T8" fmla="*/ 14 w 17"/>
                <a:gd name="T9" fmla="*/ 0 h 20"/>
                <a:gd name="T10" fmla="*/ 0 w 17"/>
                <a:gd name="T11" fmla="*/ 17 h 20"/>
                <a:gd name="T12" fmla="*/ 3 w 1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3" y="20"/>
                  </a:moveTo>
                  <a:lnTo>
                    <a:pt x="3" y="20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7"/>
                  </a:lnTo>
                  <a:lnTo>
                    <a:pt x="3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94" name="Freeform 54"/>
            <p:cNvSpPr>
              <a:spLocks/>
            </p:cNvSpPr>
            <p:nvPr/>
          </p:nvSpPr>
          <p:spPr bwMode="auto">
            <a:xfrm>
              <a:off x="1666" y="3667"/>
              <a:ext cx="20" cy="19"/>
            </a:xfrm>
            <a:custGeom>
              <a:avLst/>
              <a:gdLst>
                <a:gd name="T0" fmla="*/ 3 w 20"/>
                <a:gd name="T1" fmla="*/ 19 h 19"/>
                <a:gd name="T2" fmla="*/ 3 w 20"/>
                <a:gd name="T3" fmla="*/ 19 h 19"/>
                <a:gd name="T4" fmla="*/ 20 w 20"/>
                <a:gd name="T5" fmla="*/ 3 h 19"/>
                <a:gd name="T6" fmla="*/ 16 w 20"/>
                <a:gd name="T7" fmla="*/ 0 h 19"/>
                <a:gd name="T8" fmla="*/ 16 w 20"/>
                <a:gd name="T9" fmla="*/ 0 h 19"/>
                <a:gd name="T10" fmla="*/ 0 w 20"/>
                <a:gd name="T11" fmla="*/ 16 h 19"/>
                <a:gd name="T12" fmla="*/ 3 w 20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3" y="19"/>
                  </a:moveTo>
                  <a:lnTo>
                    <a:pt x="3" y="19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3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1641" y="3691"/>
              <a:ext cx="21" cy="17"/>
            </a:xfrm>
            <a:custGeom>
              <a:avLst/>
              <a:gdLst>
                <a:gd name="T0" fmla="*/ 3 w 21"/>
                <a:gd name="T1" fmla="*/ 17 h 17"/>
                <a:gd name="T2" fmla="*/ 3 w 21"/>
                <a:gd name="T3" fmla="*/ 17 h 17"/>
                <a:gd name="T4" fmla="*/ 21 w 21"/>
                <a:gd name="T5" fmla="*/ 3 h 17"/>
                <a:gd name="T6" fmla="*/ 17 w 21"/>
                <a:gd name="T7" fmla="*/ 0 h 17"/>
                <a:gd name="T8" fmla="*/ 17 w 21"/>
                <a:gd name="T9" fmla="*/ 0 h 17"/>
                <a:gd name="T10" fmla="*/ 0 w 21"/>
                <a:gd name="T11" fmla="*/ 14 h 17"/>
                <a:gd name="T12" fmla="*/ 3 w 21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3" y="17"/>
                  </a:moveTo>
                  <a:lnTo>
                    <a:pt x="3" y="17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14"/>
                  </a:lnTo>
                  <a:lnTo>
                    <a:pt x="3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96" name="Freeform 56"/>
            <p:cNvSpPr>
              <a:spLocks/>
            </p:cNvSpPr>
            <p:nvPr/>
          </p:nvSpPr>
          <p:spPr bwMode="auto">
            <a:xfrm>
              <a:off x="1614" y="3712"/>
              <a:ext cx="21" cy="16"/>
            </a:xfrm>
            <a:custGeom>
              <a:avLst/>
              <a:gdLst>
                <a:gd name="T0" fmla="*/ 3 w 21"/>
                <a:gd name="T1" fmla="*/ 16 h 16"/>
                <a:gd name="T2" fmla="*/ 3 w 21"/>
                <a:gd name="T3" fmla="*/ 16 h 16"/>
                <a:gd name="T4" fmla="*/ 21 w 21"/>
                <a:gd name="T5" fmla="*/ 3 h 16"/>
                <a:gd name="T6" fmla="*/ 19 w 21"/>
                <a:gd name="T7" fmla="*/ 0 h 16"/>
                <a:gd name="T8" fmla="*/ 19 w 21"/>
                <a:gd name="T9" fmla="*/ 0 h 16"/>
                <a:gd name="T10" fmla="*/ 0 w 21"/>
                <a:gd name="T11" fmla="*/ 13 h 16"/>
                <a:gd name="T12" fmla="*/ 3 w 21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6">
                  <a:moveTo>
                    <a:pt x="3" y="16"/>
                  </a:moveTo>
                  <a:lnTo>
                    <a:pt x="3" y="16"/>
                  </a:lnTo>
                  <a:lnTo>
                    <a:pt x="21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3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97" name="Freeform 57"/>
            <p:cNvSpPr>
              <a:spLocks/>
            </p:cNvSpPr>
            <p:nvPr/>
          </p:nvSpPr>
          <p:spPr bwMode="auto">
            <a:xfrm>
              <a:off x="1585" y="3730"/>
              <a:ext cx="22" cy="14"/>
            </a:xfrm>
            <a:custGeom>
              <a:avLst/>
              <a:gdLst>
                <a:gd name="T0" fmla="*/ 1 w 22"/>
                <a:gd name="T1" fmla="*/ 14 h 14"/>
                <a:gd name="T2" fmla="*/ 1 w 22"/>
                <a:gd name="T3" fmla="*/ 14 h 14"/>
                <a:gd name="T4" fmla="*/ 22 w 22"/>
                <a:gd name="T5" fmla="*/ 3 h 14"/>
                <a:gd name="T6" fmla="*/ 20 w 22"/>
                <a:gd name="T7" fmla="*/ 0 h 14"/>
                <a:gd name="T8" fmla="*/ 20 w 22"/>
                <a:gd name="T9" fmla="*/ 0 h 14"/>
                <a:gd name="T10" fmla="*/ 0 w 22"/>
                <a:gd name="T11" fmla="*/ 10 h 14"/>
                <a:gd name="T12" fmla="*/ 1 w 22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1" y="14"/>
                  </a:moveTo>
                  <a:lnTo>
                    <a:pt x="1" y="14"/>
                  </a:lnTo>
                  <a:lnTo>
                    <a:pt x="22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1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98" name="Freeform 58"/>
            <p:cNvSpPr>
              <a:spLocks/>
            </p:cNvSpPr>
            <p:nvPr/>
          </p:nvSpPr>
          <p:spPr bwMode="auto">
            <a:xfrm>
              <a:off x="1554" y="3744"/>
              <a:ext cx="23" cy="12"/>
            </a:xfrm>
            <a:custGeom>
              <a:avLst/>
              <a:gdLst>
                <a:gd name="T0" fmla="*/ 0 w 23"/>
                <a:gd name="T1" fmla="*/ 12 h 12"/>
                <a:gd name="T2" fmla="*/ 0 w 23"/>
                <a:gd name="T3" fmla="*/ 12 h 12"/>
                <a:gd name="T4" fmla="*/ 23 w 23"/>
                <a:gd name="T5" fmla="*/ 5 h 12"/>
                <a:gd name="T6" fmla="*/ 21 w 23"/>
                <a:gd name="T7" fmla="*/ 0 h 12"/>
                <a:gd name="T8" fmla="*/ 21 w 23"/>
                <a:gd name="T9" fmla="*/ 0 h 12"/>
                <a:gd name="T10" fmla="*/ 0 w 23"/>
                <a:gd name="T11" fmla="*/ 7 h 12"/>
                <a:gd name="T12" fmla="*/ 0 w 2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lnTo>
                    <a:pt x="0" y="12"/>
                  </a:lnTo>
                  <a:lnTo>
                    <a:pt x="23" y="5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7"/>
                  </a:lnTo>
                  <a:lnTo>
                    <a:pt x="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99" name="Freeform 59"/>
            <p:cNvSpPr>
              <a:spLocks/>
            </p:cNvSpPr>
            <p:nvPr/>
          </p:nvSpPr>
          <p:spPr bwMode="auto">
            <a:xfrm>
              <a:off x="1521" y="3754"/>
              <a:ext cx="23" cy="7"/>
            </a:xfrm>
            <a:custGeom>
              <a:avLst/>
              <a:gdLst>
                <a:gd name="T0" fmla="*/ 1 w 23"/>
                <a:gd name="T1" fmla="*/ 7 h 7"/>
                <a:gd name="T2" fmla="*/ 1 w 23"/>
                <a:gd name="T3" fmla="*/ 7 h 7"/>
                <a:gd name="T4" fmla="*/ 23 w 23"/>
                <a:gd name="T5" fmla="*/ 4 h 7"/>
                <a:gd name="T6" fmla="*/ 22 w 23"/>
                <a:gd name="T7" fmla="*/ 0 h 7"/>
                <a:gd name="T8" fmla="*/ 22 w 23"/>
                <a:gd name="T9" fmla="*/ 0 h 7"/>
                <a:gd name="T10" fmla="*/ 0 w 23"/>
                <a:gd name="T11" fmla="*/ 3 h 7"/>
                <a:gd name="T12" fmla="*/ 1 w 2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1" y="7"/>
                  </a:moveTo>
                  <a:lnTo>
                    <a:pt x="1" y="7"/>
                  </a:lnTo>
                  <a:lnTo>
                    <a:pt x="23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3"/>
                  </a:lnTo>
                  <a:lnTo>
                    <a:pt x="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00" name="Freeform 60"/>
            <p:cNvSpPr>
              <a:spLocks/>
            </p:cNvSpPr>
            <p:nvPr/>
          </p:nvSpPr>
          <p:spPr bwMode="auto">
            <a:xfrm>
              <a:off x="1488" y="3758"/>
              <a:ext cx="23" cy="5"/>
            </a:xfrm>
            <a:custGeom>
              <a:avLst/>
              <a:gdLst>
                <a:gd name="T0" fmla="*/ 0 w 23"/>
                <a:gd name="T1" fmla="*/ 5 h 5"/>
                <a:gd name="T2" fmla="*/ 0 w 23"/>
                <a:gd name="T3" fmla="*/ 5 h 5"/>
                <a:gd name="T4" fmla="*/ 12 w 23"/>
                <a:gd name="T5" fmla="*/ 5 h 5"/>
                <a:gd name="T6" fmla="*/ 12 w 23"/>
                <a:gd name="T7" fmla="*/ 5 h 5"/>
                <a:gd name="T8" fmla="*/ 23 w 23"/>
                <a:gd name="T9" fmla="*/ 5 h 5"/>
                <a:gd name="T10" fmla="*/ 23 w 23"/>
                <a:gd name="T11" fmla="*/ 0 h 5"/>
                <a:gd name="T12" fmla="*/ 23 w 23"/>
                <a:gd name="T13" fmla="*/ 0 h 5"/>
                <a:gd name="T14" fmla="*/ 12 w 23"/>
                <a:gd name="T15" fmla="*/ 0 h 5"/>
                <a:gd name="T16" fmla="*/ 12 w 23"/>
                <a:gd name="T17" fmla="*/ 0 h 5"/>
                <a:gd name="T18" fmla="*/ 0 w 23"/>
                <a:gd name="T19" fmla="*/ 0 h 5"/>
                <a:gd name="T20" fmla="*/ 0 w 23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5">
                  <a:moveTo>
                    <a:pt x="0" y="5"/>
                  </a:moveTo>
                  <a:lnTo>
                    <a:pt x="0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01" name="Freeform 61"/>
            <p:cNvSpPr>
              <a:spLocks/>
            </p:cNvSpPr>
            <p:nvPr/>
          </p:nvSpPr>
          <p:spPr bwMode="auto">
            <a:xfrm>
              <a:off x="1455" y="3754"/>
              <a:ext cx="22" cy="7"/>
            </a:xfrm>
            <a:custGeom>
              <a:avLst/>
              <a:gdLst>
                <a:gd name="T0" fmla="*/ 0 w 22"/>
                <a:gd name="T1" fmla="*/ 4 h 7"/>
                <a:gd name="T2" fmla="*/ 0 w 22"/>
                <a:gd name="T3" fmla="*/ 4 h 7"/>
                <a:gd name="T4" fmla="*/ 22 w 22"/>
                <a:gd name="T5" fmla="*/ 7 h 7"/>
                <a:gd name="T6" fmla="*/ 22 w 22"/>
                <a:gd name="T7" fmla="*/ 3 h 7"/>
                <a:gd name="T8" fmla="*/ 22 w 22"/>
                <a:gd name="T9" fmla="*/ 3 h 7"/>
                <a:gd name="T10" fmla="*/ 0 w 22"/>
                <a:gd name="T11" fmla="*/ 0 h 7"/>
                <a:gd name="T12" fmla="*/ 0 w 2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0" y="4"/>
                  </a:moveTo>
                  <a:lnTo>
                    <a:pt x="0" y="4"/>
                  </a:lnTo>
                  <a:lnTo>
                    <a:pt x="22" y="7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02" name="Freeform 62"/>
            <p:cNvSpPr>
              <a:spLocks/>
            </p:cNvSpPr>
            <p:nvPr/>
          </p:nvSpPr>
          <p:spPr bwMode="auto">
            <a:xfrm>
              <a:off x="1421" y="3744"/>
              <a:ext cx="24" cy="12"/>
            </a:xfrm>
            <a:custGeom>
              <a:avLst/>
              <a:gdLst>
                <a:gd name="T0" fmla="*/ 0 w 24"/>
                <a:gd name="T1" fmla="*/ 5 h 12"/>
                <a:gd name="T2" fmla="*/ 0 w 24"/>
                <a:gd name="T3" fmla="*/ 5 h 12"/>
                <a:gd name="T4" fmla="*/ 23 w 24"/>
                <a:gd name="T5" fmla="*/ 12 h 12"/>
                <a:gd name="T6" fmla="*/ 24 w 24"/>
                <a:gd name="T7" fmla="*/ 7 h 12"/>
                <a:gd name="T8" fmla="*/ 24 w 24"/>
                <a:gd name="T9" fmla="*/ 7 h 12"/>
                <a:gd name="T10" fmla="*/ 2 w 24"/>
                <a:gd name="T11" fmla="*/ 0 h 12"/>
                <a:gd name="T12" fmla="*/ 0 w 24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0" y="5"/>
                  </a:moveTo>
                  <a:lnTo>
                    <a:pt x="0" y="5"/>
                  </a:lnTo>
                  <a:lnTo>
                    <a:pt x="23" y="12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" y="0"/>
                  </a:lnTo>
                  <a:lnTo>
                    <a:pt x="0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03" name="Freeform 63"/>
            <p:cNvSpPr>
              <a:spLocks/>
            </p:cNvSpPr>
            <p:nvPr/>
          </p:nvSpPr>
          <p:spPr bwMode="auto">
            <a:xfrm>
              <a:off x="1390" y="3730"/>
              <a:ext cx="23" cy="14"/>
            </a:xfrm>
            <a:custGeom>
              <a:avLst/>
              <a:gdLst>
                <a:gd name="T0" fmla="*/ 0 w 23"/>
                <a:gd name="T1" fmla="*/ 5 h 14"/>
                <a:gd name="T2" fmla="*/ 0 w 23"/>
                <a:gd name="T3" fmla="*/ 5 h 14"/>
                <a:gd name="T4" fmla="*/ 21 w 23"/>
                <a:gd name="T5" fmla="*/ 14 h 14"/>
                <a:gd name="T6" fmla="*/ 23 w 23"/>
                <a:gd name="T7" fmla="*/ 10 h 14"/>
                <a:gd name="T8" fmla="*/ 23 w 23"/>
                <a:gd name="T9" fmla="*/ 10 h 14"/>
                <a:gd name="T10" fmla="*/ 3 w 23"/>
                <a:gd name="T11" fmla="*/ 0 h 14"/>
                <a:gd name="T12" fmla="*/ 0 w 23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0" y="5"/>
                  </a:moveTo>
                  <a:lnTo>
                    <a:pt x="0" y="5"/>
                  </a:lnTo>
                  <a:lnTo>
                    <a:pt x="21" y="14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3" y="0"/>
                  </a:lnTo>
                  <a:lnTo>
                    <a:pt x="0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04" name="Freeform 64"/>
            <p:cNvSpPr>
              <a:spLocks/>
            </p:cNvSpPr>
            <p:nvPr/>
          </p:nvSpPr>
          <p:spPr bwMode="auto">
            <a:xfrm>
              <a:off x="1362" y="3714"/>
              <a:ext cx="21" cy="15"/>
            </a:xfrm>
            <a:custGeom>
              <a:avLst/>
              <a:gdLst>
                <a:gd name="T0" fmla="*/ 0 w 21"/>
                <a:gd name="T1" fmla="*/ 2 h 15"/>
                <a:gd name="T2" fmla="*/ 0 w 21"/>
                <a:gd name="T3" fmla="*/ 2 h 15"/>
                <a:gd name="T4" fmla="*/ 19 w 21"/>
                <a:gd name="T5" fmla="*/ 15 h 15"/>
                <a:gd name="T6" fmla="*/ 21 w 21"/>
                <a:gd name="T7" fmla="*/ 11 h 15"/>
                <a:gd name="T8" fmla="*/ 21 w 21"/>
                <a:gd name="T9" fmla="*/ 11 h 15"/>
                <a:gd name="T10" fmla="*/ 3 w 21"/>
                <a:gd name="T11" fmla="*/ 0 h 15"/>
                <a:gd name="T12" fmla="*/ 0 w 21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0" y="2"/>
                  </a:moveTo>
                  <a:lnTo>
                    <a:pt x="0" y="2"/>
                  </a:lnTo>
                  <a:lnTo>
                    <a:pt x="19" y="15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05" name="Freeform 65"/>
            <p:cNvSpPr>
              <a:spLocks/>
            </p:cNvSpPr>
            <p:nvPr/>
          </p:nvSpPr>
          <p:spPr bwMode="auto">
            <a:xfrm>
              <a:off x="1336" y="3691"/>
              <a:ext cx="21" cy="18"/>
            </a:xfrm>
            <a:custGeom>
              <a:avLst/>
              <a:gdLst>
                <a:gd name="T0" fmla="*/ 0 w 21"/>
                <a:gd name="T1" fmla="*/ 4 h 18"/>
                <a:gd name="T2" fmla="*/ 0 w 21"/>
                <a:gd name="T3" fmla="*/ 4 h 18"/>
                <a:gd name="T4" fmla="*/ 18 w 21"/>
                <a:gd name="T5" fmla="*/ 18 h 18"/>
                <a:gd name="T6" fmla="*/ 21 w 21"/>
                <a:gd name="T7" fmla="*/ 16 h 18"/>
                <a:gd name="T8" fmla="*/ 21 w 21"/>
                <a:gd name="T9" fmla="*/ 16 h 18"/>
                <a:gd name="T10" fmla="*/ 3 w 21"/>
                <a:gd name="T11" fmla="*/ 0 h 18"/>
                <a:gd name="T12" fmla="*/ 0 w 21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06" name="Freeform 66"/>
            <p:cNvSpPr>
              <a:spLocks/>
            </p:cNvSpPr>
            <p:nvPr/>
          </p:nvSpPr>
          <p:spPr bwMode="auto">
            <a:xfrm>
              <a:off x="1313" y="3667"/>
              <a:ext cx="19" cy="20"/>
            </a:xfrm>
            <a:custGeom>
              <a:avLst/>
              <a:gdLst>
                <a:gd name="T0" fmla="*/ 0 w 19"/>
                <a:gd name="T1" fmla="*/ 3 h 20"/>
                <a:gd name="T2" fmla="*/ 0 w 19"/>
                <a:gd name="T3" fmla="*/ 3 h 20"/>
                <a:gd name="T4" fmla="*/ 16 w 19"/>
                <a:gd name="T5" fmla="*/ 20 h 20"/>
                <a:gd name="T6" fmla="*/ 19 w 19"/>
                <a:gd name="T7" fmla="*/ 17 h 20"/>
                <a:gd name="T8" fmla="*/ 19 w 19"/>
                <a:gd name="T9" fmla="*/ 17 h 20"/>
                <a:gd name="T10" fmla="*/ 3 w 19"/>
                <a:gd name="T11" fmla="*/ 0 h 20"/>
                <a:gd name="T12" fmla="*/ 0 w 19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0" y="3"/>
                  </a:moveTo>
                  <a:lnTo>
                    <a:pt x="0" y="3"/>
                  </a:lnTo>
                  <a:lnTo>
                    <a:pt x="16" y="20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07" name="Freeform 67"/>
            <p:cNvSpPr>
              <a:spLocks/>
            </p:cNvSpPr>
            <p:nvPr/>
          </p:nvSpPr>
          <p:spPr bwMode="auto">
            <a:xfrm>
              <a:off x="1291" y="3642"/>
              <a:ext cx="17" cy="20"/>
            </a:xfrm>
            <a:custGeom>
              <a:avLst/>
              <a:gdLst>
                <a:gd name="T0" fmla="*/ 0 w 17"/>
                <a:gd name="T1" fmla="*/ 3 h 20"/>
                <a:gd name="T2" fmla="*/ 0 w 17"/>
                <a:gd name="T3" fmla="*/ 3 h 20"/>
                <a:gd name="T4" fmla="*/ 14 w 17"/>
                <a:gd name="T5" fmla="*/ 20 h 20"/>
                <a:gd name="T6" fmla="*/ 17 w 17"/>
                <a:gd name="T7" fmla="*/ 17 h 20"/>
                <a:gd name="T8" fmla="*/ 17 w 17"/>
                <a:gd name="T9" fmla="*/ 17 h 20"/>
                <a:gd name="T10" fmla="*/ 3 w 17"/>
                <a:gd name="T11" fmla="*/ 0 h 20"/>
                <a:gd name="T12" fmla="*/ 0 w 17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0" y="3"/>
                  </a:moveTo>
                  <a:lnTo>
                    <a:pt x="0" y="3"/>
                  </a:lnTo>
                  <a:lnTo>
                    <a:pt x="14" y="2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08" name="Freeform 68"/>
            <p:cNvSpPr>
              <a:spLocks/>
            </p:cNvSpPr>
            <p:nvPr/>
          </p:nvSpPr>
          <p:spPr bwMode="auto">
            <a:xfrm>
              <a:off x="1271" y="3616"/>
              <a:ext cx="17" cy="19"/>
            </a:xfrm>
            <a:custGeom>
              <a:avLst/>
              <a:gdLst>
                <a:gd name="T0" fmla="*/ 0 w 17"/>
                <a:gd name="T1" fmla="*/ 1 h 19"/>
                <a:gd name="T2" fmla="*/ 0 w 17"/>
                <a:gd name="T3" fmla="*/ 1 h 19"/>
                <a:gd name="T4" fmla="*/ 13 w 17"/>
                <a:gd name="T5" fmla="*/ 19 h 19"/>
                <a:gd name="T6" fmla="*/ 17 w 17"/>
                <a:gd name="T7" fmla="*/ 18 h 19"/>
                <a:gd name="T8" fmla="*/ 17 w 17"/>
                <a:gd name="T9" fmla="*/ 18 h 19"/>
                <a:gd name="T10" fmla="*/ 5 w 17"/>
                <a:gd name="T11" fmla="*/ 0 h 19"/>
                <a:gd name="T12" fmla="*/ 0 w 17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">
                  <a:moveTo>
                    <a:pt x="0" y="1"/>
                  </a:moveTo>
                  <a:lnTo>
                    <a:pt x="0" y="1"/>
                  </a:lnTo>
                  <a:lnTo>
                    <a:pt x="13" y="19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09" name="Freeform 69"/>
            <p:cNvSpPr>
              <a:spLocks/>
            </p:cNvSpPr>
            <p:nvPr/>
          </p:nvSpPr>
          <p:spPr bwMode="auto">
            <a:xfrm>
              <a:off x="1253" y="3586"/>
              <a:ext cx="16" cy="21"/>
            </a:xfrm>
            <a:custGeom>
              <a:avLst/>
              <a:gdLst>
                <a:gd name="T0" fmla="*/ 0 w 16"/>
                <a:gd name="T1" fmla="*/ 3 h 21"/>
                <a:gd name="T2" fmla="*/ 0 w 16"/>
                <a:gd name="T3" fmla="*/ 3 h 21"/>
                <a:gd name="T4" fmla="*/ 13 w 16"/>
                <a:gd name="T5" fmla="*/ 21 h 21"/>
                <a:gd name="T6" fmla="*/ 16 w 16"/>
                <a:gd name="T7" fmla="*/ 20 h 21"/>
                <a:gd name="T8" fmla="*/ 16 w 16"/>
                <a:gd name="T9" fmla="*/ 20 h 21"/>
                <a:gd name="T10" fmla="*/ 4 w 16"/>
                <a:gd name="T11" fmla="*/ 0 h 21"/>
                <a:gd name="T12" fmla="*/ 0 w 16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1">
                  <a:moveTo>
                    <a:pt x="0" y="3"/>
                  </a:moveTo>
                  <a:lnTo>
                    <a:pt x="0" y="3"/>
                  </a:lnTo>
                  <a:lnTo>
                    <a:pt x="13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10" name="Freeform 70"/>
            <p:cNvSpPr>
              <a:spLocks/>
            </p:cNvSpPr>
            <p:nvPr/>
          </p:nvSpPr>
          <p:spPr bwMode="auto">
            <a:xfrm>
              <a:off x="1238" y="3557"/>
              <a:ext cx="14" cy="22"/>
            </a:xfrm>
            <a:custGeom>
              <a:avLst/>
              <a:gdLst>
                <a:gd name="T0" fmla="*/ 0 w 14"/>
                <a:gd name="T1" fmla="*/ 3 h 22"/>
                <a:gd name="T2" fmla="*/ 0 w 14"/>
                <a:gd name="T3" fmla="*/ 3 h 22"/>
                <a:gd name="T4" fmla="*/ 10 w 14"/>
                <a:gd name="T5" fmla="*/ 22 h 22"/>
                <a:gd name="T6" fmla="*/ 14 w 14"/>
                <a:gd name="T7" fmla="*/ 19 h 22"/>
                <a:gd name="T8" fmla="*/ 14 w 14"/>
                <a:gd name="T9" fmla="*/ 19 h 22"/>
                <a:gd name="T10" fmla="*/ 4 w 14"/>
                <a:gd name="T11" fmla="*/ 0 h 22"/>
                <a:gd name="T12" fmla="*/ 0 w 14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0" y="3"/>
                  </a:moveTo>
                  <a:lnTo>
                    <a:pt x="0" y="3"/>
                  </a:lnTo>
                  <a:lnTo>
                    <a:pt x="10" y="22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11" name="Freeform 71"/>
            <p:cNvSpPr>
              <a:spLocks/>
            </p:cNvSpPr>
            <p:nvPr/>
          </p:nvSpPr>
          <p:spPr bwMode="auto">
            <a:xfrm>
              <a:off x="1223" y="3527"/>
              <a:ext cx="14" cy="21"/>
            </a:xfrm>
            <a:custGeom>
              <a:avLst/>
              <a:gdLst>
                <a:gd name="T0" fmla="*/ 0 w 14"/>
                <a:gd name="T1" fmla="*/ 2 h 21"/>
                <a:gd name="T2" fmla="*/ 0 w 14"/>
                <a:gd name="T3" fmla="*/ 2 h 21"/>
                <a:gd name="T4" fmla="*/ 9 w 14"/>
                <a:gd name="T5" fmla="*/ 21 h 21"/>
                <a:gd name="T6" fmla="*/ 14 w 14"/>
                <a:gd name="T7" fmla="*/ 20 h 21"/>
                <a:gd name="T8" fmla="*/ 14 w 14"/>
                <a:gd name="T9" fmla="*/ 20 h 21"/>
                <a:gd name="T10" fmla="*/ 4 w 14"/>
                <a:gd name="T11" fmla="*/ 0 h 21"/>
                <a:gd name="T12" fmla="*/ 0 w 14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0" y="2"/>
                  </a:moveTo>
                  <a:lnTo>
                    <a:pt x="0" y="2"/>
                  </a:lnTo>
                  <a:lnTo>
                    <a:pt x="9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12" name="Freeform 72"/>
            <p:cNvSpPr>
              <a:spLocks/>
            </p:cNvSpPr>
            <p:nvPr/>
          </p:nvSpPr>
          <p:spPr bwMode="auto">
            <a:xfrm>
              <a:off x="1210" y="3497"/>
              <a:ext cx="13" cy="22"/>
            </a:xfrm>
            <a:custGeom>
              <a:avLst/>
              <a:gdLst>
                <a:gd name="T0" fmla="*/ 0 w 13"/>
                <a:gd name="T1" fmla="*/ 1 h 22"/>
                <a:gd name="T2" fmla="*/ 0 w 13"/>
                <a:gd name="T3" fmla="*/ 1 h 22"/>
                <a:gd name="T4" fmla="*/ 8 w 13"/>
                <a:gd name="T5" fmla="*/ 22 h 22"/>
                <a:gd name="T6" fmla="*/ 13 w 13"/>
                <a:gd name="T7" fmla="*/ 19 h 22"/>
                <a:gd name="T8" fmla="*/ 13 w 13"/>
                <a:gd name="T9" fmla="*/ 19 h 22"/>
                <a:gd name="T10" fmla="*/ 4 w 13"/>
                <a:gd name="T11" fmla="*/ 0 h 22"/>
                <a:gd name="T12" fmla="*/ 0 w 13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2">
                  <a:moveTo>
                    <a:pt x="0" y="1"/>
                  </a:moveTo>
                  <a:lnTo>
                    <a:pt x="0" y="1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13" name="Freeform 73"/>
            <p:cNvSpPr>
              <a:spLocks/>
            </p:cNvSpPr>
            <p:nvPr/>
          </p:nvSpPr>
          <p:spPr bwMode="auto">
            <a:xfrm>
              <a:off x="1197" y="3464"/>
              <a:ext cx="13" cy="23"/>
            </a:xfrm>
            <a:custGeom>
              <a:avLst/>
              <a:gdLst>
                <a:gd name="T0" fmla="*/ 0 w 13"/>
                <a:gd name="T1" fmla="*/ 2 h 23"/>
                <a:gd name="T2" fmla="*/ 0 w 13"/>
                <a:gd name="T3" fmla="*/ 2 h 23"/>
                <a:gd name="T4" fmla="*/ 9 w 13"/>
                <a:gd name="T5" fmla="*/ 23 h 23"/>
                <a:gd name="T6" fmla="*/ 13 w 13"/>
                <a:gd name="T7" fmla="*/ 21 h 23"/>
                <a:gd name="T8" fmla="*/ 13 w 13"/>
                <a:gd name="T9" fmla="*/ 21 h 23"/>
                <a:gd name="T10" fmla="*/ 5 w 13"/>
                <a:gd name="T11" fmla="*/ 0 h 23"/>
                <a:gd name="T12" fmla="*/ 0 w 13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lnTo>
                    <a:pt x="0" y="2"/>
                  </a:lnTo>
                  <a:lnTo>
                    <a:pt x="9" y="23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14" name="Freeform 74"/>
            <p:cNvSpPr>
              <a:spLocks/>
            </p:cNvSpPr>
            <p:nvPr/>
          </p:nvSpPr>
          <p:spPr bwMode="auto">
            <a:xfrm>
              <a:off x="1186" y="3434"/>
              <a:ext cx="11" cy="22"/>
            </a:xfrm>
            <a:custGeom>
              <a:avLst/>
              <a:gdLst>
                <a:gd name="T0" fmla="*/ 0 w 11"/>
                <a:gd name="T1" fmla="*/ 0 h 22"/>
                <a:gd name="T2" fmla="*/ 0 w 11"/>
                <a:gd name="T3" fmla="*/ 0 h 22"/>
                <a:gd name="T4" fmla="*/ 7 w 11"/>
                <a:gd name="T5" fmla="*/ 22 h 22"/>
                <a:gd name="T6" fmla="*/ 11 w 11"/>
                <a:gd name="T7" fmla="*/ 21 h 22"/>
                <a:gd name="T8" fmla="*/ 11 w 11"/>
                <a:gd name="T9" fmla="*/ 21 h 22"/>
                <a:gd name="T10" fmla="*/ 4 w 11"/>
                <a:gd name="T11" fmla="*/ 0 h 22"/>
                <a:gd name="T12" fmla="*/ 0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0" y="0"/>
                  </a:moveTo>
                  <a:lnTo>
                    <a:pt x="0" y="0"/>
                  </a:lnTo>
                  <a:lnTo>
                    <a:pt x="7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15" name="Freeform 75"/>
            <p:cNvSpPr>
              <a:spLocks/>
            </p:cNvSpPr>
            <p:nvPr/>
          </p:nvSpPr>
          <p:spPr bwMode="auto">
            <a:xfrm>
              <a:off x="1176" y="3401"/>
              <a:ext cx="12" cy="23"/>
            </a:xfrm>
            <a:custGeom>
              <a:avLst/>
              <a:gdLst>
                <a:gd name="T0" fmla="*/ 0 w 12"/>
                <a:gd name="T1" fmla="*/ 0 h 23"/>
                <a:gd name="T2" fmla="*/ 0 w 12"/>
                <a:gd name="T3" fmla="*/ 0 h 23"/>
                <a:gd name="T4" fmla="*/ 7 w 12"/>
                <a:gd name="T5" fmla="*/ 23 h 23"/>
                <a:gd name="T6" fmla="*/ 12 w 12"/>
                <a:gd name="T7" fmla="*/ 21 h 23"/>
                <a:gd name="T8" fmla="*/ 12 w 12"/>
                <a:gd name="T9" fmla="*/ 21 h 23"/>
                <a:gd name="T10" fmla="*/ 5 w 12"/>
                <a:gd name="T11" fmla="*/ 0 h 23"/>
                <a:gd name="T12" fmla="*/ 0 w 12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lnTo>
                    <a:pt x="0" y="0"/>
                  </a:lnTo>
                  <a:lnTo>
                    <a:pt x="7" y="23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16" name="Freeform 76"/>
            <p:cNvSpPr>
              <a:spLocks/>
            </p:cNvSpPr>
            <p:nvPr/>
          </p:nvSpPr>
          <p:spPr bwMode="auto">
            <a:xfrm>
              <a:off x="1168" y="3368"/>
              <a:ext cx="10" cy="24"/>
            </a:xfrm>
            <a:custGeom>
              <a:avLst/>
              <a:gdLst>
                <a:gd name="T0" fmla="*/ 0 w 10"/>
                <a:gd name="T1" fmla="*/ 1 h 24"/>
                <a:gd name="T2" fmla="*/ 0 w 10"/>
                <a:gd name="T3" fmla="*/ 1 h 24"/>
                <a:gd name="T4" fmla="*/ 6 w 10"/>
                <a:gd name="T5" fmla="*/ 24 h 24"/>
                <a:gd name="T6" fmla="*/ 10 w 10"/>
                <a:gd name="T7" fmla="*/ 22 h 24"/>
                <a:gd name="T8" fmla="*/ 10 w 10"/>
                <a:gd name="T9" fmla="*/ 22 h 24"/>
                <a:gd name="T10" fmla="*/ 6 w 10"/>
                <a:gd name="T11" fmla="*/ 5 h 24"/>
                <a:gd name="T12" fmla="*/ 6 w 10"/>
                <a:gd name="T13" fmla="*/ 5 h 24"/>
                <a:gd name="T14" fmla="*/ 4 w 10"/>
                <a:gd name="T15" fmla="*/ 0 h 24"/>
                <a:gd name="T16" fmla="*/ 0 w 10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0" y="1"/>
                  </a:moveTo>
                  <a:lnTo>
                    <a:pt x="0" y="1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17" name="Rectangle 77"/>
            <p:cNvSpPr>
              <a:spLocks noChangeArrowheads="1"/>
            </p:cNvSpPr>
            <p:nvPr/>
          </p:nvSpPr>
          <p:spPr bwMode="auto">
            <a:xfrm>
              <a:off x="1708" y="3380"/>
              <a:ext cx="42" cy="287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18" name="Rectangle 78"/>
            <p:cNvSpPr>
              <a:spLocks noChangeArrowheads="1"/>
            </p:cNvSpPr>
            <p:nvPr/>
          </p:nvSpPr>
          <p:spPr bwMode="auto">
            <a:xfrm>
              <a:off x="1708" y="3380"/>
              <a:ext cx="4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19" name="Rectangle 79"/>
            <p:cNvSpPr>
              <a:spLocks noChangeArrowheads="1"/>
            </p:cNvSpPr>
            <p:nvPr/>
          </p:nvSpPr>
          <p:spPr bwMode="auto">
            <a:xfrm>
              <a:off x="1249" y="3378"/>
              <a:ext cx="41" cy="289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20" name="Rectangle 80"/>
            <p:cNvSpPr>
              <a:spLocks noChangeArrowheads="1"/>
            </p:cNvSpPr>
            <p:nvPr/>
          </p:nvSpPr>
          <p:spPr bwMode="auto">
            <a:xfrm>
              <a:off x="1249" y="3378"/>
              <a:ext cx="4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21" name="Rectangle 81"/>
            <p:cNvSpPr>
              <a:spLocks noChangeArrowheads="1"/>
            </p:cNvSpPr>
            <p:nvPr/>
          </p:nvSpPr>
          <p:spPr bwMode="auto">
            <a:xfrm>
              <a:off x="1228" y="3347"/>
              <a:ext cx="80" cy="2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22" name="Freeform 82"/>
            <p:cNvSpPr>
              <a:spLocks/>
            </p:cNvSpPr>
            <p:nvPr/>
          </p:nvSpPr>
          <p:spPr bwMode="auto">
            <a:xfrm>
              <a:off x="1227" y="3345"/>
              <a:ext cx="82" cy="31"/>
            </a:xfrm>
            <a:custGeom>
              <a:avLst/>
              <a:gdLst>
                <a:gd name="T0" fmla="*/ 81 w 82"/>
                <a:gd name="T1" fmla="*/ 30 h 31"/>
                <a:gd name="T2" fmla="*/ 81 w 82"/>
                <a:gd name="T3" fmla="*/ 28 h 31"/>
                <a:gd name="T4" fmla="*/ 1 w 82"/>
                <a:gd name="T5" fmla="*/ 28 h 31"/>
                <a:gd name="T6" fmla="*/ 1 w 82"/>
                <a:gd name="T7" fmla="*/ 30 h 31"/>
                <a:gd name="T8" fmla="*/ 3 w 82"/>
                <a:gd name="T9" fmla="*/ 30 h 31"/>
                <a:gd name="T10" fmla="*/ 3 w 82"/>
                <a:gd name="T11" fmla="*/ 2 h 31"/>
                <a:gd name="T12" fmla="*/ 1 w 82"/>
                <a:gd name="T13" fmla="*/ 2 h 31"/>
                <a:gd name="T14" fmla="*/ 1 w 82"/>
                <a:gd name="T15" fmla="*/ 3 h 31"/>
                <a:gd name="T16" fmla="*/ 81 w 82"/>
                <a:gd name="T17" fmla="*/ 3 h 31"/>
                <a:gd name="T18" fmla="*/ 81 w 82"/>
                <a:gd name="T19" fmla="*/ 2 h 31"/>
                <a:gd name="T20" fmla="*/ 79 w 82"/>
                <a:gd name="T21" fmla="*/ 2 h 31"/>
                <a:gd name="T22" fmla="*/ 79 w 82"/>
                <a:gd name="T23" fmla="*/ 30 h 31"/>
                <a:gd name="T24" fmla="*/ 81 w 82"/>
                <a:gd name="T25" fmla="*/ 30 h 31"/>
                <a:gd name="T26" fmla="*/ 81 w 82"/>
                <a:gd name="T27" fmla="*/ 28 h 31"/>
                <a:gd name="T28" fmla="*/ 81 w 82"/>
                <a:gd name="T29" fmla="*/ 30 h 31"/>
                <a:gd name="T30" fmla="*/ 82 w 82"/>
                <a:gd name="T31" fmla="*/ 30 h 31"/>
                <a:gd name="T32" fmla="*/ 82 w 82"/>
                <a:gd name="T33" fmla="*/ 2 h 31"/>
                <a:gd name="T34" fmla="*/ 82 w 82"/>
                <a:gd name="T35" fmla="*/ 0 h 31"/>
                <a:gd name="T36" fmla="*/ 81 w 82"/>
                <a:gd name="T37" fmla="*/ 0 h 31"/>
                <a:gd name="T38" fmla="*/ 1 w 82"/>
                <a:gd name="T39" fmla="*/ 0 h 31"/>
                <a:gd name="T40" fmla="*/ 0 w 82"/>
                <a:gd name="T41" fmla="*/ 0 h 31"/>
                <a:gd name="T42" fmla="*/ 0 w 82"/>
                <a:gd name="T43" fmla="*/ 2 h 31"/>
                <a:gd name="T44" fmla="*/ 0 w 82"/>
                <a:gd name="T45" fmla="*/ 30 h 31"/>
                <a:gd name="T46" fmla="*/ 0 w 82"/>
                <a:gd name="T47" fmla="*/ 31 h 31"/>
                <a:gd name="T48" fmla="*/ 1 w 82"/>
                <a:gd name="T49" fmla="*/ 31 h 31"/>
                <a:gd name="T50" fmla="*/ 81 w 82"/>
                <a:gd name="T51" fmla="*/ 31 h 31"/>
                <a:gd name="T52" fmla="*/ 82 w 82"/>
                <a:gd name="T53" fmla="*/ 31 h 31"/>
                <a:gd name="T54" fmla="*/ 82 w 82"/>
                <a:gd name="T55" fmla="*/ 30 h 31"/>
                <a:gd name="T56" fmla="*/ 81 w 82"/>
                <a:gd name="T5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31">
                  <a:moveTo>
                    <a:pt x="81" y="30"/>
                  </a:moveTo>
                  <a:lnTo>
                    <a:pt x="81" y="28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3" y="3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82" y="30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81" y="31"/>
                  </a:lnTo>
                  <a:lnTo>
                    <a:pt x="82" y="31"/>
                  </a:lnTo>
                  <a:lnTo>
                    <a:pt x="82" y="30"/>
                  </a:lnTo>
                  <a:lnTo>
                    <a:pt x="81" y="30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23" name="Freeform 83"/>
            <p:cNvSpPr>
              <a:spLocks/>
            </p:cNvSpPr>
            <p:nvPr/>
          </p:nvSpPr>
          <p:spPr bwMode="auto">
            <a:xfrm>
              <a:off x="1227" y="3345"/>
              <a:ext cx="82" cy="31"/>
            </a:xfrm>
            <a:custGeom>
              <a:avLst/>
              <a:gdLst>
                <a:gd name="T0" fmla="*/ 81 w 82"/>
                <a:gd name="T1" fmla="*/ 30 h 31"/>
                <a:gd name="T2" fmla="*/ 81 w 82"/>
                <a:gd name="T3" fmla="*/ 28 h 31"/>
                <a:gd name="T4" fmla="*/ 1 w 82"/>
                <a:gd name="T5" fmla="*/ 28 h 31"/>
                <a:gd name="T6" fmla="*/ 1 w 82"/>
                <a:gd name="T7" fmla="*/ 30 h 31"/>
                <a:gd name="T8" fmla="*/ 3 w 82"/>
                <a:gd name="T9" fmla="*/ 30 h 31"/>
                <a:gd name="T10" fmla="*/ 3 w 82"/>
                <a:gd name="T11" fmla="*/ 2 h 31"/>
                <a:gd name="T12" fmla="*/ 1 w 82"/>
                <a:gd name="T13" fmla="*/ 2 h 31"/>
                <a:gd name="T14" fmla="*/ 1 w 82"/>
                <a:gd name="T15" fmla="*/ 3 h 31"/>
                <a:gd name="T16" fmla="*/ 81 w 82"/>
                <a:gd name="T17" fmla="*/ 3 h 31"/>
                <a:gd name="T18" fmla="*/ 81 w 82"/>
                <a:gd name="T19" fmla="*/ 2 h 31"/>
                <a:gd name="T20" fmla="*/ 79 w 82"/>
                <a:gd name="T21" fmla="*/ 2 h 31"/>
                <a:gd name="T22" fmla="*/ 79 w 82"/>
                <a:gd name="T23" fmla="*/ 30 h 31"/>
                <a:gd name="T24" fmla="*/ 81 w 82"/>
                <a:gd name="T25" fmla="*/ 30 h 31"/>
                <a:gd name="T26" fmla="*/ 81 w 82"/>
                <a:gd name="T27" fmla="*/ 28 h 31"/>
                <a:gd name="T28" fmla="*/ 81 w 82"/>
                <a:gd name="T29" fmla="*/ 30 h 31"/>
                <a:gd name="T30" fmla="*/ 82 w 82"/>
                <a:gd name="T31" fmla="*/ 30 h 31"/>
                <a:gd name="T32" fmla="*/ 82 w 82"/>
                <a:gd name="T33" fmla="*/ 2 h 31"/>
                <a:gd name="T34" fmla="*/ 82 w 82"/>
                <a:gd name="T35" fmla="*/ 0 h 31"/>
                <a:gd name="T36" fmla="*/ 81 w 82"/>
                <a:gd name="T37" fmla="*/ 0 h 31"/>
                <a:gd name="T38" fmla="*/ 1 w 82"/>
                <a:gd name="T39" fmla="*/ 0 h 31"/>
                <a:gd name="T40" fmla="*/ 0 w 82"/>
                <a:gd name="T41" fmla="*/ 0 h 31"/>
                <a:gd name="T42" fmla="*/ 0 w 82"/>
                <a:gd name="T43" fmla="*/ 2 h 31"/>
                <a:gd name="T44" fmla="*/ 0 w 82"/>
                <a:gd name="T45" fmla="*/ 30 h 31"/>
                <a:gd name="T46" fmla="*/ 0 w 82"/>
                <a:gd name="T47" fmla="*/ 31 h 31"/>
                <a:gd name="T48" fmla="*/ 1 w 82"/>
                <a:gd name="T49" fmla="*/ 31 h 31"/>
                <a:gd name="T50" fmla="*/ 81 w 82"/>
                <a:gd name="T51" fmla="*/ 31 h 31"/>
                <a:gd name="T52" fmla="*/ 82 w 82"/>
                <a:gd name="T53" fmla="*/ 31 h 31"/>
                <a:gd name="T54" fmla="*/ 82 w 82"/>
                <a:gd name="T55" fmla="*/ 30 h 31"/>
                <a:gd name="T56" fmla="*/ 81 w 82"/>
                <a:gd name="T5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31">
                  <a:moveTo>
                    <a:pt x="81" y="30"/>
                  </a:moveTo>
                  <a:lnTo>
                    <a:pt x="81" y="28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3" y="3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82" y="30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81" y="31"/>
                  </a:lnTo>
                  <a:lnTo>
                    <a:pt x="82" y="31"/>
                  </a:lnTo>
                  <a:lnTo>
                    <a:pt x="82" y="30"/>
                  </a:lnTo>
                  <a:lnTo>
                    <a:pt x="81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24" name="Rectangle 84"/>
            <p:cNvSpPr>
              <a:spLocks noChangeArrowheads="1"/>
            </p:cNvSpPr>
            <p:nvPr/>
          </p:nvSpPr>
          <p:spPr bwMode="auto">
            <a:xfrm>
              <a:off x="1690" y="3347"/>
              <a:ext cx="80" cy="2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1689" y="3345"/>
              <a:ext cx="82" cy="33"/>
            </a:xfrm>
            <a:custGeom>
              <a:avLst/>
              <a:gdLst>
                <a:gd name="T0" fmla="*/ 81 w 82"/>
                <a:gd name="T1" fmla="*/ 30 h 33"/>
                <a:gd name="T2" fmla="*/ 81 w 82"/>
                <a:gd name="T3" fmla="*/ 28 h 33"/>
                <a:gd name="T4" fmla="*/ 1 w 82"/>
                <a:gd name="T5" fmla="*/ 28 h 33"/>
                <a:gd name="T6" fmla="*/ 1 w 82"/>
                <a:gd name="T7" fmla="*/ 30 h 33"/>
                <a:gd name="T8" fmla="*/ 2 w 82"/>
                <a:gd name="T9" fmla="*/ 30 h 33"/>
                <a:gd name="T10" fmla="*/ 2 w 82"/>
                <a:gd name="T11" fmla="*/ 2 h 33"/>
                <a:gd name="T12" fmla="*/ 1 w 82"/>
                <a:gd name="T13" fmla="*/ 2 h 33"/>
                <a:gd name="T14" fmla="*/ 1 w 82"/>
                <a:gd name="T15" fmla="*/ 5 h 33"/>
                <a:gd name="T16" fmla="*/ 81 w 82"/>
                <a:gd name="T17" fmla="*/ 5 h 33"/>
                <a:gd name="T18" fmla="*/ 81 w 82"/>
                <a:gd name="T19" fmla="*/ 2 h 33"/>
                <a:gd name="T20" fmla="*/ 79 w 82"/>
                <a:gd name="T21" fmla="*/ 2 h 33"/>
                <a:gd name="T22" fmla="*/ 79 w 82"/>
                <a:gd name="T23" fmla="*/ 30 h 33"/>
                <a:gd name="T24" fmla="*/ 81 w 82"/>
                <a:gd name="T25" fmla="*/ 30 h 33"/>
                <a:gd name="T26" fmla="*/ 81 w 82"/>
                <a:gd name="T27" fmla="*/ 28 h 33"/>
                <a:gd name="T28" fmla="*/ 81 w 82"/>
                <a:gd name="T29" fmla="*/ 30 h 33"/>
                <a:gd name="T30" fmla="*/ 82 w 82"/>
                <a:gd name="T31" fmla="*/ 30 h 33"/>
                <a:gd name="T32" fmla="*/ 82 w 82"/>
                <a:gd name="T33" fmla="*/ 2 h 33"/>
                <a:gd name="T34" fmla="*/ 82 w 82"/>
                <a:gd name="T35" fmla="*/ 0 h 33"/>
                <a:gd name="T36" fmla="*/ 81 w 82"/>
                <a:gd name="T37" fmla="*/ 0 h 33"/>
                <a:gd name="T38" fmla="*/ 1 w 82"/>
                <a:gd name="T39" fmla="*/ 0 h 33"/>
                <a:gd name="T40" fmla="*/ 0 w 82"/>
                <a:gd name="T41" fmla="*/ 0 h 33"/>
                <a:gd name="T42" fmla="*/ 0 w 82"/>
                <a:gd name="T43" fmla="*/ 2 h 33"/>
                <a:gd name="T44" fmla="*/ 0 w 82"/>
                <a:gd name="T45" fmla="*/ 30 h 33"/>
                <a:gd name="T46" fmla="*/ 0 w 82"/>
                <a:gd name="T47" fmla="*/ 33 h 33"/>
                <a:gd name="T48" fmla="*/ 1 w 82"/>
                <a:gd name="T49" fmla="*/ 33 h 33"/>
                <a:gd name="T50" fmla="*/ 81 w 82"/>
                <a:gd name="T51" fmla="*/ 33 h 33"/>
                <a:gd name="T52" fmla="*/ 82 w 82"/>
                <a:gd name="T53" fmla="*/ 33 h 33"/>
                <a:gd name="T54" fmla="*/ 82 w 82"/>
                <a:gd name="T55" fmla="*/ 30 h 33"/>
                <a:gd name="T56" fmla="*/ 81 w 82"/>
                <a:gd name="T5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33">
                  <a:moveTo>
                    <a:pt x="81" y="30"/>
                  </a:moveTo>
                  <a:lnTo>
                    <a:pt x="81" y="28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5"/>
                  </a:lnTo>
                  <a:lnTo>
                    <a:pt x="81" y="5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82" y="30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1" y="33"/>
                  </a:lnTo>
                  <a:lnTo>
                    <a:pt x="81" y="33"/>
                  </a:lnTo>
                  <a:lnTo>
                    <a:pt x="82" y="33"/>
                  </a:lnTo>
                  <a:lnTo>
                    <a:pt x="82" y="30"/>
                  </a:lnTo>
                  <a:lnTo>
                    <a:pt x="81" y="30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1689" y="3345"/>
              <a:ext cx="82" cy="33"/>
            </a:xfrm>
            <a:custGeom>
              <a:avLst/>
              <a:gdLst>
                <a:gd name="T0" fmla="*/ 81 w 82"/>
                <a:gd name="T1" fmla="*/ 30 h 33"/>
                <a:gd name="T2" fmla="*/ 81 w 82"/>
                <a:gd name="T3" fmla="*/ 28 h 33"/>
                <a:gd name="T4" fmla="*/ 1 w 82"/>
                <a:gd name="T5" fmla="*/ 28 h 33"/>
                <a:gd name="T6" fmla="*/ 1 w 82"/>
                <a:gd name="T7" fmla="*/ 30 h 33"/>
                <a:gd name="T8" fmla="*/ 2 w 82"/>
                <a:gd name="T9" fmla="*/ 30 h 33"/>
                <a:gd name="T10" fmla="*/ 2 w 82"/>
                <a:gd name="T11" fmla="*/ 2 h 33"/>
                <a:gd name="T12" fmla="*/ 1 w 82"/>
                <a:gd name="T13" fmla="*/ 2 h 33"/>
                <a:gd name="T14" fmla="*/ 1 w 82"/>
                <a:gd name="T15" fmla="*/ 5 h 33"/>
                <a:gd name="T16" fmla="*/ 81 w 82"/>
                <a:gd name="T17" fmla="*/ 5 h 33"/>
                <a:gd name="T18" fmla="*/ 81 w 82"/>
                <a:gd name="T19" fmla="*/ 2 h 33"/>
                <a:gd name="T20" fmla="*/ 79 w 82"/>
                <a:gd name="T21" fmla="*/ 2 h 33"/>
                <a:gd name="T22" fmla="*/ 79 w 82"/>
                <a:gd name="T23" fmla="*/ 30 h 33"/>
                <a:gd name="T24" fmla="*/ 81 w 82"/>
                <a:gd name="T25" fmla="*/ 30 h 33"/>
                <a:gd name="T26" fmla="*/ 81 w 82"/>
                <a:gd name="T27" fmla="*/ 28 h 33"/>
                <a:gd name="T28" fmla="*/ 81 w 82"/>
                <a:gd name="T29" fmla="*/ 30 h 33"/>
                <a:gd name="T30" fmla="*/ 82 w 82"/>
                <a:gd name="T31" fmla="*/ 30 h 33"/>
                <a:gd name="T32" fmla="*/ 82 w 82"/>
                <a:gd name="T33" fmla="*/ 2 h 33"/>
                <a:gd name="T34" fmla="*/ 82 w 82"/>
                <a:gd name="T35" fmla="*/ 0 h 33"/>
                <a:gd name="T36" fmla="*/ 81 w 82"/>
                <a:gd name="T37" fmla="*/ 0 h 33"/>
                <a:gd name="T38" fmla="*/ 1 w 82"/>
                <a:gd name="T39" fmla="*/ 0 h 33"/>
                <a:gd name="T40" fmla="*/ 0 w 82"/>
                <a:gd name="T41" fmla="*/ 0 h 33"/>
                <a:gd name="T42" fmla="*/ 0 w 82"/>
                <a:gd name="T43" fmla="*/ 2 h 33"/>
                <a:gd name="T44" fmla="*/ 0 w 82"/>
                <a:gd name="T45" fmla="*/ 30 h 33"/>
                <a:gd name="T46" fmla="*/ 0 w 82"/>
                <a:gd name="T47" fmla="*/ 33 h 33"/>
                <a:gd name="T48" fmla="*/ 1 w 82"/>
                <a:gd name="T49" fmla="*/ 33 h 33"/>
                <a:gd name="T50" fmla="*/ 81 w 82"/>
                <a:gd name="T51" fmla="*/ 33 h 33"/>
                <a:gd name="T52" fmla="*/ 82 w 82"/>
                <a:gd name="T53" fmla="*/ 33 h 33"/>
                <a:gd name="T54" fmla="*/ 82 w 82"/>
                <a:gd name="T55" fmla="*/ 30 h 33"/>
                <a:gd name="T56" fmla="*/ 81 w 82"/>
                <a:gd name="T5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33">
                  <a:moveTo>
                    <a:pt x="81" y="30"/>
                  </a:moveTo>
                  <a:lnTo>
                    <a:pt x="81" y="28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5"/>
                  </a:lnTo>
                  <a:lnTo>
                    <a:pt x="81" y="5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82" y="30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1" y="33"/>
                  </a:lnTo>
                  <a:lnTo>
                    <a:pt x="81" y="33"/>
                  </a:lnTo>
                  <a:lnTo>
                    <a:pt x="82" y="33"/>
                  </a:lnTo>
                  <a:lnTo>
                    <a:pt x="82" y="30"/>
                  </a:lnTo>
                  <a:lnTo>
                    <a:pt x="81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27" name="Freeform 87"/>
            <p:cNvSpPr>
              <a:spLocks/>
            </p:cNvSpPr>
            <p:nvPr/>
          </p:nvSpPr>
          <p:spPr bwMode="auto">
            <a:xfrm>
              <a:off x="1291" y="3470"/>
              <a:ext cx="342" cy="340"/>
            </a:xfrm>
            <a:custGeom>
              <a:avLst/>
              <a:gdLst>
                <a:gd name="T0" fmla="*/ 4 w 342"/>
                <a:gd name="T1" fmla="*/ 340 h 340"/>
                <a:gd name="T2" fmla="*/ 342 w 342"/>
                <a:gd name="T3" fmla="*/ 4 h 340"/>
                <a:gd name="T4" fmla="*/ 337 w 342"/>
                <a:gd name="T5" fmla="*/ 0 h 340"/>
                <a:gd name="T6" fmla="*/ 0 w 342"/>
                <a:gd name="T7" fmla="*/ 337 h 340"/>
                <a:gd name="T8" fmla="*/ 4 w 342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0">
                  <a:moveTo>
                    <a:pt x="4" y="340"/>
                  </a:moveTo>
                  <a:lnTo>
                    <a:pt x="342" y="4"/>
                  </a:lnTo>
                  <a:lnTo>
                    <a:pt x="337" y="0"/>
                  </a:lnTo>
                  <a:lnTo>
                    <a:pt x="0" y="337"/>
                  </a:lnTo>
                  <a:lnTo>
                    <a:pt x="4" y="34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28" name="Freeform 88"/>
            <p:cNvSpPr>
              <a:spLocks/>
            </p:cNvSpPr>
            <p:nvPr/>
          </p:nvSpPr>
          <p:spPr bwMode="auto">
            <a:xfrm>
              <a:off x="1291" y="3470"/>
              <a:ext cx="342" cy="340"/>
            </a:xfrm>
            <a:custGeom>
              <a:avLst/>
              <a:gdLst>
                <a:gd name="T0" fmla="*/ 4 w 342"/>
                <a:gd name="T1" fmla="*/ 340 h 340"/>
                <a:gd name="T2" fmla="*/ 342 w 342"/>
                <a:gd name="T3" fmla="*/ 4 h 340"/>
                <a:gd name="T4" fmla="*/ 337 w 342"/>
                <a:gd name="T5" fmla="*/ 0 h 340"/>
                <a:gd name="T6" fmla="*/ 0 w 342"/>
                <a:gd name="T7" fmla="*/ 337 h 340"/>
                <a:gd name="T8" fmla="*/ 4 w 342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0">
                  <a:moveTo>
                    <a:pt x="4" y="340"/>
                  </a:moveTo>
                  <a:lnTo>
                    <a:pt x="342" y="4"/>
                  </a:lnTo>
                  <a:lnTo>
                    <a:pt x="337" y="0"/>
                  </a:lnTo>
                  <a:lnTo>
                    <a:pt x="0" y="337"/>
                  </a:lnTo>
                  <a:lnTo>
                    <a:pt x="4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29" name="Freeform 89"/>
            <p:cNvSpPr>
              <a:spLocks/>
            </p:cNvSpPr>
            <p:nvPr/>
          </p:nvSpPr>
          <p:spPr bwMode="auto">
            <a:xfrm>
              <a:off x="1617" y="3464"/>
              <a:ext cx="21" cy="20"/>
            </a:xfrm>
            <a:custGeom>
              <a:avLst/>
              <a:gdLst>
                <a:gd name="T0" fmla="*/ 13 w 21"/>
                <a:gd name="T1" fmla="*/ 9 h 20"/>
                <a:gd name="T2" fmla="*/ 13 w 21"/>
                <a:gd name="T3" fmla="*/ 9 h 20"/>
                <a:gd name="T4" fmla="*/ 10 w 21"/>
                <a:gd name="T5" fmla="*/ 7 h 20"/>
                <a:gd name="T6" fmla="*/ 6 w 21"/>
                <a:gd name="T7" fmla="*/ 6 h 20"/>
                <a:gd name="T8" fmla="*/ 0 w 21"/>
                <a:gd name="T9" fmla="*/ 3 h 20"/>
                <a:gd name="T10" fmla="*/ 0 w 21"/>
                <a:gd name="T11" fmla="*/ 3 h 20"/>
                <a:gd name="T12" fmla="*/ 11 w 21"/>
                <a:gd name="T13" fmla="*/ 3 h 20"/>
                <a:gd name="T14" fmla="*/ 21 w 21"/>
                <a:gd name="T15" fmla="*/ 0 h 20"/>
                <a:gd name="T16" fmla="*/ 21 w 21"/>
                <a:gd name="T17" fmla="*/ 0 h 20"/>
                <a:gd name="T18" fmla="*/ 20 w 21"/>
                <a:gd name="T19" fmla="*/ 6 h 20"/>
                <a:gd name="T20" fmla="*/ 18 w 21"/>
                <a:gd name="T21" fmla="*/ 10 h 20"/>
                <a:gd name="T22" fmla="*/ 18 w 21"/>
                <a:gd name="T23" fmla="*/ 20 h 20"/>
                <a:gd name="T24" fmla="*/ 18 w 21"/>
                <a:gd name="T25" fmla="*/ 20 h 20"/>
                <a:gd name="T26" fmla="*/ 16 w 21"/>
                <a:gd name="T27" fmla="*/ 14 h 20"/>
                <a:gd name="T28" fmla="*/ 14 w 21"/>
                <a:gd name="T29" fmla="*/ 12 h 20"/>
                <a:gd name="T30" fmla="*/ 13 w 21"/>
                <a:gd name="T31" fmla="*/ 9 h 20"/>
                <a:gd name="T32" fmla="*/ 13 w 21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0">
                  <a:moveTo>
                    <a:pt x="13" y="9"/>
                  </a:moveTo>
                  <a:lnTo>
                    <a:pt x="13" y="9"/>
                  </a:lnTo>
                  <a:lnTo>
                    <a:pt x="10" y="7"/>
                  </a:lnTo>
                  <a:lnTo>
                    <a:pt x="6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1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3" y="9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30" name="Freeform 90"/>
            <p:cNvSpPr>
              <a:spLocks/>
            </p:cNvSpPr>
            <p:nvPr/>
          </p:nvSpPr>
          <p:spPr bwMode="auto">
            <a:xfrm>
              <a:off x="1628" y="3467"/>
              <a:ext cx="7" cy="7"/>
            </a:xfrm>
            <a:custGeom>
              <a:avLst/>
              <a:gdLst>
                <a:gd name="T0" fmla="*/ 3 w 7"/>
                <a:gd name="T1" fmla="*/ 3 h 7"/>
                <a:gd name="T2" fmla="*/ 3 w 7"/>
                <a:gd name="T3" fmla="*/ 3 h 7"/>
                <a:gd name="T4" fmla="*/ 0 w 7"/>
                <a:gd name="T5" fmla="*/ 4 h 7"/>
                <a:gd name="T6" fmla="*/ 3 w 7"/>
                <a:gd name="T7" fmla="*/ 7 h 7"/>
                <a:gd name="T8" fmla="*/ 3 w 7"/>
                <a:gd name="T9" fmla="*/ 7 h 7"/>
                <a:gd name="T10" fmla="*/ 5 w 7"/>
                <a:gd name="T11" fmla="*/ 4 h 7"/>
                <a:gd name="T12" fmla="*/ 5 w 7"/>
                <a:gd name="T13" fmla="*/ 4 h 7"/>
                <a:gd name="T14" fmla="*/ 7 w 7"/>
                <a:gd name="T15" fmla="*/ 0 h 7"/>
                <a:gd name="T16" fmla="*/ 7 w 7"/>
                <a:gd name="T17" fmla="*/ 0 h 7"/>
                <a:gd name="T18" fmla="*/ 3 w 7"/>
                <a:gd name="T19" fmla="*/ 3 h 7"/>
                <a:gd name="T20" fmla="*/ 3 w 7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7">
                  <a:moveTo>
                    <a:pt x="3" y="3"/>
                  </a:moveTo>
                  <a:lnTo>
                    <a:pt x="3" y="3"/>
                  </a:lnTo>
                  <a:lnTo>
                    <a:pt x="0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0331" name="Picture 9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" y="3568"/>
              <a:ext cx="25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2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" y="3571"/>
              <a:ext cx="1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3" name="Picture 9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" y="3568"/>
              <a:ext cx="202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4" name="Picture 9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" y="3568"/>
              <a:ext cx="67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5" name="Picture 9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" y="3568"/>
              <a:ext cx="1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6" name="Picture 9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3568"/>
              <a:ext cx="5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7" name="Picture 9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" y="3635"/>
              <a:ext cx="2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8" name="Picture 9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" y="3568"/>
              <a:ext cx="5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9" name="Picture 9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" y="3568"/>
              <a:ext cx="185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0" name="Picture 10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" y="3568"/>
              <a:ext cx="67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1" name="Picture 10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" y="3568"/>
              <a:ext cx="12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2" name="Picture 10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" y="3635"/>
              <a:ext cx="1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" name="Picture 10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" y="3568"/>
              <a:ext cx="25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4" name="Picture 10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" y="3571"/>
              <a:ext cx="1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5" name="Picture 10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" y="3568"/>
              <a:ext cx="5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6" name="Picture 10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3568"/>
              <a:ext cx="92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7" name="Freeform 107"/>
            <p:cNvSpPr>
              <a:spLocks/>
            </p:cNvSpPr>
            <p:nvPr/>
          </p:nvSpPr>
          <p:spPr bwMode="auto">
            <a:xfrm>
              <a:off x="1696" y="3548"/>
              <a:ext cx="70" cy="135"/>
            </a:xfrm>
            <a:custGeom>
              <a:avLst/>
              <a:gdLst>
                <a:gd name="T0" fmla="*/ 0 w 70"/>
                <a:gd name="T1" fmla="*/ 135 h 135"/>
                <a:gd name="T2" fmla="*/ 70 w 70"/>
                <a:gd name="T3" fmla="*/ 135 h 135"/>
                <a:gd name="T4" fmla="*/ 70 w 70"/>
                <a:gd name="T5" fmla="*/ 0 h 135"/>
                <a:gd name="T6" fmla="*/ 70 w 70"/>
                <a:gd name="T7" fmla="*/ 0 h 135"/>
                <a:gd name="T8" fmla="*/ 53 w 70"/>
                <a:gd name="T9" fmla="*/ 30 h 135"/>
                <a:gd name="T10" fmla="*/ 36 w 70"/>
                <a:gd name="T11" fmla="*/ 59 h 135"/>
                <a:gd name="T12" fmla="*/ 18 w 70"/>
                <a:gd name="T13" fmla="*/ 86 h 135"/>
                <a:gd name="T14" fmla="*/ 0 w 70"/>
                <a:gd name="T15" fmla="*/ 110 h 135"/>
                <a:gd name="T16" fmla="*/ 0 w 70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35">
                  <a:moveTo>
                    <a:pt x="0" y="135"/>
                  </a:moveTo>
                  <a:lnTo>
                    <a:pt x="70" y="135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3" y="30"/>
                  </a:lnTo>
                  <a:lnTo>
                    <a:pt x="36" y="59"/>
                  </a:lnTo>
                  <a:lnTo>
                    <a:pt x="18" y="86"/>
                  </a:lnTo>
                  <a:lnTo>
                    <a:pt x="0" y="11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48" name="Freeform 108"/>
            <p:cNvSpPr>
              <a:spLocks/>
            </p:cNvSpPr>
            <p:nvPr/>
          </p:nvSpPr>
          <p:spPr bwMode="auto">
            <a:xfrm>
              <a:off x="1694" y="3541"/>
              <a:ext cx="73" cy="145"/>
            </a:xfrm>
            <a:custGeom>
              <a:avLst/>
              <a:gdLst>
                <a:gd name="T0" fmla="*/ 2 w 73"/>
                <a:gd name="T1" fmla="*/ 142 h 145"/>
                <a:gd name="T2" fmla="*/ 2 w 73"/>
                <a:gd name="T3" fmla="*/ 145 h 145"/>
                <a:gd name="T4" fmla="*/ 72 w 73"/>
                <a:gd name="T5" fmla="*/ 145 h 145"/>
                <a:gd name="T6" fmla="*/ 73 w 73"/>
                <a:gd name="T7" fmla="*/ 145 h 145"/>
                <a:gd name="T8" fmla="*/ 73 w 73"/>
                <a:gd name="T9" fmla="*/ 142 h 145"/>
                <a:gd name="T10" fmla="*/ 73 w 73"/>
                <a:gd name="T11" fmla="*/ 7 h 145"/>
                <a:gd name="T12" fmla="*/ 73 w 73"/>
                <a:gd name="T13" fmla="*/ 0 h 145"/>
                <a:gd name="T14" fmla="*/ 70 w 73"/>
                <a:gd name="T15" fmla="*/ 6 h 145"/>
                <a:gd name="T16" fmla="*/ 70 w 73"/>
                <a:gd name="T17" fmla="*/ 6 h 145"/>
                <a:gd name="T18" fmla="*/ 53 w 73"/>
                <a:gd name="T19" fmla="*/ 37 h 145"/>
                <a:gd name="T20" fmla="*/ 37 w 73"/>
                <a:gd name="T21" fmla="*/ 65 h 145"/>
                <a:gd name="T22" fmla="*/ 18 w 73"/>
                <a:gd name="T23" fmla="*/ 91 h 145"/>
                <a:gd name="T24" fmla="*/ 0 w 73"/>
                <a:gd name="T25" fmla="*/ 115 h 145"/>
                <a:gd name="T26" fmla="*/ 0 w 73"/>
                <a:gd name="T27" fmla="*/ 117 h 145"/>
                <a:gd name="T28" fmla="*/ 0 w 73"/>
                <a:gd name="T29" fmla="*/ 117 h 145"/>
                <a:gd name="T30" fmla="*/ 0 w 73"/>
                <a:gd name="T31" fmla="*/ 142 h 145"/>
                <a:gd name="T32" fmla="*/ 0 w 73"/>
                <a:gd name="T33" fmla="*/ 145 h 145"/>
                <a:gd name="T34" fmla="*/ 2 w 73"/>
                <a:gd name="T35" fmla="*/ 145 h 145"/>
                <a:gd name="T36" fmla="*/ 2 w 73"/>
                <a:gd name="T37" fmla="*/ 142 h 145"/>
                <a:gd name="T38" fmla="*/ 3 w 73"/>
                <a:gd name="T39" fmla="*/ 142 h 145"/>
                <a:gd name="T40" fmla="*/ 3 w 73"/>
                <a:gd name="T41" fmla="*/ 117 h 145"/>
                <a:gd name="T42" fmla="*/ 2 w 73"/>
                <a:gd name="T43" fmla="*/ 117 h 145"/>
                <a:gd name="T44" fmla="*/ 3 w 73"/>
                <a:gd name="T45" fmla="*/ 118 h 145"/>
                <a:gd name="T46" fmla="*/ 3 w 73"/>
                <a:gd name="T47" fmla="*/ 118 h 145"/>
                <a:gd name="T48" fmla="*/ 21 w 73"/>
                <a:gd name="T49" fmla="*/ 93 h 145"/>
                <a:gd name="T50" fmla="*/ 38 w 73"/>
                <a:gd name="T51" fmla="*/ 66 h 145"/>
                <a:gd name="T52" fmla="*/ 56 w 73"/>
                <a:gd name="T53" fmla="*/ 38 h 145"/>
                <a:gd name="T54" fmla="*/ 73 w 73"/>
                <a:gd name="T55" fmla="*/ 7 h 145"/>
                <a:gd name="T56" fmla="*/ 72 w 73"/>
                <a:gd name="T57" fmla="*/ 7 h 145"/>
                <a:gd name="T58" fmla="*/ 70 w 73"/>
                <a:gd name="T59" fmla="*/ 7 h 145"/>
                <a:gd name="T60" fmla="*/ 70 w 73"/>
                <a:gd name="T61" fmla="*/ 142 h 145"/>
                <a:gd name="T62" fmla="*/ 72 w 73"/>
                <a:gd name="T63" fmla="*/ 142 h 145"/>
                <a:gd name="T64" fmla="*/ 72 w 73"/>
                <a:gd name="T65" fmla="*/ 140 h 145"/>
                <a:gd name="T66" fmla="*/ 2 w 73"/>
                <a:gd name="T67" fmla="*/ 140 h 145"/>
                <a:gd name="T68" fmla="*/ 2 w 73"/>
                <a:gd name="T69" fmla="*/ 142 h 145"/>
                <a:gd name="T70" fmla="*/ 3 w 73"/>
                <a:gd name="T71" fmla="*/ 142 h 145"/>
                <a:gd name="T72" fmla="*/ 2 w 73"/>
                <a:gd name="T73" fmla="*/ 1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145">
                  <a:moveTo>
                    <a:pt x="2" y="142"/>
                  </a:moveTo>
                  <a:lnTo>
                    <a:pt x="2" y="145"/>
                  </a:lnTo>
                  <a:lnTo>
                    <a:pt x="72" y="145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3" y="7"/>
                  </a:lnTo>
                  <a:lnTo>
                    <a:pt x="73" y="0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53" y="37"/>
                  </a:lnTo>
                  <a:lnTo>
                    <a:pt x="37" y="65"/>
                  </a:lnTo>
                  <a:lnTo>
                    <a:pt x="18" y="91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2" y="145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3" y="117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3" y="118"/>
                  </a:lnTo>
                  <a:lnTo>
                    <a:pt x="21" y="93"/>
                  </a:lnTo>
                  <a:lnTo>
                    <a:pt x="38" y="66"/>
                  </a:lnTo>
                  <a:lnTo>
                    <a:pt x="56" y="38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70" y="7"/>
                  </a:lnTo>
                  <a:lnTo>
                    <a:pt x="70" y="142"/>
                  </a:lnTo>
                  <a:lnTo>
                    <a:pt x="72" y="142"/>
                  </a:lnTo>
                  <a:lnTo>
                    <a:pt x="72" y="140"/>
                  </a:lnTo>
                  <a:lnTo>
                    <a:pt x="2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2" y="142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49" name="Freeform 109"/>
            <p:cNvSpPr>
              <a:spLocks/>
            </p:cNvSpPr>
            <p:nvPr/>
          </p:nvSpPr>
          <p:spPr bwMode="auto">
            <a:xfrm>
              <a:off x="1694" y="3541"/>
              <a:ext cx="73" cy="145"/>
            </a:xfrm>
            <a:custGeom>
              <a:avLst/>
              <a:gdLst>
                <a:gd name="T0" fmla="*/ 2 w 73"/>
                <a:gd name="T1" fmla="*/ 142 h 145"/>
                <a:gd name="T2" fmla="*/ 2 w 73"/>
                <a:gd name="T3" fmla="*/ 145 h 145"/>
                <a:gd name="T4" fmla="*/ 72 w 73"/>
                <a:gd name="T5" fmla="*/ 145 h 145"/>
                <a:gd name="T6" fmla="*/ 73 w 73"/>
                <a:gd name="T7" fmla="*/ 145 h 145"/>
                <a:gd name="T8" fmla="*/ 73 w 73"/>
                <a:gd name="T9" fmla="*/ 142 h 145"/>
                <a:gd name="T10" fmla="*/ 73 w 73"/>
                <a:gd name="T11" fmla="*/ 7 h 145"/>
                <a:gd name="T12" fmla="*/ 73 w 73"/>
                <a:gd name="T13" fmla="*/ 0 h 145"/>
                <a:gd name="T14" fmla="*/ 70 w 73"/>
                <a:gd name="T15" fmla="*/ 6 h 145"/>
                <a:gd name="T16" fmla="*/ 70 w 73"/>
                <a:gd name="T17" fmla="*/ 6 h 145"/>
                <a:gd name="T18" fmla="*/ 53 w 73"/>
                <a:gd name="T19" fmla="*/ 37 h 145"/>
                <a:gd name="T20" fmla="*/ 37 w 73"/>
                <a:gd name="T21" fmla="*/ 65 h 145"/>
                <a:gd name="T22" fmla="*/ 18 w 73"/>
                <a:gd name="T23" fmla="*/ 91 h 145"/>
                <a:gd name="T24" fmla="*/ 0 w 73"/>
                <a:gd name="T25" fmla="*/ 115 h 145"/>
                <a:gd name="T26" fmla="*/ 0 w 73"/>
                <a:gd name="T27" fmla="*/ 117 h 145"/>
                <a:gd name="T28" fmla="*/ 0 w 73"/>
                <a:gd name="T29" fmla="*/ 117 h 145"/>
                <a:gd name="T30" fmla="*/ 0 w 73"/>
                <a:gd name="T31" fmla="*/ 142 h 145"/>
                <a:gd name="T32" fmla="*/ 0 w 73"/>
                <a:gd name="T33" fmla="*/ 145 h 145"/>
                <a:gd name="T34" fmla="*/ 2 w 73"/>
                <a:gd name="T35" fmla="*/ 145 h 145"/>
                <a:gd name="T36" fmla="*/ 2 w 73"/>
                <a:gd name="T37" fmla="*/ 142 h 145"/>
                <a:gd name="T38" fmla="*/ 3 w 73"/>
                <a:gd name="T39" fmla="*/ 142 h 145"/>
                <a:gd name="T40" fmla="*/ 3 w 73"/>
                <a:gd name="T41" fmla="*/ 117 h 145"/>
                <a:gd name="T42" fmla="*/ 2 w 73"/>
                <a:gd name="T43" fmla="*/ 117 h 145"/>
                <a:gd name="T44" fmla="*/ 3 w 73"/>
                <a:gd name="T45" fmla="*/ 118 h 145"/>
                <a:gd name="T46" fmla="*/ 3 w 73"/>
                <a:gd name="T47" fmla="*/ 118 h 145"/>
                <a:gd name="T48" fmla="*/ 21 w 73"/>
                <a:gd name="T49" fmla="*/ 93 h 145"/>
                <a:gd name="T50" fmla="*/ 38 w 73"/>
                <a:gd name="T51" fmla="*/ 66 h 145"/>
                <a:gd name="T52" fmla="*/ 56 w 73"/>
                <a:gd name="T53" fmla="*/ 38 h 145"/>
                <a:gd name="T54" fmla="*/ 73 w 73"/>
                <a:gd name="T55" fmla="*/ 7 h 145"/>
                <a:gd name="T56" fmla="*/ 72 w 73"/>
                <a:gd name="T57" fmla="*/ 7 h 145"/>
                <a:gd name="T58" fmla="*/ 70 w 73"/>
                <a:gd name="T59" fmla="*/ 7 h 145"/>
                <a:gd name="T60" fmla="*/ 70 w 73"/>
                <a:gd name="T61" fmla="*/ 142 h 145"/>
                <a:gd name="T62" fmla="*/ 72 w 73"/>
                <a:gd name="T63" fmla="*/ 142 h 145"/>
                <a:gd name="T64" fmla="*/ 72 w 73"/>
                <a:gd name="T65" fmla="*/ 140 h 145"/>
                <a:gd name="T66" fmla="*/ 2 w 73"/>
                <a:gd name="T67" fmla="*/ 140 h 145"/>
                <a:gd name="T68" fmla="*/ 2 w 73"/>
                <a:gd name="T69" fmla="*/ 142 h 145"/>
                <a:gd name="T70" fmla="*/ 3 w 73"/>
                <a:gd name="T71" fmla="*/ 142 h 145"/>
                <a:gd name="T72" fmla="*/ 2 w 73"/>
                <a:gd name="T73" fmla="*/ 1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145">
                  <a:moveTo>
                    <a:pt x="2" y="142"/>
                  </a:moveTo>
                  <a:lnTo>
                    <a:pt x="2" y="145"/>
                  </a:lnTo>
                  <a:lnTo>
                    <a:pt x="72" y="145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3" y="7"/>
                  </a:lnTo>
                  <a:lnTo>
                    <a:pt x="73" y="0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53" y="37"/>
                  </a:lnTo>
                  <a:lnTo>
                    <a:pt x="37" y="65"/>
                  </a:lnTo>
                  <a:lnTo>
                    <a:pt x="18" y="91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2" y="145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3" y="117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3" y="118"/>
                  </a:lnTo>
                  <a:lnTo>
                    <a:pt x="21" y="93"/>
                  </a:lnTo>
                  <a:lnTo>
                    <a:pt x="38" y="66"/>
                  </a:lnTo>
                  <a:lnTo>
                    <a:pt x="56" y="38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70" y="7"/>
                  </a:lnTo>
                  <a:lnTo>
                    <a:pt x="70" y="142"/>
                  </a:lnTo>
                  <a:lnTo>
                    <a:pt x="72" y="142"/>
                  </a:lnTo>
                  <a:lnTo>
                    <a:pt x="72" y="140"/>
                  </a:lnTo>
                  <a:lnTo>
                    <a:pt x="2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2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50" name="Freeform 110"/>
            <p:cNvSpPr>
              <a:spLocks/>
            </p:cNvSpPr>
            <p:nvPr/>
          </p:nvSpPr>
          <p:spPr bwMode="auto">
            <a:xfrm>
              <a:off x="1234" y="3548"/>
              <a:ext cx="70" cy="135"/>
            </a:xfrm>
            <a:custGeom>
              <a:avLst/>
              <a:gdLst>
                <a:gd name="T0" fmla="*/ 0 w 70"/>
                <a:gd name="T1" fmla="*/ 135 h 135"/>
                <a:gd name="T2" fmla="*/ 70 w 70"/>
                <a:gd name="T3" fmla="*/ 135 h 135"/>
                <a:gd name="T4" fmla="*/ 70 w 70"/>
                <a:gd name="T5" fmla="*/ 110 h 135"/>
                <a:gd name="T6" fmla="*/ 70 w 70"/>
                <a:gd name="T7" fmla="*/ 110 h 135"/>
                <a:gd name="T8" fmla="*/ 51 w 70"/>
                <a:gd name="T9" fmla="*/ 86 h 135"/>
                <a:gd name="T10" fmla="*/ 33 w 70"/>
                <a:gd name="T11" fmla="*/ 59 h 135"/>
                <a:gd name="T12" fmla="*/ 16 w 70"/>
                <a:gd name="T13" fmla="*/ 30 h 135"/>
                <a:gd name="T14" fmla="*/ 0 w 70"/>
                <a:gd name="T15" fmla="*/ 0 h 135"/>
                <a:gd name="T16" fmla="*/ 0 w 70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35">
                  <a:moveTo>
                    <a:pt x="0" y="135"/>
                  </a:moveTo>
                  <a:lnTo>
                    <a:pt x="70" y="135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51" y="86"/>
                  </a:lnTo>
                  <a:lnTo>
                    <a:pt x="33" y="59"/>
                  </a:lnTo>
                  <a:lnTo>
                    <a:pt x="16" y="30"/>
                  </a:lnTo>
                  <a:lnTo>
                    <a:pt x="0" y="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51" name="Freeform 111"/>
            <p:cNvSpPr>
              <a:spLocks/>
            </p:cNvSpPr>
            <p:nvPr/>
          </p:nvSpPr>
          <p:spPr bwMode="auto">
            <a:xfrm>
              <a:off x="1232" y="3541"/>
              <a:ext cx="73" cy="145"/>
            </a:xfrm>
            <a:custGeom>
              <a:avLst/>
              <a:gdLst>
                <a:gd name="T0" fmla="*/ 2 w 73"/>
                <a:gd name="T1" fmla="*/ 142 h 145"/>
                <a:gd name="T2" fmla="*/ 2 w 73"/>
                <a:gd name="T3" fmla="*/ 145 h 145"/>
                <a:gd name="T4" fmla="*/ 72 w 73"/>
                <a:gd name="T5" fmla="*/ 145 h 145"/>
                <a:gd name="T6" fmla="*/ 73 w 73"/>
                <a:gd name="T7" fmla="*/ 145 h 145"/>
                <a:gd name="T8" fmla="*/ 73 w 73"/>
                <a:gd name="T9" fmla="*/ 142 h 145"/>
                <a:gd name="T10" fmla="*/ 73 w 73"/>
                <a:gd name="T11" fmla="*/ 117 h 145"/>
                <a:gd name="T12" fmla="*/ 73 w 73"/>
                <a:gd name="T13" fmla="*/ 117 h 145"/>
                <a:gd name="T14" fmla="*/ 73 w 73"/>
                <a:gd name="T15" fmla="*/ 115 h 145"/>
                <a:gd name="T16" fmla="*/ 73 w 73"/>
                <a:gd name="T17" fmla="*/ 115 h 145"/>
                <a:gd name="T18" fmla="*/ 55 w 73"/>
                <a:gd name="T19" fmla="*/ 91 h 145"/>
                <a:gd name="T20" fmla="*/ 37 w 73"/>
                <a:gd name="T21" fmla="*/ 65 h 145"/>
                <a:gd name="T22" fmla="*/ 20 w 73"/>
                <a:gd name="T23" fmla="*/ 37 h 145"/>
                <a:gd name="T24" fmla="*/ 3 w 73"/>
                <a:gd name="T25" fmla="*/ 6 h 145"/>
                <a:gd name="T26" fmla="*/ 0 w 73"/>
                <a:gd name="T27" fmla="*/ 0 h 145"/>
                <a:gd name="T28" fmla="*/ 0 w 73"/>
                <a:gd name="T29" fmla="*/ 7 h 145"/>
                <a:gd name="T30" fmla="*/ 0 w 73"/>
                <a:gd name="T31" fmla="*/ 142 h 145"/>
                <a:gd name="T32" fmla="*/ 0 w 73"/>
                <a:gd name="T33" fmla="*/ 145 h 145"/>
                <a:gd name="T34" fmla="*/ 2 w 73"/>
                <a:gd name="T35" fmla="*/ 145 h 145"/>
                <a:gd name="T36" fmla="*/ 2 w 73"/>
                <a:gd name="T37" fmla="*/ 142 h 145"/>
                <a:gd name="T38" fmla="*/ 3 w 73"/>
                <a:gd name="T39" fmla="*/ 142 h 145"/>
                <a:gd name="T40" fmla="*/ 3 w 73"/>
                <a:gd name="T41" fmla="*/ 7 h 145"/>
                <a:gd name="T42" fmla="*/ 2 w 73"/>
                <a:gd name="T43" fmla="*/ 7 h 145"/>
                <a:gd name="T44" fmla="*/ 0 w 73"/>
                <a:gd name="T45" fmla="*/ 7 h 145"/>
                <a:gd name="T46" fmla="*/ 0 w 73"/>
                <a:gd name="T47" fmla="*/ 7 h 145"/>
                <a:gd name="T48" fmla="*/ 17 w 73"/>
                <a:gd name="T49" fmla="*/ 38 h 145"/>
                <a:gd name="T50" fmla="*/ 34 w 73"/>
                <a:gd name="T51" fmla="*/ 66 h 145"/>
                <a:gd name="T52" fmla="*/ 52 w 73"/>
                <a:gd name="T53" fmla="*/ 93 h 145"/>
                <a:gd name="T54" fmla="*/ 70 w 73"/>
                <a:gd name="T55" fmla="*/ 118 h 145"/>
                <a:gd name="T56" fmla="*/ 72 w 73"/>
                <a:gd name="T57" fmla="*/ 117 h 145"/>
                <a:gd name="T58" fmla="*/ 70 w 73"/>
                <a:gd name="T59" fmla="*/ 117 h 145"/>
                <a:gd name="T60" fmla="*/ 70 w 73"/>
                <a:gd name="T61" fmla="*/ 142 h 145"/>
                <a:gd name="T62" fmla="*/ 72 w 73"/>
                <a:gd name="T63" fmla="*/ 142 h 145"/>
                <a:gd name="T64" fmla="*/ 72 w 73"/>
                <a:gd name="T65" fmla="*/ 140 h 145"/>
                <a:gd name="T66" fmla="*/ 2 w 73"/>
                <a:gd name="T67" fmla="*/ 140 h 145"/>
                <a:gd name="T68" fmla="*/ 2 w 73"/>
                <a:gd name="T69" fmla="*/ 142 h 145"/>
                <a:gd name="T70" fmla="*/ 3 w 73"/>
                <a:gd name="T71" fmla="*/ 142 h 145"/>
                <a:gd name="T72" fmla="*/ 2 w 73"/>
                <a:gd name="T73" fmla="*/ 1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145">
                  <a:moveTo>
                    <a:pt x="2" y="142"/>
                  </a:moveTo>
                  <a:lnTo>
                    <a:pt x="2" y="145"/>
                  </a:lnTo>
                  <a:lnTo>
                    <a:pt x="72" y="145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3" y="117"/>
                  </a:lnTo>
                  <a:lnTo>
                    <a:pt x="73" y="117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55" y="91"/>
                  </a:lnTo>
                  <a:lnTo>
                    <a:pt x="37" y="65"/>
                  </a:lnTo>
                  <a:lnTo>
                    <a:pt x="20" y="37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2" y="145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7" y="38"/>
                  </a:lnTo>
                  <a:lnTo>
                    <a:pt x="34" y="66"/>
                  </a:lnTo>
                  <a:lnTo>
                    <a:pt x="52" y="93"/>
                  </a:lnTo>
                  <a:lnTo>
                    <a:pt x="70" y="118"/>
                  </a:lnTo>
                  <a:lnTo>
                    <a:pt x="72" y="117"/>
                  </a:lnTo>
                  <a:lnTo>
                    <a:pt x="70" y="117"/>
                  </a:lnTo>
                  <a:lnTo>
                    <a:pt x="70" y="142"/>
                  </a:lnTo>
                  <a:lnTo>
                    <a:pt x="72" y="142"/>
                  </a:lnTo>
                  <a:lnTo>
                    <a:pt x="72" y="140"/>
                  </a:lnTo>
                  <a:lnTo>
                    <a:pt x="2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2" y="142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52" name="Freeform 112"/>
            <p:cNvSpPr>
              <a:spLocks/>
            </p:cNvSpPr>
            <p:nvPr/>
          </p:nvSpPr>
          <p:spPr bwMode="auto">
            <a:xfrm>
              <a:off x="1232" y="3541"/>
              <a:ext cx="73" cy="145"/>
            </a:xfrm>
            <a:custGeom>
              <a:avLst/>
              <a:gdLst>
                <a:gd name="T0" fmla="*/ 2 w 73"/>
                <a:gd name="T1" fmla="*/ 142 h 145"/>
                <a:gd name="T2" fmla="*/ 2 w 73"/>
                <a:gd name="T3" fmla="*/ 145 h 145"/>
                <a:gd name="T4" fmla="*/ 72 w 73"/>
                <a:gd name="T5" fmla="*/ 145 h 145"/>
                <a:gd name="T6" fmla="*/ 73 w 73"/>
                <a:gd name="T7" fmla="*/ 145 h 145"/>
                <a:gd name="T8" fmla="*/ 73 w 73"/>
                <a:gd name="T9" fmla="*/ 142 h 145"/>
                <a:gd name="T10" fmla="*/ 73 w 73"/>
                <a:gd name="T11" fmla="*/ 117 h 145"/>
                <a:gd name="T12" fmla="*/ 73 w 73"/>
                <a:gd name="T13" fmla="*/ 117 h 145"/>
                <a:gd name="T14" fmla="*/ 73 w 73"/>
                <a:gd name="T15" fmla="*/ 115 h 145"/>
                <a:gd name="T16" fmla="*/ 73 w 73"/>
                <a:gd name="T17" fmla="*/ 115 h 145"/>
                <a:gd name="T18" fmla="*/ 55 w 73"/>
                <a:gd name="T19" fmla="*/ 91 h 145"/>
                <a:gd name="T20" fmla="*/ 37 w 73"/>
                <a:gd name="T21" fmla="*/ 65 h 145"/>
                <a:gd name="T22" fmla="*/ 20 w 73"/>
                <a:gd name="T23" fmla="*/ 37 h 145"/>
                <a:gd name="T24" fmla="*/ 3 w 73"/>
                <a:gd name="T25" fmla="*/ 6 h 145"/>
                <a:gd name="T26" fmla="*/ 0 w 73"/>
                <a:gd name="T27" fmla="*/ 0 h 145"/>
                <a:gd name="T28" fmla="*/ 0 w 73"/>
                <a:gd name="T29" fmla="*/ 7 h 145"/>
                <a:gd name="T30" fmla="*/ 0 w 73"/>
                <a:gd name="T31" fmla="*/ 142 h 145"/>
                <a:gd name="T32" fmla="*/ 0 w 73"/>
                <a:gd name="T33" fmla="*/ 145 h 145"/>
                <a:gd name="T34" fmla="*/ 2 w 73"/>
                <a:gd name="T35" fmla="*/ 145 h 145"/>
                <a:gd name="T36" fmla="*/ 2 w 73"/>
                <a:gd name="T37" fmla="*/ 142 h 145"/>
                <a:gd name="T38" fmla="*/ 3 w 73"/>
                <a:gd name="T39" fmla="*/ 142 h 145"/>
                <a:gd name="T40" fmla="*/ 3 w 73"/>
                <a:gd name="T41" fmla="*/ 7 h 145"/>
                <a:gd name="T42" fmla="*/ 2 w 73"/>
                <a:gd name="T43" fmla="*/ 7 h 145"/>
                <a:gd name="T44" fmla="*/ 0 w 73"/>
                <a:gd name="T45" fmla="*/ 7 h 145"/>
                <a:gd name="T46" fmla="*/ 0 w 73"/>
                <a:gd name="T47" fmla="*/ 7 h 145"/>
                <a:gd name="T48" fmla="*/ 17 w 73"/>
                <a:gd name="T49" fmla="*/ 38 h 145"/>
                <a:gd name="T50" fmla="*/ 34 w 73"/>
                <a:gd name="T51" fmla="*/ 66 h 145"/>
                <a:gd name="T52" fmla="*/ 52 w 73"/>
                <a:gd name="T53" fmla="*/ 93 h 145"/>
                <a:gd name="T54" fmla="*/ 70 w 73"/>
                <a:gd name="T55" fmla="*/ 118 h 145"/>
                <a:gd name="T56" fmla="*/ 72 w 73"/>
                <a:gd name="T57" fmla="*/ 117 h 145"/>
                <a:gd name="T58" fmla="*/ 70 w 73"/>
                <a:gd name="T59" fmla="*/ 117 h 145"/>
                <a:gd name="T60" fmla="*/ 70 w 73"/>
                <a:gd name="T61" fmla="*/ 142 h 145"/>
                <a:gd name="T62" fmla="*/ 72 w 73"/>
                <a:gd name="T63" fmla="*/ 142 h 145"/>
                <a:gd name="T64" fmla="*/ 72 w 73"/>
                <a:gd name="T65" fmla="*/ 140 h 145"/>
                <a:gd name="T66" fmla="*/ 2 w 73"/>
                <a:gd name="T67" fmla="*/ 140 h 145"/>
                <a:gd name="T68" fmla="*/ 2 w 73"/>
                <a:gd name="T69" fmla="*/ 142 h 145"/>
                <a:gd name="T70" fmla="*/ 3 w 73"/>
                <a:gd name="T71" fmla="*/ 142 h 145"/>
                <a:gd name="T72" fmla="*/ 2 w 73"/>
                <a:gd name="T73" fmla="*/ 1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145">
                  <a:moveTo>
                    <a:pt x="2" y="142"/>
                  </a:moveTo>
                  <a:lnTo>
                    <a:pt x="2" y="145"/>
                  </a:lnTo>
                  <a:lnTo>
                    <a:pt x="72" y="145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3" y="117"/>
                  </a:lnTo>
                  <a:lnTo>
                    <a:pt x="73" y="117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55" y="91"/>
                  </a:lnTo>
                  <a:lnTo>
                    <a:pt x="37" y="65"/>
                  </a:lnTo>
                  <a:lnTo>
                    <a:pt x="20" y="37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2" y="145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7" y="38"/>
                  </a:lnTo>
                  <a:lnTo>
                    <a:pt x="34" y="66"/>
                  </a:lnTo>
                  <a:lnTo>
                    <a:pt x="52" y="93"/>
                  </a:lnTo>
                  <a:lnTo>
                    <a:pt x="70" y="118"/>
                  </a:lnTo>
                  <a:lnTo>
                    <a:pt x="72" y="117"/>
                  </a:lnTo>
                  <a:lnTo>
                    <a:pt x="70" y="117"/>
                  </a:lnTo>
                  <a:lnTo>
                    <a:pt x="70" y="142"/>
                  </a:lnTo>
                  <a:lnTo>
                    <a:pt x="72" y="142"/>
                  </a:lnTo>
                  <a:lnTo>
                    <a:pt x="72" y="140"/>
                  </a:lnTo>
                  <a:lnTo>
                    <a:pt x="2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2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53" name="Rectangle 113"/>
            <p:cNvSpPr>
              <a:spLocks noChangeArrowheads="1"/>
            </p:cNvSpPr>
            <p:nvPr/>
          </p:nvSpPr>
          <p:spPr bwMode="auto">
            <a:xfrm>
              <a:off x="1249" y="3182"/>
              <a:ext cx="41" cy="7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54" name="Rectangle 114"/>
            <p:cNvSpPr>
              <a:spLocks noChangeArrowheads="1"/>
            </p:cNvSpPr>
            <p:nvPr/>
          </p:nvSpPr>
          <p:spPr bwMode="auto">
            <a:xfrm>
              <a:off x="1249" y="3196"/>
              <a:ext cx="41" cy="9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55" name="Rectangle 115"/>
            <p:cNvSpPr>
              <a:spLocks noChangeArrowheads="1"/>
            </p:cNvSpPr>
            <p:nvPr/>
          </p:nvSpPr>
          <p:spPr bwMode="auto">
            <a:xfrm>
              <a:off x="1249" y="3214"/>
              <a:ext cx="41" cy="12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56" name="Rectangle 116"/>
            <p:cNvSpPr>
              <a:spLocks noChangeArrowheads="1"/>
            </p:cNvSpPr>
            <p:nvPr/>
          </p:nvSpPr>
          <p:spPr bwMode="auto">
            <a:xfrm>
              <a:off x="1249" y="3235"/>
              <a:ext cx="41" cy="15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57" name="Rectangle 117"/>
            <p:cNvSpPr>
              <a:spLocks noChangeArrowheads="1"/>
            </p:cNvSpPr>
            <p:nvPr/>
          </p:nvSpPr>
          <p:spPr bwMode="auto">
            <a:xfrm>
              <a:off x="1249" y="3257"/>
              <a:ext cx="41" cy="18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58" name="Rectangle 118"/>
            <p:cNvSpPr>
              <a:spLocks noChangeArrowheads="1"/>
            </p:cNvSpPr>
            <p:nvPr/>
          </p:nvSpPr>
          <p:spPr bwMode="auto">
            <a:xfrm>
              <a:off x="1249" y="3284"/>
              <a:ext cx="41" cy="21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59" name="Rectangle 119"/>
            <p:cNvSpPr>
              <a:spLocks noChangeArrowheads="1"/>
            </p:cNvSpPr>
            <p:nvPr/>
          </p:nvSpPr>
          <p:spPr bwMode="auto">
            <a:xfrm>
              <a:off x="1249" y="3313"/>
              <a:ext cx="41" cy="23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60" name="Rectangle 120"/>
            <p:cNvSpPr>
              <a:spLocks noChangeArrowheads="1"/>
            </p:cNvSpPr>
            <p:nvPr/>
          </p:nvSpPr>
          <p:spPr bwMode="auto">
            <a:xfrm>
              <a:off x="1708" y="3182"/>
              <a:ext cx="42" cy="7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61" name="Rectangle 121"/>
            <p:cNvSpPr>
              <a:spLocks noChangeArrowheads="1"/>
            </p:cNvSpPr>
            <p:nvPr/>
          </p:nvSpPr>
          <p:spPr bwMode="auto">
            <a:xfrm>
              <a:off x="1708" y="3196"/>
              <a:ext cx="42" cy="9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62" name="Rectangle 122"/>
            <p:cNvSpPr>
              <a:spLocks noChangeArrowheads="1"/>
            </p:cNvSpPr>
            <p:nvPr/>
          </p:nvSpPr>
          <p:spPr bwMode="auto">
            <a:xfrm>
              <a:off x="1708" y="3214"/>
              <a:ext cx="42" cy="12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63" name="Rectangle 123"/>
            <p:cNvSpPr>
              <a:spLocks noChangeArrowheads="1"/>
            </p:cNvSpPr>
            <p:nvPr/>
          </p:nvSpPr>
          <p:spPr bwMode="auto">
            <a:xfrm>
              <a:off x="1708" y="3235"/>
              <a:ext cx="42" cy="15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64" name="Rectangle 124"/>
            <p:cNvSpPr>
              <a:spLocks noChangeArrowheads="1"/>
            </p:cNvSpPr>
            <p:nvPr/>
          </p:nvSpPr>
          <p:spPr bwMode="auto">
            <a:xfrm>
              <a:off x="1708" y="3257"/>
              <a:ext cx="42" cy="18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65" name="Rectangle 125"/>
            <p:cNvSpPr>
              <a:spLocks noChangeArrowheads="1"/>
            </p:cNvSpPr>
            <p:nvPr/>
          </p:nvSpPr>
          <p:spPr bwMode="auto">
            <a:xfrm>
              <a:off x="1708" y="3284"/>
              <a:ext cx="42" cy="21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66" name="Rectangle 126"/>
            <p:cNvSpPr>
              <a:spLocks noChangeArrowheads="1"/>
            </p:cNvSpPr>
            <p:nvPr/>
          </p:nvSpPr>
          <p:spPr bwMode="auto">
            <a:xfrm>
              <a:off x="1708" y="3313"/>
              <a:ext cx="42" cy="23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67" name="Freeform 127"/>
            <p:cNvSpPr>
              <a:spLocks/>
            </p:cNvSpPr>
            <p:nvPr/>
          </p:nvSpPr>
          <p:spPr bwMode="auto">
            <a:xfrm>
              <a:off x="1210" y="3060"/>
              <a:ext cx="129" cy="129"/>
            </a:xfrm>
            <a:custGeom>
              <a:avLst/>
              <a:gdLst>
                <a:gd name="T0" fmla="*/ 112 w 129"/>
                <a:gd name="T1" fmla="*/ 129 h 129"/>
                <a:gd name="T2" fmla="*/ 0 w 129"/>
                <a:gd name="T3" fmla="*/ 17 h 129"/>
                <a:gd name="T4" fmla="*/ 17 w 129"/>
                <a:gd name="T5" fmla="*/ 0 h 129"/>
                <a:gd name="T6" fmla="*/ 129 w 129"/>
                <a:gd name="T7" fmla="*/ 112 h 129"/>
                <a:gd name="T8" fmla="*/ 112 w 129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2" y="129"/>
                  </a:moveTo>
                  <a:lnTo>
                    <a:pt x="0" y="17"/>
                  </a:lnTo>
                  <a:lnTo>
                    <a:pt x="17" y="0"/>
                  </a:lnTo>
                  <a:lnTo>
                    <a:pt x="129" y="112"/>
                  </a:lnTo>
                  <a:lnTo>
                    <a:pt x="112" y="129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68" name="Freeform 128"/>
            <p:cNvSpPr>
              <a:spLocks/>
            </p:cNvSpPr>
            <p:nvPr/>
          </p:nvSpPr>
          <p:spPr bwMode="auto">
            <a:xfrm>
              <a:off x="1209" y="3058"/>
              <a:ext cx="131" cy="132"/>
            </a:xfrm>
            <a:custGeom>
              <a:avLst/>
              <a:gdLst>
                <a:gd name="T0" fmla="*/ 113 w 131"/>
                <a:gd name="T1" fmla="*/ 131 h 132"/>
                <a:gd name="T2" fmla="*/ 114 w 131"/>
                <a:gd name="T3" fmla="*/ 129 h 132"/>
                <a:gd name="T4" fmla="*/ 2 w 131"/>
                <a:gd name="T5" fmla="*/ 17 h 132"/>
                <a:gd name="T6" fmla="*/ 1 w 131"/>
                <a:gd name="T7" fmla="*/ 19 h 132"/>
                <a:gd name="T8" fmla="*/ 2 w 131"/>
                <a:gd name="T9" fmla="*/ 19 h 132"/>
                <a:gd name="T10" fmla="*/ 18 w 131"/>
                <a:gd name="T11" fmla="*/ 3 h 132"/>
                <a:gd name="T12" fmla="*/ 18 w 131"/>
                <a:gd name="T13" fmla="*/ 2 h 132"/>
                <a:gd name="T14" fmla="*/ 16 w 131"/>
                <a:gd name="T15" fmla="*/ 3 h 132"/>
                <a:gd name="T16" fmla="*/ 128 w 131"/>
                <a:gd name="T17" fmla="*/ 115 h 132"/>
                <a:gd name="T18" fmla="*/ 130 w 131"/>
                <a:gd name="T19" fmla="*/ 114 h 132"/>
                <a:gd name="T20" fmla="*/ 128 w 131"/>
                <a:gd name="T21" fmla="*/ 114 h 132"/>
                <a:gd name="T22" fmla="*/ 113 w 131"/>
                <a:gd name="T23" fmla="*/ 129 h 132"/>
                <a:gd name="T24" fmla="*/ 113 w 131"/>
                <a:gd name="T25" fmla="*/ 131 h 132"/>
                <a:gd name="T26" fmla="*/ 114 w 131"/>
                <a:gd name="T27" fmla="*/ 129 h 132"/>
                <a:gd name="T28" fmla="*/ 113 w 131"/>
                <a:gd name="T29" fmla="*/ 131 h 132"/>
                <a:gd name="T30" fmla="*/ 114 w 131"/>
                <a:gd name="T31" fmla="*/ 131 h 132"/>
                <a:gd name="T32" fmla="*/ 130 w 131"/>
                <a:gd name="T33" fmla="*/ 115 h 132"/>
                <a:gd name="T34" fmla="*/ 131 w 131"/>
                <a:gd name="T35" fmla="*/ 114 h 132"/>
                <a:gd name="T36" fmla="*/ 130 w 131"/>
                <a:gd name="T37" fmla="*/ 114 h 132"/>
                <a:gd name="T38" fmla="*/ 18 w 131"/>
                <a:gd name="T39" fmla="*/ 2 h 132"/>
                <a:gd name="T40" fmla="*/ 18 w 131"/>
                <a:gd name="T41" fmla="*/ 0 h 132"/>
                <a:gd name="T42" fmla="*/ 16 w 131"/>
                <a:gd name="T43" fmla="*/ 2 h 132"/>
                <a:gd name="T44" fmla="*/ 1 w 131"/>
                <a:gd name="T45" fmla="*/ 17 h 132"/>
                <a:gd name="T46" fmla="*/ 0 w 131"/>
                <a:gd name="T47" fmla="*/ 19 h 132"/>
                <a:gd name="T48" fmla="*/ 1 w 131"/>
                <a:gd name="T49" fmla="*/ 19 h 132"/>
                <a:gd name="T50" fmla="*/ 113 w 131"/>
                <a:gd name="T51" fmla="*/ 131 h 132"/>
                <a:gd name="T52" fmla="*/ 113 w 131"/>
                <a:gd name="T53" fmla="*/ 132 h 132"/>
                <a:gd name="T54" fmla="*/ 114 w 131"/>
                <a:gd name="T55" fmla="*/ 131 h 132"/>
                <a:gd name="T56" fmla="*/ 113 w 131"/>
                <a:gd name="T57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32">
                  <a:moveTo>
                    <a:pt x="113" y="131"/>
                  </a:moveTo>
                  <a:lnTo>
                    <a:pt x="114" y="129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28" y="115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13" y="129"/>
                  </a:lnTo>
                  <a:lnTo>
                    <a:pt x="113" y="131"/>
                  </a:lnTo>
                  <a:lnTo>
                    <a:pt x="114" y="129"/>
                  </a:lnTo>
                  <a:lnTo>
                    <a:pt x="113" y="131"/>
                  </a:lnTo>
                  <a:lnTo>
                    <a:pt x="114" y="131"/>
                  </a:lnTo>
                  <a:lnTo>
                    <a:pt x="130" y="115"/>
                  </a:lnTo>
                  <a:lnTo>
                    <a:pt x="131" y="114"/>
                  </a:lnTo>
                  <a:lnTo>
                    <a:pt x="130" y="114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13" y="131"/>
                  </a:lnTo>
                  <a:lnTo>
                    <a:pt x="113" y="132"/>
                  </a:lnTo>
                  <a:lnTo>
                    <a:pt x="114" y="131"/>
                  </a:lnTo>
                  <a:lnTo>
                    <a:pt x="113" y="131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69" name="Freeform 129"/>
            <p:cNvSpPr>
              <a:spLocks/>
            </p:cNvSpPr>
            <p:nvPr/>
          </p:nvSpPr>
          <p:spPr bwMode="auto">
            <a:xfrm>
              <a:off x="1209" y="3058"/>
              <a:ext cx="131" cy="132"/>
            </a:xfrm>
            <a:custGeom>
              <a:avLst/>
              <a:gdLst>
                <a:gd name="T0" fmla="*/ 113 w 131"/>
                <a:gd name="T1" fmla="*/ 131 h 132"/>
                <a:gd name="T2" fmla="*/ 114 w 131"/>
                <a:gd name="T3" fmla="*/ 129 h 132"/>
                <a:gd name="T4" fmla="*/ 2 w 131"/>
                <a:gd name="T5" fmla="*/ 17 h 132"/>
                <a:gd name="T6" fmla="*/ 1 w 131"/>
                <a:gd name="T7" fmla="*/ 19 h 132"/>
                <a:gd name="T8" fmla="*/ 2 w 131"/>
                <a:gd name="T9" fmla="*/ 19 h 132"/>
                <a:gd name="T10" fmla="*/ 18 w 131"/>
                <a:gd name="T11" fmla="*/ 3 h 132"/>
                <a:gd name="T12" fmla="*/ 18 w 131"/>
                <a:gd name="T13" fmla="*/ 2 h 132"/>
                <a:gd name="T14" fmla="*/ 16 w 131"/>
                <a:gd name="T15" fmla="*/ 3 h 132"/>
                <a:gd name="T16" fmla="*/ 128 w 131"/>
                <a:gd name="T17" fmla="*/ 115 h 132"/>
                <a:gd name="T18" fmla="*/ 130 w 131"/>
                <a:gd name="T19" fmla="*/ 114 h 132"/>
                <a:gd name="T20" fmla="*/ 128 w 131"/>
                <a:gd name="T21" fmla="*/ 114 h 132"/>
                <a:gd name="T22" fmla="*/ 113 w 131"/>
                <a:gd name="T23" fmla="*/ 129 h 132"/>
                <a:gd name="T24" fmla="*/ 113 w 131"/>
                <a:gd name="T25" fmla="*/ 131 h 132"/>
                <a:gd name="T26" fmla="*/ 114 w 131"/>
                <a:gd name="T27" fmla="*/ 129 h 132"/>
                <a:gd name="T28" fmla="*/ 113 w 131"/>
                <a:gd name="T29" fmla="*/ 131 h 132"/>
                <a:gd name="T30" fmla="*/ 114 w 131"/>
                <a:gd name="T31" fmla="*/ 131 h 132"/>
                <a:gd name="T32" fmla="*/ 130 w 131"/>
                <a:gd name="T33" fmla="*/ 115 h 132"/>
                <a:gd name="T34" fmla="*/ 131 w 131"/>
                <a:gd name="T35" fmla="*/ 114 h 132"/>
                <a:gd name="T36" fmla="*/ 130 w 131"/>
                <a:gd name="T37" fmla="*/ 114 h 132"/>
                <a:gd name="T38" fmla="*/ 18 w 131"/>
                <a:gd name="T39" fmla="*/ 2 h 132"/>
                <a:gd name="T40" fmla="*/ 18 w 131"/>
                <a:gd name="T41" fmla="*/ 0 h 132"/>
                <a:gd name="T42" fmla="*/ 16 w 131"/>
                <a:gd name="T43" fmla="*/ 2 h 132"/>
                <a:gd name="T44" fmla="*/ 1 w 131"/>
                <a:gd name="T45" fmla="*/ 17 h 132"/>
                <a:gd name="T46" fmla="*/ 0 w 131"/>
                <a:gd name="T47" fmla="*/ 19 h 132"/>
                <a:gd name="T48" fmla="*/ 1 w 131"/>
                <a:gd name="T49" fmla="*/ 19 h 132"/>
                <a:gd name="T50" fmla="*/ 113 w 131"/>
                <a:gd name="T51" fmla="*/ 131 h 132"/>
                <a:gd name="T52" fmla="*/ 113 w 131"/>
                <a:gd name="T53" fmla="*/ 132 h 132"/>
                <a:gd name="T54" fmla="*/ 114 w 131"/>
                <a:gd name="T55" fmla="*/ 131 h 132"/>
                <a:gd name="T56" fmla="*/ 113 w 131"/>
                <a:gd name="T57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32">
                  <a:moveTo>
                    <a:pt x="113" y="131"/>
                  </a:moveTo>
                  <a:lnTo>
                    <a:pt x="114" y="129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28" y="115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13" y="129"/>
                  </a:lnTo>
                  <a:lnTo>
                    <a:pt x="113" y="131"/>
                  </a:lnTo>
                  <a:lnTo>
                    <a:pt x="114" y="129"/>
                  </a:lnTo>
                  <a:lnTo>
                    <a:pt x="113" y="131"/>
                  </a:lnTo>
                  <a:lnTo>
                    <a:pt x="114" y="131"/>
                  </a:lnTo>
                  <a:lnTo>
                    <a:pt x="130" y="115"/>
                  </a:lnTo>
                  <a:lnTo>
                    <a:pt x="131" y="114"/>
                  </a:lnTo>
                  <a:lnTo>
                    <a:pt x="130" y="114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13" y="131"/>
                  </a:lnTo>
                  <a:lnTo>
                    <a:pt x="113" y="132"/>
                  </a:lnTo>
                  <a:lnTo>
                    <a:pt x="114" y="131"/>
                  </a:lnTo>
                  <a:lnTo>
                    <a:pt x="113" y="1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70" name="Freeform 130"/>
            <p:cNvSpPr>
              <a:spLocks/>
            </p:cNvSpPr>
            <p:nvPr/>
          </p:nvSpPr>
          <p:spPr bwMode="auto">
            <a:xfrm>
              <a:off x="1655" y="3060"/>
              <a:ext cx="129" cy="129"/>
            </a:xfrm>
            <a:custGeom>
              <a:avLst/>
              <a:gdLst>
                <a:gd name="T0" fmla="*/ 129 w 129"/>
                <a:gd name="T1" fmla="*/ 17 h 129"/>
                <a:gd name="T2" fmla="*/ 15 w 129"/>
                <a:gd name="T3" fmla="*/ 129 h 129"/>
                <a:gd name="T4" fmla="*/ 0 w 129"/>
                <a:gd name="T5" fmla="*/ 112 h 129"/>
                <a:gd name="T6" fmla="*/ 112 w 129"/>
                <a:gd name="T7" fmla="*/ 0 h 129"/>
                <a:gd name="T8" fmla="*/ 129 w 129"/>
                <a:gd name="T9" fmla="*/ 1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29" y="17"/>
                  </a:moveTo>
                  <a:lnTo>
                    <a:pt x="15" y="129"/>
                  </a:lnTo>
                  <a:lnTo>
                    <a:pt x="0" y="112"/>
                  </a:lnTo>
                  <a:lnTo>
                    <a:pt x="112" y="0"/>
                  </a:lnTo>
                  <a:lnTo>
                    <a:pt x="129" y="17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71" name="Freeform 131"/>
            <p:cNvSpPr>
              <a:spLocks/>
            </p:cNvSpPr>
            <p:nvPr/>
          </p:nvSpPr>
          <p:spPr bwMode="auto">
            <a:xfrm>
              <a:off x="1654" y="3058"/>
              <a:ext cx="131" cy="132"/>
            </a:xfrm>
            <a:custGeom>
              <a:avLst/>
              <a:gdLst>
                <a:gd name="T0" fmla="*/ 130 w 131"/>
                <a:gd name="T1" fmla="*/ 19 h 132"/>
                <a:gd name="T2" fmla="*/ 128 w 131"/>
                <a:gd name="T3" fmla="*/ 17 h 132"/>
                <a:gd name="T4" fmla="*/ 16 w 131"/>
                <a:gd name="T5" fmla="*/ 129 h 132"/>
                <a:gd name="T6" fmla="*/ 16 w 131"/>
                <a:gd name="T7" fmla="*/ 131 h 132"/>
                <a:gd name="T8" fmla="*/ 18 w 131"/>
                <a:gd name="T9" fmla="*/ 129 h 132"/>
                <a:gd name="T10" fmla="*/ 2 w 131"/>
                <a:gd name="T11" fmla="*/ 114 h 132"/>
                <a:gd name="T12" fmla="*/ 1 w 131"/>
                <a:gd name="T13" fmla="*/ 114 h 132"/>
                <a:gd name="T14" fmla="*/ 2 w 131"/>
                <a:gd name="T15" fmla="*/ 115 h 132"/>
                <a:gd name="T16" fmla="*/ 114 w 131"/>
                <a:gd name="T17" fmla="*/ 3 h 132"/>
                <a:gd name="T18" fmla="*/ 113 w 131"/>
                <a:gd name="T19" fmla="*/ 2 h 132"/>
                <a:gd name="T20" fmla="*/ 113 w 131"/>
                <a:gd name="T21" fmla="*/ 3 h 132"/>
                <a:gd name="T22" fmla="*/ 128 w 131"/>
                <a:gd name="T23" fmla="*/ 19 h 132"/>
                <a:gd name="T24" fmla="*/ 130 w 131"/>
                <a:gd name="T25" fmla="*/ 19 h 132"/>
                <a:gd name="T26" fmla="*/ 128 w 131"/>
                <a:gd name="T27" fmla="*/ 17 h 132"/>
                <a:gd name="T28" fmla="*/ 130 w 131"/>
                <a:gd name="T29" fmla="*/ 19 h 132"/>
                <a:gd name="T30" fmla="*/ 130 w 131"/>
                <a:gd name="T31" fmla="*/ 17 h 132"/>
                <a:gd name="T32" fmla="*/ 114 w 131"/>
                <a:gd name="T33" fmla="*/ 2 h 132"/>
                <a:gd name="T34" fmla="*/ 113 w 131"/>
                <a:gd name="T35" fmla="*/ 0 h 132"/>
                <a:gd name="T36" fmla="*/ 113 w 131"/>
                <a:gd name="T37" fmla="*/ 2 h 132"/>
                <a:gd name="T38" fmla="*/ 1 w 131"/>
                <a:gd name="T39" fmla="*/ 114 h 132"/>
                <a:gd name="T40" fmla="*/ 0 w 131"/>
                <a:gd name="T41" fmla="*/ 114 h 132"/>
                <a:gd name="T42" fmla="*/ 1 w 131"/>
                <a:gd name="T43" fmla="*/ 115 h 132"/>
                <a:gd name="T44" fmla="*/ 16 w 131"/>
                <a:gd name="T45" fmla="*/ 131 h 132"/>
                <a:gd name="T46" fmla="*/ 16 w 131"/>
                <a:gd name="T47" fmla="*/ 132 h 132"/>
                <a:gd name="T48" fmla="*/ 18 w 131"/>
                <a:gd name="T49" fmla="*/ 131 h 132"/>
                <a:gd name="T50" fmla="*/ 130 w 131"/>
                <a:gd name="T51" fmla="*/ 19 h 132"/>
                <a:gd name="T52" fmla="*/ 131 w 131"/>
                <a:gd name="T53" fmla="*/ 19 h 132"/>
                <a:gd name="T54" fmla="*/ 130 w 131"/>
                <a:gd name="T55" fmla="*/ 17 h 132"/>
                <a:gd name="T56" fmla="*/ 130 w 131"/>
                <a:gd name="T57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32">
                  <a:moveTo>
                    <a:pt x="130" y="19"/>
                  </a:moveTo>
                  <a:lnTo>
                    <a:pt x="128" y="17"/>
                  </a:lnTo>
                  <a:lnTo>
                    <a:pt x="16" y="129"/>
                  </a:lnTo>
                  <a:lnTo>
                    <a:pt x="16" y="131"/>
                  </a:lnTo>
                  <a:lnTo>
                    <a:pt x="18" y="129"/>
                  </a:lnTo>
                  <a:lnTo>
                    <a:pt x="2" y="114"/>
                  </a:lnTo>
                  <a:lnTo>
                    <a:pt x="1" y="114"/>
                  </a:lnTo>
                  <a:lnTo>
                    <a:pt x="2" y="115"/>
                  </a:lnTo>
                  <a:lnTo>
                    <a:pt x="114" y="3"/>
                  </a:lnTo>
                  <a:lnTo>
                    <a:pt x="113" y="2"/>
                  </a:lnTo>
                  <a:lnTo>
                    <a:pt x="113" y="3"/>
                  </a:lnTo>
                  <a:lnTo>
                    <a:pt x="128" y="19"/>
                  </a:lnTo>
                  <a:lnTo>
                    <a:pt x="130" y="19"/>
                  </a:lnTo>
                  <a:lnTo>
                    <a:pt x="128" y="17"/>
                  </a:lnTo>
                  <a:lnTo>
                    <a:pt x="130" y="19"/>
                  </a:lnTo>
                  <a:lnTo>
                    <a:pt x="130" y="17"/>
                  </a:lnTo>
                  <a:lnTo>
                    <a:pt x="114" y="2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1" y="115"/>
                  </a:lnTo>
                  <a:lnTo>
                    <a:pt x="16" y="131"/>
                  </a:lnTo>
                  <a:lnTo>
                    <a:pt x="16" y="132"/>
                  </a:lnTo>
                  <a:lnTo>
                    <a:pt x="18" y="131"/>
                  </a:lnTo>
                  <a:lnTo>
                    <a:pt x="130" y="19"/>
                  </a:lnTo>
                  <a:lnTo>
                    <a:pt x="131" y="19"/>
                  </a:lnTo>
                  <a:lnTo>
                    <a:pt x="130" y="17"/>
                  </a:lnTo>
                  <a:lnTo>
                    <a:pt x="130" y="19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72" name="Freeform 132"/>
            <p:cNvSpPr>
              <a:spLocks/>
            </p:cNvSpPr>
            <p:nvPr/>
          </p:nvSpPr>
          <p:spPr bwMode="auto">
            <a:xfrm>
              <a:off x="1654" y="3058"/>
              <a:ext cx="131" cy="132"/>
            </a:xfrm>
            <a:custGeom>
              <a:avLst/>
              <a:gdLst>
                <a:gd name="T0" fmla="*/ 130 w 131"/>
                <a:gd name="T1" fmla="*/ 19 h 132"/>
                <a:gd name="T2" fmla="*/ 128 w 131"/>
                <a:gd name="T3" fmla="*/ 17 h 132"/>
                <a:gd name="T4" fmla="*/ 16 w 131"/>
                <a:gd name="T5" fmla="*/ 129 h 132"/>
                <a:gd name="T6" fmla="*/ 16 w 131"/>
                <a:gd name="T7" fmla="*/ 131 h 132"/>
                <a:gd name="T8" fmla="*/ 18 w 131"/>
                <a:gd name="T9" fmla="*/ 129 h 132"/>
                <a:gd name="T10" fmla="*/ 2 w 131"/>
                <a:gd name="T11" fmla="*/ 114 h 132"/>
                <a:gd name="T12" fmla="*/ 1 w 131"/>
                <a:gd name="T13" fmla="*/ 114 h 132"/>
                <a:gd name="T14" fmla="*/ 2 w 131"/>
                <a:gd name="T15" fmla="*/ 115 h 132"/>
                <a:gd name="T16" fmla="*/ 114 w 131"/>
                <a:gd name="T17" fmla="*/ 3 h 132"/>
                <a:gd name="T18" fmla="*/ 113 w 131"/>
                <a:gd name="T19" fmla="*/ 2 h 132"/>
                <a:gd name="T20" fmla="*/ 113 w 131"/>
                <a:gd name="T21" fmla="*/ 3 h 132"/>
                <a:gd name="T22" fmla="*/ 128 w 131"/>
                <a:gd name="T23" fmla="*/ 19 h 132"/>
                <a:gd name="T24" fmla="*/ 130 w 131"/>
                <a:gd name="T25" fmla="*/ 19 h 132"/>
                <a:gd name="T26" fmla="*/ 128 w 131"/>
                <a:gd name="T27" fmla="*/ 17 h 132"/>
                <a:gd name="T28" fmla="*/ 130 w 131"/>
                <a:gd name="T29" fmla="*/ 19 h 132"/>
                <a:gd name="T30" fmla="*/ 130 w 131"/>
                <a:gd name="T31" fmla="*/ 17 h 132"/>
                <a:gd name="T32" fmla="*/ 114 w 131"/>
                <a:gd name="T33" fmla="*/ 2 h 132"/>
                <a:gd name="T34" fmla="*/ 113 w 131"/>
                <a:gd name="T35" fmla="*/ 0 h 132"/>
                <a:gd name="T36" fmla="*/ 113 w 131"/>
                <a:gd name="T37" fmla="*/ 2 h 132"/>
                <a:gd name="T38" fmla="*/ 1 w 131"/>
                <a:gd name="T39" fmla="*/ 114 h 132"/>
                <a:gd name="T40" fmla="*/ 0 w 131"/>
                <a:gd name="T41" fmla="*/ 114 h 132"/>
                <a:gd name="T42" fmla="*/ 1 w 131"/>
                <a:gd name="T43" fmla="*/ 115 h 132"/>
                <a:gd name="T44" fmla="*/ 16 w 131"/>
                <a:gd name="T45" fmla="*/ 131 h 132"/>
                <a:gd name="T46" fmla="*/ 16 w 131"/>
                <a:gd name="T47" fmla="*/ 132 h 132"/>
                <a:gd name="T48" fmla="*/ 18 w 131"/>
                <a:gd name="T49" fmla="*/ 131 h 132"/>
                <a:gd name="T50" fmla="*/ 130 w 131"/>
                <a:gd name="T51" fmla="*/ 19 h 132"/>
                <a:gd name="T52" fmla="*/ 131 w 131"/>
                <a:gd name="T53" fmla="*/ 19 h 132"/>
                <a:gd name="T54" fmla="*/ 130 w 131"/>
                <a:gd name="T55" fmla="*/ 17 h 132"/>
                <a:gd name="T56" fmla="*/ 130 w 131"/>
                <a:gd name="T57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32">
                  <a:moveTo>
                    <a:pt x="130" y="19"/>
                  </a:moveTo>
                  <a:lnTo>
                    <a:pt x="128" y="17"/>
                  </a:lnTo>
                  <a:lnTo>
                    <a:pt x="16" y="129"/>
                  </a:lnTo>
                  <a:lnTo>
                    <a:pt x="16" y="131"/>
                  </a:lnTo>
                  <a:lnTo>
                    <a:pt x="18" y="129"/>
                  </a:lnTo>
                  <a:lnTo>
                    <a:pt x="2" y="114"/>
                  </a:lnTo>
                  <a:lnTo>
                    <a:pt x="1" y="114"/>
                  </a:lnTo>
                  <a:lnTo>
                    <a:pt x="2" y="115"/>
                  </a:lnTo>
                  <a:lnTo>
                    <a:pt x="114" y="3"/>
                  </a:lnTo>
                  <a:lnTo>
                    <a:pt x="113" y="2"/>
                  </a:lnTo>
                  <a:lnTo>
                    <a:pt x="113" y="3"/>
                  </a:lnTo>
                  <a:lnTo>
                    <a:pt x="128" y="19"/>
                  </a:lnTo>
                  <a:lnTo>
                    <a:pt x="130" y="19"/>
                  </a:lnTo>
                  <a:lnTo>
                    <a:pt x="128" y="17"/>
                  </a:lnTo>
                  <a:lnTo>
                    <a:pt x="130" y="19"/>
                  </a:lnTo>
                  <a:lnTo>
                    <a:pt x="130" y="17"/>
                  </a:lnTo>
                  <a:lnTo>
                    <a:pt x="114" y="2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1" y="115"/>
                  </a:lnTo>
                  <a:lnTo>
                    <a:pt x="16" y="131"/>
                  </a:lnTo>
                  <a:lnTo>
                    <a:pt x="16" y="132"/>
                  </a:lnTo>
                  <a:lnTo>
                    <a:pt x="18" y="131"/>
                  </a:lnTo>
                  <a:lnTo>
                    <a:pt x="130" y="19"/>
                  </a:lnTo>
                  <a:lnTo>
                    <a:pt x="131" y="19"/>
                  </a:lnTo>
                  <a:lnTo>
                    <a:pt x="130" y="17"/>
                  </a:lnTo>
                  <a:lnTo>
                    <a:pt x="13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73" name="Freeform 133"/>
            <p:cNvSpPr>
              <a:spLocks/>
            </p:cNvSpPr>
            <p:nvPr/>
          </p:nvSpPr>
          <p:spPr bwMode="auto">
            <a:xfrm>
              <a:off x="1267" y="3130"/>
              <a:ext cx="465" cy="479"/>
            </a:xfrm>
            <a:custGeom>
              <a:avLst/>
              <a:gdLst>
                <a:gd name="T0" fmla="*/ 462 w 465"/>
                <a:gd name="T1" fmla="*/ 0 h 479"/>
                <a:gd name="T2" fmla="*/ 462 w 465"/>
                <a:gd name="T3" fmla="*/ 477 h 479"/>
                <a:gd name="T4" fmla="*/ 464 w 465"/>
                <a:gd name="T5" fmla="*/ 477 h 479"/>
                <a:gd name="T6" fmla="*/ 464 w 465"/>
                <a:gd name="T7" fmla="*/ 476 h 479"/>
                <a:gd name="T8" fmla="*/ 2 w 465"/>
                <a:gd name="T9" fmla="*/ 476 h 479"/>
                <a:gd name="T10" fmla="*/ 2 w 465"/>
                <a:gd name="T11" fmla="*/ 477 h 479"/>
                <a:gd name="T12" fmla="*/ 3 w 465"/>
                <a:gd name="T13" fmla="*/ 477 h 479"/>
                <a:gd name="T14" fmla="*/ 3 w 465"/>
                <a:gd name="T15" fmla="*/ 0 h 479"/>
                <a:gd name="T16" fmla="*/ 0 w 465"/>
                <a:gd name="T17" fmla="*/ 0 h 479"/>
                <a:gd name="T18" fmla="*/ 0 w 465"/>
                <a:gd name="T19" fmla="*/ 477 h 479"/>
                <a:gd name="T20" fmla="*/ 0 w 465"/>
                <a:gd name="T21" fmla="*/ 479 h 479"/>
                <a:gd name="T22" fmla="*/ 2 w 465"/>
                <a:gd name="T23" fmla="*/ 479 h 479"/>
                <a:gd name="T24" fmla="*/ 464 w 465"/>
                <a:gd name="T25" fmla="*/ 479 h 479"/>
                <a:gd name="T26" fmla="*/ 465 w 465"/>
                <a:gd name="T27" fmla="*/ 479 h 479"/>
                <a:gd name="T28" fmla="*/ 465 w 465"/>
                <a:gd name="T29" fmla="*/ 477 h 479"/>
                <a:gd name="T30" fmla="*/ 465 w 465"/>
                <a:gd name="T31" fmla="*/ 0 h 479"/>
                <a:gd name="T32" fmla="*/ 462 w 465"/>
                <a:gd name="T3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5" h="479">
                  <a:moveTo>
                    <a:pt x="462" y="0"/>
                  </a:moveTo>
                  <a:lnTo>
                    <a:pt x="462" y="477"/>
                  </a:lnTo>
                  <a:lnTo>
                    <a:pt x="464" y="477"/>
                  </a:lnTo>
                  <a:lnTo>
                    <a:pt x="464" y="476"/>
                  </a:lnTo>
                  <a:lnTo>
                    <a:pt x="2" y="476"/>
                  </a:lnTo>
                  <a:lnTo>
                    <a:pt x="2" y="477"/>
                  </a:lnTo>
                  <a:lnTo>
                    <a:pt x="3" y="477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77"/>
                  </a:lnTo>
                  <a:lnTo>
                    <a:pt x="0" y="479"/>
                  </a:lnTo>
                  <a:lnTo>
                    <a:pt x="2" y="479"/>
                  </a:lnTo>
                  <a:lnTo>
                    <a:pt x="464" y="479"/>
                  </a:lnTo>
                  <a:lnTo>
                    <a:pt x="465" y="479"/>
                  </a:lnTo>
                  <a:lnTo>
                    <a:pt x="465" y="477"/>
                  </a:lnTo>
                  <a:lnTo>
                    <a:pt x="465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74" name="Freeform 134"/>
            <p:cNvSpPr>
              <a:spLocks/>
            </p:cNvSpPr>
            <p:nvPr/>
          </p:nvSpPr>
          <p:spPr bwMode="auto">
            <a:xfrm>
              <a:off x="1267" y="3130"/>
              <a:ext cx="465" cy="479"/>
            </a:xfrm>
            <a:custGeom>
              <a:avLst/>
              <a:gdLst>
                <a:gd name="T0" fmla="*/ 462 w 465"/>
                <a:gd name="T1" fmla="*/ 0 h 479"/>
                <a:gd name="T2" fmla="*/ 462 w 465"/>
                <a:gd name="T3" fmla="*/ 477 h 479"/>
                <a:gd name="T4" fmla="*/ 464 w 465"/>
                <a:gd name="T5" fmla="*/ 477 h 479"/>
                <a:gd name="T6" fmla="*/ 464 w 465"/>
                <a:gd name="T7" fmla="*/ 476 h 479"/>
                <a:gd name="T8" fmla="*/ 2 w 465"/>
                <a:gd name="T9" fmla="*/ 476 h 479"/>
                <a:gd name="T10" fmla="*/ 2 w 465"/>
                <a:gd name="T11" fmla="*/ 477 h 479"/>
                <a:gd name="T12" fmla="*/ 3 w 465"/>
                <a:gd name="T13" fmla="*/ 477 h 479"/>
                <a:gd name="T14" fmla="*/ 3 w 465"/>
                <a:gd name="T15" fmla="*/ 0 h 479"/>
                <a:gd name="T16" fmla="*/ 0 w 465"/>
                <a:gd name="T17" fmla="*/ 0 h 479"/>
                <a:gd name="T18" fmla="*/ 0 w 465"/>
                <a:gd name="T19" fmla="*/ 477 h 479"/>
                <a:gd name="T20" fmla="*/ 0 w 465"/>
                <a:gd name="T21" fmla="*/ 479 h 479"/>
                <a:gd name="T22" fmla="*/ 2 w 465"/>
                <a:gd name="T23" fmla="*/ 479 h 479"/>
                <a:gd name="T24" fmla="*/ 464 w 465"/>
                <a:gd name="T25" fmla="*/ 479 h 479"/>
                <a:gd name="T26" fmla="*/ 465 w 465"/>
                <a:gd name="T27" fmla="*/ 479 h 479"/>
                <a:gd name="T28" fmla="*/ 465 w 465"/>
                <a:gd name="T29" fmla="*/ 477 h 479"/>
                <a:gd name="T30" fmla="*/ 465 w 465"/>
                <a:gd name="T31" fmla="*/ 0 h 479"/>
                <a:gd name="T32" fmla="*/ 462 w 465"/>
                <a:gd name="T3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5" h="479">
                  <a:moveTo>
                    <a:pt x="462" y="0"/>
                  </a:moveTo>
                  <a:lnTo>
                    <a:pt x="462" y="477"/>
                  </a:lnTo>
                  <a:lnTo>
                    <a:pt x="464" y="477"/>
                  </a:lnTo>
                  <a:lnTo>
                    <a:pt x="464" y="476"/>
                  </a:lnTo>
                  <a:lnTo>
                    <a:pt x="2" y="476"/>
                  </a:lnTo>
                  <a:lnTo>
                    <a:pt x="2" y="477"/>
                  </a:lnTo>
                  <a:lnTo>
                    <a:pt x="3" y="477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77"/>
                  </a:lnTo>
                  <a:lnTo>
                    <a:pt x="0" y="479"/>
                  </a:lnTo>
                  <a:lnTo>
                    <a:pt x="2" y="479"/>
                  </a:lnTo>
                  <a:lnTo>
                    <a:pt x="464" y="479"/>
                  </a:lnTo>
                  <a:lnTo>
                    <a:pt x="465" y="479"/>
                  </a:lnTo>
                  <a:lnTo>
                    <a:pt x="465" y="477"/>
                  </a:lnTo>
                  <a:lnTo>
                    <a:pt x="465" y="0"/>
                  </a:lnTo>
                  <a:lnTo>
                    <a:pt x="4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75" name="Freeform 135"/>
            <p:cNvSpPr>
              <a:spLocks/>
            </p:cNvSpPr>
            <p:nvPr/>
          </p:nvSpPr>
          <p:spPr bwMode="auto">
            <a:xfrm>
              <a:off x="864" y="3109"/>
              <a:ext cx="294" cy="42"/>
            </a:xfrm>
            <a:custGeom>
              <a:avLst/>
              <a:gdLst>
                <a:gd name="T0" fmla="*/ 294 w 294"/>
                <a:gd name="T1" fmla="*/ 0 h 42"/>
                <a:gd name="T2" fmla="*/ 289 w 294"/>
                <a:gd name="T3" fmla="*/ 19 h 42"/>
                <a:gd name="T4" fmla="*/ 289 w 294"/>
                <a:gd name="T5" fmla="*/ 42 h 42"/>
                <a:gd name="T6" fmla="*/ 0 w 294"/>
                <a:gd name="T7" fmla="*/ 42 h 42"/>
                <a:gd name="T8" fmla="*/ 4 w 294"/>
                <a:gd name="T9" fmla="*/ 0 h 42"/>
                <a:gd name="T10" fmla="*/ 294 w 29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42">
                  <a:moveTo>
                    <a:pt x="294" y="0"/>
                  </a:moveTo>
                  <a:lnTo>
                    <a:pt x="289" y="19"/>
                  </a:lnTo>
                  <a:lnTo>
                    <a:pt x="289" y="42"/>
                  </a:lnTo>
                  <a:lnTo>
                    <a:pt x="0" y="42"/>
                  </a:lnTo>
                  <a:lnTo>
                    <a:pt x="4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76" name="Freeform 136"/>
            <p:cNvSpPr>
              <a:spLocks/>
            </p:cNvSpPr>
            <p:nvPr/>
          </p:nvSpPr>
          <p:spPr bwMode="auto">
            <a:xfrm>
              <a:off x="1141" y="3096"/>
              <a:ext cx="89" cy="67"/>
            </a:xfrm>
            <a:custGeom>
              <a:avLst/>
              <a:gdLst>
                <a:gd name="T0" fmla="*/ 10 w 89"/>
                <a:gd name="T1" fmla="*/ 0 h 67"/>
                <a:gd name="T2" fmla="*/ 0 w 89"/>
                <a:gd name="T3" fmla="*/ 67 h 67"/>
                <a:gd name="T4" fmla="*/ 89 w 89"/>
                <a:gd name="T5" fmla="*/ 37 h 67"/>
                <a:gd name="T6" fmla="*/ 10 w 89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7">
                  <a:moveTo>
                    <a:pt x="10" y="0"/>
                  </a:moveTo>
                  <a:lnTo>
                    <a:pt x="0" y="67"/>
                  </a:lnTo>
                  <a:lnTo>
                    <a:pt x="89" y="3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77" name="Freeform 137"/>
            <p:cNvSpPr>
              <a:spLocks/>
            </p:cNvSpPr>
            <p:nvPr/>
          </p:nvSpPr>
          <p:spPr bwMode="auto">
            <a:xfrm>
              <a:off x="1141" y="3096"/>
              <a:ext cx="89" cy="67"/>
            </a:xfrm>
            <a:custGeom>
              <a:avLst/>
              <a:gdLst>
                <a:gd name="T0" fmla="*/ 10 w 89"/>
                <a:gd name="T1" fmla="*/ 0 h 67"/>
                <a:gd name="T2" fmla="*/ 0 w 89"/>
                <a:gd name="T3" fmla="*/ 67 h 67"/>
                <a:gd name="T4" fmla="*/ 89 w 89"/>
                <a:gd name="T5" fmla="*/ 3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67">
                  <a:moveTo>
                    <a:pt x="10" y="0"/>
                  </a:moveTo>
                  <a:lnTo>
                    <a:pt x="0" y="67"/>
                  </a:lnTo>
                  <a:lnTo>
                    <a:pt x="89" y="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78" name="Rectangle 138"/>
            <p:cNvSpPr>
              <a:spLocks noChangeArrowheads="1"/>
            </p:cNvSpPr>
            <p:nvPr/>
          </p:nvSpPr>
          <p:spPr bwMode="auto">
            <a:xfrm>
              <a:off x="1228" y="3331"/>
              <a:ext cx="1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79" name="Freeform 139"/>
            <p:cNvSpPr>
              <a:spLocks/>
            </p:cNvSpPr>
            <p:nvPr/>
          </p:nvSpPr>
          <p:spPr bwMode="auto">
            <a:xfrm>
              <a:off x="1227" y="3330"/>
              <a:ext cx="19" cy="18"/>
            </a:xfrm>
            <a:custGeom>
              <a:avLst/>
              <a:gdLst>
                <a:gd name="T0" fmla="*/ 18 w 19"/>
                <a:gd name="T1" fmla="*/ 17 h 18"/>
                <a:gd name="T2" fmla="*/ 18 w 19"/>
                <a:gd name="T3" fmla="*/ 15 h 18"/>
                <a:gd name="T4" fmla="*/ 1 w 19"/>
                <a:gd name="T5" fmla="*/ 15 h 18"/>
                <a:gd name="T6" fmla="*/ 1 w 19"/>
                <a:gd name="T7" fmla="*/ 17 h 18"/>
                <a:gd name="T8" fmla="*/ 3 w 19"/>
                <a:gd name="T9" fmla="*/ 17 h 18"/>
                <a:gd name="T10" fmla="*/ 3 w 19"/>
                <a:gd name="T11" fmla="*/ 1 h 18"/>
                <a:gd name="T12" fmla="*/ 1 w 19"/>
                <a:gd name="T13" fmla="*/ 1 h 18"/>
                <a:gd name="T14" fmla="*/ 1 w 19"/>
                <a:gd name="T15" fmla="*/ 3 h 18"/>
                <a:gd name="T16" fmla="*/ 18 w 19"/>
                <a:gd name="T17" fmla="*/ 3 h 18"/>
                <a:gd name="T18" fmla="*/ 18 w 19"/>
                <a:gd name="T19" fmla="*/ 1 h 18"/>
                <a:gd name="T20" fmla="*/ 17 w 19"/>
                <a:gd name="T21" fmla="*/ 1 h 18"/>
                <a:gd name="T22" fmla="*/ 17 w 19"/>
                <a:gd name="T23" fmla="*/ 17 h 18"/>
                <a:gd name="T24" fmla="*/ 18 w 19"/>
                <a:gd name="T25" fmla="*/ 17 h 18"/>
                <a:gd name="T26" fmla="*/ 18 w 19"/>
                <a:gd name="T27" fmla="*/ 15 h 18"/>
                <a:gd name="T28" fmla="*/ 18 w 19"/>
                <a:gd name="T29" fmla="*/ 17 h 18"/>
                <a:gd name="T30" fmla="*/ 19 w 19"/>
                <a:gd name="T31" fmla="*/ 17 h 18"/>
                <a:gd name="T32" fmla="*/ 19 w 19"/>
                <a:gd name="T33" fmla="*/ 1 h 18"/>
                <a:gd name="T34" fmla="*/ 19 w 19"/>
                <a:gd name="T35" fmla="*/ 0 h 18"/>
                <a:gd name="T36" fmla="*/ 18 w 19"/>
                <a:gd name="T37" fmla="*/ 0 h 18"/>
                <a:gd name="T38" fmla="*/ 1 w 19"/>
                <a:gd name="T39" fmla="*/ 0 h 18"/>
                <a:gd name="T40" fmla="*/ 0 w 19"/>
                <a:gd name="T41" fmla="*/ 0 h 18"/>
                <a:gd name="T42" fmla="*/ 0 w 19"/>
                <a:gd name="T43" fmla="*/ 1 h 18"/>
                <a:gd name="T44" fmla="*/ 0 w 19"/>
                <a:gd name="T45" fmla="*/ 17 h 18"/>
                <a:gd name="T46" fmla="*/ 0 w 19"/>
                <a:gd name="T47" fmla="*/ 18 h 18"/>
                <a:gd name="T48" fmla="*/ 1 w 19"/>
                <a:gd name="T49" fmla="*/ 18 h 18"/>
                <a:gd name="T50" fmla="*/ 18 w 19"/>
                <a:gd name="T51" fmla="*/ 18 h 18"/>
                <a:gd name="T52" fmla="*/ 19 w 19"/>
                <a:gd name="T53" fmla="*/ 18 h 18"/>
                <a:gd name="T54" fmla="*/ 19 w 19"/>
                <a:gd name="T55" fmla="*/ 17 h 18"/>
                <a:gd name="T56" fmla="*/ 18 w 19"/>
                <a:gd name="T5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18">
                  <a:moveTo>
                    <a:pt x="18" y="17"/>
                  </a:moveTo>
                  <a:lnTo>
                    <a:pt x="18" y="15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8" y="3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80" name="Freeform 140"/>
            <p:cNvSpPr>
              <a:spLocks/>
            </p:cNvSpPr>
            <p:nvPr/>
          </p:nvSpPr>
          <p:spPr bwMode="auto">
            <a:xfrm>
              <a:off x="1227" y="3330"/>
              <a:ext cx="19" cy="18"/>
            </a:xfrm>
            <a:custGeom>
              <a:avLst/>
              <a:gdLst>
                <a:gd name="T0" fmla="*/ 18 w 19"/>
                <a:gd name="T1" fmla="*/ 17 h 18"/>
                <a:gd name="T2" fmla="*/ 18 w 19"/>
                <a:gd name="T3" fmla="*/ 15 h 18"/>
                <a:gd name="T4" fmla="*/ 1 w 19"/>
                <a:gd name="T5" fmla="*/ 15 h 18"/>
                <a:gd name="T6" fmla="*/ 1 w 19"/>
                <a:gd name="T7" fmla="*/ 17 h 18"/>
                <a:gd name="T8" fmla="*/ 3 w 19"/>
                <a:gd name="T9" fmla="*/ 17 h 18"/>
                <a:gd name="T10" fmla="*/ 3 w 19"/>
                <a:gd name="T11" fmla="*/ 1 h 18"/>
                <a:gd name="T12" fmla="*/ 1 w 19"/>
                <a:gd name="T13" fmla="*/ 1 h 18"/>
                <a:gd name="T14" fmla="*/ 1 w 19"/>
                <a:gd name="T15" fmla="*/ 3 h 18"/>
                <a:gd name="T16" fmla="*/ 18 w 19"/>
                <a:gd name="T17" fmla="*/ 3 h 18"/>
                <a:gd name="T18" fmla="*/ 18 w 19"/>
                <a:gd name="T19" fmla="*/ 1 h 18"/>
                <a:gd name="T20" fmla="*/ 17 w 19"/>
                <a:gd name="T21" fmla="*/ 1 h 18"/>
                <a:gd name="T22" fmla="*/ 17 w 19"/>
                <a:gd name="T23" fmla="*/ 17 h 18"/>
                <a:gd name="T24" fmla="*/ 18 w 19"/>
                <a:gd name="T25" fmla="*/ 17 h 18"/>
                <a:gd name="T26" fmla="*/ 18 w 19"/>
                <a:gd name="T27" fmla="*/ 15 h 18"/>
                <a:gd name="T28" fmla="*/ 18 w 19"/>
                <a:gd name="T29" fmla="*/ 17 h 18"/>
                <a:gd name="T30" fmla="*/ 19 w 19"/>
                <a:gd name="T31" fmla="*/ 17 h 18"/>
                <a:gd name="T32" fmla="*/ 19 w 19"/>
                <a:gd name="T33" fmla="*/ 1 h 18"/>
                <a:gd name="T34" fmla="*/ 19 w 19"/>
                <a:gd name="T35" fmla="*/ 0 h 18"/>
                <a:gd name="T36" fmla="*/ 18 w 19"/>
                <a:gd name="T37" fmla="*/ 0 h 18"/>
                <a:gd name="T38" fmla="*/ 1 w 19"/>
                <a:gd name="T39" fmla="*/ 0 h 18"/>
                <a:gd name="T40" fmla="*/ 0 w 19"/>
                <a:gd name="T41" fmla="*/ 0 h 18"/>
                <a:gd name="T42" fmla="*/ 0 w 19"/>
                <a:gd name="T43" fmla="*/ 1 h 18"/>
                <a:gd name="T44" fmla="*/ 0 w 19"/>
                <a:gd name="T45" fmla="*/ 17 h 18"/>
                <a:gd name="T46" fmla="*/ 0 w 19"/>
                <a:gd name="T47" fmla="*/ 18 h 18"/>
                <a:gd name="T48" fmla="*/ 1 w 19"/>
                <a:gd name="T49" fmla="*/ 18 h 18"/>
                <a:gd name="T50" fmla="*/ 18 w 19"/>
                <a:gd name="T51" fmla="*/ 18 h 18"/>
                <a:gd name="T52" fmla="*/ 19 w 19"/>
                <a:gd name="T53" fmla="*/ 18 h 18"/>
                <a:gd name="T54" fmla="*/ 19 w 19"/>
                <a:gd name="T55" fmla="*/ 17 h 18"/>
                <a:gd name="T56" fmla="*/ 18 w 19"/>
                <a:gd name="T5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18">
                  <a:moveTo>
                    <a:pt x="18" y="17"/>
                  </a:moveTo>
                  <a:lnTo>
                    <a:pt x="18" y="15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8" y="3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18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81" name="Rectangle 141"/>
            <p:cNvSpPr>
              <a:spLocks noChangeArrowheads="1"/>
            </p:cNvSpPr>
            <p:nvPr/>
          </p:nvSpPr>
          <p:spPr bwMode="auto">
            <a:xfrm>
              <a:off x="1292" y="3331"/>
              <a:ext cx="16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82" name="Freeform 142"/>
            <p:cNvSpPr>
              <a:spLocks/>
            </p:cNvSpPr>
            <p:nvPr/>
          </p:nvSpPr>
          <p:spPr bwMode="auto">
            <a:xfrm>
              <a:off x="1291" y="3330"/>
              <a:ext cx="18" cy="18"/>
            </a:xfrm>
            <a:custGeom>
              <a:avLst/>
              <a:gdLst>
                <a:gd name="T0" fmla="*/ 17 w 18"/>
                <a:gd name="T1" fmla="*/ 17 h 18"/>
                <a:gd name="T2" fmla="*/ 17 w 18"/>
                <a:gd name="T3" fmla="*/ 15 h 18"/>
                <a:gd name="T4" fmla="*/ 1 w 18"/>
                <a:gd name="T5" fmla="*/ 15 h 18"/>
                <a:gd name="T6" fmla="*/ 1 w 18"/>
                <a:gd name="T7" fmla="*/ 17 h 18"/>
                <a:gd name="T8" fmla="*/ 3 w 18"/>
                <a:gd name="T9" fmla="*/ 17 h 18"/>
                <a:gd name="T10" fmla="*/ 3 w 18"/>
                <a:gd name="T11" fmla="*/ 1 h 18"/>
                <a:gd name="T12" fmla="*/ 1 w 18"/>
                <a:gd name="T13" fmla="*/ 1 h 18"/>
                <a:gd name="T14" fmla="*/ 1 w 18"/>
                <a:gd name="T15" fmla="*/ 3 h 18"/>
                <a:gd name="T16" fmla="*/ 17 w 18"/>
                <a:gd name="T17" fmla="*/ 3 h 18"/>
                <a:gd name="T18" fmla="*/ 17 w 18"/>
                <a:gd name="T19" fmla="*/ 1 h 18"/>
                <a:gd name="T20" fmla="*/ 15 w 18"/>
                <a:gd name="T21" fmla="*/ 1 h 18"/>
                <a:gd name="T22" fmla="*/ 15 w 18"/>
                <a:gd name="T23" fmla="*/ 17 h 18"/>
                <a:gd name="T24" fmla="*/ 17 w 18"/>
                <a:gd name="T25" fmla="*/ 17 h 18"/>
                <a:gd name="T26" fmla="*/ 17 w 18"/>
                <a:gd name="T27" fmla="*/ 15 h 18"/>
                <a:gd name="T28" fmla="*/ 17 w 18"/>
                <a:gd name="T29" fmla="*/ 17 h 18"/>
                <a:gd name="T30" fmla="*/ 18 w 18"/>
                <a:gd name="T31" fmla="*/ 17 h 18"/>
                <a:gd name="T32" fmla="*/ 18 w 18"/>
                <a:gd name="T33" fmla="*/ 1 h 18"/>
                <a:gd name="T34" fmla="*/ 18 w 18"/>
                <a:gd name="T35" fmla="*/ 0 h 18"/>
                <a:gd name="T36" fmla="*/ 17 w 18"/>
                <a:gd name="T37" fmla="*/ 0 h 18"/>
                <a:gd name="T38" fmla="*/ 1 w 18"/>
                <a:gd name="T39" fmla="*/ 0 h 18"/>
                <a:gd name="T40" fmla="*/ 0 w 18"/>
                <a:gd name="T41" fmla="*/ 0 h 18"/>
                <a:gd name="T42" fmla="*/ 0 w 18"/>
                <a:gd name="T43" fmla="*/ 1 h 18"/>
                <a:gd name="T44" fmla="*/ 0 w 18"/>
                <a:gd name="T45" fmla="*/ 17 h 18"/>
                <a:gd name="T46" fmla="*/ 0 w 18"/>
                <a:gd name="T47" fmla="*/ 18 h 18"/>
                <a:gd name="T48" fmla="*/ 1 w 18"/>
                <a:gd name="T49" fmla="*/ 18 h 18"/>
                <a:gd name="T50" fmla="*/ 17 w 18"/>
                <a:gd name="T51" fmla="*/ 18 h 18"/>
                <a:gd name="T52" fmla="*/ 18 w 18"/>
                <a:gd name="T53" fmla="*/ 18 h 18"/>
                <a:gd name="T54" fmla="*/ 18 w 18"/>
                <a:gd name="T55" fmla="*/ 17 h 18"/>
                <a:gd name="T56" fmla="*/ 17 w 18"/>
                <a:gd name="T5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" h="18">
                  <a:moveTo>
                    <a:pt x="17" y="17"/>
                  </a:moveTo>
                  <a:lnTo>
                    <a:pt x="17" y="15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83" name="Freeform 143"/>
            <p:cNvSpPr>
              <a:spLocks/>
            </p:cNvSpPr>
            <p:nvPr/>
          </p:nvSpPr>
          <p:spPr bwMode="auto">
            <a:xfrm>
              <a:off x="1291" y="3330"/>
              <a:ext cx="18" cy="18"/>
            </a:xfrm>
            <a:custGeom>
              <a:avLst/>
              <a:gdLst>
                <a:gd name="T0" fmla="*/ 17 w 18"/>
                <a:gd name="T1" fmla="*/ 17 h 18"/>
                <a:gd name="T2" fmla="*/ 17 w 18"/>
                <a:gd name="T3" fmla="*/ 15 h 18"/>
                <a:gd name="T4" fmla="*/ 1 w 18"/>
                <a:gd name="T5" fmla="*/ 15 h 18"/>
                <a:gd name="T6" fmla="*/ 1 w 18"/>
                <a:gd name="T7" fmla="*/ 17 h 18"/>
                <a:gd name="T8" fmla="*/ 3 w 18"/>
                <a:gd name="T9" fmla="*/ 17 h 18"/>
                <a:gd name="T10" fmla="*/ 3 w 18"/>
                <a:gd name="T11" fmla="*/ 1 h 18"/>
                <a:gd name="T12" fmla="*/ 1 w 18"/>
                <a:gd name="T13" fmla="*/ 1 h 18"/>
                <a:gd name="T14" fmla="*/ 1 w 18"/>
                <a:gd name="T15" fmla="*/ 3 h 18"/>
                <a:gd name="T16" fmla="*/ 17 w 18"/>
                <a:gd name="T17" fmla="*/ 3 h 18"/>
                <a:gd name="T18" fmla="*/ 17 w 18"/>
                <a:gd name="T19" fmla="*/ 1 h 18"/>
                <a:gd name="T20" fmla="*/ 15 w 18"/>
                <a:gd name="T21" fmla="*/ 1 h 18"/>
                <a:gd name="T22" fmla="*/ 15 w 18"/>
                <a:gd name="T23" fmla="*/ 17 h 18"/>
                <a:gd name="T24" fmla="*/ 17 w 18"/>
                <a:gd name="T25" fmla="*/ 17 h 18"/>
                <a:gd name="T26" fmla="*/ 17 w 18"/>
                <a:gd name="T27" fmla="*/ 15 h 18"/>
                <a:gd name="T28" fmla="*/ 17 w 18"/>
                <a:gd name="T29" fmla="*/ 17 h 18"/>
                <a:gd name="T30" fmla="*/ 18 w 18"/>
                <a:gd name="T31" fmla="*/ 17 h 18"/>
                <a:gd name="T32" fmla="*/ 18 w 18"/>
                <a:gd name="T33" fmla="*/ 1 h 18"/>
                <a:gd name="T34" fmla="*/ 18 w 18"/>
                <a:gd name="T35" fmla="*/ 0 h 18"/>
                <a:gd name="T36" fmla="*/ 17 w 18"/>
                <a:gd name="T37" fmla="*/ 0 h 18"/>
                <a:gd name="T38" fmla="*/ 1 w 18"/>
                <a:gd name="T39" fmla="*/ 0 h 18"/>
                <a:gd name="T40" fmla="*/ 0 w 18"/>
                <a:gd name="T41" fmla="*/ 0 h 18"/>
                <a:gd name="T42" fmla="*/ 0 w 18"/>
                <a:gd name="T43" fmla="*/ 1 h 18"/>
                <a:gd name="T44" fmla="*/ 0 w 18"/>
                <a:gd name="T45" fmla="*/ 17 h 18"/>
                <a:gd name="T46" fmla="*/ 0 w 18"/>
                <a:gd name="T47" fmla="*/ 18 h 18"/>
                <a:gd name="T48" fmla="*/ 1 w 18"/>
                <a:gd name="T49" fmla="*/ 18 h 18"/>
                <a:gd name="T50" fmla="*/ 17 w 18"/>
                <a:gd name="T51" fmla="*/ 18 h 18"/>
                <a:gd name="T52" fmla="*/ 18 w 18"/>
                <a:gd name="T53" fmla="*/ 18 h 18"/>
                <a:gd name="T54" fmla="*/ 18 w 18"/>
                <a:gd name="T55" fmla="*/ 17 h 18"/>
                <a:gd name="T56" fmla="*/ 17 w 18"/>
                <a:gd name="T5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" h="18">
                  <a:moveTo>
                    <a:pt x="17" y="17"/>
                  </a:moveTo>
                  <a:lnTo>
                    <a:pt x="17" y="15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7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84" name="Rectangle 144"/>
            <p:cNvSpPr>
              <a:spLocks noChangeArrowheads="1"/>
            </p:cNvSpPr>
            <p:nvPr/>
          </p:nvSpPr>
          <p:spPr bwMode="auto">
            <a:xfrm>
              <a:off x="1971" y="3343"/>
              <a:ext cx="16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85" name="Freeform 145"/>
            <p:cNvSpPr>
              <a:spLocks/>
            </p:cNvSpPr>
            <p:nvPr/>
          </p:nvSpPr>
          <p:spPr bwMode="auto">
            <a:xfrm>
              <a:off x="1970" y="3341"/>
              <a:ext cx="18" cy="20"/>
            </a:xfrm>
            <a:custGeom>
              <a:avLst/>
              <a:gdLst>
                <a:gd name="T0" fmla="*/ 17 w 18"/>
                <a:gd name="T1" fmla="*/ 18 h 20"/>
                <a:gd name="T2" fmla="*/ 17 w 18"/>
                <a:gd name="T3" fmla="*/ 17 h 20"/>
                <a:gd name="T4" fmla="*/ 1 w 18"/>
                <a:gd name="T5" fmla="*/ 17 h 20"/>
                <a:gd name="T6" fmla="*/ 1 w 18"/>
                <a:gd name="T7" fmla="*/ 18 h 20"/>
                <a:gd name="T8" fmla="*/ 3 w 18"/>
                <a:gd name="T9" fmla="*/ 18 h 20"/>
                <a:gd name="T10" fmla="*/ 3 w 18"/>
                <a:gd name="T11" fmla="*/ 2 h 20"/>
                <a:gd name="T12" fmla="*/ 1 w 18"/>
                <a:gd name="T13" fmla="*/ 2 h 20"/>
                <a:gd name="T14" fmla="*/ 1 w 18"/>
                <a:gd name="T15" fmla="*/ 3 h 20"/>
                <a:gd name="T16" fmla="*/ 17 w 18"/>
                <a:gd name="T17" fmla="*/ 3 h 20"/>
                <a:gd name="T18" fmla="*/ 17 w 18"/>
                <a:gd name="T19" fmla="*/ 2 h 20"/>
                <a:gd name="T20" fmla="*/ 15 w 18"/>
                <a:gd name="T21" fmla="*/ 2 h 20"/>
                <a:gd name="T22" fmla="*/ 15 w 18"/>
                <a:gd name="T23" fmla="*/ 18 h 20"/>
                <a:gd name="T24" fmla="*/ 17 w 18"/>
                <a:gd name="T25" fmla="*/ 18 h 20"/>
                <a:gd name="T26" fmla="*/ 17 w 18"/>
                <a:gd name="T27" fmla="*/ 17 h 20"/>
                <a:gd name="T28" fmla="*/ 17 w 18"/>
                <a:gd name="T29" fmla="*/ 18 h 20"/>
                <a:gd name="T30" fmla="*/ 18 w 18"/>
                <a:gd name="T31" fmla="*/ 18 h 20"/>
                <a:gd name="T32" fmla="*/ 18 w 18"/>
                <a:gd name="T33" fmla="*/ 2 h 20"/>
                <a:gd name="T34" fmla="*/ 18 w 18"/>
                <a:gd name="T35" fmla="*/ 0 h 20"/>
                <a:gd name="T36" fmla="*/ 17 w 18"/>
                <a:gd name="T37" fmla="*/ 0 h 20"/>
                <a:gd name="T38" fmla="*/ 1 w 18"/>
                <a:gd name="T39" fmla="*/ 0 h 20"/>
                <a:gd name="T40" fmla="*/ 0 w 18"/>
                <a:gd name="T41" fmla="*/ 0 h 20"/>
                <a:gd name="T42" fmla="*/ 0 w 18"/>
                <a:gd name="T43" fmla="*/ 2 h 20"/>
                <a:gd name="T44" fmla="*/ 0 w 18"/>
                <a:gd name="T45" fmla="*/ 18 h 20"/>
                <a:gd name="T46" fmla="*/ 0 w 18"/>
                <a:gd name="T47" fmla="*/ 20 h 20"/>
                <a:gd name="T48" fmla="*/ 1 w 18"/>
                <a:gd name="T49" fmla="*/ 20 h 20"/>
                <a:gd name="T50" fmla="*/ 17 w 18"/>
                <a:gd name="T51" fmla="*/ 20 h 20"/>
                <a:gd name="T52" fmla="*/ 18 w 18"/>
                <a:gd name="T53" fmla="*/ 20 h 20"/>
                <a:gd name="T54" fmla="*/ 18 w 18"/>
                <a:gd name="T55" fmla="*/ 18 h 20"/>
                <a:gd name="T56" fmla="*/ 17 w 18"/>
                <a:gd name="T57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" h="20">
                  <a:moveTo>
                    <a:pt x="17" y="18"/>
                  </a:moveTo>
                  <a:lnTo>
                    <a:pt x="17" y="17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86" name="Freeform 146"/>
            <p:cNvSpPr>
              <a:spLocks/>
            </p:cNvSpPr>
            <p:nvPr/>
          </p:nvSpPr>
          <p:spPr bwMode="auto">
            <a:xfrm>
              <a:off x="1970" y="3341"/>
              <a:ext cx="18" cy="20"/>
            </a:xfrm>
            <a:custGeom>
              <a:avLst/>
              <a:gdLst>
                <a:gd name="T0" fmla="*/ 17 w 18"/>
                <a:gd name="T1" fmla="*/ 18 h 20"/>
                <a:gd name="T2" fmla="*/ 17 w 18"/>
                <a:gd name="T3" fmla="*/ 17 h 20"/>
                <a:gd name="T4" fmla="*/ 1 w 18"/>
                <a:gd name="T5" fmla="*/ 17 h 20"/>
                <a:gd name="T6" fmla="*/ 1 w 18"/>
                <a:gd name="T7" fmla="*/ 18 h 20"/>
                <a:gd name="T8" fmla="*/ 3 w 18"/>
                <a:gd name="T9" fmla="*/ 18 h 20"/>
                <a:gd name="T10" fmla="*/ 3 w 18"/>
                <a:gd name="T11" fmla="*/ 2 h 20"/>
                <a:gd name="T12" fmla="*/ 1 w 18"/>
                <a:gd name="T13" fmla="*/ 2 h 20"/>
                <a:gd name="T14" fmla="*/ 1 w 18"/>
                <a:gd name="T15" fmla="*/ 3 h 20"/>
                <a:gd name="T16" fmla="*/ 17 w 18"/>
                <a:gd name="T17" fmla="*/ 3 h 20"/>
                <a:gd name="T18" fmla="*/ 17 w 18"/>
                <a:gd name="T19" fmla="*/ 2 h 20"/>
                <a:gd name="T20" fmla="*/ 15 w 18"/>
                <a:gd name="T21" fmla="*/ 2 h 20"/>
                <a:gd name="T22" fmla="*/ 15 w 18"/>
                <a:gd name="T23" fmla="*/ 18 h 20"/>
                <a:gd name="T24" fmla="*/ 17 w 18"/>
                <a:gd name="T25" fmla="*/ 18 h 20"/>
                <a:gd name="T26" fmla="*/ 17 w 18"/>
                <a:gd name="T27" fmla="*/ 17 h 20"/>
                <a:gd name="T28" fmla="*/ 17 w 18"/>
                <a:gd name="T29" fmla="*/ 18 h 20"/>
                <a:gd name="T30" fmla="*/ 18 w 18"/>
                <a:gd name="T31" fmla="*/ 18 h 20"/>
                <a:gd name="T32" fmla="*/ 18 w 18"/>
                <a:gd name="T33" fmla="*/ 2 h 20"/>
                <a:gd name="T34" fmla="*/ 18 w 18"/>
                <a:gd name="T35" fmla="*/ 0 h 20"/>
                <a:gd name="T36" fmla="*/ 17 w 18"/>
                <a:gd name="T37" fmla="*/ 0 h 20"/>
                <a:gd name="T38" fmla="*/ 1 w 18"/>
                <a:gd name="T39" fmla="*/ 0 h 20"/>
                <a:gd name="T40" fmla="*/ 0 w 18"/>
                <a:gd name="T41" fmla="*/ 0 h 20"/>
                <a:gd name="T42" fmla="*/ 0 w 18"/>
                <a:gd name="T43" fmla="*/ 2 h 20"/>
                <a:gd name="T44" fmla="*/ 0 w 18"/>
                <a:gd name="T45" fmla="*/ 18 h 20"/>
                <a:gd name="T46" fmla="*/ 0 w 18"/>
                <a:gd name="T47" fmla="*/ 20 h 20"/>
                <a:gd name="T48" fmla="*/ 1 w 18"/>
                <a:gd name="T49" fmla="*/ 20 h 20"/>
                <a:gd name="T50" fmla="*/ 17 w 18"/>
                <a:gd name="T51" fmla="*/ 20 h 20"/>
                <a:gd name="T52" fmla="*/ 18 w 18"/>
                <a:gd name="T53" fmla="*/ 20 h 20"/>
                <a:gd name="T54" fmla="*/ 18 w 18"/>
                <a:gd name="T55" fmla="*/ 18 h 20"/>
                <a:gd name="T56" fmla="*/ 17 w 18"/>
                <a:gd name="T57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" h="20">
                  <a:moveTo>
                    <a:pt x="17" y="18"/>
                  </a:moveTo>
                  <a:lnTo>
                    <a:pt x="17" y="17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7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87" name="Rectangle 147"/>
            <p:cNvSpPr>
              <a:spLocks noChangeArrowheads="1"/>
            </p:cNvSpPr>
            <p:nvPr/>
          </p:nvSpPr>
          <p:spPr bwMode="auto">
            <a:xfrm>
              <a:off x="4329" y="1732"/>
              <a:ext cx="79" cy="3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88" name="Rectangle 148"/>
            <p:cNvSpPr>
              <a:spLocks noChangeArrowheads="1"/>
            </p:cNvSpPr>
            <p:nvPr/>
          </p:nvSpPr>
          <p:spPr bwMode="auto">
            <a:xfrm>
              <a:off x="4329" y="1732"/>
              <a:ext cx="79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89" name="Freeform 149"/>
            <p:cNvSpPr>
              <a:spLocks/>
            </p:cNvSpPr>
            <p:nvPr/>
          </p:nvSpPr>
          <p:spPr bwMode="auto">
            <a:xfrm>
              <a:off x="4327" y="1731"/>
              <a:ext cx="83" cy="371"/>
            </a:xfrm>
            <a:custGeom>
              <a:avLst/>
              <a:gdLst>
                <a:gd name="T0" fmla="*/ 81 w 83"/>
                <a:gd name="T1" fmla="*/ 370 h 371"/>
                <a:gd name="T2" fmla="*/ 81 w 83"/>
                <a:gd name="T3" fmla="*/ 368 h 371"/>
                <a:gd name="T4" fmla="*/ 2 w 83"/>
                <a:gd name="T5" fmla="*/ 368 h 371"/>
                <a:gd name="T6" fmla="*/ 2 w 83"/>
                <a:gd name="T7" fmla="*/ 370 h 371"/>
                <a:gd name="T8" fmla="*/ 3 w 83"/>
                <a:gd name="T9" fmla="*/ 370 h 371"/>
                <a:gd name="T10" fmla="*/ 3 w 83"/>
                <a:gd name="T11" fmla="*/ 1 h 371"/>
                <a:gd name="T12" fmla="*/ 2 w 83"/>
                <a:gd name="T13" fmla="*/ 1 h 371"/>
                <a:gd name="T14" fmla="*/ 2 w 83"/>
                <a:gd name="T15" fmla="*/ 3 h 371"/>
                <a:gd name="T16" fmla="*/ 81 w 83"/>
                <a:gd name="T17" fmla="*/ 3 h 371"/>
                <a:gd name="T18" fmla="*/ 81 w 83"/>
                <a:gd name="T19" fmla="*/ 1 h 371"/>
                <a:gd name="T20" fmla="*/ 80 w 83"/>
                <a:gd name="T21" fmla="*/ 1 h 371"/>
                <a:gd name="T22" fmla="*/ 80 w 83"/>
                <a:gd name="T23" fmla="*/ 370 h 371"/>
                <a:gd name="T24" fmla="*/ 81 w 83"/>
                <a:gd name="T25" fmla="*/ 370 h 371"/>
                <a:gd name="T26" fmla="*/ 81 w 83"/>
                <a:gd name="T27" fmla="*/ 368 h 371"/>
                <a:gd name="T28" fmla="*/ 81 w 83"/>
                <a:gd name="T29" fmla="*/ 370 h 371"/>
                <a:gd name="T30" fmla="*/ 83 w 83"/>
                <a:gd name="T31" fmla="*/ 370 h 371"/>
                <a:gd name="T32" fmla="*/ 83 w 83"/>
                <a:gd name="T33" fmla="*/ 1 h 371"/>
                <a:gd name="T34" fmla="*/ 83 w 83"/>
                <a:gd name="T35" fmla="*/ 0 h 371"/>
                <a:gd name="T36" fmla="*/ 81 w 83"/>
                <a:gd name="T37" fmla="*/ 0 h 371"/>
                <a:gd name="T38" fmla="*/ 2 w 83"/>
                <a:gd name="T39" fmla="*/ 0 h 371"/>
                <a:gd name="T40" fmla="*/ 0 w 83"/>
                <a:gd name="T41" fmla="*/ 0 h 371"/>
                <a:gd name="T42" fmla="*/ 0 w 83"/>
                <a:gd name="T43" fmla="*/ 1 h 371"/>
                <a:gd name="T44" fmla="*/ 0 w 83"/>
                <a:gd name="T45" fmla="*/ 370 h 371"/>
                <a:gd name="T46" fmla="*/ 0 w 83"/>
                <a:gd name="T47" fmla="*/ 371 h 371"/>
                <a:gd name="T48" fmla="*/ 2 w 83"/>
                <a:gd name="T49" fmla="*/ 371 h 371"/>
                <a:gd name="T50" fmla="*/ 81 w 83"/>
                <a:gd name="T51" fmla="*/ 371 h 371"/>
                <a:gd name="T52" fmla="*/ 83 w 83"/>
                <a:gd name="T53" fmla="*/ 371 h 371"/>
                <a:gd name="T54" fmla="*/ 83 w 83"/>
                <a:gd name="T55" fmla="*/ 370 h 371"/>
                <a:gd name="T56" fmla="*/ 81 w 83"/>
                <a:gd name="T57" fmla="*/ 37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371">
                  <a:moveTo>
                    <a:pt x="81" y="370"/>
                  </a:moveTo>
                  <a:lnTo>
                    <a:pt x="81" y="368"/>
                  </a:lnTo>
                  <a:lnTo>
                    <a:pt x="2" y="368"/>
                  </a:lnTo>
                  <a:lnTo>
                    <a:pt x="2" y="370"/>
                  </a:lnTo>
                  <a:lnTo>
                    <a:pt x="3" y="37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81" y="3"/>
                  </a:lnTo>
                  <a:lnTo>
                    <a:pt x="81" y="1"/>
                  </a:lnTo>
                  <a:lnTo>
                    <a:pt x="80" y="1"/>
                  </a:lnTo>
                  <a:lnTo>
                    <a:pt x="80" y="370"/>
                  </a:lnTo>
                  <a:lnTo>
                    <a:pt x="81" y="370"/>
                  </a:lnTo>
                  <a:lnTo>
                    <a:pt x="81" y="368"/>
                  </a:lnTo>
                  <a:lnTo>
                    <a:pt x="81" y="370"/>
                  </a:lnTo>
                  <a:lnTo>
                    <a:pt x="83" y="370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70"/>
                  </a:lnTo>
                  <a:lnTo>
                    <a:pt x="0" y="371"/>
                  </a:lnTo>
                  <a:lnTo>
                    <a:pt x="2" y="371"/>
                  </a:lnTo>
                  <a:lnTo>
                    <a:pt x="81" y="371"/>
                  </a:lnTo>
                  <a:lnTo>
                    <a:pt x="83" y="371"/>
                  </a:lnTo>
                  <a:lnTo>
                    <a:pt x="83" y="370"/>
                  </a:lnTo>
                  <a:lnTo>
                    <a:pt x="81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90" name="Freeform 150"/>
            <p:cNvSpPr>
              <a:spLocks/>
            </p:cNvSpPr>
            <p:nvPr/>
          </p:nvSpPr>
          <p:spPr bwMode="auto">
            <a:xfrm>
              <a:off x="4327" y="1731"/>
              <a:ext cx="83" cy="371"/>
            </a:xfrm>
            <a:custGeom>
              <a:avLst/>
              <a:gdLst>
                <a:gd name="T0" fmla="*/ 81 w 83"/>
                <a:gd name="T1" fmla="*/ 370 h 371"/>
                <a:gd name="T2" fmla="*/ 81 w 83"/>
                <a:gd name="T3" fmla="*/ 368 h 371"/>
                <a:gd name="T4" fmla="*/ 2 w 83"/>
                <a:gd name="T5" fmla="*/ 368 h 371"/>
                <a:gd name="T6" fmla="*/ 2 w 83"/>
                <a:gd name="T7" fmla="*/ 370 h 371"/>
                <a:gd name="T8" fmla="*/ 3 w 83"/>
                <a:gd name="T9" fmla="*/ 370 h 371"/>
                <a:gd name="T10" fmla="*/ 3 w 83"/>
                <a:gd name="T11" fmla="*/ 1 h 371"/>
                <a:gd name="T12" fmla="*/ 2 w 83"/>
                <a:gd name="T13" fmla="*/ 1 h 371"/>
                <a:gd name="T14" fmla="*/ 2 w 83"/>
                <a:gd name="T15" fmla="*/ 3 h 371"/>
                <a:gd name="T16" fmla="*/ 81 w 83"/>
                <a:gd name="T17" fmla="*/ 3 h 371"/>
                <a:gd name="T18" fmla="*/ 81 w 83"/>
                <a:gd name="T19" fmla="*/ 1 h 371"/>
                <a:gd name="T20" fmla="*/ 80 w 83"/>
                <a:gd name="T21" fmla="*/ 1 h 371"/>
                <a:gd name="T22" fmla="*/ 80 w 83"/>
                <a:gd name="T23" fmla="*/ 370 h 371"/>
                <a:gd name="T24" fmla="*/ 81 w 83"/>
                <a:gd name="T25" fmla="*/ 370 h 371"/>
                <a:gd name="T26" fmla="*/ 81 w 83"/>
                <a:gd name="T27" fmla="*/ 368 h 371"/>
                <a:gd name="T28" fmla="*/ 81 w 83"/>
                <a:gd name="T29" fmla="*/ 370 h 371"/>
                <a:gd name="T30" fmla="*/ 83 w 83"/>
                <a:gd name="T31" fmla="*/ 370 h 371"/>
                <a:gd name="T32" fmla="*/ 83 w 83"/>
                <a:gd name="T33" fmla="*/ 1 h 371"/>
                <a:gd name="T34" fmla="*/ 83 w 83"/>
                <a:gd name="T35" fmla="*/ 0 h 371"/>
                <a:gd name="T36" fmla="*/ 81 w 83"/>
                <a:gd name="T37" fmla="*/ 0 h 371"/>
                <a:gd name="T38" fmla="*/ 2 w 83"/>
                <a:gd name="T39" fmla="*/ 0 h 371"/>
                <a:gd name="T40" fmla="*/ 0 w 83"/>
                <a:gd name="T41" fmla="*/ 0 h 371"/>
                <a:gd name="T42" fmla="*/ 0 w 83"/>
                <a:gd name="T43" fmla="*/ 1 h 371"/>
                <a:gd name="T44" fmla="*/ 0 w 83"/>
                <a:gd name="T45" fmla="*/ 370 h 371"/>
                <a:gd name="T46" fmla="*/ 0 w 83"/>
                <a:gd name="T47" fmla="*/ 371 h 371"/>
                <a:gd name="T48" fmla="*/ 2 w 83"/>
                <a:gd name="T49" fmla="*/ 371 h 371"/>
                <a:gd name="T50" fmla="*/ 81 w 83"/>
                <a:gd name="T51" fmla="*/ 371 h 371"/>
                <a:gd name="T52" fmla="*/ 83 w 83"/>
                <a:gd name="T53" fmla="*/ 371 h 371"/>
                <a:gd name="T54" fmla="*/ 83 w 83"/>
                <a:gd name="T55" fmla="*/ 370 h 371"/>
                <a:gd name="T56" fmla="*/ 81 w 83"/>
                <a:gd name="T57" fmla="*/ 37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371">
                  <a:moveTo>
                    <a:pt x="81" y="370"/>
                  </a:moveTo>
                  <a:lnTo>
                    <a:pt x="81" y="368"/>
                  </a:lnTo>
                  <a:lnTo>
                    <a:pt x="2" y="368"/>
                  </a:lnTo>
                  <a:lnTo>
                    <a:pt x="2" y="370"/>
                  </a:lnTo>
                  <a:lnTo>
                    <a:pt x="3" y="37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81" y="3"/>
                  </a:lnTo>
                  <a:lnTo>
                    <a:pt x="81" y="1"/>
                  </a:lnTo>
                  <a:lnTo>
                    <a:pt x="80" y="1"/>
                  </a:lnTo>
                  <a:lnTo>
                    <a:pt x="80" y="370"/>
                  </a:lnTo>
                  <a:lnTo>
                    <a:pt x="81" y="370"/>
                  </a:lnTo>
                  <a:lnTo>
                    <a:pt x="81" y="368"/>
                  </a:lnTo>
                  <a:lnTo>
                    <a:pt x="81" y="370"/>
                  </a:lnTo>
                  <a:lnTo>
                    <a:pt x="83" y="370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70"/>
                  </a:lnTo>
                  <a:lnTo>
                    <a:pt x="0" y="371"/>
                  </a:lnTo>
                  <a:lnTo>
                    <a:pt x="2" y="371"/>
                  </a:lnTo>
                  <a:lnTo>
                    <a:pt x="81" y="371"/>
                  </a:lnTo>
                  <a:lnTo>
                    <a:pt x="83" y="371"/>
                  </a:lnTo>
                  <a:lnTo>
                    <a:pt x="83" y="370"/>
                  </a:lnTo>
                  <a:lnTo>
                    <a:pt x="81" y="3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91" name="Rectangle 151"/>
            <p:cNvSpPr>
              <a:spLocks noChangeArrowheads="1"/>
            </p:cNvSpPr>
            <p:nvPr/>
          </p:nvSpPr>
          <p:spPr bwMode="auto">
            <a:xfrm>
              <a:off x="4558" y="1734"/>
              <a:ext cx="81" cy="3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92" name="Rectangle 152"/>
            <p:cNvSpPr>
              <a:spLocks noChangeArrowheads="1"/>
            </p:cNvSpPr>
            <p:nvPr/>
          </p:nvSpPr>
          <p:spPr bwMode="auto">
            <a:xfrm>
              <a:off x="4558" y="1734"/>
              <a:ext cx="81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93" name="Freeform 153"/>
            <p:cNvSpPr>
              <a:spLocks/>
            </p:cNvSpPr>
            <p:nvPr/>
          </p:nvSpPr>
          <p:spPr bwMode="auto">
            <a:xfrm>
              <a:off x="4557" y="1732"/>
              <a:ext cx="84" cy="370"/>
            </a:xfrm>
            <a:custGeom>
              <a:avLst/>
              <a:gdLst>
                <a:gd name="T0" fmla="*/ 82 w 84"/>
                <a:gd name="T1" fmla="*/ 369 h 370"/>
                <a:gd name="T2" fmla="*/ 82 w 84"/>
                <a:gd name="T3" fmla="*/ 367 h 370"/>
                <a:gd name="T4" fmla="*/ 1 w 84"/>
                <a:gd name="T5" fmla="*/ 367 h 370"/>
                <a:gd name="T6" fmla="*/ 1 w 84"/>
                <a:gd name="T7" fmla="*/ 369 h 370"/>
                <a:gd name="T8" fmla="*/ 2 w 84"/>
                <a:gd name="T9" fmla="*/ 369 h 370"/>
                <a:gd name="T10" fmla="*/ 2 w 84"/>
                <a:gd name="T11" fmla="*/ 2 h 370"/>
                <a:gd name="T12" fmla="*/ 1 w 84"/>
                <a:gd name="T13" fmla="*/ 2 h 370"/>
                <a:gd name="T14" fmla="*/ 1 w 84"/>
                <a:gd name="T15" fmla="*/ 3 h 370"/>
                <a:gd name="T16" fmla="*/ 82 w 84"/>
                <a:gd name="T17" fmla="*/ 3 h 370"/>
                <a:gd name="T18" fmla="*/ 82 w 84"/>
                <a:gd name="T19" fmla="*/ 2 h 370"/>
                <a:gd name="T20" fmla="*/ 81 w 84"/>
                <a:gd name="T21" fmla="*/ 2 h 370"/>
                <a:gd name="T22" fmla="*/ 81 w 84"/>
                <a:gd name="T23" fmla="*/ 369 h 370"/>
                <a:gd name="T24" fmla="*/ 82 w 84"/>
                <a:gd name="T25" fmla="*/ 369 h 370"/>
                <a:gd name="T26" fmla="*/ 82 w 84"/>
                <a:gd name="T27" fmla="*/ 367 h 370"/>
                <a:gd name="T28" fmla="*/ 82 w 84"/>
                <a:gd name="T29" fmla="*/ 369 h 370"/>
                <a:gd name="T30" fmla="*/ 84 w 84"/>
                <a:gd name="T31" fmla="*/ 369 h 370"/>
                <a:gd name="T32" fmla="*/ 84 w 84"/>
                <a:gd name="T33" fmla="*/ 2 h 370"/>
                <a:gd name="T34" fmla="*/ 84 w 84"/>
                <a:gd name="T35" fmla="*/ 0 h 370"/>
                <a:gd name="T36" fmla="*/ 82 w 84"/>
                <a:gd name="T37" fmla="*/ 0 h 370"/>
                <a:gd name="T38" fmla="*/ 1 w 84"/>
                <a:gd name="T39" fmla="*/ 0 h 370"/>
                <a:gd name="T40" fmla="*/ 0 w 84"/>
                <a:gd name="T41" fmla="*/ 0 h 370"/>
                <a:gd name="T42" fmla="*/ 0 w 84"/>
                <a:gd name="T43" fmla="*/ 2 h 370"/>
                <a:gd name="T44" fmla="*/ 0 w 84"/>
                <a:gd name="T45" fmla="*/ 369 h 370"/>
                <a:gd name="T46" fmla="*/ 0 w 84"/>
                <a:gd name="T47" fmla="*/ 370 h 370"/>
                <a:gd name="T48" fmla="*/ 1 w 84"/>
                <a:gd name="T49" fmla="*/ 370 h 370"/>
                <a:gd name="T50" fmla="*/ 82 w 84"/>
                <a:gd name="T51" fmla="*/ 370 h 370"/>
                <a:gd name="T52" fmla="*/ 84 w 84"/>
                <a:gd name="T53" fmla="*/ 370 h 370"/>
                <a:gd name="T54" fmla="*/ 84 w 84"/>
                <a:gd name="T55" fmla="*/ 369 h 370"/>
                <a:gd name="T56" fmla="*/ 82 w 84"/>
                <a:gd name="T57" fmla="*/ 36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370">
                  <a:moveTo>
                    <a:pt x="82" y="369"/>
                  </a:moveTo>
                  <a:lnTo>
                    <a:pt x="82" y="367"/>
                  </a:lnTo>
                  <a:lnTo>
                    <a:pt x="1" y="367"/>
                  </a:lnTo>
                  <a:lnTo>
                    <a:pt x="1" y="369"/>
                  </a:lnTo>
                  <a:lnTo>
                    <a:pt x="2" y="369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1" y="2"/>
                  </a:lnTo>
                  <a:lnTo>
                    <a:pt x="81" y="369"/>
                  </a:lnTo>
                  <a:lnTo>
                    <a:pt x="82" y="369"/>
                  </a:lnTo>
                  <a:lnTo>
                    <a:pt x="82" y="367"/>
                  </a:lnTo>
                  <a:lnTo>
                    <a:pt x="82" y="369"/>
                  </a:lnTo>
                  <a:lnTo>
                    <a:pt x="84" y="369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69"/>
                  </a:lnTo>
                  <a:lnTo>
                    <a:pt x="0" y="370"/>
                  </a:lnTo>
                  <a:lnTo>
                    <a:pt x="1" y="370"/>
                  </a:lnTo>
                  <a:lnTo>
                    <a:pt x="82" y="370"/>
                  </a:lnTo>
                  <a:lnTo>
                    <a:pt x="84" y="370"/>
                  </a:lnTo>
                  <a:lnTo>
                    <a:pt x="84" y="369"/>
                  </a:lnTo>
                  <a:lnTo>
                    <a:pt x="82" y="3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94" name="Freeform 154"/>
            <p:cNvSpPr>
              <a:spLocks/>
            </p:cNvSpPr>
            <p:nvPr/>
          </p:nvSpPr>
          <p:spPr bwMode="auto">
            <a:xfrm>
              <a:off x="4557" y="1732"/>
              <a:ext cx="84" cy="370"/>
            </a:xfrm>
            <a:custGeom>
              <a:avLst/>
              <a:gdLst>
                <a:gd name="T0" fmla="*/ 82 w 84"/>
                <a:gd name="T1" fmla="*/ 369 h 370"/>
                <a:gd name="T2" fmla="*/ 82 w 84"/>
                <a:gd name="T3" fmla="*/ 367 h 370"/>
                <a:gd name="T4" fmla="*/ 1 w 84"/>
                <a:gd name="T5" fmla="*/ 367 h 370"/>
                <a:gd name="T6" fmla="*/ 1 w 84"/>
                <a:gd name="T7" fmla="*/ 369 h 370"/>
                <a:gd name="T8" fmla="*/ 2 w 84"/>
                <a:gd name="T9" fmla="*/ 369 h 370"/>
                <a:gd name="T10" fmla="*/ 2 w 84"/>
                <a:gd name="T11" fmla="*/ 2 h 370"/>
                <a:gd name="T12" fmla="*/ 1 w 84"/>
                <a:gd name="T13" fmla="*/ 2 h 370"/>
                <a:gd name="T14" fmla="*/ 1 w 84"/>
                <a:gd name="T15" fmla="*/ 3 h 370"/>
                <a:gd name="T16" fmla="*/ 82 w 84"/>
                <a:gd name="T17" fmla="*/ 3 h 370"/>
                <a:gd name="T18" fmla="*/ 82 w 84"/>
                <a:gd name="T19" fmla="*/ 2 h 370"/>
                <a:gd name="T20" fmla="*/ 81 w 84"/>
                <a:gd name="T21" fmla="*/ 2 h 370"/>
                <a:gd name="T22" fmla="*/ 81 w 84"/>
                <a:gd name="T23" fmla="*/ 369 h 370"/>
                <a:gd name="T24" fmla="*/ 82 w 84"/>
                <a:gd name="T25" fmla="*/ 369 h 370"/>
                <a:gd name="T26" fmla="*/ 82 w 84"/>
                <a:gd name="T27" fmla="*/ 367 h 370"/>
                <a:gd name="T28" fmla="*/ 82 w 84"/>
                <a:gd name="T29" fmla="*/ 369 h 370"/>
                <a:gd name="T30" fmla="*/ 84 w 84"/>
                <a:gd name="T31" fmla="*/ 369 h 370"/>
                <a:gd name="T32" fmla="*/ 84 w 84"/>
                <a:gd name="T33" fmla="*/ 2 h 370"/>
                <a:gd name="T34" fmla="*/ 84 w 84"/>
                <a:gd name="T35" fmla="*/ 0 h 370"/>
                <a:gd name="T36" fmla="*/ 82 w 84"/>
                <a:gd name="T37" fmla="*/ 0 h 370"/>
                <a:gd name="T38" fmla="*/ 1 w 84"/>
                <a:gd name="T39" fmla="*/ 0 h 370"/>
                <a:gd name="T40" fmla="*/ 0 w 84"/>
                <a:gd name="T41" fmla="*/ 0 h 370"/>
                <a:gd name="T42" fmla="*/ 0 w 84"/>
                <a:gd name="T43" fmla="*/ 2 h 370"/>
                <a:gd name="T44" fmla="*/ 0 w 84"/>
                <a:gd name="T45" fmla="*/ 369 h 370"/>
                <a:gd name="T46" fmla="*/ 0 w 84"/>
                <a:gd name="T47" fmla="*/ 370 h 370"/>
                <a:gd name="T48" fmla="*/ 1 w 84"/>
                <a:gd name="T49" fmla="*/ 370 h 370"/>
                <a:gd name="T50" fmla="*/ 82 w 84"/>
                <a:gd name="T51" fmla="*/ 370 h 370"/>
                <a:gd name="T52" fmla="*/ 84 w 84"/>
                <a:gd name="T53" fmla="*/ 370 h 370"/>
                <a:gd name="T54" fmla="*/ 84 w 84"/>
                <a:gd name="T55" fmla="*/ 369 h 370"/>
                <a:gd name="T56" fmla="*/ 82 w 84"/>
                <a:gd name="T57" fmla="*/ 36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370">
                  <a:moveTo>
                    <a:pt x="82" y="369"/>
                  </a:moveTo>
                  <a:lnTo>
                    <a:pt x="82" y="367"/>
                  </a:lnTo>
                  <a:lnTo>
                    <a:pt x="1" y="367"/>
                  </a:lnTo>
                  <a:lnTo>
                    <a:pt x="1" y="369"/>
                  </a:lnTo>
                  <a:lnTo>
                    <a:pt x="2" y="369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1" y="2"/>
                  </a:lnTo>
                  <a:lnTo>
                    <a:pt x="81" y="369"/>
                  </a:lnTo>
                  <a:lnTo>
                    <a:pt x="82" y="369"/>
                  </a:lnTo>
                  <a:lnTo>
                    <a:pt x="82" y="367"/>
                  </a:lnTo>
                  <a:lnTo>
                    <a:pt x="82" y="369"/>
                  </a:lnTo>
                  <a:lnTo>
                    <a:pt x="84" y="369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69"/>
                  </a:lnTo>
                  <a:lnTo>
                    <a:pt x="0" y="370"/>
                  </a:lnTo>
                  <a:lnTo>
                    <a:pt x="1" y="370"/>
                  </a:lnTo>
                  <a:lnTo>
                    <a:pt x="82" y="370"/>
                  </a:lnTo>
                  <a:lnTo>
                    <a:pt x="84" y="370"/>
                  </a:lnTo>
                  <a:lnTo>
                    <a:pt x="84" y="369"/>
                  </a:lnTo>
                  <a:lnTo>
                    <a:pt x="82" y="3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95" name="Freeform 155"/>
            <p:cNvSpPr>
              <a:spLocks noEditPoints="1"/>
            </p:cNvSpPr>
            <p:nvPr/>
          </p:nvSpPr>
          <p:spPr bwMode="auto">
            <a:xfrm>
              <a:off x="4319" y="1924"/>
              <a:ext cx="334" cy="198"/>
            </a:xfrm>
            <a:custGeom>
              <a:avLst/>
              <a:gdLst>
                <a:gd name="T0" fmla="*/ 334 w 334"/>
                <a:gd name="T1" fmla="*/ 2 h 198"/>
                <a:gd name="T2" fmla="*/ 327 w 334"/>
                <a:gd name="T3" fmla="*/ 9 h 198"/>
                <a:gd name="T4" fmla="*/ 322 w 334"/>
                <a:gd name="T5" fmla="*/ 42 h 198"/>
                <a:gd name="T6" fmla="*/ 324 w 334"/>
                <a:gd name="T7" fmla="*/ 18 h 198"/>
                <a:gd name="T8" fmla="*/ 308 w 334"/>
                <a:gd name="T9" fmla="*/ 73 h 198"/>
                <a:gd name="T10" fmla="*/ 313 w 334"/>
                <a:gd name="T11" fmla="*/ 51 h 198"/>
                <a:gd name="T12" fmla="*/ 308 w 334"/>
                <a:gd name="T13" fmla="*/ 73 h 198"/>
                <a:gd name="T14" fmla="*/ 303 w 334"/>
                <a:gd name="T15" fmla="*/ 83 h 198"/>
                <a:gd name="T16" fmla="*/ 289 w 334"/>
                <a:gd name="T17" fmla="*/ 101 h 198"/>
                <a:gd name="T18" fmla="*/ 274 w 334"/>
                <a:gd name="T19" fmla="*/ 132 h 198"/>
                <a:gd name="T20" fmla="*/ 284 w 334"/>
                <a:gd name="T21" fmla="*/ 111 h 198"/>
                <a:gd name="T22" fmla="*/ 253 w 334"/>
                <a:gd name="T23" fmla="*/ 157 h 198"/>
                <a:gd name="T24" fmla="*/ 264 w 334"/>
                <a:gd name="T25" fmla="*/ 137 h 198"/>
                <a:gd name="T26" fmla="*/ 253 w 334"/>
                <a:gd name="T27" fmla="*/ 157 h 198"/>
                <a:gd name="T28" fmla="*/ 235 w 334"/>
                <a:gd name="T29" fmla="*/ 172 h 198"/>
                <a:gd name="T30" fmla="*/ 242 w 334"/>
                <a:gd name="T31" fmla="*/ 163 h 198"/>
                <a:gd name="T32" fmla="*/ 226 w 334"/>
                <a:gd name="T33" fmla="*/ 179 h 198"/>
                <a:gd name="T34" fmla="*/ 205 w 334"/>
                <a:gd name="T35" fmla="*/ 189 h 198"/>
                <a:gd name="T36" fmla="*/ 214 w 334"/>
                <a:gd name="T37" fmla="*/ 181 h 198"/>
                <a:gd name="T38" fmla="*/ 196 w 334"/>
                <a:gd name="T39" fmla="*/ 193 h 198"/>
                <a:gd name="T40" fmla="*/ 165 w 334"/>
                <a:gd name="T41" fmla="*/ 198 h 198"/>
                <a:gd name="T42" fmla="*/ 184 w 334"/>
                <a:gd name="T43" fmla="*/ 196 h 198"/>
                <a:gd name="T44" fmla="*/ 165 w 334"/>
                <a:gd name="T45" fmla="*/ 193 h 198"/>
                <a:gd name="T46" fmla="*/ 162 w 334"/>
                <a:gd name="T47" fmla="*/ 198 h 198"/>
                <a:gd name="T48" fmla="*/ 138 w 334"/>
                <a:gd name="T49" fmla="*/ 195 h 198"/>
                <a:gd name="T50" fmla="*/ 151 w 334"/>
                <a:gd name="T51" fmla="*/ 192 h 198"/>
                <a:gd name="T52" fmla="*/ 128 w 334"/>
                <a:gd name="T53" fmla="*/ 191 h 198"/>
                <a:gd name="T54" fmla="*/ 107 w 334"/>
                <a:gd name="T55" fmla="*/ 182 h 198"/>
                <a:gd name="T56" fmla="*/ 120 w 334"/>
                <a:gd name="T57" fmla="*/ 184 h 198"/>
                <a:gd name="T58" fmla="*/ 98 w 334"/>
                <a:gd name="T59" fmla="*/ 175 h 198"/>
                <a:gd name="T60" fmla="*/ 89 w 334"/>
                <a:gd name="T61" fmla="*/ 168 h 198"/>
                <a:gd name="T62" fmla="*/ 75 w 334"/>
                <a:gd name="T63" fmla="*/ 150 h 198"/>
                <a:gd name="T64" fmla="*/ 52 w 334"/>
                <a:gd name="T65" fmla="*/ 126 h 198"/>
                <a:gd name="T66" fmla="*/ 68 w 334"/>
                <a:gd name="T67" fmla="*/ 142 h 198"/>
                <a:gd name="T68" fmla="*/ 35 w 334"/>
                <a:gd name="T69" fmla="*/ 97 h 198"/>
                <a:gd name="T70" fmla="*/ 50 w 334"/>
                <a:gd name="T71" fmla="*/ 114 h 198"/>
                <a:gd name="T72" fmla="*/ 35 w 334"/>
                <a:gd name="T73" fmla="*/ 97 h 198"/>
                <a:gd name="T74" fmla="*/ 31 w 334"/>
                <a:gd name="T75" fmla="*/ 87 h 198"/>
                <a:gd name="T76" fmla="*/ 25 w 334"/>
                <a:gd name="T77" fmla="*/ 65 h 198"/>
                <a:gd name="T78" fmla="*/ 10 w 334"/>
                <a:gd name="T79" fmla="*/ 34 h 198"/>
                <a:gd name="T80" fmla="*/ 21 w 334"/>
                <a:gd name="T81" fmla="*/ 53 h 198"/>
                <a:gd name="T82" fmla="*/ 0 w 334"/>
                <a:gd name="T83" fmla="*/ 2 h 198"/>
                <a:gd name="T84" fmla="*/ 10 w 334"/>
                <a:gd name="T85" fmla="*/ 23 h 198"/>
                <a:gd name="T86" fmla="*/ 5 w 334"/>
                <a:gd name="T87" fmla="*/ 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4" h="198">
                  <a:moveTo>
                    <a:pt x="331" y="10"/>
                  </a:moveTo>
                  <a:lnTo>
                    <a:pt x="331" y="10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27" y="9"/>
                  </a:lnTo>
                  <a:lnTo>
                    <a:pt x="331" y="10"/>
                  </a:lnTo>
                  <a:close/>
                  <a:moveTo>
                    <a:pt x="322" y="42"/>
                  </a:moveTo>
                  <a:lnTo>
                    <a:pt x="322" y="42"/>
                  </a:lnTo>
                  <a:lnTo>
                    <a:pt x="329" y="20"/>
                  </a:lnTo>
                  <a:lnTo>
                    <a:pt x="324" y="18"/>
                  </a:lnTo>
                  <a:lnTo>
                    <a:pt x="324" y="18"/>
                  </a:lnTo>
                  <a:lnTo>
                    <a:pt x="317" y="41"/>
                  </a:lnTo>
                  <a:lnTo>
                    <a:pt x="322" y="42"/>
                  </a:lnTo>
                  <a:close/>
                  <a:moveTo>
                    <a:pt x="308" y="73"/>
                  </a:moveTo>
                  <a:lnTo>
                    <a:pt x="308" y="73"/>
                  </a:lnTo>
                  <a:lnTo>
                    <a:pt x="317" y="52"/>
                  </a:lnTo>
                  <a:lnTo>
                    <a:pt x="313" y="51"/>
                  </a:lnTo>
                  <a:lnTo>
                    <a:pt x="313" y="51"/>
                  </a:lnTo>
                  <a:lnTo>
                    <a:pt x="305" y="72"/>
                  </a:lnTo>
                  <a:lnTo>
                    <a:pt x="308" y="73"/>
                  </a:lnTo>
                  <a:close/>
                  <a:moveTo>
                    <a:pt x="292" y="102"/>
                  </a:moveTo>
                  <a:lnTo>
                    <a:pt x="292" y="102"/>
                  </a:lnTo>
                  <a:lnTo>
                    <a:pt x="303" y="83"/>
                  </a:lnTo>
                  <a:lnTo>
                    <a:pt x="299" y="81"/>
                  </a:lnTo>
                  <a:lnTo>
                    <a:pt x="299" y="81"/>
                  </a:lnTo>
                  <a:lnTo>
                    <a:pt x="289" y="101"/>
                  </a:lnTo>
                  <a:lnTo>
                    <a:pt x="292" y="102"/>
                  </a:lnTo>
                  <a:close/>
                  <a:moveTo>
                    <a:pt x="274" y="132"/>
                  </a:moveTo>
                  <a:lnTo>
                    <a:pt x="274" y="132"/>
                  </a:lnTo>
                  <a:lnTo>
                    <a:pt x="287" y="112"/>
                  </a:lnTo>
                  <a:lnTo>
                    <a:pt x="284" y="111"/>
                  </a:lnTo>
                  <a:lnTo>
                    <a:pt x="284" y="111"/>
                  </a:lnTo>
                  <a:lnTo>
                    <a:pt x="271" y="129"/>
                  </a:lnTo>
                  <a:lnTo>
                    <a:pt x="274" y="132"/>
                  </a:lnTo>
                  <a:close/>
                  <a:moveTo>
                    <a:pt x="253" y="157"/>
                  </a:moveTo>
                  <a:lnTo>
                    <a:pt x="253" y="157"/>
                  </a:lnTo>
                  <a:lnTo>
                    <a:pt x="267" y="140"/>
                  </a:lnTo>
                  <a:lnTo>
                    <a:pt x="264" y="137"/>
                  </a:lnTo>
                  <a:lnTo>
                    <a:pt x="264" y="137"/>
                  </a:lnTo>
                  <a:lnTo>
                    <a:pt x="249" y="154"/>
                  </a:lnTo>
                  <a:lnTo>
                    <a:pt x="253" y="157"/>
                  </a:lnTo>
                  <a:close/>
                  <a:moveTo>
                    <a:pt x="226" y="179"/>
                  </a:moveTo>
                  <a:lnTo>
                    <a:pt x="226" y="179"/>
                  </a:lnTo>
                  <a:lnTo>
                    <a:pt x="235" y="172"/>
                  </a:lnTo>
                  <a:lnTo>
                    <a:pt x="245" y="165"/>
                  </a:lnTo>
                  <a:lnTo>
                    <a:pt x="242" y="163"/>
                  </a:lnTo>
                  <a:lnTo>
                    <a:pt x="242" y="163"/>
                  </a:lnTo>
                  <a:lnTo>
                    <a:pt x="233" y="170"/>
                  </a:lnTo>
                  <a:lnTo>
                    <a:pt x="224" y="175"/>
                  </a:lnTo>
                  <a:lnTo>
                    <a:pt x="226" y="179"/>
                  </a:lnTo>
                  <a:close/>
                  <a:moveTo>
                    <a:pt x="196" y="193"/>
                  </a:moveTo>
                  <a:lnTo>
                    <a:pt x="196" y="193"/>
                  </a:lnTo>
                  <a:lnTo>
                    <a:pt x="205" y="189"/>
                  </a:lnTo>
                  <a:lnTo>
                    <a:pt x="217" y="185"/>
                  </a:lnTo>
                  <a:lnTo>
                    <a:pt x="214" y="181"/>
                  </a:lnTo>
                  <a:lnTo>
                    <a:pt x="214" y="181"/>
                  </a:lnTo>
                  <a:lnTo>
                    <a:pt x="204" y="185"/>
                  </a:lnTo>
                  <a:lnTo>
                    <a:pt x="194" y="189"/>
                  </a:lnTo>
                  <a:lnTo>
                    <a:pt x="196" y="193"/>
                  </a:lnTo>
                  <a:close/>
                  <a:moveTo>
                    <a:pt x="162" y="198"/>
                  </a:moveTo>
                  <a:lnTo>
                    <a:pt x="162" y="198"/>
                  </a:lnTo>
                  <a:lnTo>
                    <a:pt x="165" y="198"/>
                  </a:lnTo>
                  <a:lnTo>
                    <a:pt x="165" y="198"/>
                  </a:lnTo>
                  <a:lnTo>
                    <a:pt x="175" y="198"/>
                  </a:lnTo>
                  <a:lnTo>
                    <a:pt x="184" y="196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65" y="193"/>
                  </a:lnTo>
                  <a:lnTo>
                    <a:pt x="165" y="193"/>
                  </a:lnTo>
                  <a:lnTo>
                    <a:pt x="162" y="193"/>
                  </a:lnTo>
                  <a:lnTo>
                    <a:pt x="162" y="198"/>
                  </a:lnTo>
                  <a:close/>
                  <a:moveTo>
                    <a:pt x="128" y="191"/>
                  </a:moveTo>
                  <a:lnTo>
                    <a:pt x="128" y="191"/>
                  </a:lnTo>
                  <a:lnTo>
                    <a:pt x="138" y="195"/>
                  </a:lnTo>
                  <a:lnTo>
                    <a:pt x="151" y="196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40" y="191"/>
                  </a:lnTo>
                  <a:lnTo>
                    <a:pt x="130" y="188"/>
                  </a:lnTo>
                  <a:lnTo>
                    <a:pt x="128" y="191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7" y="182"/>
                  </a:lnTo>
                  <a:lnTo>
                    <a:pt x="117" y="186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0" y="178"/>
                  </a:lnTo>
                  <a:lnTo>
                    <a:pt x="101" y="172"/>
                  </a:lnTo>
                  <a:lnTo>
                    <a:pt x="98" y="175"/>
                  </a:lnTo>
                  <a:close/>
                  <a:moveTo>
                    <a:pt x="73" y="153"/>
                  </a:moveTo>
                  <a:lnTo>
                    <a:pt x="73" y="153"/>
                  </a:lnTo>
                  <a:lnTo>
                    <a:pt x="89" y="168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75" y="150"/>
                  </a:lnTo>
                  <a:lnTo>
                    <a:pt x="73" y="153"/>
                  </a:lnTo>
                  <a:close/>
                  <a:moveTo>
                    <a:pt x="52" y="126"/>
                  </a:moveTo>
                  <a:lnTo>
                    <a:pt x="52" y="126"/>
                  </a:lnTo>
                  <a:lnTo>
                    <a:pt x="66" y="144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56" y="123"/>
                  </a:lnTo>
                  <a:lnTo>
                    <a:pt x="52" y="126"/>
                  </a:lnTo>
                  <a:close/>
                  <a:moveTo>
                    <a:pt x="35" y="97"/>
                  </a:moveTo>
                  <a:lnTo>
                    <a:pt x="35" y="97"/>
                  </a:lnTo>
                  <a:lnTo>
                    <a:pt x="46" y="116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39" y="94"/>
                  </a:lnTo>
                  <a:lnTo>
                    <a:pt x="35" y="97"/>
                  </a:lnTo>
                  <a:close/>
                  <a:moveTo>
                    <a:pt x="21" y="66"/>
                  </a:moveTo>
                  <a:lnTo>
                    <a:pt x="21" y="66"/>
                  </a:lnTo>
                  <a:lnTo>
                    <a:pt x="31" y="87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25" y="65"/>
                  </a:lnTo>
                  <a:lnTo>
                    <a:pt x="21" y="66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17" y="55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14" y="32"/>
                  </a:lnTo>
                  <a:lnTo>
                    <a:pt x="10" y="34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5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96" name="Freeform 156"/>
            <p:cNvSpPr>
              <a:spLocks/>
            </p:cNvSpPr>
            <p:nvPr/>
          </p:nvSpPr>
          <p:spPr bwMode="auto">
            <a:xfrm>
              <a:off x="4646" y="1924"/>
              <a:ext cx="7" cy="10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7 w 7"/>
                <a:gd name="T5" fmla="*/ 2 h 10"/>
                <a:gd name="T6" fmla="*/ 3 w 7"/>
                <a:gd name="T7" fmla="*/ 0 h 10"/>
                <a:gd name="T8" fmla="*/ 3 w 7"/>
                <a:gd name="T9" fmla="*/ 0 h 10"/>
                <a:gd name="T10" fmla="*/ 0 w 7"/>
                <a:gd name="T11" fmla="*/ 9 h 10"/>
                <a:gd name="T12" fmla="*/ 4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4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97" name="Freeform 157"/>
            <p:cNvSpPr>
              <a:spLocks/>
            </p:cNvSpPr>
            <p:nvPr/>
          </p:nvSpPr>
          <p:spPr bwMode="auto">
            <a:xfrm>
              <a:off x="4636" y="1942"/>
              <a:ext cx="12" cy="24"/>
            </a:xfrm>
            <a:custGeom>
              <a:avLst/>
              <a:gdLst>
                <a:gd name="T0" fmla="*/ 5 w 12"/>
                <a:gd name="T1" fmla="*/ 24 h 24"/>
                <a:gd name="T2" fmla="*/ 5 w 12"/>
                <a:gd name="T3" fmla="*/ 24 h 24"/>
                <a:gd name="T4" fmla="*/ 12 w 12"/>
                <a:gd name="T5" fmla="*/ 2 h 24"/>
                <a:gd name="T6" fmla="*/ 7 w 12"/>
                <a:gd name="T7" fmla="*/ 0 h 24"/>
                <a:gd name="T8" fmla="*/ 7 w 12"/>
                <a:gd name="T9" fmla="*/ 0 h 24"/>
                <a:gd name="T10" fmla="*/ 0 w 12"/>
                <a:gd name="T11" fmla="*/ 23 h 24"/>
                <a:gd name="T12" fmla="*/ 5 w 12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5" y="24"/>
                  </a:moveTo>
                  <a:lnTo>
                    <a:pt x="5" y="24"/>
                  </a:lnTo>
                  <a:lnTo>
                    <a:pt x="12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3"/>
                  </a:lnTo>
                  <a:lnTo>
                    <a:pt x="5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98" name="Freeform 158"/>
            <p:cNvSpPr>
              <a:spLocks/>
            </p:cNvSpPr>
            <p:nvPr/>
          </p:nvSpPr>
          <p:spPr bwMode="auto">
            <a:xfrm>
              <a:off x="4624" y="1975"/>
              <a:ext cx="12" cy="22"/>
            </a:xfrm>
            <a:custGeom>
              <a:avLst/>
              <a:gdLst>
                <a:gd name="T0" fmla="*/ 3 w 12"/>
                <a:gd name="T1" fmla="*/ 22 h 22"/>
                <a:gd name="T2" fmla="*/ 3 w 12"/>
                <a:gd name="T3" fmla="*/ 22 h 22"/>
                <a:gd name="T4" fmla="*/ 12 w 12"/>
                <a:gd name="T5" fmla="*/ 1 h 22"/>
                <a:gd name="T6" fmla="*/ 8 w 12"/>
                <a:gd name="T7" fmla="*/ 0 h 22"/>
                <a:gd name="T8" fmla="*/ 8 w 12"/>
                <a:gd name="T9" fmla="*/ 0 h 22"/>
                <a:gd name="T10" fmla="*/ 0 w 12"/>
                <a:gd name="T11" fmla="*/ 21 h 22"/>
                <a:gd name="T12" fmla="*/ 3 w 1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3" y="22"/>
                  </a:moveTo>
                  <a:lnTo>
                    <a:pt x="3" y="2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1"/>
                  </a:lnTo>
                  <a:lnTo>
                    <a:pt x="3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99" name="Freeform 159"/>
            <p:cNvSpPr>
              <a:spLocks/>
            </p:cNvSpPr>
            <p:nvPr/>
          </p:nvSpPr>
          <p:spPr bwMode="auto">
            <a:xfrm>
              <a:off x="4608" y="2005"/>
              <a:ext cx="14" cy="21"/>
            </a:xfrm>
            <a:custGeom>
              <a:avLst/>
              <a:gdLst>
                <a:gd name="T0" fmla="*/ 3 w 14"/>
                <a:gd name="T1" fmla="*/ 21 h 21"/>
                <a:gd name="T2" fmla="*/ 3 w 14"/>
                <a:gd name="T3" fmla="*/ 21 h 21"/>
                <a:gd name="T4" fmla="*/ 14 w 14"/>
                <a:gd name="T5" fmla="*/ 2 h 21"/>
                <a:gd name="T6" fmla="*/ 10 w 14"/>
                <a:gd name="T7" fmla="*/ 0 h 21"/>
                <a:gd name="T8" fmla="*/ 10 w 14"/>
                <a:gd name="T9" fmla="*/ 0 h 21"/>
                <a:gd name="T10" fmla="*/ 0 w 14"/>
                <a:gd name="T11" fmla="*/ 20 h 21"/>
                <a:gd name="T12" fmla="*/ 3 w 14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3" y="21"/>
                  </a:moveTo>
                  <a:lnTo>
                    <a:pt x="3" y="21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20"/>
                  </a:lnTo>
                  <a:lnTo>
                    <a:pt x="3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00" name="Freeform 160"/>
            <p:cNvSpPr>
              <a:spLocks/>
            </p:cNvSpPr>
            <p:nvPr/>
          </p:nvSpPr>
          <p:spPr bwMode="auto">
            <a:xfrm>
              <a:off x="4590" y="2035"/>
              <a:ext cx="16" cy="21"/>
            </a:xfrm>
            <a:custGeom>
              <a:avLst/>
              <a:gdLst>
                <a:gd name="T0" fmla="*/ 3 w 16"/>
                <a:gd name="T1" fmla="*/ 21 h 21"/>
                <a:gd name="T2" fmla="*/ 3 w 16"/>
                <a:gd name="T3" fmla="*/ 21 h 21"/>
                <a:gd name="T4" fmla="*/ 16 w 16"/>
                <a:gd name="T5" fmla="*/ 1 h 21"/>
                <a:gd name="T6" fmla="*/ 13 w 16"/>
                <a:gd name="T7" fmla="*/ 0 h 21"/>
                <a:gd name="T8" fmla="*/ 13 w 16"/>
                <a:gd name="T9" fmla="*/ 0 h 21"/>
                <a:gd name="T10" fmla="*/ 0 w 16"/>
                <a:gd name="T11" fmla="*/ 18 h 21"/>
                <a:gd name="T12" fmla="*/ 3 w 1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1">
                  <a:moveTo>
                    <a:pt x="3" y="21"/>
                  </a:moveTo>
                  <a:lnTo>
                    <a:pt x="3" y="2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18"/>
                  </a:lnTo>
                  <a:lnTo>
                    <a:pt x="3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01" name="Freeform 161"/>
            <p:cNvSpPr>
              <a:spLocks/>
            </p:cNvSpPr>
            <p:nvPr/>
          </p:nvSpPr>
          <p:spPr bwMode="auto">
            <a:xfrm>
              <a:off x="4568" y="2061"/>
              <a:ext cx="18" cy="20"/>
            </a:xfrm>
            <a:custGeom>
              <a:avLst/>
              <a:gdLst>
                <a:gd name="T0" fmla="*/ 4 w 18"/>
                <a:gd name="T1" fmla="*/ 20 h 20"/>
                <a:gd name="T2" fmla="*/ 4 w 18"/>
                <a:gd name="T3" fmla="*/ 20 h 20"/>
                <a:gd name="T4" fmla="*/ 18 w 18"/>
                <a:gd name="T5" fmla="*/ 3 h 20"/>
                <a:gd name="T6" fmla="*/ 15 w 18"/>
                <a:gd name="T7" fmla="*/ 0 h 20"/>
                <a:gd name="T8" fmla="*/ 15 w 18"/>
                <a:gd name="T9" fmla="*/ 0 h 20"/>
                <a:gd name="T10" fmla="*/ 0 w 18"/>
                <a:gd name="T11" fmla="*/ 17 h 20"/>
                <a:gd name="T12" fmla="*/ 4 w 1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">
                  <a:moveTo>
                    <a:pt x="4" y="20"/>
                  </a:moveTo>
                  <a:lnTo>
                    <a:pt x="4" y="20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4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02" name="Freeform 162"/>
            <p:cNvSpPr>
              <a:spLocks/>
            </p:cNvSpPr>
            <p:nvPr/>
          </p:nvSpPr>
          <p:spPr bwMode="auto">
            <a:xfrm>
              <a:off x="4543" y="2087"/>
              <a:ext cx="21" cy="16"/>
            </a:xfrm>
            <a:custGeom>
              <a:avLst/>
              <a:gdLst>
                <a:gd name="T0" fmla="*/ 2 w 21"/>
                <a:gd name="T1" fmla="*/ 16 h 16"/>
                <a:gd name="T2" fmla="*/ 2 w 21"/>
                <a:gd name="T3" fmla="*/ 16 h 16"/>
                <a:gd name="T4" fmla="*/ 11 w 21"/>
                <a:gd name="T5" fmla="*/ 9 h 16"/>
                <a:gd name="T6" fmla="*/ 21 w 21"/>
                <a:gd name="T7" fmla="*/ 2 h 16"/>
                <a:gd name="T8" fmla="*/ 18 w 21"/>
                <a:gd name="T9" fmla="*/ 0 h 16"/>
                <a:gd name="T10" fmla="*/ 18 w 21"/>
                <a:gd name="T11" fmla="*/ 0 h 16"/>
                <a:gd name="T12" fmla="*/ 9 w 21"/>
                <a:gd name="T13" fmla="*/ 7 h 16"/>
                <a:gd name="T14" fmla="*/ 0 w 21"/>
                <a:gd name="T15" fmla="*/ 12 h 16"/>
                <a:gd name="T16" fmla="*/ 2 w 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">
                  <a:moveTo>
                    <a:pt x="2" y="16"/>
                  </a:moveTo>
                  <a:lnTo>
                    <a:pt x="2" y="16"/>
                  </a:lnTo>
                  <a:lnTo>
                    <a:pt x="11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7"/>
                  </a:lnTo>
                  <a:lnTo>
                    <a:pt x="0" y="12"/>
                  </a:lnTo>
                  <a:lnTo>
                    <a:pt x="2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03" name="Freeform 163"/>
            <p:cNvSpPr>
              <a:spLocks/>
            </p:cNvSpPr>
            <p:nvPr/>
          </p:nvSpPr>
          <p:spPr bwMode="auto">
            <a:xfrm>
              <a:off x="4513" y="2105"/>
              <a:ext cx="23" cy="12"/>
            </a:xfrm>
            <a:custGeom>
              <a:avLst/>
              <a:gdLst>
                <a:gd name="T0" fmla="*/ 2 w 23"/>
                <a:gd name="T1" fmla="*/ 12 h 12"/>
                <a:gd name="T2" fmla="*/ 2 w 23"/>
                <a:gd name="T3" fmla="*/ 12 h 12"/>
                <a:gd name="T4" fmla="*/ 11 w 23"/>
                <a:gd name="T5" fmla="*/ 8 h 12"/>
                <a:gd name="T6" fmla="*/ 23 w 23"/>
                <a:gd name="T7" fmla="*/ 4 h 12"/>
                <a:gd name="T8" fmla="*/ 20 w 23"/>
                <a:gd name="T9" fmla="*/ 0 h 12"/>
                <a:gd name="T10" fmla="*/ 20 w 23"/>
                <a:gd name="T11" fmla="*/ 0 h 12"/>
                <a:gd name="T12" fmla="*/ 10 w 23"/>
                <a:gd name="T13" fmla="*/ 4 h 12"/>
                <a:gd name="T14" fmla="*/ 0 w 23"/>
                <a:gd name="T15" fmla="*/ 8 h 12"/>
                <a:gd name="T16" fmla="*/ 2 w 2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2">
                  <a:moveTo>
                    <a:pt x="2" y="12"/>
                  </a:moveTo>
                  <a:lnTo>
                    <a:pt x="2" y="12"/>
                  </a:lnTo>
                  <a:lnTo>
                    <a:pt x="11" y="8"/>
                  </a:lnTo>
                  <a:lnTo>
                    <a:pt x="23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4"/>
                  </a:lnTo>
                  <a:lnTo>
                    <a:pt x="0" y="8"/>
                  </a:lnTo>
                  <a:lnTo>
                    <a:pt x="2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04" name="Freeform 164"/>
            <p:cNvSpPr>
              <a:spLocks/>
            </p:cNvSpPr>
            <p:nvPr/>
          </p:nvSpPr>
          <p:spPr bwMode="auto">
            <a:xfrm>
              <a:off x="4481" y="2116"/>
              <a:ext cx="22" cy="6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3 w 22"/>
                <a:gd name="T5" fmla="*/ 6 h 6"/>
                <a:gd name="T6" fmla="*/ 3 w 22"/>
                <a:gd name="T7" fmla="*/ 6 h 6"/>
                <a:gd name="T8" fmla="*/ 13 w 22"/>
                <a:gd name="T9" fmla="*/ 6 h 6"/>
                <a:gd name="T10" fmla="*/ 22 w 22"/>
                <a:gd name="T11" fmla="*/ 4 h 6"/>
                <a:gd name="T12" fmla="*/ 21 w 22"/>
                <a:gd name="T13" fmla="*/ 0 h 6"/>
                <a:gd name="T14" fmla="*/ 21 w 22"/>
                <a:gd name="T15" fmla="*/ 0 h 6"/>
                <a:gd name="T16" fmla="*/ 3 w 22"/>
                <a:gd name="T17" fmla="*/ 1 h 6"/>
                <a:gd name="T18" fmla="*/ 3 w 22"/>
                <a:gd name="T19" fmla="*/ 1 h 6"/>
                <a:gd name="T20" fmla="*/ 0 w 22"/>
                <a:gd name="T21" fmla="*/ 1 h 6"/>
                <a:gd name="T22" fmla="*/ 0 w 22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3" y="6"/>
                  </a:lnTo>
                  <a:lnTo>
                    <a:pt x="22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05" name="Freeform 165"/>
            <p:cNvSpPr>
              <a:spLocks/>
            </p:cNvSpPr>
            <p:nvPr/>
          </p:nvSpPr>
          <p:spPr bwMode="auto">
            <a:xfrm>
              <a:off x="4447" y="2112"/>
              <a:ext cx="23" cy="8"/>
            </a:xfrm>
            <a:custGeom>
              <a:avLst/>
              <a:gdLst>
                <a:gd name="T0" fmla="*/ 0 w 23"/>
                <a:gd name="T1" fmla="*/ 3 h 8"/>
                <a:gd name="T2" fmla="*/ 0 w 23"/>
                <a:gd name="T3" fmla="*/ 3 h 8"/>
                <a:gd name="T4" fmla="*/ 10 w 23"/>
                <a:gd name="T5" fmla="*/ 7 h 8"/>
                <a:gd name="T6" fmla="*/ 23 w 23"/>
                <a:gd name="T7" fmla="*/ 8 h 8"/>
                <a:gd name="T8" fmla="*/ 23 w 23"/>
                <a:gd name="T9" fmla="*/ 4 h 8"/>
                <a:gd name="T10" fmla="*/ 23 w 23"/>
                <a:gd name="T11" fmla="*/ 4 h 8"/>
                <a:gd name="T12" fmla="*/ 12 w 23"/>
                <a:gd name="T13" fmla="*/ 3 h 8"/>
                <a:gd name="T14" fmla="*/ 2 w 23"/>
                <a:gd name="T15" fmla="*/ 0 h 8"/>
                <a:gd name="T16" fmla="*/ 0 w 23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8">
                  <a:moveTo>
                    <a:pt x="0" y="3"/>
                  </a:moveTo>
                  <a:lnTo>
                    <a:pt x="0" y="3"/>
                  </a:lnTo>
                  <a:lnTo>
                    <a:pt x="10" y="7"/>
                  </a:lnTo>
                  <a:lnTo>
                    <a:pt x="23" y="8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12" y="3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06" name="Freeform 166"/>
            <p:cNvSpPr>
              <a:spLocks/>
            </p:cNvSpPr>
            <p:nvPr/>
          </p:nvSpPr>
          <p:spPr bwMode="auto">
            <a:xfrm>
              <a:off x="4417" y="2096"/>
              <a:ext cx="22" cy="14"/>
            </a:xfrm>
            <a:custGeom>
              <a:avLst/>
              <a:gdLst>
                <a:gd name="T0" fmla="*/ 0 w 22"/>
                <a:gd name="T1" fmla="*/ 3 h 14"/>
                <a:gd name="T2" fmla="*/ 0 w 22"/>
                <a:gd name="T3" fmla="*/ 3 h 14"/>
                <a:gd name="T4" fmla="*/ 9 w 22"/>
                <a:gd name="T5" fmla="*/ 10 h 14"/>
                <a:gd name="T6" fmla="*/ 19 w 22"/>
                <a:gd name="T7" fmla="*/ 14 h 14"/>
                <a:gd name="T8" fmla="*/ 22 w 22"/>
                <a:gd name="T9" fmla="*/ 12 h 14"/>
                <a:gd name="T10" fmla="*/ 22 w 22"/>
                <a:gd name="T11" fmla="*/ 12 h 14"/>
                <a:gd name="T12" fmla="*/ 12 w 22"/>
                <a:gd name="T13" fmla="*/ 6 h 14"/>
                <a:gd name="T14" fmla="*/ 3 w 22"/>
                <a:gd name="T15" fmla="*/ 0 h 14"/>
                <a:gd name="T16" fmla="*/ 0 w 22"/>
                <a:gd name="T1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4">
                  <a:moveTo>
                    <a:pt x="0" y="3"/>
                  </a:moveTo>
                  <a:lnTo>
                    <a:pt x="0" y="3"/>
                  </a:lnTo>
                  <a:lnTo>
                    <a:pt x="9" y="10"/>
                  </a:lnTo>
                  <a:lnTo>
                    <a:pt x="19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2" y="6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07" name="Freeform 167"/>
            <p:cNvSpPr>
              <a:spLocks/>
            </p:cNvSpPr>
            <p:nvPr/>
          </p:nvSpPr>
          <p:spPr bwMode="auto">
            <a:xfrm>
              <a:off x="4392" y="2074"/>
              <a:ext cx="19" cy="18"/>
            </a:xfrm>
            <a:custGeom>
              <a:avLst/>
              <a:gdLst>
                <a:gd name="T0" fmla="*/ 0 w 19"/>
                <a:gd name="T1" fmla="*/ 3 h 18"/>
                <a:gd name="T2" fmla="*/ 0 w 19"/>
                <a:gd name="T3" fmla="*/ 3 h 18"/>
                <a:gd name="T4" fmla="*/ 16 w 19"/>
                <a:gd name="T5" fmla="*/ 18 h 18"/>
                <a:gd name="T6" fmla="*/ 19 w 19"/>
                <a:gd name="T7" fmla="*/ 15 h 18"/>
                <a:gd name="T8" fmla="*/ 19 w 19"/>
                <a:gd name="T9" fmla="*/ 15 h 18"/>
                <a:gd name="T10" fmla="*/ 2 w 19"/>
                <a:gd name="T11" fmla="*/ 0 h 18"/>
                <a:gd name="T12" fmla="*/ 0 w 19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8">
                  <a:moveTo>
                    <a:pt x="0" y="3"/>
                  </a:moveTo>
                  <a:lnTo>
                    <a:pt x="0" y="3"/>
                  </a:lnTo>
                  <a:lnTo>
                    <a:pt x="16" y="18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08" name="Freeform 168"/>
            <p:cNvSpPr>
              <a:spLocks/>
            </p:cNvSpPr>
            <p:nvPr/>
          </p:nvSpPr>
          <p:spPr bwMode="auto">
            <a:xfrm>
              <a:off x="4371" y="2047"/>
              <a:ext cx="16" cy="21"/>
            </a:xfrm>
            <a:custGeom>
              <a:avLst/>
              <a:gdLst>
                <a:gd name="T0" fmla="*/ 0 w 16"/>
                <a:gd name="T1" fmla="*/ 3 h 21"/>
                <a:gd name="T2" fmla="*/ 0 w 16"/>
                <a:gd name="T3" fmla="*/ 3 h 21"/>
                <a:gd name="T4" fmla="*/ 14 w 16"/>
                <a:gd name="T5" fmla="*/ 21 h 21"/>
                <a:gd name="T6" fmla="*/ 16 w 16"/>
                <a:gd name="T7" fmla="*/ 19 h 21"/>
                <a:gd name="T8" fmla="*/ 16 w 16"/>
                <a:gd name="T9" fmla="*/ 19 h 21"/>
                <a:gd name="T10" fmla="*/ 4 w 16"/>
                <a:gd name="T11" fmla="*/ 0 h 21"/>
                <a:gd name="T12" fmla="*/ 0 w 16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1">
                  <a:moveTo>
                    <a:pt x="0" y="3"/>
                  </a:moveTo>
                  <a:lnTo>
                    <a:pt x="0" y="3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09" name="Freeform 169"/>
            <p:cNvSpPr>
              <a:spLocks/>
            </p:cNvSpPr>
            <p:nvPr/>
          </p:nvSpPr>
          <p:spPr bwMode="auto">
            <a:xfrm>
              <a:off x="4354" y="2018"/>
              <a:ext cx="15" cy="22"/>
            </a:xfrm>
            <a:custGeom>
              <a:avLst/>
              <a:gdLst>
                <a:gd name="T0" fmla="*/ 0 w 15"/>
                <a:gd name="T1" fmla="*/ 3 h 22"/>
                <a:gd name="T2" fmla="*/ 0 w 15"/>
                <a:gd name="T3" fmla="*/ 3 h 22"/>
                <a:gd name="T4" fmla="*/ 11 w 15"/>
                <a:gd name="T5" fmla="*/ 22 h 22"/>
                <a:gd name="T6" fmla="*/ 15 w 15"/>
                <a:gd name="T7" fmla="*/ 20 h 22"/>
                <a:gd name="T8" fmla="*/ 15 w 15"/>
                <a:gd name="T9" fmla="*/ 20 h 22"/>
                <a:gd name="T10" fmla="*/ 4 w 15"/>
                <a:gd name="T11" fmla="*/ 0 h 22"/>
                <a:gd name="T12" fmla="*/ 0 w 15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2">
                  <a:moveTo>
                    <a:pt x="0" y="3"/>
                  </a:moveTo>
                  <a:lnTo>
                    <a:pt x="0" y="3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10" name="Freeform 170"/>
            <p:cNvSpPr>
              <a:spLocks/>
            </p:cNvSpPr>
            <p:nvPr/>
          </p:nvSpPr>
          <p:spPr bwMode="auto">
            <a:xfrm>
              <a:off x="4340" y="1989"/>
              <a:ext cx="12" cy="22"/>
            </a:xfrm>
            <a:custGeom>
              <a:avLst/>
              <a:gdLst>
                <a:gd name="T0" fmla="*/ 0 w 12"/>
                <a:gd name="T1" fmla="*/ 1 h 22"/>
                <a:gd name="T2" fmla="*/ 0 w 12"/>
                <a:gd name="T3" fmla="*/ 1 h 22"/>
                <a:gd name="T4" fmla="*/ 10 w 12"/>
                <a:gd name="T5" fmla="*/ 22 h 22"/>
                <a:gd name="T6" fmla="*/ 12 w 12"/>
                <a:gd name="T7" fmla="*/ 19 h 22"/>
                <a:gd name="T8" fmla="*/ 12 w 12"/>
                <a:gd name="T9" fmla="*/ 19 h 22"/>
                <a:gd name="T10" fmla="*/ 4 w 12"/>
                <a:gd name="T11" fmla="*/ 0 h 22"/>
                <a:gd name="T12" fmla="*/ 0 w 12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0" y="1"/>
                  </a:moveTo>
                  <a:lnTo>
                    <a:pt x="0" y="1"/>
                  </a:lnTo>
                  <a:lnTo>
                    <a:pt x="10" y="22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11" name="Freeform 171"/>
            <p:cNvSpPr>
              <a:spLocks/>
            </p:cNvSpPr>
            <p:nvPr/>
          </p:nvSpPr>
          <p:spPr bwMode="auto">
            <a:xfrm>
              <a:off x="4329" y="1956"/>
              <a:ext cx="11" cy="23"/>
            </a:xfrm>
            <a:custGeom>
              <a:avLst/>
              <a:gdLst>
                <a:gd name="T0" fmla="*/ 0 w 11"/>
                <a:gd name="T1" fmla="*/ 2 h 23"/>
                <a:gd name="T2" fmla="*/ 0 w 11"/>
                <a:gd name="T3" fmla="*/ 2 h 23"/>
                <a:gd name="T4" fmla="*/ 7 w 11"/>
                <a:gd name="T5" fmla="*/ 23 h 23"/>
                <a:gd name="T6" fmla="*/ 11 w 11"/>
                <a:gd name="T7" fmla="*/ 21 h 23"/>
                <a:gd name="T8" fmla="*/ 11 w 11"/>
                <a:gd name="T9" fmla="*/ 21 h 23"/>
                <a:gd name="T10" fmla="*/ 4 w 11"/>
                <a:gd name="T11" fmla="*/ 0 h 23"/>
                <a:gd name="T12" fmla="*/ 0 w 11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3">
                  <a:moveTo>
                    <a:pt x="0" y="2"/>
                  </a:moveTo>
                  <a:lnTo>
                    <a:pt x="0" y="2"/>
                  </a:lnTo>
                  <a:lnTo>
                    <a:pt x="7" y="23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12" name="Freeform 172"/>
            <p:cNvSpPr>
              <a:spLocks/>
            </p:cNvSpPr>
            <p:nvPr/>
          </p:nvSpPr>
          <p:spPr bwMode="auto">
            <a:xfrm>
              <a:off x="4319" y="1924"/>
              <a:ext cx="10" cy="24"/>
            </a:xfrm>
            <a:custGeom>
              <a:avLst/>
              <a:gdLst>
                <a:gd name="T0" fmla="*/ 0 w 10"/>
                <a:gd name="T1" fmla="*/ 2 h 24"/>
                <a:gd name="T2" fmla="*/ 0 w 10"/>
                <a:gd name="T3" fmla="*/ 2 h 24"/>
                <a:gd name="T4" fmla="*/ 5 w 10"/>
                <a:gd name="T5" fmla="*/ 24 h 24"/>
                <a:gd name="T6" fmla="*/ 10 w 10"/>
                <a:gd name="T7" fmla="*/ 23 h 24"/>
                <a:gd name="T8" fmla="*/ 10 w 10"/>
                <a:gd name="T9" fmla="*/ 23 h 24"/>
                <a:gd name="T10" fmla="*/ 5 w 10"/>
                <a:gd name="T11" fmla="*/ 6 h 24"/>
                <a:gd name="T12" fmla="*/ 5 w 10"/>
                <a:gd name="T13" fmla="*/ 6 h 24"/>
                <a:gd name="T14" fmla="*/ 4 w 10"/>
                <a:gd name="T15" fmla="*/ 0 h 24"/>
                <a:gd name="T16" fmla="*/ 0 w 10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0" y="2"/>
                  </a:moveTo>
                  <a:lnTo>
                    <a:pt x="0" y="2"/>
                  </a:lnTo>
                  <a:lnTo>
                    <a:pt x="5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13" name="Rectangle 173"/>
            <p:cNvSpPr>
              <a:spLocks noChangeArrowheads="1"/>
            </p:cNvSpPr>
            <p:nvPr/>
          </p:nvSpPr>
          <p:spPr bwMode="auto">
            <a:xfrm>
              <a:off x="4589" y="1931"/>
              <a:ext cx="19" cy="142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14" name="Rectangle 174"/>
            <p:cNvSpPr>
              <a:spLocks noChangeArrowheads="1"/>
            </p:cNvSpPr>
            <p:nvPr/>
          </p:nvSpPr>
          <p:spPr bwMode="auto">
            <a:xfrm>
              <a:off x="4589" y="1931"/>
              <a:ext cx="1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15" name="Rectangle 175"/>
            <p:cNvSpPr>
              <a:spLocks noChangeArrowheads="1"/>
            </p:cNvSpPr>
            <p:nvPr/>
          </p:nvSpPr>
          <p:spPr bwMode="auto">
            <a:xfrm>
              <a:off x="4359" y="1930"/>
              <a:ext cx="21" cy="143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16" name="Rectangle 176"/>
            <p:cNvSpPr>
              <a:spLocks noChangeArrowheads="1"/>
            </p:cNvSpPr>
            <p:nvPr/>
          </p:nvSpPr>
          <p:spPr bwMode="auto">
            <a:xfrm>
              <a:off x="4359" y="1930"/>
              <a:ext cx="2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17" name="Rectangle 177"/>
            <p:cNvSpPr>
              <a:spLocks noChangeArrowheads="1"/>
            </p:cNvSpPr>
            <p:nvPr/>
          </p:nvSpPr>
          <p:spPr bwMode="auto">
            <a:xfrm>
              <a:off x="4350" y="1914"/>
              <a:ext cx="39" cy="1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18" name="Freeform 178"/>
            <p:cNvSpPr>
              <a:spLocks/>
            </p:cNvSpPr>
            <p:nvPr/>
          </p:nvSpPr>
          <p:spPr bwMode="auto">
            <a:xfrm>
              <a:off x="4348" y="1913"/>
              <a:ext cx="42" cy="17"/>
            </a:xfrm>
            <a:custGeom>
              <a:avLst/>
              <a:gdLst>
                <a:gd name="T0" fmla="*/ 41 w 42"/>
                <a:gd name="T1" fmla="*/ 15 h 17"/>
                <a:gd name="T2" fmla="*/ 41 w 42"/>
                <a:gd name="T3" fmla="*/ 14 h 17"/>
                <a:gd name="T4" fmla="*/ 2 w 42"/>
                <a:gd name="T5" fmla="*/ 14 h 17"/>
                <a:gd name="T6" fmla="*/ 2 w 42"/>
                <a:gd name="T7" fmla="*/ 15 h 17"/>
                <a:gd name="T8" fmla="*/ 3 w 42"/>
                <a:gd name="T9" fmla="*/ 15 h 17"/>
                <a:gd name="T10" fmla="*/ 3 w 42"/>
                <a:gd name="T11" fmla="*/ 1 h 17"/>
                <a:gd name="T12" fmla="*/ 2 w 42"/>
                <a:gd name="T13" fmla="*/ 1 h 17"/>
                <a:gd name="T14" fmla="*/ 2 w 42"/>
                <a:gd name="T15" fmla="*/ 3 h 17"/>
                <a:gd name="T16" fmla="*/ 41 w 42"/>
                <a:gd name="T17" fmla="*/ 3 h 17"/>
                <a:gd name="T18" fmla="*/ 41 w 42"/>
                <a:gd name="T19" fmla="*/ 1 h 17"/>
                <a:gd name="T20" fmla="*/ 39 w 42"/>
                <a:gd name="T21" fmla="*/ 1 h 17"/>
                <a:gd name="T22" fmla="*/ 39 w 42"/>
                <a:gd name="T23" fmla="*/ 15 h 17"/>
                <a:gd name="T24" fmla="*/ 41 w 42"/>
                <a:gd name="T25" fmla="*/ 15 h 17"/>
                <a:gd name="T26" fmla="*/ 41 w 42"/>
                <a:gd name="T27" fmla="*/ 14 h 17"/>
                <a:gd name="T28" fmla="*/ 41 w 42"/>
                <a:gd name="T29" fmla="*/ 15 h 17"/>
                <a:gd name="T30" fmla="*/ 42 w 42"/>
                <a:gd name="T31" fmla="*/ 15 h 17"/>
                <a:gd name="T32" fmla="*/ 42 w 42"/>
                <a:gd name="T33" fmla="*/ 1 h 17"/>
                <a:gd name="T34" fmla="*/ 42 w 42"/>
                <a:gd name="T35" fmla="*/ 0 h 17"/>
                <a:gd name="T36" fmla="*/ 41 w 42"/>
                <a:gd name="T37" fmla="*/ 0 h 17"/>
                <a:gd name="T38" fmla="*/ 2 w 42"/>
                <a:gd name="T39" fmla="*/ 0 h 17"/>
                <a:gd name="T40" fmla="*/ 0 w 42"/>
                <a:gd name="T41" fmla="*/ 0 h 17"/>
                <a:gd name="T42" fmla="*/ 0 w 42"/>
                <a:gd name="T43" fmla="*/ 1 h 17"/>
                <a:gd name="T44" fmla="*/ 0 w 42"/>
                <a:gd name="T45" fmla="*/ 15 h 17"/>
                <a:gd name="T46" fmla="*/ 0 w 42"/>
                <a:gd name="T47" fmla="*/ 17 h 17"/>
                <a:gd name="T48" fmla="*/ 2 w 42"/>
                <a:gd name="T49" fmla="*/ 17 h 17"/>
                <a:gd name="T50" fmla="*/ 41 w 42"/>
                <a:gd name="T51" fmla="*/ 17 h 17"/>
                <a:gd name="T52" fmla="*/ 42 w 42"/>
                <a:gd name="T53" fmla="*/ 17 h 17"/>
                <a:gd name="T54" fmla="*/ 42 w 42"/>
                <a:gd name="T55" fmla="*/ 15 h 17"/>
                <a:gd name="T56" fmla="*/ 41 w 42"/>
                <a:gd name="T5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17">
                  <a:moveTo>
                    <a:pt x="41" y="15"/>
                  </a:moveTo>
                  <a:lnTo>
                    <a:pt x="4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41" y="3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9" y="15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5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19" name="Freeform 179"/>
            <p:cNvSpPr>
              <a:spLocks/>
            </p:cNvSpPr>
            <p:nvPr/>
          </p:nvSpPr>
          <p:spPr bwMode="auto">
            <a:xfrm>
              <a:off x="4348" y="1913"/>
              <a:ext cx="42" cy="17"/>
            </a:xfrm>
            <a:custGeom>
              <a:avLst/>
              <a:gdLst>
                <a:gd name="T0" fmla="*/ 41 w 42"/>
                <a:gd name="T1" fmla="*/ 15 h 17"/>
                <a:gd name="T2" fmla="*/ 41 w 42"/>
                <a:gd name="T3" fmla="*/ 14 h 17"/>
                <a:gd name="T4" fmla="*/ 2 w 42"/>
                <a:gd name="T5" fmla="*/ 14 h 17"/>
                <a:gd name="T6" fmla="*/ 2 w 42"/>
                <a:gd name="T7" fmla="*/ 15 h 17"/>
                <a:gd name="T8" fmla="*/ 3 w 42"/>
                <a:gd name="T9" fmla="*/ 15 h 17"/>
                <a:gd name="T10" fmla="*/ 3 w 42"/>
                <a:gd name="T11" fmla="*/ 1 h 17"/>
                <a:gd name="T12" fmla="*/ 2 w 42"/>
                <a:gd name="T13" fmla="*/ 1 h 17"/>
                <a:gd name="T14" fmla="*/ 2 w 42"/>
                <a:gd name="T15" fmla="*/ 3 h 17"/>
                <a:gd name="T16" fmla="*/ 41 w 42"/>
                <a:gd name="T17" fmla="*/ 3 h 17"/>
                <a:gd name="T18" fmla="*/ 41 w 42"/>
                <a:gd name="T19" fmla="*/ 1 h 17"/>
                <a:gd name="T20" fmla="*/ 39 w 42"/>
                <a:gd name="T21" fmla="*/ 1 h 17"/>
                <a:gd name="T22" fmla="*/ 39 w 42"/>
                <a:gd name="T23" fmla="*/ 15 h 17"/>
                <a:gd name="T24" fmla="*/ 41 w 42"/>
                <a:gd name="T25" fmla="*/ 15 h 17"/>
                <a:gd name="T26" fmla="*/ 41 w 42"/>
                <a:gd name="T27" fmla="*/ 14 h 17"/>
                <a:gd name="T28" fmla="*/ 41 w 42"/>
                <a:gd name="T29" fmla="*/ 15 h 17"/>
                <a:gd name="T30" fmla="*/ 42 w 42"/>
                <a:gd name="T31" fmla="*/ 15 h 17"/>
                <a:gd name="T32" fmla="*/ 42 w 42"/>
                <a:gd name="T33" fmla="*/ 1 h 17"/>
                <a:gd name="T34" fmla="*/ 42 w 42"/>
                <a:gd name="T35" fmla="*/ 0 h 17"/>
                <a:gd name="T36" fmla="*/ 41 w 42"/>
                <a:gd name="T37" fmla="*/ 0 h 17"/>
                <a:gd name="T38" fmla="*/ 2 w 42"/>
                <a:gd name="T39" fmla="*/ 0 h 17"/>
                <a:gd name="T40" fmla="*/ 0 w 42"/>
                <a:gd name="T41" fmla="*/ 0 h 17"/>
                <a:gd name="T42" fmla="*/ 0 w 42"/>
                <a:gd name="T43" fmla="*/ 1 h 17"/>
                <a:gd name="T44" fmla="*/ 0 w 42"/>
                <a:gd name="T45" fmla="*/ 15 h 17"/>
                <a:gd name="T46" fmla="*/ 0 w 42"/>
                <a:gd name="T47" fmla="*/ 17 h 17"/>
                <a:gd name="T48" fmla="*/ 2 w 42"/>
                <a:gd name="T49" fmla="*/ 17 h 17"/>
                <a:gd name="T50" fmla="*/ 41 w 42"/>
                <a:gd name="T51" fmla="*/ 17 h 17"/>
                <a:gd name="T52" fmla="*/ 42 w 42"/>
                <a:gd name="T53" fmla="*/ 17 h 17"/>
                <a:gd name="T54" fmla="*/ 42 w 42"/>
                <a:gd name="T55" fmla="*/ 15 h 17"/>
                <a:gd name="T56" fmla="*/ 41 w 42"/>
                <a:gd name="T5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17">
                  <a:moveTo>
                    <a:pt x="41" y="15"/>
                  </a:moveTo>
                  <a:lnTo>
                    <a:pt x="4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41" y="3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9" y="15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1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20" name="Rectangle 180"/>
            <p:cNvSpPr>
              <a:spLocks noChangeArrowheads="1"/>
            </p:cNvSpPr>
            <p:nvPr/>
          </p:nvSpPr>
          <p:spPr bwMode="auto">
            <a:xfrm>
              <a:off x="4579" y="1914"/>
              <a:ext cx="39" cy="1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21" name="Freeform 181"/>
            <p:cNvSpPr>
              <a:spLocks/>
            </p:cNvSpPr>
            <p:nvPr/>
          </p:nvSpPr>
          <p:spPr bwMode="auto">
            <a:xfrm>
              <a:off x="4578" y="1913"/>
              <a:ext cx="42" cy="17"/>
            </a:xfrm>
            <a:custGeom>
              <a:avLst/>
              <a:gdLst>
                <a:gd name="T0" fmla="*/ 40 w 42"/>
                <a:gd name="T1" fmla="*/ 15 h 17"/>
                <a:gd name="T2" fmla="*/ 40 w 42"/>
                <a:gd name="T3" fmla="*/ 14 h 17"/>
                <a:gd name="T4" fmla="*/ 1 w 42"/>
                <a:gd name="T5" fmla="*/ 14 h 17"/>
                <a:gd name="T6" fmla="*/ 1 w 42"/>
                <a:gd name="T7" fmla="*/ 15 h 17"/>
                <a:gd name="T8" fmla="*/ 2 w 42"/>
                <a:gd name="T9" fmla="*/ 15 h 17"/>
                <a:gd name="T10" fmla="*/ 2 w 42"/>
                <a:gd name="T11" fmla="*/ 1 h 17"/>
                <a:gd name="T12" fmla="*/ 1 w 42"/>
                <a:gd name="T13" fmla="*/ 1 h 17"/>
                <a:gd name="T14" fmla="*/ 1 w 42"/>
                <a:gd name="T15" fmla="*/ 3 h 17"/>
                <a:gd name="T16" fmla="*/ 40 w 42"/>
                <a:gd name="T17" fmla="*/ 3 h 17"/>
                <a:gd name="T18" fmla="*/ 40 w 42"/>
                <a:gd name="T19" fmla="*/ 1 h 17"/>
                <a:gd name="T20" fmla="*/ 39 w 42"/>
                <a:gd name="T21" fmla="*/ 1 h 17"/>
                <a:gd name="T22" fmla="*/ 39 w 42"/>
                <a:gd name="T23" fmla="*/ 15 h 17"/>
                <a:gd name="T24" fmla="*/ 40 w 42"/>
                <a:gd name="T25" fmla="*/ 15 h 17"/>
                <a:gd name="T26" fmla="*/ 40 w 42"/>
                <a:gd name="T27" fmla="*/ 14 h 17"/>
                <a:gd name="T28" fmla="*/ 40 w 42"/>
                <a:gd name="T29" fmla="*/ 15 h 17"/>
                <a:gd name="T30" fmla="*/ 42 w 42"/>
                <a:gd name="T31" fmla="*/ 15 h 17"/>
                <a:gd name="T32" fmla="*/ 42 w 42"/>
                <a:gd name="T33" fmla="*/ 1 h 17"/>
                <a:gd name="T34" fmla="*/ 42 w 42"/>
                <a:gd name="T35" fmla="*/ 0 h 17"/>
                <a:gd name="T36" fmla="*/ 40 w 42"/>
                <a:gd name="T37" fmla="*/ 0 h 17"/>
                <a:gd name="T38" fmla="*/ 1 w 42"/>
                <a:gd name="T39" fmla="*/ 0 h 17"/>
                <a:gd name="T40" fmla="*/ 0 w 42"/>
                <a:gd name="T41" fmla="*/ 0 h 17"/>
                <a:gd name="T42" fmla="*/ 0 w 42"/>
                <a:gd name="T43" fmla="*/ 1 h 17"/>
                <a:gd name="T44" fmla="*/ 0 w 42"/>
                <a:gd name="T45" fmla="*/ 15 h 17"/>
                <a:gd name="T46" fmla="*/ 0 w 42"/>
                <a:gd name="T47" fmla="*/ 17 h 17"/>
                <a:gd name="T48" fmla="*/ 1 w 42"/>
                <a:gd name="T49" fmla="*/ 17 h 17"/>
                <a:gd name="T50" fmla="*/ 40 w 42"/>
                <a:gd name="T51" fmla="*/ 17 h 17"/>
                <a:gd name="T52" fmla="*/ 42 w 42"/>
                <a:gd name="T53" fmla="*/ 17 h 17"/>
                <a:gd name="T54" fmla="*/ 42 w 42"/>
                <a:gd name="T55" fmla="*/ 15 h 17"/>
                <a:gd name="T56" fmla="*/ 40 w 42"/>
                <a:gd name="T5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17">
                  <a:moveTo>
                    <a:pt x="40" y="15"/>
                  </a:moveTo>
                  <a:lnTo>
                    <a:pt x="4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2" y="15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22" name="Freeform 182"/>
            <p:cNvSpPr>
              <a:spLocks/>
            </p:cNvSpPr>
            <p:nvPr/>
          </p:nvSpPr>
          <p:spPr bwMode="auto">
            <a:xfrm>
              <a:off x="4578" y="1913"/>
              <a:ext cx="42" cy="17"/>
            </a:xfrm>
            <a:custGeom>
              <a:avLst/>
              <a:gdLst>
                <a:gd name="T0" fmla="*/ 40 w 42"/>
                <a:gd name="T1" fmla="*/ 15 h 17"/>
                <a:gd name="T2" fmla="*/ 40 w 42"/>
                <a:gd name="T3" fmla="*/ 14 h 17"/>
                <a:gd name="T4" fmla="*/ 1 w 42"/>
                <a:gd name="T5" fmla="*/ 14 h 17"/>
                <a:gd name="T6" fmla="*/ 1 w 42"/>
                <a:gd name="T7" fmla="*/ 15 h 17"/>
                <a:gd name="T8" fmla="*/ 2 w 42"/>
                <a:gd name="T9" fmla="*/ 15 h 17"/>
                <a:gd name="T10" fmla="*/ 2 w 42"/>
                <a:gd name="T11" fmla="*/ 1 h 17"/>
                <a:gd name="T12" fmla="*/ 1 w 42"/>
                <a:gd name="T13" fmla="*/ 1 h 17"/>
                <a:gd name="T14" fmla="*/ 1 w 42"/>
                <a:gd name="T15" fmla="*/ 3 h 17"/>
                <a:gd name="T16" fmla="*/ 40 w 42"/>
                <a:gd name="T17" fmla="*/ 3 h 17"/>
                <a:gd name="T18" fmla="*/ 40 w 42"/>
                <a:gd name="T19" fmla="*/ 1 h 17"/>
                <a:gd name="T20" fmla="*/ 39 w 42"/>
                <a:gd name="T21" fmla="*/ 1 h 17"/>
                <a:gd name="T22" fmla="*/ 39 w 42"/>
                <a:gd name="T23" fmla="*/ 15 h 17"/>
                <a:gd name="T24" fmla="*/ 40 w 42"/>
                <a:gd name="T25" fmla="*/ 15 h 17"/>
                <a:gd name="T26" fmla="*/ 40 w 42"/>
                <a:gd name="T27" fmla="*/ 14 h 17"/>
                <a:gd name="T28" fmla="*/ 40 w 42"/>
                <a:gd name="T29" fmla="*/ 15 h 17"/>
                <a:gd name="T30" fmla="*/ 42 w 42"/>
                <a:gd name="T31" fmla="*/ 15 h 17"/>
                <a:gd name="T32" fmla="*/ 42 w 42"/>
                <a:gd name="T33" fmla="*/ 1 h 17"/>
                <a:gd name="T34" fmla="*/ 42 w 42"/>
                <a:gd name="T35" fmla="*/ 0 h 17"/>
                <a:gd name="T36" fmla="*/ 40 w 42"/>
                <a:gd name="T37" fmla="*/ 0 h 17"/>
                <a:gd name="T38" fmla="*/ 1 w 42"/>
                <a:gd name="T39" fmla="*/ 0 h 17"/>
                <a:gd name="T40" fmla="*/ 0 w 42"/>
                <a:gd name="T41" fmla="*/ 0 h 17"/>
                <a:gd name="T42" fmla="*/ 0 w 42"/>
                <a:gd name="T43" fmla="*/ 1 h 17"/>
                <a:gd name="T44" fmla="*/ 0 w 42"/>
                <a:gd name="T45" fmla="*/ 15 h 17"/>
                <a:gd name="T46" fmla="*/ 0 w 42"/>
                <a:gd name="T47" fmla="*/ 17 h 17"/>
                <a:gd name="T48" fmla="*/ 1 w 42"/>
                <a:gd name="T49" fmla="*/ 17 h 17"/>
                <a:gd name="T50" fmla="*/ 40 w 42"/>
                <a:gd name="T51" fmla="*/ 17 h 17"/>
                <a:gd name="T52" fmla="*/ 42 w 42"/>
                <a:gd name="T53" fmla="*/ 17 h 17"/>
                <a:gd name="T54" fmla="*/ 42 w 42"/>
                <a:gd name="T55" fmla="*/ 15 h 17"/>
                <a:gd name="T56" fmla="*/ 40 w 42"/>
                <a:gd name="T5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17">
                  <a:moveTo>
                    <a:pt x="40" y="15"/>
                  </a:moveTo>
                  <a:lnTo>
                    <a:pt x="4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2" y="15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23" name="Freeform 183"/>
            <p:cNvSpPr>
              <a:spLocks/>
            </p:cNvSpPr>
            <p:nvPr/>
          </p:nvSpPr>
          <p:spPr bwMode="auto">
            <a:xfrm>
              <a:off x="4351" y="1975"/>
              <a:ext cx="200" cy="200"/>
            </a:xfrm>
            <a:custGeom>
              <a:avLst/>
              <a:gdLst>
                <a:gd name="T0" fmla="*/ 1 w 200"/>
                <a:gd name="T1" fmla="*/ 200 h 200"/>
                <a:gd name="T2" fmla="*/ 200 w 200"/>
                <a:gd name="T3" fmla="*/ 2 h 200"/>
                <a:gd name="T4" fmla="*/ 197 w 200"/>
                <a:gd name="T5" fmla="*/ 0 h 200"/>
                <a:gd name="T6" fmla="*/ 0 w 200"/>
                <a:gd name="T7" fmla="*/ 198 h 200"/>
                <a:gd name="T8" fmla="*/ 1 w 20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00">
                  <a:moveTo>
                    <a:pt x="1" y="200"/>
                  </a:moveTo>
                  <a:lnTo>
                    <a:pt x="200" y="2"/>
                  </a:lnTo>
                  <a:lnTo>
                    <a:pt x="197" y="0"/>
                  </a:lnTo>
                  <a:lnTo>
                    <a:pt x="0" y="198"/>
                  </a:lnTo>
                  <a:lnTo>
                    <a:pt x="1" y="20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24" name="Freeform 184"/>
            <p:cNvSpPr>
              <a:spLocks/>
            </p:cNvSpPr>
            <p:nvPr/>
          </p:nvSpPr>
          <p:spPr bwMode="auto">
            <a:xfrm>
              <a:off x="4351" y="1975"/>
              <a:ext cx="200" cy="200"/>
            </a:xfrm>
            <a:custGeom>
              <a:avLst/>
              <a:gdLst>
                <a:gd name="T0" fmla="*/ 1 w 200"/>
                <a:gd name="T1" fmla="*/ 200 h 200"/>
                <a:gd name="T2" fmla="*/ 200 w 200"/>
                <a:gd name="T3" fmla="*/ 2 h 200"/>
                <a:gd name="T4" fmla="*/ 197 w 200"/>
                <a:gd name="T5" fmla="*/ 0 h 200"/>
                <a:gd name="T6" fmla="*/ 0 w 200"/>
                <a:gd name="T7" fmla="*/ 198 h 200"/>
                <a:gd name="T8" fmla="*/ 1 w 20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00">
                  <a:moveTo>
                    <a:pt x="1" y="200"/>
                  </a:moveTo>
                  <a:lnTo>
                    <a:pt x="200" y="2"/>
                  </a:lnTo>
                  <a:lnTo>
                    <a:pt x="197" y="0"/>
                  </a:lnTo>
                  <a:lnTo>
                    <a:pt x="0" y="198"/>
                  </a:lnTo>
                  <a:lnTo>
                    <a:pt x="1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25" name="Freeform 185"/>
            <p:cNvSpPr>
              <a:spLocks/>
            </p:cNvSpPr>
            <p:nvPr/>
          </p:nvSpPr>
          <p:spPr bwMode="auto">
            <a:xfrm>
              <a:off x="4543" y="1973"/>
              <a:ext cx="9" cy="10"/>
            </a:xfrm>
            <a:custGeom>
              <a:avLst/>
              <a:gdLst>
                <a:gd name="T0" fmla="*/ 7 w 9"/>
                <a:gd name="T1" fmla="*/ 3 h 10"/>
                <a:gd name="T2" fmla="*/ 7 w 9"/>
                <a:gd name="T3" fmla="*/ 3 h 10"/>
                <a:gd name="T4" fmla="*/ 2 w 9"/>
                <a:gd name="T5" fmla="*/ 3 h 10"/>
                <a:gd name="T6" fmla="*/ 0 w 9"/>
                <a:gd name="T7" fmla="*/ 0 h 10"/>
                <a:gd name="T8" fmla="*/ 0 w 9"/>
                <a:gd name="T9" fmla="*/ 0 h 10"/>
                <a:gd name="T10" fmla="*/ 5 w 9"/>
                <a:gd name="T11" fmla="*/ 0 h 10"/>
                <a:gd name="T12" fmla="*/ 9 w 9"/>
                <a:gd name="T13" fmla="*/ 0 h 10"/>
                <a:gd name="T14" fmla="*/ 9 w 9"/>
                <a:gd name="T15" fmla="*/ 0 h 10"/>
                <a:gd name="T16" fmla="*/ 9 w 9"/>
                <a:gd name="T17" fmla="*/ 4 h 10"/>
                <a:gd name="T18" fmla="*/ 9 w 9"/>
                <a:gd name="T19" fmla="*/ 10 h 10"/>
                <a:gd name="T20" fmla="*/ 9 w 9"/>
                <a:gd name="T21" fmla="*/ 10 h 10"/>
                <a:gd name="T22" fmla="*/ 7 w 9"/>
                <a:gd name="T23" fmla="*/ 7 h 10"/>
                <a:gd name="T24" fmla="*/ 7 w 9"/>
                <a:gd name="T25" fmla="*/ 3 h 10"/>
                <a:gd name="T26" fmla="*/ 7 w 9"/>
                <a:gd name="T2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0">
                  <a:moveTo>
                    <a:pt x="7" y="3"/>
                  </a:moveTo>
                  <a:lnTo>
                    <a:pt x="7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7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26" name="Freeform 186"/>
            <p:cNvSpPr>
              <a:spLocks/>
            </p:cNvSpPr>
            <p:nvPr/>
          </p:nvSpPr>
          <p:spPr bwMode="auto">
            <a:xfrm>
              <a:off x="4548" y="1975"/>
              <a:ext cx="3" cy="2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0 w 3"/>
                <a:gd name="T5" fmla="*/ 1 h 2"/>
                <a:gd name="T6" fmla="*/ 2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3 w 3"/>
                <a:gd name="T13" fmla="*/ 1 h 2"/>
                <a:gd name="T14" fmla="*/ 3 w 3"/>
                <a:gd name="T15" fmla="*/ 0 h 2"/>
                <a:gd name="T16" fmla="*/ 3 w 3"/>
                <a:gd name="T17" fmla="*/ 0 h 2"/>
                <a:gd name="T18" fmla="*/ 2 w 3"/>
                <a:gd name="T19" fmla="*/ 0 h 2"/>
                <a:gd name="T20" fmla="*/ 2 w 3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0427" name="Picture 18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" y="2024"/>
              <a:ext cx="17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8" name="Picture 18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" y="2024"/>
              <a:ext cx="105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9" name="Picture 18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" y="2024"/>
              <a:ext cx="38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0" name="Picture 190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" y="2024"/>
              <a:ext cx="13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1" name="Picture 191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" y="2057"/>
              <a:ext cx="13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2" name="Picture 19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" y="2024"/>
              <a:ext cx="29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3" name="Picture 193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" y="2024"/>
              <a:ext cx="97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4" name="Picture 194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" y="2024"/>
              <a:ext cx="38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5" name="Picture 195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" y="2024"/>
              <a:ext cx="13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6" name="Picture 196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" y="2049"/>
              <a:ext cx="1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7" name="Picture 197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2024"/>
              <a:ext cx="17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8" name="Picture 198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" y="2021"/>
              <a:ext cx="13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9" name="Picture 199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" y="2024"/>
              <a:ext cx="29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0" name="Picture 200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" y="2024"/>
              <a:ext cx="51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1" name="Freeform 201"/>
            <p:cNvSpPr>
              <a:spLocks/>
            </p:cNvSpPr>
            <p:nvPr/>
          </p:nvSpPr>
          <p:spPr bwMode="auto">
            <a:xfrm>
              <a:off x="4582" y="2014"/>
              <a:ext cx="35" cy="67"/>
            </a:xfrm>
            <a:custGeom>
              <a:avLst/>
              <a:gdLst>
                <a:gd name="T0" fmla="*/ 0 w 35"/>
                <a:gd name="T1" fmla="*/ 67 h 67"/>
                <a:gd name="T2" fmla="*/ 35 w 35"/>
                <a:gd name="T3" fmla="*/ 67 h 67"/>
                <a:gd name="T4" fmla="*/ 35 w 35"/>
                <a:gd name="T5" fmla="*/ 0 h 67"/>
                <a:gd name="T6" fmla="*/ 35 w 35"/>
                <a:gd name="T7" fmla="*/ 0 h 67"/>
                <a:gd name="T8" fmla="*/ 18 w 35"/>
                <a:gd name="T9" fmla="*/ 29 h 67"/>
                <a:gd name="T10" fmla="*/ 8 w 35"/>
                <a:gd name="T11" fmla="*/ 42 h 67"/>
                <a:gd name="T12" fmla="*/ 0 w 35"/>
                <a:gd name="T13" fmla="*/ 54 h 67"/>
                <a:gd name="T14" fmla="*/ 0 w 35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67">
                  <a:moveTo>
                    <a:pt x="0" y="67"/>
                  </a:moveTo>
                  <a:lnTo>
                    <a:pt x="35" y="6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8" y="29"/>
                  </a:lnTo>
                  <a:lnTo>
                    <a:pt x="8" y="42"/>
                  </a:lnTo>
                  <a:lnTo>
                    <a:pt x="0" y="5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2" name="Freeform 202"/>
            <p:cNvSpPr>
              <a:spLocks/>
            </p:cNvSpPr>
            <p:nvPr/>
          </p:nvSpPr>
          <p:spPr bwMode="auto">
            <a:xfrm>
              <a:off x="4580" y="2008"/>
              <a:ext cx="38" cy="74"/>
            </a:xfrm>
            <a:custGeom>
              <a:avLst/>
              <a:gdLst>
                <a:gd name="T0" fmla="*/ 2 w 38"/>
                <a:gd name="T1" fmla="*/ 73 h 74"/>
                <a:gd name="T2" fmla="*/ 2 w 38"/>
                <a:gd name="T3" fmla="*/ 74 h 74"/>
                <a:gd name="T4" fmla="*/ 37 w 38"/>
                <a:gd name="T5" fmla="*/ 74 h 74"/>
                <a:gd name="T6" fmla="*/ 38 w 38"/>
                <a:gd name="T7" fmla="*/ 74 h 74"/>
                <a:gd name="T8" fmla="*/ 38 w 38"/>
                <a:gd name="T9" fmla="*/ 73 h 74"/>
                <a:gd name="T10" fmla="*/ 38 w 38"/>
                <a:gd name="T11" fmla="*/ 6 h 74"/>
                <a:gd name="T12" fmla="*/ 38 w 38"/>
                <a:gd name="T13" fmla="*/ 0 h 74"/>
                <a:gd name="T14" fmla="*/ 35 w 38"/>
                <a:gd name="T15" fmla="*/ 6 h 74"/>
                <a:gd name="T16" fmla="*/ 35 w 38"/>
                <a:gd name="T17" fmla="*/ 6 h 74"/>
                <a:gd name="T18" fmla="*/ 19 w 38"/>
                <a:gd name="T19" fmla="*/ 34 h 74"/>
                <a:gd name="T20" fmla="*/ 9 w 38"/>
                <a:gd name="T21" fmla="*/ 48 h 74"/>
                <a:gd name="T22" fmla="*/ 0 w 38"/>
                <a:gd name="T23" fmla="*/ 59 h 74"/>
                <a:gd name="T24" fmla="*/ 0 w 38"/>
                <a:gd name="T25" fmla="*/ 60 h 74"/>
                <a:gd name="T26" fmla="*/ 0 w 38"/>
                <a:gd name="T27" fmla="*/ 60 h 74"/>
                <a:gd name="T28" fmla="*/ 0 w 38"/>
                <a:gd name="T29" fmla="*/ 73 h 74"/>
                <a:gd name="T30" fmla="*/ 0 w 38"/>
                <a:gd name="T31" fmla="*/ 74 h 74"/>
                <a:gd name="T32" fmla="*/ 2 w 38"/>
                <a:gd name="T33" fmla="*/ 74 h 74"/>
                <a:gd name="T34" fmla="*/ 2 w 38"/>
                <a:gd name="T35" fmla="*/ 73 h 74"/>
                <a:gd name="T36" fmla="*/ 3 w 38"/>
                <a:gd name="T37" fmla="*/ 73 h 74"/>
                <a:gd name="T38" fmla="*/ 3 w 38"/>
                <a:gd name="T39" fmla="*/ 60 h 74"/>
                <a:gd name="T40" fmla="*/ 2 w 38"/>
                <a:gd name="T41" fmla="*/ 60 h 74"/>
                <a:gd name="T42" fmla="*/ 3 w 38"/>
                <a:gd name="T43" fmla="*/ 62 h 74"/>
                <a:gd name="T44" fmla="*/ 3 w 38"/>
                <a:gd name="T45" fmla="*/ 62 h 74"/>
                <a:gd name="T46" fmla="*/ 12 w 38"/>
                <a:gd name="T47" fmla="*/ 49 h 74"/>
                <a:gd name="T48" fmla="*/ 21 w 38"/>
                <a:gd name="T49" fmla="*/ 37 h 74"/>
                <a:gd name="T50" fmla="*/ 38 w 38"/>
                <a:gd name="T51" fmla="*/ 7 h 74"/>
                <a:gd name="T52" fmla="*/ 37 w 38"/>
                <a:gd name="T53" fmla="*/ 6 h 74"/>
                <a:gd name="T54" fmla="*/ 34 w 38"/>
                <a:gd name="T55" fmla="*/ 6 h 74"/>
                <a:gd name="T56" fmla="*/ 34 w 38"/>
                <a:gd name="T57" fmla="*/ 73 h 74"/>
                <a:gd name="T58" fmla="*/ 37 w 38"/>
                <a:gd name="T59" fmla="*/ 73 h 74"/>
                <a:gd name="T60" fmla="*/ 37 w 38"/>
                <a:gd name="T61" fmla="*/ 72 h 74"/>
                <a:gd name="T62" fmla="*/ 2 w 38"/>
                <a:gd name="T63" fmla="*/ 72 h 74"/>
                <a:gd name="T64" fmla="*/ 2 w 38"/>
                <a:gd name="T65" fmla="*/ 73 h 74"/>
                <a:gd name="T66" fmla="*/ 3 w 38"/>
                <a:gd name="T67" fmla="*/ 73 h 74"/>
                <a:gd name="T68" fmla="*/ 2 w 38"/>
                <a:gd name="T6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74">
                  <a:moveTo>
                    <a:pt x="2" y="73"/>
                  </a:moveTo>
                  <a:lnTo>
                    <a:pt x="2" y="74"/>
                  </a:lnTo>
                  <a:lnTo>
                    <a:pt x="37" y="74"/>
                  </a:lnTo>
                  <a:lnTo>
                    <a:pt x="38" y="74"/>
                  </a:lnTo>
                  <a:lnTo>
                    <a:pt x="38" y="73"/>
                  </a:lnTo>
                  <a:lnTo>
                    <a:pt x="38" y="6"/>
                  </a:lnTo>
                  <a:lnTo>
                    <a:pt x="38" y="0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19" y="34"/>
                  </a:lnTo>
                  <a:lnTo>
                    <a:pt x="9" y="48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3" y="73"/>
                  </a:lnTo>
                  <a:lnTo>
                    <a:pt x="3" y="60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12" y="49"/>
                  </a:lnTo>
                  <a:lnTo>
                    <a:pt x="21" y="37"/>
                  </a:lnTo>
                  <a:lnTo>
                    <a:pt x="38" y="7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34" y="73"/>
                  </a:lnTo>
                  <a:lnTo>
                    <a:pt x="37" y="73"/>
                  </a:lnTo>
                  <a:lnTo>
                    <a:pt x="37" y="72"/>
                  </a:lnTo>
                  <a:lnTo>
                    <a:pt x="2" y="72"/>
                  </a:lnTo>
                  <a:lnTo>
                    <a:pt x="2" y="73"/>
                  </a:lnTo>
                  <a:lnTo>
                    <a:pt x="3" y="73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3" name="Freeform 203"/>
            <p:cNvSpPr>
              <a:spLocks/>
            </p:cNvSpPr>
            <p:nvPr/>
          </p:nvSpPr>
          <p:spPr bwMode="auto">
            <a:xfrm>
              <a:off x="4580" y="2008"/>
              <a:ext cx="38" cy="74"/>
            </a:xfrm>
            <a:custGeom>
              <a:avLst/>
              <a:gdLst>
                <a:gd name="T0" fmla="*/ 2 w 38"/>
                <a:gd name="T1" fmla="*/ 73 h 74"/>
                <a:gd name="T2" fmla="*/ 2 w 38"/>
                <a:gd name="T3" fmla="*/ 74 h 74"/>
                <a:gd name="T4" fmla="*/ 37 w 38"/>
                <a:gd name="T5" fmla="*/ 74 h 74"/>
                <a:gd name="T6" fmla="*/ 38 w 38"/>
                <a:gd name="T7" fmla="*/ 74 h 74"/>
                <a:gd name="T8" fmla="*/ 38 w 38"/>
                <a:gd name="T9" fmla="*/ 73 h 74"/>
                <a:gd name="T10" fmla="*/ 38 w 38"/>
                <a:gd name="T11" fmla="*/ 6 h 74"/>
                <a:gd name="T12" fmla="*/ 38 w 38"/>
                <a:gd name="T13" fmla="*/ 0 h 74"/>
                <a:gd name="T14" fmla="*/ 35 w 38"/>
                <a:gd name="T15" fmla="*/ 6 h 74"/>
                <a:gd name="T16" fmla="*/ 35 w 38"/>
                <a:gd name="T17" fmla="*/ 6 h 74"/>
                <a:gd name="T18" fmla="*/ 19 w 38"/>
                <a:gd name="T19" fmla="*/ 34 h 74"/>
                <a:gd name="T20" fmla="*/ 9 w 38"/>
                <a:gd name="T21" fmla="*/ 48 h 74"/>
                <a:gd name="T22" fmla="*/ 0 w 38"/>
                <a:gd name="T23" fmla="*/ 59 h 74"/>
                <a:gd name="T24" fmla="*/ 0 w 38"/>
                <a:gd name="T25" fmla="*/ 60 h 74"/>
                <a:gd name="T26" fmla="*/ 0 w 38"/>
                <a:gd name="T27" fmla="*/ 60 h 74"/>
                <a:gd name="T28" fmla="*/ 0 w 38"/>
                <a:gd name="T29" fmla="*/ 73 h 74"/>
                <a:gd name="T30" fmla="*/ 0 w 38"/>
                <a:gd name="T31" fmla="*/ 74 h 74"/>
                <a:gd name="T32" fmla="*/ 2 w 38"/>
                <a:gd name="T33" fmla="*/ 74 h 74"/>
                <a:gd name="T34" fmla="*/ 2 w 38"/>
                <a:gd name="T35" fmla="*/ 73 h 74"/>
                <a:gd name="T36" fmla="*/ 3 w 38"/>
                <a:gd name="T37" fmla="*/ 73 h 74"/>
                <a:gd name="T38" fmla="*/ 3 w 38"/>
                <a:gd name="T39" fmla="*/ 60 h 74"/>
                <a:gd name="T40" fmla="*/ 2 w 38"/>
                <a:gd name="T41" fmla="*/ 60 h 74"/>
                <a:gd name="T42" fmla="*/ 3 w 38"/>
                <a:gd name="T43" fmla="*/ 62 h 74"/>
                <a:gd name="T44" fmla="*/ 3 w 38"/>
                <a:gd name="T45" fmla="*/ 62 h 74"/>
                <a:gd name="T46" fmla="*/ 12 w 38"/>
                <a:gd name="T47" fmla="*/ 49 h 74"/>
                <a:gd name="T48" fmla="*/ 21 w 38"/>
                <a:gd name="T49" fmla="*/ 37 h 74"/>
                <a:gd name="T50" fmla="*/ 38 w 38"/>
                <a:gd name="T51" fmla="*/ 7 h 74"/>
                <a:gd name="T52" fmla="*/ 37 w 38"/>
                <a:gd name="T53" fmla="*/ 6 h 74"/>
                <a:gd name="T54" fmla="*/ 34 w 38"/>
                <a:gd name="T55" fmla="*/ 6 h 74"/>
                <a:gd name="T56" fmla="*/ 34 w 38"/>
                <a:gd name="T57" fmla="*/ 73 h 74"/>
                <a:gd name="T58" fmla="*/ 37 w 38"/>
                <a:gd name="T59" fmla="*/ 73 h 74"/>
                <a:gd name="T60" fmla="*/ 37 w 38"/>
                <a:gd name="T61" fmla="*/ 72 h 74"/>
                <a:gd name="T62" fmla="*/ 2 w 38"/>
                <a:gd name="T63" fmla="*/ 72 h 74"/>
                <a:gd name="T64" fmla="*/ 2 w 38"/>
                <a:gd name="T65" fmla="*/ 73 h 74"/>
                <a:gd name="T66" fmla="*/ 3 w 38"/>
                <a:gd name="T67" fmla="*/ 73 h 74"/>
                <a:gd name="T68" fmla="*/ 2 w 38"/>
                <a:gd name="T6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74">
                  <a:moveTo>
                    <a:pt x="2" y="73"/>
                  </a:moveTo>
                  <a:lnTo>
                    <a:pt x="2" y="74"/>
                  </a:lnTo>
                  <a:lnTo>
                    <a:pt x="37" y="74"/>
                  </a:lnTo>
                  <a:lnTo>
                    <a:pt x="38" y="74"/>
                  </a:lnTo>
                  <a:lnTo>
                    <a:pt x="38" y="73"/>
                  </a:lnTo>
                  <a:lnTo>
                    <a:pt x="38" y="6"/>
                  </a:lnTo>
                  <a:lnTo>
                    <a:pt x="38" y="0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19" y="34"/>
                  </a:lnTo>
                  <a:lnTo>
                    <a:pt x="9" y="48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3" y="73"/>
                  </a:lnTo>
                  <a:lnTo>
                    <a:pt x="3" y="60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12" y="49"/>
                  </a:lnTo>
                  <a:lnTo>
                    <a:pt x="21" y="37"/>
                  </a:lnTo>
                  <a:lnTo>
                    <a:pt x="38" y="7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34" y="73"/>
                  </a:lnTo>
                  <a:lnTo>
                    <a:pt x="37" y="73"/>
                  </a:lnTo>
                  <a:lnTo>
                    <a:pt x="37" y="72"/>
                  </a:lnTo>
                  <a:lnTo>
                    <a:pt x="2" y="72"/>
                  </a:lnTo>
                  <a:lnTo>
                    <a:pt x="2" y="73"/>
                  </a:lnTo>
                  <a:lnTo>
                    <a:pt x="3" y="73"/>
                  </a:lnTo>
                  <a:lnTo>
                    <a:pt x="2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4" name="Freeform 204"/>
            <p:cNvSpPr>
              <a:spLocks/>
            </p:cNvSpPr>
            <p:nvPr/>
          </p:nvSpPr>
          <p:spPr bwMode="auto">
            <a:xfrm>
              <a:off x="4352" y="2014"/>
              <a:ext cx="35" cy="67"/>
            </a:xfrm>
            <a:custGeom>
              <a:avLst/>
              <a:gdLst>
                <a:gd name="T0" fmla="*/ 0 w 35"/>
                <a:gd name="T1" fmla="*/ 67 h 67"/>
                <a:gd name="T2" fmla="*/ 35 w 35"/>
                <a:gd name="T3" fmla="*/ 67 h 67"/>
                <a:gd name="T4" fmla="*/ 35 w 35"/>
                <a:gd name="T5" fmla="*/ 54 h 67"/>
                <a:gd name="T6" fmla="*/ 35 w 35"/>
                <a:gd name="T7" fmla="*/ 54 h 67"/>
                <a:gd name="T8" fmla="*/ 26 w 35"/>
                <a:gd name="T9" fmla="*/ 42 h 67"/>
                <a:gd name="T10" fmla="*/ 17 w 35"/>
                <a:gd name="T11" fmla="*/ 29 h 67"/>
                <a:gd name="T12" fmla="*/ 0 w 35"/>
                <a:gd name="T13" fmla="*/ 0 h 67"/>
                <a:gd name="T14" fmla="*/ 0 w 35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67">
                  <a:moveTo>
                    <a:pt x="0" y="67"/>
                  </a:moveTo>
                  <a:lnTo>
                    <a:pt x="35" y="67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26" y="42"/>
                  </a:lnTo>
                  <a:lnTo>
                    <a:pt x="17" y="29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5" name="Freeform 205"/>
            <p:cNvSpPr>
              <a:spLocks/>
            </p:cNvSpPr>
            <p:nvPr/>
          </p:nvSpPr>
          <p:spPr bwMode="auto">
            <a:xfrm>
              <a:off x="4351" y="2008"/>
              <a:ext cx="38" cy="74"/>
            </a:xfrm>
            <a:custGeom>
              <a:avLst/>
              <a:gdLst>
                <a:gd name="T0" fmla="*/ 1 w 38"/>
                <a:gd name="T1" fmla="*/ 73 h 74"/>
                <a:gd name="T2" fmla="*/ 1 w 38"/>
                <a:gd name="T3" fmla="*/ 74 h 74"/>
                <a:gd name="T4" fmla="*/ 36 w 38"/>
                <a:gd name="T5" fmla="*/ 74 h 74"/>
                <a:gd name="T6" fmla="*/ 38 w 38"/>
                <a:gd name="T7" fmla="*/ 74 h 74"/>
                <a:gd name="T8" fmla="*/ 38 w 38"/>
                <a:gd name="T9" fmla="*/ 73 h 74"/>
                <a:gd name="T10" fmla="*/ 38 w 38"/>
                <a:gd name="T11" fmla="*/ 60 h 74"/>
                <a:gd name="T12" fmla="*/ 38 w 38"/>
                <a:gd name="T13" fmla="*/ 60 h 74"/>
                <a:gd name="T14" fmla="*/ 38 w 38"/>
                <a:gd name="T15" fmla="*/ 59 h 74"/>
                <a:gd name="T16" fmla="*/ 38 w 38"/>
                <a:gd name="T17" fmla="*/ 59 h 74"/>
                <a:gd name="T18" fmla="*/ 28 w 38"/>
                <a:gd name="T19" fmla="*/ 48 h 74"/>
                <a:gd name="T20" fmla="*/ 20 w 38"/>
                <a:gd name="T21" fmla="*/ 34 h 74"/>
                <a:gd name="T22" fmla="*/ 3 w 38"/>
                <a:gd name="T23" fmla="*/ 6 h 74"/>
                <a:gd name="T24" fmla="*/ 0 w 38"/>
                <a:gd name="T25" fmla="*/ 0 h 74"/>
                <a:gd name="T26" fmla="*/ 0 w 38"/>
                <a:gd name="T27" fmla="*/ 6 h 74"/>
                <a:gd name="T28" fmla="*/ 0 w 38"/>
                <a:gd name="T29" fmla="*/ 73 h 74"/>
                <a:gd name="T30" fmla="*/ 0 w 38"/>
                <a:gd name="T31" fmla="*/ 74 h 74"/>
                <a:gd name="T32" fmla="*/ 1 w 38"/>
                <a:gd name="T33" fmla="*/ 74 h 74"/>
                <a:gd name="T34" fmla="*/ 1 w 38"/>
                <a:gd name="T35" fmla="*/ 73 h 74"/>
                <a:gd name="T36" fmla="*/ 3 w 38"/>
                <a:gd name="T37" fmla="*/ 73 h 74"/>
                <a:gd name="T38" fmla="*/ 3 w 38"/>
                <a:gd name="T39" fmla="*/ 6 h 74"/>
                <a:gd name="T40" fmla="*/ 1 w 38"/>
                <a:gd name="T41" fmla="*/ 6 h 74"/>
                <a:gd name="T42" fmla="*/ 0 w 38"/>
                <a:gd name="T43" fmla="*/ 7 h 74"/>
                <a:gd name="T44" fmla="*/ 0 w 38"/>
                <a:gd name="T45" fmla="*/ 7 h 74"/>
                <a:gd name="T46" fmla="*/ 17 w 38"/>
                <a:gd name="T47" fmla="*/ 37 h 74"/>
                <a:gd name="T48" fmla="*/ 27 w 38"/>
                <a:gd name="T49" fmla="*/ 49 h 74"/>
                <a:gd name="T50" fmla="*/ 35 w 38"/>
                <a:gd name="T51" fmla="*/ 62 h 74"/>
                <a:gd name="T52" fmla="*/ 36 w 38"/>
                <a:gd name="T53" fmla="*/ 60 h 74"/>
                <a:gd name="T54" fmla="*/ 35 w 38"/>
                <a:gd name="T55" fmla="*/ 60 h 74"/>
                <a:gd name="T56" fmla="*/ 35 w 38"/>
                <a:gd name="T57" fmla="*/ 73 h 74"/>
                <a:gd name="T58" fmla="*/ 36 w 38"/>
                <a:gd name="T59" fmla="*/ 73 h 74"/>
                <a:gd name="T60" fmla="*/ 36 w 38"/>
                <a:gd name="T61" fmla="*/ 72 h 74"/>
                <a:gd name="T62" fmla="*/ 1 w 38"/>
                <a:gd name="T63" fmla="*/ 72 h 74"/>
                <a:gd name="T64" fmla="*/ 1 w 38"/>
                <a:gd name="T65" fmla="*/ 73 h 74"/>
                <a:gd name="T66" fmla="*/ 3 w 38"/>
                <a:gd name="T67" fmla="*/ 73 h 74"/>
                <a:gd name="T68" fmla="*/ 1 w 38"/>
                <a:gd name="T6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74">
                  <a:moveTo>
                    <a:pt x="1" y="73"/>
                  </a:moveTo>
                  <a:lnTo>
                    <a:pt x="1" y="74"/>
                  </a:lnTo>
                  <a:lnTo>
                    <a:pt x="36" y="74"/>
                  </a:lnTo>
                  <a:lnTo>
                    <a:pt x="38" y="74"/>
                  </a:lnTo>
                  <a:lnTo>
                    <a:pt x="38" y="73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28" y="48"/>
                  </a:lnTo>
                  <a:lnTo>
                    <a:pt x="20" y="34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4"/>
                  </a:lnTo>
                  <a:lnTo>
                    <a:pt x="1" y="73"/>
                  </a:lnTo>
                  <a:lnTo>
                    <a:pt x="3" y="73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7" y="37"/>
                  </a:lnTo>
                  <a:lnTo>
                    <a:pt x="27" y="49"/>
                  </a:lnTo>
                  <a:lnTo>
                    <a:pt x="35" y="62"/>
                  </a:lnTo>
                  <a:lnTo>
                    <a:pt x="36" y="60"/>
                  </a:lnTo>
                  <a:lnTo>
                    <a:pt x="35" y="60"/>
                  </a:lnTo>
                  <a:lnTo>
                    <a:pt x="35" y="73"/>
                  </a:lnTo>
                  <a:lnTo>
                    <a:pt x="36" y="73"/>
                  </a:lnTo>
                  <a:lnTo>
                    <a:pt x="36" y="72"/>
                  </a:lnTo>
                  <a:lnTo>
                    <a:pt x="1" y="72"/>
                  </a:lnTo>
                  <a:lnTo>
                    <a:pt x="1" y="73"/>
                  </a:lnTo>
                  <a:lnTo>
                    <a:pt x="3" y="73"/>
                  </a:lnTo>
                  <a:lnTo>
                    <a:pt x="1" y="73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6" name="Freeform 206"/>
            <p:cNvSpPr>
              <a:spLocks/>
            </p:cNvSpPr>
            <p:nvPr/>
          </p:nvSpPr>
          <p:spPr bwMode="auto">
            <a:xfrm>
              <a:off x="4351" y="2008"/>
              <a:ext cx="38" cy="74"/>
            </a:xfrm>
            <a:custGeom>
              <a:avLst/>
              <a:gdLst>
                <a:gd name="T0" fmla="*/ 1 w 38"/>
                <a:gd name="T1" fmla="*/ 73 h 74"/>
                <a:gd name="T2" fmla="*/ 1 w 38"/>
                <a:gd name="T3" fmla="*/ 74 h 74"/>
                <a:gd name="T4" fmla="*/ 36 w 38"/>
                <a:gd name="T5" fmla="*/ 74 h 74"/>
                <a:gd name="T6" fmla="*/ 38 w 38"/>
                <a:gd name="T7" fmla="*/ 74 h 74"/>
                <a:gd name="T8" fmla="*/ 38 w 38"/>
                <a:gd name="T9" fmla="*/ 73 h 74"/>
                <a:gd name="T10" fmla="*/ 38 w 38"/>
                <a:gd name="T11" fmla="*/ 60 h 74"/>
                <a:gd name="T12" fmla="*/ 38 w 38"/>
                <a:gd name="T13" fmla="*/ 60 h 74"/>
                <a:gd name="T14" fmla="*/ 38 w 38"/>
                <a:gd name="T15" fmla="*/ 59 h 74"/>
                <a:gd name="T16" fmla="*/ 38 w 38"/>
                <a:gd name="T17" fmla="*/ 59 h 74"/>
                <a:gd name="T18" fmla="*/ 28 w 38"/>
                <a:gd name="T19" fmla="*/ 48 h 74"/>
                <a:gd name="T20" fmla="*/ 20 w 38"/>
                <a:gd name="T21" fmla="*/ 34 h 74"/>
                <a:gd name="T22" fmla="*/ 3 w 38"/>
                <a:gd name="T23" fmla="*/ 6 h 74"/>
                <a:gd name="T24" fmla="*/ 0 w 38"/>
                <a:gd name="T25" fmla="*/ 0 h 74"/>
                <a:gd name="T26" fmla="*/ 0 w 38"/>
                <a:gd name="T27" fmla="*/ 6 h 74"/>
                <a:gd name="T28" fmla="*/ 0 w 38"/>
                <a:gd name="T29" fmla="*/ 73 h 74"/>
                <a:gd name="T30" fmla="*/ 0 w 38"/>
                <a:gd name="T31" fmla="*/ 74 h 74"/>
                <a:gd name="T32" fmla="*/ 1 w 38"/>
                <a:gd name="T33" fmla="*/ 74 h 74"/>
                <a:gd name="T34" fmla="*/ 1 w 38"/>
                <a:gd name="T35" fmla="*/ 73 h 74"/>
                <a:gd name="T36" fmla="*/ 3 w 38"/>
                <a:gd name="T37" fmla="*/ 73 h 74"/>
                <a:gd name="T38" fmla="*/ 3 w 38"/>
                <a:gd name="T39" fmla="*/ 6 h 74"/>
                <a:gd name="T40" fmla="*/ 1 w 38"/>
                <a:gd name="T41" fmla="*/ 6 h 74"/>
                <a:gd name="T42" fmla="*/ 0 w 38"/>
                <a:gd name="T43" fmla="*/ 7 h 74"/>
                <a:gd name="T44" fmla="*/ 0 w 38"/>
                <a:gd name="T45" fmla="*/ 7 h 74"/>
                <a:gd name="T46" fmla="*/ 17 w 38"/>
                <a:gd name="T47" fmla="*/ 37 h 74"/>
                <a:gd name="T48" fmla="*/ 27 w 38"/>
                <a:gd name="T49" fmla="*/ 49 h 74"/>
                <a:gd name="T50" fmla="*/ 35 w 38"/>
                <a:gd name="T51" fmla="*/ 62 h 74"/>
                <a:gd name="T52" fmla="*/ 36 w 38"/>
                <a:gd name="T53" fmla="*/ 60 h 74"/>
                <a:gd name="T54" fmla="*/ 35 w 38"/>
                <a:gd name="T55" fmla="*/ 60 h 74"/>
                <a:gd name="T56" fmla="*/ 35 w 38"/>
                <a:gd name="T57" fmla="*/ 73 h 74"/>
                <a:gd name="T58" fmla="*/ 36 w 38"/>
                <a:gd name="T59" fmla="*/ 73 h 74"/>
                <a:gd name="T60" fmla="*/ 36 w 38"/>
                <a:gd name="T61" fmla="*/ 72 h 74"/>
                <a:gd name="T62" fmla="*/ 1 w 38"/>
                <a:gd name="T63" fmla="*/ 72 h 74"/>
                <a:gd name="T64" fmla="*/ 1 w 38"/>
                <a:gd name="T65" fmla="*/ 73 h 74"/>
                <a:gd name="T66" fmla="*/ 3 w 38"/>
                <a:gd name="T67" fmla="*/ 73 h 74"/>
                <a:gd name="T68" fmla="*/ 1 w 38"/>
                <a:gd name="T6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74">
                  <a:moveTo>
                    <a:pt x="1" y="73"/>
                  </a:moveTo>
                  <a:lnTo>
                    <a:pt x="1" y="74"/>
                  </a:lnTo>
                  <a:lnTo>
                    <a:pt x="36" y="74"/>
                  </a:lnTo>
                  <a:lnTo>
                    <a:pt x="38" y="74"/>
                  </a:lnTo>
                  <a:lnTo>
                    <a:pt x="38" y="73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28" y="48"/>
                  </a:lnTo>
                  <a:lnTo>
                    <a:pt x="20" y="34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4"/>
                  </a:lnTo>
                  <a:lnTo>
                    <a:pt x="1" y="73"/>
                  </a:lnTo>
                  <a:lnTo>
                    <a:pt x="3" y="73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7" y="37"/>
                  </a:lnTo>
                  <a:lnTo>
                    <a:pt x="27" y="49"/>
                  </a:lnTo>
                  <a:lnTo>
                    <a:pt x="35" y="62"/>
                  </a:lnTo>
                  <a:lnTo>
                    <a:pt x="36" y="60"/>
                  </a:lnTo>
                  <a:lnTo>
                    <a:pt x="35" y="60"/>
                  </a:lnTo>
                  <a:lnTo>
                    <a:pt x="35" y="73"/>
                  </a:lnTo>
                  <a:lnTo>
                    <a:pt x="36" y="73"/>
                  </a:lnTo>
                  <a:lnTo>
                    <a:pt x="36" y="72"/>
                  </a:lnTo>
                  <a:lnTo>
                    <a:pt x="1" y="72"/>
                  </a:lnTo>
                  <a:lnTo>
                    <a:pt x="1" y="73"/>
                  </a:lnTo>
                  <a:lnTo>
                    <a:pt x="3" y="73"/>
                  </a:lnTo>
                  <a:lnTo>
                    <a:pt x="1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7" name="Rectangle 207"/>
            <p:cNvSpPr>
              <a:spLocks noChangeArrowheads="1"/>
            </p:cNvSpPr>
            <p:nvPr/>
          </p:nvSpPr>
          <p:spPr bwMode="auto">
            <a:xfrm>
              <a:off x="4359" y="1832"/>
              <a:ext cx="21" cy="4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8" name="Rectangle 208"/>
            <p:cNvSpPr>
              <a:spLocks noChangeArrowheads="1"/>
            </p:cNvSpPr>
            <p:nvPr/>
          </p:nvSpPr>
          <p:spPr bwMode="auto">
            <a:xfrm>
              <a:off x="4359" y="1839"/>
              <a:ext cx="21" cy="5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9" name="Rectangle 209"/>
            <p:cNvSpPr>
              <a:spLocks noChangeArrowheads="1"/>
            </p:cNvSpPr>
            <p:nvPr/>
          </p:nvSpPr>
          <p:spPr bwMode="auto">
            <a:xfrm>
              <a:off x="4359" y="1849"/>
              <a:ext cx="21" cy="5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651" name="Group 411"/>
          <p:cNvGrpSpPr>
            <a:grpSpLocks/>
          </p:cNvGrpSpPr>
          <p:nvPr/>
        </p:nvGrpSpPr>
        <p:grpSpPr bwMode="auto">
          <a:xfrm>
            <a:off x="1065419" y="1485900"/>
            <a:ext cx="6710362" cy="3765550"/>
            <a:chOff x="723" y="1055"/>
            <a:chExt cx="4227" cy="2372"/>
          </a:xfrm>
        </p:grpSpPr>
        <p:sp>
          <p:nvSpPr>
            <p:cNvPr id="10451" name="Rectangle 211"/>
            <p:cNvSpPr>
              <a:spLocks noChangeArrowheads="1"/>
            </p:cNvSpPr>
            <p:nvPr/>
          </p:nvSpPr>
          <p:spPr bwMode="auto">
            <a:xfrm>
              <a:off x="4359" y="1858"/>
              <a:ext cx="21" cy="7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52" name="Rectangle 212"/>
            <p:cNvSpPr>
              <a:spLocks noChangeArrowheads="1"/>
            </p:cNvSpPr>
            <p:nvPr/>
          </p:nvSpPr>
          <p:spPr bwMode="auto">
            <a:xfrm>
              <a:off x="4359" y="1870"/>
              <a:ext cx="21" cy="9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53" name="Rectangle 213"/>
            <p:cNvSpPr>
              <a:spLocks noChangeArrowheads="1"/>
            </p:cNvSpPr>
            <p:nvPr/>
          </p:nvSpPr>
          <p:spPr bwMode="auto">
            <a:xfrm>
              <a:off x="4359" y="1882"/>
              <a:ext cx="21" cy="11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54" name="Rectangle 214"/>
            <p:cNvSpPr>
              <a:spLocks noChangeArrowheads="1"/>
            </p:cNvSpPr>
            <p:nvPr/>
          </p:nvSpPr>
          <p:spPr bwMode="auto">
            <a:xfrm>
              <a:off x="4359" y="1898"/>
              <a:ext cx="21" cy="11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55" name="Rectangle 215"/>
            <p:cNvSpPr>
              <a:spLocks noChangeArrowheads="1"/>
            </p:cNvSpPr>
            <p:nvPr/>
          </p:nvSpPr>
          <p:spPr bwMode="auto">
            <a:xfrm>
              <a:off x="4589" y="1832"/>
              <a:ext cx="19" cy="4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56" name="Rectangle 216"/>
            <p:cNvSpPr>
              <a:spLocks noChangeArrowheads="1"/>
            </p:cNvSpPr>
            <p:nvPr/>
          </p:nvSpPr>
          <p:spPr bwMode="auto">
            <a:xfrm>
              <a:off x="4589" y="1839"/>
              <a:ext cx="19" cy="5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57" name="Rectangle 217"/>
            <p:cNvSpPr>
              <a:spLocks noChangeArrowheads="1"/>
            </p:cNvSpPr>
            <p:nvPr/>
          </p:nvSpPr>
          <p:spPr bwMode="auto">
            <a:xfrm>
              <a:off x="4589" y="1849"/>
              <a:ext cx="19" cy="5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58" name="Rectangle 218"/>
            <p:cNvSpPr>
              <a:spLocks noChangeArrowheads="1"/>
            </p:cNvSpPr>
            <p:nvPr/>
          </p:nvSpPr>
          <p:spPr bwMode="auto">
            <a:xfrm>
              <a:off x="4589" y="1858"/>
              <a:ext cx="19" cy="7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59" name="Rectangle 219"/>
            <p:cNvSpPr>
              <a:spLocks noChangeArrowheads="1"/>
            </p:cNvSpPr>
            <p:nvPr/>
          </p:nvSpPr>
          <p:spPr bwMode="auto">
            <a:xfrm>
              <a:off x="4589" y="1870"/>
              <a:ext cx="19" cy="9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60" name="Rectangle 220"/>
            <p:cNvSpPr>
              <a:spLocks noChangeArrowheads="1"/>
            </p:cNvSpPr>
            <p:nvPr/>
          </p:nvSpPr>
          <p:spPr bwMode="auto">
            <a:xfrm>
              <a:off x="4589" y="1882"/>
              <a:ext cx="19" cy="11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61" name="Rectangle 221"/>
            <p:cNvSpPr>
              <a:spLocks noChangeArrowheads="1"/>
            </p:cNvSpPr>
            <p:nvPr/>
          </p:nvSpPr>
          <p:spPr bwMode="auto">
            <a:xfrm>
              <a:off x="4589" y="1898"/>
              <a:ext cx="19" cy="11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62" name="Freeform 222"/>
            <p:cNvSpPr>
              <a:spLocks/>
            </p:cNvSpPr>
            <p:nvPr/>
          </p:nvSpPr>
          <p:spPr bwMode="auto">
            <a:xfrm>
              <a:off x="4341" y="1772"/>
              <a:ext cx="63" cy="64"/>
            </a:xfrm>
            <a:custGeom>
              <a:avLst/>
              <a:gdLst>
                <a:gd name="T0" fmla="*/ 56 w 63"/>
                <a:gd name="T1" fmla="*/ 64 h 64"/>
                <a:gd name="T2" fmla="*/ 0 w 63"/>
                <a:gd name="T3" fmla="*/ 8 h 64"/>
                <a:gd name="T4" fmla="*/ 7 w 63"/>
                <a:gd name="T5" fmla="*/ 0 h 64"/>
                <a:gd name="T6" fmla="*/ 63 w 63"/>
                <a:gd name="T7" fmla="*/ 56 h 64"/>
                <a:gd name="T8" fmla="*/ 56 w 63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56" y="64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63" y="56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63" name="Freeform 223"/>
            <p:cNvSpPr>
              <a:spLocks/>
            </p:cNvSpPr>
            <p:nvPr/>
          </p:nvSpPr>
          <p:spPr bwMode="auto">
            <a:xfrm>
              <a:off x="4338" y="1770"/>
              <a:ext cx="69" cy="67"/>
            </a:xfrm>
            <a:custGeom>
              <a:avLst/>
              <a:gdLst>
                <a:gd name="T0" fmla="*/ 59 w 69"/>
                <a:gd name="T1" fmla="*/ 66 h 67"/>
                <a:gd name="T2" fmla="*/ 59 w 69"/>
                <a:gd name="T3" fmla="*/ 65 h 67"/>
                <a:gd name="T4" fmla="*/ 5 w 69"/>
                <a:gd name="T5" fmla="*/ 9 h 67"/>
                <a:gd name="T6" fmla="*/ 3 w 69"/>
                <a:gd name="T7" fmla="*/ 10 h 67"/>
                <a:gd name="T8" fmla="*/ 5 w 69"/>
                <a:gd name="T9" fmla="*/ 11 h 67"/>
                <a:gd name="T10" fmla="*/ 12 w 69"/>
                <a:gd name="T11" fmla="*/ 3 h 67"/>
                <a:gd name="T12" fmla="*/ 10 w 69"/>
                <a:gd name="T13" fmla="*/ 2 h 67"/>
                <a:gd name="T14" fmla="*/ 10 w 69"/>
                <a:gd name="T15" fmla="*/ 3 h 67"/>
                <a:gd name="T16" fmla="*/ 65 w 69"/>
                <a:gd name="T17" fmla="*/ 59 h 67"/>
                <a:gd name="T18" fmla="*/ 66 w 69"/>
                <a:gd name="T19" fmla="*/ 58 h 67"/>
                <a:gd name="T20" fmla="*/ 65 w 69"/>
                <a:gd name="T21" fmla="*/ 56 h 67"/>
                <a:gd name="T22" fmla="*/ 58 w 69"/>
                <a:gd name="T23" fmla="*/ 65 h 67"/>
                <a:gd name="T24" fmla="*/ 59 w 69"/>
                <a:gd name="T25" fmla="*/ 66 h 67"/>
                <a:gd name="T26" fmla="*/ 59 w 69"/>
                <a:gd name="T27" fmla="*/ 65 h 67"/>
                <a:gd name="T28" fmla="*/ 59 w 69"/>
                <a:gd name="T29" fmla="*/ 66 h 67"/>
                <a:gd name="T30" fmla="*/ 59 w 69"/>
                <a:gd name="T31" fmla="*/ 66 h 67"/>
                <a:gd name="T32" fmla="*/ 68 w 69"/>
                <a:gd name="T33" fmla="*/ 59 h 67"/>
                <a:gd name="T34" fmla="*/ 69 w 69"/>
                <a:gd name="T35" fmla="*/ 58 h 67"/>
                <a:gd name="T36" fmla="*/ 68 w 69"/>
                <a:gd name="T37" fmla="*/ 56 h 67"/>
                <a:gd name="T38" fmla="*/ 12 w 69"/>
                <a:gd name="T39" fmla="*/ 2 h 67"/>
                <a:gd name="T40" fmla="*/ 10 w 69"/>
                <a:gd name="T41" fmla="*/ 0 h 67"/>
                <a:gd name="T42" fmla="*/ 10 w 69"/>
                <a:gd name="T43" fmla="*/ 2 h 67"/>
                <a:gd name="T44" fmla="*/ 2 w 69"/>
                <a:gd name="T45" fmla="*/ 9 h 67"/>
                <a:gd name="T46" fmla="*/ 0 w 69"/>
                <a:gd name="T47" fmla="*/ 10 h 67"/>
                <a:gd name="T48" fmla="*/ 2 w 69"/>
                <a:gd name="T49" fmla="*/ 11 h 67"/>
                <a:gd name="T50" fmla="*/ 58 w 69"/>
                <a:gd name="T51" fmla="*/ 66 h 67"/>
                <a:gd name="T52" fmla="*/ 59 w 69"/>
                <a:gd name="T53" fmla="*/ 67 h 67"/>
                <a:gd name="T54" fmla="*/ 59 w 69"/>
                <a:gd name="T55" fmla="*/ 66 h 67"/>
                <a:gd name="T56" fmla="*/ 59 w 69"/>
                <a:gd name="T57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" h="67">
                  <a:moveTo>
                    <a:pt x="59" y="66"/>
                  </a:moveTo>
                  <a:lnTo>
                    <a:pt x="59" y="6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5" y="11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65" y="59"/>
                  </a:lnTo>
                  <a:lnTo>
                    <a:pt x="66" y="58"/>
                  </a:lnTo>
                  <a:lnTo>
                    <a:pt x="65" y="56"/>
                  </a:lnTo>
                  <a:lnTo>
                    <a:pt x="58" y="65"/>
                  </a:lnTo>
                  <a:lnTo>
                    <a:pt x="59" y="66"/>
                  </a:lnTo>
                  <a:lnTo>
                    <a:pt x="59" y="65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8" y="59"/>
                  </a:lnTo>
                  <a:lnTo>
                    <a:pt x="69" y="58"/>
                  </a:lnTo>
                  <a:lnTo>
                    <a:pt x="68" y="56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2" y="9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8" y="66"/>
                  </a:lnTo>
                  <a:lnTo>
                    <a:pt x="59" y="67"/>
                  </a:lnTo>
                  <a:lnTo>
                    <a:pt x="59" y="66"/>
                  </a:lnTo>
                  <a:lnTo>
                    <a:pt x="59" y="66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64" name="Freeform 224"/>
            <p:cNvSpPr>
              <a:spLocks/>
            </p:cNvSpPr>
            <p:nvPr/>
          </p:nvSpPr>
          <p:spPr bwMode="auto">
            <a:xfrm>
              <a:off x="4338" y="1770"/>
              <a:ext cx="69" cy="67"/>
            </a:xfrm>
            <a:custGeom>
              <a:avLst/>
              <a:gdLst>
                <a:gd name="T0" fmla="*/ 59 w 69"/>
                <a:gd name="T1" fmla="*/ 66 h 67"/>
                <a:gd name="T2" fmla="*/ 59 w 69"/>
                <a:gd name="T3" fmla="*/ 65 h 67"/>
                <a:gd name="T4" fmla="*/ 5 w 69"/>
                <a:gd name="T5" fmla="*/ 9 h 67"/>
                <a:gd name="T6" fmla="*/ 3 w 69"/>
                <a:gd name="T7" fmla="*/ 10 h 67"/>
                <a:gd name="T8" fmla="*/ 5 w 69"/>
                <a:gd name="T9" fmla="*/ 11 h 67"/>
                <a:gd name="T10" fmla="*/ 12 w 69"/>
                <a:gd name="T11" fmla="*/ 3 h 67"/>
                <a:gd name="T12" fmla="*/ 10 w 69"/>
                <a:gd name="T13" fmla="*/ 2 h 67"/>
                <a:gd name="T14" fmla="*/ 10 w 69"/>
                <a:gd name="T15" fmla="*/ 3 h 67"/>
                <a:gd name="T16" fmla="*/ 65 w 69"/>
                <a:gd name="T17" fmla="*/ 59 h 67"/>
                <a:gd name="T18" fmla="*/ 66 w 69"/>
                <a:gd name="T19" fmla="*/ 58 h 67"/>
                <a:gd name="T20" fmla="*/ 65 w 69"/>
                <a:gd name="T21" fmla="*/ 56 h 67"/>
                <a:gd name="T22" fmla="*/ 58 w 69"/>
                <a:gd name="T23" fmla="*/ 65 h 67"/>
                <a:gd name="T24" fmla="*/ 59 w 69"/>
                <a:gd name="T25" fmla="*/ 66 h 67"/>
                <a:gd name="T26" fmla="*/ 59 w 69"/>
                <a:gd name="T27" fmla="*/ 65 h 67"/>
                <a:gd name="T28" fmla="*/ 59 w 69"/>
                <a:gd name="T29" fmla="*/ 66 h 67"/>
                <a:gd name="T30" fmla="*/ 59 w 69"/>
                <a:gd name="T31" fmla="*/ 66 h 67"/>
                <a:gd name="T32" fmla="*/ 68 w 69"/>
                <a:gd name="T33" fmla="*/ 59 h 67"/>
                <a:gd name="T34" fmla="*/ 69 w 69"/>
                <a:gd name="T35" fmla="*/ 58 h 67"/>
                <a:gd name="T36" fmla="*/ 68 w 69"/>
                <a:gd name="T37" fmla="*/ 56 h 67"/>
                <a:gd name="T38" fmla="*/ 12 w 69"/>
                <a:gd name="T39" fmla="*/ 2 h 67"/>
                <a:gd name="T40" fmla="*/ 10 w 69"/>
                <a:gd name="T41" fmla="*/ 0 h 67"/>
                <a:gd name="T42" fmla="*/ 10 w 69"/>
                <a:gd name="T43" fmla="*/ 2 h 67"/>
                <a:gd name="T44" fmla="*/ 2 w 69"/>
                <a:gd name="T45" fmla="*/ 9 h 67"/>
                <a:gd name="T46" fmla="*/ 0 w 69"/>
                <a:gd name="T47" fmla="*/ 10 h 67"/>
                <a:gd name="T48" fmla="*/ 2 w 69"/>
                <a:gd name="T49" fmla="*/ 11 h 67"/>
                <a:gd name="T50" fmla="*/ 58 w 69"/>
                <a:gd name="T51" fmla="*/ 66 h 67"/>
                <a:gd name="T52" fmla="*/ 59 w 69"/>
                <a:gd name="T53" fmla="*/ 67 h 67"/>
                <a:gd name="T54" fmla="*/ 59 w 69"/>
                <a:gd name="T55" fmla="*/ 66 h 67"/>
                <a:gd name="T56" fmla="*/ 59 w 69"/>
                <a:gd name="T57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" h="67">
                  <a:moveTo>
                    <a:pt x="59" y="66"/>
                  </a:moveTo>
                  <a:lnTo>
                    <a:pt x="59" y="6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5" y="11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65" y="59"/>
                  </a:lnTo>
                  <a:lnTo>
                    <a:pt x="66" y="58"/>
                  </a:lnTo>
                  <a:lnTo>
                    <a:pt x="65" y="56"/>
                  </a:lnTo>
                  <a:lnTo>
                    <a:pt x="58" y="65"/>
                  </a:lnTo>
                  <a:lnTo>
                    <a:pt x="59" y="66"/>
                  </a:lnTo>
                  <a:lnTo>
                    <a:pt x="59" y="65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8" y="59"/>
                  </a:lnTo>
                  <a:lnTo>
                    <a:pt x="69" y="58"/>
                  </a:lnTo>
                  <a:lnTo>
                    <a:pt x="68" y="56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2" y="9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8" y="66"/>
                  </a:lnTo>
                  <a:lnTo>
                    <a:pt x="59" y="67"/>
                  </a:lnTo>
                  <a:lnTo>
                    <a:pt x="59" y="66"/>
                  </a:lnTo>
                  <a:lnTo>
                    <a:pt x="59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65" name="Freeform 225"/>
            <p:cNvSpPr>
              <a:spLocks/>
            </p:cNvSpPr>
            <p:nvPr/>
          </p:nvSpPr>
          <p:spPr bwMode="auto">
            <a:xfrm>
              <a:off x="4562" y="1772"/>
              <a:ext cx="63" cy="64"/>
            </a:xfrm>
            <a:custGeom>
              <a:avLst/>
              <a:gdLst>
                <a:gd name="T0" fmla="*/ 63 w 63"/>
                <a:gd name="T1" fmla="*/ 8 h 64"/>
                <a:gd name="T2" fmla="*/ 7 w 63"/>
                <a:gd name="T3" fmla="*/ 64 h 64"/>
                <a:gd name="T4" fmla="*/ 0 w 63"/>
                <a:gd name="T5" fmla="*/ 56 h 64"/>
                <a:gd name="T6" fmla="*/ 55 w 63"/>
                <a:gd name="T7" fmla="*/ 0 h 64"/>
                <a:gd name="T8" fmla="*/ 63 w 63"/>
                <a:gd name="T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63" y="8"/>
                  </a:moveTo>
                  <a:lnTo>
                    <a:pt x="7" y="64"/>
                  </a:lnTo>
                  <a:lnTo>
                    <a:pt x="0" y="56"/>
                  </a:lnTo>
                  <a:lnTo>
                    <a:pt x="55" y="0"/>
                  </a:lnTo>
                  <a:lnTo>
                    <a:pt x="63" y="8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66" name="Freeform 226"/>
            <p:cNvSpPr>
              <a:spLocks/>
            </p:cNvSpPr>
            <p:nvPr/>
          </p:nvSpPr>
          <p:spPr bwMode="auto">
            <a:xfrm>
              <a:off x="4559" y="1770"/>
              <a:ext cx="68" cy="67"/>
            </a:xfrm>
            <a:custGeom>
              <a:avLst/>
              <a:gdLst>
                <a:gd name="T0" fmla="*/ 66 w 68"/>
                <a:gd name="T1" fmla="*/ 10 h 67"/>
                <a:gd name="T2" fmla="*/ 65 w 68"/>
                <a:gd name="T3" fmla="*/ 9 h 67"/>
                <a:gd name="T4" fmla="*/ 9 w 68"/>
                <a:gd name="T5" fmla="*/ 65 h 67"/>
                <a:gd name="T6" fmla="*/ 10 w 68"/>
                <a:gd name="T7" fmla="*/ 66 h 67"/>
                <a:gd name="T8" fmla="*/ 12 w 68"/>
                <a:gd name="T9" fmla="*/ 65 h 67"/>
                <a:gd name="T10" fmla="*/ 3 w 68"/>
                <a:gd name="T11" fmla="*/ 56 h 67"/>
                <a:gd name="T12" fmla="*/ 3 w 68"/>
                <a:gd name="T13" fmla="*/ 58 h 67"/>
                <a:gd name="T14" fmla="*/ 3 w 68"/>
                <a:gd name="T15" fmla="*/ 59 h 67"/>
                <a:gd name="T16" fmla="*/ 59 w 68"/>
                <a:gd name="T17" fmla="*/ 3 h 67"/>
                <a:gd name="T18" fmla="*/ 58 w 68"/>
                <a:gd name="T19" fmla="*/ 2 h 67"/>
                <a:gd name="T20" fmla="*/ 58 w 68"/>
                <a:gd name="T21" fmla="*/ 3 h 67"/>
                <a:gd name="T22" fmla="*/ 65 w 68"/>
                <a:gd name="T23" fmla="*/ 11 h 67"/>
                <a:gd name="T24" fmla="*/ 66 w 68"/>
                <a:gd name="T25" fmla="*/ 10 h 67"/>
                <a:gd name="T26" fmla="*/ 65 w 68"/>
                <a:gd name="T27" fmla="*/ 9 h 67"/>
                <a:gd name="T28" fmla="*/ 66 w 68"/>
                <a:gd name="T29" fmla="*/ 10 h 67"/>
                <a:gd name="T30" fmla="*/ 68 w 68"/>
                <a:gd name="T31" fmla="*/ 9 h 67"/>
                <a:gd name="T32" fmla="*/ 59 w 68"/>
                <a:gd name="T33" fmla="*/ 2 h 67"/>
                <a:gd name="T34" fmla="*/ 58 w 68"/>
                <a:gd name="T35" fmla="*/ 0 h 67"/>
                <a:gd name="T36" fmla="*/ 58 w 68"/>
                <a:gd name="T37" fmla="*/ 2 h 67"/>
                <a:gd name="T38" fmla="*/ 2 w 68"/>
                <a:gd name="T39" fmla="*/ 56 h 67"/>
                <a:gd name="T40" fmla="*/ 0 w 68"/>
                <a:gd name="T41" fmla="*/ 58 h 67"/>
                <a:gd name="T42" fmla="*/ 2 w 68"/>
                <a:gd name="T43" fmla="*/ 59 h 67"/>
                <a:gd name="T44" fmla="*/ 9 w 68"/>
                <a:gd name="T45" fmla="*/ 66 h 67"/>
                <a:gd name="T46" fmla="*/ 10 w 68"/>
                <a:gd name="T47" fmla="*/ 67 h 67"/>
                <a:gd name="T48" fmla="*/ 12 w 68"/>
                <a:gd name="T49" fmla="*/ 66 h 67"/>
                <a:gd name="T50" fmla="*/ 68 w 68"/>
                <a:gd name="T51" fmla="*/ 11 h 67"/>
                <a:gd name="T52" fmla="*/ 68 w 68"/>
                <a:gd name="T53" fmla="*/ 10 h 67"/>
                <a:gd name="T54" fmla="*/ 68 w 68"/>
                <a:gd name="T55" fmla="*/ 9 h 67"/>
                <a:gd name="T56" fmla="*/ 66 w 68"/>
                <a:gd name="T57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67">
                  <a:moveTo>
                    <a:pt x="66" y="10"/>
                  </a:moveTo>
                  <a:lnTo>
                    <a:pt x="65" y="9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2" y="65"/>
                  </a:lnTo>
                  <a:lnTo>
                    <a:pt x="3" y="56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65" y="11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6" y="10"/>
                  </a:lnTo>
                  <a:lnTo>
                    <a:pt x="68" y="9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2" y="59"/>
                  </a:lnTo>
                  <a:lnTo>
                    <a:pt x="9" y="66"/>
                  </a:lnTo>
                  <a:lnTo>
                    <a:pt x="10" y="67"/>
                  </a:lnTo>
                  <a:lnTo>
                    <a:pt x="12" y="66"/>
                  </a:lnTo>
                  <a:lnTo>
                    <a:pt x="68" y="11"/>
                  </a:lnTo>
                  <a:lnTo>
                    <a:pt x="68" y="10"/>
                  </a:lnTo>
                  <a:lnTo>
                    <a:pt x="68" y="9"/>
                  </a:lnTo>
                  <a:lnTo>
                    <a:pt x="66" y="10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67" name="Freeform 227"/>
            <p:cNvSpPr>
              <a:spLocks/>
            </p:cNvSpPr>
            <p:nvPr/>
          </p:nvSpPr>
          <p:spPr bwMode="auto">
            <a:xfrm>
              <a:off x="4559" y="1770"/>
              <a:ext cx="68" cy="67"/>
            </a:xfrm>
            <a:custGeom>
              <a:avLst/>
              <a:gdLst>
                <a:gd name="T0" fmla="*/ 66 w 68"/>
                <a:gd name="T1" fmla="*/ 10 h 67"/>
                <a:gd name="T2" fmla="*/ 65 w 68"/>
                <a:gd name="T3" fmla="*/ 9 h 67"/>
                <a:gd name="T4" fmla="*/ 9 w 68"/>
                <a:gd name="T5" fmla="*/ 65 h 67"/>
                <a:gd name="T6" fmla="*/ 10 w 68"/>
                <a:gd name="T7" fmla="*/ 66 h 67"/>
                <a:gd name="T8" fmla="*/ 12 w 68"/>
                <a:gd name="T9" fmla="*/ 65 h 67"/>
                <a:gd name="T10" fmla="*/ 3 w 68"/>
                <a:gd name="T11" fmla="*/ 56 h 67"/>
                <a:gd name="T12" fmla="*/ 3 w 68"/>
                <a:gd name="T13" fmla="*/ 58 h 67"/>
                <a:gd name="T14" fmla="*/ 3 w 68"/>
                <a:gd name="T15" fmla="*/ 59 h 67"/>
                <a:gd name="T16" fmla="*/ 59 w 68"/>
                <a:gd name="T17" fmla="*/ 3 h 67"/>
                <a:gd name="T18" fmla="*/ 58 w 68"/>
                <a:gd name="T19" fmla="*/ 2 h 67"/>
                <a:gd name="T20" fmla="*/ 58 w 68"/>
                <a:gd name="T21" fmla="*/ 3 h 67"/>
                <a:gd name="T22" fmla="*/ 65 w 68"/>
                <a:gd name="T23" fmla="*/ 11 h 67"/>
                <a:gd name="T24" fmla="*/ 66 w 68"/>
                <a:gd name="T25" fmla="*/ 10 h 67"/>
                <a:gd name="T26" fmla="*/ 65 w 68"/>
                <a:gd name="T27" fmla="*/ 9 h 67"/>
                <a:gd name="T28" fmla="*/ 66 w 68"/>
                <a:gd name="T29" fmla="*/ 10 h 67"/>
                <a:gd name="T30" fmla="*/ 68 w 68"/>
                <a:gd name="T31" fmla="*/ 9 h 67"/>
                <a:gd name="T32" fmla="*/ 59 w 68"/>
                <a:gd name="T33" fmla="*/ 2 h 67"/>
                <a:gd name="T34" fmla="*/ 58 w 68"/>
                <a:gd name="T35" fmla="*/ 0 h 67"/>
                <a:gd name="T36" fmla="*/ 58 w 68"/>
                <a:gd name="T37" fmla="*/ 2 h 67"/>
                <a:gd name="T38" fmla="*/ 2 w 68"/>
                <a:gd name="T39" fmla="*/ 56 h 67"/>
                <a:gd name="T40" fmla="*/ 0 w 68"/>
                <a:gd name="T41" fmla="*/ 58 h 67"/>
                <a:gd name="T42" fmla="*/ 2 w 68"/>
                <a:gd name="T43" fmla="*/ 59 h 67"/>
                <a:gd name="T44" fmla="*/ 9 w 68"/>
                <a:gd name="T45" fmla="*/ 66 h 67"/>
                <a:gd name="T46" fmla="*/ 10 w 68"/>
                <a:gd name="T47" fmla="*/ 67 h 67"/>
                <a:gd name="T48" fmla="*/ 12 w 68"/>
                <a:gd name="T49" fmla="*/ 66 h 67"/>
                <a:gd name="T50" fmla="*/ 68 w 68"/>
                <a:gd name="T51" fmla="*/ 11 h 67"/>
                <a:gd name="T52" fmla="*/ 68 w 68"/>
                <a:gd name="T53" fmla="*/ 10 h 67"/>
                <a:gd name="T54" fmla="*/ 68 w 68"/>
                <a:gd name="T55" fmla="*/ 9 h 67"/>
                <a:gd name="T56" fmla="*/ 66 w 68"/>
                <a:gd name="T57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67">
                  <a:moveTo>
                    <a:pt x="66" y="10"/>
                  </a:moveTo>
                  <a:lnTo>
                    <a:pt x="65" y="9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2" y="65"/>
                  </a:lnTo>
                  <a:lnTo>
                    <a:pt x="3" y="56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65" y="11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6" y="10"/>
                  </a:lnTo>
                  <a:lnTo>
                    <a:pt x="68" y="9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2" y="59"/>
                  </a:lnTo>
                  <a:lnTo>
                    <a:pt x="9" y="66"/>
                  </a:lnTo>
                  <a:lnTo>
                    <a:pt x="10" y="67"/>
                  </a:lnTo>
                  <a:lnTo>
                    <a:pt x="12" y="66"/>
                  </a:lnTo>
                  <a:lnTo>
                    <a:pt x="68" y="11"/>
                  </a:lnTo>
                  <a:lnTo>
                    <a:pt x="68" y="10"/>
                  </a:lnTo>
                  <a:lnTo>
                    <a:pt x="68" y="9"/>
                  </a:lnTo>
                  <a:lnTo>
                    <a:pt x="6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68" name="Freeform 228"/>
            <p:cNvSpPr>
              <a:spLocks/>
            </p:cNvSpPr>
            <p:nvPr/>
          </p:nvSpPr>
          <p:spPr bwMode="auto">
            <a:xfrm>
              <a:off x="4369" y="1807"/>
              <a:ext cx="231" cy="238"/>
            </a:xfrm>
            <a:custGeom>
              <a:avLst/>
              <a:gdLst>
                <a:gd name="T0" fmla="*/ 228 w 231"/>
                <a:gd name="T1" fmla="*/ 0 h 238"/>
                <a:gd name="T2" fmla="*/ 228 w 231"/>
                <a:gd name="T3" fmla="*/ 236 h 238"/>
                <a:gd name="T4" fmla="*/ 230 w 231"/>
                <a:gd name="T5" fmla="*/ 236 h 238"/>
                <a:gd name="T6" fmla="*/ 230 w 231"/>
                <a:gd name="T7" fmla="*/ 235 h 238"/>
                <a:gd name="T8" fmla="*/ 2 w 231"/>
                <a:gd name="T9" fmla="*/ 235 h 238"/>
                <a:gd name="T10" fmla="*/ 2 w 231"/>
                <a:gd name="T11" fmla="*/ 236 h 238"/>
                <a:gd name="T12" fmla="*/ 3 w 231"/>
                <a:gd name="T13" fmla="*/ 236 h 238"/>
                <a:gd name="T14" fmla="*/ 3 w 231"/>
                <a:gd name="T15" fmla="*/ 0 h 238"/>
                <a:gd name="T16" fmla="*/ 0 w 231"/>
                <a:gd name="T17" fmla="*/ 0 h 238"/>
                <a:gd name="T18" fmla="*/ 0 w 231"/>
                <a:gd name="T19" fmla="*/ 236 h 238"/>
                <a:gd name="T20" fmla="*/ 0 w 231"/>
                <a:gd name="T21" fmla="*/ 238 h 238"/>
                <a:gd name="T22" fmla="*/ 2 w 231"/>
                <a:gd name="T23" fmla="*/ 238 h 238"/>
                <a:gd name="T24" fmla="*/ 230 w 231"/>
                <a:gd name="T25" fmla="*/ 238 h 238"/>
                <a:gd name="T26" fmla="*/ 231 w 231"/>
                <a:gd name="T27" fmla="*/ 238 h 238"/>
                <a:gd name="T28" fmla="*/ 231 w 231"/>
                <a:gd name="T29" fmla="*/ 236 h 238"/>
                <a:gd name="T30" fmla="*/ 231 w 231"/>
                <a:gd name="T31" fmla="*/ 0 h 238"/>
                <a:gd name="T32" fmla="*/ 228 w 231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38">
                  <a:moveTo>
                    <a:pt x="228" y="0"/>
                  </a:moveTo>
                  <a:lnTo>
                    <a:pt x="228" y="236"/>
                  </a:lnTo>
                  <a:lnTo>
                    <a:pt x="230" y="236"/>
                  </a:lnTo>
                  <a:lnTo>
                    <a:pt x="230" y="235"/>
                  </a:lnTo>
                  <a:lnTo>
                    <a:pt x="2" y="235"/>
                  </a:lnTo>
                  <a:lnTo>
                    <a:pt x="2" y="236"/>
                  </a:lnTo>
                  <a:lnTo>
                    <a:pt x="3" y="23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36"/>
                  </a:lnTo>
                  <a:lnTo>
                    <a:pt x="0" y="238"/>
                  </a:lnTo>
                  <a:lnTo>
                    <a:pt x="2" y="238"/>
                  </a:lnTo>
                  <a:lnTo>
                    <a:pt x="230" y="238"/>
                  </a:lnTo>
                  <a:lnTo>
                    <a:pt x="231" y="238"/>
                  </a:lnTo>
                  <a:lnTo>
                    <a:pt x="231" y="236"/>
                  </a:lnTo>
                  <a:lnTo>
                    <a:pt x="231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69" name="Freeform 229"/>
            <p:cNvSpPr>
              <a:spLocks/>
            </p:cNvSpPr>
            <p:nvPr/>
          </p:nvSpPr>
          <p:spPr bwMode="auto">
            <a:xfrm>
              <a:off x="4369" y="1807"/>
              <a:ext cx="231" cy="238"/>
            </a:xfrm>
            <a:custGeom>
              <a:avLst/>
              <a:gdLst>
                <a:gd name="T0" fmla="*/ 228 w 231"/>
                <a:gd name="T1" fmla="*/ 0 h 238"/>
                <a:gd name="T2" fmla="*/ 228 w 231"/>
                <a:gd name="T3" fmla="*/ 236 h 238"/>
                <a:gd name="T4" fmla="*/ 230 w 231"/>
                <a:gd name="T5" fmla="*/ 236 h 238"/>
                <a:gd name="T6" fmla="*/ 230 w 231"/>
                <a:gd name="T7" fmla="*/ 235 h 238"/>
                <a:gd name="T8" fmla="*/ 2 w 231"/>
                <a:gd name="T9" fmla="*/ 235 h 238"/>
                <a:gd name="T10" fmla="*/ 2 w 231"/>
                <a:gd name="T11" fmla="*/ 236 h 238"/>
                <a:gd name="T12" fmla="*/ 3 w 231"/>
                <a:gd name="T13" fmla="*/ 236 h 238"/>
                <a:gd name="T14" fmla="*/ 3 w 231"/>
                <a:gd name="T15" fmla="*/ 0 h 238"/>
                <a:gd name="T16" fmla="*/ 0 w 231"/>
                <a:gd name="T17" fmla="*/ 0 h 238"/>
                <a:gd name="T18" fmla="*/ 0 w 231"/>
                <a:gd name="T19" fmla="*/ 236 h 238"/>
                <a:gd name="T20" fmla="*/ 0 w 231"/>
                <a:gd name="T21" fmla="*/ 238 h 238"/>
                <a:gd name="T22" fmla="*/ 2 w 231"/>
                <a:gd name="T23" fmla="*/ 238 h 238"/>
                <a:gd name="T24" fmla="*/ 230 w 231"/>
                <a:gd name="T25" fmla="*/ 238 h 238"/>
                <a:gd name="T26" fmla="*/ 231 w 231"/>
                <a:gd name="T27" fmla="*/ 238 h 238"/>
                <a:gd name="T28" fmla="*/ 231 w 231"/>
                <a:gd name="T29" fmla="*/ 236 h 238"/>
                <a:gd name="T30" fmla="*/ 231 w 231"/>
                <a:gd name="T31" fmla="*/ 0 h 238"/>
                <a:gd name="T32" fmla="*/ 228 w 231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38">
                  <a:moveTo>
                    <a:pt x="228" y="0"/>
                  </a:moveTo>
                  <a:lnTo>
                    <a:pt x="228" y="236"/>
                  </a:lnTo>
                  <a:lnTo>
                    <a:pt x="230" y="236"/>
                  </a:lnTo>
                  <a:lnTo>
                    <a:pt x="230" y="235"/>
                  </a:lnTo>
                  <a:lnTo>
                    <a:pt x="2" y="235"/>
                  </a:lnTo>
                  <a:lnTo>
                    <a:pt x="2" y="236"/>
                  </a:lnTo>
                  <a:lnTo>
                    <a:pt x="3" y="23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36"/>
                  </a:lnTo>
                  <a:lnTo>
                    <a:pt x="0" y="238"/>
                  </a:lnTo>
                  <a:lnTo>
                    <a:pt x="2" y="238"/>
                  </a:lnTo>
                  <a:lnTo>
                    <a:pt x="230" y="238"/>
                  </a:lnTo>
                  <a:lnTo>
                    <a:pt x="231" y="238"/>
                  </a:lnTo>
                  <a:lnTo>
                    <a:pt x="231" y="236"/>
                  </a:lnTo>
                  <a:lnTo>
                    <a:pt x="231" y="0"/>
                  </a:lnTo>
                  <a:lnTo>
                    <a:pt x="2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70" name="Freeform 230"/>
            <p:cNvSpPr>
              <a:spLocks/>
            </p:cNvSpPr>
            <p:nvPr/>
          </p:nvSpPr>
          <p:spPr bwMode="auto">
            <a:xfrm>
              <a:off x="4169" y="1797"/>
              <a:ext cx="146" cy="19"/>
            </a:xfrm>
            <a:custGeom>
              <a:avLst/>
              <a:gdLst>
                <a:gd name="T0" fmla="*/ 146 w 146"/>
                <a:gd name="T1" fmla="*/ 0 h 19"/>
                <a:gd name="T2" fmla="*/ 143 w 146"/>
                <a:gd name="T3" fmla="*/ 8 h 19"/>
                <a:gd name="T4" fmla="*/ 143 w 146"/>
                <a:gd name="T5" fmla="*/ 19 h 19"/>
                <a:gd name="T6" fmla="*/ 0 w 146"/>
                <a:gd name="T7" fmla="*/ 19 h 19"/>
                <a:gd name="T8" fmla="*/ 3 w 146"/>
                <a:gd name="T9" fmla="*/ 0 h 19"/>
                <a:gd name="T10" fmla="*/ 146 w 14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9">
                  <a:moveTo>
                    <a:pt x="146" y="0"/>
                  </a:moveTo>
                  <a:lnTo>
                    <a:pt x="143" y="8"/>
                  </a:lnTo>
                  <a:lnTo>
                    <a:pt x="143" y="19"/>
                  </a:lnTo>
                  <a:lnTo>
                    <a:pt x="0" y="19"/>
                  </a:lnTo>
                  <a:lnTo>
                    <a:pt x="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71" name="Freeform 231"/>
            <p:cNvSpPr>
              <a:spLocks/>
            </p:cNvSpPr>
            <p:nvPr/>
          </p:nvSpPr>
          <p:spPr bwMode="auto">
            <a:xfrm>
              <a:off x="4308" y="1790"/>
              <a:ext cx="43" cy="33"/>
            </a:xfrm>
            <a:custGeom>
              <a:avLst/>
              <a:gdLst>
                <a:gd name="T0" fmla="*/ 4 w 43"/>
                <a:gd name="T1" fmla="*/ 0 h 33"/>
                <a:gd name="T2" fmla="*/ 0 w 43"/>
                <a:gd name="T3" fmla="*/ 33 h 33"/>
                <a:gd name="T4" fmla="*/ 43 w 43"/>
                <a:gd name="T5" fmla="*/ 18 h 33"/>
                <a:gd name="T6" fmla="*/ 4 w 43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3">
                  <a:moveTo>
                    <a:pt x="4" y="0"/>
                  </a:moveTo>
                  <a:lnTo>
                    <a:pt x="0" y="33"/>
                  </a:lnTo>
                  <a:lnTo>
                    <a:pt x="43" y="1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72" name="Freeform 232"/>
            <p:cNvSpPr>
              <a:spLocks/>
            </p:cNvSpPr>
            <p:nvPr/>
          </p:nvSpPr>
          <p:spPr bwMode="auto">
            <a:xfrm>
              <a:off x="4308" y="1790"/>
              <a:ext cx="43" cy="33"/>
            </a:xfrm>
            <a:custGeom>
              <a:avLst/>
              <a:gdLst>
                <a:gd name="T0" fmla="*/ 4 w 43"/>
                <a:gd name="T1" fmla="*/ 0 h 33"/>
                <a:gd name="T2" fmla="*/ 0 w 43"/>
                <a:gd name="T3" fmla="*/ 33 h 33"/>
                <a:gd name="T4" fmla="*/ 43 w 43"/>
                <a:gd name="T5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3">
                  <a:moveTo>
                    <a:pt x="4" y="0"/>
                  </a:moveTo>
                  <a:lnTo>
                    <a:pt x="0" y="33"/>
                  </a:lnTo>
                  <a:lnTo>
                    <a:pt x="43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73" name="Rectangle 233"/>
            <p:cNvSpPr>
              <a:spLocks noChangeArrowheads="1"/>
            </p:cNvSpPr>
            <p:nvPr/>
          </p:nvSpPr>
          <p:spPr bwMode="auto">
            <a:xfrm>
              <a:off x="4350" y="1906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74" name="Freeform 234"/>
            <p:cNvSpPr>
              <a:spLocks/>
            </p:cNvSpPr>
            <p:nvPr/>
          </p:nvSpPr>
          <p:spPr bwMode="auto">
            <a:xfrm>
              <a:off x="4348" y="1905"/>
              <a:ext cx="11" cy="11"/>
            </a:xfrm>
            <a:custGeom>
              <a:avLst/>
              <a:gdLst>
                <a:gd name="T0" fmla="*/ 10 w 11"/>
                <a:gd name="T1" fmla="*/ 9 h 11"/>
                <a:gd name="T2" fmla="*/ 10 w 11"/>
                <a:gd name="T3" fmla="*/ 8 h 11"/>
                <a:gd name="T4" fmla="*/ 2 w 11"/>
                <a:gd name="T5" fmla="*/ 8 h 11"/>
                <a:gd name="T6" fmla="*/ 2 w 11"/>
                <a:gd name="T7" fmla="*/ 9 h 11"/>
                <a:gd name="T8" fmla="*/ 3 w 11"/>
                <a:gd name="T9" fmla="*/ 9 h 11"/>
                <a:gd name="T10" fmla="*/ 3 w 11"/>
                <a:gd name="T11" fmla="*/ 1 h 11"/>
                <a:gd name="T12" fmla="*/ 2 w 11"/>
                <a:gd name="T13" fmla="*/ 1 h 11"/>
                <a:gd name="T14" fmla="*/ 2 w 11"/>
                <a:gd name="T15" fmla="*/ 2 h 11"/>
                <a:gd name="T16" fmla="*/ 10 w 11"/>
                <a:gd name="T17" fmla="*/ 2 h 11"/>
                <a:gd name="T18" fmla="*/ 10 w 11"/>
                <a:gd name="T19" fmla="*/ 1 h 11"/>
                <a:gd name="T20" fmla="*/ 9 w 11"/>
                <a:gd name="T21" fmla="*/ 1 h 11"/>
                <a:gd name="T22" fmla="*/ 9 w 11"/>
                <a:gd name="T23" fmla="*/ 9 h 11"/>
                <a:gd name="T24" fmla="*/ 10 w 11"/>
                <a:gd name="T25" fmla="*/ 9 h 11"/>
                <a:gd name="T26" fmla="*/ 10 w 11"/>
                <a:gd name="T27" fmla="*/ 8 h 11"/>
                <a:gd name="T28" fmla="*/ 10 w 11"/>
                <a:gd name="T29" fmla="*/ 9 h 11"/>
                <a:gd name="T30" fmla="*/ 11 w 11"/>
                <a:gd name="T31" fmla="*/ 9 h 11"/>
                <a:gd name="T32" fmla="*/ 11 w 11"/>
                <a:gd name="T33" fmla="*/ 1 h 11"/>
                <a:gd name="T34" fmla="*/ 11 w 11"/>
                <a:gd name="T35" fmla="*/ 0 h 11"/>
                <a:gd name="T36" fmla="*/ 10 w 11"/>
                <a:gd name="T37" fmla="*/ 0 h 11"/>
                <a:gd name="T38" fmla="*/ 2 w 11"/>
                <a:gd name="T39" fmla="*/ 0 h 11"/>
                <a:gd name="T40" fmla="*/ 0 w 11"/>
                <a:gd name="T41" fmla="*/ 0 h 11"/>
                <a:gd name="T42" fmla="*/ 0 w 11"/>
                <a:gd name="T43" fmla="*/ 1 h 11"/>
                <a:gd name="T44" fmla="*/ 0 w 11"/>
                <a:gd name="T45" fmla="*/ 9 h 11"/>
                <a:gd name="T46" fmla="*/ 0 w 11"/>
                <a:gd name="T47" fmla="*/ 11 h 11"/>
                <a:gd name="T48" fmla="*/ 2 w 11"/>
                <a:gd name="T49" fmla="*/ 11 h 11"/>
                <a:gd name="T50" fmla="*/ 10 w 11"/>
                <a:gd name="T51" fmla="*/ 11 h 11"/>
                <a:gd name="T52" fmla="*/ 11 w 11"/>
                <a:gd name="T53" fmla="*/ 11 h 11"/>
                <a:gd name="T54" fmla="*/ 11 w 11"/>
                <a:gd name="T55" fmla="*/ 9 h 11"/>
                <a:gd name="T56" fmla="*/ 10 w 11"/>
                <a:gd name="T5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11">
                  <a:moveTo>
                    <a:pt x="10" y="9"/>
                  </a:moveTo>
                  <a:lnTo>
                    <a:pt x="10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75" name="Freeform 235"/>
            <p:cNvSpPr>
              <a:spLocks/>
            </p:cNvSpPr>
            <p:nvPr/>
          </p:nvSpPr>
          <p:spPr bwMode="auto">
            <a:xfrm>
              <a:off x="4348" y="1905"/>
              <a:ext cx="11" cy="11"/>
            </a:xfrm>
            <a:custGeom>
              <a:avLst/>
              <a:gdLst>
                <a:gd name="T0" fmla="*/ 10 w 11"/>
                <a:gd name="T1" fmla="*/ 9 h 11"/>
                <a:gd name="T2" fmla="*/ 10 w 11"/>
                <a:gd name="T3" fmla="*/ 8 h 11"/>
                <a:gd name="T4" fmla="*/ 2 w 11"/>
                <a:gd name="T5" fmla="*/ 8 h 11"/>
                <a:gd name="T6" fmla="*/ 2 w 11"/>
                <a:gd name="T7" fmla="*/ 9 h 11"/>
                <a:gd name="T8" fmla="*/ 3 w 11"/>
                <a:gd name="T9" fmla="*/ 9 h 11"/>
                <a:gd name="T10" fmla="*/ 3 w 11"/>
                <a:gd name="T11" fmla="*/ 1 h 11"/>
                <a:gd name="T12" fmla="*/ 2 w 11"/>
                <a:gd name="T13" fmla="*/ 1 h 11"/>
                <a:gd name="T14" fmla="*/ 2 w 11"/>
                <a:gd name="T15" fmla="*/ 2 h 11"/>
                <a:gd name="T16" fmla="*/ 10 w 11"/>
                <a:gd name="T17" fmla="*/ 2 h 11"/>
                <a:gd name="T18" fmla="*/ 10 w 11"/>
                <a:gd name="T19" fmla="*/ 1 h 11"/>
                <a:gd name="T20" fmla="*/ 9 w 11"/>
                <a:gd name="T21" fmla="*/ 1 h 11"/>
                <a:gd name="T22" fmla="*/ 9 w 11"/>
                <a:gd name="T23" fmla="*/ 9 h 11"/>
                <a:gd name="T24" fmla="*/ 10 w 11"/>
                <a:gd name="T25" fmla="*/ 9 h 11"/>
                <a:gd name="T26" fmla="*/ 10 w 11"/>
                <a:gd name="T27" fmla="*/ 8 h 11"/>
                <a:gd name="T28" fmla="*/ 10 w 11"/>
                <a:gd name="T29" fmla="*/ 9 h 11"/>
                <a:gd name="T30" fmla="*/ 11 w 11"/>
                <a:gd name="T31" fmla="*/ 9 h 11"/>
                <a:gd name="T32" fmla="*/ 11 w 11"/>
                <a:gd name="T33" fmla="*/ 1 h 11"/>
                <a:gd name="T34" fmla="*/ 11 w 11"/>
                <a:gd name="T35" fmla="*/ 0 h 11"/>
                <a:gd name="T36" fmla="*/ 10 w 11"/>
                <a:gd name="T37" fmla="*/ 0 h 11"/>
                <a:gd name="T38" fmla="*/ 2 w 11"/>
                <a:gd name="T39" fmla="*/ 0 h 11"/>
                <a:gd name="T40" fmla="*/ 0 w 11"/>
                <a:gd name="T41" fmla="*/ 0 h 11"/>
                <a:gd name="T42" fmla="*/ 0 w 11"/>
                <a:gd name="T43" fmla="*/ 1 h 11"/>
                <a:gd name="T44" fmla="*/ 0 w 11"/>
                <a:gd name="T45" fmla="*/ 9 h 11"/>
                <a:gd name="T46" fmla="*/ 0 w 11"/>
                <a:gd name="T47" fmla="*/ 11 h 11"/>
                <a:gd name="T48" fmla="*/ 2 w 11"/>
                <a:gd name="T49" fmla="*/ 11 h 11"/>
                <a:gd name="T50" fmla="*/ 10 w 11"/>
                <a:gd name="T51" fmla="*/ 11 h 11"/>
                <a:gd name="T52" fmla="*/ 11 w 11"/>
                <a:gd name="T53" fmla="*/ 11 h 11"/>
                <a:gd name="T54" fmla="*/ 11 w 11"/>
                <a:gd name="T55" fmla="*/ 9 h 11"/>
                <a:gd name="T56" fmla="*/ 10 w 11"/>
                <a:gd name="T5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11">
                  <a:moveTo>
                    <a:pt x="10" y="9"/>
                  </a:moveTo>
                  <a:lnTo>
                    <a:pt x="10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76" name="Rectangle 236"/>
            <p:cNvSpPr>
              <a:spLocks noChangeArrowheads="1"/>
            </p:cNvSpPr>
            <p:nvPr/>
          </p:nvSpPr>
          <p:spPr bwMode="auto">
            <a:xfrm>
              <a:off x="4382" y="1906"/>
              <a:ext cx="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77" name="Freeform 237"/>
            <p:cNvSpPr>
              <a:spLocks/>
            </p:cNvSpPr>
            <p:nvPr/>
          </p:nvSpPr>
          <p:spPr bwMode="auto">
            <a:xfrm>
              <a:off x="4380" y="1905"/>
              <a:ext cx="10" cy="11"/>
            </a:xfrm>
            <a:custGeom>
              <a:avLst/>
              <a:gdLst>
                <a:gd name="T0" fmla="*/ 9 w 10"/>
                <a:gd name="T1" fmla="*/ 9 h 11"/>
                <a:gd name="T2" fmla="*/ 9 w 10"/>
                <a:gd name="T3" fmla="*/ 8 h 11"/>
                <a:gd name="T4" fmla="*/ 2 w 10"/>
                <a:gd name="T5" fmla="*/ 8 h 11"/>
                <a:gd name="T6" fmla="*/ 2 w 10"/>
                <a:gd name="T7" fmla="*/ 9 h 11"/>
                <a:gd name="T8" fmla="*/ 3 w 10"/>
                <a:gd name="T9" fmla="*/ 9 h 11"/>
                <a:gd name="T10" fmla="*/ 3 w 10"/>
                <a:gd name="T11" fmla="*/ 1 h 11"/>
                <a:gd name="T12" fmla="*/ 2 w 10"/>
                <a:gd name="T13" fmla="*/ 1 h 11"/>
                <a:gd name="T14" fmla="*/ 2 w 10"/>
                <a:gd name="T15" fmla="*/ 2 h 11"/>
                <a:gd name="T16" fmla="*/ 9 w 10"/>
                <a:gd name="T17" fmla="*/ 2 h 11"/>
                <a:gd name="T18" fmla="*/ 9 w 10"/>
                <a:gd name="T19" fmla="*/ 1 h 11"/>
                <a:gd name="T20" fmla="*/ 7 w 10"/>
                <a:gd name="T21" fmla="*/ 1 h 11"/>
                <a:gd name="T22" fmla="*/ 7 w 10"/>
                <a:gd name="T23" fmla="*/ 9 h 11"/>
                <a:gd name="T24" fmla="*/ 9 w 10"/>
                <a:gd name="T25" fmla="*/ 9 h 11"/>
                <a:gd name="T26" fmla="*/ 9 w 10"/>
                <a:gd name="T27" fmla="*/ 8 h 11"/>
                <a:gd name="T28" fmla="*/ 9 w 10"/>
                <a:gd name="T29" fmla="*/ 9 h 11"/>
                <a:gd name="T30" fmla="*/ 10 w 10"/>
                <a:gd name="T31" fmla="*/ 9 h 11"/>
                <a:gd name="T32" fmla="*/ 10 w 10"/>
                <a:gd name="T33" fmla="*/ 1 h 11"/>
                <a:gd name="T34" fmla="*/ 10 w 10"/>
                <a:gd name="T35" fmla="*/ 0 h 11"/>
                <a:gd name="T36" fmla="*/ 9 w 10"/>
                <a:gd name="T37" fmla="*/ 0 h 11"/>
                <a:gd name="T38" fmla="*/ 2 w 10"/>
                <a:gd name="T39" fmla="*/ 0 h 11"/>
                <a:gd name="T40" fmla="*/ 0 w 10"/>
                <a:gd name="T41" fmla="*/ 0 h 11"/>
                <a:gd name="T42" fmla="*/ 0 w 10"/>
                <a:gd name="T43" fmla="*/ 1 h 11"/>
                <a:gd name="T44" fmla="*/ 0 w 10"/>
                <a:gd name="T45" fmla="*/ 9 h 11"/>
                <a:gd name="T46" fmla="*/ 0 w 10"/>
                <a:gd name="T47" fmla="*/ 11 h 11"/>
                <a:gd name="T48" fmla="*/ 2 w 10"/>
                <a:gd name="T49" fmla="*/ 11 h 11"/>
                <a:gd name="T50" fmla="*/ 9 w 10"/>
                <a:gd name="T51" fmla="*/ 11 h 11"/>
                <a:gd name="T52" fmla="*/ 10 w 10"/>
                <a:gd name="T53" fmla="*/ 11 h 11"/>
                <a:gd name="T54" fmla="*/ 10 w 10"/>
                <a:gd name="T55" fmla="*/ 9 h 11"/>
                <a:gd name="T56" fmla="*/ 9 w 10"/>
                <a:gd name="T5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" h="11">
                  <a:moveTo>
                    <a:pt x="9" y="9"/>
                  </a:moveTo>
                  <a:lnTo>
                    <a:pt x="9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78" name="Freeform 238"/>
            <p:cNvSpPr>
              <a:spLocks/>
            </p:cNvSpPr>
            <p:nvPr/>
          </p:nvSpPr>
          <p:spPr bwMode="auto">
            <a:xfrm>
              <a:off x="4380" y="1905"/>
              <a:ext cx="10" cy="11"/>
            </a:xfrm>
            <a:custGeom>
              <a:avLst/>
              <a:gdLst>
                <a:gd name="T0" fmla="*/ 9 w 10"/>
                <a:gd name="T1" fmla="*/ 9 h 11"/>
                <a:gd name="T2" fmla="*/ 9 w 10"/>
                <a:gd name="T3" fmla="*/ 8 h 11"/>
                <a:gd name="T4" fmla="*/ 2 w 10"/>
                <a:gd name="T5" fmla="*/ 8 h 11"/>
                <a:gd name="T6" fmla="*/ 2 w 10"/>
                <a:gd name="T7" fmla="*/ 9 h 11"/>
                <a:gd name="T8" fmla="*/ 3 w 10"/>
                <a:gd name="T9" fmla="*/ 9 h 11"/>
                <a:gd name="T10" fmla="*/ 3 w 10"/>
                <a:gd name="T11" fmla="*/ 1 h 11"/>
                <a:gd name="T12" fmla="*/ 2 w 10"/>
                <a:gd name="T13" fmla="*/ 1 h 11"/>
                <a:gd name="T14" fmla="*/ 2 w 10"/>
                <a:gd name="T15" fmla="*/ 2 h 11"/>
                <a:gd name="T16" fmla="*/ 9 w 10"/>
                <a:gd name="T17" fmla="*/ 2 h 11"/>
                <a:gd name="T18" fmla="*/ 9 w 10"/>
                <a:gd name="T19" fmla="*/ 1 h 11"/>
                <a:gd name="T20" fmla="*/ 7 w 10"/>
                <a:gd name="T21" fmla="*/ 1 h 11"/>
                <a:gd name="T22" fmla="*/ 7 w 10"/>
                <a:gd name="T23" fmla="*/ 9 h 11"/>
                <a:gd name="T24" fmla="*/ 9 w 10"/>
                <a:gd name="T25" fmla="*/ 9 h 11"/>
                <a:gd name="T26" fmla="*/ 9 w 10"/>
                <a:gd name="T27" fmla="*/ 8 h 11"/>
                <a:gd name="T28" fmla="*/ 9 w 10"/>
                <a:gd name="T29" fmla="*/ 9 h 11"/>
                <a:gd name="T30" fmla="*/ 10 w 10"/>
                <a:gd name="T31" fmla="*/ 9 h 11"/>
                <a:gd name="T32" fmla="*/ 10 w 10"/>
                <a:gd name="T33" fmla="*/ 1 h 11"/>
                <a:gd name="T34" fmla="*/ 10 w 10"/>
                <a:gd name="T35" fmla="*/ 0 h 11"/>
                <a:gd name="T36" fmla="*/ 9 w 10"/>
                <a:gd name="T37" fmla="*/ 0 h 11"/>
                <a:gd name="T38" fmla="*/ 2 w 10"/>
                <a:gd name="T39" fmla="*/ 0 h 11"/>
                <a:gd name="T40" fmla="*/ 0 w 10"/>
                <a:gd name="T41" fmla="*/ 0 h 11"/>
                <a:gd name="T42" fmla="*/ 0 w 10"/>
                <a:gd name="T43" fmla="*/ 1 h 11"/>
                <a:gd name="T44" fmla="*/ 0 w 10"/>
                <a:gd name="T45" fmla="*/ 9 h 11"/>
                <a:gd name="T46" fmla="*/ 0 w 10"/>
                <a:gd name="T47" fmla="*/ 11 h 11"/>
                <a:gd name="T48" fmla="*/ 2 w 10"/>
                <a:gd name="T49" fmla="*/ 11 h 11"/>
                <a:gd name="T50" fmla="*/ 9 w 10"/>
                <a:gd name="T51" fmla="*/ 11 h 11"/>
                <a:gd name="T52" fmla="*/ 10 w 10"/>
                <a:gd name="T53" fmla="*/ 11 h 11"/>
                <a:gd name="T54" fmla="*/ 10 w 10"/>
                <a:gd name="T55" fmla="*/ 9 h 11"/>
                <a:gd name="T56" fmla="*/ 9 w 10"/>
                <a:gd name="T5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" h="11">
                  <a:moveTo>
                    <a:pt x="9" y="9"/>
                  </a:moveTo>
                  <a:lnTo>
                    <a:pt x="9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9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79" name="Rectangle 239"/>
            <p:cNvSpPr>
              <a:spLocks noChangeArrowheads="1"/>
            </p:cNvSpPr>
            <p:nvPr/>
          </p:nvSpPr>
          <p:spPr bwMode="auto">
            <a:xfrm>
              <a:off x="4338" y="1741"/>
              <a:ext cx="63" cy="11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80" name="Freeform 240"/>
            <p:cNvSpPr>
              <a:spLocks noEditPoints="1"/>
            </p:cNvSpPr>
            <p:nvPr/>
          </p:nvSpPr>
          <p:spPr bwMode="auto">
            <a:xfrm>
              <a:off x="1336" y="1164"/>
              <a:ext cx="3614" cy="1332"/>
            </a:xfrm>
            <a:custGeom>
              <a:avLst/>
              <a:gdLst>
                <a:gd name="T0" fmla="*/ 3576 w 3614"/>
                <a:gd name="T1" fmla="*/ 18 h 1332"/>
                <a:gd name="T2" fmla="*/ 3559 w 3614"/>
                <a:gd name="T3" fmla="*/ 25 h 1332"/>
                <a:gd name="T4" fmla="*/ 3480 w 3614"/>
                <a:gd name="T5" fmla="*/ 49 h 1332"/>
                <a:gd name="T6" fmla="*/ 3396 w 3614"/>
                <a:gd name="T7" fmla="*/ 80 h 1332"/>
                <a:gd name="T8" fmla="*/ 3376 w 3614"/>
                <a:gd name="T9" fmla="*/ 92 h 1332"/>
                <a:gd name="T10" fmla="*/ 3277 w 3614"/>
                <a:gd name="T11" fmla="*/ 129 h 1332"/>
                <a:gd name="T12" fmla="*/ 3260 w 3614"/>
                <a:gd name="T13" fmla="*/ 134 h 1332"/>
                <a:gd name="T14" fmla="*/ 3180 w 3614"/>
                <a:gd name="T15" fmla="*/ 158 h 1332"/>
                <a:gd name="T16" fmla="*/ 3096 w 3614"/>
                <a:gd name="T17" fmla="*/ 189 h 1332"/>
                <a:gd name="T18" fmla="*/ 3077 w 3614"/>
                <a:gd name="T19" fmla="*/ 202 h 1332"/>
                <a:gd name="T20" fmla="*/ 2977 w 3614"/>
                <a:gd name="T21" fmla="*/ 239 h 1332"/>
                <a:gd name="T22" fmla="*/ 2960 w 3614"/>
                <a:gd name="T23" fmla="*/ 245 h 1332"/>
                <a:gd name="T24" fmla="*/ 2881 w 3614"/>
                <a:gd name="T25" fmla="*/ 269 h 1332"/>
                <a:gd name="T26" fmla="*/ 2797 w 3614"/>
                <a:gd name="T27" fmla="*/ 300 h 1332"/>
                <a:gd name="T28" fmla="*/ 2777 w 3614"/>
                <a:gd name="T29" fmla="*/ 312 h 1332"/>
                <a:gd name="T30" fmla="*/ 2678 w 3614"/>
                <a:gd name="T31" fmla="*/ 349 h 1332"/>
                <a:gd name="T32" fmla="*/ 2661 w 3614"/>
                <a:gd name="T33" fmla="*/ 354 h 1332"/>
                <a:gd name="T34" fmla="*/ 2581 w 3614"/>
                <a:gd name="T35" fmla="*/ 378 h 1332"/>
                <a:gd name="T36" fmla="*/ 2497 w 3614"/>
                <a:gd name="T37" fmla="*/ 409 h 1332"/>
                <a:gd name="T38" fmla="*/ 2477 w 3614"/>
                <a:gd name="T39" fmla="*/ 423 h 1332"/>
                <a:gd name="T40" fmla="*/ 2378 w 3614"/>
                <a:gd name="T41" fmla="*/ 459 h 1332"/>
                <a:gd name="T42" fmla="*/ 2361 w 3614"/>
                <a:gd name="T43" fmla="*/ 465 h 1332"/>
                <a:gd name="T44" fmla="*/ 2281 w 3614"/>
                <a:gd name="T45" fmla="*/ 489 h 1332"/>
                <a:gd name="T46" fmla="*/ 2197 w 3614"/>
                <a:gd name="T47" fmla="*/ 519 h 1332"/>
                <a:gd name="T48" fmla="*/ 2178 w 3614"/>
                <a:gd name="T49" fmla="*/ 532 h 1332"/>
                <a:gd name="T50" fmla="*/ 2078 w 3614"/>
                <a:gd name="T51" fmla="*/ 568 h 1332"/>
                <a:gd name="T52" fmla="*/ 2062 w 3614"/>
                <a:gd name="T53" fmla="*/ 575 h 1332"/>
                <a:gd name="T54" fmla="*/ 1982 w 3614"/>
                <a:gd name="T55" fmla="*/ 598 h 1332"/>
                <a:gd name="T56" fmla="*/ 1898 w 3614"/>
                <a:gd name="T57" fmla="*/ 630 h 1332"/>
                <a:gd name="T58" fmla="*/ 1878 w 3614"/>
                <a:gd name="T59" fmla="*/ 643 h 1332"/>
                <a:gd name="T60" fmla="*/ 1779 w 3614"/>
                <a:gd name="T61" fmla="*/ 679 h 1332"/>
                <a:gd name="T62" fmla="*/ 1762 w 3614"/>
                <a:gd name="T63" fmla="*/ 685 h 1332"/>
                <a:gd name="T64" fmla="*/ 1682 w 3614"/>
                <a:gd name="T65" fmla="*/ 708 h 1332"/>
                <a:gd name="T66" fmla="*/ 1598 w 3614"/>
                <a:gd name="T67" fmla="*/ 739 h 1332"/>
                <a:gd name="T68" fmla="*/ 1579 w 3614"/>
                <a:gd name="T69" fmla="*/ 752 h 1332"/>
                <a:gd name="T70" fmla="*/ 1479 w 3614"/>
                <a:gd name="T71" fmla="*/ 790 h 1332"/>
                <a:gd name="T72" fmla="*/ 1463 w 3614"/>
                <a:gd name="T73" fmla="*/ 795 h 1332"/>
                <a:gd name="T74" fmla="*/ 1383 w 3614"/>
                <a:gd name="T75" fmla="*/ 819 h 1332"/>
                <a:gd name="T76" fmla="*/ 1297 w 3614"/>
                <a:gd name="T77" fmla="*/ 850 h 1332"/>
                <a:gd name="T78" fmla="*/ 1279 w 3614"/>
                <a:gd name="T79" fmla="*/ 862 h 1332"/>
                <a:gd name="T80" fmla="*/ 1178 w 3614"/>
                <a:gd name="T81" fmla="*/ 899 h 1332"/>
                <a:gd name="T82" fmla="*/ 1163 w 3614"/>
                <a:gd name="T83" fmla="*/ 904 h 1332"/>
                <a:gd name="T84" fmla="*/ 1083 w 3614"/>
                <a:gd name="T85" fmla="*/ 928 h 1332"/>
                <a:gd name="T86" fmla="*/ 998 w 3614"/>
                <a:gd name="T87" fmla="*/ 959 h 1332"/>
                <a:gd name="T88" fmla="*/ 980 w 3614"/>
                <a:gd name="T89" fmla="*/ 973 h 1332"/>
                <a:gd name="T90" fmla="*/ 879 w 3614"/>
                <a:gd name="T91" fmla="*/ 1009 h 1332"/>
                <a:gd name="T92" fmla="*/ 864 w 3614"/>
                <a:gd name="T93" fmla="*/ 1015 h 1332"/>
                <a:gd name="T94" fmla="*/ 784 w 3614"/>
                <a:gd name="T95" fmla="*/ 1039 h 1332"/>
                <a:gd name="T96" fmla="*/ 698 w 3614"/>
                <a:gd name="T97" fmla="*/ 1070 h 1332"/>
                <a:gd name="T98" fmla="*/ 680 w 3614"/>
                <a:gd name="T99" fmla="*/ 1082 h 1332"/>
                <a:gd name="T100" fmla="*/ 579 w 3614"/>
                <a:gd name="T101" fmla="*/ 1119 h 1332"/>
                <a:gd name="T102" fmla="*/ 564 w 3614"/>
                <a:gd name="T103" fmla="*/ 1124 h 1332"/>
                <a:gd name="T104" fmla="*/ 483 w 3614"/>
                <a:gd name="T105" fmla="*/ 1148 h 1332"/>
                <a:gd name="T106" fmla="*/ 399 w 3614"/>
                <a:gd name="T107" fmla="*/ 1179 h 1332"/>
                <a:gd name="T108" fmla="*/ 381 w 3614"/>
                <a:gd name="T109" fmla="*/ 1193 h 1332"/>
                <a:gd name="T110" fmla="*/ 280 w 3614"/>
                <a:gd name="T111" fmla="*/ 1229 h 1332"/>
                <a:gd name="T112" fmla="*/ 264 w 3614"/>
                <a:gd name="T113" fmla="*/ 1235 h 1332"/>
                <a:gd name="T114" fmla="*/ 183 w 3614"/>
                <a:gd name="T115" fmla="*/ 1259 h 1332"/>
                <a:gd name="T116" fmla="*/ 99 w 3614"/>
                <a:gd name="T117" fmla="*/ 1290 h 1332"/>
                <a:gd name="T118" fmla="*/ 81 w 3614"/>
                <a:gd name="T119" fmla="*/ 1302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4" h="1332">
                  <a:moveTo>
                    <a:pt x="3597" y="11"/>
                  </a:moveTo>
                  <a:lnTo>
                    <a:pt x="3614" y="4"/>
                  </a:lnTo>
                  <a:lnTo>
                    <a:pt x="3613" y="0"/>
                  </a:lnTo>
                  <a:lnTo>
                    <a:pt x="3594" y="6"/>
                  </a:lnTo>
                  <a:lnTo>
                    <a:pt x="3597" y="11"/>
                  </a:lnTo>
                  <a:close/>
                  <a:moveTo>
                    <a:pt x="3576" y="18"/>
                  </a:moveTo>
                  <a:lnTo>
                    <a:pt x="3580" y="17"/>
                  </a:lnTo>
                  <a:lnTo>
                    <a:pt x="3579" y="11"/>
                  </a:lnTo>
                  <a:lnTo>
                    <a:pt x="3573" y="14"/>
                  </a:lnTo>
                  <a:lnTo>
                    <a:pt x="3576" y="18"/>
                  </a:lnTo>
                  <a:close/>
                  <a:moveTo>
                    <a:pt x="3496" y="48"/>
                  </a:moveTo>
                  <a:lnTo>
                    <a:pt x="3559" y="25"/>
                  </a:lnTo>
                  <a:lnTo>
                    <a:pt x="3558" y="20"/>
                  </a:lnTo>
                  <a:lnTo>
                    <a:pt x="3495" y="42"/>
                  </a:lnTo>
                  <a:lnTo>
                    <a:pt x="3496" y="48"/>
                  </a:lnTo>
                  <a:close/>
                  <a:moveTo>
                    <a:pt x="3475" y="56"/>
                  </a:moveTo>
                  <a:lnTo>
                    <a:pt x="3481" y="53"/>
                  </a:lnTo>
                  <a:lnTo>
                    <a:pt x="3480" y="49"/>
                  </a:lnTo>
                  <a:lnTo>
                    <a:pt x="3474" y="50"/>
                  </a:lnTo>
                  <a:lnTo>
                    <a:pt x="3475" y="56"/>
                  </a:lnTo>
                  <a:close/>
                  <a:moveTo>
                    <a:pt x="3397" y="84"/>
                  </a:moveTo>
                  <a:lnTo>
                    <a:pt x="3460" y="62"/>
                  </a:lnTo>
                  <a:lnTo>
                    <a:pt x="3459" y="56"/>
                  </a:lnTo>
                  <a:lnTo>
                    <a:pt x="3396" y="80"/>
                  </a:lnTo>
                  <a:lnTo>
                    <a:pt x="3397" y="84"/>
                  </a:lnTo>
                  <a:close/>
                  <a:moveTo>
                    <a:pt x="3376" y="92"/>
                  </a:moveTo>
                  <a:lnTo>
                    <a:pt x="3382" y="91"/>
                  </a:lnTo>
                  <a:lnTo>
                    <a:pt x="3379" y="85"/>
                  </a:lnTo>
                  <a:lnTo>
                    <a:pt x="3375" y="87"/>
                  </a:lnTo>
                  <a:lnTo>
                    <a:pt x="3376" y="92"/>
                  </a:lnTo>
                  <a:close/>
                  <a:moveTo>
                    <a:pt x="3298" y="122"/>
                  </a:moveTo>
                  <a:lnTo>
                    <a:pt x="3361" y="98"/>
                  </a:lnTo>
                  <a:lnTo>
                    <a:pt x="3358" y="92"/>
                  </a:lnTo>
                  <a:lnTo>
                    <a:pt x="3295" y="116"/>
                  </a:lnTo>
                  <a:lnTo>
                    <a:pt x="3298" y="122"/>
                  </a:lnTo>
                  <a:close/>
                  <a:moveTo>
                    <a:pt x="3277" y="129"/>
                  </a:moveTo>
                  <a:lnTo>
                    <a:pt x="3281" y="127"/>
                  </a:lnTo>
                  <a:lnTo>
                    <a:pt x="3279" y="122"/>
                  </a:lnTo>
                  <a:lnTo>
                    <a:pt x="3274" y="123"/>
                  </a:lnTo>
                  <a:lnTo>
                    <a:pt x="3277" y="129"/>
                  </a:lnTo>
                  <a:close/>
                  <a:moveTo>
                    <a:pt x="3197" y="158"/>
                  </a:moveTo>
                  <a:lnTo>
                    <a:pt x="3260" y="134"/>
                  </a:lnTo>
                  <a:lnTo>
                    <a:pt x="3258" y="129"/>
                  </a:lnTo>
                  <a:lnTo>
                    <a:pt x="3195" y="153"/>
                  </a:lnTo>
                  <a:lnTo>
                    <a:pt x="3197" y="158"/>
                  </a:lnTo>
                  <a:close/>
                  <a:moveTo>
                    <a:pt x="3176" y="165"/>
                  </a:moveTo>
                  <a:lnTo>
                    <a:pt x="3181" y="164"/>
                  </a:lnTo>
                  <a:lnTo>
                    <a:pt x="3180" y="158"/>
                  </a:lnTo>
                  <a:lnTo>
                    <a:pt x="3174" y="161"/>
                  </a:lnTo>
                  <a:lnTo>
                    <a:pt x="3176" y="165"/>
                  </a:lnTo>
                  <a:close/>
                  <a:moveTo>
                    <a:pt x="3097" y="195"/>
                  </a:moveTo>
                  <a:lnTo>
                    <a:pt x="3160" y="171"/>
                  </a:lnTo>
                  <a:lnTo>
                    <a:pt x="3159" y="167"/>
                  </a:lnTo>
                  <a:lnTo>
                    <a:pt x="3096" y="189"/>
                  </a:lnTo>
                  <a:lnTo>
                    <a:pt x="3097" y="195"/>
                  </a:lnTo>
                  <a:close/>
                  <a:moveTo>
                    <a:pt x="3077" y="202"/>
                  </a:moveTo>
                  <a:lnTo>
                    <a:pt x="3082" y="200"/>
                  </a:lnTo>
                  <a:lnTo>
                    <a:pt x="3079" y="195"/>
                  </a:lnTo>
                  <a:lnTo>
                    <a:pt x="3075" y="197"/>
                  </a:lnTo>
                  <a:lnTo>
                    <a:pt x="3077" y="202"/>
                  </a:lnTo>
                  <a:close/>
                  <a:moveTo>
                    <a:pt x="2998" y="231"/>
                  </a:moveTo>
                  <a:lnTo>
                    <a:pt x="3061" y="209"/>
                  </a:lnTo>
                  <a:lnTo>
                    <a:pt x="3058" y="203"/>
                  </a:lnTo>
                  <a:lnTo>
                    <a:pt x="2995" y="225"/>
                  </a:lnTo>
                  <a:lnTo>
                    <a:pt x="2998" y="231"/>
                  </a:lnTo>
                  <a:close/>
                  <a:moveTo>
                    <a:pt x="2977" y="239"/>
                  </a:moveTo>
                  <a:lnTo>
                    <a:pt x="2981" y="237"/>
                  </a:lnTo>
                  <a:lnTo>
                    <a:pt x="2980" y="232"/>
                  </a:lnTo>
                  <a:lnTo>
                    <a:pt x="2974" y="234"/>
                  </a:lnTo>
                  <a:lnTo>
                    <a:pt x="2977" y="239"/>
                  </a:lnTo>
                  <a:close/>
                  <a:moveTo>
                    <a:pt x="2897" y="267"/>
                  </a:moveTo>
                  <a:lnTo>
                    <a:pt x="2960" y="245"/>
                  </a:lnTo>
                  <a:lnTo>
                    <a:pt x="2959" y="239"/>
                  </a:lnTo>
                  <a:lnTo>
                    <a:pt x="2896" y="263"/>
                  </a:lnTo>
                  <a:lnTo>
                    <a:pt x="2897" y="267"/>
                  </a:lnTo>
                  <a:close/>
                  <a:moveTo>
                    <a:pt x="2876" y="276"/>
                  </a:moveTo>
                  <a:lnTo>
                    <a:pt x="2882" y="273"/>
                  </a:lnTo>
                  <a:lnTo>
                    <a:pt x="2881" y="269"/>
                  </a:lnTo>
                  <a:lnTo>
                    <a:pt x="2875" y="270"/>
                  </a:lnTo>
                  <a:lnTo>
                    <a:pt x="2876" y="276"/>
                  </a:lnTo>
                  <a:close/>
                  <a:moveTo>
                    <a:pt x="2798" y="305"/>
                  </a:moveTo>
                  <a:lnTo>
                    <a:pt x="2861" y="281"/>
                  </a:lnTo>
                  <a:lnTo>
                    <a:pt x="2860" y="276"/>
                  </a:lnTo>
                  <a:lnTo>
                    <a:pt x="2797" y="300"/>
                  </a:lnTo>
                  <a:lnTo>
                    <a:pt x="2798" y="305"/>
                  </a:lnTo>
                  <a:close/>
                  <a:moveTo>
                    <a:pt x="2777" y="312"/>
                  </a:moveTo>
                  <a:lnTo>
                    <a:pt x="2783" y="311"/>
                  </a:lnTo>
                  <a:lnTo>
                    <a:pt x="2780" y="305"/>
                  </a:lnTo>
                  <a:lnTo>
                    <a:pt x="2776" y="307"/>
                  </a:lnTo>
                  <a:lnTo>
                    <a:pt x="2777" y="312"/>
                  </a:lnTo>
                  <a:close/>
                  <a:moveTo>
                    <a:pt x="2699" y="342"/>
                  </a:moveTo>
                  <a:lnTo>
                    <a:pt x="2762" y="318"/>
                  </a:lnTo>
                  <a:lnTo>
                    <a:pt x="2759" y="312"/>
                  </a:lnTo>
                  <a:lnTo>
                    <a:pt x="2696" y="336"/>
                  </a:lnTo>
                  <a:lnTo>
                    <a:pt x="2699" y="342"/>
                  </a:lnTo>
                  <a:close/>
                  <a:moveTo>
                    <a:pt x="2678" y="349"/>
                  </a:moveTo>
                  <a:lnTo>
                    <a:pt x="2682" y="347"/>
                  </a:lnTo>
                  <a:lnTo>
                    <a:pt x="2680" y="342"/>
                  </a:lnTo>
                  <a:lnTo>
                    <a:pt x="2675" y="343"/>
                  </a:lnTo>
                  <a:lnTo>
                    <a:pt x="2678" y="349"/>
                  </a:lnTo>
                  <a:close/>
                  <a:moveTo>
                    <a:pt x="2598" y="378"/>
                  </a:moveTo>
                  <a:lnTo>
                    <a:pt x="2661" y="354"/>
                  </a:lnTo>
                  <a:lnTo>
                    <a:pt x="2659" y="350"/>
                  </a:lnTo>
                  <a:lnTo>
                    <a:pt x="2596" y="372"/>
                  </a:lnTo>
                  <a:lnTo>
                    <a:pt x="2598" y="378"/>
                  </a:lnTo>
                  <a:close/>
                  <a:moveTo>
                    <a:pt x="2577" y="385"/>
                  </a:moveTo>
                  <a:lnTo>
                    <a:pt x="2582" y="384"/>
                  </a:lnTo>
                  <a:lnTo>
                    <a:pt x="2581" y="378"/>
                  </a:lnTo>
                  <a:lnTo>
                    <a:pt x="2575" y="381"/>
                  </a:lnTo>
                  <a:lnTo>
                    <a:pt x="2577" y="385"/>
                  </a:lnTo>
                  <a:close/>
                  <a:moveTo>
                    <a:pt x="2498" y="414"/>
                  </a:moveTo>
                  <a:lnTo>
                    <a:pt x="2561" y="392"/>
                  </a:lnTo>
                  <a:lnTo>
                    <a:pt x="2560" y="386"/>
                  </a:lnTo>
                  <a:lnTo>
                    <a:pt x="2497" y="409"/>
                  </a:lnTo>
                  <a:lnTo>
                    <a:pt x="2498" y="414"/>
                  </a:lnTo>
                  <a:close/>
                  <a:moveTo>
                    <a:pt x="2477" y="423"/>
                  </a:moveTo>
                  <a:lnTo>
                    <a:pt x="2483" y="420"/>
                  </a:lnTo>
                  <a:lnTo>
                    <a:pt x="2480" y="414"/>
                  </a:lnTo>
                  <a:lnTo>
                    <a:pt x="2476" y="417"/>
                  </a:lnTo>
                  <a:lnTo>
                    <a:pt x="2477" y="423"/>
                  </a:lnTo>
                  <a:close/>
                  <a:moveTo>
                    <a:pt x="2399" y="451"/>
                  </a:moveTo>
                  <a:lnTo>
                    <a:pt x="2462" y="428"/>
                  </a:lnTo>
                  <a:lnTo>
                    <a:pt x="2459" y="423"/>
                  </a:lnTo>
                  <a:lnTo>
                    <a:pt x="2396" y="447"/>
                  </a:lnTo>
                  <a:lnTo>
                    <a:pt x="2399" y="451"/>
                  </a:lnTo>
                  <a:close/>
                  <a:moveTo>
                    <a:pt x="2378" y="459"/>
                  </a:moveTo>
                  <a:lnTo>
                    <a:pt x="2382" y="456"/>
                  </a:lnTo>
                  <a:lnTo>
                    <a:pt x="2381" y="452"/>
                  </a:lnTo>
                  <a:lnTo>
                    <a:pt x="2375" y="454"/>
                  </a:lnTo>
                  <a:lnTo>
                    <a:pt x="2378" y="459"/>
                  </a:lnTo>
                  <a:close/>
                  <a:moveTo>
                    <a:pt x="2298" y="489"/>
                  </a:moveTo>
                  <a:lnTo>
                    <a:pt x="2361" y="465"/>
                  </a:lnTo>
                  <a:lnTo>
                    <a:pt x="2360" y="459"/>
                  </a:lnTo>
                  <a:lnTo>
                    <a:pt x="2297" y="483"/>
                  </a:lnTo>
                  <a:lnTo>
                    <a:pt x="2298" y="489"/>
                  </a:lnTo>
                  <a:close/>
                  <a:moveTo>
                    <a:pt x="2277" y="496"/>
                  </a:moveTo>
                  <a:lnTo>
                    <a:pt x="2283" y="494"/>
                  </a:lnTo>
                  <a:lnTo>
                    <a:pt x="2281" y="489"/>
                  </a:lnTo>
                  <a:lnTo>
                    <a:pt x="2276" y="490"/>
                  </a:lnTo>
                  <a:lnTo>
                    <a:pt x="2277" y="496"/>
                  </a:lnTo>
                  <a:close/>
                  <a:moveTo>
                    <a:pt x="2199" y="525"/>
                  </a:moveTo>
                  <a:lnTo>
                    <a:pt x="2262" y="501"/>
                  </a:lnTo>
                  <a:lnTo>
                    <a:pt x="2260" y="496"/>
                  </a:lnTo>
                  <a:lnTo>
                    <a:pt x="2197" y="519"/>
                  </a:lnTo>
                  <a:lnTo>
                    <a:pt x="2199" y="525"/>
                  </a:lnTo>
                  <a:close/>
                  <a:moveTo>
                    <a:pt x="2178" y="532"/>
                  </a:moveTo>
                  <a:lnTo>
                    <a:pt x="2183" y="531"/>
                  </a:lnTo>
                  <a:lnTo>
                    <a:pt x="2181" y="525"/>
                  </a:lnTo>
                  <a:lnTo>
                    <a:pt x="2176" y="526"/>
                  </a:lnTo>
                  <a:lnTo>
                    <a:pt x="2178" y="532"/>
                  </a:lnTo>
                  <a:close/>
                  <a:moveTo>
                    <a:pt x="2099" y="561"/>
                  </a:moveTo>
                  <a:lnTo>
                    <a:pt x="2162" y="538"/>
                  </a:lnTo>
                  <a:lnTo>
                    <a:pt x="2160" y="533"/>
                  </a:lnTo>
                  <a:lnTo>
                    <a:pt x="2097" y="556"/>
                  </a:lnTo>
                  <a:lnTo>
                    <a:pt x="2099" y="561"/>
                  </a:lnTo>
                  <a:close/>
                  <a:moveTo>
                    <a:pt x="2078" y="568"/>
                  </a:moveTo>
                  <a:lnTo>
                    <a:pt x="2083" y="567"/>
                  </a:lnTo>
                  <a:lnTo>
                    <a:pt x="2081" y="561"/>
                  </a:lnTo>
                  <a:lnTo>
                    <a:pt x="2076" y="564"/>
                  </a:lnTo>
                  <a:lnTo>
                    <a:pt x="2078" y="568"/>
                  </a:lnTo>
                  <a:close/>
                  <a:moveTo>
                    <a:pt x="1999" y="598"/>
                  </a:moveTo>
                  <a:lnTo>
                    <a:pt x="2062" y="575"/>
                  </a:lnTo>
                  <a:lnTo>
                    <a:pt x="2060" y="570"/>
                  </a:lnTo>
                  <a:lnTo>
                    <a:pt x="1997" y="592"/>
                  </a:lnTo>
                  <a:lnTo>
                    <a:pt x="1999" y="598"/>
                  </a:lnTo>
                  <a:close/>
                  <a:moveTo>
                    <a:pt x="1978" y="606"/>
                  </a:moveTo>
                  <a:lnTo>
                    <a:pt x="1983" y="603"/>
                  </a:lnTo>
                  <a:lnTo>
                    <a:pt x="1982" y="598"/>
                  </a:lnTo>
                  <a:lnTo>
                    <a:pt x="1976" y="601"/>
                  </a:lnTo>
                  <a:lnTo>
                    <a:pt x="1978" y="606"/>
                  </a:lnTo>
                  <a:close/>
                  <a:moveTo>
                    <a:pt x="1899" y="634"/>
                  </a:moveTo>
                  <a:lnTo>
                    <a:pt x="1962" y="612"/>
                  </a:lnTo>
                  <a:lnTo>
                    <a:pt x="1961" y="606"/>
                  </a:lnTo>
                  <a:lnTo>
                    <a:pt x="1898" y="630"/>
                  </a:lnTo>
                  <a:lnTo>
                    <a:pt x="1899" y="634"/>
                  </a:lnTo>
                  <a:close/>
                  <a:moveTo>
                    <a:pt x="1878" y="643"/>
                  </a:moveTo>
                  <a:lnTo>
                    <a:pt x="1884" y="640"/>
                  </a:lnTo>
                  <a:lnTo>
                    <a:pt x="1881" y="636"/>
                  </a:lnTo>
                  <a:lnTo>
                    <a:pt x="1877" y="637"/>
                  </a:lnTo>
                  <a:lnTo>
                    <a:pt x="1878" y="643"/>
                  </a:lnTo>
                  <a:close/>
                  <a:moveTo>
                    <a:pt x="1800" y="671"/>
                  </a:moveTo>
                  <a:lnTo>
                    <a:pt x="1863" y="648"/>
                  </a:lnTo>
                  <a:lnTo>
                    <a:pt x="1860" y="643"/>
                  </a:lnTo>
                  <a:lnTo>
                    <a:pt x="1797" y="666"/>
                  </a:lnTo>
                  <a:lnTo>
                    <a:pt x="1800" y="671"/>
                  </a:lnTo>
                  <a:close/>
                  <a:moveTo>
                    <a:pt x="1779" y="679"/>
                  </a:moveTo>
                  <a:lnTo>
                    <a:pt x="1783" y="678"/>
                  </a:lnTo>
                  <a:lnTo>
                    <a:pt x="1782" y="672"/>
                  </a:lnTo>
                  <a:lnTo>
                    <a:pt x="1776" y="673"/>
                  </a:lnTo>
                  <a:lnTo>
                    <a:pt x="1779" y="679"/>
                  </a:lnTo>
                  <a:close/>
                  <a:moveTo>
                    <a:pt x="1699" y="708"/>
                  </a:moveTo>
                  <a:lnTo>
                    <a:pt x="1762" y="685"/>
                  </a:lnTo>
                  <a:lnTo>
                    <a:pt x="1761" y="679"/>
                  </a:lnTo>
                  <a:lnTo>
                    <a:pt x="1698" y="703"/>
                  </a:lnTo>
                  <a:lnTo>
                    <a:pt x="1699" y="708"/>
                  </a:lnTo>
                  <a:close/>
                  <a:moveTo>
                    <a:pt x="1678" y="715"/>
                  </a:moveTo>
                  <a:lnTo>
                    <a:pt x="1684" y="714"/>
                  </a:lnTo>
                  <a:lnTo>
                    <a:pt x="1682" y="708"/>
                  </a:lnTo>
                  <a:lnTo>
                    <a:pt x="1677" y="710"/>
                  </a:lnTo>
                  <a:lnTo>
                    <a:pt x="1678" y="715"/>
                  </a:lnTo>
                  <a:close/>
                  <a:moveTo>
                    <a:pt x="1600" y="745"/>
                  </a:moveTo>
                  <a:lnTo>
                    <a:pt x="1663" y="721"/>
                  </a:lnTo>
                  <a:lnTo>
                    <a:pt x="1661" y="717"/>
                  </a:lnTo>
                  <a:lnTo>
                    <a:pt x="1598" y="739"/>
                  </a:lnTo>
                  <a:lnTo>
                    <a:pt x="1600" y="745"/>
                  </a:lnTo>
                  <a:close/>
                  <a:moveTo>
                    <a:pt x="1579" y="752"/>
                  </a:moveTo>
                  <a:lnTo>
                    <a:pt x="1584" y="750"/>
                  </a:lnTo>
                  <a:lnTo>
                    <a:pt x="1582" y="745"/>
                  </a:lnTo>
                  <a:lnTo>
                    <a:pt x="1576" y="748"/>
                  </a:lnTo>
                  <a:lnTo>
                    <a:pt x="1579" y="752"/>
                  </a:lnTo>
                  <a:close/>
                  <a:moveTo>
                    <a:pt x="1500" y="781"/>
                  </a:moveTo>
                  <a:lnTo>
                    <a:pt x="1563" y="759"/>
                  </a:lnTo>
                  <a:lnTo>
                    <a:pt x="1561" y="753"/>
                  </a:lnTo>
                  <a:lnTo>
                    <a:pt x="1498" y="776"/>
                  </a:lnTo>
                  <a:lnTo>
                    <a:pt x="1500" y="781"/>
                  </a:lnTo>
                  <a:close/>
                  <a:moveTo>
                    <a:pt x="1479" y="790"/>
                  </a:moveTo>
                  <a:lnTo>
                    <a:pt x="1484" y="787"/>
                  </a:lnTo>
                  <a:lnTo>
                    <a:pt x="1482" y="781"/>
                  </a:lnTo>
                  <a:lnTo>
                    <a:pt x="1477" y="784"/>
                  </a:lnTo>
                  <a:lnTo>
                    <a:pt x="1479" y="790"/>
                  </a:lnTo>
                  <a:close/>
                  <a:moveTo>
                    <a:pt x="1400" y="818"/>
                  </a:moveTo>
                  <a:lnTo>
                    <a:pt x="1463" y="795"/>
                  </a:lnTo>
                  <a:lnTo>
                    <a:pt x="1461" y="790"/>
                  </a:lnTo>
                  <a:lnTo>
                    <a:pt x="1398" y="812"/>
                  </a:lnTo>
                  <a:lnTo>
                    <a:pt x="1400" y="818"/>
                  </a:lnTo>
                  <a:close/>
                  <a:moveTo>
                    <a:pt x="1379" y="826"/>
                  </a:moveTo>
                  <a:lnTo>
                    <a:pt x="1384" y="823"/>
                  </a:lnTo>
                  <a:lnTo>
                    <a:pt x="1383" y="819"/>
                  </a:lnTo>
                  <a:lnTo>
                    <a:pt x="1377" y="820"/>
                  </a:lnTo>
                  <a:lnTo>
                    <a:pt x="1379" y="826"/>
                  </a:lnTo>
                  <a:close/>
                  <a:moveTo>
                    <a:pt x="1300" y="854"/>
                  </a:moveTo>
                  <a:lnTo>
                    <a:pt x="1363" y="832"/>
                  </a:lnTo>
                  <a:lnTo>
                    <a:pt x="1362" y="826"/>
                  </a:lnTo>
                  <a:lnTo>
                    <a:pt x="1297" y="850"/>
                  </a:lnTo>
                  <a:lnTo>
                    <a:pt x="1300" y="854"/>
                  </a:lnTo>
                  <a:close/>
                  <a:moveTo>
                    <a:pt x="1279" y="862"/>
                  </a:moveTo>
                  <a:lnTo>
                    <a:pt x="1285" y="861"/>
                  </a:lnTo>
                  <a:lnTo>
                    <a:pt x="1282" y="855"/>
                  </a:lnTo>
                  <a:lnTo>
                    <a:pt x="1276" y="857"/>
                  </a:lnTo>
                  <a:lnTo>
                    <a:pt x="1279" y="862"/>
                  </a:lnTo>
                  <a:close/>
                  <a:moveTo>
                    <a:pt x="1201" y="892"/>
                  </a:moveTo>
                  <a:lnTo>
                    <a:pt x="1264" y="868"/>
                  </a:lnTo>
                  <a:lnTo>
                    <a:pt x="1261" y="862"/>
                  </a:lnTo>
                  <a:lnTo>
                    <a:pt x="1198" y="886"/>
                  </a:lnTo>
                  <a:lnTo>
                    <a:pt x="1201" y="892"/>
                  </a:lnTo>
                  <a:close/>
                  <a:moveTo>
                    <a:pt x="1178" y="899"/>
                  </a:moveTo>
                  <a:lnTo>
                    <a:pt x="1184" y="897"/>
                  </a:lnTo>
                  <a:lnTo>
                    <a:pt x="1183" y="892"/>
                  </a:lnTo>
                  <a:lnTo>
                    <a:pt x="1177" y="893"/>
                  </a:lnTo>
                  <a:lnTo>
                    <a:pt x="1178" y="899"/>
                  </a:lnTo>
                  <a:close/>
                  <a:moveTo>
                    <a:pt x="1100" y="928"/>
                  </a:moveTo>
                  <a:lnTo>
                    <a:pt x="1163" y="904"/>
                  </a:lnTo>
                  <a:lnTo>
                    <a:pt x="1162" y="900"/>
                  </a:lnTo>
                  <a:lnTo>
                    <a:pt x="1099" y="923"/>
                  </a:lnTo>
                  <a:lnTo>
                    <a:pt x="1100" y="928"/>
                  </a:lnTo>
                  <a:close/>
                  <a:moveTo>
                    <a:pt x="1079" y="935"/>
                  </a:moveTo>
                  <a:lnTo>
                    <a:pt x="1085" y="934"/>
                  </a:lnTo>
                  <a:lnTo>
                    <a:pt x="1083" y="928"/>
                  </a:lnTo>
                  <a:lnTo>
                    <a:pt x="1078" y="931"/>
                  </a:lnTo>
                  <a:lnTo>
                    <a:pt x="1079" y="935"/>
                  </a:lnTo>
                  <a:close/>
                  <a:moveTo>
                    <a:pt x="1001" y="965"/>
                  </a:moveTo>
                  <a:lnTo>
                    <a:pt x="1064" y="942"/>
                  </a:lnTo>
                  <a:lnTo>
                    <a:pt x="1062" y="937"/>
                  </a:lnTo>
                  <a:lnTo>
                    <a:pt x="998" y="959"/>
                  </a:lnTo>
                  <a:lnTo>
                    <a:pt x="1001" y="965"/>
                  </a:lnTo>
                  <a:close/>
                  <a:moveTo>
                    <a:pt x="980" y="973"/>
                  </a:moveTo>
                  <a:lnTo>
                    <a:pt x="985" y="970"/>
                  </a:lnTo>
                  <a:lnTo>
                    <a:pt x="982" y="965"/>
                  </a:lnTo>
                  <a:lnTo>
                    <a:pt x="977" y="967"/>
                  </a:lnTo>
                  <a:lnTo>
                    <a:pt x="980" y="973"/>
                  </a:lnTo>
                  <a:close/>
                  <a:moveTo>
                    <a:pt x="900" y="1001"/>
                  </a:moveTo>
                  <a:lnTo>
                    <a:pt x="964" y="979"/>
                  </a:lnTo>
                  <a:lnTo>
                    <a:pt x="962" y="973"/>
                  </a:lnTo>
                  <a:lnTo>
                    <a:pt x="899" y="997"/>
                  </a:lnTo>
                  <a:lnTo>
                    <a:pt x="900" y="1001"/>
                  </a:lnTo>
                  <a:close/>
                  <a:moveTo>
                    <a:pt x="879" y="1009"/>
                  </a:moveTo>
                  <a:lnTo>
                    <a:pt x="885" y="1007"/>
                  </a:lnTo>
                  <a:lnTo>
                    <a:pt x="883" y="1002"/>
                  </a:lnTo>
                  <a:lnTo>
                    <a:pt x="878" y="1004"/>
                  </a:lnTo>
                  <a:lnTo>
                    <a:pt x="879" y="1009"/>
                  </a:lnTo>
                  <a:close/>
                  <a:moveTo>
                    <a:pt x="801" y="1037"/>
                  </a:moveTo>
                  <a:lnTo>
                    <a:pt x="864" y="1015"/>
                  </a:lnTo>
                  <a:lnTo>
                    <a:pt x="862" y="1009"/>
                  </a:lnTo>
                  <a:lnTo>
                    <a:pt x="799" y="1033"/>
                  </a:lnTo>
                  <a:lnTo>
                    <a:pt x="801" y="1037"/>
                  </a:lnTo>
                  <a:close/>
                  <a:moveTo>
                    <a:pt x="780" y="1046"/>
                  </a:moveTo>
                  <a:lnTo>
                    <a:pt x="785" y="1044"/>
                  </a:lnTo>
                  <a:lnTo>
                    <a:pt x="784" y="1039"/>
                  </a:lnTo>
                  <a:lnTo>
                    <a:pt x="778" y="1040"/>
                  </a:lnTo>
                  <a:lnTo>
                    <a:pt x="780" y="1046"/>
                  </a:lnTo>
                  <a:close/>
                  <a:moveTo>
                    <a:pt x="701" y="1075"/>
                  </a:moveTo>
                  <a:lnTo>
                    <a:pt x="764" y="1051"/>
                  </a:lnTo>
                  <a:lnTo>
                    <a:pt x="761" y="1046"/>
                  </a:lnTo>
                  <a:lnTo>
                    <a:pt x="698" y="1070"/>
                  </a:lnTo>
                  <a:lnTo>
                    <a:pt x="701" y="1075"/>
                  </a:lnTo>
                  <a:close/>
                  <a:moveTo>
                    <a:pt x="680" y="1082"/>
                  </a:moveTo>
                  <a:lnTo>
                    <a:pt x="686" y="1081"/>
                  </a:lnTo>
                  <a:lnTo>
                    <a:pt x="683" y="1075"/>
                  </a:lnTo>
                  <a:lnTo>
                    <a:pt x="677" y="1077"/>
                  </a:lnTo>
                  <a:lnTo>
                    <a:pt x="680" y="1082"/>
                  </a:lnTo>
                  <a:close/>
                  <a:moveTo>
                    <a:pt x="600" y="1112"/>
                  </a:moveTo>
                  <a:lnTo>
                    <a:pt x="665" y="1088"/>
                  </a:lnTo>
                  <a:lnTo>
                    <a:pt x="662" y="1084"/>
                  </a:lnTo>
                  <a:lnTo>
                    <a:pt x="599" y="1106"/>
                  </a:lnTo>
                  <a:lnTo>
                    <a:pt x="600" y="1112"/>
                  </a:lnTo>
                  <a:close/>
                  <a:moveTo>
                    <a:pt x="579" y="1119"/>
                  </a:moveTo>
                  <a:lnTo>
                    <a:pt x="585" y="1117"/>
                  </a:lnTo>
                  <a:lnTo>
                    <a:pt x="584" y="1112"/>
                  </a:lnTo>
                  <a:lnTo>
                    <a:pt x="578" y="1114"/>
                  </a:lnTo>
                  <a:lnTo>
                    <a:pt x="579" y="1119"/>
                  </a:lnTo>
                  <a:close/>
                  <a:moveTo>
                    <a:pt x="501" y="1148"/>
                  </a:moveTo>
                  <a:lnTo>
                    <a:pt x="564" y="1124"/>
                  </a:lnTo>
                  <a:lnTo>
                    <a:pt x="563" y="1120"/>
                  </a:lnTo>
                  <a:lnTo>
                    <a:pt x="500" y="1142"/>
                  </a:lnTo>
                  <a:lnTo>
                    <a:pt x="501" y="1148"/>
                  </a:lnTo>
                  <a:close/>
                  <a:moveTo>
                    <a:pt x="480" y="1156"/>
                  </a:moveTo>
                  <a:lnTo>
                    <a:pt x="486" y="1154"/>
                  </a:lnTo>
                  <a:lnTo>
                    <a:pt x="483" y="1148"/>
                  </a:lnTo>
                  <a:lnTo>
                    <a:pt x="479" y="1151"/>
                  </a:lnTo>
                  <a:lnTo>
                    <a:pt x="480" y="1156"/>
                  </a:lnTo>
                  <a:close/>
                  <a:moveTo>
                    <a:pt x="402" y="1184"/>
                  </a:moveTo>
                  <a:lnTo>
                    <a:pt x="465" y="1162"/>
                  </a:lnTo>
                  <a:lnTo>
                    <a:pt x="462" y="1156"/>
                  </a:lnTo>
                  <a:lnTo>
                    <a:pt x="399" y="1179"/>
                  </a:lnTo>
                  <a:lnTo>
                    <a:pt x="402" y="1184"/>
                  </a:lnTo>
                  <a:close/>
                  <a:moveTo>
                    <a:pt x="381" y="1193"/>
                  </a:moveTo>
                  <a:lnTo>
                    <a:pt x="385" y="1190"/>
                  </a:lnTo>
                  <a:lnTo>
                    <a:pt x="383" y="1186"/>
                  </a:lnTo>
                  <a:lnTo>
                    <a:pt x="378" y="1187"/>
                  </a:lnTo>
                  <a:lnTo>
                    <a:pt x="381" y="1193"/>
                  </a:lnTo>
                  <a:close/>
                  <a:moveTo>
                    <a:pt x="301" y="1221"/>
                  </a:moveTo>
                  <a:lnTo>
                    <a:pt x="364" y="1198"/>
                  </a:lnTo>
                  <a:lnTo>
                    <a:pt x="362" y="1193"/>
                  </a:lnTo>
                  <a:lnTo>
                    <a:pt x="299" y="1217"/>
                  </a:lnTo>
                  <a:lnTo>
                    <a:pt x="301" y="1221"/>
                  </a:lnTo>
                  <a:close/>
                  <a:moveTo>
                    <a:pt x="280" y="1229"/>
                  </a:moveTo>
                  <a:lnTo>
                    <a:pt x="285" y="1228"/>
                  </a:lnTo>
                  <a:lnTo>
                    <a:pt x="284" y="1222"/>
                  </a:lnTo>
                  <a:lnTo>
                    <a:pt x="278" y="1224"/>
                  </a:lnTo>
                  <a:lnTo>
                    <a:pt x="280" y="1229"/>
                  </a:lnTo>
                  <a:close/>
                  <a:moveTo>
                    <a:pt x="201" y="1259"/>
                  </a:moveTo>
                  <a:lnTo>
                    <a:pt x="264" y="1235"/>
                  </a:lnTo>
                  <a:lnTo>
                    <a:pt x="263" y="1229"/>
                  </a:lnTo>
                  <a:lnTo>
                    <a:pt x="200" y="1253"/>
                  </a:lnTo>
                  <a:lnTo>
                    <a:pt x="201" y="1259"/>
                  </a:lnTo>
                  <a:close/>
                  <a:moveTo>
                    <a:pt x="180" y="1266"/>
                  </a:moveTo>
                  <a:lnTo>
                    <a:pt x="186" y="1264"/>
                  </a:lnTo>
                  <a:lnTo>
                    <a:pt x="183" y="1259"/>
                  </a:lnTo>
                  <a:lnTo>
                    <a:pt x="179" y="1260"/>
                  </a:lnTo>
                  <a:lnTo>
                    <a:pt x="180" y="1266"/>
                  </a:lnTo>
                  <a:close/>
                  <a:moveTo>
                    <a:pt x="102" y="1295"/>
                  </a:moveTo>
                  <a:lnTo>
                    <a:pt x="165" y="1271"/>
                  </a:lnTo>
                  <a:lnTo>
                    <a:pt x="162" y="1266"/>
                  </a:lnTo>
                  <a:lnTo>
                    <a:pt x="99" y="1290"/>
                  </a:lnTo>
                  <a:lnTo>
                    <a:pt x="102" y="1295"/>
                  </a:lnTo>
                  <a:close/>
                  <a:moveTo>
                    <a:pt x="81" y="1302"/>
                  </a:moveTo>
                  <a:lnTo>
                    <a:pt x="85" y="1301"/>
                  </a:lnTo>
                  <a:lnTo>
                    <a:pt x="84" y="1295"/>
                  </a:lnTo>
                  <a:lnTo>
                    <a:pt x="78" y="1298"/>
                  </a:lnTo>
                  <a:lnTo>
                    <a:pt x="81" y="1302"/>
                  </a:lnTo>
                  <a:close/>
                  <a:moveTo>
                    <a:pt x="1" y="1332"/>
                  </a:moveTo>
                  <a:lnTo>
                    <a:pt x="64" y="1308"/>
                  </a:lnTo>
                  <a:lnTo>
                    <a:pt x="63" y="1304"/>
                  </a:lnTo>
                  <a:lnTo>
                    <a:pt x="0" y="1326"/>
                  </a:lnTo>
                  <a:lnTo>
                    <a:pt x="1" y="1332"/>
                  </a:lnTo>
                  <a:close/>
                </a:path>
              </a:pathLst>
            </a:custGeom>
            <a:solidFill>
              <a:srgbClr val="0A5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81" name="Freeform 241"/>
            <p:cNvSpPr>
              <a:spLocks/>
            </p:cNvSpPr>
            <p:nvPr/>
          </p:nvSpPr>
          <p:spPr bwMode="auto">
            <a:xfrm>
              <a:off x="4930" y="1164"/>
              <a:ext cx="20" cy="11"/>
            </a:xfrm>
            <a:custGeom>
              <a:avLst/>
              <a:gdLst>
                <a:gd name="T0" fmla="*/ 3 w 20"/>
                <a:gd name="T1" fmla="*/ 11 h 11"/>
                <a:gd name="T2" fmla="*/ 20 w 20"/>
                <a:gd name="T3" fmla="*/ 4 h 11"/>
                <a:gd name="T4" fmla="*/ 19 w 20"/>
                <a:gd name="T5" fmla="*/ 0 h 11"/>
                <a:gd name="T6" fmla="*/ 0 w 20"/>
                <a:gd name="T7" fmla="*/ 6 h 11"/>
                <a:gd name="T8" fmla="*/ 3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3" y="11"/>
                  </a:moveTo>
                  <a:lnTo>
                    <a:pt x="20" y="4"/>
                  </a:lnTo>
                  <a:lnTo>
                    <a:pt x="19" y="0"/>
                  </a:lnTo>
                  <a:lnTo>
                    <a:pt x="0" y="6"/>
                  </a:lnTo>
                  <a:lnTo>
                    <a:pt x="3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82" name="Freeform 242"/>
            <p:cNvSpPr>
              <a:spLocks/>
            </p:cNvSpPr>
            <p:nvPr/>
          </p:nvSpPr>
          <p:spPr bwMode="auto">
            <a:xfrm>
              <a:off x="4909" y="1175"/>
              <a:ext cx="7" cy="7"/>
            </a:xfrm>
            <a:custGeom>
              <a:avLst/>
              <a:gdLst>
                <a:gd name="T0" fmla="*/ 3 w 7"/>
                <a:gd name="T1" fmla="*/ 7 h 7"/>
                <a:gd name="T2" fmla="*/ 7 w 7"/>
                <a:gd name="T3" fmla="*/ 6 h 7"/>
                <a:gd name="T4" fmla="*/ 6 w 7"/>
                <a:gd name="T5" fmla="*/ 0 h 7"/>
                <a:gd name="T6" fmla="*/ 0 w 7"/>
                <a:gd name="T7" fmla="*/ 3 h 7"/>
                <a:gd name="T8" fmla="*/ 3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7" y="6"/>
                  </a:lnTo>
                  <a:lnTo>
                    <a:pt x="6" y="0"/>
                  </a:lnTo>
                  <a:lnTo>
                    <a:pt x="0" y="3"/>
                  </a:lnTo>
                  <a:lnTo>
                    <a:pt x="3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83" name="Freeform 243"/>
            <p:cNvSpPr>
              <a:spLocks/>
            </p:cNvSpPr>
            <p:nvPr/>
          </p:nvSpPr>
          <p:spPr bwMode="auto">
            <a:xfrm>
              <a:off x="4831" y="1184"/>
              <a:ext cx="64" cy="28"/>
            </a:xfrm>
            <a:custGeom>
              <a:avLst/>
              <a:gdLst>
                <a:gd name="T0" fmla="*/ 1 w 64"/>
                <a:gd name="T1" fmla="*/ 28 h 28"/>
                <a:gd name="T2" fmla="*/ 64 w 64"/>
                <a:gd name="T3" fmla="*/ 5 h 28"/>
                <a:gd name="T4" fmla="*/ 63 w 64"/>
                <a:gd name="T5" fmla="*/ 0 h 28"/>
                <a:gd name="T6" fmla="*/ 0 w 64"/>
                <a:gd name="T7" fmla="*/ 22 h 28"/>
                <a:gd name="T8" fmla="*/ 1 w 64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1" y="28"/>
                  </a:moveTo>
                  <a:lnTo>
                    <a:pt x="64" y="5"/>
                  </a:lnTo>
                  <a:lnTo>
                    <a:pt x="63" y="0"/>
                  </a:lnTo>
                  <a:lnTo>
                    <a:pt x="0" y="22"/>
                  </a:lnTo>
                  <a:lnTo>
                    <a:pt x="1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84" name="Freeform 244"/>
            <p:cNvSpPr>
              <a:spLocks/>
            </p:cNvSpPr>
            <p:nvPr/>
          </p:nvSpPr>
          <p:spPr bwMode="auto">
            <a:xfrm>
              <a:off x="4810" y="1213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4 h 7"/>
                <a:gd name="T4" fmla="*/ 6 w 7"/>
                <a:gd name="T5" fmla="*/ 0 h 7"/>
                <a:gd name="T6" fmla="*/ 0 w 7"/>
                <a:gd name="T7" fmla="*/ 1 h 7"/>
                <a:gd name="T8" fmla="*/ 1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4"/>
                  </a:lnTo>
                  <a:lnTo>
                    <a:pt x="6" y="0"/>
                  </a:lnTo>
                  <a:lnTo>
                    <a:pt x="0" y="1"/>
                  </a:lnTo>
                  <a:lnTo>
                    <a:pt x="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85" name="Freeform 245"/>
            <p:cNvSpPr>
              <a:spLocks/>
            </p:cNvSpPr>
            <p:nvPr/>
          </p:nvSpPr>
          <p:spPr bwMode="auto">
            <a:xfrm>
              <a:off x="4732" y="1220"/>
              <a:ext cx="64" cy="28"/>
            </a:xfrm>
            <a:custGeom>
              <a:avLst/>
              <a:gdLst>
                <a:gd name="T0" fmla="*/ 1 w 64"/>
                <a:gd name="T1" fmla="*/ 28 h 28"/>
                <a:gd name="T2" fmla="*/ 64 w 64"/>
                <a:gd name="T3" fmla="*/ 6 h 28"/>
                <a:gd name="T4" fmla="*/ 63 w 64"/>
                <a:gd name="T5" fmla="*/ 0 h 28"/>
                <a:gd name="T6" fmla="*/ 0 w 64"/>
                <a:gd name="T7" fmla="*/ 24 h 28"/>
                <a:gd name="T8" fmla="*/ 1 w 64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1" y="28"/>
                  </a:moveTo>
                  <a:lnTo>
                    <a:pt x="64" y="6"/>
                  </a:lnTo>
                  <a:lnTo>
                    <a:pt x="63" y="0"/>
                  </a:lnTo>
                  <a:lnTo>
                    <a:pt x="0" y="24"/>
                  </a:lnTo>
                  <a:lnTo>
                    <a:pt x="1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86" name="Freeform 246"/>
            <p:cNvSpPr>
              <a:spLocks/>
            </p:cNvSpPr>
            <p:nvPr/>
          </p:nvSpPr>
          <p:spPr bwMode="auto">
            <a:xfrm>
              <a:off x="4711" y="1249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6 h 7"/>
                <a:gd name="T4" fmla="*/ 4 w 7"/>
                <a:gd name="T5" fmla="*/ 0 h 7"/>
                <a:gd name="T6" fmla="*/ 0 w 7"/>
                <a:gd name="T7" fmla="*/ 2 h 7"/>
                <a:gd name="T8" fmla="*/ 1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6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87" name="Freeform 247"/>
            <p:cNvSpPr>
              <a:spLocks/>
            </p:cNvSpPr>
            <p:nvPr/>
          </p:nvSpPr>
          <p:spPr bwMode="auto">
            <a:xfrm>
              <a:off x="4631" y="1256"/>
              <a:ext cx="66" cy="30"/>
            </a:xfrm>
            <a:custGeom>
              <a:avLst/>
              <a:gdLst>
                <a:gd name="T0" fmla="*/ 3 w 66"/>
                <a:gd name="T1" fmla="*/ 30 h 30"/>
                <a:gd name="T2" fmla="*/ 66 w 66"/>
                <a:gd name="T3" fmla="*/ 6 h 30"/>
                <a:gd name="T4" fmla="*/ 63 w 66"/>
                <a:gd name="T5" fmla="*/ 0 h 30"/>
                <a:gd name="T6" fmla="*/ 0 w 66"/>
                <a:gd name="T7" fmla="*/ 24 h 30"/>
                <a:gd name="T8" fmla="*/ 3 w 6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0">
                  <a:moveTo>
                    <a:pt x="3" y="30"/>
                  </a:moveTo>
                  <a:lnTo>
                    <a:pt x="66" y="6"/>
                  </a:lnTo>
                  <a:lnTo>
                    <a:pt x="63" y="0"/>
                  </a:lnTo>
                  <a:lnTo>
                    <a:pt x="0" y="24"/>
                  </a:lnTo>
                  <a:lnTo>
                    <a:pt x="3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88" name="Freeform 248"/>
            <p:cNvSpPr>
              <a:spLocks/>
            </p:cNvSpPr>
            <p:nvPr/>
          </p:nvSpPr>
          <p:spPr bwMode="auto">
            <a:xfrm>
              <a:off x="4610" y="1286"/>
              <a:ext cx="7" cy="7"/>
            </a:xfrm>
            <a:custGeom>
              <a:avLst/>
              <a:gdLst>
                <a:gd name="T0" fmla="*/ 3 w 7"/>
                <a:gd name="T1" fmla="*/ 7 h 7"/>
                <a:gd name="T2" fmla="*/ 7 w 7"/>
                <a:gd name="T3" fmla="*/ 5 h 7"/>
                <a:gd name="T4" fmla="*/ 5 w 7"/>
                <a:gd name="T5" fmla="*/ 0 h 7"/>
                <a:gd name="T6" fmla="*/ 0 w 7"/>
                <a:gd name="T7" fmla="*/ 1 h 7"/>
                <a:gd name="T8" fmla="*/ 3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0" y="1"/>
                  </a:lnTo>
                  <a:lnTo>
                    <a:pt x="3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89" name="Freeform 249"/>
            <p:cNvSpPr>
              <a:spLocks/>
            </p:cNvSpPr>
            <p:nvPr/>
          </p:nvSpPr>
          <p:spPr bwMode="auto">
            <a:xfrm>
              <a:off x="4531" y="1293"/>
              <a:ext cx="65" cy="29"/>
            </a:xfrm>
            <a:custGeom>
              <a:avLst/>
              <a:gdLst>
                <a:gd name="T0" fmla="*/ 2 w 65"/>
                <a:gd name="T1" fmla="*/ 29 h 29"/>
                <a:gd name="T2" fmla="*/ 65 w 65"/>
                <a:gd name="T3" fmla="*/ 5 h 29"/>
                <a:gd name="T4" fmla="*/ 63 w 65"/>
                <a:gd name="T5" fmla="*/ 0 h 29"/>
                <a:gd name="T6" fmla="*/ 0 w 65"/>
                <a:gd name="T7" fmla="*/ 24 h 29"/>
                <a:gd name="T8" fmla="*/ 2 w 6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9">
                  <a:moveTo>
                    <a:pt x="2" y="29"/>
                  </a:moveTo>
                  <a:lnTo>
                    <a:pt x="65" y="5"/>
                  </a:lnTo>
                  <a:lnTo>
                    <a:pt x="63" y="0"/>
                  </a:lnTo>
                  <a:lnTo>
                    <a:pt x="0" y="24"/>
                  </a:lnTo>
                  <a:lnTo>
                    <a:pt x="2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90" name="Freeform 250"/>
            <p:cNvSpPr>
              <a:spLocks/>
            </p:cNvSpPr>
            <p:nvPr/>
          </p:nvSpPr>
          <p:spPr bwMode="auto">
            <a:xfrm>
              <a:off x="4510" y="1322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6 h 7"/>
                <a:gd name="T4" fmla="*/ 6 w 7"/>
                <a:gd name="T5" fmla="*/ 0 h 7"/>
                <a:gd name="T6" fmla="*/ 0 w 7"/>
                <a:gd name="T7" fmla="*/ 3 h 7"/>
                <a:gd name="T8" fmla="*/ 2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6"/>
                  </a:lnTo>
                  <a:lnTo>
                    <a:pt x="6" y="0"/>
                  </a:lnTo>
                  <a:lnTo>
                    <a:pt x="0" y="3"/>
                  </a:lnTo>
                  <a:lnTo>
                    <a:pt x="2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91" name="Freeform 251"/>
            <p:cNvSpPr>
              <a:spLocks/>
            </p:cNvSpPr>
            <p:nvPr/>
          </p:nvSpPr>
          <p:spPr bwMode="auto">
            <a:xfrm>
              <a:off x="4432" y="1331"/>
              <a:ext cx="64" cy="28"/>
            </a:xfrm>
            <a:custGeom>
              <a:avLst/>
              <a:gdLst>
                <a:gd name="T0" fmla="*/ 1 w 64"/>
                <a:gd name="T1" fmla="*/ 28 h 28"/>
                <a:gd name="T2" fmla="*/ 64 w 64"/>
                <a:gd name="T3" fmla="*/ 4 h 28"/>
                <a:gd name="T4" fmla="*/ 63 w 64"/>
                <a:gd name="T5" fmla="*/ 0 h 28"/>
                <a:gd name="T6" fmla="*/ 0 w 64"/>
                <a:gd name="T7" fmla="*/ 22 h 28"/>
                <a:gd name="T8" fmla="*/ 1 w 64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1" y="28"/>
                  </a:moveTo>
                  <a:lnTo>
                    <a:pt x="64" y="4"/>
                  </a:lnTo>
                  <a:lnTo>
                    <a:pt x="63" y="0"/>
                  </a:lnTo>
                  <a:lnTo>
                    <a:pt x="0" y="22"/>
                  </a:lnTo>
                  <a:lnTo>
                    <a:pt x="1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92" name="Freeform 252"/>
            <p:cNvSpPr>
              <a:spLocks/>
            </p:cNvSpPr>
            <p:nvPr/>
          </p:nvSpPr>
          <p:spPr bwMode="auto">
            <a:xfrm>
              <a:off x="4411" y="1359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5 h 7"/>
                <a:gd name="T4" fmla="*/ 4 w 7"/>
                <a:gd name="T5" fmla="*/ 0 h 7"/>
                <a:gd name="T6" fmla="*/ 0 w 7"/>
                <a:gd name="T7" fmla="*/ 2 h 7"/>
                <a:gd name="T8" fmla="*/ 2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5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93" name="Freeform 253"/>
            <p:cNvSpPr>
              <a:spLocks/>
            </p:cNvSpPr>
            <p:nvPr/>
          </p:nvSpPr>
          <p:spPr bwMode="auto">
            <a:xfrm>
              <a:off x="4331" y="1367"/>
              <a:ext cx="66" cy="28"/>
            </a:xfrm>
            <a:custGeom>
              <a:avLst/>
              <a:gdLst>
                <a:gd name="T0" fmla="*/ 3 w 66"/>
                <a:gd name="T1" fmla="*/ 28 h 28"/>
                <a:gd name="T2" fmla="*/ 66 w 66"/>
                <a:gd name="T3" fmla="*/ 6 h 28"/>
                <a:gd name="T4" fmla="*/ 63 w 66"/>
                <a:gd name="T5" fmla="*/ 0 h 28"/>
                <a:gd name="T6" fmla="*/ 0 w 66"/>
                <a:gd name="T7" fmla="*/ 22 h 28"/>
                <a:gd name="T8" fmla="*/ 3 w 6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8">
                  <a:moveTo>
                    <a:pt x="3" y="28"/>
                  </a:moveTo>
                  <a:lnTo>
                    <a:pt x="66" y="6"/>
                  </a:lnTo>
                  <a:lnTo>
                    <a:pt x="63" y="0"/>
                  </a:lnTo>
                  <a:lnTo>
                    <a:pt x="0" y="22"/>
                  </a:lnTo>
                  <a:lnTo>
                    <a:pt x="3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94" name="Freeform 254"/>
            <p:cNvSpPr>
              <a:spLocks/>
            </p:cNvSpPr>
            <p:nvPr/>
          </p:nvSpPr>
          <p:spPr bwMode="auto">
            <a:xfrm>
              <a:off x="4310" y="1396"/>
              <a:ext cx="7" cy="7"/>
            </a:xfrm>
            <a:custGeom>
              <a:avLst/>
              <a:gdLst>
                <a:gd name="T0" fmla="*/ 3 w 7"/>
                <a:gd name="T1" fmla="*/ 7 h 7"/>
                <a:gd name="T2" fmla="*/ 7 w 7"/>
                <a:gd name="T3" fmla="*/ 5 h 7"/>
                <a:gd name="T4" fmla="*/ 6 w 7"/>
                <a:gd name="T5" fmla="*/ 0 h 7"/>
                <a:gd name="T6" fmla="*/ 0 w 7"/>
                <a:gd name="T7" fmla="*/ 2 h 7"/>
                <a:gd name="T8" fmla="*/ 3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7" y="5"/>
                  </a:lnTo>
                  <a:lnTo>
                    <a:pt x="6" y="0"/>
                  </a:lnTo>
                  <a:lnTo>
                    <a:pt x="0" y="2"/>
                  </a:lnTo>
                  <a:lnTo>
                    <a:pt x="3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95" name="Freeform 255"/>
            <p:cNvSpPr>
              <a:spLocks/>
            </p:cNvSpPr>
            <p:nvPr/>
          </p:nvSpPr>
          <p:spPr bwMode="auto">
            <a:xfrm>
              <a:off x="4232" y="1403"/>
              <a:ext cx="64" cy="28"/>
            </a:xfrm>
            <a:custGeom>
              <a:avLst/>
              <a:gdLst>
                <a:gd name="T0" fmla="*/ 1 w 64"/>
                <a:gd name="T1" fmla="*/ 28 h 28"/>
                <a:gd name="T2" fmla="*/ 64 w 64"/>
                <a:gd name="T3" fmla="*/ 6 h 28"/>
                <a:gd name="T4" fmla="*/ 63 w 64"/>
                <a:gd name="T5" fmla="*/ 0 h 28"/>
                <a:gd name="T6" fmla="*/ 0 w 64"/>
                <a:gd name="T7" fmla="*/ 24 h 28"/>
                <a:gd name="T8" fmla="*/ 1 w 64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1" y="28"/>
                  </a:moveTo>
                  <a:lnTo>
                    <a:pt x="64" y="6"/>
                  </a:lnTo>
                  <a:lnTo>
                    <a:pt x="63" y="0"/>
                  </a:lnTo>
                  <a:lnTo>
                    <a:pt x="0" y="24"/>
                  </a:lnTo>
                  <a:lnTo>
                    <a:pt x="1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96" name="Freeform 256"/>
            <p:cNvSpPr>
              <a:spLocks/>
            </p:cNvSpPr>
            <p:nvPr/>
          </p:nvSpPr>
          <p:spPr bwMode="auto">
            <a:xfrm>
              <a:off x="4211" y="1433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4 h 7"/>
                <a:gd name="T4" fmla="*/ 6 w 7"/>
                <a:gd name="T5" fmla="*/ 0 h 7"/>
                <a:gd name="T6" fmla="*/ 0 w 7"/>
                <a:gd name="T7" fmla="*/ 1 h 7"/>
                <a:gd name="T8" fmla="*/ 1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4"/>
                  </a:lnTo>
                  <a:lnTo>
                    <a:pt x="6" y="0"/>
                  </a:lnTo>
                  <a:lnTo>
                    <a:pt x="0" y="1"/>
                  </a:lnTo>
                  <a:lnTo>
                    <a:pt x="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97" name="Freeform 257"/>
            <p:cNvSpPr>
              <a:spLocks/>
            </p:cNvSpPr>
            <p:nvPr/>
          </p:nvSpPr>
          <p:spPr bwMode="auto">
            <a:xfrm>
              <a:off x="4133" y="1440"/>
              <a:ext cx="64" cy="29"/>
            </a:xfrm>
            <a:custGeom>
              <a:avLst/>
              <a:gdLst>
                <a:gd name="T0" fmla="*/ 1 w 64"/>
                <a:gd name="T1" fmla="*/ 29 h 29"/>
                <a:gd name="T2" fmla="*/ 64 w 64"/>
                <a:gd name="T3" fmla="*/ 5 h 29"/>
                <a:gd name="T4" fmla="*/ 63 w 64"/>
                <a:gd name="T5" fmla="*/ 0 h 29"/>
                <a:gd name="T6" fmla="*/ 0 w 64"/>
                <a:gd name="T7" fmla="*/ 24 h 29"/>
                <a:gd name="T8" fmla="*/ 1 w 6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">
                  <a:moveTo>
                    <a:pt x="1" y="29"/>
                  </a:moveTo>
                  <a:lnTo>
                    <a:pt x="64" y="5"/>
                  </a:lnTo>
                  <a:lnTo>
                    <a:pt x="63" y="0"/>
                  </a:lnTo>
                  <a:lnTo>
                    <a:pt x="0" y="24"/>
                  </a:lnTo>
                  <a:lnTo>
                    <a:pt x="1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98" name="Freeform 258"/>
            <p:cNvSpPr>
              <a:spLocks/>
            </p:cNvSpPr>
            <p:nvPr/>
          </p:nvSpPr>
          <p:spPr bwMode="auto">
            <a:xfrm>
              <a:off x="4112" y="1469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6 h 7"/>
                <a:gd name="T4" fmla="*/ 4 w 7"/>
                <a:gd name="T5" fmla="*/ 0 h 7"/>
                <a:gd name="T6" fmla="*/ 0 w 7"/>
                <a:gd name="T7" fmla="*/ 2 h 7"/>
                <a:gd name="T8" fmla="*/ 1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6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99" name="Freeform 259"/>
            <p:cNvSpPr>
              <a:spLocks/>
            </p:cNvSpPr>
            <p:nvPr/>
          </p:nvSpPr>
          <p:spPr bwMode="auto">
            <a:xfrm>
              <a:off x="4032" y="1476"/>
              <a:ext cx="66" cy="30"/>
            </a:xfrm>
            <a:custGeom>
              <a:avLst/>
              <a:gdLst>
                <a:gd name="T0" fmla="*/ 3 w 66"/>
                <a:gd name="T1" fmla="*/ 30 h 30"/>
                <a:gd name="T2" fmla="*/ 66 w 66"/>
                <a:gd name="T3" fmla="*/ 6 h 30"/>
                <a:gd name="T4" fmla="*/ 63 w 66"/>
                <a:gd name="T5" fmla="*/ 0 h 30"/>
                <a:gd name="T6" fmla="*/ 0 w 66"/>
                <a:gd name="T7" fmla="*/ 24 h 30"/>
                <a:gd name="T8" fmla="*/ 3 w 6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0">
                  <a:moveTo>
                    <a:pt x="3" y="30"/>
                  </a:moveTo>
                  <a:lnTo>
                    <a:pt x="66" y="6"/>
                  </a:lnTo>
                  <a:lnTo>
                    <a:pt x="63" y="0"/>
                  </a:lnTo>
                  <a:lnTo>
                    <a:pt x="0" y="24"/>
                  </a:lnTo>
                  <a:lnTo>
                    <a:pt x="3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00" name="Freeform 260"/>
            <p:cNvSpPr>
              <a:spLocks/>
            </p:cNvSpPr>
            <p:nvPr/>
          </p:nvSpPr>
          <p:spPr bwMode="auto">
            <a:xfrm>
              <a:off x="4011" y="1506"/>
              <a:ext cx="7" cy="7"/>
            </a:xfrm>
            <a:custGeom>
              <a:avLst/>
              <a:gdLst>
                <a:gd name="T0" fmla="*/ 3 w 7"/>
                <a:gd name="T1" fmla="*/ 7 h 7"/>
                <a:gd name="T2" fmla="*/ 7 w 7"/>
                <a:gd name="T3" fmla="*/ 5 h 7"/>
                <a:gd name="T4" fmla="*/ 5 w 7"/>
                <a:gd name="T5" fmla="*/ 0 h 7"/>
                <a:gd name="T6" fmla="*/ 0 w 7"/>
                <a:gd name="T7" fmla="*/ 1 h 7"/>
                <a:gd name="T8" fmla="*/ 3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0" y="1"/>
                  </a:lnTo>
                  <a:lnTo>
                    <a:pt x="3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01" name="Freeform 261"/>
            <p:cNvSpPr>
              <a:spLocks/>
            </p:cNvSpPr>
            <p:nvPr/>
          </p:nvSpPr>
          <p:spPr bwMode="auto">
            <a:xfrm>
              <a:off x="3932" y="1514"/>
              <a:ext cx="65" cy="28"/>
            </a:xfrm>
            <a:custGeom>
              <a:avLst/>
              <a:gdLst>
                <a:gd name="T0" fmla="*/ 2 w 65"/>
                <a:gd name="T1" fmla="*/ 28 h 28"/>
                <a:gd name="T2" fmla="*/ 65 w 65"/>
                <a:gd name="T3" fmla="*/ 4 h 28"/>
                <a:gd name="T4" fmla="*/ 63 w 65"/>
                <a:gd name="T5" fmla="*/ 0 h 28"/>
                <a:gd name="T6" fmla="*/ 0 w 65"/>
                <a:gd name="T7" fmla="*/ 22 h 28"/>
                <a:gd name="T8" fmla="*/ 2 w 6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8">
                  <a:moveTo>
                    <a:pt x="2" y="28"/>
                  </a:moveTo>
                  <a:lnTo>
                    <a:pt x="65" y="4"/>
                  </a:lnTo>
                  <a:lnTo>
                    <a:pt x="63" y="0"/>
                  </a:lnTo>
                  <a:lnTo>
                    <a:pt x="0" y="22"/>
                  </a:lnTo>
                  <a:lnTo>
                    <a:pt x="2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02" name="Freeform 262"/>
            <p:cNvSpPr>
              <a:spLocks/>
            </p:cNvSpPr>
            <p:nvPr/>
          </p:nvSpPr>
          <p:spPr bwMode="auto">
            <a:xfrm>
              <a:off x="3911" y="1542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6 h 7"/>
                <a:gd name="T4" fmla="*/ 6 w 7"/>
                <a:gd name="T5" fmla="*/ 0 h 7"/>
                <a:gd name="T6" fmla="*/ 0 w 7"/>
                <a:gd name="T7" fmla="*/ 3 h 7"/>
                <a:gd name="T8" fmla="*/ 2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6"/>
                  </a:lnTo>
                  <a:lnTo>
                    <a:pt x="6" y="0"/>
                  </a:lnTo>
                  <a:lnTo>
                    <a:pt x="0" y="3"/>
                  </a:lnTo>
                  <a:lnTo>
                    <a:pt x="2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03" name="Freeform 263"/>
            <p:cNvSpPr>
              <a:spLocks/>
            </p:cNvSpPr>
            <p:nvPr/>
          </p:nvSpPr>
          <p:spPr bwMode="auto">
            <a:xfrm>
              <a:off x="3833" y="1550"/>
              <a:ext cx="64" cy="28"/>
            </a:xfrm>
            <a:custGeom>
              <a:avLst/>
              <a:gdLst>
                <a:gd name="T0" fmla="*/ 1 w 64"/>
                <a:gd name="T1" fmla="*/ 28 h 28"/>
                <a:gd name="T2" fmla="*/ 64 w 64"/>
                <a:gd name="T3" fmla="*/ 6 h 28"/>
                <a:gd name="T4" fmla="*/ 63 w 64"/>
                <a:gd name="T5" fmla="*/ 0 h 28"/>
                <a:gd name="T6" fmla="*/ 0 w 64"/>
                <a:gd name="T7" fmla="*/ 23 h 28"/>
                <a:gd name="T8" fmla="*/ 1 w 64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1" y="28"/>
                  </a:moveTo>
                  <a:lnTo>
                    <a:pt x="64" y="6"/>
                  </a:lnTo>
                  <a:lnTo>
                    <a:pt x="63" y="0"/>
                  </a:lnTo>
                  <a:lnTo>
                    <a:pt x="0" y="23"/>
                  </a:lnTo>
                  <a:lnTo>
                    <a:pt x="1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04" name="Freeform 264"/>
            <p:cNvSpPr>
              <a:spLocks/>
            </p:cNvSpPr>
            <p:nvPr/>
          </p:nvSpPr>
          <p:spPr bwMode="auto">
            <a:xfrm>
              <a:off x="3812" y="1578"/>
              <a:ext cx="7" cy="9"/>
            </a:xfrm>
            <a:custGeom>
              <a:avLst/>
              <a:gdLst>
                <a:gd name="T0" fmla="*/ 1 w 7"/>
                <a:gd name="T1" fmla="*/ 9 h 9"/>
                <a:gd name="T2" fmla="*/ 7 w 7"/>
                <a:gd name="T3" fmla="*/ 6 h 9"/>
                <a:gd name="T4" fmla="*/ 4 w 7"/>
                <a:gd name="T5" fmla="*/ 0 h 9"/>
                <a:gd name="T6" fmla="*/ 0 w 7"/>
                <a:gd name="T7" fmla="*/ 3 h 9"/>
                <a:gd name="T8" fmla="*/ 1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1" y="9"/>
                  </a:moveTo>
                  <a:lnTo>
                    <a:pt x="7" y="6"/>
                  </a:lnTo>
                  <a:lnTo>
                    <a:pt x="4" y="0"/>
                  </a:lnTo>
                  <a:lnTo>
                    <a:pt x="0" y="3"/>
                  </a:lnTo>
                  <a:lnTo>
                    <a:pt x="1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05" name="Freeform 265"/>
            <p:cNvSpPr>
              <a:spLocks/>
            </p:cNvSpPr>
            <p:nvPr/>
          </p:nvSpPr>
          <p:spPr bwMode="auto">
            <a:xfrm>
              <a:off x="3732" y="1587"/>
              <a:ext cx="66" cy="28"/>
            </a:xfrm>
            <a:custGeom>
              <a:avLst/>
              <a:gdLst>
                <a:gd name="T0" fmla="*/ 3 w 66"/>
                <a:gd name="T1" fmla="*/ 28 h 28"/>
                <a:gd name="T2" fmla="*/ 66 w 66"/>
                <a:gd name="T3" fmla="*/ 5 h 28"/>
                <a:gd name="T4" fmla="*/ 63 w 66"/>
                <a:gd name="T5" fmla="*/ 0 h 28"/>
                <a:gd name="T6" fmla="*/ 0 w 66"/>
                <a:gd name="T7" fmla="*/ 24 h 28"/>
                <a:gd name="T8" fmla="*/ 3 w 6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8">
                  <a:moveTo>
                    <a:pt x="3" y="28"/>
                  </a:moveTo>
                  <a:lnTo>
                    <a:pt x="66" y="5"/>
                  </a:lnTo>
                  <a:lnTo>
                    <a:pt x="63" y="0"/>
                  </a:lnTo>
                  <a:lnTo>
                    <a:pt x="0" y="24"/>
                  </a:lnTo>
                  <a:lnTo>
                    <a:pt x="3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06" name="Freeform 266"/>
            <p:cNvSpPr>
              <a:spLocks/>
            </p:cNvSpPr>
            <p:nvPr/>
          </p:nvSpPr>
          <p:spPr bwMode="auto">
            <a:xfrm>
              <a:off x="3711" y="1616"/>
              <a:ext cx="7" cy="7"/>
            </a:xfrm>
            <a:custGeom>
              <a:avLst/>
              <a:gdLst>
                <a:gd name="T0" fmla="*/ 3 w 7"/>
                <a:gd name="T1" fmla="*/ 7 h 7"/>
                <a:gd name="T2" fmla="*/ 7 w 7"/>
                <a:gd name="T3" fmla="*/ 4 h 7"/>
                <a:gd name="T4" fmla="*/ 6 w 7"/>
                <a:gd name="T5" fmla="*/ 0 h 7"/>
                <a:gd name="T6" fmla="*/ 0 w 7"/>
                <a:gd name="T7" fmla="*/ 2 h 7"/>
                <a:gd name="T8" fmla="*/ 3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7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3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07" name="Freeform 267"/>
            <p:cNvSpPr>
              <a:spLocks/>
            </p:cNvSpPr>
            <p:nvPr/>
          </p:nvSpPr>
          <p:spPr bwMode="auto">
            <a:xfrm>
              <a:off x="3633" y="1623"/>
              <a:ext cx="64" cy="30"/>
            </a:xfrm>
            <a:custGeom>
              <a:avLst/>
              <a:gdLst>
                <a:gd name="T0" fmla="*/ 1 w 64"/>
                <a:gd name="T1" fmla="*/ 30 h 30"/>
                <a:gd name="T2" fmla="*/ 64 w 64"/>
                <a:gd name="T3" fmla="*/ 6 h 30"/>
                <a:gd name="T4" fmla="*/ 63 w 64"/>
                <a:gd name="T5" fmla="*/ 0 h 30"/>
                <a:gd name="T6" fmla="*/ 0 w 64"/>
                <a:gd name="T7" fmla="*/ 24 h 30"/>
                <a:gd name="T8" fmla="*/ 1 w 6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0">
                  <a:moveTo>
                    <a:pt x="1" y="30"/>
                  </a:moveTo>
                  <a:lnTo>
                    <a:pt x="64" y="6"/>
                  </a:lnTo>
                  <a:lnTo>
                    <a:pt x="63" y="0"/>
                  </a:lnTo>
                  <a:lnTo>
                    <a:pt x="0" y="24"/>
                  </a:lnTo>
                  <a:lnTo>
                    <a:pt x="1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08" name="Freeform 268"/>
            <p:cNvSpPr>
              <a:spLocks/>
            </p:cNvSpPr>
            <p:nvPr/>
          </p:nvSpPr>
          <p:spPr bwMode="auto">
            <a:xfrm>
              <a:off x="3612" y="1653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5 h 7"/>
                <a:gd name="T4" fmla="*/ 5 w 7"/>
                <a:gd name="T5" fmla="*/ 0 h 7"/>
                <a:gd name="T6" fmla="*/ 0 w 7"/>
                <a:gd name="T7" fmla="*/ 1 h 7"/>
                <a:gd name="T8" fmla="*/ 1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0" y="1"/>
                  </a:lnTo>
                  <a:lnTo>
                    <a:pt x="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09" name="Freeform 269"/>
            <p:cNvSpPr>
              <a:spLocks/>
            </p:cNvSpPr>
            <p:nvPr/>
          </p:nvSpPr>
          <p:spPr bwMode="auto">
            <a:xfrm>
              <a:off x="3533" y="1660"/>
              <a:ext cx="65" cy="29"/>
            </a:xfrm>
            <a:custGeom>
              <a:avLst/>
              <a:gdLst>
                <a:gd name="T0" fmla="*/ 2 w 65"/>
                <a:gd name="T1" fmla="*/ 29 h 29"/>
                <a:gd name="T2" fmla="*/ 65 w 65"/>
                <a:gd name="T3" fmla="*/ 5 h 29"/>
                <a:gd name="T4" fmla="*/ 63 w 65"/>
                <a:gd name="T5" fmla="*/ 0 h 29"/>
                <a:gd name="T6" fmla="*/ 0 w 65"/>
                <a:gd name="T7" fmla="*/ 23 h 29"/>
                <a:gd name="T8" fmla="*/ 2 w 6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9">
                  <a:moveTo>
                    <a:pt x="2" y="29"/>
                  </a:moveTo>
                  <a:lnTo>
                    <a:pt x="65" y="5"/>
                  </a:lnTo>
                  <a:lnTo>
                    <a:pt x="63" y="0"/>
                  </a:lnTo>
                  <a:lnTo>
                    <a:pt x="0" y="23"/>
                  </a:lnTo>
                  <a:lnTo>
                    <a:pt x="2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10" name="Freeform 270"/>
            <p:cNvSpPr>
              <a:spLocks/>
            </p:cNvSpPr>
            <p:nvPr/>
          </p:nvSpPr>
          <p:spPr bwMode="auto">
            <a:xfrm>
              <a:off x="3512" y="1689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6 h 7"/>
                <a:gd name="T4" fmla="*/ 5 w 7"/>
                <a:gd name="T5" fmla="*/ 0 h 7"/>
                <a:gd name="T6" fmla="*/ 0 w 7"/>
                <a:gd name="T7" fmla="*/ 1 h 7"/>
                <a:gd name="T8" fmla="*/ 2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6"/>
                  </a:lnTo>
                  <a:lnTo>
                    <a:pt x="5" y="0"/>
                  </a:lnTo>
                  <a:lnTo>
                    <a:pt x="0" y="1"/>
                  </a:lnTo>
                  <a:lnTo>
                    <a:pt x="2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11" name="Freeform 271"/>
            <p:cNvSpPr>
              <a:spLocks/>
            </p:cNvSpPr>
            <p:nvPr/>
          </p:nvSpPr>
          <p:spPr bwMode="auto">
            <a:xfrm>
              <a:off x="3433" y="1697"/>
              <a:ext cx="65" cy="28"/>
            </a:xfrm>
            <a:custGeom>
              <a:avLst/>
              <a:gdLst>
                <a:gd name="T0" fmla="*/ 2 w 65"/>
                <a:gd name="T1" fmla="*/ 28 h 28"/>
                <a:gd name="T2" fmla="*/ 65 w 65"/>
                <a:gd name="T3" fmla="*/ 5 h 28"/>
                <a:gd name="T4" fmla="*/ 63 w 65"/>
                <a:gd name="T5" fmla="*/ 0 h 28"/>
                <a:gd name="T6" fmla="*/ 0 w 65"/>
                <a:gd name="T7" fmla="*/ 23 h 28"/>
                <a:gd name="T8" fmla="*/ 2 w 6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8">
                  <a:moveTo>
                    <a:pt x="2" y="28"/>
                  </a:moveTo>
                  <a:lnTo>
                    <a:pt x="65" y="5"/>
                  </a:lnTo>
                  <a:lnTo>
                    <a:pt x="63" y="0"/>
                  </a:lnTo>
                  <a:lnTo>
                    <a:pt x="0" y="23"/>
                  </a:lnTo>
                  <a:lnTo>
                    <a:pt x="2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12" name="Freeform 272"/>
            <p:cNvSpPr>
              <a:spLocks/>
            </p:cNvSpPr>
            <p:nvPr/>
          </p:nvSpPr>
          <p:spPr bwMode="auto">
            <a:xfrm>
              <a:off x="3412" y="1725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6 h 7"/>
                <a:gd name="T4" fmla="*/ 5 w 7"/>
                <a:gd name="T5" fmla="*/ 0 h 7"/>
                <a:gd name="T6" fmla="*/ 0 w 7"/>
                <a:gd name="T7" fmla="*/ 3 h 7"/>
                <a:gd name="T8" fmla="*/ 2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6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13" name="Freeform 273"/>
            <p:cNvSpPr>
              <a:spLocks/>
            </p:cNvSpPr>
            <p:nvPr/>
          </p:nvSpPr>
          <p:spPr bwMode="auto">
            <a:xfrm>
              <a:off x="3333" y="1734"/>
              <a:ext cx="65" cy="28"/>
            </a:xfrm>
            <a:custGeom>
              <a:avLst/>
              <a:gdLst>
                <a:gd name="T0" fmla="*/ 2 w 65"/>
                <a:gd name="T1" fmla="*/ 28 h 28"/>
                <a:gd name="T2" fmla="*/ 65 w 65"/>
                <a:gd name="T3" fmla="*/ 5 h 28"/>
                <a:gd name="T4" fmla="*/ 63 w 65"/>
                <a:gd name="T5" fmla="*/ 0 h 28"/>
                <a:gd name="T6" fmla="*/ 0 w 65"/>
                <a:gd name="T7" fmla="*/ 22 h 28"/>
                <a:gd name="T8" fmla="*/ 2 w 6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8">
                  <a:moveTo>
                    <a:pt x="2" y="28"/>
                  </a:moveTo>
                  <a:lnTo>
                    <a:pt x="65" y="5"/>
                  </a:lnTo>
                  <a:lnTo>
                    <a:pt x="63" y="0"/>
                  </a:lnTo>
                  <a:lnTo>
                    <a:pt x="0" y="22"/>
                  </a:lnTo>
                  <a:lnTo>
                    <a:pt x="2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14" name="Freeform 274"/>
            <p:cNvSpPr>
              <a:spLocks/>
            </p:cNvSpPr>
            <p:nvPr/>
          </p:nvSpPr>
          <p:spPr bwMode="auto">
            <a:xfrm>
              <a:off x="3312" y="1762"/>
              <a:ext cx="7" cy="8"/>
            </a:xfrm>
            <a:custGeom>
              <a:avLst/>
              <a:gdLst>
                <a:gd name="T0" fmla="*/ 2 w 7"/>
                <a:gd name="T1" fmla="*/ 8 h 8"/>
                <a:gd name="T2" fmla="*/ 7 w 7"/>
                <a:gd name="T3" fmla="*/ 5 h 8"/>
                <a:gd name="T4" fmla="*/ 6 w 7"/>
                <a:gd name="T5" fmla="*/ 0 h 8"/>
                <a:gd name="T6" fmla="*/ 0 w 7"/>
                <a:gd name="T7" fmla="*/ 3 h 8"/>
                <a:gd name="T8" fmla="*/ 2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lnTo>
                    <a:pt x="7" y="5"/>
                  </a:lnTo>
                  <a:lnTo>
                    <a:pt x="6" y="0"/>
                  </a:lnTo>
                  <a:lnTo>
                    <a:pt x="0" y="3"/>
                  </a:lnTo>
                  <a:lnTo>
                    <a:pt x="2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15" name="Freeform 275"/>
            <p:cNvSpPr>
              <a:spLocks/>
            </p:cNvSpPr>
            <p:nvPr/>
          </p:nvSpPr>
          <p:spPr bwMode="auto">
            <a:xfrm>
              <a:off x="3234" y="1770"/>
              <a:ext cx="64" cy="28"/>
            </a:xfrm>
            <a:custGeom>
              <a:avLst/>
              <a:gdLst>
                <a:gd name="T0" fmla="*/ 1 w 64"/>
                <a:gd name="T1" fmla="*/ 28 h 28"/>
                <a:gd name="T2" fmla="*/ 64 w 64"/>
                <a:gd name="T3" fmla="*/ 6 h 28"/>
                <a:gd name="T4" fmla="*/ 63 w 64"/>
                <a:gd name="T5" fmla="*/ 0 h 28"/>
                <a:gd name="T6" fmla="*/ 0 w 64"/>
                <a:gd name="T7" fmla="*/ 24 h 28"/>
                <a:gd name="T8" fmla="*/ 1 w 64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1" y="28"/>
                  </a:moveTo>
                  <a:lnTo>
                    <a:pt x="64" y="6"/>
                  </a:lnTo>
                  <a:lnTo>
                    <a:pt x="63" y="0"/>
                  </a:lnTo>
                  <a:lnTo>
                    <a:pt x="0" y="24"/>
                  </a:lnTo>
                  <a:lnTo>
                    <a:pt x="1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16" name="Freeform 276"/>
            <p:cNvSpPr>
              <a:spLocks/>
            </p:cNvSpPr>
            <p:nvPr/>
          </p:nvSpPr>
          <p:spPr bwMode="auto">
            <a:xfrm>
              <a:off x="3213" y="1800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4 h 7"/>
                <a:gd name="T4" fmla="*/ 4 w 7"/>
                <a:gd name="T5" fmla="*/ 0 h 7"/>
                <a:gd name="T6" fmla="*/ 0 w 7"/>
                <a:gd name="T7" fmla="*/ 1 h 7"/>
                <a:gd name="T8" fmla="*/ 1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17" name="Freeform 277"/>
            <p:cNvSpPr>
              <a:spLocks/>
            </p:cNvSpPr>
            <p:nvPr/>
          </p:nvSpPr>
          <p:spPr bwMode="auto">
            <a:xfrm>
              <a:off x="3133" y="1807"/>
              <a:ext cx="66" cy="28"/>
            </a:xfrm>
            <a:custGeom>
              <a:avLst/>
              <a:gdLst>
                <a:gd name="T0" fmla="*/ 3 w 66"/>
                <a:gd name="T1" fmla="*/ 28 h 28"/>
                <a:gd name="T2" fmla="*/ 66 w 66"/>
                <a:gd name="T3" fmla="*/ 5 h 28"/>
                <a:gd name="T4" fmla="*/ 63 w 66"/>
                <a:gd name="T5" fmla="*/ 0 h 28"/>
                <a:gd name="T6" fmla="*/ 0 w 66"/>
                <a:gd name="T7" fmla="*/ 23 h 28"/>
                <a:gd name="T8" fmla="*/ 3 w 6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8">
                  <a:moveTo>
                    <a:pt x="3" y="28"/>
                  </a:moveTo>
                  <a:lnTo>
                    <a:pt x="66" y="5"/>
                  </a:lnTo>
                  <a:lnTo>
                    <a:pt x="63" y="0"/>
                  </a:lnTo>
                  <a:lnTo>
                    <a:pt x="0" y="23"/>
                  </a:lnTo>
                  <a:lnTo>
                    <a:pt x="3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18" name="Freeform 278"/>
            <p:cNvSpPr>
              <a:spLocks/>
            </p:cNvSpPr>
            <p:nvPr/>
          </p:nvSpPr>
          <p:spPr bwMode="auto">
            <a:xfrm>
              <a:off x="3112" y="1836"/>
              <a:ext cx="7" cy="7"/>
            </a:xfrm>
            <a:custGeom>
              <a:avLst/>
              <a:gdLst>
                <a:gd name="T0" fmla="*/ 3 w 7"/>
                <a:gd name="T1" fmla="*/ 7 h 7"/>
                <a:gd name="T2" fmla="*/ 7 w 7"/>
                <a:gd name="T3" fmla="*/ 6 h 7"/>
                <a:gd name="T4" fmla="*/ 6 w 7"/>
                <a:gd name="T5" fmla="*/ 0 h 7"/>
                <a:gd name="T6" fmla="*/ 0 w 7"/>
                <a:gd name="T7" fmla="*/ 1 h 7"/>
                <a:gd name="T8" fmla="*/ 3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7" y="6"/>
                  </a:lnTo>
                  <a:lnTo>
                    <a:pt x="6" y="0"/>
                  </a:lnTo>
                  <a:lnTo>
                    <a:pt x="0" y="1"/>
                  </a:lnTo>
                  <a:lnTo>
                    <a:pt x="3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19" name="Freeform 279"/>
            <p:cNvSpPr>
              <a:spLocks/>
            </p:cNvSpPr>
            <p:nvPr/>
          </p:nvSpPr>
          <p:spPr bwMode="auto">
            <a:xfrm>
              <a:off x="3034" y="1843"/>
              <a:ext cx="64" cy="29"/>
            </a:xfrm>
            <a:custGeom>
              <a:avLst/>
              <a:gdLst>
                <a:gd name="T0" fmla="*/ 1 w 64"/>
                <a:gd name="T1" fmla="*/ 29 h 29"/>
                <a:gd name="T2" fmla="*/ 64 w 64"/>
                <a:gd name="T3" fmla="*/ 6 h 29"/>
                <a:gd name="T4" fmla="*/ 63 w 64"/>
                <a:gd name="T5" fmla="*/ 0 h 29"/>
                <a:gd name="T6" fmla="*/ 0 w 64"/>
                <a:gd name="T7" fmla="*/ 24 h 29"/>
                <a:gd name="T8" fmla="*/ 1 w 6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">
                  <a:moveTo>
                    <a:pt x="1" y="29"/>
                  </a:moveTo>
                  <a:lnTo>
                    <a:pt x="64" y="6"/>
                  </a:lnTo>
                  <a:lnTo>
                    <a:pt x="63" y="0"/>
                  </a:lnTo>
                  <a:lnTo>
                    <a:pt x="0" y="24"/>
                  </a:lnTo>
                  <a:lnTo>
                    <a:pt x="1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20" name="Freeform 280"/>
            <p:cNvSpPr>
              <a:spLocks/>
            </p:cNvSpPr>
            <p:nvPr/>
          </p:nvSpPr>
          <p:spPr bwMode="auto">
            <a:xfrm>
              <a:off x="3013" y="1872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6 h 7"/>
                <a:gd name="T4" fmla="*/ 5 w 7"/>
                <a:gd name="T5" fmla="*/ 0 h 7"/>
                <a:gd name="T6" fmla="*/ 0 w 7"/>
                <a:gd name="T7" fmla="*/ 2 h 7"/>
                <a:gd name="T8" fmla="*/ 1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6"/>
                  </a:lnTo>
                  <a:lnTo>
                    <a:pt x="5" y="0"/>
                  </a:lnTo>
                  <a:lnTo>
                    <a:pt x="0" y="2"/>
                  </a:lnTo>
                  <a:lnTo>
                    <a:pt x="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21" name="Freeform 281"/>
            <p:cNvSpPr>
              <a:spLocks/>
            </p:cNvSpPr>
            <p:nvPr/>
          </p:nvSpPr>
          <p:spPr bwMode="auto">
            <a:xfrm>
              <a:off x="2934" y="1881"/>
              <a:ext cx="65" cy="28"/>
            </a:xfrm>
            <a:custGeom>
              <a:avLst/>
              <a:gdLst>
                <a:gd name="T0" fmla="*/ 2 w 65"/>
                <a:gd name="T1" fmla="*/ 28 h 28"/>
                <a:gd name="T2" fmla="*/ 65 w 65"/>
                <a:gd name="T3" fmla="*/ 4 h 28"/>
                <a:gd name="T4" fmla="*/ 63 w 65"/>
                <a:gd name="T5" fmla="*/ 0 h 28"/>
                <a:gd name="T6" fmla="*/ 0 w 65"/>
                <a:gd name="T7" fmla="*/ 22 h 28"/>
                <a:gd name="T8" fmla="*/ 2 w 6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8">
                  <a:moveTo>
                    <a:pt x="2" y="28"/>
                  </a:moveTo>
                  <a:lnTo>
                    <a:pt x="65" y="4"/>
                  </a:lnTo>
                  <a:lnTo>
                    <a:pt x="63" y="0"/>
                  </a:lnTo>
                  <a:lnTo>
                    <a:pt x="0" y="22"/>
                  </a:lnTo>
                  <a:lnTo>
                    <a:pt x="2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22" name="Freeform 282"/>
            <p:cNvSpPr>
              <a:spLocks/>
            </p:cNvSpPr>
            <p:nvPr/>
          </p:nvSpPr>
          <p:spPr bwMode="auto">
            <a:xfrm>
              <a:off x="2912" y="1909"/>
              <a:ext cx="8" cy="7"/>
            </a:xfrm>
            <a:custGeom>
              <a:avLst/>
              <a:gdLst>
                <a:gd name="T0" fmla="*/ 3 w 8"/>
                <a:gd name="T1" fmla="*/ 7 h 7"/>
                <a:gd name="T2" fmla="*/ 8 w 8"/>
                <a:gd name="T3" fmla="*/ 5 h 7"/>
                <a:gd name="T4" fmla="*/ 6 w 8"/>
                <a:gd name="T5" fmla="*/ 0 h 7"/>
                <a:gd name="T6" fmla="*/ 0 w 8"/>
                <a:gd name="T7" fmla="*/ 3 h 7"/>
                <a:gd name="T8" fmla="*/ 3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5"/>
                  </a:lnTo>
                  <a:lnTo>
                    <a:pt x="6" y="0"/>
                  </a:lnTo>
                  <a:lnTo>
                    <a:pt x="0" y="3"/>
                  </a:lnTo>
                  <a:lnTo>
                    <a:pt x="3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23" name="Freeform 283"/>
            <p:cNvSpPr>
              <a:spLocks/>
            </p:cNvSpPr>
            <p:nvPr/>
          </p:nvSpPr>
          <p:spPr bwMode="auto">
            <a:xfrm>
              <a:off x="2834" y="1917"/>
              <a:ext cx="65" cy="28"/>
            </a:xfrm>
            <a:custGeom>
              <a:avLst/>
              <a:gdLst>
                <a:gd name="T0" fmla="*/ 2 w 65"/>
                <a:gd name="T1" fmla="*/ 28 h 28"/>
                <a:gd name="T2" fmla="*/ 65 w 65"/>
                <a:gd name="T3" fmla="*/ 6 h 28"/>
                <a:gd name="T4" fmla="*/ 63 w 65"/>
                <a:gd name="T5" fmla="*/ 0 h 28"/>
                <a:gd name="T6" fmla="*/ 0 w 65"/>
                <a:gd name="T7" fmla="*/ 23 h 28"/>
                <a:gd name="T8" fmla="*/ 2 w 6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8">
                  <a:moveTo>
                    <a:pt x="2" y="28"/>
                  </a:moveTo>
                  <a:lnTo>
                    <a:pt x="65" y="6"/>
                  </a:lnTo>
                  <a:lnTo>
                    <a:pt x="63" y="0"/>
                  </a:lnTo>
                  <a:lnTo>
                    <a:pt x="0" y="23"/>
                  </a:lnTo>
                  <a:lnTo>
                    <a:pt x="2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24" name="Freeform 284"/>
            <p:cNvSpPr>
              <a:spLocks/>
            </p:cNvSpPr>
            <p:nvPr/>
          </p:nvSpPr>
          <p:spPr bwMode="auto">
            <a:xfrm>
              <a:off x="2813" y="1945"/>
              <a:ext cx="7" cy="9"/>
            </a:xfrm>
            <a:custGeom>
              <a:avLst/>
              <a:gdLst>
                <a:gd name="T0" fmla="*/ 2 w 7"/>
                <a:gd name="T1" fmla="*/ 9 h 9"/>
                <a:gd name="T2" fmla="*/ 7 w 7"/>
                <a:gd name="T3" fmla="*/ 6 h 9"/>
                <a:gd name="T4" fmla="*/ 5 w 7"/>
                <a:gd name="T5" fmla="*/ 0 h 9"/>
                <a:gd name="T6" fmla="*/ 0 w 7"/>
                <a:gd name="T7" fmla="*/ 3 h 9"/>
                <a:gd name="T8" fmla="*/ 2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2" y="9"/>
                  </a:moveTo>
                  <a:lnTo>
                    <a:pt x="7" y="6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25" name="Freeform 285"/>
            <p:cNvSpPr>
              <a:spLocks/>
            </p:cNvSpPr>
            <p:nvPr/>
          </p:nvSpPr>
          <p:spPr bwMode="auto">
            <a:xfrm>
              <a:off x="2734" y="1954"/>
              <a:ext cx="65" cy="28"/>
            </a:xfrm>
            <a:custGeom>
              <a:avLst/>
              <a:gdLst>
                <a:gd name="T0" fmla="*/ 2 w 65"/>
                <a:gd name="T1" fmla="*/ 28 h 28"/>
                <a:gd name="T2" fmla="*/ 65 w 65"/>
                <a:gd name="T3" fmla="*/ 5 h 28"/>
                <a:gd name="T4" fmla="*/ 63 w 65"/>
                <a:gd name="T5" fmla="*/ 0 h 28"/>
                <a:gd name="T6" fmla="*/ 0 w 65"/>
                <a:gd name="T7" fmla="*/ 22 h 28"/>
                <a:gd name="T8" fmla="*/ 2 w 6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8">
                  <a:moveTo>
                    <a:pt x="2" y="28"/>
                  </a:moveTo>
                  <a:lnTo>
                    <a:pt x="65" y="5"/>
                  </a:lnTo>
                  <a:lnTo>
                    <a:pt x="63" y="0"/>
                  </a:lnTo>
                  <a:lnTo>
                    <a:pt x="0" y="22"/>
                  </a:lnTo>
                  <a:lnTo>
                    <a:pt x="2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26" name="Freeform 286"/>
            <p:cNvSpPr>
              <a:spLocks/>
            </p:cNvSpPr>
            <p:nvPr/>
          </p:nvSpPr>
          <p:spPr bwMode="auto">
            <a:xfrm>
              <a:off x="2713" y="1983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4 h 7"/>
                <a:gd name="T4" fmla="*/ 6 w 7"/>
                <a:gd name="T5" fmla="*/ 0 h 7"/>
                <a:gd name="T6" fmla="*/ 0 w 7"/>
                <a:gd name="T7" fmla="*/ 1 h 7"/>
                <a:gd name="T8" fmla="*/ 2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4"/>
                  </a:lnTo>
                  <a:lnTo>
                    <a:pt x="6" y="0"/>
                  </a:lnTo>
                  <a:lnTo>
                    <a:pt x="0" y="1"/>
                  </a:lnTo>
                  <a:lnTo>
                    <a:pt x="2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27" name="Freeform 287"/>
            <p:cNvSpPr>
              <a:spLocks/>
            </p:cNvSpPr>
            <p:nvPr/>
          </p:nvSpPr>
          <p:spPr bwMode="auto">
            <a:xfrm>
              <a:off x="2633" y="1990"/>
              <a:ext cx="66" cy="28"/>
            </a:xfrm>
            <a:custGeom>
              <a:avLst/>
              <a:gdLst>
                <a:gd name="T0" fmla="*/ 3 w 66"/>
                <a:gd name="T1" fmla="*/ 28 h 28"/>
                <a:gd name="T2" fmla="*/ 66 w 66"/>
                <a:gd name="T3" fmla="*/ 6 h 28"/>
                <a:gd name="T4" fmla="*/ 65 w 66"/>
                <a:gd name="T5" fmla="*/ 0 h 28"/>
                <a:gd name="T6" fmla="*/ 0 w 66"/>
                <a:gd name="T7" fmla="*/ 24 h 28"/>
                <a:gd name="T8" fmla="*/ 3 w 6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8">
                  <a:moveTo>
                    <a:pt x="3" y="28"/>
                  </a:moveTo>
                  <a:lnTo>
                    <a:pt x="66" y="6"/>
                  </a:lnTo>
                  <a:lnTo>
                    <a:pt x="65" y="0"/>
                  </a:lnTo>
                  <a:lnTo>
                    <a:pt x="0" y="24"/>
                  </a:lnTo>
                  <a:lnTo>
                    <a:pt x="3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28" name="Freeform 288"/>
            <p:cNvSpPr>
              <a:spLocks/>
            </p:cNvSpPr>
            <p:nvPr/>
          </p:nvSpPr>
          <p:spPr bwMode="auto">
            <a:xfrm>
              <a:off x="2612" y="2019"/>
              <a:ext cx="9" cy="7"/>
            </a:xfrm>
            <a:custGeom>
              <a:avLst/>
              <a:gdLst>
                <a:gd name="T0" fmla="*/ 3 w 9"/>
                <a:gd name="T1" fmla="*/ 7 h 7"/>
                <a:gd name="T2" fmla="*/ 9 w 9"/>
                <a:gd name="T3" fmla="*/ 6 h 7"/>
                <a:gd name="T4" fmla="*/ 6 w 9"/>
                <a:gd name="T5" fmla="*/ 0 h 7"/>
                <a:gd name="T6" fmla="*/ 0 w 9"/>
                <a:gd name="T7" fmla="*/ 2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lnTo>
                    <a:pt x="9" y="6"/>
                  </a:lnTo>
                  <a:lnTo>
                    <a:pt x="6" y="0"/>
                  </a:lnTo>
                  <a:lnTo>
                    <a:pt x="0" y="2"/>
                  </a:lnTo>
                  <a:lnTo>
                    <a:pt x="3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29" name="Freeform 289"/>
            <p:cNvSpPr>
              <a:spLocks/>
            </p:cNvSpPr>
            <p:nvPr/>
          </p:nvSpPr>
          <p:spPr bwMode="auto">
            <a:xfrm>
              <a:off x="2534" y="2026"/>
              <a:ext cx="66" cy="30"/>
            </a:xfrm>
            <a:custGeom>
              <a:avLst/>
              <a:gdLst>
                <a:gd name="T0" fmla="*/ 3 w 66"/>
                <a:gd name="T1" fmla="*/ 30 h 30"/>
                <a:gd name="T2" fmla="*/ 66 w 66"/>
                <a:gd name="T3" fmla="*/ 6 h 30"/>
                <a:gd name="T4" fmla="*/ 63 w 66"/>
                <a:gd name="T5" fmla="*/ 0 h 30"/>
                <a:gd name="T6" fmla="*/ 0 w 66"/>
                <a:gd name="T7" fmla="*/ 24 h 30"/>
                <a:gd name="T8" fmla="*/ 3 w 6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0">
                  <a:moveTo>
                    <a:pt x="3" y="30"/>
                  </a:moveTo>
                  <a:lnTo>
                    <a:pt x="66" y="6"/>
                  </a:lnTo>
                  <a:lnTo>
                    <a:pt x="63" y="0"/>
                  </a:lnTo>
                  <a:lnTo>
                    <a:pt x="0" y="24"/>
                  </a:lnTo>
                  <a:lnTo>
                    <a:pt x="3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30" name="Freeform 290"/>
            <p:cNvSpPr>
              <a:spLocks/>
            </p:cNvSpPr>
            <p:nvPr/>
          </p:nvSpPr>
          <p:spPr bwMode="auto">
            <a:xfrm>
              <a:off x="2513" y="2056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5 h 7"/>
                <a:gd name="T4" fmla="*/ 6 w 7"/>
                <a:gd name="T5" fmla="*/ 0 h 7"/>
                <a:gd name="T6" fmla="*/ 0 w 7"/>
                <a:gd name="T7" fmla="*/ 1 h 7"/>
                <a:gd name="T8" fmla="*/ 1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5"/>
                  </a:lnTo>
                  <a:lnTo>
                    <a:pt x="6" y="0"/>
                  </a:lnTo>
                  <a:lnTo>
                    <a:pt x="0" y="1"/>
                  </a:lnTo>
                  <a:lnTo>
                    <a:pt x="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31" name="Freeform 291"/>
            <p:cNvSpPr>
              <a:spLocks/>
            </p:cNvSpPr>
            <p:nvPr/>
          </p:nvSpPr>
          <p:spPr bwMode="auto">
            <a:xfrm>
              <a:off x="2435" y="2064"/>
              <a:ext cx="64" cy="28"/>
            </a:xfrm>
            <a:custGeom>
              <a:avLst/>
              <a:gdLst>
                <a:gd name="T0" fmla="*/ 1 w 64"/>
                <a:gd name="T1" fmla="*/ 28 h 28"/>
                <a:gd name="T2" fmla="*/ 64 w 64"/>
                <a:gd name="T3" fmla="*/ 4 h 28"/>
                <a:gd name="T4" fmla="*/ 63 w 64"/>
                <a:gd name="T5" fmla="*/ 0 h 28"/>
                <a:gd name="T6" fmla="*/ 0 w 64"/>
                <a:gd name="T7" fmla="*/ 23 h 28"/>
                <a:gd name="T8" fmla="*/ 1 w 64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1" y="28"/>
                  </a:moveTo>
                  <a:lnTo>
                    <a:pt x="64" y="4"/>
                  </a:lnTo>
                  <a:lnTo>
                    <a:pt x="63" y="0"/>
                  </a:lnTo>
                  <a:lnTo>
                    <a:pt x="0" y="23"/>
                  </a:lnTo>
                  <a:lnTo>
                    <a:pt x="1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32" name="Freeform 292"/>
            <p:cNvSpPr>
              <a:spLocks/>
            </p:cNvSpPr>
            <p:nvPr/>
          </p:nvSpPr>
          <p:spPr bwMode="auto">
            <a:xfrm>
              <a:off x="2414" y="2092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6 h 7"/>
                <a:gd name="T4" fmla="*/ 5 w 7"/>
                <a:gd name="T5" fmla="*/ 0 h 7"/>
                <a:gd name="T6" fmla="*/ 0 w 7"/>
                <a:gd name="T7" fmla="*/ 3 h 7"/>
                <a:gd name="T8" fmla="*/ 1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6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33" name="Freeform 293"/>
            <p:cNvSpPr>
              <a:spLocks/>
            </p:cNvSpPr>
            <p:nvPr/>
          </p:nvSpPr>
          <p:spPr bwMode="auto">
            <a:xfrm>
              <a:off x="2334" y="2101"/>
              <a:ext cx="66" cy="28"/>
            </a:xfrm>
            <a:custGeom>
              <a:avLst/>
              <a:gdLst>
                <a:gd name="T0" fmla="*/ 3 w 66"/>
                <a:gd name="T1" fmla="*/ 28 h 28"/>
                <a:gd name="T2" fmla="*/ 66 w 66"/>
                <a:gd name="T3" fmla="*/ 5 h 28"/>
                <a:gd name="T4" fmla="*/ 64 w 66"/>
                <a:gd name="T5" fmla="*/ 0 h 28"/>
                <a:gd name="T6" fmla="*/ 0 w 66"/>
                <a:gd name="T7" fmla="*/ 22 h 28"/>
                <a:gd name="T8" fmla="*/ 3 w 6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8">
                  <a:moveTo>
                    <a:pt x="3" y="28"/>
                  </a:moveTo>
                  <a:lnTo>
                    <a:pt x="66" y="5"/>
                  </a:lnTo>
                  <a:lnTo>
                    <a:pt x="64" y="0"/>
                  </a:lnTo>
                  <a:lnTo>
                    <a:pt x="0" y="22"/>
                  </a:lnTo>
                  <a:lnTo>
                    <a:pt x="3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34" name="Freeform 294"/>
            <p:cNvSpPr>
              <a:spLocks/>
            </p:cNvSpPr>
            <p:nvPr/>
          </p:nvSpPr>
          <p:spPr bwMode="auto">
            <a:xfrm>
              <a:off x="2313" y="2129"/>
              <a:ext cx="8" cy="8"/>
            </a:xfrm>
            <a:custGeom>
              <a:avLst/>
              <a:gdLst>
                <a:gd name="T0" fmla="*/ 3 w 8"/>
                <a:gd name="T1" fmla="*/ 8 h 8"/>
                <a:gd name="T2" fmla="*/ 8 w 8"/>
                <a:gd name="T3" fmla="*/ 5 h 8"/>
                <a:gd name="T4" fmla="*/ 5 w 8"/>
                <a:gd name="T5" fmla="*/ 0 h 8"/>
                <a:gd name="T6" fmla="*/ 0 w 8"/>
                <a:gd name="T7" fmla="*/ 2 h 8"/>
                <a:gd name="T8" fmla="*/ 3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8" y="5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35" name="Freeform 295"/>
            <p:cNvSpPr>
              <a:spLocks/>
            </p:cNvSpPr>
            <p:nvPr/>
          </p:nvSpPr>
          <p:spPr bwMode="auto">
            <a:xfrm>
              <a:off x="2235" y="2137"/>
              <a:ext cx="65" cy="28"/>
            </a:xfrm>
            <a:custGeom>
              <a:avLst/>
              <a:gdLst>
                <a:gd name="T0" fmla="*/ 1 w 65"/>
                <a:gd name="T1" fmla="*/ 28 h 28"/>
                <a:gd name="T2" fmla="*/ 65 w 65"/>
                <a:gd name="T3" fmla="*/ 6 h 28"/>
                <a:gd name="T4" fmla="*/ 63 w 65"/>
                <a:gd name="T5" fmla="*/ 0 h 28"/>
                <a:gd name="T6" fmla="*/ 0 w 65"/>
                <a:gd name="T7" fmla="*/ 24 h 28"/>
                <a:gd name="T8" fmla="*/ 1 w 6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8">
                  <a:moveTo>
                    <a:pt x="1" y="28"/>
                  </a:moveTo>
                  <a:lnTo>
                    <a:pt x="65" y="6"/>
                  </a:lnTo>
                  <a:lnTo>
                    <a:pt x="63" y="0"/>
                  </a:lnTo>
                  <a:lnTo>
                    <a:pt x="0" y="24"/>
                  </a:lnTo>
                  <a:lnTo>
                    <a:pt x="1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36" name="Freeform 296"/>
            <p:cNvSpPr>
              <a:spLocks/>
            </p:cNvSpPr>
            <p:nvPr/>
          </p:nvSpPr>
          <p:spPr bwMode="auto">
            <a:xfrm>
              <a:off x="2214" y="2166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5 h 7"/>
                <a:gd name="T4" fmla="*/ 5 w 7"/>
                <a:gd name="T5" fmla="*/ 0 h 7"/>
                <a:gd name="T6" fmla="*/ 0 w 7"/>
                <a:gd name="T7" fmla="*/ 2 h 7"/>
                <a:gd name="T8" fmla="*/ 1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0" y="2"/>
                  </a:lnTo>
                  <a:lnTo>
                    <a:pt x="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37" name="Freeform 297"/>
            <p:cNvSpPr>
              <a:spLocks/>
            </p:cNvSpPr>
            <p:nvPr/>
          </p:nvSpPr>
          <p:spPr bwMode="auto">
            <a:xfrm>
              <a:off x="2135" y="2173"/>
              <a:ext cx="65" cy="28"/>
            </a:xfrm>
            <a:custGeom>
              <a:avLst/>
              <a:gdLst>
                <a:gd name="T0" fmla="*/ 2 w 65"/>
                <a:gd name="T1" fmla="*/ 28 h 28"/>
                <a:gd name="T2" fmla="*/ 65 w 65"/>
                <a:gd name="T3" fmla="*/ 6 h 28"/>
                <a:gd name="T4" fmla="*/ 63 w 65"/>
                <a:gd name="T5" fmla="*/ 0 h 28"/>
                <a:gd name="T6" fmla="*/ 0 w 65"/>
                <a:gd name="T7" fmla="*/ 24 h 28"/>
                <a:gd name="T8" fmla="*/ 2 w 6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8">
                  <a:moveTo>
                    <a:pt x="2" y="28"/>
                  </a:moveTo>
                  <a:lnTo>
                    <a:pt x="65" y="6"/>
                  </a:lnTo>
                  <a:lnTo>
                    <a:pt x="63" y="0"/>
                  </a:lnTo>
                  <a:lnTo>
                    <a:pt x="0" y="24"/>
                  </a:lnTo>
                  <a:lnTo>
                    <a:pt x="2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38" name="Freeform 298"/>
            <p:cNvSpPr>
              <a:spLocks/>
            </p:cNvSpPr>
            <p:nvPr/>
          </p:nvSpPr>
          <p:spPr bwMode="auto">
            <a:xfrm>
              <a:off x="2114" y="2203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5 h 7"/>
                <a:gd name="T4" fmla="*/ 6 w 7"/>
                <a:gd name="T5" fmla="*/ 0 h 7"/>
                <a:gd name="T6" fmla="*/ 0 w 7"/>
                <a:gd name="T7" fmla="*/ 1 h 7"/>
                <a:gd name="T8" fmla="*/ 2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5"/>
                  </a:lnTo>
                  <a:lnTo>
                    <a:pt x="6" y="0"/>
                  </a:lnTo>
                  <a:lnTo>
                    <a:pt x="0" y="1"/>
                  </a:lnTo>
                  <a:lnTo>
                    <a:pt x="2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39" name="Freeform 299"/>
            <p:cNvSpPr>
              <a:spLocks/>
            </p:cNvSpPr>
            <p:nvPr/>
          </p:nvSpPr>
          <p:spPr bwMode="auto">
            <a:xfrm>
              <a:off x="2034" y="2210"/>
              <a:ext cx="66" cy="29"/>
            </a:xfrm>
            <a:custGeom>
              <a:avLst/>
              <a:gdLst>
                <a:gd name="T0" fmla="*/ 3 w 66"/>
                <a:gd name="T1" fmla="*/ 29 h 29"/>
                <a:gd name="T2" fmla="*/ 66 w 66"/>
                <a:gd name="T3" fmla="*/ 5 h 29"/>
                <a:gd name="T4" fmla="*/ 63 w 66"/>
                <a:gd name="T5" fmla="*/ 0 h 29"/>
                <a:gd name="T6" fmla="*/ 0 w 66"/>
                <a:gd name="T7" fmla="*/ 24 h 29"/>
                <a:gd name="T8" fmla="*/ 3 w 66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9">
                  <a:moveTo>
                    <a:pt x="3" y="29"/>
                  </a:moveTo>
                  <a:lnTo>
                    <a:pt x="66" y="5"/>
                  </a:lnTo>
                  <a:lnTo>
                    <a:pt x="63" y="0"/>
                  </a:lnTo>
                  <a:lnTo>
                    <a:pt x="0" y="24"/>
                  </a:lnTo>
                  <a:lnTo>
                    <a:pt x="3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40" name="Freeform 300"/>
            <p:cNvSpPr>
              <a:spLocks/>
            </p:cNvSpPr>
            <p:nvPr/>
          </p:nvSpPr>
          <p:spPr bwMode="auto">
            <a:xfrm>
              <a:off x="2013" y="2239"/>
              <a:ext cx="9" cy="7"/>
            </a:xfrm>
            <a:custGeom>
              <a:avLst/>
              <a:gdLst>
                <a:gd name="T0" fmla="*/ 3 w 9"/>
                <a:gd name="T1" fmla="*/ 7 h 7"/>
                <a:gd name="T2" fmla="*/ 9 w 9"/>
                <a:gd name="T3" fmla="*/ 6 h 7"/>
                <a:gd name="T4" fmla="*/ 6 w 9"/>
                <a:gd name="T5" fmla="*/ 0 h 7"/>
                <a:gd name="T6" fmla="*/ 0 w 9"/>
                <a:gd name="T7" fmla="*/ 2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lnTo>
                    <a:pt x="9" y="6"/>
                  </a:lnTo>
                  <a:lnTo>
                    <a:pt x="6" y="0"/>
                  </a:lnTo>
                  <a:lnTo>
                    <a:pt x="0" y="2"/>
                  </a:lnTo>
                  <a:lnTo>
                    <a:pt x="3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41" name="Freeform 301"/>
            <p:cNvSpPr>
              <a:spLocks/>
            </p:cNvSpPr>
            <p:nvPr/>
          </p:nvSpPr>
          <p:spPr bwMode="auto">
            <a:xfrm>
              <a:off x="1935" y="2248"/>
              <a:ext cx="66" cy="28"/>
            </a:xfrm>
            <a:custGeom>
              <a:avLst/>
              <a:gdLst>
                <a:gd name="T0" fmla="*/ 1 w 66"/>
                <a:gd name="T1" fmla="*/ 28 h 28"/>
                <a:gd name="T2" fmla="*/ 66 w 66"/>
                <a:gd name="T3" fmla="*/ 4 h 28"/>
                <a:gd name="T4" fmla="*/ 63 w 66"/>
                <a:gd name="T5" fmla="*/ 0 h 28"/>
                <a:gd name="T6" fmla="*/ 0 w 66"/>
                <a:gd name="T7" fmla="*/ 22 h 28"/>
                <a:gd name="T8" fmla="*/ 1 w 6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8">
                  <a:moveTo>
                    <a:pt x="1" y="28"/>
                  </a:moveTo>
                  <a:lnTo>
                    <a:pt x="66" y="4"/>
                  </a:lnTo>
                  <a:lnTo>
                    <a:pt x="63" y="0"/>
                  </a:lnTo>
                  <a:lnTo>
                    <a:pt x="0" y="22"/>
                  </a:lnTo>
                  <a:lnTo>
                    <a:pt x="1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42" name="Freeform 302"/>
            <p:cNvSpPr>
              <a:spLocks/>
            </p:cNvSpPr>
            <p:nvPr/>
          </p:nvSpPr>
          <p:spPr bwMode="auto">
            <a:xfrm>
              <a:off x="1914" y="2276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5 h 7"/>
                <a:gd name="T4" fmla="*/ 6 w 7"/>
                <a:gd name="T5" fmla="*/ 0 h 7"/>
                <a:gd name="T6" fmla="*/ 0 w 7"/>
                <a:gd name="T7" fmla="*/ 2 h 7"/>
                <a:gd name="T8" fmla="*/ 1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5"/>
                  </a:lnTo>
                  <a:lnTo>
                    <a:pt x="6" y="0"/>
                  </a:lnTo>
                  <a:lnTo>
                    <a:pt x="0" y="2"/>
                  </a:lnTo>
                  <a:lnTo>
                    <a:pt x="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43" name="Freeform 303"/>
            <p:cNvSpPr>
              <a:spLocks/>
            </p:cNvSpPr>
            <p:nvPr/>
          </p:nvSpPr>
          <p:spPr bwMode="auto">
            <a:xfrm>
              <a:off x="1836" y="2284"/>
              <a:ext cx="64" cy="28"/>
            </a:xfrm>
            <a:custGeom>
              <a:avLst/>
              <a:gdLst>
                <a:gd name="T0" fmla="*/ 1 w 64"/>
                <a:gd name="T1" fmla="*/ 28 h 28"/>
                <a:gd name="T2" fmla="*/ 64 w 64"/>
                <a:gd name="T3" fmla="*/ 4 h 28"/>
                <a:gd name="T4" fmla="*/ 63 w 64"/>
                <a:gd name="T5" fmla="*/ 0 h 28"/>
                <a:gd name="T6" fmla="*/ 0 w 64"/>
                <a:gd name="T7" fmla="*/ 22 h 28"/>
                <a:gd name="T8" fmla="*/ 1 w 64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1" y="28"/>
                  </a:moveTo>
                  <a:lnTo>
                    <a:pt x="64" y="4"/>
                  </a:lnTo>
                  <a:lnTo>
                    <a:pt x="63" y="0"/>
                  </a:lnTo>
                  <a:lnTo>
                    <a:pt x="0" y="22"/>
                  </a:lnTo>
                  <a:lnTo>
                    <a:pt x="1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44" name="Freeform 304"/>
            <p:cNvSpPr>
              <a:spLocks/>
            </p:cNvSpPr>
            <p:nvPr/>
          </p:nvSpPr>
          <p:spPr bwMode="auto">
            <a:xfrm>
              <a:off x="1815" y="2312"/>
              <a:ext cx="7" cy="8"/>
            </a:xfrm>
            <a:custGeom>
              <a:avLst/>
              <a:gdLst>
                <a:gd name="T0" fmla="*/ 1 w 7"/>
                <a:gd name="T1" fmla="*/ 8 h 8"/>
                <a:gd name="T2" fmla="*/ 7 w 7"/>
                <a:gd name="T3" fmla="*/ 6 h 8"/>
                <a:gd name="T4" fmla="*/ 4 w 7"/>
                <a:gd name="T5" fmla="*/ 0 h 8"/>
                <a:gd name="T6" fmla="*/ 0 w 7"/>
                <a:gd name="T7" fmla="*/ 3 h 8"/>
                <a:gd name="T8" fmla="*/ 1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8"/>
                  </a:moveTo>
                  <a:lnTo>
                    <a:pt x="7" y="6"/>
                  </a:lnTo>
                  <a:lnTo>
                    <a:pt x="4" y="0"/>
                  </a:lnTo>
                  <a:lnTo>
                    <a:pt x="0" y="3"/>
                  </a:lnTo>
                  <a:lnTo>
                    <a:pt x="1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45" name="Freeform 305"/>
            <p:cNvSpPr>
              <a:spLocks/>
            </p:cNvSpPr>
            <p:nvPr/>
          </p:nvSpPr>
          <p:spPr bwMode="auto">
            <a:xfrm>
              <a:off x="1735" y="2320"/>
              <a:ext cx="66" cy="28"/>
            </a:xfrm>
            <a:custGeom>
              <a:avLst/>
              <a:gdLst>
                <a:gd name="T0" fmla="*/ 3 w 66"/>
                <a:gd name="T1" fmla="*/ 28 h 28"/>
                <a:gd name="T2" fmla="*/ 66 w 66"/>
                <a:gd name="T3" fmla="*/ 6 h 28"/>
                <a:gd name="T4" fmla="*/ 63 w 66"/>
                <a:gd name="T5" fmla="*/ 0 h 28"/>
                <a:gd name="T6" fmla="*/ 0 w 66"/>
                <a:gd name="T7" fmla="*/ 23 h 28"/>
                <a:gd name="T8" fmla="*/ 3 w 6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8">
                  <a:moveTo>
                    <a:pt x="3" y="28"/>
                  </a:moveTo>
                  <a:lnTo>
                    <a:pt x="66" y="6"/>
                  </a:lnTo>
                  <a:lnTo>
                    <a:pt x="63" y="0"/>
                  </a:lnTo>
                  <a:lnTo>
                    <a:pt x="0" y="23"/>
                  </a:lnTo>
                  <a:lnTo>
                    <a:pt x="3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46" name="Freeform 306"/>
            <p:cNvSpPr>
              <a:spLocks/>
            </p:cNvSpPr>
            <p:nvPr/>
          </p:nvSpPr>
          <p:spPr bwMode="auto">
            <a:xfrm>
              <a:off x="1714" y="2350"/>
              <a:ext cx="7" cy="7"/>
            </a:xfrm>
            <a:custGeom>
              <a:avLst/>
              <a:gdLst>
                <a:gd name="T0" fmla="*/ 3 w 7"/>
                <a:gd name="T1" fmla="*/ 7 h 7"/>
                <a:gd name="T2" fmla="*/ 7 w 7"/>
                <a:gd name="T3" fmla="*/ 4 h 7"/>
                <a:gd name="T4" fmla="*/ 5 w 7"/>
                <a:gd name="T5" fmla="*/ 0 h 7"/>
                <a:gd name="T6" fmla="*/ 0 w 7"/>
                <a:gd name="T7" fmla="*/ 1 h 7"/>
                <a:gd name="T8" fmla="*/ 3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7" y="4"/>
                  </a:lnTo>
                  <a:lnTo>
                    <a:pt x="5" y="0"/>
                  </a:lnTo>
                  <a:lnTo>
                    <a:pt x="0" y="1"/>
                  </a:lnTo>
                  <a:lnTo>
                    <a:pt x="3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47" name="Freeform 307"/>
            <p:cNvSpPr>
              <a:spLocks/>
            </p:cNvSpPr>
            <p:nvPr/>
          </p:nvSpPr>
          <p:spPr bwMode="auto">
            <a:xfrm>
              <a:off x="1635" y="2357"/>
              <a:ext cx="65" cy="28"/>
            </a:xfrm>
            <a:custGeom>
              <a:avLst/>
              <a:gdLst>
                <a:gd name="T0" fmla="*/ 2 w 65"/>
                <a:gd name="T1" fmla="*/ 28 h 28"/>
                <a:gd name="T2" fmla="*/ 65 w 65"/>
                <a:gd name="T3" fmla="*/ 5 h 28"/>
                <a:gd name="T4" fmla="*/ 63 w 65"/>
                <a:gd name="T5" fmla="*/ 0 h 28"/>
                <a:gd name="T6" fmla="*/ 0 w 65"/>
                <a:gd name="T7" fmla="*/ 24 h 28"/>
                <a:gd name="T8" fmla="*/ 2 w 6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8">
                  <a:moveTo>
                    <a:pt x="2" y="28"/>
                  </a:moveTo>
                  <a:lnTo>
                    <a:pt x="65" y="5"/>
                  </a:lnTo>
                  <a:lnTo>
                    <a:pt x="63" y="0"/>
                  </a:lnTo>
                  <a:lnTo>
                    <a:pt x="0" y="24"/>
                  </a:lnTo>
                  <a:lnTo>
                    <a:pt x="2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48" name="Freeform 308"/>
            <p:cNvSpPr>
              <a:spLocks/>
            </p:cNvSpPr>
            <p:nvPr/>
          </p:nvSpPr>
          <p:spPr bwMode="auto">
            <a:xfrm>
              <a:off x="1614" y="2386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6 h 7"/>
                <a:gd name="T4" fmla="*/ 6 w 7"/>
                <a:gd name="T5" fmla="*/ 0 h 7"/>
                <a:gd name="T6" fmla="*/ 0 w 7"/>
                <a:gd name="T7" fmla="*/ 2 h 7"/>
                <a:gd name="T8" fmla="*/ 2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6"/>
                  </a:lnTo>
                  <a:lnTo>
                    <a:pt x="6" y="0"/>
                  </a:lnTo>
                  <a:lnTo>
                    <a:pt x="0" y="2"/>
                  </a:lnTo>
                  <a:lnTo>
                    <a:pt x="2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49" name="Freeform 309"/>
            <p:cNvSpPr>
              <a:spLocks/>
            </p:cNvSpPr>
            <p:nvPr/>
          </p:nvSpPr>
          <p:spPr bwMode="auto">
            <a:xfrm>
              <a:off x="1536" y="2393"/>
              <a:ext cx="64" cy="30"/>
            </a:xfrm>
            <a:custGeom>
              <a:avLst/>
              <a:gdLst>
                <a:gd name="T0" fmla="*/ 1 w 64"/>
                <a:gd name="T1" fmla="*/ 30 h 30"/>
                <a:gd name="T2" fmla="*/ 64 w 64"/>
                <a:gd name="T3" fmla="*/ 6 h 30"/>
                <a:gd name="T4" fmla="*/ 63 w 64"/>
                <a:gd name="T5" fmla="*/ 0 h 30"/>
                <a:gd name="T6" fmla="*/ 0 w 64"/>
                <a:gd name="T7" fmla="*/ 24 h 30"/>
                <a:gd name="T8" fmla="*/ 1 w 6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0">
                  <a:moveTo>
                    <a:pt x="1" y="30"/>
                  </a:moveTo>
                  <a:lnTo>
                    <a:pt x="64" y="6"/>
                  </a:lnTo>
                  <a:lnTo>
                    <a:pt x="63" y="0"/>
                  </a:lnTo>
                  <a:lnTo>
                    <a:pt x="0" y="24"/>
                  </a:lnTo>
                  <a:lnTo>
                    <a:pt x="1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0" name="Freeform 310"/>
            <p:cNvSpPr>
              <a:spLocks/>
            </p:cNvSpPr>
            <p:nvPr/>
          </p:nvSpPr>
          <p:spPr bwMode="auto">
            <a:xfrm>
              <a:off x="1515" y="2423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5 h 7"/>
                <a:gd name="T4" fmla="*/ 4 w 7"/>
                <a:gd name="T5" fmla="*/ 0 h 7"/>
                <a:gd name="T6" fmla="*/ 0 w 7"/>
                <a:gd name="T7" fmla="*/ 1 h 7"/>
                <a:gd name="T8" fmla="*/ 1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5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1" name="Freeform 311"/>
            <p:cNvSpPr>
              <a:spLocks/>
            </p:cNvSpPr>
            <p:nvPr/>
          </p:nvSpPr>
          <p:spPr bwMode="auto">
            <a:xfrm>
              <a:off x="1435" y="2430"/>
              <a:ext cx="66" cy="29"/>
            </a:xfrm>
            <a:custGeom>
              <a:avLst/>
              <a:gdLst>
                <a:gd name="T0" fmla="*/ 3 w 66"/>
                <a:gd name="T1" fmla="*/ 29 h 29"/>
                <a:gd name="T2" fmla="*/ 66 w 66"/>
                <a:gd name="T3" fmla="*/ 5 h 29"/>
                <a:gd name="T4" fmla="*/ 63 w 66"/>
                <a:gd name="T5" fmla="*/ 0 h 29"/>
                <a:gd name="T6" fmla="*/ 0 w 66"/>
                <a:gd name="T7" fmla="*/ 24 h 29"/>
                <a:gd name="T8" fmla="*/ 3 w 66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9">
                  <a:moveTo>
                    <a:pt x="3" y="29"/>
                  </a:moveTo>
                  <a:lnTo>
                    <a:pt x="66" y="5"/>
                  </a:lnTo>
                  <a:lnTo>
                    <a:pt x="63" y="0"/>
                  </a:lnTo>
                  <a:lnTo>
                    <a:pt x="0" y="24"/>
                  </a:lnTo>
                  <a:lnTo>
                    <a:pt x="3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2" name="Freeform 312"/>
            <p:cNvSpPr>
              <a:spLocks/>
            </p:cNvSpPr>
            <p:nvPr/>
          </p:nvSpPr>
          <p:spPr bwMode="auto">
            <a:xfrm>
              <a:off x="1414" y="2459"/>
              <a:ext cx="7" cy="7"/>
            </a:xfrm>
            <a:custGeom>
              <a:avLst/>
              <a:gdLst>
                <a:gd name="T0" fmla="*/ 3 w 7"/>
                <a:gd name="T1" fmla="*/ 7 h 7"/>
                <a:gd name="T2" fmla="*/ 7 w 7"/>
                <a:gd name="T3" fmla="*/ 6 h 7"/>
                <a:gd name="T4" fmla="*/ 6 w 7"/>
                <a:gd name="T5" fmla="*/ 0 h 7"/>
                <a:gd name="T6" fmla="*/ 0 w 7"/>
                <a:gd name="T7" fmla="*/ 3 h 7"/>
                <a:gd name="T8" fmla="*/ 3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7" y="6"/>
                  </a:lnTo>
                  <a:lnTo>
                    <a:pt x="6" y="0"/>
                  </a:lnTo>
                  <a:lnTo>
                    <a:pt x="0" y="3"/>
                  </a:lnTo>
                  <a:lnTo>
                    <a:pt x="3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3" name="Freeform 313"/>
            <p:cNvSpPr>
              <a:spLocks/>
            </p:cNvSpPr>
            <p:nvPr/>
          </p:nvSpPr>
          <p:spPr bwMode="auto">
            <a:xfrm>
              <a:off x="1336" y="2468"/>
              <a:ext cx="64" cy="28"/>
            </a:xfrm>
            <a:custGeom>
              <a:avLst/>
              <a:gdLst>
                <a:gd name="T0" fmla="*/ 1 w 64"/>
                <a:gd name="T1" fmla="*/ 28 h 28"/>
                <a:gd name="T2" fmla="*/ 64 w 64"/>
                <a:gd name="T3" fmla="*/ 4 h 28"/>
                <a:gd name="T4" fmla="*/ 63 w 64"/>
                <a:gd name="T5" fmla="*/ 0 h 28"/>
                <a:gd name="T6" fmla="*/ 0 w 64"/>
                <a:gd name="T7" fmla="*/ 22 h 28"/>
                <a:gd name="T8" fmla="*/ 1 w 64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1" y="28"/>
                  </a:moveTo>
                  <a:lnTo>
                    <a:pt x="64" y="4"/>
                  </a:lnTo>
                  <a:lnTo>
                    <a:pt x="63" y="0"/>
                  </a:lnTo>
                  <a:lnTo>
                    <a:pt x="0" y="22"/>
                  </a:lnTo>
                  <a:lnTo>
                    <a:pt x="1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4" name="Freeform 314"/>
            <p:cNvSpPr>
              <a:spLocks/>
            </p:cNvSpPr>
            <p:nvPr/>
          </p:nvSpPr>
          <p:spPr bwMode="auto">
            <a:xfrm>
              <a:off x="766" y="1279"/>
              <a:ext cx="3770" cy="1336"/>
            </a:xfrm>
            <a:custGeom>
              <a:avLst/>
              <a:gdLst>
                <a:gd name="T0" fmla="*/ 0 w 3770"/>
                <a:gd name="T1" fmla="*/ 1336 h 1336"/>
                <a:gd name="T2" fmla="*/ 3770 w 3770"/>
                <a:gd name="T3" fmla="*/ 0 h 1336"/>
                <a:gd name="T4" fmla="*/ 0 w 3770"/>
                <a:gd name="T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70" h="1336">
                  <a:moveTo>
                    <a:pt x="0" y="1336"/>
                  </a:moveTo>
                  <a:lnTo>
                    <a:pt x="3770" y="0"/>
                  </a:lnTo>
                  <a:lnTo>
                    <a:pt x="0" y="1336"/>
                  </a:lnTo>
                  <a:close/>
                </a:path>
              </a:pathLst>
            </a:custGeom>
            <a:solidFill>
              <a:srgbClr val="8A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5" name="Freeform 315"/>
            <p:cNvSpPr>
              <a:spLocks/>
            </p:cNvSpPr>
            <p:nvPr/>
          </p:nvSpPr>
          <p:spPr bwMode="auto">
            <a:xfrm>
              <a:off x="766" y="1279"/>
              <a:ext cx="3770" cy="1336"/>
            </a:xfrm>
            <a:custGeom>
              <a:avLst/>
              <a:gdLst>
                <a:gd name="T0" fmla="*/ 0 w 3770"/>
                <a:gd name="T1" fmla="*/ 1336 h 1336"/>
                <a:gd name="T2" fmla="*/ 3770 w 3770"/>
                <a:gd name="T3" fmla="*/ 0 h 1336"/>
                <a:gd name="T4" fmla="*/ 0 w 3770"/>
                <a:gd name="T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70" h="1336">
                  <a:moveTo>
                    <a:pt x="0" y="1336"/>
                  </a:moveTo>
                  <a:lnTo>
                    <a:pt x="3770" y="0"/>
                  </a:lnTo>
                  <a:lnTo>
                    <a:pt x="0" y="13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6" name="Freeform 316"/>
            <p:cNvSpPr>
              <a:spLocks/>
            </p:cNvSpPr>
            <p:nvPr/>
          </p:nvSpPr>
          <p:spPr bwMode="auto">
            <a:xfrm>
              <a:off x="765" y="1277"/>
              <a:ext cx="3771" cy="1339"/>
            </a:xfrm>
            <a:custGeom>
              <a:avLst/>
              <a:gdLst>
                <a:gd name="T0" fmla="*/ 1 w 3771"/>
                <a:gd name="T1" fmla="*/ 1339 h 1339"/>
                <a:gd name="T2" fmla="*/ 3771 w 3771"/>
                <a:gd name="T3" fmla="*/ 2 h 1339"/>
                <a:gd name="T4" fmla="*/ 3771 w 3771"/>
                <a:gd name="T5" fmla="*/ 0 h 1339"/>
                <a:gd name="T6" fmla="*/ 0 w 3771"/>
                <a:gd name="T7" fmla="*/ 1338 h 1339"/>
                <a:gd name="T8" fmla="*/ 1 w 3771"/>
                <a:gd name="T9" fmla="*/ 1339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1" h="1339">
                  <a:moveTo>
                    <a:pt x="1" y="1339"/>
                  </a:moveTo>
                  <a:lnTo>
                    <a:pt x="3771" y="2"/>
                  </a:lnTo>
                  <a:lnTo>
                    <a:pt x="3771" y="0"/>
                  </a:lnTo>
                  <a:lnTo>
                    <a:pt x="0" y="1338"/>
                  </a:lnTo>
                  <a:lnTo>
                    <a:pt x="1" y="1339"/>
                  </a:lnTo>
                  <a:close/>
                </a:path>
              </a:pathLst>
            </a:custGeom>
            <a:solidFill>
              <a:srgbClr val="0A5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7" name="Freeform 317"/>
            <p:cNvSpPr>
              <a:spLocks/>
            </p:cNvSpPr>
            <p:nvPr/>
          </p:nvSpPr>
          <p:spPr bwMode="auto">
            <a:xfrm>
              <a:off x="765" y="1277"/>
              <a:ext cx="3771" cy="1339"/>
            </a:xfrm>
            <a:custGeom>
              <a:avLst/>
              <a:gdLst>
                <a:gd name="T0" fmla="*/ 1 w 3771"/>
                <a:gd name="T1" fmla="*/ 1339 h 1339"/>
                <a:gd name="T2" fmla="*/ 3771 w 3771"/>
                <a:gd name="T3" fmla="*/ 2 h 1339"/>
                <a:gd name="T4" fmla="*/ 3771 w 3771"/>
                <a:gd name="T5" fmla="*/ 0 h 1339"/>
                <a:gd name="T6" fmla="*/ 0 w 3771"/>
                <a:gd name="T7" fmla="*/ 1338 h 1339"/>
                <a:gd name="T8" fmla="*/ 1 w 3771"/>
                <a:gd name="T9" fmla="*/ 1339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1" h="1339">
                  <a:moveTo>
                    <a:pt x="1" y="1339"/>
                  </a:moveTo>
                  <a:lnTo>
                    <a:pt x="3771" y="2"/>
                  </a:lnTo>
                  <a:lnTo>
                    <a:pt x="3771" y="0"/>
                  </a:lnTo>
                  <a:lnTo>
                    <a:pt x="0" y="1338"/>
                  </a:lnTo>
                  <a:lnTo>
                    <a:pt x="1" y="13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8" name="Freeform 318"/>
            <p:cNvSpPr>
              <a:spLocks/>
            </p:cNvSpPr>
            <p:nvPr/>
          </p:nvSpPr>
          <p:spPr bwMode="auto">
            <a:xfrm>
              <a:off x="846" y="1338"/>
              <a:ext cx="3757" cy="1438"/>
            </a:xfrm>
            <a:custGeom>
              <a:avLst/>
              <a:gdLst>
                <a:gd name="T0" fmla="*/ 0 w 3757"/>
                <a:gd name="T1" fmla="*/ 1438 h 1438"/>
                <a:gd name="T2" fmla="*/ 3757 w 3757"/>
                <a:gd name="T3" fmla="*/ 0 h 1438"/>
                <a:gd name="T4" fmla="*/ 0 w 3757"/>
                <a:gd name="T5" fmla="*/ 1438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57" h="1438">
                  <a:moveTo>
                    <a:pt x="0" y="1438"/>
                  </a:moveTo>
                  <a:lnTo>
                    <a:pt x="3757" y="0"/>
                  </a:lnTo>
                  <a:lnTo>
                    <a:pt x="0" y="1438"/>
                  </a:lnTo>
                  <a:close/>
                </a:path>
              </a:pathLst>
            </a:custGeom>
            <a:solidFill>
              <a:srgbClr val="8A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9" name="Freeform 319"/>
            <p:cNvSpPr>
              <a:spLocks/>
            </p:cNvSpPr>
            <p:nvPr/>
          </p:nvSpPr>
          <p:spPr bwMode="auto">
            <a:xfrm>
              <a:off x="846" y="1338"/>
              <a:ext cx="3757" cy="1438"/>
            </a:xfrm>
            <a:custGeom>
              <a:avLst/>
              <a:gdLst>
                <a:gd name="T0" fmla="*/ 0 w 3757"/>
                <a:gd name="T1" fmla="*/ 1438 h 1438"/>
                <a:gd name="T2" fmla="*/ 3757 w 3757"/>
                <a:gd name="T3" fmla="*/ 0 h 1438"/>
                <a:gd name="T4" fmla="*/ 0 w 3757"/>
                <a:gd name="T5" fmla="*/ 1438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57" h="1438">
                  <a:moveTo>
                    <a:pt x="0" y="1438"/>
                  </a:moveTo>
                  <a:lnTo>
                    <a:pt x="3757" y="0"/>
                  </a:lnTo>
                  <a:lnTo>
                    <a:pt x="0" y="14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0" name="Freeform 320"/>
            <p:cNvSpPr>
              <a:spLocks/>
            </p:cNvSpPr>
            <p:nvPr/>
          </p:nvSpPr>
          <p:spPr bwMode="auto">
            <a:xfrm>
              <a:off x="846" y="1336"/>
              <a:ext cx="3757" cy="1441"/>
            </a:xfrm>
            <a:custGeom>
              <a:avLst/>
              <a:gdLst>
                <a:gd name="T0" fmla="*/ 0 w 3757"/>
                <a:gd name="T1" fmla="*/ 1441 h 1441"/>
                <a:gd name="T2" fmla="*/ 3757 w 3757"/>
                <a:gd name="T3" fmla="*/ 2 h 1441"/>
                <a:gd name="T4" fmla="*/ 3755 w 3757"/>
                <a:gd name="T5" fmla="*/ 0 h 1441"/>
                <a:gd name="T6" fmla="*/ 0 w 3757"/>
                <a:gd name="T7" fmla="*/ 1440 h 1441"/>
                <a:gd name="T8" fmla="*/ 0 w 3757"/>
                <a:gd name="T9" fmla="*/ 1441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7" h="1441">
                  <a:moveTo>
                    <a:pt x="0" y="1441"/>
                  </a:moveTo>
                  <a:lnTo>
                    <a:pt x="3757" y="2"/>
                  </a:lnTo>
                  <a:lnTo>
                    <a:pt x="3755" y="0"/>
                  </a:lnTo>
                  <a:lnTo>
                    <a:pt x="0" y="1440"/>
                  </a:lnTo>
                  <a:lnTo>
                    <a:pt x="0" y="1441"/>
                  </a:lnTo>
                  <a:close/>
                </a:path>
              </a:pathLst>
            </a:custGeom>
            <a:solidFill>
              <a:srgbClr val="0A5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1" name="Freeform 321"/>
            <p:cNvSpPr>
              <a:spLocks/>
            </p:cNvSpPr>
            <p:nvPr/>
          </p:nvSpPr>
          <p:spPr bwMode="auto">
            <a:xfrm>
              <a:off x="846" y="1336"/>
              <a:ext cx="3757" cy="1441"/>
            </a:xfrm>
            <a:custGeom>
              <a:avLst/>
              <a:gdLst>
                <a:gd name="T0" fmla="*/ 0 w 3757"/>
                <a:gd name="T1" fmla="*/ 1441 h 1441"/>
                <a:gd name="T2" fmla="*/ 3757 w 3757"/>
                <a:gd name="T3" fmla="*/ 2 h 1441"/>
                <a:gd name="T4" fmla="*/ 3755 w 3757"/>
                <a:gd name="T5" fmla="*/ 0 h 1441"/>
                <a:gd name="T6" fmla="*/ 0 w 3757"/>
                <a:gd name="T7" fmla="*/ 1440 h 1441"/>
                <a:gd name="T8" fmla="*/ 0 w 3757"/>
                <a:gd name="T9" fmla="*/ 1441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7" h="1441">
                  <a:moveTo>
                    <a:pt x="0" y="1441"/>
                  </a:moveTo>
                  <a:lnTo>
                    <a:pt x="3757" y="2"/>
                  </a:lnTo>
                  <a:lnTo>
                    <a:pt x="3755" y="0"/>
                  </a:lnTo>
                  <a:lnTo>
                    <a:pt x="0" y="1440"/>
                  </a:lnTo>
                  <a:lnTo>
                    <a:pt x="0" y="14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2" name="Freeform 322"/>
            <p:cNvSpPr>
              <a:spLocks/>
            </p:cNvSpPr>
            <p:nvPr/>
          </p:nvSpPr>
          <p:spPr bwMode="auto">
            <a:xfrm>
              <a:off x="1497" y="1080"/>
              <a:ext cx="3062" cy="872"/>
            </a:xfrm>
            <a:custGeom>
              <a:avLst/>
              <a:gdLst>
                <a:gd name="T0" fmla="*/ 0 w 3062"/>
                <a:gd name="T1" fmla="*/ 872 h 872"/>
                <a:gd name="T2" fmla="*/ 3062 w 3062"/>
                <a:gd name="T3" fmla="*/ 0 h 872"/>
                <a:gd name="T4" fmla="*/ 0 w 3062"/>
                <a:gd name="T5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2" h="872">
                  <a:moveTo>
                    <a:pt x="0" y="872"/>
                  </a:moveTo>
                  <a:lnTo>
                    <a:pt x="3062" y="0"/>
                  </a:lnTo>
                  <a:lnTo>
                    <a:pt x="0" y="872"/>
                  </a:lnTo>
                  <a:close/>
                </a:path>
              </a:pathLst>
            </a:custGeom>
            <a:solidFill>
              <a:srgbClr val="01A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3" name="Line 323"/>
            <p:cNvSpPr>
              <a:spLocks noChangeShapeType="1"/>
            </p:cNvSpPr>
            <p:nvPr/>
          </p:nvSpPr>
          <p:spPr bwMode="auto">
            <a:xfrm flipV="1">
              <a:off x="1497" y="1080"/>
              <a:ext cx="3062" cy="87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4" name="Freeform 324"/>
            <p:cNvSpPr>
              <a:spLocks noEditPoints="1"/>
            </p:cNvSpPr>
            <p:nvPr/>
          </p:nvSpPr>
          <p:spPr bwMode="auto">
            <a:xfrm>
              <a:off x="1497" y="1080"/>
              <a:ext cx="3054" cy="875"/>
            </a:xfrm>
            <a:custGeom>
              <a:avLst/>
              <a:gdLst>
                <a:gd name="T0" fmla="*/ 3048 w 3054"/>
                <a:gd name="T1" fmla="*/ 7 h 875"/>
                <a:gd name="T2" fmla="*/ 2967 w 3054"/>
                <a:gd name="T3" fmla="*/ 29 h 875"/>
                <a:gd name="T4" fmla="*/ 2946 w 3054"/>
                <a:gd name="T5" fmla="*/ 36 h 875"/>
                <a:gd name="T6" fmla="*/ 2865 w 3054"/>
                <a:gd name="T7" fmla="*/ 59 h 875"/>
                <a:gd name="T8" fmla="*/ 2844 w 3054"/>
                <a:gd name="T9" fmla="*/ 66 h 875"/>
                <a:gd name="T10" fmla="*/ 2763 w 3054"/>
                <a:gd name="T11" fmla="*/ 88 h 875"/>
                <a:gd name="T12" fmla="*/ 2742 w 3054"/>
                <a:gd name="T13" fmla="*/ 94 h 875"/>
                <a:gd name="T14" fmla="*/ 2661 w 3054"/>
                <a:gd name="T15" fmla="*/ 118 h 875"/>
                <a:gd name="T16" fmla="*/ 2640 w 3054"/>
                <a:gd name="T17" fmla="*/ 123 h 875"/>
                <a:gd name="T18" fmla="*/ 2559 w 3054"/>
                <a:gd name="T19" fmla="*/ 147 h 875"/>
                <a:gd name="T20" fmla="*/ 2538 w 3054"/>
                <a:gd name="T21" fmla="*/ 153 h 875"/>
                <a:gd name="T22" fmla="*/ 2456 w 3054"/>
                <a:gd name="T23" fmla="*/ 175 h 875"/>
                <a:gd name="T24" fmla="*/ 2434 w 3054"/>
                <a:gd name="T25" fmla="*/ 182 h 875"/>
                <a:gd name="T26" fmla="*/ 2354 w 3054"/>
                <a:gd name="T27" fmla="*/ 204 h 875"/>
                <a:gd name="T28" fmla="*/ 2332 w 3054"/>
                <a:gd name="T29" fmla="*/ 211 h 875"/>
                <a:gd name="T30" fmla="*/ 2252 w 3054"/>
                <a:gd name="T31" fmla="*/ 234 h 875"/>
                <a:gd name="T32" fmla="*/ 2230 w 3054"/>
                <a:gd name="T33" fmla="*/ 239 h 875"/>
                <a:gd name="T34" fmla="*/ 2150 w 3054"/>
                <a:gd name="T35" fmla="*/ 263 h 875"/>
                <a:gd name="T36" fmla="*/ 2127 w 3054"/>
                <a:gd name="T37" fmla="*/ 269 h 875"/>
                <a:gd name="T38" fmla="*/ 2046 w 3054"/>
                <a:gd name="T39" fmla="*/ 293 h 875"/>
                <a:gd name="T40" fmla="*/ 2025 w 3054"/>
                <a:gd name="T41" fmla="*/ 298 h 875"/>
                <a:gd name="T42" fmla="*/ 1944 w 3054"/>
                <a:gd name="T43" fmla="*/ 322 h 875"/>
                <a:gd name="T44" fmla="*/ 1923 w 3054"/>
                <a:gd name="T45" fmla="*/ 328 h 875"/>
                <a:gd name="T46" fmla="*/ 1842 w 3054"/>
                <a:gd name="T47" fmla="*/ 350 h 875"/>
                <a:gd name="T48" fmla="*/ 1821 w 3054"/>
                <a:gd name="T49" fmla="*/ 357 h 875"/>
                <a:gd name="T50" fmla="*/ 1740 w 3054"/>
                <a:gd name="T51" fmla="*/ 379 h 875"/>
                <a:gd name="T52" fmla="*/ 1719 w 3054"/>
                <a:gd name="T53" fmla="*/ 386 h 875"/>
                <a:gd name="T54" fmla="*/ 1638 w 3054"/>
                <a:gd name="T55" fmla="*/ 409 h 875"/>
                <a:gd name="T56" fmla="*/ 1617 w 3054"/>
                <a:gd name="T57" fmla="*/ 414 h 875"/>
                <a:gd name="T58" fmla="*/ 1535 w 3054"/>
                <a:gd name="T59" fmla="*/ 438 h 875"/>
                <a:gd name="T60" fmla="*/ 1514 w 3054"/>
                <a:gd name="T61" fmla="*/ 444 h 875"/>
                <a:gd name="T62" fmla="*/ 1433 w 3054"/>
                <a:gd name="T63" fmla="*/ 468 h 875"/>
                <a:gd name="T64" fmla="*/ 1412 w 3054"/>
                <a:gd name="T65" fmla="*/ 473 h 875"/>
                <a:gd name="T66" fmla="*/ 1331 w 3054"/>
                <a:gd name="T67" fmla="*/ 496 h 875"/>
                <a:gd name="T68" fmla="*/ 1309 w 3054"/>
                <a:gd name="T69" fmla="*/ 503 h 875"/>
                <a:gd name="T70" fmla="*/ 1229 w 3054"/>
                <a:gd name="T71" fmla="*/ 525 h 875"/>
                <a:gd name="T72" fmla="*/ 1206 w 3054"/>
                <a:gd name="T73" fmla="*/ 532 h 875"/>
                <a:gd name="T74" fmla="*/ 1127 w 3054"/>
                <a:gd name="T75" fmla="*/ 554 h 875"/>
                <a:gd name="T76" fmla="*/ 1104 w 3054"/>
                <a:gd name="T77" fmla="*/ 560 h 875"/>
                <a:gd name="T78" fmla="*/ 1024 w 3054"/>
                <a:gd name="T79" fmla="*/ 584 h 875"/>
                <a:gd name="T80" fmla="*/ 1002 w 3054"/>
                <a:gd name="T81" fmla="*/ 589 h 875"/>
                <a:gd name="T82" fmla="*/ 921 w 3054"/>
                <a:gd name="T83" fmla="*/ 613 h 875"/>
                <a:gd name="T84" fmla="*/ 900 w 3054"/>
                <a:gd name="T85" fmla="*/ 619 h 875"/>
                <a:gd name="T86" fmla="*/ 819 w 3054"/>
                <a:gd name="T87" fmla="*/ 643 h 875"/>
                <a:gd name="T88" fmla="*/ 798 w 3054"/>
                <a:gd name="T89" fmla="*/ 648 h 875"/>
                <a:gd name="T90" fmla="*/ 717 w 3054"/>
                <a:gd name="T91" fmla="*/ 671 h 875"/>
                <a:gd name="T92" fmla="*/ 696 w 3054"/>
                <a:gd name="T93" fmla="*/ 678 h 875"/>
                <a:gd name="T94" fmla="*/ 614 w 3054"/>
                <a:gd name="T95" fmla="*/ 700 h 875"/>
                <a:gd name="T96" fmla="*/ 593 w 3054"/>
                <a:gd name="T97" fmla="*/ 707 h 875"/>
                <a:gd name="T98" fmla="*/ 512 w 3054"/>
                <a:gd name="T99" fmla="*/ 729 h 875"/>
                <a:gd name="T100" fmla="*/ 491 w 3054"/>
                <a:gd name="T101" fmla="*/ 735 h 875"/>
                <a:gd name="T102" fmla="*/ 410 w 3054"/>
                <a:gd name="T103" fmla="*/ 759 h 875"/>
                <a:gd name="T104" fmla="*/ 389 w 3054"/>
                <a:gd name="T105" fmla="*/ 764 h 875"/>
                <a:gd name="T106" fmla="*/ 308 w 3054"/>
                <a:gd name="T107" fmla="*/ 788 h 875"/>
                <a:gd name="T108" fmla="*/ 287 w 3054"/>
                <a:gd name="T109" fmla="*/ 794 h 875"/>
                <a:gd name="T110" fmla="*/ 206 w 3054"/>
                <a:gd name="T111" fmla="*/ 816 h 875"/>
                <a:gd name="T112" fmla="*/ 183 w 3054"/>
                <a:gd name="T113" fmla="*/ 823 h 875"/>
                <a:gd name="T114" fmla="*/ 103 w 3054"/>
                <a:gd name="T115" fmla="*/ 846 h 875"/>
                <a:gd name="T116" fmla="*/ 81 w 3054"/>
                <a:gd name="T117" fmla="*/ 853 h 875"/>
                <a:gd name="T118" fmla="*/ 1 w 3054"/>
                <a:gd name="T119" fmla="*/ 875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54" h="875">
                  <a:moveTo>
                    <a:pt x="3048" y="7"/>
                  </a:moveTo>
                  <a:lnTo>
                    <a:pt x="3054" y="6"/>
                  </a:lnTo>
                  <a:lnTo>
                    <a:pt x="3053" y="0"/>
                  </a:lnTo>
                  <a:lnTo>
                    <a:pt x="3047" y="1"/>
                  </a:lnTo>
                  <a:lnTo>
                    <a:pt x="3048" y="7"/>
                  </a:lnTo>
                  <a:close/>
                  <a:moveTo>
                    <a:pt x="2967" y="29"/>
                  </a:moveTo>
                  <a:lnTo>
                    <a:pt x="3033" y="11"/>
                  </a:lnTo>
                  <a:lnTo>
                    <a:pt x="3030" y="6"/>
                  </a:lnTo>
                  <a:lnTo>
                    <a:pt x="2966" y="25"/>
                  </a:lnTo>
                  <a:lnTo>
                    <a:pt x="2967" y="29"/>
                  </a:lnTo>
                  <a:close/>
                  <a:moveTo>
                    <a:pt x="2946" y="36"/>
                  </a:moveTo>
                  <a:lnTo>
                    <a:pt x="2952" y="35"/>
                  </a:lnTo>
                  <a:lnTo>
                    <a:pt x="2950" y="29"/>
                  </a:lnTo>
                  <a:lnTo>
                    <a:pt x="2945" y="31"/>
                  </a:lnTo>
                  <a:lnTo>
                    <a:pt x="2946" y="36"/>
                  </a:lnTo>
                  <a:close/>
                  <a:moveTo>
                    <a:pt x="2865" y="59"/>
                  </a:moveTo>
                  <a:lnTo>
                    <a:pt x="2929" y="41"/>
                  </a:lnTo>
                  <a:lnTo>
                    <a:pt x="2928" y="35"/>
                  </a:lnTo>
                  <a:lnTo>
                    <a:pt x="2864" y="53"/>
                  </a:lnTo>
                  <a:lnTo>
                    <a:pt x="2865" y="59"/>
                  </a:lnTo>
                  <a:close/>
                  <a:moveTo>
                    <a:pt x="2844" y="66"/>
                  </a:moveTo>
                  <a:lnTo>
                    <a:pt x="2850" y="64"/>
                  </a:lnTo>
                  <a:lnTo>
                    <a:pt x="2848" y="59"/>
                  </a:lnTo>
                  <a:lnTo>
                    <a:pt x="2843" y="60"/>
                  </a:lnTo>
                  <a:lnTo>
                    <a:pt x="2844" y="66"/>
                  </a:lnTo>
                  <a:close/>
                  <a:moveTo>
                    <a:pt x="2763" y="88"/>
                  </a:moveTo>
                  <a:lnTo>
                    <a:pt x="2827" y="70"/>
                  </a:lnTo>
                  <a:lnTo>
                    <a:pt x="2826" y="64"/>
                  </a:lnTo>
                  <a:lnTo>
                    <a:pt x="2762" y="83"/>
                  </a:lnTo>
                  <a:lnTo>
                    <a:pt x="2763" y="88"/>
                  </a:lnTo>
                  <a:close/>
                  <a:moveTo>
                    <a:pt x="2742" y="94"/>
                  </a:moveTo>
                  <a:lnTo>
                    <a:pt x="2748" y="92"/>
                  </a:lnTo>
                  <a:lnTo>
                    <a:pt x="2746" y="87"/>
                  </a:lnTo>
                  <a:lnTo>
                    <a:pt x="2741" y="90"/>
                  </a:lnTo>
                  <a:lnTo>
                    <a:pt x="2742" y="94"/>
                  </a:lnTo>
                  <a:close/>
                  <a:moveTo>
                    <a:pt x="2661" y="118"/>
                  </a:moveTo>
                  <a:lnTo>
                    <a:pt x="2725" y="99"/>
                  </a:lnTo>
                  <a:lnTo>
                    <a:pt x="2724" y="94"/>
                  </a:lnTo>
                  <a:lnTo>
                    <a:pt x="2659" y="112"/>
                  </a:lnTo>
                  <a:lnTo>
                    <a:pt x="2661" y="118"/>
                  </a:lnTo>
                  <a:close/>
                  <a:moveTo>
                    <a:pt x="2640" y="123"/>
                  </a:moveTo>
                  <a:lnTo>
                    <a:pt x="2645" y="122"/>
                  </a:lnTo>
                  <a:lnTo>
                    <a:pt x="2643" y="116"/>
                  </a:lnTo>
                  <a:lnTo>
                    <a:pt x="2638" y="118"/>
                  </a:lnTo>
                  <a:lnTo>
                    <a:pt x="2640" y="123"/>
                  </a:lnTo>
                  <a:close/>
                  <a:moveTo>
                    <a:pt x="2559" y="147"/>
                  </a:moveTo>
                  <a:lnTo>
                    <a:pt x="2623" y="129"/>
                  </a:lnTo>
                  <a:lnTo>
                    <a:pt x="2622" y="123"/>
                  </a:lnTo>
                  <a:lnTo>
                    <a:pt x="2557" y="141"/>
                  </a:lnTo>
                  <a:lnTo>
                    <a:pt x="2559" y="147"/>
                  </a:lnTo>
                  <a:close/>
                  <a:moveTo>
                    <a:pt x="2538" y="153"/>
                  </a:moveTo>
                  <a:lnTo>
                    <a:pt x="2542" y="151"/>
                  </a:lnTo>
                  <a:lnTo>
                    <a:pt x="2540" y="146"/>
                  </a:lnTo>
                  <a:lnTo>
                    <a:pt x="2535" y="147"/>
                  </a:lnTo>
                  <a:lnTo>
                    <a:pt x="2538" y="153"/>
                  </a:lnTo>
                  <a:close/>
                  <a:moveTo>
                    <a:pt x="2456" y="175"/>
                  </a:moveTo>
                  <a:lnTo>
                    <a:pt x="2521" y="157"/>
                  </a:lnTo>
                  <a:lnTo>
                    <a:pt x="2519" y="151"/>
                  </a:lnTo>
                  <a:lnTo>
                    <a:pt x="2455" y="171"/>
                  </a:lnTo>
                  <a:lnTo>
                    <a:pt x="2456" y="175"/>
                  </a:lnTo>
                  <a:close/>
                  <a:moveTo>
                    <a:pt x="2434" y="182"/>
                  </a:moveTo>
                  <a:lnTo>
                    <a:pt x="2440" y="181"/>
                  </a:lnTo>
                  <a:lnTo>
                    <a:pt x="2438" y="175"/>
                  </a:lnTo>
                  <a:lnTo>
                    <a:pt x="2433" y="176"/>
                  </a:lnTo>
                  <a:lnTo>
                    <a:pt x="2434" y="182"/>
                  </a:lnTo>
                  <a:close/>
                  <a:moveTo>
                    <a:pt x="2354" y="204"/>
                  </a:moveTo>
                  <a:lnTo>
                    <a:pt x="2419" y="186"/>
                  </a:lnTo>
                  <a:lnTo>
                    <a:pt x="2417" y="181"/>
                  </a:lnTo>
                  <a:lnTo>
                    <a:pt x="2353" y="199"/>
                  </a:lnTo>
                  <a:lnTo>
                    <a:pt x="2354" y="204"/>
                  </a:lnTo>
                  <a:close/>
                  <a:moveTo>
                    <a:pt x="2332" y="211"/>
                  </a:moveTo>
                  <a:lnTo>
                    <a:pt x="2337" y="210"/>
                  </a:lnTo>
                  <a:lnTo>
                    <a:pt x="2336" y="204"/>
                  </a:lnTo>
                  <a:lnTo>
                    <a:pt x="2330" y="206"/>
                  </a:lnTo>
                  <a:lnTo>
                    <a:pt x="2332" y="211"/>
                  </a:lnTo>
                  <a:close/>
                  <a:moveTo>
                    <a:pt x="2252" y="234"/>
                  </a:moveTo>
                  <a:lnTo>
                    <a:pt x="2316" y="216"/>
                  </a:lnTo>
                  <a:lnTo>
                    <a:pt x="2315" y="210"/>
                  </a:lnTo>
                  <a:lnTo>
                    <a:pt x="2251" y="228"/>
                  </a:lnTo>
                  <a:lnTo>
                    <a:pt x="2252" y="234"/>
                  </a:lnTo>
                  <a:close/>
                  <a:moveTo>
                    <a:pt x="2230" y="239"/>
                  </a:moveTo>
                  <a:lnTo>
                    <a:pt x="2235" y="238"/>
                  </a:lnTo>
                  <a:lnTo>
                    <a:pt x="2234" y="234"/>
                  </a:lnTo>
                  <a:lnTo>
                    <a:pt x="2228" y="235"/>
                  </a:lnTo>
                  <a:lnTo>
                    <a:pt x="2230" y="239"/>
                  </a:lnTo>
                  <a:close/>
                  <a:moveTo>
                    <a:pt x="2150" y="263"/>
                  </a:moveTo>
                  <a:lnTo>
                    <a:pt x="2214" y="245"/>
                  </a:lnTo>
                  <a:lnTo>
                    <a:pt x="2213" y="239"/>
                  </a:lnTo>
                  <a:lnTo>
                    <a:pt x="2147" y="258"/>
                  </a:lnTo>
                  <a:lnTo>
                    <a:pt x="2150" y="263"/>
                  </a:lnTo>
                  <a:close/>
                  <a:moveTo>
                    <a:pt x="2127" y="269"/>
                  </a:moveTo>
                  <a:lnTo>
                    <a:pt x="2133" y="267"/>
                  </a:lnTo>
                  <a:lnTo>
                    <a:pt x="2132" y="262"/>
                  </a:lnTo>
                  <a:lnTo>
                    <a:pt x="2126" y="263"/>
                  </a:lnTo>
                  <a:lnTo>
                    <a:pt x="2127" y="269"/>
                  </a:lnTo>
                  <a:close/>
                  <a:moveTo>
                    <a:pt x="2046" y="293"/>
                  </a:moveTo>
                  <a:lnTo>
                    <a:pt x="2112" y="274"/>
                  </a:lnTo>
                  <a:lnTo>
                    <a:pt x="2111" y="269"/>
                  </a:lnTo>
                  <a:lnTo>
                    <a:pt x="2045" y="287"/>
                  </a:lnTo>
                  <a:lnTo>
                    <a:pt x="2046" y="293"/>
                  </a:lnTo>
                  <a:close/>
                  <a:moveTo>
                    <a:pt x="2025" y="298"/>
                  </a:moveTo>
                  <a:lnTo>
                    <a:pt x="2031" y="297"/>
                  </a:lnTo>
                  <a:lnTo>
                    <a:pt x="2029" y="291"/>
                  </a:lnTo>
                  <a:lnTo>
                    <a:pt x="2024" y="293"/>
                  </a:lnTo>
                  <a:lnTo>
                    <a:pt x="2025" y="298"/>
                  </a:lnTo>
                  <a:close/>
                  <a:moveTo>
                    <a:pt x="1944" y="322"/>
                  </a:moveTo>
                  <a:lnTo>
                    <a:pt x="2010" y="302"/>
                  </a:lnTo>
                  <a:lnTo>
                    <a:pt x="2007" y="298"/>
                  </a:lnTo>
                  <a:lnTo>
                    <a:pt x="1943" y="316"/>
                  </a:lnTo>
                  <a:lnTo>
                    <a:pt x="1944" y="322"/>
                  </a:lnTo>
                  <a:close/>
                  <a:moveTo>
                    <a:pt x="1923" y="328"/>
                  </a:moveTo>
                  <a:lnTo>
                    <a:pt x="1929" y="326"/>
                  </a:lnTo>
                  <a:lnTo>
                    <a:pt x="1927" y="321"/>
                  </a:lnTo>
                  <a:lnTo>
                    <a:pt x="1922" y="322"/>
                  </a:lnTo>
                  <a:lnTo>
                    <a:pt x="1923" y="328"/>
                  </a:lnTo>
                  <a:close/>
                  <a:moveTo>
                    <a:pt x="1842" y="350"/>
                  </a:moveTo>
                  <a:lnTo>
                    <a:pt x="1906" y="332"/>
                  </a:lnTo>
                  <a:lnTo>
                    <a:pt x="1905" y="326"/>
                  </a:lnTo>
                  <a:lnTo>
                    <a:pt x="1841" y="346"/>
                  </a:lnTo>
                  <a:lnTo>
                    <a:pt x="1842" y="350"/>
                  </a:lnTo>
                  <a:close/>
                  <a:moveTo>
                    <a:pt x="1821" y="357"/>
                  </a:moveTo>
                  <a:lnTo>
                    <a:pt x="1827" y="356"/>
                  </a:lnTo>
                  <a:lnTo>
                    <a:pt x="1825" y="350"/>
                  </a:lnTo>
                  <a:lnTo>
                    <a:pt x="1820" y="351"/>
                  </a:lnTo>
                  <a:lnTo>
                    <a:pt x="1821" y="357"/>
                  </a:lnTo>
                  <a:close/>
                  <a:moveTo>
                    <a:pt x="1740" y="379"/>
                  </a:moveTo>
                  <a:lnTo>
                    <a:pt x="1804" y="361"/>
                  </a:lnTo>
                  <a:lnTo>
                    <a:pt x="1803" y="356"/>
                  </a:lnTo>
                  <a:lnTo>
                    <a:pt x="1738" y="374"/>
                  </a:lnTo>
                  <a:lnTo>
                    <a:pt x="1740" y="379"/>
                  </a:lnTo>
                  <a:close/>
                  <a:moveTo>
                    <a:pt x="1719" y="386"/>
                  </a:moveTo>
                  <a:lnTo>
                    <a:pt x="1724" y="384"/>
                  </a:lnTo>
                  <a:lnTo>
                    <a:pt x="1723" y="379"/>
                  </a:lnTo>
                  <a:lnTo>
                    <a:pt x="1717" y="381"/>
                  </a:lnTo>
                  <a:lnTo>
                    <a:pt x="1719" y="386"/>
                  </a:lnTo>
                  <a:close/>
                  <a:moveTo>
                    <a:pt x="1638" y="409"/>
                  </a:moveTo>
                  <a:lnTo>
                    <a:pt x="1702" y="391"/>
                  </a:lnTo>
                  <a:lnTo>
                    <a:pt x="1701" y="385"/>
                  </a:lnTo>
                  <a:lnTo>
                    <a:pt x="1636" y="403"/>
                  </a:lnTo>
                  <a:lnTo>
                    <a:pt x="1638" y="409"/>
                  </a:lnTo>
                  <a:close/>
                  <a:moveTo>
                    <a:pt x="1617" y="414"/>
                  </a:moveTo>
                  <a:lnTo>
                    <a:pt x="1622" y="413"/>
                  </a:lnTo>
                  <a:lnTo>
                    <a:pt x="1619" y="407"/>
                  </a:lnTo>
                  <a:lnTo>
                    <a:pt x="1615" y="410"/>
                  </a:lnTo>
                  <a:lnTo>
                    <a:pt x="1617" y="414"/>
                  </a:lnTo>
                  <a:close/>
                  <a:moveTo>
                    <a:pt x="1535" y="438"/>
                  </a:moveTo>
                  <a:lnTo>
                    <a:pt x="1600" y="420"/>
                  </a:lnTo>
                  <a:lnTo>
                    <a:pt x="1598" y="414"/>
                  </a:lnTo>
                  <a:lnTo>
                    <a:pt x="1534" y="433"/>
                  </a:lnTo>
                  <a:lnTo>
                    <a:pt x="1535" y="438"/>
                  </a:lnTo>
                  <a:close/>
                  <a:moveTo>
                    <a:pt x="1514" y="444"/>
                  </a:moveTo>
                  <a:lnTo>
                    <a:pt x="1519" y="442"/>
                  </a:lnTo>
                  <a:lnTo>
                    <a:pt x="1517" y="437"/>
                  </a:lnTo>
                  <a:lnTo>
                    <a:pt x="1513" y="438"/>
                  </a:lnTo>
                  <a:lnTo>
                    <a:pt x="1514" y="444"/>
                  </a:lnTo>
                  <a:close/>
                  <a:moveTo>
                    <a:pt x="1433" y="468"/>
                  </a:moveTo>
                  <a:lnTo>
                    <a:pt x="1498" y="448"/>
                  </a:lnTo>
                  <a:lnTo>
                    <a:pt x="1496" y="444"/>
                  </a:lnTo>
                  <a:lnTo>
                    <a:pt x="1432" y="462"/>
                  </a:lnTo>
                  <a:lnTo>
                    <a:pt x="1433" y="468"/>
                  </a:lnTo>
                  <a:close/>
                  <a:moveTo>
                    <a:pt x="1412" y="473"/>
                  </a:moveTo>
                  <a:lnTo>
                    <a:pt x="1416" y="472"/>
                  </a:lnTo>
                  <a:lnTo>
                    <a:pt x="1415" y="466"/>
                  </a:lnTo>
                  <a:lnTo>
                    <a:pt x="1409" y="468"/>
                  </a:lnTo>
                  <a:lnTo>
                    <a:pt x="1412" y="473"/>
                  </a:lnTo>
                  <a:close/>
                  <a:moveTo>
                    <a:pt x="1331" y="496"/>
                  </a:moveTo>
                  <a:lnTo>
                    <a:pt x="1395" y="477"/>
                  </a:lnTo>
                  <a:lnTo>
                    <a:pt x="1394" y="472"/>
                  </a:lnTo>
                  <a:lnTo>
                    <a:pt x="1330" y="491"/>
                  </a:lnTo>
                  <a:lnTo>
                    <a:pt x="1331" y="496"/>
                  </a:lnTo>
                  <a:close/>
                  <a:moveTo>
                    <a:pt x="1309" y="503"/>
                  </a:moveTo>
                  <a:lnTo>
                    <a:pt x="1314" y="501"/>
                  </a:lnTo>
                  <a:lnTo>
                    <a:pt x="1313" y="496"/>
                  </a:lnTo>
                  <a:lnTo>
                    <a:pt x="1307" y="497"/>
                  </a:lnTo>
                  <a:lnTo>
                    <a:pt x="1309" y="503"/>
                  </a:lnTo>
                  <a:close/>
                  <a:moveTo>
                    <a:pt x="1229" y="525"/>
                  </a:moveTo>
                  <a:lnTo>
                    <a:pt x="1293" y="507"/>
                  </a:lnTo>
                  <a:lnTo>
                    <a:pt x="1292" y="501"/>
                  </a:lnTo>
                  <a:lnTo>
                    <a:pt x="1227" y="519"/>
                  </a:lnTo>
                  <a:lnTo>
                    <a:pt x="1229" y="525"/>
                  </a:lnTo>
                  <a:close/>
                  <a:moveTo>
                    <a:pt x="1206" y="532"/>
                  </a:moveTo>
                  <a:lnTo>
                    <a:pt x="1212" y="531"/>
                  </a:lnTo>
                  <a:lnTo>
                    <a:pt x="1211" y="525"/>
                  </a:lnTo>
                  <a:lnTo>
                    <a:pt x="1205" y="526"/>
                  </a:lnTo>
                  <a:lnTo>
                    <a:pt x="1206" y="532"/>
                  </a:lnTo>
                  <a:close/>
                  <a:moveTo>
                    <a:pt x="1127" y="554"/>
                  </a:moveTo>
                  <a:lnTo>
                    <a:pt x="1191" y="536"/>
                  </a:lnTo>
                  <a:lnTo>
                    <a:pt x="1190" y="531"/>
                  </a:lnTo>
                  <a:lnTo>
                    <a:pt x="1125" y="549"/>
                  </a:lnTo>
                  <a:lnTo>
                    <a:pt x="1127" y="554"/>
                  </a:lnTo>
                  <a:close/>
                  <a:moveTo>
                    <a:pt x="1104" y="560"/>
                  </a:moveTo>
                  <a:lnTo>
                    <a:pt x="1110" y="559"/>
                  </a:lnTo>
                  <a:lnTo>
                    <a:pt x="1108" y="554"/>
                  </a:lnTo>
                  <a:lnTo>
                    <a:pt x="1103" y="556"/>
                  </a:lnTo>
                  <a:lnTo>
                    <a:pt x="1104" y="560"/>
                  </a:lnTo>
                  <a:close/>
                  <a:moveTo>
                    <a:pt x="1024" y="584"/>
                  </a:moveTo>
                  <a:lnTo>
                    <a:pt x="1089" y="566"/>
                  </a:lnTo>
                  <a:lnTo>
                    <a:pt x="1087" y="560"/>
                  </a:lnTo>
                  <a:lnTo>
                    <a:pt x="1022" y="578"/>
                  </a:lnTo>
                  <a:lnTo>
                    <a:pt x="1024" y="584"/>
                  </a:lnTo>
                  <a:close/>
                  <a:moveTo>
                    <a:pt x="1002" y="589"/>
                  </a:moveTo>
                  <a:lnTo>
                    <a:pt x="1008" y="588"/>
                  </a:lnTo>
                  <a:lnTo>
                    <a:pt x="1006" y="582"/>
                  </a:lnTo>
                  <a:lnTo>
                    <a:pt x="1001" y="584"/>
                  </a:lnTo>
                  <a:lnTo>
                    <a:pt x="1002" y="589"/>
                  </a:lnTo>
                  <a:close/>
                  <a:moveTo>
                    <a:pt x="921" y="613"/>
                  </a:moveTo>
                  <a:lnTo>
                    <a:pt x="987" y="595"/>
                  </a:lnTo>
                  <a:lnTo>
                    <a:pt x="985" y="589"/>
                  </a:lnTo>
                  <a:lnTo>
                    <a:pt x="919" y="608"/>
                  </a:lnTo>
                  <a:lnTo>
                    <a:pt x="921" y="613"/>
                  </a:lnTo>
                  <a:close/>
                  <a:moveTo>
                    <a:pt x="900" y="619"/>
                  </a:moveTo>
                  <a:lnTo>
                    <a:pt x="905" y="617"/>
                  </a:lnTo>
                  <a:lnTo>
                    <a:pt x="904" y="612"/>
                  </a:lnTo>
                  <a:lnTo>
                    <a:pt x="898" y="613"/>
                  </a:lnTo>
                  <a:lnTo>
                    <a:pt x="900" y="619"/>
                  </a:lnTo>
                  <a:close/>
                  <a:moveTo>
                    <a:pt x="819" y="643"/>
                  </a:moveTo>
                  <a:lnTo>
                    <a:pt x="884" y="623"/>
                  </a:lnTo>
                  <a:lnTo>
                    <a:pt x="882" y="619"/>
                  </a:lnTo>
                  <a:lnTo>
                    <a:pt x="817" y="637"/>
                  </a:lnTo>
                  <a:lnTo>
                    <a:pt x="819" y="643"/>
                  </a:lnTo>
                  <a:close/>
                  <a:moveTo>
                    <a:pt x="798" y="648"/>
                  </a:moveTo>
                  <a:lnTo>
                    <a:pt x="803" y="647"/>
                  </a:lnTo>
                  <a:lnTo>
                    <a:pt x="802" y="641"/>
                  </a:lnTo>
                  <a:lnTo>
                    <a:pt x="796" y="643"/>
                  </a:lnTo>
                  <a:lnTo>
                    <a:pt x="798" y="648"/>
                  </a:lnTo>
                  <a:close/>
                  <a:moveTo>
                    <a:pt x="717" y="671"/>
                  </a:moveTo>
                  <a:lnTo>
                    <a:pt x="781" y="652"/>
                  </a:lnTo>
                  <a:lnTo>
                    <a:pt x="780" y="647"/>
                  </a:lnTo>
                  <a:lnTo>
                    <a:pt x="715" y="665"/>
                  </a:lnTo>
                  <a:lnTo>
                    <a:pt x="717" y="671"/>
                  </a:lnTo>
                  <a:close/>
                  <a:moveTo>
                    <a:pt x="696" y="678"/>
                  </a:moveTo>
                  <a:lnTo>
                    <a:pt x="701" y="676"/>
                  </a:lnTo>
                  <a:lnTo>
                    <a:pt x="700" y="671"/>
                  </a:lnTo>
                  <a:lnTo>
                    <a:pt x="694" y="672"/>
                  </a:lnTo>
                  <a:lnTo>
                    <a:pt x="696" y="678"/>
                  </a:lnTo>
                  <a:close/>
                  <a:moveTo>
                    <a:pt x="614" y="700"/>
                  </a:moveTo>
                  <a:lnTo>
                    <a:pt x="679" y="682"/>
                  </a:lnTo>
                  <a:lnTo>
                    <a:pt x="677" y="676"/>
                  </a:lnTo>
                  <a:lnTo>
                    <a:pt x="613" y="694"/>
                  </a:lnTo>
                  <a:lnTo>
                    <a:pt x="614" y="700"/>
                  </a:lnTo>
                  <a:close/>
                  <a:moveTo>
                    <a:pt x="593" y="707"/>
                  </a:moveTo>
                  <a:lnTo>
                    <a:pt x="599" y="704"/>
                  </a:lnTo>
                  <a:lnTo>
                    <a:pt x="598" y="700"/>
                  </a:lnTo>
                  <a:lnTo>
                    <a:pt x="592" y="701"/>
                  </a:lnTo>
                  <a:lnTo>
                    <a:pt x="593" y="707"/>
                  </a:lnTo>
                  <a:close/>
                  <a:moveTo>
                    <a:pt x="512" y="729"/>
                  </a:moveTo>
                  <a:lnTo>
                    <a:pt x="577" y="711"/>
                  </a:lnTo>
                  <a:lnTo>
                    <a:pt x="575" y="706"/>
                  </a:lnTo>
                  <a:lnTo>
                    <a:pt x="511" y="724"/>
                  </a:lnTo>
                  <a:lnTo>
                    <a:pt x="512" y="729"/>
                  </a:lnTo>
                  <a:close/>
                  <a:moveTo>
                    <a:pt x="491" y="735"/>
                  </a:moveTo>
                  <a:lnTo>
                    <a:pt x="497" y="734"/>
                  </a:lnTo>
                  <a:lnTo>
                    <a:pt x="494" y="728"/>
                  </a:lnTo>
                  <a:lnTo>
                    <a:pt x="490" y="729"/>
                  </a:lnTo>
                  <a:lnTo>
                    <a:pt x="491" y="735"/>
                  </a:lnTo>
                  <a:close/>
                  <a:moveTo>
                    <a:pt x="410" y="759"/>
                  </a:moveTo>
                  <a:lnTo>
                    <a:pt x="474" y="741"/>
                  </a:lnTo>
                  <a:lnTo>
                    <a:pt x="473" y="735"/>
                  </a:lnTo>
                  <a:lnTo>
                    <a:pt x="409" y="753"/>
                  </a:lnTo>
                  <a:lnTo>
                    <a:pt x="410" y="759"/>
                  </a:lnTo>
                  <a:close/>
                  <a:moveTo>
                    <a:pt x="389" y="764"/>
                  </a:moveTo>
                  <a:lnTo>
                    <a:pt x="393" y="763"/>
                  </a:lnTo>
                  <a:lnTo>
                    <a:pt x="392" y="757"/>
                  </a:lnTo>
                  <a:lnTo>
                    <a:pt x="388" y="759"/>
                  </a:lnTo>
                  <a:lnTo>
                    <a:pt x="389" y="764"/>
                  </a:lnTo>
                  <a:close/>
                  <a:moveTo>
                    <a:pt x="308" y="788"/>
                  </a:moveTo>
                  <a:lnTo>
                    <a:pt x="372" y="769"/>
                  </a:lnTo>
                  <a:lnTo>
                    <a:pt x="371" y="764"/>
                  </a:lnTo>
                  <a:lnTo>
                    <a:pt x="306" y="783"/>
                  </a:lnTo>
                  <a:lnTo>
                    <a:pt x="308" y="788"/>
                  </a:lnTo>
                  <a:close/>
                  <a:moveTo>
                    <a:pt x="287" y="794"/>
                  </a:moveTo>
                  <a:lnTo>
                    <a:pt x="291" y="792"/>
                  </a:lnTo>
                  <a:lnTo>
                    <a:pt x="290" y="787"/>
                  </a:lnTo>
                  <a:lnTo>
                    <a:pt x="284" y="788"/>
                  </a:lnTo>
                  <a:lnTo>
                    <a:pt x="287" y="794"/>
                  </a:lnTo>
                  <a:close/>
                  <a:moveTo>
                    <a:pt x="206" y="816"/>
                  </a:moveTo>
                  <a:lnTo>
                    <a:pt x="270" y="798"/>
                  </a:lnTo>
                  <a:lnTo>
                    <a:pt x="269" y="792"/>
                  </a:lnTo>
                  <a:lnTo>
                    <a:pt x="204" y="812"/>
                  </a:lnTo>
                  <a:lnTo>
                    <a:pt x="206" y="816"/>
                  </a:lnTo>
                  <a:close/>
                  <a:moveTo>
                    <a:pt x="183" y="823"/>
                  </a:moveTo>
                  <a:lnTo>
                    <a:pt x="189" y="822"/>
                  </a:lnTo>
                  <a:lnTo>
                    <a:pt x="187" y="816"/>
                  </a:lnTo>
                  <a:lnTo>
                    <a:pt x="182" y="818"/>
                  </a:lnTo>
                  <a:lnTo>
                    <a:pt x="183" y="823"/>
                  </a:lnTo>
                  <a:close/>
                  <a:moveTo>
                    <a:pt x="103" y="846"/>
                  </a:moveTo>
                  <a:lnTo>
                    <a:pt x="168" y="827"/>
                  </a:lnTo>
                  <a:lnTo>
                    <a:pt x="166" y="822"/>
                  </a:lnTo>
                  <a:lnTo>
                    <a:pt x="102" y="840"/>
                  </a:lnTo>
                  <a:lnTo>
                    <a:pt x="103" y="846"/>
                  </a:lnTo>
                  <a:close/>
                  <a:moveTo>
                    <a:pt x="81" y="853"/>
                  </a:moveTo>
                  <a:lnTo>
                    <a:pt x="87" y="851"/>
                  </a:lnTo>
                  <a:lnTo>
                    <a:pt x="85" y="846"/>
                  </a:lnTo>
                  <a:lnTo>
                    <a:pt x="80" y="847"/>
                  </a:lnTo>
                  <a:lnTo>
                    <a:pt x="81" y="853"/>
                  </a:lnTo>
                  <a:close/>
                  <a:moveTo>
                    <a:pt x="1" y="875"/>
                  </a:moveTo>
                  <a:lnTo>
                    <a:pt x="66" y="857"/>
                  </a:lnTo>
                  <a:lnTo>
                    <a:pt x="64" y="851"/>
                  </a:lnTo>
                  <a:lnTo>
                    <a:pt x="0" y="869"/>
                  </a:lnTo>
                  <a:lnTo>
                    <a:pt x="1" y="875"/>
                  </a:lnTo>
                  <a:close/>
                </a:path>
              </a:pathLst>
            </a:custGeom>
            <a:solidFill>
              <a:srgbClr val="01A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5" name="Freeform 325"/>
            <p:cNvSpPr>
              <a:spLocks/>
            </p:cNvSpPr>
            <p:nvPr/>
          </p:nvSpPr>
          <p:spPr bwMode="auto">
            <a:xfrm>
              <a:off x="4544" y="1080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6 h 7"/>
                <a:gd name="T4" fmla="*/ 6 w 7"/>
                <a:gd name="T5" fmla="*/ 0 h 7"/>
                <a:gd name="T6" fmla="*/ 0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6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6" name="Freeform 326"/>
            <p:cNvSpPr>
              <a:spLocks/>
            </p:cNvSpPr>
            <p:nvPr/>
          </p:nvSpPr>
          <p:spPr bwMode="auto">
            <a:xfrm>
              <a:off x="4463" y="1086"/>
              <a:ext cx="67" cy="23"/>
            </a:xfrm>
            <a:custGeom>
              <a:avLst/>
              <a:gdLst>
                <a:gd name="T0" fmla="*/ 1 w 67"/>
                <a:gd name="T1" fmla="*/ 23 h 23"/>
                <a:gd name="T2" fmla="*/ 67 w 67"/>
                <a:gd name="T3" fmla="*/ 5 h 23"/>
                <a:gd name="T4" fmla="*/ 64 w 67"/>
                <a:gd name="T5" fmla="*/ 0 h 23"/>
                <a:gd name="T6" fmla="*/ 0 w 67"/>
                <a:gd name="T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3">
                  <a:moveTo>
                    <a:pt x="1" y="23"/>
                  </a:moveTo>
                  <a:lnTo>
                    <a:pt x="67" y="5"/>
                  </a:lnTo>
                  <a:lnTo>
                    <a:pt x="64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7" name="Freeform 327"/>
            <p:cNvSpPr>
              <a:spLocks/>
            </p:cNvSpPr>
            <p:nvPr/>
          </p:nvSpPr>
          <p:spPr bwMode="auto">
            <a:xfrm>
              <a:off x="4442" y="1109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6 h 7"/>
                <a:gd name="T4" fmla="*/ 5 w 7"/>
                <a:gd name="T5" fmla="*/ 0 h 7"/>
                <a:gd name="T6" fmla="*/ 0 w 7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6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8" name="Freeform 328"/>
            <p:cNvSpPr>
              <a:spLocks/>
            </p:cNvSpPr>
            <p:nvPr/>
          </p:nvSpPr>
          <p:spPr bwMode="auto">
            <a:xfrm>
              <a:off x="4361" y="1115"/>
              <a:ext cx="65" cy="24"/>
            </a:xfrm>
            <a:custGeom>
              <a:avLst/>
              <a:gdLst>
                <a:gd name="T0" fmla="*/ 1 w 65"/>
                <a:gd name="T1" fmla="*/ 24 h 24"/>
                <a:gd name="T2" fmla="*/ 65 w 65"/>
                <a:gd name="T3" fmla="*/ 6 h 24"/>
                <a:gd name="T4" fmla="*/ 64 w 65"/>
                <a:gd name="T5" fmla="*/ 0 h 24"/>
                <a:gd name="T6" fmla="*/ 0 w 65"/>
                <a:gd name="T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4">
                  <a:moveTo>
                    <a:pt x="1" y="24"/>
                  </a:moveTo>
                  <a:lnTo>
                    <a:pt x="65" y="6"/>
                  </a:lnTo>
                  <a:lnTo>
                    <a:pt x="64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9" name="Freeform 329"/>
            <p:cNvSpPr>
              <a:spLocks/>
            </p:cNvSpPr>
            <p:nvPr/>
          </p:nvSpPr>
          <p:spPr bwMode="auto">
            <a:xfrm>
              <a:off x="4340" y="1139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5 h 7"/>
                <a:gd name="T4" fmla="*/ 5 w 7"/>
                <a:gd name="T5" fmla="*/ 0 h 7"/>
                <a:gd name="T6" fmla="*/ 0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0" name="Freeform 330"/>
            <p:cNvSpPr>
              <a:spLocks/>
            </p:cNvSpPr>
            <p:nvPr/>
          </p:nvSpPr>
          <p:spPr bwMode="auto">
            <a:xfrm>
              <a:off x="4259" y="1144"/>
              <a:ext cx="65" cy="24"/>
            </a:xfrm>
            <a:custGeom>
              <a:avLst/>
              <a:gdLst>
                <a:gd name="T0" fmla="*/ 1 w 65"/>
                <a:gd name="T1" fmla="*/ 24 h 24"/>
                <a:gd name="T2" fmla="*/ 65 w 65"/>
                <a:gd name="T3" fmla="*/ 6 h 24"/>
                <a:gd name="T4" fmla="*/ 64 w 65"/>
                <a:gd name="T5" fmla="*/ 0 h 24"/>
                <a:gd name="T6" fmla="*/ 0 w 65"/>
                <a:gd name="T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4">
                  <a:moveTo>
                    <a:pt x="1" y="24"/>
                  </a:moveTo>
                  <a:lnTo>
                    <a:pt x="65" y="6"/>
                  </a:lnTo>
                  <a:lnTo>
                    <a:pt x="64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1" name="Freeform 331"/>
            <p:cNvSpPr>
              <a:spLocks/>
            </p:cNvSpPr>
            <p:nvPr/>
          </p:nvSpPr>
          <p:spPr bwMode="auto">
            <a:xfrm>
              <a:off x="4238" y="1167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5 h 7"/>
                <a:gd name="T4" fmla="*/ 5 w 7"/>
                <a:gd name="T5" fmla="*/ 0 h 7"/>
                <a:gd name="T6" fmla="*/ 0 w 7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2" name="Freeform 332"/>
            <p:cNvSpPr>
              <a:spLocks/>
            </p:cNvSpPr>
            <p:nvPr/>
          </p:nvSpPr>
          <p:spPr bwMode="auto">
            <a:xfrm>
              <a:off x="4156" y="1174"/>
              <a:ext cx="66" cy="24"/>
            </a:xfrm>
            <a:custGeom>
              <a:avLst/>
              <a:gdLst>
                <a:gd name="T0" fmla="*/ 2 w 66"/>
                <a:gd name="T1" fmla="*/ 24 h 24"/>
                <a:gd name="T2" fmla="*/ 66 w 66"/>
                <a:gd name="T3" fmla="*/ 5 h 24"/>
                <a:gd name="T4" fmla="*/ 65 w 66"/>
                <a:gd name="T5" fmla="*/ 0 h 24"/>
                <a:gd name="T6" fmla="*/ 0 w 66"/>
                <a:gd name="T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4">
                  <a:moveTo>
                    <a:pt x="2" y="24"/>
                  </a:moveTo>
                  <a:lnTo>
                    <a:pt x="66" y="5"/>
                  </a:lnTo>
                  <a:lnTo>
                    <a:pt x="65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3" name="Freeform 333"/>
            <p:cNvSpPr>
              <a:spLocks/>
            </p:cNvSpPr>
            <p:nvPr/>
          </p:nvSpPr>
          <p:spPr bwMode="auto">
            <a:xfrm>
              <a:off x="4135" y="1196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6 h 7"/>
                <a:gd name="T4" fmla="*/ 5 w 7"/>
                <a:gd name="T5" fmla="*/ 0 h 7"/>
                <a:gd name="T6" fmla="*/ 0 w 7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6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4" name="Freeform 334"/>
            <p:cNvSpPr>
              <a:spLocks/>
            </p:cNvSpPr>
            <p:nvPr/>
          </p:nvSpPr>
          <p:spPr bwMode="auto">
            <a:xfrm>
              <a:off x="4054" y="1203"/>
              <a:ext cx="66" cy="24"/>
            </a:xfrm>
            <a:custGeom>
              <a:avLst/>
              <a:gdLst>
                <a:gd name="T0" fmla="*/ 2 w 66"/>
                <a:gd name="T1" fmla="*/ 24 h 24"/>
                <a:gd name="T2" fmla="*/ 66 w 66"/>
                <a:gd name="T3" fmla="*/ 6 h 24"/>
                <a:gd name="T4" fmla="*/ 65 w 66"/>
                <a:gd name="T5" fmla="*/ 0 h 24"/>
                <a:gd name="T6" fmla="*/ 0 w 66"/>
                <a:gd name="T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4">
                  <a:moveTo>
                    <a:pt x="2" y="24"/>
                  </a:moveTo>
                  <a:lnTo>
                    <a:pt x="66" y="6"/>
                  </a:lnTo>
                  <a:lnTo>
                    <a:pt x="65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5" name="Freeform 335"/>
            <p:cNvSpPr>
              <a:spLocks/>
            </p:cNvSpPr>
            <p:nvPr/>
          </p:nvSpPr>
          <p:spPr bwMode="auto">
            <a:xfrm>
              <a:off x="4032" y="1226"/>
              <a:ext cx="7" cy="7"/>
            </a:xfrm>
            <a:custGeom>
              <a:avLst/>
              <a:gdLst>
                <a:gd name="T0" fmla="*/ 3 w 7"/>
                <a:gd name="T1" fmla="*/ 7 h 7"/>
                <a:gd name="T2" fmla="*/ 7 w 7"/>
                <a:gd name="T3" fmla="*/ 5 h 7"/>
                <a:gd name="T4" fmla="*/ 5 w 7"/>
                <a:gd name="T5" fmla="*/ 0 h 7"/>
                <a:gd name="T6" fmla="*/ 0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6" name="Freeform 336"/>
            <p:cNvSpPr>
              <a:spLocks/>
            </p:cNvSpPr>
            <p:nvPr/>
          </p:nvSpPr>
          <p:spPr bwMode="auto">
            <a:xfrm>
              <a:off x="3952" y="1231"/>
              <a:ext cx="66" cy="24"/>
            </a:xfrm>
            <a:custGeom>
              <a:avLst/>
              <a:gdLst>
                <a:gd name="T0" fmla="*/ 1 w 66"/>
                <a:gd name="T1" fmla="*/ 24 h 24"/>
                <a:gd name="T2" fmla="*/ 66 w 66"/>
                <a:gd name="T3" fmla="*/ 6 h 24"/>
                <a:gd name="T4" fmla="*/ 64 w 66"/>
                <a:gd name="T5" fmla="*/ 0 h 24"/>
                <a:gd name="T6" fmla="*/ 0 w 66"/>
                <a:gd name="T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4">
                  <a:moveTo>
                    <a:pt x="1" y="24"/>
                  </a:moveTo>
                  <a:lnTo>
                    <a:pt x="66" y="6"/>
                  </a:lnTo>
                  <a:lnTo>
                    <a:pt x="64" y="0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7" name="Freeform 337"/>
            <p:cNvSpPr>
              <a:spLocks/>
            </p:cNvSpPr>
            <p:nvPr/>
          </p:nvSpPr>
          <p:spPr bwMode="auto">
            <a:xfrm>
              <a:off x="3930" y="1255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6 h 7"/>
                <a:gd name="T4" fmla="*/ 5 w 7"/>
                <a:gd name="T5" fmla="*/ 0 h 7"/>
                <a:gd name="T6" fmla="*/ 0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6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8" name="Freeform 338"/>
            <p:cNvSpPr>
              <a:spLocks/>
            </p:cNvSpPr>
            <p:nvPr/>
          </p:nvSpPr>
          <p:spPr bwMode="auto">
            <a:xfrm>
              <a:off x="3850" y="1261"/>
              <a:ext cx="66" cy="23"/>
            </a:xfrm>
            <a:custGeom>
              <a:avLst/>
              <a:gdLst>
                <a:gd name="T0" fmla="*/ 1 w 66"/>
                <a:gd name="T1" fmla="*/ 23 h 23"/>
                <a:gd name="T2" fmla="*/ 66 w 66"/>
                <a:gd name="T3" fmla="*/ 5 h 23"/>
                <a:gd name="T4" fmla="*/ 64 w 66"/>
                <a:gd name="T5" fmla="*/ 0 h 23"/>
                <a:gd name="T6" fmla="*/ 0 w 66"/>
                <a:gd name="T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3">
                  <a:moveTo>
                    <a:pt x="1" y="23"/>
                  </a:moveTo>
                  <a:lnTo>
                    <a:pt x="66" y="5"/>
                  </a:lnTo>
                  <a:lnTo>
                    <a:pt x="64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9" name="Freeform 339"/>
            <p:cNvSpPr>
              <a:spLocks/>
            </p:cNvSpPr>
            <p:nvPr/>
          </p:nvSpPr>
          <p:spPr bwMode="auto">
            <a:xfrm>
              <a:off x="3827" y="1284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6 h 7"/>
                <a:gd name="T4" fmla="*/ 6 w 7"/>
                <a:gd name="T5" fmla="*/ 0 h 7"/>
                <a:gd name="T6" fmla="*/ 0 w 7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6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80" name="Freeform 340"/>
            <p:cNvSpPr>
              <a:spLocks/>
            </p:cNvSpPr>
            <p:nvPr/>
          </p:nvSpPr>
          <p:spPr bwMode="auto">
            <a:xfrm>
              <a:off x="3748" y="1290"/>
              <a:ext cx="65" cy="24"/>
            </a:xfrm>
            <a:custGeom>
              <a:avLst/>
              <a:gdLst>
                <a:gd name="T0" fmla="*/ 1 w 65"/>
                <a:gd name="T1" fmla="*/ 24 h 24"/>
                <a:gd name="T2" fmla="*/ 65 w 65"/>
                <a:gd name="T3" fmla="*/ 6 h 24"/>
                <a:gd name="T4" fmla="*/ 64 w 65"/>
                <a:gd name="T5" fmla="*/ 0 h 24"/>
                <a:gd name="T6" fmla="*/ 0 w 65"/>
                <a:gd name="T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4">
                  <a:moveTo>
                    <a:pt x="1" y="24"/>
                  </a:moveTo>
                  <a:lnTo>
                    <a:pt x="65" y="6"/>
                  </a:lnTo>
                  <a:lnTo>
                    <a:pt x="64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81" name="Freeform 341"/>
            <p:cNvSpPr>
              <a:spLocks/>
            </p:cNvSpPr>
            <p:nvPr/>
          </p:nvSpPr>
          <p:spPr bwMode="auto">
            <a:xfrm>
              <a:off x="3725" y="1314"/>
              <a:ext cx="7" cy="5"/>
            </a:xfrm>
            <a:custGeom>
              <a:avLst/>
              <a:gdLst>
                <a:gd name="T0" fmla="*/ 2 w 7"/>
                <a:gd name="T1" fmla="*/ 5 h 5"/>
                <a:gd name="T2" fmla="*/ 7 w 7"/>
                <a:gd name="T3" fmla="*/ 4 h 5"/>
                <a:gd name="T4" fmla="*/ 6 w 7"/>
                <a:gd name="T5" fmla="*/ 0 h 5"/>
                <a:gd name="T6" fmla="*/ 0 w 7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lnTo>
                    <a:pt x="7" y="4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82" name="Freeform 342"/>
            <p:cNvSpPr>
              <a:spLocks/>
            </p:cNvSpPr>
            <p:nvPr/>
          </p:nvSpPr>
          <p:spPr bwMode="auto">
            <a:xfrm>
              <a:off x="3644" y="1319"/>
              <a:ext cx="67" cy="24"/>
            </a:xfrm>
            <a:custGeom>
              <a:avLst/>
              <a:gdLst>
                <a:gd name="T0" fmla="*/ 3 w 67"/>
                <a:gd name="T1" fmla="*/ 24 h 24"/>
                <a:gd name="T2" fmla="*/ 67 w 67"/>
                <a:gd name="T3" fmla="*/ 6 h 24"/>
                <a:gd name="T4" fmla="*/ 66 w 67"/>
                <a:gd name="T5" fmla="*/ 0 h 24"/>
                <a:gd name="T6" fmla="*/ 0 w 67"/>
                <a:gd name="T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4">
                  <a:moveTo>
                    <a:pt x="3" y="24"/>
                  </a:moveTo>
                  <a:lnTo>
                    <a:pt x="67" y="6"/>
                  </a:lnTo>
                  <a:lnTo>
                    <a:pt x="66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83" name="Freeform 343"/>
            <p:cNvSpPr>
              <a:spLocks/>
            </p:cNvSpPr>
            <p:nvPr/>
          </p:nvSpPr>
          <p:spPr bwMode="auto">
            <a:xfrm>
              <a:off x="3623" y="1342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5 h 7"/>
                <a:gd name="T4" fmla="*/ 6 w 7"/>
                <a:gd name="T5" fmla="*/ 0 h 7"/>
                <a:gd name="T6" fmla="*/ 0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5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84" name="Freeform 344"/>
            <p:cNvSpPr>
              <a:spLocks/>
            </p:cNvSpPr>
            <p:nvPr/>
          </p:nvSpPr>
          <p:spPr bwMode="auto">
            <a:xfrm>
              <a:off x="3542" y="1349"/>
              <a:ext cx="67" cy="24"/>
            </a:xfrm>
            <a:custGeom>
              <a:avLst/>
              <a:gdLst>
                <a:gd name="T0" fmla="*/ 1 w 67"/>
                <a:gd name="T1" fmla="*/ 24 h 24"/>
                <a:gd name="T2" fmla="*/ 67 w 67"/>
                <a:gd name="T3" fmla="*/ 5 h 24"/>
                <a:gd name="T4" fmla="*/ 66 w 67"/>
                <a:gd name="T5" fmla="*/ 0 h 24"/>
                <a:gd name="T6" fmla="*/ 0 w 67"/>
                <a:gd name="T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4">
                  <a:moveTo>
                    <a:pt x="1" y="24"/>
                  </a:moveTo>
                  <a:lnTo>
                    <a:pt x="67" y="5"/>
                  </a:lnTo>
                  <a:lnTo>
                    <a:pt x="66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85" name="Freeform 345"/>
            <p:cNvSpPr>
              <a:spLocks/>
            </p:cNvSpPr>
            <p:nvPr/>
          </p:nvSpPr>
          <p:spPr bwMode="auto">
            <a:xfrm>
              <a:off x="3521" y="1371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6 h 7"/>
                <a:gd name="T4" fmla="*/ 5 w 7"/>
                <a:gd name="T5" fmla="*/ 0 h 7"/>
                <a:gd name="T6" fmla="*/ 0 w 7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6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86" name="Freeform 346"/>
            <p:cNvSpPr>
              <a:spLocks/>
            </p:cNvSpPr>
            <p:nvPr/>
          </p:nvSpPr>
          <p:spPr bwMode="auto">
            <a:xfrm>
              <a:off x="3440" y="1378"/>
              <a:ext cx="67" cy="24"/>
            </a:xfrm>
            <a:custGeom>
              <a:avLst/>
              <a:gdLst>
                <a:gd name="T0" fmla="*/ 1 w 67"/>
                <a:gd name="T1" fmla="*/ 24 h 24"/>
                <a:gd name="T2" fmla="*/ 67 w 67"/>
                <a:gd name="T3" fmla="*/ 4 h 24"/>
                <a:gd name="T4" fmla="*/ 64 w 67"/>
                <a:gd name="T5" fmla="*/ 0 h 24"/>
                <a:gd name="T6" fmla="*/ 0 w 67"/>
                <a:gd name="T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4">
                  <a:moveTo>
                    <a:pt x="1" y="24"/>
                  </a:moveTo>
                  <a:lnTo>
                    <a:pt x="67" y="4"/>
                  </a:lnTo>
                  <a:lnTo>
                    <a:pt x="64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87" name="Freeform 347"/>
            <p:cNvSpPr>
              <a:spLocks/>
            </p:cNvSpPr>
            <p:nvPr/>
          </p:nvSpPr>
          <p:spPr bwMode="auto">
            <a:xfrm>
              <a:off x="3419" y="1401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5 h 7"/>
                <a:gd name="T4" fmla="*/ 5 w 7"/>
                <a:gd name="T5" fmla="*/ 0 h 7"/>
                <a:gd name="T6" fmla="*/ 0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88" name="Freeform 348"/>
            <p:cNvSpPr>
              <a:spLocks/>
            </p:cNvSpPr>
            <p:nvPr/>
          </p:nvSpPr>
          <p:spPr bwMode="auto">
            <a:xfrm>
              <a:off x="3338" y="1406"/>
              <a:ext cx="65" cy="24"/>
            </a:xfrm>
            <a:custGeom>
              <a:avLst/>
              <a:gdLst>
                <a:gd name="T0" fmla="*/ 1 w 65"/>
                <a:gd name="T1" fmla="*/ 24 h 24"/>
                <a:gd name="T2" fmla="*/ 65 w 65"/>
                <a:gd name="T3" fmla="*/ 6 h 24"/>
                <a:gd name="T4" fmla="*/ 64 w 65"/>
                <a:gd name="T5" fmla="*/ 0 h 24"/>
                <a:gd name="T6" fmla="*/ 0 w 65"/>
                <a:gd name="T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4">
                  <a:moveTo>
                    <a:pt x="1" y="24"/>
                  </a:moveTo>
                  <a:lnTo>
                    <a:pt x="65" y="6"/>
                  </a:lnTo>
                  <a:lnTo>
                    <a:pt x="64" y="0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89" name="Freeform 349"/>
            <p:cNvSpPr>
              <a:spLocks/>
            </p:cNvSpPr>
            <p:nvPr/>
          </p:nvSpPr>
          <p:spPr bwMode="auto">
            <a:xfrm>
              <a:off x="3317" y="1430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6 h 7"/>
                <a:gd name="T4" fmla="*/ 5 w 7"/>
                <a:gd name="T5" fmla="*/ 0 h 7"/>
                <a:gd name="T6" fmla="*/ 0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6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90" name="Freeform 350"/>
            <p:cNvSpPr>
              <a:spLocks/>
            </p:cNvSpPr>
            <p:nvPr/>
          </p:nvSpPr>
          <p:spPr bwMode="auto">
            <a:xfrm>
              <a:off x="3235" y="1436"/>
              <a:ext cx="66" cy="23"/>
            </a:xfrm>
            <a:custGeom>
              <a:avLst/>
              <a:gdLst>
                <a:gd name="T0" fmla="*/ 2 w 66"/>
                <a:gd name="T1" fmla="*/ 23 h 23"/>
                <a:gd name="T2" fmla="*/ 66 w 66"/>
                <a:gd name="T3" fmla="*/ 5 h 23"/>
                <a:gd name="T4" fmla="*/ 65 w 66"/>
                <a:gd name="T5" fmla="*/ 0 h 23"/>
                <a:gd name="T6" fmla="*/ 0 w 66"/>
                <a:gd name="T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3">
                  <a:moveTo>
                    <a:pt x="2" y="23"/>
                  </a:moveTo>
                  <a:lnTo>
                    <a:pt x="66" y="5"/>
                  </a:lnTo>
                  <a:lnTo>
                    <a:pt x="65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91" name="Freeform 351"/>
            <p:cNvSpPr>
              <a:spLocks/>
            </p:cNvSpPr>
            <p:nvPr/>
          </p:nvSpPr>
          <p:spPr bwMode="auto">
            <a:xfrm>
              <a:off x="3214" y="1459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5 h 7"/>
                <a:gd name="T4" fmla="*/ 6 w 7"/>
                <a:gd name="T5" fmla="*/ 0 h 7"/>
                <a:gd name="T6" fmla="*/ 0 w 7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5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92" name="Freeform 352"/>
            <p:cNvSpPr>
              <a:spLocks/>
            </p:cNvSpPr>
            <p:nvPr/>
          </p:nvSpPr>
          <p:spPr bwMode="auto">
            <a:xfrm>
              <a:off x="3133" y="1465"/>
              <a:ext cx="66" cy="24"/>
            </a:xfrm>
            <a:custGeom>
              <a:avLst/>
              <a:gdLst>
                <a:gd name="T0" fmla="*/ 2 w 66"/>
                <a:gd name="T1" fmla="*/ 24 h 24"/>
                <a:gd name="T2" fmla="*/ 66 w 66"/>
                <a:gd name="T3" fmla="*/ 6 h 24"/>
                <a:gd name="T4" fmla="*/ 65 w 66"/>
                <a:gd name="T5" fmla="*/ 0 h 24"/>
                <a:gd name="T6" fmla="*/ 0 w 66"/>
                <a:gd name="T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4">
                  <a:moveTo>
                    <a:pt x="2" y="24"/>
                  </a:moveTo>
                  <a:lnTo>
                    <a:pt x="66" y="6"/>
                  </a:lnTo>
                  <a:lnTo>
                    <a:pt x="65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93" name="Freeform 353"/>
            <p:cNvSpPr>
              <a:spLocks/>
            </p:cNvSpPr>
            <p:nvPr/>
          </p:nvSpPr>
          <p:spPr bwMode="auto">
            <a:xfrm>
              <a:off x="3112" y="1487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6 h 7"/>
                <a:gd name="T4" fmla="*/ 4 w 7"/>
                <a:gd name="T5" fmla="*/ 0 h 7"/>
                <a:gd name="T6" fmla="*/ 0 w 7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6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94" name="Freeform 354"/>
            <p:cNvSpPr>
              <a:spLocks/>
            </p:cNvSpPr>
            <p:nvPr/>
          </p:nvSpPr>
          <p:spPr bwMode="auto">
            <a:xfrm>
              <a:off x="3031" y="1494"/>
              <a:ext cx="66" cy="24"/>
            </a:xfrm>
            <a:custGeom>
              <a:avLst/>
              <a:gdLst>
                <a:gd name="T0" fmla="*/ 1 w 66"/>
                <a:gd name="T1" fmla="*/ 24 h 24"/>
                <a:gd name="T2" fmla="*/ 66 w 66"/>
                <a:gd name="T3" fmla="*/ 6 h 24"/>
                <a:gd name="T4" fmla="*/ 64 w 66"/>
                <a:gd name="T5" fmla="*/ 0 h 24"/>
                <a:gd name="T6" fmla="*/ 0 w 66"/>
                <a:gd name="T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4">
                  <a:moveTo>
                    <a:pt x="1" y="24"/>
                  </a:moveTo>
                  <a:lnTo>
                    <a:pt x="66" y="6"/>
                  </a:lnTo>
                  <a:lnTo>
                    <a:pt x="64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95" name="Freeform 355"/>
            <p:cNvSpPr>
              <a:spLocks/>
            </p:cNvSpPr>
            <p:nvPr/>
          </p:nvSpPr>
          <p:spPr bwMode="auto">
            <a:xfrm>
              <a:off x="3010" y="1517"/>
              <a:ext cx="6" cy="7"/>
            </a:xfrm>
            <a:custGeom>
              <a:avLst/>
              <a:gdLst>
                <a:gd name="T0" fmla="*/ 1 w 6"/>
                <a:gd name="T1" fmla="*/ 7 h 7"/>
                <a:gd name="T2" fmla="*/ 6 w 6"/>
                <a:gd name="T3" fmla="*/ 5 h 7"/>
                <a:gd name="T4" fmla="*/ 4 w 6"/>
                <a:gd name="T5" fmla="*/ 0 h 7"/>
                <a:gd name="T6" fmla="*/ 0 w 6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1" y="7"/>
                  </a:moveTo>
                  <a:lnTo>
                    <a:pt x="6" y="5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96" name="Freeform 356"/>
            <p:cNvSpPr>
              <a:spLocks/>
            </p:cNvSpPr>
            <p:nvPr/>
          </p:nvSpPr>
          <p:spPr bwMode="auto">
            <a:xfrm>
              <a:off x="2929" y="1524"/>
              <a:ext cx="66" cy="24"/>
            </a:xfrm>
            <a:custGeom>
              <a:avLst/>
              <a:gdLst>
                <a:gd name="T0" fmla="*/ 1 w 66"/>
                <a:gd name="T1" fmla="*/ 24 h 24"/>
                <a:gd name="T2" fmla="*/ 66 w 66"/>
                <a:gd name="T3" fmla="*/ 4 h 24"/>
                <a:gd name="T4" fmla="*/ 64 w 66"/>
                <a:gd name="T5" fmla="*/ 0 h 24"/>
                <a:gd name="T6" fmla="*/ 0 w 66"/>
                <a:gd name="T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4">
                  <a:moveTo>
                    <a:pt x="1" y="24"/>
                  </a:moveTo>
                  <a:lnTo>
                    <a:pt x="66" y="4"/>
                  </a:lnTo>
                  <a:lnTo>
                    <a:pt x="64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97" name="Freeform 357"/>
            <p:cNvSpPr>
              <a:spLocks/>
            </p:cNvSpPr>
            <p:nvPr/>
          </p:nvSpPr>
          <p:spPr bwMode="auto">
            <a:xfrm>
              <a:off x="2906" y="1546"/>
              <a:ext cx="7" cy="7"/>
            </a:xfrm>
            <a:custGeom>
              <a:avLst/>
              <a:gdLst>
                <a:gd name="T0" fmla="*/ 3 w 7"/>
                <a:gd name="T1" fmla="*/ 7 h 7"/>
                <a:gd name="T2" fmla="*/ 7 w 7"/>
                <a:gd name="T3" fmla="*/ 6 h 7"/>
                <a:gd name="T4" fmla="*/ 6 w 7"/>
                <a:gd name="T5" fmla="*/ 0 h 7"/>
                <a:gd name="T6" fmla="*/ 0 w 7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7" y="6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98" name="Freeform 358"/>
            <p:cNvSpPr>
              <a:spLocks/>
            </p:cNvSpPr>
            <p:nvPr/>
          </p:nvSpPr>
          <p:spPr bwMode="auto">
            <a:xfrm>
              <a:off x="2827" y="1552"/>
              <a:ext cx="65" cy="24"/>
            </a:xfrm>
            <a:custGeom>
              <a:avLst/>
              <a:gdLst>
                <a:gd name="T0" fmla="*/ 1 w 65"/>
                <a:gd name="T1" fmla="*/ 24 h 24"/>
                <a:gd name="T2" fmla="*/ 65 w 65"/>
                <a:gd name="T3" fmla="*/ 5 h 24"/>
                <a:gd name="T4" fmla="*/ 64 w 65"/>
                <a:gd name="T5" fmla="*/ 0 h 24"/>
                <a:gd name="T6" fmla="*/ 0 w 65"/>
                <a:gd name="T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4">
                  <a:moveTo>
                    <a:pt x="1" y="24"/>
                  </a:moveTo>
                  <a:lnTo>
                    <a:pt x="65" y="5"/>
                  </a:lnTo>
                  <a:lnTo>
                    <a:pt x="64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99" name="Freeform 359"/>
            <p:cNvSpPr>
              <a:spLocks/>
            </p:cNvSpPr>
            <p:nvPr/>
          </p:nvSpPr>
          <p:spPr bwMode="auto">
            <a:xfrm>
              <a:off x="2804" y="1576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5 h 7"/>
                <a:gd name="T4" fmla="*/ 6 w 7"/>
                <a:gd name="T5" fmla="*/ 0 h 7"/>
                <a:gd name="T6" fmla="*/ 0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5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00" name="Freeform 360"/>
            <p:cNvSpPr>
              <a:spLocks/>
            </p:cNvSpPr>
            <p:nvPr/>
          </p:nvSpPr>
          <p:spPr bwMode="auto">
            <a:xfrm>
              <a:off x="2724" y="1581"/>
              <a:ext cx="66" cy="24"/>
            </a:xfrm>
            <a:custGeom>
              <a:avLst/>
              <a:gdLst>
                <a:gd name="T0" fmla="*/ 2 w 66"/>
                <a:gd name="T1" fmla="*/ 24 h 24"/>
                <a:gd name="T2" fmla="*/ 66 w 66"/>
                <a:gd name="T3" fmla="*/ 6 h 24"/>
                <a:gd name="T4" fmla="*/ 65 w 66"/>
                <a:gd name="T5" fmla="*/ 0 h 24"/>
                <a:gd name="T6" fmla="*/ 0 w 66"/>
                <a:gd name="T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4">
                  <a:moveTo>
                    <a:pt x="2" y="24"/>
                  </a:moveTo>
                  <a:lnTo>
                    <a:pt x="66" y="6"/>
                  </a:lnTo>
                  <a:lnTo>
                    <a:pt x="65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01" name="Freeform 361"/>
            <p:cNvSpPr>
              <a:spLocks/>
            </p:cNvSpPr>
            <p:nvPr/>
          </p:nvSpPr>
          <p:spPr bwMode="auto">
            <a:xfrm>
              <a:off x="2702" y="1605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6 h 7"/>
                <a:gd name="T4" fmla="*/ 6 w 7"/>
                <a:gd name="T5" fmla="*/ 0 h 7"/>
                <a:gd name="T6" fmla="*/ 0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6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02" name="Freeform 362"/>
            <p:cNvSpPr>
              <a:spLocks/>
            </p:cNvSpPr>
            <p:nvPr/>
          </p:nvSpPr>
          <p:spPr bwMode="auto">
            <a:xfrm>
              <a:off x="2622" y="1611"/>
              <a:ext cx="66" cy="23"/>
            </a:xfrm>
            <a:custGeom>
              <a:avLst/>
              <a:gdLst>
                <a:gd name="T0" fmla="*/ 2 w 66"/>
                <a:gd name="T1" fmla="*/ 23 h 23"/>
                <a:gd name="T2" fmla="*/ 66 w 66"/>
                <a:gd name="T3" fmla="*/ 5 h 23"/>
                <a:gd name="T4" fmla="*/ 65 w 66"/>
                <a:gd name="T5" fmla="*/ 0 h 23"/>
                <a:gd name="T6" fmla="*/ 0 w 66"/>
                <a:gd name="T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3">
                  <a:moveTo>
                    <a:pt x="2" y="23"/>
                  </a:moveTo>
                  <a:lnTo>
                    <a:pt x="66" y="5"/>
                  </a:lnTo>
                  <a:lnTo>
                    <a:pt x="65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03" name="Freeform 363"/>
            <p:cNvSpPr>
              <a:spLocks/>
            </p:cNvSpPr>
            <p:nvPr/>
          </p:nvSpPr>
          <p:spPr bwMode="auto">
            <a:xfrm>
              <a:off x="2600" y="1634"/>
              <a:ext cx="7" cy="6"/>
            </a:xfrm>
            <a:custGeom>
              <a:avLst/>
              <a:gdLst>
                <a:gd name="T0" fmla="*/ 1 w 7"/>
                <a:gd name="T1" fmla="*/ 6 h 6"/>
                <a:gd name="T2" fmla="*/ 7 w 7"/>
                <a:gd name="T3" fmla="*/ 5 h 6"/>
                <a:gd name="T4" fmla="*/ 5 w 7"/>
                <a:gd name="T5" fmla="*/ 0 h 6"/>
                <a:gd name="T6" fmla="*/ 0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1" y="6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04" name="Freeform 364"/>
            <p:cNvSpPr>
              <a:spLocks/>
            </p:cNvSpPr>
            <p:nvPr/>
          </p:nvSpPr>
          <p:spPr bwMode="auto">
            <a:xfrm>
              <a:off x="2519" y="1640"/>
              <a:ext cx="67" cy="24"/>
            </a:xfrm>
            <a:custGeom>
              <a:avLst/>
              <a:gdLst>
                <a:gd name="T0" fmla="*/ 2 w 67"/>
                <a:gd name="T1" fmla="*/ 24 h 24"/>
                <a:gd name="T2" fmla="*/ 67 w 67"/>
                <a:gd name="T3" fmla="*/ 6 h 24"/>
                <a:gd name="T4" fmla="*/ 65 w 67"/>
                <a:gd name="T5" fmla="*/ 0 h 24"/>
                <a:gd name="T6" fmla="*/ 0 w 67"/>
                <a:gd name="T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4">
                  <a:moveTo>
                    <a:pt x="2" y="24"/>
                  </a:moveTo>
                  <a:lnTo>
                    <a:pt x="67" y="6"/>
                  </a:lnTo>
                  <a:lnTo>
                    <a:pt x="65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05" name="Freeform 365"/>
            <p:cNvSpPr>
              <a:spLocks/>
            </p:cNvSpPr>
            <p:nvPr/>
          </p:nvSpPr>
          <p:spPr bwMode="auto">
            <a:xfrm>
              <a:off x="2498" y="1662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6 h 7"/>
                <a:gd name="T4" fmla="*/ 5 w 7"/>
                <a:gd name="T5" fmla="*/ 0 h 7"/>
                <a:gd name="T6" fmla="*/ 0 w 7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6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06" name="Freeform 366"/>
            <p:cNvSpPr>
              <a:spLocks/>
            </p:cNvSpPr>
            <p:nvPr/>
          </p:nvSpPr>
          <p:spPr bwMode="auto">
            <a:xfrm>
              <a:off x="2416" y="1669"/>
              <a:ext cx="68" cy="24"/>
            </a:xfrm>
            <a:custGeom>
              <a:avLst/>
              <a:gdLst>
                <a:gd name="T0" fmla="*/ 2 w 68"/>
                <a:gd name="T1" fmla="*/ 24 h 24"/>
                <a:gd name="T2" fmla="*/ 68 w 68"/>
                <a:gd name="T3" fmla="*/ 6 h 24"/>
                <a:gd name="T4" fmla="*/ 66 w 68"/>
                <a:gd name="T5" fmla="*/ 0 h 24"/>
                <a:gd name="T6" fmla="*/ 0 w 68"/>
                <a:gd name="T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24">
                  <a:moveTo>
                    <a:pt x="2" y="24"/>
                  </a:moveTo>
                  <a:lnTo>
                    <a:pt x="68" y="6"/>
                  </a:lnTo>
                  <a:lnTo>
                    <a:pt x="66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07" name="Freeform 367"/>
            <p:cNvSpPr>
              <a:spLocks/>
            </p:cNvSpPr>
            <p:nvPr/>
          </p:nvSpPr>
          <p:spPr bwMode="auto">
            <a:xfrm>
              <a:off x="2395" y="1692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5 h 7"/>
                <a:gd name="T4" fmla="*/ 6 w 7"/>
                <a:gd name="T5" fmla="*/ 0 h 7"/>
                <a:gd name="T6" fmla="*/ 0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5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08" name="Freeform 368"/>
            <p:cNvSpPr>
              <a:spLocks/>
            </p:cNvSpPr>
            <p:nvPr/>
          </p:nvSpPr>
          <p:spPr bwMode="auto">
            <a:xfrm>
              <a:off x="2314" y="1699"/>
              <a:ext cx="67" cy="24"/>
            </a:xfrm>
            <a:custGeom>
              <a:avLst/>
              <a:gdLst>
                <a:gd name="T0" fmla="*/ 2 w 67"/>
                <a:gd name="T1" fmla="*/ 24 h 24"/>
                <a:gd name="T2" fmla="*/ 67 w 67"/>
                <a:gd name="T3" fmla="*/ 4 h 24"/>
                <a:gd name="T4" fmla="*/ 65 w 67"/>
                <a:gd name="T5" fmla="*/ 0 h 24"/>
                <a:gd name="T6" fmla="*/ 0 w 67"/>
                <a:gd name="T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4">
                  <a:moveTo>
                    <a:pt x="2" y="24"/>
                  </a:moveTo>
                  <a:lnTo>
                    <a:pt x="67" y="4"/>
                  </a:lnTo>
                  <a:lnTo>
                    <a:pt x="65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09" name="Freeform 369"/>
            <p:cNvSpPr>
              <a:spLocks/>
            </p:cNvSpPr>
            <p:nvPr/>
          </p:nvSpPr>
          <p:spPr bwMode="auto">
            <a:xfrm>
              <a:off x="2293" y="1721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6 h 7"/>
                <a:gd name="T4" fmla="*/ 6 w 7"/>
                <a:gd name="T5" fmla="*/ 0 h 7"/>
                <a:gd name="T6" fmla="*/ 0 w 7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6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10" name="Freeform 370"/>
            <p:cNvSpPr>
              <a:spLocks/>
            </p:cNvSpPr>
            <p:nvPr/>
          </p:nvSpPr>
          <p:spPr bwMode="auto">
            <a:xfrm>
              <a:off x="2212" y="1727"/>
              <a:ext cx="66" cy="24"/>
            </a:xfrm>
            <a:custGeom>
              <a:avLst/>
              <a:gdLst>
                <a:gd name="T0" fmla="*/ 2 w 66"/>
                <a:gd name="T1" fmla="*/ 24 h 24"/>
                <a:gd name="T2" fmla="*/ 66 w 66"/>
                <a:gd name="T3" fmla="*/ 5 h 24"/>
                <a:gd name="T4" fmla="*/ 65 w 66"/>
                <a:gd name="T5" fmla="*/ 0 h 24"/>
                <a:gd name="T6" fmla="*/ 0 w 66"/>
                <a:gd name="T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4">
                  <a:moveTo>
                    <a:pt x="2" y="24"/>
                  </a:moveTo>
                  <a:lnTo>
                    <a:pt x="66" y="5"/>
                  </a:lnTo>
                  <a:lnTo>
                    <a:pt x="65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11" name="Freeform 371"/>
            <p:cNvSpPr>
              <a:spLocks/>
            </p:cNvSpPr>
            <p:nvPr/>
          </p:nvSpPr>
          <p:spPr bwMode="auto">
            <a:xfrm>
              <a:off x="2191" y="1751"/>
              <a:ext cx="7" cy="7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5 h 7"/>
                <a:gd name="T4" fmla="*/ 6 w 7"/>
                <a:gd name="T5" fmla="*/ 0 h 7"/>
                <a:gd name="T6" fmla="*/ 0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7" y="5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12" name="Freeform 372"/>
            <p:cNvSpPr>
              <a:spLocks/>
            </p:cNvSpPr>
            <p:nvPr/>
          </p:nvSpPr>
          <p:spPr bwMode="auto">
            <a:xfrm>
              <a:off x="2110" y="1756"/>
              <a:ext cx="66" cy="24"/>
            </a:xfrm>
            <a:custGeom>
              <a:avLst/>
              <a:gdLst>
                <a:gd name="T0" fmla="*/ 1 w 66"/>
                <a:gd name="T1" fmla="*/ 24 h 24"/>
                <a:gd name="T2" fmla="*/ 66 w 66"/>
                <a:gd name="T3" fmla="*/ 6 h 24"/>
                <a:gd name="T4" fmla="*/ 64 w 66"/>
                <a:gd name="T5" fmla="*/ 0 h 24"/>
                <a:gd name="T6" fmla="*/ 0 w 66"/>
                <a:gd name="T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4">
                  <a:moveTo>
                    <a:pt x="1" y="24"/>
                  </a:moveTo>
                  <a:lnTo>
                    <a:pt x="66" y="6"/>
                  </a:lnTo>
                  <a:lnTo>
                    <a:pt x="64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13" name="Freeform 373"/>
            <p:cNvSpPr>
              <a:spLocks/>
            </p:cNvSpPr>
            <p:nvPr/>
          </p:nvSpPr>
          <p:spPr bwMode="auto">
            <a:xfrm>
              <a:off x="2089" y="1780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4 h 7"/>
                <a:gd name="T4" fmla="*/ 6 w 7"/>
                <a:gd name="T5" fmla="*/ 0 h 7"/>
                <a:gd name="T6" fmla="*/ 0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4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14" name="Freeform 374"/>
            <p:cNvSpPr>
              <a:spLocks/>
            </p:cNvSpPr>
            <p:nvPr/>
          </p:nvSpPr>
          <p:spPr bwMode="auto">
            <a:xfrm>
              <a:off x="2008" y="1786"/>
              <a:ext cx="66" cy="23"/>
            </a:xfrm>
            <a:custGeom>
              <a:avLst/>
              <a:gdLst>
                <a:gd name="T0" fmla="*/ 1 w 66"/>
                <a:gd name="T1" fmla="*/ 23 h 23"/>
                <a:gd name="T2" fmla="*/ 66 w 66"/>
                <a:gd name="T3" fmla="*/ 5 h 23"/>
                <a:gd name="T4" fmla="*/ 64 w 66"/>
                <a:gd name="T5" fmla="*/ 0 h 23"/>
                <a:gd name="T6" fmla="*/ 0 w 66"/>
                <a:gd name="T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3">
                  <a:moveTo>
                    <a:pt x="1" y="23"/>
                  </a:moveTo>
                  <a:lnTo>
                    <a:pt x="66" y="5"/>
                  </a:lnTo>
                  <a:lnTo>
                    <a:pt x="64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15" name="Freeform 375"/>
            <p:cNvSpPr>
              <a:spLocks/>
            </p:cNvSpPr>
            <p:nvPr/>
          </p:nvSpPr>
          <p:spPr bwMode="auto">
            <a:xfrm>
              <a:off x="1987" y="1808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6 h 7"/>
                <a:gd name="T4" fmla="*/ 4 w 7"/>
                <a:gd name="T5" fmla="*/ 0 h 7"/>
                <a:gd name="T6" fmla="*/ 0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6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16" name="Freeform 376"/>
            <p:cNvSpPr>
              <a:spLocks/>
            </p:cNvSpPr>
            <p:nvPr/>
          </p:nvSpPr>
          <p:spPr bwMode="auto">
            <a:xfrm>
              <a:off x="1906" y="1815"/>
              <a:ext cx="65" cy="24"/>
            </a:xfrm>
            <a:custGeom>
              <a:avLst/>
              <a:gdLst>
                <a:gd name="T0" fmla="*/ 1 w 65"/>
                <a:gd name="T1" fmla="*/ 24 h 24"/>
                <a:gd name="T2" fmla="*/ 65 w 65"/>
                <a:gd name="T3" fmla="*/ 6 h 24"/>
                <a:gd name="T4" fmla="*/ 64 w 65"/>
                <a:gd name="T5" fmla="*/ 0 h 24"/>
                <a:gd name="T6" fmla="*/ 0 w 65"/>
                <a:gd name="T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4">
                  <a:moveTo>
                    <a:pt x="1" y="24"/>
                  </a:moveTo>
                  <a:lnTo>
                    <a:pt x="65" y="6"/>
                  </a:lnTo>
                  <a:lnTo>
                    <a:pt x="64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17" name="Freeform 377"/>
            <p:cNvSpPr>
              <a:spLocks/>
            </p:cNvSpPr>
            <p:nvPr/>
          </p:nvSpPr>
          <p:spPr bwMode="auto">
            <a:xfrm>
              <a:off x="1885" y="1837"/>
              <a:ext cx="5" cy="7"/>
            </a:xfrm>
            <a:custGeom>
              <a:avLst/>
              <a:gdLst>
                <a:gd name="T0" fmla="*/ 1 w 5"/>
                <a:gd name="T1" fmla="*/ 7 h 7"/>
                <a:gd name="T2" fmla="*/ 5 w 5"/>
                <a:gd name="T3" fmla="*/ 6 h 7"/>
                <a:gd name="T4" fmla="*/ 4 w 5"/>
                <a:gd name="T5" fmla="*/ 0 h 7"/>
                <a:gd name="T6" fmla="*/ 0 w 5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1" y="7"/>
                  </a:moveTo>
                  <a:lnTo>
                    <a:pt x="5" y="6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18" name="Freeform 378"/>
            <p:cNvSpPr>
              <a:spLocks/>
            </p:cNvSpPr>
            <p:nvPr/>
          </p:nvSpPr>
          <p:spPr bwMode="auto">
            <a:xfrm>
              <a:off x="1803" y="1844"/>
              <a:ext cx="66" cy="24"/>
            </a:xfrm>
            <a:custGeom>
              <a:avLst/>
              <a:gdLst>
                <a:gd name="T0" fmla="*/ 2 w 66"/>
                <a:gd name="T1" fmla="*/ 24 h 24"/>
                <a:gd name="T2" fmla="*/ 66 w 66"/>
                <a:gd name="T3" fmla="*/ 5 h 24"/>
                <a:gd name="T4" fmla="*/ 65 w 66"/>
                <a:gd name="T5" fmla="*/ 0 h 24"/>
                <a:gd name="T6" fmla="*/ 0 w 66"/>
                <a:gd name="T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4">
                  <a:moveTo>
                    <a:pt x="2" y="24"/>
                  </a:moveTo>
                  <a:lnTo>
                    <a:pt x="66" y="5"/>
                  </a:lnTo>
                  <a:lnTo>
                    <a:pt x="65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19" name="Freeform 379"/>
            <p:cNvSpPr>
              <a:spLocks/>
            </p:cNvSpPr>
            <p:nvPr/>
          </p:nvSpPr>
          <p:spPr bwMode="auto">
            <a:xfrm>
              <a:off x="1781" y="1867"/>
              <a:ext cx="7" cy="7"/>
            </a:xfrm>
            <a:custGeom>
              <a:avLst/>
              <a:gdLst>
                <a:gd name="T0" fmla="*/ 3 w 7"/>
                <a:gd name="T1" fmla="*/ 7 h 7"/>
                <a:gd name="T2" fmla="*/ 7 w 7"/>
                <a:gd name="T3" fmla="*/ 5 h 7"/>
                <a:gd name="T4" fmla="*/ 6 w 7"/>
                <a:gd name="T5" fmla="*/ 0 h 7"/>
                <a:gd name="T6" fmla="*/ 0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7" y="5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20" name="Freeform 380"/>
            <p:cNvSpPr>
              <a:spLocks/>
            </p:cNvSpPr>
            <p:nvPr/>
          </p:nvSpPr>
          <p:spPr bwMode="auto">
            <a:xfrm>
              <a:off x="1701" y="1872"/>
              <a:ext cx="66" cy="24"/>
            </a:xfrm>
            <a:custGeom>
              <a:avLst/>
              <a:gdLst>
                <a:gd name="T0" fmla="*/ 2 w 66"/>
                <a:gd name="T1" fmla="*/ 24 h 24"/>
                <a:gd name="T2" fmla="*/ 66 w 66"/>
                <a:gd name="T3" fmla="*/ 6 h 24"/>
                <a:gd name="T4" fmla="*/ 65 w 66"/>
                <a:gd name="T5" fmla="*/ 0 h 24"/>
                <a:gd name="T6" fmla="*/ 0 w 66"/>
                <a:gd name="T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4">
                  <a:moveTo>
                    <a:pt x="2" y="24"/>
                  </a:moveTo>
                  <a:lnTo>
                    <a:pt x="66" y="6"/>
                  </a:lnTo>
                  <a:lnTo>
                    <a:pt x="65" y="0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21" name="Freeform 381"/>
            <p:cNvSpPr>
              <a:spLocks/>
            </p:cNvSpPr>
            <p:nvPr/>
          </p:nvSpPr>
          <p:spPr bwMode="auto">
            <a:xfrm>
              <a:off x="1679" y="1896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6 h 7"/>
                <a:gd name="T4" fmla="*/ 5 w 7"/>
                <a:gd name="T5" fmla="*/ 0 h 7"/>
                <a:gd name="T6" fmla="*/ 0 w 7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6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22" name="Freeform 382"/>
            <p:cNvSpPr>
              <a:spLocks/>
            </p:cNvSpPr>
            <p:nvPr/>
          </p:nvSpPr>
          <p:spPr bwMode="auto">
            <a:xfrm>
              <a:off x="1599" y="1902"/>
              <a:ext cx="66" cy="24"/>
            </a:xfrm>
            <a:custGeom>
              <a:avLst/>
              <a:gdLst>
                <a:gd name="T0" fmla="*/ 1 w 66"/>
                <a:gd name="T1" fmla="*/ 24 h 24"/>
                <a:gd name="T2" fmla="*/ 66 w 66"/>
                <a:gd name="T3" fmla="*/ 5 h 24"/>
                <a:gd name="T4" fmla="*/ 64 w 66"/>
                <a:gd name="T5" fmla="*/ 0 h 24"/>
                <a:gd name="T6" fmla="*/ 0 w 66"/>
                <a:gd name="T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4">
                  <a:moveTo>
                    <a:pt x="1" y="24"/>
                  </a:moveTo>
                  <a:lnTo>
                    <a:pt x="66" y="5"/>
                  </a:lnTo>
                  <a:lnTo>
                    <a:pt x="64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23" name="Freeform 383"/>
            <p:cNvSpPr>
              <a:spLocks/>
            </p:cNvSpPr>
            <p:nvPr/>
          </p:nvSpPr>
          <p:spPr bwMode="auto">
            <a:xfrm>
              <a:off x="1577" y="1926"/>
              <a:ext cx="7" cy="7"/>
            </a:xfrm>
            <a:custGeom>
              <a:avLst/>
              <a:gdLst>
                <a:gd name="T0" fmla="*/ 1 w 7"/>
                <a:gd name="T1" fmla="*/ 7 h 7"/>
                <a:gd name="T2" fmla="*/ 7 w 7"/>
                <a:gd name="T3" fmla="*/ 5 h 7"/>
                <a:gd name="T4" fmla="*/ 5 w 7"/>
                <a:gd name="T5" fmla="*/ 0 h 7"/>
                <a:gd name="T6" fmla="*/ 0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24" name="Freeform 384"/>
            <p:cNvSpPr>
              <a:spLocks/>
            </p:cNvSpPr>
            <p:nvPr/>
          </p:nvSpPr>
          <p:spPr bwMode="auto">
            <a:xfrm>
              <a:off x="1497" y="1931"/>
              <a:ext cx="66" cy="24"/>
            </a:xfrm>
            <a:custGeom>
              <a:avLst/>
              <a:gdLst>
                <a:gd name="T0" fmla="*/ 1 w 66"/>
                <a:gd name="T1" fmla="*/ 24 h 24"/>
                <a:gd name="T2" fmla="*/ 66 w 66"/>
                <a:gd name="T3" fmla="*/ 6 h 24"/>
                <a:gd name="T4" fmla="*/ 64 w 66"/>
                <a:gd name="T5" fmla="*/ 0 h 24"/>
                <a:gd name="T6" fmla="*/ 0 w 66"/>
                <a:gd name="T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4">
                  <a:moveTo>
                    <a:pt x="1" y="24"/>
                  </a:moveTo>
                  <a:lnTo>
                    <a:pt x="66" y="6"/>
                  </a:lnTo>
                  <a:lnTo>
                    <a:pt x="64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25" name="Freeform 385"/>
            <p:cNvSpPr>
              <a:spLocks/>
            </p:cNvSpPr>
            <p:nvPr/>
          </p:nvSpPr>
          <p:spPr bwMode="auto">
            <a:xfrm>
              <a:off x="723" y="1056"/>
              <a:ext cx="3817" cy="1047"/>
            </a:xfrm>
            <a:custGeom>
              <a:avLst/>
              <a:gdLst>
                <a:gd name="T0" fmla="*/ 0 w 3817"/>
                <a:gd name="T1" fmla="*/ 1047 h 1047"/>
                <a:gd name="T2" fmla="*/ 3817 w 3817"/>
                <a:gd name="T3" fmla="*/ 0 h 1047"/>
                <a:gd name="T4" fmla="*/ 0 w 3817"/>
                <a:gd name="T5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7" h="1047">
                  <a:moveTo>
                    <a:pt x="0" y="1047"/>
                  </a:moveTo>
                  <a:lnTo>
                    <a:pt x="3817" y="0"/>
                  </a:lnTo>
                  <a:lnTo>
                    <a:pt x="0" y="1047"/>
                  </a:lnTo>
                  <a:close/>
                </a:path>
              </a:pathLst>
            </a:custGeom>
            <a:solidFill>
              <a:srgbClr val="01A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26" name="Line 386"/>
            <p:cNvSpPr>
              <a:spLocks noChangeShapeType="1"/>
            </p:cNvSpPr>
            <p:nvPr/>
          </p:nvSpPr>
          <p:spPr bwMode="auto">
            <a:xfrm flipV="1">
              <a:off x="723" y="1056"/>
              <a:ext cx="3817" cy="104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27" name="Freeform 387"/>
            <p:cNvSpPr>
              <a:spLocks/>
            </p:cNvSpPr>
            <p:nvPr/>
          </p:nvSpPr>
          <p:spPr bwMode="auto">
            <a:xfrm>
              <a:off x="723" y="1055"/>
              <a:ext cx="3817" cy="1050"/>
            </a:xfrm>
            <a:custGeom>
              <a:avLst/>
              <a:gdLst>
                <a:gd name="T0" fmla="*/ 0 w 3817"/>
                <a:gd name="T1" fmla="*/ 1050 h 1050"/>
                <a:gd name="T2" fmla="*/ 3817 w 3817"/>
                <a:gd name="T3" fmla="*/ 1 h 1050"/>
                <a:gd name="T4" fmla="*/ 3817 w 3817"/>
                <a:gd name="T5" fmla="*/ 0 h 1050"/>
                <a:gd name="T6" fmla="*/ 0 w 3817"/>
                <a:gd name="T7" fmla="*/ 1048 h 1050"/>
                <a:gd name="T8" fmla="*/ 0 w 3817"/>
                <a:gd name="T9" fmla="*/ 105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7" h="1050">
                  <a:moveTo>
                    <a:pt x="0" y="1050"/>
                  </a:moveTo>
                  <a:lnTo>
                    <a:pt x="3817" y="1"/>
                  </a:lnTo>
                  <a:lnTo>
                    <a:pt x="3817" y="0"/>
                  </a:lnTo>
                  <a:lnTo>
                    <a:pt x="0" y="1048"/>
                  </a:lnTo>
                  <a:lnTo>
                    <a:pt x="0" y="1050"/>
                  </a:lnTo>
                  <a:close/>
                </a:path>
              </a:pathLst>
            </a:custGeom>
            <a:solidFill>
              <a:srgbClr val="01A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28" name="Freeform 388"/>
            <p:cNvSpPr>
              <a:spLocks/>
            </p:cNvSpPr>
            <p:nvPr/>
          </p:nvSpPr>
          <p:spPr bwMode="auto">
            <a:xfrm>
              <a:off x="723" y="1055"/>
              <a:ext cx="3817" cy="1050"/>
            </a:xfrm>
            <a:custGeom>
              <a:avLst/>
              <a:gdLst>
                <a:gd name="T0" fmla="*/ 0 w 3817"/>
                <a:gd name="T1" fmla="*/ 1050 h 1050"/>
                <a:gd name="T2" fmla="*/ 3817 w 3817"/>
                <a:gd name="T3" fmla="*/ 1 h 1050"/>
                <a:gd name="T4" fmla="*/ 3817 w 3817"/>
                <a:gd name="T5" fmla="*/ 0 h 1050"/>
                <a:gd name="T6" fmla="*/ 0 w 3817"/>
                <a:gd name="T7" fmla="*/ 104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7" h="1050">
                  <a:moveTo>
                    <a:pt x="0" y="1050"/>
                  </a:moveTo>
                  <a:lnTo>
                    <a:pt x="3817" y="1"/>
                  </a:lnTo>
                  <a:lnTo>
                    <a:pt x="3817" y="0"/>
                  </a:lnTo>
                  <a:lnTo>
                    <a:pt x="0" y="10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29" name="Freeform 389"/>
            <p:cNvSpPr>
              <a:spLocks/>
            </p:cNvSpPr>
            <p:nvPr/>
          </p:nvSpPr>
          <p:spPr bwMode="auto">
            <a:xfrm>
              <a:off x="796" y="1102"/>
              <a:ext cx="3807" cy="1129"/>
            </a:xfrm>
            <a:custGeom>
              <a:avLst/>
              <a:gdLst>
                <a:gd name="T0" fmla="*/ 0 w 3807"/>
                <a:gd name="T1" fmla="*/ 1129 h 1129"/>
                <a:gd name="T2" fmla="*/ 3807 w 3807"/>
                <a:gd name="T3" fmla="*/ 0 h 1129"/>
                <a:gd name="T4" fmla="*/ 0 w 3807"/>
                <a:gd name="T5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07" h="1129">
                  <a:moveTo>
                    <a:pt x="0" y="1129"/>
                  </a:moveTo>
                  <a:lnTo>
                    <a:pt x="3807" y="0"/>
                  </a:lnTo>
                  <a:lnTo>
                    <a:pt x="0" y="1129"/>
                  </a:lnTo>
                  <a:close/>
                </a:path>
              </a:pathLst>
            </a:custGeom>
            <a:solidFill>
              <a:srgbClr val="01A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30" name="Line 390"/>
            <p:cNvSpPr>
              <a:spLocks noChangeShapeType="1"/>
            </p:cNvSpPr>
            <p:nvPr/>
          </p:nvSpPr>
          <p:spPr bwMode="auto">
            <a:xfrm flipV="1">
              <a:off x="796" y="1102"/>
              <a:ext cx="3807" cy="112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31" name="Freeform 391"/>
            <p:cNvSpPr>
              <a:spLocks/>
            </p:cNvSpPr>
            <p:nvPr/>
          </p:nvSpPr>
          <p:spPr bwMode="auto">
            <a:xfrm>
              <a:off x="796" y="1101"/>
              <a:ext cx="3807" cy="1130"/>
            </a:xfrm>
            <a:custGeom>
              <a:avLst/>
              <a:gdLst>
                <a:gd name="T0" fmla="*/ 0 w 3807"/>
                <a:gd name="T1" fmla="*/ 1130 h 1130"/>
                <a:gd name="T2" fmla="*/ 3807 w 3807"/>
                <a:gd name="T3" fmla="*/ 1 h 1130"/>
                <a:gd name="T4" fmla="*/ 3805 w 3807"/>
                <a:gd name="T5" fmla="*/ 0 h 1130"/>
                <a:gd name="T6" fmla="*/ 0 w 3807"/>
                <a:gd name="T7" fmla="*/ 1128 h 1130"/>
                <a:gd name="T8" fmla="*/ 0 w 3807"/>
                <a:gd name="T9" fmla="*/ 113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7" h="1130">
                  <a:moveTo>
                    <a:pt x="0" y="1130"/>
                  </a:moveTo>
                  <a:lnTo>
                    <a:pt x="3807" y="1"/>
                  </a:lnTo>
                  <a:lnTo>
                    <a:pt x="3805" y="0"/>
                  </a:lnTo>
                  <a:lnTo>
                    <a:pt x="0" y="1128"/>
                  </a:lnTo>
                  <a:lnTo>
                    <a:pt x="0" y="1130"/>
                  </a:lnTo>
                  <a:close/>
                </a:path>
              </a:pathLst>
            </a:custGeom>
            <a:solidFill>
              <a:srgbClr val="01A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32" name="Freeform 392"/>
            <p:cNvSpPr>
              <a:spLocks/>
            </p:cNvSpPr>
            <p:nvPr/>
          </p:nvSpPr>
          <p:spPr bwMode="auto">
            <a:xfrm>
              <a:off x="796" y="1101"/>
              <a:ext cx="3807" cy="1130"/>
            </a:xfrm>
            <a:custGeom>
              <a:avLst/>
              <a:gdLst>
                <a:gd name="T0" fmla="*/ 0 w 3807"/>
                <a:gd name="T1" fmla="*/ 1130 h 1130"/>
                <a:gd name="T2" fmla="*/ 3807 w 3807"/>
                <a:gd name="T3" fmla="*/ 1 h 1130"/>
                <a:gd name="T4" fmla="*/ 3805 w 3807"/>
                <a:gd name="T5" fmla="*/ 0 h 1130"/>
                <a:gd name="T6" fmla="*/ 0 w 3807"/>
                <a:gd name="T7" fmla="*/ 1128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07" h="1130">
                  <a:moveTo>
                    <a:pt x="0" y="1130"/>
                  </a:moveTo>
                  <a:lnTo>
                    <a:pt x="3807" y="1"/>
                  </a:lnTo>
                  <a:lnTo>
                    <a:pt x="3805" y="0"/>
                  </a:lnTo>
                  <a:lnTo>
                    <a:pt x="0" y="1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33" name="Freeform 393"/>
            <p:cNvSpPr>
              <a:spLocks/>
            </p:cNvSpPr>
            <p:nvPr/>
          </p:nvSpPr>
          <p:spPr bwMode="auto">
            <a:xfrm>
              <a:off x="831" y="2507"/>
              <a:ext cx="443" cy="180"/>
            </a:xfrm>
            <a:custGeom>
              <a:avLst/>
              <a:gdLst>
                <a:gd name="T0" fmla="*/ 7 w 443"/>
                <a:gd name="T1" fmla="*/ 180 h 180"/>
                <a:gd name="T2" fmla="*/ 443 w 443"/>
                <a:gd name="T3" fmla="*/ 21 h 180"/>
                <a:gd name="T4" fmla="*/ 436 w 443"/>
                <a:gd name="T5" fmla="*/ 0 h 180"/>
                <a:gd name="T6" fmla="*/ 0 w 443"/>
                <a:gd name="T7" fmla="*/ 159 h 180"/>
                <a:gd name="T8" fmla="*/ 7 w 443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80">
                  <a:moveTo>
                    <a:pt x="7" y="180"/>
                  </a:moveTo>
                  <a:lnTo>
                    <a:pt x="443" y="21"/>
                  </a:lnTo>
                  <a:lnTo>
                    <a:pt x="436" y="0"/>
                  </a:lnTo>
                  <a:lnTo>
                    <a:pt x="0" y="159"/>
                  </a:lnTo>
                  <a:lnTo>
                    <a:pt x="7" y="180"/>
                  </a:lnTo>
                  <a:close/>
                </a:path>
              </a:pathLst>
            </a:custGeom>
            <a:solidFill>
              <a:srgbClr val="0A5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34" name="Freeform 394"/>
            <p:cNvSpPr>
              <a:spLocks/>
            </p:cNvSpPr>
            <p:nvPr/>
          </p:nvSpPr>
          <p:spPr bwMode="auto">
            <a:xfrm>
              <a:off x="831" y="2507"/>
              <a:ext cx="443" cy="180"/>
            </a:xfrm>
            <a:custGeom>
              <a:avLst/>
              <a:gdLst>
                <a:gd name="T0" fmla="*/ 7 w 443"/>
                <a:gd name="T1" fmla="*/ 180 h 180"/>
                <a:gd name="T2" fmla="*/ 443 w 443"/>
                <a:gd name="T3" fmla="*/ 21 h 180"/>
                <a:gd name="T4" fmla="*/ 436 w 443"/>
                <a:gd name="T5" fmla="*/ 0 h 180"/>
                <a:gd name="T6" fmla="*/ 0 w 443"/>
                <a:gd name="T7" fmla="*/ 15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3" h="180">
                  <a:moveTo>
                    <a:pt x="7" y="180"/>
                  </a:moveTo>
                  <a:lnTo>
                    <a:pt x="443" y="21"/>
                  </a:lnTo>
                  <a:lnTo>
                    <a:pt x="436" y="0"/>
                  </a:lnTo>
                  <a:lnTo>
                    <a:pt x="0" y="1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35" name="Freeform 395"/>
            <p:cNvSpPr>
              <a:spLocks/>
            </p:cNvSpPr>
            <p:nvPr/>
          </p:nvSpPr>
          <p:spPr bwMode="auto">
            <a:xfrm>
              <a:off x="1181" y="2497"/>
              <a:ext cx="135" cy="77"/>
            </a:xfrm>
            <a:custGeom>
              <a:avLst/>
              <a:gdLst>
                <a:gd name="T0" fmla="*/ 135 w 135"/>
                <a:gd name="T1" fmla="*/ 0 h 77"/>
                <a:gd name="T2" fmla="*/ 135 w 135"/>
                <a:gd name="T3" fmla="*/ 0 h 77"/>
                <a:gd name="T4" fmla="*/ 118 w 135"/>
                <a:gd name="T5" fmla="*/ 15 h 77"/>
                <a:gd name="T6" fmla="*/ 102 w 135"/>
                <a:gd name="T7" fmla="*/ 36 h 77"/>
                <a:gd name="T8" fmla="*/ 86 w 135"/>
                <a:gd name="T9" fmla="*/ 59 h 77"/>
                <a:gd name="T10" fmla="*/ 75 w 135"/>
                <a:gd name="T11" fmla="*/ 77 h 77"/>
                <a:gd name="T12" fmla="*/ 57 w 135"/>
                <a:gd name="T13" fmla="*/ 32 h 77"/>
                <a:gd name="T14" fmla="*/ 0 w 135"/>
                <a:gd name="T15" fmla="*/ 4 h 77"/>
                <a:gd name="T16" fmla="*/ 0 w 135"/>
                <a:gd name="T17" fmla="*/ 4 h 77"/>
                <a:gd name="T18" fmla="*/ 22 w 135"/>
                <a:gd name="T19" fmla="*/ 6 h 77"/>
                <a:gd name="T20" fmla="*/ 43 w 135"/>
                <a:gd name="T21" fmla="*/ 7 h 77"/>
                <a:gd name="T22" fmla="*/ 63 w 135"/>
                <a:gd name="T23" fmla="*/ 6 h 77"/>
                <a:gd name="T24" fmla="*/ 81 w 135"/>
                <a:gd name="T25" fmla="*/ 6 h 77"/>
                <a:gd name="T26" fmla="*/ 111 w 135"/>
                <a:gd name="T27" fmla="*/ 1 h 77"/>
                <a:gd name="T28" fmla="*/ 135 w 135"/>
                <a:gd name="T29" fmla="*/ 0 h 77"/>
                <a:gd name="T30" fmla="*/ 135 w 135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77">
                  <a:moveTo>
                    <a:pt x="135" y="0"/>
                  </a:moveTo>
                  <a:lnTo>
                    <a:pt x="135" y="0"/>
                  </a:lnTo>
                  <a:lnTo>
                    <a:pt x="118" y="15"/>
                  </a:lnTo>
                  <a:lnTo>
                    <a:pt x="102" y="36"/>
                  </a:lnTo>
                  <a:lnTo>
                    <a:pt x="86" y="59"/>
                  </a:lnTo>
                  <a:lnTo>
                    <a:pt x="75" y="77"/>
                  </a:lnTo>
                  <a:lnTo>
                    <a:pt x="57" y="3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2" y="6"/>
                  </a:lnTo>
                  <a:lnTo>
                    <a:pt x="43" y="7"/>
                  </a:lnTo>
                  <a:lnTo>
                    <a:pt x="63" y="6"/>
                  </a:lnTo>
                  <a:lnTo>
                    <a:pt x="81" y="6"/>
                  </a:lnTo>
                  <a:lnTo>
                    <a:pt x="111" y="1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A5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36" name="Freeform 396"/>
            <p:cNvSpPr>
              <a:spLocks/>
            </p:cNvSpPr>
            <p:nvPr/>
          </p:nvSpPr>
          <p:spPr bwMode="auto">
            <a:xfrm>
              <a:off x="1137" y="3340"/>
              <a:ext cx="1" cy="59"/>
            </a:xfrm>
            <a:custGeom>
              <a:avLst/>
              <a:gdLst>
                <a:gd name="T0" fmla="*/ 0 h 59"/>
                <a:gd name="T1" fmla="*/ 59 h 59"/>
                <a:gd name="T2" fmla="*/ 0 h 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9">
                  <a:moveTo>
                    <a:pt x="0" y="0"/>
                  </a:move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37" name="Line 397"/>
            <p:cNvSpPr>
              <a:spLocks noChangeShapeType="1"/>
            </p:cNvSpPr>
            <p:nvPr/>
          </p:nvSpPr>
          <p:spPr bwMode="auto">
            <a:xfrm>
              <a:off x="1137" y="3340"/>
              <a:ext cx="1" cy="5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38" name="Rectangle 398"/>
            <p:cNvSpPr>
              <a:spLocks noChangeArrowheads="1"/>
            </p:cNvSpPr>
            <p:nvPr/>
          </p:nvSpPr>
          <p:spPr bwMode="auto">
            <a:xfrm>
              <a:off x="1118" y="3340"/>
              <a:ext cx="39" cy="59"/>
            </a:xfrm>
            <a:prstGeom prst="rect">
              <a:avLst/>
            </a:pr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39" name="Freeform 399"/>
            <p:cNvSpPr>
              <a:spLocks/>
            </p:cNvSpPr>
            <p:nvPr/>
          </p:nvSpPr>
          <p:spPr bwMode="auto">
            <a:xfrm>
              <a:off x="1118" y="3340"/>
              <a:ext cx="39" cy="59"/>
            </a:xfrm>
            <a:custGeom>
              <a:avLst/>
              <a:gdLst>
                <a:gd name="T0" fmla="*/ 0 w 39"/>
                <a:gd name="T1" fmla="*/ 0 h 59"/>
                <a:gd name="T2" fmla="*/ 0 w 39"/>
                <a:gd name="T3" fmla="*/ 59 h 59"/>
                <a:gd name="T4" fmla="*/ 39 w 39"/>
                <a:gd name="T5" fmla="*/ 59 h 59"/>
                <a:gd name="T6" fmla="*/ 39 w 3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9">
                  <a:moveTo>
                    <a:pt x="0" y="0"/>
                  </a:moveTo>
                  <a:lnTo>
                    <a:pt x="0" y="59"/>
                  </a:lnTo>
                  <a:lnTo>
                    <a:pt x="39" y="59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40" name="Freeform 400"/>
            <p:cNvSpPr>
              <a:spLocks/>
            </p:cNvSpPr>
            <p:nvPr/>
          </p:nvSpPr>
          <p:spPr bwMode="auto">
            <a:xfrm>
              <a:off x="1101" y="3383"/>
              <a:ext cx="71" cy="44"/>
            </a:xfrm>
            <a:custGeom>
              <a:avLst/>
              <a:gdLst>
                <a:gd name="T0" fmla="*/ 36 w 71"/>
                <a:gd name="T1" fmla="*/ 11 h 44"/>
                <a:gd name="T2" fmla="*/ 36 w 71"/>
                <a:gd name="T3" fmla="*/ 11 h 44"/>
                <a:gd name="T4" fmla="*/ 43 w 71"/>
                <a:gd name="T5" fmla="*/ 7 h 44"/>
                <a:gd name="T6" fmla="*/ 53 w 71"/>
                <a:gd name="T7" fmla="*/ 3 h 44"/>
                <a:gd name="T8" fmla="*/ 63 w 71"/>
                <a:gd name="T9" fmla="*/ 0 h 44"/>
                <a:gd name="T10" fmla="*/ 71 w 71"/>
                <a:gd name="T11" fmla="*/ 0 h 44"/>
                <a:gd name="T12" fmla="*/ 71 w 71"/>
                <a:gd name="T13" fmla="*/ 0 h 44"/>
                <a:gd name="T14" fmla="*/ 60 w 71"/>
                <a:gd name="T15" fmla="*/ 9 h 44"/>
                <a:gd name="T16" fmla="*/ 50 w 71"/>
                <a:gd name="T17" fmla="*/ 18 h 44"/>
                <a:gd name="T18" fmla="*/ 42 w 71"/>
                <a:gd name="T19" fmla="*/ 31 h 44"/>
                <a:gd name="T20" fmla="*/ 36 w 71"/>
                <a:gd name="T21" fmla="*/ 44 h 44"/>
                <a:gd name="T22" fmla="*/ 36 w 71"/>
                <a:gd name="T23" fmla="*/ 44 h 44"/>
                <a:gd name="T24" fmla="*/ 29 w 71"/>
                <a:gd name="T25" fmla="*/ 31 h 44"/>
                <a:gd name="T26" fmla="*/ 21 w 71"/>
                <a:gd name="T27" fmla="*/ 18 h 44"/>
                <a:gd name="T28" fmla="*/ 11 w 71"/>
                <a:gd name="T29" fmla="*/ 9 h 44"/>
                <a:gd name="T30" fmla="*/ 0 w 71"/>
                <a:gd name="T31" fmla="*/ 0 h 44"/>
                <a:gd name="T32" fmla="*/ 0 w 71"/>
                <a:gd name="T33" fmla="*/ 0 h 44"/>
                <a:gd name="T34" fmla="*/ 10 w 71"/>
                <a:gd name="T35" fmla="*/ 0 h 44"/>
                <a:gd name="T36" fmla="*/ 19 w 71"/>
                <a:gd name="T37" fmla="*/ 3 h 44"/>
                <a:gd name="T38" fmla="*/ 28 w 71"/>
                <a:gd name="T39" fmla="*/ 7 h 44"/>
                <a:gd name="T40" fmla="*/ 36 w 71"/>
                <a:gd name="T41" fmla="*/ 11 h 44"/>
                <a:gd name="T42" fmla="*/ 36 w 71"/>
                <a:gd name="T43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44">
                  <a:moveTo>
                    <a:pt x="36" y="11"/>
                  </a:moveTo>
                  <a:lnTo>
                    <a:pt x="36" y="11"/>
                  </a:lnTo>
                  <a:lnTo>
                    <a:pt x="43" y="7"/>
                  </a:lnTo>
                  <a:lnTo>
                    <a:pt x="53" y="3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0" y="9"/>
                  </a:lnTo>
                  <a:lnTo>
                    <a:pt x="50" y="18"/>
                  </a:lnTo>
                  <a:lnTo>
                    <a:pt x="42" y="31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29" y="31"/>
                  </a:lnTo>
                  <a:lnTo>
                    <a:pt x="21" y="18"/>
                  </a:lnTo>
                  <a:lnTo>
                    <a:pt x="11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9" y="3"/>
                  </a:lnTo>
                  <a:lnTo>
                    <a:pt x="28" y="7"/>
                  </a:lnTo>
                  <a:lnTo>
                    <a:pt x="36" y="11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41" name="Freeform 401"/>
            <p:cNvSpPr>
              <a:spLocks/>
            </p:cNvSpPr>
            <p:nvPr/>
          </p:nvSpPr>
          <p:spPr bwMode="auto">
            <a:xfrm>
              <a:off x="1101" y="3312"/>
              <a:ext cx="71" cy="43"/>
            </a:xfrm>
            <a:custGeom>
              <a:avLst/>
              <a:gdLst>
                <a:gd name="T0" fmla="*/ 36 w 71"/>
                <a:gd name="T1" fmla="*/ 31 h 43"/>
                <a:gd name="T2" fmla="*/ 36 w 71"/>
                <a:gd name="T3" fmla="*/ 31 h 43"/>
                <a:gd name="T4" fmla="*/ 28 w 71"/>
                <a:gd name="T5" fmla="*/ 36 h 43"/>
                <a:gd name="T6" fmla="*/ 19 w 71"/>
                <a:gd name="T7" fmla="*/ 39 h 43"/>
                <a:gd name="T8" fmla="*/ 10 w 71"/>
                <a:gd name="T9" fmla="*/ 42 h 43"/>
                <a:gd name="T10" fmla="*/ 0 w 71"/>
                <a:gd name="T11" fmla="*/ 43 h 43"/>
                <a:gd name="T12" fmla="*/ 0 w 71"/>
                <a:gd name="T13" fmla="*/ 43 h 43"/>
                <a:gd name="T14" fmla="*/ 11 w 71"/>
                <a:gd name="T15" fmla="*/ 33 h 43"/>
                <a:gd name="T16" fmla="*/ 21 w 71"/>
                <a:gd name="T17" fmla="*/ 24 h 43"/>
                <a:gd name="T18" fmla="*/ 29 w 71"/>
                <a:gd name="T19" fmla="*/ 12 h 43"/>
                <a:gd name="T20" fmla="*/ 36 w 71"/>
                <a:gd name="T21" fmla="*/ 0 h 43"/>
                <a:gd name="T22" fmla="*/ 36 w 71"/>
                <a:gd name="T23" fmla="*/ 0 h 43"/>
                <a:gd name="T24" fmla="*/ 42 w 71"/>
                <a:gd name="T25" fmla="*/ 12 h 43"/>
                <a:gd name="T26" fmla="*/ 50 w 71"/>
                <a:gd name="T27" fmla="*/ 24 h 43"/>
                <a:gd name="T28" fmla="*/ 60 w 71"/>
                <a:gd name="T29" fmla="*/ 33 h 43"/>
                <a:gd name="T30" fmla="*/ 71 w 71"/>
                <a:gd name="T31" fmla="*/ 43 h 43"/>
                <a:gd name="T32" fmla="*/ 71 w 71"/>
                <a:gd name="T33" fmla="*/ 43 h 43"/>
                <a:gd name="T34" fmla="*/ 61 w 71"/>
                <a:gd name="T35" fmla="*/ 42 h 43"/>
                <a:gd name="T36" fmla="*/ 53 w 71"/>
                <a:gd name="T37" fmla="*/ 39 h 43"/>
                <a:gd name="T38" fmla="*/ 43 w 71"/>
                <a:gd name="T39" fmla="*/ 36 h 43"/>
                <a:gd name="T40" fmla="*/ 36 w 71"/>
                <a:gd name="T41" fmla="*/ 31 h 43"/>
                <a:gd name="T42" fmla="*/ 36 w 71"/>
                <a:gd name="T43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43">
                  <a:moveTo>
                    <a:pt x="36" y="31"/>
                  </a:moveTo>
                  <a:lnTo>
                    <a:pt x="36" y="31"/>
                  </a:lnTo>
                  <a:lnTo>
                    <a:pt x="28" y="36"/>
                  </a:lnTo>
                  <a:lnTo>
                    <a:pt x="19" y="39"/>
                  </a:lnTo>
                  <a:lnTo>
                    <a:pt x="10" y="4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1" y="33"/>
                  </a:lnTo>
                  <a:lnTo>
                    <a:pt x="21" y="24"/>
                  </a:lnTo>
                  <a:lnTo>
                    <a:pt x="29" y="1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2" y="12"/>
                  </a:lnTo>
                  <a:lnTo>
                    <a:pt x="50" y="24"/>
                  </a:lnTo>
                  <a:lnTo>
                    <a:pt x="60" y="33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61" y="42"/>
                  </a:lnTo>
                  <a:lnTo>
                    <a:pt x="53" y="39"/>
                  </a:lnTo>
                  <a:lnTo>
                    <a:pt x="43" y="36"/>
                  </a:lnTo>
                  <a:lnTo>
                    <a:pt x="36" y="31"/>
                  </a:lnTo>
                  <a:lnTo>
                    <a:pt x="36" y="31"/>
                  </a:lnTo>
                  <a:close/>
                </a:path>
              </a:pathLst>
            </a:cu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42" name="Freeform 402"/>
            <p:cNvSpPr>
              <a:spLocks/>
            </p:cNvSpPr>
            <p:nvPr/>
          </p:nvSpPr>
          <p:spPr bwMode="auto">
            <a:xfrm>
              <a:off x="1497" y="1216"/>
              <a:ext cx="3317" cy="1219"/>
            </a:xfrm>
            <a:custGeom>
              <a:avLst/>
              <a:gdLst>
                <a:gd name="T0" fmla="*/ 0 w 3317"/>
                <a:gd name="T1" fmla="*/ 1219 h 1219"/>
                <a:gd name="T2" fmla="*/ 3317 w 3317"/>
                <a:gd name="T3" fmla="*/ 1 h 1219"/>
                <a:gd name="T4" fmla="*/ 3316 w 3317"/>
                <a:gd name="T5" fmla="*/ 0 h 1219"/>
                <a:gd name="T6" fmla="*/ 0 w 3317"/>
                <a:gd name="T7" fmla="*/ 1218 h 1219"/>
                <a:gd name="T8" fmla="*/ 0 w 3317"/>
                <a:gd name="T9" fmla="*/ 121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7" h="1219">
                  <a:moveTo>
                    <a:pt x="0" y="1219"/>
                  </a:moveTo>
                  <a:lnTo>
                    <a:pt x="3317" y="1"/>
                  </a:lnTo>
                  <a:lnTo>
                    <a:pt x="3316" y="0"/>
                  </a:lnTo>
                  <a:lnTo>
                    <a:pt x="0" y="1218"/>
                  </a:lnTo>
                  <a:lnTo>
                    <a:pt x="0" y="1219"/>
                  </a:lnTo>
                  <a:close/>
                </a:path>
              </a:pathLst>
            </a:custGeom>
            <a:solidFill>
              <a:srgbClr val="0A5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43" name="Freeform 403"/>
            <p:cNvSpPr>
              <a:spLocks/>
            </p:cNvSpPr>
            <p:nvPr/>
          </p:nvSpPr>
          <p:spPr bwMode="auto">
            <a:xfrm>
              <a:off x="1497" y="1216"/>
              <a:ext cx="3317" cy="1219"/>
            </a:xfrm>
            <a:custGeom>
              <a:avLst/>
              <a:gdLst>
                <a:gd name="T0" fmla="*/ 0 w 3317"/>
                <a:gd name="T1" fmla="*/ 1219 h 1219"/>
                <a:gd name="T2" fmla="*/ 3317 w 3317"/>
                <a:gd name="T3" fmla="*/ 1 h 1219"/>
                <a:gd name="T4" fmla="*/ 3316 w 3317"/>
                <a:gd name="T5" fmla="*/ 0 h 1219"/>
                <a:gd name="T6" fmla="*/ 0 w 3317"/>
                <a:gd name="T7" fmla="*/ 1218 h 1219"/>
                <a:gd name="T8" fmla="*/ 0 w 3317"/>
                <a:gd name="T9" fmla="*/ 121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7" h="1219">
                  <a:moveTo>
                    <a:pt x="0" y="1219"/>
                  </a:moveTo>
                  <a:lnTo>
                    <a:pt x="3317" y="1"/>
                  </a:lnTo>
                  <a:lnTo>
                    <a:pt x="3316" y="0"/>
                  </a:lnTo>
                  <a:lnTo>
                    <a:pt x="0" y="1218"/>
                  </a:lnTo>
                  <a:lnTo>
                    <a:pt x="0" y="12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44" name="Freeform 404"/>
            <p:cNvSpPr>
              <a:spLocks/>
            </p:cNvSpPr>
            <p:nvPr/>
          </p:nvSpPr>
          <p:spPr bwMode="auto">
            <a:xfrm>
              <a:off x="4811" y="1214"/>
              <a:ext cx="7" cy="5"/>
            </a:xfrm>
            <a:custGeom>
              <a:avLst/>
              <a:gdLst>
                <a:gd name="T0" fmla="*/ 3 w 7"/>
                <a:gd name="T1" fmla="*/ 0 h 5"/>
                <a:gd name="T2" fmla="*/ 3 w 7"/>
                <a:gd name="T3" fmla="*/ 0 h 5"/>
                <a:gd name="T4" fmla="*/ 0 w 7"/>
                <a:gd name="T5" fmla="*/ 0 h 5"/>
                <a:gd name="T6" fmla="*/ 2 w 7"/>
                <a:gd name="T7" fmla="*/ 5 h 5"/>
                <a:gd name="T8" fmla="*/ 2 w 7"/>
                <a:gd name="T9" fmla="*/ 5 h 5"/>
                <a:gd name="T10" fmla="*/ 5 w 7"/>
                <a:gd name="T11" fmla="*/ 2 h 5"/>
                <a:gd name="T12" fmla="*/ 5 w 7"/>
                <a:gd name="T13" fmla="*/ 2 h 5"/>
                <a:gd name="T14" fmla="*/ 7 w 7"/>
                <a:gd name="T15" fmla="*/ 0 h 5"/>
                <a:gd name="T16" fmla="*/ 7 w 7"/>
                <a:gd name="T17" fmla="*/ 0 h 5"/>
                <a:gd name="T18" fmla="*/ 3 w 7"/>
                <a:gd name="T19" fmla="*/ 0 h 5"/>
                <a:gd name="T20" fmla="*/ 3 w 7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A5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45" name="Freeform 405"/>
            <p:cNvSpPr>
              <a:spLocks/>
            </p:cNvSpPr>
            <p:nvPr/>
          </p:nvSpPr>
          <p:spPr bwMode="auto">
            <a:xfrm>
              <a:off x="1497" y="1227"/>
              <a:ext cx="3317" cy="1220"/>
            </a:xfrm>
            <a:custGeom>
              <a:avLst/>
              <a:gdLst>
                <a:gd name="T0" fmla="*/ 0 w 3317"/>
                <a:gd name="T1" fmla="*/ 1220 h 1220"/>
                <a:gd name="T2" fmla="*/ 3317 w 3317"/>
                <a:gd name="T3" fmla="*/ 1 h 1220"/>
                <a:gd name="T4" fmla="*/ 3316 w 3317"/>
                <a:gd name="T5" fmla="*/ 0 h 1220"/>
                <a:gd name="T6" fmla="*/ 0 w 3317"/>
                <a:gd name="T7" fmla="*/ 1218 h 1220"/>
                <a:gd name="T8" fmla="*/ 0 w 3317"/>
                <a:gd name="T9" fmla="*/ 1220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7" h="1220">
                  <a:moveTo>
                    <a:pt x="0" y="1220"/>
                  </a:moveTo>
                  <a:lnTo>
                    <a:pt x="3317" y="1"/>
                  </a:lnTo>
                  <a:lnTo>
                    <a:pt x="3316" y="0"/>
                  </a:lnTo>
                  <a:lnTo>
                    <a:pt x="0" y="1218"/>
                  </a:lnTo>
                  <a:lnTo>
                    <a:pt x="0" y="1220"/>
                  </a:lnTo>
                  <a:close/>
                </a:path>
              </a:pathLst>
            </a:cu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46" name="Freeform 406"/>
            <p:cNvSpPr>
              <a:spLocks/>
            </p:cNvSpPr>
            <p:nvPr/>
          </p:nvSpPr>
          <p:spPr bwMode="auto">
            <a:xfrm>
              <a:off x="1497" y="1227"/>
              <a:ext cx="3317" cy="1220"/>
            </a:xfrm>
            <a:custGeom>
              <a:avLst/>
              <a:gdLst>
                <a:gd name="T0" fmla="*/ 0 w 3317"/>
                <a:gd name="T1" fmla="*/ 1220 h 1220"/>
                <a:gd name="T2" fmla="*/ 3317 w 3317"/>
                <a:gd name="T3" fmla="*/ 1 h 1220"/>
                <a:gd name="T4" fmla="*/ 3316 w 3317"/>
                <a:gd name="T5" fmla="*/ 0 h 1220"/>
                <a:gd name="T6" fmla="*/ 0 w 3317"/>
                <a:gd name="T7" fmla="*/ 1218 h 1220"/>
                <a:gd name="T8" fmla="*/ 0 w 3317"/>
                <a:gd name="T9" fmla="*/ 1220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7" h="1220">
                  <a:moveTo>
                    <a:pt x="0" y="1220"/>
                  </a:moveTo>
                  <a:lnTo>
                    <a:pt x="3317" y="1"/>
                  </a:lnTo>
                  <a:lnTo>
                    <a:pt x="3316" y="0"/>
                  </a:lnTo>
                  <a:lnTo>
                    <a:pt x="0" y="1218"/>
                  </a:lnTo>
                  <a:lnTo>
                    <a:pt x="0" y="1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47" name="Freeform 407"/>
            <p:cNvSpPr>
              <a:spLocks/>
            </p:cNvSpPr>
            <p:nvPr/>
          </p:nvSpPr>
          <p:spPr bwMode="auto">
            <a:xfrm>
              <a:off x="4811" y="1226"/>
              <a:ext cx="7" cy="4"/>
            </a:xfrm>
            <a:custGeom>
              <a:avLst/>
              <a:gdLst>
                <a:gd name="T0" fmla="*/ 3 w 7"/>
                <a:gd name="T1" fmla="*/ 0 h 4"/>
                <a:gd name="T2" fmla="*/ 3 w 7"/>
                <a:gd name="T3" fmla="*/ 0 h 4"/>
                <a:gd name="T4" fmla="*/ 0 w 7"/>
                <a:gd name="T5" fmla="*/ 0 h 4"/>
                <a:gd name="T6" fmla="*/ 2 w 7"/>
                <a:gd name="T7" fmla="*/ 4 h 4"/>
                <a:gd name="T8" fmla="*/ 2 w 7"/>
                <a:gd name="T9" fmla="*/ 4 h 4"/>
                <a:gd name="T10" fmla="*/ 5 w 7"/>
                <a:gd name="T11" fmla="*/ 1 h 4"/>
                <a:gd name="T12" fmla="*/ 5 w 7"/>
                <a:gd name="T13" fmla="*/ 1 h 4"/>
                <a:gd name="T14" fmla="*/ 7 w 7"/>
                <a:gd name="T15" fmla="*/ 0 h 4"/>
                <a:gd name="T16" fmla="*/ 7 w 7"/>
                <a:gd name="T17" fmla="*/ 0 h 4"/>
                <a:gd name="T18" fmla="*/ 3 w 7"/>
                <a:gd name="T19" fmla="*/ 0 h 4"/>
                <a:gd name="T20" fmla="*/ 3 w 7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48" name="Freeform 408"/>
            <p:cNvSpPr>
              <a:spLocks/>
            </p:cNvSpPr>
            <p:nvPr/>
          </p:nvSpPr>
          <p:spPr bwMode="auto">
            <a:xfrm>
              <a:off x="2258" y="1226"/>
              <a:ext cx="2556" cy="940"/>
            </a:xfrm>
            <a:custGeom>
              <a:avLst/>
              <a:gdLst>
                <a:gd name="T0" fmla="*/ 2 w 2556"/>
                <a:gd name="T1" fmla="*/ 940 h 940"/>
                <a:gd name="T2" fmla="*/ 2556 w 2556"/>
                <a:gd name="T3" fmla="*/ 2 h 940"/>
                <a:gd name="T4" fmla="*/ 2555 w 2556"/>
                <a:gd name="T5" fmla="*/ 0 h 940"/>
                <a:gd name="T6" fmla="*/ 0 w 2556"/>
                <a:gd name="T7" fmla="*/ 938 h 940"/>
                <a:gd name="T8" fmla="*/ 2 w 2556"/>
                <a:gd name="T9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6" h="940">
                  <a:moveTo>
                    <a:pt x="2" y="940"/>
                  </a:moveTo>
                  <a:lnTo>
                    <a:pt x="2556" y="2"/>
                  </a:lnTo>
                  <a:lnTo>
                    <a:pt x="2555" y="0"/>
                  </a:lnTo>
                  <a:lnTo>
                    <a:pt x="0" y="938"/>
                  </a:lnTo>
                  <a:lnTo>
                    <a:pt x="2" y="940"/>
                  </a:lnTo>
                  <a:close/>
                </a:path>
              </a:pathLst>
            </a:cu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49" name="Freeform 409"/>
            <p:cNvSpPr>
              <a:spLocks/>
            </p:cNvSpPr>
            <p:nvPr/>
          </p:nvSpPr>
          <p:spPr bwMode="auto">
            <a:xfrm>
              <a:off x="2258" y="1226"/>
              <a:ext cx="2556" cy="940"/>
            </a:xfrm>
            <a:custGeom>
              <a:avLst/>
              <a:gdLst>
                <a:gd name="T0" fmla="*/ 2 w 2556"/>
                <a:gd name="T1" fmla="*/ 940 h 940"/>
                <a:gd name="T2" fmla="*/ 2556 w 2556"/>
                <a:gd name="T3" fmla="*/ 2 h 940"/>
                <a:gd name="T4" fmla="*/ 2555 w 2556"/>
                <a:gd name="T5" fmla="*/ 0 h 940"/>
                <a:gd name="T6" fmla="*/ 0 w 2556"/>
                <a:gd name="T7" fmla="*/ 938 h 940"/>
                <a:gd name="T8" fmla="*/ 2 w 2556"/>
                <a:gd name="T9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6" h="940">
                  <a:moveTo>
                    <a:pt x="2" y="940"/>
                  </a:moveTo>
                  <a:lnTo>
                    <a:pt x="2556" y="2"/>
                  </a:lnTo>
                  <a:lnTo>
                    <a:pt x="2555" y="0"/>
                  </a:lnTo>
                  <a:lnTo>
                    <a:pt x="0" y="938"/>
                  </a:lnTo>
                  <a:lnTo>
                    <a:pt x="2" y="9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50" name="Freeform 410"/>
            <p:cNvSpPr>
              <a:spLocks/>
            </p:cNvSpPr>
            <p:nvPr/>
          </p:nvSpPr>
          <p:spPr bwMode="auto">
            <a:xfrm>
              <a:off x="4809" y="1223"/>
              <a:ext cx="15" cy="10"/>
            </a:xfrm>
            <a:custGeom>
              <a:avLst/>
              <a:gdLst>
                <a:gd name="T0" fmla="*/ 8 w 15"/>
                <a:gd name="T1" fmla="*/ 1 h 10"/>
                <a:gd name="T2" fmla="*/ 8 w 15"/>
                <a:gd name="T3" fmla="*/ 1 h 10"/>
                <a:gd name="T4" fmla="*/ 0 w 15"/>
                <a:gd name="T5" fmla="*/ 1 h 10"/>
                <a:gd name="T6" fmla="*/ 4 w 15"/>
                <a:gd name="T7" fmla="*/ 10 h 10"/>
                <a:gd name="T8" fmla="*/ 4 w 15"/>
                <a:gd name="T9" fmla="*/ 10 h 10"/>
                <a:gd name="T10" fmla="*/ 8 w 15"/>
                <a:gd name="T11" fmla="*/ 4 h 10"/>
                <a:gd name="T12" fmla="*/ 8 w 15"/>
                <a:gd name="T13" fmla="*/ 4 h 10"/>
                <a:gd name="T14" fmla="*/ 15 w 15"/>
                <a:gd name="T15" fmla="*/ 0 h 10"/>
                <a:gd name="T16" fmla="*/ 15 w 15"/>
                <a:gd name="T17" fmla="*/ 0 h 10"/>
                <a:gd name="T18" fmla="*/ 8 w 15"/>
                <a:gd name="T19" fmla="*/ 1 h 10"/>
                <a:gd name="T20" fmla="*/ 8 w 15"/>
                <a:gd name="T2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8" y="1"/>
                  </a:moveTo>
                  <a:lnTo>
                    <a:pt x="8" y="1"/>
                  </a:lnTo>
                  <a:lnTo>
                    <a:pt x="0" y="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4"/>
                  </a:lnTo>
                  <a:lnTo>
                    <a:pt x="8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52" name="Group 612"/>
          <p:cNvGrpSpPr>
            <a:grpSpLocks/>
          </p:cNvGrpSpPr>
          <p:nvPr/>
        </p:nvGrpSpPr>
        <p:grpSpPr bwMode="auto">
          <a:xfrm>
            <a:off x="2003425" y="1738313"/>
            <a:ext cx="5738813" cy="2147887"/>
            <a:chOff x="1262" y="1095"/>
            <a:chExt cx="3615" cy="1353"/>
          </a:xfrm>
        </p:grpSpPr>
        <p:sp>
          <p:nvSpPr>
            <p:cNvPr id="10652" name="Freeform 412"/>
            <p:cNvSpPr>
              <a:spLocks/>
            </p:cNvSpPr>
            <p:nvPr/>
          </p:nvSpPr>
          <p:spPr bwMode="auto">
            <a:xfrm>
              <a:off x="2947" y="1226"/>
              <a:ext cx="1867" cy="688"/>
            </a:xfrm>
            <a:custGeom>
              <a:avLst/>
              <a:gdLst>
                <a:gd name="T0" fmla="*/ 1 w 1867"/>
                <a:gd name="T1" fmla="*/ 688 h 688"/>
                <a:gd name="T2" fmla="*/ 1867 w 1867"/>
                <a:gd name="T3" fmla="*/ 4 h 688"/>
                <a:gd name="T4" fmla="*/ 1866 w 1867"/>
                <a:gd name="T5" fmla="*/ 0 h 688"/>
                <a:gd name="T6" fmla="*/ 0 w 1867"/>
                <a:gd name="T7" fmla="*/ 684 h 688"/>
                <a:gd name="T8" fmla="*/ 1 w 1867"/>
                <a:gd name="T9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7" h="688">
                  <a:moveTo>
                    <a:pt x="1" y="688"/>
                  </a:moveTo>
                  <a:lnTo>
                    <a:pt x="1867" y="4"/>
                  </a:lnTo>
                  <a:lnTo>
                    <a:pt x="1866" y="0"/>
                  </a:lnTo>
                  <a:lnTo>
                    <a:pt x="0" y="684"/>
                  </a:lnTo>
                  <a:lnTo>
                    <a:pt x="1" y="688"/>
                  </a:lnTo>
                  <a:close/>
                </a:path>
              </a:pathLst>
            </a:cu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53" name="Freeform 413"/>
            <p:cNvSpPr>
              <a:spLocks/>
            </p:cNvSpPr>
            <p:nvPr/>
          </p:nvSpPr>
          <p:spPr bwMode="auto">
            <a:xfrm>
              <a:off x="2947" y="1226"/>
              <a:ext cx="1867" cy="688"/>
            </a:xfrm>
            <a:custGeom>
              <a:avLst/>
              <a:gdLst>
                <a:gd name="T0" fmla="*/ 1 w 1867"/>
                <a:gd name="T1" fmla="*/ 688 h 688"/>
                <a:gd name="T2" fmla="*/ 1867 w 1867"/>
                <a:gd name="T3" fmla="*/ 4 h 688"/>
                <a:gd name="T4" fmla="*/ 1866 w 1867"/>
                <a:gd name="T5" fmla="*/ 0 h 688"/>
                <a:gd name="T6" fmla="*/ 0 w 1867"/>
                <a:gd name="T7" fmla="*/ 684 h 688"/>
                <a:gd name="T8" fmla="*/ 1 w 1867"/>
                <a:gd name="T9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7" h="688">
                  <a:moveTo>
                    <a:pt x="1" y="688"/>
                  </a:moveTo>
                  <a:lnTo>
                    <a:pt x="1867" y="4"/>
                  </a:lnTo>
                  <a:lnTo>
                    <a:pt x="1866" y="0"/>
                  </a:lnTo>
                  <a:lnTo>
                    <a:pt x="0" y="684"/>
                  </a:lnTo>
                  <a:lnTo>
                    <a:pt x="1" y="6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54" name="Freeform 414"/>
            <p:cNvSpPr>
              <a:spLocks/>
            </p:cNvSpPr>
            <p:nvPr/>
          </p:nvSpPr>
          <p:spPr bwMode="auto">
            <a:xfrm>
              <a:off x="4807" y="1221"/>
              <a:ext cx="23" cy="14"/>
            </a:xfrm>
            <a:custGeom>
              <a:avLst/>
              <a:gdLst>
                <a:gd name="T0" fmla="*/ 11 w 23"/>
                <a:gd name="T1" fmla="*/ 2 h 14"/>
                <a:gd name="T2" fmla="*/ 11 w 23"/>
                <a:gd name="T3" fmla="*/ 2 h 14"/>
                <a:gd name="T4" fmla="*/ 0 w 23"/>
                <a:gd name="T5" fmla="*/ 2 h 14"/>
                <a:gd name="T6" fmla="*/ 4 w 23"/>
                <a:gd name="T7" fmla="*/ 14 h 14"/>
                <a:gd name="T8" fmla="*/ 4 w 23"/>
                <a:gd name="T9" fmla="*/ 14 h 14"/>
                <a:gd name="T10" fmla="*/ 13 w 23"/>
                <a:gd name="T11" fmla="*/ 6 h 14"/>
                <a:gd name="T12" fmla="*/ 13 w 23"/>
                <a:gd name="T13" fmla="*/ 6 h 14"/>
                <a:gd name="T14" fmla="*/ 23 w 23"/>
                <a:gd name="T15" fmla="*/ 0 h 14"/>
                <a:gd name="T16" fmla="*/ 23 w 23"/>
                <a:gd name="T17" fmla="*/ 0 h 14"/>
                <a:gd name="T18" fmla="*/ 11 w 23"/>
                <a:gd name="T19" fmla="*/ 2 h 14"/>
                <a:gd name="T20" fmla="*/ 11 w 23"/>
                <a:gd name="T2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4">
                  <a:moveTo>
                    <a:pt x="11" y="2"/>
                  </a:moveTo>
                  <a:lnTo>
                    <a:pt x="11" y="2"/>
                  </a:lnTo>
                  <a:lnTo>
                    <a:pt x="0" y="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55" name="Freeform 415"/>
            <p:cNvSpPr>
              <a:spLocks/>
            </p:cNvSpPr>
            <p:nvPr/>
          </p:nvSpPr>
          <p:spPr bwMode="auto">
            <a:xfrm>
              <a:off x="3547" y="1224"/>
              <a:ext cx="1267" cy="471"/>
            </a:xfrm>
            <a:custGeom>
              <a:avLst/>
              <a:gdLst>
                <a:gd name="T0" fmla="*/ 3 w 1267"/>
                <a:gd name="T1" fmla="*/ 471 h 471"/>
                <a:gd name="T2" fmla="*/ 1267 w 1267"/>
                <a:gd name="T3" fmla="*/ 6 h 471"/>
                <a:gd name="T4" fmla="*/ 1266 w 1267"/>
                <a:gd name="T5" fmla="*/ 0 h 471"/>
                <a:gd name="T6" fmla="*/ 0 w 1267"/>
                <a:gd name="T7" fmla="*/ 465 h 471"/>
                <a:gd name="T8" fmla="*/ 3 w 1267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7" h="471">
                  <a:moveTo>
                    <a:pt x="3" y="471"/>
                  </a:moveTo>
                  <a:lnTo>
                    <a:pt x="1267" y="6"/>
                  </a:lnTo>
                  <a:lnTo>
                    <a:pt x="1266" y="0"/>
                  </a:lnTo>
                  <a:lnTo>
                    <a:pt x="0" y="465"/>
                  </a:lnTo>
                  <a:lnTo>
                    <a:pt x="3" y="471"/>
                  </a:lnTo>
                  <a:close/>
                </a:path>
              </a:pathLst>
            </a:cu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56" name="Freeform 416"/>
            <p:cNvSpPr>
              <a:spLocks/>
            </p:cNvSpPr>
            <p:nvPr/>
          </p:nvSpPr>
          <p:spPr bwMode="auto">
            <a:xfrm>
              <a:off x="3547" y="1224"/>
              <a:ext cx="1267" cy="471"/>
            </a:xfrm>
            <a:custGeom>
              <a:avLst/>
              <a:gdLst>
                <a:gd name="T0" fmla="*/ 3 w 1267"/>
                <a:gd name="T1" fmla="*/ 471 h 471"/>
                <a:gd name="T2" fmla="*/ 1267 w 1267"/>
                <a:gd name="T3" fmla="*/ 6 h 471"/>
                <a:gd name="T4" fmla="*/ 1266 w 1267"/>
                <a:gd name="T5" fmla="*/ 0 h 471"/>
                <a:gd name="T6" fmla="*/ 0 w 1267"/>
                <a:gd name="T7" fmla="*/ 465 h 471"/>
                <a:gd name="T8" fmla="*/ 3 w 1267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7" h="471">
                  <a:moveTo>
                    <a:pt x="3" y="471"/>
                  </a:moveTo>
                  <a:lnTo>
                    <a:pt x="1267" y="6"/>
                  </a:lnTo>
                  <a:lnTo>
                    <a:pt x="1266" y="0"/>
                  </a:lnTo>
                  <a:lnTo>
                    <a:pt x="0" y="465"/>
                  </a:lnTo>
                  <a:lnTo>
                    <a:pt x="3" y="4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57" name="Freeform 417"/>
            <p:cNvSpPr>
              <a:spLocks/>
            </p:cNvSpPr>
            <p:nvPr/>
          </p:nvSpPr>
          <p:spPr bwMode="auto">
            <a:xfrm>
              <a:off x="4804" y="1220"/>
              <a:ext cx="31" cy="17"/>
            </a:xfrm>
            <a:custGeom>
              <a:avLst/>
              <a:gdLst>
                <a:gd name="T0" fmla="*/ 16 w 31"/>
                <a:gd name="T1" fmla="*/ 1 h 17"/>
                <a:gd name="T2" fmla="*/ 16 w 31"/>
                <a:gd name="T3" fmla="*/ 1 h 17"/>
                <a:gd name="T4" fmla="*/ 0 w 31"/>
                <a:gd name="T5" fmla="*/ 1 h 17"/>
                <a:gd name="T6" fmla="*/ 7 w 31"/>
                <a:gd name="T7" fmla="*/ 17 h 17"/>
                <a:gd name="T8" fmla="*/ 7 w 31"/>
                <a:gd name="T9" fmla="*/ 17 h 17"/>
                <a:gd name="T10" fmla="*/ 19 w 31"/>
                <a:gd name="T11" fmla="*/ 8 h 17"/>
                <a:gd name="T12" fmla="*/ 19 w 31"/>
                <a:gd name="T13" fmla="*/ 8 h 17"/>
                <a:gd name="T14" fmla="*/ 31 w 31"/>
                <a:gd name="T15" fmla="*/ 0 h 17"/>
                <a:gd name="T16" fmla="*/ 31 w 31"/>
                <a:gd name="T17" fmla="*/ 0 h 17"/>
                <a:gd name="T18" fmla="*/ 16 w 31"/>
                <a:gd name="T19" fmla="*/ 1 h 17"/>
                <a:gd name="T20" fmla="*/ 16 w 31"/>
                <a:gd name="T2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7">
                  <a:moveTo>
                    <a:pt x="16" y="1"/>
                  </a:moveTo>
                  <a:lnTo>
                    <a:pt x="16" y="1"/>
                  </a:lnTo>
                  <a:lnTo>
                    <a:pt x="0" y="1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58" name="Freeform 418"/>
            <p:cNvSpPr>
              <a:spLocks/>
            </p:cNvSpPr>
            <p:nvPr/>
          </p:nvSpPr>
          <p:spPr bwMode="auto">
            <a:xfrm>
              <a:off x="4050" y="1221"/>
              <a:ext cx="766" cy="292"/>
            </a:xfrm>
            <a:custGeom>
              <a:avLst/>
              <a:gdLst>
                <a:gd name="T0" fmla="*/ 4 w 766"/>
                <a:gd name="T1" fmla="*/ 292 h 292"/>
                <a:gd name="T2" fmla="*/ 766 w 766"/>
                <a:gd name="T3" fmla="*/ 12 h 292"/>
                <a:gd name="T4" fmla="*/ 761 w 766"/>
                <a:gd name="T5" fmla="*/ 0 h 292"/>
                <a:gd name="T6" fmla="*/ 0 w 766"/>
                <a:gd name="T7" fmla="*/ 280 h 292"/>
                <a:gd name="T8" fmla="*/ 4 w 766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6" h="292">
                  <a:moveTo>
                    <a:pt x="4" y="292"/>
                  </a:moveTo>
                  <a:lnTo>
                    <a:pt x="766" y="12"/>
                  </a:lnTo>
                  <a:lnTo>
                    <a:pt x="761" y="0"/>
                  </a:lnTo>
                  <a:lnTo>
                    <a:pt x="0" y="280"/>
                  </a:lnTo>
                  <a:lnTo>
                    <a:pt x="4" y="292"/>
                  </a:lnTo>
                  <a:close/>
                </a:path>
              </a:pathLst>
            </a:cu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59" name="Freeform 419"/>
            <p:cNvSpPr>
              <a:spLocks/>
            </p:cNvSpPr>
            <p:nvPr/>
          </p:nvSpPr>
          <p:spPr bwMode="auto">
            <a:xfrm>
              <a:off x="4050" y="1221"/>
              <a:ext cx="766" cy="292"/>
            </a:xfrm>
            <a:custGeom>
              <a:avLst/>
              <a:gdLst>
                <a:gd name="T0" fmla="*/ 4 w 766"/>
                <a:gd name="T1" fmla="*/ 292 h 292"/>
                <a:gd name="T2" fmla="*/ 766 w 766"/>
                <a:gd name="T3" fmla="*/ 12 h 292"/>
                <a:gd name="T4" fmla="*/ 761 w 766"/>
                <a:gd name="T5" fmla="*/ 0 h 292"/>
                <a:gd name="T6" fmla="*/ 0 w 766"/>
                <a:gd name="T7" fmla="*/ 280 h 292"/>
                <a:gd name="T8" fmla="*/ 4 w 766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6" h="292">
                  <a:moveTo>
                    <a:pt x="4" y="292"/>
                  </a:moveTo>
                  <a:lnTo>
                    <a:pt x="766" y="12"/>
                  </a:lnTo>
                  <a:lnTo>
                    <a:pt x="761" y="0"/>
                  </a:lnTo>
                  <a:lnTo>
                    <a:pt x="0" y="280"/>
                  </a:lnTo>
                  <a:lnTo>
                    <a:pt x="4" y="2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60" name="Freeform 420"/>
            <p:cNvSpPr>
              <a:spLocks/>
            </p:cNvSpPr>
            <p:nvPr/>
          </p:nvSpPr>
          <p:spPr bwMode="auto">
            <a:xfrm>
              <a:off x="4797" y="1212"/>
              <a:ext cx="59" cy="35"/>
            </a:xfrm>
            <a:custGeom>
              <a:avLst/>
              <a:gdLst>
                <a:gd name="T0" fmla="*/ 28 w 59"/>
                <a:gd name="T1" fmla="*/ 4 h 35"/>
                <a:gd name="T2" fmla="*/ 28 w 59"/>
                <a:gd name="T3" fmla="*/ 4 h 35"/>
                <a:gd name="T4" fmla="*/ 13 w 59"/>
                <a:gd name="T5" fmla="*/ 4 h 35"/>
                <a:gd name="T6" fmla="*/ 0 w 59"/>
                <a:gd name="T7" fmla="*/ 4 h 35"/>
                <a:gd name="T8" fmla="*/ 12 w 59"/>
                <a:gd name="T9" fmla="*/ 35 h 35"/>
                <a:gd name="T10" fmla="*/ 12 w 59"/>
                <a:gd name="T11" fmla="*/ 35 h 35"/>
                <a:gd name="T12" fmla="*/ 20 w 59"/>
                <a:gd name="T13" fmla="*/ 28 h 35"/>
                <a:gd name="T14" fmla="*/ 34 w 59"/>
                <a:gd name="T15" fmla="*/ 16 h 35"/>
                <a:gd name="T16" fmla="*/ 34 w 59"/>
                <a:gd name="T17" fmla="*/ 16 h 35"/>
                <a:gd name="T18" fmla="*/ 48 w 59"/>
                <a:gd name="T19" fmla="*/ 7 h 35"/>
                <a:gd name="T20" fmla="*/ 59 w 59"/>
                <a:gd name="T21" fmla="*/ 0 h 35"/>
                <a:gd name="T22" fmla="*/ 59 w 59"/>
                <a:gd name="T23" fmla="*/ 0 h 35"/>
                <a:gd name="T24" fmla="*/ 47 w 59"/>
                <a:gd name="T25" fmla="*/ 2 h 35"/>
                <a:gd name="T26" fmla="*/ 28 w 59"/>
                <a:gd name="T27" fmla="*/ 4 h 35"/>
                <a:gd name="T28" fmla="*/ 28 w 59"/>
                <a:gd name="T2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5">
                  <a:moveTo>
                    <a:pt x="28" y="4"/>
                  </a:moveTo>
                  <a:lnTo>
                    <a:pt x="28" y="4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20" y="28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48" y="7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2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61" name="Freeform 421"/>
            <p:cNvSpPr>
              <a:spLocks/>
            </p:cNvSpPr>
            <p:nvPr/>
          </p:nvSpPr>
          <p:spPr bwMode="auto">
            <a:xfrm>
              <a:off x="4481" y="1220"/>
              <a:ext cx="335" cy="136"/>
            </a:xfrm>
            <a:custGeom>
              <a:avLst/>
              <a:gdLst>
                <a:gd name="T0" fmla="*/ 6 w 335"/>
                <a:gd name="T1" fmla="*/ 136 h 136"/>
                <a:gd name="T2" fmla="*/ 335 w 335"/>
                <a:gd name="T3" fmla="*/ 15 h 136"/>
                <a:gd name="T4" fmla="*/ 329 w 335"/>
                <a:gd name="T5" fmla="*/ 0 h 136"/>
                <a:gd name="T6" fmla="*/ 0 w 335"/>
                <a:gd name="T7" fmla="*/ 120 h 136"/>
                <a:gd name="T8" fmla="*/ 6 w 335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36">
                  <a:moveTo>
                    <a:pt x="6" y="136"/>
                  </a:moveTo>
                  <a:lnTo>
                    <a:pt x="335" y="15"/>
                  </a:lnTo>
                  <a:lnTo>
                    <a:pt x="329" y="0"/>
                  </a:lnTo>
                  <a:lnTo>
                    <a:pt x="0" y="120"/>
                  </a:lnTo>
                  <a:lnTo>
                    <a:pt x="6" y="136"/>
                  </a:lnTo>
                  <a:close/>
                </a:path>
              </a:pathLst>
            </a:cu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62" name="Freeform 422"/>
            <p:cNvSpPr>
              <a:spLocks/>
            </p:cNvSpPr>
            <p:nvPr/>
          </p:nvSpPr>
          <p:spPr bwMode="auto">
            <a:xfrm>
              <a:off x="4481" y="1220"/>
              <a:ext cx="335" cy="136"/>
            </a:xfrm>
            <a:custGeom>
              <a:avLst/>
              <a:gdLst>
                <a:gd name="T0" fmla="*/ 6 w 335"/>
                <a:gd name="T1" fmla="*/ 136 h 136"/>
                <a:gd name="T2" fmla="*/ 335 w 335"/>
                <a:gd name="T3" fmla="*/ 15 h 136"/>
                <a:gd name="T4" fmla="*/ 329 w 335"/>
                <a:gd name="T5" fmla="*/ 0 h 136"/>
                <a:gd name="T6" fmla="*/ 0 w 335"/>
                <a:gd name="T7" fmla="*/ 1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136">
                  <a:moveTo>
                    <a:pt x="6" y="136"/>
                  </a:moveTo>
                  <a:lnTo>
                    <a:pt x="335" y="15"/>
                  </a:lnTo>
                  <a:lnTo>
                    <a:pt x="329" y="0"/>
                  </a:lnTo>
                  <a:lnTo>
                    <a:pt x="0" y="1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63" name="Freeform 423"/>
            <p:cNvSpPr>
              <a:spLocks/>
            </p:cNvSpPr>
            <p:nvPr/>
          </p:nvSpPr>
          <p:spPr bwMode="auto">
            <a:xfrm>
              <a:off x="4789" y="1203"/>
              <a:ext cx="88" cy="53"/>
            </a:xfrm>
            <a:custGeom>
              <a:avLst/>
              <a:gdLst>
                <a:gd name="T0" fmla="*/ 43 w 88"/>
                <a:gd name="T1" fmla="*/ 6 h 53"/>
                <a:gd name="T2" fmla="*/ 43 w 88"/>
                <a:gd name="T3" fmla="*/ 6 h 53"/>
                <a:gd name="T4" fmla="*/ 20 w 88"/>
                <a:gd name="T5" fmla="*/ 7 h 53"/>
                <a:gd name="T6" fmla="*/ 0 w 88"/>
                <a:gd name="T7" fmla="*/ 6 h 53"/>
                <a:gd name="T8" fmla="*/ 17 w 88"/>
                <a:gd name="T9" fmla="*/ 53 h 53"/>
                <a:gd name="T10" fmla="*/ 17 w 88"/>
                <a:gd name="T11" fmla="*/ 53 h 53"/>
                <a:gd name="T12" fmla="*/ 29 w 88"/>
                <a:gd name="T13" fmla="*/ 42 h 53"/>
                <a:gd name="T14" fmla="*/ 50 w 88"/>
                <a:gd name="T15" fmla="*/ 25 h 53"/>
                <a:gd name="T16" fmla="*/ 50 w 88"/>
                <a:gd name="T17" fmla="*/ 25 h 53"/>
                <a:gd name="T18" fmla="*/ 71 w 88"/>
                <a:gd name="T19" fmla="*/ 11 h 53"/>
                <a:gd name="T20" fmla="*/ 88 w 88"/>
                <a:gd name="T21" fmla="*/ 0 h 53"/>
                <a:gd name="T22" fmla="*/ 88 w 88"/>
                <a:gd name="T23" fmla="*/ 0 h 53"/>
                <a:gd name="T24" fmla="*/ 69 w 88"/>
                <a:gd name="T25" fmla="*/ 4 h 53"/>
                <a:gd name="T26" fmla="*/ 43 w 88"/>
                <a:gd name="T27" fmla="*/ 6 h 53"/>
                <a:gd name="T28" fmla="*/ 43 w 88"/>
                <a:gd name="T29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53">
                  <a:moveTo>
                    <a:pt x="43" y="6"/>
                  </a:moveTo>
                  <a:lnTo>
                    <a:pt x="43" y="6"/>
                  </a:lnTo>
                  <a:lnTo>
                    <a:pt x="20" y="7"/>
                  </a:lnTo>
                  <a:lnTo>
                    <a:pt x="0" y="6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29" y="42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71" y="1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9" y="4"/>
                  </a:lnTo>
                  <a:lnTo>
                    <a:pt x="43" y="6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64" name="Rectangle 424"/>
            <p:cNvSpPr>
              <a:spLocks noChangeArrowheads="1"/>
            </p:cNvSpPr>
            <p:nvPr/>
          </p:nvSpPr>
          <p:spPr bwMode="auto">
            <a:xfrm>
              <a:off x="1262" y="1954"/>
              <a:ext cx="16" cy="48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65" name="Freeform 425"/>
            <p:cNvSpPr>
              <a:spLocks/>
            </p:cNvSpPr>
            <p:nvPr/>
          </p:nvSpPr>
          <p:spPr bwMode="auto">
            <a:xfrm>
              <a:off x="1262" y="1954"/>
              <a:ext cx="16" cy="483"/>
            </a:xfrm>
            <a:custGeom>
              <a:avLst/>
              <a:gdLst>
                <a:gd name="T0" fmla="*/ 0 w 16"/>
                <a:gd name="T1" fmla="*/ 0 h 483"/>
                <a:gd name="T2" fmla="*/ 0 w 16"/>
                <a:gd name="T3" fmla="*/ 483 h 483"/>
                <a:gd name="T4" fmla="*/ 16 w 16"/>
                <a:gd name="T5" fmla="*/ 483 h 483"/>
                <a:gd name="T6" fmla="*/ 16 w 16"/>
                <a:gd name="T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83">
                  <a:moveTo>
                    <a:pt x="0" y="0"/>
                  </a:moveTo>
                  <a:lnTo>
                    <a:pt x="0" y="483"/>
                  </a:lnTo>
                  <a:lnTo>
                    <a:pt x="16" y="483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66" name="Freeform 426"/>
            <p:cNvSpPr>
              <a:spLocks/>
            </p:cNvSpPr>
            <p:nvPr/>
          </p:nvSpPr>
          <p:spPr bwMode="auto">
            <a:xfrm>
              <a:off x="1721" y="1954"/>
              <a:ext cx="19" cy="483"/>
            </a:xfrm>
            <a:custGeom>
              <a:avLst/>
              <a:gdLst>
                <a:gd name="T0" fmla="*/ 19 w 19"/>
                <a:gd name="T1" fmla="*/ 483 h 483"/>
                <a:gd name="T2" fmla="*/ 17 w 19"/>
                <a:gd name="T3" fmla="*/ 0 h 483"/>
                <a:gd name="T4" fmla="*/ 0 w 19"/>
                <a:gd name="T5" fmla="*/ 0 h 483"/>
                <a:gd name="T6" fmla="*/ 3 w 19"/>
                <a:gd name="T7" fmla="*/ 483 h 483"/>
                <a:gd name="T8" fmla="*/ 19 w 19"/>
                <a:gd name="T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83">
                  <a:moveTo>
                    <a:pt x="19" y="483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3" y="483"/>
                  </a:lnTo>
                  <a:lnTo>
                    <a:pt x="19" y="483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67" name="Freeform 427"/>
            <p:cNvSpPr>
              <a:spLocks/>
            </p:cNvSpPr>
            <p:nvPr/>
          </p:nvSpPr>
          <p:spPr bwMode="auto">
            <a:xfrm>
              <a:off x="1721" y="1954"/>
              <a:ext cx="19" cy="483"/>
            </a:xfrm>
            <a:custGeom>
              <a:avLst/>
              <a:gdLst>
                <a:gd name="T0" fmla="*/ 19 w 19"/>
                <a:gd name="T1" fmla="*/ 483 h 483"/>
                <a:gd name="T2" fmla="*/ 17 w 19"/>
                <a:gd name="T3" fmla="*/ 0 h 483"/>
                <a:gd name="T4" fmla="*/ 0 w 19"/>
                <a:gd name="T5" fmla="*/ 0 h 483"/>
                <a:gd name="T6" fmla="*/ 3 w 19"/>
                <a:gd name="T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83">
                  <a:moveTo>
                    <a:pt x="19" y="483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3" y="4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68" name="Rectangle 428"/>
            <p:cNvSpPr>
              <a:spLocks noChangeArrowheads="1"/>
            </p:cNvSpPr>
            <p:nvPr/>
          </p:nvSpPr>
          <p:spPr bwMode="auto">
            <a:xfrm>
              <a:off x="2064" y="1732"/>
              <a:ext cx="17" cy="419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69" name="Rectangle 429"/>
            <p:cNvSpPr>
              <a:spLocks noChangeArrowheads="1"/>
            </p:cNvSpPr>
            <p:nvPr/>
          </p:nvSpPr>
          <p:spPr bwMode="auto">
            <a:xfrm>
              <a:off x="2064" y="1732"/>
              <a:ext cx="17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70" name="Rectangle 430"/>
            <p:cNvSpPr>
              <a:spLocks noChangeArrowheads="1"/>
            </p:cNvSpPr>
            <p:nvPr/>
          </p:nvSpPr>
          <p:spPr bwMode="auto">
            <a:xfrm>
              <a:off x="2769" y="1539"/>
              <a:ext cx="17" cy="36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71" name="Rectangle 431"/>
            <p:cNvSpPr>
              <a:spLocks noChangeArrowheads="1"/>
            </p:cNvSpPr>
            <p:nvPr/>
          </p:nvSpPr>
          <p:spPr bwMode="auto">
            <a:xfrm>
              <a:off x="2769" y="1539"/>
              <a:ext cx="17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72" name="Rectangle 432"/>
            <p:cNvSpPr>
              <a:spLocks noChangeArrowheads="1"/>
            </p:cNvSpPr>
            <p:nvPr/>
          </p:nvSpPr>
          <p:spPr bwMode="auto">
            <a:xfrm>
              <a:off x="3392" y="1368"/>
              <a:ext cx="17" cy="31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73" name="Rectangle 433"/>
            <p:cNvSpPr>
              <a:spLocks noChangeArrowheads="1"/>
            </p:cNvSpPr>
            <p:nvPr/>
          </p:nvSpPr>
          <p:spPr bwMode="auto">
            <a:xfrm>
              <a:off x="3392" y="1368"/>
              <a:ext cx="17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74" name="Rectangle 434"/>
            <p:cNvSpPr>
              <a:spLocks noChangeArrowheads="1"/>
            </p:cNvSpPr>
            <p:nvPr/>
          </p:nvSpPr>
          <p:spPr bwMode="auto">
            <a:xfrm>
              <a:off x="3913" y="1226"/>
              <a:ext cx="17" cy="26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75" name="Rectangle 435"/>
            <p:cNvSpPr>
              <a:spLocks noChangeArrowheads="1"/>
            </p:cNvSpPr>
            <p:nvPr/>
          </p:nvSpPr>
          <p:spPr bwMode="auto">
            <a:xfrm>
              <a:off x="3913" y="1226"/>
              <a:ext cx="1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76" name="Rectangle 436"/>
            <p:cNvSpPr>
              <a:spLocks noChangeArrowheads="1"/>
            </p:cNvSpPr>
            <p:nvPr/>
          </p:nvSpPr>
          <p:spPr bwMode="auto">
            <a:xfrm>
              <a:off x="4362" y="1101"/>
              <a:ext cx="17" cy="23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77" name="Freeform 437"/>
            <p:cNvSpPr>
              <a:spLocks/>
            </p:cNvSpPr>
            <p:nvPr/>
          </p:nvSpPr>
          <p:spPr bwMode="auto">
            <a:xfrm>
              <a:off x="4362" y="1101"/>
              <a:ext cx="17" cy="231"/>
            </a:xfrm>
            <a:custGeom>
              <a:avLst/>
              <a:gdLst>
                <a:gd name="T0" fmla="*/ 0 w 17"/>
                <a:gd name="T1" fmla="*/ 0 h 231"/>
                <a:gd name="T2" fmla="*/ 0 w 17"/>
                <a:gd name="T3" fmla="*/ 231 h 231"/>
                <a:gd name="T4" fmla="*/ 17 w 17"/>
                <a:gd name="T5" fmla="*/ 231 h 231"/>
                <a:gd name="T6" fmla="*/ 17 w 17"/>
                <a:gd name="T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31">
                  <a:moveTo>
                    <a:pt x="0" y="0"/>
                  </a:moveTo>
                  <a:lnTo>
                    <a:pt x="0" y="231"/>
                  </a:lnTo>
                  <a:lnTo>
                    <a:pt x="17" y="231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78" name="Rectangle 438"/>
            <p:cNvSpPr>
              <a:spLocks noChangeArrowheads="1"/>
            </p:cNvSpPr>
            <p:nvPr/>
          </p:nvSpPr>
          <p:spPr bwMode="auto">
            <a:xfrm>
              <a:off x="4592" y="1101"/>
              <a:ext cx="16" cy="23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79" name="Freeform 439"/>
            <p:cNvSpPr>
              <a:spLocks/>
            </p:cNvSpPr>
            <p:nvPr/>
          </p:nvSpPr>
          <p:spPr bwMode="auto">
            <a:xfrm>
              <a:off x="4592" y="1101"/>
              <a:ext cx="16" cy="237"/>
            </a:xfrm>
            <a:custGeom>
              <a:avLst/>
              <a:gdLst>
                <a:gd name="T0" fmla="*/ 16 w 16"/>
                <a:gd name="T1" fmla="*/ 237 h 237"/>
                <a:gd name="T2" fmla="*/ 16 w 16"/>
                <a:gd name="T3" fmla="*/ 0 h 237"/>
                <a:gd name="T4" fmla="*/ 0 w 16"/>
                <a:gd name="T5" fmla="*/ 0 h 237"/>
                <a:gd name="T6" fmla="*/ 0 w 16"/>
                <a:gd name="T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37">
                  <a:moveTo>
                    <a:pt x="16" y="237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80" name="Rectangle 440"/>
            <p:cNvSpPr>
              <a:spLocks noChangeArrowheads="1"/>
            </p:cNvSpPr>
            <p:nvPr/>
          </p:nvSpPr>
          <p:spPr bwMode="auto">
            <a:xfrm>
              <a:off x="4190" y="1221"/>
              <a:ext cx="17" cy="27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81" name="Rectangle 441"/>
            <p:cNvSpPr>
              <a:spLocks noChangeArrowheads="1"/>
            </p:cNvSpPr>
            <p:nvPr/>
          </p:nvSpPr>
          <p:spPr bwMode="auto">
            <a:xfrm>
              <a:off x="4190" y="1221"/>
              <a:ext cx="1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82" name="Rectangle 442"/>
            <p:cNvSpPr>
              <a:spLocks noChangeArrowheads="1"/>
            </p:cNvSpPr>
            <p:nvPr/>
          </p:nvSpPr>
          <p:spPr bwMode="auto">
            <a:xfrm>
              <a:off x="3717" y="1361"/>
              <a:ext cx="17" cy="31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83" name="Rectangle 443"/>
            <p:cNvSpPr>
              <a:spLocks noChangeArrowheads="1"/>
            </p:cNvSpPr>
            <p:nvPr/>
          </p:nvSpPr>
          <p:spPr bwMode="auto">
            <a:xfrm>
              <a:off x="3717" y="1361"/>
              <a:ext cx="1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84" name="Rectangle 444"/>
            <p:cNvSpPr>
              <a:spLocks noChangeArrowheads="1"/>
            </p:cNvSpPr>
            <p:nvPr/>
          </p:nvSpPr>
          <p:spPr bwMode="auto">
            <a:xfrm>
              <a:off x="3137" y="1534"/>
              <a:ext cx="17" cy="36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85" name="Rectangle 445"/>
            <p:cNvSpPr>
              <a:spLocks noChangeArrowheads="1"/>
            </p:cNvSpPr>
            <p:nvPr/>
          </p:nvSpPr>
          <p:spPr bwMode="auto">
            <a:xfrm>
              <a:off x="3137" y="1534"/>
              <a:ext cx="1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86" name="Rectangle 446"/>
            <p:cNvSpPr>
              <a:spLocks noChangeArrowheads="1"/>
            </p:cNvSpPr>
            <p:nvPr/>
          </p:nvSpPr>
          <p:spPr bwMode="auto">
            <a:xfrm>
              <a:off x="2479" y="1728"/>
              <a:ext cx="17" cy="42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87" name="Rectangle 447"/>
            <p:cNvSpPr>
              <a:spLocks noChangeArrowheads="1"/>
            </p:cNvSpPr>
            <p:nvPr/>
          </p:nvSpPr>
          <p:spPr bwMode="auto">
            <a:xfrm>
              <a:off x="2479" y="1728"/>
              <a:ext cx="1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88" name="Freeform 448"/>
            <p:cNvSpPr>
              <a:spLocks/>
            </p:cNvSpPr>
            <p:nvPr/>
          </p:nvSpPr>
          <p:spPr bwMode="auto">
            <a:xfrm>
              <a:off x="1725" y="1725"/>
              <a:ext cx="353" cy="236"/>
            </a:xfrm>
            <a:custGeom>
              <a:avLst/>
              <a:gdLst>
                <a:gd name="T0" fmla="*/ 8 w 353"/>
                <a:gd name="T1" fmla="*/ 236 h 236"/>
                <a:gd name="T2" fmla="*/ 353 w 353"/>
                <a:gd name="T3" fmla="*/ 14 h 236"/>
                <a:gd name="T4" fmla="*/ 343 w 353"/>
                <a:gd name="T5" fmla="*/ 0 h 236"/>
                <a:gd name="T6" fmla="*/ 0 w 353"/>
                <a:gd name="T7" fmla="*/ 222 h 236"/>
                <a:gd name="T8" fmla="*/ 8 w 353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36">
                  <a:moveTo>
                    <a:pt x="8" y="236"/>
                  </a:moveTo>
                  <a:lnTo>
                    <a:pt x="353" y="14"/>
                  </a:lnTo>
                  <a:lnTo>
                    <a:pt x="343" y="0"/>
                  </a:lnTo>
                  <a:lnTo>
                    <a:pt x="0" y="222"/>
                  </a:lnTo>
                  <a:lnTo>
                    <a:pt x="8" y="23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89" name="Freeform 449"/>
            <p:cNvSpPr>
              <a:spLocks/>
            </p:cNvSpPr>
            <p:nvPr/>
          </p:nvSpPr>
          <p:spPr bwMode="auto">
            <a:xfrm>
              <a:off x="1725" y="1725"/>
              <a:ext cx="353" cy="236"/>
            </a:xfrm>
            <a:custGeom>
              <a:avLst/>
              <a:gdLst>
                <a:gd name="T0" fmla="*/ 8 w 353"/>
                <a:gd name="T1" fmla="*/ 236 h 236"/>
                <a:gd name="T2" fmla="*/ 353 w 353"/>
                <a:gd name="T3" fmla="*/ 14 h 236"/>
                <a:gd name="T4" fmla="*/ 343 w 353"/>
                <a:gd name="T5" fmla="*/ 0 h 236"/>
                <a:gd name="T6" fmla="*/ 0 w 353"/>
                <a:gd name="T7" fmla="*/ 2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3" h="236">
                  <a:moveTo>
                    <a:pt x="8" y="236"/>
                  </a:moveTo>
                  <a:lnTo>
                    <a:pt x="353" y="14"/>
                  </a:lnTo>
                  <a:lnTo>
                    <a:pt x="343" y="0"/>
                  </a:lnTo>
                  <a:lnTo>
                    <a:pt x="0" y="2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90" name="Freeform 450"/>
            <p:cNvSpPr>
              <a:spLocks/>
            </p:cNvSpPr>
            <p:nvPr/>
          </p:nvSpPr>
          <p:spPr bwMode="auto">
            <a:xfrm>
              <a:off x="2482" y="1532"/>
              <a:ext cx="300" cy="203"/>
            </a:xfrm>
            <a:custGeom>
              <a:avLst/>
              <a:gdLst>
                <a:gd name="T0" fmla="*/ 10 w 300"/>
                <a:gd name="T1" fmla="*/ 203 h 203"/>
                <a:gd name="T2" fmla="*/ 300 w 300"/>
                <a:gd name="T3" fmla="*/ 14 h 203"/>
                <a:gd name="T4" fmla="*/ 290 w 300"/>
                <a:gd name="T5" fmla="*/ 0 h 203"/>
                <a:gd name="T6" fmla="*/ 0 w 300"/>
                <a:gd name="T7" fmla="*/ 189 h 203"/>
                <a:gd name="T8" fmla="*/ 10 w 300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03">
                  <a:moveTo>
                    <a:pt x="10" y="203"/>
                  </a:moveTo>
                  <a:lnTo>
                    <a:pt x="300" y="14"/>
                  </a:lnTo>
                  <a:lnTo>
                    <a:pt x="290" y="0"/>
                  </a:lnTo>
                  <a:lnTo>
                    <a:pt x="0" y="189"/>
                  </a:lnTo>
                  <a:lnTo>
                    <a:pt x="10" y="203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91" name="Freeform 451"/>
            <p:cNvSpPr>
              <a:spLocks/>
            </p:cNvSpPr>
            <p:nvPr/>
          </p:nvSpPr>
          <p:spPr bwMode="auto">
            <a:xfrm>
              <a:off x="2482" y="1532"/>
              <a:ext cx="300" cy="203"/>
            </a:xfrm>
            <a:custGeom>
              <a:avLst/>
              <a:gdLst>
                <a:gd name="T0" fmla="*/ 10 w 300"/>
                <a:gd name="T1" fmla="*/ 203 h 203"/>
                <a:gd name="T2" fmla="*/ 300 w 300"/>
                <a:gd name="T3" fmla="*/ 14 h 203"/>
                <a:gd name="T4" fmla="*/ 290 w 300"/>
                <a:gd name="T5" fmla="*/ 0 h 203"/>
                <a:gd name="T6" fmla="*/ 0 w 300"/>
                <a:gd name="T7" fmla="*/ 18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203">
                  <a:moveTo>
                    <a:pt x="10" y="203"/>
                  </a:moveTo>
                  <a:lnTo>
                    <a:pt x="300" y="14"/>
                  </a:lnTo>
                  <a:lnTo>
                    <a:pt x="290" y="0"/>
                  </a:lnTo>
                  <a:lnTo>
                    <a:pt x="0" y="1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92" name="Freeform 452"/>
            <p:cNvSpPr>
              <a:spLocks/>
            </p:cNvSpPr>
            <p:nvPr/>
          </p:nvSpPr>
          <p:spPr bwMode="auto">
            <a:xfrm>
              <a:off x="3140" y="1361"/>
              <a:ext cx="265" cy="180"/>
            </a:xfrm>
            <a:custGeom>
              <a:avLst/>
              <a:gdLst>
                <a:gd name="T0" fmla="*/ 10 w 265"/>
                <a:gd name="T1" fmla="*/ 180 h 180"/>
                <a:gd name="T2" fmla="*/ 265 w 265"/>
                <a:gd name="T3" fmla="*/ 14 h 180"/>
                <a:gd name="T4" fmla="*/ 255 w 265"/>
                <a:gd name="T5" fmla="*/ 0 h 180"/>
                <a:gd name="T6" fmla="*/ 0 w 265"/>
                <a:gd name="T7" fmla="*/ 166 h 180"/>
                <a:gd name="T8" fmla="*/ 10 w 265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80">
                  <a:moveTo>
                    <a:pt x="10" y="180"/>
                  </a:moveTo>
                  <a:lnTo>
                    <a:pt x="265" y="14"/>
                  </a:lnTo>
                  <a:lnTo>
                    <a:pt x="255" y="0"/>
                  </a:lnTo>
                  <a:lnTo>
                    <a:pt x="0" y="166"/>
                  </a:lnTo>
                  <a:lnTo>
                    <a:pt x="10" y="18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93" name="Freeform 453"/>
            <p:cNvSpPr>
              <a:spLocks/>
            </p:cNvSpPr>
            <p:nvPr/>
          </p:nvSpPr>
          <p:spPr bwMode="auto">
            <a:xfrm>
              <a:off x="3140" y="1361"/>
              <a:ext cx="265" cy="180"/>
            </a:xfrm>
            <a:custGeom>
              <a:avLst/>
              <a:gdLst>
                <a:gd name="T0" fmla="*/ 10 w 265"/>
                <a:gd name="T1" fmla="*/ 180 h 180"/>
                <a:gd name="T2" fmla="*/ 265 w 265"/>
                <a:gd name="T3" fmla="*/ 14 h 180"/>
                <a:gd name="T4" fmla="*/ 255 w 265"/>
                <a:gd name="T5" fmla="*/ 0 h 180"/>
                <a:gd name="T6" fmla="*/ 0 w 265"/>
                <a:gd name="T7" fmla="*/ 16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180">
                  <a:moveTo>
                    <a:pt x="10" y="180"/>
                  </a:moveTo>
                  <a:lnTo>
                    <a:pt x="265" y="14"/>
                  </a:lnTo>
                  <a:lnTo>
                    <a:pt x="255" y="0"/>
                  </a:lnTo>
                  <a:lnTo>
                    <a:pt x="0" y="1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94" name="Freeform 454"/>
            <p:cNvSpPr>
              <a:spLocks/>
            </p:cNvSpPr>
            <p:nvPr/>
          </p:nvSpPr>
          <p:spPr bwMode="auto">
            <a:xfrm>
              <a:off x="3720" y="1219"/>
              <a:ext cx="205" cy="149"/>
            </a:xfrm>
            <a:custGeom>
              <a:avLst/>
              <a:gdLst>
                <a:gd name="T0" fmla="*/ 9 w 205"/>
                <a:gd name="T1" fmla="*/ 149 h 149"/>
                <a:gd name="T2" fmla="*/ 205 w 205"/>
                <a:gd name="T3" fmla="*/ 14 h 149"/>
                <a:gd name="T4" fmla="*/ 197 w 205"/>
                <a:gd name="T5" fmla="*/ 0 h 149"/>
                <a:gd name="T6" fmla="*/ 0 w 205"/>
                <a:gd name="T7" fmla="*/ 135 h 149"/>
                <a:gd name="T8" fmla="*/ 9 w 205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49">
                  <a:moveTo>
                    <a:pt x="9" y="149"/>
                  </a:moveTo>
                  <a:lnTo>
                    <a:pt x="205" y="14"/>
                  </a:lnTo>
                  <a:lnTo>
                    <a:pt x="197" y="0"/>
                  </a:lnTo>
                  <a:lnTo>
                    <a:pt x="0" y="135"/>
                  </a:lnTo>
                  <a:lnTo>
                    <a:pt x="9" y="14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95" name="Freeform 455"/>
            <p:cNvSpPr>
              <a:spLocks/>
            </p:cNvSpPr>
            <p:nvPr/>
          </p:nvSpPr>
          <p:spPr bwMode="auto">
            <a:xfrm>
              <a:off x="3720" y="1219"/>
              <a:ext cx="205" cy="149"/>
            </a:xfrm>
            <a:custGeom>
              <a:avLst/>
              <a:gdLst>
                <a:gd name="T0" fmla="*/ 9 w 205"/>
                <a:gd name="T1" fmla="*/ 149 h 149"/>
                <a:gd name="T2" fmla="*/ 205 w 205"/>
                <a:gd name="T3" fmla="*/ 14 h 149"/>
                <a:gd name="T4" fmla="*/ 197 w 205"/>
                <a:gd name="T5" fmla="*/ 0 h 149"/>
                <a:gd name="T6" fmla="*/ 0 w 205"/>
                <a:gd name="T7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149">
                  <a:moveTo>
                    <a:pt x="9" y="149"/>
                  </a:moveTo>
                  <a:lnTo>
                    <a:pt x="205" y="14"/>
                  </a:lnTo>
                  <a:lnTo>
                    <a:pt x="197" y="0"/>
                  </a:lnTo>
                  <a:lnTo>
                    <a:pt x="0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96" name="Freeform 456"/>
            <p:cNvSpPr>
              <a:spLocks/>
            </p:cNvSpPr>
            <p:nvPr/>
          </p:nvSpPr>
          <p:spPr bwMode="auto">
            <a:xfrm>
              <a:off x="4193" y="1095"/>
              <a:ext cx="183" cy="133"/>
            </a:xfrm>
            <a:custGeom>
              <a:avLst/>
              <a:gdLst>
                <a:gd name="T0" fmla="*/ 10 w 183"/>
                <a:gd name="T1" fmla="*/ 133 h 133"/>
                <a:gd name="T2" fmla="*/ 183 w 183"/>
                <a:gd name="T3" fmla="*/ 13 h 133"/>
                <a:gd name="T4" fmla="*/ 173 w 183"/>
                <a:gd name="T5" fmla="*/ 0 h 133"/>
                <a:gd name="T6" fmla="*/ 0 w 183"/>
                <a:gd name="T7" fmla="*/ 119 h 133"/>
                <a:gd name="T8" fmla="*/ 10 w 183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33">
                  <a:moveTo>
                    <a:pt x="10" y="133"/>
                  </a:moveTo>
                  <a:lnTo>
                    <a:pt x="183" y="13"/>
                  </a:lnTo>
                  <a:lnTo>
                    <a:pt x="173" y="0"/>
                  </a:lnTo>
                  <a:lnTo>
                    <a:pt x="0" y="119"/>
                  </a:lnTo>
                  <a:lnTo>
                    <a:pt x="10" y="133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97" name="Freeform 457"/>
            <p:cNvSpPr>
              <a:spLocks/>
            </p:cNvSpPr>
            <p:nvPr/>
          </p:nvSpPr>
          <p:spPr bwMode="auto">
            <a:xfrm>
              <a:off x="4193" y="1095"/>
              <a:ext cx="183" cy="133"/>
            </a:xfrm>
            <a:custGeom>
              <a:avLst/>
              <a:gdLst>
                <a:gd name="T0" fmla="*/ 10 w 183"/>
                <a:gd name="T1" fmla="*/ 133 h 133"/>
                <a:gd name="T2" fmla="*/ 183 w 183"/>
                <a:gd name="T3" fmla="*/ 13 h 133"/>
                <a:gd name="T4" fmla="*/ 173 w 183"/>
                <a:gd name="T5" fmla="*/ 0 h 133"/>
                <a:gd name="T6" fmla="*/ 0 w 183"/>
                <a:gd name="T7" fmla="*/ 11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33">
                  <a:moveTo>
                    <a:pt x="10" y="133"/>
                  </a:moveTo>
                  <a:lnTo>
                    <a:pt x="183" y="13"/>
                  </a:lnTo>
                  <a:lnTo>
                    <a:pt x="173" y="0"/>
                  </a:lnTo>
                  <a:lnTo>
                    <a:pt x="0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98" name="Rectangle 458"/>
            <p:cNvSpPr>
              <a:spLocks noChangeArrowheads="1"/>
            </p:cNvSpPr>
            <p:nvPr/>
          </p:nvSpPr>
          <p:spPr bwMode="auto">
            <a:xfrm>
              <a:off x="4371" y="1326"/>
              <a:ext cx="232" cy="23"/>
            </a:xfrm>
            <a:prstGeom prst="rect">
              <a:avLst/>
            </a:prstGeom>
            <a:solidFill>
              <a:srgbClr val="01A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99" name="Freeform 459"/>
            <p:cNvSpPr>
              <a:spLocks/>
            </p:cNvSpPr>
            <p:nvPr/>
          </p:nvSpPr>
          <p:spPr bwMode="auto">
            <a:xfrm>
              <a:off x="4371" y="1326"/>
              <a:ext cx="232" cy="23"/>
            </a:xfrm>
            <a:custGeom>
              <a:avLst/>
              <a:gdLst>
                <a:gd name="T0" fmla="*/ 0 w 232"/>
                <a:gd name="T1" fmla="*/ 23 h 23"/>
                <a:gd name="T2" fmla="*/ 232 w 232"/>
                <a:gd name="T3" fmla="*/ 23 h 23"/>
                <a:gd name="T4" fmla="*/ 232 w 232"/>
                <a:gd name="T5" fmla="*/ 0 h 23"/>
                <a:gd name="T6" fmla="*/ 0 w 232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">
                  <a:moveTo>
                    <a:pt x="0" y="23"/>
                  </a:moveTo>
                  <a:lnTo>
                    <a:pt x="232" y="23"/>
                  </a:lnTo>
                  <a:lnTo>
                    <a:pt x="23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00" name="Rectangle 460"/>
            <p:cNvSpPr>
              <a:spLocks noChangeArrowheads="1"/>
            </p:cNvSpPr>
            <p:nvPr/>
          </p:nvSpPr>
          <p:spPr bwMode="auto">
            <a:xfrm>
              <a:off x="1270" y="2425"/>
              <a:ext cx="462" cy="23"/>
            </a:xfrm>
            <a:prstGeom prst="rect">
              <a:avLst/>
            </a:prstGeom>
            <a:solidFill>
              <a:srgbClr val="01A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01" name="Freeform 461"/>
            <p:cNvSpPr>
              <a:spLocks/>
            </p:cNvSpPr>
            <p:nvPr/>
          </p:nvSpPr>
          <p:spPr bwMode="auto">
            <a:xfrm>
              <a:off x="1270" y="2425"/>
              <a:ext cx="462" cy="23"/>
            </a:xfrm>
            <a:custGeom>
              <a:avLst/>
              <a:gdLst>
                <a:gd name="T0" fmla="*/ 0 w 462"/>
                <a:gd name="T1" fmla="*/ 23 h 23"/>
                <a:gd name="T2" fmla="*/ 462 w 462"/>
                <a:gd name="T3" fmla="*/ 23 h 23"/>
                <a:gd name="T4" fmla="*/ 462 w 462"/>
                <a:gd name="T5" fmla="*/ 0 h 23"/>
                <a:gd name="T6" fmla="*/ 0 w 462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23">
                  <a:moveTo>
                    <a:pt x="0" y="23"/>
                  </a:moveTo>
                  <a:lnTo>
                    <a:pt x="462" y="23"/>
                  </a:lnTo>
                  <a:lnTo>
                    <a:pt x="46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02" name="Freeform 462"/>
            <p:cNvSpPr>
              <a:spLocks noEditPoints="1"/>
            </p:cNvSpPr>
            <p:nvPr/>
          </p:nvSpPr>
          <p:spPr bwMode="auto">
            <a:xfrm>
              <a:off x="1977" y="1947"/>
              <a:ext cx="605" cy="366"/>
            </a:xfrm>
            <a:custGeom>
              <a:avLst/>
              <a:gdLst>
                <a:gd name="T0" fmla="*/ 600 w 605"/>
                <a:gd name="T1" fmla="*/ 0 h 366"/>
                <a:gd name="T2" fmla="*/ 595 w 605"/>
                <a:gd name="T3" fmla="*/ 35 h 366"/>
                <a:gd name="T4" fmla="*/ 598 w 605"/>
                <a:gd name="T5" fmla="*/ 12 h 366"/>
                <a:gd name="T6" fmla="*/ 584 w 605"/>
                <a:gd name="T7" fmla="*/ 67 h 366"/>
                <a:gd name="T8" fmla="*/ 579 w 605"/>
                <a:gd name="T9" fmla="*/ 65 h 366"/>
                <a:gd name="T10" fmla="*/ 581 w 605"/>
                <a:gd name="T11" fmla="*/ 77 h 366"/>
                <a:gd name="T12" fmla="*/ 572 w 605"/>
                <a:gd name="T13" fmla="*/ 98 h 366"/>
                <a:gd name="T14" fmla="*/ 564 w 605"/>
                <a:gd name="T15" fmla="*/ 107 h 366"/>
                <a:gd name="T16" fmla="*/ 544 w 605"/>
                <a:gd name="T17" fmla="*/ 161 h 366"/>
                <a:gd name="T18" fmla="*/ 551 w 605"/>
                <a:gd name="T19" fmla="*/ 138 h 366"/>
                <a:gd name="T20" fmla="*/ 529 w 605"/>
                <a:gd name="T21" fmla="*/ 190 h 366"/>
                <a:gd name="T22" fmla="*/ 526 w 605"/>
                <a:gd name="T23" fmla="*/ 187 h 366"/>
                <a:gd name="T24" fmla="*/ 523 w 605"/>
                <a:gd name="T25" fmla="*/ 200 h 366"/>
                <a:gd name="T26" fmla="*/ 512 w 605"/>
                <a:gd name="T27" fmla="*/ 219 h 366"/>
                <a:gd name="T28" fmla="*/ 502 w 605"/>
                <a:gd name="T29" fmla="*/ 226 h 366"/>
                <a:gd name="T30" fmla="*/ 473 w 605"/>
                <a:gd name="T31" fmla="*/ 274 h 366"/>
                <a:gd name="T32" fmla="*/ 483 w 605"/>
                <a:gd name="T33" fmla="*/ 253 h 366"/>
                <a:gd name="T34" fmla="*/ 449 w 605"/>
                <a:gd name="T35" fmla="*/ 298 h 366"/>
                <a:gd name="T36" fmla="*/ 446 w 605"/>
                <a:gd name="T37" fmla="*/ 295 h 366"/>
                <a:gd name="T38" fmla="*/ 441 w 605"/>
                <a:gd name="T39" fmla="*/ 306 h 366"/>
                <a:gd name="T40" fmla="*/ 424 w 605"/>
                <a:gd name="T41" fmla="*/ 320 h 366"/>
                <a:gd name="T42" fmla="*/ 413 w 605"/>
                <a:gd name="T43" fmla="*/ 324 h 366"/>
                <a:gd name="T44" fmla="*/ 365 w 605"/>
                <a:gd name="T45" fmla="*/ 354 h 366"/>
                <a:gd name="T46" fmla="*/ 383 w 605"/>
                <a:gd name="T47" fmla="*/ 341 h 366"/>
                <a:gd name="T48" fmla="*/ 333 w 605"/>
                <a:gd name="T49" fmla="*/ 362 h 366"/>
                <a:gd name="T50" fmla="*/ 332 w 605"/>
                <a:gd name="T51" fmla="*/ 358 h 366"/>
                <a:gd name="T52" fmla="*/ 300 w 605"/>
                <a:gd name="T53" fmla="*/ 366 h 366"/>
                <a:gd name="T54" fmla="*/ 300 w 605"/>
                <a:gd name="T55" fmla="*/ 362 h 366"/>
                <a:gd name="T56" fmla="*/ 265 w 605"/>
                <a:gd name="T57" fmla="*/ 362 h 366"/>
                <a:gd name="T58" fmla="*/ 266 w 605"/>
                <a:gd name="T59" fmla="*/ 359 h 366"/>
                <a:gd name="T60" fmla="*/ 255 w 605"/>
                <a:gd name="T61" fmla="*/ 361 h 366"/>
                <a:gd name="T62" fmla="*/ 232 w 605"/>
                <a:gd name="T63" fmla="*/ 354 h 366"/>
                <a:gd name="T64" fmla="*/ 224 w 605"/>
                <a:gd name="T65" fmla="*/ 347 h 366"/>
                <a:gd name="T66" fmla="*/ 174 w 605"/>
                <a:gd name="T67" fmla="*/ 322 h 366"/>
                <a:gd name="T68" fmla="*/ 195 w 605"/>
                <a:gd name="T69" fmla="*/ 331 h 366"/>
                <a:gd name="T70" fmla="*/ 148 w 605"/>
                <a:gd name="T71" fmla="*/ 299 h 366"/>
                <a:gd name="T72" fmla="*/ 151 w 605"/>
                <a:gd name="T73" fmla="*/ 296 h 366"/>
                <a:gd name="T74" fmla="*/ 140 w 605"/>
                <a:gd name="T75" fmla="*/ 291 h 366"/>
                <a:gd name="T76" fmla="*/ 125 w 605"/>
                <a:gd name="T77" fmla="*/ 274 h 366"/>
                <a:gd name="T78" fmla="*/ 122 w 605"/>
                <a:gd name="T79" fmla="*/ 263 h 366"/>
                <a:gd name="T80" fmla="*/ 87 w 605"/>
                <a:gd name="T81" fmla="*/ 219 h 366"/>
                <a:gd name="T82" fmla="*/ 102 w 605"/>
                <a:gd name="T83" fmla="*/ 236 h 366"/>
                <a:gd name="T84" fmla="*/ 70 w 605"/>
                <a:gd name="T85" fmla="*/ 190 h 366"/>
                <a:gd name="T86" fmla="*/ 73 w 605"/>
                <a:gd name="T87" fmla="*/ 189 h 366"/>
                <a:gd name="T88" fmla="*/ 64 w 605"/>
                <a:gd name="T89" fmla="*/ 180 h 366"/>
                <a:gd name="T90" fmla="*/ 55 w 605"/>
                <a:gd name="T91" fmla="*/ 159 h 366"/>
                <a:gd name="T92" fmla="*/ 53 w 605"/>
                <a:gd name="T93" fmla="*/ 148 h 366"/>
                <a:gd name="T94" fmla="*/ 29 w 605"/>
                <a:gd name="T95" fmla="*/ 98 h 366"/>
                <a:gd name="T96" fmla="*/ 41 w 605"/>
                <a:gd name="T97" fmla="*/ 117 h 366"/>
                <a:gd name="T98" fmla="*/ 18 w 605"/>
                <a:gd name="T99" fmla="*/ 65 h 366"/>
                <a:gd name="T100" fmla="*/ 22 w 605"/>
                <a:gd name="T101" fmla="*/ 64 h 366"/>
                <a:gd name="T102" fmla="*/ 14 w 605"/>
                <a:gd name="T103" fmla="*/ 54 h 366"/>
                <a:gd name="T104" fmla="*/ 8 w 605"/>
                <a:gd name="T105" fmla="*/ 33 h 366"/>
                <a:gd name="T106" fmla="*/ 10 w 605"/>
                <a:gd name="T107" fmla="*/ 21 h 366"/>
                <a:gd name="T108" fmla="*/ 4 w 605"/>
                <a:gd name="T10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5" h="366">
                  <a:moveTo>
                    <a:pt x="605" y="2"/>
                  </a:moveTo>
                  <a:lnTo>
                    <a:pt x="605" y="2"/>
                  </a:lnTo>
                  <a:lnTo>
                    <a:pt x="605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1"/>
                  </a:lnTo>
                  <a:lnTo>
                    <a:pt x="605" y="2"/>
                  </a:lnTo>
                  <a:close/>
                  <a:moveTo>
                    <a:pt x="595" y="35"/>
                  </a:moveTo>
                  <a:lnTo>
                    <a:pt x="595" y="35"/>
                  </a:lnTo>
                  <a:lnTo>
                    <a:pt x="600" y="14"/>
                  </a:lnTo>
                  <a:lnTo>
                    <a:pt x="598" y="12"/>
                  </a:lnTo>
                  <a:lnTo>
                    <a:pt x="598" y="12"/>
                  </a:lnTo>
                  <a:lnTo>
                    <a:pt x="591" y="33"/>
                  </a:lnTo>
                  <a:lnTo>
                    <a:pt x="595" y="35"/>
                  </a:lnTo>
                  <a:close/>
                  <a:moveTo>
                    <a:pt x="584" y="67"/>
                  </a:moveTo>
                  <a:lnTo>
                    <a:pt x="584" y="67"/>
                  </a:lnTo>
                  <a:lnTo>
                    <a:pt x="591" y="46"/>
                  </a:lnTo>
                  <a:lnTo>
                    <a:pt x="588" y="44"/>
                  </a:lnTo>
                  <a:lnTo>
                    <a:pt x="588" y="44"/>
                  </a:lnTo>
                  <a:lnTo>
                    <a:pt x="579" y="65"/>
                  </a:lnTo>
                  <a:lnTo>
                    <a:pt x="584" y="67"/>
                  </a:lnTo>
                  <a:close/>
                  <a:moveTo>
                    <a:pt x="572" y="98"/>
                  </a:moveTo>
                  <a:lnTo>
                    <a:pt x="572" y="98"/>
                  </a:lnTo>
                  <a:lnTo>
                    <a:pt x="581" y="77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68" y="96"/>
                  </a:lnTo>
                  <a:lnTo>
                    <a:pt x="572" y="98"/>
                  </a:lnTo>
                  <a:close/>
                  <a:moveTo>
                    <a:pt x="560" y="130"/>
                  </a:moveTo>
                  <a:lnTo>
                    <a:pt x="560" y="130"/>
                  </a:lnTo>
                  <a:lnTo>
                    <a:pt x="568" y="109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56" y="127"/>
                  </a:lnTo>
                  <a:lnTo>
                    <a:pt x="560" y="130"/>
                  </a:lnTo>
                  <a:close/>
                  <a:moveTo>
                    <a:pt x="544" y="161"/>
                  </a:moveTo>
                  <a:lnTo>
                    <a:pt x="544" y="161"/>
                  </a:lnTo>
                  <a:lnTo>
                    <a:pt x="554" y="140"/>
                  </a:lnTo>
                  <a:lnTo>
                    <a:pt x="551" y="138"/>
                  </a:lnTo>
                  <a:lnTo>
                    <a:pt x="551" y="138"/>
                  </a:lnTo>
                  <a:lnTo>
                    <a:pt x="542" y="158"/>
                  </a:lnTo>
                  <a:lnTo>
                    <a:pt x="544" y="161"/>
                  </a:lnTo>
                  <a:close/>
                  <a:moveTo>
                    <a:pt x="529" y="190"/>
                  </a:moveTo>
                  <a:lnTo>
                    <a:pt x="529" y="190"/>
                  </a:lnTo>
                  <a:lnTo>
                    <a:pt x="540" y="170"/>
                  </a:lnTo>
                  <a:lnTo>
                    <a:pt x="536" y="168"/>
                  </a:lnTo>
                  <a:lnTo>
                    <a:pt x="536" y="168"/>
                  </a:lnTo>
                  <a:lnTo>
                    <a:pt x="526" y="187"/>
                  </a:lnTo>
                  <a:lnTo>
                    <a:pt x="529" y="190"/>
                  </a:lnTo>
                  <a:close/>
                  <a:moveTo>
                    <a:pt x="512" y="219"/>
                  </a:moveTo>
                  <a:lnTo>
                    <a:pt x="512" y="219"/>
                  </a:lnTo>
                  <a:lnTo>
                    <a:pt x="523" y="200"/>
                  </a:lnTo>
                  <a:lnTo>
                    <a:pt x="521" y="197"/>
                  </a:lnTo>
                  <a:lnTo>
                    <a:pt x="521" y="197"/>
                  </a:lnTo>
                  <a:lnTo>
                    <a:pt x="508" y="217"/>
                  </a:lnTo>
                  <a:lnTo>
                    <a:pt x="512" y="219"/>
                  </a:lnTo>
                  <a:close/>
                  <a:moveTo>
                    <a:pt x="493" y="247"/>
                  </a:moveTo>
                  <a:lnTo>
                    <a:pt x="493" y="247"/>
                  </a:lnTo>
                  <a:lnTo>
                    <a:pt x="507" y="228"/>
                  </a:lnTo>
                  <a:lnTo>
                    <a:pt x="502" y="226"/>
                  </a:lnTo>
                  <a:lnTo>
                    <a:pt x="502" y="226"/>
                  </a:lnTo>
                  <a:lnTo>
                    <a:pt x="490" y="245"/>
                  </a:lnTo>
                  <a:lnTo>
                    <a:pt x="493" y="247"/>
                  </a:lnTo>
                  <a:close/>
                  <a:moveTo>
                    <a:pt x="473" y="274"/>
                  </a:moveTo>
                  <a:lnTo>
                    <a:pt x="473" y="274"/>
                  </a:lnTo>
                  <a:lnTo>
                    <a:pt x="487" y="256"/>
                  </a:lnTo>
                  <a:lnTo>
                    <a:pt x="483" y="253"/>
                  </a:lnTo>
                  <a:lnTo>
                    <a:pt x="483" y="253"/>
                  </a:lnTo>
                  <a:lnTo>
                    <a:pt x="469" y="271"/>
                  </a:lnTo>
                  <a:lnTo>
                    <a:pt x="473" y="274"/>
                  </a:lnTo>
                  <a:close/>
                  <a:moveTo>
                    <a:pt x="449" y="298"/>
                  </a:moveTo>
                  <a:lnTo>
                    <a:pt x="449" y="298"/>
                  </a:lnTo>
                  <a:lnTo>
                    <a:pt x="465" y="282"/>
                  </a:lnTo>
                  <a:lnTo>
                    <a:pt x="462" y="280"/>
                  </a:lnTo>
                  <a:lnTo>
                    <a:pt x="462" y="280"/>
                  </a:lnTo>
                  <a:lnTo>
                    <a:pt x="446" y="295"/>
                  </a:lnTo>
                  <a:lnTo>
                    <a:pt x="449" y="298"/>
                  </a:lnTo>
                  <a:close/>
                  <a:moveTo>
                    <a:pt x="424" y="320"/>
                  </a:moveTo>
                  <a:lnTo>
                    <a:pt x="424" y="320"/>
                  </a:lnTo>
                  <a:lnTo>
                    <a:pt x="441" y="306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21" y="317"/>
                  </a:lnTo>
                  <a:lnTo>
                    <a:pt x="424" y="320"/>
                  </a:lnTo>
                  <a:close/>
                  <a:moveTo>
                    <a:pt x="396" y="340"/>
                  </a:moveTo>
                  <a:lnTo>
                    <a:pt x="396" y="340"/>
                  </a:lnTo>
                  <a:lnTo>
                    <a:pt x="414" y="327"/>
                  </a:lnTo>
                  <a:lnTo>
                    <a:pt x="413" y="324"/>
                  </a:lnTo>
                  <a:lnTo>
                    <a:pt x="413" y="324"/>
                  </a:lnTo>
                  <a:lnTo>
                    <a:pt x="393" y="336"/>
                  </a:lnTo>
                  <a:lnTo>
                    <a:pt x="396" y="340"/>
                  </a:lnTo>
                  <a:close/>
                  <a:moveTo>
                    <a:pt x="365" y="354"/>
                  </a:moveTo>
                  <a:lnTo>
                    <a:pt x="365" y="354"/>
                  </a:lnTo>
                  <a:lnTo>
                    <a:pt x="386" y="344"/>
                  </a:lnTo>
                  <a:lnTo>
                    <a:pt x="383" y="341"/>
                  </a:lnTo>
                  <a:lnTo>
                    <a:pt x="383" y="341"/>
                  </a:lnTo>
                  <a:lnTo>
                    <a:pt x="364" y="350"/>
                  </a:lnTo>
                  <a:lnTo>
                    <a:pt x="365" y="354"/>
                  </a:lnTo>
                  <a:close/>
                  <a:moveTo>
                    <a:pt x="333" y="362"/>
                  </a:moveTo>
                  <a:lnTo>
                    <a:pt x="333" y="362"/>
                  </a:lnTo>
                  <a:lnTo>
                    <a:pt x="354" y="358"/>
                  </a:lnTo>
                  <a:lnTo>
                    <a:pt x="353" y="354"/>
                  </a:lnTo>
                  <a:lnTo>
                    <a:pt x="353" y="354"/>
                  </a:lnTo>
                  <a:lnTo>
                    <a:pt x="332" y="358"/>
                  </a:lnTo>
                  <a:lnTo>
                    <a:pt x="333" y="362"/>
                  </a:lnTo>
                  <a:close/>
                  <a:moveTo>
                    <a:pt x="300" y="366"/>
                  </a:moveTo>
                  <a:lnTo>
                    <a:pt x="300" y="366"/>
                  </a:lnTo>
                  <a:lnTo>
                    <a:pt x="300" y="366"/>
                  </a:lnTo>
                  <a:lnTo>
                    <a:pt x="322" y="365"/>
                  </a:lnTo>
                  <a:lnTo>
                    <a:pt x="321" y="361"/>
                  </a:lnTo>
                  <a:lnTo>
                    <a:pt x="321" y="361"/>
                  </a:lnTo>
                  <a:lnTo>
                    <a:pt x="300" y="362"/>
                  </a:lnTo>
                  <a:lnTo>
                    <a:pt x="300" y="362"/>
                  </a:lnTo>
                  <a:lnTo>
                    <a:pt x="300" y="366"/>
                  </a:lnTo>
                  <a:close/>
                  <a:moveTo>
                    <a:pt x="265" y="362"/>
                  </a:moveTo>
                  <a:lnTo>
                    <a:pt x="265" y="362"/>
                  </a:lnTo>
                  <a:lnTo>
                    <a:pt x="288" y="365"/>
                  </a:lnTo>
                  <a:lnTo>
                    <a:pt x="288" y="361"/>
                  </a:lnTo>
                  <a:lnTo>
                    <a:pt x="288" y="361"/>
                  </a:lnTo>
                  <a:lnTo>
                    <a:pt x="266" y="359"/>
                  </a:lnTo>
                  <a:lnTo>
                    <a:pt x="265" y="362"/>
                  </a:lnTo>
                  <a:close/>
                  <a:moveTo>
                    <a:pt x="232" y="354"/>
                  </a:moveTo>
                  <a:lnTo>
                    <a:pt x="232" y="354"/>
                  </a:lnTo>
                  <a:lnTo>
                    <a:pt x="255" y="361"/>
                  </a:lnTo>
                  <a:lnTo>
                    <a:pt x="255" y="357"/>
                  </a:lnTo>
                  <a:lnTo>
                    <a:pt x="255" y="357"/>
                  </a:lnTo>
                  <a:lnTo>
                    <a:pt x="234" y="350"/>
                  </a:lnTo>
                  <a:lnTo>
                    <a:pt x="232" y="354"/>
                  </a:lnTo>
                  <a:close/>
                  <a:moveTo>
                    <a:pt x="202" y="340"/>
                  </a:moveTo>
                  <a:lnTo>
                    <a:pt x="202" y="340"/>
                  </a:lnTo>
                  <a:lnTo>
                    <a:pt x="223" y="350"/>
                  </a:lnTo>
                  <a:lnTo>
                    <a:pt x="224" y="347"/>
                  </a:lnTo>
                  <a:lnTo>
                    <a:pt x="224" y="347"/>
                  </a:lnTo>
                  <a:lnTo>
                    <a:pt x="204" y="337"/>
                  </a:lnTo>
                  <a:lnTo>
                    <a:pt x="202" y="340"/>
                  </a:lnTo>
                  <a:close/>
                  <a:moveTo>
                    <a:pt x="174" y="322"/>
                  </a:moveTo>
                  <a:lnTo>
                    <a:pt x="174" y="322"/>
                  </a:lnTo>
                  <a:lnTo>
                    <a:pt x="192" y="334"/>
                  </a:lnTo>
                  <a:lnTo>
                    <a:pt x="195" y="331"/>
                  </a:lnTo>
                  <a:lnTo>
                    <a:pt x="195" y="331"/>
                  </a:lnTo>
                  <a:lnTo>
                    <a:pt x="176" y="317"/>
                  </a:lnTo>
                  <a:lnTo>
                    <a:pt x="174" y="322"/>
                  </a:lnTo>
                  <a:close/>
                  <a:moveTo>
                    <a:pt x="148" y="299"/>
                  </a:moveTo>
                  <a:lnTo>
                    <a:pt x="148" y="299"/>
                  </a:lnTo>
                  <a:lnTo>
                    <a:pt x="165" y="315"/>
                  </a:lnTo>
                  <a:lnTo>
                    <a:pt x="168" y="312"/>
                  </a:lnTo>
                  <a:lnTo>
                    <a:pt x="168" y="312"/>
                  </a:lnTo>
                  <a:lnTo>
                    <a:pt x="151" y="296"/>
                  </a:lnTo>
                  <a:lnTo>
                    <a:pt x="148" y="299"/>
                  </a:lnTo>
                  <a:close/>
                  <a:moveTo>
                    <a:pt x="125" y="274"/>
                  </a:moveTo>
                  <a:lnTo>
                    <a:pt x="125" y="274"/>
                  </a:lnTo>
                  <a:lnTo>
                    <a:pt x="140" y="291"/>
                  </a:lnTo>
                  <a:lnTo>
                    <a:pt x="143" y="288"/>
                  </a:lnTo>
                  <a:lnTo>
                    <a:pt x="143" y="288"/>
                  </a:lnTo>
                  <a:lnTo>
                    <a:pt x="129" y="271"/>
                  </a:lnTo>
                  <a:lnTo>
                    <a:pt x="125" y="274"/>
                  </a:lnTo>
                  <a:close/>
                  <a:moveTo>
                    <a:pt x="105" y="247"/>
                  </a:moveTo>
                  <a:lnTo>
                    <a:pt x="105" y="247"/>
                  </a:lnTo>
                  <a:lnTo>
                    <a:pt x="118" y="266"/>
                  </a:lnTo>
                  <a:lnTo>
                    <a:pt x="122" y="263"/>
                  </a:lnTo>
                  <a:lnTo>
                    <a:pt x="122" y="263"/>
                  </a:lnTo>
                  <a:lnTo>
                    <a:pt x="108" y="245"/>
                  </a:lnTo>
                  <a:lnTo>
                    <a:pt x="105" y="247"/>
                  </a:lnTo>
                  <a:close/>
                  <a:moveTo>
                    <a:pt x="87" y="219"/>
                  </a:moveTo>
                  <a:lnTo>
                    <a:pt x="87" y="219"/>
                  </a:lnTo>
                  <a:lnTo>
                    <a:pt x="98" y="238"/>
                  </a:lnTo>
                  <a:lnTo>
                    <a:pt x="102" y="236"/>
                  </a:lnTo>
                  <a:lnTo>
                    <a:pt x="102" y="236"/>
                  </a:lnTo>
                  <a:lnTo>
                    <a:pt x="90" y="217"/>
                  </a:lnTo>
                  <a:lnTo>
                    <a:pt x="87" y="219"/>
                  </a:lnTo>
                  <a:close/>
                  <a:moveTo>
                    <a:pt x="70" y="190"/>
                  </a:moveTo>
                  <a:lnTo>
                    <a:pt x="70" y="190"/>
                  </a:lnTo>
                  <a:lnTo>
                    <a:pt x="80" y="210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73" y="189"/>
                  </a:lnTo>
                  <a:lnTo>
                    <a:pt x="70" y="190"/>
                  </a:lnTo>
                  <a:close/>
                  <a:moveTo>
                    <a:pt x="55" y="159"/>
                  </a:moveTo>
                  <a:lnTo>
                    <a:pt x="55" y="159"/>
                  </a:lnTo>
                  <a:lnTo>
                    <a:pt x="64" y="180"/>
                  </a:lnTo>
                  <a:lnTo>
                    <a:pt x="69" y="177"/>
                  </a:lnTo>
                  <a:lnTo>
                    <a:pt x="69" y="177"/>
                  </a:lnTo>
                  <a:lnTo>
                    <a:pt x="59" y="158"/>
                  </a:lnTo>
                  <a:lnTo>
                    <a:pt x="55" y="159"/>
                  </a:lnTo>
                  <a:close/>
                  <a:moveTo>
                    <a:pt x="41" y="128"/>
                  </a:moveTo>
                  <a:lnTo>
                    <a:pt x="41" y="128"/>
                  </a:lnTo>
                  <a:lnTo>
                    <a:pt x="50" y="149"/>
                  </a:lnTo>
                  <a:lnTo>
                    <a:pt x="53" y="148"/>
                  </a:lnTo>
                  <a:lnTo>
                    <a:pt x="53" y="148"/>
                  </a:lnTo>
                  <a:lnTo>
                    <a:pt x="45" y="127"/>
                  </a:lnTo>
                  <a:lnTo>
                    <a:pt x="41" y="128"/>
                  </a:lnTo>
                  <a:close/>
                  <a:moveTo>
                    <a:pt x="29" y="98"/>
                  </a:moveTo>
                  <a:lnTo>
                    <a:pt x="29" y="98"/>
                  </a:lnTo>
                  <a:lnTo>
                    <a:pt x="36" y="119"/>
                  </a:lnTo>
                  <a:lnTo>
                    <a:pt x="41" y="117"/>
                  </a:lnTo>
                  <a:lnTo>
                    <a:pt x="41" y="117"/>
                  </a:lnTo>
                  <a:lnTo>
                    <a:pt x="32" y="96"/>
                  </a:lnTo>
                  <a:lnTo>
                    <a:pt x="29" y="98"/>
                  </a:lnTo>
                  <a:close/>
                  <a:moveTo>
                    <a:pt x="18" y="65"/>
                  </a:moveTo>
                  <a:lnTo>
                    <a:pt x="18" y="65"/>
                  </a:lnTo>
                  <a:lnTo>
                    <a:pt x="25" y="86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2" y="64"/>
                  </a:lnTo>
                  <a:lnTo>
                    <a:pt x="18" y="65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14" y="54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3" y="32"/>
                  </a:lnTo>
                  <a:lnTo>
                    <a:pt x="8" y="3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6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03" name="Freeform 463"/>
            <p:cNvSpPr>
              <a:spLocks/>
            </p:cNvSpPr>
            <p:nvPr/>
          </p:nvSpPr>
          <p:spPr bwMode="auto">
            <a:xfrm>
              <a:off x="2577" y="1947"/>
              <a:ext cx="5" cy="2"/>
            </a:xfrm>
            <a:custGeom>
              <a:avLst/>
              <a:gdLst>
                <a:gd name="T0" fmla="*/ 5 w 5"/>
                <a:gd name="T1" fmla="*/ 2 h 2"/>
                <a:gd name="T2" fmla="*/ 5 w 5"/>
                <a:gd name="T3" fmla="*/ 2 h 2"/>
                <a:gd name="T4" fmla="*/ 5 w 5"/>
                <a:gd name="T5" fmla="*/ 0 h 2"/>
                <a:gd name="T6" fmla="*/ 0 w 5"/>
                <a:gd name="T7" fmla="*/ 0 h 2"/>
                <a:gd name="T8" fmla="*/ 0 w 5"/>
                <a:gd name="T9" fmla="*/ 0 h 2"/>
                <a:gd name="T10" fmla="*/ 0 w 5"/>
                <a:gd name="T11" fmla="*/ 1 h 2"/>
                <a:gd name="T12" fmla="*/ 5 w 5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04" name="Freeform 464"/>
            <p:cNvSpPr>
              <a:spLocks/>
            </p:cNvSpPr>
            <p:nvPr/>
          </p:nvSpPr>
          <p:spPr bwMode="auto">
            <a:xfrm>
              <a:off x="2568" y="1959"/>
              <a:ext cx="9" cy="23"/>
            </a:xfrm>
            <a:custGeom>
              <a:avLst/>
              <a:gdLst>
                <a:gd name="T0" fmla="*/ 4 w 9"/>
                <a:gd name="T1" fmla="*/ 23 h 23"/>
                <a:gd name="T2" fmla="*/ 4 w 9"/>
                <a:gd name="T3" fmla="*/ 23 h 23"/>
                <a:gd name="T4" fmla="*/ 9 w 9"/>
                <a:gd name="T5" fmla="*/ 2 h 23"/>
                <a:gd name="T6" fmla="*/ 7 w 9"/>
                <a:gd name="T7" fmla="*/ 0 h 23"/>
                <a:gd name="T8" fmla="*/ 7 w 9"/>
                <a:gd name="T9" fmla="*/ 0 h 23"/>
                <a:gd name="T10" fmla="*/ 0 w 9"/>
                <a:gd name="T11" fmla="*/ 21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lnTo>
                    <a:pt x="4" y="23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1"/>
                  </a:lnTo>
                  <a:lnTo>
                    <a:pt x="4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05" name="Freeform 465"/>
            <p:cNvSpPr>
              <a:spLocks/>
            </p:cNvSpPr>
            <p:nvPr/>
          </p:nvSpPr>
          <p:spPr bwMode="auto">
            <a:xfrm>
              <a:off x="2556" y="1991"/>
              <a:ext cx="12" cy="23"/>
            </a:xfrm>
            <a:custGeom>
              <a:avLst/>
              <a:gdLst>
                <a:gd name="T0" fmla="*/ 5 w 12"/>
                <a:gd name="T1" fmla="*/ 23 h 23"/>
                <a:gd name="T2" fmla="*/ 5 w 12"/>
                <a:gd name="T3" fmla="*/ 23 h 23"/>
                <a:gd name="T4" fmla="*/ 12 w 12"/>
                <a:gd name="T5" fmla="*/ 2 h 23"/>
                <a:gd name="T6" fmla="*/ 9 w 12"/>
                <a:gd name="T7" fmla="*/ 0 h 23"/>
                <a:gd name="T8" fmla="*/ 9 w 12"/>
                <a:gd name="T9" fmla="*/ 0 h 23"/>
                <a:gd name="T10" fmla="*/ 0 w 12"/>
                <a:gd name="T11" fmla="*/ 21 h 23"/>
                <a:gd name="T12" fmla="*/ 5 w 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3">
                  <a:moveTo>
                    <a:pt x="5" y="23"/>
                  </a:moveTo>
                  <a:lnTo>
                    <a:pt x="5" y="2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21"/>
                  </a:lnTo>
                  <a:lnTo>
                    <a:pt x="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06" name="Freeform 466"/>
            <p:cNvSpPr>
              <a:spLocks/>
            </p:cNvSpPr>
            <p:nvPr/>
          </p:nvSpPr>
          <p:spPr bwMode="auto">
            <a:xfrm>
              <a:off x="2545" y="2022"/>
              <a:ext cx="13" cy="23"/>
            </a:xfrm>
            <a:custGeom>
              <a:avLst/>
              <a:gdLst>
                <a:gd name="T0" fmla="*/ 4 w 13"/>
                <a:gd name="T1" fmla="*/ 23 h 23"/>
                <a:gd name="T2" fmla="*/ 4 w 13"/>
                <a:gd name="T3" fmla="*/ 23 h 23"/>
                <a:gd name="T4" fmla="*/ 13 w 13"/>
                <a:gd name="T5" fmla="*/ 2 h 23"/>
                <a:gd name="T6" fmla="*/ 9 w 13"/>
                <a:gd name="T7" fmla="*/ 0 h 23"/>
                <a:gd name="T8" fmla="*/ 9 w 13"/>
                <a:gd name="T9" fmla="*/ 0 h 23"/>
                <a:gd name="T10" fmla="*/ 0 w 13"/>
                <a:gd name="T11" fmla="*/ 21 h 23"/>
                <a:gd name="T12" fmla="*/ 4 w 13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3">
                  <a:moveTo>
                    <a:pt x="4" y="23"/>
                  </a:moveTo>
                  <a:lnTo>
                    <a:pt x="4" y="23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21"/>
                  </a:lnTo>
                  <a:lnTo>
                    <a:pt x="4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07" name="Freeform 467"/>
            <p:cNvSpPr>
              <a:spLocks/>
            </p:cNvSpPr>
            <p:nvPr/>
          </p:nvSpPr>
          <p:spPr bwMode="auto">
            <a:xfrm>
              <a:off x="2533" y="2054"/>
              <a:ext cx="12" cy="23"/>
            </a:xfrm>
            <a:custGeom>
              <a:avLst/>
              <a:gdLst>
                <a:gd name="T0" fmla="*/ 4 w 12"/>
                <a:gd name="T1" fmla="*/ 23 h 23"/>
                <a:gd name="T2" fmla="*/ 4 w 12"/>
                <a:gd name="T3" fmla="*/ 23 h 23"/>
                <a:gd name="T4" fmla="*/ 12 w 12"/>
                <a:gd name="T5" fmla="*/ 2 h 23"/>
                <a:gd name="T6" fmla="*/ 8 w 12"/>
                <a:gd name="T7" fmla="*/ 0 h 23"/>
                <a:gd name="T8" fmla="*/ 8 w 12"/>
                <a:gd name="T9" fmla="*/ 0 h 23"/>
                <a:gd name="T10" fmla="*/ 0 w 12"/>
                <a:gd name="T11" fmla="*/ 20 h 23"/>
                <a:gd name="T12" fmla="*/ 4 w 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3">
                  <a:moveTo>
                    <a:pt x="4" y="23"/>
                  </a:moveTo>
                  <a:lnTo>
                    <a:pt x="4" y="23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0"/>
                  </a:lnTo>
                  <a:lnTo>
                    <a:pt x="4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08" name="Freeform 468"/>
            <p:cNvSpPr>
              <a:spLocks/>
            </p:cNvSpPr>
            <p:nvPr/>
          </p:nvSpPr>
          <p:spPr bwMode="auto">
            <a:xfrm>
              <a:off x="2519" y="2085"/>
              <a:ext cx="12" cy="23"/>
            </a:xfrm>
            <a:custGeom>
              <a:avLst/>
              <a:gdLst>
                <a:gd name="T0" fmla="*/ 2 w 12"/>
                <a:gd name="T1" fmla="*/ 23 h 23"/>
                <a:gd name="T2" fmla="*/ 2 w 12"/>
                <a:gd name="T3" fmla="*/ 23 h 23"/>
                <a:gd name="T4" fmla="*/ 12 w 12"/>
                <a:gd name="T5" fmla="*/ 2 h 23"/>
                <a:gd name="T6" fmla="*/ 9 w 12"/>
                <a:gd name="T7" fmla="*/ 0 h 23"/>
                <a:gd name="T8" fmla="*/ 9 w 12"/>
                <a:gd name="T9" fmla="*/ 0 h 23"/>
                <a:gd name="T10" fmla="*/ 0 w 12"/>
                <a:gd name="T11" fmla="*/ 20 h 23"/>
                <a:gd name="T12" fmla="*/ 2 w 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3">
                  <a:moveTo>
                    <a:pt x="2" y="23"/>
                  </a:moveTo>
                  <a:lnTo>
                    <a:pt x="2" y="2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20"/>
                  </a:lnTo>
                  <a:lnTo>
                    <a:pt x="2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09" name="Freeform 469"/>
            <p:cNvSpPr>
              <a:spLocks/>
            </p:cNvSpPr>
            <p:nvPr/>
          </p:nvSpPr>
          <p:spPr bwMode="auto">
            <a:xfrm>
              <a:off x="2503" y="2115"/>
              <a:ext cx="14" cy="22"/>
            </a:xfrm>
            <a:custGeom>
              <a:avLst/>
              <a:gdLst>
                <a:gd name="T0" fmla="*/ 3 w 14"/>
                <a:gd name="T1" fmla="*/ 22 h 22"/>
                <a:gd name="T2" fmla="*/ 3 w 14"/>
                <a:gd name="T3" fmla="*/ 22 h 22"/>
                <a:gd name="T4" fmla="*/ 14 w 14"/>
                <a:gd name="T5" fmla="*/ 2 h 22"/>
                <a:gd name="T6" fmla="*/ 10 w 14"/>
                <a:gd name="T7" fmla="*/ 0 h 22"/>
                <a:gd name="T8" fmla="*/ 10 w 14"/>
                <a:gd name="T9" fmla="*/ 0 h 22"/>
                <a:gd name="T10" fmla="*/ 0 w 14"/>
                <a:gd name="T11" fmla="*/ 19 h 22"/>
                <a:gd name="T12" fmla="*/ 3 w 14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3" y="22"/>
                  </a:moveTo>
                  <a:lnTo>
                    <a:pt x="3" y="22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3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10" name="Freeform 470"/>
            <p:cNvSpPr>
              <a:spLocks/>
            </p:cNvSpPr>
            <p:nvPr/>
          </p:nvSpPr>
          <p:spPr bwMode="auto">
            <a:xfrm>
              <a:off x="2485" y="2144"/>
              <a:ext cx="15" cy="22"/>
            </a:xfrm>
            <a:custGeom>
              <a:avLst/>
              <a:gdLst>
                <a:gd name="T0" fmla="*/ 4 w 15"/>
                <a:gd name="T1" fmla="*/ 22 h 22"/>
                <a:gd name="T2" fmla="*/ 4 w 15"/>
                <a:gd name="T3" fmla="*/ 22 h 22"/>
                <a:gd name="T4" fmla="*/ 15 w 15"/>
                <a:gd name="T5" fmla="*/ 3 h 22"/>
                <a:gd name="T6" fmla="*/ 13 w 15"/>
                <a:gd name="T7" fmla="*/ 0 h 22"/>
                <a:gd name="T8" fmla="*/ 13 w 15"/>
                <a:gd name="T9" fmla="*/ 0 h 22"/>
                <a:gd name="T10" fmla="*/ 0 w 15"/>
                <a:gd name="T11" fmla="*/ 20 h 22"/>
                <a:gd name="T12" fmla="*/ 4 w 1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2">
                  <a:moveTo>
                    <a:pt x="4" y="22"/>
                  </a:moveTo>
                  <a:lnTo>
                    <a:pt x="4" y="22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20"/>
                  </a:lnTo>
                  <a:lnTo>
                    <a:pt x="4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11" name="Freeform 471"/>
            <p:cNvSpPr>
              <a:spLocks/>
            </p:cNvSpPr>
            <p:nvPr/>
          </p:nvSpPr>
          <p:spPr bwMode="auto">
            <a:xfrm>
              <a:off x="2467" y="2173"/>
              <a:ext cx="17" cy="21"/>
            </a:xfrm>
            <a:custGeom>
              <a:avLst/>
              <a:gdLst>
                <a:gd name="T0" fmla="*/ 3 w 17"/>
                <a:gd name="T1" fmla="*/ 21 h 21"/>
                <a:gd name="T2" fmla="*/ 3 w 17"/>
                <a:gd name="T3" fmla="*/ 21 h 21"/>
                <a:gd name="T4" fmla="*/ 17 w 17"/>
                <a:gd name="T5" fmla="*/ 2 h 21"/>
                <a:gd name="T6" fmla="*/ 12 w 17"/>
                <a:gd name="T7" fmla="*/ 0 h 21"/>
                <a:gd name="T8" fmla="*/ 12 w 17"/>
                <a:gd name="T9" fmla="*/ 0 h 21"/>
                <a:gd name="T10" fmla="*/ 0 w 17"/>
                <a:gd name="T11" fmla="*/ 19 h 21"/>
                <a:gd name="T12" fmla="*/ 3 w 17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1">
                  <a:moveTo>
                    <a:pt x="3" y="21"/>
                  </a:moveTo>
                  <a:lnTo>
                    <a:pt x="3" y="21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9"/>
                  </a:lnTo>
                  <a:lnTo>
                    <a:pt x="3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12" name="Freeform 472"/>
            <p:cNvSpPr>
              <a:spLocks/>
            </p:cNvSpPr>
            <p:nvPr/>
          </p:nvSpPr>
          <p:spPr bwMode="auto">
            <a:xfrm>
              <a:off x="2446" y="2200"/>
              <a:ext cx="18" cy="21"/>
            </a:xfrm>
            <a:custGeom>
              <a:avLst/>
              <a:gdLst>
                <a:gd name="T0" fmla="*/ 4 w 18"/>
                <a:gd name="T1" fmla="*/ 21 h 21"/>
                <a:gd name="T2" fmla="*/ 4 w 18"/>
                <a:gd name="T3" fmla="*/ 21 h 21"/>
                <a:gd name="T4" fmla="*/ 18 w 18"/>
                <a:gd name="T5" fmla="*/ 3 h 21"/>
                <a:gd name="T6" fmla="*/ 14 w 18"/>
                <a:gd name="T7" fmla="*/ 0 h 21"/>
                <a:gd name="T8" fmla="*/ 14 w 18"/>
                <a:gd name="T9" fmla="*/ 0 h 21"/>
                <a:gd name="T10" fmla="*/ 0 w 18"/>
                <a:gd name="T11" fmla="*/ 18 h 21"/>
                <a:gd name="T12" fmla="*/ 4 w 1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1">
                  <a:moveTo>
                    <a:pt x="4" y="21"/>
                  </a:moveTo>
                  <a:lnTo>
                    <a:pt x="4" y="21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8"/>
                  </a:lnTo>
                  <a:lnTo>
                    <a:pt x="4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13" name="Freeform 473"/>
            <p:cNvSpPr>
              <a:spLocks/>
            </p:cNvSpPr>
            <p:nvPr/>
          </p:nvSpPr>
          <p:spPr bwMode="auto">
            <a:xfrm>
              <a:off x="2423" y="2227"/>
              <a:ext cx="19" cy="18"/>
            </a:xfrm>
            <a:custGeom>
              <a:avLst/>
              <a:gdLst>
                <a:gd name="T0" fmla="*/ 3 w 19"/>
                <a:gd name="T1" fmla="*/ 18 h 18"/>
                <a:gd name="T2" fmla="*/ 3 w 19"/>
                <a:gd name="T3" fmla="*/ 18 h 18"/>
                <a:gd name="T4" fmla="*/ 19 w 19"/>
                <a:gd name="T5" fmla="*/ 2 h 18"/>
                <a:gd name="T6" fmla="*/ 16 w 19"/>
                <a:gd name="T7" fmla="*/ 0 h 18"/>
                <a:gd name="T8" fmla="*/ 16 w 19"/>
                <a:gd name="T9" fmla="*/ 0 h 18"/>
                <a:gd name="T10" fmla="*/ 0 w 19"/>
                <a:gd name="T11" fmla="*/ 15 h 18"/>
                <a:gd name="T12" fmla="*/ 3 w 1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8">
                  <a:moveTo>
                    <a:pt x="3" y="18"/>
                  </a:moveTo>
                  <a:lnTo>
                    <a:pt x="3" y="18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3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14" name="Freeform 474"/>
            <p:cNvSpPr>
              <a:spLocks/>
            </p:cNvSpPr>
            <p:nvPr/>
          </p:nvSpPr>
          <p:spPr bwMode="auto">
            <a:xfrm>
              <a:off x="2398" y="2250"/>
              <a:ext cx="20" cy="17"/>
            </a:xfrm>
            <a:custGeom>
              <a:avLst/>
              <a:gdLst>
                <a:gd name="T0" fmla="*/ 3 w 20"/>
                <a:gd name="T1" fmla="*/ 17 h 17"/>
                <a:gd name="T2" fmla="*/ 3 w 20"/>
                <a:gd name="T3" fmla="*/ 17 h 17"/>
                <a:gd name="T4" fmla="*/ 20 w 20"/>
                <a:gd name="T5" fmla="*/ 3 h 17"/>
                <a:gd name="T6" fmla="*/ 17 w 20"/>
                <a:gd name="T7" fmla="*/ 0 h 17"/>
                <a:gd name="T8" fmla="*/ 17 w 20"/>
                <a:gd name="T9" fmla="*/ 0 h 17"/>
                <a:gd name="T10" fmla="*/ 0 w 20"/>
                <a:gd name="T11" fmla="*/ 14 h 17"/>
                <a:gd name="T12" fmla="*/ 3 w 20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7">
                  <a:moveTo>
                    <a:pt x="3" y="17"/>
                  </a:moveTo>
                  <a:lnTo>
                    <a:pt x="3" y="17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14"/>
                  </a:lnTo>
                  <a:lnTo>
                    <a:pt x="3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15" name="Freeform 475"/>
            <p:cNvSpPr>
              <a:spLocks/>
            </p:cNvSpPr>
            <p:nvPr/>
          </p:nvSpPr>
          <p:spPr bwMode="auto">
            <a:xfrm>
              <a:off x="2370" y="2271"/>
              <a:ext cx="21" cy="16"/>
            </a:xfrm>
            <a:custGeom>
              <a:avLst/>
              <a:gdLst>
                <a:gd name="T0" fmla="*/ 3 w 21"/>
                <a:gd name="T1" fmla="*/ 16 h 16"/>
                <a:gd name="T2" fmla="*/ 3 w 21"/>
                <a:gd name="T3" fmla="*/ 16 h 16"/>
                <a:gd name="T4" fmla="*/ 21 w 21"/>
                <a:gd name="T5" fmla="*/ 3 h 16"/>
                <a:gd name="T6" fmla="*/ 20 w 21"/>
                <a:gd name="T7" fmla="*/ 0 h 16"/>
                <a:gd name="T8" fmla="*/ 20 w 21"/>
                <a:gd name="T9" fmla="*/ 0 h 16"/>
                <a:gd name="T10" fmla="*/ 0 w 21"/>
                <a:gd name="T11" fmla="*/ 12 h 16"/>
                <a:gd name="T12" fmla="*/ 3 w 21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6">
                  <a:moveTo>
                    <a:pt x="3" y="16"/>
                  </a:moveTo>
                  <a:lnTo>
                    <a:pt x="3" y="16"/>
                  </a:lnTo>
                  <a:lnTo>
                    <a:pt x="21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12"/>
                  </a:lnTo>
                  <a:lnTo>
                    <a:pt x="3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16" name="Freeform 476"/>
            <p:cNvSpPr>
              <a:spLocks/>
            </p:cNvSpPr>
            <p:nvPr/>
          </p:nvSpPr>
          <p:spPr bwMode="auto">
            <a:xfrm>
              <a:off x="2341" y="2288"/>
              <a:ext cx="22" cy="13"/>
            </a:xfrm>
            <a:custGeom>
              <a:avLst/>
              <a:gdLst>
                <a:gd name="T0" fmla="*/ 1 w 22"/>
                <a:gd name="T1" fmla="*/ 13 h 13"/>
                <a:gd name="T2" fmla="*/ 1 w 22"/>
                <a:gd name="T3" fmla="*/ 13 h 13"/>
                <a:gd name="T4" fmla="*/ 22 w 22"/>
                <a:gd name="T5" fmla="*/ 3 h 13"/>
                <a:gd name="T6" fmla="*/ 19 w 22"/>
                <a:gd name="T7" fmla="*/ 0 h 13"/>
                <a:gd name="T8" fmla="*/ 19 w 22"/>
                <a:gd name="T9" fmla="*/ 0 h 13"/>
                <a:gd name="T10" fmla="*/ 0 w 22"/>
                <a:gd name="T11" fmla="*/ 9 h 13"/>
                <a:gd name="T12" fmla="*/ 1 w 22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1" y="13"/>
                  </a:moveTo>
                  <a:lnTo>
                    <a:pt x="1" y="1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9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17" name="Freeform 477"/>
            <p:cNvSpPr>
              <a:spLocks/>
            </p:cNvSpPr>
            <p:nvPr/>
          </p:nvSpPr>
          <p:spPr bwMode="auto">
            <a:xfrm>
              <a:off x="2309" y="2301"/>
              <a:ext cx="22" cy="8"/>
            </a:xfrm>
            <a:custGeom>
              <a:avLst/>
              <a:gdLst>
                <a:gd name="T0" fmla="*/ 1 w 22"/>
                <a:gd name="T1" fmla="*/ 8 h 8"/>
                <a:gd name="T2" fmla="*/ 1 w 22"/>
                <a:gd name="T3" fmla="*/ 8 h 8"/>
                <a:gd name="T4" fmla="*/ 22 w 22"/>
                <a:gd name="T5" fmla="*/ 4 h 8"/>
                <a:gd name="T6" fmla="*/ 21 w 22"/>
                <a:gd name="T7" fmla="*/ 0 h 8"/>
                <a:gd name="T8" fmla="*/ 21 w 22"/>
                <a:gd name="T9" fmla="*/ 0 h 8"/>
                <a:gd name="T10" fmla="*/ 0 w 22"/>
                <a:gd name="T11" fmla="*/ 4 h 8"/>
                <a:gd name="T12" fmla="*/ 1 w 2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">
                  <a:moveTo>
                    <a:pt x="1" y="8"/>
                  </a:moveTo>
                  <a:lnTo>
                    <a:pt x="1" y="8"/>
                  </a:lnTo>
                  <a:lnTo>
                    <a:pt x="22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4"/>
                  </a:lnTo>
                  <a:lnTo>
                    <a:pt x="1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18" name="Freeform 478"/>
            <p:cNvSpPr>
              <a:spLocks/>
            </p:cNvSpPr>
            <p:nvPr/>
          </p:nvSpPr>
          <p:spPr bwMode="auto">
            <a:xfrm>
              <a:off x="2277" y="2308"/>
              <a:ext cx="22" cy="5"/>
            </a:xfrm>
            <a:custGeom>
              <a:avLst/>
              <a:gdLst>
                <a:gd name="T0" fmla="*/ 0 w 22"/>
                <a:gd name="T1" fmla="*/ 5 h 5"/>
                <a:gd name="T2" fmla="*/ 0 w 22"/>
                <a:gd name="T3" fmla="*/ 5 h 5"/>
                <a:gd name="T4" fmla="*/ 0 w 22"/>
                <a:gd name="T5" fmla="*/ 5 h 5"/>
                <a:gd name="T6" fmla="*/ 22 w 22"/>
                <a:gd name="T7" fmla="*/ 4 h 5"/>
                <a:gd name="T8" fmla="*/ 21 w 22"/>
                <a:gd name="T9" fmla="*/ 0 h 5"/>
                <a:gd name="T10" fmla="*/ 21 w 22"/>
                <a:gd name="T11" fmla="*/ 0 h 5"/>
                <a:gd name="T12" fmla="*/ 0 w 22"/>
                <a:gd name="T13" fmla="*/ 1 h 5"/>
                <a:gd name="T14" fmla="*/ 0 w 22"/>
                <a:gd name="T15" fmla="*/ 1 h 5"/>
                <a:gd name="T16" fmla="*/ 0 w 22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22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19" name="Freeform 479"/>
            <p:cNvSpPr>
              <a:spLocks/>
            </p:cNvSpPr>
            <p:nvPr/>
          </p:nvSpPr>
          <p:spPr bwMode="auto">
            <a:xfrm>
              <a:off x="2242" y="2306"/>
              <a:ext cx="23" cy="6"/>
            </a:xfrm>
            <a:custGeom>
              <a:avLst/>
              <a:gdLst>
                <a:gd name="T0" fmla="*/ 0 w 23"/>
                <a:gd name="T1" fmla="*/ 3 h 6"/>
                <a:gd name="T2" fmla="*/ 0 w 23"/>
                <a:gd name="T3" fmla="*/ 3 h 6"/>
                <a:gd name="T4" fmla="*/ 23 w 23"/>
                <a:gd name="T5" fmla="*/ 6 h 6"/>
                <a:gd name="T6" fmla="*/ 23 w 23"/>
                <a:gd name="T7" fmla="*/ 2 h 6"/>
                <a:gd name="T8" fmla="*/ 23 w 23"/>
                <a:gd name="T9" fmla="*/ 2 h 6"/>
                <a:gd name="T10" fmla="*/ 1 w 23"/>
                <a:gd name="T11" fmla="*/ 0 h 6"/>
                <a:gd name="T12" fmla="*/ 0 w 23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6">
                  <a:moveTo>
                    <a:pt x="0" y="3"/>
                  </a:moveTo>
                  <a:lnTo>
                    <a:pt x="0" y="3"/>
                  </a:lnTo>
                  <a:lnTo>
                    <a:pt x="23" y="6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20" name="Freeform 480"/>
            <p:cNvSpPr>
              <a:spLocks/>
            </p:cNvSpPr>
            <p:nvPr/>
          </p:nvSpPr>
          <p:spPr bwMode="auto">
            <a:xfrm>
              <a:off x="2209" y="2297"/>
              <a:ext cx="23" cy="11"/>
            </a:xfrm>
            <a:custGeom>
              <a:avLst/>
              <a:gdLst>
                <a:gd name="T0" fmla="*/ 0 w 23"/>
                <a:gd name="T1" fmla="*/ 4 h 11"/>
                <a:gd name="T2" fmla="*/ 0 w 23"/>
                <a:gd name="T3" fmla="*/ 4 h 11"/>
                <a:gd name="T4" fmla="*/ 23 w 23"/>
                <a:gd name="T5" fmla="*/ 11 h 11"/>
                <a:gd name="T6" fmla="*/ 23 w 23"/>
                <a:gd name="T7" fmla="*/ 7 h 11"/>
                <a:gd name="T8" fmla="*/ 23 w 23"/>
                <a:gd name="T9" fmla="*/ 7 h 11"/>
                <a:gd name="T10" fmla="*/ 2 w 23"/>
                <a:gd name="T11" fmla="*/ 0 h 11"/>
                <a:gd name="T12" fmla="*/ 0 w 23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1">
                  <a:moveTo>
                    <a:pt x="0" y="4"/>
                  </a:moveTo>
                  <a:lnTo>
                    <a:pt x="0" y="4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21" name="Freeform 481"/>
            <p:cNvSpPr>
              <a:spLocks/>
            </p:cNvSpPr>
            <p:nvPr/>
          </p:nvSpPr>
          <p:spPr bwMode="auto">
            <a:xfrm>
              <a:off x="2179" y="2284"/>
              <a:ext cx="22" cy="13"/>
            </a:xfrm>
            <a:custGeom>
              <a:avLst/>
              <a:gdLst>
                <a:gd name="T0" fmla="*/ 0 w 22"/>
                <a:gd name="T1" fmla="*/ 3 h 13"/>
                <a:gd name="T2" fmla="*/ 0 w 22"/>
                <a:gd name="T3" fmla="*/ 3 h 13"/>
                <a:gd name="T4" fmla="*/ 21 w 22"/>
                <a:gd name="T5" fmla="*/ 13 h 13"/>
                <a:gd name="T6" fmla="*/ 22 w 22"/>
                <a:gd name="T7" fmla="*/ 10 h 13"/>
                <a:gd name="T8" fmla="*/ 22 w 22"/>
                <a:gd name="T9" fmla="*/ 10 h 13"/>
                <a:gd name="T10" fmla="*/ 2 w 22"/>
                <a:gd name="T11" fmla="*/ 0 h 13"/>
                <a:gd name="T12" fmla="*/ 0 w 22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0" y="3"/>
                  </a:moveTo>
                  <a:lnTo>
                    <a:pt x="0" y="3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22" name="Freeform 482"/>
            <p:cNvSpPr>
              <a:spLocks/>
            </p:cNvSpPr>
            <p:nvPr/>
          </p:nvSpPr>
          <p:spPr bwMode="auto">
            <a:xfrm>
              <a:off x="2151" y="2264"/>
              <a:ext cx="21" cy="17"/>
            </a:xfrm>
            <a:custGeom>
              <a:avLst/>
              <a:gdLst>
                <a:gd name="T0" fmla="*/ 0 w 21"/>
                <a:gd name="T1" fmla="*/ 5 h 17"/>
                <a:gd name="T2" fmla="*/ 0 w 21"/>
                <a:gd name="T3" fmla="*/ 5 h 17"/>
                <a:gd name="T4" fmla="*/ 18 w 21"/>
                <a:gd name="T5" fmla="*/ 17 h 17"/>
                <a:gd name="T6" fmla="*/ 21 w 21"/>
                <a:gd name="T7" fmla="*/ 14 h 17"/>
                <a:gd name="T8" fmla="*/ 21 w 21"/>
                <a:gd name="T9" fmla="*/ 14 h 17"/>
                <a:gd name="T10" fmla="*/ 2 w 21"/>
                <a:gd name="T11" fmla="*/ 0 h 17"/>
                <a:gd name="T12" fmla="*/ 0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0" y="5"/>
                  </a:moveTo>
                  <a:lnTo>
                    <a:pt x="0" y="5"/>
                  </a:lnTo>
                  <a:lnTo>
                    <a:pt x="18" y="17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" y="0"/>
                  </a:lnTo>
                  <a:lnTo>
                    <a:pt x="0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23" name="Freeform 483"/>
            <p:cNvSpPr>
              <a:spLocks/>
            </p:cNvSpPr>
            <p:nvPr/>
          </p:nvSpPr>
          <p:spPr bwMode="auto">
            <a:xfrm>
              <a:off x="2125" y="2243"/>
              <a:ext cx="20" cy="1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19 h 19"/>
                <a:gd name="T6" fmla="*/ 20 w 20"/>
                <a:gd name="T7" fmla="*/ 16 h 19"/>
                <a:gd name="T8" fmla="*/ 20 w 20"/>
                <a:gd name="T9" fmla="*/ 16 h 19"/>
                <a:gd name="T10" fmla="*/ 3 w 20"/>
                <a:gd name="T11" fmla="*/ 0 h 19"/>
                <a:gd name="T12" fmla="*/ 0 w 20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lnTo>
                    <a:pt x="17" y="19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24" name="Freeform 484"/>
            <p:cNvSpPr>
              <a:spLocks/>
            </p:cNvSpPr>
            <p:nvPr/>
          </p:nvSpPr>
          <p:spPr bwMode="auto">
            <a:xfrm>
              <a:off x="2102" y="2218"/>
              <a:ext cx="18" cy="20"/>
            </a:xfrm>
            <a:custGeom>
              <a:avLst/>
              <a:gdLst>
                <a:gd name="T0" fmla="*/ 0 w 18"/>
                <a:gd name="T1" fmla="*/ 3 h 20"/>
                <a:gd name="T2" fmla="*/ 0 w 18"/>
                <a:gd name="T3" fmla="*/ 3 h 20"/>
                <a:gd name="T4" fmla="*/ 15 w 18"/>
                <a:gd name="T5" fmla="*/ 20 h 20"/>
                <a:gd name="T6" fmla="*/ 18 w 18"/>
                <a:gd name="T7" fmla="*/ 17 h 20"/>
                <a:gd name="T8" fmla="*/ 18 w 18"/>
                <a:gd name="T9" fmla="*/ 17 h 20"/>
                <a:gd name="T10" fmla="*/ 4 w 18"/>
                <a:gd name="T11" fmla="*/ 0 h 20"/>
                <a:gd name="T12" fmla="*/ 0 w 18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">
                  <a:moveTo>
                    <a:pt x="0" y="3"/>
                  </a:moveTo>
                  <a:lnTo>
                    <a:pt x="0" y="3"/>
                  </a:lnTo>
                  <a:lnTo>
                    <a:pt x="15" y="20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25" name="Freeform 485"/>
            <p:cNvSpPr>
              <a:spLocks/>
            </p:cNvSpPr>
            <p:nvPr/>
          </p:nvSpPr>
          <p:spPr bwMode="auto">
            <a:xfrm>
              <a:off x="2082" y="2192"/>
              <a:ext cx="17" cy="21"/>
            </a:xfrm>
            <a:custGeom>
              <a:avLst/>
              <a:gdLst>
                <a:gd name="T0" fmla="*/ 0 w 17"/>
                <a:gd name="T1" fmla="*/ 2 h 21"/>
                <a:gd name="T2" fmla="*/ 0 w 17"/>
                <a:gd name="T3" fmla="*/ 2 h 21"/>
                <a:gd name="T4" fmla="*/ 13 w 17"/>
                <a:gd name="T5" fmla="*/ 21 h 21"/>
                <a:gd name="T6" fmla="*/ 17 w 17"/>
                <a:gd name="T7" fmla="*/ 18 h 21"/>
                <a:gd name="T8" fmla="*/ 17 w 17"/>
                <a:gd name="T9" fmla="*/ 18 h 21"/>
                <a:gd name="T10" fmla="*/ 3 w 17"/>
                <a:gd name="T11" fmla="*/ 0 h 21"/>
                <a:gd name="T12" fmla="*/ 0 w 17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1">
                  <a:moveTo>
                    <a:pt x="0" y="2"/>
                  </a:moveTo>
                  <a:lnTo>
                    <a:pt x="0" y="2"/>
                  </a:lnTo>
                  <a:lnTo>
                    <a:pt x="13" y="21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26" name="Freeform 486"/>
            <p:cNvSpPr>
              <a:spLocks/>
            </p:cNvSpPr>
            <p:nvPr/>
          </p:nvSpPr>
          <p:spPr bwMode="auto">
            <a:xfrm>
              <a:off x="2064" y="2164"/>
              <a:ext cx="15" cy="21"/>
            </a:xfrm>
            <a:custGeom>
              <a:avLst/>
              <a:gdLst>
                <a:gd name="T0" fmla="*/ 0 w 15"/>
                <a:gd name="T1" fmla="*/ 2 h 21"/>
                <a:gd name="T2" fmla="*/ 0 w 15"/>
                <a:gd name="T3" fmla="*/ 2 h 21"/>
                <a:gd name="T4" fmla="*/ 11 w 15"/>
                <a:gd name="T5" fmla="*/ 21 h 21"/>
                <a:gd name="T6" fmla="*/ 15 w 15"/>
                <a:gd name="T7" fmla="*/ 19 h 21"/>
                <a:gd name="T8" fmla="*/ 15 w 15"/>
                <a:gd name="T9" fmla="*/ 19 h 21"/>
                <a:gd name="T10" fmla="*/ 3 w 15"/>
                <a:gd name="T11" fmla="*/ 0 h 21"/>
                <a:gd name="T12" fmla="*/ 0 w 15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0" y="2"/>
                  </a:moveTo>
                  <a:lnTo>
                    <a:pt x="0" y="2"/>
                  </a:lnTo>
                  <a:lnTo>
                    <a:pt x="11" y="21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27" name="Freeform 487"/>
            <p:cNvSpPr>
              <a:spLocks/>
            </p:cNvSpPr>
            <p:nvPr/>
          </p:nvSpPr>
          <p:spPr bwMode="auto">
            <a:xfrm>
              <a:off x="2047" y="2136"/>
              <a:ext cx="14" cy="21"/>
            </a:xfrm>
            <a:custGeom>
              <a:avLst/>
              <a:gdLst>
                <a:gd name="T0" fmla="*/ 0 w 14"/>
                <a:gd name="T1" fmla="*/ 1 h 21"/>
                <a:gd name="T2" fmla="*/ 0 w 14"/>
                <a:gd name="T3" fmla="*/ 1 h 21"/>
                <a:gd name="T4" fmla="*/ 10 w 14"/>
                <a:gd name="T5" fmla="*/ 21 h 21"/>
                <a:gd name="T6" fmla="*/ 14 w 14"/>
                <a:gd name="T7" fmla="*/ 19 h 21"/>
                <a:gd name="T8" fmla="*/ 14 w 14"/>
                <a:gd name="T9" fmla="*/ 19 h 21"/>
                <a:gd name="T10" fmla="*/ 3 w 14"/>
                <a:gd name="T11" fmla="*/ 0 h 21"/>
                <a:gd name="T12" fmla="*/ 0 w 14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0" y="1"/>
                  </a:moveTo>
                  <a:lnTo>
                    <a:pt x="0" y="1"/>
                  </a:lnTo>
                  <a:lnTo>
                    <a:pt x="10" y="2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28" name="Freeform 488"/>
            <p:cNvSpPr>
              <a:spLocks/>
            </p:cNvSpPr>
            <p:nvPr/>
          </p:nvSpPr>
          <p:spPr bwMode="auto">
            <a:xfrm>
              <a:off x="2032" y="2105"/>
              <a:ext cx="14" cy="22"/>
            </a:xfrm>
            <a:custGeom>
              <a:avLst/>
              <a:gdLst>
                <a:gd name="T0" fmla="*/ 0 w 14"/>
                <a:gd name="T1" fmla="*/ 1 h 22"/>
                <a:gd name="T2" fmla="*/ 0 w 14"/>
                <a:gd name="T3" fmla="*/ 1 h 22"/>
                <a:gd name="T4" fmla="*/ 9 w 14"/>
                <a:gd name="T5" fmla="*/ 22 h 22"/>
                <a:gd name="T6" fmla="*/ 14 w 14"/>
                <a:gd name="T7" fmla="*/ 19 h 22"/>
                <a:gd name="T8" fmla="*/ 14 w 14"/>
                <a:gd name="T9" fmla="*/ 19 h 22"/>
                <a:gd name="T10" fmla="*/ 4 w 14"/>
                <a:gd name="T11" fmla="*/ 0 h 22"/>
                <a:gd name="T12" fmla="*/ 0 w 14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0" y="1"/>
                  </a:moveTo>
                  <a:lnTo>
                    <a:pt x="0" y="1"/>
                  </a:lnTo>
                  <a:lnTo>
                    <a:pt x="9" y="22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29" name="Freeform 489"/>
            <p:cNvSpPr>
              <a:spLocks/>
            </p:cNvSpPr>
            <p:nvPr/>
          </p:nvSpPr>
          <p:spPr bwMode="auto">
            <a:xfrm>
              <a:off x="2018" y="2074"/>
              <a:ext cx="12" cy="22"/>
            </a:xfrm>
            <a:custGeom>
              <a:avLst/>
              <a:gdLst>
                <a:gd name="T0" fmla="*/ 0 w 12"/>
                <a:gd name="T1" fmla="*/ 1 h 22"/>
                <a:gd name="T2" fmla="*/ 0 w 12"/>
                <a:gd name="T3" fmla="*/ 1 h 22"/>
                <a:gd name="T4" fmla="*/ 9 w 12"/>
                <a:gd name="T5" fmla="*/ 22 h 22"/>
                <a:gd name="T6" fmla="*/ 12 w 12"/>
                <a:gd name="T7" fmla="*/ 21 h 22"/>
                <a:gd name="T8" fmla="*/ 12 w 12"/>
                <a:gd name="T9" fmla="*/ 21 h 22"/>
                <a:gd name="T10" fmla="*/ 4 w 12"/>
                <a:gd name="T11" fmla="*/ 0 h 22"/>
                <a:gd name="T12" fmla="*/ 0 w 12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0" y="1"/>
                  </a:moveTo>
                  <a:lnTo>
                    <a:pt x="0" y="1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30" name="Freeform 490"/>
            <p:cNvSpPr>
              <a:spLocks/>
            </p:cNvSpPr>
            <p:nvPr/>
          </p:nvSpPr>
          <p:spPr bwMode="auto">
            <a:xfrm>
              <a:off x="2006" y="2043"/>
              <a:ext cx="12" cy="23"/>
            </a:xfrm>
            <a:custGeom>
              <a:avLst/>
              <a:gdLst>
                <a:gd name="T0" fmla="*/ 0 w 12"/>
                <a:gd name="T1" fmla="*/ 2 h 23"/>
                <a:gd name="T2" fmla="*/ 0 w 12"/>
                <a:gd name="T3" fmla="*/ 2 h 23"/>
                <a:gd name="T4" fmla="*/ 7 w 12"/>
                <a:gd name="T5" fmla="*/ 23 h 23"/>
                <a:gd name="T6" fmla="*/ 12 w 12"/>
                <a:gd name="T7" fmla="*/ 21 h 23"/>
                <a:gd name="T8" fmla="*/ 12 w 12"/>
                <a:gd name="T9" fmla="*/ 21 h 23"/>
                <a:gd name="T10" fmla="*/ 3 w 12"/>
                <a:gd name="T11" fmla="*/ 0 h 23"/>
                <a:gd name="T12" fmla="*/ 0 w 12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3">
                  <a:moveTo>
                    <a:pt x="0" y="2"/>
                  </a:moveTo>
                  <a:lnTo>
                    <a:pt x="0" y="2"/>
                  </a:lnTo>
                  <a:lnTo>
                    <a:pt x="7" y="23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31" name="Freeform 491"/>
            <p:cNvSpPr>
              <a:spLocks/>
            </p:cNvSpPr>
            <p:nvPr/>
          </p:nvSpPr>
          <p:spPr bwMode="auto">
            <a:xfrm>
              <a:off x="1995" y="2011"/>
              <a:ext cx="11" cy="22"/>
            </a:xfrm>
            <a:custGeom>
              <a:avLst/>
              <a:gdLst>
                <a:gd name="T0" fmla="*/ 0 w 11"/>
                <a:gd name="T1" fmla="*/ 1 h 22"/>
                <a:gd name="T2" fmla="*/ 0 w 11"/>
                <a:gd name="T3" fmla="*/ 1 h 22"/>
                <a:gd name="T4" fmla="*/ 7 w 11"/>
                <a:gd name="T5" fmla="*/ 22 h 22"/>
                <a:gd name="T6" fmla="*/ 11 w 11"/>
                <a:gd name="T7" fmla="*/ 21 h 22"/>
                <a:gd name="T8" fmla="*/ 11 w 11"/>
                <a:gd name="T9" fmla="*/ 21 h 22"/>
                <a:gd name="T10" fmla="*/ 4 w 11"/>
                <a:gd name="T11" fmla="*/ 0 h 22"/>
                <a:gd name="T12" fmla="*/ 0 w 11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lnTo>
                    <a:pt x="0" y="1"/>
                  </a:lnTo>
                  <a:lnTo>
                    <a:pt x="7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32" name="Freeform 492"/>
            <p:cNvSpPr>
              <a:spLocks/>
            </p:cNvSpPr>
            <p:nvPr/>
          </p:nvSpPr>
          <p:spPr bwMode="auto">
            <a:xfrm>
              <a:off x="1985" y="1979"/>
              <a:ext cx="10" cy="22"/>
            </a:xfrm>
            <a:custGeom>
              <a:avLst/>
              <a:gdLst>
                <a:gd name="T0" fmla="*/ 0 w 10"/>
                <a:gd name="T1" fmla="*/ 1 h 22"/>
                <a:gd name="T2" fmla="*/ 0 w 10"/>
                <a:gd name="T3" fmla="*/ 1 h 22"/>
                <a:gd name="T4" fmla="*/ 6 w 10"/>
                <a:gd name="T5" fmla="*/ 22 h 22"/>
                <a:gd name="T6" fmla="*/ 10 w 10"/>
                <a:gd name="T7" fmla="*/ 21 h 22"/>
                <a:gd name="T8" fmla="*/ 10 w 10"/>
                <a:gd name="T9" fmla="*/ 21 h 22"/>
                <a:gd name="T10" fmla="*/ 5 w 10"/>
                <a:gd name="T11" fmla="*/ 0 h 22"/>
                <a:gd name="T12" fmla="*/ 0 w 10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0" y="1"/>
                  </a:moveTo>
                  <a:lnTo>
                    <a:pt x="0" y="1"/>
                  </a:lnTo>
                  <a:lnTo>
                    <a:pt x="6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33" name="Freeform 493"/>
            <p:cNvSpPr>
              <a:spLocks/>
            </p:cNvSpPr>
            <p:nvPr/>
          </p:nvSpPr>
          <p:spPr bwMode="auto">
            <a:xfrm>
              <a:off x="1977" y="1947"/>
              <a:ext cx="10" cy="22"/>
            </a:xfrm>
            <a:custGeom>
              <a:avLst/>
              <a:gdLst>
                <a:gd name="T0" fmla="*/ 0 w 10"/>
                <a:gd name="T1" fmla="*/ 0 h 22"/>
                <a:gd name="T2" fmla="*/ 0 w 10"/>
                <a:gd name="T3" fmla="*/ 0 h 22"/>
                <a:gd name="T4" fmla="*/ 6 w 10"/>
                <a:gd name="T5" fmla="*/ 22 h 22"/>
                <a:gd name="T6" fmla="*/ 10 w 10"/>
                <a:gd name="T7" fmla="*/ 21 h 22"/>
                <a:gd name="T8" fmla="*/ 10 w 10"/>
                <a:gd name="T9" fmla="*/ 21 h 22"/>
                <a:gd name="T10" fmla="*/ 6 w 10"/>
                <a:gd name="T11" fmla="*/ 5 h 22"/>
                <a:gd name="T12" fmla="*/ 6 w 10"/>
                <a:gd name="T13" fmla="*/ 5 h 22"/>
                <a:gd name="T14" fmla="*/ 4 w 10"/>
                <a:gd name="T15" fmla="*/ 0 h 22"/>
                <a:gd name="T16" fmla="*/ 0 w 10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0" y="0"/>
                  </a:moveTo>
                  <a:lnTo>
                    <a:pt x="0" y="0"/>
                  </a:lnTo>
                  <a:lnTo>
                    <a:pt x="6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34" name="Rectangle 494"/>
            <p:cNvSpPr>
              <a:spLocks noChangeArrowheads="1"/>
            </p:cNvSpPr>
            <p:nvPr/>
          </p:nvSpPr>
          <p:spPr bwMode="auto">
            <a:xfrm>
              <a:off x="2465" y="1958"/>
              <a:ext cx="37" cy="266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35" name="Rectangle 495"/>
            <p:cNvSpPr>
              <a:spLocks noChangeArrowheads="1"/>
            </p:cNvSpPr>
            <p:nvPr/>
          </p:nvSpPr>
          <p:spPr bwMode="auto">
            <a:xfrm>
              <a:off x="2465" y="1958"/>
              <a:ext cx="37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36" name="Rectangle 496"/>
            <p:cNvSpPr>
              <a:spLocks noChangeArrowheads="1"/>
            </p:cNvSpPr>
            <p:nvPr/>
          </p:nvSpPr>
          <p:spPr bwMode="auto">
            <a:xfrm>
              <a:off x="2050" y="1955"/>
              <a:ext cx="36" cy="269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37" name="Rectangle 497"/>
            <p:cNvSpPr>
              <a:spLocks noChangeArrowheads="1"/>
            </p:cNvSpPr>
            <p:nvPr/>
          </p:nvSpPr>
          <p:spPr bwMode="auto">
            <a:xfrm>
              <a:off x="2050" y="1955"/>
              <a:ext cx="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38" name="Rectangle 498"/>
            <p:cNvSpPr>
              <a:spLocks noChangeArrowheads="1"/>
            </p:cNvSpPr>
            <p:nvPr/>
          </p:nvSpPr>
          <p:spPr bwMode="auto">
            <a:xfrm>
              <a:off x="2032" y="1927"/>
              <a:ext cx="71" cy="27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39" name="Freeform 499"/>
            <p:cNvSpPr>
              <a:spLocks/>
            </p:cNvSpPr>
            <p:nvPr/>
          </p:nvSpPr>
          <p:spPr bwMode="auto">
            <a:xfrm>
              <a:off x="2030" y="1926"/>
              <a:ext cx="74" cy="29"/>
            </a:xfrm>
            <a:custGeom>
              <a:avLst/>
              <a:gdLst>
                <a:gd name="T0" fmla="*/ 73 w 74"/>
                <a:gd name="T1" fmla="*/ 28 h 29"/>
                <a:gd name="T2" fmla="*/ 73 w 74"/>
                <a:gd name="T3" fmla="*/ 26 h 29"/>
                <a:gd name="T4" fmla="*/ 2 w 74"/>
                <a:gd name="T5" fmla="*/ 26 h 29"/>
                <a:gd name="T6" fmla="*/ 2 w 74"/>
                <a:gd name="T7" fmla="*/ 28 h 29"/>
                <a:gd name="T8" fmla="*/ 3 w 74"/>
                <a:gd name="T9" fmla="*/ 28 h 29"/>
                <a:gd name="T10" fmla="*/ 3 w 74"/>
                <a:gd name="T11" fmla="*/ 1 h 29"/>
                <a:gd name="T12" fmla="*/ 2 w 74"/>
                <a:gd name="T13" fmla="*/ 1 h 29"/>
                <a:gd name="T14" fmla="*/ 2 w 74"/>
                <a:gd name="T15" fmla="*/ 2 h 29"/>
                <a:gd name="T16" fmla="*/ 73 w 74"/>
                <a:gd name="T17" fmla="*/ 2 h 29"/>
                <a:gd name="T18" fmla="*/ 73 w 74"/>
                <a:gd name="T19" fmla="*/ 1 h 29"/>
                <a:gd name="T20" fmla="*/ 72 w 74"/>
                <a:gd name="T21" fmla="*/ 1 h 29"/>
                <a:gd name="T22" fmla="*/ 72 w 74"/>
                <a:gd name="T23" fmla="*/ 28 h 29"/>
                <a:gd name="T24" fmla="*/ 73 w 74"/>
                <a:gd name="T25" fmla="*/ 28 h 29"/>
                <a:gd name="T26" fmla="*/ 73 w 74"/>
                <a:gd name="T27" fmla="*/ 26 h 29"/>
                <a:gd name="T28" fmla="*/ 73 w 74"/>
                <a:gd name="T29" fmla="*/ 28 h 29"/>
                <a:gd name="T30" fmla="*/ 74 w 74"/>
                <a:gd name="T31" fmla="*/ 28 h 29"/>
                <a:gd name="T32" fmla="*/ 74 w 74"/>
                <a:gd name="T33" fmla="*/ 1 h 29"/>
                <a:gd name="T34" fmla="*/ 74 w 74"/>
                <a:gd name="T35" fmla="*/ 0 h 29"/>
                <a:gd name="T36" fmla="*/ 73 w 74"/>
                <a:gd name="T37" fmla="*/ 0 h 29"/>
                <a:gd name="T38" fmla="*/ 2 w 74"/>
                <a:gd name="T39" fmla="*/ 0 h 29"/>
                <a:gd name="T40" fmla="*/ 0 w 74"/>
                <a:gd name="T41" fmla="*/ 0 h 29"/>
                <a:gd name="T42" fmla="*/ 0 w 74"/>
                <a:gd name="T43" fmla="*/ 1 h 29"/>
                <a:gd name="T44" fmla="*/ 0 w 74"/>
                <a:gd name="T45" fmla="*/ 28 h 29"/>
                <a:gd name="T46" fmla="*/ 0 w 74"/>
                <a:gd name="T47" fmla="*/ 29 h 29"/>
                <a:gd name="T48" fmla="*/ 2 w 74"/>
                <a:gd name="T49" fmla="*/ 29 h 29"/>
                <a:gd name="T50" fmla="*/ 73 w 74"/>
                <a:gd name="T51" fmla="*/ 29 h 29"/>
                <a:gd name="T52" fmla="*/ 74 w 74"/>
                <a:gd name="T53" fmla="*/ 29 h 29"/>
                <a:gd name="T54" fmla="*/ 74 w 74"/>
                <a:gd name="T55" fmla="*/ 28 h 29"/>
                <a:gd name="T56" fmla="*/ 73 w 74"/>
                <a:gd name="T5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29">
                  <a:moveTo>
                    <a:pt x="73" y="28"/>
                  </a:moveTo>
                  <a:lnTo>
                    <a:pt x="73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73" y="2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3" y="26"/>
                  </a:lnTo>
                  <a:lnTo>
                    <a:pt x="73" y="28"/>
                  </a:lnTo>
                  <a:lnTo>
                    <a:pt x="74" y="28"/>
                  </a:lnTo>
                  <a:lnTo>
                    <a:pt x="74" y="1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3" y="28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40" name="Freeform 500"/>
            <p:cNvSpPr>
              <a:spLocks/>
            </p:cNvSpPr>
            <p:nvPr/>
          </p:nvSpPr>
          <p:spPr bwMode="auto">
            <a:xfrm>
              <a:off x="2030" y="1926"/>
              <a:ext cx="74" cy="29"/>
            </a:xfrm>
            <a:custGeom>
              <a:avLst/>
              <a:gdLst>
                <a:gd name="T0" fmla="*/ 73 w 74"/>
                <a:gd name="T1" fmla="*/ 28 h 29"/>
                <a:gd name="T2" fmla="*/ 73 w 74"/>
                <a:gd name="T3" fmla="*/ 26 h 29"/>
                <a:gd name="T4" fmla="*/ 2 w 74"/>
                <a:gd name="T5" fmla="*/ 26 h 29"/>
                <a:gd name="T6" fmla="*/ 2 w 74"/>
                <a:gd name="T7" fmla="*/ 28 h 29"/>
                <a:gd name="T8" fmla="*/ 3 w 74"/>
                <a:gd name="T9" fmla="*/ 28 h 29"/>
                <a:gd name="T10" fmla="*/ 3 w 74"/>
                <a:gd name="T11" fmla="*/ 1 h 29"/>
                <a:gd name="T12" fmla="*/ 2 w 74"/>
                <a:gd name="T13" fmla="*/ 1 h 29"/>
                <a:gd name="T14" fmla="*/ 2 w 74"/>
                <a:gd name="T15" fmla="*/ 2 h 29"/>
                <a:gd name="T16" fmla="*/ 73 w 74"/>
                <a:gd name="T17" fmla="*/ 2 h 29"/>
                <a:gd name="T18" fmla="*/ 73 w 74"/>
                <a:gd name="T19" fmla="*/ 1 h 29"/>
                <a:gd name="T20" fmla="*/ 72 w 74"/>
                <a:gd name="T21" fmla="*/ 1 h 29"/>
                <a:gd name="T22" fmla="*/ 72 w 74"/>
                <a:gd name="T23" fmla="*/ 28 h 29"/>
                <a:gd name="T24" fmla="*/ 73 w 74"/>
                <a:gd name="T25" fmla="*/ 28 h 29"/>
                <a:gd name="T26" fmla="*/ 73 w 74"/>
                <a:gd name="T27" fmla="*/ 26 h 29"/>
                <a:gd name="T28" fmla="*/ 73 w 74"/>
                <a:gd name="T29" fmla="*/ 28 h 29"/>
                <a:gd name="T30" fmla="*/ 74 w 74"/>
                <a:gd name="T31" fmla="*/ 28 h 29"/>
                <a:gd name="T32" fmla="*/ 74 w 74"/>
                <a:gd name="T33" fmla="*/ 1 h 29"/>
                <a:gd name="T34" fmla="*/ 74 w 74"/>
                <a:gd name="T35" fmla="*/ 0 h 29"/>
                <a:gd name="T36" fmla="*/ 73 w 74"/>
                <a:gd name="T37" fmla="*/ 0 h 29"/>
                <a:gd name="T38" fmla="*/ 2 w 74"/>
                <a:gd name="T39" fmla="*/ 0 h 29"/>
                <a:gd name="T40" fmla="*/ 0 w 74"/>
                <a:gd name="T41" fmla="*/ 0 h 29"/>
                <a:gd name="T42" fmla="*/ 0 w 74"/>
                <a:gd name="T43" fmla="*/ 1 h 29"/>
                <a:gd name="T44" fmla="*/ 0 w 74"/>
                <a:gd name="T45" fmla="*/ 28 h 29"/>
                <a:gd name="T46" fmla="*/ 0 w 74"/>
                <a:gd name="T47" fmla="*/ 29 h 29"/>
                <a:gd name="T48" fmla="*/ 2 w 74"/>
                <a:gd name="T49" fmla="*/ 29 h 29"/>
                <a:gd name="T50" fmla="*/ 73 w 74"/>
                <a:gd name="T51" fmla="*/ 29 h 29"/>
                <a:gd name="T52" fmla="*/ 74 w 74"/>
                <a:gd name="T53" fmla="*/ 29 h 29"/>
                <a:gd name="T54" fmla="*/ 74 w 74"/>
                <a:gd name="T55" fmla="*/ 28 h 29"/>
                <a:gd name="T56" fmla="*/ 73 w 74"/>
                <a:gd name="T5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29">
                  <a:moveTo>
                    <a:pt x="73" y="28"/>
                  </a:moveTo>
                  <a:lnTo>
                    <a:pt x="73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73" y="2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3" y="26"/>
                  </a:lnTo>
                  <a:lnTo>
                    <a:pt x="73" y="28"/>
                  </a:lnTo>
                  <a:lnTo>
                    <a:pt x="74" y="28"/>
                  </a:lnTo>
                  <a:lnTo>
                    <a:pt x="74" y="1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3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41" name="Rectangle 501"/>
            <p:cNvSpPr>
              <a:spLocks noChangeArrowheads="1"/>
            </p:cNvSpPr>
            <p:nvPr/>
          </p:nvSpPr>
          <p:spPr bwMode="auto">
            <a:xfrm>
              <a:off x="2449" y="1927"/>
              <a:ext cx="71" cy="27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42" name="Freeform 502"/>
            <p:cNvSpPr>
              <a:spLocks/>
            </p:cNvSpPr>
            <p:nvPr/>
          </p:nvSpPr>
          <p:spPr bwMode="auto">
            <a:xfrm>
              <a:off x="2447" y="1926"/>
              <a:ext cx="74" cy="29"/>
            </a:xfrm>
            <a:custGeom>
              <a:avLst/>
              <a:gdLst>
                <a:gd name="T0" fmla="*/ 73 w 74"/>
                <a:gd name="T1" fmla="*/ 28 h 29"/>
                <a:gd name="T2" fmla="*/ 73 w 74"/>
                <a:gd name="T3" fmla="*/ 25 h 29"/>
                <a:gd name="T4" fmla="*/ 2 w 74"/>
                <a:gd name="T5" fmla="*/ 25 h 29"/>
                <a:gd name="T6" fmla="*/ 2 w 74"/>
                <a:gd name="T7" fmla="*/ 28 h 29"/>
                <a:gd name="T8" fmla="*/ 3 w 74"/>
                <a:gd name="T9" fmla="*/ 28 h 29"/>
                <a:gd name="T10" fmla="*/ 3 w 74"/>
                <a:gd name="T11" fmla="*/ 1 h 29"/>
                <a:gd name="T12" fmla="*/ 2 w 74"/>
                <a:gd name="T13" fmla="*/ 1 h 29"/>
                <a:gd name="T14" fmla="*/ 2 w 74"/>
                <a:gd name="T15" fmla="*/ 2 h 29"/>
                <a:gd name="T16" fmla="*/ 73 w 74"/>
                <a:gd name="T17" fmla="*/ 2 h 29"/>
                <a:gd name="T18" fmla="*/ 73 w 74"/>
                <a:gd name="T19" fmla="*/ 1 h 29"/>
                <a:gd name="T20" fmla="*/ 72 w 74"/>
                <a:gd name="T21" fmla="*/ 1 h 29"/>
                <a:gd name="T22" fmla="*/ 72 w 74"/>
                <a:gd name="T23" fmla="*/ 28 h 29"/>
                <a:gd name="T24" fmla="*/ 73 w 74"/>
                <a:gd name="T25" fmla="*/ 28 h 29"/>
                <a:gd name="T26" fmla="*/ 73 w 74"/>
                <a:gd name="T27" fmla="*/ 25 h 29"/>
                <a:gd name="T28" fmla="*/ 73 w 74"/>
                <a:gd name="T29" fmla="*/ 28 h 29"/>
                <a:gd name="T30" fmla="*/ 74 w 74"/>
                <a:gd name="T31" fmla="*/ 28 h 29"/>
                <a:gd name="T32" fmla="*/ 74 w 74"/>
                <a:gd name="T33" fmla="*/ 1 h 29"/>
                <a:gd name="T34" fmla="*/ 74 w 74"/>
                <a:gd name="T35" fmla="*/ 0 h 29"/>
                <a:gd name="T36" fmla="*/ 73 w 74"/>
                <a:gd name="T37" fmla="*/ 0 h 29"/>
                <a:gd name="T38" fmla="*/ 2 w 74"/>
                <a:gd name="T39" fmla="*/ 0 h 29"/>
                <a:gd name="T40" fmla="*/ 0 w 74"/>
                <a:gd name="T41" fmla="*/ 0 h 29"/>
                <a:gd name="T42" fmla="*/ 0 w 74"/>
                <a:gd name="T43" fmla="*/ 1 h 29"/>
                <a:gd name="T44" fmla="*/ 0 w 74"/>
                <a:gd name="T45" fmla="*/ 28 h 29"/>
                <a:gd name="T46" fmla="*/ 0 w 74"/>
                <a:gd name="T47" fmla="*/ 29 h 29"/>
                <a:gd name="T48" fmla="*/ 2 w 74"/>
                <a:gd name="T49" fmla="*/ 29 h 29"/>
                <a:gd name="T50" fmla="*/ 73 w 74"/>
                <a:gd name="T51" fmla="*/ 29 h 29"/>
                <a:gd name="T52" fmla="*/ 74 w 74"/>
                <a:gd name="T53" fmla="*/ 29 h 29"/>
                <a:gd name="T54" fmla="*/ 74 w 74"/>
                <a:gd name="T55" fmla="*/ 28 h 29"/>
                <a:gd name="T56" fmla="*/ 73 w 74"/>
                <a:gd name="T5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29">
                  <a:moveTo>
                    <a:pt x="73" y="28"/>
                  </a:moveTo>
                  <a:lnTo>
                    <a:pt x="73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73" y="2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3" y="25"/>
                  </a:lnTo>
                  <a:lnTo>
                    <a:pt x="73" y="28"/>
                  </a:lnTo>
                  <a:lnTo>
                    <a:pt x="74" y="28"/>
                  </a:lnTo>
                  <a:lnTo>
                    <a:pt x="74" y="1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3" y="28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43" name="Freeform 503"/>
            <p:cNvSpPr>
              <a:spLocks/>
            </p:cNvSpPr>
            <p:nvPr/>
          </p:nvSpPr>
          <p:spPr bwMode="auto">
            <a:xfrm>
              <a:off x="2447" y="1926"/>
              <a:ext cx="74" cy="29"/>
            </a:xfrm>
            <a:custGeom>
              <a:avLst/>
              <a:gdLst>
                <a:gd name="T0" fmla="*/ 73 w 74"/>
                <a:gd name="T1" fmla="*/ 28 h 29"/>
                <a:gd name="T2" fmla="*/ 73 w 74"/>
                <a:gd name="T3" fmla="*/ 25 h 29"/>
                <a:gd name="T4" fmla="*/ 2 w 74"/>
                <a:gd name="T5" fmla="*/ 25 h 29"/>
                <a:gd name="T6" fmla="*/ 2 w 74"/>
                <a:gd name="T7" fmla="*/ 28 h 29"/>
                <a:gd name="T8" fmla="*/ 3 w 74"/>
                <a:gd name="T9" fmla="*/ 28 h 29"/>
                <a:gd name="T10" fmla="*/ 3 w 74"/>
                <a:gd name="T11" fmla="*/ 1 h 29"/>
                <a:gd name="T12" fmla="*/ 2 w 74"/>
                <a:gd name="T13" fmla="*/ 1 h 29"/>
                <a:gd name="T14" fmla="*/ 2 w 74"/>
                <a:gd name="T15" fmla="*/ 2 h 29"/>
                <a:gd name="T16" fmla="*/ 73 w 74"/>
                <a:gd name="T17" fmla="*/ 2 h 29"/>
                <a:gd name="T18" fmla="*/ 73 w 74"/>
                <a:gd name="T19" fmla="*/ 1 h 29"/>
                <a:gd name="T20" fmla="*/ 72 w 74"/>
                <a:gd name="T21" fmla="*/ 1 h 29"/>
                <a:gd name="T22" fmla="*/ 72 w 74"/>
                <a:gd name="T23" fmla="*/ 28 h 29"/>
                <a:gd name="T24" fmla="*/ 73 w 74"/>
                <a:gd name="T25" fmla="*/ 28 h 29"/>
                <a:gd name="T26" fmla="*/ 73 w 74"/>
                <a:gd name="T27" fmla="*/ 25 h 29"/>
                <a:gd name="T28" fmla="*/ 73 w 74"/>
                <a:gd name="T29" fmla="*/ 28 h 29"/>
                <a:gd name="T30" fmla="*/ 74 w 74"/>
                <a:gd name="T31" fmla="*/ 28 h 29"/>
                <a:gd name="T32" fmla="*/ 74 w 74"/>
                <a:gd name="T33" fmla="*/ 1 h 29"/>
                <a:gd name="T34" fmla="*/ 74 w 74"/>
                <a:gd name="T35" fmla="*/ 0 h 29"/>
                <a:gd name="T36" fmla="*/ 73 w 74"/>
                <a:gd name="T37" fmla="*/ 0 h 29"/>
                <a:gd name="T38" fmla="*/ 2 w 74"/>
                <a:gd name="T39" fmla="*/ 0 h 29"/>
                <a:gd name="T40" fmla="*/ 0 w 74"/>
                <a:gd name="T41" fmla="*/ 0 h 29"/>
                <a:gd name="T42" fmla="*/ 0 w 74"/>
                <a:gd name="T43" fmla="*/ 1 h 29"/>
                <a:gd name="T44" fmla="*/ 0 w 74"/>
                <a:gd name="T45" fmla="*/ 28 h 29"/>
                <a:gd name="T46" fmla="*/ 0 w 74"/>
                <a:gd name="T47" fmla="*/ 29 h 29"/>
                <a:gd name="T48" fmla="*/ 2 w 74"/>
                <a:gd name="T49" fmla="*/ 29 h 29"/>
                <a:gd name="T50" fmla="*/ 73 w 74"/>
                <a:gd name="T51" fmla="*/ 29 h 29"/>
                <a:gd name="T52" fmla="*/ 74 w 74"/>
                <a:gd name="T53" fmla="*/ 29 h 29"/>
                <a:gd name="T54" fmla="*/ 74 w 74"/>
                <a:gd name="T55" fmla="*/ 28 h 29"/>
                <a:gd name="T56" fmla="*/ 73 w 74"/>
                <a:gd name="T5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29">
                  <a:moveTo>
                    <a:pt x="73" y="28"/>
                  </a:moveTo>
                  <a:lnTo>
                    <a:pt x="73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73" y="2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3" y="25"/>
                  </a:lnTo>
                  <a:lnTo>
                    <a:pt x="73" y="28"/>
                  </a:lnTo>
                  <a:lnTo>
                    <a:pt x="74" y="28"/>
                  </a:lnTo>
                  <a:lnTo>
                    <a:pt x="74" y="1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3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0744" name="Picture 504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133"/>
              <a:ext cx="25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5" name="Picture 505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136"/>
              <a:ext cx="21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6" name="Picture 506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" y="2133"/>
              <a:ext cx="35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7" name="Picture 507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2137"/>
              <a:ext cx="176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8" name="Picture 508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" y="2133"/>
              <a:ext cx="222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9" name="Picture 509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" y="2133"/>
              <a:ext cx="19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0" name="Picture 510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" y="2133"/>
              <a:ext cx="39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1" name="Picture 511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" y="2133"/>
              <a:ext cx="33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2" name="Picture 512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" y="2150"/>
              <a:ext cx="143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3" name="Picture 513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0" y="2133"/>
              <a:ext cx="19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4" name="Picture 514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" y="2162"/>
              <a:ext cx="122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5" name="Picture 515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" y="2136"/>
              <a:ext cx="88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6" name="Picture 516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" y="2192"/>
              <a:ext cx="386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7" name="Picture 517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" y="2133"/>
              <a:ext cx="25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8" name="Picture 518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" y="2154"/>
              <a:ext cx="25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9" name="Picture 519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" y="2131"/>
              <a:ext cx="13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60" name="Picture 520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" y="2133"/>
              <a:ext cx="4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61" name="Picture 521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2133"/>
              <a:ext cx="46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62" name="Freeform 522"/>
            <p:cNvSpPr>
              <a:spLocks/>
            </p:cNvSpPr>
            <p:nvPr/>
          </p:nvSpPr>
          <p:spPr bwMode="auto">
            <a:xfrm>
              <a:off x="2453" y="2113"/>
              <a:ext cx="63" cy="126"/>
            </a:xfrm>
            <a:custGeom>
              <a:avLst/>
              <a:gdLst>
                <a:gd name="T0" fmla="*/ 0 w 63"/>
                <a:gd name="T1" fmla="*/ 126 h 126"/>
                <a:gd name="T2" fmla="*/ 63 w 63"/>
                <a:gd name="T3" fmla="*/ 126 h 126"/>
                <a:gd name="T4" fmla="*/ 63 w 63"/>
                <a:gd name="T5" fmla="*/ 0 h 126"/>
                <a:gd name="T6" fmla="*/ 63 w 63"/>
                <a:gd name="T7" fmla="*/ 0 h 126"/>
                <a:gd name="T8" fmla="*/ 49 w 63"/>
                <a:gd name="T9" fmla="*/ 28 h 126"/>
                <a:gd name="T10" fmla="*/ 32 w 63"/>
                <a:gd name="T11" fmla="*/ 55 h 126"/>
                <a:gd name="T12" fmla="*/ 17 w 63"/>
                <a:gd name="T13" fmla="*/ 80 h 126"/>
                <a:gd name="T14" fmla="*/ 0 w 63"/>
                <a:gd name="T15" fmla="*/ 102 h 126"/>
                <a:gd name="T16" fmla="*/ 0 w 63"/>
                <a:gd name="T1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26">
                  <a:moveTo>
                    <a:pt x="0" y="126"/>
                  </a:moveTo>
                  <a:lnTo>
                    <a:pt x="63" y="126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49" y="28"/>
                  </a:lnTo>
                  <a:lnTo>
                    <a:pt x="32" y="55"/>
                  </a:lnTo>
                  <a:lnTo>
                    <a:pt x="17" y="80"/>
                  </a:lnTo>
                  <a:lnTo>
                    <a:pt x="0" y="10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63" name="Freeform 523"/>
            <p:cNvSpPr>
              <a:spLocks/>
            </p:cNvSpPr>
            <p:nvPr/>
          </p:nvSpPr>
          <p:spPr bwMode="auto">
            <a:xfrm>
              <a:off x="2451" y="2108"/>
              <a:ext cx="66" cy="133"/>
            </a:xfrm>
            <a:custGeom>
              <a:avLst/>
              <a:gdLst>
                <a:gd name="T0" fmla="*/ 2 w 66"/>
                <a:gd name="T1" fmla="*/ 131 h 133"/>
                <a:gd name="T2" fmla="*/ 2 w 66"/>
                <a:gd name="T3" fmla="*/ 133 h 133"/>
                <a:gd name="T4" fmla="*/ 65 w 66"/>
                <a:gd name="T5" fmla="*/ 133 h 133"/>
                <a:gd name="T6" fmla="*/ 66 w 66"/>
                <a:gd name="T7" fmla="*/ 133 h 133"/>
                <a:gd name="T8" fmla="*/ 66 w 66"/>
                <a:gd name="T9" fmla="*/ 131 h 133"/>
                <a:gd name="T10" fmla="*/ 66 w 66"/>
                <a:gd name="T11" fmla="*/ 5 h 133"/>
                <a:gd name="T12" fmla="*/ 66 w 66"/>
                <a:gd name="T13" fmla="*/ 0 h 133"/>
                <a:gd name="T14" fmla="*/ 63 w 66"/>
                <a:gd name="T15" fmla="*/ 5 h 133"/>
                <a:gd name="T16" fmla="*/ 63 w 66"/>
                <a:gd name="T17" fmla="*/ 5 h 133"/>
                <a:gd name="T18" fmla="*/ 49 w 66"/>
                <a:gd name="T19" fmla="*/ 33 h 133"/>
                <a:gd name="T20" fmla="*/ 33 w 66"/>
                <a:gd name="T21" fmla="*/ 58 h 133"/>
                <a:gd name="T22" fmla="*/ 17 w 66"/>
                <a:gd name="T23" fmla="*/ 84 h 133"/>
                <a:gd name="T24" fmla="*/ 0 w 66"/>
                <a:gd name="T25" fmla="*/ 106 h 133"/>
                <a:gd name="T26" fmla="*/ 0 w 66"/>
                <a:gd name="T27" fmla="*/ 107 h 133"/>
                <a:gd name="T28" fmla="*/ 0 w 66"/>
                <a:gd name="T29" fmla="*/ 107 h 133"/>
                <a:gd name="T30" fmla="*/ 0 w 66"/>
                <a:gd name="T31" fmla="*/ 131 h 133"/>
                <a:gd name="T32" fmla="*/ 0 w 66"/>
                <a:gd name="T33" fmla="*/ 133 h 133"/>
                <a:gd name="T34" fmla="*/ 2 w 66"/>
                <a:gd name="T35" fmla="*/ 133 h 133"/>
                <a:gd name="T36" fmla="*/ 2 w 66"/>
                <a:gd name="T37" fmla="*/ 131 h 133"/>
                <a:gd name="T38" fmla="*/ 3 w 66"/>
                <a:gd name="T39" fmla="*/ 131 h 133"/>
                <a:gd name="T40" fmla="*/ 3 w 66"/>
                <a:gd name="T41" fmla="*/ 107 h 133"/>
                <a:gd name="T42" fmla="*/ 2 w 66"/>
                <a:gd name="T43" fmla="*/ 107 h 133"/>
                <a:gd name="T44" fmla="*/ 3 w 66"/>
                <a:gd name="T45" fmla="*/ 109 h 133"/>
                <a:gd name="T46" fmla="*/ 3 w 66"/>
                <a:gd name="T47" fmla="*/ 109 h 133"/>
                <a:gd name="T48" fmla="*/ 20 w 66"/>
                <a:gd name="T49" fmla="*/ 85 h 133"/>
                <a:gd name="T50" fmla="*/ 35 w 66"/>
                <a:gd name="T51" fmla="*/ 61 h 133"/>
                <a:gd name="T52" fmla="*/ 52 w 66"/>
                <a:gd name="T53" fmla="*/ 35 h 133"/>
                <a:gd name="T54" fmla="*/ 66 w 66"/>
                <a:gd name="T55" fmla="*/ 7 h 133"/>
                <a:gd name="T56" fmla="*/ 65 w 66"/>
                <a:gd name="T57" fmla="*/ 5 h 133"/>
                <a:gd name="T58" fmla="*/ 63 w 66"/>
                <a:gd name="T59" fmla="*/ 5 h 133"/>
                <a:gd name="T60" fmla="*/ 63 w 66"/>
                <a:gd name="T61" fmla="*/ 131 h 133"/>
                <a:gd name="T62" fmla="*/ 65 w 66"/>
                <a:gd name="T63" fmla="*/ 131 h 133"/>
                <a:gd name="T64" fmla="*/ 65 w 66"/>
                <a:gd name="T65" fmla="*/ 130 h 133"/>
                <a:gd name="T66" fmla="*/ 2 w 66"/>
                <a:gd name="T67" fmla="*/ 130 h 133"/>
                <a:gd name="T68" fmla="*/ 2 w 66"/>
                <a:gd name="T69" fmla="*/ 131 h 133"/>
                <a:gd name="T70" fmla="*/ 3 w 66"/>
                <a:gd name="T71" fmla="*/ 131 h 133"/>
                <a:gd name="T72" fmla="*/ 2 w 66"/>
                <a:gd name="T73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133">
                  <a:moveTo>
                    <a:pt x="2" y="131"/>
                  </a:moveTo>
                  <a:lnTo>
                    <a:pt x="2" y="133"/>
                  </a:lnTo>
                  <a:lnTo>
                    <a:pt x="65" y="133"/>
                  </a:lnTo>
                  <a:lnTo>
                    <a:pt x="66" y="133"/>
                  </a:lnTo>
                  <a:lnTo>
                    <a:pt x="66" y="131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49" y="33"/>
                  </a:lnTo>
                  <a:lnTo>
                    <a:pt x="33" y="58"/>
                  </a:lnTo>
                  <a:lnTo>
                    <a:pt x="17" y="8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2" y="131"/>
                  </a:lnTo>
                  <a:lnTo>
                    <a:pt x="3" y="131"/>
                  </a:lnTo>
                  <a:lnTo>
                    <a:pt x="3" y="107"/>
                  </a:lnTo>
                  <a:lnTo>
                    <a:pt x="2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20" y="85"/>
                  </a:lnTo>
                  <a:lnTo>
                    <a:pt x="35" y="61"/>
                  </a:lnTo>
                  <a:lnTo>
                    <a:pt x="52" y="35"/>
                  </a:lnTo>
                  <a:lnTo>
                    <a:pt x="66" y="7"/>
                  </a:lnTo>
                  <a:lnTo>
                    <a:pt x="65" y="5"/>
                  </a:lnTo>
                  <a:lnTo>
                    <a:pt x="63" y="5"/>
                  </a:lnTo>
                  <a:lnTo>
                    <a:pt x="63" y="131"/>
                  </a:lnTo>
                  <a:lnTo>
                    <a:pt x="65" y="131"/>
                  </a:lnTo>
                  <a:lnTo>
                    <a:pt x="65" y="130"/>
                  </a:lnTo>
                  <a:lnTo>
                    <a:pt x="2" y="130"/>
                  </a:lnTo>
                  <a:lnTo>
                    <a:pt x="2" y="131"/>
                  </a:lnTo>
                  <a:lnTo>
                    <a:pt x="3" y="131"/>
                  </a:lnTo>
                  <a:lnTo>
                    <a:pt x="2" y="131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64" name="Freeform 524"/>
            <p:cNvSpPr>
              <a:spLocks/>
            </p:cNvSpPr>
            <p:nvPr/>
          </p:nvSpPr>
          <p:spPr bwMode="auto">
            <a:xfrm>
              <a:off x="2451" y="2108"/>
              <a:ext cx="66" cy="133"/>
            </a:xfrm>
            <a:custGeom>
              <a:avLst/>
              <a:gdLst>
                <a:gd name="T0" fmla="*/ 2 w 66"/>
                <a:gd name="T1" fmla="*/ 131 h 133"/>
                <a:gd name="T2" fmla="*/ 2 w 66"/>
                <a:gd name="T3" fmla="*/ 133 h 133"/>
                <a:gd name="T4" fmla="*/ 65 w 66"/>
                <a:gd name="T5" fmla="*/ 133 h 133"/>
                <a:gd name="T6" fmla="*/ 66 w 66"/>
                <a:gd name="T7" fmla="*/ 133 h 133"/>
                <a:gd name="T8" fmla="*/ 66 w 66"/>
                <a:gd name="T9" fmla="*/ 131 h 133"/>
                <a:gd name="T10" fmla="*/ 66 w 66"/>
                <a:gd name="T11" fmla="*/ 5 h 133"/>
                <a:gd name="T12" fmla="*/ 66 w 66"/>
                <a:gd name="T13" fmla="*/ 0 h 133"/>
                <a:gd name="T14" fmla="*/ 63 w 66"/>
                <a:gd name="T15" fmla="*/ 5 h 133"/>
                <a:gd name="T16" fmla="*/ 63 w 66"/>
                <a:gd name="T17" fmla="*/ 5 h 133"/>
                <a:gd name="T18" fmla="*/ 49 w 66"/>
                <a:gd name="T19" fmla="*/ 33 h 133"/>
                <a:gd name="T20" fmla="*/ 33 w 66"/>
                <a:gd name="T21" fmla="*/ 58 h 133"/>
                <a:gd name="T22" fmla="*/ 17 w 66"/>
                <a:gd name="T23" fmla="*/ 84 h 133"/>
                <a:gd name="T24" fmla="*/ 0 w 66"/>
                <a:gd name="T25" fmla="*/ 106 h 133"/>
                <a:gd name="T26" fmla="*/ 0 w 66"/>
                <a:gd name="T27" fmla="*/ 107 h 133"/>
                <a:gd name="T28" fmla="*/ 0 w 66"/>
                <a:gd name="T29" fmla="*/ 107 h 133"/>
                <a:gd name="T30" fmla="*/ 0 w 66"/>
                <a:gd name="T31" fmla="*/ 131 h 133"/>
                <a:gd name="T32" fmla="*/ 0 w 66"/>
                <a:gd name="T33" fmla="*/ 133 h 133"/>
                <a:gd name="T34" fmla="*/ 2 w 66"/>
                <a:gd name="T35" fmla="*/ 133 h 133"/>
                <a:gd name="T36" fmla="*/ 2 w 66"/>
                <a:gd name="T37" fmla="*/ 131 h 133"/>
                <a:gd name="T38" fmla="*/ 3 w 66"/>
                <a:gd name="T39" fmla="*/ 131 h 133"/>
                <a:gd name="T40" fmla="*/ 3 w 66"/>
                <a:gd name="T41" fmla="*/ 107 h 133"/>
                <a:gd name="T42" fmla="*/ 2 w 66"/>
                <a:gd name="T43" fmla="*/ 107 h 133"/>
                <a:gd name="T44" fmla="*/ 3 w 66"/>
                <a:gd name="T45" fmla="*/ 109 h 133"/>
                <a:gd name="T46" fmla="*/ 3 w 66"/>
                <a:gd name="T47" fmla="*/ 109 h 133"/>
                <a:gd name="T48" fmla="*/ 20 w 66"/>
                <a:gd name="T49" fmla="*/ 85 h 133"/>
                <a:gd name="T50" fmla="*/ 35 w 66"/>
                <a:gd name="T51" fmla="*/ 61 h 133"/>
                <a:gd name="T52" fmla="*/ 52 w 66"/>
                <a:gd name="T53" fmla="*/ 35 h 133"/>
                <a:gd name="T54" fmla="*/ 66 w 66"/>
                <a:gd name="T55" fmla="*/ 7 h 133"/>
                <a:gd name="T56" fmla="*/ 65 w 66"/>
                <a:gd name="T57" fmla="*/ 5 h 133"/>
                <a:gd name="T58" fmla="*/ 63 w 66"/>
                <a:gd name="T59" fmla="*/ 5 h 133"/>
                <a:gd name="T60" fmla="*/ 63 w 66"/>
                <a:gd name="T61" fmla="*/ 131 h 133"/>
                <a:gd name="T62" fmla="*/ 65 w 66"/>
                <a:gd name="T63" fmla="*/ 131 h 133"/>
                <a:gd name="T64" fmla="*/ 65 w 66"/>
                <a:gd name="T65" fmla="*/ 130 h 133"/>
                <a:gd name="T66" fmla="*/ 2 w 66"/>
                <a:gd name="T67" fmla="*/ 130 h 133"/>
                <a:gd name="T68" fmla="*/ 2 w 66"/>
                <a:gd name="T69" fmla="*/ 131 h 133"/>
                <a:gd name="T70" fmla="*/ 3 w 66"/>
                <a:gd name="T71" fmla="*/ 131 h 133"/>
                <a:gd name="T72" fmla="*/ 2 w 66"/>
                <a:gd name="T73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133">
                  <a:moveTo>
                    <a:pt x="2" y="131"/>
                  </a:moveTo>
                  <a:lnTo>
                    <a:pt x="2" y="133"/>
                  </a:lnTo>
                  <a:lnTo>
                    <a:pt x="65" y="133"/>
                  </a:lnTo>
                  <a:lnTo>
                    <a:pt x="66" y="133"/>
                  </a:lnTo>
                  <a:lnTo>
                    <a:pt x="66" y="131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49" y="33"/>
                  </a:lnTo>
                  <a:lnTo>
                    <a:pt x="33" y="58"/>
                  </a:lnTo>
                  <a:lnTo>
                    <a:pt x="17" y="8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2" y="131"/>
                  </a:lnTo>
                  <a:lnTo>
                    <a:pt x="3" y="131"/>
                  </a:lnTo>
                  <a:lnTo>
                    <a:pt x="3" y="107"/>
                  </a:lnTo>
                  <a:lnTo>
                    <a:pt x="2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20" y="85"/>
                  </a:lnTo>
                  <a:lnTo>
                    <a:pt x="35" y="61"/>
                  </a:lnTo>
                  <a:lnTo>
                    <a:pt x="52" y="35"/>
                  </a:lnTo>
                  <a:lnTo>
                    <a:pt x="66" y="7"/>
                  </a:lnTo>
                  <a:lnTo>
                    <a:pt x="65" y="5"/>
                  </a:lnTo>
                  <a:lnTo>
                    <a:pt x="63" y="5"/>
                  </a:lnTo>
                  <a:lnTo>
                    <a:pt x="63" y="131"/>
                  </a:lnTo>
                  <a:lnTo>
                    <a:pt x="65" y="131"/>
                  </a:lnTo>
                  <a:lnTo>
                    <a:pt x="65" y="130"/>
                  </a:lnTo>
                  <a:lnTo>
                    <a:pt x="2" y="130"/>
                  </a:lnTo>
                  <a:lnTo>
                    <a:pt x="2" y="131"/>
                  </a:lnTo>
                  <a:lnTo>
                    <a:pt x="3" y="131"/>
                  </a:lnTo>
                  <a:lnTo>
                    <a:pt x="2" y="1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65" name="Freeform 525"/>
            <p:cNvSpPr>
              <a:spLocks/>
            </p:cNvSpPr>
            <p:nvPr/>
          </p:nvSpPr>
          <p:spPr bwMode="auto">
            <a:xfrm>
              <a:off x="2036" y="2113"/>
              <a:ext cx="64" cy="126"/>
            </a:xfrm>
            <a:custGeom>
              <a:avLst/>
              <a:gdLst>
                <a:gd name="T0" fmla="*/ 0 w 64"/>
                <a:gd name="T1" fmla="*/ 126 h 126"/>
                <a:gd name="T2" fmla="*/ 64 w 64"/>
                <a:gd name="T3" fmla="*/ 126 h 126"/>
                <a:gd name="T4" fmla="*/ 64 w 64"/>
                <a:gd name="T5" fmla="*/ 102 h 126"/>
                <a:gd name="T6" fmla="*/ 64 w 64"/>
                <a:gd name="T7" fmla="*/ 102 h 126"/>
                <a:gd name="T8" fmla="*/ 47 w 64"/>
                <a:gd name="T9" fmla="*/ 80 h 126"/>
                <a:gd name="T10" fmla="*/ 31 w 64"/>
                <a:gd name="T11" fmla="*/ 55 h 126"/>
                <a:gd name="T12" fmla="*/ 15 w 64"/>
                <a:gd name="T13" fmla="*/ 28 h 126"/>
                <a:gd name="T14" fmla="*/ 0 w 64"/>
                <a:gd name="T15" fmla="*/ 0 h 126"/>
                <a:gd name="T16" fmla="*/ 0 w 64"/>
                <a:gd name="T1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26">
                  <a:moveTo>
                    <a:pt x="0" y="126"/>
                  </a:moveTo>
                  <a:lnTo>
                    <a:pt x="64" y="126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47" y="80"/>
                  </a:lnTo>
                  <a:lnTo>
                    <a:pt x="31" y="55"/>
                  </a:lnTo>
                  <a:lnTo>
                    <a:pt x="15" y="28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66" name="Freeform 526"/>
            <p:cNvSpPr>
              <a:spLocks/>
            </p:cNvSpPr>
            <p:nvPr/>
          </p:nvSpPr>
          <p:spPr bwMode="auto">
            <a:xfrm>
              <a:off x="2034" y="2108"/>
              <a:ext cx="68" cy="133"/>
            </a:xfrm>
            <a:custGeom>
              <a:avLst/>
              <a:gdLst>
                <a:gd name="T0" fmla="*/ 2 w 68"/>
                <a:gd name="T1" fmla="*/ 131 h 133"/>
                <a:gd name="T2" fmla="*/ 2 w 68"/>
                <a:gd name="T3" fmla="*/ 133 h 133"/>
                <a:gd name="T4" fmla="*/ 66 w 68"/>
                <a:gd name="T5" fmla="*/ 133 h 133"/>
                <a:gd name="T6" fmla="*/ 68 w 68"/>
                <a:gd name="T7" fmla="*/ 133 h 133"/>
                <a:gd name="T8" fmla="*/ 68 w 68"/>
                <a:gd name="T9" fmla="*/ 131 h 133"/>
                <a:gd name="T10" fmla="*/ 68 w 68"/>
                <a:gd name="T11" fmla="*/ 107 h 133"/>
                <a:gd name="T12" fmla="*/ 68 w 68"/>
                <a:gd name="T13" fmla="*/ 107 h 133"/>
                <a:gd name="T14" fmla="*/ 66 w 68"/>
                <a:gd name="T15" fmla="*/ 106 h 133"/>
                <a:gd name="T16" fmla="*/ 66 w 68"/>
                <a:gd name="T17" fmla="*/ 106 h 133"/>
                <a:gd name="T18" fmla="*/ 51 w 68"/>
                <a:gd name="T19" fmla="*/ 84 h 133"/>
                <a:gd name="T20" fmla="*/ 34 w 68"/>
                <a:gd name="T21" fmla="*/ 58 h 133"/>
                <a:gd name="T22" fmla="*/ 19 w 68"/>
                <a:gd name="T23" fmla="*/ 33 h 133"/>
                <a:gd name="T24" fmla="*/ 3 w 68"/>
                <a:gd name="T25" fmla="*/ 5 h 133"/>
                <a:gd name="T26" fmla="*/ 0 w 68"/>
                <a:gd name="T27" fmla="*/ 0 h 133"/>
                <a:gd name="T28" fmla="*/ 0 w 68"/>
                <a:gd name="T29" fmla="*/ 5 h 133"/>
                <a:gd name="T30" fmla="*/ 0 w 68"/>
                <a:gd name="T31" fmla="*/ 131 h 133"/>
                <a:gd name="T32" fmla="*/ 0 w 68"/>
                <a:gd name="T33" fmla="*/ 133 h 133"/>
                <a:gd name="T34" fmla="*/ 2 w 68"/>
                <a:gd name="T35" fmla="*/ 133 h 133"/>
                <a:gd name="T36" fmla="*/ 2 w 68"/>
                <a:gd name="T37" fmla="*/ 131 h 133"/>
                <a:gd name="T38" fmla="*/ 5 w 68"/>
                <a:gd name="T39" fmla="*/ 131 h 133"/>
                <a:gd name="T40" fmla="*/ 5 w 68"/>
                <a:gd name="T41" fmla="*/ 5 h 133"/>
                <a:gd name="T42" fmla="*/ 2 w 68"/>
                <a:gd name="T43" fmla="*/ 5 h 133"/>
                <a:gd name="T44" fmla="*/ 0 w 68"/>
                <a:gd name="T45" fmla="*/ 7 h 133"/>
                <a:gd name="T46" fmla="*/ 0 w 68"/>
                <a:gd name="T47" fmla="*/ 7 h 133"/>
                <a:gd name="T48" fmla="*/ 16 w 68"/>
                <a:gd name="T49" fmla="*/ 35 h 133"/>
                <a:gd name="T50" fmla="*/ 31 w 68"/>
                <a:gd name="T51" fmla="*/ 61 h 133"/>
                <a:gd name="T52" fmla="*/ 48 w 68"/>
                <a:gd name="T53" fmla="*/ 85 h 133"/>
                <a:gd name="T54" fmla="*/ 65 w 68"/>
                <a:gd name="T55" fmla="*/ 109 h 133"/>
                <a:gd name="T56" fmla="*/ 66 w 68"/>
                <a:gd name="T57" fmla="*/ 107 h 133"/>
                <a:gd name="T58" fmla="*/ 63 w 68"/>
                <a:gd name="T59" fmla="*/ 107 h 133"/>
                <a:gd name="T60" fmla="*/ 63 w 68"/>
                <a:gd name="T61" fmla="*/ 131 h 133"/>
                <a:gd name="T62" fmla="*/ 66 w 68"/>
                <a:gd name="T63" fmla="*/ 131 h 133"/>
                <a:gd name="T64" fmla="*/ 66 w 68"/>
                <a:gd name="T65" fmla="*/ 130 h 133"/>
                <a:gd name="T66" fmla="*/ 2 w 68"/>
                <a:gd name="T67" fmla="*/ 130 h 133"/>
                <a:gd name="T68" fmla="*/ 2 w 68"/>
                <a:gd name="T69" fmla="*/ 131 h 133"/>
                <a:gd name="T70" fmla="*/ 5 w 68"/>
                <a:gd name="T71" fmla="*/ 131 h 133"/>
                <a:gd name="T72" fmla="*/ 2 w 68"/>
                <a:gd name="T73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33">
                  <a:moveTo>
                    <a:pt x="2" y="131"/>
                  </a:moveTo>
                  <a:lnTo>
                    <a:pt x="2" y="133"/>
                  </a:lnTo>
                  <a:lnTo>
                    <a:pt x="66" y="133"/>
                  </a:lnTo>
                  <a:lnTo>
                    <a:pt x="68" y="133"/>
                  </a:lnTo>
                  <a:lnTo>
                    <a:pt x="68" y="131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51" y="84"/>
                  </a:lnTo>
                  <a:lnTo>
                    <a:pt x="34" y="58"/>
                  </a:lnTo>
                  <a:lnTo>
                    <a:pt x="19" y="3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2" y="131"/>
                  </a:lnTo>
                  <a:lnTo>
                    <a:pt x="5" y="131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6" y="35"/>
                  </a:lnTo>
                  <a:lnTo>
                    <a:pt x="31" y="61"/>
                  </a:lnTo>
                  <a:lnTo>
                    <a:pt x="48" y="85"/>
                  </a:lnTo>
                  <a:lnTo>
                    <a:pt x="65" y="109"/>
                  </a:lnTo>
                  <a:lnTo>
                    <a:pt x="66" y="107"/>
                  </a:lnTo>
                  <a:lnTo>
                    <a:pt x="63" y="107"/>
                  </a:lnTo>
                  <a:lnTo>
                    <a:pt x="63" y="131"/>
                  </a:lnTo>
                  <a:lnTo>
                    <a:pt x="66" y="131"/>
                  </a:lnTo>
                  <a:lnTo>
                    <a:pt x="66" y="130"/>
                  </a:lnTo>
                  <a:lnTo>
                    <a:pt x="2" y="130"/>
                  </a:lnTo>
                  <a:lnTo>
                    <a:pt x="2" y="131"/>
                  </a:lnTo>
                  <a:lnTo>
                    <a:pt x="5" y="131"/>
                  </a:lnTo>
                  <a:lnTo>
                    <a:pt x="2" y="131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67" name="Freeform 527"/>
            <p:cNvSpPr>
              <a:spLocks/>
            </p:cNvSpPr>
            <p:nvPr/>
          </p:nvSpPr>
          <p:spPr bwMode="auto">
            <a:xfrm>
              <a:off x="2034" y="2108"/>
              <a:ext cx="68" cy="133"/>
            </a:xfrm>
            <a:custGeom>
              <a:avLst/>
              <a:gdLst>
                <a:gd name="T0" fmla="*/ 2 w 68"/>
                <a:gd name="T1" fmla="*/ 131 h 133"/>
                <a:gd name="T2" fmla="*/ 2 w 68"/>
                <a:gd name="T3" fmla="*/ 133 h 133"/>
                <a:gd name="T4" fmla="*/ 66 w 68"/>
                <a:gd name="T5" fmla="*/ 133 h 133"/>
                <a:gd name="T6" fmla="*/ 68 w 68"/>
                <a:gd name="T7" fmla="*/ 133 h 133"/>
                <a:gd name="T8" fmla="*/ 68 w 68"/>
                <a:gd name="T9" fmla="*/ 131 h 133"/>
                <a:gd name="T10" fmla="*/ 68 w 68"/>
                <a:gd name="T11" fmla="*/ 107 h 133"/>
                <a:gd name="T12" fmla="*/ 68 w 68"/>
                <a:gd name="T13" fmla="*/ 107 h 133"/>
                <a:gd name="T14" fmla="*/ 66 w 68"/>
                <a:gd name="T15" fmla="*/ 106 h 133"/>
                <a:gd name="T16" fmla="*/ 66 w 68"/>
                <a:gd name="T17" fmla="*/ 106 h 133"/>
                <a:gd name="T18" fmla="*/ 51 w 68"/>
                <a:gd name="T19" fmla="*/ 84 h 133"/>
                <a:gd name="T20" fmla="*/ 34 w 68"/>
                <a:gd name="T21" fmla="*/ 58 h 133"/>
                <a:gd name="T22" fmla="*/ 19 w 68"/>
                <a:gd name="T23" fmla="*/ 33 h 133"/>
                <a:gd name="T24" fmla="*/ 3 w 68"/>
                <a:gd name="T25" fmla="*/ 5 h 133"/>
                <a:gd name="T26" fmla="*/ 0 w 68"/>
                <a:gd name="T27" fmla="*/ 0 h 133"/>
                <a:gd name="T28" fmla="*/ 0 w 68"/>
                <a:gd name="T29" fmla="*/ 5 h 133"/>
                <a:gd name="T30" fmla="*/ 0 w 68"/>
                <a:gd name="T31" fmla="*/ 131 h 133"/>
                <a:gd name="T32" fmla="*/ 0 w 68"/>
                <a:gd name="T33" fmla="*/ 133 h 133"/>
                <a:gd name="T34" fmla="*/ 2 w 68"/>
                <a:gd name="T35" fmla="*/ 133 h 133"/>
                <a:gd name="T36" fmla="*/ 2 w 68"/>
                <a:gd name="T37" fmla="*/ 131 h 133"/>
                <a:gd name="T38" fmla="*/ 5 w 68"/>
                <a:gd name="T39" fmla="*/ 131 h 133"/>
                <a:gd name="T40" fmla="*/ 5 w 68"/>
                <a:gd name="T41" fmla="*/ 5 h 133"/>
                <a:gd name="T42" fmla="*/ 2 w 68"/>
                <a:gd name="T43" fmla="*/ 5 h 133"/>
                <a:gd name="T44" fmla="*/ 0 w 68"/>
                <a:gd name="T45" fmla="*/ 7 h 133"/>
                <a:gd name="T46" fmla="*/ 0 w 68"/>
                <a:gd name="T47" fmla="*/ 7 h 133"/>
                <a:gd name="T48" fmla="*/ 16 w 68"/>
                <a:gd name="T49" fmla="*/ 35 h 133"/>
                <a:gd name="T50" fmla="*/ 31 w 68"/>
                <a:gd name="T51" fmla="*/ 61 h 133"/>
                <a:gd name="T52" fmla="*/ 48 w 68"/>
                <a:gd name="T53" fmla="*/ 85 h 133"/>
                <a:gd name="T54" fmla="*/ 65 w 68"/>
                <a:gd name="T55" fmla="*/ 109 h 133"/>
                <a:gd name="T56" fmla="*/ 66 w 68"/>
                <a:gd name="T57" fmla="*/ 107 h 133"/>
                <a:gd name="T58" fmla="*/ 63 w 68"/>
                <a:gd name="T59" fmla="*/ 107 h 133"/>
                <a:gd name="T60" fmla="*/ 63 w 68"/>
                <a:gd name="T61" fmla="*/ 131 h 133"/>
                <a:gd name="T62" fmla="*/ 66 w 68"/>
                <a:gd name="T63" fmla="*/ 131 h 133"/>
                <a:gd name="T64" fmla="*/ 66 w 68"/>
                <a:gd name="T65" fmla="*/ 130 h 133"/>
                <a:gd name="T66" fmla="*/ 2 w 68"/>
                <a:gd name="T67" fmla="*/ 130 h 133"/>
                <a:gd name="T68" fmla="*/ 2 w 68"/>
                <a:gd name="T69" fmla="*/ 131 h 133"/>
                <a:gd name="T70" fmla="*/ 5 w 68"/>
                <a:gd name="T71" fmla="*/ 131 h 133"/>
                <a:gd name="T72" fmla="*/ 2 w 68"/>
                <a:gd name="T73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33">
                  <a:moveTo>
                    <a:pt x="2" y="131"/>
                  </a:moveTo>
                  <a:lnTo>
                    <a:pt x="2" y="133"/>
                  </a:lnTo>
                  <a:lnTo>
                    <a:pt x="66" y="133"/>
                  </a:lnTo>
                  <a:lnTo>
                    <a:pt x="68" y="133"/>
                  </a:lnTo>
                  <a:lnTo>
                    <a:pt x="68" y="131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51" y="84"/>
                  </a:lnTo>
                  <a:lnTo>
                    <a:pt x="34" y="58"/>
                  </a:lnTo>
                  <a:lnTo>
                    <a:pt x="19" y="3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2" y="131"/>
                  </a:lnTo>
                  <a:lnTo>
                    <a:pt x="5" y="131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6" y="35"/>
                  </a:lnTo>
                  <a:lnTo>
                    <a:pt x="31" y="61"/>
                  </a:lnTo>
                  <a:lnTo>
                    <a:pt x="48" y="85"/>
                  </a:lnTo>
                  <a:lnTo>
                    <a:pt x="65" y="109"/>
                  </a:lnTo>
                  <a:lnTo>
                    <a:pt x="66" y="107"/>
                  </a:lnTo>
                  <a:lnTo>
                    <a:pt x="63" y="107"/>
                  </a:lnTo>
                  <a:lnTo>
                    <a:pt x="63" y="131"/>
                  </a:lnTo>
                  <a:lnTo>
                    <a:pt x="66" y="131"/>
                  </a:lnTo>
                  <a:lnTo>
                    <a:pt x="66" y="130"/>
                  </a:lnTo>
                  <a:lnTo>
                    <a:pt x="2" y="130"/>
                  </a:lnTo>
                  <a:lnTo>
                    <a:pt x="2" y="131"/>
                  </a:lnTo>
                  <a:lnTo>
                    <a:pt x="5" y="131"/>
                  </a:lnTo>
                  <a:lnTo>
                    <a:pt x="2" y="1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68" name="Rectangle 528"/>
            <p:cNvSpPr>
              <a:spLocks noChangeArrowheads="1"/>
            </p:cNvSpPr>
            <p:nvPr/>
          </p:nvSpPr>
          <p:spPr bwMode="auto">
            <a:xfrm>
              <a:off x="2050" y="1773"/>
              <a:ext cx="36" cy="6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69" name="Rectangle 529"/>
            <p:cNvSpPr>
              <a:spLocks noChangeArrowheads="1"/>
            </p:cNvSpPr>
            <p:nvPr/>
          </p:nvSpPr>
          <p:spPr bwMode="auto">
            <a:xfrm>
              <a:off x="2050" y="1787"/>
              <a:ext cx="36" cy="8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70" name="Rectangle 530"/>
            <p:cNvSpPr>
              <a:spLocks noChangeArrowheads="1"/>
            </p:cNvSpPr>
            <p:nvPr/>
          </p:nvSpPr>
          <p:spPr bwMode="auto">
            <a:xfrm>
              <a:off x="2050" y="1802"/>
              <a:ext cx="36" cy="13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71" name="Rectangle 531"/>
            <p:cNvSpPr>
              <a:spLocks noChangeArrowheads="1"/>
            </p:cNvSpPr>
            <p:nvPr/>
          </p:nvSpPr>
          <p:spPr bwMode="auto">
            <a:xfrm>
              <a:off x="2050" y="1822"/>
              <a:ext cx="36" cy="14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72" name="Rectangle 532"/>
            <p:cNvSpPr>
              <a:spLocks noChangeArrowheads="1"/>
            </p:cNvSpPr>
            <p:nvPr/>
          </p:nvSpPr>
          <p:spPr bwMode="auto">
            <a:xfrm>
              <a:off x="2050" y="1843"/>
              <a:ext cx="36" cy="17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73" name="Rectangle 533"/>
            <p:cNvSpPr>
              <a:spLocks noChangeArrowheads="1"/>
            </p:cNvSpPr>
            <p:nvPr/>
          </p:nvSpPr>
          <p:spPr bwMode="auto">
            <a:xfrm>
              <a:off x="2050" y="1868"/>
              <a:ext cx="36" cy="20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74" name="Rectangle 534"/>
            <p:cNvSpPr>
              <a:spLocks noChangeArrowheads="1"/>
            </p:cNvSpPr>
            <p:nvPr/>
          </p:nvSpPr>
          <p:spPr bwMode="auto">
            <a:xfrm>
              <a:off x="2050" y="1895"/>
              <a:ext cx="36" cy="22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75" name="Rectangle 535"/>
            <p:cNvSpPr>
              <a:spLocks noChangeArrowheads="1"/>
            </p:cNvSpPr>
            <p:nvPr/>
          </p:nvSpPr>
          <p:spPr bwMode="auto">
            <a:xfrm>
              <a:off x="2465" y="1773"/>
              <a:ext cx="37" cy="6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76" name="Rectangle 536"/>
            <p:cNvSpPr>
              <a:spLocks noChangeArrowheads="1"/>
            </p:cNvSpPr>
            <p:nvPr/>
          </p:nvSpPr>
          <p:spPr bwMode="auto">
            <a:xfrm>
              <a:off x="2465" y="1787"/>
              <a:ext cx="37" cy="8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77" name="Rectangle 537"/>
            <p:cNvSpPr>
              <a:spLocks noChangeArrowheads="1"/>
            </p:cNvSpPr>
            <p:nvPr/>
          </p:nvSpPr>
          <p:spPr bwMode="auto">
            <a:xfrm>
              <a:off x="2465" y="1802"/>
              <a:ext cx="37" cy="13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78" name="Rectangle 538"/>
            <p:cNvSpPr>
              <a:spLocks noChangeArrowheads="1"/>
            </p:cNvSpPr>
            <p:nvPr/>
          </p:nvSpPr>
          <p:spPr bwMode="auto">
            <a:xfrm>
              <a:off x="2465" y="1822"/>
              <a:ext cx="37" cy="14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79" name="Rectangle 539"/>
            <p:cNvSpPr>
              <a:spLocks noChangeArrowheads="1"/>
            </p:cNvSpPr>
            <p:nvPr/>
          </p:nvSpPr>
          <p:spPr bwMode="auto">
            <a:xfrm>
              <a:off x="2465" y="1843"/>
              <a:ext cx="37" cy="17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80" name="Rectangle 540"/>
            <p:cNvSpPr>
              <a:spLocks noChangeArrowheads="1"/>
            </p:cNvSpPr>
            <p:nvPr/>
          </p:nvSpPr>
          <p:spPr bwMode="auto">
            <a:xfrm>
              <a:off x="2465" y="1868"/>
              <a:ext cx="37" cy="20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81" name="Rectangle 541"/>
            <p:cNvSpPr>
              <a:spLocks noChangeArrowheads="1"/>
            </p:cNvSpPr>
            <p:nvPr/>
          </p:nvSpPr>
          <p:spPr bwMode="auto">
            <a:xfrm>
              <a:off x="2465" y="1895"/>
              <a:ext cx="37" cy="22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82" name="Freeform 542"/>
            <p:cNvSpPr>
              <a:spLocks/>
            </p:cNvSpPr>
            <p:nvPr/>
          </p:nvSpPr>
          <p:spPr bwMode="auto">
            <a:xfrm>
              <a:off x="2015" y="1660"/>
              <a:ext cx="116" cy="119"/>
            </a:xfrm>
            <a:custGeom>
              <a:avLst/>
              <a:gdLst>
                <a:gd name="T0" fmla="*/ 102 w 116"/>
                <a:gd name="T1" fmla="*/ 119 h 119"/>
                <a:gd name="T2" fmla="*/ 0 w 116"/>
                <a:gd name="T3" fmla="*/ 15 h 119"/>
                <a:gd name="T4" fmla="*/ 14 w 116"/>
                <a:gd name="T5" fmla="*/ 0 h 119"/>
                <a:gd name="T6" fmla="*/ 116 w 116"/>
                <a:gd name="T7" fmla="*/ 105 h 119"/>
                <a:gd name="T8" fmla="*/ 102 w 116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9">
                  <a:moveTo>
                    <a:pt x="102" y="11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16" y="105"/>
                  </a:lnTo>
                  <a:lnTo>
                    <a:pt x="102" y="119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83" name="Freeform 543"/>
            <p:cNvSpPr>
              <a:spLocks/>
            </p:cNvSpPr>
            <p:nvPr/>
          </p:nvSpPr>
          <p:spPr bwMode="auto">
            <a:xfrm>
              <a:off x="2013" y="1658"/>
              <a:ext cx="119" cy="123"/>
            </a:xfrm>
            <a:custGeom>
              <a:avLst/>
              <a:gdLst>
                <a:gd name="T0" fmla="*/ 104 w 119"/>
                <a:gd name="T1" fmla="*/ 121 h 123"/>
                <a:gd name="T2" fmla="*/ 104 w 119"/>
                <a:gd name="T3" fmla="*/ 121 h 123"/>
                <a:gd name="T4" fmla="*/ 3 w 119"/>
                <a:gd name="T5" fmla="*/ 16 h 123"/>
                <a:gd name="T6" fmla="*/ 2 w 119"/>
                <a:gd name="T7" fmla="*/ 17 h 123"/>
                <a:gd name="T8" fmla="*/ 3 w 119"/>
                <a:gd name="T9" fmla="*/ 18 h 123"/>
                <a:gd name="T10" fmla="*/ 17 w 119"/>
                <a:gd name="T11" fmla="*/ 3 h 123"/>
                <a:gd name="T12" fmla="*/ 16 w 119"/>
                <a:gd name="T13" fmla="*/ 2 h 123"/>
                <a:gd name="T14" fmla="*/ 16 w 119"/>
                <a:gd name="T15" fmla="*/ 3 h 123"/>
                <a:gd name="T16" fmla="*/ 117 w 119"/>
                <a:gd name="T17" fmla="*/ 108 h 123"/>
                <a:gd name="T18" fmla="*/ 118 w 119"/>
                <a:gd name="T19" fmla="*/ 107 h 123"/>
                <a:gd name="T20" fmla="*/ 117 w 119"/>
                <a:gd name="T21" fmla="*/ 105 h 123"/>
                <a:gd name="T22" fmla="*/ 103 w 119"/>
                <a:gd name="T23" fmla="*/ 121 h 123"/>
                <a:gd name="T24" fmla="*/ 104 w 119"/>
                <a:gd name="T25" fmla="*/ 121 h 123"/>
                <a:gd name="T26" fmla="*/ 104 w 119"/>
                <a:gd name="T27" fmla="*/ 121 h 123"/>
                <a:gd name="T28" fmla="*/ 104 w 119"/>
                <a:gd name="T29" fmla="*/ 121 h 123"/>
                <a:gd name="T30" fmla="*/ 104 w 119"/>
                <a:gd name="T31" fmla="*/ 122 h 123"/>
                <a:gd name="T32" fmla="*/ 118 w 119"/>
                <a:gd name="T33" fmla="*/ 108 h 123"/>
                <a:gd name="T34" fmla="*/ 119 w 119"/>
                <a:gd name="T35" fmla="*/ 107 h 123"/>
                <a:gd name="T36" fmla="*/ 118 w 119"/>
                <a:gd name="T37" fmla="*/ 105 h 123"/>
                <a:gd name="T38" fmla="*/ 17 w 119"/>
                <a:gd name="T39" fmla="*/ 2 h 123"/>
                <a:gd name="T40" fmla="*/ 16 w 119"/>
                <a:gd name="T41" fmla="*/ 0 h 123"/>
                <a:gd name="T42" fmla="*/ 16 w 119"/>
                <a:gd name="T43" fmla="*/ 2 h 123"/>
                <a:gd name="T44" fmla="*/ 0 w 119"/>
                <a:gd name="T45" fmla="*/ 16 h 123"/>
                <a:gd name="T46" fmla="*/ 0 w 119"/>
                <a:gd name="T47" fmla="*/ 17 h 123"/>
                <a:gd name="T48" fmla="*/ 0 w 119"/>
                <a:gd name="T49" fmla="*/ 18 h 123"/>
                <a:gd name="T50" fmla="*/ 103 w 119"/>
                <a:gd name="T51" fmla="*/ 122 h 123"/>
                <a:gd name="T52" fmla="*/ 104 w 119"/>
                <a:gd name="T53" fmla="*/ 123 h 123"/>
                <a:gd name="T54" fmla="*/ 104 w 119"/>
                <a:gd name="T55" fmla="*/ 122 h 123"/>
                <a:gd name="T56" fmla="*/ 104 w 119"/>
                <a:gd name="T57" fmla="*/ 12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" h="123">
                  <a:moveTo>
                    <a:pt x="104" y="121"/>
                  </a:moveTo>
                  <a:lnTo>
                    <a:pt x="104" y="121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17" y="108"/>
                  </a:lnTo>
                  <a:lnTo>
                    <a:pt x="118" y="107"/>
                  </a:lnTo>
                  <a:lnTo>
                    <a:pt x="117" y="105"/>
                  </a:lnTo>
                  <a:lnTo>
                    <a:pt x="103" y="121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4" y="122"/>
                  </a:lnTo>
                  <a:lnTo>
                    <a:pt x="118" y="108"/>
                  </a:lnTo>
                  <a:lnTo>
                    <a:pt x="119" y="107"/>
                  </a:lnTo>
                  <a:lnTo>
                    <a:pt x="118" y="105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03" y="122"/>
                  </a:lnTo>
                  <a:lnTo>
                    <a:pt x="104" y="123"/>
                  </a:lnTo>
                  <a:lnTo>
                    <a:pt x="104" y="122"/>
                  </a:lnTo>
                  <a:lnTo>
                    <a:pt x="104" y="121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84" name="Freeform 544"/>
            <p:cNvSpPr>
              <a:spLocks/>
            </p:cNvSpPr>
            <p:nvPr/>
          </p:nvSpPr>
          <p:spPr bwMode="auto">
            <a:xfrm>
              <a:off x="2013" y="1658"/>
              <a:ext cx="119" cy="123"/>
            </a:xfrm>
            <a:custGeom>
              <a:avLst/>
              <a:gdLst>
                <a:gd name="T0" fmla="*/ 104 w 119"/>
                <a:gd name="T1" fmla="*/ 121 h 123"/>
                <a:gd name="T2" fmla="*/ 104 w 119"/>
                <a:gd name="T3" fmla="*/ 121 h 123"/>
                <a:gd name="T4" fmla="*/ 3 w 119"/>
                <a:gd name="T5" fmla="*/ 16 h 123"/>
                <a:gd name="T6" fmla="*/ 2 w 119"/>
                <a:gd name="T7" fmla="*/ 17 h 123"/>
                <a:gd name="T8" fmla="*/ 3 w 119"/>
                <a:gd name="T9" fmla="*/ 18 h 123"/>
                <a:gd name="T10" fmla="*/ 17 w 119"/>
                <a:gd name="T11" fmla="*/ 3 h 123"/>
                <a:gd name="T12" fmla="*/ 16 w 119"/>
                <a:gd name="T13" fmla="*/ 2 h 123"/>
                <a:gd name="T14" fmla="*/ 16 w 119"/>
                <a:gd name="T15" fmla="*/ 3 h 123"/>
                <a:gd name="T16" fmla="*/ 117 w 119"/>
                <a:gd name="T17" fmla="*/ 108 h 123"/>
                <a:gd name="T18" fmla="*/ 118 w 119"/>
                <a:gd name="T19" fmla="*/ 107 h 123"/>
                <a:gd name="T20" fmla="*/ 117 w 119"/>
                <a:gd name="T21" fmla="*/ 105 h 123"/>
                <a:gd name="T22" fmla="*/ 103 w 119"/>
                <a:gd name="T23" fmla="*/ 121 h 123"/>
                <a:gd name="T24" fmla="*/ 104 w 119"/>
                <a:gd name="T25" fmla="*/ 121 h 123"/>
                <a:gd name="T26" fmla="*/ 104 w 119"/>
                <a:gd name="T27" fmla="*/ 121 h 123"/>
                <a:gd name="T28" fmla="*/ 104 w 119"/>
                <a:gd name="T29" fmla="*/ 121 h 123"/>
                <a:gd name="T30" fmla="*/ 104 w 119"/>
                <a:gd name="T31" fmla="*/ 122 h 123"/>
                <a:gd name="T32" fmla="*/ 118 w 119"/>
                <a:gd name="T33" fmla="*/ 108 h 123"/>
                <a:gd name="T34" fmla="*/ 119 w 119"/>
                <a:gd name="T35" fmla="*/ 107 h 123"/>
                <a:gd name="T36" fmla="*/ 118 w 119"/>
                <a:gd name="T37" fmla="*/ 105 h 123"/>
                <a:gd name="T38" fmla="*/ 17 w 119"/>
                <a:gd name="T39" fmla="*/ 2 h 123"/>
                <a:gd name="T40" fmla="*/ 16 w 119"/>
                <a:gd name="T41" fmla="*/ 0 h 123"/>
                <a:gd name="T42" fmla="*/ 16 w 119"/>
                <a:gd name="T43" fmla="*/ 2 h 123"/>
                <a:gd name="T44" fmla="*/ 0 w 119"/>
                <a:gd name="T45" fmla="*/ 16 h 123"/>
                <a:gd name="T46" fmla="*/ 0 w 119"/>
                <a:gd name="T47" fmla="*/ 17 h 123"/>
                <a:gd name="T48" fmla="*/ 0 w 119"/>
                <a:gd name="T49" fmla="*/ 18 h 123"/>
                <a:gd name="T50" fmla="*/ 103 w 119"/>
                <a:gd name="T51" fmla="*/ 122 h 123"/>
                <a:gd name="T52" fmla="*/ 104 w 119"/>
                <a:gd name="T53" fmla="*/ 123 h 123"/>
                <a:gd name="T54" fmla="*/ 104 w 119"/>
                <a:gd name="T55" fmla="*/ 122 h 123"/>
                <a:gd name="T56" fmla="*/ 104 w 119"/>
                <a:gd name="T57" fmla="*/ 12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" h="123">
                  <a:moveTo>
                    <a:pt x="104" y="121"/>
                  </a:moveTo>
                  <a:lnTo>
                    <a:pt x="104" y="121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17" y="108"/>
                  </a:lnTo>
                  <a:lnTo>
                    <a:pt x="118" y="107"/>
                  </a:lnTo>
                  <a:lnTo>
                    <a:pt x="117" y="105"/>
                  </a:lnTo>
                  <a:lnTo>
                    <a:pt x="103" y="121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4" y="122"/>
                  </a:lnTo>
                  <a:lnTo>
                    <a:pt x="118" y="108"/>
                  </a:lnTo>
                  <a:lnTo>
                    <a:pt x="119" y="107"/>
                  </a:lnTo>
                  <a:lnTo>
                    <a:pt x="118" y="105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03" y="122"/>
                  </a:lnTo>
                  <a:lnTo>
                    <a:pt x="104" y="123"/>
                  </a:lnTo>
                  <a:lnTo>
                    <a:pt x="104" y="122"/>
                  </a:lnTo>
                  <a:lnTo>
                    <a:pt x="104" y="1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85" name="Freeform 545"/>
            <p:cNvSpPr>
              <a:spLocks/>
            </p:cNvSpPr>
            <p:nvPr/>
          </p:nvSpPr>
          <p:spPr bwMode="auto">
            <a:xfrm>
              <a:off x="2416" y="1660"/>
              <a:ext cx="117" cy="119"/>
            </a:xfrm>
            <a:custGeom>
              <a:avLst/>
              <a:gdLst>
                <a:gd name="T0" fmla="*/ 117 w 117"/>
                <a:gd name="T1" fmla="*/ 15 h 119"/>
                <a:gd name="T2" fmla="*/ 16 w 117"/>
                <a:gd name="T3" fmla="*/ 119 h 119"/>
                <a:gd name="T4" fmla="*/ 0 w 117"/>
                <a:gd name="T5" fmla="*/ 105 h 119"/>
                <a:gd name="T6" fmla="*/ 103 w 117"/>
                <a:gd name="T7" fmla="*/ 0 h 119"/>
                <a:gd name="T8" fmla="*/ 117 w 117"/>
                <a:gd name="T9" fmla="*/ 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9">
                  <a:moveTo>
                    <a:pt x="117" y="15"/>
                  </a:moveTo>
                  <a:lnTo>
                    <a:pt x="16" y="119"/>
                  </a:lnTo>
                  <a:lnTo>
                    <a:pt x="0" y="105"/>
                  </a:lnTo>
                  <a:lnTo>
                    <a:pt x="103" y="0"/>
                  </a:lnTo>
                  <a:lnTo>
                    <a:pt x="117" y="15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86" name="Freeform 546"/>
            <p:cNvSpPr>
              <a:spLocks/>
            </p:cNvSpPr>
            <p:nvPr/>
          </p:nvSpPr>
          <p:spPr bwMode="auto">
            <a:xfrm>
              <a:off x="2415" y="1658"/>
              <a:ext cx="119" cy="123"/>
            </a:xfrm>
            <a:custGeom>
              <a:avLst/>
              <a:gdLst>
                <a:gd name="T0" fmla="*/ 118 w 119"/>
                <a:gd name="T1" fmla="*/ 17 h 123"/>
                <a:gd name="T2" fmla="*/ 116 w 119"/>
                <a:gd name="T3" fmla="*/ 16 h 123"/>
                <a:gd name="T4" fmla="*/ 15 w 119"/>
                <a:gd name="T5" fmla="*/ 121 h 123"/>
                <a:gd name="T6" fmla="*/ 17 w 119"/>
                <a:gd name="T7" fmla="*/ 121 h 123"/>
                <a:gd name="T8" fmla="*/ 17 w 119"/>
                <a:gd name="T9" fmla="*/ 121 h 123"/>
                <a:gd name="T10" fmla="*/ 3 w 119"/>
                <a:gd name="T11" fmla="*/ 105 h 123"/>
                <a:gd name="T12" fmla="*/ 1 w 119"/>
                <a:gd name="T13" fmla="*/ 107 h 123"/>
                <a:gd name="T14" fmla="*/ 3 w 119"/>
                <a:gd name="T15" fmla="*/ 108 h 123"/>
                <a:gd name="T16" fmla="*/ 105 w 119"/>
                <a:gd name="T17" fmla="*/ 3 h 123"/>
                <a:gd name="T18" fmla="*/ 104 w 119"/>
                <a:gd name="T19" fmla="*/ 2 h 123"/>
                <a:gd name="T20" fmla="*/ 102 w 119"/>
                <a:gd name="T21" fmla="*/ 3 h 123"/>
                <a:gd name="T22" fmla="*/ 116 w 119"/>
                <a:gd name="T23" fmla="*/ 18 h 123"/>
                <a:gd name="T24" fmla="*/ 118 w 119"/>
                <a:gd name="T25" fmla="*/ 17 h 123"/>
                <a:gd name="T26" fmla="*/ 116 w 119"/>
                <a:gd name="T27" fmla="*/ 16 h 123"/>
                <a:gd name="T28" fmla="*/ 118 w 119"/>
                <a:gd name="T29" fmla="*/ 17 h 123"/>
                <a:gd name="T30" fmla="*/ 119 w 119"/>
                <a:gd name="T31" fmla="*/ 16 h 123"/>
                <a:gd name="T32" fmla="*/ 105 w 119"/>
                <a:gd name="T33" fmla="*/ 2 h 123"/>
                <a:gd name="T34" fmla="*/ 104 w 119"/>
                <a:gd name="T35" fmla="*/ 0 h 123"/>
                <a:gd name="T36" fmla="*/ 102 w 119"/>
                <a:gd name="T37" fmla="*/ 2 h 123"/>
                <a:gd name="T38" fmla="*/ 1 w 119"/>
                <a:gd name="T39" fmla="*/ 105 h 123"/>
                <a:gd name="T40" fmla="*/ 0 w 119"/>
                <a:gd name="T41" fmla="*/ 107 h 123"/>
                <a:gd name="T42" fmla="*/ 1 w 119"/>
                <a:gd name="T43" fmla="*/ 108 h 123"/>
                <a:gd name="T44" fmla="*/ 15 w 119"/>
                <a:gd name="T45" fmla="*/ 122 h 123"/>
                <a:gd name="T46" fmla="*/ 17 w 119"/>
                <a:gd name="T47" fmla="*/ 123 h 123"/>
                <a:gd name="T48" fmla="*/ 17 w 119"/>
                <a:gd name="T49" fmla="*/ 122 h 123"/>
                <a:gd name="T50" fmla="*/ 119 w 119"/>
                <a:gd name="T51" fmla="*/ 18 h 123"/>
                <a:gd name="T52" fmla="*/ 119 w 119"/>
                <a:gd name="T53" fmla="*/ 17 h 123"/>
                <a:gd name="T54" fmla="*/ 119 w 119"/>
                <a:gd name="T55" fmla="*/ 16 h 123"/>
                <a:gd name="T56" fmla="*/ 118 w 119"/>
                <a:gd name="T57" fmla="*/ 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" h="123">
                  <a:moveTo>
                    <a:pt x="118" y="17"/>
                  </a:moveTo>
                  <a:lnTo>
                    <a:pt x="116" y="16"/>
                  </a:lnTo>
                  <a:lnTo>
                    <a:pt x="15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3" y="105"/>
                  </a:lnTo>
                  <a:lnTo>
                    <a:pt x="1" y="107"/>
                  </a:lnTo>
                  <a:lnTo>
                    <a:pt x="3" y="108"/>
                  </a:lnTo>
                  <a:lnTo>
                    <a:pt x="105" y="3"/>
                  </a:lnTo>
                  <a:lnTo>
                    <a:pt x="104" y="2"/>
                  </a:lnTo>
                  <a:lnTo>
                    <a:pt x="102" y="3"/>
                  </a:lnTo>
                  <a:lnTo>
                    <a:pt x="116" y="18"/>
                  </a:lnTo>
                  <a:lnTo>
                    <a:pt x="118" y="17"/>
                  </a:lnTo>
                  <a:lnTo>
                    <a:pt x="116" y="16"/>
                  </a:lnTo>
                  <a:lnTo>
                    <a:pt x="118" y="17"/>
                  </a:lnTo>
                  <a:lnTo>
                    <a:pt x="119" y="16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1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15" y="122"/>
                  </a:lnTo>
                  <a:lnTo>
                    <a:pt x="17" y="123"/>
                  </a:lnTo>
                  <a:lnTo>
                    <a:pt x="17" y="122"/>
                  </a:lnTo>
                  <a:lnTo>
                    <a:pt x="119" y="18"/>
                  </a:lnTo>
                  <a:lnTo>
                    <a:pt x="119" y="17"/>
                  </a:lnTo>
                  <a:lnTo>
                    <a:pt x="119" y="16"/>
                  </a:lnTo>
                  <a:lnTo>
                    <a:pt x="118" y="17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87" name="Freeform 547"/>
            <p:cNvSpPr>
              <a:spLocks/>
            </p:cNvSpPr>
            <p:nvPr/>
          </p:nvSpPr>
          <p:spPr bwMode="auto">
            <a:xfrm>
              <a:off x="2415" y="1658"/>
              <a:ext cx="119" cy="123"/>
            </a:xfrm>
            <a:custGeom>
              <a:avLst/>
              <a:gdLst>
                <a:gd name="T0" fmla="*/ 118 w 119"/>
                <a:gd name="T1" fmla="*/ 17 h 123"/>
                <a:gd name="T2" fmla="*/ 116 w 119"/>
                <a:gd name="T3" fmla="*/ 16 h 123"/>
                <a:gd name="T4" fmla="*/ 15 w 119"/>
                <a:gd name="T5" fmla="*/ 121 h 123"/>
                <a:gd name="T6" fmla="*/ 17 w 119"/>
                <a:gd name="T7" fmla="*/ 121 h 123"/>
                <a:gd name="T8" fmla="*/ 17 w 119"/>
                <a:gd name="T9" fmla="*/ 121 h 123"/>
                <a:gd name="T10" fmla="*/ 3 w 119"/>
                <a:gd name="T11" fmla="*/ 105 h 123"/>
                <a:gd name="T12" fmla="*/ 1 w 119"/>
                <a:gd name="T13" fmla="*/ 107 h 123"/>
                <a:gd name="T14" fmla="*/ 3 w 119"/>
                <a:gd name="T15" fmla="*/ 108 h 123"/>
                <a:gd name="T16" fmla="*/ 105 w 119"/>
                <a:gd name="T17" fmla="*/ 3 h 123"/>
                <a:gd name="T18" fmla="*/ 104 w 119"/>
                <a:gd name="T19" fmla="*/ 2 h 123"/>
                <a:gd name="T20" fmla="*/ 102 w 119"/>
                <a:gd name="T21" fmla="*/ 3 h 123"/>
                <a:gd name="T22" fmla="*/ 116 w 119"/>
                <a:gd name="T23" fmla="*/ 18 h 123"/>
                <a:gd name="T24" fmla="*/ 118 w 119"/>
                <a:gd name="T25" fmla="*/ 17 h 123"/>
                <a:gd name="T26" fmla="*/ 116 w 119"/>
                <a:gd name="T27" fmla="*/ 16 h 123"/>
                <a:gd name="T28" fmla="*/ 118 w 119"/>
                <a:gd name="T29" fmla="*/ 17 h 123"/>
                <a:gd name="T30" fmla="*/ 119 w 119"/>
                <a:gd name="T31" fmla="*/ 16 h 123"/>
                <a:gd name="T32" fmla="*/ 105 w 119"/>
                <a:gd name="T33" fmla="*/ 2 h 123"/>
                <a:gd name="T34" fmla="*/ 104 w 119"/>
                <a:gd name="T35" fmla="*/ 0 h 123"/>
                <a:gd name="T36" fmla="*/ 102 w 119"/>
                <a:gd name="T37" fmla="*/ 2 h 123"/>
                <a:gd name="T38" fmla="*/ 1 w 119"/>
                <a:gd name="T39" fmla="*/ 105 h 123"/>
                <a:gd name="T40" fmla="*/ 0 w 119"/>
                <a:gd name="T41" fmla="*/ 107 h 123"/>
                <a:gd name="T42" fmla="*/ 1 w 119"/>
                <a:gd name="T43" fmla="*/ 108 h 123"/>
                <a:gd name="T44" fmla="*/ 15 w 119"/>
                <a:gd name="T45" fmla="*/ 122 h 123"/>
                <a:gd name="T46" fmla="*/ 17 w 119"/>
                <a:gd name="T47" fmla="*/ 123 h 123"/>
                <a:gd name="T48" fmla="*/ 17 w 119"/>
                <a:gd name="T49" fmla="*/ 122 h 123"/>
                <a:gd name="T50" fmla="*/ 119 w 119"/>
                <a:gd name="T51" fmla="*/ 18 h 123"/>
                <a:gd name="T52" fmla="*/ 119 w 119"/>
                <a:gd name="T53" fmla="*/ 17 h 123"/>
                <a:gd name="T54" fmla="*/ 119 w 119"/>
                <a:gd name="T55" fmla="*/ 16 h 123"/>
                <a:gd name="T56" fmla="*/ 118 w 119"/>
                <a:gd name="T57" fmla="*/ 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" h="123">
                  <a:moveTo>
                    <a:pt x="118" y="17"/>
                  </a:moveTo>
                  <a:lnTo>
                    <a:pt x="116" y="16"/>
                  </a:lnTo>
                  <a:lnTo>
                    <a:pt x="15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3" y="105"/>
                  </a:lnTo>
                  <a:lnTo>
                    <a:pt x="1" y="107"/>
                  </a:lnTo>
                  <a:lnTo>
                    <a:pt x="3" y="108"/>
                  </a:lnTo>
                  <a:lnTo>
                    <a:pt x="105" y="3"/>
                  </a:lnTo>
                  <a:lnTo>
                    <a:pt x="104" y="2"/>
                  </a:lnTo>
                  <a:lnTo>
                    <a:pt x="102" y="3"/>
                  </a:lnTo>
                  <a:lnTo>
                    <a:pt x="116" y="18"/>
                  </a:lnTo>
                  <a:lnTo>
                    <a:pt x="118" y="17"/>
                  </a:lnTo>
                  <a:lnTo>
                    <a:pt x="116" y="16"/>
                  </a:lnTo>
                  <a:lnTo>
                    <a:pt x="118" y="17"/>
                  </a:lnTo>
                  <a:lnTo>
                    <a:pt x="119" y="16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1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15" y="122"/>
                  </a:lnTo>
                  <a:lnTo>
                    <a:pt x="17" y="123"/>
                  </a:lnTo>
                  <a:lnTo>
                    <a:pt x="17" y="122"/>
                  </a:lnTo>
                  <a:lnTo>
                    <a:pt x="119" y="18"/>
                  </a:lnTo>
                  <a:lnTo>
                    <a:pt x="119" y="17"/>
                  </a:lnTo>
                  <a:lnTo>
                    <a:pt x="119" y="16"/>
                  </a:lnTo>
                  <a:lnTo>
                    <a:pt x="118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88" name="Rectangle 548"/>
            <p:cNvSpPr>
              <a:spLocks noChangeArrowheads="1"/>
            </p:cNvSpPr>
            <p:nvPr/>
          </p:nvSpPr>
          <p:spPr bwMode="auto">
            <a:xfrm>
              <a:off x="2032" y="1912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89" name="Freeform 549"/>
            <p:cNvSpPr>
              <a:spLocks/>
            </p:cNvSpPr>
            <p:nvPr/>
          </p:nvSpPr>
          <p:spPr bwMode="auto">
            <a:xfrm>
              <a:off x="2030" y="1910"/>
              <a:ext cx="17" cy="18"/>
            </a:xfrm>
            <a:custGeom>
              <a:avLst/>
              <a:gdLst>
                <a:gd name="T0" fmla="*/ 16 w 17"/>
                <a:gd name="T1" fmla="*/ 17 h 18"/>
                <a:gd name="T2" fmla="*/ 16 w 17"/>
                <a:gd name="T3" fmla="*/ 16 h 18"/>
                <a:gd name="T4" fmla="*/ 2 w 17"/>
                <a:gd name="T5" fmla="*/ 16 h 18"/>
                <a:gd name="T6" fmla="*/ 2 w 17"/>
                <a:gd name="T7" fmla="*/ 17 h 18"/>
                <a:gd name="T8" fmla="*/ 3 w 17"/>
                <a:gd name="T9" fmla="*/ 17 h 18"/>
                <a:gd name="T10" fmla="*/ 3 w 17"/>
                <a:gd name="T11" fmla="*/ 2 h 18"/>
                <a:gd name="T12" fmla="*/ 2 w 17"/>
                <a:gd name="T13" fmla="*/ 2 h 18"/>
                <a:gd name="T14" fmla="*/ 2 w 17"/>
                <a:gd name="T15" fmla="*/ 3 h 18"/>
                <a:gd name="T16" fmla="*/ 16 w 17"/>
                <a:gd name="T17" fmla="*/ 3 h 18"/>
                <a:gd name="T18" fmla="*/ 16 w 17"/>
                <a:gd name="T19" fmla="*/ 2 h 18"/>
                <a:gd name="T20" fmla="*/ 14 w 17"/>
                <a:gd name="T21" fmla="*/ 2 h 18"/>
                <a:gd name="T22" fmla="*/ 14 w 17"/>
                <a:gd name="T23" fmla="*/ 17 h 18"/>
                <a:gd name="T24" fmla="*/ 16 w 17"/>
                <a:gd name="T25" fmla="*/ 17 h 18"/>
                <a:gd name="T26" fmla="*/ 16 w 17"/>
                <a:gd name="T27" fmla="*/ 16 h 18"/>
                <a:gd name="T28" fmla="*/ 16 w 17"/>
                <a:gd name="T29" fmla="*/ 17 h 18"/>
                <a:gd name="T30" fmla="*/ 17 w 17"/>
                <a:gd name="T31" fmla="*/ 17 h 18"/>
                <a:gd name="T32" fmla="*/ 17 w 17"/>
                <a:gd name="T33" fmla="*/ 2 h 18"/>
                <a:gd name="T34" fmla="*/ 17 w 17"/>
                <a:gd name="T35" fmla="*/ 0 h 18"/>
                <a:gd name="T36" fmla="*/ 16 w 17"/>
                <a:gd name="T37" fmla="*/ 0 h 18"/>
                <a:gd name="T38" fmla="*/ 2 w 17"/>
                <a:gd name="T39" fmla="*/ 0 h 18"/>
                <a:gd name="T40" fmla="*/ 0 w 17"/>
                <a:gd name="T41" fmla="*/ 0 h 18"/>
                <a:gd name="T42" fmla="*/ 0 w 17"/>
                <a:gd name="T43" fmla="*/ 2 h 18"/>
                <a:gd name="T44" fmla="*/ 0 w 17"/>
                <a:gd name="T45" fmla="*/ 17 h 18"/>
                <a:gd name="T46" fmla="*/ 0 w 17"/>
                <a:gd name="T47" fmla="*/ 18 h 18"/>
                <a:gd name="T48" fmla="*/ 2 w 17"/>
                <a:gd name="T49" fmla="*/ 18 h 18"/>
                <a:gd name="T50" fmla="*/ 16 w 17"/>
                <a:gd name="T51" fmla="*/ 18 h 18"/>
                <a:gd name="T52" fmla="*/ 17 w 17"/>
                <a:gd name="T53" fmla="*/ 18 h 18"/>
                <a:gd name="T54" fmla="*/ 17 w 17"/>
                <a:gd name="T55" fmla="*/ 17 h 18"/>
                <a:gd name="T56" fmla="*/ 16 w 17"/>
                <a:gd name="T5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" h="18">
                  <a:moveTo>
                    <a:pt x="16" y="17"/>
                  </a:moveTo>
                  <a:lnTo>
                    <a:pt x="16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90" name="Freeform 550"/>
            <p:cNvSpPr>
              <a:spLocks/>
            </p:cNvSpPr>
            <p:nvPr/>
          </p:nvSpPr>
          <p:spPr bwMode="auto">
            <a:xfrm>
              <a:off x="2030" y="1910"/>
              <a:ext cx="17" cy="18"/>
            </a:xfrm>
            <a:custGeom>
              <a:avLst/>
              <a:gdLst>
                <a:gd name="T0" fmla="*/ 16 w 17"/>
                <a:gd name="T1" fmla="*/ 17 h 18"/>
                <a:gd name="T2" fmla="*/ 16 w 17"/>
                <a:gd name="T3" fmla="*/ 16 h 18"/>
                <a:gd name="T4" fmla="*/ 2 w 17"/>
                <a:gd name="T5" fmla="*/ 16 h 18"/>
                <a:gd name="T6" fmla="*/ 2 w 17"/>
                <a:gd name="T7" fmla="*/ 17 h 18"/>
                <a:gd name="T8" fmla="*/ 3 w 17"/>
                <a:gd name="T9" fmla="*/ 17 h 18"/>
                <a:gd name="T10" fmla="*/ 3 w 17"/>
                <a:gd name="T11" fmla="*/ 2 h 18"/>
                <a:gd name="T12" fmla="*/ 2 w 17"/>
                <a:gd name="T13" fmla="*/ 2 h 18"/>
                <a:gd name="T14" fmla="*/ 2 w 17"/>
                <a:gd name="T15" fmla="*/ 3 h 18"/>
                <a:gd name="T16" fmla="*/ 16 w 17"/>
                <a:gd name="T17" fmla="*/ 3 h 18"/>
                <a:gd name="T18" fmla="*/ 16 w 17"/>
                <a:gd name="T19" fmla="*/ 2 h 18"/>
                <a:gd name="T20" fmla="*/ 14 w 17"/>
                <a:gd name="T21" fmla="*/ 2 h 18"/>
                <a:gd name="T22" fmla="*/ 14 w 17"/>
                <a:gd name="T23" fmla="*/ 17 h 18"/>
                <a:gd name="T24" fmla="*/ 16 w 17"/>
                <a:gd name="T25" fmla="*/ 17 h 18"/>
                <a:gd name="T26" fmla="*/ 16 w 17"/>
                <a:gd name="T27" fmla="*/ 16 h 18"/>
                <a:gd name="T28" fmla="*/ 16 w 17"/>
                <a:gd name="T29" fmla="*/ 17 h 18"/>
                <a:gd name="T30" fmla="*/ 17 w 17"/>
                <a:gd name="T31" fmla="*/ 17 h 18"/>
                <a:gd name="T32" fmla="*/ 17 w 17"/>
                <a:gd name="T33" fmla="*/ 2 h 18"/>
                <a:gd name="T34" fmla="*/ 17 w 17"/>
                <a:gd name="T35" fmla="*/ 0 h 18"/>
                <a:gd name="T36" fmla="*/ 16 w 17"/>
                <a:gd name="T37" fmla="*/ 0 h 18"/>
                <a:gd name="T38" fmla="*/ 2 w 17"/>
                <a:gd name="T39" fmla="*/ 0 h 18"/>
                <a:gd name="T40" fmla="*/ 0 w 17"/>
                <a:gd name="T41" fmla="*/ 0 h 18"/>
                <a:gd name="T42" fmla="*/ 0 w 17"/>
                <a:gd name="T43" fmla="*/ 2 h 18"/>
                <a:gd name="T44" fmla="*/ 0 w 17"/>
                <a:gd name="T45" fmla="*/ 17 h 18"/>
                <a:gd name="T46" fmla="*/ 0 w 17"/>
                <a:gd name="T47" fmla="*/ 18 h 18"/>
                <a:gd name="T48" fmla="*/ 2 w 17"/>
                <a:gd name="T49" fmla="*/ 18 h 18"/>
                <a:gd name="T50" fmla="*/ 16 w 17"/>
                <a:gd name="T51" fmla="*/ 18 h 18"/>
                <a:gd name="T52" fmla="*/ 17 w 17"/>
                <a:gd name="T53" fmla="*/ 18 h 18"/>
                <a:gd name="T54" fmla="*/ 17 w 17"/>
                <a:gd name="T55" fmla="*/ 17 h 18"/>
                <a:gd name="T56" fmla="*/ 16 w 17"/>
                <a:gd name="T5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" h="18">
                  <a:moveTo>
                    <a:pt x="16" y="17"/>
                  </a:moveTo>
                  <a:lnTo>
                    <a:pt x="16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6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91" name="Rectangle 551"/>
            <p:cNvSpPr>
              <a:spLocks noChangeArrowheads="1"/>
            </p:cNvSpPr>
            <p:nvPr/>
          </p:nvSpPr>
          <p:spPr bwMode="auto">
            <a:xfrm>
              <a:off x="2089" y="1912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92" name="Freeform 552"/>
            <p:cNvSpPr>
              <a:spLocks/>
            </p:cNvSpPr>
            <p:nvPr/>
          </p:nvSpPr>
          <p:spPr bwMode="auto">
            <a:xfrm>
              <a:off x="2088" y="1910"/>
              <a:ext cx="16" cy="18"/>
            </a:xfrm>
            <a:custGeom>
              <a:avLst/>
              <a:gdLst>
                <a:gd name="T0" fmla="*/ 15 w 16"/>
                <a:gd name="T1" fmla="*/ 17 h 18"/>
                <a:gd name="T2" fmla="*/ 15 w 16"/>
                <a:gd name="T3" fmla="*/ 16 h 18"/>
                <a:gd name="T4" fmla="*/ 1 w 16"/>
                <a:gd name="T5" fmla="*/ 16 h 18"/>
                <a:gd name="T6" fmla="*/ 1 w 16"/>
                <a:gd name="T7" fmla="*/ 17 h 18"/>
                <a:gd name="T8" fmla="*/ 2 w 16"/>
                <a:gd name="T9" fmla="*/ 17 h 18"/>
                <a:gd name="T10" fmla="*/ 2 w 16"/>
                <a:gd name="T11" fmla="*/ 2 h 18"/>
                <a:gd name="T12" fmla="*/ 1 w 16"/>
                <a:gd name="T13" fmla="*/ 2 h 18"/>
                <a:gd name="T14" fmla="*/ 1 w 16"/>
                <a:gd name="T15" fmla="*/ 3 h 18"/>
                <a:gd name="T16" fmla="*/ 15 w 16"/>
                <a:gd name="T17" fmla="*/ 3 h 18"/>
                <a:gd name="T18" fmla="*/ 15 w 16"/>
                <a:gd name="T19" fmla="*/ 2 h 18"/>
                <a:gd name="T20" fmla="*/ 14 w 16"/>
                <a:gd name="T21" fmla="*/ 2 h 18"/>
                <a:gd name="T22" fmla="*/ 14 w 16"/>
                <a:gd name="T23" fmla="*/ 17 h 18"/>
                <a:gd name="T24" fmla="*/ 15 w 16"/>
                <a:gd name="T25" fmla="*/ 17 h 18"/>
                <a:gd name="T26" fmla="*/ 15 w 16"/>
                <a:gd name="T27" fmla="*/ 16 h 18"/>
                <a:gd name="T28" fmla="*/ 15 w 16"/>
                <a:gd name="T29" fmla="*/ 17 h 18"/>
                <a:gd name="T30" fmla="*/ 16 w 16"/>
                <a:gd name="T31" fmla="*/ 17 h 18"/>
                <a:gd name="T32" fmla="*/ 16 w 16"/>
                <a:gd name="T33" fmla="*/ 2 h 18"/>
                <a:gd name="T34" fmla="*/ 16 w 16"/>
                <a:gd name="T35" fmla="*/ 0 h 18"/>
                <a:gd name="T36" fmla="*/ 15 w 16"/>
                <a:gd name="T37" fmla="*/ 0 h 18"/>
                <a:gd name="T38" fmla="*/ 1 w 16"/>
                <a:gd name="T39" fmla="*/ 0 h 18"/>
                <a:gd name="T40" fmla="*/ 0 w 16"/>
                <a:gd name="T41" fmla="*/ 0 h 18"/>
                <a:gd name="T42" fmla="*/ 0 w 16"/>
                <a:gd name="T43" fmla="*/ 2 h 18"/>
                <a:gd name="T44" fmla="*/ 0 w 16"/>
                <a:gd name="T45" fmla="*/ 17 h 18"/>
                <a:gd name="T46" fmla="*/ 0 w 16"/>
                <a:gd name="T47" fmla="*/ 18 h 18"/>
                <a:gd name="T48" fmla="*/ 1 w 16"/>
                <a:gd name="T49" fmla="*/ 18 h 18"/>
                <a:gd name="T50" fmla="*/ 15 w 16"/>
                <a:gd name="T51" fmla="*/ 18 h 18"/>
                <a:gd name="T52" fmla="*/ 16 w 16"/>
                <a:gd name="T53" fmla="*/ 18 h 18"/>
                <a:gd name="T54" fmla="*/ 16 w 16"/>
                <a:gd name="T55" fmla="*/ 17 h 18"/>
                <a:gd name="T56" fmla="*/ 15 w 16"/>
                <a:gd name="T5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lnTo>
                    <a:pt x="15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93" name="Freeform 553"/>
            <p:cNvSpPr>
              <a:spLocks/>
            </p:cNvSpPr>
            <p:nvPr/>
          </p:nvSpPr>
          <p:spPr bwMode="auto">
            <a:xfrm>
              <a:off x="2088" y="1910"/>
              <a:ext cx="16" cy="18"/>
            </a:xfrm>
            <a:custGeom>
              <a:avLst/>
              <a:gdLst>
                <a:gd name="T0" fmla="*/ 15 w 16"/>
                <a:gd name="T1" fmla="*/ 17 h 18"/>
                <a:gd name="T2" fmla="*/ 15 w 16"/>
                <a:gd name="T3" fmla="*/ 16 h 18"/>
                <a:gd name="T4" fmla="*/ 1 w 16"/>
                <a:gd name="T5" fmla="*/ 16 h 18"/>
                <a:gd name="T6" fmla="*/ 1 w 16"/>
                <a:gd name="T7" fmla="*/ 17 h 18"/>
                <a:gd name="T8" fmla="*/ 2 w 16"/>
                <a:gd name="T9" fmla="*/ 17 h 18"/>
                <a:gd name="T10" fmla="*/ 2 w 16"/>
                <a:gd name="T11" fmla="*/ 2 h 18"/>
                <a:gd name="T12" fmla="*/ 1 w 16"/>
                <a:gd name="T13" fmla="*/ 2 h 18"/>
                <a:gd name="T14" fmla="*/ 1 w 16"/>
                <a:gd name="T15" fmla="*/ 3 h 18"/>
                <a:gd name="T16" fmla="*/ 15 w 16"/>
                <a:gd name="T17" fmla="*/ 3 h 18"/>
                <a:gd name="T18" fmla="*/ 15 w 16"/>
                <a:gd name="T19" fmla="*/ 2 h 18"/>
                <a:gd name="T20" fmla="*/ 14 w 16"/>
                <a:gd name="T21" fmla="*/ 2 h 18"/>
                <a:gd name="T22" fmla="*/ 14 w 16"/>
                <a:gd name="T23" fmla="*/ 17 h 18"/>
                <a:gd name="T24" fmla="*/ 15 w 16"/>
                <a:gd name="T25" fmla="*/ 17 h 18"/>
                <a:gd name="T26" fmla="*/ 15 w 16"/>
                <a:gd name="T27" fmla="*/ 16 h 18"/>
                <a:gd name="T28" fmla="*/ 15 w 16"/>
                <a:gd name="T29" fmla="*/ 17 h 18"/>
                <a:gd name="T30" fmla="*/ 16 w 16"/>
                <a:gd name="T31" fmla="*/ 17 h 18"/>
                <a:gd name="T32" fmla="*/ 16 w 16"/>
                <a:gd name="T33" fmla="*/ 2 h 18"/>
                <a:gd name="T34" fmla="*/ 16 w 16"/>
                <a:gd name="T35" fmla="*/ 0 h 18"/>
                <a:gd name="T36" fmla="*/ 15 w 16"/>
                <a:gd name="T37" fmla="*/ 0 h 18"/>
                <a:gd name="T38" fmla="*/ 1 w 16"/>
                <a:gd name="T39" fmla="*/ 0 h 18"/>
                <a:gd name="T40" fmla="*/ 0 w 16"/>
                <a:gd name="T41" fmla="*/ 0 h 18"/>
                <a:gd name="T42" fmla="*/ 0 w 16"/>
                <a:gd name="T43" fmla="*/ 2 h 18"/>
                <a:gd name="T44" fmla="*/ 0 w 16"/>
                <a:gd name="T45" fmla="*/ 17 h 18"/>
                <a:gd name="T46" fmla="*/ 0 w 16"/>
                <a:gd name="T47" fmla="*/ 18 h 18"/>
                <a:gd name="T48" fmla="*/ 1 w 16"/>
                <a:gd name="T49" fmla="*/ 18 h 18"/>
                <a:gd name="T50" fmla="*/ 15 w 16"/>
                <a:gd name="T51" fmla="*/ 18 h 18"/>
                <a:gd name="T52" fmla="*/ 16 w 16"/>
                <a:gd name="T53" fmla="*/ 18 h 18"/>
                <a:gd name="T54" fmla="*/ 16 w 16"/>
                <a:gd name="T55" fmla="*/ 17 h 18"/>
                <a:gd name="T56" fmla="*/ 15 w 16"/>
                <a:gd name="T5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lnTo>
                    <a:pt x="15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5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94" name="Freeform 554"/>
            <p:cNvSpPr>
              <a:spLocks noEditPoints="1"/>
            </p:cNvSpPr>
            <p:nvPr/>
          </p:nvSpPr>
          <p:spPr bwMode="auto">
            <a:xfrm>
              <a:off x="2699" y="1716"/>
              <a:ext cx="532" cy="312"/>
            </a:xfrm>
            <a:custGeom>
              <a:avLst/>
              <a:gdLst>
                <a:gd name="T0" fmla="*/ 532 w 532"/>
                <a:gd name="T1" fmla="*/ 11 h 312"/>
                <a:gd name="T2" fmla="*/ 521 w 532"/>
                <a:gd name="T3" fmla="*/ 32 h 312"/>
                <a:gd name="T4" fmla="*/ 514 w 532"/>
                <a:gd name="T5" fmla="*/ 64 h 312"/>
                <a:gd name="T6" fmla="*/ 518 w 532"/>
                <a:gd name="T7" fmla="*/ 42 h 312"/>
                <a:gd name="T8" fmla="*/ 501 w 532"/>
                <a:gd name="T9" fmla="*/ 96 h 312"/>
                <a:gd name="T10" fmla="*/ 507 w 532"/>
                <a:gd name="T11" fmla="*/ 74 h 312"/>
                <a:gd name="T12" fmla="*/ 501 w 532"/>
                <a:gd name="T13" fmla="*/ 96 h 312"/>
                <a:gd name="T14" fmla="*/ 497 w 532"/>
                <a:gd name="T15" fmla="*/ 106 h 312"/>
                <a:gd name="T16" fmla="*/ 483 w 532"/>
                <a:gd name="T17" fmla="*/ 124 h 312"/>
                <a:gd name="T18" fmla="*/ 472 w 532"/>
                <a:gd name="T19" fmla="*/ 156 h 312"/>
                <a:gd name="T20" fmla="*/ 479 w 532"/>
                <a:gd name="T21" fmla="*/ 134 h 312"/>
                <a:gd name="T22" fmla="*/ 455 w 532"/>
                <a:gd name="T23" fmla="*/ 186 h 312"/>
                <a:gd name="T24" fmla="*/ 462 w 532"/>
                <a:gd name="T25" fmla="*/ 165 h 312"/>
                <a:gd name="T26" fmla="*/ 455 w 532"/>
                <a:gd name="T27" fmla="*/ 186 h 312"/>
                <a:gd name="T28" fmla="*/ 448 w 532"/>
                <a:gd name="T29" fmla="*/ 194 h 312"/>
                <a:gd name="T30" fmla="*/ 431 w 532"/>
                <a:gd name="T31" fmla="*/ 211 h 312"/>
                <a:gd name="T32" fmla="*/ 413 w 532"/>
                <a:gd name="T33" fmla="*/ 239 h 312"/>
                <a:gd name="T34" fmla="*/ 424 w 532"/>
                <a:gd name="T35" fmla="*/ 219 h 312"/>
                <a:gd name="T36" fmla="*/ 389 w 532"/>
                <a:gd name="T37" fmla="*/ 263 h 312"/>
                <a:gd name="T38" fmla="*/ 403 w 532"/>
                <a:gd name="T39" fmla="*/ 245 h 312"/>
                <a:gd name="T40" fmla="*/ 389 w 532"/>
                <a:gd name="T41" fmla="*/ 263 h 312"/>
                <a:gd name="T42" fmla="*/ 381 w 532"/>
                <a:gd name="T43" fmla="*/ 270 h 312"/>
                <a:gd name="T44" fmla="*/ 360 w 532"/>
                <a:gd name="T45" fmla="*/ 280 h 312"/>
                <a:gd name="T46" fmla="*/ 332 w 532"/>
                <a:gd name="T47" fmla="*/ 299 h 312"/>
                <a:gd name="T48" fmla="*/ 350 w 532"/>
                <a:gd name="T49" fmla="*/ 285 h 312"/>
                <a:gd name="T50" fmla="*/ 300 w 532"/>
                <a:gd name="T51" fmla="*/ 309 h 312"/>
                <a:gd name="T52" fmla="*/ 321 w 532"/>
                <a:gd name="T53" fmla="*/ 299 h 312"/>
                <a:gd name="T54" fmla="*/ 300 w 532"/>
                <a:gd name="T55" fmla="*/ 309 h 312"/>
                <a:gd name="T56" fmla="*/ 289 w 532"/>
                <a:gd name="T57" fmla="*/ 310 h 312"/>
                <a:gd name="T58" fmla="*/ 266 w 532"/>
                <a:gd name="T59" fmla="*/ 308 h 312"/>
                <a:gd name="T60" fmla="*/ 233 w 532"/>
                <a:gd name="T61" fmla="*/ 309 h 312"/>
                <a:gd name="T62" fmla="*/ 255 w 532"/>
                <a:gd name="T63" fmla="*/ 308 h 312"/>
                <a:gd name="T64" fmla="*/ 200 w 532"/>
                <a:gd name="T65" fmla="*/ 301 h 312"/>
                <a:gd name="T66" fmla="*/ 223 w 532"/>
                <a:gd name="T67" fmla="*/ 303 h 312"/>
                <a:gd name="T68" fmla="*/ 200 w 532"/>
                <a:gd name="T69" fmla="*/ 301 h 312"/>
                <a:gd name="T70" fmla="*/ 189 w 532"/>
                <a:gd name="T71" fmla="*/ 295 h 312"/>
                <a:gd name="T72" fmla="*/ 172 w 532"/>
                <a:gd name="T73" fmla="*/ 281 h 312"/>
                <a:gd name="T74" fmla="*/ 142 w 532"/>
                <a:gd name="T75" fmla="*/ 264 h 312"/>
                <a:gd name="T76" fmla="*/ 163 w 532"/>
                <a:gd name="T77" fmla="*/ 275 h 312"/>
                <a:gd name="T78" fmla="*/ 118 w 532"/>
                <a:gd name="T79" fmla="*/ 242 h 312"/>
                <a:gd name="T80" fmla="*/ 136 w 532"/>
                <a:gd name="T81" fmla="*/ 254 h 312"/>
                <a:gd name="T82" fmla="*/ 118 w 532"/>
                <a:gd name="T83" fmla="*/ 242 h 312"/>
                <a:gd name="T84" fmla="*/ 111 w 532"/>
                <a:gd name="T85" fmla="*/ 233 h 312"/>
                <a:gd name="T86" fmla="*/ 100 w 532"/>
                <a:gd name="T87" fmla="*/ 212 h 312"/>
                <a:gd name="T88" fmla="*/ 77 w 532"/>
                <a:gd name="T89" fmla="*/ 187 h 312"/>
                <a:gd name="T90" fmla="*/ 93 w 532"/>
                <a:gd name="T91" fmla="*/ 204 h 312"/>
                <a:gd name="T92" fmla="*/ 60 w 532"/>
                <a:gd name="T93" fmla="*/ 158 h 312"/>
                <a:gd name="T94" fmla="*/ 74 w 532"/>
                <a:gd name="T95" fmla="*/ 176 h 312"/>
                <a:gd name="T96" fmla="*/ 60 w 532"/>
                <a:gd name="T97" fmla="*/ 158 h 312"/>
                <a:gd name="T98" fmla="*/ 55 w 532"/>
                <a:gd name="T99" fmla="*/ 148 h 312"/>
                <a:gd name="T100" fmla="*/ 48 w 532"/>
                <a:gd name="T101" fmla="*/ 127 h 312"/>
                <a:gd name="T102" fmla="*/ 31 w 532"/>
                <a:gd name="T103" fmla="*/ 98 h 312"/>
                <a:gd name="T104" fmla="*/ 44 w 532"/>
                <a:gd name="T105" fmla="*/ 116 h 312"/>
                <a:gd name="T106" fmla="*/ 20 w 532"/>
                <a:gd name="T107" fmla="*/ 65 h 312"/>
                <a:gd name="T108" fmla="*/ 31 w 532"/>
                <a:gd name="T109" fmla="*/ 85 h 312"/>
                <a:gd name="T110" fmla="*/ 20 w 532"/>
                <a:gd name="T111" fmla="*/ 65 h 312"/>
                <a:gd name="T112" fmla="*/ 16 w 532"/>
                <a:gd name="T113" fmla="*/ 56 h 312"/>
                <a:gd name="T114" fmla="*/ 13 w 532"/>
                <a:gd name="T115" fmla="*/ 32 h 312"/>
                <a:gd name="T116" fmla="*/ 0 w 532"/>
                <a:gd name="T117" fmla="*/ 1 h 312"/>
                <a:gd name="T118" fmla="*/ 10 w 532"/>
                <a:gd name="T119" fmla="*/ 22 h 312"/>
                <a:gd name="T120" fmla="*/ 4 w 532"/>
                <a:gd name="T12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2" h="312">
                  <a:moveTo>
                    <a:pt x="525" y="33"/>
                  </a:moveTo>
                  <a:lnTo>
                    <a:pt x="525" y="33"/>
                  </a:lnTo>
                  <a:lnTo>
                    <a:pt x="532" y="11"/>
                  </a:lnTo>
                  <a:lnTo>
                    <a:pt x="528" y="9"/>
                  </a:lnTo>
                  <a:lnTo>
                    <a:pt x="528" y="9"/>
                  </a:lnTo>
                  <a:lnTo>
                    <a:pt x="521" y="32"/>
                  </a:lnTo>
                  <a:lnTo>
                    <a:pt x="525" y="33"/>
                  </a:lnTo>
                  <a:close/>
                  <a:moveTo>
                    <a:pt x="514" y="64"/>
                  </a:moveTo>
                  <a:lnTo>
                    <a:pt x="514" y="64"/>
                  </a:lnTo>
                  <a:lnTo>
                    <a:pt x="522" y="43"/>
                  </a:lnTo>
                  <a:lnTo>
                    <a:pt x="518" y="42"/>
                  </a:lnTo>
                  <a:lnTo>
                    <a:pt x="518" y="42"/>
                  </a:lnTo>
                  <a:lnTo>
                    <a:pt x="510" y="63"/>
                  </a:lnTo>
                  <a:lnTo>
                    <a:pt x="514" y="64"/>
                  </a:lnTo>
                  <a:close/>
                  <a:moveTo>
                    <a:pt x="501" y="96"/>
                  </a:moveTo>
                  <a:lnTo>
                    <a:pt x="501" y="96"/>
                  </a:lnTo>
                  <a:lnTo>
                    <a:pt x="510" y="75"/>
                  </a:lnTo>
                  <a:lnTo>
                    <a:pt x="507" y="74"/>
                  </a:lnTo>
                  <a:lnTo>
                    <a:pt x="507" y="74"/>
                  </a:lnTo>
                  <a:lnTo>
                    <a:pt x="499" y="95"/>
                  </a:lnTo>
                  <a:lnTo>
                    <a:pt x="501" y="96"/>
                  </a:lnTo>
                  <a:close/>
                  <a:moveTo>
                    <a:pt x="487" y="127"/>
                  </a:moveTo>
                  <a:lnTo>
                    <a:pt x="487" y="127"/>
                  </a:lnTo>
                  <a:lnTo>
                    <a:pt x="497" y="106"/>
                  </a:lnTo>
                  <a:lnTo>
                    <a:pt x="493" y="105"/>
                  </a:lnTo>
                  <a:lnTo>
                    <a:pt x="493" y="105"/>
                  </a:lnTo>
                  <a:lnTo>
                    <a:pt x="483" y="124"/>
                  </a:lnTo>
                  <a:lnTo>
                    <a:pt x="487" y="127"/>
                  </a:lnTo>
                  <a:close/>
                  <a:moveTo>
                    <a:pt x="472" y="156"/>
                  </a:moveTo>
                  <a:lnTo>
                    <a:pt x="472" y="156"/>
                  </a:lnTo>
                  <a:lnTo>
                    <a:pt x="483" y="137"/>
                  </a:lnTo>
                  <a:lnTo>
                    <a:pt x="479" y="134"/>
                  </a:lnTo>
                  <a:lnTo>
                    <a:pt x="479" y="134"/>
                  </a:lnTo>
                  <a:lnTo>
                    <a:pt x="468" y="155"/>
                  </a:lnTo>
                  <a:lnTo>
                    <a:pt x="472" y="156"/>
                  </a:lnTo>
                  <a:close/>
                  <a:moveTo>
                    <a:pt x="455" y="186"/>
                  </a:moveTo>
                  <a:lnTo>
                    <a:pt x="455" y="186"/>
                  </a:lnTo>
                  <a:lnTo>
                    <a:pt x="466" y="166"/>
                  </a:lnTo>
                  <a:lnTo>
                    <a:pt x="462" y="165"/>
                  </a:lnTo>
                  <a:lnTo>
                    <a:pt x="462" y="165"/>
                  </a:lnTo>
                  <a:lnTo>
                    <a:pt x="451" y="183"/>
                  </a:lnTo>
                  <a:lnTo>
                    <a:pt x="455" y="186"/>
                  </a:lnTo>
                  <a:close/>
                  <a:moveTo>
                    <a:pt x="436" y="214"/>
                  </a:moveTo>
                  <a:lnTo>
                    <a:pt x="436" y="214"/>
                  </a:lnTo>
                  <a:lnTo>
                    <a:pt x="448" y="194"/>
                  </a:lnTo>
                  <a:lnTo>
                    <a:pt x="445" y="193"/>
                  </a:lnTo>
                  <a:lnTo>
                    <a:pt x="445" y="193"/>
                  </a:lnTo>
                  <a:lnTo>
                    <a:pt x="431" y="211"/>
                  </a:lnTo>
                  <a:lnTo>
                    <a:pt x="436" y="214"/>
                  </a:lnTo>
                  <a:close/>
                  <a:moveTo>
                    <a:pt x="413" y="239"/>
                  </a:moveTo>
                  <a:lnTo>
                    <a:pt x="413" y="239"/>
                  </a:lnTo>
                  <a:lnTo>
                    <a:pt x="429" y="222"/>
                  </a:lnTo>
                  <a:lnTo>
                    <a:pt x="424" y="219"/>
                  </a:lnTo>
                  <a:lnTo>
                    <a:pt x="424" y="219"/>
                  </a:lnTo>
                  <a:lnTo>
                    <a:pt x="410" y="236"/>
                  </a:lnTo>
                  <a:lnTo>
                    <a:pt x="413" y="239"/>
                  </a:lnTo>
                  <a:close/>
                  <a:moveTo>
                    <a:pt x="389" y="263"/>
                  </a:moveTo>
                  <a:lnTo>
                    <a:pt x="389" y="263"/>
                  </a:lnTo>
                  <a:lnTo>
                    <a:pt x="406" y="247"/>
                  </a:lnTo>
                  <a:lnTo>
                    <a:pt x="403" y="245"/>
                  </a:lnTo>
                  <a:lnTo>
                    <a:pt x="403" y="245"/>
                  </a:lnTo>
                  <a:lnTo>
                    <a:pt x="387" y="260"/>
                  </a:lnTo>
                  <a:lnTo>
                    <a:pt x="389" y="263"/>
                  </a:lnTo>
                  <a:close/>
                  <a:moveTo>
                    <a:pt x="361" y="282"/>
                  </a:moveTo>
                  <a:lnTo>
                    <a:pt x="361" y="282"/>
                  </a:lnTo>
                  <a:lnTo>
                    <a:pt x="381" y="270"/>
                  </a:lnTo>
                  <a:lnTo>
                    <a:pt x="378" y="267"/>
                  </a:lnTo>
                  <a:lnTo>
                    <a:pt x="378" y="267"/>
                  </a:lnTo>
                  <a:lnTo>
                    <a:pt x="360" y="280"/>
                  </a:lnTo>
                  <a:lnTo>
                    <a:pt x="361" y="282"/>
                  </a:lnTo>
                  <a:close/>
                  <a:moveTo>
                    <a:pt x="332" y="299"/>
                  </a:moveTo>
                  <a:lnTo>
                    <a:pt x="332" y="299"/>
                  </a:lnTo>
                  <a:lnTo>
                    <a:pt x="353" y="288"/>
                  </a:lnTo>
                  <a:lnTo>
                    <a:pt x="350" y="285"/>
                  </a:lnTo>
                  <a:lnTo>
                    <a:pt x="350" y="285"/>
                  </a:lnTo>
                  <a:lnTo>
                    <a:pt x="331" y="295"/>
                  </a:lnTo>
                  <a:lnTo>
                    <a:pt x="332" y="299"/>
                  </a:lnTo>
                  <a:close/>
                  <a:moveTo>
                    <a:pt x="300" y="309"/>
                  </a:moveTo>
                  <a:lnTo>
                    <a:pt x="300" y="309"/>
                  </a:lnTo>
                  <a:lnTo>
                    <a:pt x="322" y="302"/>
                  </a:lnTo>
                  <a:lnTo>
                    <a:pt x="321" y="299"/>
                  </a:lnTo>
                  <a:lnTo>
                    <a:pt x="321" y="299"/>
                  </a:lnTo>
                  <a:lnTo>
                    <a:pt x="298" y="305"/>
                  </a:lnTo>
                  <a:lnTo>
                    <a:pt x="300" y="309"/>
                  </a:lnTo>
                  <a:close/>
                  <a:moveTo>
                    <a:pt x="266" y="312"/>
                  </a:moveTo>
                  <a:lnTo>
                    <a:pt x="266" y="312"/>
                  </a:lnTo>
                  <a:lnTo>
                    <a:pt x="289" y="310"/>
                  </a:lnTo>
                  <a:lnTo>
                    <a:pt x="289" y="306"/>
                  </a:lnTo>
                  <a:lnTo>
                    <a:pt x="289" y="306"/>
                  </a:lnTo>
                  <a:lnTo>
                    <a:pt x="266" y="308"/>
                  </a:lnTo>
                  <a:lnTo>
                    <a:pt x="266" y="312"/>
                  </a:lnTo>
                  <a:close/>
                  <a:moveTo>
                    <a:pt x="233" y="309"/>
                  </a:moveTo>
                  <a:lnTo>
                    <a:pt x="233" y="309"/>
                  </a:lnTo>
                  <a:lnTo>
                    <a:pt x="255" y="312"/>
                  </a:lnTo>
                  <a:lnTo>
                    <a:pt x="255" y="308"/>
                  </a:lnTo>
                  <a:lnTo>
                    <a:pt x="255" y="308"/>
                  </a:lnTo>
                  <a:lnTo>
                    <a:pt x="233" y="305"/>
                  </a:lnTo>
                  <a:lnTo>
                    <a:pt x="233" y="309"/>
                  </a:lnTo>
                  <a:close/>
                  <a:moveTo>
                    <a:pt x="200" y="301"/>
                  </a:moveTo>
                  <a:lnTo>
                    <a:pt x="200" y="301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3" y="303"/>
                  </a:lnTo>
                  <a:lnTo>
                    <a:pt x="202" y="296"/>
                  </a:lnTo>
                  <a:lnTo>
                    <a:pt x="200" y="301"/>
                  </a:lnTo>
                  <a:close/>
                  <a:moveTo>
                    <a:pt x="170" y="285"/>
                  </a:moveTo>
                  <a:lnTo>
                    <a:pt x="170" y="285"/>
                  </a:lnTo>
                  <a:lnTo>
                    <a:pt x="189" y="295"/>
                  </a:lnTo>
                  <a:lnTo>
                    <a:pt x="191" y="292"/>
                  </a:lnTo>
                  <a:lnTo>
                    <a:pt x="191" y="292"/>
                  </a:lnTo>
                  <a:lnTo>
                    <a:pt x="172" y="281"/>
                  </a:lnTo>
                  <a:lnTo>
                    <a:pt x="170" y="285"/>
                  </a:lnTo>
                  <a:close/>
                  <a:moveTo>
                    <a:pt x="142" y="264"/>
                  </a:moveTo>
                  <a:lnTo>
                    <a:pt x="142" y="264"/>
                  </a:lnTo>
                  <a:lnTo>
                    <a:pt x="160" y="278"/>
                  </a:lnTo>
                  <a:lnTo>
                    <a:pt x="163" y="275"/>
                  </a:lnTo>
                  <a:lnTo>
                    <a:pt x="163" y="275"/>
                  </a:lnTo>
                  <a:lnTo>
                    <a:pt x="144" y="261"/>
                  </a:lnTo>
                  <a:lnTo>
                    <a:pt x="142" y="264"/>
                  </a:lnTo>
                  <a:close/>
                  <a:moveTo>
                    <a:pt x="118" y="242"/>
                  </a:moveTo>
                  <a:lnTo>
                    <a:pt x="118" y="242"/>
                  </a:lnTo>
                  <a:lnTo>
                    <a:pt x="133" y="257"/>
                  </a:lnTo>
                  <a:lnTo>
                    <a:pt x="136" y="254"/>
                  </a:lnTo>
                  <a:lnTo>
                    <a:pt x="136" y="254"/>
                  </a:lnTo>
                  <a:lnTo>
                    <a:pt x="121" y="239"/>
                  </a:lnTo>
                  <a:lnTo>
                    <a:pt x="118" y="242"/>
                  </a:lnTo>
                  <a:close/>
                  <a:moveTo>
                    <a:pt x="95" y="215"/>
                  </a:moveTo>
                  <a:lnTo>
                    <a:pt x="95" y="215"/>
                  </a:lnTo>
                  <a:lnTo>
                    <a:pt x="111" y="233"/>
                  </a:lnTo>
                  <a:lnTo>
                    <a:pt x="114" y="231"/>
                  </a:lnTo>
                  <a:lnTo>
                    <a:pt x="114" y="231"/>
                  </a:lnTo>
                  <a:lnTo>
                    <a:pt x="100" y="212"/>
                  </a:lnTo>
                  <a:lnTo>
                    <a:pt x="95" y="215"/>
                  </a:lnTo>
                  <a:close/>
                  <a:moveTo>
                    <a:pt x="77" y="187"/>
                  </a:moveTo>
                  <a:lnTo>
                    <a:pt x="77" y="187"/>
                  </a:lnTo>
                  <a:lnTo>
                    <a:pt x="90" y="207"/>
                  </a:lnTo>
                  <a:lnTo>
                    <a:pt x="93" y="204"/>
                  </a:lnTo>
                  <a:lnTo>
                    <a:pt x="93" y="204"/>
                  </a:lnTo>
                  <a:lnTo>
                    <a:pt x="80" y="186"/>
                  </a:lnTo>
                  <a:lnTo>
                    <a:pt x="77" y="187"/>
                  </a:lnTo>
                  <a:close/>
                  <a:moveTo>
                    <a:pt x="60" y="158"/>
                  </a:moveTo>
                  <a:lnTo>
                    <a:pt x="60" y="158"/>
                  </a:lnTo>
                  <a:lnTo>
                    <a:pt x="72" y="177"/>
                  </a:lnTo>
                  <a:lnTo>
                    <a:pt x="74" y="176"/>
                  </a:lnTo>
                  <a:lnTo>
                    <a:pt x="74" y="176"/>
                  </a:lnTo>
                  <a:lnTo>
                    <a:pt x="63" y="156"/>
                  </a:lnTo>
                  <a:lnTo>
                    <a:pt x="60" y="158"/>
                  </a:lnTo>
                  <a:close/>
                  <a:moveTo>
                    <a:pt x="45" y="128"/>
                  </a:moveTo>
                  <a:lnTo>
                    <a:pt x="45" y="128"/>
                  </a:lnTo>
                  <a:lnTo>
                    <a:pt x="55" y="148"/>
                  </a:lnTo>
                  <a:lnTo>
                    <a:pt x="59" y="147"/>
                  </a:lnTo>
                  <a:lnTo>
                    <a:pt x="59" y="147"/>
                  </a:lnTo>
                  <a:lnTo>
                    <a:pt x="48" y="127"/>
                  </a:lnTo>
                  <a:lnTo>
                    <a:pt x="45" y="128"/>
                  </a:lnTo>
                  <a:close/>
                  <a:moveTo>
                    <a:pt x="31" y="98"/>
                  </a:moveTo>
                  <a:lnTo>
                    <a:pt x="31" y="98"/>
                  </a:lnTo>
                  <a:lnTo>
                    <a:pt x="39" y="119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35" y="96"/>
                  </a:lnTo>
                  <a:lnTo>
                    <a:pt x="31" y="98"/>
                  </a:lnTo>
                  <a:close/>
                  <a:moveTo>
                    <a:pt x="20" y="65"/>
                  </a:moveTo>
                  <a:lnTo>
                    <a:pt x="20" y="65"/>
                  </a:lnTo>
                  <a:lnTo>
                    <a:pt x="27" y="86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24" y="64"/>
                  </a:lnTo>
                  <a:lnTo>
                    <a:pt x="20" y="65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16" y="56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3" y="32"/>
                  </a:lnTo>
                  <a:lnTo>
                    <a:pt x="9" y="33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95" name="Freeform 555"/>
            <p:cNvSpPr>
              <a:spLocks/>
            </p:cNvSpPr>
            <p:nvPr/>
          </p:nvSpPr>
          <p:spPr bwMode="auto">
            <a:xfrm>
              <a:off x="3220" y="1725"/>
              <a:ext cx="11" cy="24"/>
            </a:xfrm>
            <a:custGeom>
              <a:avLst/>
              <a:gdLst>
                <a:gd name="T0" fmla="*/ 4 w 11"/>
                <a:gd name="T1" fmla="*/ 24 h 24"/>
                <a:gd name="T2" fmla="*/ 4 w 11"/>
                <a:gd name="T3" fmla="*/ 24 h 24"/>
                <a:gd name="T4" fmla="*/ 11 w 11"/>
                <a:gd name="T5" fmla="*/ 2 h 24"/>
                <a:gd name="T6" fmla="*/ 7 w 11"/>
                <a:gd name="T7" fmla="*/ 0 h 24"/>
                <a:gd name="T8" fmla="*/ 7 w 11"/>
                <a:gd name="T9" fmla="*/ 0 h 24"/>
                <a:gd name="T10" fmla="*/ 0 w 11"/>
                <a:gd name="T11" fmla="*/ 23 h 24"/>
                <a:gd name="T12" fmla="*/ 4 w 11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4">
                  <a:moveTo>
                    <a:pt x="4" y="24"/>
                  </a:moveTo>
                  <a:lnTo>
                    <a:pt x="4" y="2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3"/>
                  </a:lnTo>
                  <a:lnTo>
                    <a:pt x="4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96" name="Freeform 556"/>
            <p:cNvSpPr>
              <a:spLocks/>
            </p:cNvSpPr>
            <p:nvPr/>
          </p:nvSpPr>
          <p:spPr bwMode="auto">
            <a:xfrm>
              <a:off x="3209" y="1758"/>
              <a:ext cx="12" cy="22"/>
            </a:xfrm>
            <a:custGeom>
              <a:avLst/>
              <a:gdLst>
                <a:gd name="T0" fmla="*/ 4 w 12"/>
                <a:gd name="T1" fmla="*/ 22 h 22"/>
                <a:gd name="T2" fmla="*/ 4 w 12"/>
                <a:gd name="T3" fmla="*/ 22 h 22"/>
                <a:gd name="T4" fmla="*/ 12 w 12"/>
                <a:gd name="T5" fmla="*/ 1 h 22"/>
                <a:gd name="T6" fmla="*/ 8 w 12"/>
                <a:gd name="T7" fmla="*/ 0 h 22"/>
                <a:gd name="T8" fmla="*/ 8 w 12"/>
                <a:gd name="T9" fmla="*/ 0 h 22"/>
                <a:gd name="T10" fmla="*/ 0 w 12"/>
                <a:gd name="T11" fmla="*/ 21 h 22"/>
                <a:gd name="T12" fmla="*/ 4 w 1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4" y="22"/>
                  </a:moveTo>
                  <a:lnTo>
                    <a:pt x="4" y="2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1"/>
                  </a:lnTo>
                  <a:lnTo>
                    <a:pt x="4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97" name="Freeform 557"/>
            <p:cNvSpPr>
              <a:spLocks/>
            </p:cNvSpPr>
            <p:nvPr/>
          </p:nvSpPr>
          <p:spPr bwMode="auto">
            <a:xfrm>
              <a:off x="3198" y="1790"/>
              <a:ext cx="11" cy="22"/>
            </a:xfrm>
            <a:custGeom>
              <a:avLst/>
              <a:gdLst>
                <a:gd name="T0" fmla="*/ 2 w 11"/>
                <a:gd name="T1" fmla="*/ 22 h 22"/>
                <a:gd name="T2" fmla="*/ 2 w 11"/>
                <a:gd name="T3" fmla="*/ 22 h 22"/>
                <a:gd name="T4" fmla="*/ 11 w 11"/>
                <a:gd name="T5" fmla="*/ 1 h 22"/>
                <a:gd name="T6" fmla="*/ 8 w 11"/>
                <a:gd name="T7" fmla="*/ 0 h 22"/>
                <a:gd name="T8" fmla="*/ 8 w 11"/>
                <a:gd name="T9" fmla="*/ 0 h 22"/>
                <a:gd name="T10" fmla="*/ 0 w 11"/>
                <a:gd name="T11" fmla="*/ 21 h 22"/>
                <a:gd name="T12" fmla="*/ 2 w 11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2" y="22"/>
                  </a:moveTo>
                  <a:lnTo>
                    <a:pt x="2" y="22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1"/>
                  </a:lnTo>
                  <a:lnTo>
                    <a:pt x="2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98" name="Freeform 558"/>
            <p:cNvSpPr>
              <a:spLocks/>
            </p:cNvSpPr>
            <p:nvPr/>
          </p:nvSpPr>
          <p:spPr bwMode="auto">
            <a:xfrm>
              <a:off x="3182" y="1821"/>
              <a:ext cx="14" cy="22"/>
            </a:xfrm>
            <a:custGeom>
              <a:avLst/>
              <a:gdLst>
                <a:gd name="T0" fmla="*/ 4 w 14"/>
                <a:gd name="T1" fmla="*/ 22 h 22"/>
                <a:gd name="T2" fmla="*/ 4 w 14"/>
                <a:gd name="T3" fmla="*/ 22 h 22"/>
                <a:gd name="T4" fmla="*/ 14 w 14"/>
                <a:gd name="T5" fmla="*/ 1 h 22"/>
                <a:gd name="T6" fmla="*/ 10 w 14"/>
                <a:gd name="T7" fmla="*/ 0 h 22"/>
                <a:gd name="T8" fmla="*/ 10 w 14"/>
                <a:gd name="T9" fmla="*/ 0 h 22"/>
                <a:gd name="T10" fmla="*/ 0 w 14"/>
                <a:gd name="T11" fmla="*/ 19 h 22"/>
                <a:gd name="T12" fmla="*/ 4 w 14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4" y="22"/>
                  </a:moveTo>
                  <a:lnTo>
                    <a:pt x="4" y="22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4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99" name="Freeform 559"/>
            <p:cNvSpPr>
              <a:spLocks/>
            </p:cNvSpPr>
            <p:nvPr/>
          </p:nvSpPr>
          <p:spPr bwMode="auto">
            <a:xfrm>
              <a:off x="3167" y="1850"/>
              <a:ext cx="15" cy="22"/>
            </a:xfrm>
            <a:custGeom>
              <a:avLst/>
              <a:gdLst>
                <a:gd name="T0" fmla="*/ 4 w 15"/>
                <a:gd name="T1" fmla="*/ 22 h 22"/>
                <a:gd name="T2" fmla="*/ 4 w 15"/>
                <a:gd name="T3" fmla="*/ 22 h 22"/>
                <a:gd name="T4" fmla="*/ 15 w 15"/>
                <a:gd name="T5" fmla="*/ 3 h 22"/>
                <a:gd name="T6" fmla="*/ 11 w 15"/>
                <a:gd name="T7" fmla="*/ 0 h 22"/>
                <a:gd name="T8" fmla="*/ 11 w 15"/>
                <a:gd name="T9" fmla="*/ 0 h 22"/>
                <a:gd name="T10" fmla="*/ 0 w 15"/>
                <a:gd name="T11" fmla="*/ 21 h 22"/>
                <a:gd name="T12" fmla="*/ 4 w 1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2">
                  <a:moveTo>
                    <a:pt x="4" y="22"/>
                  </a:moveTo>
                  <a:lnTo>
                    <a:pt x="4" y="22"/>
                  </a:lnTo>
                  <a:lnTo>
                    <a:pt x="15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21"/>
                  </a:lnTo>
                  <a:lnTo>
                    <a:pt x="4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00" name="Freeform 560"/>
            <p:cNvSpPr>
              <a:spLocks/>
            </p:cNvSpPr>
            <p:nvPr/>
          </p:nvSpPr>
          <p:spPr bwMode="auto">
            <a:xfrm>
              <a:off x="3150" y="1881"/>
              <a:ext cx="15" cy="21"/>
            </a:xfrm>
            <a:custGeom>
              <a:avLst/>
              <a:gdLst>
                <a:gd name="T0" fmla="*/ 4 w 15"/>
                <a:gd name="T1" fmla="*/ 21 h 21"/>
                <a:gd name="T2" fmla="*/ 4 w 15"/>
                <a:gd name="T3" fmla="*/ 21 h 21"/>
                <a:gd name="T4" fmla="*/ 15 w 15"/>
                <a:gd name="T5" fmla="*/ 1 h 21"/>
                <a:gd name="T6" fmla="*/ 11 w 15"/>
                <a:gd name="T7" fmla="*/ 0 h 21"/>
                <a:gd name="T8" fmla="*/ 11 w 15"/>
                <a:gd name="T9" fmla="*/ 0 h 21"/>
                <a:gd name="T10" fmla="*/ 0 w 15"/>
                <a:gd name="T11" fmla="*/ 18 h 21"/>
                <a:gd name="T12" fmla="*/ 4 w 15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4" y="21"/>
                  </a:moveTo>
                  <a:lnTo>
                    <a:pt x="4" y="21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8"/>
                  </a:lnTo>
                  <a:lnTo>
                    <a:pt x="4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01" name="Freeform 561"/>
            <p:cNvSpPr>
              <a:spLocks/>
            </p:cNvSpPr>
            <p:nvPr/>
          </p:nvSpPr>
          <p:spPr bwMode="auto">
            <a:xfrm>
              <a:off x="3130" y="1909"/>
              <a:ext cx="17" cy="21"/>
            </a:xfrm>
            <a:custGeom>
              <a:avLst/>
              <a:gdLst>
                <a:gd name="T0" fmla="*/ 5 w 17"/>
                <a:gd name="T1" fmla="*/ 21 h 21"/>
                <a:gd name="T2" fmla="*/ 5 w 17"/>
                <a:gd name="T3" fmla="*/ 21 h 21"/>
                <a:gd name="T4" fmla="*/ 17 w 17"/>
                <a:gd name="T5" fmla="*/ 1 h 21"/>
                <a:gd name="T6" fmla="*/ 14 w 17"/>
                <a:gd name="T7" fmla="*/ 0 h 21"/>
                <a:gd name="T8" fmla="*/ 14 w 17"/>
                <a:gd name="T9" fmla="*/ 0 h 21"/>
                <a:gd name="T10" fmla="*/ 0 w 17"/>
                <a:gd name="T11" fmla="*/ 18 h 21"/>
                <a:gd name="T12" fmla="*/ 5 w 17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1">
                  <a:moveTo>
                    <a:pt x="5" y="21"/>
                  </a:moveTo>
                  <a:lnTo>
                    <a:pt x="5" y="2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8"/>
                  </a:lnTo>
                  <a:lnTo>
                    <a:pt x="5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02" name="Freeform 562"/>
            <p:cNvSpPr>
              <a:spLocks/>
            </p:cNvSpPr>
            <p:nvPr/>
          </p:nvSpPr>
          <p:spPr bwMode="auto">
            <a:xfrm>
              <a:off x="3109" y="1935"/>
              <a:ext cx="19" cy="20"/>
            </a:xfrm>
            <a:custGeom>
              <a:avLst/>
              <a:gdLst>
                <a:gd name="T0" fmla="*/ 3 w 19"/>
                <a:gd name="T1" fmla="*/ 20 h 20"/>
                <a:gd name="T2" fmla="*/ 3 w 19"/>
                <a:gd name="T3" fmla="*/ 20 h 20"/>
                <a:gd name="T4" fmla="*/ 19 w 19"/>
                <a:gd name="T5" fmla="*/ 3 h 20"/>
                <a:gd name="T6" fmla="*/ 14 w 19"/>
                <a:gd name="T7" fmla="*/ 0 h 20"/>
                <a:gd name="T8" fmla="*/ 14 w 19"/>
                <a:gd name="T9" fmla="*/ 0 h 20"/>
                <a:gd name="T10" fmla="*/ 0 w 19"/>
                <a:gd name="T11" fmla="*/ 17 h 20"/>
                <a:gd name="T12" fmla="*/ 3 w 19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3" y="20"/>
                  </a:moveTo>
                  <a:lnTo>
                    <a:pt x="3" y="20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7"/>
                  </a:lnTo>
                  <a:lnTo>
                    <a:pt x="3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03" name="Freeform 563"/>
            <p:cNvSpPr>
              <a:spLocks/>
            </p:cNvSpPr>
            <p:nvPr/>
          </p:nvSpPr>
          <p:spPr bwMode="auto">
            <a:xfrm>
              <a:off x="3086" y="1961"/>
              <a:ext cx="19" cy="18"/>
            </a:xfrm>
            <a:custGeom>
              <a:avLst/>
              <a:gdLst>
                <a:gd name="T0" fmla="*/ 2 w 19"/>
                <a:gd name="T1" fmla="*/ 18 h 18"/>
                <a:gd name="T2" fmla="*/ 2 w 19"/>
                <a:gd name="T3" fmla="*/ 18 h 18"/>
                <a:gd name="T4" fmla="*/ 19 w 19"/>
                <a:gd name="T5" fmla="*/ 2 h 18"/>
                <a:gd name="T6" fmla="*/ 16 w 19"/>
                <a:gd name="T7" fmla="*/ 0 h 18"/>
                <a:gd name="T8" fmla="*/ 16 w 19"/>
                <a:gd name="T9" fmla="*/ 0 h 18"/>
                <a:gd name="T10" fmla="*/ 0 w 19"/>
                <a:gd name="T11" fmla="*/ 15 h 18"/>
                <a:gd name="T12" fmla="*/ 2 w 1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8">
                  <a:moveTo>
                    <a:pt x="2" y="18"/>
                  </a:moveTo>
                  <a:lnTo>
                    <a:pt x="2" y="18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2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04" name="Freeform 564"/>
            <p:cNvSpPr>
              <a:spLocks/>
            </p:cNvSpPr>
            <p:nvPr/>
          </p:nvSpPr>
          <p:spPr bwMode="auto">
            <a:xfrm>
              <a:off x="3059" y="1983"/>
              <a:ext cx="21" cy="15"/>
            </a:xfrm>
            <a:custGeom>
              <a:avLst/>
              <a:gdLst>
                <a:gd name="T0" fmla="*/ 1 w 21"/>
                <a:gd name="T1" fmla="*/ 15 h 15"/>
                <a:gd name="T2" fmla="*/ 1 w 21"/>
                <a:gd name="T3" fmla="*/ 15 h 15"/>
                <a:gd name="T4" fmla="*/ 21 w 21"/>
                <a:gd name="T5" fmla="*/ 3 h 15"/>
                <a:gd name="T6" fmla="*/ 18 w 21"/>
                <a:gd name="T7" fmla="*/ 0 h 15"/>
                <a:gd name="T8" fmla="*/ 18 w 21"/>
                <a:gd name="T9" fmla="*/ 0 h 15"/>
                <a:gd name="T10" fmla="*/ 0 w 21"/>
                <a:gd name="T11" fmla="*/ 13 h 15"/>
                <a:gd name="T12" fmla="*/ 1 w 21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1" y="15"/>
                  </a:moveTo>
                  <a:lnTo>
                    <a:pt x="1" y="15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1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05" name="Freeform 565"/>
            <p:cNvSpPr>
              <a:spLocks/>
            </p:cNvSpPr>
            <p:nvPr/>
          </p:nvSpPr>
          <p:spPr bwMode="auto">
            <a:xfrm>
              <a:off x="3030" y="2001"/>
              <a:ext cx="22" cy="14"/>
            </a:xfrm>
            <a:custGeom>
              <a:avLst/>
              <a:gdLst>
                <a:gd name="T0" fmla="*/ 1 w 22"/>
                <a:gd name="T1" fmla="*/ 14 h 14"/>
                <a:gd name="T2" fmla="*/ 1 w 22"/>
                <a:gd name="T3" fmla="*/ 14 h 14"/>
                <a:gd name="T4" fmla="*/ 22 w 22"/>
                <a:gd name="T5" fmla="*/ 3 h 14"/>
                <a:gd name="T6" fmla="*/ 19 w 22"/>
                <a:gd name="T7" fmla="*/ 0 h 14"/>
                <a:gd name="T8" fmla="*/ 19 w 22"/>
                <a:gd name="T9" fmla="*/ 0 h 14"/>
                <a:gd name="T10" fmla="*/ 0 w 22"/>
                <a:gd name="T11" fmla="*/ 10 h 14"/>
                <a:gd name="T12" fmla="*/ 1 w 22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1" y="14"/>
                  </a:moveTo>
                  <a:lnTo>
                    <a:pt x="1" y="14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1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06" name="Freeform 566"/>
            <p:cNvSpPr>
              <a:spLocks/>
            </p:cNvSpPr>
            <p:nvPr/>
          </p:nvSpPr>
          <p:spPr bwMode="auto">
            <a:xfrm>
              <a:off x="2997" y="2015"/>
              <a:ext cx="24" cy="10"/>
            </a:xfrm>
            <a:custGeom>
              <a:avLst/>
              <a:gdLst>
                <a:gd name="T0" fmla="*/ 2 w 24"/>
                <a:gd name="T1" fmla="*/ 10 h 10"/>
                <a:gd name="T2" fmla="*/ 2 w 24"/>
                <a:gd name="T3" fmla="*/ 10 h 10"/>
                <a:gd name="T4" fmla="*/ 24 w 24"/>
                <a:gd name="T5" fmla="*/ 3 h 10"/>
                <a:gd name="T6" fmla="*/ 23 w 24"/>
                <a:gd name="T7" fmla="*/ 0 h 10"/>
                <a:gd name="T8" fmla="*/ 23 w 24"/>
                <a:gd name="T9" fmla="*/ 0 h 10"/>
                <a:gd name="T10" fmla="*/ 0 w 24"/>
                <a:gd name="T11" fmla="*/ 6 h 10"/>
                <a:gd name="T12" fmla="*/ 2 w 2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2" y="10"/>
                  </a:moveTo>
                  <a:lnTo>
                    <a:pt x="2" y="10"/>
                  </a:lnTo>
                  <a:lnTo>
                    <a:pt x="24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6"/>
                  </a:lnTo>
                  <a:lnTo>
                    <a:pt x="2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07" name="Freeform 567"/>
            <p:cNvSpPr>
              <a:spLocks/>
            </p:cNvSpPr>
            <p:nvPr/>
          </p:nvSpPr>
          <p:spPr bwMode="auto">
            <a:xfrm>
              <a:off x="2965" y="2022"/>
              <a:ext cx="23" cy="6"/>
            </a:xfrm>
            <a:custGeom>
              <a:avLst/>
              <a:gdLst>
                <a:gd name="T0" fmla="*/ 0 w 23"/>
                <a:gd name="T1" fmla="*/ 6 h 6"/>
                <a:gd name="T2" fmla="*/ 0 w 23"/>
                <a:gd name="T3" fmla="*/ 6 h 6"/>
                <a:gd name="T4" fmla="*/ 23 w 23"/>
                <a:gd name="T5" fmla="*/ 4 h 6"/>
                <a:gd name="T6" fmla="*/ 23 w 23"/>
                <a:gd name="T7" fmla="*/ 0 h 6"/>
                <a:gd name="T8" fmla="*/ 23 w 23"/>
                <a:gd name="T9" fmla="*/ 0 h 6"/>
                <a:gd name="T10" fmla="*/ 0 w 23"/>
                <a:gd name="T11" fmla="*/ 2 h 6"/>
                <a:gd name="T12" fmla="*/ 0 w 2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6">
                  <a:moveTo>
                    <a:pt x="0" y="6"/>
                  </a:moveTo>
                  <a:lnTo>
                    <a:pt x="0" y="6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2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08" name="Freeform 568"/>
            <p:cNvSpPr>
              <a:spLocks/>
            </p:cNvSpPr>
            <p:nvPr/>
          </p:nvSpPr>
          <p:spPr bwMode="auto">
            <a:xfrm>
              <a:off x="2932" y="2021"/>
              <a:ext cx="22" cy="7"/>
            </a:xfrm>
            <a:custGeom>
              <a:avLst/>
              <a:gdLst>
                <a:gd name="T0" fmla="*/ 0 w 22"/>
                <a:gd name="T1" fmla="*/ 4 h 7"/>
                <a:gd name="T2" fmla="*/ 0 w 22"/>
                <a:gd name="T3" fmla="*/ 4 h 7"/>
                <a:gd name="T4" fmla="*/ 22 w 22"/>
                <a:gd name="T5" fmla="*/ 7 h 7"/>
                <a:gd name="T6" fmla="*/ 22 w 22"/>
                <a:gd name="T7" fmla="*/ 3 h 7"/>
                <a:gd name="T8" fmla="*/ 22 w 22"/>
                <a:gd name="T9" fmla="*/ 3 h 7"/>
                <a:gd name="T10" fmla="*/ 0 w 22"/>
                <a:gd name="T11" fmla="*/ 0 h 7"/>
                <a:gd name="T12" fmla="*/ 0 w 2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0" y="4"/>
                  </a:moveTo>
                  <a:lnTo>
                    <a:pt x="0" y="4"/>
                  </a:lnTo>
                  <a:lnTo>
                    <a:pt x="22" y="7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09" name="Freeform 569"/>
            <p:cNvSpPr>
              <a:spLocks/>
            </p:cNvSpPr>
            <p:nvPr/>
          </p:nvSpPr>
          <p:spPr bwMode="auto">
            <a:xfrm>
              <a:off x="2899" y="2012"/>
              <a:ext cx="23" cy="10"/>
            </a:xfrm>
            <a:custGeom>
              <a:avLst/>
              <a:gdLst>
                <a:gd name="T0" fmla="*/ 0 w 23"/>
                <a:gd name="T1" fmla="*/ 5 h 10"/>
                <a:gd name="T2" fmla="*/ 0 w 23"/>
                <a:gd name="T3" fmla="*/ 5 h 10"/>
                <a:gd name="T4" fmla="*/ 21 w 23"/>
                <a:gd name="T5" fmla="*/ 10 h 10"/>
                <a:gd name="T6" fmla="*/ 23 w 23"/>
                <a:gd name="T7" fmla="*/ 7 h 10"/>
                <a:gd name="T8" fmla="*/ 23 w 23"/>
                <a:gd name="T9" fmla="*/ 7 h 10"/>
                <a:gd name="T10" fmla="*/ 2 w 23"/>
                <a:gd name="T11" fmla="*/ 0 h 10"/>
                <a:gd name="T12" fmla="*/ 0 w 23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0">
                  <a:moveTo>
                    <a:pt x="0" y="5"/>
                  </a:moveTo>
                  <a:lnTo>
                    <a:pt x="0" y="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" y="0"/>
                  </a:lnTo>
                  <a:lnTo>
                    <a:pt x="0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10" name="Freeform 570"/>
            <p:cNvSpPr>
              <a:spLocks/>
            </p:cNvSpPr>
            <p:nvPr/>
          </p:nvSpPr>
          <p:spPr bwMode="auto">
            <a:xfrm>
              <a:off x="2869" y="1997"/>
              <a:ext cx="21" cy="14"/>
            </a:xfrm>
            <a:custGeom>
              <a:avLst/>
              <a:gdLst>
                <a:gd name="T0" fmla="*/ 0 w 21"/>
                <a:gd name="T1" fmla="*/ 4 h 14"/>
                <a:gd name="T2" fmla="*/ 0 w 21"/>
                <a:gd name="T3" fmla="*/ 4 h 14"/>
                <a:gd name="T4" fmla="*/ 19 w 21"/>
                <a:gd name="T5" fmla="*/ 14 h 14"/>
                <a:gd name="T6" fmla="*/ 21 w 21"/>
                <a:gd name="T7" fmla="*/ 11 h 14"/>
                <a:gd name="T8" fmla="*/ 21 w 21"/>
                <a:gd name="T9" fmla="*/ 11 h 14"/>
                <a:gd name="T10" fmla="*/ 2 w 21"/>
                <a:gd name="T11" fmla="*/ 0 h 14"/>
                <a:gd name="T12" fmla="*/ 0 w 21"/>
                <a:gd name="T1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4">
                  <a:moveTo>
                    <a:pt x="0" y="4"/>
                  </a:moveTo>
                  <a:lnTo>
                    <a:pt x="0" y="4"/>
                  </a:lnTo>
                  <a:lnTo>
                    <a:pt x="19" y="14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11" name="Freeform 571"/>
            <p:cNvSpPr>
              <a:spLocks/>
            </p:cNvSpPr>
            <p:nvPr/>
          </p:nvSpPr>
          <p:spPr bwMode="auto">
            <a:xfrm>
              <a:off x="2841" y="1977"/>
              <a:ext cx="21" cy="17"/>
            </a:xfrm>
            <a:custGeom>
              <a:avLst/>
              <a:gdLst>
                <a:gd name="T0" fmla="*/ 0 w 21"/>
                <a:gd name="T1" fmla="*/ 3 h 17"/>
                <a:gd name="T2" fmla="*/ 0 w 21"/>
                <a:gd name="T3" fmla="*/ 3 h 17"/>
                <a:gd name="T4" fmla="*/ 18 w 21"/>
                <a:gd name="T5" fmla="*/ 17 h 17"/>
                <a:gd name="T6" fmla="*/ 21 w 21"/>
                <a:gd name="T7" fmla="*/ 14 h 17"/>
                <a:gd name="T8" fmla="*/ 21 w 21"/>
                <a:gd name="T9" fmla="*/ 14 h 17"/>
                <a:gd name="T10" fmla="*/ 2 w 21"/>
                <a:gd name="T11" fmla="*/ 0 h 17"/>
                <a:gd name="T12" fmla="*/ 0 w 21"/>
                <a:gd name="T1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0" y="3"/>
                  </a:moveTo>
                  <a:lnTo>
                    <a:pt x="0" y="3"/>
                  </a:lnTo>
                  <a:lnTo>
                    <a:pt x="18" y="17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12" name="Freeform 572"/>
            <p:cNvSpPr>
              <a:spLocks/>
            </p:cNvSpPr>
            <p:nvPr/>
          </p:nvSpPr>
          <p:spPr bwMode="auto">
            <a:xfrm>
              <a:off x="2817" y="1955"/>
              <a:ext cx="18" cy="18"/>
            </a:xfrm>
            <a:custGeom>
              <a:avLst/>
              <a:gdLst>
                <a:gd name="T0" fmla="*/ 0 w 18"/>
                <a:gd name="T1" fmla="*/ 3 h 18"/>
                <a:gd name="T2" fmla="*/ 0 w 18"/>
                <a:gd name="T3" fmla="*/ 3 h 18"/>
                <a:gd name="T4" fmla="*/ 15 w 18"/>
                <a:gd name="T5" fmla="*/ 18 h 18"/>
                <a:gd name="T6" fmla="*/ 18 w 18"/>
                <a:gd name="T7" fmla="*/ 15 h 18"/>
                <a:gd name="T8" fmla="*/ 18 w 18"/>
                <a:gd name="T9" fmla="*/ 15 h 18"/>
                <a:gd name="T10" fmla="*/ 3 w 18"/>
                <a:gd name="T11" fmla="*/ 0 h 18"/>
                <a:gd name="T12" fmla="*/ 0 w 18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0" y="3"/>
                  </a:moveTo>
                  <a:lnTo>
                    <a:pt x="0" y="3"/>
                  </a:lnTo>
                  <a:lnTo>
                    <a:pt x="15" y="18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13" name="Freeform 573"/>
            <p:cNvSpPr>
              <a:spLocks/>
            </p:cNvSpPr>
            <p:nvPr/>
          </p:nvSpPr>
          <p:spPr bwMode="auto">
            <a:xfrm>
              <a:off x="2794" y="1928"/>
              <a:ext cx="19" cy="21"/>
            </a:xfrm>
            <a:custGeom>
              <a:avLst/>
              <a:gdLst>
                <a:gd name="T0" fmla="*/ 0 w 19"/>
                <a:gd name="T1" fmla="*/ 3 h 21"/>
                <a:gd name="T2" fmla="*/ 0 w 19"/>
                <a:gd name="T3" fmla="*/ 3 h 21"/>
                <a:gd name="T4" fmla="*/ 16 w 19"/>
                <a:gd name="T5" fmla="*/ 21 h 21"/>
                <a:gd name="T6" fmla="*/ 19 w 19"/>
                <a:gd name="T7" fmla="*/ 19 h 21"/>
                <a:gd name="T8" fmla="*/ 19 w 19"/>
                <a:gd name="T9" fmla="*/ 19 h 21"/>
                <a:gd name="T10" fmla="*/ 5 w 19"/>
                <a:gd name="T11" fmla="*/ 0 h 21"/>
                <a:gd name="T12" fmla="*/ 0 w 19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1">
                  <a:moveTo>
                    <a:pt x="0" y="3"/>
                  </a:moveTo>
                  <a:lnTo>
                    <a:pt x="0" y="3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14" name="Freeform 574"/>
            <p:cNvSpPr>
              <a:spLocks/>
            </p:cNvSpPr>
            <p:nvPr/>
          </p:nvSpPr>
          <p:spPr bwMode="auto">
            <a:xfrm>
              <a:off x="2776" y="1902"/>
              <a:ext cx="16" cy="21"/>
            </a:xfrm>
            <a:custGeom>
              <a:avLst/>
              <a:gdLst>
                <a:gd name="T0" fmla="*/ 0 w 16"/>
                <a:gd name="T1" fmla="*/ 1 h 21"/>
                <a:gd name="T2" fmla="*/ 0 w 16"/>
                <a:gd name="T3" fmla="*/ 1 h 21"/>
                <a:gd name="T4" fmla="*/ 13 w 16"/>
                <a:gd name="T5" fmla="*/ 21 h 21"/>
                <a:gd name="T6" fmla="*/ 16 w 16"/>
                <a:gd name="T7" fmla="*/ 18 h 21"/>
                <a:gd name="T8" fmla="*/ 16 w 16"/>
                <a:gd name="T9" fmla="*/ 18 h 21"/>
                <a:gd name="T10" fmla="*/ 3 w 16"/>
                <a:gd name="T11" fmla="*/ 0 h 21"/>
                <a:gd name="T12" fmla="*/ 0 w 16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1">
                  <a:moveTo>
                    <a:pt x="0" y="1"/>
                  </a:moveTo>
                  <a:lnTo>
                    <a:pt x="0" y="1"/>
                  </a:lnTo>
                  <a:lnTo>
                    <a:pt x="13" y="21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15" name="Freeform 575"/>
            <p:cNvSpPr>
              <a:spLocks/>
            </p:cNvSpPr>
            <p:nvPr/>
          </p:nvSpPr>
          <p:spPr bwMode="auto">
            <a:xfrm>
              <a:off x="2759" y="1872"/>
              <a:ext cx="14" cy="21"/>
            </a:xfrm>
            <a:custGeom>
              <a:avLst/>
              <a:gdLst>
                <a:gd name="T0" fmla="*/ 0 w 14"/>
                <a:gd name="T1" fmla="*/ 2 h 21"/>
                <a:gd name="T2" fmla="*/ 0 w 14"/>
                <a:gd name="T3" fmla="*/ 2 h 21"/>
                <a:gd name="T4" fmla="*/ 12 w 14"/>
                <a:gd name="T5" fmla="*/ 21 h 21"/>
                <a:gd name="T6" fmla="*/ 14 w 14"/>
                <a:gd name="T7" fmla="*/ 20 h 21"/>
                <a:gd name="T8" fmla="*/ 14 w 14"/>
                <a:gd name="T9" fmla="*/ 20 h 21"/>
                <a:gd name="T10" fmla="*/ 3 w 14"/>
                <a:gd name="T11" fmla="*/ 0 h 21"/>
                <a:gd name="T12" fmla="*/ 0 w 14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0" y="2"/>
                  </a:moveTo>
                  <a:lnTo>
                    <a:pt x="0" y="2"/>
                  </a:lnTo>
                  <a:lnTo>
                    <a:pt x="12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16" name="Freeform 576"/>
            <p:cNvSpPr>
              <a:spLocks/>
            </p:cNvSpPr>
            <p:nvPr/>
          </p:nvSpPr>
          <p:spPr bwMode="auto">
            <a:xfrm>
              <a:off x="2744" y="1843"/>
              <a:ext cx="14" cy="21"/>
            </a:xfrm>
            <a:custGeom>
              <a:avLst/>
              <a:gdLst>
                <a:gd name="T0" fmla="*/ 0 w 14"/>
                <a:gd name="T1" fmla="*/ 1 h 21"/>
                <a:gd name="T2" fmla="*/ 0 w 14"/>
                <a:gd name="T3" fmla="*/ 1 h 21"/>
                <a:gd name="T4" fmla="*/ 10 w 14"/>
                <a:gd name="T5" fmla="*/ 21 h 21"/>
                <a:gd name="T6" fmla="*/ 14 w 14"/>
                <a:gd name="T7" fmla="*/ 20 h 21"/>
                <a:gd name="T8" fmla="*/ 14 w 14"/>
                <a:gd name="T9" fmla="*/ 20 h 21"/>
                <a:gd name="T10" fmla="*/ 3 w 14"/>
                <a:gd name="T11" fmla="*/ 0 h 21"/>
                <a:gd name="T12" fmla="*/ 0 w 14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0" y="1"/>
                  </a:moveTo>
                  <a:lnTo>
                    <a:pt x="0" y="1"/>
                  </a:lnTo>
                  <a:lnTo>
                    <a:pt x="10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17" name="Freeform 577"/>
            <p:cNvSpPr>
              <a:spLocks/>
            </p:cNvSpPr>
            <p:nvPr/>
          </p:nvSpPr>
          <p:spPr bwMode="auto">
            <a:xfrm>
              <a:off x="2730" y="1812"/>
              <a:ext cx="13" cy="23"/>
            </a:xfrm>
            <a:custGeom>
              <a:avLst/>
              <a:gdLst>
                <a:gd name="T0" fmla="*/ 0 w 13"/>
                <a:gd name="T1" fmla="*/ 2 h 23"/>
                <a:gd name="T2" fmla="*/ 0 w 13"/>
                <a:gd name="T3" fmla="*/ 2 h 23"/>
                <a:gd name="T4" fmla="*/ 8 w 13"/>
                <a:gd name="T5" fmla="*/ 23 h 23"/>
                <a:gd name="T6" fmla="*/ 13 w 13"/>
                <a:gd name="T7" fmla="*/ 20 h 23"/>
                <a:gd name="T8" fmla="*/ 13 w 13"/>
                <a:gd name="T9" fmla="*/ 20 h 23"/>
                <a:gd name="T10" fmla="*/ 4 w 13"/>
                <a:gd name="T11" fmla="*/ 0 h 23"/>
                <a:gd name="T12" fmla="*/ 0 w 13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lnTo>
                    <a:pt x="0" y="2"/>
                  </a:lnTo>
                  <a:lnTo>
                    <a:pt x="8" y="2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18" name="Freeform 578"/>
            <p:cNvSpPr>
              <a:spLocks/>
            </p:cNvSpPr>
            <p:nvPr/>
          </p:nvSpPr>
          <p:spPr bwMode="auto">
            <a:xfrm>
              <a:off x="2719" y="1780"/>
              <a:ext cx="11" cy="22"/>
            </a:xfrm>
            <a:custGeom>
              <a:avLst/>
              <a:gdLst>
                <a:gd name="T0" fmla="*/ 0 w 11"/>
                <a:gd name="T1" fmla="*/ 1 h 22"/>
                <a:gd name="T2" fmla="*/ 0 w 11"/>
                <a:gd name="T3" fmla="*/ 1 h 22"/>
                <a:gd name="T4" fmla="*/ 7 w 11"/>
                <a:gd name="T5" fmla="*/ 22 h 22"/>
                <a:gd name="T6" fmla="*/ 11 w 11"/>
                <a:gd name="T7" fmla="*/ 21 h 22"/>
                <a:gd name="T8" fmla="*/ 11 w 11"/>
                <a:gd name="T9" fmla="*/ 21 h 22"/>
                <a:gd name="T10" fmla="*/ 4 w 11"/>
                <a:gd name="T11" fmla="*/ 0 h 22"/>
                <a:gd name="T12" fmla="*/ 0 w 11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lnTo>
                    <a:pt x="0" y="1"/>
                  </a:lnTo>
                  <a:lnTo>
                    <a:pt x="7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19" name="Freeform 579"/>
            <p:cNvSpPr>
              <a:spLocks/>
            </p:cNvSpPr>
            <p:nvPr/>
          </p:nvSpPr>
          <p:spPr bwMode="auto">
            <a:xfrm>
              <a:off x="2708" y="1748"/>
              <a:ext cx="11" cy="24"/>
            </a:xfrm>
            <a:custGeom>
              <a:avLst/>
              <a:gdLst>
                <a:gd name="T0" fmla="*/ 0 w 11"/>
                <a:gd name="T1" fmla="*/ 1 h 24"/>
                <a:gd name="T2" fmla="*/ 0 w 11"/>
                <a:gd name="T3" fmla="*/ 1 h 24"/>
                <a:gd name="T4" fmla="*/ 7 w 11"/>
                <a:gd name="T5" fmla="*/ 24 h 24"/>
                <a:gd name="T6" fmla="*/ 11 w 11"/>
                <a:gd name="T7" fmla="*/ 22 h 24"/>
                <a:gd name="T8" fmla="*/ 11 w 11"/>
                <a:gd name="T9" fmla="*/ 22 h 24"/>
                <a:gd name="T10" fmla="*/ 4 w 11"/>
                <a:gd name="T11" fmla="*/ 0 h 24"/>
                <a:gd name="T12" fmla="*/ 0 w 11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4">
                  <a:moveTo>
                    <a:pt x="0" y="1"/>
                  </a:moveTo>
                  <a:lnTo>
                    <a:pt x="0" y="1"/>
                  </a:lnTo>
                  <a:lnTo>
                    <a:pt x="7" y="2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20" name="Freeform 580"/>
            <p:cNvSpPr>
              <a:spLocks/>
            </p:cNvSpPr>
            <p:nvPr/>
          </p:nvSpPr>
          <p:spPr bwMode="auto">
            <a:xfrm>
              <a:off x="2699" y="1716"/>
              <a:ext cx="10" cy="22"/>
            </a:xfrm>
            <a:custGeom>
              <a:avLst/>
              <a:gdLst>
                <a:gd name="T0" fmla="*/ 0 w 10"/>
                <a:gd name="T1" fmla="*/ 1 h 22"/>
                <a:gd name="T2" fmla="*/ 0 w 10"/>
                <a:gd name="T3" fmla="*/ 1 h 22"/>
                <a:gd name="T4" fmla="*/ 6 w 10"/>
                <a:gd name="T5" fmla="*/ 22 h 22"/>
                <a:gd name="T6" fmla="*/ 10 w 10"/>
                <a:gd name="T7" fmla="*/ 22 h 22"/>
                <a:gd name="T8" fmla="*/ 10 w 10"/>
                <a:gd name="T9" fmla="*/ 22 h 22"/>
                <a:gd name="T10" fmla="*/ 6 w 10"/>
                <a:gd name="T11" fmla="*/ 5 h 22"/>
                <a:gd name="T12" fmla="*/ 6 w 10"/>
                <a:gd name="T13" fmla="*/ 5 h 22"/>
                <a:gd name="T14" fmla="*/ 4 w 10"/>
                <a:gd name="T15" fmla="*/ 0 h 22"/>
                <a:gd name="T16" fmla="*/ 0 w 10"/>
                <a:gd name="T1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0" y="1"/>
                  </a:moveTo>
                  <a:lnTo>
                    <a:pt x="0" y="1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21" name="Rectangle 581"/>
            <p:cNvSpPr>
              <a:spLocks noChangeArrowheads="1"/>
            </p:cNvSpPr>
            <p:nvPr/>
          </p:nvSpPr>
          <p:spPr bwMode="auto">
            <a:xfrm>
              <a:off x="3132" y="1725"/>
              <a:ext cx="32" cy="227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22" name="Rectangle 582"/>
            <p:cNvSpPr>
              <a:spLocks noChangeArrowheads="1"/>
            </p:cNvSpPr>
            <p:nvPr/>
          </p:nvSpPr>
          <p:spPr bwMode="auto">
            <a:xfrm>
              <a:off x="3132" y="1725"/>
              <a:ext cx="3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23" name="Rectangle 583"/>
            <p:cNvSpPr>
              <a:spLocks noChangeArrowheads="1"/>
            </p:cNvSpPr>
            <p:nvPr/>
          </p:nvSpPr>
          <p:spPr bwMode="auto">
            <a:xfrm>
              <a:off x="2764" y="1724"/>
              <a:ext cx="32" cy="228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24" name="Rectangle 584"/>
            <p:cNvSpPr>
              <a:spLocks noChangeArrowheads="1"/>
            </p:cNvSpPr>
            <p:nvPr/>
          </p:nvSpPr>
          <p:spPr bwMode="auto">
            <a:xfrm>
              <a:off x="2764" y="1724"/>
              <a:ext cx="3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25" name="Rectangle 585"/>
            <p:cNvSpPr>
              <a:spLocks noChangeArrowheads="1"/>
            </p:cNvSpPr>
            <p:nvPr/>
          </p:nvSpPr>
          <p:spPr bwMode="auto">
            <a:xfrm>
              <a:off x="2748" y="1699"/>
              <a:ext cx="63" cy="2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26" name="Freeform 586"/>
            <p:cNvSpPr>
              <a:spLocks/>
            </p:cNvSpPr>
            <p:nvPr/>
          </p:nvSpPr>
          <p:spPr bwMode="auto">
            <a:xfrm>
              <a:off x="2747" y="1697"/>
              <a:ext cx="66" cy="26"/>
            </a:xfrm>
            <a:custGeom>
              <a:avLst/>
              <a:gdLst>
                <a:gd name="T0" fmla="*/ 64 w 66"/>
                <a:gd name="T1" fmla="*/ 24 h 26"/>
                <a:gd name="T2" fmla="*/ 64 w 66"/>
                <a:gd name="T3" fmla="*/ 23 h 26"/>
                <a:gd name="T4" fmla="*/ 1 w 66"/>
                <a:gd name="T5" fmla="*/ 23 h 26"/>
                <a:gd name="T6" fmla="*/ 1 w 66"/>
                <a:gd name="T7" fmla="*/ 24 h 26"/>
                <a:gd name="T8" fmla="*/ 3 w 66"/>
                <a:gd name="T9" fmla="*/ 24 h 26"/>
                <a:gd name="T10" fmla="*/ 3 w 66"/>
                <a:gd name="T11" fmla="*/ 2 h 26"/>
                <a:gd name="T12" fmla="*/ 1 w 66"/>
                <a:gd name="T13" fmla="*/ 2 h 26"/>
                <a:gd name="T14" fmla="*/ 1 w 66"/>
                <a:gd name="T15" fmla="*/ 3 h 26"/>
                <a:gd name="T16" fmla="*/ 64 w 66"/>
                <a:gd name="T17" fmla="*/ 3 h 26"/>
                <a:gd name="T18" fmla="*/ 64 w 66"/>
                <a:gd name="T19" fmla="*/ 2 h 26"/>
                <a:gd name="T20" fmla="*/ 63 w 66"/>
                <a:gd name="T21" fmla="*/ 2 h 26"/>
                <a:gd name="T22" fmla="*/ 63 w 66"/>
                <a:gd name="T23" fmla="*/ 24 h 26"/>
                <a:gd name="T24" fmla="*/ 64 w 66"/>
                <a:gd name="T25" fmla="*/ 24 h 26"/>
                <a:gd name="T26" fmla="*/ 64 w 66"/>
                <a:gd name="T27" fmla="*/ 23 h 26"/>
                <a:gd name="T28" fmla="*/ 64 w 66"/>
                <a:gd name="T29" fmla="*/ 24 h 26"/>
                <a:gd name="T30" fmla="*/ 66 w 66"/>
                <a:gd name="T31" fmla="*/ 24 h 26"/>
                <a:gd name="T32" fmla="*/ 66 w 66"/>
                <a:gd name="T33" fmla="*/ 2 h 26"/>
                <a:gd name="T34" fmla="*/ 66 w 66"/>
                <a:gd name="T35" fmla="*/ 0 h 26"/>
                <a:gd name="T36" fmla="*/ 64 w 66"/>
                <a:gd name="T37" fmla="*/ 0 h 26"/>
                <a:gd name="T38" fmla="*/ 1 w 66"/>
                <a:gd name="T39" fmla="*/ 0 h 26"/>
                <a:gd name="T40" fmla="*/ 0 w 66"/>
                <a:gd name="T41" fmla="*/ 0 h 26"/>
                <a:gd name="T42" fmla="*/ 0 w 66"/>
                <a:gd name="T43" fmla="*/ 2 h 26"/>
                <a:gd name="T44" fmla="*/ 0 w 66"/>
                <a:gd name="T45" fmla="*/ 24 h 26"/>
                <a:gd name="T46" fmla="*/ 0 w 66"/>
                <a:gd name="T47" fmla="*/ 26 h 26"/>
                <a:gd name="T48" fmla="*/ 1 w 66"/>
                <a:gd name="T49" fmla="*/ 26 h 26"/>
                <a:gd name="T50" fmla="*/ 64 w 66"/>
                <a:gd name="T51" fmla="*/ 26 h 26"/>
                <a:gd name="T52" fmla="*/ 66 w 66"/>
                <a:gd name="T53" fmla="*/ 26 h 26"/>
                <a:gd name="T54" fmla="*/ 66 w 66"/>
                <a:gd name="T55" fmla="*/ 24 h 26"/>
                <a:gd name="T56" fmla="*/ 64 w 66"/>
                <a:gd name="T5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26">
                  <a:moveTo>
                    <a:pt x="64" y="24"/>
                  </a:moveTo>
                  <a:lnTo>
                    <a:pt x="64" y="23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63" y="24"/>
                  </a:lnTo>
                  <a:lnTo>
                    <a:pt x="64" y="24"/>
                  </a:lnTo>
                  <a:lnTo>
                    <a:pt x="64" y="23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6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27" name="Freeform 587"/>
            <p:cNvSpPr>
              <a:spLocks/>
            </p:cNvSpPr>
            <p:nvPr/>
          </p:nvSpPr>
          <p:spPr bwMode="auto">
            <a:xfrm>
              <a:off x="2747" y="1697"/>
              <a:ext cx="66" cy="26"/>
            </a:xfrm>
            <a:custGeom>
              <a:avLst/>
              <a:gdLst>
                <a:gd name="T0" fmla="*/ 64 w 66"/>
                <a:gd name="T1" fmla="*/ 24 h 26"/>
                <a:gd name="T2" fmla="*/ 64 w 66"/>
                <a:gd name="T3" fmla="*/ 23 h 26"/>
                <a:gd name="T4" fmla="*/ 1 w 66"/>
                <a:gd name="T5" fmla="*/ 23 h 26"/>
                <a:gd name="T6" fmla="*/ 1 w 66"/>
                <a:gd name="T7" fmla="*/ 24 h 26"/>
                <a:gd name="T8" fmla="*/ 3 w 66"/>
                <a:gd name="T9" fmla="*/ 24 h 26"/>
                <a:gd name="T10" fmla="*/ 3 w 66"/>
                <a:gd name="T11" fmla="*/ 2 h 26"/>
                <a:gd name="T12" fmla="*/ 1 w 66"/>
                <a:gd name="T13" fmla="*/ 2 h 26"/>
                <a:gd name="T14" fmla="*/ 1 w 66"/>
                <a:gd name="T15" fmla="*/ 3 h 26"/>
                <a:gd name="T16" fmla="*/ 64 w 66"/>
                <a:gd name="T17" fmla="*/ 3 h 26"/>
                <a:gd name="T18" fmla="*/ 64 w 66"/>
                <a:gd name="T19" fmla="*/ 2 h 26"/>
                <a:gd name="T20" fmla="*/ 63 w 66"/>
                <a:gd name="T21" fmla="*/ 2 h 26"/>
                <a:gd name="T22" fmla="*/ 63 w 66"/>
                <a:gd name="T23" fmla="*/ 24 h 26"/>
                <a:gd name="T24" fmla="*/ 64 w 66"/>
                <a:gd name="T25" fmla="*/ 24 h 26"/>
                <a:gd name="T26" fmla="*/ 64 w 66"/>
                <a:gd name="T27" fmla="*/ 23 h 26"/>
                <a:gd name="T28" fmla="*/ 64 w 66"/>
                <a:gd name="T29" fmla="*/ 24 h 26"/>
                <a:gd name="T30" fmla="*/ 66 w 66"/>
                <a:gd name="T31" fmla="*/ 24 h 26"/>
                <a:gd name="T32" fmla="*/ 66 w 66"/>
                <a:gd name="T33" fmla="*/ 2 h 26"/>
                <a:gd name="T34" fmla="*/ 66 w 66"/>
                <a:gd name="T35" fmla="*/ 0 h 26"/>
                <a:gd name="T36" fmla="*/ 64 w 66"/>
                <a:gd name="T37" fmla="*/ 0 h 26"/>
                <a:gd name="T38" fmla="*/ 1 w 66"/>
                <a:gd name="T39" fmla="*/ 0 h 26"/>
                <a:gd name="T40" fmla="*/ 0 w 66"/>
                <a:gd name="T41" fmla="*/ 0 h 26"/>
                <a:gd name="T42" fmla="*/ 0 w 66"/>
                <a:gd name="T43" fmla="*/ 2 h 26"/>
                <a:gd name="T44" fmla="*/ 0 w 66"/>
                <a:gd name="T45" fmla="*/ 24 h 26"/>
                <a:gd name="T46" fmla="*/ 0 w 66"/>
                <a:gd name="T47" fmla="*/ 26 h 26"/>
                <a:gd name="T48" fmla="*/ 1 w 66"/>
                <a:gd name="T49" fmla="*/ 26 h 26"/>
                <a:gd name="T50" fmla="*/ 64 w 66"/>
                <a:gd name="T51" fmla="*/ 26 h 26"/>
                <a:gd name="T52" fmla="*/ 66 w 66"/>
                <a:gd name="T53" fmla="*/ 26 h 26"/>
                <a:gd name="T54" fmla="*/ 66 w 66"/>
                <a:gd name="T55" fmla="*/ 24 h 26"/>
                <a:gd name="T56" fmla="*/ 64 w 66"/>
                <a:gd name="T5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26">
                  <a:moveTo>
                    <a:pt x="64" y="24"/>
                  </a:moveTo>
                  <a:lnTo>
                    <a:pt x="64" y="23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63" y="24"/>
                  </a:lnTo>
                  <a:lnTo>
                    <a:pt x="64" y="24"/>
                  </a:lnTo>
                  <a:lnTo>
                    <a:pt x="64" y="23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6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4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28" name="Rectangle 588"/>
            <p:cNvSpPr>
              <a:spLocks noChangeArrowheads="1"/>
            </p:cNvSpPr>
            <p:nvPr/>
          </p:nvSpPr>
          <p:spPr bwMode="auto">
            <a:xfrm>
              <a:off x="3116" y="1699"/>
              <a:ext cx="63" cy="2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29" name="Freeform 589"/>
            <p:cNvSpPr>
              <a:spLocks/>
            </p:cNvSpPr>
            <p:nvPr/>
          </p:nvSpPr>
          <p:spPr bwMode="auto">
            <a:xfrm>
              <a:off x="3115" y="1697"/>
              <a:ext cx="66" cy="26"/>
            </a:xfrm>
            <a:custGeom>
              <a:avLst/>
              <a:gdLst>
                <a:gd name="T0" fmla="*/ 64 w 66"/>
                <a:gd name="T1" fmla="*/ 24 h 26"/>
                <a:gd name="T2" fmla="*/ 64 w 66"/>
                <a:gd name="T3" fmla="*/ 23 h 26"/>
                <a:gd name="T4" fmla="*/ 1 w 66"/>
                <a:gd name="T5" fmla="*/ 23 h 26"/>
                <a:gd name="T6" fmla="*/ 1 w 66"/>
                <a:gd name="T7" fmla="*/ 24 h 26"/>
                <a:gd name="T8" fmla="*/ 3 w 66"/>
                <a:gd name="T9" fmla="*/ 24 h 26"/>
                <a:gd name="T10" fmla="*/ 3 w 66"/>
                <a:gd name="T11" fmla="*/ 2 h 26"/>
                <a:gd name="T12" fmla="*/ 1 w 66"/>
                <a:gd name="T13" fmla="*/ 2 h 26"/>
                <a:gd name="T14" fmla="*/ 1 w 66"/>
                <a:gd name="T15" fmla="*/ 5 h 26"/>
                <a:gd name="T16" fmla="*/ 64 w 66"/>
                <a:gd name="T17" fmla="*/ 5 h 26"/>
                <a:gd name="T18" fmla="*/ 64 w 66"/>
                <a:gd name="T19" fmla="*/ 2 h 26"/>
                <a:gd name="T20" fmla="*/ 63 w 66"/>
                <a:gd name="T21" fmla="*/ 2 h 26"/>
                <a:gd name="T22" fmla="*/ 63 w 66"/>
                <a:gd name="T23" fmla="*/ 24 h 26"/>
                <a:gd name="T24" fmla="*/ 64 w 66"/>
                <a:gd name="T25" fmla="*/ 24 h 26"/>
                <a:gd name="T26" fmla="*/ 64 w 66"/>
                <a:gd name="T27" fmla="*/ 23 h 26"/>
                <a:gd name="T28" fmla="*/ 64 w 66"/>
                <a:gd name="T29" fmla="*/ 24 h 26"/>
                <a:gd name="T30" fmla="*/ 66 w 66"/>
                <a:gd name="T31" fmla="*/ 24 h 26"/>
                <a:gd name="T32" fmla="*/ 66 w 66"/>
                <a:gd name="T33" fmla="*/ 2 h 26"/>
                <a:gd name="T34" fmla="*/ 66 w 66"/>
                <a:gd name="T35" fmla="*/ 0 h 26"/>
                <a:gd name="T36" fmla="*/ 64 w 66"/>
                <a:gd name="T37" fmla="*/ 0 h 26"/>
                <a:gd name="T38" fmla="*/ 1 w 66"/>
                <a:gd name="T39" fmla="*/ 0 h 26"/>
                <a:gd name="T40" fmla="*/ 0 w 66"/>
                <a:gd name="T41" fmla="*/ 0 h 26"/>
                <a:gd name="T42" fmla="*/ 0 w 66"/>
                <a:gd name="T43" fmla="*/ 2 h 26"/>
                <a:gd name="T44" fmla="*/ 0 w 66"/>
                <a:gd name="T45" fmla="*/ 24 h 26"/>
                <a:gd name="T46" fmla="*/ 0 w 66"/>
                <a:gd name="T47" fmla="*/ 26 h 26"/>
                <a:gd name="T48" fmla="*/ 1 w 66"/>
                <a:gd name="T49" fmla="*/ 26 h 26"/>
                <a:gd name="T50" fmla="*/ 64 w 66"/>
                <a:gd name="T51" fmla="*/ 26 h 26"/>
                <a:gd name="T52" fmla="*/ 66 w 66"/>
                <a:gd name="T53" fmla="*/ 26 h 26"/>
                <a:gd name="T54" fmla="*/ 66 w 66"/>
                <a:gd name="T55" fmla="*/ 24 h 26"/>
                <a:gd name="T56" fmla="*/ 64 w 66"/>
                <a:gd name="T5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26">
                  <a:moveTo>
                    <a:pt x="64" y="24"/>
                  </a:moveTo>
                  <a:lnTo>
                    <a:pt x="64" y="23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5"/>
                  </a:lnTo>
                  <a:lnTo>
                    <a:pt x="64" y="5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63" y="24"/>
                  </a:lnTo>
                  <a:lnTo>
                    <a:pt x="64" y="24"/>
                  </a:lnTo>
                  <a:lnTo>
                    <a:pt x="64" y="23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6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30" name="Freeform 590"/>
            <p:cNvSpPr>
              <a:spLocks/>
            </p:cNvSpPr>
            <p:nvPr/>
          </p:nvSpPr>
          <p:spPr bwMode="auto">
            <a:xfrm>
              <a:off x="3115" y="1697"/>
              <a:ext cx="66" cy="26"/>
            </a:xfrm>
            <a:custGeom>
              <a:avLst/>
              <a:gdLst>
                <a:gd name="T0" fmla="*/ 64 w 66"/>
                <a:gd name="T1" fmla="*/ 24 h 26"/>
                <a:gd name="T2" fmla="*/ 64 w 66"/>
                <a:gd name="T3" fmla="*/ 23 h 26"/>
                <a:gd name="T4" fmla="*/ 1 w 66"/>
                <a:gd name="T5" fmla="*/ 23 h 26"/>
                <a:gd name="T6" fmla="*/ 1 w 66"/>
                <a:gd name="T7" fmla="*/ 24 h 26"/>
                <a:gd name="T8" fmla="*/ 3 w 66"/>
                <a:gd name="T9" fmla="*/ 24 h 26"/>
                <a:gd name="T10" fmla="*/ 3 w 66"/>
                <a:gd name="T11" fmla="*/ 2 h 26"/>
                <a:gd name="T12" fmla="*/ 1 w 66"/>
                <a:gd name="T13" fmla="*/ 2 h 26"/>
                <a:gd name="T14" fmla="*/ 1 w 66"/>
                <a:gd name="T15" fmla="*/ 5 h 26"/>
                <a:gd name="T16" fmla="*/ 64 w 66"/>
                <a:gd name="T17" fmla="*/ 5 h 26"/>
                <a:gd name="T18" fmla="*/ 64 w 66"/>
                <a:gd name="T19" fmla="*/ 2 h 26"/>
                <a:gd name="T20" fmla="*/ 63 w 66"/>
                <a:gd name="T21" fmla="*/ 2 h 26"/>
                <a:gd name="T22" fmla="*/ 63 w 66"/>
                <a:gd name="T23" fmla="*/ 24 h 26"/>
                <a:gd name="T24" fmla="*/ 64 w 66"/>
                <a:gd name="T25" fmla="*/ 24 h 26"/>
                <a:gd name="T26" fmla="*/ 64 w 66"/>
                <a:gd name="T27" fmla="*/ 23 h 26"/>
                <a:gd name="T28" fmla="*/ 64 w 66"/>
                <a:gd name="T29" fmla="*/ 24 h 26"/>
                <a:gd name="T30" fmla="*/ 66 w 66"/>
                <a:gd name="T31" fmla="*/ 24 h 26"/>
                <a:gd name="T32" fmla="*/ 66 w 66"/>
                <a:gd name="T33" fmla="*/ 2 h 26"/>
                <a:gd name="T34" fmla="*/ 66 w 66"/>
                <a:gd name="T35" fmla="*/ 0 h 26"/>
                <a:gd name="T36" fmla="*/ 64 w 66"/>
                <a:gd name="T37" fmla="*/ 0 h 26"/>
                <a:gd name="T38" fmla="*/ 1 w 66"/>
                <a:gd name="T39" fmla="*/ 0 h 26"/>
                <a:gd name="T40" fmla="*/ 0 w 66"/>
                <a:gd name="T41" fmla="*/ 0 h 26"/>
                <a:gd name="T42" fmla="*/ 0 w 66"/>
                <a:gd name="T43" fmla="*/ 2 h 26"/>
                <a:gd name="T44" fmla="*/ 0 w 66"/>
                <a:gd name="T45" fmla="*/ 24 h 26"/>
                <a:gd name="T46" fmla="*/ 0 w 66"/>
                <a:gd name="T47" fmla="*/ 26 h 26"/>
                <a:gd name="T48" fmla="*/ 1 w 66"/>
                <a:gd name="T49" fmla="*/ 26 h 26"/>
                <a:gd name="T50" fmla="*/ 64 w 66"/>
                <a:gd name="T51" fmla="*/ 26 h 26"/>
                <a:gd name="T52" fmla="*/ 66 w 66"/>
                <a:gd name="T53" fmla="*/ 26 h 26"/>
                <a:gd name="T54" fmla="*/ 66 w 66"/>
                <a:gd name="T55" fmla="*/ 24 h 26"/>
                <a:gd name="T56" fmla="*/ 64 w 66"/>
                <a:gd name="T5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26">
                  <a:moveTo>
                    <a:pt x="64" y="24"/>
                  </a:moveTo>
                  <a:lnTo>
                    <a:pt x="64" y="23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5"/>
                  </a:lnTo>
                  <a:lnTo>
                    <a:pt x="64" y="5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63" y="24"/>
                  </a:lnTo>
                  <a:lnTo>
                    <a:pt x="64" y="24"/>
                  </a:lnTo>
                  <a:lnTo>
                    <a:pt x="64" y="23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6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4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0831" name="Picture 591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" y="1875"/>
              <a:ext cx="25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32" name="Picture 592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" y="1878"/>
              <a:ext cx="25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33" name="Picture 593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" y="1874"/>
              <a:ext cx="13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34" name="Picture 594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" y="1875"/>
              <a:ext cx="28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35" name="Picture 595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" y="1879"/>
              <a:ext cx="15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36" name="Picture 596"/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1875"/>
              <a:ext cx="21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37" name="Picture 597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875"/>
              <a:ext cx="164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38" name="Picture 598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1875"/>
              <a:ext cx="345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39" name="Picture 599"/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1877"/>
              <a:ext cx="55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0" name="Picture 600"/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" y="1896"/>
              <a:ext cx="109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1" name="Picture 601"/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" y="1875"/>
              <a:ext cx="16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2" name="Picture 602"/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" y="1905"/>
              <a:ext cx="80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3" name="Picture 603"/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" y="1875"/>
              <a:ext cx="109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4" name="Picture 604"/>
            <p:cNvPicPr>
              <a:picLocks noChangeAspect="1"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1930"/>
              <a:ext cx="1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5" name="Picture 605"/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1921"/>
              <a:ext cx="345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6" name="Picture 606"/>
            <p:cNvPicPr>
              <a:picLocks noChangeAspect="1" noChangeArrowheads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" y="1875"/>
              <a:ext cx="2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7" name="Picture 607"/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" y="1900"/>
              <a:ext cx="2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8" name="Picture 608"/>
            <p:cNvPicPr>
              <a:picLocks noChangeAspect="1" noChangeArrowheads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" y="1872"/>
              <a:ext cx="13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9" name="Picture 609"/>
            <p:cNvPicPr>
              <a:picLocks noChangeAspect="1" noChangeArrowheads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" y="1875"/>
              <a:ext cx="4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0" name="Picture 610"/>
            <p:cNvPicPr>
              <a:picLocks noChangeAspect="1" noChangeArrowheads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" y="1875"/>
              <a:ext cx="4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1" name="Freeform 611"/>
            <p:cNvSpPr>
              <a:spLocks/>
            </p:cNvSpPr>
            <p:nvPr/>
          </p:nvSpPr>
          <p:spPr bwMode="auto">
            <a:xfrm>
              <a:off x="3121" y="1858"/>
              <a:ext cx="56" cy="107"/>
            </a:xfrm>
            <a:custGeom>
              <a:avLst/>
              <a:gdLst>
                <a:gd name="T0" fmla="*/ 0 w 56"/>
                <a:gd name="T1" fmla="*/ 107 h 107"/>
                <a:gd name="T2" fmla="*/ 56 w 56"/>
                <a:gd name="T3" fmla="*/ 107 h 107"/>
                <a:gd name="T4" fmla="*/ 56 w 56"/>
                <a:gd name="T5" fmla="*/ 0 h 107"/>
                <a:gd name="T6" fmla="*/ 56 w 56"/>
                <a:gd name="T7" fmla="*/ 0 h 107"/>
                <a:gd name="T8" fmla="*/ 42 w 56"/>
                <a:gd name="T9" fmla="*/ 24 h 107"/>
                <a:gd name="T10" fmla="*/ 29 w 56"/>
                <a:gd name="T11" fmla="*/ 47 h 107"/>
                <a:gd name="T12" fmla="*/ 14 w 56"/>
                <a:gd name="T13" fmla="*/ 68 h 107"/>
                <a:gd name="T14" fmla="*/ 0 w 56"/>
                <a:gd name="T15" fmla="*/ 87 h 107"/>
                <a:gd name="T16" fmla="*/ 0 w 56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07">
                  <a:moveTo>
                    <a:pt x="0" y="107"/>
                  </a:moveTo>
                  <a:lnTo>
                    <a:pt x="56" y="107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2" y="24"/>
                  </a:lnTo>
                  <a:lnTo>
                    <a:pt x="29" y="47"/>
                  </a:lnTo>
                  <a:lnTo>
                    <a:pt x="14" y="68"/>
                  </a:lnTo>
                  <a:lnTo>
                    <a:pt x="0" y="8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053" name="Group 813"/>
          <p:cNvGrpSpPr>
            <a:grpSpLocks/>
          </p:cNvGrpSpPr>
          <p:nvPr/>
        </p:nvGrpSpPr>
        <p:grpSpPr bwMode="auto">
          <a:xfrm>
            <a:off x="4335463" y="1846263"/>
            <a:ext cx="2428875" cy="1274762"/>
            <a:chOff x="2731" y="1163"/>
            <a:chExt cx="1530" cy="803"/>
          </a:xfrm>
        </p:grpSpPr>
        <p:sp>
          <p:nvSpPr>
            <p:cNvPr id="10853" name="Freeform 613"/>
            <p:cNvSpPr>
              <a:spLocks/>
            </p:cNvSpPr>
            <p:nvPr/>
          </p:nvSpPr>
          <p:spPr bwMode="auto">
            <a:xfrm>
              <a:off x="3119" y="1851"/>
              <a:ext cx="59" cy="115"/>
            </a:xfrm>
            <a:custGeom>
              <a:avLst/>
              <a:gdLst>
                <a:gd name="T0" fmla="*/ 2 w 59"/>
                <a:gd name="T1" fmla="*/ 114 h 115"/>
                <a:gd name="T2" fmla="*/ 2 w 59"/>
                <a:gd name="T3" fmla="*/ 115 h 115"/>
                <a:gd name="T4" fmla="*/ 58 w 59"/>
                <a:gd name="T5" fmla="*/ 115 h 115"/>
                <a:gd name="T6" fmla="*/ 59 w 59"/>
                <a:gd name="T7" fmla="*/ 115 h 115"/>
                <a:gd name="T8" fmla="*/ 59 w 59"/>
                <a:gd name="T9" fmla="*/ 114 h 115"/>
                <a:gd name="T10" fmla="*/ 59 w 59"/>
                <a:gd name="T11" fmla="*/ 7 h 115"/>
                <a:gd name="T12" fmla="*/ 59 w 59"/>
                <a:gd name="T13" fmla="*/ 0 h 115"/>
                <a:gd name="T14" fmla="*/ 56 w 59"/>
                <a:gd name="T15" fmla="*/ 6 h 115"/>
                <a:gd name="T16" fmla="*/ 56 w 59"/>
                <a:gd name="T17" fmla="*/ 6 h 115"/>
                <a:gd name="T18" fmla="*/ 42 w 59"/>
                <a:gd name="T19" fmla="*/ 30 h 115"/>
                <a:gd name="T20" fmla="*/ 30 w 59"/>
                <a:gd name="T21" fmla="*/ 52 h 115"/>
                <a:gd name="T22" fmla="*/ 14 w 59"/>
                <a:gd name="T23" fmla="*/ 73 h 115"/>
                <a:gd name="T24" fmla="*/ 0 w 59"/>
                <a:gd name="T25" fmla="*/ 93 h 115"/>
                <a:gd name="T26" fmla="*/ 0 w 59"/>
                <a:gd name="T27" fmla="*/ 93 h 115"/>
                <a:gd name="T28" fmla="*/ 0 w 59"/>
                <a:gd name="T29" fmla="*/ 94 h 115"/>
                <a:gd name="T30" fmla="*/ 0 w 59"/>
                <a:gd name="T31" fmla="*/ 114 h 115"/>
                <a:gd name="T32" fmla="*/ 0 w 59"/>
                <a:gd name="T33" fmla="*/ 115 h 115"/>
                <a:gd name="T34" fmla="*/ 2 w 59"/>
                <a:gd name="T35" fmla="*/ 115 h 115"/>
                <a:gd name="T36" fmla="*/ 2 w 59"/>
                <a:gd name="T37" fmla="*/ 114 h 115"/>
                <a:gd name="T38" fmla="*/ 3 w 59"/>
                <a:gd name="T39" fmla="*/ 114 h 115"/>
                <a:gd name="T40" fmla="*/ 3 w 59"/>
                <a:gd name="T41" fmla="*/ 94 h 115"/>
                <a:gd name="T42" fmla="*/ 2 w 59"/>
                <a:gd name="T43" fmla="*/ 94 h 115"/>
                <a:gd name="T44" fmla="*/ 3 w 59"/>
                <a:gd name="T45" fmla="*/ 96 h 115"/>
                <a:gd name="T46" fmla="*/ 3 w 59"/>
                <a:gd name="T47" fmla="*/ 96 h 115"/>
                <a:gd name="T48" fmla="*/ 17 w 59"/>
                <a:gd name="T49" fmla="*/ 76 h 115"/>
                <a:gd name="T50" fmla="*/ 31 w 59"/>
                <a:gd name="T51" fmla="*/ 55 h 115"/>
                <a:gd name="T52" fmla="*/ 45 w 59"/>
                <a:gd name="T53" fmla="*/ 31 h 115"/>
                <a:gd name="T54" fmla="*/ 59 w 59"/>
                <a:gd name="T55" fmla="*/ 7 h 115"/>
                <a:gd name="T56" fmla="*/ 58 w 59"/>
                <a:gd name="T57" fmla="*/ 7 h 115"/>
                <a:gd name="T58" fmla="*/ 56 w 59"/>
                <a:gd name="T59" fmla="*/ 7 h 115"/>
                <a:gd name="T60" fmla="*/ 56 w 59"/>
                <a:gd name="T61" fmla="*/ 114 h 115"/>
                <a:gd name="T62" fmla="*/ 58 w 59"/>
                <a:gd name="T63" fmla="*/ 114 h 115"/>
                <a:gd name="T64" fmla="*/ 58 w 59"/>
                <a:gd name="T65" fmla="*/ 112 h 115"/>
                <a:gd name="T66" fmla="*/ 2 w 59"/>
                <a:gd name="T67" fmla="*/ 112 h 115"/>
                <a:gd name="T68" fmla="*/ 2 w 59"/>
                <a:gd name="T69" fmla="*/ 114 h 115"/>
                <a:gd name="T70" fmla="*/ 3 w 59"/>
                <a:gd name="T71" fmla="*/ 114 h 115"/>
                <a:gd name="T72" fmla="*/ 2 w 59"/>
                <a:gd name="T73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" h="115">
                  <a:moveTo>
                    <a:pt x="2" y="114"/>
                  </a:moveTo>
                  <a:lnTo>
                    <a:pt x="2" y="115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59" y="7"/>
                  </a:lnTo>
                  <a:lnTo>
                    <a:pt x="59" y="0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2" y="30"/>
                  </a:lnTo>
                  <a:lnTo>
                    <a:pt x="30" y="52"/>
                  </a:lnTo>
                  <a:lnTo>
                    <a:pt x="14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3" y="114"/>
                  </a:lnTo>
                  <a:lnTo>
                    <a:pt x="3" y="94"/>
                  </a:lnTo>
                  <a:lnTo>
                    <a:pt x="2" y="94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17" y="76"/>
                  </a:lnTo>
                  <a:lnTo>
                    <a:pt x="31" y="55"/>
                  </a:lnTo>
                  <a:lnTo>
                    <a:pt x="45" y="31"/>
                  </a:lnTo>
                  <a:lnTo>
                    <a:pt x="59" y="7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56" y="114"/>
                  </a:lnTo>
                  <a:lnTo>
                    <a:pt x="58" y="114"/>
                  </a:lnTo>
                  <a:lnTo>
                    <a:pt x="58" y="112"/>
                  </a:lnTo>
                  <a:lnTo>
                    <a:pt x="2" y="112"/>
                  </a:lnTo>
                  <a:lnTo>
                    <a:pt x="2" y="114"/>
                  </a:lnTo>
                  <a:lnTo>
                    <a:pt x="3" y="114"/>
                  </a:lnTo>
                  <a:lnTo>
                    <a:pt x="2" y="114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54" name="Freeform 614"/>
            <p:cNvSpPr>
              <a:spLocks/>
            </p:cNvSpPr>
            <p:nvPr/>
          </p:nvSpPr>
          <p:spPr bwMode="auto">
            <a:xfrm>
              <a:off x="3119" y="1851"/>
              <a:ext cx="59" cy="115"/>
            </a:xfrm>
            <a:custGeom>
              <a:avLst/>
              <a:gdLst>
                <a:gd name="T0" fmla="*/ 2 w 59"/>
                <a:gd name="T1" fmla="*/ 114 h 115"/>
                <a:gd name="T2" fmla="*/ 2 w 59"/>
                <a:gd name="T3" fmla="*/ 115 h 115"/>
                <a:gd name="T4" fmla="*/ 58 w 59"/>
                <a:gd name="T5" fmla="*/ 115 h 115"/>
                <a:gd name="T6" fmla="*/ 59 w 59"/>
                <a:gd name="T7" fmla="*/ 115 h 115"/>
                <a:gd name="T8" fmla="*/ 59 w 59"/>
                <a:gd name="T9" fmla="*/ 114 h 115"/>
                <a:gd name="T10" fmla="*/ 59 w 59"/>
                <a:gd name="T11" fmla="*/ 7 h 115"/>
                <a:gd name="T12" fmla="*/ 59 w 59"/>
                <a:gd name="T13" fmla="*/ 0 h 115"/>
                <a:gd name="T14" fmla="*/ 56 w 59"/>
                <a:gd name="T15" fmla="*/ 6 h 115"/>
                <a:gd name="T16" fmla="*/ 56 w 59"/>
                <a:gd name="T17" fmla="*/ 6 h 115"/>
                <a:gd name="T18" fmla="*/ 42 w 59"/>
                <a:gd name="T19" fmla="*/ 30 h 115"/>
                <a:gd name="T20" fmla="*/ 30 w 59"/>
                <a:gd name="T21" fmla="*/ 52 h 115"/>
                <a:gd name="T22" fmla="*/ 14 w 59"/>
                <a:gd name="T23" fmla="*/ 73 h 115"/>
                <a:gd name="T24" fmla="*/ 0 w 59"/>
                <a:gd name="T25" fmla="*/ 93 h 115"/>
                <a:gd name="T26" fmla="*/ 0 w 59"/>
                <a:gd name="T27" fmla="*/ 93 h 115"/>
                <a:gd name="T28" fmla="*/ 0 w 59"/>
                <a:gd name="T29" fmla="*/ 94 h 115"/>
                <a:gd name="T30" fmla="*/ 0 w 59"/>
                <a:gd name="T31" fmla="*/ 114 h 115"/>
                <a:gd name="T32" fmla="*/ 0 w 59"/>
                <a:gd name="T33" fmla="*/ 115 h 115"/>
                <a:gd name="T34" fmla="*/ 2 w 59"/>
                <a:gd name="T35" fmla="*/ 115 h 115"/>
                <a:gd name="T36" fmla="*/ 2 w 59"/>
                <a:gd name="T37" fmla="*/ 114 h 115"/>
                <a:gd name="T38" fmla="*/ 3 w 59"/>
                <a:gd name="T39" fmla="*/ 114 h 115"/>
                <a:gd name="T40" fmla="*/ 3 w 59"/>
                <a:gd name="T41" fmla="*/ 94 h 115"/>
                <a:gd name="T42" fmla="*/ 2 w 59"/>
                <a:gd name="T43" fmla="*/ 94 h 115"/>
                <a:gd name="T44" fmla="*/ 3 w 59"/>
                <a:gd name="T45" fmla="*/ 96 h 115"/>
                <a:gd name="T46" fmla="*/ 3 w 59"/>
                <a:gd name="T47" fmla="*/ 96 h 115"/>
                <a:gd name="T48" fmla="*/ 17 w 59"/>
                <a:gd name="T49" fmla="*/ 76 h 115"/>
                <a:gd name="T50" fmla="*/ 31 w 59"/>
                <a:gd name="T51" fmla="*/ 55 h 115"/>
                <a:gd name="T52" fmla="*/ 45 w 59"/>
                <a:gd name="T53" fmla="*/ 31 h 115"/>
                <a:gd name="T54" fmla="*/ 59 w 59"/>
                <a:gd name="T55" fmla="*/ 7 h 115"/>
                <a:gd name="T56" fmla="*/ 58 w 59"/>
                <a:gd name="T57" fmla="*/ 7 h 115"/>
                <a:gd name="T58" fmla="*/ 56 w 59"/>
                <a:gd name="T59" fmla="*/ 7 h 115"/>
                <a:gd name="T60" fmla="*/ 56 w 59"/>
                <a:gd name="T61" fmla="*/ 114 h 115"/>
                <a:gd name="T62" fmla="*/ 58 w 59"/>
                <a:gd name="T63" fmla="*/ 114 h 115"/>
                <a:gd name="T64" fmla="*/ 58 w 59"/>
                <a:gd name="T65" fmla="*/ 112 h 115"/>
                <a:gd name="T66" fmla="*/ 2 w 59"/>
                <a:gd name="T67" fmla="*/ 112 h 115"/>
                <a:gd name="T68" fmla="*/ 2 w 59"/>
                <a:gd name="T69" fmla="*/ 114 h 115"/>
                <a:gd name="T70" fmla="*/ 3 w 59"/>
                <a:gd name="T71" fmla="*/ 114 h 115"/>
                <a:gd name="T72" fmla="*/ 2 w 59"/>
                <a:gd name="T73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" h="115">
                  <a:moveTo>
                    <a:pt x="2" y="114"/>
                  </a:moveTo>
                  <a:lnTo>
                    <a:pt x="2" y="115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59" y="7"/>
                  </a:lnTo>
                  <a:lnTo>
                    <a:pt x="59" y="0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2" y="30"/>
                  </a:lnTo>
                  <a:lnTo>
                    <a:pt x="30" y="52"/>
                  </a:lnTo>
                  <a:lnTo>
                    <a:pt x="14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3" y="114"/>
                  </a:lnTo>
                  <a:lnTo>
                    <a:pt x="3" y="94"/>
                  </a:lnTo>
                  <a:lnTo>
                    <a:pt x="2" y="94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17" y="76"/>
                  </a:lnTo>
                  <a:lnTo>
                    <a:pt x="31" y="55"/>
                  </a:lnTo>
                  <a:lnTo>
                    <a:pt x="45" y="31"/>
                  </a:lnTo>
                  <a:lnTo>
                    <a:pt x="59" y="7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56" y="114"/>
                  </a:lnTo>
                  <a:lnTo>
                    <a:pt x="58" y="114"/>
                  </a:lnTo>
                  <a:lnTo>
                    <a:pt x="58" y="112"/>
                  </a:lnTo>
                  <a:lnTo>
                    <a:pt x="2" y="112"/>
                  </a:lnTo>
                  <a:lnTo>
                    <a:pt x="2" y="114"/>
                  </a:lnTo>
                  <a:lnTo>
                    <a:pt x="3" y="114"/>
                  </a:lnTo>
                  <a:lnTo>
                    <a:pt x="2" y="1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55" name="Freeform 615"/>
            <p:cNvSpPr>
              <a:spLocks/>
            </p:cNvSpPr>
            <p:nvPr/>
          </p:nvSpPr>
          <p:spPr bwMode="auto">
            <a:xfrm>
              <a:off x="2752" y="1858"/>
              <a:ext cx="56" cy="107"/>
            </a:xfrm>
            <a:custGeom>
              <a:avLst/>
              <a:gdLst>
                <a:gd name="T0" fmla="*/ 0 w 56"/>
                <a:gd name="T1" fmla="*/ 107 h 107"/>
                <a:gd name="T2" fmla="*/ 56 w 56"/>
                <a:gd name="T3" fmla="*/ 107 h 107"/>
                <a:gd name="T4" fmla="*/ 56 w 56"/>
                <a:gd name="T5" fmla="*/ 87 h 107"/>
                <a:gd name="T6" fmla="*/ 56 w 56"/>
                <a:gd name="T7" fmla="*/ 87 h 107"/>
                <a:gd name="T8" fmla="*/ 41 w 56"/>
                <a:gd name="T9" fmla="*/ 68 h 107"/>
                <a:gd name="T10" fmla="*/ 27 w 56"/>
                <a:gd name="T11" fmla="*/ 47 h 107"/>
                <a:gd name="T12" fmla="*/ 13 w 56"/>
                <a:gd name="T13" fmla="*/ 24 h 107"/>
                <a:gd name="T14" fmla="*/ 0 w 56"/>
                <a:gd name="T15" fmla="*/ 0 h 107"/>
                <a:gd name="T16" fmla="*/ 0 w 56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07">
                  <a:moveTo>
                    <a:pt x="0" y="107"/>
                  </a:moveTo>
                  <a:lnTo>
                    <a:pt x="56" y="10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41" y="68"/>
                  </a:lnTo>
                  <a:lnTo>
                    <a:pt x="27" y="47"/>
                  </a:lnTo>
                  <a:lnTo>
                    <a:pt x="13" y="24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56" name="Freeform 616"/>
            <p:cNvSpPr>
              <a:spLocks/>
            </p:cNvSpPr>
            <p:nvPr/>
          </p:nvSpPr>
          <p:spPr bwMode="auto">
            <a:xfrm>
              <a:off x="2751" y="1851"/>
              <a:ext cx="59" cy="115"/>
            </a:xfrm>
            <a:custGeom>
              <a:avLst/>
              <a:gdLst>
                <a:gd name="T0" fmla="*/ 1 w 59"/>
                <a:gd name="T1" fmla="*/ 114 h 115"/>
                <a:gd name="T2" fmla="*/ 1 w 59"/>
                <a:gd name="T3" fmla="*/ 115 h 115"/>
                <a:gd name="T4" fmla="*/ 57 w 59"/>
                <a:gd name="T5" fmla="*/ 115 h 115"/>
                <a:gd name="T6" fmla="*/ 59 w 59"/>
                <a:gd name="T7" fmla="*/ 115 h 115"/>
                <a:gd name="T8" fmla="*/ 59 w 59"/>
                <a:gd name="T9" fmla="*/ 114 h 115"/>
                <a:gd name="T10" fmla="*/ 59 w 59"/>
                <a:gd name="T11" fmla="*/ 94 h 115"/>
                <a:gd name="T12" fmla="*/ 59 w 59"/>
                <a:gd name="T13" fmla="*/ 93 h 115"/>
                <a:gd name="T14" fmla="*/ 59 w 59"/>
                <a:gd name="T15" fmla="*/ 93 h 115"/>
                <a:gd name="T16" fmla="*/ 59 w 59"/>
                <a:gd name="T17" fmla="*/ 93 h 115"/>
                <a:gd name="T18" fmla="*/ 43 w 59"/>
                <a:gd name="T19" fmla="*/ 73 h 115"/>
                <a:gd name="T20" fmla="*/ 29 w 59"/>
                <a:gd name="T21" fmla="*/ 52 h 115"/>
                <a:gd name="T22" fmla="*/ 15 w 59"/>
                <a:gd name="T23" fmla="*/ 30 h 115"/>
                <a:gd name="T24" fmla="*/ 3 w 59"/>
                <a:gd name="T25" fmla="*/ 6 h 115"/>
                <a:gd name="T26" fmla="*/ 0 w 59"/>
                <a:gd name="T27" fmla="*/ 0 h 115"/>
                <a:gd name="T28" fmla="*/ 0 w 59"/>
                <a:gd name="T29" fmla="*/ 7 h 115"/>
                <a:gd name="T30" fmla="*/ 0 w 59"/>
                <a:gd name="T31" fmla="*/ 114 h 115"/>
                <a:gd name="T32" fmla="*/ 0 w 59"/>
                <a:gd name="T33" fmla="*/ 115 h 115"/>
                <a:gd name="T34" fmla="*/ 1 w 59"/>
                <a:gd name="T35" fmla="*/ 115 h 115"/>
                <a:gd name="T36" fmla="*/ 1 w 59"/>
                <a:gd name="T37" fmla="*/ 114 h 115"/>
                <a:gd name="T38" fmla="*/ 3 w 59"/>
                <a:gd name="T39" fmla="*/ 114 h 115"/>
                <a:gd name="T40" fmla="*/ 3 w 59"/>
                <a:gd name="T41" fmla="*/ 7 h 115"/>
                <a:gd name="T42" fmla="*/ 1 w 59"/>
                <a:gd name="T43" fmla="*/ 7 h 115"/>
                <a:gd name="T44" fmla="*/ 0 w 59"/>
                <a:gd name="T45" fmla="*/ 7 h 115"/>
                <a:gd name="T46" fmla="*/ 0 w 59"/>
                <a:gd name="T47" fmla="*/ 7 h 115"/>
                <a:gd name="T48" fmla="*/ 13 w 59"/>
                <a:gd name="T49" fmla="*/ 31 h 115"/>
                <a:gd name="T50" fmla="*/ 27 w 59"/>
                <a:gd name="T51" fmla="*/ 55 h 115"/>
                <a:gd name="T52" fmla="*/ 41 w 59"/>
                <a:gd name="T53" fmla="*/ 76 h 115"/>
                <a:gd name="T54" fmla="*/ 56 w 59"/>
                <a:gd name="T55" fmla="*/ 96 h 115"/>
                <a:gd name="T56" fmla="*/ 57 w 59"/>
                <a:gd name="T57" fmla="*/ 94 h 115"/>
                <a:gd name="T58" fmla="*/ 56 w 59"/>
                <a:gd name="T59" fmla="*/ 94 h 115"/>
                <a:gd name="T60" fmla="*/ 56 w 59"/>
                <a:gd name="T61" fmla="*/ 114 h 115"/>
                <a:gd name="T62" fmla="*/ 57 w 59"/>
                <a:gd name="T63" fmla="*/ 114 h 115"/>
                <a:gd name="T64" fmla="*/ 57 w 59"/>
                <a:gd name="T65" fmla="*/ 112 h 115"/>
                <a:gd name="T66" fmla="*/ 1 w 59"/>
                <a:gd name="T67" fmla="*/ 112 h 115"/>
                <a:gd name="T68" fmla="*/ 1 w 59"/>
                <a:gd name="T69" fmla="*/ 114 h 115"/>
                <a:gd name="T70" fmla="*/ 3 w 59"/>
                <a:gd name="T71" fmla="*/ 114 h 115"/>
                <a:gd name="T72" fmla="*/ 1 w 59"/>
                <a:gd name="T73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" h="115">
                  <a:moveTo>
                    <a:pt x="1" y="114"/>
                  </a:moveTo>
                  <a:lnTo>
                    <a:pt x="1" y="115"/>
                  </a:lnTo>
                  <a:lnTo>
                    <a:pt x="57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59" y="94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43" y="73"/>
                  </a:lnTo>
                  <a:lnTo>
                    <a:pt x="29" y="52"/>
                  </a:lnTo>
                  <a:lnTo>
                    <a:pt x="15" y="30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3" y="114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3" y="31"/>
                  </a:lnTo>
                  <a:lnTo>
                    <a:pt x="27" y="55"/>
                  </a:lnTo>
                  <a:lnTo>
                    <a:pt x="41" y="76"/>
                  </a:lnTo>
                  <a:lnTo>
                    <a:pt x="56" y="96"/>
                  </a:lnTo>
                  <a:lnTo>
                    <a:pt x="57" y="94"/>
                  </a:lnTo>
                  <a:lnTo>
                    <a:pt x="56" y="94"/>
                  </a:lnTo>
                  <a:lnTo>
                    <a:pt x="56" y="114"/>
                  </a:lnTo>
                  <a:lnTo>
                    <a:pt x="57" y="114"/>
                  </a:lnTo>
                  <a:lnTo>
                    <a:pt x="57" y="112"/>
                  </a:lnTo>
                  <a:lnTo>
                    <a:pt x="1" y="112"/>
                  </a:lnTo>
                  <a:lnTo>
                    <a:pt x="1" y="114"/>
                  </a:lnTo>
                  <a:lnTo>
                    <a:pt x="3" y="114"/>
                  </a:lnTo>
                  <a:lnTo>
                    <a:pt x="1" y="114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57" name="Freeform 617"/>
            <p:cNvSpPr>
              <a:spLocks/>
            </p:cNvSpPr>
            <p:nvPr/>
          </p:nvSpPr>
          <p:spPr bwMode="auto">
            <a:xfrm>
              <a:off x="2751" y="1851"/>
              <a:ext cx="59" cy="115"/>
            </a:xfrm>
            <a:custGeom>
              <a:avLst/>
              <a:gdLst>
                <a:gd name="T0" fmla="*/ 1 w 59"/>
                <a:gd name="T1" fmla="*/ 114 h 115"/>
                <a:gd name="T2" fmla="*/ 1 w 59"/>
                <a:gd name="T3" fmla="*/ 115 h 115"/>
                <a:gd name="T4" fmla="*/ 57 w 59"/>
                <a:gd name="T5" fmla="*/ 115 h 115"/>
                <a:gd name="T6" fmla="*/ 59 w 59"/>
                <a:gd name="T7" fmla="*/ 115 h 115"/>
                <a:gd name="T8" fmla="*/ 59 w 59"/>
                <a:gd name="T9" fmla="*/ 114 h 115"/>
                <a:gd name="T10" fmla="*/ 59 w 59"/>
                <a:gd name="T11" fmla="*/ 94 h 115"/>
                <a:gd name="T12" fmla="*/ 59 w 59"/>
                <a:gd name="T13" fmla="*/ 93 h 115"/>
                <a:gd name="T14" fmla="*/ 59 w 59"/>
                <a:gd name="T15" fmla="*/ 93 h 115"/>
                <a:gd name="T16" fmla="*/ 59 w 59"/>
                <a:gd name="T17" fmla="*/ 93 h 115"/>
                <a:gd name="T18" fmla="*/ 43 w 59"/>
                <a:gd name="T19" fmla="*/ 73 h 115"/>
                <a:gd name="T20" fmla="*/ 29 w 59"/>
                <a:gd name="T21" fmla="*/ 52 h 115"/>
                <a:gd name="T22" fmla="*/ 15 w 59"/>
                <a:gd name="T23" fmla="*/ 30 h 115"/>
                <a:gd name="T24" fmla="*/ 3 w 59"/>
                <a:gd name="T25" fmla="*/ 6 h 115"/>
                <a:gd name="T26" fmla="*/ 0 w 59"/>
                <a:gd name="T27" fmla="*/ 0 h 115"/>
                <a:gd name="T28" fmla="*/ 0 w 59"/>
                <a:gd name="T29" fmla="*/ 7 h 115"/>
                <a:gd name="T30" fmla="*/ 0 w 59"/>
                <a:gd name="T31" fmla="*/ 114 h 115"/>
                <a:gd name="T32" fmla="*/ 0 w 59"/>
                <a:gd name="T33" fmla="*/ 115 h 115"/>
                <a:gd name="T34" fmla="*/ 1 w 59"/>
                <a:gd name="T35" fmla="*/ 115 h 115"/>
                <a:gd name="T36" fmla="*/ 1 w 59"/>
                <a:gd name="T37" fmla="*/ 114 h 115"/>
                <a:gd name="T38" fmla="*/ 3 w 59"/>
                <a:gd name="T39" fmla="*/ 114 h 115"/>
                <a:gd name="T40" fmla="*/ 3 w 59"/>
                <a:gd name="T41" fmla="*/ 7 h 115"/>
                <a:gd name="T42" fmla="*/ 1 w 59"/>
                <a:gd name="T43" fmla="*/ 7 h 115"/>
                <a:gd name="T44" fmla="*/ 0 w 59"/>
                <a:gd name="T45" fmla="*/ 7 h 115"/>
                <a:gd name="T46" fmla="*/ 0 w 59"/>
                <a:gd name="T47" fmla="*/ 7 h 115"/>
                <a:gd name="T48" fmla="*/ 13 w 59"/>
                <a:gd name="T49" fmla="*/ 31 h 115"/>
                <a:gd name="T50" fmla="*/ 27 w 59"/>
                <a:gd name="T51" fmla="*/ 55 h 115"/>
                <a:gd name="T52" fmla="*/ 41 w 59"/>
                <a:gd name="T53" fmla="*/ 76 h 115"/>
                <a:gd name="T54" fmla="*/ 56 w 59"/>
                <a:gd name="T55" fmla="*/ 96 h 115"/>
                <a:gd name="T56" fmla="*/ 57 w 59"/>
                <a:gd name="T57" fmla="*/ 94 h 115"/>
                <a:gd name="T58" fmla="*/ 56 w 59"/>
                <a:gd name="T59" fmla="*/ 94 h 115"/>
                <a:gd name="T60" fmla="*/ 56 w 59"/>
                <a:gd name="T61" fmla="*/ 114 h 115"/>
                <a:gd name="T62" fmla="*/ 57 w 59"/>
                <a:gd name="T63" fmla="*/ 114 h 115"/>
                <a:gd name="T64" fmla="*/ 57 w 59"/>
                <a:gd name="T65" fmla="*/ 112 h 115"/>
                <a:gd name="T66" fmla="*/ 1 w 59"/>
                <a:gd name="T67" fmla="*/ 112 h 115"/>
                <a:gd name="T68" fmla="*/ 1 w 59"/>
                <a:gd name="T69" fmla="*/ 114 h 115"/>
                <a:gd name="T70" fmla="*/ 3 w 59"/>
                <a:gd name="T71" fmla="*/ 114 h 115"/>
                <a:gd name="T72" fmla="*/ 1 w 59"/>
                <a:gd name="T73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" h="115">
                  <a:moveTo>
                    <a:pt x="1" y="114"/>
                  </a:moveTo>
                  <a:lnTo>
                    <a:pt x="1" y="115"/>
                  </a:lnTo>
                  <a:lnTo>
                    <a:pt x="57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59" y="94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43" y="73"/>
                  </a:lnTo>
                  <a:lnTo>
                    <a:pt x="29" y="52"/>
                  </a:lnTo>
                  <a:lnTo>
                    <a:pt x="15" y="30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3" y="114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3" y="31"/>
                  </a:lnTo>
                  <a:lnTo>
                    <a:pt x="27" y="55"/>
                  </a:lnTo>
                  <a:lnTo>
                    <a:pt x="41" y="76"/>
                  </a:lnTo>
                  <a:lnTo>
                    <a:pt x="56" y="96"/>
                  </a:lnTo>
                  <a:lnTo>
                    <a:pt x="57" y="94"/>
                  </a:lnTo>
                  <a:lnTo>
                    <a:pt x="56" y="94"/>
                  </a:lnTo>
                  <a:lnTo>
                    <a:pt x="56" y="114"/>
                  </a:lnTo>
                  <a:lnTo>
                    <a:pt x="57" y="114"/>
                  </a:lnTo>
                  <a:lnTo>
                    <a:pt x="57" y="112"/>
                  </a:lnTo>
                  <a:lnTo>
                    <a:pt x="1" y="112"/>
                  </a:lnTo>
                  <a:lnTo>
                    <a:pt x="1" y="114"/>
                  </a:lnTo>
                  <a:lnTo>
                    <a:pt x="3" y="114"/>
                  </a:lnTo>
                  <a:lnTo>
                    <a:pt x="1" y="1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58" name="Rectangle 618"/>
            <p:cNvSpPr>
              <a:spLocks noChangeArrowheads="1"/>
            </p:cNvSpPr>
            <p:nvPr/>
          </p:nvSpPr>
          <p:spPr bwMode="auto">
            <a:xfrm>
              <a:off x="2764" y="1569"/>
              <a:ext cx="32" cy="5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59" name="Rectangle 619"/>
            <p:cNvSpPr>
              <a:spLocks noChangeArrowheads="1"/>
            </p:cNvSpPr>
            <p:nvPr/>
          </p:nvSpPr>
          <p:spPr bwMode="auto">
            <a:xfrm>
              <a:off x="2764" y="1580"/>
              <a:ext cx="32" cy="8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60" name="Rectangle 620"/>
            <p:cNvSpPr>
              <a:spLocks noChangeArrowheads="1"/>
            </p:cNvSpPr>
            <p:nvPr/>
          </p:nvSpPr>
          <p:spPr bwMode="auto">
            <a:xfrm>
              <a:off x="2764" y="1594"/>
              <a:ext cx="32" cy="10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61" name="Rectangle 621"/>
            <p:cNvSpPr>
              <a:spLocks noChangeArrowheads="1"/>
            </p:cNvSpPr>
            <p:nvPr/>
          </p:nvSpPr>
          <p:spPr bwMode="auto">
            <a:xfrm>
              <a:off x="2764" y="1611"/>
              <a:ext cx="32" cy="11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62" name="Rectangle 622"/>
            <p:cNvSpPr>
              <a:spLocks noChangeArrowheads="1"/>
            </p:cNvSpPr>
            <p:nvPr/>
          </p:nvSpPr>
          <p:spPr bwMode="auto">
            <a:xfrm>
              <a:off x="2764" y="1629"/>
              <a:ext cx="32" cy="14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63" name="Rectangle 623"/>
            <p:cNvSpPr>
              <a:spLocks noChangeArrowheads="1"/>
            </p:cNvSpPr>
            <p:nvPr/>
          </p:nvSpPr>
          <p:spPr bwMode="auto">
            <a:xfrm>
              <a:off x="2764" y="1650"/>
              <a:ext cx="32" cy="15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64" name="Rectangle 624"/>
            <p:cNvSpPr>
              <a:spLocks noChangeArrowheads="1"/>
            </p:cNvSpPr>
            <p:nvPr/>
          </p:nvSpPr>
          <p:spPr bwMode="auto">
            <a:xfrm>
              <a:off x="2764" y="1672"/>
              <a:ext cx="32" cy="18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65" name="Rectangle 625"/>
            <p:cNvSpPr>
              <a:spLocks noChangeArrowheads="1"/>
            </p:cNvSpPr>
            <p:nvPr/>
          </p:nvSpPr>
          <p:spPr bwMode="auto">
            <a:xfrm>
              <a:off x="3132" y="1569"/>
              <a:ext cx="32" cy="5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66" name="Rectangle 626"/>
            <p:cNvSpPr>
              <a:spLocks noChangeArrowheads="1"/>
            </p:cNvSpPr>
            <p:nvPr/>
          </p:nvSpPr>
          <p:spPr bwMode="auto">
            <a:xfrm>
              <a:off x="3132" y="1580"/>
              <a:ext cx="32" cy="8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67" name="Rectangle 627"/>
            <p:cNvSpPr>
              <a:spLocks noChangeArrowheads="1"/>
            </p:cNvSpPr>
            <p:nvPr/>
          </p:nvSpPr>
          <p:spPr bwMode="auto">
            <a:xfrm>
              <a:off x="3132" y="1594"/>
              <a:ext cx="32" cy="10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68" name="Rectangle 628"/>
            <p:cNvSpPr>
              <a:spLocks noChangeArrowheads="1"/>
            </p:cNvSpPr>
            <p:nvPr/>
          </p:nvSpPr>
          <p:spPr bwMode="auto">
            <a:xfrm>
              <a:off x="3132" y="1611"/>
              <a:ext cx="32" cy="11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69" name="Rectangle 629"/>
            <p:cNvSpPr>
              <a:spLocks noChangeArrowheads="1"/>
            </p:cNvSpPr>
            <p:nvPr/>
          </p:nvSpPr>
          <p:spPr bwMode="auto">
            <a:xfrm>
              <a:off x="3132" y="1629"/>
              <a:ext cx="32" cy="14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70" name="Rectangle 630"/>
            <p:cNvSpPr>
              <a:spLocks noChangeArrowheads="1"/>
            </p:cNvSpPr>
            <p:nvPr/>
          </p:nvSpPr>
          <p:spPr bwMode="auto">
            <a:xfrm>
              <a:off x="3132" y="1650"/>
              <a:ext cx="32" cy="15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71" name="Rectangle 631"/>
            <p:cNvSpPr>
              <a:spLocks noChangeArrowheads="1"/>
            </p:cNvSpPr>
            <p:nvPr/>
          </p:nvSpPr>
          <p:spPr bwMode="auto">
            <a:xfrm>
              <a:off x="3132" y="1672"/>
              <a:ext cx="32" cy="18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72" name="Freeform 632"/>
            <p:cNvSpPr>
              <a:spLocks/>
            </p:cNvSpPr>
            <p:nvPr/>
          </p:nvSpPr>
          <p:spPr bwMode="auto">
            <a:xfrm>
              <a:off x="2733" y="1472"/>
              <a:ext cx="102" cy="102"/>
            </a:xfrm>
            <a:custGeom>
              <a:avLst/>
              <a:gdLst>
                <a:gd name="T0" fmla="*/ 89 w 102"/>
                <a:gd name="T1" fmla="*/ 102 h 102"/>
                <a:gd name="T2" fmla="*/ 0 w 102"/>
                <a:gd name="T3" fmla="*/ 13 h 102"/>
                <a:gd name="T4" fmla="*/ 12 w 102"/>
                <a:gd name="T5" fmla="*/ 0 h 102"/>
                <a:gd name="T6" fmla="*/ 102 w 102"/>
                <a:gd name="T7" fmla="*/ 90 h 102"/>
                <a:gd name="T8" fmla="*/ 89 w 102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2">
                  <a:moveTo>
                    <a:pt x="89" y="102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02" y="90"/>
                  </a:lnTo>
                  <a:lnTo>
                    <a:pt x="89" y="102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73" name="Freeform 633"/>
            <p:cNvSpPr>
              <a:spLocks/>
            </p:cNvSpPr>
            <p:nvPr/>
          </p:nvSpPr>
          <p:spPr bwMode="auto">
            <a:xfrm>
              <a:off x="2731" y="1471"/>
              <a:ext cx="107" cy="105"/>
            </a:xfrm>
            <a:custGeom>
              <a:avLst/>
              <a:gdLst>
                <a:gd name="T0" fmla="*/ 91 w 107"/>
                <a:gd name="T1" fmla="*/ 103 h 105"/>
                <a:gd name="T2" fmla="*/ 93 w 107"/>
                <a:gd name="T3" fmla="*/ 102 h 105"/>
                <a:gd name="T4" fmla="*/ 3 w 107"/>
                <a:gd name="T5" fmla="*/ 12 h 105"/>
                <a:gd name="T6" fmla="*/ 2 w 107"/>
                <a:gd name="T7" fmla="*/ 14 h 105"/>
                <a:gd name="T8" fmla="*/ 3 w 107"/>
                <a:gd name="T9" fmla="*/ 15 h 105"/>
                <a:gd name="T10" fmla="*/ 16 w 107"/>
                <a:gd name="T11" fmla="*/ 2 h 105"/>
                <a:gd name="T12" fmla="*/ 14 w 107"/>
                <a:gd name="T13" fmla="*/ 1 h 105"/>
                <a:gd name="T14" fmla="*/ 14 w 107"/>
                <a:gd name="T15" fmla="*/ 2 h 105"/>
                <a:gd name="T16" fmla="*/ 104 w 107"/>
                <a:gd name="T17" fmla="*/ 91 h 105"/>
                <a:gd name="T18" fmla="*/ 104 w 107"/>
                <a:gd name="T19" fmla="*/ 91 h 105"/>
                <a:gd name="T20" fmla="*/ 104 w 107"/>
                <a:gd name="T21" fmla="*/ 89 h 105"/>
                <a:gd name="T22" fmla="*/ 91 w 107"/>
                <a:gd name="T23" fmla="*/ 102 h 105"/>
                <a:gd name="T24" fmla="*/ 91 w 107"/>
                <a:gd name="T25" fmla="*/ 103 h 105"/>
                <a:gd name="T26" fmla="*/ 93 w 107"/>
                <a:gd name="T27" fmla="*/ 102 h 105"/>
                <a:gd name="T28" fmla="*/ 91 w 107"/>
                <a:gd name="T29" fmla="*/ 103 h 105"/>
                <a:gd name="T30" fmla="*/ 93 w 107"/>
                <a:gd name="T31" fmla="*/ 103 h 105"/>
                <a:gd name="T32" fmla="*/ 105 w 107"/>
                <a:gd name="T33" fmla="*/ 91 h 105"/>
                <a:gd name="T34" fmla="*/ 107 w 107"/>
                <a:gd name="T35" fmla="*/ 91 h 105"/>
                <a:gd name="T36" fmla="*/ 105 w 107"/>
                <a:gd name="T37" fmla="*/ 89 h 105"/>
                <a:gd name="T38" fmla="*/ 16 w 107"/>
                <a:gd name="T39" fmla="*/ 1 h 105"/>
                <a:gd name="T40" fmla="*/ 14 w 107"/>
                <a:gd name="T41" fmla="*/ 0 h 105"/>
                <a:gd name="T42" fmla="*/ 14 w 107"/>
                <a:gd name="T43" fmla="*/ 1 h 105"/>
                <a:gd name="T44" fmla="*/ 2 w 107"/>
                <a:gd name="T45" fmla="*/ 12 h 105"/>
                <a:gd name="T46" fmla="*/ 0 w 107"/>
                <a:gd name="T47" fmla="*/ 14 h 105"/>
                <a:gd name="T48" fmla="*/ 2 w 107"/>
                <a:gd name="T49" fmla="*/ 15 h 105"/>
                <a:gd name="T50" fmla="*/ 91 w 107"/>
                <a:gd name="T51" fmla="*/ 103 h 105"/>
                <a:gd name="T52" fmla="*/ 91 w 107"/>
                <a:gd name="T53" fmla="*/ 105 h 105"/>
                <a:gd name="T54" fmla="*/ 93 w 107"/>
                <a:gd name="T55" fmla="*/ 103 h 105"/>
                <a:gd name="T56" fmla="*/ 91 w 107"/>
                <a:gd name="T57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5">
                  <a:moveTo>
                    <a:pt x="91" y="103"/>
                  </a:moveTo>
                  <a:lnTo>
                    <a:pt x="93" y="102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4" y="89"/>
                  </a:lnTo>
                  <a:lnTo>
                    <a:pt x="91" y="102"/>
                  </a:lnTo>
                  <a:lnTo>
                    <a:pt x="91" y="103"/>
                  </a:lnTo>
                  <a:lnTo>
                    <a:pt x="93" y="102"/>
                  </a:lnTo>
                  <a:lnTo>
                    <a:pt x="91" y="103"/>
                  </a:lnTo>
                  <a:lnTo>
                    <a:pt x="93" y="103"/>
                  </a:lnTo>
                  <a:lnTo>
                    <a:pt x="105" y="91"/>
                  </a:lnTo>
                  <a:lnTo>
                    <a:pt x="107" y="91"/>
                  </a:lnTo>
                  <a:lnTo>
                    <a:pt x="105" y="89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91" y="103"/>
                  </a:lnTo>
                  <a:lnTo>
                    <a:pt x="91" y="105"/>
                  </a:lnTo>
                  <a:lnTo>
                    <a:pt x="93" y="103"/>
                  </a:lnTo>
                  <a:lnTo>
                    <a:pt x="91" y="103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74" name="Freeform 634"/>
            <p:cNvSpPr>
              <a:spLocks/>
            </p:cNvSpPr>
            <p:nvPr/>
          </p:nvSpPr>
          <p:spPr bwMode="auto">
            <a:xfrm>
              <a:off x="2731" y="1471"/>
              <a:ext cx="107" cy="105"/>
            </a:xfrm>
            <a:custGeom>
              <a:avLst/>
              <a:gdLst>
                <a:gd name="T0" fmla="*/ 91 w 107"/>
                <a:gd name="T1" fmla="*/ 103 h 105"/>
                <a:gd name="T2" fmla="*/ 93 w 107"/>
                <a:gd name="T3" fmla="*/ 102 h 105"/>
                <a:gd name="T4" fmla="*/ 3 w 107"/>
                <a:gd name="T5" fmla="*/ 12 h 105"/>
                <a:gd name="T6" fmla="*/ 2 w 107"/>
                <a:gd name="T7" fmla="*/ 14 h 105"/>
                <a:gd name="T8" fmla="*/ 3 w 107"/>
                <a:gd name="T9" fmla="*/ 15 h 105"/>
                <a:gd name="T10" fmla="*/ 16 w 107"/>
                <a:gd name="T11" fmla="*/ 2 h 105"/>
                <a:gd name="T12" fmla="*/ 14 w 107"/>
                <a:gd name="T13" fmla="*/ 1 h 105"/>
                <a:gd name="T14" fmla="*/ 14 w 107"/>
                <a:gd name="T15" fmla="*/ 2 h 105"/>
                <a:gd name="T16" fmla="*/ 104 w 107"/>
                <a:gd name="T17" fmla="*/ 91 h 105"/>
                <a:gd name="T18" fmla="*/ 104 w 107"/>
                <a:gd name="T19" fmla="*/ 91 h 105"/>
                <a:gd name="T20" fmla="*/ 104 w 107"/>
                <a:gd name="T21" fmla="*/ 89 h 105"/>
                <a:gd name="T22" fmla="*/ 91 w 107"/>
                <a:gd name="T23" fmla="*/ 102 h 105"/>
                <a:gd name="T24" fmla="*/ 91 w 107"/>
                <a:gd name="T25" fmla="*/ 103 h 105"/>
                <a:gd name="T26" fmla="*/ 93 w 107"/>
                <a:gd name="T27" fmla="*/ 102 h 105"/>
                <a:gd name="T28" fmla="*/ 91 w 107"/>
                <a:gd name="T29" fmla="*/ 103 h 105"/>
                <a:gd name="T30" fmla="*/ 93 w 107"/>
                <a:gd name="T31" fmla="*/ 103 h 105"/>
                <a:gd name="T32" fmla="*/ 105 w 107"/>
                <a:gd name="T33" fmla="*/ 91 h 105"/>
                <a:gd name="T34" fmla="*/ 107 w 107"/>
                <a:gd name="T35" fmla="*/ 91 h 105"/>
                <a:gd name="T36" fmla="*/ 105 w 107"/>
                <a:gd name="T37" fmla="*/ 89 h 105"/>
                <a:gd name="T38" fmla="*/ 16 w 107"/>
                <a:gd name="T39" fmla="*/ 1 h 105"/>
                <a:gd name="T40" fmla="*/ 14 w 107"/>
                <a:gd name="T41" fmla="*/ 0 h 105"/>
                <a:gd name="T42" fmla="*/ 14 w 107"/>
                <a:gd name="T43" fmla="*/ 1 h 105"/>
                <a:gd name="T44" fmla="*/ 2 w 107"/>
                <a:gd name="T45" fmla="*/ 12 h 105"/>
                <a:gd name="T46" fmla="*/ 0 w 107"/>
                <a:gd name="T47" fmla="*/ 14 h 105"/>
                <a:gd name="T48" fmla="*/ 2 w 107"/>
                <a:gd name="T49" fmla="*/ 15 h 105"/>
                <a:gd name="T50" fmla="*/ 91 w 107"/>
                <a:gd name="T51" fmla="*/ 103 h 105"/>
                <a:gd name="T52" fmla="*/ 91 w 107"/>
                <a:gd name="T53" fmla="*/ 105 h 105"/>
                <a:gd name="T54" fmla="*/ 93 w 107"/>
                <a:gd name="T55" fmla="*/ 103 h 105"/>
                <a:gd name="T56" fmla="*/ 91 w 107"/>
                <a:gd name="T57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5">
                  <a:moveTo>
                    <a:pt x="91" y="103"/>
                  </a:moveTo>
                  <a:lnTo>
                    <a:pt x="93" y="102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4" y="89"/>
                  </a:lnTo>
                  <a:lnTo>
                    <a:pt x="91" y="102"/>
                  </a:lnTo>
                  <a:lnTo>
                    <a:pt x="91" y="103"/>
                  </a:lnTo>
                  <a:lnTo>
                    <a:pt x="93" y="102"/>
                  </a:lnTo>
                  <a:lnTo>
                    <a:pt x="91" y="103"/>
                  </a:lnTo>
                  <a:lnTo>
                    <a:pt x="93" y="103"/>
                  </a:lnTo>
                  <a:lnTo>
                    <a:pt x="105" y="91"/>
                  </a:lnTo>
                  <a:lnTo>
                    <a:pt x="107" y="91"/>
                  </a:lnTo>
                  <a:lnTo>
                    <a:pt x="105" y="89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91" y="103"/>
                  </a:lnTo>
                  <a:lnTo>
                    <a:pt x="91" y="105"/>
                  </a:lnTo>
                  <a:lnTo>
                    <a:pt x="93" y="103"/>
                  </a:lnTo>
                  <a:lnTo>
                    <a:pt x="91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75" name="Freeform 635"/>
            <p:cNvSpPr>
              <a:spLocks/>
            </p:cNvSpPr>
            <p:nvPr/>
          </p:nvSpPr>
          <p:spPr bwMode="auto">
            <a:xfrm>
              <a:off x="3088" y="1472"/>
              <a:ext cx="103" cy="102"/>
            </a:xfrm>
            <a:custGeom>
              <a:avLst/>
              <a:gdLst>
                <a:gd name="T0" fmla="*/ 103 w 103"/>
                <a:gd name="T1" fmla="*/ 13 h 102"/>
                <a:gd name="T2" fmla="*/ 13 w 103"/>
                <a:gd name="T3" fmla="*/ 102 h 102"/>
                <a:gd name="T4" fmla="*/ 0 w 103"/>
                <a:gd name="T5" fmla="*/ 90 h 102"/>
                <a:gd name="T6" fmla="*/ 90 w 103"/>
                <a:gd name="T7" fmla="*/ 0 h 102"/>
                <a:gd name="T8" fmla="*/ 103 w 103"/>
                <a:gd name="T9" fmla="*/ 1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2">
                  <a:moveTo>
                    <a:pt x="103" y="13"/>
                  </a:moveTo>
                  <a:lnTo>
                    <a:pt x="13" y="102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103" y="13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76" name="Freeform 636"/>
            <p:cNvSpPr>
              <a:spLocks/>
            </p:cNvSpPr>
            <p:nvPr/>
          </p:nvSpPr>
          <p:spPr bwMode="auto">
            <a:xfrm>
              <a:off x="3087" y="1471"/>
              <a:ext cx="106" cy="105"/>
            </a:xfrm>
            <a:custGeom>
              <a:avLst/>
              <a:gdLst>
                <a:gd name="T0" fmla="*/ 104 w 106"/>
                <a:gd name="T1" fmla="*/ 14 h 105"/>
                <a:gd name="T2" fmla="*/ 102 w 106"/>
                <a:gd name="T3" fmla="*/ 12 h 105"/>
                <a:gd name="T4" fmla="*/ 13 w 106"/>
                <a:gd name="T5" fmla="*/ 102 h 105"/>
                <a:gd name="T6" fmla="*/ 14 w 106"/>
                <a:gd name="T7" fmla="*/ 103 h 105"/>
                <a:gd name="T8" fmla="*/ 15 w 106"/>
                <a:gd name="T9" fmla="*/ 102 h 105"/>
                <a:gd name="T10" fmla="*/ 3 w 106"/>
                <a:gd name="T11" fmla="*/ 89 h 105"/>
                <a:gd name="T12" fmla="*/ 1 w 106"/>
                <a:gd name="T13" fmla="*/ 91 h 105"/>
                <a:gd name="T14" fmla="*/ 3 w 106"/>
                <a:gd name="T15" fmla="*/ 91 h 105"/>
                <a:gd name="T16" fmla="*/ 92 w 106"/>
                <a:gd name="T17" fmla="*/ 2 h 105"/>
                <a:gd name="T18" fmla="*/ 91 w 106"/>
                <a:gd name="T19" fmla="*/ 1 h 105"/>
                <a:gd name="T20" fmla="*/ 90 w 106"/>
                <a:gd name="T21" fmla="*/ 2 h 105"/>
                <a:gd name="T22" fmla="*/ 102 w 106"/>
                <a:gd name="T23" fmla="*/ 15 h 105"/>
                <a:gd name="T24" fmla="*/ 104 w 106"/>
                <a:gd name="T25" fmla="*/ 14 h 105"/>
                <a:gd name="T26" fmla="*/ 102 w 106"/>
                <a:gd name="T27" fmla="*/ 12 h 105"/>
                <a:gd name="T28" fmla="*/ 104 w 106"/>
                <a:gd name="T29" fmla="*/ 14 h 105"/>
                <a:gd name="T30" fmla="*/ 105 w 106"/>
                <a:gd name="T31" fmla="*/ 12 h 105"/>
                <a:gd name="T32" fmla="*/ 92 w 106"/>
                <a:gd name="T33" fmla="*/ 1 h 105"/>
                <a:gd name="T34" fmla="*/ 91 w 106"/>
                <a:gd name="T35" fmla="*/ 0 h 105"/>
                <a:gd name="T36" fmla="*/ 90 w 106"/>
                <a:gd name="T37" fmla="*/ 1 h 105"/>
                <a:gd name="T38" fmla="*/ 0 w 106"/>
                <a:gd name="T39" fmla="*/ 89 h 105"/>
                <a:gd name="T40" fmla="*/ 0 w 106"/>
                <a:gd name="T41" fmla="*/ 91 h 105"/>
                <a:gd name="T42" fmla="*/ 0 w 106"/>
                <a:gd name="T43" fmla="*/ 91 h 105"/>
                <a:gd name="T44" fmla="*/ 13 w 106"/>
                <a:gd name="T45" fmla="*/ 103 h 105"/>
                <a:gd name="T46" fmla="*/ 14 w 106"/>
                <a:gd name="T47" fmla="*/ 105 h 105"/>
                <a:gd name="T48" fmla="*/ 15 w 106"/>
                <a:gd name="T49" fmla="*/ 103 h 105"/>
                <a:gd name="T50" fmla="*/ 105 w 106"/>
                <a:gd name="T51" fmla="*/ 15 h 105"/>
                <a:gd name="T52" fmla="*/ 106 w 106"/>
                <a:gd name="T53" fmla="*/ 14 h 105"/>
                <a:gd name="T54" fmla="*/ 105 w 106"/>
                <a:gd name="T55" fmla="*/ 12 h 105"/>
                <a:gd name="T56" fmla="*/ 104 w 106"/>
                <a:gd name="T57" fmla="*/ 1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105">
                  <a:moveTo>
                    <a:pt x="104" y="14"/>
                  </a:moveTo>
                  <a:lnTo>
                    <a:pt x="102" y="12"/>
                  </a:lnTo>
                  <a:lnTo>
                    <a:pt x="13" y="102"/>
                  </a:lnTo>
                  <a:lnTo>
                    <a:pt x="14" y="103"/>
                  </a:lnTo>
                  <a:lnTo>
                    <a:pt x="15" y="102"/>
                  </a:lnTo>
                  <a:lnTo>
                    <a:pt x="3" y="89"/>
                  </a:lnTo>
                  <a:lnTo>
                    <a:pt x="1" y="91"/>
                  </a:lnTo>
                  <a:lnTo>
                    <a:pt x="3" y="91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90" y="2"/>
                  </a:lnTo>
                  <a:lnTo>
                    <a:pt x="102" y="15"/>
                  </a:lnTo>
                  <a:lnTo>
                    <a:pt x="104" y="14"/>
                  </a:lnTo>
                  <a:lnTo>
                    <a:pt x="102" y="12"/>
                  </a:lnTo>
                  <a:lnTo>
                    <a:pt x="104" y="14"/>
                  </a:lnTo>
                  <a:lnTo>
                    <a:pt x="105" y="12"/>
                  </a:lnTo>
                  <a:lnTo>
                    <a:pt x="92" y="1"/>
                  </a:lnTo>
                  <a:lnTo>
                    <a:pt x="91" y="0"/>
                  </a:lnTo>
                  <a:lnTo>
                    <a:pt x="90" y="1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3" y="103"/>
                  </a:lnTo>
                  <a:lnTo>
                    <a:pt x="14" y="105"/>
                  </a:lnTo>
                  <a:lnTo>
                    <a:pt x="15" y="103"/>
                  </a:lnTo>
                  <a:lnTo>
                    <a:pt x="105" y="15"/>
                  </a:lnTo>
                  <a:lnTo>
                    <a:pt x="106" y="14"/>
                  </a:lnTo>
                  <a:lnTo>
                    <a:pt x="105" y="12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77" name="Freeform 637"/>
            <p:cNvSpPr>
              <a:spLocks/>
            </p:cNvSpPr>
            <p:nvPr/>
          </p:nvSpPr>
          <p:spPr bwMode="auto">
            <a:xfrm>
              <a:off x="3087" y="1471"/>
              <a:ext cx="106" cy="105"/>
            </a:xfrm>
            <a:custGeom>
              <a:avLst/>
              <a:gdLst>
                <a:gd name="T0" fmla="*/ 104 w 106"/>
                <a:gd name="T1" fmla="*/ 14 h 105"/>
                <a:gd name="T2" fmla="*/ 102 w 106"/>
                <a:gd name="T3" fmla="*/ 12 h 105"/>
                <a:gd name="T4" fmla="*/ 13 w 106"/>
                <a:gd name="T5" fmla="*/ 102 h 105"/>
                <a:gd name="T6" fmla="*/ 14 w 106"/>
                <a:gd name="T7" fmla="*/ 103 h 105"/>
                <a:gd name="T8" fmla="*/ 15 w 106"/>
                <a:gd name="T9" fmla="*/ 102 h 105"/>
                <a:gd name="T10" fmla="*/ 3 w 106"/>
                <a:gd name="T11" fmla="*/ 89 h 105"/>
                <a:gd name="T12" fmla="*/ 1 w 106"/>
                <a:gd name="T13" fmla="*/ 91 h 105"/>
                <a:gd name="T14" fmla="*/ 3 w 106"/>
                <a:gd name="T15" fmla="*/ 91 h 105"/>
                <a:gd name="T16" fmla="*/ 92 w 106"/>
                <a:gd name="T17" fmla="*/ 2 h 105"/>
                <a:gd name="T18" fmla="*/ 91 w 106"/>
                <a:gd name="T19" fmla="*/ 1 h 105"/>
                <a:gd name="T20" fmla="*/ 90 w 106"/>
                <a:gd name="T21" fmla="*/ 2 h 105"/>
                <a:gd name="T22" fmla="*/ 102 w 106"/>
                <a:gd name="T23" fmla="*/ 15 h 105"/>
                <a:gd name="T24" fmla="*/ 104 w 106"/>
                <a:gd name="T25" fmla="*/ 14 h 105"/>
                <a:gd name="T26" fmla="*/ 102 w 106"/>
                <a:gd name="T27" fmla="*/ 12 h 105"/>
                <a:gd name="T28" fmla="*/ 104 w 106"/>
                <a:gd name="T29" fmla="*/ 14 h 105"/>
                <a:gd name="T30" fmla="*/ 105 w 106"/>
                <a:gd name="T31" fmla="*/ 12 h 105"/>
                <a:gd name="T32" fmla="*/ 92 w 106"/>
                <a:gd name="T33" fmla="*/ 1 h 105"/>
                <a:gd name="T34" fmla="*/ 91 w 106"/>
                <a:gd name="T35" fmla="*/ 0 h 105"/>
                <a:gd name="T36" fmla="*/ 90 w 106"/>
                <a:gd name="T37" fmla="*/ 1 h 105"/>
                <a:gd name="T38" fmla="*/ 0 w 106"/>
                <a:gd name="T39" fmla="*/ 89 h 105"/>
                <a:gd name="T40" fmla="*/ 0 w 106"/>
                <a:gd name="T41" fmla="*/ 91 h 105"/>
                <a:gd name="T42" fmla="*/ 0 w 106"/>
                <a:gd name="T43" fmla="*/ 91 h 105"/>
                <a:gd name="T44" fmla="*/ 13 w 106"/>
                <a:gd name="T45" fmla="*/ 103 h 105"/>
                <a:gd name="T46" fmla="*/ 14 w 106"/>
                <a:gd name="T47" fmla="*/ 105 h 105"/>
                <a:gd name="T48" fmla="*/ 15 w 106"/>
                <a:gd name="T49" fmla="*/ 103 h 105"/>
                <a:gd name="T50" fmla="*/ 105 w 106"/>
                <a:gd name="T51" fmla="*/ 15 h 105"/>
                <a:gd name="T52" fmla="*/ 106 w 106"/>
                <a:gd name="T53" fmla="*/ 14 h 105"/>
                <a:gd name="T54" fmla="*/ 105 w 106"/>
                <a:gd name="T55" fmla="*/ 12 h 105"/>
                <a:gd name="T56" fmla="*/ 104 w 106"/>
                <a:gd name="T57" fmla="*/ 1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105">
                  <a:moveTo>
                    <a:pt x="104" y="14"/>
                  </a:moveTo>
                  <a:lnTo>
                    <a:pt x="102" y="12"/>
                  </a:lnTo>
                  <a:lnTo>
                    <a:pt x="13" y="102"/>
                  </a:lnTo>
                  <a:lnTo>
                    <a:pt x="14" y="103"/>
                  </a:lnTo>
                  <a:lnTo>
                    <a:pt x="15" y="102"/>
                  </a:lnTo>
                  <a:lnTo>
                    <a:pt x="3" y="89"/>
                  </a:lnTo>
                  <a:lnTo>
                    <a:pt x="1" y="91"/>
                  </a:lnTo>
                  <a:lnTo>
                    <a:pt x="3" y="91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90" y="2"/>
                  </a:lnTo>
                  <a:lnTo>
                    <a:pt x="102" y="15"/>
                  </a:lnTo>
                  <a:lnTo>
                    <a:pt x="104" y="14"/>
                  </a:lnTo>
                  <a:lnTo>
                    <a:pt x="102" y="12"/>
                  </a:lnTo>
                  <a:lnTo>
                    <a:pt x="104" y="14"/>
                  </a:lnTo>
                  <a:lnTo>
                    <a:pt x="105" y="12"/>
                  </a:lnTo>
                  <a:lnTo>
                    <a:pt x="92" y="1"/>
                  </a:lnTo>
                  <a:lnTo>
                    <a:pt x="91" y="0"/>
                  </a:lnTo>
                  <a:lnTo>
                    <a:pt x="90" y="1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3" y="103"/>
                  </a:lnTo>
                  <a:lnTo>
                    <a:pt x="14" y="105"/>
                  </a:lnTo>
                  <a:lnTo>
                    <a:pt x="15" y="103"/>
                  </a:lnTo>
                  <a:lnTo>
                    <a:pt x="105" y="15"/>
                  </a:lnTo>
                  <a:lnTo>
                    <a:pt x="106" y="14"/>
                  </a:lnTo>
                  <a:lnTo>
                    <a:pt x="105" y="12"/>
                  </a:lnTo>
                  <a:lnTo>
                    <a:pt x="104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78" name="Rectangle 638"/>
            <p:cNvSpPr>
              <a:spLocks noChangeArrowheads="1"/>
            </p:cNvSpPr>
            <p:nvPr/>
          </p:nvSpPr>
          <p:spPr bwMode="auto">
            <a:xfrm>
              <a:off x="2748" y="1688"/>
              <a:ext cx="1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79" name="Freeform 639"/>
            <p:cNvSpPr>
              <a:spLocks/>
            </p:cNvSpPr>
            <p:nvPr/>
          </p:nvSpPr>
          <p:spPr bwMode="auto">
            <a:xfrm>
              <a:off x="2747" y="1686"/>
              <a:ext cx="15" cy="14"/>
            </a:xfrm>
            <a:custGeom>
              <a:avLst/>
              <a:gdLst>
                <a:gd name="T0" fmla="*/ 14 w 15"/>
                <a:gd name="T1" fmla="*/ 13 h 14"/>
                <a:gd name="T2" fmla="*/ 14 w 15"/>
                <a:gd name="T3" fmla="*/ 11 h 14"/>
                <a:gd name="T4" fmla="*/ 1 w 15"/>
                <a:gd name="T5" fmla="*/ 11 h 14"/>
                <a:gd name="T6" fmla="*/ 1 w 15"/>
                <a:gd name="T7" fmla="*/ 13 h 14"/>
                <a:gd name="T8" fmla="*/ 3 w 15"/>
                <a:gd name="T9" fmla="*/ 13 h 14"/>
                <a:gd name="T10" fmla="*/ 3 w 15"/>
                <a:gd name="T11" fmla="*/ 2 h 14"/>
                <a:gd name="T12" fmla="*/ 1 w 15"/>
                <a:gd name="T13" fmla="*/ 2 h 14"/>
                <a:gd name="T14" fmla="*/ 1 w 15"/>
                <a:gd name="T15" fmla="*/ 3 h 14"/>
                <a:gd name="T16" fmla="*/ 14 w 15"/>
                <a:gd name="T17" fmla="*/ 3 h 14"/>
                <a:gd name="T18" fmla="*/ 14 w 15"/>
                <a:gd name="T19" fmla="*/ 2 h 14"/>
                <a:gd name="T20" fmla="*/ 12 w 15"/>
                <a:gd name="T21" fmla="*/ 2 h 14"/>
                <a:gd name="T22" fmla="*/ 12 w 15"/>
                <a:gd name="T23" fmla="*/ 13 h 14"/>
                <a:gd name="T24" fmla="*/ 14 w 15"/>
                <a:gd name="T25" fmla="*/ 13 h 14"/>
                <a:gd name="T26" fmla="*/ 14 w 15"/>
                <a:gd name="T27" fmla="*/ 11 h 14"/>
                <a:gd name="T28" fmla="*/ 14 w 15"/>
                <a:gd name="T29" fmla="*/ 13 h 14"/>
                <a:gd name="T30" fmla="*/ 15 w 15"/>
                <a:gd name="T31" fmla="*/ 13 h 14"/>
                <a:gd name="T32" fmla="*/ 15 w 15"/>
                <a:gd name="T33" fmla="*/ 2 h 14"/>
                <a:gd name="T34" fmla="*/ 15 w 15"/>
                <a:gd name="T35" fmla="*/ 0 h 14"/>
                <a:gd name="T36" fmla="*/ 14 w 15"/>
                <a:gd name="T37" fmla="*/ 0 h 14"/>
                <a:gd name="T38" fmla="*/ 1 w 15"/>
                <a:gd name="T39" fmla="*/ 0 h 14"/>
                <a:gd name="T40" fmla="*/ 0 w 15"/>
                <a:gd name="T41" fmla="*/ 0 h 14"/>
                <a:gd name="T42" fmla="*/ 0 w 15"/>
                <a:gd name="T43" fmla="*/ 2 h 14"/>
                <a:gd name="T44" fmla="*/ 0 w 15"/>
                <a:gd name="T45" fmla="*/ 13 h 14"/>
                <a:gd name="T46" fmla="*/ 0 w 15"/>
                <a:gd name="T47" fmla="*/ 14 h 14"/>
                <a:gd name="T48" fmla="*/ 1 w 15"/>
                <a:gd name="T49" fmla="*/ 14 h 14"/>
                <a:gd name="T50" fmla="*/ 14 w 15"/>
                <a:gd name="T51" fmla="*/ 14 h 14"/>
                <a:gd name="T52" fmla="*/ 15 w 15"/>
                <a:gd name="T53" fmla="*/ 14 h 14"/>
                <a:gd name="T54" fmla="*/ 15 w 15"/>
                <a:gd name="T55" fmla="*/ 13 h 14"/>
                <a:gd name="T56" fmla="*/ 14 w 15"/>
                <a:gd name="T5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" h="14">
                  <a:moveTo>
                    <a:pt x="14" y="13"/>
                  </a:moveTo>
                  <a:lnTo>
                    <a:pt x="14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80" name="Freeform 640"/>
            <p:cNvSpPr>
              <a:spLocks/>
            </p:cNvSpPr>
            <p:nvPr/>
          </p:nvSpPr>
          <p:spPr bwMode="auto">
            <a:xfrm>
              <a:off x="2747" y="1686"/>
              <a:ext cx="15" cy="14"/>
            </a:xfrm>
            <a:custGeom>
              <a:avLst/>
              <a:gdLst>
                <a:gd name="T0" fmla="*/ 14 w 15"/>
                <a:gd name="T1" fmla="*/ 13 h 14"/>
                <a:gd name="T2" fmla="*/ 14 w 15"/>
                <a:gd name="T3" fmla="*/ 11 h 14"/>
                <a:gd name="T4" fmla="*/ 1 w 15"/>
                <a:gd name="T5" fmla="*/ 11 h 14"/>
                <a:gd name="T6" fmla="*/ 1 w 15"/>
                <a:gd name="T7" fmla="*/ 13 h 14"/>
                <a:gd name="T8" fmla="*/ 3 w 15"/>
                <a:gd name="T9" fmla="*/ 13 h 14"/>
                <a:gd name="T10" fmla="*/ 3 w 15"/>
                <a:gd name="T11" fmla="*/ 2 h 14"/>
                <a:gd name="T12" fmla="*/ 1 w 15"/>
                <a:gd name="T13" fmla="*/ 2 h 14"/>
                <a:gd name="T14" fmla="*/ 1 w 15"/>
                <a:gd name="T15" fmla="*/ 3 h 14"/>
                <a:gd name="T16" fmla="*/ 14 w 15"/>
                <a:gd name="T17" fmla="*/ 3 h 14"/>
                <a:gd name="T18" fmla="*/ 14 w 15"/>
                <a:gd name="T19" fmla="*/ 2 h 14"/>
                <a:gd name="T20" fmla="*/ 12 w 15"/>
                <a:gd name="T21" fmla="*/ 2 h 14"/>
                <a:gd name="T22" fmla="*/ 12 w 15"/>
                <a:gd name="T23" fmla="*/ 13 h 14"/>
                <a:gd name="T24" fmla="*/ 14 w 15"/>
                <a:gd name="T25" fmla="*/ 13 h 14"/>
                <a:gd name="T26" fmla="*/ 14 w 15"/>
                <a:gd name="T27" fmla="*/ 11 h 14"/>
                <a:gd name="T28" fmla="*/ 14 w 15"/>
                <a:gd name="T29" fmla="*/ 13 h 14"/>
                <a:gd name="T30" fmla="*/ 15 w 15"/>
                <a:gd name="T31" fmla="*/ 13 h 14"/>
                <a:gd name="T32" fmla="*/ 15 w 15"/>
                <a:gd name="T33" fmla="*/ 2 h 14"/>
                <a:gd name="T34" fmla="*/ 15 w 15"/>
                <a:gd name="T35" fmla="*/ 0 h 14"/>
                <a:gd name="T36" fmla="*/ 14 w 15"/>
                <a:gd name="T37" fmla="*/ 0 h 14"/>
                <a:gd name="T38" fmla="*/ 1 w 15"/>
                <a:gd name="T39" fmla="*/ 0 h 14"/>
                <a:gd name="T40" fmla="*/ 0 w 15"/>
                <a:gd name="T41" fmla="*/ 0 h 14"/>
                <a:gd name="T42" fmla="*/ 0 w 15"/>
                <a:gd name="T43" fmla="*/ 2 h 14"/>
                <a:gd name="T44" fmla="*/ 0 w 15"/>
                <a:gd name="T45" fmla="*/ 13 h 14"/>
                <a:gd name="T46" fmla="*/ 0 w 15"/>
                <a:gd name="T47" fmla="*/ 14 h 14"/>
                <a:gd name="T48" fmla="*/ 1 w 15"/>
                <a:gd name="T49" fmla="*/ 14 h 14"/>
                <a:gd name="T50" fmla="*/ 14 w 15"/>
                <a:gd name="T51" fmla="*/ 14 h 14"/>
                <a:gd name="T52" fmla="*/ 15 w 15"/>
                <a:gd name="T53" fmla="*/ 14 h 14"/>
                <a:gd name="T54" fmla="*/ 15 w 15"/>
                <a:gd name="T55" fmla="*/ 13 h 14"/>
                <a:gd name="T56" fmla="*/ 14 w 15"/>
                <a:gd name="T5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" h="14">
                  <a:moveTo>
                    <a:pt x="14" y="13"/>
                  </a:moveTo>
                  <a:lnTo>
                    <a:pt x="14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4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81" name="Rectangle 641"/>
            <p:cNvSpPr>
              <a:spLocks noChangeArrowheads="1"/>
            </p:cNvSpPr>
            <p:nvPr/>
          </p:nvSpPr>
          <p:spPr bwMode="auto">
            <a:xfrm>
              <a:off x="2799" y="1688"/>
              <a:ext cx="1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82" name="Freeform 642"/>
            <p:cNvSpPr>
              <a:spLocks/>
            </p:cNvSpPr>
            <p:nvPr/>
          </p:nvSpPr>
          <p:spPr bwMode="auto">
            <a:xfrm>
              <a:off x="2797" y="1686"/>
              <a:ext cx="16" cy="14"/>
            </a:xfrm>
            <a:custGeom>
              <a:avLst/>
              <a:gdLst>
                <a:gd name="T0" fmla="*/ 14 w 16"/>
                <a:gd name="T1" fmla="*/ 13 h 14"/>
                <a:gd name="T2" fmla="*/ 14 w 16"/>
                <a:gd name="T3" fmla="*/ 11 h 14"/>
                <a:gd name="T4" fmla="*/ 2 w 16"/>
                <a:gd name="T5" fmla="*/ 11 h 14"/>
                <a:gd name="T6" fmla="*/ 2 w 16"/>
                <a:gd name="T7" fmla="*/ 13 h 14"/>
                <a:gd name="T8" fmla="*/ 3 w 16"/>
                <a:gd name="T9" fmla="*/ 13 h 14"/>
                <a:gd name="T10" fmla="*/ 3 w 16"/>
                <a:gd name="T11" fmla="*/ 2 h 14"/>
                <a:gd name="T12" fmla="*/ 2 w 16"/>
                <a:gd name="T13" fmla="*/ 2 h 14"/>
                <a:gd name="T14" fmla="*/ 2 w 16"/>
                <a:gd name="T15" fmla="*/ 3 h 14"/>
                <a:gd name="T16" fmla="*/ 14 w 16"/>
                <a:gd name="T17" fmla="*/ 3 h 14"/>
                <a:gd name="T18" fmla="*/ 14 w 16"/>
                <a:gd name="T19" fmla="*/ 2 h 14"/>
                <a:gd name="T20" fmla="*/ 13 w 16"/>
                <a:gd name="T21" fmla="*/ 2 h 14"/>
                <a:gd name="T22" fmla="*/ 13 w 16"/>
                <a:gd name="T23" fmla="*/ 13 h 14"/>
                <a:gd name="T24" fmla="*/ 14 w 16"/>
                <a:gd name="T25" fmla="*/ 13 h 14"/>
                <a:gd name="T26" fmla="*/ 14 w 16"/>
                <a:gd name="T27" fmla="*/ 11 h 14"/>
                <a:gd name="T28" fmla="*/ 14 w 16"/>
                <a:gd name="T29" fmla="*/ 13 h 14"/>
                <a:gd name="T30" fmla="*/ 16 w 16"/>
                <a:gd name="T31" fmla="*/ 13 h 14"/>
                <a:gd name="T32" fmla="*/ 16 w 16"/>
                <a:gd name="T33" fmla="*/ 2 h 14"/>
                <a:gd name="T34" fmla="*/ 16 w 16"/>
                <a:gd name="T35" fmla="*/ 0 h 14"/>
                <a:gd name="T36" fmla="*/ 14 w 16"/>
                <a:gd name="T37" fmla="*/ 0 h 14"/>
                <a:gd name="T38" fmla="*/ 2 w 16"/>
                <a:gd name="T39" fmla="*/ 0 h 14"/>
                <a:gd name="T40" fmla="*/ 0 w 16"/>
                <a:gd name="T41" fmla="*/ 0 h 14"/>
                <a:gd name="T42" fmla="*/ 0 w 16"/>
                <a:gd name="T43" fmla="*/ 2 h 14"/>
                <a:gd name="T44" fmla="*/ 0 w 16"/>
                <a:gd name="T45" fmla="*/ 13 h 14"/>
                <a:gd name="T46" fmla="*/ 0 w 16"/>
                <a:gd name="T47" fmla="*/ 14 h 14"/>
                <a:gd name="T48" fmla="*/ 2 w 16"/>
                <a:gd name="T49" fmla="*/ 14 h 14"/>
                <a:gd name="T50" fmla="*/ 14 w 16"/>
                <a:gd name="T51" fmla="*/ 14 h 14"/>
                <a:gd name="T52" fmla="*/ 16 w 16"/>
                <a:gd name="T53" fmla="*/ 14 h 14"/>
                <a:gd name="T54" fmla="*/ 16 w 16"/>
                <a:gd name="T55" fmla="*/ 13 h 14"/>
                <a:gd name="T56" fmla="*/ 14 w 16"/>
                <a:gd name="T5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" h="14">
                  <a:moveTo>
                    <a:pt x="14" y="13"/>
                  </a:moveTo>
                  <a:lnTo>
                    <a:pt x="14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83" name="Freeform 643"/>
            <p:cNvSpPr>
              <a:spLocks/>
            </p:cNvSpPr>
            <p:nvPr/>
          </p:nvSpPr>
          <p:spPr bwMode="auto">
            <a:xfrm>
              <a:off x="2797" y="1686"/>
              <a:ext cx="16" cy="14"/>
            </a:xfrm>
            <a:custGeom>
              <a:avLst/>
              <a:gdLst>
                <a:gd name="T0" fmla="*/ 14 w 16"/>
                <a:gd name="T1" fmla="*/ 13 h 14"/>
                <a:gd name="T2" fmla="*/ 14 w 16"/>
                <a:gd name="T3" fmla="*/ 11 h 14"/>
                <a:gd name="T4" fmla="*/ 2 w 16"/>
                <a:gd name="T5" fmla="*/ 11 h 14"/>
                <a:gd name="T6" fmla="*/ 2 w 16"/>
                <a:gd name="T7" fmla="*/ 13 h 14"/>
                <a:gd name="T8" fmla="*/ 3 w 16"/>
                <a:gd name="T9" fmla="*/ 13 h 14"/>
                <a:gd name="T10" fmla="*/ 3 w 16"/>
                <a:gd name="T11" fmla="*/ 2 h 14"/>
                <a:gd name="T12" fmla="*/ 2 w 16"/>
                <a:gd name="T13" fmla="*/ 2 h 14"/>
                <a:gd name="T14" fmla="*/ 2 w 16"/>
                <a:gd name="T15" fmla="*/ 3 h 14"/>
                <a:gd name="T16" fmla="*/ 14 w 16"/>
                <a:gd name="T17" fmla="*/ 3 h 14"/>
                <a:gd name="T18" fmla="*/ 14 w 16"/>
                <a:gd name="T19" fmla="*/ 2 h 14"/>
                <a:gd name="T20" fmla="*/ 13 w 16"/>
                <a:gd name="T21" fmla="*/ 2 h 14"/>
                <a:gd name="T22" fmla="*/ 13 w 16"/>
                <a:gd name="T23" fmla="*/ 13 h 14"/>
                <a:gd name="T24" fmla="*/ 14 w 16"/>
                <a:gd name="T25" fmla="*/ 13 h 14"/>
                <a:gd name="T26" fmla="*/ 14 w 16"/>
                <a:gd name="T27" fmla="*/ 11 h 14"/>
                <a:gd name="T28" fmla="*/ 14 w 16"/>
                <a:gd name="T29" fmla="*/ 13 h 14"/>
                <a:gd name="T30" fmla="*/ 16 w 16"/>
                <a:gd name="T31" fmla="*/ 13 h 14"/>
                <a:gd name="T32" fmla="*/ 16 w 16"/>
                <a:gd name="T33" fmla="*/ 2 h 14"/>
                <a:gd name="T34" fmla="*/ 16 w 16"/>
                <a:gd name="T35" fmla="*/ 0 h 14"/>
                <a:gd name="T36" fmla="*/ 14 w 16"/>
                <a:gd name="T37" fmla="*/ 0 h 14"/>
                <a:gd name="T38" fmla="*/ 2 w 16"/>
                <a:gd name="T39" fmla="*/ 0 h 14"/>
                <a:gd name="T40" fmla="*/ 0 w 16"/>
                <a:gd name="T41" fmla="*/ 0 h 14"/>
                <a:gd name="T42" fmla="*/ 0 w 16"/>
                <a:gd name="T43" fmla="*/ 2 h 14"/>
                <a:gd name="T44" fmla="*/ 0 w 16"/>
                <a:gd name="T45" fmla="*/ 13 h 14"/>
                <a:gd name="T46" fmla="*/ 0 w 16"/>
                <a:gd name="T47" fmla="*/ 14 h 14"/>
                <a:gd name="T48" fmla="*/ 2 w 16"/>
                <a:gd name="T49" fmla="*/ 14 h 14"/>
                <a:gd name="T50" fmla="*/ 14 w 16"/>
                <a:gd name="T51" fmla="*/ 14 h 14"/>
                <a:gd name="T52" fmla="*/ 16 w 16"/>
                <a:gd name="T53" fmla="*/ 14 h 14"/>
                <a:gd name="T54" fmla="*/ 16 w 16"/>
                <a:gd name="T55" fmla="*/ 13 h 14"/>
                <a:gd name="T56" fmla="*/ 14 w 16"/>
                <a:gd name="T5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" h="14">
                  <a:moveTo>
                    <a:pt x="14" y="13"/>
                  </a:moveTo>
                  <a:lnTo>
                    <a:pt x="14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4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84" name="Freeform 644"/>
            <p:cNvSpPr>
              <a:spLocks noEditPoints="1"/>
            </p:cNvSpPr>
            <p:nvPr/>
          </p:nvSpPr>
          <p:spPr bwMode="auto">
            <a:xfrm>
              <a:off x="3328" y="1511"/>
              <a:ext cx="470" cy="277"/>
            </a:xfrm>
            <a:custGeom>
              <a:avLst/>
              <a:gdLst>
                <a:gd name="T0" fmla="*/ 470 w 470"/>
                <a:gd name="T1" fmla="*/ 11 h 277"/>
                <a:gd name="T2" fmla="*/ 459 w 470"/>
                <a:gd name="T3" fmla="*/ 32 h 277"/>
                <a:gd name="T4" fmla="*/ 452 w 470"/>
                <a:gd name="T5" fmla="*/ 66 h 277"/>
                <a:gd name="T6" fmla="*/ 456 w 470"/>
                <a:gd name="T7" fmla="*/ 42 h 277"/>
                <a:gd name="T8" fmla="*/ 439 w 470"/>
                <a:gd name="T9" fmla="*/ 97 h 277"/>
                <a:gd name="T10" fmla="*/ 443 w 470"/>
                <a:gd name="T11" fmla="*/ 74 h 277"/>
                <a:gd name="T12" fmla="*/ 439 w 470"/>
                <a:gd name="T13" fmla="*/ 97 h 277"/>
                <a:gd name="T14" fmla="*/ 434 w 470"/>
                <a:gd name="T15" fmla="*/ 107 h 277"/>
                <a:gd name="T16" fmla="*/ 420 w 470"/>
                <a:gd name="T17" fmla="*/ 125 h 277"/>
                <a:gd name="T18" fmla="*/ 407 w 470"/>
                <a:gd name="T19" fmla="*/ 156 h 277"/>
                <a:gd name="T20" fmla="*/ 415 w 470"/>
                <a:gd name="T21" fmla="*/ 135 h 277"/>
                <a:gd name="T22" fmla="*/ 389 w 470"/>
                <a:gd name="T23" fmla="*/ 185 h 277"/>
                <a:gd name="T24" fmla="*/ 397 w 470"/>
                <a:gd name="T25" fmla="*/ 164 h 277"/>
                <a:gd name="T26" fmla="*/ 389 w 470"/>
                <a:gd name="T27" fmla="*/ 185 h 277"/>
                <a:gd name="T28" fmla="*/ 382 w 470"/>
                <a:gd name="T29" fmla="*/ 193 h 277"/>
                <a:gd name="T30" fmla="*/ 364 w 470"/>
                <a:gd name="T31" fmla="*/ 207 h 277"/>
                <a:gd name="T32" fmla="*/ 343 w 470"/>
                <a:gd name="T33" fmla="*/ 234 h 277"/>
                <a:gd name="T34" fmla="*/ 357 w 470"/>
                <a:gd name="T35" fmla="*/ 216 h 277"/>
                <a:gd name="T36" fmla="*/ 315 w 470"/>
                <a:gd name="T37" fmla="*/ 254 h 277"/>
                <a:gd name="T38" fmla="*/ 331 w 470"/>
                <a:gd name="T39" fmla="*/ 238 h 277"/>
                <a:gd name="T40" fmla="*/ 315 w 470"/>
                <a:gd name="T41" fmla="*/ 254 h 277"/>
                <a:gd name="T42" fmla="*/ 305 w 470"/>
                <a:gd name="T43" fmla="*/ 259 h 277"/>
                <a:gd name="T44" fmla="*/ 284 w 470"/>
                <a:gd name="T45" fmla="*/ 265 h 277"/>
                <a:gd name="T46" fmla="*/ 252 w 470"/>
                <a:gd name="T47" fmla="*/ 276 h 277"/>
                <a:gd name="T48" fmla="*/ 273 w 470"/>
                <a:gd name="T49" fmla="*/ 268 h 277"/>
                <a:gd name="T50" fmla="*/ 252 w 470"/>
                <a:gd name="T51" fmla="*/ 272 h 277"/>
                <a:gd name="T52" fmla="*/ 218 w 470"/>
                <a:gd name="T53" fmla="*/ 276 h 277"/>
                <a:gd name="T54" fmla="*/ 240 w 470"/>
                <a:gd name="T55" fmla="*/ 277 h 277"/>
                <a:gd name="T56" fmla="*/ 233 w 470"/>
                <a:gd name="T57" fmla="*/ 273 h 277"/>
                <a:gd name="T58" fmla="*/ 218 w 470"/>
                <a:gd name="T59" fmla="*/ 276 h 277"/>
                <a:gd name="T60" fmla="*/ 196 w 470"/>
                <a:gd name="T61" fmla="*/ 273 h 277"/>
                <a:gd name="T62" fmla="*/ 207 w 470"/>
                <a:gd name="T63" fmla="*/ 270 h 277"/>
                <a:gd name="T64" fmla="*/ 184 w 470"/>
                <a:gd name="T65" fmla="*/ 269 h 277"/>
                <a:gd name="T66" fmla="*/ 173 w 470"/>
                <a:gd name="T67" fmla="*/ 266 h 277"/>
                <a:gd name="T68" fmla="*/ 155 w 470"/>
                <a:gd name="T69" fmla="*/ 252 h 277"/>
                <a:gd name="T70" fmla="*/ 126 w 470"/>
                <a:gd name="T71" fmla="*/ 237 h 277"/>
                <a:gd name="T72" fmla="*/ 147 w 470"/>
                <a:gd name="T73" fmla="*/ 247 h 277"/>
                <a:gd name="T74" fmla="*/ 102 w 470"/>
                <a:gd name="T75" fmla="*/ 213 h 277"/>
                <a:gd name="T76" fmla="*/ 120 w 470"/>
                <a:gd name="T77" fmla="*/ 226 h 277"/>
                <a:gd name="T78" fmla="*/ 102 w 470"/>
                <a:gd name="T79" fmla="*/ 213 h 277"/>
                <a:gd name="T80" fmla="*/ 93 w 470"/>
                <a:gd name="T81" fmla="*/ 205 h 277"/>
                <a:gd name="T82" fmla="*/ 84 w 470"/>
                <a:gd name="T83" fmla="*/ 184 h 277"/>
                <a:gd name="T84" fmla="*/ 61 w 470"/>
                <a:gd name="T85" fmla="*/ 158 h 277"/>
                <a:gd name="T86" fmla="*/ 77 w 470"/>
                <a:gd name="T87" fmla="*/ 175 h 277"/>
                <a:gd name="T88" fmla="*/ 46 w 470"/>
                <a:gd name="T89" fmla="*/ 129 h 277"/>
                <a:gd name="T90" fmla="*/ 60 w 470"/>
                <a:gd name="T91" fmla="*/ 146 h 277"/>
                <a:gd name="T92" fmla="*/ 46 w 470"/>
                <a:gd name="T93" fmla="*/ 129 h 277"/>
                <a:gd name="T94" fmla="*/ 40 w 470"/>
                <a:gd name="T95" fmla="*/ 118 h 277"/>
                <a:gd name="T96" fmla="*/ 35 w 470"/>
                <a:gd name="T97" fmla="*/ 95 h 277"/>
                <a:gd name="T98" fmla="*/ 19 w 470"/>
                <a:gd name="T99" fmla="*/ 66 h 277"/>
                <a:gd name="T100" fmla="*/ 31 w 470"/>
                <a:gd name="T101" fmla="*/ 86 h 277"/>
                <a:gd name="T102" fmla="*/ 8 w 470"/>
                <a:gd name="T103" fmla="*/ 34 h 277"/>
                <a:gd name="T104" fmla="*/ 19 w 470"/>
                <a:gd name="T105" fmla="*/ 55 h 277"/>
                <a:gd name="T106" fmla="*/ 8 w 470"/>
                <a:gd name="T107" fmla="*/ 34 h 277"/>
                <a:gd name="T108" fmla="*/ 5 w 470"/>
                <a:gd name="T109" fmla="*/ 23 h 277"/>
                <a:gd name="T110" fmla="*/ 5 w 470"/>
                <a:gd name="T111" fmla="*/ 6 h 277"/>
                <a:gd name="T112" fmla="*/ 0 w 470"/>
                <a:gd name="T113" fmla="*/ 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0" h="277">
                  <a:moveTo>
                    <a:pt x="463" y="34"/>
                  </a:moveTo>
                  <a:lnTo>
                    <a:pt x="463" y="34"/>
                  </a:lnTo>
                  <a:lnTo>
                    <a:pt x="470" y="11"/>
                  </a:lnTo>
                  <a:lnTo>
                    <a:pt x="466" y="11"/>
                  </a:lnTo>
                  <a:lnTo>
                    <a:pt x="466" y="11"/>
                  </a:lnTo>
                  <a:lnTo>
                    <a:pt x="459" y="32"/>
                  </a:lnTo>
                  <a:lnTo>
                    <a:pt x="463" y="34"/>
                  </a:lnTo>
                  <a:close/>
                  <a:moveTo>
                    <a:pt x="452" y="66"/>
                  </a:moveTo>
                  <a:lnTo>
                    <a:pt x="452" y="66"/>
                  </a:lnTo>
                  <a:lnTo>
                    <a:pt x="460" y="44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48" y="63"/>
                  </a:lnTo>
                  <a:lnTo>
                    <a:pt x="452" y="66"/>
                  </a:lnTo>
                  <a:close/>
                  <a:moveTo>
                    <a:pt x="439" y="97"/>
                  </a:moveTo>
                  <a:lnTo>
                    <a:pt x="439" y="97"/>
                  </a:lnTo>
                  <a:lnTo>
                    <a:pt x="448" y="76"/>
                  </a:lnTo>
                  <a:lnTo>
                    <a:pt x="443" y="74"/>
                  </a:lnTo>
                  <a:lnTo>
                    <a:pt x="443" y="74"/>
                  </a:lnTo>
                  <a:lnTo>
                    <a:pt x="435" y="95"/>
                  </a:lnTo>
                  <a:lnTo>
                    <a:pt x="439" y="97"/>
                  </a:lnTo>
                  <a:close/>
                  <a:moveTo>
                    <a:pt x="424" y="128"/>
                  </a:moveTo>
                  <a:lnTo>
                    <a:pt x="424" y="128"/>
                  </a:lnTo>
                  <a:lnTo>
                    <a:pt x="434" y="107"/>
                  </a:lnTo>
                  <a:lnTo>
                    <a:pt x="429" y="105"/>
                  </a:lnTo>
                  <a:lnTo>
                    <a:pt x="429" y="105"/>
                  </a:lnTo>
                  <a:lnTo>
                    <a:pt x="420" y="125"/>
                  </a:lnTo>
                  <a:lnTo>
                    <a:pt x="424" y="128"/>
                  </a:lnTo>
                  <a:close/>
                  <a:moveTo>
                    <a:pt x="407" y="156"/>
                  </a:moveTo>
                  <a:lnTo>
                    <a:pt x="407" y="156"/>
                  </a:lnTo>
                  <a:lnTo>
                    <a:pt x="418" y="137"/>
                  </a:lnTo>
                  <a:lnTo>
                    <a:pt x="415" y="135"/>
                  </a:lnTo>
                  <a:lnTo>
                    <a:pt x="415" y="135"/>
                  </a:lnTo>
                  <a:lnTo>
                    <a:pt x="404" y="154"/>
                  </a:lnTo>
                  <a:lnTo>
                    <a:pt x="407" y="156"/>
                  </a:lnTo>
                  <a:close/>
                  <a:moveTo>
                    <a:pt x="389" y="185"/>
                  </a:moveTo>
                  <a:lnTo>
                    <a:pt x="389" y="185"/>
                  </a:lnTo>
                  <a:lnTo>
                    <a:pt x="401" y="165"/>
                  </a:lnTo>
                  <a:lnTo>
                    <a:pt x="397" y="164"/>
                  </a:lnTo>
                  <a:lnTo>
                    <a:pt x="397" y="164"/>
                  </a:lnTo>
                  <a:lnTo>
                    <a:pt x="385" y="182"/>
                  </a:lnTo>
                  <a:lnTo>
                    <a:pt x="389" y="185"/>
                  </a:lnTo>
                  <a:close/>
                  <a:moveTo>
                    <a:pt x="366" y="210"/>
                  </a:moveTo>
                  <a:lnTo>
                    <a:pt x="366" y="210"/>
                  </a:lnTo>
                  <a:lnTo>
                    <a:pt x="382" y="193"/>
                  </a:lnTo>
                  <a:lnTo>
                    <a:pt x="378" y="191"/>
                  </a:lnTo>
                  <a:lnTo>
                    <a:pt x="378" y="191"/>
                  </a:lnTo>
                  <a:lnTo>
                    <a:pt x="364" y="207"/>
                  </a:lnTo>
                  <a:lnTo>
                    <a:pt x="366" y="210"/>
                  </a:lnTo>
                  <a:close/>
                  <a:moveTo>
                    <a:pt x="343" y="234"/>
                  </a:moveTo>
                  <a:lnTo>
                    <a:pt x="343" y="234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7" y="216"/>
                  </a:lnTo>
                  <a:lnTo>
                    <a:pt x="340" y="231"/>
                  </a:lnTo>
                  <a:lnTo>
                    <a:pt x="343" y="234"/>
                  </a:lnTo>
                  <a:close/>
                  <a:moveTo>
                    <a:pt x="315" y="254"/>
                  </a:moveTo>
                  <a:lnTo>
                    <a:pt x="315" y="254"/>
                  </a:lnTo>
                  <a:lnTo>
                    <a:pt x="334" y="241"/>
                  </a:lnTo>
                  <a:lnTo>
                    <a:pt x="331" y="238"/>
                  </a:lnTo>
                  <a:lnTo>
                    <a:pt x="331" y="238"/>
                  </a:lnTo>
                  <a:lnTo>
                    <a:pt x="313" y="251"/>
                  </a:lnTo>
                  <a:lnTo>
                    <a:pt x="315" y="254"/>
                  </a:lnTo>
                  <a:close/>
                  <a:moveTo>
                    <a:pt x="285" y="269"/>
                  </a:moveTo>
                  <a:lnTo>
                    <a:pt x="285" y="269"/>
                  </a:lnTo>
                  <a:lnTo>
                    <a:pt x="305" y="259"/>
                  </a:lnTo>
                  <a:lnTo>
                    <a:pt x="303" y="256"/>
                  </a:lnTo>
                  <a:lnTo>
                    <a:pt x="303" y="256"/>
                  </a:lnTo>
                  <a:lnTo>
                    <a:pt x="284" y="265"/>
                  </a:lnTo>
                  <a:lnTo>
                    <a:pt x="285" y="269"/>
                  </a:lnTo>
                  <a:close/>
                  <a:moveTo>
                    <a:pt x="252" y="276"/>
                  </a:moveTo>
                  <a:lnTo>
                    <a:pt x="252" y="276"/>
                  </a:lnTo>
                  <a:lnTo>
                    <a:pt x="263" y="275"/>
                  </a:lnTo>
                  <a:lnTo>
                    <a:pt x="274" y="272"/>
                  </a:lnTo>
                  <a:lnTo>
                    <a:pt x="273" y="268"/>
                  </a:lnTo>
                  <a:lnTo>
                    <a:pt x="273" y="268"/>
                  </a:lnTo>
                  <a:lnTo>
                    <a:pt x="261" y="270"/>
                  </a:lnTo>
                  <a:lnTo>
                    <a:pt x="252" y="272"/>
                  </a:lnTo>
                  <a:lnTo>
                    <a:pt x="252" y="276"/>
                  </a:lnTo>
                  <a:close/>
                  <a:moveTo>
                    <a:pt x="218" y="276"/>
                  </a:moveTo>
                  <a:lnTo>
                    <a:pt x="218" y="276"/>
                  </a:lnTo>
                  <a:lnTo>
                    <a:pt x="233" y="277"/>
                  </a:lnTo>
                  <a:lnTo>
                    <a:pt x="233" y="277"/>
                  </a:lnTo>
                  <a:lnTo>
                    <a:pt x="240" y="277"/>
                  </a:lnTo>
                  <a:lnTo>
                    <a:pt x="240" y="273"/>
                  </a:lnTo>
                  <a:lnTo>
                    <a:pt x="240" y="273"/>
                  </a:lnTo>
                  <a:lnTo>
                    <a:pt x="233" y="273"/>
                  </a:lnTo>
                  <a:lnTo>
                    <a:pt x="233" y="273"/>
                  </a:lnTo>
                  <a:lnTo>
                    <a:pt x="218" y="272"/>
                  </a:lnTo>
                  <a:lnTo>
                    <a:pt x="218" y="276"/>
                  </a:lnTo>
                  <a:close/>
                  <a:moveTo>
                    <a:pt x="184" y="269"/>
                  </a:moveTo>
                  <a:lnTo>
                    <a:pt x="184" y="269"/>
                  </a:lnTo>
                  <a:lnTo>
                    <a:pt x="196" y="273"/>
                  </a:lnTo>
                  <a:lnTo>
                    <a:pt x="207" y="275"/>
                  </a:lnTo>
                  <a:lnTo>
                    <a:pt x="207" y="270"/>
                  </a:lnTo>
                  <a:lnTo>
                    <a:pt x="207" y="270"/>
                  </a:lnTo>
                  <a:lnTo>
                    <a:pt x="197" y="269"/>
                  </a:lnTo>
                  <a:lnTo>
                    <a:pt x="186" y="266"/>
                  </a:lnTo>
                  <a:lnTo>
                    <a:pt x="184" y="269"/>
                  </a:lnTo>
                  <a:close/>
                  <a:moveTo>
                    <a:pt x="154" y="255"/>
                  </a:moveTo>
                  <a:lnTo>
                    <a:pt x="154" y="255"/>
                  </a:lnTo>
                  <a:lnTo>
                    <a:pt x="173" y="266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55" y="252"/>
                  </a:lnTo>
                  <a:lnTo>
                    <a:pt x="154" y="255"/>
                  </a:lnTo>
                  <a:close/>
                  <a:moveTo>
                    <a:pt x="126" y="237"/>
                  </a:moveTo>
                  <a:lnTo>
                    <a:pt x="126" y="237"/>
                  </a:lnTo>
                  <a:lnTo>
                    <a:pt x="144" y="249"/>
                  </a:lnTo>
                  <a:lnTo>
                    <a:pt x="147" y="247"/>
                  </a:lnTo>
                  <a:lnTo>
                    <a:pt x="147" y="247"/>
                  </a:lnTo>
                  <a:lnTo>
                    <a:pt x="128" y="233"/>
                  </a:lnTo>
                  <a:lnTo>
                    <a:pt x="126" y="237"/>
                  </a:lnTo>
                  <a:close/>
                  <a:moveTo>
                    <a:pt x="102" y="213"/>
                  </a:moveTo>
                  <a:lnTo>
                    <a:pt x="102" y="213"/>
                  </a:lnTo>
                  <a:lnTo>
                    <a:pt x="117" y="228"/>
                  </a:lnTo>
                  <a:lnTo>
                    <a:pt x="120" y="226"/>
                  </a:lnTo>
                  <a:lnTo>
                    <a:pt x="120" y="226"/>
                  </a:lnTo>
                  <a:lnTo>
                    <a:pt x="105" y="210"/>
                  </a:lnTo>
                  <a:lnTo>
                    <a:pt x="102" y="213"/>
                  </a:lnTo>
                  <a:close/>
                  <a:moveTo>
                    <a:pt x="81" y="186"/>
                  </a:moveTo>
                  <a:lnTo>
                    <a:pt x="81" y="186"/>
                  </a:lnTo>
                  <a:lnTo>
                    <a:pt x="93" y="205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84" y="184"/>
                  </a:lnTo>
                  <a:lnTo>
                    <a:pt x="81" y="186"/>
                  </a:lnTo>
                  <a:close/>
                  <a:moveTo>
                    <a:pt x="61" y="158"/>
                  </a:moveTo>
                  <a:lnTo>
                    <a:pt x="61" y="158"/>
                  </a:lnTo>
                  <a:lnTo>
                    <a:pt x="74" y="177"/>
                  </a:lnTo>
                  <a:lnTo>
                    <a:pt x="77" y="175"/>
                  </a:lnTo>
                  <a:lnTo>
                    <a:pt x="77" y="175"/>
                  </a:lnTo>
                  <a:lnTo>
                    <a:pt x="65" y="156"/>
                  </a:lnTo>
                  <a:lnTo>
                    <a:pt x="61" y="158"/>
                  </a:lnTo>
                  <a:close/>
                  <a:moveTo>
                    <a:pt x="46" y="129"/>
                  </a:moveTo>
                  <a:lnTo>
                    <a:pt x="46" y="129"/>
                  </a:lnTo>
                  <a:lnTo>
                    <a:pt x="56" y="149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49" y="126"/>
                  </a:lnTo>
                  <a:lnTo>
                    <a:pt x="46" y="129"/>
                  </a:lnTo>
                  <a:close/>
                  <a:moveTo>
                    <a:pt x="32" y="98"/>
                  </a:moveTo>
                  <a:lnTo>
                    <a:pt x="32" y="98"/>
                  </a:lnTo>
                  <a:lnTo>
                    <a:pt x="40" y="118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35" y="95"/>
                  </a:lnTo>
                  <a:lnTo>
                    <a:pt x="32" y="98"/>
                  </a:lnTo>
                  <a:close/>
                  <a:moveTo>
                    <a:pt x="19" y="66"/>
                  </a:moveTo>
                  <a:lnTo>
                    <a:pt x="19" y="66"/>
                  </a:lnTo>
                  <a:lnTo>
                    <a:pt x="28" y="87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24" y="65"/>
                  </a:lnTo>
                  <a:lnTo>
                    <a:pt x="19" y="66"/>
                  </a:lnTo>
                  <a:close/>
                  <a:moveTo>
                    <a:pt x="8" y="34"/>
                  </a:moveTo>
                  <a:lnTo>
                    <a:pt x="8" y="34"/>
                  </a:lnTo>
                  <a:lnTo>
                    <a:pt x="15" y="56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2" y="32"/>
                  </a:lnTo>
                  <a:lnTo>
                    <a:pt x="8" y="34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5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85" name="Freeform 645"/>
            <p:cNvSpPr>
              <a:spLocks/>
            </p:cNvSpPr>
            <p:nvPr/>
          </p:nvSpPr>
          <p:spPr bwMode="auto">
            <a:xfrm>
              <a:off x="3787" y="1522"/>
              <a:ext cx="11" cy="23"/>
            </a:xfrm>
            <a:custGeom>
              <a:avLst/>
              <a:gdLst>
                <a:gd name="T0" fmla="*/ 4 w 11"/>
                <a:gd name="T1" fmla="*/ 23 h 23"/>
                <a:gd name="T2" fmla="*/ 4 w 11"/>
                <a:gd name="T3" fmla="*/ 23 h 23"/>
                <a:gd name="T4" fmla="*/ 11 w 11"/>
                <a:gd name="T5" fmla="*/ 0 h 23"/>
                <a:gd name="T6" fmla="*/ 7 w 11"/>
                <a:gd name="T7" fmla="*/ 0 h 23"/>
                <a:gd name="T8" fmla="*/ 7 w 11"/>
                <a:gd name="T9" fmla="*/ 0 h 23"/>
                <a:gd name="T10" fmla="*/ 0 w 11"/>
                <a:gd name="T11" fmla="*/ 21 h 23"/>
                <a:gd name="T12" fmla="*/ 4 w 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3">
                  <a:moveTo>
                    <a:pt x="4" y="23"/>
                  </a:moveTo>
                  <a:lnTo>
                    <a:pt x="4" y="2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1"/>
                  </a:lnTo>
                  <a:lnTo>
                    <a:pt x="4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86" name="Freeform 646"/>
            <p:cNvSpPr>
              <a:spLocks/>
            </p:cNvSpPr>
            <p:nvPr/>
          </p:nvSpPr>
          <p:spPr bwMode="auto">
            <a:xfrm>
              <a:off x="3776" y="1553"/>
              <a:ext cx="12" cy="24"/>
            </a:xfrm>
            <a:custGeom>
              <a:avLst/>
              <a:gdLst>
                <a:gd name="T0" fmla="*/ 4 w 12"/>
                <a:gd name="T1" fmla="*/ 24 h 24"/>
                <a:gd name="T2" fmla="*/ 4 w 12"/>
                <a:gd name="T3" fmla="*/ 24 h 24"/>
                <a:gd name="T4" fmla="*/ 12 w 12"/>
                <a:gd name="T5" fmla="*/ 2 h 24"/>
                <a:gd name="T6" fmla="*/ 8 w 12"/>
                <a:gd name="T7" fmla="*/ 0 h 24"/>
                <a:gd name="T8" fmla="*/ 8 w 12"/>
                <a:gd name="T9" fmla="*/ 0 h 24"/>
                <a:gd name="T10" fmla="*/ 0 w 12"/>
                <a:gd name="T11" fmla="*/ 21 h 24"/>
                <a:gd name="T12" fmla="*/ 4 w 12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4" y="24"/>
                  </a:moveTo>
                  <a:lnTo>
                    <a:pt x="4" y="2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1"/>
                  </a:lnTo>
                  <a:lnTo>
                    <a:pt x="4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87" name="Freeform 647"/>
            <p:cNvSpPr>
              <a:spLocks/>
            </p:cNvSpPr>
            <p:nvPr/>
          </p:nvSpPr>
          <p:spPr bwMode="auto">
            <a:xfrm>
              <a:off x="3763" y="1585"/>
              <a:ext cx="13" cy="23"/>
            </a:xfrm>
            <a:custGeom>
              <a:avLst/>
              <a:gdLst>
                <a:gd name="T0" fmla="*/ 4 w 13"/>
                <a:gd name="T1" fmla="*/ 23 h 23"/>
                <a:gd name="T2" fmla="*/ 4 w 13"/>
                <a:gd name="T3" fmla="*/ 23 h 23"/>
                <a:gd name="T4" fmla="*/ 13 w 13"/>
                <a:gd name="T5" fmla="*/ 2 h 23"/>
                <a:gd name="T6" fmla="*/ 8 w 13"/>
                <a:gd name="T7" fmla="*/ 0 h 23"/>
                <a:gd name="T8" fmla="*/ 8 w 13"/>
                <a:gd name="T9" fmla="*/ 0 h 23"/>
                <a:gd name="T10" fmla="*/ 0 w 13"/>
                <a:gd name="T11" fmla="*/ 21 h 23"/>
                <a:gd name="T12" fmla="*/ 4 w 13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3">
                  <a:moveTo>
                    <a:pt x="4" y="23"/>
                  </a:moveTo>
                  <a:lnTo>
                    <a:pt x="4" y="23"/>
                  </a:lnTo>
                  <a:lnTo>
                    <a:pt x="13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1"/>
                  </a:lnTo>
                  <a:lnTo>
                    <a:pt x="4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88" name="Freeform 648"/>
            <p:cNvSpPr>
              <a:spLocks/>
            </p:cNvSpPr>
            <p:nvPr/>
          </p:nvSpPr>
          <p:spPr bwMode="auto">
            <a:xfrm>
              <a:off x="3748" y="1616"/>
              <a:ext cx="14" cy="23"/>
            </a:xfrm>
            <a:custGeom>
              <a:avLst/>
              <a:gdLst>
                <a:gd name="T0" fmla="*/ 4 w 14"/>
                <a:gd name="T1" fmla="*/ 23 h 23"/>
                <a:gd name="T2" fmla="*/ 4 w 14"/>
                <a:gd name="T3" fmla="*/ 23 h 23"/>
                <a:gd name="T4" fmla="*/ 14 w 14"/>
                <a:gd name="T5" fmla="*/ 2 h 23"/>
                <a:gd name="T6" fmla="*/ 9 w 14"/>
                <a:gd name="T7" fmla="*/ 0 h 23"/>
                <a:gd name="T8" fmla="*/ 9 w 14"/>
                <a:gd name="T9" fmla="*/ 0 h 23"/>
                <a:gd name="T10" fmla="*/ 0 w 14"/>
                <a:gd name="T11" fmla="*/ 20 h 23"/>
                <a:gd name="T12" fmla="*/ 4 w 14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3">
                  <a:moveTo>
                    <a:pt x="4" y="23"/>
                  </a:moveTo>
                  <a:lnTo>
                    <a:pt x="4" y="2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20"/>
                  </a:lnTo>
                  <a:lnTo>
                    <a:pt x="4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89" name="Freeform 649"/>
            <p:cNvSpPr>
              <a:spLocks/>
            </p:cNvSpPr>
            <p:nvPr/>
          </p:nvSpPr>
          <p:spPr bwMode="auto">
            <a:xfrm>
              <a:off x="3732" y="1646"/>
              <a:ext cx="14" cy="21"/>
            </a:xfrm>
            <a:custGeom>
              <a:avLst/>
              <a:gdLst>
                <a:gd name="T0" fmla="*/ 3 w 14"/>
                <a:gd name="T1" fmla="*/ 21 h 21"/>
                <a:gd name="T2" fmla="*/ 3 w 14"/>
                <a:gd name="T3" fmla="*/ 21 h 21"/>
                <a:gd name="T4" fmla="*/ 14 w 14"/>
                <a:gd name="T5" fmla="*/ 2 h 21"/>
                <a:gd name="T6" fmla="*/ 11 w 14"/>
                <a:gd name="T7" fmla="*/ 0 h 21"/>
                <a:gd name="T8" fmla="*/ 11 w 14"/>
                <a:gd name="T9" fmla="*/ 0 h 21"/>
                <a:gd name="T10" fmla="*/ 0 w 14"/>
                <a:gd name="T11" fmla="*/ 19 h 21"/>
                <a:gd name="T12" fmla="*/ 3 w 14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3" y="21"/>
                  </a:moveTo>
                  <a:lnTo>
                    <a:pt x="3" y="21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9"/>
                  </a:lnTo>
                  <a:lnTo>
                    <a:pt x="3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90" name="Freeform 650"/>
            <p:cNvSpPr>
              <a:spLocks/>
            </p:cNvSpPr>
            <p:nvPr/>
          </p:nvSpPr>
          <p:spPr bwMode="auto">
            <a:xfrm>
              <a:off x="3713" y="1675"/>
              <a:ext cx="16" cy="21"/>
            </a:xfrm>
            <a:custGeom>
              <a:avLst/>
              <a:gdLst>
                <a:gd name="T0" fmla="*/ 4 w 16"/>
                <a:gd name="T1" fmla="*/ 21 h 21"/>
                <a:gd name="T2" fmla="*/ 4 w 16"/>
                <a:gd name="T3" fmla="*/ 21 h 21"/>
                <a:gd name="T4" fmla="*/ 16 w 16"/>
                <a:gd name="T5" fmla="*/ 1 h 21"/>
                <a:gd name="T6" fmla="*/ 12 w 16"/>
                <a:gd name="T7" fmla="*/ 0 h 21"/>
                <a:gd name="T8" fmla="*/ 12 w 16"/>
                <a:gd name="T9" fmla="*/ 0 h 21"/>
                <a:gd name="T10" fmla="*/ 0 w 16"/>
                <a:gd name="T11" fmla="*/ 18 h 21"/>
                <a:gd name="T12" fmla="*/ 4 w 1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1">
                  <a:moveTo>
                    <a:pt x="4" y="21"/>
                  </a:moveTo>
                  <a:lnTo>
                    <a:pt x="4" y="21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8"/>
                  </a:lnTo>
                  <a:lnTo>
                    <a:pt x="4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91" name="Freeform 651"/>
            <p:cNvSpPr>
              <a:spLocks/>
            </p:cNvSpPr>
            <p:nvPr/>
          </p:nvSpPr>
          <p:spPr bwMode="auto">
            <a:xfrm>
              <a:off x="3692" y="1702"/>
              <a:ext cx="18" cy="19"/>
            </a:xfrm>
            <a:custGeom>
              <a:avLst/>
              <a:gdLst>
                <a:gd name="T0" fmla="*/ 2 w 18"/>
                <a:gd name="T1" fmla="*/ 19 h 19"/>
                <a:gd name="T2" fmla="*/ 2 w 18"/>
                <a:gd name="T3" fmla="*/ 19 h 19"/>
                <a:gd name="T4" fmla="*/ 18 w 18"/>
                <a:gd name="T5" fmla="*/ 2 h 19"/>
                <a:gd name="T6" fmla="*/ 14 w 18"/>
                <a:gd name="T7" fmla="*/ 0 h 19"/>
                <a:gd name="T8" fmla="*/ 14 w 18"/>
                <a:gd name="T9" fmla="*/ 0 h 19"/>
                <a:gd name="T10" fmla="*/ 0 w 18"/>
                <a:gd name="T11" fmla="*/ 16 h 19"/>
                <a:gd name="T12" fmla="*/ 2 w 1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2" y="19"/>
                  </a:moveTo>
                  <a:lnTo>
                    <a:pt x="2" y="19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2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92" name="Freeform 652"/>
            <p:cNvSpPr>
              <a:spLocks/>
            </p:cNvSpPr>
            <p:nvPr/>
          </p:nvSpPr>
          <p:spPr bwMode="auto">
            <a:xfrm>
              <a:off x="3668" y="1727"/>
              <a:ext cx="19" cy="18"/>
            </a:xfrm>
            <a:custGeom>
              <a:avLst/>
              <a:gdLst>
                <a:gd name="T0" fmla="*/ 3 w 19"/>
                <a:gd name="T1" fmla="*/ 18 h 18"/>
                <a:gd name="T2" fmla="*/ 3 w 19"/>
                <a:gd name="T3" fmla="*/ 18 h 18"/>
                <a:gd name="T4" fmla="*/ 19 w 19"/>
                <a:gd name="T5" fmla="*/ 3 h 18"/>
                <a:gd name="T6" fmla="*/ 17 w 19"/>
                <a:gd name="T7" fmla="*/ 0 h 18"/>
                <a:gd name="T8" fmla="*/ 17 w 19"/>
                <a:gd name="T9" fmla="*/ 0 h 18"/>
                <a:gd name="T10" fmla="*/ 0 w 19"/>
                <a:gd name="T11" fmla="*/ 15 h 18"/>
                <a:gd name="T12" fmla="*/ 3 w 1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8">
                  <a:moveTo>
                    <a:pt x="3" y="18"/>
                  </a:moveTo>
                  <a:lnTo>
                    <a:pt x="3" y="18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15"/>
                  </a:lnTo>
                  <a:lnTo>
                    <a:pt x="3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93" name="Freeform 653"/>
            <p:cNvSpPr>
              <a:spLocks/>
            </p:cNvSpPr>
            <p:nvPr/>
          </p:nvSpPr>
          <p:spPr bwMode="auto">
            <a:xfrm>
              <a:off x="3641" y="1749"/>
              <a:ext cx="21" cy="16"/>
            </a:xfrm>
            <a:custGeom>
              <a:avLst/>
              <a:gdLst>
                <a:gd name="T0" fmla="*/ 2 w 21"/>
                <a:gd name="T1" fmla="*/ 16 h 16"/>
                <a:gd name="T2" fmla="*/ 2 w 21"/>
                <a:gd name="T3" fmla="*/ 16 h 16"/>
                <a:gd name="T4" fmla="*/ 21 w 21"/>
                <a:gd name="T5" fmla="*/ 3 h 16"/>
                <a:gd name="T6" fmla="*/ 18 w 21"/>
                <a:gd name="T7" fmla="*/ 0 h 16"/>
                <a:gd name="T8" fmla="*/ 18 w 21"/>
                <a:gd name="T9" fmla="*/ 0 h 16"/>
                <a:gd name="T10" fmla="*/ 0 w 21"/>
                <a:gd name="T11" fmla="*/ 13 h 16"/>
                <a:gd name="T12" fmla="*/ 2 w 21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6">
                  <a:moveTo>
                    <a:pt x="2" y="16"/>
                  </a:moveTo>
                  <a:lnTo>
                    <a:pt x="2" y="16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2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94" name="Freeform 654"/>
            <p:cNvSpPr>
              <a:spLocks/>
            </p:cNvSpPr>
            <p:nvPr/>
          </p:nvSpPr>
          <p:spPr bwMode="auto">
            <a:xfrm>
              <a:off x="3612" y="1767"/>
              <a:ext cx="21" cy="13"/>
            </a:xfrm>
            <a:custGeom>
              <a:avLst/>
              <a:gdLst>
                <a:gd name="T0" fmla="*/ 1 w 21"/>
                <a:gd name="T1" fmla="*/ 13 h 13"/>
                <a:gd name="T2" fmla="*/ 1 w 21"/>
                <a:gd name="T3" fmla="*/ 13 h 13"/>
                <a:gd name="T4" fmla="*/ 21 w 21"/>
                <a:gd name="T5" fmla="*/ 3 h 13"/>
                <a:gd name="T6" fmla="*/ 19 w 21"/>
                <a:gd name="T7" fmla="*/ 0 h 13"/>
                <a:gd name="T8" fmla="*/ 19 w 21"/>
                <a:gd name="T9" fmla="*/ 0 h 13"/>
                <a:gd name="T10" fmla="*/ 0 w 21"/>
                <a:gd name="T11" fmla="*/ 9 h 13"/>
                <a:gd name="T12" fmla="*/ 1 w 21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3">
                  <a:moveTo>
                    <a:pt x="1" y="13"/>
                  </a:moveTo>
                  <a:lnTo>
                    <a:pt x="1" y="13"/>
                  </a:lnTo>
                  <a:lnTo>
                    <a:pt x="21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9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95" name="Freeform 655"/>
            <p:cNvSpPr>
              <a:spLocks/>
            </p:cNvSpPr>
            <p:nvPr/>
          </p:nvSpPr>
          <p:spPr bwMode="auto">
            <a:xfrm>
              <a:off x="3580" y="1779"/>
              <a:ext cx="22" cy="8"/>
            </a:xfrm>
            <a:custGeom>
              <a:avLst/>
              <a:gdLst>
                <a:gd name="T0" fmla="*/ 0 w 22"/>
                <a:gd name="T1" fmla="*/ 8 h 8"/>
                <a:gd name="T2" fmla="*/ 0 w 22"/>
                <a:gd name="T3" fmla="*/ 8 h 8"/>
                <a:gd name="T4" fmla="*/ 11 w 22"/>
                <a:gd name="T5" fmla="*/ 7 h 8"/>
                <a:gd name="T6" fmla="*/ 22 w 22"/>
                <a:gd name="T7" fmla="*/ 4 h 8"/>
                <a:gd name="T8" fmla="*/ 21 w 22"/>
                <a:gd name="T9" fmla="*/ 0 h 8"/>
                <a:gd name="T10" fmla="*/ 21 w 22"/>
                <a:gd name="T11" fmla="*/ 0 h 8"/>
                <a:gd name="T12" fmla="*/ 9 w 22"/>
                <a:gd name="T13" fmla="*/ 2 h 8"/>
                <a:gd name="T14" fmla="*/ 0 w 22"/>
                <a:gd name="T15" fmla="*/ 4 h 8"/>
                <a:gd name="T16" fmla="*/ 0 w 22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8">
                  <a:moveTo>
                    <a:pt x="0" y="8"/>
                  </a:moveTo>
                  <a:lnTo>
                    <a:pt x="0" y="8"/>
                  </a:lnTo>
                  <a:lnTo>
                    <a:pt x="11" y="7"/>
                  </a:lnTo>
                  <a:lnTo>
                    <a:pt x="22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9" y="2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96" name="Freeform 656"/>
            <p:cNvSpPr>
              <a:spLocks/>
            </p:cNvSpPr>
            <p:nvPr/>
          </p:nvSpPr>
          <p:spPr bwMode="auto">
            <a:xfrm>
              <a:off x="3546" y="1783"/>
              <a:ext cx="22" cy="5"/>
            </a:xfrm>
            <a:custGeom>
              <a:avLst/>
              <a:gdLst>
                <a:gd name="T0" fmla="*/ 0 w 22"/>
                <a:gd name="T1" fmla="*/ 4 h 5"/>
                <a:gd name="T2" fmla="*/ 0 w 22"/>
                <a:gd name="T3" fmla="*/ 4 h 5"/>
                <a:gd name="T4" fmla="*/ 15 w 22"/>
                <a:gd name="T5" fmla="*/ 5 h 5"/>
                <a:gd name="T6" fmla="*/ 15 w 22"/>
                <a:gd name="T7" fmla="*/ 5 h 5"/>
                <a:gd name="T8" fmla="*/ 22 w 22"/>
                <a:gd name="T9" fmla="*/ 5 h 5"/>
                <a:gd name="T10" fmla="*/ 22 w 22"/>
                <a:gd name="T11" fmla="*/ 1 h 5"/>
                <a:gd name="T12" fmla="*/ 22 w 22"/>
                <a:gd name="T13" fmla="*/ 1 h 5"/>
                <a:gd name="T14" fmla="*/ 15 w 22"/>
                <a:gd name="T15" fmla="*/ 1 h 5"/>
                <a:gd name="T16" fmla="*/ 15 w 22"/>
                <a:gd name="T17" fmla="*/ 1 h 5"/>
                <a:gd name="T18" fmla="*/ 0 w 22"/>
                <a:gd name="T19" fmla="*/ 0 h 5"/>
                <a:gd name="T20" fmla="*/ 0 w 22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5">
                  <a:moveTo>
                    <a:pt x="0" y="4"/>
                  </a:moveTo>
                  <a:lnTo>
                    <a:pt x="0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97" name="Freeform 657"/>
            <p:cNvSpPr>
              <a:spLocks/>
            </p:cNvSpPr>
            <p:nvPr/>
          </p:nvSpPr>
          <p:spPr bwMode="auto">
            <a:xfrm>
              <a:off x="3512" y="1777"/>
              <a:ext cx="23" cy="9"/>
            </a:xfrm>
            <a:custGeom>
              <a:avLst/>
              <a:gdLst>
                <a:gd name="T0" fmla="*/ 0 w 23"/>
                <a:gd name="T1" fmla="*/ 3 h 9"/>
                <a:gd name="T2" fmla="*/ 0 w 23"/>
                <a:gd name="T3" fmla="*/ 3 h 9"/>
                <a:gd name="T4" fmla="*/ 12 w 23"/>
                <a:gd name="T5" fmla="*/ 7 h 9"/>
                <a:gd name="T6" fmla="*/ 23 w 23"/>
                <a:gd name="T7" fmla="*/ 9 h 9"/>
                <a:gd name="T8" fmla="*/ 23 w 23"/>
                <a:gd name="T9" fmla="*/ 4 h 9"/>
                <a:gd name="T10" fmla="*/ 23 w 23"/>
                <a:gd name="T11" fmla="*/ 4 h 9"/>
                <a:gd name="T12" fmla="*/ 13 w 23"/>
                <a:gd name="T13" fmla="*/ 3 h 9"/>
                <a:gd name="T14" fmla="*/ 2 w 23"/>
                <a:gd name="T15" fmla="*/ 0 h 9"/>
                <a:gd name="T16" fmla="*/ 0 w 23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9">
                  <a:moveTo>
                    <a:pt x="0" y="3"/>
                  </a:moveTo>
                  <a:lnTo>
                    <a:pt x="0" y="3"/>
                  </a:lnTo>
                  <a:lnTo>
                    <a:pt x="12" y="7"/>
                  </a:lnTo>
                  <a:lnTo>
                    <a:pt x="23" y="9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13" y="3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98" name="Freeform 658"/>
            <p:cNvSpPr>
              <a:spLocks/>
            </p:cNvSpPr>
            <p:nvPr/>
          </p:nvSpPr>
          <p:spPr bwMode="auto">
            <a:xfrm>
              <a:off x="3482" y="1763"/>
              <a:ext cx="22" cy="14"/>
            </a:xfrm>
            <a:custGeom>
              <a:avLst/>
              <a:gdLst>
                <a:gd name="T0" fmla="*/ 0 w 22"/>
                <a:gd name="T1" fmla="*/ 3 h 14"/>
                <a:gd name="T2" fmla="*/ 0 w 22"/>
                <a:gd name="T3" fmla="*/ 3 h 14"/>
                <a:gd name="T4" fmla="*/ 19 w 22"/>
                <a:gd name="T5" fmla="*/ 14 h 14"/>
                <a:gd name="T6" fmla="*/ 22 w 22"/>
                <a:gd name="T7" fmla="*/ 10 h 14"/>
                <a:gd name="T8" fmla="*/ 22 w 22"/>
                <a:gd name="T9" fmla="*/ 10 h 14"/>
                <a:gd name="T10" fmla="*/ 1 w 22"/>
                <a:gd name="T11" fmla="*/ 0 h 14"/>
                <a:gd name="T12" fmla="*/ 0 w 22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0" y="3"/>
                  </a:moveTo>
                  <a:lnTo>
                    <a:pt x="0" y="3"/>
                  </a:lnTo>
                  <a:lnTo>
                    <a:pt x="19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99" name="Freeform 659"/>
            <p:cNvSpPr>
              <a:spLocks/>
            </p:cNvSpPr>
            <p:nvPr/>
          </p:nvSpPr>
          <p:spPr bwMode="auto">
            <a:xfrm>
              <a:off x="3454" y="1744"/>
              <a:ext cx="21" cy="16"/>
            </a:xfrm>
            <a:custGeom>
              <a:avLst/>
              <a:gdLst>
                <a:gd name="T0" fmla="*/ 0 w 21"/>
                <a:gd name="T1" fmla="*/ 4 h 16"/>
                <a:gd name="T2" fmla="*/ 0 w 21"/>
                <a:gd name="T3" fmla="*/ 4 h 16"/>
                <a:gd name="T4" fmla="*/ 18 w 21"/>
                <a:gd name="T5" fmla="*/ 16 h 16"/>
                <a:gd name="T6" fmla="*/ 21 w 21"/>
                <a:gd name="T7" fmla="*/ 14 h 16"/>
                <a:gd name="T8" fmla="*/ 21 w 21"/>
                <a:gd name="T9" fmla="*/ 14 h 16"/>
                <a:gd name="T10" fmla="*/ 2 w 21"/>
                <a:gd name="T11" fmla="*/ 0 h 16"/>
                <a:gd name="T12" fmla="*/ 0 w 21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6">
                  <a:moveTo>
                    <a:pt x="0" y="4"/>
                  </a:moveTo>
                  <a:lnTo>
                    <a:pt x="0" y="4"/>
                  </a:lnTo>
                  <a:lnTo>
                    <a:pt x="18" y="16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00" name="Freeform 660"/>
            <p:cNvSpPr>
              <a:spLocks/>
            </p:cNvSpPr>
            <p:nvPr/>
          </p:nvSpPr>
          <p:spPr bwMode="auto">
            <a:xfrm>
              <a:off x="3430" y="1721"/>
              <a:ext cx="18" cy="18"/>
            </a:xfrm>
            <a:custGeom>
              <a:avLst/>
              <a:gdLst>
                <a:gd name="T0" fmla="*/ 0 w 18"/>
                <a:gd name="T1" fmla="*/ 3 h 18"/>
                <a:gd name="T2" fmla="*/ 0 w 18"/>
                <a:gd name="T3" fmla="*/ 3 h 18"/>
                <a:gd name="T4" fmla="*/ 15 w 18"/>
                <a:gd name="T5" fmla="*/ 18 h 18"/>
                <a:gd name="T6" fmla="*/ 18 w 18"/>
                <a:gd name="T7" fmla="*/ 16 h 18"/>
                <a:gd name="T8" fmla="*/ 18 w 18"/>
                <a:gd name="T9" fmla="*/ 16 h 18"/>
                <a:gd name="T10" fmla="*/ 3 w 18"/>
                <a:gd name="T11" fmla="*/ 0 h 18"/>
                <a:gd name="T12" fmla="*/ 0 w 18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0" y="3"/>
                  </a:moveTo>
                  <a:lnTo>
                    <a:pt x="0" y="3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01" name="Freeform 661"/>
            <p:cNvSpPr>
              <a:spLocks/>
            </p:cNvSpPr>
            <p:nvPr/>
          </p:nvSpPr>
          <p:spPr bwMode="auto">
            <a:xfrm>
              <a:off x="3409" y="1695"/>
              <a:ext cx="17" cy="21"/>
            </a:xfrm>
            <a:custGeom>
              <a:avLst/>
              <a:gdLst>
                <a:gd name="T0" fmla="*/ 0 w 17"/>
                <a:gd name="T1" fmla="*/ 2 h 21"/>
                <a:gd name="T2" fmla="*/ 0 w 17"/>
                <a:gd name="T3" fmla="*/ 2 h 21"/>
                <a:gd name="T4" fmla="*/ 12 w 17"/>
                <a:gd name="T5" fmla="*/ 21 h 21"/>
                <a:gd name="T6" fmla="*/ 17 w 17"/>
                <a:gd name="T7" fmla="*/ 18 h 21"/>
                <a:gd name="T8" fmla="*/ 17 w 17"/>
                <a:gd name="T9" fmla="*/ 18 h 21"/>
                <a:gd name="T10" fmla="*/ 3 w 17"/>
                <a:gd name="T11" fmla="*/ 0 h 21"/>
                <a:gd name="T12" fmla="*/ 0 w 17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1">
                  <a:moveTo>
                    <a:pt x="0" y="2"/>
                  </a:moveTo>
                  <a:lnTo>
                    <a:pt x="0" y="2"/>
                  </a:lnTo>
                  <a:lnTo>
                    <a:pt x="12" y="21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02" name="Freeform 662"/>
            <p:cNvSpPr>
              <a:spLocks/>
            </p:cNvSpPr>
            <p:nvPr/>
          </p:nvSpPr>
          <p:spPr bwMode="auto">
            <a:xfrm>
              <a:off x="3389" y="1667"/>
              <a:ext cx="16" cy="21"/>
            </a:xfrm>
            <a:custGeom>
              <a:avLst/>
              <a:gdLst>
                <a:gd name="T0" fmla="*/ 0 w 16"/>
                <a:gd name="T1" fmla="*/ 2 h 21"/>
                <a:gd name="T2" fmla="*/ 0 w 16"/>
                <a:gd name="T3" fmla="*/ 2 h 21"/>
                <a:gd name="T4" fmla="*/ 13 w 16"/>
                <a:gd name="T5" fmla="*/ 21 h 21"/>
                <a:gd name="T6" fmla="*/ 16 w 16"/>
                <a:gd name="T7" fmla="*/ 19 h 21"/>
                <a:gd name="T8" fmla="*/ 16 w 16"/>
                <a:gd name="T9" fmla="*/ 19 h 21"/>
                <a:gd name="T10" fmla="*/ 4 w 16"/>
                <a:gd name="T11" fmla="*/ 0 h 21"/>
                <a:gd name="T12" fmla="*/ 0 w 16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1">
                  <a:moveTo>
                    <a:pt x="0" y="2"/>
                  </a:moveTo>
                  <a:lnTo>
                    <a:pt x="0" y="2"/>
                  </a:lnTo>
                  <a:lnTo>
                    <a:pt x="13" y="21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03" name="Freeform 663"/>
            <p:cNvSpPr>
              <a:spLocks/>
            </p:cNvSpPr>
            <p:nvPr/>
          </p:nvSpPr>
          <p:spPr bwMode="auto">
            <a:xfrm>
              <a:off x="3374" y="1637"/>
              <a:ext cx="14" cy="23"/>
            </a:xfrm>
            <a:custGeom>
              <a:avLst/>
              <a:gdLst>
                <a:gd name="T0" fmla="*/ 0 w 14"/>
                <a:gd name="T1" fmla="*/ 3 h 23"/>
                <a:gd name="T2" fmla="*/ 0 w 14"/>
                <a:gd name="T3" fmla="*/ 3 h 23"/>
                <a:gd name="T4" fmla="*/ 10 w 14"/>
                <a:gd name="T5" fmla="*/ 23 h 23"/>
                <a:gd name="T6" fmla="*/ 14 w 14"/>
                <a:gd name="T7" fmla="*/ 20 h 23"/>
                <a:gd name="T8" fmla="*/ 14 w 14"/>
                <a:gd name="T9" fmla="*/ 20 h 23"/>
                <a:gd name="T10" fmla="*/ 3 w 14"/>
                <a:gd name="T11" fmla="*/ 0 h 23"/>
                <a:gd name="T12" fmla="*/ 0 w 14"/>
                <a:gd name="T13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3">
                  <a:moveTo>
                    <a:pt x="0" y="3"/>
                  </a:moveTo>
                  <a:lnTo>
                    <a:pt x="0" y="3"/>
                  </a:lnTo>
                  <a:lnTo>
                    <a:pt x="10" y="23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04" name="Freeform 664"/>
            <p:cNvSpPr>
              <a:spLocks/>
            </p:cNvSpPr>
            <p:nvPr/>
          </p:nvSpPr>
          <p:spPr bwMode="auto">
            <a:xfrm>
              <a:off x="3360" y="1606"/>
              <a:ext cx="12" cy="23"/>
            </a:xfrm>
            <a:custGeom>
              <a:avLst/>
              <a:gdLst>
                <a:gd name="T0" fmla="*/ 0 w 12"/>
                <a:gd name="T1" fmla="*/ 3 h 23"/>
                <a:gd name="T2" fmla="*/ 0 w 12"/>
                <a:gd name="T3" fmla="*/ 3 h 23"/>
                <a:gd name="T4" fmla="*/ 8 w 12"/>
                <a:gd name="T5" fmla="*/ 23 h 23"/>
                <a:gd name="T6" fmla="*/ 12 w 12"/>
                <a:gd name="T7" fmla="*/ 21 h 23"/>
                <a:gd name="T8" fmla="*/ 12 w 12"/>
                <a:gd name="T9" fmla="*/ 21 h 23"/>
                <a:gd name="T10" fmla="*/ 3 w 12"/>
                <a:gd name="T11" fmla="*/ 0 h 23"/>
                <a:gd name="T12" fmla="*/ 0 w 12"/>
                <a:gd name="T13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3">
                  <a:moveTo>
                    <a:pt x="0" y="3"/>
                  </a:moveTo>
                  <a:lnTo>
                    <a:pt x="0" y="3"/>
                  </a:lnTo>
                  <a:lnTo>
                    <a:pt x="8" y="23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05" name="Freeform 665"/>
            <p:cNvSpPr>
              <a:spLocks/>
            </p:cNvSpPr>
            <p:nvPr/>
          </p:nvSpPr>
          <p:spPr bwMode="auto">
            <a:xfrm>
              <a:off x="3347" y="1576"/>
              <a:ext cx="12" cy="22"/>
            </a:xfrm>
            <a:custGeom>
              <a:avLst/>
              <a:gdLst>
                <a:gd name="T0" fmla="*/ 0 w 12"/>
                <a:gd name="T1" fmla="*/ 1 h 22"/>
                <a:gd name="T2" fmla="*/ 0 w 12"/>
                <a:gd name="T3" fmla="*/ 1 h 22"/>
                <a:gd name="T4" fmla="*/ 9 w 12"/>
                <a:gd name="T5" fmla="*/ 22 h 22"/>
                <a:gd name="T6" fmla="*/ 12 w 12"/>
                <a:gd name="T7" fmla="*/ 21 h 22"/>
                <a:gd name="T8" fmla="*/ 12 w 12"/>
                <a:gd name="T9" fmla="*/ 21 h 22"/>
                <a:gd name="T10" fmla="*/ 5 w 12"/>
                <a:gd name="T11" fmla="*/ 0 h 22"/>
                <a:gd name="T12" fmla="*/ 0 w 12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0" y="1"/>
                  </a:moveTo>
                  <a:lnTo>
                    <a:pt x="0" y="1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06" name="Freeform 666"/>
            <p:cNvSpPr>
              <a:spLocks/>
            </p:cNvSpPr>
            <p:nvPr/>
          </p:nvSpPr>
          <p:spPr bwMode="auto">
            <a:xfrm>
              <a:off x="3336" y="1543"/>
              <a:ext cx="11" cy="24"/>
            </a:xfrm>
            <a:custGeom>
              <a:avLst/>
              <a:gdLst>
                <a:gd name="T0" fmla="*/ 0 w 11"/>
                <a:gd name="T1" fmla="*/ 2 h 24"/>
                <a:gd name="T2" fmla="*/ 0 w 11"/>
                <a:gd name="T3" fmla="*/ 2 h 24"/>
                <a:gd name="T4" fmla="*/ 7 w 11"/>
                <a:gd name="T5" fmla="*/ 24 h 24"/>
                <a:gd name="T6" fmla="*/ 11 w 11"/>
                <a:gd name="T7" fmla="*/ 23 h 24"/>
                <a:gd name="T8" fmla="*/ 11 w 11"/>
                <a:gd name="T9" fmla="*/ 23 h 24"/>
                <a:gd name="T10" fmla="*/ 4 w 11"/>
                <a:gd name="T11" fmla="*/ 0 h 24"/>
                <a:gd name="T12" fmla="*/ 0 w 11"/>
                <a:gd name="T1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4">
                  <a:moveTo>
                    <a:pt x="0" y="2"/>
                  </a:moveTo>
                  <a:lnTo>
                    <a:pt x="0" y="2"/>
                  </a:lnTo>
                  <a:lnTo>
                    <a:pt x="7" y="24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07" name="Freeform 667"/>
            <p:cNvSpPr>
              <a:spLocks/>
            </p:cNvSpPr>
            <p:nvPr/>
          </p:nvSpPr>
          <p:spPr bwMode="auto">
            <a:xfrm>
              <a:off x="3328" y="1511"/>
              <a:ext cx="10" cy="23"/>
            </a:xfrm>
            <a:custGeom>
              <a:avLst/>
              <a:gdLst>
                <a:gd name="T0" fmla="*/ 0 w 10"/>
                <a:gd name="T1" fmla="*/ 2 h 23"/>
                <a:gd name="T2" fmla="*/ 0 w 10"/>
                <a:gd name="T3" fmla="*/ 2 h 23"/>
                <a:gd name="T4" fmla="*/ 5 w 10"/>
                <a:gd name="T5" fmla="*/ 23 h 23"/>
                <a:gd name="T6" fmla="*/ 10 w 10"/>
                <a:gd name="T7" fmla="*/ 23 h 23"/>
                <a:gd name="T8" fmla="*/ 10 w 10"/>
                <a:gd name="T9" fmla="*/ 23 h 23"/>
                <a:gd name="T10" fmla="*/ 5 w 10"/>
                <a:gd name="T11" fmla="*/ 6 h 23"/>
                <a:gd name="T12" fmla="*/ 5 w 10"/>
                <a:gd name="T13" fmla="*/ 6 h 23"/>
                <a:gd name="T14" fmla="*/ 4 w 10"/>
                <a:gd name="T15" fmla="*/ 0 h 23"/>
                <a:gd name="T16" fmla="*/ 0 w 1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3">
                  <a:moveTo>
                    <a:pt x="0" y="2"/>
                  </a:moveTo>
                  <a:lnTo>
                    <a:pt x="0" y="2"/>
                  </a:lnTo>
                  <a:lnTo>
                    <a:pt x="5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08" name="Rectangle 668"/>
            <p:cNvSpPr>
              <a:spLocks noChangeArrowheads="1"/>
            </p:cNvSpPr>
            <p:nvPr/>
          </p:nvSpPr>
          <p:spPr bwMode="auto">
            <a:xfrm>
              <a:off x="3710" y="1521"/>
              <a:ext cx="28" cy="200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09" name="Rectangle 669"/>
            <p:cNvSpPr>
              <a:spLocks noChangeArrowheads="1"/>
            </p:cNvSpPr>
            <p:nvPr/>
          </p:nvSpPr>
          <p:spPr bwMode="auto">
            <a:xfrm>
              <a:off x="3710" y="1521"/>
              <a:ext cx="2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10" name="Rectangle 670"/>
            <p:cNvSpPr>
              <a:spLocks noChangeArrowheads="1"/>
            </p:cNvSpPr>
            <p:nvPr/>
          </p:nvSpPr>
          <p:spPr bwMode="auto">
            <a:xfrm>
              <a:off x="3385" y="1518"/>
              <a:ext cx="28" cy="203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11" name="Rectangle 671"/>
            <p:cNvSpPr>
              <a:spLocks noChangeArrowheads="1"/>
            </p:cNvSpPr>
            <p:nvPr/>
          </p:nvSpPr>
          <p:spPr bwMode="auto">
            <a:xfrm>
              <a:off x="3385" y="1518"/>
              <a:ext cx="28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12" name="Rectangle 672"/>
            <p:cNvSpPr>
              <a:spLocks noChangeArrowheads="1"/>
            </p:cNvSpPr>
            <p:nvPr/>
          </p:nvSpPr>
          <p:spPr bwMode="auto">
            <a:xfrm>
              <a:off x="3371" y="1497"/>
              <a:ext cx="56" cy="2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13" name="Freeform 673"/>
            <p:cNvSpPr>
              <a:spLocks/>
            </p:cNvSpPr>
            <p:nvPr/>
          </p:nvSpPr>
          <p:spPr bwMode="auto">
            <a:xfrm>
              <a:off x="3370" y="1496"/>
              <a:ext cx="58" cy="22"/>
            </a:xfrm>
            <a:custGeom>
              <a:avLst/>
              <a:gdLst>
                <a:gd name="T0" fmla="*/ 57 w 58"/>
                <a:gd name="T1" fmla="*/ 21 h 22"/>
                <a:gd name="T2" fmla="*/ 57 w 58"/>
                <a:gd name="T3" fmla="*/ 19 h 22"/>
                <a:gd name="T4" fmla="*/ 1 w 58"/>
                <a:gd name="T5" fmla="*/ 19 h 22"/>
                <a:gd name="T6" fmla="*/ 1 w 58"/>
                <a:gd name="T7" fmla="*/ 21 h 22"/>
                <a:gd name="T8" fmla="*/ 2 w 58"/>
                <a:gd name="T9" fmla="*/ 21 h 22"/>
                <a:gd name="T10" fmla="*/ 2 w 58"/>
                <a:gd name="T11" fmla="*/ 1 h 22"/>
                <a:gd name="T12" fmla="*/ 1 w 58"/>
                <a:gd name="T13" fmla="*/ 1 h 22"/>
                <a:gd name="T14" fmla="*/ 1 w 58"/>
                <a:gd name="T15" fmla="*/ 3 h 22"/>
                <a:gd name="T16" fmla="*/ 57 w 58"/>
                <a:gd name="T17" fmla="*/ 3 h 22"/>
                <a:gd name="T18" fmla="*/ 57 w 58"/>
                <a:gd name="T19" fmla="*/ 1 h 22"/>
                <a:gd name="T20" fmla="*/ 56 w 58"/>
                <a:gd name="T21" fmla="*/ 1 h 22"/>
                <a:gd name="T22" fmla="*/ 56 w 58"/>
                <a:gd name="T23" fmla="*/ 21 h 22"/>
                <a:gd name="T24" fmla="*/ 57 w 58"/>
                <a:gd name="T25" fmla="*/ 21 h 22"/>
                <a:gd name="T26" fmla="*/ 57 w 58"/>
                <a:gd name="T27" fmla="*/ 19 h 22"/>
                <a:gd name="T28" fmla="*/ 57 w 58"/>
                <a:gd name="T29" fmla="*/ 21 h 22"/>
                <a:gd name="T30" fmla="*/ 58 w 58"/>
                <a:gd name="T31" fmla="*/ 21 h 22"/>
                <a:gd name="T32" fmla="*/ 58 w 58"/>
                <a:gd name="T33" fmla="*/ 1 h 22"/>
                <a:gd name="T34" fmla="*/ 58 w 58"/>
                <a:gd name="T35" fmla="*/ 0 h 22"/>
                <a:gd name="T36" fmla="*/ 57 w 58"/>
                <a:gd name="T37" fmla="*/ 0 h 22"/>
                <a:gd name="T38" fmla="*/ 1 w 58"/>
                <a:gd name="T39" fmla="*/ 0 h 22"/>
                <a:gd name="T40" fmla="*/ 0 w 58"/>
                <a:gd name="T41" fmla="*/ 0 h 22"/>
                <a:gd name="T42" fmla="*/ 0 w 58"/>
                <a:gd name="T43" fmla="*/ 1 h 22"/>
                <a:gd name="T44" fmla="*/ 0 w 58"/>
                <a:gd name="T45" fmla="*/ 21 h 22"/>
                <a:gd name="T46" fmla="*/ 0 w 58"/>
                <a:gd name="T47" fmla="*/ 22 h 22"/>
                <a:gd name="T48" fmla="*/ 1 w 58"/>
                <a:gd name="T49" fmla="*/ 22 h 22"/>
                <a:gd name="T50" fmla="*/ 57 w 58"/>
                <a:gd name="T51" fmla="*/ 22 h 22"/>
                <a:gd name="T52" fmla="*/ 58 w 58"/>
                <a:gd name="T53" fmla="*/ 22 h 22"/>
                <a:gd name="T54" fmla="*/ 58 w 58"/>
                <a:gd name="T55" fmla="*/ 21 h 22"/>
                <a:gd name="T56" fmla="*/ 57 w 58"/>
                <a:gd name="T5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22">
                  <a:moveTo>
                    <a:pt x="57" y="21"/>
                  </a:moveTo>
                  <a:lnTo>
                    <a:pt x="57" y="19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57" y="3"/>
                  </a:lnTo>
                  <a:lnTo>
                    <a:pt x="57" y="1"/>
                  </a:lnTo>
                  <a:lnTo>
                    <a:pt x="56" y="1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8" y="21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57" y="22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14" name="Freeform 674"/>
            <p:cNvSpPr>
              <a:spLocks/>
            </p:cNvSpPr>
            <p:nvPr/>
          </p:nvSpPr>
          <p:spPr bwMode="auto">
            <a:xfrm>
              <a:off x="3370" y="1496"/>
              <a:ext cx="58" cy="22"/>
            </a:xfrm>
            <a:custGeom>
              <a:avLst/>
              <a:gdLst>
                <a:gd name="T0" fmla="*/ 57 w 58"/>
                <a:gd name="T1" fmla="*/ 21 h 22"/>
                <a:gd name="T2" fmla="*/ 57 w 58"/>
                <a:gd name="T3" fmla="*/ 19 h 22"/>
                <a:gd name="T4" fmla="*/ 1 w 58"/>
                <a:gd name="T5" fmla="*/ 19 h 22"/>
                <a:gd name="T6" fmla="*/ 1 w 58"/>
                <a:gd name="T7" fmla="*/ 21 h 22"/>
                <a:gd name="T8" fmla="*/ 2 w 58"/>
                <a:gd name="T9" fmla="*/ 21 h 22"/>
                <a:gd name="T10" fmla="*/ 2 w 58"/>
                <a:gd name="T11" fmla="*/ 1 h 22"/>
                <a:gd name="T12" fmla="*/ 1 w 58"/>
                <a:gd name="T13" fmla="*/ 1 h 22"/>
                <a:gd name="T14" fmla="*/ 1 w 58"/>
                <a:gd name="T15" fmla="*/ 3 h 22"/>
                <a:gd name="T16" fmla="*/ 57 w 58"/>
                <a:gd name="T17" fmla="*/ 3 h 22"/>
                <a:gd name="T18" fmla="*/ 57 w 58"/>
                <a:gd name="T19" fmla="*/ 1 h 22"/>
                <a:gd name="T20" fmla="*/ 56 w 58"/>
                <a:gd name="T21" fmla="*/ 1 h 22"/>
                <a:gd name="T22" fmla="*/ 56 w 58"/>
                <a:gd name="T23" fmla="*/ 21 h 22"/>
                <a:gd name="T24" fmla="*/ 57 w 58"/>
                <a:gd name="T25" fmla="*/ 21 h 22"/>
                <a:gd name="T26" fmla="*/ 57 w 58"/>
                <a:gd name="T27" fmla="*/ 19 h 22"/>
                <a:gd name="T28" fmla="*/ 57 w 58"/>
                <a:gd name="T29" fmla="*/ 21 h 22"/>
                <a:gd name="T30" fmla="*/ 58 w 58"/>
                <a:gd name="T31" fmla="*/ 21 h 22"/>
                <a:gd name="T32" fmla="*/ 58 w 58"/>
                <a:gd name="T33" fmla="*/ 1 h 22"/>
                <a:gd name="T34" fmla="*/ 58 w 58"/>
                <a:gd name="T35" fmla="*/ 0 h 22"/>
                <a:gd name="T36" fmla="*/ 57 w 58"/>
                <a:gd name="T37" fmla="*/ 0 h 22"/>
                <a:gd name="T38" fmla="*/ 1 w 58"/>
                <a:gd name="T39" fmla="*/ 0 h 22"/>
                <a:gd name="T40" fmla="*/ 0 w 58"/>
                <a:gd name="T41" fmla="*/ 0 h 22"/>
                <a:gd name="T42" fmla="*/ 0 w 58"/>
                <a:gd name="T43" fmla="*/ 1 h 22"/>
                <a:gd name="T44" fmla="*/ 0 w 58"/>
                <a:gd name="T45" fmla="*/ 21 h 22"/>
                <a:gd name="T46" fmla="*/ 0 w 58"/>
                <a:gd name="T47" fmla="*/ 22 h 22"/>
                <a:gd name="T48" fmla="*/ 1 w 58"/>
                <a:gd name="T49" fmla="*/ 22 h 22"/>
                <a:gd name="T50" fmla="*/ 57 w 58"/>
                <a:gd name="T51" fmla="*/ 22 h 22"/>
                <a:gd name="T52" fmla="*/ 58 w 58"/>
                <a:gd name="T53" fmla="*/ 22 h 22"/>
                <a:gd name="T54" fmla="*/ 58 w 58"/>
                <a:gd name="T55" fmla="*/ 21 h 22"/>
                <a:gd name="T56" fmla="*/ 57 w 58"/>
                <a:gd name="T5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22">
                  <a:moveTo>
                    <a:pt x="57" y="21"/>
                  </a:moveTo>
                  <a:lnTo>
                    <a:pt x="57" y="19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57" y="3"/>
                  </a:lnTo>
                  <a:lnTo>
                    <a:pt x="57" y="1"/>
                  </a:lnTo>
                  <a:lnTo>
                    <a:pt x="56" y="1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8" y="21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57" y="22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15" name="Rectangle 675"/>
            <p:cNvSpPr>
              <a:spLocks noChangeArrowheads="1"/>
            </p:cNvSpPr>
            <p:nvPr/>
          </p:nvSpPr>
          <p:spPr bwMode="auto">
            <a:xfrm>
              <a:off x="3696" y="1497"/>
              <a:ext cx="56" cy="2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16" name="Freeform 676"/>
            <p:cNvSpPr>
              <a:spLocks/>
            </p:cNvSpPr>
            <p:nvPr/>
          </p:nvSpPr>
          <p:spPr bwMode="auto">
            <a:xfrm>
              <a:off x="3694" y="1496"/>
              <a:ext cx="61" cy="22"/>
            </a:xfrm>
            <a:custGeom>
              <a:avLst/>
              <a:gdLst>
                <a:gd name="T0" fmla="*/ 58 w 61"/>
                <a:gd name="T1" fmla="*/ 21 h 22"/>
                <a:gd name="T2" fmla="*/ 58 w 61"/>
                <a:gd name="T3" fmla="*/ 19 h 22"/>
                <a:gd name="T4" fmla="*/ 2 w 61"/>
                <a:gd name="T5" fmla="*/ 19 h 22"/>
                <a:gd name="T6" fmla="*/ 2 w 61"/>
                <a:gd name="T7" fmla="*/ 21 h 22"/>
                <a:gd name="T8" fmla="*/ 5 w 61"/>
                <a:gd name="T9" fmla="*/ 21 h 22"/>
                <a:gd name="T10" fmla="*/ 5 w 61"/>
                <a:gd name="T11" fmla="*/ 1 h 22"/>
                <a:gd name="T12" fmla="*/ 2 w 61"/>
                <a:gd name="T13" fmla="*/ 1 h 22"/>
                <a:gd name="T14" fmla="*/ 2 w 61"/>
                <a:gd name="T15" fmla="*/ 3 h 22"/>
                <a:gd name="T16" fmla="*/ 58 w 61"/>
                <a:gd name="T17" fmla="*/ 3 h 22"/>
                <a:gd name="T18" fmla="*/ 58 w 61"/>
                <a:gd name="T19" fmla="*/ 1 h 22"/>
                <a:gd name="T20" fmla="*/ 56 w 61"/>
                <a:gd name="T21" fmla="*/ 1 h 22"/>
                <a:gd name="T22" fmla="*/ 56 w 61"/>
                <a:gd name="T23" fmla="*/ 21 h 22"/>
                <a:gd name="T24" fmla="*/ 58 w 61"/>
                <a:gd name="T25" fmla="*/ 21 h 22"/>
                <a:gd name="T26" fmla="*/ 58 w 61"/>
                <a:gd name="T27" fmla="*/ 19 h 22"/>
                <a:gd name="T28" fmla="*/ 58 w 61"/>
                <a:gd name="T29" fmla="*/ 21 h 22"/>
                <a:gd name="T30" fmla="*/ 61 w 61"/>
                <a:gd name="T31" fmla="*/ 21 h 22"/>
                <a:gd name="T32" fmla="*/ 61 w 61"/>
                <a:gd name="T33" fmla="*/ 1 h 22"/>
                <a:gd name="T34" fmla="*/ 61 w 61"/>
                <a:gd name="T35" fmla="*/ 0 h 22"/>
                <a:gd name="T36" fmla="*/ 58 w 61"/>
                <a:gd name="T37" fmla="*/ 0 h 22"/>
                <a:gd name="T38" fmla="*/ 2 w 61"/>
                <a:gd name="T39" fmla="*/ 0 h 22"/>
                <a:gd name="T40" fmla="*/ 0 w 61"/>
                <a:gd name="T41" fmla="*/ 0 h 22"/>
                <a:gd name="T42" fmla="*/ 0 w 61"/>
                <a:gd name="T43" fmla="*/ 1 h 22"/>
                <a:gd name="T44" fmla="*/ 0 w 61"/>
                <a:gd name="T45" fmla="*/ 21 h 22"/>
                <a:gd name="T46" fmla="*/ 0 w 61"/>
                <a:gd name="T47" fmla="*/ 22 h 22"/>
                <a:gd name="T48" fmla="*/ 2 w 61"/>
                <a:gd name="T49" fmla="*/ 22 h 22"/>
                <a:gd name="T50" fmla="*/ 58 w 61"/>
                <a:gd name="T51" fmla="*/ 22 h 22"/>
                <a:gd name="T52" fmla="*/ 61 w 61"/>
                <a:gd name="T53" fmla="*/ 22 h 22"/>
                <a:gd name="T54" fmla="*/ 61 w 61"/>
                <a:gd name="T55" fmla="*/ 21 h 22"/>
                <a:gd name="T56" fmla="*/ 58 w 61"/>
                <a:gd name="T5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22">
                  <a:moveTo>
                    <a:pt x="58" y="21"/>
                  </a:moveTo>
                  <a:lnTo>
                    <a:pt x="58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5" y="21"/>
                  </a:lnTo>
                  <a:lnTo>
                    <a:pt x="5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58" y="3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6" y="21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21"/>
                  </a:lnTo>
                  <a:lnTo>
                    <a:pt x="61" y="2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8" y="22"/>
                  </a:lnTo>
                  <a:lnTo>
                    <a:pt x="61" y="22"/>
                  </a:lnTo>
                  <a:lnTo>
                    <a:pt x="61" y="21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17" name="Freeform 677"/>
            <p:cNvSpPr>
              <a:spLocks/>
            </p:cNvSpPr>
            <p:nvPr/>
          </p:nvSpPr>
          <p:spPr bwMode="auto">
            <a:xfrm>
              <a:off x="3694" y="1496"/>
              <a:ext cx="61" cy="22"/>
            </a:xfrm>
            <a:custGeom>
              <a:avLst/>
              <a:gdLst>
                <a:gd name="T0" fmla="*/ 58 w 61"/>
                <a:gd name="T1" fmla="*/ 21 h 22"/>
                <a:gd name="T2" fmla="*/ 58 w 61"/>
                <a:gd name="T3" fmla="*/ 19 h 22"/>
                <a:gd name="T4" fmla="*/ 2 w 61"/>
                <a:gd name="T5" fmla="*/ 19 h 22"/>
                <a:gd name="T6" fmla="*/ 2 w 61"/>
                <a:gd name="T7" fmla="*/ 21 h 22"/>
                <a:gd name="T8" fmla="*/ 5 w 61"/>
                <a:gd name="T9" fmla="*/ 21 h 22"/>
                <a:gd name="T10" fmla="*/ 5 w 61"/>
                <a:gd name="T11" fmla="*/ 1 h 22"/>
                <a:gd name="T12" fmla="*/ 2 w 61"/>
                <a:gd name="T13" fmla="*/ 1 h 22"/>
                <a:gd name="T14" fmla="*/ 2 w 61"/>
                <a:gd name="T15" fmla="*/ 3 h 22"/>
                <a:gd name="T16" fmla="*/ 58 w 61"/>
                <a:gd name="T17" fmla="*/ 3 h 22"/>
                <a:gd name="T18" fmla="*/ 58 w 61"/>
                <a:gd name="T19" fmla="*/ 1 h 22"/>
                <a:gd name="T20" fmla="*/ 56 w 61"/>
                <a:gd name="T21" fmla="*/ 1 h 22"/>
                <a:gd name="T22" fmla="*/ 56 w 61"/>
                <a:gd name="T23" fmla="*/ 21 h 22"/>
                <a:gd name="T24" fmla="*/ 58 w 61"/>
                <a:gd name="T25" fmla="*/ 21 h 22"/>
                <a:gd name="T26" fmla="*/ 58 w 61"/>
                <a:gd name="T27" fmla="*/ 19 h 22"/>
                <a:gd name="T28" fmla="*/ 58 w 61"/>
                <a:gd name="T29" fmla="*/ 21 h 22"/>
                <a:gd name="T30" fmla="*/ 61 w 61"/>
                <a:gd name="T31" fmla="*/ 21 h 22"/>
                <a:gd name="T32" fmla="*/ 61 w 61"/>
                <a:gd name="T33" fmla="*/ 1 h 22"/>
                <a:gd name="T34" fmla="*/ 61 w 61"/>
                <a:gd name="T35" fmla="*/ 0 h 22"/>
                <a:gd name="T36" fmla="*/ 58 w 61"/>
                <a:gd name="T37" fmla="*/ 0 h 22"/>
                <a:gd name="T38" fmla="*/ 2 w 61"/>
                <a:gd name="T39" fmla="*/ 0 h 22"/>
                <a:gd name="T40" fmla="*/ 0 w 61"/>
                <a:gd name="T41" fmla="*/ 0 h 22"/>
                <a:gd name="T42" fmla="*/ 0 w 61"/>
                <a:gd name="T43" fmla="*/ 1 h 22"/>
                <a:gd name="T44" fmla="*/ 0 w 61"/>
                <a:gd name="T45" fmla="*/ 21 h 22"/>
                <a:gd name="T46" fmla="*/ 0 w 61"/>
                <a:gd name="T47" fmla="*/ 22 h 22"/>
                <a:gd name="T48" fmla="*/ 2 w 61"/>
                <a:gd name="T49" fmla="*/ 22 h 22"/>
                <a:gd name="T50" fmla="*/ 58 w 61"/>
                <a:gd name="T51" fmla="*/ 22 h 22"/>
                <a:gd name="T52" fmla="*/ 61 w 61"/>
                <a:gd name="T53" fmla="*/ 22 h 22"/>
                <a:gd name="T54" fmla="*/ 61 w 61"/>
                <a:gd name="T55" fmla="*/ 21 h 22"/>
                <a:gd name="T56" fmla="*/ 58 w 61"/>
                <a:gd name="T5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22">
                  <a:moveTo>
                    <a:pt x="58" y="21"/>
                  </a:moveTo>
                  <a:lnTo>
                    <a:pt x="58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5" y="21"/>
                  </a:lnTo>
                  <a:lnTo>
                    <a:pt x="5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58" y="3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6" y="21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21"/>
                  </a:lnTo>
                  <a:lnTo>
                    <a:pt x="61" y="2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8" y="22"/>
                  </a:lnTo>
                  <a:lnTo>
                    <a:pt x="61" y="22"/>
                  </a:lnTo>
                  <a:lnTo>
                    <a:pt x="61" y="21"/>
                  </a:lnTo>
                  <a:lnTo>
                    <a:pt x="58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0918" name="Picture 678"/>
            <p:cNvPicPr>
              <a:picLocks noChangeAspect="1" noChangeArrowheads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" y="1650"/>
              <a:ext cx="2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19" name="Picture 679"/>
            <p:cNvPicPr>
              <a:picLocks noChangeAspect="1" noChangeArrowheads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" y="1658"/>
              <a:ext cx="2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0" name="Picture 680"/>
            <p:cNvPicPr>
              <a:picLocks noChangeAspect="1" noChangeArrowheads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" y="1651"/>
              <a:ext cx="13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1" name="Picture 681"/>
            <p:cNvPicPr>
              <a:picLocks noChangeAspect="1" noChangeArrowheads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" y="1650"/>
              <a:ext cx="23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2" name="Picture 682"/>
            <p:cNvPicPr>
              <a:picLocks noChangeAspect="1" noChangeArrowheads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1650"/>
              <a:ext cx="15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3" name="Picture 683"/>
            <p:cNvPicPr>
              <a:picLocks noChangeAspect="1" noChangeArrowheads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" y="1650"/>
              <a:ext cx="21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4" name="Picture 684"/>
            <p:cNvPicPr>
              <a:picLocks noChangeAspect="1" noChangeArrowheads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" y="1654"/>
              <a:ext cx="139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5" name="Picture 685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" y="1650"/>
              <a:ext cx="30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6" name="Picture 686"/>
            <p:cNvPicPr>
              <a:picLocks noChangeAspect="1" noChangeArrowheads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" y="1650"/>
              <a:ext cx="68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7" name="Picture 687"/>
            <p:cNvPicPr>
              <a:picLocks noChangeAspect="1" noChangeArrowheads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" y="1671"/>
              <a:ext cx="88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8" name="Picture 688"/>
            <p:cNvPicPr>
              <a:picLocks noChangeAspect="1" noChangeArrowheads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" y="1650"/>
              <a:ext cx="15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9" name="Picture 689"/>
            <p:cNvPicPr>
              <a:picLocks noChangeAspect="1" noChangeArrowheads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" y="1683"/>
              <a:ext cx="59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30" name="Picture 690"/>
            <p:cNvPicPr>
              <a:picLocks noChangeAspect="1" noChangeArrowheads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1650"/>
              <a:ext cx="117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31" name="Picture 691"/>
            <p:cNvPicPr>
              <a:picLocks noChangeAspect="1" noChangeArrowheads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" y="1700"/>
              <a:ext cx="13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32" name="Picture 692"/>
            <p:cNvPicPr>
              <a:picLocks noChangeAspect="1" noChangeArrowheads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" y="1692"/>
              <a:ext cx="30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33" name="Picture 693"/>
            <p:cNvPicPr>
              <a:picLocks noChangeAspect="1" noChangeArrowheads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0" y="1650"/>
              <a:ext cx="2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34" name="Picture 694"/>
            <p:cNvPicPr>
              <a:picLocks noChangeAspect="1" noChangeArrowheads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0" y="1681"/>
              <a:ext cx="21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35" name="Picture 695"/>
            <p:cNvPicPr>
              <a:picLocks noChangeAspect="1" noChangeArrowheads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1653"/>
              <a:ext cx="1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36" name="Picture 696"/>
            <p:cNvPicPr>
              <a:picLocks noChangeAspect="1" noChangeArrowheads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" y="1650"/>
              <a:ext cx="42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37" name="Picture 697"/>
            <p:cNvPicPr>
              <a:picLocks noChangeAspect="1" noChangeArrowheads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" y="1650"/>
              <a:ext cx="42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38" name="Freeform 698"/>
            <p:cNvSpPr>
              <a:spLocks/>
            </p:cNvSpPr>
            <p:nvPr/>
          </p:nvSpPr>
          <p:spPr bwMode="auto">
            <a:xfrm>
              <a:off x="3700" y="1637"/>
              <a:ext cx="49" cy="95"/>
            </a:xfrm>
            <a:custGeom>
              <a:avLst/>
              <a:gdLst>
                <a:gd name="T0" fmla="*/ 0 w 49"/>
                <a:gd name="T1" fmla="*/ 95 h 95"/>
                <a:gd name="T2" fmla="*/ 49 w 49"/>
                <a:gd name="T3" fmla="*/ 95 h 95"/>
                <a:gd name="T4" fmla="*/ 49 w 49"/>
                <a:gd name="T5" fmla="*/ 0 h 95"/>
                <a:gd name="T6" fmla="*/ 49 w 49"/>
                <a:gd name="T7" fmla="*/ 0 h 95"/>
                <a:gd name="T8" fmla="*/ 38 w 49"/>
                <a:gd name="T9" fmla="*/ 21 h 95"/>
                <a:gd name="T10" fmla="*/ 25 w 49"/>
                <a:gd name="T11" fmla="*/ 42 h 95"/>
                <a:gd name="T12" fmla="*/ 13 w 49"/>
                <a:gd name="T13" fmla="*/ 60 h 95"/>
                <a:gd name="T14" fmla="*/ 0 w 49"/>
                <a:gd name="T15" fmla="*/ 77 h 95"/>
                <a:gd name="T16" fmla="*/ 0 w 49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95">
                  <a:moveTo>
                    <a:pt x="0" y="95"/>
                  </a:moveTo>
                  <a:lnTo>
                    <a:pt x="49" y="95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8" y="21"/>
                  </a:lnTo>
                  <a:lnTo>
                    <a:pt x="25" y="42"/>
                  </a:lnTo>
                  <a:lnTo>
                    <a:pt x="13" y="60"/>
                  </a:lnTo>
                  <a:lnTo>
                    <a:pt x="0" y="77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39" name="Freeform 699"/>
            <p:cNvSpPr>
              <a:spLocks/>
            </p:cNvSpPr>
            <p:nvPr/>
          </p:nvSpPr>
          <p:spPr bwMode="auto">
            <a:xfrm>
              <a:off x="3699" y="1632"/>
              <a:ext cx="53" cy="102"/>
            </a:xfrm>
            <a:custGeom>
              <a:avLst/>
              <a:gdLst>
                <a:gd name="T0" fmla="*/ 1 w 53"/>
                <a:gd name="T1" fmla="*/ 100 h 102"/>
                <a:gd name="T2" fmla="*/ 1 w 53"/>
                <a:gd name="T3" fmla="*/ 102 h 102"/>
                <a:gd name="T4" fmla="*/ 50 w 53"/>
                <a:gd name="T5" fmla="*/ 102 h 102"/>
                <a:gd name="T6" fmla="*/ 53 w 53"/>
                <a:gd name="T7" fmla="*/ 102 h 102"/>
                <a:gd name="T8" fmla="*/ 53 w 53"/>
                <a:gd name="T9" fmla="*/ 100 h 102"/>
                <a:gd name="T10" fmla="*/ 53 w 53"/>
                <a:gd name="T11" fmla="*/ 5 h 102"/>
                <a:gd name="T12" fmla="*/ 53 w 53"/>
                <a:gd name="T13" fmla="*/ 0 h 102"/>
                <a:gd name="T14" fmla="*/ 49 w 53"/>
                <a:gd name="T15" fmla="*/ 5 h 102"/>
                <a:gd name="T16" fmla="*/ 49 w 53"/>
                <a:gd name="T17" fmla="*/ 5 h 102"/>
                <a:gd name="T18" fmla="*/ 37 w 53"/>
                <a:gd name="T19" fmla="*/ 26 h 102"/>
                <a:gd name="T20" fmla="*/ 25 w 53"/>
                <a:gd name="T21" fmla="*/ 46 h 102"/>
                <a:gd name="T22" fmla="*/ 12 w 53"/>
                <a:gd name="T23" fmla="*/ 64 h 102"/>
                <a:gd name="T24" fmla="*/ 0 w 53"/>
                <a:gd name="T25" fmla="*/ 81 h 102"/>
                <a:gd name="T26" fmla="*/ 0 w 53"/>
                <a:gd name="T27" fmla="*/ 82 h 102"/>
                <a:gd name="T28" fmla="*/ 0 w 53"/>
                <a:gd name="T29" fmla="*/ 82 h 102"/>
                <a:gd name="T30" fmla="*/ 0 w 53"/>
                <a:gd name="T31" fmla="*/ 100 h 102"/>
                <a:gd name="T32" fmla="*/ 0 w 53"/>
                <a:gd name="T33" fmla="*/ 102 h 102"/>
                <a:gd name="T34" fmla="*/ 1 w 53"/>
                <a:gd name="T35" fmla="*/ 102 h 102"/>
                <a:gd name="T36" fmla="*/ 1 w 53"/>
                <a:gd name="T37" fmla="*/ 100 h 102"/>
                <a:gd name="T38" fmla="*/ 2 w 53"/>
                <a:gd name="T39" fmla="*/ 100 h 102"/>
                <a:gd name="T40" fmla="*/ 2 w 53"/>
                <a:gd name="T41" fmla="*/ 82 h 102"/>
                <a:gd name="T42" fmla="*/ 1 w 53"/>
                <a:gd name="T43" fmla="*/ 82 h 102"/>
                <a:gd name="T44" fmla="*/ 2 w 53"/>
                <a:gd name="T45" fmla="*/ 84 h 102"/>
                <a:gd name="T46" fmla="*/ 2 w 53"/>
                <a:gd name="T47" fmla="*/ 84 h 102"/>
                <a:gd name="T48" fmla="*/ 15 w 53"/>
                <a:gd name="T49" fmla="*/ 67 h 102"/>
                <a:gd name="T50" fmla="*/ 28 w 53"/>
                <a:gd name="T51" fmla="*/ 47 h 102"/>
                <a:gd name="T52" fmla="*/ 40 w 53"/>
                <a:gd name="T53" fmla="*/ 28 h 102"/>
                <a:gd name="T54" fmla="*/ 51 w 53"/>
                <a:gd name="T55" fmla="*/ 7 h 102"/>
                <a:gd name="T56" fmla="*/ 50 w 53"/>
                <a:gd name="T57" fmla="*/ 5 h 102"/>
                <a:gd name="T58" fmla="*/ 49 w 53"/>
                <a:gd name="T59" fmla="*/ 5 h 102"/>
                <a:gd name="T60" fmla="*/ 49 w 53"/>
                <a:gd name="T61" fmla="*/ 100 h 102"/>
                <a:gd name="T62" fmla="*/ 50 w 53"/>
                <a:gd name="T63" fmla="*/ 100 h 102"/>
                <a:gd name="T64" fmla="*/ 50 w 53"/>
                <a:gd name="T65" fmla="*/ 99 h 102"/>
                <a:gd name="T66" fmla="*/ 1 w 53"/>
                <a:gd name="T67" fmla="*/ 99 h 102"/>
                <a:gd name="T68" fmla="*/ 1 w 53"/>
                <a:gd name="T69" fmla="*/ 100 h 102"/>
                <a:gd name="T70" fmla="*/ 2 w 53"/>
                <a:gd name="T71" fmla="*/ 100 h 102"/>
                <a:gd name="T72" fmla="*/ 1 w 53"/>
                <a:gd name="T7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102">
                  <a:moveTo>
                    <a:pt x="1" y="100"/>
                  </a:moveTo>
                  <a:lnTo>
                    <a:pt x="1" y="102"/>
                  </a:lnTo>
                  <a:lnTo>
                    <a:pt x="50" y="102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5"/>
                  </a:lnTo>
                  <a:lnTo>
                    <a:pt x="53" y="0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37" y="26"/>
                  </a:lnTo>
                  <a:lnTo>
                    <a:pt x="25" y="46"/>
                  </a:lnTo>
                  <a:lnTo>
                    <a:pt x="12" y="64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100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15" y="67"/>
                  </a:lnTo>
                  <a:lnTo>
                    <a:pt x="28" y="47"/>
                  </a:lnTo>
                  <a:lnTo>
                    <a:pt x="40" y="28"/>
                  </a:lnTo>
                  <a:lnTo>
                    <a:pt x="51" y="7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9" y="100"/>
                  </a:lnTo>
                  <a:lnTo>
                    <a:pt x="50" y="100"/>
                  </a:lnTo>
                  <a:lnTo>
                    <a:pt x="50" y="99"/>
                  </a:lnTo>
                  <a:lnTo>
                    <a:pt x="1" y="99"/>
                  </a:lnTo>
                  <a:lnTo>
                    <a:pt x="1" y="100"/>
                  </a:lnTo>
                  <a:lnTo>
                    <a:pt x="2" y="100"/>
                  </a:lnTo>
                  <a:lnTo>
                    <a:pt x="1" y="100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40" name="Freeform 700"/>
            <p:cNvSpPr>
              <a:spLocks/>
            </p:cNvSpPr>
            <p:nvPr/>
          </p:nvSpPr>
          <p:spPr bwMode="auto">
            <a:xfrm>
              <a:off x="3699" y="1632"/>
              <a:ext cx="53" cy="102"/>
            </a:xfrm>
            <a:custGeom>
              <a:avLst/>
              <a:gdLst>
                <a:gd name="T0" fmla="*/ 1 w 53"/>
                <a:gd name="T1" fmla="*/ 100 h 102"/>
                <a:gd name="T2" fmla="*/ 1 w 53"/>
                <a:gd name="T3" fmla="*/ 102 h 102"/>
                <a:gd name="T4" fmla="*/ 50 w 53"/>
                <a:gd name="T5" fmla="*/ 102 h 102"/>
                <a:gd name="T6" fmla="*/ 53 w 53"/>
                <a:gd name="T7" fmla="*/ 102 h 102"/>
                <a:gd name="T8" fmla="*/ 53 w 53"/>
                <a:gd name="T9" fmla="*/ 100 h 102"/>
                <a:gd name="T10" fmla="*/ 53 w 53"/>
                <a:gd name="T11" fmla="*/ 5 h 102"/>
                <a:gd name="T12" fmla="*/ 53 w 53"/>
                <a:gd name="T13" fmla="*/ 0 h 102"/>
                <a:gd name="T14" fmla="*/ 49 w 53"/>
                <a:gd name="T15" fmla="*/ 5 h 102"/>
                <a:gd name="T16" fmla="*/ 49 w 53"/>
                <a:gd name="T17" fmla="*/ 5 h 102"/>
                <a:gd name="T18" fmla="*/ 37 w 53"/>
                <a:gd name="T19" fmla="*/ 26 h 102"/>
                <a:gd name="T20" fmla="*/ 25 w 53"/>
                <a:gd name="T21" fmla="*/ 46 h 102"/>
                <a:gd name="T22" fmla="*/ 12 w 53"/>
                <a:gd name="T23" fmla="*/ 64 h 102"/>
                <a:gd name="T24" fmla="*/ 0 w 53"/>
                <a:gd name="T25" fmla="*/ 81 h 102"/>
                <a:gd name="T26" fmla="*/ 0 w 53"/>
                <a:gd name="T27" fmla="*/ 82 h 102"/>
                <a:gd name="T28" fmla="*/ 0 w 53"/>
                <a:gd name="T29" fmla="*/ 82 h 102"/>
                <a:gd name="T30" fmla="*/ 0 w 53"/>
                <a:gd name="T31" fmla="*/ 100 h 102"/>
                <a:gd name="T32" fmla="*/ 0 w 53"/>
                <a:gd name="T33" fmla="*/ 102 h 102"/>
                <a:gd name="T34" fmla="*/ 1 w 53"/>
                <a:gd name="T35" fmla="*/ 102 h 102"/>
                <a:gd name="T36" fmla="*/ 1 w 53"/>
                <a:gd name="T37" fmla="*/ 100 h 102"/>
                <a:gd name="T38" fmla="*/ 2 w 53"/>
                <a:gd name="T39" fmla="*/ 100 h 102"/>
                <a:gd name="T40" fmla="*/ 2 w 53"/>
                <a:gd name="T41" fmla="*/ 82 h 102"/>
                <a:gd name="T42" fmla="*/ 1 w 53"/>
                <a:gd name="T43" fmla="*/ 82 h 102"/>
                <a:gd name="T44" fmla="*/ 2 w 53"/>
                <a:gd name="T45" fmla="*/ 84 h 102"/>
                <a:gd name="T46" fmla="*/ 2 w 53"/>
                <a:gd name="T47" fmla="*/ 84 h 102"/>
                <a:gd name="T48" fmla="*/ 15 w 53"/>
                <a:gd name="T49" fmla="*/ 67 h 102"/>
                <a:gd name="T50" fmla="*/ 28 w 53"/>
                <a:gd name="T51" fmla="*/ 47 h 102"/>
                <a:gd name="T52" fmla="*/ 40 w 53"/>
                <a:gd name="T53" fmla="*/ 28 h 102"/>
                <a:gd name="T54" fmla="*/ 51 w 53"/>
                <a:gd name="T55" fmla="*/ 7 h 102"/>
                <a:gd name="T56" fmla="*/ 50 w 53"/>
                <a:gd name="T57" fmla="*/ 5 h 102"/>
                <a:gd name="T58" fmla="*/ 49 w 53"/>
                <a:gd name="T59" fmla="*/ 5 h 102"/>
                <a:gd name="T60" fmla="*/ 49 w 53"/>
                <a:gd name="T61" fmla="*/ 100 h 102"/>
                <a:gd name="T62" fmla="*/ 50 w 53"/>
                <a:gd name="T63" fmla="*/ 100 h 102"/>
                <a:gd name="T64" fmla="*/ 50 w 53"/>
                <a:gd name="T65" fmla="*/ 99 h 102"/>
                <a:gd name="T66" fmla="*/ 1 w 53"/>
                <a:gd name="T67" fmla="*/ 99 h 102"/>
                <a:gd name="T68" fmla="*/ 1 w 53"/>
                <a:gd name="T69" fmla="*/ 100 h 102"/>
                <a:gd name="T70" fmla="*/ 2 w 53"/>
                <a:gd name="T71" fmla="*/ 100 h 102"/>
                <a:gd name="T72" fmla="*/ 1 w 53"/>
                <a:gd name="T7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102">
                  <a:moveTo>
                    <a:pt x="1" y="100"/>
                  </a:moveTo>
                  <a:lnTo>
                    <a:pt x="1" y="102"/>
                  </a:lnTo>
                  <a:lnTo>
                    <a:pt x="50" y="102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5"/>
                  </a:lnTo>
                  <a:lnTo>
                    <a:pt x="53" y="0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37" y="26"/>
                  </a:lnTo>
                  <a:lnTo>
                    <a:pt x="25" y="46"/>
                  </a:lnTo>
                  <a:lnTo>
                    <a:pt x="12" y="64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100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15" y="67"/>
                  </a:lnTo>
                  <a:lnTo>
                    <a:pt x="28" y="47"/>
                  </a:lnTo>
                  <a:lnTo>
                    <a:pt x="40" y="28"/>
                  </a:lnTo>
                  <a:lnTo>
                    <a:pt x="51" y="7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9" y="100"/>
                  </a:lnTo>
                  <a:lnTo>
                    <a:pt x="50" y="100"/>
                  </a:lnTo>
                  <a:lnTo>
                    <a:pt x="50" y="99"/>
                  </a:lnTo>
                  <a:lnTo>
                    <a:pt x="1" y="99"/>
                  </a:lnTo>
                  <a:lnTo>
                    <a:pt x="1" y="100"/>
                  </a:lnTo>
                  <a:lnTo>
                    <a:pt x="2" y="100"/>
                  </a:lnTo>
                  <a:lnTo>
                    <a:pt x="1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41" name="Freeform 701"/>
            <p:cNvSpPr>
              <a:spLocks/>
            </p:cNvSpPr>
            <p:nvPr/>
          </p:nvSpPr>
          <p:spPr bwMode="auto">
            <a:xfrm>
              <a:off x="3374" y="1637"/>
              <a:ext cx="50" cy="95"/>
            </a:xfrm>
            <a:custGeom>
              <a:avLst/>
              <a:gdLst>
                <a:gd name="T0" fmla="*/ 0 w 50"/>
                <a:gd name="T1" fmla="*/ 95 h 95"/>
                <a:gd name="T2" fmla="*/ 50 w 50"/>
                <a:gd name="T3" fmla="*/ 95 h 95"/>
                <a:gd name="T4" fmla="*/ 50 w 50"/>
                <a:gd name="T5" fmla="*/ 77 h 95"/>
                <a:gd name="T6" fmla="*/ 50 w 50"/>
                <a:gd name="T7" fmla="*/ 77 h 95"/>
                <a:gd name="T8" fmla="*/ 38 w 50"/>
                <a:gd name="T9" fmla="*/ 60 h 95"/>
                <a:gd name="T10" fmla="*/ 25 w 50"/>
                <a:gd name="T11" fmla="*/ 42 h 95"/>
                <a:gd name="T12" fmla="*/ 12 w 50"/>
                <a:gd name="T13" fmla="*/ 21 h 95"/>
                <a:gd name="T14" fmla="*/ 0 w 50"/>
                <a:gd name="T15" fmla="*/ 0 h 95"/>
                <a:gd name="T16" fmla="*/ 0 w 50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5">
                  <a:moveTo>
                    <a:pt x="0" y="95"/>
                  </a:moveTo>
                  <a:lnTo>
                    <a:pt x="50" y="95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38" y="60"/>
                  </a:lnTo>
                  <a:lnTo>
                    <a:pt x="25" y="42"/>
                  </a:lnTo>
                  <a:lnTo>
                    <a:pt x="12" y="21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42" name="Freeform 702"/>
            <p:cNvSpPr>
              <a:spLocks/>
            </p:cNvSpPr>
            <p:nvPr/>
          </p:nvSpPr>
          <p:spPr bwMode="auto">
            <a:xfrm>
              <a:off x="3372" y="1632"/>
              <a:ext cx="54" cy="102"/>
            </a:xfrm>
            <a:custGeom>
              <a:avLst/>
              <a:gdLst>
                <a:gd name="T0" fmla="*/ 2 w 54"/>
                <a:gd name="T1" fmla="*/ 100 h 102"/>
                <a:gd name="T2" fmla="*/ 2 w 54"/>
                <a:gd name="T3" fmla="*/ 102 h 102"/>
                <a:gd name="T4" fmla="*/ 52 w 54"/>
                <a:gd name="T5" fmla="*/ 102 h 102"/>
                <a:gd name="T6" fmla="*/ 54 w 54"/>
                <a:gd name="T7" fmla="*/ 102 h 102"/>
                <a:gd name="T8" fmla="*/ 54 w 54"/>
                <a:gd name="T9" fmla="*/ 100 h 102"/>
                <a:gd name="T10" fmla="*/ 54 w 54"/>
                <a:gd name="T11" fmla="*/ 82 h 102"/>
                <a:gd name="T12" fmla="*/ 54 w 54"/>
                <a:gd name="T13" fmla="*/ 82 h 102"/>
                <a:gd name="T14" fmla="*/ 54 w 54"/>
                <a:gd name="T15" fmla="*/ 81 h 102"/>
                <a:gd name="T16" fmla="*/ 54 w 54"/>
                <a:gd name="T17" fmla="*/ 81 h 102"/>
                <a:gd name="T18" fmla="*/ 40 w 54"/>
                <a:gd name="T19" fmla="*/ 64 h 102"/>
                <a:gd name="T20" fmla="*/ 28 w 54"/>
                <a:gd name="T21" fmla="*/ 46 h 102"/>
                <a:gd name="T22" fmla="*/ 16 w 54"/>
                <a:gd name="T23" fmla="*/ 26 h 102"/>
                <a:gd name="T24" fmla="*/ 3 w 54"/>
                <a:gd name="T25" fmla="*/ 5 h 102"/>
                <a:gd name="T26" fmla="*/ 0 w 54"/>
                <a:gd name="T27" fmla="*/ 0 h 102"/>
                <a:gd name="T28" fmla="*/ 0 w 54"/>
                <a:gd name="T29" fmla="*/ 5 h 102"/>
                <a:gd name="T30" fmla="*/ 0 w 54"/>
                <a:gd name="T31" fmla="*/ 100 h 102"/>
                <a:gd name="T32" fmla="*/ 0 w 54"/>
                <a:gd name="T33" fmla="*/ 102 h 102"/>
                <a:gd name="T34" fmla="*/ 2 w 54"/>
                <a:gd name="T35" fmla="*/ 102 h 102"/>
                <a:gd name="T36" fmla="*/ 2 w 54"/>
                <a:gd name="T37" fmla="*/ 100 h 102"/>
                <a:gd name="T38" fmla="*/ 5 w 54"/>
                <a:gd name="T39" fmla="*/ 100 h 102"/>
                <a:gd name="T40" fmla="*/ 5 w 54"/>
                <a:gd name="T41" fmla="*/ 5 h 102"/>
                <a:gd name="T42" fmla="*/ 2 w 54"/>
                <a:gd name="T43" fmla="*/ 5 h 102"/>
                <a:gd name="T44" fmla="*/ 0 w 54"/>
                <a:gd name="T45" fmla="*/ 7 h 102"/>
                <a:gd name="T46" fmla="*/ 0 w 54"/>
                <a:gd name="T47" fmla="*/ 7 h 102"/>
                <a:gd name="T48" fmla="*/ 13 w 54"/>
                <a:gd name="T49" fmla="*/ 28 h 102"/>
                <a:gd name="T50" fmla="*/ 26 w 54"/>
                <a:gd name="T51" fmla="*/ 47 h 102"/>
                <a:gd name="T52" fmla="*/ 38 w 54"/>
                <a:gd name="T53" fmla="*/ 67 h 102"/>
                <a:gd name="T54" fmla="*/ 51 w 54"/>
                <a:gd name="T55" fmla="*/ 84 h 102"/>
                <a:gd name="T56" fmla="*/ 52 w 54"/>
                <a:gd name="T57" fmla="*/ 82 h 102"/>
                <a:gd name="T58" fmla="*/ 51 w 54"/>
                <a:gd name="T59" fmla="*/ 82 h 102"/>
                <a:gd name="T60" fmla="*/ 51 w 54"/>
                <a:gd name="T61" fmla="*/ 100 h 102"/>
                <a:gd name="T62" fmla="*/ 52 w 54"/>
                <a:gd name="T63" fmla="*/ 100 h 102"/>
                <a:gd name="T64" fmla="*/ 52 w 54"/>
                <a:gd name="T65" fmla="*/ 99 h 102"/>
                <a:gd name="T66" fmla="*/ 2 w 54"/>
                <a:gd name="T67" fmla="*/ 99 h 102"/>
                <a:gd name="T68" fmla="*/ 2 w 54"/>
                <a:gd name="T69" fmla="*/ 100 h 102"/>
                <a:gd name="T70" fmla="*/ 5 w 54"/>
                <a:gd name="T71" fmla="*/ 100 h 102"/>
                <a:gd name="T72" fmla="*/ 2 w 54"/>
                <a:gd name="T7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102">
                  <a:moveTo>
                    <a:pt x="2" y="100"/>
                  </a:moveTo>
                  <a:lnTo>
                    <a:pt x="2" y="102"/>
                  </a:lnTo>
                  <a:lnTo>
                    <a:pt x="52" y="102"/>
                  </a:lnTo>
                  <a:lnTo>
                    <a:pt x="54" y="102"/>
                  </a:lnTo>
                  <a:lnTo>
                    <a:pt x="54" y="100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40" y="64"/>
                  </a:lnTo>
                  <a:lnTo>
                    <a:pt x="28" y="46"/>
                  </a:lnTo>
                  <a:lnTo>
                    <a:pt x="16" y="26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5" y="100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3" y="28"/>
                  </a:lnTo>
                  <a:lnTo>
                    <a:pt x="26" y="47"/>
                  </a:lnTo>
                  <a:lnTo>
                    <a:pt x="38" y="67"/>
                  </a:lnTo>
                  <a:lnTo>
                    <a:pt x="51" y="84"/>
                  </a:lnTo>
                  <a:lnTo>
                    <a:pt x="52" y="82"/>
                  </a:lnTo>
                  <a:lnTo>
                    <a:pt x="51" y="82"/>
                  </a:lnTo>
                  <a:lnTo>
                    <a:pt x="51" y="100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2" y="99"/>
                  </a:lnTo>
                  <a:lnTo>
                    <a:pt x="2" y="100"/>
                  </a:lnTo>
                  <a:lnTo>
                    <a:pt x="5" y="100"/>
                  </a:lnTo>
                  <a:lnTo>
                    <a:pt x="2" y="100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43" name="Freeform 703"/>
            <p:cNvSpPr>
              <a:spLocks/>
            </p:cNvSpPr>
            <p:nvPr/>
          </p:nvSpPr>
          <p:spPr bwMode="auto">
            <a:xfrm>
              <a:off x="3372" y="1632"/>
              <a:ext cx="54" cy="102"/>
            </a:xfrm>
            <a:custGeom>
              <a:avLst/>
              <a:gdLst>
                <a:gd name="T0" fmla="*/ 2 w 54"/>
                <a:gd name="T1" fmla="*/ 100 h 102"/>
                <a:gd name="T2" fmla="*/ 2 w 54"/>
                <a:gd name="T3" fmla="*/ 102 h 102"/>
                <a:gd name="T4" fmla="*/ 52 w 54"/>
                <a:gd name="T5" fmla="*/ 102 h 102"/>
                <a:gd name="T6" fmla="*/ 54 w 54"/>
                <a:gd name="T7" fmla="*/ 102 h 102"/>
                <a:gd name="T8" fmla="*/ 54 w 54"/>
                <a:gd name="T9" fmla="*/ 100 h 102"/>
                <a:gd name="T10" fmla="*/ 54 w 54"/>
                <a:gd name="T11" fmla="*/ 82 h 102"/>
                <a:gd name="T12" fmla="*/ 54 w 54"/>
                <a:gd name="T13" fmla="*/ 82 h 102"/>
                <a:gd name="T14" fmla="*/ 54 w 54"/>
                <a:gd name="T15" fmla="*/ 81 h 102"/>
                <a:gd name="T16" fmla="*/ 54 w 54"/>
                <a:gd name="T17" fmla="*/ 81 h 102"/>
                <a:gd name="T18" fmla="*/ 40 w 54"/>
                <a:gd name="T19" fmla="*/ 64 h 102"/>
                <a:gd name="T20" fmla="*/ 28 w 54"/>
                <a:gd name="T21" fmla="*/ 46 h 102"/>
                <a:gd name="T22" fmla="*/ 16 w 54"/>
                <a:gd name="T23" fmla="*/ 26 h 102"/>
                <a:gd name="T24" fmla="*/ 3 w 54"/>
                <a:gd name="T25" fmla="*/ 5 h 102"/>
                <a:gd name="T26" fmla="*/ 0 w 54"/>
                <a:gd name="T27" fmla="*/ 0 h 102"/>
                <a:gd name="T28" fmla="*/ 0 w 54"/>
                <a:gd name="T29" fmla="*/ 5 h 102"/>
                <a:gd name="T30" fmla="*/ 0 w 54"/>
                <a:gd name="T31" fmla="*/ 100 h 102"/>
                <a:gd name="T32" fmla="*/ 0 w 54"/>
                <a:gd name="T33" fmla="*/ 102 h 102"/>
                <a:gd name="T34" fmla="*/ 2 w 54"/>
                <a:gd name="T35" fmla="*/ 102 h 102"/>
                <a:gd name="T36" fmla="*/ 2 w 54"/>
                <a:gd name="T37" fmla="*/ 100 h 102"/>
                <a:gd name="T38" fmla="*/ 5 w 54"/>
                <a:gd name="T39" fmla="*/ 100 h 102"/>
                <a:gd name="T40" fmla="*/ 5 w 54"/>
                <a:gd name="T41" fmla="*/ 5 h 102"/>
                <a:gd name="T42" fmla="*/ 2 w 54"/>
                <a:gd name="T43" fmla="*/ 5 h 102"/>
                <a:gd name="T44" fmla="*/ 0 w 54"/>
                <a:gd name="T45" fmla="*/ 7 h 102"/>
                <a:gd name="T46" fmla="*/ 0 w 54"/>
                <a:gd name="T47" fmla="*/ 7 h 102"/>
                <a:gd name="T48" fmla="*/ 13 w 54"/>
                <a:gd name="T49" fmla="*/ 28 h 102"/>
                <a:gd name="T50" fmla="*/ 26 w 54"/>
                <a:gd name="T51" fmla="*/ 47 h 102"/>
                <a:gd name="T52" fmla="*/ 38 w 54"/>
                <a:gd name="T53" fmla="*/ 67 h 102"/>
                <a:gd name="T54" fmla="*/ 51 w 54"/>
                <a:gd name="T55" fmla="*/ 84 h 102"/>
                <a:gd name="T56" fmla="*/ 52 w 54"/>
                <a:gd name="T57" fmla="*/ 82 h 102"/>
                <a:gd name="T58" fmla="*/ 51 w 54"/>
                <a:gd name="T59" fmla="*/ 82 h 102"/>
                <a:gd name="T60" fmla="*/ 51 w 54"/>
                <a:gd name="T61" fmla="*/ 100 h 102"/>
                <a:gd name="T62" fmla="*/ 52 w 54"/>
                <a:gd name="T63" fmla="*/ 100 h 102"/>
                <a:gd name="T64" fmla="*/ 52 w 54"/>
                <a:gd name="T65" fmla="*/ 99 h 102"/>
                <a:gd name="T66" fmla="*/ 2 w 54"/>
                <a:gd name="T67" fmla="*/ 99 h 102"/>
                <a:gd name="T68" fmla="*/ 2 w 54"/>
                <a:gd name="T69" fmla="*/ 100 h 102"/>
                <a:gd name="T70" fmla="*/ 5 w 54"/>
                <a:gd name="T71" fmla="*/ 100 h 102"/>
                <a:gd name="T72" fmla="*/ 2 w 54"/>
                <a:gd name="T7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102">
                  <a:moveTo>
                    <a:pt x="2" y="100"/>
                  </a:moveTo>
                  <a:lnTo>
                    <a:pt x="2" y="102"/>
                  </a:lnTo>
                  <a:lnTo>
                    <a:pt x="52" y="102"/>
                  </a:lnTo>
                  <a:lnTo>
                    <a:pt x="54" y="102"/>
                  </a:lnTo>
                  <a:lnTo>
                    <a:pt x="54" y="100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40" y="64"/>
                  </a:lnTo>
                  <a:lnTo>
                    <a:pt x="28" y="46"/>
                  </a:lnTo>
                  <a:lnTo>
                    <a:pt x="16" y="26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5" y="100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3" y="28"/>
                  </a:lnTo>
                  <a:lnTo>
                    <a:pt x="26" y="47"/>
                  </a:lnTo>
                  <a:lnTo>
                    <a:pt x="38" y="67"/>
                  </a:lnTo>
                  <a:lnTo>
                    <a:pt x="51" y="84"/>
                  </a:lnTo>
                  <a:lnTo>
                    <a:pt x="52" y="82"/>
                  </a:lnTo>
                  <a:lnTo>
                    <a:pt x="51" y="82"/>
                  </a:lnTo>
                  <a:lnTo>
                    <a:pt x="51" y="100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2" y="99"/>
                  </a:lnTo>
                  <a:lnTo>
                    <a:pt x="2" y="100"/>
                  </a:lnTo>
                  <a:lnTo>
                    <a:pt x="5" y="100"/>
                  </a:lnTo>
                  <a:lnTo>
                    <a:pt x="2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44" name="Rectangle 704"/>
            <p:cNvSpPr>
              <a:spLocks noChangeArrowheads="1"/>
            </p:cNvSpPr>
            <p:nvPr/>
          </p:nvSpPr>
          <p:spPr bwMode="auto">
            <a:xfrm>
              <a:off x="3385" y="1381"/>
              <a:ext cx="28" cy="4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45" name="Rectangle 705"/>
            <p:cNvSpPr>
              <a:spLocks noChangeArrowheads="1"/>
            </p:cNvSpPr>
            <p:nvPr/>
          </p:nvSpPr>
          <p:spPr bwMode="auto">
            <a:xfrm>
              <a:off x="3385" y="1391"/>
              <a:ext cx="28" cy="7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46" name="Rectangle 706"/>
            <p:cNvSpPr>
              <a:spLocks noChangeArrowheads="1"/>
            </p:cNvSpPr>
            <p:nvPr/>
          </p:nvSpPr>
          <p:spPr bwMode="auto">
            <a:xfrm>
              <a:off x="3385" y="1403"/>
              <a:ext cx="28" cy="9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47" name="Rectangle 707"/>
            <p:cNvSpPr>
              <a:spLocks noChangeArrowheads="1"/>
            </p:cNvSpPr>
            <p:nvPr/>
          </p:nvSpPr>
          <p:spPr bwMode="auto">
            <a:xfrm>
              <a:off x="3385" y="1417"/>
              <a:ext cx="28" cy="12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48" name="Rectangle 708"/>
            <p:cNvSpPr>
              <a:spLocks noChangeArrowheads="1"/>
            </p:cNvSpPr>
            <p:nvPr/>
          </p:nvSpPr>
          <p:spPr bwMode="auto">
            <a:xfrm>
              <a:off x="3385" y="1434"/>
              <a:ext cx="28" cy="13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49" name="Rectangle 709"/>
            <p:cNvSpPr>
              <a:spLocks noChangeArrowheads="1"/>
            </p:cNvSpPr>
            <p:nvPr/>
          </p:nvSpPr>
          <p:spPr bwMode="auto">
            <a:xfrm>
              <a:off x="3385" y="1452"/>
              <a:ext cx="28" cy="16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50" name="Rectangle 710"/>
            <p:cNvSpPr>
              <a:spLocks noChangeArrowheads="1"/>
            </p:cNvSpPr>
            <p:nvPr/>
          </p:nvSpPr>
          <p:spPr bwMode="auto">
            <a:xfrm>
              <a:off x="3385" y="1473"/>
              <a:ext cx="28" cy="16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51" name="Rectangle 711"/>
            <p:cNvSpPr>
              <a:spLocks noChangeArrowheads="1"/>
            </p:cNvSpPr>
            <p:nvPr/>
          </p:nvSpPr>
          <p:spPr bwMode="auto">
            <a:xfrm>
              <a:off x="3710" y="1381"/>
              <a:ext cx="28" cy="4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52" name="Rectangle 712"/>
            <p:cNvSpPr>
              <a:spLocks noChangeArrowheads="1"/>
            </p:cNvSpPr>
            <p:nvPr/>
          </p:nvSpPr>
          <p:spPr bwMode="auto">
            <a:xfrm>
              <a:off x="3710" y="1391"/>
              <a:ext cx="28" cy="7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53" name="Rectangle 713"/>
            <p:cNvSpPr>
              <a:spLocks noChangeArrowheads="1"/>
            </p:cNvSpPr>
            <p:nvPr/>
          </p:nvSpPr>
          <p:spPr bwMode="auto">
            <a:xfrm>
              <a:off x="3710" y="1403"/>
              <a:ext cx="28" cy="9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54" name="Rectangle 714"/>
            <p:cNvSpPr>
              <a:spLocks noChangeArrowheads="1"/>
            </p:cNvSpPr>
            <p:nvPr/>
          </p:nvSpPr>
          <p:spPr bwMode="auto">
            <a:xfrm>
              <a:off x="3710" y="1417"/>
              <a:ext cx="28" cy="12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55" name="Rectangle 715"/>
            <p:cNvSpPr>
              <a:spLocks noChangeArrowheads="1"/>
            </p:cNvSpPr>
            <p:nvPr/>
          </p:nvSpPr>
          <p:spPr bwMode="auto">
            <a:xfrm>
              <a:off x="3710" y="1434"/>
              <a:ext cx="28" cy="13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56" name="Rectangle 716"/>
            <p:cNvSpPr>
              <a:spLocks noChangeArrowheads="1"/>
            </p:cNvSpPr>
            <p:nvPr/>
          </p:nvSpPr>
          <p:spPr bwMode="auto">
            <a:xfrm>
              <a:off x="3710" y="1452"/>
              <a:ext cx="28" cy="16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57" name="Rectangle 717"/>
            <p:cNvSpPr>
              <a:spLocks noChangeArrowheads="1"/>
            </p:cNvSpPr>
            <p:nvPr/>
          </p:nvSpPr>
          <p:spPr bwMode="auto">
            <a:xfrm>
              <a:off x="3710" y="1473"/>
              <a:ext cx="28" cy="16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58" name="Freeform 718"/>
            <p:cNvSpPr>
              <a:spLocks/>
            </p:cNvSpPr>
            <p:nvPr/>
          </p:nvSpPr>
          <p:spPr bwMode="auto">
            <a:xfrm>
              <a:off x="3359" y="1296"/>
              <a:ext cx="89" cy="89"/>
            </a:xfrm>
            <a:custGeom>
              <a:avLst/>
              <a:gdLst>
                <a:gd name="T0" fmla="*/ 78 w 89"/>
                <a:gd name="T1" fmla="*/ 89 h 89"/>
                <a:gd name="T2" fmla="*/ 0 w 89"/>
                <a:gd name="T3" fmla="*/ 11 h 89"/>
                <a:gd name="T4" fmla="*/ 9 w 89"/>
                <a:gd name="T5" fmla="*/ 0 h 89"/>
                <a:gd name="T6" fmla="*/ 89 w 89"/>
                <a:gd name="T7" fmla="*/ 78 h 89"/>
                <a:gd name="T8" fmla="*/ 78 w 89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78" y="89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89" y="78"/>
                  </a:lnTo>
                  <a:lnTo>
                    <a:pt x="78" y="89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59" name="Freeform 719"/>
            <p:cNvSpPr>
              <a:spLocks/>
            </p:cNvSpPr>
            <p:nvPr/>
          </p:nvSpPr>
          <p:spPr bwMode="auto">
            <a:xfrm>
              <a:off x="3356" y="1294"/>
              <a:ext cx="95" cy="94"/>
            </a:xfrm>
            <a:custGeom>
              <a:avLst/>
              <a:gdLst>
                <a:gd name="T0" fmla="*/ 81 w 95"/>
                <a:gd name="T1" fmla="*/ 91 h 94"/>
                <a:gd name="T2" fmla="*/ 82 w 95"/>
                <a:gd name="T3" fmla="*/ 91 h 94"/>
                <a:gd name="T4" fmla="*/ 3 w 95"/>
                <a:gd name="T5" fmla="*/ 11 h 94"/>
                <a:gd name="T6" fmla="*/ 3 w 95"/>
                <a:gd name="T7" fmla="*/ 13 h 94"/>
                <a:gd name="T8" fmla="*/ 3 w 95"/>
                <a:gd name="T9" fmla="*/ 14 h 94"/>
                <a:gd name="T10" fmla="*/ 14 w 95"/>
                <a:gd name="T11" fmla="*/ 3 h 94"/>
                <a:gd name="T12" fmla="*/ 12 w 95"/>
                <a:gd name="T13" fmla="*/ 2 h 94"/>
                <a:gd name="T14" fmla="*/ 12 w 95"/>
                <a:gd name="T15" fmla="*/ 3 h 94"/>
                <a:gd name="T16" fmla="*/ 91 w 95"/>
                <a:gd name="T17" fmla="*/ 81 h 94"/>
                <a:gd name="T18" fmla="*/ 92 w 95"/>
                <a:gd name="T19" fmla="*/ 80 h 94"/>
                <a:gd name="T20" fmla="*/ 91 w 95"/>
                <a:gd name="T21" fmla="*/ 80 h 94"/>
                <a:gd name="T22" fmla="*/ 79 w 95"/>
                <a:gd name="T23" fmla="*/ 91 h 94"/>
                <a:gd name="T24" fmla="*/ 81 w 95"/>
                <a:gd name="T25" fmla="*/ 91 h 94"/>
                <a:gd name="T26" fmla="*/ 82 w 95"/>
                <a:gd name="T27" fmla="*/ 91 h 94"/>
                <a:gd name="T28" fmla="*/ 81 w 95"/>
                <a:gd name="T29" fmla="*/ 91 h 94"/>
                <a:gd name="T30" fmla="*/ 82 w 95"/>
                <a:gd name="T31" fmla="*/ 93 h 94"/>
                <a:gd name="T32" fmla="*/ 93 w 95"/>
                <a:gd name="T33" fmla="*/ 81 h 94"/>
                <a:gd name="T34" fmla="*/ 95 w 95"/>
                <a:gd name="T35" fmla="*/ 80 h 94"/>
                <a:gd name="T36" fmla="*/ 93 w 95"/>
                <a:gd name="T37" fmla="*/ 80 h 94"/>
                <a:gd name="T38" fmla="*/ 14 w 95"/>
                <a:gd name="T39" fmla="*/ 2 h 94"/>
                <a:gd name="T40" fmla="*/ 12 w 95"/>
                <a:gd name="T41" fmla="*/ 0 h 94"/>
                <a:gd name="T42" fmla="*/ 12 w 95"/>
                <a:gd name="T43" fmla="*/ 2 h 94"/>
                <a:gd name="T44" fmla="*/ 1 w 95"/>
                <a:gd name="T45" fmla="*/ 11 h 94"/>
                <a:gd name="T46" fmla="*/ 0 w 95"/>
                <a:gd name="T47" fmla="*/ 13 h 94"/>
                <a:gd name="T48" fmla="*/ 1 w 95"/>
                <a:gd name="T49" fmla="*/ 14 h 94"/>
                <a:gd name="T50" fmla="*/ 79 w 95"/>
                <a:gd name="T51" fmla="*/ 93 h 94"/>
                <a:gd name="T52" fmla="*/ 81 w 95"/>
                <a:gd name="T53" fmla="*/ 94 h 94"/>
                <a:gd name="T54" fmla="*/ 82 w 95"/>
                <a:gd name="T55" fmla="*/ 93 h 94"/>
                <a:gd name="T56" fmla="*/ 81 w 95"/>
                <a:gd name="T5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94">
                  <a:moveTo>
                    <a:pt x="81" y="91"/>
                  </a:moveTo>
                  <a:lnTo>
                    <a:pt x="82" y="9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91" y="81"/>
                  </a:lnTo>
                  <a:lnTo>
                    <a:pt x="92" y="80"/>
                  </a:lnTo>
                  <a:lnTo>
                    <a:pt x="91" y="80"/>
                  </a:lnTo>
                  <a:lnTo>
                    <a:pt x="79" y="91"/>
                  </a:lnTo>
                  <a:lnTo>
                    <a:pt x="81" y="91"/>
                  </a:lnTo>
                  <a:lnTo>
                    <a:pt x="82" y="91"/>
                  </a:lnTo>
                  <a:lnTo>
                    <a:pt x="81" y="91"/>
                  </a:lnTo>
                  <a:lnTo>
                    <a:pt x="82" y="93"/>
                  </a:lnTo>
                  <a:lnTo>
                    <a:pt x="93" y="81"/>
                  </a:lnTo>
                  <a:lnTo>
                    <a:pt x="95" y="80"/>
                  </a:lnTo>
                  <a:lnTo>
                    <a:pt x="93" y="8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79" y="93"/>
                  </a:lnTo>
                  <a:lnTo>
                    <a:pt x="81" y="94"/>
                  </a:lnTo>
                  <a:lnTo>
                    <a:pt x="82" y="93"/>
                  </a:lnTo>
                  <a:lnTo>
                    <a:pt x="81" y="91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60" name="Freeform 720"/>
            <p:cNvSpPr>
              <a:spLocks/>
            </p:cNvSpPr>
            <p:nvPr/>
          </p:nvSpPr>
          <p:spPr bwMode="auto">
            <a:xfrm>
              <a:off x="3356" y="1294"/>
              <a:ext cx="95" cy="94"/>
            </a:xfrm>
            <a:custGeom>
              <a:avLst/>
              <a:gdLst>
                <a:gd name="T0" fmla="*/ 81 w 95"/>
                <a:gd name="T1" fmla="*/ 91 h 94"/>
                <a:gd name="T2" fmla="*/ 82 w 95"/>
                <a:gd name="T3" fmla="*/ 91 h 94"/>
                <a:gd name="T4" fmla="*/ 3 w 95"/>
                <a:gd name="T5" fmla="*/ 11 h 94"/>
                <a:gd name="T6" fmla="*/ 3 w 95"/>
                <a:gd name="T7" fmla="*/ 13 h 94"/>
                <a:gd name="T8" fmla="*/ 3 w 95"/>
                <a:gd name="T9" fmla="*/ 14 h 94"/>
                <a:gd name="T10" fmla="*/ 14 w 95"/>
                <a:gd name="T11" fmla="*/ 3 h 94"/>
                <a:gd name="T12" fmla="*/ 12 w 95"/>
                <a:gd name="T13" fmla="*/ 2 h 94"/>
                <a:gd name="T14" fmla="*/ 12 w 95"/>
                <a:gd name="T15" fmla="*/ 3 h 94"/>
                <a:gd name="T16" fmla="*/ 91 w 95"/>
                <a:gd name="T17" fmla="*/ 81 h 94"/>
                <a:gd name="T18" fmla="*/ 92 w 95"/>
                <a:gd name="T19" fmla="*/ 80 h 94"/>
                <a:gd name="T20" fmla="*/ 91 w 95"/>
                <a:gd name="T21" fmla="*/ 80 h 94"/>
                <a:gd name="T22" fmla="*/ 79 w 95"/>
                <a:gd name="T23" fmla="*/ 91 h 94"/>
                <a:gd name="T24" fmla="*/ 81 w 95"/>
                <a:gd name="T25" fmla="*/ 91 h 94"/>
                <a:gd name="T26" fmla="*/ 82 w 95"/>
                <a:gd name="T27" fmla="*/ 91 h 94"/>
                <a:gd name="T28" fmla="*/ 81 w 95"/>
                <a:gd name="T29" fmla="*/ 91 h 94"/>
                <a:gd name="T30" fmla="*/ 82 w 95"/>
                <a:gd name="T31" fmla="*/ 93 h 94"/>
                <a:gd name="T32" fmla="*/ 93 w 95"/>
                <a:gd name="T33" fmla="*/ 81 h 94"/>
                <a:gd name="T34" fmla="*/ 95 w 95"/>
                <a:gd name="T35" fmla="*/ 80 h 94"/>
                <a:gd name="T36" fmla="*/ 93 w 95"/>
                <a:gd name="T37" fmla="*/ 80 h 94"/>
                <a:gd name="T38" fmla="*/ 14 w 95"/>
                <a:gd name="T39" fmla="*/ 2 h 94"/>
                <a:gd name="T40" fmla="*/ 12 w 95"/>
                <a:gd name="T41" fmla="*/ 0 h 94"/>
                <a:gd name="T42" fmla="*/ 12 w 95"/>
                <a:gd name="T43" fmla="*/ 2 h 94"/>
                <a:gd name="T44" fmla="*/ 1 w 95"/>
                <a:gd name="T45" fmla="*/ 11 h 94"/>
                <a:gd name="T46" fmla="*/ 0 w 95"/>
                <a:gd name="T47" fmla="*/ 13 h 94"/>
                <a:gd name="T48" fmla="*/ 1 w 95"/>
                <a:gd name="T49" fmla="*/ 14 h 94"/>
                <a:gd name="T50" fmla="*/ 79 w 95"/>
                <a:gd name="T51" fmla="*/ 93 h 94"/>
                <a:gd name="T52" fmla="*/ 81 w 95"/>
                <a:gd name="T53" fmla="*/ 94 h 94"/>
                <a:gd name="T54" fmla="*/ 82 w 95"/>
                <a:gd name="T55" fmla="*/ 93 h 94"/>
                <a:gd name="T56" fmla="*/ 81 w 95"/>
                <a:gd name="T5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94">
                  <a:moveTo>
                    <a:pt x="81" y="91"/>
                  </a:moveTo>
                  <a:lnTo>
                    <a:pt x="82" y="9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91" y="81"/>
                  </a:lnTo>
                  <a:lnTo>
                    <a:pt x="92" y="80"/>
                  </a:lnTo>
                  <a:lnTo>
                    <a:pt x="91" y="80"/>
                  </a:lnTo>
                  <a:lnTo>
                    <a:pt x="79" y="91"/>
                  </a:lnTo>
                  <a:lnTo>
                    <a:pt x="81" y="91"/>
                  </a:lnTo>
                  <a:lnTo>
                    <a:pt x="82" y="91"/>
                  </a:lnTo>
                  <a:lnTo>
                    <a:pt x="81" y="91"/>
                  </a:lnTo>
                  <a:lnTo>
                    <a:pt x="82" y="93"/>
                  </a:lnTo>
                  <a:lnTo>
                    <a:pt x="93" y="81"/>
                  </a:lnTo>
                  <a:lnTo>
                    <a:pt x="95" y="80"/>
                  </a:lnTo>
                  <a:lnTo>
                    <a:pt x="93" y="8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79" y="93"/>
                  </a:lnTo>
                  <a:lnTo>
                    <a:pt x="81" y="94"/>
                  </a:lnTo>
                  <a:lnTo>
                    <a:pt x="82" y="93"/>
                  </a:lnTo>
                  <a:lnTo>
                    <a:pt x="81" y="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61" name="Freeform 721"/>
            <p:cNvSpPr>
              <a:spLocks/>
            </p:cNvSpPr>
            <p:nvPr/>
          </p:nvSpPr>
          <p:spPr bwMode="auto">
            <a:xfrm>
              <a:off x="3672" y="1296"/>
              <a:ext cx="91" cy="89"/>
            </a:xfrm>
            <a:custGeom>
              <a:avLst/>
              <a:gdLst>
                <a:gd name="T0" fmla="*/ 91 w 91"/>
                <a:gd name="T1" fmla="*/ 11 h 89"/>
                <a:gd name="T2" fmla="*/ 11 w 91"/>
                <a:gd name="T3" fmla="*/ 89 h 89"/>
                <a:gd name="T4" fmla="*/ 0 w 91"/>
                <a:gd name="T5" fmla="*/ 78 h 89"/>
                <a:gd name="T6" fmla="*/ 80 w 91"/>
                <a:gd name="T7" fmla="*/ 0 h 89"/>
                <a:gd name="T8" fmla="*/ 91 w 91"/>
                <a:gd name="T9" fmla="*/ 1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9">
                  <a:moveTo>
                    <a:pt x="91" y="11"/>
                  </a:moveTo>
                  <a:lnTo>
                    <a:pt x="11" y="89"/>
                  </a:lnTo>
                  <a:lnTo>
                    <a:pt x="0" y="78"/>
                  </a:lnTo>
                  <a:lnTo>
                    <a:pt x="80" y="0"/>
                  </a:lnTo>
                  <a:lnTo>
                    <a:pt x="91" y="11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62" name="Freeform 722"/>
            <p:cNvSpPr>
              <a:spLocks/>
            </p:cNvSpPr>
            <p:nvPr/>
          </p:nvSpPr>
          <p:spPr bwMode="auto">
            <a:xfrm>
              <a:off x="3671" y="1294"/>
              <a:ext cx="93" cy="94"/>
            </a:xfrm>
            <a:custGeom>
              <a:avLst/>
              <a:gdLst>
                <a:gd name="T0" fmla="*/ 92 w 93"/>
                <a:gd name="T1" fmla="*/ 13 h 94"/>
                <a:gd name="T2" fmla="*/ 91 w 93"/>
                <a:gd name="T3" fmla="*/ 11 h 94"/>
                <a:gd name="T4" fmla="*/ 11 w 93"/>
                <a:gd name="T5" fmla="*/ 91 h 94"/>
                <a:gd name="T6" fmla="*/ 12 w 93"/>
                <a:gd name="T7" fmla="*/ 91 h 94"/>
                <a:gd name="T8" fmla="*/ 14 w 93"/>
                <a:gd name="T9" fmla="*/ 91 h 94"/>
                <a:gd name="T10" fmla="*/ 2 w 93"/>
                <a:gd name="T11" fmla="*/ 80 h 94"/>
                <a:gd name="T12" fmla="*/ 1 w 93"/>
                <a:gd name="T13" fmla="*/ 80 h 94"/>
                <a:gd name="T14" fmla="*/ 2 w 93"/>
                <a:gd name="T15" fmla="*/ 81 h 94"/>
                <a:gd name="T16" fmla="*/ 81 w 93"/>
                <a:gd name="T17" fmla="*/ 3 h 94"/>
                <a:gd name="T18" fmla="*/ 81 w 93"/>
                <a:gd name="T19" fmla="*/ 2 h 94"/>
                <a:gd name="T20" fmla="*/ 79 w 93"/>
                <a:gd name="T21" fmla="*/ 3 h 94"/>
                <a:gd name="T22" fmla="*/ 91 w 93"/>
                <a:gd name="T23" fmla="*/ 14 h 94"/>
                <a:gd name="T24" fmla="*/ 92 w 93"/>
                <a:gd name="T25" fmla="*/ 13 h 94"/>
                <a:gd name="T26" fmla="*/ 91 w 93"/>
                <a:gd name="T27" fmla="*/ 11 h 94"/>
                <a:gd name="T28" fmla="*/ 92 w 93"/>
                <a:gd name="T29" fmla="*/ 13 h 94"/>
                <a:gd name="T30" fmla="*/ 92 w 93"/>
                <a:gd name="T31" fmla="*/ 11 h 94"/>
                <a:gd name="T32" fmla="*/ 81 w 93"/>
                <a:gd name="T33" fmla="*/ 2 h 94"/>
                <a:gd name="T34" fmla="*/ 81 w 93"/>
                <a:gd name="T35" fmla="*/ 0 h 94"/>
                <a:gd name="T36" fmla="*/ 79 w 93"/>
                <a:gd name="T37" fmla="*/ 2 h 94"/>
                <a:gd name="T38" fmla="*/ 0 w 93"/>
                <a:gd name="T39" fmla="*/ 80 h 94"/>
                <a:gd name="T40" fmla="*/ 0 w 93"/>
                <a:gd name="T41" fmla="*/ 80 h 94"/>
                <a:gd name="T42" fmla="*/ 0 w 93"/>
                <a:gd name="T43" fmla="*/ 81 h 94"/>
                <a:gd name="T44" fmla="*/ 11 w 93"/>
                <a:gd name="T45" fmla="*/ 93 h 94"/>
                <a:gd name="T46" fmla="*/ 12 w 93"/>
                <a:gd name="T47" fmla="*/ 94 h 94"/>
                <a:gd name="T48" fmla="*/ 14 w 93"/>
                <a:gd name="T49" fmla="*/ 93 h 94"/>
                <a:gd name="T50" fmla="*/ 92 w 93"/>
                <a:gd name="T51" fmla="*/ 14 h 94"/>
                <a:gd name="T52" fmla="*/ 93 w 93"/>
                <a:gd name="T53" fmla="*/ 13 h 94"/>
                <a:gd name="T54" fmla="*/ 92 w 93"/>
                <a:gd name="T55" fmla="*/ 11 h 94"/>
                <a:gd name="T56" fmla="*/ 92 w 93"/>
                <a:gd name="T5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94">
                  <a:moveTo>
                    <a:pt x="92" y="13"/>
                  </a:moveTo>
                  <a:lnTo>
                    <a:pt x="91" y="11"/>
                  </a:lnTo>
                  <a:lnTo>
                    <a:pt x="11" y="91"/>
                  </a:lnTo>
                  <a:lnTo>
                    <a:pt x="12" y="91"/>
                  </a:lnTo>
                  <a:lnTo>
                    <a:pt x="14" y="91"/>
                  </a:lnTo>
                  <a:lnTo>
                    <a:pt x="2" y="80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79" y="3"/>
                  </a:lnTo>
                  <a:lnTo>
                    <a:pt x="91" y="14"/>
                  </a:lnTo>
                  <a:lnTo>
                    <a:pt x="92" y="13"/>
                  </a:lnTo>
                  <a:lnTo>
                    <a:pt x="91" y="11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81" y="2"/>
                  </a:lnTo>
                  <a:lnTo>
                    <a:pt x="81" y="0"/>
                  </a:lnTo>
                  <a:lnTo>
                    <a:pt x="79" y="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11" y="93"/>
                  </a:lnTo>
                  <a:lnTo>
                    <a:pt x="12" y="94"/>
                  </a:lnTo>
                  <a:lnTo>
                    <a:pt x="14" y="93"/>
                  </a:lnTo>
                  <a:lnTo>
                    <a:pt x="92" y="14"/>
                  </a:lnTo>
                  <a:lnTo>
                    <a:pt x="93" y="13"/>
                  </a:lnTo>
                  <a:lnTo>
                    <a:pt x="92" y="11"/>
                  </a:lnTo>
                  <a:lnTo>
                    <a:pt x="92" y="13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63" name="Freeform 723"/>
            <p:cNvSpPr>
              <a:spLocks/>
            </p:cNvSpPr>
            <p:nvPr/>
          </p:nvSpPr>
          <p:spPr bwMode="auto">
            <a:xfrm>
              <a:off x="3671" y="1294"/>
              <a:ext cx="93" cy="94"/>
            </a:xfrm>
            <a:custGeom>
              <a:avLst/>
              <a:gdLst>
                <a:gd name="T0" fmla="*/ 92 w 93"/>
                <a:gd name="T1" fmla="*/ 13 h 94"/>
                <a:gd name="T2" fmla="*/ 91 w 93"/>
                <a:gd name="T3" fmla="*/ 11 h 94"/>
                <a:gd name="T4" fmla="*/ 11 w 93"/>
                <a:gd name="T5" fmla="*/ 91 h 94"/>
                <a:gd name="T6" fmla="*/ 12 w 93"/>
                <a:gd name="T7" fmla="*/ 91 h 94"/>
                <a:gd name="T8" fmla="*/ 14 w 93"/>
                <a:gd name="T9" fmla="*/ 91 h 94"/>
                <a:gd name="T10" fmla="*/ 2 w 93"/>
                <a:gd name="T11" fmla="*/ 80 h 94"/>
                <a:gd name="T12" fmla="*/ 1 w 93"/>
                <a:gd name="T13" fmla="*/ 80 h 94"/>
                <a:gd name="T14" fmla="*/ 2 w 93"/>
                <a:gd name="T15" fmla="*/ 81 h 94"/>
                <a:gd name="T16" fmla="*/ 81 w 93"/>
                <a:gd name="T17" fmla="*/ 3 h 94"/>
                <a:gd name="T18" fmla="*/ 81 w 93"/>
                <a:gd name="T19" fmla="*/ 2 h 94"/>
                <a:gd name="T20" fmla="*/ 79 w 93"/>
                <a:gd name="T21" fmla="*/ 3 h 94"/>
                <a:gd name="T22" fmla="*/ 91 w 93"/>
                <a:gd name="T23" fmla="*/ 14 h 94"/>
                <a:gd name="T24" fmla="*/ 92 w 93"/>
                <a:gd name="T25" fmla="*/ 13 h 94"/>
                <a:gd name="T26" fmla="*/ 91 w 93"/>
                <a:gd name="T27" fmla="*/ 11 h 94"/>
                <a:gd name="T28" fmla="*/ 92 w 93"/>
                <a:gd name="T29" fmla="*/ 13 h 94"/>
                <a:gd name="T30" fmla="*/ 92 w 93"/>
                <a:gd name="T31" fmla="*/ 11 h 94"/>
                <a:gd name="T32" fmla="*/ 81 w 93"/>
                <a:gd name="T33" fmla="*/ 2 h 94"/>
                <a:gd name="T34" fmla="*/ 81 w 93"/>
                <a:gd name="T35" fmla="*/ 0 h 94"/>
                <a:gd name="T36" fmla="*/ 79 w 93"/>
                <a:gd name="T37" fmla="*/ 2 h 94"/>
                <a:gd name="T38" fmla="*/ 0 w 93"/>
                <a:gd name="T39" fmla="*/ 80 h 94"/>
                <a:gd name="T40" fmla="*/ 0 w 93"/>
                <a:gd name="T41" fmla="*/ 80 h 94"/>
                <a:gd name="T42" fmla="*/ 0 w 93"/>
                <a:gd name="T43" fmla="*/ 81 h 94"/>
                <a:gd name="T44" fmla="*/ 11 w 93"/>
                <a:gd name="T45" fmla="*/ 93 h 94"/>
                <a:gd name="T46" fmla="*/ 12 w 93"/>
                <a:gd name="T47" fmla="*/ 94 h 94"/>
                <a:gd name="T48" fmla="*/ 14 w 93"/>
                <a:gd name="T49" fmla="*/ 93 h 94"/>
                <a:gd name="T50" fmla="*/ 92 w 93"/>
                <a:gd name="T51" fmla="*/ 14 h 94"/>
                <a:gd name="T52" fmla="*/ 93 w 93"/>
                <a:gd name="T53" fmla="*/ 13 h 94"/>
                <a:gd name="T54" fmla="*/ 92 w 93"/>
                <a:gd name="T55" fmla="*/ 11 h 94"/>
                <a:gd name="T56" fmla="*/ 92 w 93"/>
                <a:gd name="T5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94">
                  <a:moveTo>
                    <a:pt x="92" y="13"/>
                  </a:moveTo>
                  <a:lnTo>
                    <a:pt x="91" y="11"/>
                  </a:lnTo>
                  <a:lnTo>
                    <a:pt x="11" y="91"/>
                  </a:lnTo>
                  <a:lnTo>
                    <a:pt x="12" y="91"/>
                  </a:lnTo>
                  <a:lnTo>
                    <a:pt x="14" y="91"/>
                  </a:lnTo>
                  <a:lnTo>
                    <a:pt x="2" y="80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79" y="3"/>
                  </a:lnTo>
                  <a:lnTo>
                    <a:pt x="91" y="14"/>
                  </a:lnTo>
                  <a:lnTo>
                    <a:pt x="92" y="13"/>
                  </a:lnTo>
                  <a:lnTo>
                    <a:pt x="91" y="11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81" y="2"/>
                  </a:lnTo>
                  <a:lnTo>
                    <a:pt x="81" y="0"/>
                  </a:lnTo>
                  <a:lnTo>
                    <a:pt x="79" y="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11" y="93"/>
                  </a:lnTo>
                  <a:lnTo>
                    <a:pt x="12" y="94"/>
                  </a:lnTo>
                  <a:lnTo>
                    <a:pt x="14" y="93"/>
                  </a:lnTo>
                  <a:lnTo>
                    <a:pt x="92" y="14"/>
                  </a:lnTo>
                  <a:lnTo>
                    <a:pt x="93" y="13"/>
                  </a:lnTo>
                  <a:lnTo>
                    <a:pt x="92" y="11"/>
                  </a:lnTo>
                  <a:lnTo>
                    <a:pt x="92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64" name="Rectangle 724"/>
            <p:cNvSpPr>
              <a:spLocks noChangeArrowheads="1"/>
            </p:cNvSpPr>
            <p:nvPr/>
          </p:nvSpPr>
          <p:spPr bwMode="auto">
            <a:xfrm>
              <a:off x="3371" y="1486"/>
              <a:ext cx="1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65" name="Freeform 725"/>
            <p:cNvSpPr>
              <a:spLocks/>
            </p:cNvSpPr>
            <p:nvPr/>
          </p:nvSpPr>
          <p:spPr bwMode="auto">
            <a:xfrm>
              <a:off x="3370" y="1485"/>
              <a:ext cx="14" cy="14"/>
            </a:xfrm>
            <a:custGeom>
              <a:avLst/>
              <a:gdLst>
                <a:gd name="T0" fmla="*/ 12 w 14"/>
                <a:gd name="T1" fmla="*/ 12 h 14"/>
                <a:gd name="T2" fmla="*/ 12 w 14"/>
                <a:gd name="T3" fmla="*/ 11 h 14"/>
                <a:gd name="T4" fmla="*/ 1 w 14"/>
                <a:gd name="T5" fmla="*/ 11 h 14"/>
                <a:gd name="T6" fmla="*/ 1 w 14"/>
                <a:gd name="T7" fmla="*/ 12 h 14"/>
                <a:gd name="T8" fmla="*/ 2 w 14"/>
                <a:gd name="T9" fmla="*/ 12 h 14"/>
                <a:gd name="T10" fmla="*/ 2 w 14"/>
                <a:gd name="T11" fmla="*/ 1 h 14"/>
                <a:gd name="T12" fmla="*/ 1 w 14"/>
                <a:gd name="T13" fmla="*/ 1 h 14"/>
                <a:gd name="T14" fmla="*/ 1 w 14"/>
                <a:gd name="T15" fmla="*/ 2 h 14"/>
                <a:gd name="T16" fmla="*/ 12 w 14"/>
                <a:gd name="T17" fmla="*/ 2 h 14"/>
                <a:gd name="T18" fmla="*/ 12 w 14"/>
                <a:gd name="T19" fmla="*/ 1 h 14"/>
                <a:gd name="T20" fmla="*/ 11 w 14"/>
                <a:gd name="T21" fmla="*/ 1 h 14"/>
                <a:gd name="T22" fmla="*/ 11 w 14"/>
                <a:gd name="T23" fmla="*/ 12 h 14"/>
                <a:gd name="T24" fmla="*/ 12 w 14"/>
                <a:gd name="T25" fmla="*/ 12 h 14"/>
                <a:gd name="T26" fmla="*/ 12 w 14"/>
                <a:gd name="T27" fmla="*/ 11 h 14"/>
                <a:gd name="T28" fmla="*/ 12 w 14"/>
                <a:gd name="T29" fmla="*/ 12 h 14"/>
                <a:gd name="T30" fmla="*/ 14 w 14"/>
                <a:gd name="T31" fmla="*/ 12 h 14"/>
                <a:gd name="T32" fmla="*/ 14 w 14"/>
                <a:gd name="T33" fmla="*/ 1 h 14"/>
                <a:gd name="T34" fmla="*/ 14 w 14"/>
                <a:gd name="T35" fmla="*/ 0 h 14"/>
                <a:gd name="T36" fmla="*/ 12 w 14"/>
                <a:gd name="T37" fmla="*/ 0 h 14"/>
                <a:gd name="T38" fmla="*/ 1 w 14"/>
                <a:gd name="T39" fmla="*/ 0 h 14"/>
                <a:gd name="T40" fmla="*/ 0 w 14"/>
                <a:gd name="T41" fmla="*/ 0 h 14"/>
                <a:gd name="T42" fmla="*/ 0 w 14"/>
                <a:gd name="T43" fmla="*/ 1 h 14"/>
                <a:gd name="T44" fmla="*/ 0 w 14"/>
                <a:gd name="T45" fmla="*/ 12 h 14"/>
                <a:gd name="T46" fmla="*/ 0 w 14"/>
                <a:gd name="T47" fmla="*/ 14 h 14"/>
                <a:gd name="T48" fmla="*/ 1 w 14"/>
                <a:gd name="T49" fmla="*/ 14 h 14"/>
                <a:gd name="T50" fmla="*/ 12 w 14"/>
                <a:gd name="T51" fmla="*/ 14 h 14"/>
                <a:gd name="T52" fmla="*/ 14 w 14"/>
                <a:gd name="T53" fmla="*/ 14 h 14"/>
                <a:gd name="T54" fmla="*/ 14 w 14"/>
                <a:gd name="T55" fmla="*/ 12 h 14"/>
                <a:gd name="T56" fmla="*/ 12 w 14"/>
                <a:gd name="T5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" h="14">
                  <a:moveTo>
                    <a:pt x="12" y="12"/>
                  </a:moveTo>
                  <a:lnTo>
                    <a:pt x="1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66" name="Freeform 726"/>
            <p:cNvSpPr>
              <a:spLocks/>
            </p:cNvSpPr>
            <p:nvPr/>
          </p:nvSpPr>
          <p:spPr bwMode="auto">
            <a:xfrm>
              <a:off x="3370" y="1485"/>
              <a:ext cx="14" cy="14"/>
            </a:xfrm>
            <a:custGeom>
              <a:avLst/>
              <a:gdLst>
                <a:gd name="T0" fmla="*/ 12 w 14"/>
                <a:gd name="T1" fmla="*/ 12 h 14"/>
                <a:gd name="T2" fmla="*/ 12 w 14"/>
                <a:gd name="T3" fmla="*/ 11 h 14"/>
                <a:gd name="T4" fmla="*/ 1 w 14"/>
                <a:gd name="T5" fmla="*/ 11 h 14"/>
                <a:gd name="T6" fmla="*/ 1 w 14"/>
                <a:gd name="T7" fmla="*/ 12 h 14"/>
                <a:gd name="T8" fmla="*/ 2 w 14"/>
                <a:gd name="T9" fmla="*/ 12 h 14"/>
                <a:gd name="T10" fmla="*/ 2 w 14"/>
                <a:gd name="T11" fmla="*/ 1 h 14"/>
                <a:gd name="T12" fmla="*/ 1 w 14"/>
                <a:gd name="T13" fmla="*/ 1 h 14"/>
                <a:gd name="T14" fmla="*/ 1 w 14"/>
                <a:gd name="T15" fmla="*/ 2 h 14"/>
                <a:gd name="T16" fmla="*/ 12 w 14"/>
                <a:gd name="T17" fmla="*/ 2 h 14"/>
                <a:gd name="T18" fmla="*/ 12 w 14"/>
                <a:gd name="T19" fmla="*/ 1 h 14"/>
                <a:gd name="T20" fmla="*/ 11 w 14"/>
                <a:gd name="T21" fmla="*/ 1 h 14"/>
                <a:gd name="T22" fmla="*/ 11 w 14"/>
                <a:gd name="T23" fmla="*/ 12 h 14"/>
                <a:gd name="T24" fmla="*/ 12 w 14"/>
                <a:gd name="T25" fmla="*/ 12 h 14"/>
                <a:gd name="T26" fmla="*/ 12 w 14"/>
                <a:gd name="T27" fmla="*/ 11 h 14"/>
                <a:gd name="T28" fmla="*/ 12 w 14"/>
                <a:gd name="T29" fmla="*/ 12 h 14"/>
                <a:gd name="T30" fmla="*/ 14 w 14"/>
                <a:gd name="T31" fmla="*/ 12 h 14"/>
                <a:gd name="T32" fmla="*/ 14 w 14"/>
                <a:gd name="T33" fmla="*/ 1 h 14"/>
                <a:gd name="T34" fmla="*/ 14 w 14"/>
                <a:gd name="T35" fmla="*/ 0 h 14"/>
                <a:gd name="T36" fmla="*/ 12 w 14"/>
                <a:gd name="T37" fmla="*/ 0 h 14"/>
                <a:gd name="T38" fmla="*/ 1 w 14"/>
                <a:gd name="T39" fmla="*/ 0 h 14"/>
                <a:gd name="T40" fmla="*/ 0 w 14"/>
                <a:gd name="T41" fmla="*/ 0 h 14"/>
                <a:gd name="T42" fmla="*/ 0 w 14"/>
                <a:gd name="T43" fmla="*/ 1 h 14"/>
                <a:gd name="T44" fmla="*/ 0 w 14"/>
                <a:gd name="T45" fmla="*/ 12 h 14"/>
                <a:gd name="T46" fmla="*/ 0 w 14"/>
                <a:gd name="T47" fmla="*/ 14 h 14"/>
                <a:gd name="T48" fmla="*/ 1 w 14"/>
                <a:gd name="T49" fmla="*/ 14 h 14"/>
                <a:gd name="T50" fmla="*/ 12 w 14"/>
                <a:gd name="T51" fmla="*/ 14 h 14"/>
                <a:gd name="T52" fmla="*/ 14 w 14"/>
                <a:gd name="T53" fmla="*/ 14 h 14"/>
                <a:gd name="T54" fmla="*/ 14 w 14"/>
                <a:gd name="T55" fmla="*/ 12 h 14"/>
                <a:gd name="T56" fmla="*/ 12 w 14"/>
                <a:gd name="T5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" h="14">
                  <a:moveTo>
                    <a:pt x="12" y="12"/>
                  </a:moveTo>
                  <a:lnTo>
                    <a:pt x="1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67" name="Rectangle 727"/>
            <p:cNvSpPr>
              <a:spLocks noChangeArrowheads="1"/>
            </p:cNvSpPr>
            <p:nvPr/>
          </p:nvSpPr>
          <p:spPr bwMode="auto">
            <a:xfrm>
              <a:off x="3416" y="1486"/>
              <a:ext cx="1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68" name="Freeform 728"/>
            <p:cNvSpPr>
              <a:spLocks/>
            </p:cNvSpPr>
            <p:nvPr/>
          </p:nvSpPr>
          <p:spPr bwMode="auto">
            <a:xfrm>
              <a:off x="3414" y="1485"/>
              <a:ext cx="14" cy="14"/>
            </a:xfrm>
            <a:custGeom>
              <a:avLst/>
              <a:gdLst>
                <a:gd name="T0" fmla="*/ 13 w 14"/>
                <a:gd name="T1" fmla="*/ 12 h 14"/>
                <a:gd name="T2" fmla="*/ 13 w 14"/>
                <a:gd name="T3" fmla="*/ 11 h 14"/>
                <a:gd name="T4" fmla="*/ 2 w 14"/>
                <a:gd name="T5" fmla="*/ 11 h 14"/>
                <a:gd name="T6" fmla="*/ 2 w 14"/>
                <a:gd name="T7" fmla="*/ 12 h 14"/>
                <a:gd name="T8" fmla="*/ 3 w 14"/>
                <a:gd name="T9" fmla="*/ 12 h 14"/>
                <a:gd name="T10" fmla="*/ 3 w 14"/>
                <a:gd name="T11" fmla="*/ 1 h 14"/>
                <a:gd name="T12" fmla="*/ 2 w 14"/>
                <a:gd name="T13" fmla="*/ 1 h 14"/>
                <a:gd name="T14" fmla="*/ 2 w 14"/>
                <a:gd name="T15" fmla="*/ 2 h 14"/>
                <a:gd name="T16" fmla="*/ 13 w 14"/>
                <a:gd name="T17" fmla="*/ 2 h 14"/>
                <a:gd name="T18" fmla="*/ 13 w 14"/>
                <a:gd name="T19" fmla="*/ 1 h 14"/>
                <a:gd name="T20" fmla="*/ 12 w 14"/>
                <a:gd name="T21" fmla="*/ 1 h 14"/>
                <a:gd name="T22" fmla="*/ 12 w 14"/>
                <a:gd name="T23" fmla="*/ 12 h 14"/>
                <a:gd name="T24" fmla="*/ 13 w 14"/>
                <a:gd name="T25" fmla="*/ 12 h 14"/>
                <a:gd name="T26" fmla="*/ 13 w 14"/>
                <a:gd name="T27" fmla="*/ 11 h 14"/>
                <a:gd name="T28" fmla="*/ 13 w 14"/>
                <a:gd name="T29" fmla="*/ 12 h 14"/>
                <a:gd name="T30" fmla="*/ 14 w 14"/>
                <a:gd name="T31" fmla="*/ 12 h 14"/>
                <a:gd name="T32" fmla="*/ 14 w 14"/>
                <a:gd name="T33" fmla="*/ 1 h 14"/>
                <a:gd name="T34" fmla="*/ 14 w 14"/>
                <a:gd name="T35" fmla="*/ 0 h 14"/>
                <a:gd name="T36" fmla="*/ 13 w 14"/>
                <a:gd name="T37" fmla="*/ 0 h 14"/>
                <a:gd name="T38" fmla="*/ 2 w 14"/>
                <a:gd name="T39" fmla="*/ 0 h 14"/>
                <a:gd name="T40" fmla="*/ 0 w 14"/>
                <a:gd name="T41" fmla="*/ 0 h 14"/>
                <a:gd name="T42" fmla="*/ 0 w 14"/>
                <a:gd name="T43" fmla="*/ 1 h 14"/>
                <a:gd name="T44" fmla="*/ 0 w 14"/>
                <a:gd name="T45" fmla="*/ 12 h 14"/>
                <a:gd name="T46" fmla="*/ 0 w 14"/>
                <a:gd name="T47" fmla="*/ 14 h 14"/>
                <a:gd name="T48" fmla="*/ 2 w 14"/>
                <a:gd name="T49" fmla="*/ 14 h 14"/>
                <a:gd name="T50" fmla="*/ 13 w 14"/>
                <a:gd name="T51" fmla="*/ 14 h 14"/>
                <a:gd name="T52" fmla="*/ 14 w 14"/>
                <a:gd name="T53" fmla="*/ 14 h 14"/>
                <a:gd name="T54" fmla="*/ 14 w 14"/>
                <a:gd name="T55" fmla="*/ 12 h 14"/>
                <a:gd name="T56" fmla="*/ 13 w 14"/>
                <a:gd name="T5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" h="14">
                  <a:moveTo>
                    <a:pt x="13" y="12"/>
                  </a:moveTo>
                  <a:lnTo>
                    <a:pt x="13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69" name="Freeform 729"/>
            <p:cNvSpPr>
              <a:spLocks/>
            </p:cNvSpPr>
            <p:nvPr/>
          </p:nvSpPr>
          <p:spPr bwMode="auto">
            <a:xfrm>
              <a:off x="3414" y="1485"/>
              <a:ext cx="14" cy="14"/>
            </a:xfrm>
            <a:custGeom>
              <a:avLst/>
              <a:gdLst>
                <a:gd name="T0" fmla="*/ 13 w 14"/>
                <a:gd name="T1" fmla="*/ 12 h 14"/>
                <a:gd name="T2" fmla="*/ 13 w 14"/>
                <a:gd name="T3" fmla="*/ 11 h 14"/>
                <a:gd name="T4" fmla="*/ 2 w 14"/>
                <a:gd name="T5" fmla="*/ 11 h 14"/>
                <a:gd name="T6" fmla="*/ 2 w 14"/>
                <a:gd name="T7" fmla="*/ 12 h 14"/>
                <a:gd name="T8" fmla="*/ 3 w 14"/>
                <a:gd name="T9" fmla="*/ 12 h 14"/>
                <a:gd name="T10" fmla="*/ 3 w 14"/>
                <a:gd name="T11" fmla="*/ 1 h 14"/>
                <a:gd name="T12" fmla="*/ 2 w 14"/>
                <a:gd name="T13" fmla="*/ 1 h 14"/>
                <a:gd name="T14" fmla="*/ 2 w 14"/>
                <a:gd name="T15" fmla="*/ 2 h 14"/>
                <a:gd name="T16" fmla="*/ 13 w 14"/>
                <a:gd name="T17" fmla="*/ 2 h 14"/>
                <a:gd name="T18" fmla="*/ 13 w 14"/>
                <a:gd name="T19" fmla="*/ 1 h 14"/>
                <a:gd name="T20" fmla="*/ 12 w 14"/>
                <a:gd name="T21" fmla="*/ 1 h 14"/>
                <a:gd name="T22" fmla="*/ 12 w 14"/>
                <a:gd name="T23" fmla="*/ 12 h 14"/>
                <a:gd name="T24" fmla="*/ 13 w 14"/>
                <a:gd name="T25" fmla="*/ 12 h 14"/>
                <a:gd name="T26" fmla="*/ 13 w 14"/>
                <a:gd name="T27" fmla="*/ 11 h 14"/>
                <a:gd name="T28" fmla="*/ 13 w 14"/>
                <a:gd name="T29" fmla="*/ 12 h 14"/>
                <a:gd name="T30" fmla="*/ 14 w 14"/>
                <a:gd name="T31" fmla="*/ 12 h 14"/>
                <a:gd name="T32" fmla="*/ 14 w 14"/>
                <a:gd name="T33" fmla="*/ 1 h 14"/>
                <a:gd name="T34" fmla="*/ 14 w 14"/>
                <a:gd name="T35" fmla="*/ 0 h 14"/>
                <a:gd name="T36" fmla="*/ 13 w 14"/>
                <a:gd name="T37" fmla="*/ 0 h 14"/>
                <a:gd name="T38" fmla="*/ 2 w 14"/>
                <a:gd name="T39" fmla="*/ 0 h 14"/>
                <a:gd name="T40" fmla="*/ 0 w 14"/>
                <a:gd name="T41" fmla="*/ 0 h 14"/>
                <a:gd name="T42" fmla="*/ 0 w 14"/>
                <a:gd name="T43" fmla="*/ 1 h 14"/>
                <a:gd name="T44" fmla="*/ 0 w 14"/>
                <a:gd name="T45" fmla="*/ 12 h 14"/>
                <a:gd name="T46" fmla="*/ 0 w 14"/>
                <a:gd name="T47" fmla="*/ 14 h 14"/>
                <a:gd name="T48" fmla="*/ 2 w 14"/>
                <a:gd name="T49" fmla="*/ 14 h 14"/>
                <a:gd name="T50" fmla="*/ 13 w 14"/>
                <a:gd name="T51" fmla="*/ 14 h 14"/>
                <a:gd name="T52" fmla="*/ 14 w 14"/>
                <a:gd name="T53" fmla="*/ 14 h 14"/>
                <a:gd name="T54" fmla="*/ 14 w 14"/>
                <a:gd name="T55" fmla="*/ 12 h 14"/>
                <a:gd name="T56" fmla="*/ 13 w 14"/>
                <a:gd name="T5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" h="14">
                  <a:moveTo>
                    <a:pt x="13" y="12"/>
                  </a:moveTo>
                  <a:lnTo>
                    <a:pt x="13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3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0" name="Freeform 730"/>
            <p:cNvSpPr>
              <a:spLocks noEditPoints="1"/>
            </p:cNvSpPr>
            <p:nvPr/>
          </p:nvSpPr>
          <p:spPr bwMode="auto">
            <a:xfrm>
              <a:off x="3862" y="1352"/>
              <a:ext cx="399" cy="239"/>
            </a:xfrm>
            <a:custGeom>
              <a:avLst/>
              <a:gdLst>
                <a:gd name="T0" fmla="*/ 399 w 399"/>
                <a:gd name="T1" fmla="*/ 0 h 239"/>
                <a:gd name="T2" fmla="*/ 394 w 399"/>
                <a:gd name="T3" fmla="*/ 4 h 239"/>
                <a:gd name="T4" fmla="*/ 392 w 399"/>
                <a:gd name="T5" fmla="*/ 21 h 239"/>
                <a:gd name="T6" fmla="*/ 390 w 399"/>
                <a:gd name="T7" fmla="*/ 32 h 239"/>
                <a:gd name="T8" fmla="*/ 378 w 399"/>
                <a:gd name="T9" fmla="*/ 51 h 239"/>
                <a:gd name="T10" fmla="*/ 369 w 399"/>
                <a:gd name="T11" fmla="*/ 84 h 239"/>
                <a:gd name="T12" fmla="*/ 374 w 399"/>
                <a:gd name="T13" fmla="*/ 61 h 239"/>
                <a:gd name="T14" fmla="*/ 355 w 399"/>
                <a:gd name="T15" fmla="*/ 114 h 239"/>
                <a:gd name="T16" fmla="*/ 360 w 399"/>
                <a:gd name="T17" fmla="*/ 92 h 239"/>
                <a:gd name="T18" fmla="*/ 355 w 399"/>
                <a:gd name="T19" fmla="*/ 114 h 239"/>
                <a:gd name="T20" fmla="*/ 349 w 399"/>
                <a:gd name="T21" fmla="*/ 124 h 239"/>
                <a:gd name="T22" fmla="*/ 334 w 399"/>
                <a:gd name="T23" fmla="*/ 141 h 239"/>
                <a:gd name="T24" fmla="*/ 318 w 399"/>
                <a:gd name="T25" fmla="*/ 172 h 239"/>
                <a:gd name="T26" fmla="*/ 328 w 399"/>
                <a:gd name="T27" fmla="*/ 151 h 239"/>
                <a:gd name="T28" fmla="*/ 296 w 399"/>
                <a:gd name="T29" fmla="*/ 196 h 239"/>
                <a:gd name="T30" fmla="*/ 307 w 399"/>
                <a:gd name="T31" fmla="*/ 177 h 239"/>
                <a:gd name="T32" fmla="*/ 296 w 399"/>
                <a:gd name="T33" fmla="*/ 196 h 239"/>
                <a:gd name="T34" fmla="*/ 287 w 399"/>
                <a:gd name="T35" fmla="*/ 204 h 239"/>
                <a:gd name="T36" fmla="*/ 266 w 399"/>
                <a:gd name="T37" fmla="*/ 214 h 239"/>
                <a:gd name="T38" fmla="*/ 238 w 399"/>
                <a:gd name="T39" fmla="*/ 232 h 239"/>
                <a:gd name="T40" fmla="*/ 257 w 399"/>
                <a:gd name="T41" fmla="*/ 219 h 239"/>
                <a:gd name="T42" fmla="*/ 237 w 399"/>
                <a:gd name="T43" fmla="*/ 228 h 239"/>
                <a:gd name="T44" fmla="*/ 205 w 399"/>
                <a:gd name="T45" fmla="*/ 239 h 239"/>
                <a:gd name="T46" fmla="*/ 226 w 399"/>
                <a:gd name="T47" fmla="*/ 231 h 239"/>
                <a:gd name="T48" fmla="*/ 205 w 399"/>
                <a:gd name="T49" fmla="*/ 235 h 239"/>
                <a:gd name="T50" fmla="*/ 171 w 399"/>
                <a:gd name="T51" fmla="*/ 236 h 239"/>
                <a:gd name="T52" fmla="*/ 194 w 399"/>
                <a:gd name="T53" fmla="*/ 235 h 239"/>
                <a:gd name="T54" fmla="*/ 171 w 399"/>
                <a:gd name="T55" fmla="*/ 232 h 239"/>
                <a:gd name="T56" fmla="*/ 139 w 399"/>
                <a:gd name="T57" fmla="*/ 225 h 239"/>
                <a:gd name="T58" fmla="*/ 161 w 399"/>
                <a:gd name="T59" fmla="*/ 229 h 239"/>
                <a:gd name="T60" fmla="*/ 140 w 399"/>
                <a:gd name="T61" fmla="*/ 221 h 239"/>
                <a:gd name="T62" fmla="*/ 111 w 399"/>
                <a:gd name="T63" fmla="*/ 205 h 239"/>
                <a:gd name="T64" fmla="*/ 131 w 399"/>
                <a:gd name="T65" fmla="*/ 215 h 239"/>
                <a:gd name="T66" fmla="*/ 111 w 399"/>
                <a:gd name="T67" fmla="*/ 205 h 239"/>
                <a:gd name="T68" fmla="*/ 101 w 399"/>
                <a:gd name="T69" fmla="*/ 198 h 239"/>
                <a:gd name="T70" fmla="*/ 89 w 399"/>
                <a:gd name="T71" fmla="*/ 180 h 239"/>
                <a:gd name="T72" fmla="*/ 65 w 399"/>
                <a:gd name="T73" fmla="*/ 155 h 239"/>
                <a:gd name="T74" fmla="*/ 82 w 399"/>
                <a:gd name="T75" fmla="*/ 170 h 239"/>
                <a:gd name="T76" fmla="*/ 48 w 399"/>
                <a:gd name="T77" fmla="*/ 127 h 239"/>
                <a:gd name="T78" fmla="*/ 63 w 399"/>
                <a:gd name="T79" fmla="*/ 144 h 239"/>
                <a:gd name="T80" fmla="*/ 48 w 399"/>
                <a:gd name="T81" fmla="*/ 127 h 239"/>
                <a:gd name="T82" fmla="*/ 42 w 399"/>
                <a:gd name="T83" fmla="*/ 117 h 239"/>
                <a:gd name="T84" fmla="*/ 37 w 399"/>
                <a:gd name="T85" fmla="*/ 95 h 239"/>
                <a:gd name="T86" fmla="*/ 20 w 399"/>
                <a:gd name="T87" fmla="*/ 65 h 239"/>
                <a:gd name="T88" fmla="*/ 33 w 399"/>
                <a:gd name="T89" fmla="*/ 84 h 239"/>
                <a:gd name="T90" fmla="*/ 10 w 399"/>
                <a:gd name="T91" fmla="*/ 33 h 239"/>
                <a:gd name="T92" fmla="*/ 20 w 399"/>
                <a:gd name="T93" fmla="*/ 53 h 239"/>
                <a:gd name="T94" fmla="*/ 10 w 399"/>
                <a:gd name="T95" fmla="*/ 33 h 239"/>
                <a:gd name="T96" fmla="*/ 6 w 399"/>
                <a:gd name="T97" fmla="*/ 22 h 239"/>
                <a:gd name="T98" fmla="*/ 6 w 399"/>
                <a:gd name="T99" fmla="*/ 5 h 239"/>
                <a:gd name="T100" fmla="*/ 0 w 399"/>
                <a:gd name="T10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9" h="239">
                  <a:moveTo>
                    <a:pt x="392" y="21"/>
                  </a:moveTo>
                  <a:lnTo>
                    <a:pt x="392" y="21"/>
                  </a:lnTo>
                  <a:lnTo>
                    <a:pt x="399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88" y="19"/>
                  </a:lnTo>
                  <a:lnTo>
                    <a:pt x="392" y="21"/>
                  </a:lnTo>
                  <a:close/>
                  <a:moveTo>
                    <a:pt x="383" y="53"/>
                  </a:moveTo>
                  <a:lnTo>
                    <a:pt x="383" y="53"/>
                  </a:lnTo>
                  <a:lnTo>
                    <a:pt x="390" y="32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78" y="51"/>
                  </a:lnTo>
                  <a:lnTo>
                    <a:pt x="383" y="53"/>
                  </a:lnTo>
                  <a:close/>
                  <a:moveTo>
                    <a:pt x="369" y="84"/>
                  </a:moveTo>
                  <a:lnTo>
                    <a:pt x="369" y="84"/>
                  </a:lnTo>
                  <a:lnTo>
                    <a:pt x="378" y="63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66" y="82"/>
                  </a:lnTo>
                  <a:lnTo>
                    <a:pt x="369" y="84"/>
                  </a:lnTo>
                  <a:close/>
                  <a:moveTo>
                    <a:pt x="355" y="114"/>
                  </a:moveTo>
                  <a:lnTo>
                    <a:pt x="355" y="114"/>
                  </a:lnTo>
                  <a:lnTo>
                    <a:pt x="364" y="95"/>
                  </a:lnTo>
                  <a:lnTo>
                    <a:pt x="360" y="92"/>
                  </a:lnTo>
                  <a:lnTo>
                    <a:pt x="360" y="92"/>
                  </a:lnTo>
                  <a:lnTo>
                    <a:pt x="350" y="113"/>
                  </a:lnTo>
                  <a:lnTo>
                    <a:pt x="355" y="114"/>
                  </a:lnTo>
                  <a:close/>
                  <a:moveTo>
                    <a:pt x="338" y="144"/>
                  </a:moveTo>
                  <a:lnTo>
                    <a:pt x="338" y="144"/>
                  </a:lnTo>
                  <a:lnTo>
                    <a:pt x="349" y="124"/>
                  </a:lnTo>
                  <a:lnTo>
                    <a:pt x="345" y="123"/>
                  </a:lnTo>
                  <a:lnTo>
                    <a:pt x="345" y="123"/>
                  </a:lnTo>
                  <a:lnTo>
                    <a:pt x="334" y="141"/>
                  </a:lnTo>
                  <a:lnTo>
                    <a:pt x="338" y="144"/>
                  </a:lnTo>
                  <a:close/>
                  <a:moveTo>
                    <a:pt x="318" y="172"/>
                  </a:moveTo>
                  <a:lnTo>
                    <a:pt x="318" y="172"/>
                  </a:lnTo>
                  <a:lnTo>
                    <a:pt x="331" y="154"/>
                  </a:lnTo>
                  <a:lnTo>
                    <a:pt x="328" y="151"/>
                  </a:lnTo>
                  <a:lnTo>
                    <a:pt x="328" y="151"/>
                  </a:lnTo>
                  <a:lnTo>
                    <a:pt x="314" y="169"/>
                  </a:lnTo>
                  <a:lnTo>
                    <a:pt x="318" y="172"/>
                  </a:lnTo>
                  <a:close/>
                  <a:moveTo>
                    <a:pt x="296" y="196"/>
                  </a:moveTo>
                  <a:lnTo>
                    <a:pt x="296" y="196"/>
                  </a:lnTo>
                  <a:lnTo>
                    <a:pt x="311" y="180"/>
                  </a:lnTo>
                  <a:lnTo>
                    <a:pt x="307" y="177"/>
                  </a:lnTo>
                  <a:lnTo>
                    <a:pt x="307" y="177"/>
                  </a:lnTo>
                  <a:lnTo>
                    <a:pt x="292" y="193"/>
                  </a:lnTo>
                  <a:lnTo>
                    <a:pt x="296" y="196"/>
                  </a:lnTo>
                  <a:close/>
                  <a:moveTo>
                    <a:pt x="269" y="217"/>
                  </a:moveTo>
                  <a:lnTo>
                    <a:pt x="269" y="217"/>
                  </a:lnTo>
                  <a:lnTo>
                    <a:pt x="287" y="204"/>
                  </a:lnTo>
                  <a:lnTo>
                    <a:pt x="285" y="201"/>
                  </a:lnTo>
                  <a:lnTo>
                    <a:pt x="285" y="201"/>
                  </a:lnTo>
                  <a:lnTo>
                    <a:pt x="266" y="214"/>
                  </a:lnTo>
                  <a:lnTo>
                    <a:pt x="269" y="217"/>
                  </a:lnTo>
                  <a:close/>
                  <a:moveTo>
                    <a:pt x="238" y="232"/>
                  </a:moveTo>
                  <a:lnTo>
                    <a:pt x="238" y="232"/>
                  </a:lnTo>
                  <a:lnTo>
                    <a:pt x="248" y="228"/>
                  </a:lnTo>
                  <a:lnTo>
                    <a:pt x="259" y="224"/>
                  </a:lnTo>
                  <a:lnTo>
                    <a:pt x="257" y="219"/>
                  </a:lnTo>
                  <a:lnTo>
                    <a:pt x="257" y="219"/>
                  </a:lnTo>
                  <a:lnTo>
                    <a:pt x="247" y="224"/>
                  </a:lnTo>
                  <a:lnTo>
                    <a:pt x="237" y="228"/>
                  </a:lnTo>
                  <a:lnTo>
                    <a:pt x="238" y="232"/>
                  </a:lnTo>
                  <a:close/>
                  <a:moveTo>
                    <a:pt x="205" y="239"/>
                  </a:moveTo>
                  <a:lnTo>
                    <a:pt x="205" y="239"/>
                  </a:lnTo>
                  <a:lnTo>
                    <a:pt x="216" y="238"/>
                  </a:lnTo>
                  <a:lnTo>
                    <a:pt x="227" y="235"/>
                  </a:lnTo>
                  <a:lnTo>
                    <a:pt x="226" y="231"/>
                  </a:lnTo>
                  <a:lnTo>
                    <a:pt x="226" y="231"/>
                  </a:lnTo>
                  <a:lnTo>
                    <a:pt x="216" y="233"/>
                  </a:lnTo>
                  <a:lnTo>
                    <a:pt x="205" y="235"/>
                  </a:lnTo>
                  <a:lnTo>
                    <a:pt x="205" y="239"/>
                  </a:lnTo>
                  <a:close/>
                  <a:moveTo>
                    <a:pt x="171" y="236"/>
                  </a:moveTo>
                  <a:lnTo>
                    <a:pt x="171" y="236"/>
                  </a:lnTo>
                  <a:lnTo>
                    <a:pt x="182" y="238"/>
                  </a:lnTo>
                  <a:lnTo>
                    <a:pt x="194" y="239"/>
                  </a:lnTo>
                  <a:lnTo>
                    <a:pt x="194" y="235"/>
                  </a:lnTo>
                  <a:lnTo>
                    <a:pt x="194" y="235"/>
                  </a:lnTo>
                  <a:lnTo>
                    <a:pt x="182" y="233"/>
                  </a:lnTo>
                  <a:lnTo>
                    <a:pt x="171" y="232"/>
                  </a:lnTo>
                  <a:lnTo>
                    <a:pt x="171" y="236"/>
                  </a:lnTo>
                  <a:close/>
                  <a:moveTo>
                    <a:pt x="139" y="225"/>
                  </a:moveTo>
                  <a:lnTo>
                    <a:pt x="139" y="225"/>
                  </a:lnTo>
                  <a:lnTo>
                    <a:pt x="149" y="229"/>
                  </a:lnTo>
                  <a:lnTo>
                    <a:pt x="160" y="233"/>
                  </a:lnTo>
                  <a:lnTo>
                    <a:pt x="161" y="229"/>
                  </a:lnTo>
                  <a:lnTo>
                    <a:pt x="161" y="229"/>
                  </a:lnTo>
                  <a:lnTo>
                    <a:pt x="150" y="225"/>
                  </a:lnTo>
                  <a:lnTo>
                    <a:pt x="140" y="221"/>
                  </a:lnTo>
                  <a:lnTo>
                    <a:pt x="139" y="225"/>
                  </a:lnTo>
                  <a:close/>
                  <a:moveTo>
                    <a:pt x="111" y="205"/>
                  </a:moveTo>
                  <a:lnTo>
                    <a:pt x="111" y="205"/>
                  </a:lnTo>
                  <a:lnTo>
                    <a:pt x="119" y="212"/>
                  </a:lnTo>
                  <a:lnTo>
                    <a:pt x="129" y="219"/>
                  </a:lnTo>
                  <a:lnTo>
                    <a:pt x="131" y="215"/>
                  </a:lnTo>
                  <a:lnTo>
                    <a:pt x="131" y="215"/>
                  </a:lnTo>
                  <a:lnTo>
                    <a:pt x="112" y="203"/>
                  </a:lnTo>
                  <a:lnTo>
                    <a:pt x="111" y="205"/>
                  </a:lnTo>
                  <a:close/>
                  <a:moveTo>
                    <a:pt x="86" y="183"/>
                  </a:moveTo>
                  <a:lnTo>
                    <a:pt x="86" y="183"/>
                  </a:lnTo>
                  <a:lnTo>
                    <a:pt x="101" y="198"/>
                  </a:lnTo>
                  <a:lnTo>
                    <a:pt x="104" y="196"/>
                  </a:lnTo>
                  <a:lnTo>
                    <a:pt x="104" y="196"/>
                  </a:lnTo>
                  <a:lnTo>
                    <a:pt x="89" y="180"/>
                  </a:lnTo>
                  <a:lnTo>
                    <a:pt x="86" y="183"/>
                  </a:lnTo>
                  <a:close/>
                  <a:moveTo>
                    <a:pt x="65" y="155"/>
                  </a:moveTo>
                  <a:lnTo>
                    <a:pt x="65" y="155"/>
                  </a:lnTo>
                  <a:lnTo>
                    <a:pt x="79" y="173"/>
                  </a:lnTo>
                  <a:lnTo>
                    <a:pt x="82" y="170"/>
                  </a:lnTo>
                  <a:lnTo>
                    <a:pt x="82" y="170"/>
                  </a:lnTo>
                  <a:lnTo>
                    <a:pt x="69" y="154"/>
                  </a:lnTo>
                  <a:lnTo>
                    <a:pt x="65" y="155"/>
                  </a:lnTo>
                  <a:close/>
                  <a:moveTo>
                    <a:pt x="48" y="127"/>
                  </a:moveTo>
                  <a:lnTo>
                    <a:pt x="48" y="127"/>
                  </a:lnTo>
                  <a:lnTo>
                    <a:pt x="59" y="147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52" y="124"/>
                  </a:lnTo>
                  <a:lnTo>
                    <a:pt x="48" y="127"/>
                  </a:lnTo>
                  <a:close/>
                  <a:moveTo>
                    <a:pt x="33" y="96"/>
                  </a:moveTo>
                  <a:lnTo>
                    <a:pt x="33" y="96"/>
                  </a:lnTo>
                  <a:lnTo>
                    <a:pt x="42" y="117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37" y="95"/>
                  </a:lnTo>
                  <a:lnTo>
                    <a:pt x="33" y="96"/>
                  </a:lnTo>
                  <a:close/>
                  <a:moveTo>
                    <a:pt x="20" y="65"/>
                  </a:moveTo>
                  <a:lnTo>
                    <a:pt x="20" y="65"/>
                  </a:lnTo>
                  <a:lnTo>
                    <a:pt x="28" y="86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24" y="64"/>
                  </a:lnTo>
                  <a:lnTo>
                    <a:pt x="20" y="65"/>
                  </a:lnTo>
                  <a:close/>
                  <a:moveTo>
                    <a:pt x="10" y="33"/>
                  </a:moveTo>
                  <a:lnTo>
                    <a:pt x="10" y="33"/>
                  </a:lnTo>
                  <a:lnTo>
                    <a:pt x="17" y="54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3" y="32"/>
                  </a:lnTo>
                  <a:lnTo>
                    <a:pt x="10" y="3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6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1" name="Freeform 731"/>
            <p:cNvSpPr>
              <a:spLocks/>
            </p:cNvSpPr>
            <p:nvPr/>
          </p:nvSpPr>
          <p:spPr bwMode="auto">
            <a:xfrm>
              <a:off x="4250" y="1352"/>
              <a:ext cx="11" cy="21"/>
            </a:xfrm>
            <a:custGeom>
              <a:avLst/>
              <a:gdLst>
                <a:gd name="T0" fmla="*/ 4 w 11"/>
                <a:gd name="T1" fmla="*/ 21 h 21"/>
                <a:gd name="T2" fmla="*/ 4 w 11"/>
                <a:gd name="T3" fmla="*/ 21 h 21"/>
                <a:gd name="T4" fmla="*/ 11 w 11"/>
                <a:gd name="T5" fmla="*/ 0 h 21"/>
                <a:gd name="T6" fmla="*/ 7 w 11"/>
                <a:gd name="T7" fmla="*/ 0 h 21"/>
                <a:gd name="T8" fmla="*/ 7 w 11"/>
                <a:gd name="T9" fmla="*/ 0 h 21"/>
                <a:gd name="T10" fmla="*/ 6 w 11"/>
                <a:gd name="T11" fmla="*/ 4 h 21"/>
                <a:gd name="T12" fmla="*/ 6 w 11"/>
                <a:gd name="T13" fmla="*/ 4 h 21"/>
                <a:gd name="T14" fmla="*/ 0 w 11"/>
                <a:gd name="T15" fmla="*/ 19 h 21"/>
                <a:gd name="T16" fmla="*/ 4 w 11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1">
                  <a:moveTo>
                    <a:pt x="4" y="21"/>
                  </a:moveTo>
                  <a:lnTo>
                    <a:pt x="4" y="2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0" y="19"/>
                  </a:lnTo>
                  <a:lnTo>
                    <a:pt x="4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2" name="Freeform 732"/>
            <p:cNvSpPr>
              <a:spLocks/>
            </p:cNvSpPr>
            <p:nvPr/>
          </p:nvSpPr>
          <p:spPr bwMode="auto">
            <a:xfrm>
              <a:off x="4240" y="1382"/>
              <a:ext cx="12" cy="23"/>
            </a:xfrm>
            <a:custGeom>
              <a:avLst/>
              <a:gdLst>
                <a:gd name="T0" fmla="*/ 5 w 12"/>
                <a:gd name="T1" fmla="*/ 23 h 23"/>
                <a:gd name="T2" fmla="*/ 5 w 12"/>
                <a:gd name="T3" fmla="*/ 23 h 23"/>
                <a:gd name="T4" fmla="*/ 12 w 12"/>
                <a:gd name="T5" fmla="*/ 2 h 23"/>
                <a:gd name="T6" fmla="*/ 7 w 12"/>
                <a:gd name="T7" fmla="*/ 0 h 23"/>
                <a:gd name="T8" fmla="*/ 7 w 12"/>
                <a:gd name="T9" fmla="*/ 0 h 23"/>
                <a:gd name="T10" fmla="*/ 0 w 12"/>
                <a:gd name="T11" fmla="*/ 21 h 23"/>
                <a:gd name="T12" fmla="*/ 5 w 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3">
                  <a:moveTo>
                    <a:pt x="5" y="23"/>
                  </a:moveTo>
                  <a:lnTo>
                    <a:pt x="5" y="23"/>
                  </a:lnTo>
                  <a:lnTo>
                    <a:pt x="12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1"/>
                  </a:lnTo>
                  <a:lnTo>
                    <a:pt x="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3" name="Freeform 733"/>
            <p:cNvSpPr>
              <a:spLocks/>
            </p:cNvSpPr>
            <p:nvPr/>
          </p:nvSpPr>
          <p:spPr bwMode="auto">
            <a:xfrm>
              <a:off x="4228" y="1413"/>
              <a:ext cx="12" cy="23"/>
            </a:xfrm>
            <a:custGeom>
              <a:avLst/>
              <a:gdLst>
                <a:gd name="T0" fmla="*/ 3 w 12"/>
                <a:gd name="T1" fmla="*/ 23 h 23"/>
                <a:gd name="T2" fmla="*/ 3 w 12"/>
                <a:gd name="T3" fmla="*/ 23 h 23"/>
                <a:gd name="T4" fmla="*/ 12 w 12"/>
                <a:gd name="T5" fmla="*/ 2 h 23"/>
                <a:gd name="T6" fmla="*/ 8 w 12"/>
                <a:gd name="T7" fmla="*/ 0 h 23"/>
                <a:gd name="T8" fmla="*/ 8 w 12"/>
                <a:gd name="T9" fmla="*/ 0 h 23"/>
                <a:gd name="T10" fmla="*/ 0 w 12"/>
                <a:gd name="T11" fmla="*/ 21 h 23"/>
                <a:gd name="T12" fmla="*/ 3 w 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3">
                  <a:moveTo>
                    <a:pt x="3" y="23"/>
                  </a:moveTo>
                  <a:lnTo>
                    <a:pt x="3" y="23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1"/>
                  </a:lnTo>
                  <a:lnTo>
                    <a:pt x="3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4" name="Freeform 734"/>
            <p:cNvSpPr>
              <a:spLocks/>
            </p:cNvSpPr>
            <p:nvPr/>
          </p:nvSpPr>
          <p:spPr bwMode="auto">
            <a:xfrm>
              <a:off x="4212" y="1444"/>
              <a:ext cx="14" cy="22"/>
            </a:xfrm>
            <a:custGeom>
              <a:avLst/>
              <a:gdLst>
                <a:gd name="T0" fmla="*/ 5 w 14"/>
                <a:gd name="T1" fmla="*/ 22 h 22"/>
                <a:gd name="T2" fmla="*/ 5 w 14"/>
                <a:gd name="T3" fmla="*/ 22 h 22"/>
                <a:gd name="T4" fmla="*/ 14 w 14"/>
                <a:gd name="T5" fmla="*/ 3 h 22"/>
                <a:gd name="T6" fmla="*/ 10 w 14"/>
                <a:gd name="T7" fmla="*/ 0 h 22"/>
                <a:gd name="T8" fmla="*/ 10 w 14"/>
                <a:gd name="T9" fmla="*/ 0 h 22"/>
                <a:gd name="T10" fmla="*/ 0 w 14"/>
                <a:gd name="T11" fmla="*/ 21 h 22"/>
                <a:gd name="T12" fmla="*/ 5 w 14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5" y="22"/>
                  </a:moveTo>
                  <a:lnTo>
                    <a:pt x="5" y="22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5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5" name="Freeform 735"/>
            <p:cNvSpPr>
              <a:spLocks/>
            </p:cNvSpPr>
            <p:nvPr/>
          </p:nvSpPr>
          <p:spPr bwMode="auto">
            <a:xfrm>
              <a:off x="4196" y="1475"/>
              <a:ext cx="15" cy="21"/>
            </a:xfrm>
            <a:custGeom>
              <a:avLst/>
              <a:gdLst>
                <a:gd name="T0" fmla="*/ 4 w 15"/>
                <a:gd name="T1" fmla="*/ 21 h 21"/>
                <a:gd name="T2" fmla="*/ 4 w 15"/>
                <a:gd name="T3" fmla="*/ 21 h 21"/>
                <a:gd name="T4" fmla="*/ 15 w 15"/>
                <a:gd name="T5" fmla="*/ 1 h 21"/>
                <a:gd name="T6" fmla="*/ 11 w 15"/>
                <a:gd name="T7" fmla="*/ 0 h 21"/>
                <a:gd name="T8" fmla="*/ 11 w 15"/>
                <a:gd name="T9" fmla="*/ 0 h 21"/>
                <a:gd name="T10" fmla="*/ 0 w 15"/>
                <a:gd name="T11" fmla="*/ 18 h 21"/>
                <a:gd name="T12" fmla="*/ 4 w 15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4" y="21"/>
                  </a:moveTo>
                  <a:lnTo>
                    <a:pt x="4" y="21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8"/>
                  </a:lnTo>
                  <a:lnTo>
                    <a:pt x="4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6" name="Freeform 736"/>
            <p:cNvSpPr>
              <a:spLocks/>
            </p:cNvSpPr>
            <p:nvPr/>
          </p:nvSpPr>
          <p:spPr bwMode="auto">
            <a:xfrm>
              <a:off x="4176" y="1503"/>
              <a:ext cx="17" cy="21"/>
            </a:xfrm>
            <a:custGeom>
              <a:avLst/>
              <a:gdLst>
                <a:gd name="T0" fmla="*/ 4 w 17"/>
                <a:gd name="T1" fmla="*/ 21 h 21"/>
                <a:gd name="T2" fmla="*/ 4 w 17"/>
                <a:gd name="T3" fmla="*/ 21 h 21"/>
                <a:gd name="T4" fmla="*/ 17 w 17"/>
                <a:gd name="T5" fmla="*/ 3 h 21"/>
                <a:gd name="T6" fmla="*/ 14 w 17"/>
                <a:gd name="T7" fmla="*/ 0 h 21"/>
                <a:gd name="T8" fmla="*/ 14 w 17"/>
                <a:gd name="T9" fmla="*/ 0 h 21"/>
                <a:gd name="T10" fmla="*/ 0 w 17"/>
                <a:gd name="T11" fmla="*/ 18 h 21"/>
                <a:gd name="T12" fmla="*/ 4 w 17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1">
                  <a:moveTo>
                    <a:pt x="4" y="21"/>
                  </a:moveTo>
                  <a:lnTo>
                    <a:pt x="4" y="21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8"/>
                  </a:lnTo>
                  <a:lnTo>
                    <a:pt x="4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7" name="Freeform 737"/>
            <p:cNvSpPr>
              <a:spLocks/>
            </p:cNvSpPr>
            <p:nvPr/>
          </p:nvSpPr>
          <p:spPr bwMode="auto">
            <a:xfrm>
              <a:off x="4154" y="1529"/>
              <a:ext cx="19" cy="19"/>
            </a:xfrm>
            <a:custGeom>
              <a:avLst/>
              <a:gdLst>
                <a:gd name="T0" fmla="*/ 4 w 19"/>
                <a:gd name="T1" fmla="*/ 19 h 19"/>
                <a:gd name="T2" fmla="*/ 4 w 19"/>
                <a:gd name="T3" fmla="*/ 19 h 19"/>
                <a:gd name="T4" fmla="*/ 19 w 19"/>
                <a:gd name="T5" fmla="*/ 3 h 19"/>
                <a:gd name="T6" fmla="*/ 15 w 19"/>
                <a:gd name="T7" fmla="*/ 0 h 19"/>
                <a:gd name="T8" fmla="*/ 15 w 19"/>
                <a:gd name="T9" fmla="*/ 0 h 19"/>
                <a:gd name="T10" fmla="*/ 0 w 19"/>
                <a:gd name="T11" fmla="*/ 16 h 19"/>
                <a:gd name="T12" fmla="*/ 4 w 19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4" y="19"/>
                  </a:moveTo>
                  <a:lnTo>
                    <a:pt x="4" y="19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4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8" name="Freeform 738"/>
            <p:cNvSpPr>
              <a:spLocks/>
            </p:cNvSpPr>
            <p:nvPr/>
          </p:nvSpPr>
          <p:spPr bwMode="auto">
            <a:xfrm>
              <a:off x="4128" y="1553"/>
              <a:ext cx="21" cy="16"/>
            </a:xfrm>
            <a:custGeom>
              <a:avLst/>
              <a:gdLst>
                <a:gd name="T0" fmla="*/ 3 w 21"/>
                <a:gd name="T1" fmla="*/ 16 h 16"/>
                <a:gd name="T2" fmla="*/ 3 w 21"/>
                <a:gd name="T3" fmla="*/ 16 h 16"/>
                <a:gd name="T4" fmla="*/ 21 w 21"/>
                <a:gd name="T5" fmla="*/ 3 h 16"/>
                <a:gd name="T6" fmla="*/ 19 w 21"/>
                <a:gd name="T7" fmla="*/ 0 h 16"/>
                <a:gd name="T8" fmla="*/ 19 w 21"/>
                <a:gd name="T9" fmla="*/ 0 h 16"/>
                <a:gd name="T10" fmla="*/ 0 w 21"/>
                <a:gd name="T11" fmla="*/ 13 h 16"/>
                <a:gd name="T12" fmla="*/ 3 w 21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6">
                  <a:moveTo>
                    <a:pt x="3" y="16"/>
                  </a:moveTo>
                  <a:lnTo>
                    <a:pt x="3" y="16"/>
                  </a:lnTo>
                  <a:lnTo>
                    <a:pt x="21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3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9" name="Freeform 739"/>
            <p:cNvSpPr>
              <a:spLocks/>
            </p:cNvSpPr>
            <p:nvPr/>
          </p:nvSpPr>
          <p:spPr bwMode="auto">
            <a:xfrm>
              <a:off x="4099" y="1571"/>
              <a:ext cx="22" cy="13"/>
            </a:xfrm>
            <a:custGeom>
              <a:avLst/>
              <a:gdLst>
                <a:gd name="T0" fmla="*/ 1 w 22"/>
                <a:gd name="T1" fmla="*/ 13 h 13"/>
                <a:gd name="T2" fmla="*/ 1 w 22"/>
                <a:gd name="T3" fmla="*/ 13 h 13"/>
                <a:gd name="T4" fmla="*/ 11 w 22"/>
                <a:gd name="T5" fmla="*/ 9 h 13"/>
                <a:gd name="T6" fmla="*/ 22 w 22"/>
                <a:gd name="T7" fmla="*/ 5 h 13"/>
                <a:gd name="T8" fmla="*/ 20 w 22"/>
                <a:gd name="T9" fmla="*/ 0 h 13"/>
                <a:gd name="T10" fmla="*/ 20 w 22"/>
                <a:gd name="T11" fmla="*/ 0 h 13"/>
                <a:gd name="T12" fmla="*/ 10 w 22"/>
                <a:gd name="T13" fmla="*/ 5 h 13"/>
                <a:gd name="T14" fmla="*/ 0 w 22"/>
                <a:gd name="T15" fmla="*/ 9 h 13"/>
                <a:gd name="T16" fmla="*/ 1 w 2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">
                  <a:moveTo>
                    <a:pt x="1" y="13"/>
                  </a:moveTo>
                  <a:lnTo>
                    <a:pt x="1" y="13"/>
                  </a:lnTo>
                  <a:lnTo>
                    <a:pt x="11" y="9"/>
                  </a:lnTo>
                  <a:lnTo>
                    <a:pt x="22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5"/>
                  </a:lnTo>
                  <a:lnTo>
                    <a:pt x="0" y="9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80" name="Freeform 740"/>
            <p:cNvSpPr>
              <a:spLocks/>
            </p:cNvSpPr>
            <p:nvPr/>
          </p:nvSpPr>
          <p:spPr bwMode="auto">
            <a:xfrm>
              <a:off x="4067" y="1583"/>
              <a:ext cx="22" cy="8"/>
            </a:xfrm>
            <a:custGeom>
              <a:avLst/>
              <a:gdLst>
                <a:gd name="T0" fmla="*/ 0 w 22"/>
                <a:gd name="T1" fmla="*/ 8 h 8"/>
                <a:gd name="T2" fmla="*/ 0 w 22"/>
                <a:gd name="T3" fmla="*/ 8 h 8"/>
                <a:gd name="T4" fmla="*/ 11 w 22"/>
                <a:gd name="T5" fmla="*/ 7 h 8"/>
                <a:gd name="T6" fmla="*/ 22 w 22"/>
                <a:gd name="T7" fmla="*/ 4 h 8"/>
                <a:gd name="T8" fmla="*/ 21 w 22"/>
                <a:gd name="T9" fmla="*/ 0 h 8"/>
                <a:gd name="T10" fmla="*/ 21 w 22"/>
                <a:gd name="T11" fmla="*/ 0 h 8"/>
                <a:gd name="T12" fmla="*/ 11 w 22"/>
                <a:gd name="T13" fmla="*/ 2 h 8"/>
                <a:gd name="T14" fmla="*/ 0 w 22"/>
                <a:gd name="T15" fmla="*/ 4 h 8"/>
                <a:gd name="T16" fmla="*/ 0 w 22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8">
                  <a:moveTo>
                    <a:pt x="0" y="8"/>
                  </a:moveTo>
                  <a:lnTo>
                    <a:pt x="0" y="8"/>
                  </a:lnTo>
                  <a:lnTo>
                    <a:pt x="11" y="7"/>
                  </a:lnTo>
                  <a:lnTo>
                    <a:pt x="22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81" name="Freeform 741"/>
            <p:cNvSpPr>
              <a:spLocks/>
            </p:cNvSpPr>
            <p:nvPr/>
          </p:nvSpPr>
          <p:spPr bwMode="auto">
            <a:xfrm>
              <a:off x="4033" y="1584"/>
              <a:ext cx="23" cy="7"/>
            </a:xfrm>
            <a:custGeom>
              <a:avLst/>
              <a:gdLst>
                <a:gd name="T0" fmla="*/ 0 w 23"/>
                <a:gd name="T1" fmla="*/ 4 h 7"/>
                <a:gd name="T2" fmla="*/ 0 w 23"/>
                <a:gd name="T3" fmla="*/ 4 h 7"/>
                <a:gd name="T4" fmla="*/ 11 w 23"/>
                <a:gd name="T5" fmla="*/ 6 h 7"/>
                <a:gd name="T6" fmla="*/ 23 w 23"/>
                <a:gd name="T7" fmla="*/ 7 h 7"/>
                <a:gd name="T8" fmla="*/ 23 w 23"/>
                <a:gd name="T9" fmla="*/ 3 h 7"/>
                <a:gd name="T10" fmla="*/ 23 w 23"/>
                <a:gd name="T11" fmla="*/ 3 h 7"/>
                <a:gd name="T12" fmla="*/ 11 w 23"/>
                <a:gd name="T13" fmla="*/ 1 h 7"/>
                <a:gd name="T14" fmla="*/ 0 w 23"/>
                <a:gd name="T15" fmla="*/ 0 h 7"/>
                <a:gd name="T16" fmla="*/ 0 w 23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">
                  <a:moveTo>
                    <a:pt x="0" y="4"/>
                  </a:moveTo>
                  <a:lnTo>
                    <a:pt x="0" y="4"/>
                  </a:lnTo>
                  <a:lnTo>
                    <a:pt x="11" y="6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82" name="Freeform 742"/>
            <p:cNvSpPr>
              <a:spLocks/>
            </p:cNvSpPr>
            <p:nvPr/>
          </p:nvSpPr>
          <p:spPr bwMode="auto">
            <a:xfrm>
              <a:off x="4001" y="1573"/>
              <a:ext cx="22" cy="12"/>
            </a:xfrm>
            <a:custGeom>
              <a:avLst/>
              <a:gdLst>
                <a:gd name="T0" fmla="*/ 0 w 22"/>
                <a:gd name="T1" fmla="*/ 4 h 12"/>
                <a:gd name="T2" fmla="*/ 0 w 22"/>
                <a:gd name="T3" fmla="*/ 4 h 12"/>
                <a:gd name="T4" fmla="*/ 10 w 22"/>
                <a:gd name="T5" fmla="*/ 8 h 12"/>
                <a:gd name="T6" fmla="*/ 21 w 22"/>
                <a:gd name="T7" fmla="*/ 12 h 12"/>
                <a:gd name="T8" fmla="*/ 22 w 22"/>
                <a:gd name="T9" fmla="*/ 8 h 12"/>
                <a:gd name="T10" fmla="*/ 22 w 22"/>
                <a:gd name="T11" fmla="*/ 8 h 12"/>
                <a:gd name="T12" fmla="*/ 11 w 22"/>
                <a:gd name="T13" fmla="*/ 4 h 12"/>
                <a:gd name="T14" fmla="*/ 1 w 22"/>
                <a:gd name="T15" fmla="*/ 0 h 12"/>
                <a:gd name="T16" fmla="*/ 0 w 22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">
                  <a:moveTo>
                    <a:pt x="0" y="4"/>
                  </a:moveTo>
                  <a:lnTo>
                    <a:pt x="0" y="4"/>
                  </a:lnTo>
                  <a:lnTo>
                    <a:pt x="10" y="8"/>
                  </a:lnTo>
                  <a:lnTo>
                    <a:pt x="21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1" y="4"/>
                  </a:lnTo>
                  <a:lnTo>
                    <a:pt x="1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83" name="Freeform 743"/>
            <p:cNvSpPr>
              <a:spLocks/>
            </p:cNvSpPr>
            <p:nvPr/>
          </p:nvSpPr>
          <p:spPr bwMode="auto">
            <a:xfrm>
              <a:off x="3973" y="1555"/>
              <a:ext cx="20" cy="16"/>
            </a:xfrm>
            <a:custGeom>
              <a:avLst/>
              <a:gdLst>
                <a:gd name="T0" fmla="*/ 0 w 20"/>
                <a:gd name="T1" fmla="*/ 2 h 16"/>
                <a:gd name="T2" fmla="*/ 0 w 20"/>
                <a:gd name="T3" fmla="*/ 2 h 16"/>
                <a:gd name="T4" fmla="*/ 8 w 20"/>
                <a:gd name="T5" fmla="*/ 9 h 16"/>
                <a:gd name="T6" fmla="*/ 18 w 20"/>
                <a:gd name="T7" fmla="*/ 16 h 16"/>
                <a:gd name="T8" fmla="*/ 20 w 20"/>
                <a:gd name="T9" fmla="*/ 12 h 16"/>
                <a:gd name="T10" fmla="*/ 20 w 20"/>
                <a:gd name="T11" fmla="*/ 12 h 16"/>
                <a:gd name="T12" fmla="*/ 1 w 20"/>
                <a:gd name="T13" fmla="*/ 0 h 16"/>
                <a:gd name="T14" fmla="*/ 0 w 20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6">
                  <a:moveTo>
                    <a:pt x="0" y="2"/>
                  </a:moveTo>
                  <a:lnTo>
                    <a:pt x="0" y="2"/>
                  </a:lnTo>
                  <a:lnTo>
                    <a:pt x="8" y="9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84" name="Freeform 744"/>
            <p:cNvSpPr>
              <a:spLocks/>
            </p:cNvSpPr>
            <p:nvPr/>
          </p:nvSpPr>
          <p:spPr bwMode="auto">
            <a:xfrm>
              <a:off x="3948" y="1532"/>
              <a:ext cx="18" cy="18"/>
            </a:xfrm>
            <a:custGeom>
              <a:avLst/>
              <a:gdLst>
                <a:gd name="T0" fmla="*/ 0 w 18"/>
                <a:gd name="T1" fmla="*/ 3 h 18"/>
                <a:gd name="T2" fmla="*/ 0 w 18"/>
                <a:gd name="T3" fmla="*/ 3 h 18"/>
                <a:gd name="T4" fmla="*/ 15 w 18"/>
                <a:gd name="T5" fmla="*/ 18 h 18"/>
                <a:gd name="T6" fmla="*/ 18 w 18"/>
                <a:gd name="T7" fmla="*/ 16 h 18"/>
                <a:gd name="T8" fmla="*/ 18 w 18"/>
                <a:gd name="T9" fmla="*/ 16 h 18"/>
                <a:gd name="T10" fmla="*/ 3 w 18"/>
                <a:gd name="T11" fmla="*/ 0 h 18"/>
                <a:gd name="T12" fmla="*/ 0 w 18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0" y="3"/>
                  </a:moveTo>
                  <a:lnTo>
                    <a:pt x="0" y="3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85" name="Freeform 745"/>
            <p:cNvSpPr>
              <a:spLocks/>
            </p:cNvSpPr>
            <p:nvPr/>
          </p:nvSpPr>
          <p:spPr bwMode="auto">
            <a:xfrm>
              <a:off x="3927" y="1506"/>
              <a:ext cx="17" cy="19"/>
            </a:xfrm>
            <a:custGeom>
              <a:avLst/>
              <a:gdLst>
                <a:gd name="T0" fmla="*/ 0 w 17"/>
                <a:gd name="T1" fmla="*/ 1 h 19"/>
                <a:gd name="T2" fmla="*/ 0 w 17"/>
                <a:gd name="T3" fmla="*/ 1 h 19"/>
                <a:gd name="T4" fmla="*/ 14 w 17"/>
                <a:gd name="T5" fmla="*/ 19 h 19"/>
                <a:gd name="T6" fmla="*/ 17 w 17"/>
                <a:gd name="T7" fmla="*/ 16 h 19"/>
                <a:gd name="T8" fmla="*/ 17 w 17"/>
                <a:gd name="T9" fmla="*/ 16 h 19"/>
                <a:gd name="T10" fmla="*/ 4 w 17"/>
                <a:gd name="T11" fmla="*/ 0 h 19"/>
                <a:gd name="T12" fmla="*/ 0 w 17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">
                  <a:moveTo>
                    <a:pt x="0" y="1"/>
                  </a:moveTo>
                  <a:lnTo>
                    <a:pt x="0" y="1"/>
                  </a:lnTo>
                  <a:lnTo>
                    <a:pt x="14" y="19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86" name="Freeform 746"/>
            <p:cNvSpPr>
              <a:spLocks/>
            </p:cNvSpPr>
            <p:nvPr/>
          </p:nvSpPr>
          <p:spPr bwMode="auto">
            <a:xfrm>
              <a:off x="3910" y="1476"/>
              <a:ext cx="15" cy="23"/>
            </a:xfrm>
            <a:custGeom>
              <a:avLst/>
              <a:gdLst>
                <a:gd name="T0" fmla="*/ 0 w 15"/>
                <a:gd name="T1" fmla="*/ 3 h 23"/>
                <a:gd name="T2" fmla="*/ 0 w 15"/>
                <a:gd name="T3" fmla="*/ 3 h 23"/>
                <a:gd name="T4" fmla="*/ 11 w 15"/>
                <a:gd name="T5" fmla="*/ 23 h 23"/>
                <a:gd name="T6" fmla="*/ 15 w 15"/>
                <a:gd name="T7" fmla="*/ 20 h 23"/>
                <a:gd name="T8" fmla="*/ 15 w 15"/>
                <a:gd name="T9" fmla="*/ 20 h 23"/>
                <a:gd name="T10" fmla="*/ 4 w 15"/>
                <a:gd name="T11" fmla="*/ 0 h 23"/>
                <a:gd name="T12" fmla="*/ 0 w 15"/>
                <a:gd name="T13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3">
                  <a:moveTo>
                    <a:pt x="0" y="3"/>
                  </a:moveTo>
                  <a:lnTo>
                    <a:pt x="0" y="3"/>
                  </a:lnTo>
                  <a:lnTo>
                    <a:pt x="11" y="23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87" name="Freeform 747"/>
            <p:cNvSpPr>
              <a:spLocks/>
            </p:cNvSpPr>
            <p:nvPr/>
          </p:nvSpPr>
          <p:spPr bwMode="auto">
            <a:xfrm>
              <a:off x="3895" y="1447"/>
              <a:ext cx="14" cy="22"/>
            </a:xfrm>
            <a:custGeom>
              <a:avLst/>
              <a:gdLst>
                <a:gd name="T0" fmla="*/ 0 w 14"/>
                <a:gd name="T1" fmla="*/ 1 h 22"/>
                <a:gd name="T2" fmla="*/ 0 w 14"/>
                <a:gd name="T3" fmla="*/ 1 h 22"/>
                <a:gd name="T4" fmla="*/ 9 w 14"/>
                <a:gd name="T5" fmla="*/ 22 h 22"/>
                <a:gd name="T6" fmla="*/ 14 w 14"/>
                <a:gd name="T7" fmla="*/ 19 h 22"/>
                <a:gd name="T8" fmla="*/ 14 w 14"/>
                <a:gd name="T9" fmla="*/ 19 h 22"/>
                <a:gd name="T10" fmla="*/ 4 w 14"/>
                <a:gd name="T11" fmla="*/ 0 h 22"/>
                <a:gd name="T12" fmla="*/ 0 w 14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0" y="1"/>
                  </a:moveTo>
                  <a:lnTo>
                    <a:pt x="0" y="1"/>
                  </a:lnTo>
                  <a:lnTo>
                    <a:pt x="9" y="22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88" name="Freeform 748"/>
            <p:cNvSpPr>
              <a:spLocks/>
            </p:cNvSpPr>
            <p:nvPr/>
          </p:nvSpPr>
          <p:spPr bwMode="auto">
            <a:xfrm>
              <a:off x="3882" y="1416"/>
              <a:ext cx="13" cy="22"/>
            </a:xfrm>
            <a:custGeom>
              <a:avLst/>
              <a:gdLst>
                <a:gd name="T0" fmla="*/ 0 w 13"/>
                <a:gd name="T1" fmla="*/ 1 h 22"/>
                <a:gd name="T2" fmla="*/ 0 w 13"/>
                <a:gd name="T3" fmla="*/ 1 h 22"/>
                <a:gd name="T4" fmla="*/ 8 w 13"/>
                <a:gd name="T5" fmla="*/ 22 h 22"/>
                <a:gd name="T6" fmla="*/ 13 w 13"/>
                <a:gd name="T7" fmla="*/ 20 h 22"/>
                <a:gd name="T8" fmla="*/ 13 w 13"/>
                <a:gd name="T9" fmla="*/ 20 h 22"/>
                <a:gd name="T10" fmla="*/ 4 w 13"/>
                <a:gd name="T11" fmla="*/ 0 h 22"/>
                <a:gd name="T12" fmla="*/ 0 w 13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2">
                  <a:moveTo>
                    <a:pt x="0" y="1"/>
                  </a:moveTo>
                  <a:lnTo>
                    <a:pt x="0" y="1"/>
                  </a:lnTo>
                  <a:lnTo>
                    <a:pt x="8" y="22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89" name="Freeform 749"/>
            <p:cNvSpPr>
              <a:spLocks/>
            </p:cNvSpPr>
            <p:nvPr/>
          </p:nvSpPr>
          <p:spPr bwMode="auto">
            <a:xfrm>
              <a:off x="3872" y="1384"/>
              <a:ext cx="10" cy="22"/>
            </a:xfrm>
            <a:custGeom>
              <a:avLst/>
              <a:gdLst>
                <a:gd name="T0" fmla="*/ 0 w 10"/>
                <a:gd name="T1" fmla="*/ 1 h 22"/>
                <a:gd name="T2" fmla="*/ 0 w 10"/>
                <a:gd name="T3" fmla="*/ 1 h 22"/>
                <a:gd name="T4" fmla="*/ 7 w 10"/>
                <a:gd name="T5" fmla="*/ 22 h 22"/>
                <a:gd name="T6" fmla="*/ 10 w 10"/>
                <a:gd name="T7" fmla="*/ 21 h 22"/>
                <a:gd name="T8" fmla="*/ 10 w 10"/>
                <a:gd name="T9" fmla="*/ 21 h 22"/>
                <a:gd name="T10" fmla="*/ 3 w 10"/>
                <a:gd name="T11" fmla="*/ 0 h 22"/>
                <a:gd name="T12" fmla="*/ 0 w 10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0" y="1"/>
                  </a:moveTo>
                  <a:lnTo>
                    <a:pt x="0" y="1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90" name="Freeform 750"/>
            <p:cNvSpPr>
              <a:spLocks/>
            </p:cNvSpPr>
            <p:nvPr/>
          </p:nvSpPr>
          <p:spPr bwMode="auto">
            <a:xfrm>
              <a:off x="3862" y="1352"/>
              <a:ext cx="10" cy="22"/>
            </a:xfrm>
            <a:custGeom>
              <a:avLst/>
              <a:gdLst>
                <a:gd name="T0" fmla="*/ 0 w 10"/>
                <a:gd name="T1" fmla="*/ 0 h 22"/>
                <a:gd name="T2" fmla="*/ 0 w 10"/>
                <a:gd name="T3" fmla="*/ 0 h 22"/>
                <a:gd name="T4" fmla="*/ 6 w 10"/>
                <a:gd name="T5" fmla="*/ 22 h 22"/>
                <a:gd name="T6" fmla="*/ 10 w 10"/>
                <a:gd name="T7" fmla="*/ 21 h 22"/>
                <a:gd name="T8" fmla="*/ 10 w 10"/>
                <a:gd name="T9" fmla="*/ 21 h 22"/>
                <a:gd name="T10" fmla="*/ 6 w 10"/>
                <a:gd name="T11" fmla="*/ 5 h 22"/>
                <a:gd name="T12" fmla="*/ 6 w 10"/>
                <a:gd name="T13" fmla="*/ 5 h 22"/>
                <a:gd name="T14" fmla="*/ 5 w 10"/>
                <a:gd name="T15" fmla="*/ 0 h 22"/>
                <a:gd name="T16" fmla="*/ 0 w 10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0" y="0"/>
                  </a:moveTo>
                  <a:lnTo>
                    <a:pt x="0" y="0"/>
                  </a:lnTo>
                  <a:lnTo>
                    <a:pt x="6" y="22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91" name="Rectangle 751"/>
            <p:cNvSpPr>
              <a:spLocks noChangeArrowheads="1"/>
            </p:cNvSpPr>
            <p:nvPr/>
          </p:nvSpPr>
          <p:spPr bwMode="auto">
            <a:xfrm>
              <a:off x="4184" y="1359"/>
              <a:ext cx="24" cy="173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92" name="Rectangle 752"/>
            <p:cNvSpPr>
              <a:spLocks noChangeArrowheads="1"/>
            </p:cNvSpPr>
            <p:nvPr/>
          </p:nvSpPr>
          <p:spPr bwMode="auto">
            <a:xfrm>
              <a:off x="4184" y="1359"/>
              <a:ext cx="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93" name="Rectangle 753"/>
            <p:cNvSpPr>
              <a:spLocks noChangeArrowheads="1"/>
            </p:cNvSpPr>
            <p:nvPr/>
          </p:nvSpPr>
          <p:spPr bwMode="auto">
            <a:xfrm>
              <a:off x="3911" y="1357"/>
              <a:ext cx="24" cy="175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94" name="Rectangle 754"/>
            <p:cNvSpPr>
              <a:spLocks noChangeArrowheads="1"/>
            </p:cNvSpPr>
            <p:nvPr/>
          </p:nvSpPr>
          <p:spPr bwMode="auto">
            <a:xfrm>
              <a:off x="3911" y="1357"/>
              <a:ext cx="2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95" name="Rectangle 755"/>
            <p:cNvSpPr>
              <a:spLocks noChangeArrowheads="1"/>
            </p:cNvSpPr>
            <p:nvPr/>
          </p:nvSpPr>
          <p:spPr bwMode="auto">
            <a:xfrm>
              <a:off x="3899" y="1339"/>
              <a:ext cx="47" cy="17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96" name="Freeform 756"/>
            <p:cNvSpPr>
              <a:spLocks/>
            </p:cNvSpPr>
            <p:nvPr/>
          </p:nvSpPr>
          <p:spPr bwMode="auto">
            <a:xfrm>
              <a:off x="3897" y="1338"/>
              <a:ext cx="51" cy="19"/>
            </a:xfrm>
            <a:custGeom>
              <a:avLst/>
              <a:gdLst>
                <a:gd name="T0" fmla="*/ 49 w 51"/>
                <a:gd name="T1" fmla="*/ 18 h 19"/>
                <a:gd name="T2" fmla="*/ 49 w 51"/>
                <a:gd name="T3" fmla="*/ 16 h 19"/>
                <a:gd name="T4" fmla="*/ 2 w 51"/>
                <a:gd name="T5" fmla="*/ 16 h 19"/>
                <a:gd name="T6" fmla="*/ 2 w 51"/>
                <a:gd name="T7" fmla="*/ 18 h 19"/>
                <a:gd name="T8" fmla="*/ 3 w 51"/>
                <a:gd name="T9" fmla="*/ 18 h 19"/>
                <a:gd name="T10" fmla="*/ 3 w 51"/>
                <a:gd name="T11" fmla="*/ 1 h 19"/>
                <a:gd name="T12" fmla="*/ 2 w 51"/>
                <a:gd name="T13" fmla="*/ 1 h 19"/>
                <a:gd name="T14" fmla="*/ 2 w 51"/>
                <a:gd name="T15" fmla="*/ 2 h 19"/>
                <a:gd name="T16" fmla="*/ 49 w 51"/>
                <a:gd name="T17" fmla="*/ 2 h 19"/>
                <a:gd name="T18" fmla="*/ 49 w 51"/>
                <a:gd name="T19" fmla="*/ 1 h 19"/>
                <a:gd name="T20" fmla="*/ 48 w 51"/>
                <a:gd name="T21" fmla="*/ 1 h 19"/>
                <a:gd name="T22" fmla="*/ 48 w 51"/>
                <a:gd name="T23" fmla="*/ 18 h 19"/>
                <a:gd name="T24" fmla="*/ 49 w 51"/>
                <a:gd name="T25" fmla="*/ 18 h 19"/>
                <a:gd name="T26" fmla="*/ 49 w 51"/>
                <a:gd name="T27" fmla="*/ 16 h 19"/>
                <a:gd name="T28" fmla="*/ 49 w 51"/>
                <a:gd name="T29" fmla="*/ 18 h 19"/>
                <a:gd name="T30" fmla="*/ 51 w 51"/>
                <a:gd name="T31" fmla="*/ 18 h 19"/>
                <a:gd name="T32" fmla="*/ 51 w 51"/>
                <a:gd name="T33" fmla="*/ 1 h 19"/>
                <a:gd name="T34" fmla="*/ 51 w 51"/>
                <a:gd name="T35" fmla="*/ 0 h 19"/>
                <a:gd name="T36" fmla="*/ 49 w 51"/>
                <a:gd name="T37" fmla="*/ 0 h 19"/>
                <a:gd name="T38" fmla="*/ 2 w 51"/>
                <a:gd name="T39" fmla="*/ 0 h 19"/>
                <a:gd name="T40" fmla="*/ 0 w 51"/>
                <a:gd name="T41" fmla="*/ 0 h 19"/>
                <a:gd name="T42" fmla="*/ 0 w 51"/>
                <a:gd name="T43" fmla="*/ 1 h 19"/>
                <a:gd name="T44" fmla="*/ 0 w 51"/>
                <a:gd name="T45" fmla="*/ 18 h 19"/>
                <a:gd name="T46" fmla="*/ 0 w 51"/>
                <a:gd name="T47" fmla="*/ 19 h 19"/>
                <a:gd name="T48" fmla="*/ 2 w 51"/>
                <a:gd name="T49" fmla="*/ 19 h 19"/>
                <a:gd name="T50" fmla="*/ 49 w 51"/>
                <a:gd name="T51" fmla="*/ 19 h 19"/>
                <a:gd name="T52" fmla="*/ 51 w 51"/>
                <a:gd name="T53" fmla="*/ 19 h 19"/>
                <a:gd name="T54" fmla="*/ 51 w 51"/>
                <a:gd name="T55" fmla="*/ 18 h 19"/>
                <a:gd name="T56" fmla="*/ 49 w 51"/>
                <a:gd name="T5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19">
                  <a:moveTo>
                    <a:pt x="49" y="18"/>
                  </a:moveTo>
                  <a:lnTo>
                    <a:pt x="49" y="16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8" y="18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51" y="18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97" name="Freeform 757"/>
            <p:cNvSpPr>
              <a:spLocks/>
            </p:cNvSpPr>
            <p:nvPr/>
          </p:nvSpPr>
          <p:spPr bwMode="auto">
            <a:xfrm>
              <a:off x="3897" y="1338"/>
              <a:ext cx="51" cy="19"/>
            </a:xfrm>
            <a:custGeom>
              <a:avLst/>
              <a:gdLst>
                <a:gd name="T0" fmla="*/ 49 w 51"/>
                <a:gd name="T1" fmla="*/ 18 h 19"/>
                <a:gd name="T2" fmla="*/ 49 w 51"/>
                <a:gd name="T3" fmla="*/ 16 h 19"/>
                <a:gd name="T4" fmla="*/ 2 w 51"/>
                <a:gd name="T5" fmla="*/ 16 h 19"/>
                <a:gd name="T6" fmla="*/ 2 w 51"/>
                <a:gd name="T7" fmla="*/ 18 h 19"/>
                <a:gd name="T8" fmla="*/ 3 w 51"/>
                <a:gd name="T9" fmla="*/ 18 h 19"/>
                <a:gd name="T10" fmla="*/ 3 w 51"/>
                <a:gd name="T11" fmla="*/ 1 h 19"/>
                <a:gd name="T12" fmla="*/ 2 w 51"/>
                <a:gd name="T13" fmla="*/ 1 h 19"/>
                <a:gd name="T14" fmla="*/ 2 w 51"/>
                <a:gd name="T15" fmla="*/ 2 h 19"/>
                <a:gd name="T16" fmla="*/ 49 w 51"/>
                <a:gd name="T17" fmla="*/ 2 h 19"/>
                <a:gd name="T18" fmla="*/ 49 w 51"/>
                <a:gd name="T19" fmla="*/ 1 h 19"/>
                <a:gd name="T20" fmla="*/ 48 w 51"/>
                <a:gd name="T21" fmla="*/ 1 h 19"/>
                <a:gd name="T22" fmla="*/ 48 w 51"/>
                <a:gd name="T23" fmla="*/ 18 h 19"/>
                <a:gd name="T24" fmla="*/ 49 w 51"/>
                <a:gd name="T25" fmla="*/ 18 h 19"/>
                <a:gd name="T26" fmla="*/ 49 w 51"/>
                <a:gd name="T27" fmla="*/ 16 h 19"/>
                <a:gd name="T28" fmla="*/ 49 w 51"/>
                <a:gd name="T29" fmla="*/ 18 h 19"/>
                <a:gd name="T30" fmla="*/ 51 w 51"/>
                <a:gd name="T31" fmla="*/ 18 h 19"/>
                <a:gd name="T32" fmla="*/ 51 w 51"/>
                <a:gd name="T33" fmla="*/ 1 h 19"/>
                <a:gd name="T34" fmla="*/ 51 w 51"/>
                <a:gd name="T35" fmla="*/ 0 h 19"/>
                <a:gd name="T36" fmla="*/ 49 w 51"/>
                <a:gd name="T37" fmla="*/ 0 h 19"/>
                <a:gd name="T38" fmla="*/ 2 w 51"/>
                <a:gd name="T39" fmla="*/ 0 h 19"/>
                <a:gd name="T40" fmla="*/ 0 w 51"/>
                <a:gd name="T41" fmla="*/ 0 h 19"/>
                <a:gd name="T42" fmla="*/ 0 w 51"/>
                <a:gd name="T43" fmla="*/ 1 h 19"/>
                <a:gd name="T44" fmla="*/ 0 w 51"/>
                <a:gd name="T45" fmla="*/ 18 h 19"/>
                <a:gd name="T46" fmla="*/ 0 w 51"/>
                <a:gd name="T47" fmla="*/ 19 h 19"/>
                <a:gd name="T48" fmla="*/ 2 w 51"/>
                <a:gd name="T49" fmla="*/ 19 h 19"/>
                <a:gd name="T50" fmla="*/ 49 w 51"/>
                <a:gd name="T51" fmla="*/ 19 h 19"/>
                <a:gd name="T52" fmla="*/ 51 w 51"/>
                <a:gd name="T53" fmla="*/ 19 h 19"/>
                <a:gd name="T54" fmla="*/ 51 w 51"/>
                <a:gd name="T55" fmla="*/ 18 h 19"/>
                <a:gd name="T56" fmla="*/ 49 w 51"/>
                <a:gd name="T5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19">
                  <a:moveTo>
                    <a:pt x="49" y="18"/>
                  </a:moveTo>
                  <a:lnTo>
                    <a:pt x="49" y="16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8" y="18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51" y="18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49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98" name="Rectangle 758"/>
            <p:cNvSpPr>
              <a:spLocks noChangeArrowheads="1"/>
            </p:cNvSpPr>
            <p:nvPr/>
          </p:nvSpPr>
          <p:spPr bwMode="auto">
            <a:xfrm>
              <a:off x="4173" y="1339"/>
              <a:ext cx="46" cy="17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99" name="Freeform 759"/>
            <p:cNvSpPr>
              <a:spLocks/>
            </p:cNvSpPr>
            <p:nvPr/>
          </p:nvSpPr>
          <p:spPr bwMode="auto">
            <a:xfrm>
              <a:off x="4170" y="1338"/>
              <a:ext cx="51" cy="19"/>
            </a:xfrm>
            <a:custGeom>
              <a:avLst/>
              <a:gdLst>
                <a:gd name="T0" fmla="*/ 49 w 51"/>
                <a:gd name="T1" fmla="*/ 18 h 19"/>
                <a:gd name="T2" fmla="*/ 49 w 51"/>
                <a:gd name="T3" fmla="*/ 16 h 19"/>
                <a:gd name="T4" fmla="*/ 3 w 51"/>
                <a:gd name="T5" fmla="*/ 16 h 19"/>
                <a:gd name="T6" fmla="*/ 3 w 51"/>
                <a:gd name="T7" fmla="*/ 18 h 19"/>
                <a:gd name="T8" fmla="*/ 5 w 51"/>
                <a:gd name="T9" fmla="*/ 18 h 19"/>
                <a:gd name="T10" fmla="*/ 5 w 51"/>
                <a:gd name="T11" fmla="*/ 1 h 19"/>
                <a:gd name="T12" fmla="*/ 3 w 51"/>
                <a:gd name="T13" fmla="*/ 1 h 19"/>
                <a:gd name="T14" fmla="*/ 3 w 51"/>
                <a:gd name="T15" fmla="*/ 2 h 19"/>
                <a:gd name="T16" fmla="*/ 49 w 51"/>
                <a:gd name="T17" fmla="*/ 2 h 19"/>
                <a:gd name="T18" fmla="*/ 49 w 51"/>
                <a:gd name="T19" fmla="*/ 1 h 19"/>
                <a:gd name="T20" fmla="*/ 48 w 51"/>
                <a:gd name="T21" fmla="*/ 1 h 19"/>
                <a:gd name="T22" fmla="*/ 48 w 51"/>
                <a:gd name="T23" fmla="*/ 18 h 19"/>
                <a:gd name="T24" fmla="*/ 49 w 51"/>
                <a:gd name="T25" fmla="*/ 18 h 19"/>
                <a:gd name="T26" fmla="*/ 49 w 51"/>
                <a:gd name="T27" fmla="*/ 16 h 19"/>
                <a:gd name="T28" fmla="*/ 49 w 51"/>
                <a:gd name="T29" fmla="*/ 18 h 19"/>
                <a:gd name="T30" fmla="*/ 51 w 51"/>
                <a:gd name="T31" fmla="*/ 18 h 19"/>
                <a:gd name="T32" fmla="*/ 51 w 51"/>
                <a:gd name="T33" fmla="*/ 1 h 19"/>
                <a:gd name="T34" fmla="*/ 51 w 51"/>
                <a:gd name="T35" fmla="*/ 0 h 19"/>
                <a:gd name="T36" fmla="*/ 49 w 51"/>
                <a:gd name="T37" fmla="*/ 0 h 19"/>
                <a:gd name="T38" fmla="*/ 3 w 51"/>
                <a:gd name="T39" fmla="*/ 0 h 19"/>
                <a:gd name="T40" fmla="*/ 0 w 51"/>
                <a:gd name="T41" fmla="*/ 0 h 19"/>
                <a:gd name="T42" fmla="*/ 0 w 51"/>
                <a:gd name="T43" fmla="*/ 1 h 19"/>
                <a:gd name="T44" fmla="*/ 0 w 51"/>
                <a:gd name="T45" fmla="*/ 18 h 19"/>
                <a:gd name="T46" fmla="*/ 0 w 51"/>
                <a:gd name="T47" fmla="*/ 19 h 19"/>
                <a:gd name="T48" fmla="*/ 3 w 51"/>
                <a:gd name="T49" fmla="*/ 19 h 19"/>
                <a:gd name="T50" fmla="*/ 49 w 51"/>
                <a:gd name="T51" fmla="*/ 19 h 19"/>
                <a:gd name="T52" fmla="*/ 51 w 51"/>
                <a:gd name="T53" fmla="*/ 19 h 19"/>
                <a:gd name="T54" fmla="*/ 51 w 51"/>
                <a:gd name="T55" fmla="*/ 18 h 19"/>
                <a:gd name="T56" fmla="*/ 49 w 51"/>
                <a:gd name="T5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19">
                  <a:moveTo>
                    <a:pt x="49" y="18"/>
                  </a:moveTo>
                  <a:lnTo>
                    <a:pt x="49" y="16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8" y="18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51" y="18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00" name="Freeform 760"/>
            <p:cNvSpPr>
              <a:spLocks/>
            </p:cNvSpPr>
            <p:nvPr/>
          </p:nvSpPr>
          <p:spPr bwMode="auto">
            <a:xfrm>
              <a:off x="4170" y="1338"/>
              <a:ext cx="51" cy="19"/>
            </a:xfrm>
            <a:custGeom>
              <a:avLst/>
              <a:gdLst>
                <a:gd name="T0" fmla="*/ 49 w 51"/>
                <a:gd name="T1" fmla="*/ 18 h 19"/>
                <a:gd name="T2" fmla="*/ 49 w 51"/>
                <a:gd name="T3" fmla="*/ 16 h 19"/>
                <a:gd name="T4" fmla="*/ 3 w 51"/>
                <a:gd name="T5" fmla="*/ 16 h 19"/>
                <a:gd name="T6" fmla="*/ 3 w 51"/>
                <a:gd name="T7" fmla="*/ 18 h 19"/>
                <a:gd name="T8" fmla="*/ 5 w 51"/>
                <a:gd name="T9" fmla="*/ 18 h 19"/>
                <a:gd name="T10" fmla="*/ 5 w 51"/>
                <a:gd name="T11" fmla="*/ 1 h 19"/>
                <a:gd name="T12" fmla="*/ 3 w 51"/>
                <a:gd name="T13" fmla="*/ 1 h 19"/>
                <a:gd name="T14" fmla="*/ 3 w 51"/>
                <a:gd name="T15" fmla="*/ 2 h 19"/>
                <a:gd name="T16" fmla="*/ 49 w 51"/>
                <a:gd name="T17" fmla="*/ 2 h 19"/>
                <a:gd name="T18" fmla="*/ 49 w 51"/>
                <a:gd name="T19" fmla="*/ 1 h 19"/>
                <a:gd name="T20" fmla="*/ 48 w 51"/>
                <a:gd name="T21" fmla="*/ 1 h 19"/>
                <a:gd name="T22" fmla="*/ 48 w 51"/>
                <a:gd name="T23" fmla="*/ 18 h 19"/>
                <a:gd name="T24" fmla="*/ 49 w 51"/>
                <a:gd name="T25" fmla="*/ 18 h 19"/>
                <a:gd name="T26" fmla="*/ 49 w 51"/>
                <a:gd name="T27" fmla="*/ 16 h 19"/>
                <a:gd name="T28" fmla="*/ 49 w 51"/>
                <a:gd name="T29" fmla="*/ 18 h 19"/>
                <a:gd name="T30" fmla="*/ 51 w 51"/>
                <a:gd name="T31" fmla="*/ 18 h 19"/>
                <a:gd name="T32" fmla="*/ 51 w 51"/>
                <a:gd name="T33" fmla="*/ 1 h 19"/>
                <a:gd name="T34" fmla="*/ 51 w 51"/>
                <a:gd name="T35" fmla="*/ 0 h 19"/>
                <a:gd name="T36" fmla="*/ 49 w 51"/>
                <a:gd name="T37" fmla="*/ 0 h 19"/>
                <a:gd name="T38" fmla="*/ 3 w 51"/>
                <a:gd name="T39" fmla="*/ 0 h 19"/>
                <a:gd name="T40" fmla="*/ 0 w 51"/>
                <a:gd name="T41" fmla="*/ 0 h 19"/>
                <a:gd name="T42" fmla="*/ 0 w 51"/>
                <a:gd name="T43" fmla="*/ 1 h 19"/>
                <a:gd name="T44" fmla="*/ 0 w 51"/>
                <a:gd name="T45" fmla="*/ 18 h 19"/>
                <a:gd name="T46" fmla="*/ 0 w 51"/>
                <a:gd name="T47" fmla="*/ 19 h 19"/>
                <a:gd name="T48" fmla="*/ 3 w 51"/>
                <a:gd name="T49" fmla="*/ 19 h 19"/>
                <a:gd name="T50" fmla="*/ 49 w 51"/>
                <a:gd name="T51" fmla="*/ 19 h 19"/>
                <a:gd name="T52" fmla="*/ 51 w 51"/>
                <a:gd name="T53" fmla="*/ 19 h 19"/>
                <a:gd name="T54" fmla="*/ 51 w 51"/>
                <a:gd name="T55" fmla="*/ 18 h 19"/>
                <a:gd name="T56" fmla="*/ 49 w 51"/>
                <a:gd name="T5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19">
                  <a:moveTo>
                    <a:pt x="49" y="18"/>
                  </a:moveTo>
                  <a:lnTo>
                    <a:pt x="49" y="16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8" y="18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51" y="18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49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1001" name="Picture 761"/>
            <p:cNvPicPr>
              <a:picLocks noChangeAspect="1" noChangeArrowheads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" y="1472"/>
              <a:ext cx="21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2" name="Picture 762"/>
            <p:cNvPicPr>
              <a:picLocks noChangeAspect="1" noChangeArrowheads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" y="1479"/>
              <a:ext cx="2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3" name="Picture 763"/>
            <p:cNvPicPr>
              <a:picLocks noChangeAspect="1" noChangeArrowheads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" y="1471"/>
              <a:ext cx="13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4" name="Picture 764"/>
            <p:cNvPicPr>
              <a:picLocks noChangeAspect="1" noChangeArrowheads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" y="1472"/>
              <a:ext cx="202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5" name="Picture 765"/>
            <p:cNvPicPr>
              <a:picLocks noChangeAspect="1" noChangeArrowheads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" y="1476"/>
              <a:ext cx="122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6" name="Picture 766"/>
            <p:cNvPicPr>
              <a:picLocks noChangeAspect="1" noChangeArrowheads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1472"/>
              <a:ext cx="176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7" name="Picture 767"/>
            <p:cNvPicPr>
              <a:picLocks noChangeAspect="1" noChangeArrowheads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" y="1472"/>
              <a:ext cx="130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" name="Picture 768"/>
            <p:cNvPicPr>
              <a:picLocks noChangeAspect="1" noChangeArrowheads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1472"/>
              <a:ext cx="260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9" name="Picture 769"/>
            <p:cNvPicPr>
              <a:picLocks noChangeAspect="1" noChangeArrowheads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1473"/>
              <a:ext cx="54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0" name="Picture 770"/>
            <p:cNvPicPr>
              <a:picLocks noChangeAspect="1" noChangeArrowheads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" y="1493"/>
              <a:ext cx="71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1" name="Picture 771"/>
            <p:cNvPicPr>
              <a:picLocks noChangeAspect="1" noChangeArrowheads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1472"/>
              <a:ext cx="13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2" name="Picture 772"/>
            <p:cNvPicPr>
              <a:picLocks noChangeAspect="1" noChangeArrowheads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1" y="1501"/>
              <a:ext cx="55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3" name="Picture 773"/>
            <p:cNvPicPr>
              <a:picLocks noChangeAspect="1" noChangeArrowheads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" y="1472"/>
              <a:ext cx="113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4" name="Picture 774"/>
            <p:cNvPicPr>
              <a:picLocks noChangeAspect="1" noChangeArrowheads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1514"/>
              <a:ext cx="260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5" name="Picture 775"/>
            <p:cNvPicPr>
              <a:picLocks noChangeAspect="1" noChangeArrowheads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1506"/>
              <a:ext cx="260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6" name="Picture 776"/>
            <p:cNvPicPr>
              <a:picLocks noChangeAspect="1" noChangeArrowheads="1"/>
            </p:cNvPicPr>
            <p:nvPr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" y="1472"/>
              <a:ext cx="21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7" name="Picture 777"/>
            <p:cNvPicPr>
              <a:picLocks noChangeAspect="1" noChangeArrowheads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" y="1493"/>
              <a:ext cx="2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8" name="Picture 778"/>
            <p:cNvPicPr>
              <a:picLocks noChangeAspect="1" noChangeArrowheads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" y="1475"/>
              <a:ext cx="1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9" name="Picture 779"/>
            <p:cNvPicPr>
              <a:picLocks noChangeAspect="1" noChangeArrowheads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" y="1472"/>
              <a:ext cx="34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20" name="Picture 780"/>
            <p:cNvPicPr>
              <a:picLocks noChangeAspect="1" noChangeArrowheads="1"/>
            </p:cNvPicPr>
            <p:nvPr/>
          </p:nvPicPr>
          <p:blipFill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" y="1472"/>
              <a:ext cx="34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21" name="Freeform 781"/>
            <p:cNvSpPr>
              <a:spLocks/>
            </p:cNvSpPr>
            <p:nvPr/>
          </p:nvSpPr>
          <p:spPr bwMode="auto">
            <a:xfrm>
              <a:off x="4176" y="1461"/>
              <a:ext cx="41" cy="81"/>
            </a:xfrm>
            <a:custGeom>
              <a:avLst/>
              <a:gdLst>
                <a:gd name="T0" fmla="*/ 0 w 41"/>
                <a:gd name="T1" fmla="*/ 81 h 81"/>
                <a:gd name="T2" fmla="*/ 41 w 41"/>
                <a:gd name="T3" fmla="*/ 81 h 81"/>
                <a:gd name="T4" fmla="*/ 41 w 41"/>
                <a:gd name="T5" fmla="*/ 0 h 81"/>
                <a:gd name="T6" fmla="*/ 41 w 41"/>
                <a:gd name="T7" fmla="*/ 0 h 81"/>
                <a:gd name="T8" fmla="*/ 21 w 41"/>
                <a:gd name="T9" fmla="*/ 35 h 81"/>
                <a:gd name="T10" fmla="*/ 11 w 41"/>
                <a:gd name="T11" fmla="*/ 50 h 81"/>
                <a:gd name="T12" fmla="*/ 0 w 41"/>
                <a:gd name="T13" fmla="*/ 66 h 81"/>
                <a:gd name="T14" fmla="*/ 0 w 41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81">
                  <a:moveTo>
                    <a:pt x="0" y="81"/>
                  </a:moveTo>
                  <a:lnTo>
                    <a:pt x="41" y="8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1" y="35"/>
                  </a:lnTo>
                  <a:lnTo>
                    <a:pt x="11" y="50"/>
                  </a:lnTo>
                  <a:lnTo>
                    <a:pt x="0" y="6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22" name="Freeform 782"/>
            <p:cNvSpPr>
              <a:spLocks/>
            </p:cNvSpPr>
            <p:nvPr/>
          </p:nvSpPr>
          <p:spPr bwMode="auto">
            <a:xfrm>
              <a:off x="4175" y="1454"/>
              <a:ext cx="44" cy="89"/>
            </a:xfrm>
            <a:custGeom>
              <a:avLst/>
              <a:gdLst>
                <a:gd name="T0" fmla="*/ 1 w 44"/>
                <a:gd name="T1" fmla="*/ 88 h 89"/>
                <a:gd name="T2" fmla="*/ 1 w 44"/>
                <a:gd name="T3" fmla="*/ 89 h 89"/>
                <a:gd name="T4" fmla="*/ 42 w 44"/>
                <a:gd name="T5" fmla="*/ 89 h 89"/>
                <a:gd name="T6" fmla="*/ 44 w 44"/>
                <a:gd name="T7" fmla="*/ 89 h 89"/>
                <a:gd name="T8" fmla="*/ 44 w 44"/>
                <a:gd name="T9" fmla="*/ 88 h 89"/>
                <a:gd name="T10" fmla="*/ 44 w 44"/>
                <a:gd name="T11" fmla="*/ 7 h 89"/>
                <a:gd name="T12" fmla="*/ 44 w 44"/>
                <a:gd name="T13" fmla="*/ 0 h 89"/>
                <a:gd name="T14" fmla="*/ 40 w 44"/>
                <a:gd name="T15" fmla="*/ 5 h 89"/>
                <a:gd name="T16" fmla="*/ 40 w 44"/>
                <a:gd name="T17" fmla="*/ 5 h 89"/>
                <a:gd name="T18" fmla="*/ 21 w 44"/>
                <a:gd name="T19" fmla="*/ 40 h 89"/>
                <a:gd name="T20" fmla="*/ 11 w 44"/>
                <a:gd name="T21" fmla="*/ 57 h 89"/>
                <a:gd name="T22" fmla="*/ 0 w 44"/>
                <a:gd name="T23" fmla="*/ 71 h 89"/>
                <a:gd name="T24" fmla="*/ 0 w 44"/>
                <a:gd name="T25" fmla="*/ 73 h 89"/>
                <a:gd name="T26" fmla="*/ 0 w 44"/>
                <a:gd name="T27" fmla="*/ 73 h 89"/>
                <a:gd name="T28" fmla="*/ 0 w 44"/>
                <a:gd name="T29" fmla="*/ 88 h 89"/>
                <a:gd name="T30" fmla="*/ 0 w 44"/>
                <a:gd name="T31" fmla="*/ 89 h 89"/>
                <a:gd name="T32" fmla="*/ 1 w 44"/>
                <a:gd name="T33" fmla="*/ 89 h 89"/>
                <a:gd name="T34" fmla="*/ 1 w 44"/>
                <a:gd name="T35" fmla="*/ 88 h 89"/>
                <a:gd name="T36" fmla="*/ 2 w 44"/>
                <a:gd name="T37" fmla="*/ 88 h 89"/>
                <a:gd name="T38" fmla="*/ 2 w 44"/>
                <a:gd name="T39" fmla="*/ 73 h 89"/>
                <a:gd name="T40" fmla="*/ 1 w 44"/>
                <a:gd name="T41" fmla="*/ 73 h 89"/>
                <a:gd name="T42" fmla="*/ 2 w 44"/>
                <a:gd name="T43" fmla="*/ 74 h 89"/>
                <a:gd name="T44" fmla="*/ 2 w 44"/>
                <a:gd name="T45" fmla="*/ 74 h 89"/>
                <a:gd name="T46" fmla="*/ 14 w 44"/>
                <a:gd name="T47" fmla="*/ 59 h 89"/>
                <a:gd name="T48" fmla="*/ 23 w 44"/>
                <a:gd name="T49" fmla="*/ 43 h 89"/>
                <a:gd name="T50" fmla="*/ 43 w 44"/>
                <a:gd name="T51" fmla="*/ 7 h 89"/>
                <a:gd name="T52" fmla="*/ 42 w 44"/>
                <a:gd name="T53" fmla="*/ 7 h 89"/>
                <a:gd name="T54" fmla="*/ 40 w 44"/>
                <a:gd name="T55" fmla="*/ 7 h 89"/>
                <a:gd name="T56" fmla="*/ 40 w 44"/>
                <a:gd name="T57" fmla="*/ 88 h 89"/>
                <a:gd name="T58" fmla="*/ 42 w 44"/>
                <a:gd name="T59" fmla="*/ 88 h 89"/>
                <a:gd name="T60" fmla="*/ 42 w 44"/>
                <a:gd name="T61" fmla="*/ 87 h 89"/>
                <a:gd name="T62" fmla="*/ 1 w 44"/>
                <a:gd name="T63" fmla="*/ 87 h 89"/>
                <a:gd name="T64" fmla="*/ 1 w 44"/>
                <a:gd name="T65" fmla="*/ 88 h 89"/>
                <a:gd name="T66" fmla="*/ 2 w 44"/>
                <a:gd name="T67" fmla="*/ 88 h 89"/>
                <a:gd name="T68" fmla="*/ 1 w 44"/>
                <a:gd name="T6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9">
                  <a:moveTo>
                    <a:pt x="1" y="88"/>
                  </a:moveTo>
                  <a:lnTo>
                    <a:pt x="1" y="89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4" y="88"/>
                  </a:lnTo>
                  <a:lnTo>
                    <a:pt x="44" y="7"/>
                  </a:lnTo>
                  <a:lnTo>
                    <a:pt x="44" y="0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21" y="40"/>
                  </a:lnTo>
                  <a:lnTo>
                    <a:pt x="11" y="57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2" y="88"/>
                  </a:lnTo>
                  <a:lnTo>
                    <a:pt x="2" y="73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4" y="59"/>
                  </a:lnTo>
                  <a:lnTo>
                    <a:pt x="23" y="43"/>
                  </a:lnTo>
                  <a:lnTo>
                    <a:pt x="43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88"/>
                  </a:lnTo>
                  <a:lnTo>
                    <a:pt x="42" y="88"/>
                  </a:lnTo>
                  <a:lnTo>
                    <a:pt x="42" y="87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2" y="88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23" name="Freeform 783"/>
            <p:cNvSpPr>
              <a:spLocks/>
            </p:cNvSpPr>
            <p:nvPr/>
          </p:nvSpPr>
          <p:spPr bwMode="auto">
            <a:xfrm>
              <a:off x="4175" y="1454"/>
              <a:ext cx="44" cy="89"/>
            </a:xfrm>
            <a:custGeom>
              <a:avLst/>
              <a:gdLst>
                <a:gd name="T0" fmla="*/ 1 w 44"/>
                <a:gd name="T1" fmla="*/ 88 h 89"/>
                <a:gd name="T2" fmla="*/ 1 w 44"/>
                <a:gd name="T3" fmla="*/ 89 h 89"/>
                <a:gd name="T4" fmla="*/ 42 w 44"/>
                <a:gd name="T5" fmla="*/ 89 h 89"/>
                <a:gd name="T6" fmla="*/ 44 w 44"/>
                <a:gd name="T7" fmla="*/ 89 h 89"/>
                <a:gd name="T8" fmla="*/ 44 w 44"/>
                <a:gd name="T9" fmla="*/ 88 h 89"/>
                <a:gd name="T10" fmla="*/ 44 w 44"/>
                <a:gd name="T11" fmla="*/ 7 h 89"/>
                <a:gd name="T12" fmla="*/ 44 w 44"/>
                <a:gd name="T13" fmla="*/ 0 h 89"/>
                <a:gd name="T14" fmla="*/ 40 w 44"/>
                <a:gd name="T15" fmla="*/ 5 h 89"/>
                <a:gd name="T16" fmla="*/ 40 w 44"/>
                <a:gd name="T17" fmla="*/ 5 h 89"/>
                <a:gd name="T18" fmla="*/ 21 w 44"/>
                <a:gd name="T19" fmla="*/ 40 h 89"/>
                <a:gd name="T20" fmla="*/ 11 w 44"/>
                <a:gd name="T21" fmla="*/ 57 h 89"/>
                <a:gd name="T22" fmla="*/ 0 w 44"/>
                <a:gd name="T23" fmla="*/ 71 h 89"/>
                <a:gd name="T24" fmla="*/ 0 w 44"/>
                <a:gd name="T25" fmla="*/ 73 h 89"/>
                <a:gd name="T26" fmla="*/ 0 w 44"/>
                <a:gd name="T27" fmla="*/ 73 h 89"/>
                <a:gd name="T28" fmla="*/ 0 w 44"/>
                <a:gd name="T29" fmla="*/ 88 h 89"/>
                <a:gd name="T30" fmla="*/ 0 w 44"/>
                <a:gd name="T31" fmla="*/ 89 h 89"/>
                <a:gd name="T32" fmla="*/ 1 w 44"/>
                <a:gd name="T33" fmla="*/ 89 h 89"/>
                <a:gd name="T34" fmla="*/ 1 w 44"/>
                <a:gd name="T35" fmla="*/ 88 h 89"/>
                <a:gd name="T36" fmla="*/ 2 w 44"/>
                <a:gd name="T37" fmla="*/ 88 h 89"/>
                <a:gd name="T38" fmla="*/ 2 w 44"/>
                <a:gd name="T39" fmla="*/ 73 h 89"/>
                <a:gd name="T40" fmla="*/ 1 w 44"/>
                <a:gd name="T41" fmla="*/ 73 h 89"/>
                <a:gd name="T42" fmla="*/ 2 w 44"/>
                <a:gd name="T43" fmla="*/ 74 h 89"/>
                <a:gd name="T44" fmla="*/ 2 w 44"/>
                <a:gd name="T45" fmla="*/ 74 h 89"/>
                <a:gd name="T46" fmla="*/ 14 w 44"/>
                <a:gd name="T47" fmla="*/ 59 h 89"/>
                <a:gd name="T48" fmla="*/ 23 w 44"/>
                <a:gd name="T49" fmla="*/ 43 h 89"/>
                <a:gd name="T50" fmla="*/ 43 w 44"/>
                <a:gd name="T51" fmla="*/ 7 h 89"/>
                <a:gd name="T52" fmla="*/ 42 w 44"/>
                <a:gd name="T53" fmla="*/ 7 h 89"/>
                <a:gd name="T54" fmla="*/ 40 w 44"/>
                <a:gd name="T55" fmla="*/ 7 h 89"/>
                <a:gd name="T56" fmla="*/ 40 w 44"/>
                <a:gd name="T57" fmla="*/ 88 h 89"/>
                <a:gd name="T58" fmla="*/ 42 w 44"/>
                <a:gd name="T59" fmla="*/ 88 h 89"/>
                <a:gd name="T60" fmla="*/ 42 w 44"/>
                <a:gd name="T61" fmla="*/ 87 h 89"/>
                <a:gd name="T62" fmla="*/ 1 w 44"/>
                <a:gd name="T63" fmla="*/ 87 h 89"/>
                <a:gd name="T64" fmla="*/ 1 w 44"/>
                <a:gd name="T65" fmla="*/ 88 h 89"/>
                <a:gd name="T66" fmla="*/ 2 w 44"/>
                <a:gd name="T67" fmla="*/ 88 h 89"/>
                <a:gd name="T68" fmla="*/ 1 w 44"/>
                <a:gd name="T6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9">
                  <a:moveTo>
                    <a:pt x="1" y="88"/>
                  </a:moveTo>
                  <a:lnTo>
                    <a:pt x="1" y="89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4" y="88"/>
                  </a:lnTo>
                  <a:lnTo>
                    <a:pt x="44" y="7"/>
                  </a:lnTo>
                  <a:lnTo>
                    <a:pt x="44" y="0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21" y="40"/>
                  </a:lnTo>
                  <a:lnTo>
                    <a:pt x="11" y="57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2" y="88"/>
                  </a:lnTo>
                  <a:lnTo>
                    <a:pt x="2" y="73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4" y="59"/>
                  </a:lnTo>
                  <a:lnTo>
                    <a:pt x="23" y="43"/>
                  </a:lnTo>
                  <a:lnTo>
                    <a:pt x="43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88"/>
                  </a:lnTo>
                  <a:lnTo>
                    <a:pt x="42" y="88"/>
                  </a:lnTo>
                  <a:lnTo>
                    <a:pt x="42" y="87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2" y="88"/>
                  </a:lnTo>
                  <a:lnTo>
                    <a:pt x="1" y="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24" name="Freeform 784"/>
            <p:cNvSpPr>
              <a:spLocks/>
            </p:cNvSpPr>
            <p:nvPr/>
          </p:nvSpPr>
          <p:spPr bwMode="auto">
            <a:xfrm>
              <a:off x="3903" y="1461"/>
              <a:ext cx="41" cy="81"/>
            </a:xfrm>
            <a:custGeom>
              <a:avLst/>
              <a:gdLst>
                <a:gd name="T0" fmla="*/ 0 w 41"/>
                <a:gd name="T1" fmla="*/ 81 h 81"/>
                <a:gd name="T2" fmla="*/ 41 w 41"/>
                <a:gd name="T3" fmla="*/ 81 h 81"/>
                <a:gd name="T4" fmla="*/ 41 w 41"/>
                <a:gd name="T5" fmla="*/ 66 h 81"/>
                <a:gd name="T6" fmla="*/ 41 w 41"/>
                <a:gd name="T7" fmla="*/ 66 h 81"/>
                <a:gd name="T8" fmla="*/ 31 w 41"/>
                <a:gd name="T9" fmla="*/ 50 h 81"/>
                <a:gd name="T10" fmla="*/ 20 w 41"/>
                <a:gd name="T11" fmla="*/ 35 h 81"/>
                <a:gd name="T12" fmla="*/ 0 w 41"/>
                <a:gd name="T13" fmla="*/ 0 h 81"/>
                <a:gd name="T14" fmla="*/ 0 w 41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81">
                  <a:moveTo>
                    <a:pt x="0" y="81"/>
                  </a:moveTo>
                  <a:lnTo>
                    <a:pt x="41" y="81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31" y="50"/>
                  </a:lnTo>
                  <a:lnTo>
                    <a:pt x="20" y="35"/>
                  </a:lnTo>
                  <a:lnTo>
                    <a:pt x="0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25" name="Freeform 785"/>
            <p:cNvSpPr>
              <a:spLocks/>
            </p:cNvSpPr>
            <p:nvPr/>
          </p:nvSpPr>
          <p:spPr bwMode="auto">
            <a:xfrm>
              <a:off x="3902" y="1454"/>
              <a:ext cx="43" cy="89"/>
            </a:xfrm>
            <a:custGeom>
              <a:avLst/>
              <a:gdLst>
                <a:gd name="T0" fmla="*/ 1 w 43"/>
                <a:gd name="T1" fmla="*/ 88 h 89"/>
                <a:gd name="T2" fmla="*/ 1 w 43"/>
                <a:gd name="T3" fmla="*/ 89 h 89"/>
                <a:gd name="T4" fmla="*/ 42 w 43"/>
                <a:gd name="T5" fmla="*/ 89 h 89"/>
                <a:gd name="T6" fmla="*/ 43 w 43"/>
                <a:gd name="T7" fmla="*/ 89 h 89"/>
                <a:gd name="T8" fmla="*/ 43 w 43"/>
                <a:gd name="T9" fmla="*/ 88 h 89"/>
                <a:gd name="T10" fmla="*/ 43 w 43"/>
                <a:gd name="T11" fmla="*/ 73 h 89"/>
                <a:gd name="T12" fmla="*/ 43 w 43"/>
                <a:gd name="T13" fmla="*/ 73 h 89"/>
                <a:gd name="T14" fmla="*/ 43 w 43"/>
                <a:gd name="T15" fmla="*/ 71 h 89"/>
                <a:gd name="T16" fmla="*/ 43 w 43"/>
                <a:gd name="T17" fmla="*/ 71 h 89"/>
                <a:gd name="T18" fmla="*/ 32 w 43"/>
                <a:gd name="T19" fmla="*/ 57 h 89"/>
                <a:gd name="T20" fmla="*/ 22 w 43"/>
                <a:gd name="T21" fmla="*/ 40 h 89"/>
                <a:gd name="T22" fmla="*/ 2 w 43"/>
                <a:gd name="T23" fmla="*/ 5 h 89"/>
                <a:gd name="T24" fmla="*/ 0 w 43"/>
                <a:gd name="T25" fmla="*/ 0 h 89"/>
                <a:gd name="T26" fmla="*/ 0 w 43"/>
                <a:gd name="T27" fmla="*/ 7 h 89"/>
                <a:gd name="T28" fmla="*/ 0 w 43"/>
                <a:gd name="T29" fmla="*/ 88 h 89"/>
                <a:gd name="T30" fmla="*/ 0 w 43"/>
                <a:gd name="T31" fmla="*/ 89 h 89"/>
                <a:gd name="T32" fmla="*/ 1 w 43"/>
                <a:gd name="T33" fmla="*/ 89 h 89"/>
                <a:gd name="T34" fmla="*/ 1 w 43"/>
                <a:gd name="T35" fmla="*/ 88 h 89"/>
                <a:gd name="T36" fmla="*/ 2 w 43"/>
                <a:gd name="T37" fmla="*/ 88 h 89"/>
                <a:gd name="T38" fmla="*/ 2 w 43"/>
                <a:gd name="T39" fmla="*/ 7 h 89"/>
                <a:gd name="T40" fmla="*/ 1 w 43"/>
                <a:gd name="T41" fmla="*/ 7 h 89"/>
                <a:gd name="T42" fmla="*/ 0 w 43"/>
                <a:gd name="T43" fmla="*/ 7 h 89"/>
                <a:gd name="T44" fmla="*/ 0 w 43"/>
                <a:gd name="T45" fmla="*/ 7 h 89"/>
                <a:gd name="T46" fmla="*/ 19 w 43"/>
                <a:gd name="T47" fmla="*/ 43 h 89"/>
                <a:gd name="T48" fmla="*/ 30 w 43"/>
                <a:gd name="T49" fmla="*/ 59 h 89"/>
                <a:gd name="T50" fmla="*/ 40 w 43"/>
                <a:gd name="T51" fmla="*/ 74 h 89"/>
                <a:gd name="T52" fmla="*/ 42 w 43"/>
                <a:gd name="T53" fmla="*/ 73 h 89"/>
                <a:gd name="T54" fmla="*/ 40 w 43"/>
                <a:gd name="T55" fmla="*/ 73 h 89"/>
                <a:gd name="T56" fmla="*/ 40 w 43"/>
                <a:gd name="T57" fmla="*/ 88 h 89"/>
                <a:gd name="T58" fmla="*/ 42 w 43"/>
                <a:gd name="T59" fmla="*/ 88 h 89"/>
                <a:gd name="T60" fmla="*/ 42 w 43"/>
                <a:gd name="T61" fmla="*/ 87 h 89"/>
                <a:gd name="T62" fmla="*/ 1 w 43"/>
                <a:gd name="T63" fmla="*/ 87 h 89"/>
                <a:gd name="T64" fmla="*/ 1 w 43"/>
                <a:gd name="T65" fmla="*/ 88 h 89"/>
                <a:gd name="T66" fmla="*/ 2 w 43"/>
                <a:gd name="T67" fmla="*/ 88 h 89"/>
                <a:gd name="T68" fmla="*/ 1 w 43"/>
                <a:gd name="T6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9">
                  <a:moveTo>
                    <a:pt x="1" y="88"/>
                  </a:moveTo>
                  <a:lnTo>
                    <a:pt x="1" y="89"/>
                  </a:lnTo>
                  <a:lnTo>
                    <a:pt x="42" y="89"/>
                  </a:lnTo>
                  <a:lnTo>
                    <a:pt x="43" y="89"/>
                  </a:lnTo>
                  <a:lnTo>
                    <a:pt x="43" y="88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32" y="57"/>
                  </a:lnTo>
                  <a:lnTo>
                    <a:pt x="22" y="40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2" y="88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9" y="43"/>
                  </a:lnTo>
                  <a:lnTo>
                    <a:pt x="30" y="59"/>
                  </a:lnTo>
                  <a:lnTo>
                    <a:pt x="40" y="74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40" y="88"/>
                  </a:lnTo>
                  <a:lnTo>
                    <a:pt x="42" y="88"/>
                  </a:lnTo>
                  <a:lnTo>
                    <a:pt x="42" y="87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2" y="88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26" name="Freeform 786"/>
            <p:cNvSpPr>
              <a:spLocks/>
            </p:cNvSpPr>
            <p:nvPr/>
          </p:nvSpPr>
          <p:spPr bwMode="auto">
            <a:xfrm>
              <a:off x="3902" y="1454"/>
              <a:ext cx="43" cy="89"/>
            </a:xfrm>
            <a:custGeom>
              <a:avLst/>
              <a:gdLst>
                <a:gd name="T0" fmla="*/ 1 w 43"/>
                <a:gd name="T1" fmla="*/ 88 h 89"/>
                <a:gd name="T2" fmla="*/ 1 w 43"/>
                <a:gd name="T3" fmla="*/ 89 h 89"/>
                <a:gd name="T4" fmla="*/ 42 w 43"/>
                <a:gd name="T5" fmla="*/ 89 h 89"/>
                <a:gd name="T6" fmla="*/ 43 w 43"/>
                <a:gd name="T7" fmla="*/ 89 h 89"/>
                <a:gd name="T8" fmla="*/ 43 w 43"/>
                <a:gd name="T9" fmla="*/ 88 h 89"/>
                <a:gd name="T10" fmla="*/ 43 w 43"/>
                <a:gd name="T11" fmla="*/ 73 h 89"/>
                <a:gd name="T12" fmla="*/ 43 w 43"/>
                <a:gd name="T13" fmla="*/ 73 h 89"/>
                <a:gd name="T14" fmla="*/ 43 w 43"/>
                <a:gd name="T15" fmla="*/ 71 h 89"/>
                <a:gd name="T16" fmla="*/ 43 w 43"/>
                <a:gd name="T17" fmla="*/ 71 h 89"/>
                <a:gd name="T18" fmla="*/ 32 w 43"/>
                <a:gd name="T19" fmla="*/ 57 h 89"/>
                <a:gd name="T20" fmla="*/ 22 w 43"/>
                <a:gd name="T21" fmla="*/ 40 h 89"/>
                <a:gd name="T22" fmla="*/ 2 w 43"/>
                <a:gd name="T23" fmla="*/ 5 h 89"/>
                <a:gd name="T24" fmla="*/ 0 w 43"/>
                <a:gd name="T25" fmla="*/ 0 h 89"/>
                <a:gd name="T26" fmla="*/ 0 w 43"/>
                <a:gd name="T27" fmla="*/ 7 h 89"/>
                <a:gd name="T28" fmla="*/ 0 w 43"/>
                <a:gd name="T29" fmla="*/ 88 h 89"/>
                <a:gd name="T30" fmla="*/ 0 w 43"/>
                <a:gd name="T31" fmla="*/ 89 h 89"/>
                <a:gd name="T32" fmla="*/ 1 w 43"/>
                <a:gd name="T33" fmla="*/ 89 h 89"/>
                <a:gd name="T34" fmla="*/ 1 w 43"/>
                <a:gd name="T35" fmla="*/ 88 h 89"/>
                <a:gd name="T36" fmla="*/ 2 w 43"/>
                <a:gd name="T37" fmla="*/ 88 h 89"/>
                <a:gd name="T38" fmla="*/ 2 w 43"/>
                <a:gd name="T39" fmla="*/ 7 h 89"/>
                <a:gd name="T40" fmla="*/ 1 w 43"/>
                <a:gd name="T41" fmla="*/ 7 h 89"/>
                <a:gd name="T42" fmla="*/ 0 w 43"/>
                <a:gd name="T43" fmla="*/ 7 h 89"/>
                <a:gd name="T44" fmla="*/ 0 w 43"/>
                <a:gd name="T45" fmla="*/ 7 h 89"/>
                <a:gd name="T46" fmla="*/ 19 w 43"/>
                <a:gd name="T47" fmla="*/ 43 h 89"/>
                <a:gd name="T48" fmla="*/ 30 w 43"/>
                <a:gd name="T49" fmla="*/ 59 h 89"/>
                <a:gd name="T50" fmla="*/ 40 w 43"/>
                <a:gd name="T51" fmla="*/ 74 h 89"/>
                <a:gd name="T52" fmla="*/ 42 w 43"/>
                <a:gd name="T53" fmla="*/ 73 h 89"/>
                <a:gd name="T54" fmla="*/ 40 w 43"/>
                <a:gd name="T55" fmla="*/ 73 h 89"/>
                <a:gd name="T56" fmla="*/ 40 w 43"/>
                <a:gd name="T57" fmla="*/ 88 h 89"/>
                <a:gd name="T58" fmla="*/ 42 w 43"/>
                <a:gd name="T59" fmla="*/ 88 h 89"/>
                <a:gd name="T60" fmla="*/ 42 w 43"/>
                <a:gd name="T61" fmla="*/ 87 h 89"/>
                <a:gd name="T62" fmla="*/ 1 w 43"/>
                <a:gd name="T63" fmla="*/ 87 h 89"/>
                <a:gd name="T64" fmla="*/ 1 w 43"/>
                <a:gd name="T65" fmla="*/ 88 h 89"/>
                <a:gd name="T66" fmla="*/ 2 w 43"/>
                <a:gd name="T67" fmla="*/ 88 h 89"/>
                <a:gd name="T68" fmla="*/ 1 w 43"/>
                <a:gd name="T6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9">
                  <a:moveTo>
                    <a:pt x="1" y="88"/>
                  </a:moveTo>
                  <a:lnTo>
                    <a:pt x="1" y="89"/>
                  </a:lnTo>
                  <a:lnTo>
                    <a:pt x="42" y="89"/>
                  </a:lnTo>
                  <a:lnTo>
                    <a:pt x="43" y="89"/>
                  </a:lnTo>
                  <a:lnTo>
                    <a:pt x="43" y="88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32" y="57"/>
                  </a:lnTo>
                  <a:lnTo>
                    <a:pt x="22" y="40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2" y="88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9" y="43"/>
                  </a:lnTo>
                  <a:lnTo>
                    <a:pt x="30" y="59"/>
                  </a:lnTo>
                  <a:lnTo>
                    <a:pt x="40" y="74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40" y="88"/>
                  </a:lnTo>
                  <a:lnTo>
                    <a:pt x="42" y="88"/>
                  </a:lnTo>
                  <a:lnTo>
                    <a:pt x="42" y="87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2" y="88"/>
                  </a:lnTo>
                  <a:lnTo>
                    <a:pt x="1" y="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27" name="Rectangle 787"/>
            <p:cNvSpPr>
              <a:spLocks noChangeArrowheads="1"/>
            </p:cNvSpPr>
            <p:nvPr/>
          </p:nvSpPr>
          <p:spPr bwMode="auto">
            <a:xfrm>
              <a:off x="3911" y="1238"/>
              <a:ext cx="24" cy="4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28" name="Rectangle 788"/>
            <p:cNvSpPr>
              <a:spLocks noChangeArrowheads="1"/>
            </p:cNvSpPr>
            <p:nvPr/>
          </p:nvSpPr>
          <p:spPr bwMode="auto">
            <a:xfrm>
              <a:off x="3911" y="1247"/>
              <a:ext cx="24" cy="7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29" name="Rectangle 789"/>
            <p:cNvSpPr>
              <a:spLocks noChangeArrowheads="1"/>
            </p:cNvSpPr>
            <p:nvPr/>
          </p:nvSpPr>
          <p:spPr bwMode="auto">
            <a:xfrm>
              <a:off x="3911" y="1258"/>
              <a:ext cx="24" cy="8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30" name="Rectangle 790"/>
            <p:cNvSpPr>
              <a:spLocks noChangeArrowheads="1"/>
            </p:cNvSpPr>
            <p:nvPr/>
          </p:nvSpPr>
          <p:spPr bwMode="auto">
            <a:xfrm>
              <a:off x="3911" y="1270"/>
              <a:ext cx="24" cy="10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31" name="Rectangle 791"/>
            <p:cNvSpPr>
              <a:spLocks noChangeArrowheads="1"/>
            </p:cNvSpPr>
            <p:nvPr/>
          </p:nvSpPr>
          <p:spPr bwMode="auto">
            <a:xfrm>
              <a:off x="3911" y="1284"/>
              <a:ext cx="24" cy="12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32" name="Rectangle 792"/>
            <p:cNvSpPr>
              <a:spLocks noChangeArrowheads="1"/>
            </p:cNvSpPr>
            <p:nvPr/>
          </p:nvSpPr>
          <p:spPr bwMode="auto">
            <a:xfrm>
              <a:off x="3911" y="1300"/>
              <a:ext cx="24" cy="12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33" name="Rectangle 793"/>
            <p:cNvSpPr>
              <a:spLocks noChangeArrowheads="1"/>
            </p:cNvSpPr>
            <p:nvPr/>
          </p:nvSpPr>
          <p:spPr bwMode="auto">
            <a:xfrm>
              <a:off x="3911" y="1318"/>
              <a:ext cx="24" cy="14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34" name="Rectangle 794"/>
            <p:cNvSpPr>
              <a:spLocks noChangeArrowheads="1"/>
            </p:cNvSpPr>
            <p:nvPr/>
          </p:nvSpPr>
          <p:spPr bwMode="auto">
            <a:xfrm>
              <a:off x="4184" y="1238"/>
              <a:ext cx="24" cy="4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35" name="Rectangle 795"/>
            <p:cNvSpPr>
              <a:spLocks noChangeArrowheads="1"/>
            </p:cNvSpPr>
            <p:nvPr/>
          </p:nvSpPr>
          <p:spPr bwMode="auto">
            <a:xfrm>
              <a:off x="4184" y="1247"/>
              <a:ext cx="24" cy="7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36" name="Rectangle 796"/>
            <p:cNvSpPr>
              <a:spLocks noChangeArrowheads="1"/>
            </p:cNvSpPr>
            <p:nvPr/>
          </p:nvSpPr>
          <p:spPr bwMode="auto">
            <a:xfrm>
              <a:off x="4184" y="1258"/>
              <a:ext cx="24" cy="8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37" name="Rectangle 797"/>
            <p:cNvSpPr>
              <a:spLocks noChangeArrowheads="1"/>
            </p:cNvSpPr>
            <p:nvPr/>
          </p:nvSpPr>
          <p:spPr bwMode="auto">
            <a:xfrm>
              <a:off x="4184" y="1270"/>
              <a:ext cx="24" cy="10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38" name="Rectangle 798"/>
            <p:cNvSpPr>
              <a:spLocks noChangeArrowheads="1"/>
            </p:cNvSpPr>
            <p:nvPr/>
          </p:nvSpPr>
          <p:spPr bwMode="auto">
            <a:xfrm>
              <a:off x="4184" y="1284"/>
              <a:ext cx="24" cy="12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39" name="Rectangle 799"/>
            <p:cNvSpPr>
              <a:spLocks noChangeArrowheads="1"/>
            </p:cNvSpPr>
            <p:nvPr/>
          </p:nvSpPr>
          <p:spPr bwMode="auto">
            <a:xfrm>
              <a:off x="4184" y="1300"/>
              <a:ext cx="24" cy="12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40" name="Rectangle 800"/>
            <p:cNvSpPr>
              <a:spLocks noChangeArrowheads="1"/>
            </p:cNvSpPr>
            <p:nvPr/>
          </p:nvSpPr>
          <p:spPr bwMode="auto">
            <a:xfrm>
              <a:off x="4184" y="1318"/>
              <a:ext cx="24" cy="14"/>
            </a:xfrm>
            <a:prstGeom prst="rect">
              <a:avLst/>
            </a:prstGeom>
            <a:solidFill>
              <a:srgbClr val="B3D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41" name="Freeform 801"/>
            <p:cNvSpPr>
              <a:spLocks/>
            </p:cNvSpPr>
            <p:nvPr/>
          </p:nvSpPr>
          <p:spPr bwMode="auto">
            <a:xfrm>
              <a:off x="3889" y="1165"/>
              <a:ext cx="76" cy="77"/>
            </a:xfrm>
            <a:custGeom>
              <a:avLst/>
              <a:gdLst>
                <a:gd name="T0" fmla="*/ 66 w 76"/>
                <a:gd name="T1" fmla="*/ 77 h 77"/>
                <a:gd name="T2" fmla="*/ 0 w 76"/>
                <a:gd name="T3" fmla="*/ 10 h 77"/>
                <a:gd name="T4" fmla="*/ 8 w 76"/>
                <a:gd name="T5" fmla="*/ 0 h 77"/>
                <a:gd name="T6" fmla="*/ 76 w 76"/>
                <a:gd name="T7" fmla="*/ 68 h 77"/>
                <a:gd name="T8" fmla="*/ 66 w 76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7">
                  <a:moveTo>
                    <a:pt x="66" y="77"/>
                  </a:moveTo>
                  <a:lnTo>
                    <a:pt x="0" y="10"/>
                  </a:lnTo>
                  <a:lnTo>
                    <a:pt x="8" y="0"/>
                  </a:lnTo>
                  <a:lnTo>
                    <a:pt x="76" y="68"/>
                  </a:lnTo>
                  <a:lnTo>
                    <a:pt x="66" y="77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42" name="Freeform 802"/>
            <p:cNvSpPr>
              <a:spLocks/>
            </p:cNvSpPr>
            <p:nvPr/>
          </p:nvSpPr>
          <p:spPr bwMode="auto">
            <a:xfrm>
              <a:off x="3886" y="1163"/>
              <a:ext cx="80" cy="81"/>
            </a:xfrm>
            <a:custGeom>
              <a:avLst/>
              <a:gdLst>
                <a:gd name="T0" fmla="*/ 69 w 80"/>
                <a:gd name="T1" fmla="*/ 79 h 81"/>
                <a:gd name="T2" fmla="*/ 70 w 80"/>
                <a:gd name="T3" fmla="*/ 78 h 81"/>
                <a:gd name="T4" fmla="*/ 3 w 80"/>
                <a:gd name="T5" fmla="*/ 11 h 81"/>
                <a:gd name="T6" fmla="*/ 3 w 80"/>
                <a:gd name="T7" fmla="*/ 12 h 81"/>
                <a:gd name="T8" fmla="*/ 3 w 80"/>
                <a:gd name="T9" fmla="*/ 12 h 81"/>
                <a:gd name="T10" fmla="*/ 13 w 80"/>
                <a:gd name="T11" fmla="*/ 2 h 81"/>
                <a:gd name="T12" fmla="*/ 11 w 80"/>
                <a:gd name="T13" fmla="*/ 2 h 81"/>
                <a:gd name="T14" fmla="*/ 11 w 80"/>
                <a:gd name="T15" fmla="*/ 2 h 81"/>
                <a:gd name="T16" fmla="*/ 77 w 80"/>
                <a:gd name="T17" fmla="*/ 71 h 81"/>
                <a:gd name="T18" fmla="*/ 79 w 80"/>
                <a:gd name="T19" fmla="*/ 70 h 81"/>
                <a:gd name="T20" fmla="*/ 77 w 80"/>
                <a:gd name="T21" fmla="*/ 70 h 81"/>
                <a:gd name="T22" fmla="*/ 67 w 80"/>
                <a:gd name="T23" fmla="*/ 78 h 81"/>
                <a:gd name="T24" fmla="*/ 69 w 80"/>
                <a:gd name="T25" fmla="*/ 79 h 81"/>
                <a:gd name="T26" fmla="*/ 70 w 80"/>
                <a:gd name="T27" fmla="*/ 78 h 81"/>
                <a:gd name="T28" fmla="*/ 69 w 80"/>
                <a:gd name="T29" fmla="*/ 79 h 81"/>
                <a:gd name="T30" fmla="*/ 70 w 80"/>
                <a:gd name="T31" fmla="*/ 81 h 81"/>
                <a:gd name="T32" fmla="*/ 80 w 80"/>
                <a:gd name="T33" fmla="*/ 71 h 81"/>
                <a:gd name="T34" fmla="*/ 80 w 80"/>
                <a:gd name="T35" fmla="*/ 70 h 81"/>
                <a:gd name="T36" fmla="*/ 80 w 80"/>
                <a:gd name="T37" fmla="*/ 70 h 81"/>
                <a:gd name="T38" fmla="*/ 13 w 80"/>
                <a:gd name="T39" fmla="*/ 1 h 81"/>
                <a:gd name="T40" fmla="*/ 11 w 80"/>
                <a:gd name="T41" fmla="*/ 0 h 81"/>
                <a:gd name="T42" fmla="*/ 11 w 80"/>
                <a:gd name="T43" fmla="*/ 1 h 81"/>
                <a:gd name="T44" fmla="*/ 2 w 80"/>
                <a:gd name="T45" fmla="*/ 11 h 81"/>
                <a:gd name="T46" fmla="*/ 0 w 80"/>
                <a:gd name="T47" fmla="*/ 12 h 81"/>
                <a:gd name="T48" fmla="*/ 2 w 80"/>
                <a:gd name="T49" fmla="*/ 12 h 81"/>
                <a:gd name="T50" fmla="*/ 67 w 80"/>
                <a:gd name="T51" fmla="*/ 81 h 81"/>
                <a:gd name="T52" fmla="*/ 69 w 80"/>
                <a:gd name="T53" fmla="*/ 81 h 81"/>
                <a:gd name="T54" fmla="*/ 70 w 80"/>
                <a:gd name="T55" fmla="*/ 81 h 81"/>
                <a:gd name="T56" fmla="*/ 69 w 80"/>
                <a:gd name="T57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81">
                  <a:moveTo>
                    <a:pt x="69" y="79"/>
                  </a:moveTo>
                  <a:lnTo>
                    <a:pt x="70" y="78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77" y="71"/>
                  </a:lnTo>
                  <a:lnTo>
                    <a:pt x="79" y="70"/>
                  </a:lnTo>
                  <a:lnTo>
                    <a:pt x="77" y="70"/>
                  </a:lnTo>
                  <a:lnTo>
                    <a:pt x="67" y="78"/>
                  </a:lnTo>
                  <a:lnTo>
                    <a:pt x="69" y="79"/>
                  </a:lnTo>
                  <a:lnTo>
                    <a:pt x="70" y="78"/>
                  </a:lnTo>
                  <a:lnTo>
                    <a:pt x="69" y="79"/>
                  </a:lnTo>
                  <a:lnTo>
                    <a:pt x="70" y="81"/>
                  </a:lnTo>
                  <a:lnTo>
                    <a:pt x="80" y="71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67" y="81"/>
                  </a:lnTo>
                  <a:lnTo>
                    <a:pt x="69" y="81"/>
                  </a:lnTo>
                  <a:lnTo>
                    <a:pt x="70" y="81"/>
                  </a:lnTo>
                  <a:lnTo>
                    <a:pt x="69" y="79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43" name="Freeform 803"/>
            <p:cNvSpPr>
              <a:spLocks/>
            </p:cNvSpPr>
            <p:nvPr/>
          </p:nvSpPr>
          <p:spPr bwMode="auto">
            <a:xfrm>
              <a:off x="3886" y="1163"/>
              <a:ext cx="80" cy="81"/>
            </a:xfrm>
            <a:custGeom>
              <a:avLst/>
              <a:gdLst>
                <a:gd name="T0" fmla="*/ 69 w 80"/>
                <a:gd name="T1" fmla="*/ 79 h 81"/>
                <a:gd name="T2" fmla="*/ 70 w 80"/>
                <a:gd name="T3" fmla="*/ 78 h 81"/>
                <a:gd name="T4" fmla="*/ 3 w 80"/>
                <a:gd name="T5" fmla="*/ 11 h 81"/>
                <a:gd name="T6" fmla="*/ 3 w 80"/>
                <a:gd name="T7" fmla="*/ 12 h 81"/>
                <a:gd name="T8" fmla="*/ 3 w 80"/>
                <a:gd name="T9" fmla="*/ 12 h 81"/>
                <a:gd name="T10" fmla="*/ 13 w 80"/>
                <a:gd name="T11" fmla="*/ 2 h 81"/>
                <a:gd name="T12" fmla="*/ 11 w 80"/>
                <a:gd name="T13" fmla="*/ 2 h 81"/>
                <a:gd name="T14" fmla="*/ 11 w 80"/>
                <a:gd name="T15" fmla="*/ 2 h 81"/>
                <a:gd name="T16" fmla="*/ 77 w 80"/>
                <a:gd name="T17" fmla="*/ 71 h 81"/>
                <a:gd name="T18" fmla="*/ 79 w 80"/>
                <a:gd name="T19" fmla="*/ 70 h 81"/>
                <a:gd name="T20" fmla="*/ 77 w 80"/>
                <a:gd name="T21" fmla="*/ 70 h 81"/>
                <a:gd name="T22" fmla="*/ 67 w 80"/>
                <a:gd name="T23" fmla="*/ 78 h 81"/>
                <a:gd name="T24" fmla="*/ 69 w 80"/>
                <a:gd name="T25" fmla="*/ 79 h 81"/>
                <a:gd name="T26" fmla="*/ 70 w 80"/>
                <a:gd name="T27" fmla="*/ 78 h 81"/>
                <a:gd name="T28" fmla="*/ 69 w 80"/>
                <a:gd name="T29" fmla="*/ 79 h 81"/>
                <a:gd name="T30" fmla="*/ 70 w 80"/>
                <a:gd name="T31" fmla="*/ 81 h 81"/>
                <a:gd name="T32" fmla="*/ 80 w 80"/>
                <a:gd name="T33" fmla="*/ 71 h 81"/>
                <a:gd name="T34" fmla="*/ 80 w 80"/>
                <a:gd name="T35" fmla="*/ 70 h 81"/>
                <a:gd name="T36" fmla="*/ 80 w 80"/>
                <a:gd name="T37" fmla="*/ 70 h 81"/>
                <a:gd name="T38" fmla="*/ 13 w 80"/>
                <a:gd name="T39" fmla="*/ 1 h 81"/>
                <a:gd name="T40" fmla="*/ 11 w 80"/>
                <a:gd name="T41" fmla="*/ 0 h 81"/>
                <a:gd name="T42" fmla="*/ 11 w 80"/>
                <a:gd name="T43" fmla="*/ 1 h 81"/>
                <a:gd name="T44" fmla="*/ 2 w 80"/>
                <a:gd name="T45" fmla="*/ 11 h 81"/>
                <a:gd name="T46" fmla="*/ 0 w 80"/>
                <a:gd name="T47" fmla="*/ 12 h 81"/>
                <a:gd name="T48" fmla="*/ 2 w 80"/>
                <a:gd name="T49" fmla="*/ 12 h 81"/>
                <a:gd name="T50" fmla="*/ 67 w 80"/>
                <a:gd name="T51" fmla="*/ 81 h 81"/>
                <a:gd name="T52" fmla="*/ 69 w 80"/>
                <a:gd name="T53" fmla="*/ 81 h 81"/>
                <a:gd name="T54" fmla="*/ 70 w 80"/>
                <a:gd name="T55" fmla="*/ 81 h 81"/>
                <a:gd name="T56" fmla="*/ 69 w 80"/>
                <a:gd name="T57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81">
                  <a:moveTo>
                    <a:pt x="69" y="79"/>
                  </a:moveTo>
                  <a:lnTo>
                    <a:pt x="70" y="78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77" y="71"/>
                  </a:lnTo>
                  <a:lnTo>
                    <a:pt x="79" y="70"/>
                  </a:lnTo>
                  <a:lnTo>
                    <a:pt x="77" y="70"/>
                  </a:lnTo>
                  <a:lnTo>
                    <a:pt x="67" y="78"/>
                  </a:lnTo>
                  <a:lnTo>
                    <a:pt x="69" y="79"/>
                  </a:lnTo>
                  <a:lnTo>
                    <a:pt x="70" y="78"/>
                  </a:lnTo>
                  <a:lnTo>
                    <a:pt x="69" y="79"/>
                  </a:lnTo>
                  <a:lnTo>
                    <a:pt x="70" y="81"/>
                  </a:lnTo>
                  <a:lnTo>
                    <a:pt x="80" y="71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67" y="81"/>
                  </a:lnTo>
                  <a:lnTo>
                    <a:pt x="69" y="81"/>
                  </a:lnTo>
                  <a:lnTo>
                    <a:pt x="70" y="81"/>
                  </a:lnTo>
                  <a:lnTo>
                    <a:pt x="69" y="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44" name="Freeform 804"/>
            <p:cNvSpPr>
              <a:spLocks/>
            </p:cNvSpPr>
            <p:nvPr/>
          </p:nvSpPr>
          <p:spPr bwMode="auto">
            <a:xfrm>
              <a:off x="4152" y="1165"/>
              <a:ext cx="76" cy="77"/>
            </a:xfrm>
            <a:custGeom>
              <a:avLst/>
              <a:gdLst>
                <a:gd name="T0" fmla="*/ 76 w 76"/>
                <a:gd name="T1" fmla="*/ 10 h 77"/>
                <a:gd name="T2" fmla="*/ 10 w 76"/>
                <a:gd name="T3" fmla="*/ 77 h 77"/>
                <a:gd name="T4" fmla="*/ 0 w 76"/>
                <a:gd name="T5" fmla="*/ 68 h 77"/>
                <a:gd name="T6" fmla="*/ 66 w 76"/>
                <a:gd name="T7" fmla="*/ 0 h 77"/>
                <a:gd name="T8" fmla="*/ 76 w 76"/>
                <a:gd name="T9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7">
                  <a:moveTo>
                    <a:pt x="76" y="10"/>
                  </a:moveTo>
                  <a:lnTo>
                    <a:pt x="10" y="77"/>
                  </a:lnTo>
                  <a:lnTo>
                    <a:pt x="0" y="68"/>
                  </a:lnTo>
                  <a:lnTo>
                    <a:pt x="66" y="0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45" name="Freeform 805"/>
            <p:cNvSpPr>
              <a:spLocks/>
            </p:cNvSpPr>
            <p:nvPr/>
          </p:nvSpPr>
          <p:spPr bwMode="auto">
            <a:xfrm>
              <a:off x="4151" y="1163"/>
              <a:ext cx="80" cy="81"/>
            </a:xfrm>
            <a:custGeom>
              <a:avLst/>
              <a:gdLst>
                <a:gd name="T0" fmla="*/ 77 w 80"/>
                <a:gd name="T1" fmla="*/ 12 h 81"/>
                <a:gd name="T2" fmla="*/ 75 w 80"/>
                <a:gd name="T3" fmla="*/ 11 h 81"/>
                <a:gd name="T4" fmla="*/ 10 w 80"/>
                <a:gd name="T5" fmla="*/ 78 h 81"/>
                <a:gd name="T6" fmla="*/ 11 w 80"/>
                <a:gd name="T7" fmla="*/ 79 h 81"/>
                <a:gd name="T8" fmla="*/ 11 w 80"/>
                <a:gd name="T9" fmla="*/ 78 h 81"/>
                <a:gd name="T10" fmla="*/ 3 w 80"/>
                <a:gd name="T11" fmla="*/ 70 h 81"/>
                <a:gd name="T12" fmla="*/ 1 w 80"/>
                <a:gd name="T13" fmla="*/ 70 h 81"/>
                <a:gd name="T14" fmla="*/ 3 w 80"/>
                <a:gd name="T15" fmla="*/ 71 h 81"/>
                <a:gd name="T16" fmla="*/ 68 w 80"/>
                <a:gd name="T17" fmla="*/ 2 h 81"/>
                <a:gd name="T18" fmla="*/ 67 w 80"/>
                <a:gd name="T19" fmla="*/ 2 h 81"/>
                <a:gd name="T20" fmla="*/ 67 w 80"/>
                <a:gd name="T21" fmla="*/ 2 h 81"/>
                <a:gd name="T22" fmla="*/ 75 w 80"/>
                <a:gd name="T23" fmla="*/ 12 h 81"/>
                <a:gd name="T24" fmla="*/ 77 w 80"/>
                <a:gd name="T25" fmla="*/ 12 h 81"/>
                <a:gd name="T26" fmla="*/ 75 w 80"/>
                <a:gd name="T27" fmla="*/ 11 h 81"/>
                <a:gd name="T28" fmla="*/ 77 w 80"/>
                <a:gd name="T29" fmla="*/ 12 h 81"/>
                <a:gd name="T30" fmla="*/ 78 w 80"/>
                <a:gd name="T31" fmla="*/ 11 h 81"/>
                <a:gd name="T32" fmla="*/ 68 w 80"/>
                <a:gd name="T33" fmla="*/ 1 h 81"/>
                <a:gd name="T34" fmla="*/ 67 w 80"/>
                <a:gd name="T35" fmla="*/ 0 h 81"/>
                <a:gd name="T36" fmla="*/ 67 w 80"/>
                <a:gd name="T37" fmla="*/ 1 h 81"/>
                <a:gd name="T38" fmla="*/ 0 w 80"/>
                <a:gd name="T39" fmla="*/ 70 h 81"/>
                <a:gd name="T40" fmla="*/ 0 w 80"/>
                <a:gd name="T41" fmla="*/ 70 h 81"/>
                <a:gd name="T42" fmla="*/ 0 w 80"/>
                <a:gd name="T43" fmla="*/ 71 h 81"/>
                <a:gd name="T44" fmla="*/ 10 w 80"/>
                <a:gd name="T45" fmla="*/ 81 h 81"/>
                <a:gd name="T46" fmla="*/ 11 w 80"/>
                <a:gd name="T47" fmla="*/ 81 h 81"/>
                <a:gd name="T48" fmla="*/ 11 w 80"/>
                <a:gd name="T49" fmla="*/ 81 h 81"/>
                <a:gd name="T50" fmla="*/ 78 w 80"/>
                <a:gd name="T51" fmla="*/ 12 h 81"/>
                <a:gd name="T52" fmla="*/ 80 w 80"/>
                <a:gd name="T53" fmla="*/ 12 h 81"/>
                <a:gd name="T54" fmla="*/ 78 w 80"/>
                <a:gd name="T55" fmla="*/ 11 h 81"/>
                <a:gd name="T56" fmla="*/ 77 w 80"/>
                <a:gd name="T57" fmla="*/ 1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81">
                  <a:moveTo>
                    <a:pt x="77" y="12"/>
                  </a:moveTo>
                  <a:lnTo>
                    <a:pt x="75" y="11"/>
                  </a:lnTo>
                  <a:lnTo>
                    <a:pt x="10" y="78"/>
                  </a:lnTo>
                  <a:lnTo>
                    <a:pt x="11" y="79"/>
                  </a:lnTo>
                  <a:lnTo>
                    <a:pt x="11" y="78"/>
                  </a:lnTo>
                  <a:lnTo>
                    <a:pt x="3" y="70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68" y="2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75" y="12"/>
                  </a:lnTo>
                  <a:lnTo>
                    <a:pt x="77" y="12"/>
                  </a:lnTo>
                  <a:lnTo>
                    <a:pt x="75" y="11"/>
                  </a:lnTo>
                  <a:lnTo>
                    <a:pt x="77" y="12"/>
                  </a:lnTo>
                  <a:lnTo>
                    <a:pt x="78" y="11"/>
                  </a:lnTo>
                  <a:lnTo>
                    <a:pt x="68" y="1"/>
                  </a:lnTo>
                  <a:lnTo>
                    <a:pt x="67" y="0"/>
                  </a:lnTo>
                  <a:lnTo>
                    <a:pt x="67" y="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0" y="81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78" y="11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46" name="Freeform 806"/>
            <p:cNvSpPr>
              <a:spLocks/>
            </p:cNvSpPr>
            <p:nvPr/>
          </p:nvSpPr>
          <p:spPr bwMode="auto">
            <a:xfrm>
              <a:off x="4151" y="1163"/>
              <a:ext cx="80" cy="81"/>
            </a:xfrm>
            <a:custGeom>
              <a:avLst/>
              <a:gdLst>
                <a:gd name="T0" fmla="*/ 77 w 80"/>
                <a:gd name="T1" fmla="*/ 12 h 81"/>
                <a:gd name="T2" fmla="*/ 75 w 80"/>
                <a:gd name="T3" fmla="*/ 11 h 81"/>
                <a:gd name="T4" fmla="*/ 10 w 80"/>
                <a:gd name="T5" fmla="*/ 78 h 81"/>
                <a:gd name="T6" fmla="*/ 11 w 80"/>
                <a:gd name="T7" fmla="*/ 79 h 81"/>
                <a:gd name="T8" fmla="*/ 11 w 80"/>
                <a:gd name="T9" fmla="*/ 78 h 81"/>
                <a:gd name="T10" fmla="*/ 3 w 80"/>
                <a:gd name="T11" fmla="*/ 70 h 81"/>
                <a:gd name="T12" fmla="*/ 1 w 80"/>
                <a:gd name="T13" fmla="*/ 70 h 81"/>
                <a:gd name="T14" fmla="*/ 3 w 80"/>
                <a:gd name="T15" fmla="*/ 71 h 81"/>
                <a:gd name="T16" fmla="*/ 68 w 80"/>
                <a:gd name="T17" fmla="*/ 2 h 81"/>
                <a:gd name="T18" fmla="*/ 67 w 80"/>
                <a:gd name="T19" fmla="*/ 2 h 81"/>
                <a:gd name="T20" fmla="*/ 67 w 80"/>
                <a:gd name="T21" fmla="*/ 2 h 81"/>
                <a:gd name="T22" fmla="*/ 75 w 80"/>
                <a:gd name="T23" fmla="*/ 12 h 81"/>
                <a:gd name="T24" fmla="*/ 77 w 80"/>
                <a:gd name="T25" fmla="*/ 12 h 81"/>
                <a:gd name="T26" fmla="*/ 75 w 80"/>
                <a:gd name="T27" fmla="*/ 11 h 81"/>
                <a:gd name="T28" fmla="*/ 77 w 80"/>
                <a:gd name="T29" fmla="*/ 12 h 81"/>
                <a:gd name="T30" fmla="*/ 78 w 80"/>
                <a:gd name="T31" fmla="*/ 11 h 81"/>
                <a:gd name="T32" fmla="*/ 68 w 80"/>
                <a:gd name="T33" fmla="*/ 1 h 81"/>
                <a:gd name="T34" fmla="*/ 67 w 80"/>
                <a:gd name="T35" fmla="*/ 0 h 81"/>
                <a:gd name="T36" fmla="*/ 67 w 80"/>
                <a:gd name="T37" fmla="*/ 1 h 81"/>
                <a:gd name="T38" fmla="*/ 0 w 80"/>
                <a:gd name="T39" fmla="*/ 70 h 81"/>
                <a:gd name="T40" fmla="*/ 0 w 80"/>
                <a:gd name="T41" fmla="*/ 70 h 81"/>
                <a:gd name="T42" fmla="*/ 0 w 80"/>
                <a:gd name="T43" fmla="*/ 71 h 81"/>
                <a:gd name="T44" fmla="*/ 10 w 80"/>
                <a:gd name="T45" fmla="*/ 81 h 81"/>
                <a:gd name="T46" fmla="*/ 11 w 80"/>
                <a:gd name="T47" fmla="*/ 81 h 81"/>
                <a:gd name="T48" fmla="*/ 11 w 80"/>
                <a:gd name="T49" fmla="*/ 81 h 81"/>
                <a:gd name="T50" fmla="*/ 78 w 80"/>
                <a:gd name="T51" fmla="*/ 12 h 81"/>
                <a:gd name="T52" fmla="*/ 80 w 80"/>
                <a:gd name="T53" fmla="*/ 12 h 81"/>
                <a:gd name="T54" fmla="*/ 78 w 80"/>
                <a:gd name="T55" fmla="*/ 11 h 81"/>
                <a:gd name="T56" fmla="*/ 77 w 80"/>
                <a:gd name="T57" fmla="*/ 1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81">
                  <a:moveTo>
                    <a:pt x="77" y="12"/>
                  </a:moveTo>
                  <a:lnTo>
                    <a:pt x="75" y="11"/>
                  </a:lnTo>
                  <a:lnTo>
                    <a:pt x="10" y="78"/>
                  </a:lnTo>
                  <a:lnTo>
                    <a:pt x="11" y="79"/>
                  </a:lnTo>
                  <a:lnTo>
                    <a:pt x="11" y="78"/>
                  </a:lnTo>
                  <a:lnTo>
                    <a:pt x="3" y="70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68" y="2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75" y="12"/>
                  </a:lnTo>
                  <a:lnTo>
                    <a:pt x="77" y="12"/>
                  </a:lnTo>
                  <a:lnTo>
                    <a:pt x="75" y="11"/>
                  </a:lnTo>
                  <a:lnTo>
                    <a:pt x="77" y="12"/>
                  </a:lnTo>
                  <a:lnTo>
                    <a:pt x="78" y="11"/>
                  </a:lnTo>
                  <a:lnTo>
                    <a:pt x="68" y="1"/>
                  </a:lnTo>
                  <a:lnTo>
                    <a:pt x="67" y="0"/>
                  </a:lnTo>
                  <a:lnTo>
                    <a:pt x="67" y="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0" y="81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78" y="11"/>
                  </a:lnTo>
                  <a:lnTo>
                    <a:pt x="77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47" name="Rectangle 807"/>
            <p:cNvSpPr>
              <a:spLocks noChangeArrowheads="1"/>
            </p:cNvSpPr>
            <p:nvPr/>
          </p:nvSpPr>
          <p:spPr bwMode="auto">
            <a:xfrm>
              <a:off x="3899" y="1329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48" name="Freeform 808"/>
            <p:cNvSpPr>
              <a:spLocks/>
            </p:cNvSpPr>
            <p:nvPr/>
          </p:nvSpPr>
          <p:spPr bwMode="auto">
            <a:xfrm>
              <a:off x="3897" y="1328"/>
              <a:ext cx="13" cy="12"/>
            </a:xfrm>
            <a:custGeom>
              <a:avLst/>
              <a:gdLst>
                <a:gd name="T0" fmla="*/ 12 w 13"/>
                <a:gd name="T1" fmla="*/ 11 h 12"/>
                <a:gd name="T2" fmla="*/ 12 w 13"/>
                <a:gd name="T3" fmla="*/ 10 h 12"/>
                <a:gd name="T4" fmla="*/ 2 w 13"/>
                <a:gd name="T5" fmla="*/ 10 h 12"/>
                <a:gd name="T6" fmla="*/ 2 w 13"/>
                <a:gd name="T7" fmla="*/ 11 h 12"/>
                <a:gd name="T8" fmla="*/ 3 w 13"/>
                <a:gd name="T9" fmla="*/ 11 h 12"/>
                <a:gd name="T10" fmla="*/ 3 w 13"/>
                <a:gd name="T11" fmla="*/ 1 h 12"/>
                <a:gd name="T12" fmla="*/ 2 w 13"/>
                <a:gd name="T13" fmla="*/ 1 h 12"/>
                <a:gd name="T14" fmla="*/ 2 w 13"/>
                <a:gd name="T15" fmla="*/ 3 h 12"/>
                <a:gd name="T16" fmla="*/ 12 w 13"/>
                <a:gd name="T17" fmla="*/ 3 h 12"/>
                <a:gd name="T18" fmla="*/ 12 w 13"/>
                <a:gd name="T19" fmla="*/ 1 h 12"/>
                <a:gd name="T20" fmla="*/ 10 w 13"/>
                <a:gd name="T21" fmla="*/ 1 h 12"/>
                <a:gd name="T22" fmla="*/ 10 w 13"/>
                <a:gd name="T23" fmla="*/ 11 h 12"/>
                <a:gd name="T24" fmla="*/ 12 w 13"/>
                <a:gd name="T25" fmla="*/ 11 h 12"/>
                <a:gd name="T26" fmla="*/ 12 w 13"/>
                <a:gd name="T27" fmla="*/ 10 h 12"/>
                <a:gd name="T28" fmla="*/ 12 w 13"/>
                <a:gd name="T29" fmla="*/ 11 h 12"/>
                <a:gd name="T30" fmla="*/ 13 w 13"/>
                <a:gd name="T31" fmla="*/ 11 h 12"/>
                <a:gd name="T32" fmla="*/ 13 w 13"/>
                <a:gd name="T33" fmla="*/ 1 h 12"/>
                <a:gd name="T34" fmla="*/ 13 w 13"/>
                <a:gd name="T35" fmla="*/ 0 h 12"/>
                <a:gd name="T36" fmla="*/ 12 w 13"/>
                <a:gd name="T37" fmla="*/ 0 h 12"/>
                <a:gd name="T38" fmla="*/ 2 w 13"/>
                <a:gd name="T39" fmla="*/ 0 h 12"/>
                <a:gd name="T40" fmla="*/ 0 w 13"/>
                <a:gd name="T41" fmla="*/ 0 h 12"/>
                <a:gd name="T42" fmla="*/ 0 w 13"/>
                <a:gd name="T43" fmla="*/ 1 h 12"/>
                <a:gd name="T44" fmla="*/ 0 w 13"/>
                <a:gd name="T45" fmla="*/ 11 h 12"/>
                <a:gd name="T46" fmla="*/ 0 w 13"/>
                <a:gd name="T47" fmla="*/ 12 h 12"/>
                <a:gd name="T48" fmla="*/ 2 w 13"/>
                <a:gd name="T49" fmla="*/ 12 h 12"/>
                <a:gd name="T50" fmla="*/ 12 w 13"/>
                <a:gd name="T51" fmla="*/ 12 h 12"/>
                <a:gd name="T52" fmla="*/ 13 w 13"/>
                <a:gd name="T53" fmla="*/ 12 h 12"/>
                <a:gd name="T54" fmla="*/ 13 w 13"/>
                <a:gd name="T55" fmla="*/ 11 h 12"/>
                <a:gd name="T56" fmla="*/ 12 w 13"/>
                <a:gd name="T5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12">
                  <a:moveTo>
                    <a:pt x="12" y="11"/>
                  </a:moveTo>
                  <a:lnTo>
                    <a:pt x="1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49" name="Freeform 809"/>
            <p:cNvSpPr>
              <a:spLocks/>
            </p:cNvSpPr>
            <p:nvPr/>
          </p:nvSpPr>
          <p:spPr bwMode="auto">
            <a:xfrm>
              <a:off x="3897" y="1328"/>
              <a:ext cx="13" cy="12"/>
            </a:xfrm>
            <a:custGeom>
              <a:avLst/>
              <a:gdLst>
                <a:gd name="T0" fmla="*/ 12 w 13"/>
                <a:gd name="T1" fmla="*/ 11 h 12"/>
                <a:gd name="T2" fmla="*/ 12 w 13"/>
                <a:gd name="T3" fmla="*/ 10 h 12"/>
                <a:gd name="T4" fmla="*/ 2 w 13"/>
                <a:gd name="T5" fmla="*/ 10 h 12"/>
                <a:gd name="T6" fmla="*/ 2 w 13"/>
                <a:gd name="T7" fmla="*/ 11 h 12"/>
                <a:gd name="T8" fmla="*/ 3 w 13"/>
                <a:gd name="T9" fmla="*/ 11 h 12"/>
                <a:gd name="T10" fmla="*/ 3 w 13"/>
                <a:gd name="T11" fmla="*/ 1 h 12"/>
                <a:gd name="T12" fmla="*/ 2 w 13"/>
                <a:gd name="T13" fmla="*/ 1 h 12"/>
                <a:gd name="T14" fmla="*/ 2 w 13"/>
                <a:gd name="T15" fmla="*/ 3 h 12"/>
                <a:gd name="T16" fmla="*/ 12 w 13"/>
                <a:gd name="T17" fmla="*/ 3 h 12"/>
                <a:gd name="T18" fmla="*/ 12 w 13"/>
                <a:gd name="T19" fmla="*/ 1 h 12"/>
                <a:gd name="T20" fmla="*/ 10 w 13"/>
                <a:gd name="T21" fmla="*/ 1 h 12"/>
                <a:gd name="T22" fmla="*/ 10 w 13"/>
                <a:gd name="T23" fmla="*/ 11 h 12"/>
                <a:gd name="T24" fmla="*/ 12 w 13"/>
                <a:gd name="T25" fmla="*/ 11 h 12"/>
                <a:gd name="T26" fmla="*/ 12 w 13"/>
                <a:gd name="T27" fmla="*/ 10 h 12"/>
                <a:gd name="T28" fmla="*/ 12 w 13"/>
                <a:gd name="T29" fmla="*/ 11 h 12"/>
                <a:gd name="T30" fmla="*/ 13 w 13"/>
                <a:gd name="T31" fmla="*/ 11 h 12"/>
                <a:gd name="T32" fmla="*/ 13 w 13"/>
                <a:gd name="T33" fmla="*/ 1 h 12"/>
                <a:gd name="T34" fmla="*/ 13 w 13"/>
                <a:gd name="T35" fmla="*/ 0 h 12"/>
                <a:gd name="T36" fmla="*/ 12 w 13"/>
                <a:gd name="T37" fmla="*/ 0 h 12"/>
                <a:gd name="T38" fmla="*/ 2 w 13"/>
                <a:gd name="T39" fmla="*/ 0 h 12"/>
                <a:gd name="T40" fmla="*/ 0 w 13"/>
                <a:gd name="T41" fmla="*/ 0 h 12"/>
                <a:gd name="T42" fmla="*/ 0 w 13"/>
                <a:gd name="T43" fmla="*/ 1 h 12"/>
                <a:gd name="T44" fmla="*/ 0 w 13"/>
                <a:gd name="T45" fmla="*/ 11 h 12"/>
                <a:gd name="T46" fmla="*/ 0 w 13"/>
                <a:gd name="T47" fmla="*/ 12 h 12"/>
                <a:gd name="T48" fmla="*/ 2 w 13"/>
                <a:gd name="T49" fmla="*/ 12 h 12"/>
                <a:gd name="T50" fmla="*/ 12 w 13"/>
                <a:gd name="T51" fmla="*/ 12 h 12"/>
                <a:gd name="T52" fmla="*/ 13 w 13"/>
                <a:gd name="T53" fmla="*/ 12 h 12"/>
                <a:gd name="T54" fmla="*/ 13 w 13"/>
                <a:gd name="T55" fmla="*/ 11 h 12"/>
                <a:gd name="T56" fmla="*/ 12 w 13"/>
                <a:gd name="T5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12">
                  <a:moveTo>
                    <a:pt x="12" y="11"/>
                  </a:moveTo>
                  <a:lnTo>
                    <a:pt x="1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2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50" name="Rectangle 810"/>
            <p:cNvSpPr>
              <a:spLocks noChangeArrowheads="1"/>
            </p:cNvSpPr>
            <p:nvPr/>
          </p:nvSpPr>
          <p:spPr bwMode="auto">
            <a:xfrm>
              <a:off x="3937" y="1329"/>
              <a:ext cx="9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51" name="Freeform 811"/>
            <p:cNvSpPr>
              <a:spLocks/>
            </p:cNvSpPr>
            <p:nvPr/>
          </p:nvSpPr>
          <p:spPr bwMode="auto">
            <a:xfrm>
              <a:off x="3935" y="1328"/>
              <a:ext cx="13" cy="12"/>
            </a:xfrm>
            <a:custGeom>
              <a:avLst/>
              <a:gdLst>
                <a:gd name="T0" fmla="*/ 11 w 13"/>
                <a:gd name="T1" fmla="*/ 11 h 12"/>
                <a:gd name="T2" fmla="*/ 11 w 13"/>
                <a:gd name="T3" fmla="*/ 10 h 12"/>
                <a:gd name="T4" fmla="*/ 2 w 13"/>
                <a:gd name="T5" fmla="*/ 10 h 12"/>
                <a:gd name="T6" fmla="*/ 2 w 13"/>
                <a:gd name="T7" fmla="*/ 11 h 12"/>
                <a:gd name="T8" fmla="*/ 3 w 13"/>
                <a:gd name="T9" fmla="*/ 11 h 12"/>
                <a:gd name="T10" fmla="*/ 3 w 13"/>
                <a:gd name="T11" fmla="*/ 1 h 12"/>
                <a:gd name="T12" fmla="*/ 2 w 13"/>
                <a:gd name="T13" fmla="*/ 1 h 12"/>
                <a:gd name="T14" fmla="*/ 2 w 13"/>
                <a:gd name="T15" fmla="*/ 3 h 12"/>
                <a:gd name="T16" fmla="*/ 11 w 13"/>
                <a:gd name="T17" fmla="*/ 3 h 12"/>
                <a:gd name="T18" fmla="*/ 11 w 13"/>
                <a:gd name="T19" fmla="*/ 1 h 12"/>
                <a:gd name="T20" fmla="*/ 10 w 13"/>
                <a:gd name="T21" fmla="*/ 1 h 12"/>
                <a:gd name="T22" fmla="*/ 10 w 13"/>
                <a:gd name="T23" fmla="*/ 11 h 12"/>
                <a:gd name="T24" fmla="*/ 11 w 13"/>
                <a:gd name="T25" fmla="*/ 11 h 12"/>
                <a:gd name="T26" fmla="*/ 11 w 13"/>
                <a:gd name="T27" fmla="*/ 10 h 12"/>
                <a:gd name="T28" fmla="*/ 11 w 13"/>
                <a:gd name="T29" fmla="*/ 11 h 12"/>
                <a:gd name="T30" fmla="*/ 13 w 13"/>
                <a:gd name="T31" fmla="*/ 11 h 12"/>
                <a:gd name="T32" fmla="*/ 13 w 13"/>
                <a:gd name="T33" fmla="*/ 1 h 12"/>
                <a:gd name="T34" fmla="*/ 13 w 13"/>
                <a:gd name="T35" fmla="*/ 0 h 12"/>
                <a:gd name="T36" fmla="*/ 11 w 13"/>
                <a:gd name="T37" fmla="*/ 0 h 12"/>
                <a:gd name="T38" fmla="*/ 2 w 13"/>
                <a:gd name="T39" fmla="*/ 0 h 12"/>
                <a:gd name="T40" fmla="*/ 0 w 13"/>
                <a:gd name="T41" fmla="*/ 0 h 12"/>
                <a:gd name="T42" fmla="*/ 0 w 13"/>
                <a:gd name="T43" fmla="*/ 1 h 12"/>
                <a:gd name="T44" fmla="*/ 0 w 13"/>
                <a:gd name="T45" fmla="*/ 11 h 12"/>
                <a:gd name="T46" fmla="*/ 0 w 13"/>
                <a:gd name="T47" fmla="*/ 12 h 12"/>
                <a:gd name="T48" fmla="*/ 2 w 13"/>
                <a:gd name="T49" fmla="*/ 12 h 12"/>
                <a:gd name="T50" fmla="*/ 11 w 13"/>
                <a:gd name="T51" fmla="*/ 12 h 12"/>
                <a:gd name="T52" fmla="*/ 13 w 13"/>
                <a:gd name="T53" fmla="*/ 12 h 12"/>
                <a:gd name="T54" fmla="*/ 13 w 13"/>
                <a:gd name="T55" fmla="*/ 11 h 12"/>
                <a:gd name="T56" fmla="*/ 11 w 13"/>
                <a:gd name="T5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12">
                  <a:moveTo>
                    <a:pt x="11" y="11"/>
                  </a:moveTo>
                  <a:lnTo>
                    <a:pt x="1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52" name="Freeform 812"/>
            <p:cNvSpPr>
              <a:spLocks/>
            </p:cNvSpPr>
            <p:nvPr/>
          </p:nvSpPr>
          <p:spPr bwMode="auto">
            <a:xfrm>
              <a:off x="3935" y="1328"/>
              <a:ext cx="13" cy="12"/>
            </a:xfrm>
            <a:custGeom>
              <a:avLst/>
              <a:gdLst>
                <a:gd name="T0" fmla="*/ 11 w 13"/>
                <a:gd name="T1" fmla="*/ 11 h 12"/>
                <a:gd name="T2" fmla="*/ 11 w 13"/>
                <a:gd name="T3" fmla="*/ 10 h 12"/>
                <a:gd name="T4" fmla="*/ 2 w 13"/>
                <a:gd name="T5" fmla="*/ 10 h 12"/>
                <a:gd name="T6" fmla="*/ 2 w 13"/>
                <a:gd name="T7" fmla="*/ 11 h 12"/>
                <a:gd name="T8" fmla="*/ 3 w 13"/>
                <a:gd name="T9" fmla="*/ 11 h 12"/>
                <a:gd name="T10" fmla="*/ 3 w 13"/>
                <a:gd name="T11" fmla="*/ 1 h 12"/>
                <a:gd name="T12" fmla="*/ 2 w 13"/>
                <a:gd name="T13" fmla="*/ 1 h 12"/>
                <a:gd name="T14" fmla="*/ 2 w 13"/>
                <a:gd name="T15" fmla="*/ 3 h 12"/>
                <a:gd name="T16" fmla="*/ 11 w 13"/>
                <a:gd name="T17" fmla="*/ 3 h 12"/>
                <a:gd name="T18" fmla="*/ 11 w 13"/>
                <a:gd name="T19" fmla="*/ 1 h 12"/>
                <a:gd name="T20" fmla="*/ 10 w 13"/>
                <a:gd name="T21" fmla="*/ 1 h 12"/>
                <a:gd name="T22" fmla="*/ 10 w 13"/>
                <a:gd name="T23" fmla="*/ 11 h 12"/>
                <a:gd name="T24" fmla="*/ 11 w 13"/>
                <a:gd name="T25" fmla="*/ 11 h 12"/>
                <a:gd name="T26" fmla="*/ 11 w 13"/>
                <a:gd name="T27" fmla="*/ 10 h 12"/>
                <a:gd name="T28" fmla="*/ 11 w 13"/>
                <a:gd name="T29" fmla="*/ 11 h 12"/>
                <a:gd name="T30" fmla="*/ 13 w 13"/>
                <a:gd name="T31" fmla="*/ 11 h 12"/>
                <a:gd name="T32" fmla="*/ 13 w 13"/>
                <a:gd name="T33" fmla="*/ 1 h 12"/>
                <a:gd name="T34" fmla="*/ 13 w 13"/>
                <a:gd name="T35" fmla="*/ 0 h 12"/>
                <a:gd name="T36" fmla="*/ 11 w 13"/>
                <a:gd name="T37" fmla="*/ 0 h 12"/>
                <a:gd name="T38" fmla="*/ 2 w 13"/>
                <a:gd name="T39" fmla="*/ 0 h 12"/>
                <a:gd name="T40" fmla="*/ 0 w 13"/>
                <a:gd name="T41" fmla="*/ 0 h 12"/>
                <a:gd name="T42" fmla="*/ 0 w 13"/>
                <a:gd name="T43" fmla="*/ 1 h 12"/>
                <a:gd name="T44" fmla="*/ 0 w 13"/>
                <a:gd name="T45" fmla="*/ 11 h 12"/>
                <a:gd name="T46" fmla="*/ 0 w 13"/>
                <a:gd name="T47" fmla="*/ 12 h 12"/>
                <a:gd name="T48" fmla="*/ 2 w 13"/>
                <a:gd name="T49" fmla="*/ 12 h 12"/>
                <a:gd name="T50" fmla="*/ 11 w 13"/>
                <a:gd name="T51" fmla="*/ 12 h 12"/>
                <a:gd name="T52" fmla="*/ 13 w 13"/>
                <a:gd name="T53" fmla="*/ 12 h 12"/>
                <a:gd name="T54" fmla="*/ 13 w 13"/>
                <a:gd name="T55" fmla="*/ 11 h 12"/>
                <a:gd name="T56" fmla="*/ 11 w 13"/>
                <a:gd name="T5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12">
                  <a:moveTo>
                    <a:pt x="11" y="11"/>
                  </a:moveTo>
                  <a:lnTo>
                    <a:pt x="1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1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254" name="Group 1014"/>
          <p:cNvGrpSpPr>
            <a:grpSpLocks/>
          </p:cNvGrpSpPr>
          <p:nvPr/>
        </p:nvGrpSpPr>
        <p:grpSpPr bwMode="auto">
          <a:xfrm>
            <a:off x="1143000" y="1479550"/>
            <a:ext cx="6254750" cy="3484563"/>
            <a:chOff x="720" y="932"/>
            <a:chExt cx="3940" cy="2195"/>
          </a:xfrm>
        </p:grpSpPr>
        <p:sp>
          <p:nvSpPr>
            <p:cNvPr id="11054" name="Freeform 814"/>
            <p:cNvSpPr>
              <a:spLocks/>
            </p:cNvSpPr>
            <p:nvPr/>
          </p:nvSpPr>
          <p:spPr bwMode="auto">
            <a:xfrm>
              <a:off x="1270" y="2014"/>
              <a:ext cx="1" cy="362"/>
            </a:xfrm>
            <a:custGeom>
              <a:avLst/>
              <a:gdLst>
                <a:gd name="T0" fmla="*/ 0 h 362"/>
                <a:gd name="T1" fmla="*/ 362 h 362"/>
                <a:gd name="T2" fmla="*/ 0 h 3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2">
                  <a:moveTo>
                    <a:pt x="0" y="0"/>
                  </a:moveTo>
                  <a:lnTo>
                    <a:pt x="0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55" name="Line 815"/>
            <p:cNvSpPr>
              <a:spLocks noChangeShapeType="1"/>
            </p:cNvSpPr>
            <p:nvPr/>
          </p:nvSpPr>
          <p:spPr bwMode="auto">
            <a:xfrm>
              <a:off x="1270" y="2014"/>
              <a:ext cx="1" cy="36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56" name="Rectangle 816"/>
            <p:cNvSpPr>
              <a:spLocks noChangeArrowheads="1"/>
            </p:cNvSpPr>
            <p:nvPr/>
          </p:nvSpPr>
          <p:spPr bwMode="auto">
            <a:xfrm>
              <a:off x="1264" y="2014"/>
              <a:ext cx="12" cy="36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57" name="Freeform 817"/>
            <p:cNvSpPr>
              <a:spLocks/>
            </p:cNvSpPr>
            <p:nvPr/>
          </p:nvSpPr>
          <p:spPr bwMode="auto">
            <a:xfrm>
              <a:off x="1264" y="2014"/>
              <a:ext cx="12" cy="362"/>
            </a:xfrm>
            <a:custGeom>
              <a:avLst/>
              <a:gdLst>
                <a:gd name="T0" fmla="*/ 0 w 12"/>
                <a:gd name="T1" fmla="*/ 0 h 362"/>
                <a:gd name="T2" fmla="*/ 0 w 12"/>
                <a:gd name="T3" fmla="*/ 362 h 362"/>
                <a:gd name="T4" fmla="*/ 12 w 12"/>
                <a:gd name="T5" fmla="*/ 362 h 362"/>
                <a:gd name="T6" fmla="*/ 12 w 12"/>
                <a:gd name="T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62">
                  <a:moveTo>
                    <a:pt x="0" y="0"/>
                  </a:moveTo>
                  <a:lnTo>
                    <a:pt x="0" y="362"/>
                  </a:lnTo>
                  <a:lnTo>
                    <a:pt x="12" y="36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58" name="Freeform 818"/>
            <p:cNvSpPr>
              <a:spLocks/>
            </p:cNvSpPr>
            <p:nvPr/>
          </p:nvSpPr>
          <p:spPr bwMode="auto">
            <a:xfrm>
              <a:off x="1253" y="2365"/>
              <a:ext cx="34" cy="56"/>
            </a:xfrm>
            <a:custGeom>
              <a:avLst/>
              <a:gdLst>
                <a:gd name="T0" fmla="*/ 24 w 34"/>
                <a:gd name="T1" fmla="*/ 27 h 56"/>
                <a:gd name="T2" fmla="*/ 24 w 34"/>
                <a:gd name="T3" fmla="*/ 27 h 56"/>
                <a:gd name="T4" fmla="*/ 30 w 34"/>
                <a:gd name="T5" fmla="*/ 13 h 56"/>
                <a:gd name="T6" fmla="*/ 34 w 34"/>
                <a:gd name="T7" fmla="*/ 0 h 56"/>
                <a:gd name="T8" fmla="*/ 0 w 34"/>
                <a:gd name="T9" fmla="*/ 0 h 56"/>
                <a:gd name="T10" fmla="*/ 0 w 34"/>
                <a:gd name="T11" fmla="*/ 0 h 56"/>
                <a:gd name="T12" fmla="*/ 4 w 34"/>
                <a:gd name="T13" fmla="*/ 10 h 56"/>
                <a:gd name="T14" fmla="*/ 10 w 34"/>
                <a:gd name="T15" fmla="*/ 27 h 56"/>
                <a:gd name="T16" fmla="*/ 10 w 34"/>
                <a:gd name="T17" fmla="*/ 27 h 56"/>
                <a:gd name="T18" fmla="*/ 14 w 34"/>
                <a:gd name="T19" fmla="*/ 44 h 56"/>
                <a:gd name="T20" fmla="*/ 17 w 34"/>
                <a:gd name="T21" fmla="*/ 56 h 56"/>
                <a:gd name="T22" fmla="*/ 17 w 34"/>
                <a:gd name="T23" fmla="*/ 56 h 56"/>
                <a:gd name="T24" fmla="*/ 20 w 34"/>
                <a:gd name="T25" fmla="*/ 44 h 56"/>
                <a:gd name="T26" fmla="*/ 24 w 34"/>
                <a:gd name="T27" fmla="*/ 27 h 56"/>
                <a:gd name="T28" fmla="*/ 24 w 34"/>
                <a:gd name="T2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6">
                  <a:moveTo>
                    <a:pt x="24" y="27"/>
                  </a:moveTo>
                  <a:lnTo>
                    <a:pt x="24" y="27"/>
                  </a:lnTo>
                  <a:lnTo>
                    <a:pt x="30" y="13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4" y="44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20" y="44"/>
                  </a:lnTo>
                  <a:lnTo>
                    <a:pt x="24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59" name="Freeform 819"/>
            <p:cNvSpPr>
              <a:spLocks/>
            </p:cNvSpPr>
            <p:nvPr/>
          </p:nvSpPr>
          <p:spPr bwMode="auto">
            <a:xfrm>
              <a:off x="1249" y="2362"/>
              <a:ext cx="42" cy="59"/>
            </a:xfrm>
            <a:custGeom>
              <a:avLst/>
              <a:gdLst>
                <a:gd name="T0" fmla="*/ 28 w 42"/>
                <a:gd name="T1" fmla="*/ 30 h 59"/>
                <a:gd name="T2" fmla="*/ 31 w 42"/>
                <a:gd name="T3" fmla="*/ 31 h 59"/>
                <a:gd name="T4" fmla="*/ 31 w 42"/>
                <a:gd name="T5" fmla="*/ 31 h 59"/>
                <a:gd name="T6" fmla="*/ 35 w 42"/>
                <a:gd name="T7" fmla="*/ 16 h 59"/>
                <a:gd name="T8" fmla="*/ 41 w 42"/>
                <a:gd name="T9" fmla="*/ 3 h 59"/>
                <a:gd name="T10" fmla="*/ 42 w 42"/>
                <a:gd name="T11" fmla="*/ 0 h 59"/>
                <a:gd name="T12" fmla="*/ 38 w 42"/>
                <a:gd name="T13" fmla="*/ 0 h 59"/>
                <a:gd name="T14" fmla="*/ 4 w 42"/>
                <a:gd name="T15" fmla="*/ 0 h 59"/>
                <a:gd name="T16" fmla="*/ 0 w 42"/>
                <a:gd name="T17" fmla="*/ 0 h 59"/>
                <a:gd name="T18" fmla="*/ 1 w 42"/>
                <a:gd name="T19" fmla="*/ 3 h 59"/>
                <a:gd name="T20" fmla="*/ 1 w 42"/>
                <a:gd name="T21" fmla="*/ 3 h 59"/>
                <a:gd name="T22" fmla="*/ 6 w 42"/>
                <a:gd name="T23" fmla="*/ 14 h 59"/>
                <a:gd name="T24" fmla="*/ 6 w 42"/>
                <a:gd name="T25" fmla="*/ 14 h 59"/>
                <a:gd name="T26" fmla="*/ 11 w 42"/>
                <a:gd name="T27" fmla="*/ 31 h 59"/>
                <a:gd name="T28" fmla="*/ 11 w 42"/>
                <a:gd name="T29" fmla="*/ 31 h 59"/>
                <a:gd name="T30" fmla="*/ 11 w 42"/>
                <a:gd name="T31" fmla="*/ 31 h 59"/>
                <a:gd name="T32" fmla="*/ 11 w 42"/>
                <a:gd name="T33" fmla="*/ 31 h 59"/>
                <a:gd name="T34" fmla="*/ 15 w 42"/>
                <a:gd name="T35" fmla="*/ 47 h 59"/>
                <a:gd name="T36" fmla="*/ 18 w 42"/>
                <a:gd name="T37" fmla="*/ 59 h 59"/>
                <a:gd name="T38" fmla="*/ 24 w 42"/>
                <a:gd name="T39" fmla="*/ 59 h 59"/>
                <a:gd name="T40" fmla="*/ 24 w 42"/>
                <a:gd name="T41" fmla="*/ 59 h 59"/>
                <a:gd name="T42" fmla="*/ 27 w 42"/>
                <a:gd name="T43" fmla="*/ 47 h 59"/>
                <a:gd name="T44" fmla="*/ 31 w 42"/>
                <a:gd name="T45" fmla="*/ 31 h 59"/>
                <a:gd name="T46" fmla="*/ 28 w 42"/>
                <a:gd name="T47" fmla="*/ 30 h 59"/>
                <a:gd name="T48" fmla="*/ 25 w 42"/>
                <a:gd name="T49" fmla="*/ 28 h 59"/>
                <a:gd name="T50" fmla="*/ 25 w 42"/>
                <a:gd name="T51" fmla="*/ 28 h 59"/>
                <a:gd name="T52" fmla="*/ 21 w 42"/>
                <a:gd name="T53" fmla="*/ 45 h 59"/>
                <a:gd name="T54" fmla="*/ 18 w 42"/>
                <a:gd name="T55" fmla="*/ 59 h 59"/>
                <a:gd name="T56" fmla="*/ 21 w 42"/>
                <a:gd name="T57" fmla="*/ 59 h 59"/>
                <a:gd name="T58" fmla="*/ 24 w 42"/>
                <a:gd name="T59" fmla="*/ 59 h 59"/>
                <a:gd name="T60" fmla="*/ 24 w 42"/>
                <a:gd name="T61" fmla="*/ 59 h 59"/>
                <a:gd name="T62" fmla="*/ 21 w 42"/>
                <a:gd name="T63" fmla="*/ 45 h 59"/>
                <a:gd name="T64" fmla="*/ 17 w 42"/>
                <a:gd name="T65" fmla="*/ 28 h 59"/>
                <a:gd name="T66" fmla="*/ 17 w 42"/>
                <a:gd name="T67" fmla="*/ 28 h 59"/>
                <a:gd name="T68" fmla="*/ 17 w 42"/>
                <a:gd name="T69" fmla="*/ 28 h 59"/>
                <a:gd name="T70" fmla="*/ 17 w 42"/>
                <a:gd name="T71" fmla="*/ 28 h 59"/>
                <a:gd name="T72" fmla="*/ 11 w 42"/>
                <a:gd name="T73" fmla="*/ 12 h 59"/>
                <a:gd name="T74" fmla="*/ 11 w 42"/>
                <a:gd name="T75" fmla="*/ 12 h 59"/>
                <a:gd name="T76" fmla="*/ 7 w 42"/>
                <a:gd name="T77" fmla="*/ 2 h 59"/>
                <a:gd name="T78" fmla="*/ 4 w 42"/>
                <a:gd name="T79" fmla="*/ 3 h 59"/>
                <a:gd name="T80" fmla="*/ 4 w 42"/>
                <a:gd name="T81" fmla="*/ 6 h 59"/>
                <a:gd name="T82" fmla="*/ 38 w 42"/>
                <a:gd name="T83" fmla="*/ 6 h 59"/>
                <a:gd name="T84" fmla="*/ 38 w 42"/>
                <a:gd name="T85" fmla="*/ 3 h 59"/>
                <a:gd name="T86" fmla="*/ 35 w 42"/>
                <a:gd name="T87" fmla="*/ 2 h 59"/>
                <a:gd name="T88" fmla="*/ 35 w 42"/>
                <a:gd name="T89" fmla="*/ 2 h 59"/>
                <a:gd name="T90" fmla="*/ 31 w 42"/>
                <a:gd name="T91" fmla="*/ 14 h 59"/>
                <a:gd name="T92" fmla="*/ 25 w 42"/>
                <a:gd name="T93" fmla="*/ 28 h 59"/>
                <a:gd name="T94" fmla="*/ 25 w 42"/>
                <a:gd name="T95" fmla="*/ 28 h 59"/>
                <a:gd name="T96" fmla="*/ 25 w 42"/>
                <a:gd name="T97" fmla="*/ 28 h 59"/>
                <a:gd name="T98" fmla="*/ 28 w 42"/>
                <a:gd name="T9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" h="59">
                  <a:moveTo>
                    <a:pt x="28" y="30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5" y="16"/>
                  </a:lnTo>
                  <a:lnTo>
                    <a:pt x="41" y="3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5" y="47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7" y="47"/>
                  </a:lnTo>
                  <a:lnTo>
                    <a:pt x="31" y="31"/>
                  </a:lnTo>
                  <a:lnTo>
                    <a:pt x="28" y="30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1" y="45"/>
                  </a:lnTo>
                  <a:lnTo>
                    <a:pt x="18" y="59"/>
                  </a:lnTo>
                  <a:lnTo>
                    <a:pt x="21" y="59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1" y="45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7" y="2"/>
                  </a:lnTo>
                  <a:lnTo>
                    <a:pt x="4" y="3"/>
                  </a:lnTo>
                  <a:lnTo>
                    <a:pt x="4" y="6"/>
                  </a:lnTo>
                  <a:lnTo>
                    <a:pt x="38" y="6"/>
                  </a:lnTo>
                  <a:lnTo>
                    <a:pt x="38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1" y="14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60" name="Freeform 820"/>
            <p:cNvSpPr>
              <a:spLocks/>
            </p:cNvSpPr>
            <p:nvPr/>
          </p:nvSpPr>
          <p:spPr bwMode="auto">
            <a:xfrm>
              <a:off x="1249" y="2362"/>
              <a:ext cx="42" cy="59"/>
            </a:xfrm>
            <a:custGeom>
              <a:avLst/>
              <a:gdLst>
                <a:gd name="T0" fmla="*/ 28 w 42"/>
                <a:gd name="T1" fmla="*/ 30 h 59"/>
                <a:gd name="T2" fmla="*/ 31 w 42"/>
                <a:gd name="T3" fmla="*/ 31 h 59"/>
                <a:gd name="T4" fmla="*/ 31 w 42"/>
                <a:gd name="T5" fmla="*/ 31 h 59"/>
                <a:gd name="T6" fmla="*/ 35 w 42"/>
                <a:gd name="T7" fmla="*/ 16 h 59"/>
                <a:gd name="T8" fmla="*/ 41 w 42"/>
                <a:gd name="T9" fmla="*/ 3 h 59"/>
                <a:gd name="T10" fmla="*/ 42 w 42"/>
                <a:gd name="T11" fmla="*/ 0 h 59"/>
                <a:gd name="T12" fmla="*/ 38 w 42"/>
                <a:gd name="T13" fmla="*/ 0 h 59"/>
                <a:gd name="T14" fmla="*/ 4 w 42"/>
                <a:gd name="T15" fmla="*/ 0 h 59"/>
                <a:gd name="T16" fmla="*/ 0 w 42"/>
                <a:gd name="T17" fmla="*/ 0 h 59"/>
                <a:gd name="T18" fmla="*/ 1 w 42"/>
                <a:gd name="T19" fmla="*/ 3 h 59"/>
                <a:gd name="T20" fmla="*/ 1 w 42"/>
                <a:gd name="T21" fmla="*/ 3 h 59"/>
                <a:gd name="T22" fmla="*/ 6 w 42"/>
                <a:gd name="T23" fmla="*/ 14 h 59"/>
                <a:gd name="T24" fmla="*/ 6 w 42"/>
                <a:gd name="T25" fmla="*/ 14 h 59"/>
                <a:gd name="T26" fmla="*/ 11 w 42"/>
                <a:gd name="T27" fmla="*/ 31 h 59"/>
                <a:gd name="T28" fmla="*/ 11 w 42"/>
                <a:gd name="T29" fmla="*/ 31 h 59"/>
                <a:gd name="T30" fmla="*/ 11 w 42"/>
                <a:gd name="T31" fmla="*/ 31 h 59"/>
                <a:gd name="T32" fmla="*/ 11 w 42"/>
                <a:gd name="T33" fmla="*/ 31 h 59"/>
                <a:gd name="T34" fmla="*/ 15 w 42"/>
                <a:gd name="T35" fmla="*/ 47 h 59"/>
                <a:gd name="T36" fmla="*/ 18 w 42"/>
                <a:gd name="T37" fmla="*/ 59 h 59"/>
                <a:gd name="T38" fmla="*/ 24 w 42"/>
                <a:gd name="T39" fmla="*/ 59 h 59"/>
                <a:gd name="T40" fmla="*/ 24 w 42"/>
                <a:gd name="T41" fmla="*/ 59 h 59"/>
                <a:gd name="T42" fmla="*/ 27 w 42"/>
                <a:gd name="T43" fmla="*/ 47 h 59"/>
                <a:gd name="T44" fmla="*/ 31 w 42"/>
                <a:gd name="T45" fmla="*/ 31 h 59"/>
                <a:gd name="T46" fmla="*/ 28 w 42"/>
                <a:gd name="T47" fmla="*/ 30 h 59"/>
                <a:gd name="T48" fmla="*/ 25 w 42"/>
                <a:gd name="T49" fmla="*/ 28 h 59"/>
                <a:gd name="T50" fmla="*/ 25 w 42"/>
                <a:gd name="T51" fmla="*/ 28 h 59"/>
                <a:gd name="T52" fmla="*/ 21 w 42"/>
                <a:gd name="T53" fmla="*/ 45 h 59"/>
                <a:gd name="T54" fmla="*/ 18 w 42"/>
                <a:gd name="T55" fmla="*/ 59 h 59"/>
                <a:gd name="T56" fmla="*/ 21 w 42"/>
                <a:gd name="T57" fmla="*/ 59 h 59"/>
                <a:gd name="T58" fmla="*/ 24 w 42"/>
                <a:gd name="T59" fmla="*/ 59 h 59"/>
                <a:gd name="T60" fmla="*/ 24 w 42"/>
                <a:gd name="T61" fmla="*/ 59 h 59"/>
                <a:gd name="T62" fmla="*/ 21 w 42"/>
                <a:gd name="T63" fmla="*/ 45 h 59"/>
                <a:gd name="T64" fmla="*/ 17 w 42"/>
                <a:gd name="T65" fmla="*/ 28 h 59"/>
                <a:gd name="T66" fmla="*/ 17 w 42"/>
                <a:gd name="T67" fmla="*/ 28 h 59"/>
                <a:gd name="T68" fmla="*/ 17 w 42"/>
                <a:gd name="T69" fmla="*/ 28 h 59"/>
                <a:gd name="T70" fmla="*/ 17 w 42"/>
                <a:gd name="T71" fmla="*/ 28 h 59"/>
                <a:gd name="T72" fmla="*/ 11 w 42"/>
                <a:gd name="T73" fmla="*/ 12 h 59"/>
                <a:gd name="T74" fmla="*/ 11 w 42"/>
                <a:gd name="T75" fmla="*/ 12 h 59"/>
                <a:gd name="T76" fmla="*/ 7 w 42"/>
                <a:gd name="T77" fmla="*/ 2 h 59"/>
                <a:gd name="T78" fmla="*/ 4 w 42"/>
                <a:gd name="T79" fmla="*/ 3 h 59"/>
                <a:gd name="T80" fmla="*/ 4 w 42"/>
                <a:gd name="T81" fmla="*/ 6 h 59"/>
                <a:gd name="T82" fmla="*/ 38 w 42"/>
                <a:gd name="T83" fmla="*/ 6 h 59"/>
                <a:gd name="T84" fmla="*/ 38 w 42"/>
                <a:gd name="T85" fmla="*/ 3 h 59"/>
                <a:gd name="T86" fmla="*/ 35 w 42"/>
                <a:gd name="T87" fmla="*/ 2 h 59"/>
                <a:gd name="T88" fmla="*/ 35 w 42"/>
                <a:gd name="T89" fmla="*/ 2 h 59"/>
                <a:gd name="T90" fmla="*/ 31 w 42"/>
                <a:gd name="T91" fmla="*/ 14 h 59"/>
                <a:gd name="T92" fmla="*/ 25 w 42"/>
                <a:gd name="T93" fmla="*/ 28 h 59"/>
                <a:gd name="T94" fmla="*/ 25 w 42"/>
                <a:gd name="T95" fmla="*/ 28 h 59"/>
                <a:gd name="T96" fmla="*/ 25 w 42"/>
                <a:gd name="T97" fmla="*/ 28 h 59"/>
                <a:gd name="T98" fmla="*/ 28 w 42"/>
                <a:gd name="T9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" h="59">
                  <a:moveTo>
                    <a:pt x="28" y="30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5" y="16"/>
                  </a:lnTo>
                  <a:lnTo>
                    <a:pt x="41" y="3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5" y="47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7" y="47"/>
                  </a:lnTo>
                  <a:lnTo>
                    <a:pt x="31" y="31"/>
                  </a:lnTo>
                  <a:lnTo>
                    <a:pt x="28" y="30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1" y="45"/>
                  </a:lnTo>
                  <a:lnTo>
                    <a:pt x="18" y="59"/>
                  </a:lnTo>
                  <a:lnTo>
                    <a:pt x="21" y="59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1" y="45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7" y="2"/>
                  </a:lnTo>
                  <a:lnTo>
                    <a:pt x="4" y="3"/>
                  </a:lnTo>
                  <a:lnTo>
                    <a:pt x="4" y="6"/>
                  </a:lnTo>
                  <a:lnTo>
                    <a:pt x="38" y="6"/>
                  </a:lnTo>
                  <a:lnTo>
                    <a:pt x="38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1" y="14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8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61" name="Freeform 821"/>
            <p:cNvSpPr>
              <a:spLocks/>
            </p:cNvSpPr>
            <p:nvPr/>
          </p:nvSpPr>
          <p:spPr bwMode="auto">
            <a:xfrm>
              <a:off x="1729" y="2014"/>
              <a:ext cx="3" cy="362"/>
            </a:xfrm>
            <a:custGeom>
              <a:avLst/>
              <a:gdLst>
                <a:gd name="T0" fmla="*/ 3 w 3"/>
                <a:gd name="T1" fmla="*/ 362 h 362"/>
                <a:gd name="T2" fmla="*/ 0 w 3"/>
                <a:gd name="T3" fmla="*/ 0 h 362"/>
                <a:gd name="T4" fmla="*/ 3 w 3"/>
                <a:gd name="T5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2">
                  <a:moveTo>
                    <a:pt x="3" y="362"/>
                  </a:moveTo>
                  <a:lnTo>
                    <a:pt x="0" y="0"/>
                  </a:lnTo>
                  <a:lnTo>
                    <a:pt x="3" y="36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62" name="Line 822"/>
            <p:cNvSpPr>
              <a:spLocks noChangeShapeType="1"/>
            </p:cNvSpPr>
            <p:nvPr/>
          </p:nvSpPr>
          <p:spPr bwMode="auto">
            <a:xfrm flipH="1" flipV="1">
              <a:off x="1729" y="2014"/>
              <a:ext cx="3" cy="36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63" name="Freeform 823"/>
            <p:cNvSpPr>
              <a:spLocks/>
            </p:cNvSpPr>
            <p:nvPr/>
          </p:nvSpPr>
          <p:spPr bwMode="auto">
            <a:xfrm>
              <a:off x="1724" y="2014"/>
              <a:ext cx="14" cy="362"/>
            </a:xfrm>
            <a:custGeom>
              <a:avLst/>
              <a:gdLst>
                <a:gd name="T0" fmla="*/ 14 w 14"/>
                <a:gd name="T1" fmla="*/ 362 h 362"/>
                <a:gd name="T2" fmla="*/ 11 w 14"/>
                <a:gd name="T3" fmla="*/ 0 h 362"/>
                <a:gd name="T4" fmla="*/ 0 w 14"/>
                <a:gd name="T5" fmla="*/ 0 h 362"/>
                <a:gd name="T6" fmla="*/ 2 w 14"/>
                <a:gd name="T7" fmla="*/ 362 h 362"/>
                <a:gd name="T8" fmla="*/ 14 w 14"/>
                <a:gd name="T9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2">
                  <a:moveTo>
                    <a:pt x="14" y="36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362"/>
                  </a:lnTo>
                  <a:lnTo>
                    <a:pt x="14" y="36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64" name="Freeform 824"/>
            <p:cNvSpPr>
              <a:spLocks/>
            </p:cNvSpPr>
            <p:nvPr/>
          </p:nvSpPr>
          <p:spPr bwMode="auto">
            <a:xfrm>
              <a:off x="1724" y="2014"/>
              <a:ext cx="14" cy="362"/>
            </a:xfrm>
            <a:custGeom>
              <a:avLst/>
              <a:gdLst>
                <a:gd name="T0" fmla="*/ 14 w 14"/>
                <a:gd name="T1" fmla="*/ 362 h 362"/>
                <a:gd name="T2" fmla="*/ 11 w 14"/>
                <a:gd name="T3" fmla="*/ 0 h 362"/>
                <a:gd name="T4" fmla="*/ 0 w 14"/>
                <a:gd name="T5" fmla="*/ 0 h 362"/>
                <a:gd name="T6" fmla="*/ 2 w 14"/>
                <a:gd name="T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62">
                  <a:moveTo>
                    <a:pt x="14" y="36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3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65" name="Freeform 825"/>
            <p:cNvSpPr>
              <a:spLocks/>
            </p:cNvSpPr>
            <p:nvPr/>
          </p:nvSpPr>
          <p:spPr bwMode="auto">
            <a:xfrm>
              <a:off x="1712" y="1968"/>
              <a:ext cx="34" cy="57"/>
            </a:xfrm>
            <a:custGeom>
              <a:avLst/>
              <a:gdLst>
                <a:gd name="T0" fmla="*/ 10 w 34"/>
                <a:gd name="T1" fmla="*/ 30 h 57"/>
                <a:gd name="T2" fmla="*/ 10 w 34"/>
                <a:gd name="T3" fmla="*/ 30 h 57"/>
                <a:gd name="T4" fmla="*/ 5 w 34"/>
                <a:gd name="T5" fmla="*/ 44 h 57"/>
                <a:gd name="T6" fmla="*/ 0 w 34"/>
                <a:gd name="T7" fmla="*/ 57 h 57"/>
                <a:gd name="T8" fmla="*/ 34 w 34"/>
                <a:gd name="T9" fmla="*/ 57 h 57"/>
                <a:gd name="T10" fmla="*/ 34 w 34"/>
                <a:gd name="T11" fmla="*/ 57 h 57"/>
                <a:gd name="T12" fmla="*/ 30 w 34"/>
                <a:gd name="T13" fmla="*/ 46 h 57"/>
                <a:gd name="T14" fmla="*/ 24 w 34"/>
                <a:gd name="T15" fmla="*/ 30 h 57"/>
                <a:gd name="T16" fmla="*/ 24 w 34"/>
                <a:gd name="T17" fmla="*/ 30 h 57"/>
                <a:gd name="T18" fmla="*/ 19 w 34"/>
                <a:gd name="T19" fmla="*/ 14 h 57"/>
                <a:gd name="T20" fmla="*/ 17 w 34"/>
                <a:gd name="T21" fmla="*/ 0 h 57"/>
                <a:gd name="T22" fmla="*/ 17 w 34"/>
                <a:gd name="T23" fmla="*/ 0 h 57"/>
                <a:gd name="T24" fmla="*/ 14 w 34"/>
                <a:gd name="T25" fmla="*/ 14 h 57"/>
                <a:gd name="T26" fmla="*/ 10 w 34"/>
                <a:gd name="T27" fmla="*/ 30 h 57"/>
                <a:gd name="T28" fmla="*/ 10 w 34"/>
                <a:gd name="T2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7">
                  <a:moveTo>
                    <a:pt x="10" y="30"/>
                  </a:moveTo>
                  <a:lnTo>
                    <a:pt x="10" y="30"/>
                  </a:lnTo>
                  <a:lnTo>
                    <a:pt x="5" y="44"/>
                  </a:lnTo>
                  <a:lnTo>
                    <a:pt x="0" y="57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30" y="4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14"/>
                  </a:lnTo>
                  <a:lnTo>
                    <a:pt x="1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66" name="Freeform 826"/>
            <p:cNvSpPr>
              <a:spLocks/>
            </p:cNvSpPr>
            <p:nvPr/>
          </p:nvSpPr>
          <p:spPr bwMode="auto">
            <a:xfrm>
              <a:off x="1708" y="1968"/>
              <a:ext cx="42" cy="60"/>
            </a:xfrm>
            <a:custGeom>
              <a:avLst/>
              <a:gdLst>
                <a:gd name="T0" fmla="*/ 14 w 42"/>
                <a:gd name="T1" fmla="*/ 30 h 60"/>
                <a:gd name="T2" fmla="*/ 11 w 42"/>
                <a:gd name="T3" fmla="*/ 29 h 60"/>
                <a:gd name="T4" fmla="*/ 11 w 42"/>
                <a:gd name="T5" fmla="*/ 29 h 60"/>
                <a:gd name="T6" fmla="*/ 7 w 42"/>
                <a:gd name="T7" fmla="*/ 43 h 60"/>
                <a:gd name="T8" fmla="*/ 2 w 42"/>
                <a:gd name="T9" fmla="*/ 56 h 60"/>
                <a:gd name="T10" fmla="*/ 0 w 42"/>
                <a:gd name="T11" fmla="*/ 60 h 60"/>
                <a:gd name="T12" fmla="*/ 4 w 42"/>
                <a:gd name="T13" fmla="*/ 60 h 60"/>
                <a:gd name="T14" fmla="*/ 38 w 42"/>
                <a:gd name="T15" fmla="*/ 60 h 60"/>
                <a:gd name="T16" fmla="*/ 42 w 42"/>
                <a:gd name="T17" fmla="*/ 60 h 60"/>
                <a:gd name="T18" fmla="*/ 41 w 42"/>
                <a:gd name="T19" fmla="*/ 56 h 60"/>
                <a:gd name="T20" fmla="*/ 41 w 42"/>
                <a:gd name="T21" fmla="*/ 56 h 60"/>
                <a:gd name="T22" fmla="*/ 37 w 42"/>
                <a:gd name="T23" fmla="*/ 46 h 60"/>
                <a:gd name="T24" fmla="*/ 37 w 42"/>
                <a:gd name="T25" fmla="*/ 46 h 60"/>
                <a:gd name="T26" fmla="*/ 31 w 42"/>
                <a:gd name="T27" fmla="*/ 29 h 60"/>
                <a:gd name="T28" fmla="*/ 31 w 42"/>
                <a:gd name="T29" fmla="*/ 29 h 60"/>
                <a:gd name="T30" fmla="*/ 25 w 42"/>
                <a:gd name="T31" fmla="*/ 12 h 60"/>
                <a:gd name="T32" fmla="*/ 24 w 42"/>
                <a:gd name="T33" fmla="*/ 0 h 60"/>
                <a:gd name="T34" fmla="*/ 18 w 42"/>
                <a:gd name="T35" fmla="*/ 0 h 60"/>
                <a:gd name="T36" fmla="*/ 18 w 42"/>
                <a:gd name="T37" fmla="*/ 0 h 60"/>
                <a:gd name="T38" fmla="*/ 16 w 42"/>
                <a:gd name="T39" fmla="*/ 12 h 60"/>
                <a:gd name="T40" fmla="*/ 11 w 42"/>
                <a:gd name="T41" fmla="*/ 29 h 60"/>
                <a:gd name="T42" fmla="*/ 14 w 42"/>
                <a:gd name="T43" fmla="*/ 30 h 60"/>
                <a:gd name="T44" fmla="*/ 17 w 42"/>
                <a:gd name="T45" fmla="*/ 30 h 60"/>
                <a:gd name="T46" fmla="*/ 17 w 42"/>
                <a:gd name="T47" fmla="*/ 30 h 60"/>
                <a:gd name="T48" fmla="*/ 21 w 42"/>
                <a:gd name="T49" fmla="*/ 14 h 60"/>
                <a:gd name="T50" fmla="*/ 24 w 42"/>
                <a:gd name="T51" fmla="*/ 1 h 60"/>
                <a:gd name="T52" fmla="*/ 21 w 42"/>
                <a:gd name="T53" fmla="*/ 0 h 60"/>
                <a:gd name="T54" fmla="*/ 18 w 42"/>
                <a:gd name="T55" fmla="*/ 1 h 60"/>
                <a:gd name="T56" fmla="*/ 18 w 42"/>
                <a:gd name="T57" fmla="*/ 1 h 60"/>
                <a:gd name="T58" fmla="*/ 20 w 42"/>
                <a:gd name="T59" fmla="*/ 14 h 60"/>
                <a:gd name="T60" fmla="*/ 25 w 42"/>
                <a:gd name="T61" fmla="*/ 30 h 60"/>
                <a:gd name="T62" fmla="*/ 25 w 42"/>
                <a:gd name="T63" fmla="*/ 30 h 60"/>
                <a:gd name="T64" fmla="*/ 31 w 42"/>
                <a:gd name="T65" fmla="*/ 47 h 60"/>
                <a:gd name="T66" fmla="*/ 31 w 42"/>
                <a:gd name="T67" fmla="*/ 47 h 60"/>
                <a:gd name="T68" fmla="*/ 35 w 42"/>
                <a:gd name="T69" fmla="*/ 58 h 60"/>
                <a:gd name="T70" fmla="*/ 38 w 42"/>
                <a:gd name="T71" fmla="*/ 57 h 60"/>
                <a:gd name="T72" fmla="*/ 38 w 42"/>
                <a:gd name="T73" fmla="*/ 54 h 60"/>
                <a:gd name="T74" fmla="*/ 4 w 42"/>
                <a:gd name="T75" fmla="*/ 54 h 60"/>
                <a:gd name="T76" fmla="*/ 4 w 42"/>
                <a:gd name="T77" fmla="*/ 57 h 60"/>
                <a:gd name="T78" fmla="*/ 7 w 42"/>
                <a:gd name="T79" fmla="*/ 58 h 60"/>
                <a:gd name="T80" fmla="*/ 7 w 42"/>
                <a:gd name="T81" fmla="*/ 58 h 60"/>
                <a:gd name="T82" fmla="*/ 11 w 42"/>
                <a:gd name="T83" fmla="*/ 46 h 60"/>
                <a:gd name="T84" fmla="*/ 17 w 42"/>
                <a:gd name="T85" fmla="*/ 30 h 60"/>
                <a:gd name="T86" fmla="*/ 14 w 42"/>
                <a:gd name="T8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" h="60">
                  <a:moveTo>
                    <a:pt x="14" y="30"/>
                  </a:moveTo>
                  <a:lnTo>
                    <a:pt x="11" y="29"/>
                  </a:lnTo>
                  <a:lnTo>
                    <a:pt x="11" y="29"/>
                  </a:lnTo>
                  <a:lnTo>
                    <a:pt x="7" y="43"/>
                  </a:lnTo>
                  <a:lnTo>
                    <a:pt x="2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5" y="1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12"/>
                  </a:lnTo>
                  <a:lnTo>
                    <a:pt x="11" y="29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21" y="14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0" y="14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5" y="58"/>
                  </a:lnTo>
                  <a:lnTo>
                    <a:pt x="38" y="57"/>
                  </a:lnTo>
                  <a:lnTo>
                    <a:pt x="38" y="54"/>
                  </a:lnTo>
                  <a:lnTo>
                    <a:pt x="4" y="54"/>
                  </a:lnTo>
                  <a:lnTo>
                    <a:pt x="4" y="57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46"/>
                  </a:lnTo>
                  <a:lnTo>
                    <a:pt x="17" y="30"/>
                  </a:lnTo>
                  <a:lnTo>
                    <a:pt x="14" y="3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67" name="Freeform 827"/>
            <p:cNvSpPr>
              <a:spLocks/>
            </p:cNvSpPr>
            <p:nvPr/>
          </p:nvSpPr>
          <p:spPr bwMode="auto">
            <a:xfrm>
              <a:off x="1708" y="1968"/>
              <a:ext cx="42" cy="60"/>
            </a:xfrm>
            <a:custGeom>
              <a:avLst/>
              <a:gdLst>
                <a:gd name="T0" fmla="*/ 14 w 42"/>
                <a:gd name="T1" fmla="*/ 30 h 60"/>
                <a:gd name="T2" fmla="*/ 11 w 42"/>
                <a:gd name="T3" fmla="*/ 29 h 60"/>
                <a:gd name="T4" fmla="*/ 11 w 42"/>
                <a:gd name="T5" fmla="*/ 29 h 60"/>
                <a:gd name="T6" fmla="*/ 7 w 42"/>
                <a:gd name="T7" fmla="*/ 43 h 60"/>
                <a:gd name="T8" fmla="*/ 2 w 42"/>
                <a:gd name="T9" fmla="*/ 56 h 60"/>
                <a:gd name="T10" fmla="*/ 0 w 42"/>
                <a:gd name="T11" fmla="*/ 60 h 60"/>
                <a:gd name="T12" fmla="*/ 4 w 42"/>
                <a:gd name="T13" fmla="*/ 60 h 60"/>
                <a:gd name="T14" fmla="*/ 38 w 42"/>
                <a:gd name="T15" fmla="*/ 60 h 60"/>
                <a:gd name="T16" fmla="*/ 42 w 42"/>
                <a:gd name="T17" fmla="*/ 60 h 60"/>
                <a:gd name="T18" fmla="*/ 41 w 42"/>
                <a:gd name="T19" fmla="*/ 56 h 60"/>
                <a:gd name="T20" fmla="*/ 41 w 42"/>
                <a:gd name="T21" fmla="*/ 56 h 60"/>
                <a:gd name="T22" fmla="*/ 37 w 42"/>
                <a:gd name="T23" fmla="*/ 46 h 60"/>
                <a:gd name="T24" fmla="*/ 37 w 42"/>
                <a:gd name="T25" fmla="*/ 46 h 60"/>
                <a:gd name="T26" fmla="*/ 31 w 42"/>
                <a:gd name="T27" fmla="*/ 29 h 60"/>
                <a:gd name="T28" fmla="*/ 31 w 42"/>
                <a:gd name="T29" fmla="*/ 29 h 60"/>
                <a:gd name="T30" fmla="*/ 25 w 42"/>
                <a:gd name="T31" fmla="*/ 12 h 60"/>
                <a:gd name="T32" fmla="*/ 24 w 42"/>
                <a:gd name="T33" fmla="*/ 0 h 60"/>
                <a:gd name="T34" fmla="*/ 18 w 42"/>
                <a:gd name="T35" fmla="*/ 0 h 60"/>
                <a:gd name="T36" fmla="*/ 18 w 42"/>
                <a:gd name="T37" fmla="*/ 0 h 60"/>
                <a:gd name="T38" fmla="*/ 16 w 42"/>
                <a:gd name="T39" fmla="*/ 12 h 60"/>
                <a:gd name="T40" fmla="*/ 11 w 42"/>
                <a:gd name="T41" fmla="*/ 29 h 60"/>
                <a:gd name="T42" fmla="*/ 14 w 42"/>
                <a:gd name="T43" fmla="*/ 30 h 60"/>
                <a:gd name="T44" fmla="*/ 17 w 42"/>
                <a:gd name="T45" fmla="*/ 30 h 60"/>
                <a:gd name="T46" fmla="*/ 17 w 42"/>
                <a:gd name="T47" fmla="*/ 30 h 60"/>
                <a:gd name="T48" fmla="*/ 21 w 42"/>
                <a:gd name="T49" fmla="*/ 14 h 60"/>
                <a:gd name="T50" fmla="*/ 24 w 42"/>
                <a:gd name="T51" fmla="*/ 1 h 60"/>
                <a:gd name="T52" fmla="*/ 21 w 42"/>
                <a:gd name="T53" fmla="*/ 0 h 60"/>
                <a:gd name="T54" fmla="*/ 18 w 42"/>
                <a:gd name="T55" fmla="*/ 1 h 60"/>
                <a:gd name="T56" fmla="*/ 18 w 42"/>
                <a:gd name="T57" fmla="*/ 1 h 60"/>
                <a:gd name="T58" fmla="*/ 20 w 42"/>
                <a:gd name="T59" fmla="*/ 14 h 60"/>
                <a:gd name="T60" fmla="*/ 25 w 42"/>
                <a:gd name="T61" fmla="*/ 30 h 60"/>
                <a:gd name="T62" fmla="*/ 25 w 42"/>
                <a:gd name="T63" fmla="*/ 30 h 60"/>
                <a:gd name="T64" fmla="*/ 31 w 42"/>
                <a:gd name="T65" fmla="*/ 47 h 60"/>
                <a:gd name="T66" fmla="*/ 31 w 42"/>
                <a:gd name="T67" fmla="*/ 47 h 60"/>
                <a:gd name="T68" fmla="*/ 35 w 42"/>
                <a:gd name="T69" fmla="*/ 58 h 60"/>
                <a:gd name="T70" fmla="*/ 38 w 42"/>
                <a:gd name="T71" fmla="*/ 57 h 60"/>
                <a:gd name="T72" fmla="*/ 38 w 42"/>
                <a:gd name="T73" fmla="*/ 54 h 60"/>
                <a:gd name="T74" fmla="*/ 4 w 42"/>
                <a:gd name="T75" fmla="*/ 54 h 60"/>
                <a:gd name="T76" fmla="*/ 4 w 42"/>
                <a:gd name="T77" fmla="*/ 57 h 60"/>
                <a:gd name="T78" fmla="*/ 7 w 42"/>
                <a:gd name="T79" fmla="*/ 58 h 60"/>
                <a:gd name="T80" fmla="*/ 7 w 42"/>
                <a:gd name="T81" fmla="*/ 58 h 60"/>
                <a:gd name="T82" fmla="*/ 11 w 42"/>
                <a:gd name="T83" fmla="*/ 46 h 60"/>
                <a:gd name="T84" fmla="*/ 17 w 42"/>
                <a:gd name="T85" fmla="*/ 30 h 60"/>
                <a:gd name="T86" fmla="*/ 14 w 42"/>
                <a:gd name="T8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" h="60">
                  <a:moveTo>
                    <a:pt x="14" y="30"/>
                  </a:moveTo>
                  <a:lnTo>
                    <a:pt x="11" y="29"/>
                  </a:lnTo>
                  <a:lnTo>
                    <a:pt x="11" y="29"/>
                  </a:lnTo>
                  <a:lnTo>
                    <a:pt x="7" y="43"/>
                  </a:lnTo>
                  <a:lnTo>
                    <a:pt x="2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5" y="1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12"/>
                  </a:lnTo>
                  <a:lnTo>
                    <a:pt x="11" y="29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21" y="14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0" y="14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5" y="58"/>
                  </a:lnTo>
                  <a:lnTo>
                    <a:pt x="38" y="57"/>
                  </a:lnTo>
                  <a:lnTo>
                    <a:pt x="38" y="54"/>
                  </a:lnTo>
                  <a:lnTo>
                    <a:pt x="4" y="54"/>
                  </a:lnTo>
                  <a:lnTo>
                    <a:pt x="4" y="57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46"/>
                  </a:lnTo>
                  <a:lnTo>
                    <a:pt x="17" y="30"/>
                  </a:lnTo>
                  <a:lnTo>
                    <a:pt x="14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68" name="Freeform 828"/>
            <p:cNvSpPr>
              <a:spLocks/>
            </p:cNvSpPr>
            <p:nvPr/>
          </p:nvSpPr>
          <p:spPr bwMode="auto">
            <a:xfrm>
              <a:off x="2072" y="1786"/>
              <a:ext cx="1" cy="313"/>
            </a:xfrm>
            <a:custGeom>
              <a:avLst/>
              <a:gdLst>
                <a:gd name="T0" fmla="*/ 0 h 313"/>
                <a:gd name="T1" fmla="*/ 313 h 313"/>
                <a:gd name="T2" fmla="*/ 0 h 3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3">
                  <a:moveTo>
                    <a:pt x="0" y="0"/>
                  </a:move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69" name="Line 829"/>
            <p:cNvSpPr>
              <a:spLocks noChangeShapeType="1"/>
            </p:cNvSpPr>
            <p:nvPr/>
          </p:nvSpPr>
          <p:spPr bwMode="auto">
            <a:xfrm>
              <a:off x="2072" y="1786"/>
              <a:ext cx="1" cy="3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70" name="Rectangle 830"/>
            <p:cNvSpPr>
              <a:spLocks noChangeArrowheads="1"/>
            </p:cNvSpPr>
            <p:nvPr/>
          </p:nvSpPr>
          <p:spPr bwMode="auto">
            <a:xfrm>
              <a:off x="2067" y="1786"/>
              <a:ext cx="11" cy="31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71" name="Freeform 831"/>
            <p:cNvSpPr>
              <a:spLocks/>
            </p:cNvSpPr>
            <p:nvPr/>
          </p:nvSpPr>
          <p:spPr bwMode="auto">
            <a:xfrm>
              <a:off x="2067" y="1786"/>
              <a:ext cx="11" cy="313"/>
            </a:xfrm>
            <a:custGeom>
              <a:avLst/>
              <a:gdLst>
                <a:gd name="T0" fmla="*/ 0 w 11"/>
                <a:gd name="T1" fmla="*/ 0 h 313"/>
                <a:gd name="T2" fmla="*/ 0 w 11"/>
                <a:gd name="T3" fmla="*/ 313 h 313"/>
                <a:gd name="T4" fmla="*/ 11 w 11"/>
                <a:gd name="T5" fmla="*/ 313 h 313"/>
                <a:gd name="T6" fmla="*/ 11 w 11"/>
                <a:gd name="T7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13">
                  <a:moveTo>
                    <a:pt x="0" y="0"/>
                  </a:moveTo>
                  <a:lnTo>
                    <a:pt x="0" y="313"/>
                  </a:lnTo>
                  <a:lnTo>
                    <a:pt x="11" y="313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72" name="Freeform 832"/>
            <p:cNvSpPr>
              <a:spLocks/>
            </p:cNvSpPr>
            <p:nvPr/>
          </p:nvSpPr>
          <p:spPr bwMode="auto">
            <a:xfrm>
              <a:off x="2055" y="2088"/>
              <a:ext cx="34" cy="56"/>
            </a:xfrm>
            <a:custGeom>
              <a:avLst/>
              <a:gdLst>
                <a:gd name="T0" fmla="*/ 24 w 34"/>
                <a:gd name="T1" fmla="*/ 27 h 56"/>
                <a:gd name="T2" fmla="*/ 24 w 34"/>
                <a:gd name="T3" fmla="*/ 27 h 56"/>
                <a:gd name="T4" fmla="*/ 30 w 34"/>
                <a:gd name="T5" fmla="*/ 13 h 56"/>
                <a:gd name="T6" fmla="*/ 34 w 34"/>
                <a:gd name="T7" fmla="*/ 0 h 56"/>
                <a:gd name="T8" fmla="*/ 0 w 34"/>
                <a:gd name="T9" fmla="*/ 0 h 56"/>
                <a:gd name="T10" fmla="*/ 0 w 34"/>
                <a:gd name="T11" fmla="*/ 0 h 56"/>
                <a:gd name="T12" fmla="*/ 5 w 34"/>
                <a:gd name="T13" fmla="*/ 10 h 56"/>
                <a:gd name="T14" fmla="*/ 10 w 34"/>
                <a:gd name="T15" fmla="*/ 27 h 56"/>
                <a:gd name="T16" fmla="*/ 10 w 34"/>
                <a:gd name="T17" fmla="*/ 27 h 56"/>
                <a:gd name="T18" fmla="*/ 14 w 34"/>
                <a:gd name="T19" fmla="*/ 43 h 56"/>
                <a:gd name="T20" fmla="*/ 17 w 34"/>
                <a:gd name="T21" fmla="*/ 56 h 56"/>
                <a:gd name="T22" fmla="*/ 17 w 34"/>
                <a:gd name="T23" fmla="*/ 56 h 56"/>
                <a:gd name="T24" fmla="*/ 20 w 34"/>
                <a:gd name="T25" fmla="*/ 43 h 56"/>
                <a:gd name="T26" fmla="*/ 24 w 34"/>
                <a:gd name="T27" fmla="*/ 27 h 56"/>
                <a:gd name="T28" fmla="*/ 24 w 34"/>
                <a:gd name="T2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6">
                  <a:moveTo>
                    <a:pt x="24" y="27"/>
                  </a:moveTo>
                  <a:lnTo>
                    <a:pt x="24" y="27"/>
                  </a:lnTo>
                  <a:lnTo>
                    <a:pt x="30" y="13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4" y="43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20" y="43"/>
                  </a:lnTo>
                  <a:lnTo>
                    <a:pt x="24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73" name="Freeform 833"/>
            <p:cNvSpPr>
              <a:spLocks/>
            </p:cNvSpPr>
            <p:nvPr/>
          </p:nvSpPr>
          <p:spPr bwMode="auto">
            <a:xfrm>
              <a:off x="2051" y="2085"/>
              <a:ext cx="42" cy="60"/>
            </a:xfrm>
            <a:custGeom>
              <a:avLst/>
              <a:gdLst>
                <a:gd name="T0" fmla="*/ 28 w 42"/>
                <a:gd name="T1" fmla="*/ 30 h 60"/>
                <a:gd name="T2" fmla="*/ 31 w 42"/>
                <a:gd name="T3" fmla="*/ 31 h 60"/>
                <a:gd name="T4" fmla="*/ 31 w 42"/>
                <a:gd name="T5" fmla="*/ 31 h 60"/>
                <a:gd name="T6" fmla="*/ 37 w 42"/>
                <a:gd name="T7" fmla="*/ 17 h 60"/>
                <a:gd name="T8" fmla="*/ 41 w 42"/>
                <a:gd name="T9" fmla="*/ 3 h 60"/>
                <a:gd name="T10" fmla="*/ 42 w 42"/>
                <a:gd name="T11" fmla="*/ 0 h 60"/>
                <a:gd name="T12" fmla="*/ 38 w 42"/>
                <a:gd name="T13" fmla="*/ 0 h 60"/>
                <a:gd name="T14" fmla="*/ 4 w 42"/>
                <a:gd name="T15" fmla="*/ 0 h 60"/>
                <a:gd name="T16" fmla="*/ 0 w 42"/>
                <a:gd name="T17" fmla="*/ 0 h 60"/>
                <a:gd name="T18" fmla="*/ 2 w 42"/>
                <a:gd name="T19" fmla="*/ 4 h 60"/>
                <a:gd name="T20" fmla="*/ 2 w 42"/>
                <a:gd name="T21" fmla="*/ 4 h 60"/>
                <a:gd name="T22" fmla="*/ 6 w 42"/>
                <a:gd name="T23" fmla="*/ 14 h 60"/>
                <a:gd name="T24" fmla="*/ 6 w 42"/>
                <a:gd name="T25" fmla="*/ 14 h 60"/>
                <a:gd name="T26" fmla="*/ 11 w 42"/>
                <a:gd name="T27" fmla="*/ 31 h 60"/>
                <a:gd name="T28" fmla="*/ 11 w 42"/>
                <a:gd name="T29" fmla="*/ 31 h 60"/>
                <a:gd name="T30" fmla="*/ 16 w 42"/>
                <a:gd name="T31" fmla="*/ 48 h 60"/>
                <a:gd name="T32" fmla="*/ 18 w 42"/>
                <a:gd name="T33" fmla="*/ 60 h 60"/>
                <a:gd name="T34" fmla="*/ 24 w 42"/>
                <a:gd name="T35" fmla="*/ 60 h 60"/>
                <a:gd name="T36" fmla="*/ 24 w 42"/>
                <a:gd name="T37" fmla="*/ 60 h 60"/>
                <a:gd name="T38" fmla="*/ 27 w 42"/>
                <a:gd name="T39" fmla="*/ 48 h 60"/>
                <a:gd name="T40" fmla="*/ 31 w 42"/>
                <a:gd name="T41" fmla="*/ 31 h 60"/>
                <a:gd name="T42" fmla="*/ 28 w 42"/>
                <a:gd name="T43" fmla="*/ 30 h 60"/>
                <a:gd name="T44" fmla="*/ 25 w 42"/>
                <a:gd name="T45" fmla="*/ 30 h 60"/>
                <a:gd name="T46" fmla="*/ 25 w 42"/>
                <a:gd name="T47" fmla="*/ 30 h 60"/>
                <a:gd name="T48" fmla="*/ 21 w 42"/>
                <a:gd name="T49" fmla="*/ 46 h 60"/>
                <a:gd name="T50" fmla="*/ 18 w 42"/>
                <a:gd name="T51" fmla="*/ 59 h 60"/>
                <a:gd name="T52" fmla="*/ 21 w 42"/>
                <a:gd name="T53" fmla="*/ 59 h 60"/>
                <a:gd name="T54" fmla="*/ 24 w 42"/>
                <a:gd name="T55" fmla="*/ 59 h 60"/>
                <a:gd name="T56" fmla="*/ 24 w 42"/>
                <a:gd name="T57" fmla="*/ 59 h 60"/>
                <a:gd name="T58" fmla="*/ 21 w 42"/>
                <a:gd name="T59" fmla="*/ 46 h 60"/>
                <a:gd name="T60" fmla="*/ 17 w 42"/>
                <a:gd name="T61" fmla="*/ 30 h 60"/>
                <a:gd name="T62" fmla="*/ 17 w 42"/>
                <a:gd name="T63" fmla="*/ 30 h 60"/>
                <a:gd name="T64" fmla="*/ 11 w 42"/>
                <a:gd name="T65" fmla="*/ 13 h 60"/>
                <a:gd name="T66" fmla="*/ 11 w 42"/>
                <a:gd name="T67" fmla="*/ 13 h 60"/>
                <a:gd name="T68" fmla="*/ 7 w 42"/>
                <a:gd name="T69" fmla="*/ 2 h 60"/>
                <a:gd name="T70" fmla="*/ 4 w 42"/>
                <a:gd name="T71" fmla="*/ 3 h 60"/>
                <a:gd name="T72" fmla="*/ 4 w 42"/>
                <a:gd name="T73" fmla="*/ 6 h 60"/>
                <a:gd name="T74" fmla="*/ 38 w 42"/>
                <a:gd name="T75" fmla="*/ 6 h 60"/>
                <a:gd name="T76" fmla="*/ 38 w 42"/>
                <a:gd name="T77" fmla="*/ 3 h 60"/>
                <a:gd name="T78" fmla="*/ 35 w 42"/>
                <a:gd name="T79" fmla="*/ 2 h 60"/>
                <a:gd name="T80" fmla="*/ 35 w 42"/>
                <a:gd name="T81" fmla="*/ 2 h 60"/>
                <a:gd name="T82" fmla="*/ 31 w 42"/>
                <a:gd name="T83" fmla="*/ 14 h 60"/>
                <a:gd name="T84" fmla="*/ 25 w 42"/>
                <a:gd name="T85" fmla="*/ 30 h 60"/>
                <a:gd name="T86" fmla="*/ 28 w 42"/>
                <a:gd name="T8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" h="60">
                  <a:moveTo>
                    <a:pt x="28" y="30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7" y="17"/>
                  </a:lnTo>
                  <a:lnTo>
                    <a:pt x="41" y="3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6" y="48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7" y="48"/>
                  </a:lnTo>
                  <a:lnTo>
                    <a:pt x="31" y="31"/>
                  </a:lnTo>
                  <a:lnTo>
                    <a:pt x="28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1" y="46"/>
                  </a:lnTo>
                  <a:lnTo>
                    <a:pt x="18" y="59"/>
                  </a:lnTo>
                  <a:lnTo>
                    <a:pt x="21" y="59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1" y="4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7" y="2"/>
                  </a:lnTo>
                  <a:lnTo>
                    <a:pt x="4" y="3"/>
                  </a:lnTo>
                  <a:lnTo>
                    <a:pt x="4" y="6"/>
                  </a:lnTo>
                  <a:lnTo>
                    <a:pt x="38" y="6"/>
                  </a:lnTo>
                  <a:lnTo>
                    <a:pt x="38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1" y="14"/>
                  </a:lnTo>
                  <a:lnTo>
                    <a:pt x="25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74" name="Freeform 834"/>
            <p:cNvSpPr>
              <a:spLocks/>
            </p:cNvSpPr>
            <p:nvPr/>
          </p:nvSpPr>
          <p:spPr bwMode="auto">
            <a:xfrm>
              <a:off x="2051" y="2085"/>
              <a:ext cx="42" cy="60"/>
            </a:xfrm>
            <a:custGeom>
              <a:avLst/>
              <a:gdLst>
                <a:gd name="T0" fmla="*/ 28 w 42"/>
                <a:gd name="T1" fmla="*/ 30 h 60"/>
                <a:gd name="T2" fmla="*/ 31 w 42"/>
                <a:gd name="T3" fmla="*/ 31 h 60"/>
                <a:gd name="T4" fmla="*/ 31 w 42"/>
                <a:gd name="T5" fmla="*/ 31 h 60"/>
                <a:gd name="T6" fmla="*/ 37 w 42"/>
                <a:gd name="T7" fmla="*/ 17 h 60"/>
                <a:gd name="T8" fmla="*/ 41 w 42"/>
                <a:gd name="T9" fmla="*/ 3 h 60"/>
                <a:gd name="T10" fmla="*/ 42 w 42"/>
                <a:gd name="T11" fmla="*/ 0 h 60"/>
                <a:gd name="T12" fmla="*/ 38 w 42"/>
                <a:gd name="T13" fmla="*/ 0 h 60"/>
                <a:gd name="T14" fmla="*/ 4 w 42"/>
                <a:gd name="T15" fmla="*/ 0 h 60"/>
                <a:gd name="T16" fmla="*/ 0 w 42"/>
                <a:gd name="T17" fmla="*/ 0 h 60"/>
                <a:gd name="T18" fmla="*/ 2 w 42"/>
                <a:gd name="T19" fmla="*/ 4 h 60"/>
                <a:gd name="T20" fmla="*/ 2 w 42"/>
                <a:gd name="T21" fmla="*/ 4 h 60"/>
                <a:gd name="T22" fmla="*/ 6 w 42"/>
                <a:gd name="T23" fmla="*/ 14 h 60"/>
                <a:gd name="T24" fmla="*/ 6 w 42"/>
                <a:gd name="T25" fmla="*/ 14 h 60"/>
                <a:gd name="T26" fmla="*/ 11 w 42"/>
                <a:gd name="T27" fmla="*/ 31 h 60"/>
                <a:gd name="T28" fmla="*/ 11 w 42"/>
                <a:gd name="T29" fmla="*/ 31 h 60"/>
                <a:gd name="T30" fmla="*/ 16 w 42"/>
                <a:gd name="T31" fmla="*/ 48 h 60"/>
                <a:gd name="T32" fmla="*/ 18 w 42"/>
                <a:gd name="T33" fmla="*/ 60 h 60"/>
                <a:gd name="T34" fmla="*/ 24 w 42"/>
                <a:gd name="T35" fmla="*/ 60 h 60"/>
                <a:gd name="T36" fmla="*/ 24 w 42"/>
                <a:gd name="T37" fmla="*/ 60 h 60"/>
                <a:gd name="T38" fmla="*/ 27 w 42"/>
                <a:gd name="T39" fmla="*/ 48 h 60"/>
                <a:gd name="T40" fmla="*/ 31 w 42"/>
                <a:gd name="T41" fmla="*/ 31 h 60"/>
                <a:gd name="T42" fmla="*/ 28 w 42"/>
                <a:gd name="T43" fmla="*/ 30 h 60"/>
                <a:gd name="T44" fmla="*/ 25 w 42"/>
                <a:gd name="T45" fmla="*/ 30 h 60"/>
                <a:gd name="T46" fmla="*/ 25 w 42"/>
                <a:gd name="T47" fmla="*/ 30 h 60"/>
                <a:gd name="T48" fmla="*/ 21 w 42"/>
                <a:gd name="T49" fmla="*/ 46 h 60"/>
                <a:gd name="T50" fmla="*/ 18 w 42"/>
                <a:gd name="T51" fmla="*/ 59 h 60"/>
                <a:gd name="T52" fmla="*/ 21 w 42"/>
                <a:gd name="T53" fmla="*/ 59 h 60"/>
                <a:gd name="T54" fmla="*/ 24 w 42"/>
                <a:gd name="T55" fmla="*/ 59 h 60"/>
                <a:gd name="T56" fmla="*/ 24 w 42"/>
                <a:gd name="T57" fmla="*/ 59 h 60"/>
                <a:gd name="T58" fmla="*/ 21 w 42"/>
                <a:gd name="T59" fmla="*/ 46 h 60"/>
                <a:gd name="T60" fmla="*/ 17 w 42"/>
                <a:gd name="T61" fmla="*/ 30 h 60"/>
                <a:gd name="T62" fmla="*/ 17 w 42"/>
                <a:gd name="T63" fmla="*/ 30 h 60"/>
                <a:gd name="T64" fmla="*/ 11 w 42"/>
                <a:gd name="T65" fmla="*/ 13 h 60"/>
                <a:gd name="T66" fmla="*/ 11 w 42"/>
                <a:gd name="T67" fmla="*/ 13 h 60"/>
                <a:gd name="T68" fmla="*/ 7 w 42"/>
                <a:gd name="T69" fmla="*/ 2 h 60"/>
                <a:gd name="T70" fmla="*/ 4 w 42"/>
                <a:gd name="T71" fmla="*/ 3 h 60"/>
                <a:gd name="T72" fmla="*/ 4 w 42"/>
                <a:gd name="T73" fmla="*/ 6 h 60"/>
                <a:gd name="T74" fmla="*/ 38 w 42"/>
                <a:gd name="T75" fmla="*/ 6 h 60"/>
                <a:gd name="T76" fmla="*/ 38 w 42"/>
                <a:gd name="T77" fmla="*/ 3 h 60"/>
                <a:gd name="T78" fmla="*/ 35 w 42"/>
                <a:gd name="T79" fmla="*/ 2 h 60"/>
                <a:gd name="T80" fmla="*/ 35 w 42"/>
                <a:gd name="T81" fmla="*/ 2 h 60"/>
                <a:gd name="T82" fmla="*/ 31 w 42"/>
                <a:gd name="T83" fmla="*/ 14 h 60"/>
                <a:gd name="T84" fmla="*/ 25 w 42"/>
                <a:gd name="T85" fmla="*/ 30 h 60"/>
                <a:gd name="T86" fmla="*/ 28 w 42"/>
                <a:gd name="T8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" h="60">
                  <a:moveTo>
                    <a:pt x="28" y="30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7" y="17"/>
                  </a:lnTo>
                  <a:lnTo>
                    <a:pt x="41" y="3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6" y="48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7" y="48"/>
                  </a:lnTo>
                  <a:lnTo>
                    <a:pt x="31" y="31"/>
                  </a:lnTo>
                  <a:lnTo>
                    <a:pt x="28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1" y="46"/>
                  </a:lnTo>
                  <a:lnTo>
                    <a:pt x="18" y="59"/>
                  </a:lnTo>
                  <a:lnTo>
                    <a:pt x="21" y="59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1" y="4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7" y="2"/>
                  </a:lnTo>
                  <a:lnTo>
                    <a:pt x="4" y="3"/>
                  </a:lnTo>
                  <a:lnTo>
                    <a:pt x="4" y="6"/>
                  </a:lnTo>
                  <a:lnTo>
                    <a:pt x="38" y="6"/>
                  </a:lnTo>
                  <a:lnTo>
                    <a:pt x="38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1" y="14"/>
                  </a:lnTo>
                  <a:lnTo>
                    <a:pt x="25" y="30"/>
                  </a:lnTo>
                  <a:lnTo>
                    <a:pt x="28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75" name="Freeform 835"/>
            <p:cNvSpPr>
              <a:spLocks/>
            </p:cNvSpPr>
            <p:nvPr/>
          </p:nvSpPr>
          <p:spPr bwMode="auto">
            <a:xfrm>
              <a:off x="2778" y="1585"/>
              <a:ext cx="1" cy="271"/>
            </a:xfrm>
            <a:custGeom>
              <a:avLst/>
              <a:gdLst>
                <a:gd name="T0" fmla="*/ 0 h 271"/>
                <a:gd name="T1" fmla="*/ 271 h 271"/>
                <a:gd name="T2" fmla="*/ 0 h 2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1">
                  <a:moveTo>
                    <a:pt x="0" y="0"/>
                  </a:moveTo>
                  <a:lnTo>
                    <a:pt x="0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76" name="Line 836"/>
            <p:cNvSpPr>
              <a:spLocks noChangeShapeType="1"/>
            </p:cNvSpPr>
            <p:nvPr/>
          </p:nvSpPr>
          <p:spPr bwMode="auto">
            <a:xfrm>
              <a:off x="2778" y="1585"/>
              <a:ext cx="1" cy="27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77" name="Rectangle 837"/>
            <p:cNvSpPr>
              <a:spLocks noChangeArrowheads="1"/>
            </p:cNvSpPr>
            <p:nvPr/>
          </p:nvSpPr>
          <p:spPr bwMode="auto">
            <a:xfrm>
              <a:off x="2772" y="1585"/>
              <a:ext cx="11" cy="27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78" name="Freeform 838"/>
            <p:cNvSpPr>
              <a:spLocks/>
            </p:cNvSpPr>
            <p:nvPr/>
          </p:nvSpPr>
          <p:spPr bwMode="auto">
            <a:xfrm>
              <a:off x="2772" y="1585"/>
              <a:ext cx="11" cy="271"/>
            </a:xfrm>
            <a:custGeom>
              <a:avLst/>
              <a:gdLst>
                <a:gd name="T0" fmla="*/ 0 w 11"/>
                <a:gd name="T1" fmla="*/ 0 h 271"/>
                <a:gd name="T2" fmla="*/ 0 w 11"/>
                <a:gd name="T3" fmla="*/ 271 h 271"/>
                <a:gd name="T4" fmla="*/ 11 w 11"/>
                <a:gd name="T5" fmla="*/ 271 h 271"/>
                <a:gd name="T6" fmla="*/ 11 w 11"/>
                <a:gd name="T7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71">
                  <a:moveTo>
                    <a:pt x="0" y="0"/>
                  </a:moveTo>
                  <a:lnTo>
                    <a:pt x="0" y="271"/>
                  </a:lnTo>
                  <a:lnTo>
                    <a:pt x="11" y="271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79" name="Freeform 839"/>
            <p:cNvSpPr>
              <a:spLocks/>
            </p:cNvSpPr>
            <p:nvPr/>
          </p:nvSpPr>
          <p:spPr bwMode="auto">
            <a:xfrm>
              <a:off x="2761" y="1844"/>
              <a:ext cx="33" cy="58"/>
            </a:xfrm>
            <a:custGeom>
              <a:avLst/>
              <a:gdLst>
                <a:gd name="T0" fmla="*/ 24 w 33"/>
                <a:gd name="T1" fmla="*/ 28 h 58"/>
                <a:gd name="T2" fmla="*/ 24 w 33"/>
                <a:gd name="T3" fmla="*/ 28 h 58"/>
                <a:gd name="T4" fmla="*/ 28 w 33"/>
                <a:gd name="T5" fmla="*/ 13 h 58"/>
                <a:gd name="T6" fmla="*/ 33 w 33"/>
                <a:gd name="T7" fmla="*/ 0 h 58"/>
                <a:gd name="T8" fmla="*/ 0 w 33"/>
                <a:gd name="T9" fmla="*/ 0 h 58"/>
                <a:gd name="T10" fmla="*/ 0 w 33"/>
                <a:gd name="T11" fmla="*/ 0 h 58"/>
                <a:gd name="T12" fmla="*/ 4 w 33"/>
                <a:gd name="T13" fmla="*/ 12 h 58"/>
                <a:gd name="T14" fmla="*/ 10 w 33"/>
                <a:gd name="T15" fmla="*/ 28 h 58"/>
                <a:gd name="T16" fmla="*/ 10 w 33"/>
                <a:gd name="T17" fmla="*/ 28 h 58"/>
                <a:gd name="T18" fmla="*/ 14 w 33"/>
                <a:gd name="T19" fmla="*/ 45 h 58"/>
                <a:gd name="T20" fmla="*/ 17 w 33"/>
                <a:gd name="T21" fmla="*/ 58 h 58"/>
                <a:gd name="T22" fmla="*/ 17 w 33"/>
                <a:gd name="T23" fmla="*/ 58 h 58"/>
                <a:gd name="T24" fmla="*/ 18 w 33"/>
                <a:gd name="T25" fmla="*/ 45 h 58"/>
                <a:gd name="T26" fmla="*/ 24 w 33"/>
                <a:gd name="T27" fmla="*/ 28 h 58"/>
                <a:gd name="T28" fmla="*/ 24 w 33"/>
                <a:gd name="T2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8">
                  <a:moveTo>
                    <a:pt x="24" y="28"/>
                  </a:moveTo>
                  <a:lnTo>
                    <a:pt x="24" y="28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4" y="45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8" y="45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80" name="Freeform 840"/>
            <p:cNvSpPr>
              <a:spLocks/>
            </p:cNvSpPr>
            <p:nvPr/>
          </p:nvSpPr>
          <p:spPr bwMode="auto">
            <a:xfrm>
              <a:off x="2755" y="1842"/>
              <a:ext cx="44" cy="60"/>
            </a:xfrm>
            <a:custGeom>
              <a:avLst/>
              <a:gdLst>
                <a:gd name="T0" fmla="*/ 30 w 44"/>
                <a:gd name="T1" fmla="*/ 30 h 60"/>
                <a:gd name="T2" fmla="*/ 32 w 44"/>
                <a:gd name="T3" fmla="*/ 30 h 60"/>
                <a:gd name="T4" fmla="*/ 32 w 44"/>
                <a:gd name="T5" fmla="*/ 30 h 60"/>
                <a:gd name="T6" fmla="*/ 37 w 44"/>
                <a:gd name="T7" fmla="*/ 16 h 60"/>
                <a:gd name="T8" fmla="*/ 42 w 44"/>
                <a:gd name="T9" fmla="*/ 4 h 60"/>
                <a:gd name="T10" fmla="*/ 44 w 44"/>
                <a:gd name="T11" fmla="*/ 0 h 60"/>
                <a:gd name="T12" fmla="*/ 39 w 44"/>
                <a:gd name="T13" fmla="*/ 0 h 60"/>
                <a:gd name="T14" fmla="*/ 6 w 44"/>
                <a:gd name="T15" fmla="*/ 0 h 60"/>
                <a:gd name="T16" fmla="*/ 0 w 44"/>
                <a:gd name="T17" fmla="*/ 0 h 60"/>
                <a:gd name="T18" fmla="*/ 3 w 44"/>
                <a:gd name="T19" fmla="*/ 4 h 60"/>
                <a:gd name="T20" fmla="*/ 3 w 44"/>
                <a:gd name="T21" fmla="*/ 4 h 60"/>
                <a:gd name="T22" fmla="*/ 7 w 44"/>
                <a:gd name="T23" fmla="*/ 15 h 60"/>
                <a:gd name="T24" fmla="*/ 7 w 44"/>
                <a:gd name="T25" fmla="*/ 15 h 60"/>
                <a:gd name="T26" fmla="*/ 13 w 44"/>
                <a:gd name="T27" fmla="*/ 30 h 60"/>
                <a:gd name="T28" fmla="*/ 13 w 44"/>
                <a:gd name="T29" fmla="*/ 30 h 60"/>
                <a:gd name="T30" fmla="*/ 17 w 44"/>
                <a:gd name="T31" fmla="*/ 47 h 60"/>
                <a:gd name="T32" fmla="*/ 20 w 44"/>
                <a:gd name="T33" fmla="*/ 60 h 60"/>
                <a:gd name="T34" fmla="*/ 25 w 44"/>
                <a:gd name="T35" fmla="*/ 60 h 60"/>
                <a:gd name="T36" fmla="*/ 25 w 44"/>
                <a:gd name="T37" fmla="*/ 60 h 60"/>
                <a:gd name="T38" fmla="*/ 27 w 44"/>
                <a:gd name="T39" fmla="*/ 47 h 60"/>
                <a:gd name="T40" fmla="*/ 32 w 44"/>
                <a:gd name="T41" fmla="*/ 30 h 60"/>
                <a:gd name="T42" fmla="*/ 30 w 44"/>
                <a:gd name="T43" fmla="*/ 30 h 60"/>
                <a:gd name="T44" fmla="*/ 27 w 44"/>
                <a:gd name="T45" fmla="*/ 29 h 60"/>
                <a:gd name="T46" fmla="*/ 27 w 44"/>
                <a:gd name="T47" fmla="*/ 29 h 60"/>
                <a:gd name="T48" fmla="*/ 21 w 44"/>
                <a:gd name="T49" fmla="*/ 46 h 60"/>
                <a:gd name="T50" fmla="*/ 20 w 44"/>
                <a:gd name="T51" fmla="*/ 60 h 60"/>
                <a:gd name="T52" fmla="*/ 23 w 44"/>
                <a:gd name="T53" fmla="*/ 60 h 60"/>
                <a:gd name="T54" fmla="*/ 25 w 44"/>
                <a:gd name="T55" fmla="*/ 60 h 60"/>
                <a:gd name="T56" fmla="*/ 25 w 44"/>
                <a:gd name="T57" fmla="*/ 60 h 60"/>
                <a:gd name="T58" fmla="*/ 23 w 44"/>
                <a:gd name="T59" fmla="*/ 46 h 60"/>
                <a:gd name="T60" fmla="*/ 18 w 44"/>
                <a:gd name="T61" fmla="*/ 29 h 60"/>
                <a:gd name="T62" fmla="*/ 18 w 44"/>
                <a:gd name="T63" fmla="*/ 29 h 60"/>
                <a:gd name="T64" fmla="*/ 13 w 44"/>
                <a:gd name="T65" fmla="*/ 12 h 60"/>
                <a:gd name="T66" fmla="*/ 13 w 44"/>
                <a:gd name="T67" fmla="*/ 12 h 60"/>
                <a:gd name="T68" fmla="*/ 7 w 44"/>
                <a:gd name="T69" fmla="*/ 1 h 60"/>
                <a:gd name="T70" fmla="*/ 6 w 44"/>
                <a:gd name="T71" fmla="*/ 2 h 60"/>
                <a:gd name="T72" fmla="*/ 6 w 44"/>
                <a:gd name="T73" fmla="*/ 5 h 60"/>
                <a:gd name="T74" fmla="*/ 39 w 44"/>
                <a:gd name="T75" fmla="*/ 5 h 60"/>
                <a:gd name="T76" fmla="*/ 39 w 44"/>
                <a:gd name="T77" fmla="*/ 2 h 60"/>
                <a:gd name="T78" fmla="*/ 37 w 44"/>
                <a:gd name="T79" fmla="*/ 2 h 60"/>
                <a:gd name="T80" fmla="*/ 37 w 44"/>
                <a:gd name="T81" fmla="*/ 2 h 60"/>
                <a:gd name="T82" fmla="*/ 31 w 44"/>
                <a:gd name="T83" fmla="*/ 15 h 60"/>
                <a:gd name="T84" fmla="*/ 27 w 44"/>
                <a:gd name="T85" fmla="*/ 29 h 60"/>
                <a:gd name="T86" fmla="*/ 30 w 44"/>
                <a:gd name="T8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60">
                  <a:moveTo>
                    <a:pt x="30" y="30"/>
                  </a:moveTo>
                  <a:lnTo>
                    <a:pt x="32" y="30"/>
                  </a:lnTo>
                  <a:lnTo>
                    <a:pt x="32" y="30"/>
                  </a:lnTo>
                  <a:lnTo>
                    <a:pt x="37" y="16"/>
                  </a:lnTo>
                  <a:lnTo>
                    <a:pt x="42" y="4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7" y="47"/>
                  </a:lnTo>
                  <a:lnTo>
                    <a:pt x="20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7" y="47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1" y="46"/>
                  </a:lnTo>
                  <a:lnTo>
                    <a:pt x="20" y="60"/>
                  </a:lnTo>
                  <a:lnTo>
                    <a:pt x="23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3" y="46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5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1" y="15"/>
                  </a:lnTo>
                  <a:lnTo>
                    <a:pt x="27" y="29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81" name="Freeform 841"/>
            <p:cNvSpPr>
              <a:spLocks/>
            </p:cNvSpPr>
            <p:nvPr/>
          </p:nvSpPr>
          <p:spPr bwMode="auto">
            <a:xfrm>
              <a:off x="2755" y="1842"/>
              <a:ext cx="44" cy="60"/>
            </a:xfrm>
            <a:custGeom>
              <a:avLst/>
              <a:gdLst>
                <a:gd name="T0" fmla="*/ 30 w 44"/>
                <a:gd name="T1" fmla="*/ 30 h 60"/>
                <a:gd name="T2" fmla="*/ 32 w 44"/>
                <a:gd name="T3" fmla="*/ 30 h 60"/>
                <a:gd name="T4" fmla="*/ 32 w 44"/>
                <a:gd name="T5" fmla="*/ 30 h 60"/>
                <a:gd name="T6" fmla="*/ 37 w 44"/>
                <a:gd name="T7" fmla="*/ 16 h 60"/>
                <a:gd name="T8" fmla="*/ 42 w 44"/>
                <a:gd name="T9" fmla="*/ 4 h 60"/>
                <a:gd name="T10" fmla="*/ 44 w 44"/>
                <a:gd name="T11" fmla="*/ 0 h 60"/>
                <a:gd name="T12" fmla="*/ 39 w 44"/>
                <a:gd name="T13" fmla="*/ 0 h 60"/>
                <a:gd name="T14" fmla="*/ 6 w 44"/>
                <a:gd name="T15" fmla="*/ 0 h 60"/>
                <a:gd name="T16" fmla="*/ 0 w 44"/>
                <a:gd name="T17" fmla="*/ 0 h 60"/>
                <a:gd name="T18" fmla="*/ 3 w 44"/>
                <a:gd name="T19" fmla="*/ 4 h 60"/>
                <a:gd name="T20" fmla="*/ 3 w 44"/>
                <a:gd name="T21" fmla="*/ 4 h 60"/>
                <a:gd name="T22" fmla="*/ 7 w 44"/>
                <a:gd name="T23" fmla="*/ 15 h 60"/>
                <a:gd name="T24" fmla="*/ 7 w 44"/>
                <a:gd name="T25" fmla="*/ 15 h 60"/>
                <a:gd name="T26" fmla="*/ 13 w 44"/>
                <a:gd name="T27" fmla="*/ 30 h 60"/>
                <a:gd name="T28" fmla="*/ 13 w 44"/>
                <a:gd name="T29" fmla="*/ 30 h 60"/>
                <a:gd name="T30" fmla="*/ 17 w 44"/>
                <a:gd name="T31" fmla="*/ 47 h 60"/>
                <a:gd name="T32" fmla="*/ 20 w 44"/>
                <a:gd name="T33" fmla="*/ 60 h 60"/>
                <a:gd name="T34" fmla="*/ 25 w 44"/>
                <a:gd name="T35" fmla="*/ 60 h 60"/>
                <a:gd name="T36" fmla="*/ 25 w 44"/>
                <a:gd name="T37" fmla="*/ 60 h 60"/>
                <a:gd name="T38" fmla="*/ 27 w 44"/>
                <a:gd name="T39" fmla="*/ 47 h 60"/>
                <a:gd name="T40" fmla="*/ 32 w 44"/>
                <a:gd name="T41" fmla="*/ 30 h 60"/>
                <a:gd name="T42" fmla="*/ 30 w 44"/>
                <a:gd name="T43" fmla="*/ 30 h 60"/>
                <a:gd name="T44" fmla="*/ 27 w 44"/>
                <a:gd name="T45" fmla="*/ 29 h 60"/>
                <a:gd name="T46" fmla="*/ 27 w 44"/>
                <a:gd name="T47" fmla="*/ 29 h 60"/>
                <a:gd name="T48" fmla="*/ 21 w 44"/>
                <a:gd name="T49" fmla="*/ 46 h 60"/>
                <a:gd name="T50" fmla="*/ 20 w 44"/>
                <a:gd name="T51" fmla="*/ 60 h 60"/>
                <a:gd name="T52" fmla="*/ 23 w 44"/>
                <a:gd name="T53" fmla="*/ 60 h 60"/>
                <a:gd name="T54" fmla="*/ 25 w 44"/>
                <a:gd name="T55" fmla="*/ 60 h 60"/>
                <a:gd name="T56" fmla="*/ 25 w 44"/>
                <a:gd name="T57" fmla="*/ 60 h 60"/>
                <a:gd name="T58" fmla="*/ 23 w 44"/>
                <a:gd name="T59" fmla="*/ 46 h 60"/>
                <a:gd name="T60" fmla="*/ 18 w 44"/>
                <a:gd name="T61" fmla="*/ 29 h 60"/>
                <a:gd name="T62" fmla="*/ 18 w 44"/>
                <a:gd name="T63" fmla="*/ 29 h 60"/>
                <a:gd name="T64" fmla="*/ 13 w 44"/>
                <a:gd name="T65" fmla="*/ 12 h 60"/>
                <a:gd name="T66" fmla="*/ 13 w 44"/>
                <a:gd name="T67" fmla="*/ 12 h 60"/>
                <a:gd name="T68" fmla="*/ 7 w 44"/>
                <a:gd name="T69" fmla="*/ 1 h 60"/>
                <a:gd name="T70" fmla="*/ 6 w 44"/>
                <a:gd name="T71" fmla="*/ 2 h 60"/>
                <a:gd name="T72" fmla="*/ 6 w 44"/>
                <a:gd name="T73" fmla="*/ 5 h 60"/>
                <a:gd name="T74" fmla="*/ 39 w 44"/>
                <a:gd name="T75" fmla="*/ 5 h 60"/>
                <a:gd name="T76" fmla="*/ 39 w 44"/>
                <a:gd name="T77" fmla="*/ 2 h 60"/>
                <a:gd name="T78" fmla="*/ 37 w 44"/>
                <a:gd name="T79" fmla="*/ 2 h 60"/>
                <a:gd name="T80" fmla="*/ 37 w 44"/>
                <a:gd name="T81" fmla="*/ 2 h 60"/>
                <a:gd name="T82" fmla="*/ 31 w 44"/>
                <a:gd name="T83" fmla="*/ 15 h 60"/>
                <a:gd name="T84" fmla="*/ 27 w 44"/>
                <a:gd name="T85" fmla="*/ 29 h 60"/>
                <a:gd name="T86" fmla="*/ 30 w 44"/>
                <a:gd name="T8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60">
                  <a:moveTo>
                    <a:pt x="30" y="30"/>
                  </a:moveTo>
                  <a:lnTo>
                    <a:pt x="32" y="30"/>
                  </a:lnTo>
                  <a:lnTo>
                    <a:pt x="32" y="30"/>
                  </a:lnTo>
                  <a:lnTo>
                    <a:pt x="37" y="16"/>
                  </a:lnTo>
                  <a:lnTo>
                    <a:pt x="42" y="4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7" y="47"/>
                  </a:lnTo>
                  <a:lnTo>
                    <a:pt x="20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7" y="47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1" y="46"/>
                  </a:lnTo>
                  <a:lnTo>
                    <a:pt x="20" y="60"/>
                  </a:lnTo>
                  <a:lnTo>
                    <a:pt x="23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3" y="46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5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1" y="15"/>
                  </a:lnTo>
                  <a:lnTo>
                    <a:pt x="27" y="29"/>
                  </a:lnTo>
                  <a:lnTo>
                    <a:pt x="3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82" name="Freeform 842"/>
            <p:cNvSpPr>
              <a:spLocks/>
            </p:cNvSpPr>
            <p:nvPr/>
          </p:nvSpPr>
          <p:spPr bwMode="auto">
            <a:xfrm>
              <a:off x="3400" y="1406"/>
              <a:ext cx="1" cy="234"/>
            </a:xfrm>
            <a:custGeom>
              <a:avLst/>
              <a:gdLst>
                <a:gd name="T0" fmla="*/ 0 h 234"/>
                <a:gd name="T1" fmla="*/ 234 h 234"/>
                <a:gd name="T2" fmla="*/ 0 h 2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4">
                  <a:moveTo>
                    <a:pt x="0" y="0"/>
                  </a:move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83" name="Line 843"/>
            <p:cNvSpPr>
              <a:spLocks noChangeShapeType="1"/>
            </p:cNvSpPr>
            <p:nvPr/>
          </p:nvSpPr>
          <p:spPr bwMode="auto">
            <a:xfrm>
              <a:off x="3400" y="1406"/>
              <a:ext cx="1" cy="2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84" name="Rectangle 844"/>
            <p:cNvSpPr>
              <a:spLocks noChangeArrowheads="1"/>
            </p:cNvSpPr>
            <p:nvPr/>
          </p:nvSpPr>
          <p:spPr bwMode="auto">
            <a:xfrm>
              <a:off x="3395" y="1406"/>
              <a:ext cx="11" cy="23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85" name="Freeform 845"/>
            <p:cNvSpPr>
              <a:spLocks/>
            </p:cNvSpPr>
            <p:nvPr/>
          </p:nvSpPr>
          <p:spPr bwMode="auto">
            <a:xfrm>
              <a:off x="3395" y="1406"/>
              <a:ext cx="11" cy="234"/>
            </a:xfrm>
            <a:custGeom>
              <a:avLst/>
              <a:gdLst>
                <a:gd name="T0" fmla="*/ 0 w 11"/>
                <a:gd name="T1" fmla="*/ 0 h 234"/>
                <a:gd name="T2" fmla="*/ 0 w 11"/>
                <a:gd name="T3" fmla="*/ 234 h 234"/>
                <a:gd name="T4" fmla="*/ 11 w 11"/>
                <a:gd name="T5" fmla="*/ 234 h 234"/>
                <a:gd name="T6" fmla="*/ 11 w 11"/>
                <a:gd name="T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34">
                  <a:moveTo>
                    <a:pt x="0" y="0"/>
                  </a:moveTo>
                  <a:lnTo>
                    <a:pt x="0" y="234"/>
                  </a:lnTo>
                  <a:lnTo>
                    <a:pt x="11" y="234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86" name="Freeform 846"/>
            <p:cNvSpPr>
              <a:spLocks/>
            </p:cNvSpPr>
            <p:nvPr/>
          </p:nvSpPr>
          <p:spPr bwMode="auto">
            <a:xfrm>
              <a:off x="3384" y="1627"/>
              <a:ext cx="33" cy="58"/>
            </a:xfrm>
            <a:custGeom>
              <a:avLst/>
              <a:gdLst>
                <a:gd name="T0" fmla="*/ 23 w 33"/>
                <a:gd name="T1" fmla="*/ 28 h 58"/>
                <a:gd name="T2" fmla="*/ 23 w 33"/>
                <a:gd name="T3" fmla="*/ 28 h 58"/>
                <a:gd name="T4" fmla="*/ 28 w 33"/>
                <a:gd name="T5" fmla="*/ 14 h 58"/>
                <a:gd name="T6" fmla="*/ 33 w 33"/>
                <a:gd name="T7" fmla="*/ 0 h 58"/>
                <a:gd name="T8" fmla="*/ 0 w 33"/>
                <a:gd name="T9" fmla="*/ 0 h 58"/>
                <a:gd name="T10" fmla="*/ 0 w 33"/>
                <a:gd name="T11" fmla="*/ 0 h 58"/>
                <a:gd name="T12" fmla="*/ 4 w 33"/>
                <a:gd name="T13" fmla="*/ 12 h 58"/>
                <a:gd name="T14" fmla="*/ 9 w 33"/>
                <a:gd name="T15" fmla="*/ 28 h 58"/>
                <a:gd name="T16" fmla="*/ 9 w 33"/>
                <a:gd name="T17" fmla="*/ 28 h 58"/>
                <a:gd name="T18" fmla="*/ 14 w 33"/>
                <a:gd name="T19" fmla="*/ 45 h 58"/>
                <a:gd name="T20" fmla="*/ 16 w 33"/>
                <a:gd name="T21" fmla="*/ 58 h 58"/>
                <a:gd name="T22" fmla="*/ 16 w 33"/>
                <a:gd name="T23" fmla="*/ 58 h 58"/>
                <a:gd name="T24" fmla="*/ 18 w 33"/>
                <a:gd name="T25" fmla="*/ 45 h 58"/>
                <a:gd name="T26" fmla="*/ 23 w 33"/>
                <a:gd name="T27" fmla="*/ 28 h 58"/>
                <a:gd name="T28" fmla="*/ 23 w 33"/>
                <a:gd name="T2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8">
                  <a:moveTo>
                    <a:pt x="23" y="28"/>
                  </a:moveTo>
                  <a:lnTo>
                    <a:pt x="23" y="28"/>
                  </a:lnTo>
                  <a:lnTo>
                    <a:pt x="28" y="14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4" y="45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45"/>
                  </a:lnTo>
                  <a:lnTo>
                    <a:pt x="23" y="28"/>
                  </a:lnTo>
                  <a:lnTo>
                    <a:pt x="23" y="28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87" name="Freeform 847"/>
            <p:cNvSpPr>
              <a:spLocks/>
            </p:cNvSpPr>
            <p:nvPr/>
          </p:nvSpPr>
          <p:spPr bwMode="auto">
            <a:xfrm>
              <a:off x="3378" y="1625"/>
              <a:ext cx="43" cy="60"/>
            </a:xfrm>
            <a:custGeom>
              <a:avLst/>
              <a:gdLst>
                <a:gd name="T0" fmla="*/ 29 w 43"/>
                <a:gd name="T1" fmla="*/ 30 h 60"/>
                <a:gd name="T2" fmla="*/ 31 w 43"/>
                <a:gd name="T3" fmla="*/ 32 h 60"/>
                <a:gd name="T4" fmla="*/ 31 w 43"/>
                <a:gd name="T5" fmla="*/ 32 h 60"/>
                <a:gd name="T6" fmla="*/ 36 w 43"/>
                <a:gd name="T7" fmla="*/ 16 h 60"/>
                <a:gd name="T8" fmla="*/ 42 w 43"/>
                <a:gd name="T9" fmla="*/ 4 h 60"/>
                <a:gd name="T10" fmla="*/ 43 w 43"/>
                <a:gd name="T11" fmla="*/ 0 h 60"/>
                <a:gd name="T12" fmla="*/ 39 w 43"/>
                <a:gd name="T13" fmla="*/ 0 h 60"/>
                <a:gd name="T14" fmla="*/ 6 w 43"/>
                <a:gd name="T15" fmla="*/ 0 h 60"/>
                <a:gd name="T16" fmla="*/ 0 w 43"/>
                <a:gd name="T17" fmla="*/ 0 h 60"/>
                <a:gd name="T18" fmla="*/ 3 w 43"/>
                <a:gd name="T19" fmla="*/ 4 h 60"/>
                <a:gd name="T20" fmla="*/ 3 w 43"/>
                <a:gd name="T21" fmla="*/ 4 h 60"/>
                <a:gd name="T22" fmla="*/ 7 w 43"/>
                <a:gd name="T23" fmla="*/ 15 h 60"/>
                <a:gd name="T24" fmla="*/ 7 w 43"/>
                <a:gd name="T25" fmla="*/ 15 h 60"/>
                <a:gd name="T26" fmla="*/ 13 w 43"/>
                <a:gd name="T27" fmla="*/ 32 h 60"/>
                <a:gd name="T28" fmla="*/ 13 w 43"/>
                <a:gd name="T29" fmla="*/ 32 h 60"/>
                <a:gd name="T30" fmla="*/ 17 w 43"/>
                <a:gd name="T31" fmla="*/ 47 h 60"/>
                <a:gd name="T32" fmla="*/ 20 w 43"/>
                <a:gd name="T33" fmla="*/ 60 h 60"/>
                <a:gd name="T34" fmla="*/ 25 w 43"/>
                <a:gd name="T35" fmla="*/ 60 h 60"/>
                <a:gd name="T36" fmla="*/ 25 w 43"/>
                <a:gd name="T37" fmla="*/ 60 h 60"/>
                <a:gd name="T38" fmla="*/ 27 w 43"/>
                <a:gd name="T39" fmla="*/ 47 h 60"/>
                <a:gd name="T40" fmla="*/ 31 w 43"/>
                <a:gd name="T41" fmla="*/ 32 h 60"/>
                <a:gd name="T42" fmla="*/ 29 w 43"/>
                <a:gd name="T43" fmla="*/ 30 h 60"/>
                <a:gd name="T44" fmla="*/ 27 w 43"/>
                <a:gd name="T45" fmla="*/ 29 h 60"/>
                <a:gd name="T46" fmla="*/ 27 w 43"/>
                <a:gd name="T47" fmla="*/ 29 h 60"/>
                <a:gd name="T48" fmla="*/ 21 w 43"/>
                <a:gd name="T49" fmla="*/ 46 h 60"/>
                <a:gd name="T50" fmla="*/ 20 w 43"/>
                <a:gd name="T51" fmla="*/ 60 h 60"/>
                <a:gd name="T52" fmla="*/ 22 w 43"/>
                <a:gd name="T53" fmla="*/ 60 h 60"/>
                <a:gd name="T54" fmla="*/ 25 w 43"/>
                <a:gd name="T55" fmla="*/ 60 h 60"/>
                <a:gd name="T56" fmla="*/ 25 w 43"/>
                <a:gd name="T57" fmla="*/ 60 h 60"/>
                <a:gd name="T58" fmla="*/ 22 w 43"/>
                <a:gd name="T59" fmla="*/ 46 h 60"/>
                <a:gd name="T60" fmla="*/ 18 w 43"/>
                <a:gd name="T61" fmla="*/ 29 h 60"/>
                <a:gd name="T62" fmla="*/ 18 w 43"/>
                <a:gd name="T63" fmla="*/ 29 h 60"/>
                <a:gd name="T64" fmla="*/ 11 w 43"/>
                <a:gd name="T65" fmla="*/ 12 h 60"/>
                <a:gd name="T66" fmla="*/ 11 w 43"/>
                <a:gd name="T67" fmla="*/ 12 h 60"/>
                <a:gd name="T68" fmla="*/ 7 w 43"/>
                <a:gd name="T69" fmla="*/ 2 h 60"/>
                <a:gd name="T70" fmla="*/ 6 w 43"/>
                <a:gd name="T71" fmla="*/ 2 h 60"/>
                <a:gd name="T72" fmla="*/ 6 w 43"/>
                <a:gd name="T73" fmla="*/ 5 h 60"/>
                <a:gd name="T74" fmla="*/ 39 w 43"/>
                <a:gd name="T75" fmla="*/ 5 h 60"/>
                <a:gd name="T76" fmla="*/ 39 w 43"/>
                <a:gd name="T77" fmla="*/ 2 h 60"/>
                <a:gd name="T78" fmla="*/ 36 w 43"/>
                <a:gd name="T79" fmla="*/ 2 h 60"/>
                <a:gd name="T80" fmla="*/ 36 w 43"/>
                <a:gd name="T81" fmla="*/ 2 h 60"/>
                <a:gd name="T82" fmla="*/ 31 w 43"/>
                <a:gd name="T83" fmla="*/ 15 h 60"/>
                <a:gd name="T84" fmla="*/ 27 w 43"/>
                <a:gd name="T85" fmla="*/ 29 h 60"/>
                <a:gd name="T86" fmla="*/ 29 w 43"/>
                <a:gd name="T8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60">
                  <a:moveTo>
                    <a:pt x="29" y="30"/>
                  </a:moveTo>
                  <a:lnTo>
                    <a:pt x="31" y="32"/>
                  </a:lnTo>
                  <a:lnTo>
                    <a:pt x="31" y="32"/>
                  </a:lnTo>
                  <a:lnTo>
                    <a:pt x="36" y="16"/>
                  </a:lnTo>
                  <a:lnTo>
                    <a:pt x="42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7" y="47"/>
                  </a:lnTo>
                  <a:lnTo>
                    <a:pt x="20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7" y="47"/>
                  </a:lnTo>
                  <a:lnTo>
                    <a:pt x="31" y="32"/>
                  </a:lnTo>
                  <a:lnTo>
                    <a:pt x="29" y="30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1" y="46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2" y="46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5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1" y="15"/>
                  </a:lnTo>
                  <a:lnTo>
                    <a:pt x="27" y="29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88" name="Freeform 848"/>
            <p:cNvSpPr>
              <a:spLocks/>
            </p:cNvSpPr>
            <p:nvPr/>
          </p:nvSpPr>
          <p:spPr bwMode="auto">
            <a:xfrm>
              <a:off x="3378" y="1625"/>
              <a:ext cx="43" cy="60"/>
            </a:xfrm>
            <a:custGeom>
              <a:avLst/>
              <a:gdLst>
                <a:gd name="T0" fmla="*/ 29 w 43"/>
                <a:gd name="T1" fmla="*/ 30 h 60"/>
                <a:gd name="T2" fmla="*/ 31 w 43"/>
                <a:gd name="T3" fmla="*/ 32 h 60"/>
                <a:gd name="T4" fmla="*/ 31 w 43"/>
                <a:gd name="T5" fmla="*/ 32 h 60"/>
                <a:gd name="T6" fmla="*/ 36 w 43"/>
                <a:gd name="T7" fmla="*/ 16 h 60"/>
                <a:gd name="T8" fmla="*/ 42 w 43"/>
                <a:gd name="T9" fmla="*/ 4 h 60"/>
                <a:gd name="T10" fmla="*/ 43 w 43"/>
                <a:gd name="T11" fmla="*/ 0 h 60"/>
                <a:gd name="T12" fmla="*/ 39 w 43"/>
                <a:gd name="T13" fmla="*/ 0 h 60"/>
                <a:gd name="T14" fmla="*/ 6 w 43"/>
                <a:gd name="T15" fmla="*/ 0 h 60"/>
                <a:gd name="T16" fmla="*/ 0 w 43"/>
                <a:gd name="T17" fmla="*/ 0 h 60"/>
                <a:gd name="T18" fmla="*/ 3 w 43"/>
                <a:gd name="T19" fmla="*/ 4 h 60"/>
                <a:gd name="T20" fmla="*/ 3 w 43"/>
                <a:gd name="T21" fmla="*/ 4 h 60"/>
                <a:gd name="T22" fmla="*/ 7 w 43"/>
                <a:gd name="T23" fmla="*/ 15 h 60"/>
                <a:gd name="T24" fmla="*/ 7 w 43"/>
                <a:gd name="T25" fmla="*/ 15 h 60"/>
                <a:gd name="T26" fmla="*/ 13 w 43"/>
                <a:gd name="T27" fmla="*/ 32 h 60"/>
                <a:gd name="T28" fmla="*/ 13 w 43"/>
                <a:gd name="T29" fmla="*/ 32 h 60"/>
                <a:gd name="T30" fmla="*/ 17 w 43"/>
                <a:gd name="T31" fmla="*/ 47 h 60"/>
                <a:gd name="T32" fmla="*/ 20 w 43"/>
                <a:gd name="T33" fmla="*/ 60 h 60"/>
                <a:gd name="T34" fmla="*/ 25 w 43"/>
                <a:gd name="T35" fmla="*/ 60 h 60"/>
                <a:gd name="T36" fmla="*/ 25 w 43"/>
                <a:gd name="T37" fmla="*/ 60 h 60"/>
                <a:gd name="T38" fmla="*/ 27 w 43"/>
                <a:gd name="T39" fmla="*/ 47 h 60"/>
                <a:gd name="T40" fmla="*/ 31 w 43"/>
                <a:gd name="T41" fmla="*/ 32 h 60"/>
                <a:gd name="T42" fmla="*/ 29 w 43"/>
                <a:gd name="T43" fmla="*/ 30 h 60"/>
                <a:gd name="T44" fmla="*/ 27 w 43"/>
                <a:gd name="T45" fmla="*/ 29 h 60"/>
                <a:gd name="T46" fmla="*/ 27 w 43"/>
                <a:gd name="T47" fmla="*/ 29 h 60"/>
                <a:gd name="T48" fmla="*/ 21 w 43"/>
                <a:gd name="T49" fmla="*/ 46 h 60"/>
                <a:gd name="T50" fmla="*/ 20 w 43"/>
                <a:gd name="T51" fmla="*/ 60 h 60"/>
                <a:gd name="T52" fmla="*/ 22 w 43"/>
                <a:gd name="T53" fmla="*/ 60 h 60"/>
                <a:gd name="T54" fmla="*/ 25 w 43"/>
                <a:gd name="T55" fmla="*/ 60 h 60"/>
                <a:gd name="T56" fmla="*/ 25 w 43"/>
                <a:gd name="T57" fmla="*/ 60 h 60"/>
                <a:gd name="T58" fmla="*/ 22 w 43"/>
                <a:gd name="T59" fmla="*/ 46 h 60"/>
                <a:gd name="T60" fmla="*/ 18 w 43"/>
                <a:gd name="T61" fmla="*/ 29 h 60"/>
                <a:gd name="T62" fmla="*/ 18 w 43"/>
                <a:gd name="T63" fmla="*/ 29 h 60"/>
                <a:gd name="T64" fmla="*/ 11 w 43"/>
                <a:gd name="T65" fmla="*/ 12 h 60"/>
                <a:gd name="T66" fmla="*/ 11 w 43"/>
                <a:gd name="T67" fmla="*/ 12 h 60"/>
                <a:gd name="T68" fmla="*/ 7 w 43"/>
                <a:gd name="T69" fmla="*/ 2 h 60"/>
                <a:gd name="T70" fmla="*/ 6 w 43"/>
                <a:gd name="T71" fmla="*/ 2 h 60"/>
                <a:gd name="T72" fmla="*/ 6 w 43"/>
                <a:gd name="T73" fmla="*/ 5 h 60"/>
                <a:gd name="T74" fmla="*/ 39 w 43"/>
                <a:gd name="T75" fmla="*/ 5 h 60"/>
                <a:gd name="T76" fmla="*/ 39 w 43"/>
                <a:gd name="T77" fmla="*/ 2 h 60"/>
                <a:gd name="T78" fmla="*/ 36 w 43"/>
                <a:gd name="T79" fmla="*/ 2 h 60"/>
                <a:gd name="T80" fmla="*/ 36 w 43"/>
                <a:gd name="T81" fmla="*/ 2 h 60"/>
                <a:gd name="T82" fmla="*/ 31 w 43"/>
                <a:gd name="T83" fmla="*/ 15 h 60"/>
                <a:gd name="T84" fmla="*/ 27 w 43"/>
                <a:gd name="T85" fmla="*/ 29 h 60"/>
                <a:gd name="T86" fmla="*/ 29 w 43"/>
                <a:gd name="T8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60">
                  <a:moveTo>
                    <a:pt x="29" y="30"/>
                  </a:moveTo>
                  <a:lnTo>
                    <a:pt x="31" y="32"/>
                  </a:lnTo>
                  <a:lnTo>
                    <a:pt x="31" y="32"/>
                  </a:lnTo>
                  <a:lnTo>
                    <a:pt x="36" y="16"/>
                  </a:lnTo>
                  <a:lnTo>
                    <a:pt x="42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7" y="47"/>
                  </a:lnTo>
                  <a:lnTo>
                    <a:pt x="20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7" y="47"/>
                  </a:lnTo>
                  <a:lnTo>
                    <a:pt x="31" y="32"/>
                  </a:lnTo>
                  <a:lnTo>
                    <a:pt x="29" y="30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1" y="46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2" y="46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5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1" y="15"/>
                  </a:lnTo>
                  <a:lnTo>
                    <a:pt x="27" y="29"/>
                  </a:lnTo>
                  <a:lnTo>
                    <a:pt x="29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89" name="Freeform 849"/>
            <p:cNvSpPr>
              <a:spLocks/>
            </p:cNvSpPr>
            <p:nvPr/>
          </p:nvSpPr>
          <p:spPr bwMode="auto">
            <a:xfrm>
              <a:off x="3921" y="1258"/>
              <a:ext cx="1" cy="201"/>
            </a:xfrm>
            <a:custGeom>
              <a:avLst/>
              <a:gdLst>
                <a:gd name="T0" fmla="*/ 0 h 201"/>
                <a:gd name="T1" fmla="*/ 201 h 201"/>
                <a:gd name="T2" fmla="*/ 0 h 20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1">
                  <a:moveTo>
                    <a:pt x="0" y="0"/>
                  </a:move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90" name="Line 850"/>
            <p:cNvSpPr>
              <a:spLocks noChangeShapeType="1"/>
            </p:cNvSpPr>
            <p:nvPr/>
          </p:nvSpPr>
          <p:spPr bwMode="auto">
            <a:xfrm>
              <a:off x="3921" y="1258"/>
              <a:ext cx="1" cy="20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91" name="Rectangle 851"/>
            <p:cNvSpPr>
              <a:spLocks noChangeArrowheads="1"/>
            </p:cNvSpPr>
            <p:nvPr/>
          </p:nvSpPr>
          <p:spPr bwMode="auto">
            <a:xfrm>
              <a:off x="3916" y="1258"/>
              <a:ext cx="11" cy="20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92" name="Freeform 852"/>
            <p:cNvSpPr>
              <a:spLocks/>
            </p:cNvSpPr>
            <p:nvPr/>
          </p:nvSpPr>
          <p:spPr bwMode="auto">
            <a:xfrm>
              <a:off x="3916" y="1258"/>
              <a:ext cx="11" cy="201"/>
            </a:xfrm>
            <a:custGeom>
              <a:avLst/>
              <a:gdLst>
                <a:gd name="T0" fmla="*/ 0 w 11"/>
                <a:gd name="T1" fmla="*/ 0 h 201"/>
                <a:gd name="T2" fmla="*/ 0 w 11"/>
                <a:gd name="T3" fmla="*/ 201 h 201"/>
                <a:gd name="T4" fmla="*/ 11 w 11"/>
                <a:gd name="T5" fmla="*/ 201 h 201"/>
                <a:gd name="T6" fmla="*/ 11 w 11"/>
                <a:gd name="T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01">
                  <a:moveTo>
                    <a:pt x="0" y="0"/>
                  </a:moveTo>
                  <a:lnTo>
                    <a:pt x="0" y="201"/>
                  </a:lnTo>
                  <a:lnTo>
                    <a:pt x="11" y="201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93" name="Freeform 853"/>
            <p:cNvSpPr>
              <a:spLocks/>
            </p:cNvSpPr>
            <p:nvPr/>
          </p:nvSpPr>
          <p:spPr bwMode="auto">
            <a:xfrm>
              <a:off x="3904" y="1448"/>
              <a:ext cx="34" cy="58"/>
            </a:xfrm>
            <a:custGeom>
              <a:avLst/>
              <a:gdLst>
                <a:gd name="T0" fmla="*/ 24 w 34"/>
                <a:gd name="T1" fmla="*/ 28 h 58"/>
                <a:gd name="T2" fmla="*/ 24 w 34"/>
                <a:gd name="T3" fmla="*/ 28 h 58"/>
                <a:gd name="T4" fmla="*/ 28 w 34"/>
                <a:gd name="T5" fmla="*/ 13 h 58"/>
                <a:gd name="T6" fmla="*/ 34 w 34"/>
                <a:gd name="T7" fmla="*/ 0 h 58"/>
                <a:gd name="T8" fmla="*/ 0 w 34"/>
                <a:gd name="T9" fmla="*/ 0 h 58"/>
                <a:gd name="T10" fmla="*/ 0 w 34"/>
                <a:gd name="T11" fmla="*/ 0 h 58"/>
                <a:gd name="T12" fmla="*/ 5 w 34"/>
                <a:gd name="T13" fmla="*/ 11 h 58"/>
                <a:gd name="T14" fmla="*/ 10 w 34"/>
                <a:gd name="T15" fmla="*/ 28 h 58"/>
                <a:gd name="T16" fmla="*/ 10 w 34"/>
                <a:gd name="T17" fmla="*/ 28 h 58"/>
                <a:gd name="T18" fmla="*/ 14 w 34"/>
                <a:gd name="T19" fmla="*/ 45 h 58"/>
                <a:gd name="T20" fmla="*/ 17 w 34"/>
                <a:gd name="T21" fmla="*/ 58 h 58"/>
                <a:gd name="T22" fmla="*/ 17 w 34"/>
                <a:gd name="T23" fmla="*/ 58 h 58"/>
                <a:gd name="T24" fmla="*/ 20 w 34"/>
                <a:gd name="T25" fmla="*/ 45 h 58"/>
                <a:gd name="T26" fmla="*/ 24 w 34"/>
                <a:gd name="T27" fmla="*/ 28 h 58"/>
                <a:gd name="T28" fmla="*/ 24 w 34"/>
                <a:gd name="T2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8">
                  <a:moveTo>
                    <a:pt x="24" y="28"/>
                  </a:moveTo>
                  <a:lnTo>
                    <a:pt x="24" y="28"/>
                  </a:lnTo>
                  <a:lnTo>
                    <a:pt x="28" y="13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1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4" y="45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20" y="45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94" name="Freeform 854"/>
            <p:cNvSpPr>
              <a:spLocks/>
            </p:cNvSpPr>
            <p:nvPr/>
          </p:nvSpPr>
          <p:spPr bwMode="auto">
            <a:xfrm>
              <a:off x="3900" y="1445"/>
              <a:ext cx="42" cy="61"/>
            </a:xfrm>
            <a:custGeom>
              <a:avLst/>
              <a:gdLst>
                <a:gd name="T0" fmla="*/ 28 w 42"/>
                <a:gd name="T1" fmla="*/ 31 h 61"/>
                <a:gd name="T2" fmla="*/ 31 w 42"/>
                <a:gd name="T3" fmla="*/ 31 h 61"/>
                <a:gd name="T4" fmla="*/ 31 w 42"/>
                <a:gd name="T5" fmla="*/ 31 h 61"/>
                <a:gd name="T6" fmla="*/ 35 w 42"/>
                <a:gd name="T7" fmla="*/ 17 h 61"/>
                <a:gd name="T8" fmla="*/ 41 w 42"/>
                <a:gd name="T9" fmla="*/ 5 h 61"/>
                <a:gd name="T10" fmla="*/ 42 w 42"/>
                <a:gd name="T11" fmla="*/ 0 h 61"/>
                <a:gd name="T12" fmla="*/ 38 w 42"/>
                <a:gd name="T13" fmla="*/ 0 h 61"/>
                <a:gd name="T14" fmla="*/ 4 w 42"/>
                <a:gd name="T15" fmla="*/ 0 h 61"/>
                <a:gd name="T16" fmla="*/ 0 w 42"/>
                <a:gd name="T17" fmla="*/ 0 h 61"/>
                <a:gd name="T18" fmla="*/ 2 w 42"/>
                <a:gd name="T19" fmla="*/ 5 h 61"/>
                <a:gd name="T20" fmla="*/ 2 w 42"/>
                <a:gd name="T21" fmla="*/ 5 h 61"/>
                <a:gd name="T22" fmla="*/ 6 w 42"/>
                <a:gd name="T23" fmla="*/ 14 h 61"/>
                <a:gd name="T24" fmla="*/ 6 w 42"/>
                <a:gd name="T25" fmla="*/ 14 h 61"/>
                <a:gd name="T26" fmla="*/ 11 w 42"/>
                <a:gd name="T27" fmla="*/ 31 h 61"/>
                <a:gd name="T28" fmla="*/ 11 w 42"/>
                <a:gd name="T29" fmla="*/ 31 h 61"/>
                <a:gd name="T30" fmla="*/ 16 w 42"/>
                <a:gd name="T31" fmla="*/ 48 h 61"/>
                <a:gd name="T32" fmla="*/ 18 w 42"/>
                <a:gd name="T33" fmla="*/ 61 h 61"/>
                <a:gd name="T34" fmla="*/ 24 w 42"/>
                <a:gd name="T35" fmla="*/ 61 h 61"/>
                <a:gd name="T36" fmla="*/ 24 w 42"/>
                <a:gd name="T37" fmla="*/ 61 h 61"/>
                <a:gd name="T38" fmla="*/ 27 w 42"/>
                <a:gd name="T39" fmla="*/ 48 h 61"/>
                <a:gd name="T40" fmla="*/ 31 w 42"/>
                <a:gd name="T41" fmla="*/ 31 h 61"/>
                <a:gd name="T42" fmla="*/ 28 w 42"/>
                <a:gd name="T43" fmla="*/ 31 h 61"/>
                <a:gd name="T44" fmla="*/ 25 w 42"/>
                <a:gd name="T45" fmla="*/ 30 h 61"/>
                <a:gd name="T46" fmla="*/ 25 w 42"/>
                <a:gd name="T47" fmla="*/ 30 h 61"/>
                <a:gd name="T48" fmla="*/ 21 w 42"/>
                <a:gd name="T49" fmla="*/ 47 h 61"/>
                <a:gd name="T50" fmla="*/ 18 w 42"/>
                <a:gd name="T51" fmla="*/ 61 h 61"/>
                <a:gd name="T52" fmla="*/ 21 w 42"/>
                <a:gd name="T53" fmla="*/ 61 h 61"/>
                <a:gd name="T54" fmla="*/ 24 w 42"/>
                <a:gd name="T55" fmla="*/ 61 h 61"/>
                <a:gd name="T56" fmla="*/ 24 w 42"/>
                <a:gd name="T57" fmla="*/ 61 h 61"/>
                <a:gd name="T58" fmla="*/ 21 w 42"/>
                <a:gd name="T59" fmla="*/ 47 h 61"/>
                <a:gd name="T60" fmla="*/ 17 w 42"/>
                <a:gd name="T61" fmla="*/ 30 h 61"/>
                <a:gd name="T62" fmla="*/ 17 w 42"/>
                <a:gd name="T63" fmla="*/ 30 h 61"/>
                <a:gd name="T64" fmla="*/ 11 w 42"/>
                <a:gd name="T65" fmla="*/ 13 h 61"/>
                <a:gd name="T66" fmla="*/ 11 w 42"/>
                <a:gd name="T67" fmla="*/ 13 h 61"/>
                <a:gd name="T68" fmla="*/ 7 w 42"/>
                <a:gd name="T69" fmla="*/ 2 h 61"/>
                <a:gd name="T70" fmla="*/ 4 w 42"/>
                <a:gd name="T71" fmla="*/ 3 h 61"/>
                <a:gd name="T72" fmla="*/ 4 w 42"/>
                <a:gd name="T73" fmla="*/ 6 h 61"/>
                <a:gd name="T74" fmla="*/ 38 w 42"/>
                <a:gd name="T75" fmla="*/ 6 h 61"/>
                <a:gd name="T76" fmla="*/ 38 w 42"/>
                <a:gd name="T77" fmla="*/ 3 h 61"/>
                <a:gd name="T78" fmla="*/ 35 w 42"/>
                <a:gd name="T79" fmla="*/ 2 h 61"/>
                <a:gd name="T80" fmla="*/ 35 w 42"/>
                <a:gd name="T81" fmla="*/ 2 h 61"/>
                <a:gd name="T82" fmla="*/ 31 w 42"/>
                <a:gd name="T83" fmla="*/ 16 h 61"/>
                <a:gd name="T84" fmla="*/ 25 w 42"/>
                <a:gd name="T85" fmla="*/ 30 h 61"/>
                <a:gd name="T86" fmla="*/ 28 w 42"/>
                <a:gd name="T87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" h="61">
                  <a:moveTo>
                    <a:pt x="28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5" y="17"/>
                  </a:lnTo>
                  <a:lnTo>
                    <a:pt x="41" y="5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6" y="48"/>
                  </a:lnTo>
                  <a:lnTo>
                    <a:pt x="18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7" y="48"/>
                  </a:lnTo>
                  <a:lnTo>
                    <a:pt x="31" y="31"/>
                  </a:lnTo>
                  <a:lnTo>
                    <a:pt x="28" y="31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1" y="47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1" y="47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7" y="2"/>
                  </a:lnTo>
                  <a:lnTo>
                    <a:pt x="4" y="3"/>
                  </a:lnTo>
                  <a:lnTo>
                    <a:pt x="4" y="6"/>
                  </a:lnTo>
                  <a:lnTo>
                    <a:pt x="38" y="6"/>
                  </a:lnTo>
                  <a:lnTo>
                    <a:pt x="38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1" y="16"/>
                  </a:lnTo>
                  <a:lnTo>
                    <a:pt x="25" y="30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95" name="Freeform 855"/>
            <p:cNvSpPr>
              <a:spLocks/>
            </p:cNvSpPr>
            <p:nvPr/>
          </p:nvSpPr>
          <p:spPr bwMode="auto">
            <a:xfrm>
              <a:off x="3900" y="1445"/>
              <a:ext cx="42" cy="61"/>
            </a:xfrm>
            <a:custGeom>
              <a:avLst/>
              <a:gdLst>
                <a:gd name="T0" fmla="*/ 28 w 42"/>
                <a:gd name="T1" fmla="*/ 31 h 61"/>
                <a:gd name="T2" fmla="*/ 31 w 42"/>
                <a:gd name="T3" fmla="*/ 31 h 61"/>
                <a:gd name="T4" fmla="*/ 31 w 42"/>
                <a:gd name="T5" fmla="*/ 31 h 61"/>
                <a:gd name="T6" fmla="*/ 35 w 42"/>
                <a:gd name="T7" fmla="*/ 17 h 61"/>
                <a:gd name="T8" fmla="*/ 41 w 42"/>
                <a:gd name="T9" fmla="*/ 5 h 61"/>
                <a:gd name="T10" fmla="*/ 42 w 42"/>
                <a:gd name="T11" fmla="*/ 0 h 61"/>
                <a:gd name="T12" fmla="*/ 38 w 42"/>
                <a:gd name="T13" fmla="*/ 0 h 61"/>
                <a:gd name="T14" fmla="*/ 4 w 42"/>
                <a:gd name="T15" fmla="*/ 0 h 61"/>
                <a:gd name="T16" fmla="*/ 0 w 42"/>
                <a:gd name="T17" fmla="*/ 0 h 61"/>
                <a:gd name="T18" fmla="*/ 2 w 42"/>
                <a:gd name="T19" fmla="*/ 5 h 61"/>
                <a:gd name="T20" fmla="*/ 2 w 42"/>
                <a:gd name="T21" fmla="*/ 5 h 61"/>
                <a:gd name="T22" fmla="*/ 6 w 42"/>
                <a:gd name="T23" fmla="*/ 14 h 61"/>
                <a:gd name="T24" fmla="*/ 6 w 42"/>
                <a:gd name="T25" fmla="*/ 14 h 61"/>
                <a:gd name="T26" fmla="*/ 11 w 42"/>
                <a:gd name="T27" fmla="*/ 31 h 61"/>
                <a:gd name="T28" fmla="*/ 11 w 42"/>
                <a:gd name="T29" fmla="*/ 31 h 61"/>
                <a:gd name="T30" fmla="*/ 16 w 42"/>
                <a:gd name="T31" fmla="*/ 48 h 61"/>
                <a:gd name="T32" fmla="*/ 18 w 42"/>
                <a:gd name="T33" fmla="*/ 61 h 61"/>
                <a:gd name="T34" fmla="*/ 24 w 42"/>
                <a:gd name="T35" fmla="*/ 61 h 61"/>
                <a:gd name="T36" fmla="*/ 24 w 42"/>
                <a:gd name="T37" fmla="*/ 61 h 61"/>
                <a:gd name="T38" fmla="*/ 27 w 42"/>
                <a:gd name="T39" fmla="*/ 48 h 61"/>
                <a:gd name="T40" fmla="*/ 31 w 42"/>
                <a:gd name="T41" fmla="*/ 31 h 61"/>
                <a:gd name="T42" fmla="*/ 28 w 42"/>
                <a:gd name="T43" fmla="*/ 31 h 61"/>
                <a:gd name="T44" fmla="*/ 25 w 42"/>
                <a:gd name="T45" fmla="*/ 30 h 61"/>
                <a:gd name="T46" fmla="*/ 25 w 42"/>
                <a:gd name="T47" fmla="*/ 30 h 61"/>
                <a:gd name="T48" fmla="*/ 21 w 42"/>
                <a:gd name="T49" fmla="*/ 47 h 61"/>
                <a:gd name="T50" fmla="*/ 18 w 42"/>
                <a:gd name="T51" fmla="*/ 61 h 61"/>
                <a:gd name="T52" fmla="*/ 21 w 42"/>
                <a:gd name="T53" fmla="*/ 61 h 61"/>
                <a:gd name="T54" fmla="*/ 24 w 42"/>
                <a:gd name="T55" fmla="*/ 61 h 61"/>
                <a:gd name="T56" fmla="*/ 24 w 42"/>
                <a:gd name="T57" fmla="*/ 61 h 61"/>
                <a:gd name="T58" fmla="*/ 21 w 42"/>
                <a:gd name="T59" fmla="*/ 47 h 61"/>
                <a:gd name="T60" fmla="*/ 17 w 42"/>
                <a:gd name="T61" fmla="*/ 30 h 61"/>
                <a:gd name="T62" fmla="*/ 17 w 42"/>
                <a:gd name="T63" fmla="*/ 30 h 61"/>
                <a:gd name="T64" fmla="*/ 11 w 42"/>
                <a:gd name="T65" fmla="*/ 13 h 61"/>
                <a:gd name="T66" fmla="*/ 11 w 42"/>
                <a:gd name="T67" fmla="*/ 13 h 61"/>
                <a:gd name="T68" fmla="*/ 7 w 42"/>
                <a:gd name="T69" fmla="*/ 2 h 61"/>
                <a:gd name="T70" fmla="*/ 4 w 42"/>
                <a:gd name="T71" fmla="*/ 3 h 61"/>
                <a:gd name="T72" fmla="*/ 4 w 42"/>
                <a:gd name="T73" fmla="*/ 6 h 61"/>
                <a:gd name="T74" fmla="*/ 38 w 42"/>
                <a:gd name="T75" fmla="*/ 6 h 61"/>
                <a:gd name="T76" fmla="*/ 38 w 42"/>
                <a:gd name="T77" fmla="*/ 3 h 61"/>
                <a:gd name="T78" fmla="*/ 35 w 42"/>
                <a:gd name="T79" fmla="*/ 2 h 61"/>
                <a:gd name="T80" fmla="*/ 35 w 42"/>
                <a:gd name="T81" fmla="*/ 2 h 61"/>
                <a:gd name="T82" fmla="*/ 31 w 42"/>
                <a:gd name="T83" fmla="*/ 16 h 61"/>
                <a:gd name="T84" fmla="*/ 25 w 42"/>
                <a:gd name="T85" fmla="*/ 30 h 61"/>
                <a:gd name="T86" fmla="*/ 28 w 42"/>
                <a:gd name="T87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" h="61">
                  <a:moveTo>
                    <a:pt x="28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5" y="17"/>
                  </a:lnTo>
                  <a:lnTo>
                    <a:pt x="41" y="5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6" y="48"/>
                  </a:lnTo>
                  <a:lnTo>
                    <a:pt x="18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7" y="48"/>
                  </a:lnTo>
                  <a:lnTo>
                    <a:pt x="31" y="31"/>
                  </a:lnTo>
                  <a:lnTo>
                    <a:pt x="28" y="31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1" y="47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1" y="47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7" y="2"/>
                  </a:lnTo>
                  <a:lnTo>
                    <a:pt x="4" y="3"/>
                  </a:lnTo>
                  <a:lnTo>
                    <a:pt x="4" y="6"/>
                  </a:lnTo>
                  <a:lnTo>
                    <a:pt x="38" y="6"/>
                  </a:lnTo>
                  <a:lnTo>
                    <a:pt x="38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1" y="16"/>
                  </a:lnTo>
                  <a:lnTo>
                    <a:pt x="25" y="30"/>
                  </a:lnTo>
                  <a:lnTo>
                    <a:pt x="28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96" name="Freeform 856"/>
            <p:cNvSpPr>
              <a:spLocks/>
            </p:cNvSpPr>
            <p:nvPr/>
          </p:nvSpPr>
          <p:spPr bwMode="auto">
            <a:xfrm>
              <a:off x="4371" y="1130"/>
              <a:ext cx="1" cy="174"/>
            </a:xfrm>
            <a:custGeom>
              <a:avLst/>
              <a:gdLst>
                <a:gd name="T0" fmla="*/ 0 h 174"/>
                <a:gd name="T1" fmla="*/ 174 h 174"/>
                <a:gd name="T2" fmla="*/ 0 h 17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4">
                  <a:moveTo>
                    <a:pt x="0" y="0"/>
                  </a:move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97" name="Line 857"/>
            <p:cNvSpPr>
              <a:spLocks noChangeShapeType="1"/>
            </p:cNvSpPr>
            <p:nvPr/>
          </p:nvSpPr>
          <p:spPr bwMode="auto">
            <a:xfrm>
              <a:off x="4371" y="1130"/>
              <a:ext cx="1" cy="17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98" name="Rectangle 858"/>
            <p:cNvSpPr>
              <a:spLocks noChangeArrowheads="1"/>
            </p:cNvSpPr>
            <p:nvPr/>
          </p:nvSpPr>
          <p:spPr bwMode="auto">
            <a:xfrm>
              <a:off x="4365" y="1130"/>
              <a:ext cx="11" cy="17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99" name="Freeform 859"/>
            <p:cNvSpPr>
              <a:spLocks/>
            </p:cNvSpPr>
            <p:nvPr/>
          </p:nvSpPr>
          <p:spPr bwMode="auto">
            <a:xfrm>
              <a:off x="4365" y="1130"/>
              <a:ext cx="11" cy="174"/>
            </a:xfrm>
            <a:custGeom>
              <a:avLst/>
              <a:gdLst>
                <a:gd name="T0" fmla="*/ 0 w 11"/>
                <a:gd name="T1" fmla="*/ 0 h 174"/>
                <a:gd name="T2" fmla="*/ 0 w 11"/>
                <a:gd name="T3" fmla="*/ 174 h 174"/>
                <a:gd name="T4" fmla="*/ 11 w 11"/>
                <a:gd name="T5" fmla="*/ 174 h 174"/>
                <a:gd name="T6" fmla="*/ 11 w 11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74">
                  <a:moveTo>
                    <a:pt x="0" y="0"/>
                  </a:moveTo>
                  <a:lnTo>
                    <a:pt x="0" y="174"/>
                  </a:lnTo>
                  <a:lnTo>
                    <a:pt x="11" y="174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00" name="Freeform 860"/>
            <p:cNvSpPr>
              <a:spLocks/>
            </p:cNvSpPr>
            <p:nvPr/>
          </p:nvSpPr>
          <p:spPr bwMode="auto">
            <a:xfrm>
              <a:off x="4354" y="1293"/>
              <a:ext cx="35" cy="57"/>
            </a:xfrm>
            <a:custGeom>
              <a:avLst/>
              <a:gdLst>
                <a:gd name="T0" fmla="*/ 24 w 35"/>
                <a:gd name="T1" fmla="*/ 26 h 57"/>
                <a:gd name="T2" fmla="*/ 24 w 35"/>
                <a:gd name="T3" fmla="*/ 26 h 57"/>
                <a:gd name="T4" fmla="*/ 29 w 35"/>
                <a:gd name="T5" fmla="*/ 12 h 57"/>
                <a:gd name="T6" fmla="*/ 35 w 35"/>
                <a:gd name="T7" fmla="*/ 0 h 57"/>
                <a:gd name="T8" fmla="*/ 0 w 35"/>
                <a:gd name="T9" fmla="*/ 0 h 57"/>
                <a:gd name="T10" fmla="*/ 0 w 35"/>
                <a:gd name="T11" fmla="*/ 0 h 57"/>
                <a:gd name="T12" fmla="*/ 4 w 35"/>
                <a:gd name="T13" fmla="*/ 11 h 57"/>
                <a:gd name="T14" fmla="*/ 10 w 35"/>
                <a:gd name="T15" fmla="*/ 26 h 57"/>
                <a:gd name="T16" fmla="*/ 10 w 35"/>
                <a:gd name="T17" fmla="*/ 26 h 57"/>
                <a:gd name="T18" fmla="*/ 15 w 35"/>
                <a:gd name="T19" fmla="*/ 43 h 57"/>
                <a:gd name="T20" fmla="*/ 17 w 35"/>
                <a:gd name="T21" fmla="*/ 57 h 57"/>
                <a:gd name="T22" fmla="*/ 17 w 35"/>
                <a:gd name="T23" fmla="*/ 57 h 57"/>
                <a:gd name="T24" fmla="*/ 19 w 35"/>
                <a:gd name="T25" fmla="*/ 43 h 57"/>
                <a:gd name="T26" fmla="*/ 24 w 35"/>
                <a:gd name="T27" fmla="*/ 26 h 57"/>
                <a:gd name="T28" fmla="*/ 24 w 35"/>
                <a:gd name="T29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7">
                  <a:moveTo>
                    <a:pt x="24" y="26"/>
                  </a:moveTo>
                  <a:lnTo>
                    <a:pt x="24" y="26"/>
                  </a:lnTo>
                  <a:lnTo>
                    <a:pt x="29" y="12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1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5" y="43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9" y="43"/>
                  </a:lnTo>
                  <a:lnTo>
                    <a:pt x="24" y="26"/>
                  </a:lnTo>
                  <a:lnTo>
                    <a:pt x="24" y="2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01" name="Freeform 861"/>
            <p:cNvSpPr>
              <a:spLocks/>
            </p:cNvSpPr>
            <p:nvPr/>
          </p:nvSpPr>
          <p:spPr bwMode="auto">
            <a:xfrm>
              <a:off x="4350" y="1290"/>
              <a:ext cx="42" cy="60"/>
            </a:xfrm>
            <a:custGeom>
              <a:avLst/>
              <a:gdLst>
                <a:gd name="T0" fmla="*/ 28 w 42"/>
                <a:gd name="T1" fmla="*/ 29 h 60"/>
                <a:gd name="T2" fmla="*/ 30 w 42"/>
                <a:gd name="T3" fmla="*/ 31 h 60"/>
                <a:gd name="T4" fmla="*/ 30 w 42"/>
                <a:gd name="T5" fmla="*/ 31 h 60"/>
                <a:gd name="T6" fmla="*/ 36 w 42"/>
                <a:gd name="T7" fmla="*/ 17 h 60"/>
                <a:gd name="T8" fmla="*/ 40 w 42"/>
                <a:gd name="T9" fmla="*/ 4 h 60"/>
                <a:gd name="T10" fmla="*/ 42 w 42"/>
                <a:gd name="T11" fmla="*/ 0 h 60"/>
                <a:gd name="T12" fmla="*/ 39 w 42"/>
                <a:gd name="T13" fmla="*/ 0 h 60"/>
                <a:gd name="T14" fmla="*/ 4 w 42"/>
                <a:gd name="T15" fmla="*/ 0 h 60"/>
                <a:gd name="T16" fmla="*/ 0 w 42"/>
                <a:gd name="T17" fmla="*/ 0 h 60"/>
                <a:gd name="T18" fmla="*/ 1 w 42"/>
                <a:gd name="T19" fmla="*/ 4 h 60"/>
                <a:gd name="T20" fmla="*/ 1 w 42"/>
                <a:gd name="T21" fmla="*/ 4 h 60"/>
                <a:gd name="T22" fmla="*/ 7 w 42"/>
                <a:gd name="T23" fmla="*/ 14 h 60"/>
                <a:gd name="T24" fmla="*/ 7 w 42"/>
                <a:gd name="T25" fmla="*/ 14 h 60"/>
                <a:gd name="T26" fmla="*/ 12 w 42"/>
                <a:gd name="T27" fmla="*/ 31 h 60"/>
                <a:gd name="T28" fmla="*/ 12 w 42"/>
                <a:gd name="T29" fmla="*/ 31 h 60"/>
                <a:gd name="T30" fmla="*/ 16 w 42"/>
                <a:gd name="T31" fmla="*/ 48 h 60"/>
                <a:gd name="T32" fmla="*/ 18 w 42"/>
                <a:gd name="T33" fmla="*/ 60 h 60"/>
                <a:gd name="T34" fmla="*/ 23 w 42"/>
                <a:gd name="T35" fmla="*/ 60 h 60"/>
                <a:gd name="T36" fmla="*/ 23 w 42"/>
                <a:gd name="T37" fmla="*/ 60 h 60"/>
                <a:gd name="T38" fmla="*/ 26 w 42"/>
                <a:gd name="T39" fmla="*/ 48 h 60"/>
                <a:gd name="T40" fmla="*/ 30 w 42"/>
                <a:gd name="T41" fmla="*/ 31 h 60"/>
                <a:gd name="T42" fmla="*/ 28 w 42"/>
                <a:gd name="T43" fmla="*/ 29 h 60"/>
                <a:gd name="T44" fmla="*/ 25 w 42"/>
                <a:gd name="T45" fmla="*/ 29 h 60"/>
                <a:gd name="T46" fmla="*/ 25 w 42"/>
                <a:gd name="T47" fmla="*/ 29 h 60"/>
                <a:gd name="T48" fmla="*/ 21 w 42"/>
                <a:gd name="T49" fmla="*/ 46 h 60"/>
                <a:gd name="T50" fmla="*/ 18 w 42"/>
                <a:gd name="T51" fmla="*/ 59 h 60"/>
                <a:gd name="T52" fmla="*/ 21 w 42"/>
                <a:gd name="T53" fmla="*/ 60 h 60"/>
                <a:gd name="T54" fmla="*/ 23 w 42"/>
                <a:gd name="T55" fmla="*/ 59 h 60"/>
                <a:gd name="T56" fmla="*/ 23 w 42"/>
                <a:gd name="T57" fmla="*/ 59 h 60"/>
                <a:gd name="T58" fmla="*/ 22 w 42"/>
                <a:gd name="T59" fmla="*/ 46 h 60"/>
                <a:gd name="T60" fmla="*/ 16 w 42"/>
                <a:gd name="T61" fmla="*/ 29 h 60"/>
                <a:gd name="T62" fmla="*/ 16 w 42"/>
                <a:gd name="T63" fmla="*/ 29 h 60"/>
                <a:gd name="T64" fmla="*/ 11 w 42"/>
                <a:gd name="T65" fmla="*/ 13 h 60"/>
                <a:gd name="T66" fmla="*/ 11 w 42"/>
                <a:gd name="T67" fmla="*/ 13 h 60"/>
                <a:gd name="T68" fmla="*/ 7 w 42"/>
                <a:gd name="T69" fmla="*/ 1 h 60"/>
                <a:gd name="T70" fmla="*/ 4 w 42"/>
                <a:gd name="T71" fmla="*/ 3 h 60"/>
                <a:gd name="T72" fmla="*/ 4 w 42"/>
                <a:gd name="T73" fmla="*/ 6 h 60"/>
                <a:gd name="T74" fmla="*/ 39 w 42"/>
                <a:gd name="T75" fmla="*/ 6 h 60"/>
                <a:gd name="T76" fmla="*/ 39 w 42"/>
                <a:gd name="T77" fmla="*/ 3 h 60"/>
                <a:gd name="T78" fmla="*/ 36 w 42"/>
                <a:gd name="T79" fmla="*/ 1 h 60"/>
                <a:gd name="T80" fmla="*/ 36 w 42"/>
                <a:gd name="T81" fmla="*/ 1 h 60"/>
                <a:gd name="T82" fmla="*/ 30 w 42"/>
                <a:gd name="T83" fmla="*/ 14 h 60"/>
                <a:gd name="T84" fmla="*/ 25 w 42"/>
                <a:gd name="T85" fmla="*/ 29 h 60"/>
                <a:gd name="T86" fmla="*/ 28 w 42"/>
                <a:gd name="T8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" h="60">
                  <a:moveTo>
                    <a:pt x="28" y="29"/>
                  </a:moveTo>
                  <a:lnTo>
                    <a:pt x="30" y="31"/>
                  </a:lnTo>
                  <a:lnTo>
                    <a:pt x="30" y="31"/>
                  </a:lnTo>
                  <a:lnTo>
                    <a:pt x="36" y="17"/>
                  </a:lnTo>
                  <a:lnTo>
                    <a:pt x="40" y="4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6" y="48"/>
                  </a:lnTo>
                  <a:lnTo>
                    <a:pt x="18" y="60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6" y="48"/>
                  </a:lnTo>
                  <a:lnTo>
                    <a:pt x="30" y="31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1" y="46"/>
                  </a:lnTo>
                  <a:lnTo>
                    <a:pt x="18" y="59"/>
                  </a:lnTo>
                  <a:lnTo>
                    <a:pt x="21" y="60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2" y="46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7" y="1"/>
                  </a:lnTo>
                  <a:lnTo>
                    <a:pt x="4" y="3"/>
                  </a:lnTo>
                  <a:lnTo>
                    <a:pt x="4" y="6"/>
                  </a:lnTo>
                  <a:lnTo>
                    <a:pt x="39" y="6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0" y="14"/>
                  </a:lnTo>
                  <a:lnTo>
                    <a:pt x="25" y="29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02" name="Freeform 862"/>
            <p:cNvSpPr>
              <a:spLocks/>
            </p:cNvSpPr>
            <p:nvPr/>
          </p:nvSpPr>
          <p:spPr bwMode="auto">
            <a:xfrm>
              <a:off x="4350" y="1290"/>
              <a:ext cx="42" cy="60"/>
            </a:xfrm>
            <a:custGeom>
              <a:avLst/>
              <a:gdLst>
                <a:gd name="T0" fmla="*/ 28 w 42"/>
                <a:gd name="T1" fmla="*/ 29 h 60"/>
                <a:gd name="T2" fmla="*/ 30 w 42"/>
                <a:gd name="T3" fmla="*/ 31 h 60"/>
                <a:gd name="T4" fmla="*/ 30 w 42"/>
                <a:gd name="T5" fmla="*/ 31 h 60"/>
                <a:gd name="T6" fmla="*/ 36 w 42"/>
                <a:gd name="T7" fmla="*/ 17 h 60"/>
                <a:gd name="T8" fmla="*/ 40 w 42"/>
                <a:gd name="T9" fmla="*/ 4 h 60"/>
                <a:gd name="T10" fmla="*/ 42 w 42"/>
                <a:gd name="T11" fmla="*/ 0 h 60"/>
                <a:gd name="T12" fmla="*/ 39 w 42"/>
                <a:gd name="T13" fmla="*/ 0 h 60"/>
                <a:gd name="T14" fmla="*/ 4 w 42"/>
                <a:gd name="T15" fmla="*/ 0 h 60"/>
                <a:gd name="T16" fmla="*/ 0 w 42"/>
                <a:gd name="T17" fmla="*/ 0 h 60"/>
                <a:gd name="T18" fmla="*/ 1 w 42"/>
                <a:gd name="T19" fmla="*/ 4 h 60"/>
                <a:gd name="T20" fmla="*/ 1 w 42"/>
                <a:gd name="T21" fmla="*/ 4 h 60"/>
                <a:gd name="T22" fmla="*/ 7 w 42"/>
                <a:gd name="T23" fmla="*/ 14 h 60"/>
                <a:gd name="T24" fmla="*/ 7 w 42"/>
                <a:gd name="T25" fmla="*/ 14 h 60"/>
                <a:gd name="T26" fmla="*/ 12 w 42"/>
                <a:gd name="T27" fmla="*/ 31 h 60"/>
                <a:gd name="T28" fmla="*/ 12 w 42"/>
                <a:gd name="T29" fmla="*/ 31 h 60"/>
                <a:gd name="T30" fmla="*/ 16 w 42"/>
                <a:gd name="T31" fmla="*/ 48 h 60"/>
                <a:gd name="T32" fmla="*/ 18 w 42"/>
                <a:gd name="T33" fmla="*/ 60 h 60"/>
                <a:gd name="T34" fmla="*/ 23 w 42"/>
                <a:gd name="T35" fmla="*/ 60 h 60"/>
                <a:gd name="T36" fmla="*/ 23 w 42"/>
                <a:gd name="T37" fmla="*/ 60 h 60"/>
                <a:gd name="T38" fmla="*/ 26 w 42"/>
                <a:gd name="T39" fmla="*/ 48 h 60"/>
                <a:gd name="T40" fmla="*/ 30 w 42"/>
                <a:gd name="T41" fmla="*/ 31 h 60"/>
                <a:gd name="T42" fmla="*/ 28 w 42"/>
                <a:gd name="T43" fmla="*/ 29 h 60"/>
                <a:gd name="T44" fmla="*/ 25 w 42"/>
                <a:gd name="T45" fmla="*/ 29 h 60"/>
                <a:gd name="T46" fmla="*/ 25 w 42"/>
                <a:gd name="T47" fmla="*/ 29 h 60"/>
                <a:gd name="T48" fmla="*/ 21 w 42"/>
                <a:gd name="T49" fmla="*/ 46 h 60"/>
                <a:gd name="T50" fmla="*/ 18 w 42"/>
                <a:gd name="T51" fmla="*/ 59 h 60"/>
                <a:gd name="T52" fmla="*/ 21 w 42"/>
                <a:gd name="T53" fmla="*/ 60 h 60"/>
                <a:gd name="T54" fmla="*/ 23 w 42"/>
                <a:gd name="T55" fmla="*/ 59 h 60"/>
                <a:gd name="T56" fmla="*/ 23 w 42"/>
                <a:gd name="T57" fmla="*/ 59 h 60"/>
                <a:gd name="T58" fmla="*/ 22 w 42"/>
                <a:gd name="T59" fmla="*/ 46 h 60"/>
                <a:gd name="T60" fmla="*/ 16 w 42"/>
                <a:gd name="T61" fmla="*/ 29 h 60"/>
                <a:gd name="T62" fmla="*/ 16 w 42"/>
                <a:gd name="T63" fmla="*/ 29 h 60"/>
                <a:gd name="T64" fmla="*/ 11 w 42"/>
                <a:gd name="T65" fmla="*/ 13 h 60"/>
                <a:gd name="T66" fmla="*/ 11 w 42"/>
                <a:gd name="T67" fmla="*/ 13 h 60"/>
                <a:gd name="T68" fmla="*/ 7 w 42"/>
                <a:gd name="T69" fmla="*/ 1 h 60"/>
                <a:gd name="T70" fmla="*/ 4 w 42"/>
                <a:gd name="T71" fmla="*/ 3 h 60"/>
                <a:gd name="T72" fmla="*/ 4 w 42"/>
                <a:gd name="T73" fmla="*/ 6 h 60"/>
                <a:gd name="T74" fmla="*/ 39 w 42"/>
                <a:gd name="T75" fmla="*/ 6 h 60"/>
                <a:gd name="T76" fmla="*/ 39 w 42"/>
                <a:gd name="T77" fmla="*/ 3 h 60"/>
                <a:gd name="T78" fmla="*/ 36 w 42"/>
                <a:gd name="T79" fmla="*/ 1 h 60"/>
                <a:gd name="T80" fmla="*/ 36 w 42"/>
                <a:gd name="T81" fmla="*/ 1 h 60"/>
                <a:gd name="T82" fmla="*/ 30 w 42"/>
                <a:gd name="T83" fmla="*/ 14 h 60"/>
                <a:gd name="T84" fmla="*/ 25 w 42"/>
                <a:gd name="T85" fmla="*/ 29 h 60"/>
                <a:gd name="T86" fmla="*/ 28 w 42"/>
                <a:gd name="T8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" h="60">
                  <a:moveTo>
                    <a:pt x="28" y="29"/>
                  </a:moveTo>
                  <a:lnTo>
                    <a:pt x="30" y="31"/>
                  </a:lnTo>
                  <a:lnTo>
                    <a:pt x="30" y="31"/>
                  </a:lnTo>
                  <a:lnTo>
                    <a:pt x="36" y="17"/>
                  </a:lnTo>
                  <a:lnTo>
                    <a:pt x="40" y="4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6" y="48"/>
                  </a:lnTo>
                  <a:lnTo>
                    <a:pt x="18" y="60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6" y="48"/>
                  </a:lnTo>
                  <a:lnTo>
                    <a:pt x="30" y="31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1" y="46"/>
                  </a:lnTo>
                  <a:lnTo>
                    <a:pt x="18" y="59"/>
                  </a:lnTo>
                  <a:lnTo>
                    <a:pt x="21" y="60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2" y="46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7" y="1"/>
                  </a:lnTo>
                  <a:lnTo>
                    <a:pt x="4" y="3"/>
                  </a:lnTo>
                  <a:lnTo>
                    <a:pt x="4" y="6"/>
                  </a:lnTo>
                  <a:lnTo>
                    <a:pt x="39" y="6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0" y="14"/>
                  </a:lnTo>
                  <a:lnTo>
                    <a:pt x="25" y="29"/>
                  </a:lnTo>
                  <a:lnTo>
                    <a:pt x="28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03" name="Freeform 863"/>
            <p:cNvSpPr>
              <a:spLocks/>
            </p:cNvSpPr>
            <p:nvPr/>
          </p:nvSpPr>
          <p:spPr bwMode="auto">
            <a:xfrm>
              <a:off x="4600" y="1130"/>
              <a:ext cx="1" cy="178"/>
            </a:xfrm>
            <a:custGeom>
              <a:avLst/>
              <a:gdLst>
                <a:gd name="T0" fmla="*/ 178 h 178"/>
                <a:gd name="T1" fmla="*/ 0 h 178"/>
                <a:gd name="T2" fmla="*/ 178 h 1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8">
                  <a:moveTo>
                    <a:pt x="0" y="178"/>
                  </a:moveTo>
                  <a:lnTo>
                    <a:pt x="0" y="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04" name="Line 864"/>
            <p:cNvSpPr>
              <a:spLocks noChangeShapeType="1"/>
            </p:cNvSpPr>
            <p:nvPr/>
          </p:nvSpPr>
          <p:spPr bwMode="auto">
            <a:xfrm flipV="1">
              <a:off x="4600" y="1130"/>
              <a:ext cx="1" cy="17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05" name="Rectangle 865"/>
            <p:cNvSpPr>
              <a:spLocks noChangeArrowheads="1"/>
            </p:cNvSpPr>
            <p:nvPr/>
          </p:nvSpPr>
          <p:spPr bwMode="auto">
            <a:xfrm>
              <a:off x="4594" y="1130"/>
              <a:ext cx="12" cy="17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06" name="Freeform 866"/>
            <p:cNvSpPr>
              <a:spLocks/>
            </p:cNvSpPr>
            <p:nvPr/>
          </p:nvSpPr>
          <p:spPr bwMode="auto">
            <a:xfrm>
              <a:off x="4594" y="1130"/>
              <a:ext cx="12" cy="178"/>
            </a:xfrm>
            <a:custGeom>
              <a:avLst/>
              <a:gdLst>
                <a:gd name="T0" fmla="*/ 12 w 12"/>
                <a:gd name="T1" fmla="*/ 178 h 178"/>
                <a:gd name="T2" fmla="*/ 12 w 12"/>
                <a:gd name="T3" fmla="*/ 0 h 178"/>
                <a:gd name="T4" fmla="*/ 0 w 12"/>
                <a:gd name="T5" fmla="*/ 0 h 178"/>
                <a:gd name="T6" fmla="*/ 0 w 12"/>
                <a:gd name="T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8">
                  <a:moveTo>
                    <a:pt x="12" y="178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07" name="Freeform 867"/>
            <p:cNvSpPr>
              <a:spLocks/>
            </p:cNvSpPr>
            <p:nvPr/>
          </p:nvSpPr>
          <p:spPr bwMode="auto">
            <a:xfrm>
              <a:off x="4583" y="1086"/>
              <a:ext cx="35" cy="56"/>
            </a:xfrm>
            <a:custGeom>
              <a:avLst/>
              <a:gdLst>
                <a:gd name="T0" fmla="*/ 10 w 35"/>
                <a:gd name="T1" fmla="*/ 29 h 56"/>
                <a:gd name="T2" fmla="*/ 10 w 35"/>
                <a:gd name="T3" fmla="*/ 29 h 56"/>
                <a:gd name="T4" fmla="*/ 6 w 35"/>
                <a:gd name="T5" fmla="*/ 43 h 56"/>
                <a:gd name="T6" fmla="*/ 0 w 35"/>
                <a:gd name="T7" fmla="*/ 56 h 56"/>
                <a:gd name="T8" fmla="*/ 35 w 35"/>
                <a:gd name="T9" fmla="*/ 56 h 56"/>
                <a:gd name="T10" fmla="*/ 35 w 35"/>
                <a:gd name="T11" fmla="*/ 56 h 56"/>
                <a:gd name="T12" fmla="*/ 30 w 35"/>
                <a:gd name="T13" fmla="*/ 46 h 56"/>
                <a:gd name="T14" fmla="*/ 24 w 35"/>
                <a:gd name="T15" fmla="*/ 29 h 56"/>
                <a:gd name="T16" fmla="*/ 24 w 35"/>
                <a:gd name="T17" fmla="*/ 29 h 56"/>
                <a:gd name="T18" fmla="*/ 20 w 35"/>
                <a:gd name="T19" fmla="*/ 12 h 56"/>
                <a:gd name="T20" fmla="*/ 17 w 35"/>
                <a:gd name="T21" fmla="*/ 0 h 56"/>
                <a:gd name="T22" fmla="*/ 17 w 35"/>
                <a:gd name="T23" fmla="*/ 0 h 56"/>
                <a:gd name="T24" fmla="*/ 16 w 35"/>
                <a:gd name="T25" fmla="*/ 12 h 56"/>
                <a:gd name="T26" fmla="*/ 10 w 35"/>
                <a:gd name="T27" fmla="*/ 29 h 56"/>
                <a:gd name="T28" fmla="*/ 10 w 35"/>
                <a:gd name="T29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6">
                  <a:moveTo>
                    <a:pt x="10" y="29"/>
                  </a:moveTo>
                  <a:lnTo>
                    <a:pt x="10" y="29"/>
                  </a:lnTo>
                  <a:lnTo>
                    <a:pt x="6" y="43"/>
                  </a:lnTo>
                  <a:lnTo>
                    <a:pt x="0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0" y="46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0" y="1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12"/>
                  </a:lnTo>
                  <a:lnTo>
                    <a:pt x="10" y="29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08" name="Freeform 868"/>
            <p:cNvSpPr>
              <a:spLocks/>
            </p:cNvSpPr>
            <p:nvPr/>
          </p:nvSpPr>
          <p:spPr bwMode="auto">
            <a:xfrm>
              <a:off x="4579" y="1084"/>
              <a:ext cx="43" cy="60"/>
            </a:xfrm>
            <a:custGeom>
              <a:avLst/>
              <a:gdLst>
                <a:gd name="T0" fmla="*/ 14 w 43"/>
                <a:gd name="T1" fmla="*/ 31 h 60"/>
                <a:gd name="T2" fmla="*/ 13 w 43"/>
                <a:gd name="T3" fmla="*/ 30 h 60"/>
                <a:gd name="T4" fmla="*/ 13 w 43"/>
                <a:gd name="T5" fmla="*/ 30 h 60"/>
                <a:gd name="T6" fmla="*/ 7 w 43"/>
                <a:gd name="T7" fmla="*/ 44 h 60"/>
                <a:gd name="T8" fmla="*/ 1 w 43"/>
                <a:gd name="T9" fmla="*/ 58 h 60"/>
                <a:gd name="T10" fmla="*/ 0 w 43"/>
                <a:gd name="T11" fmla="*/ 60 h 60"/>
                <a:gd name="T12" fmla="*/ 4 w 43"/>
                <a:gd name="T13" fmla="*/ 60 h 60"/>
                <a:gd name="T14" fmla="*/ 39 w 43"/>
                <a:gd name="T15" fmla="*/ 60 h 60"/>
                <a:gd name="T16" fmla="*/ 43 w 43"/>
                <a:gd name="T17" fmla="*/ 60 h 60"/>
                <a:gd name="T18" fmla="*/ 41 w 43"/>
                <a:gd name="T19" fmla="*/ 56 h 60"/>
                <a:gd name="T20" fmla="*/ 41 w 43"/>
                <a:gd name="T21" fmla="*/ 56 h 60"/>
                <a:gd name="T22" fmla="*/ 36 w 43"/>
                <a:gd name="T23" fmla="*/ 46 h 60"/>
                <a:gd name="T24" fmla="*/ 36 w 43"/>
                <a:gd name="T25" fmla="*/ 46 h 60"/>
                <a:gd name="T26" fmla="*/ 31 w 43"/>
                <a:gd name="T27" fmla="*/ 30 h 60"/>
                <a:gd name="T28" fmla="*/ 31 w 43"/>
                <a:gd name="T29" fmla="*/ 30 h 60"/>
                <a:gd name="T30" fmla="*/ 27 w 43"/>
                <a:gd name="T31" fmla="*/ 13 h 60"/>
                <a:gd name="T32" fmla="*/ 24 w 43"/>
                <a:gd name="T33" fmla="*/ 0 h 60"/>
                <a:gd name="T34" fmla="*/ 18 w 43"/>
                <a:gd name="T35" fmla="*/ 0 h 60"/>
                <a:gd name="T36" fmla="*/ 18 w 43"/>
                <a:gd name="T37" fmla="*/ 0 h 60"/>
                <a:gd name="T38" fmla="*/ 17 w 43"/>
                <a:gd name="T39" fmla="*/ 13 h 60"/>
                <a:gd name="T40" fmla="*/ 13 w 43"/>
                <a:gd name="T41" fmla="*/ 30 h 60"/>
                <a:gd name="T42" fmla="*/ 14 w 43"/>
                <a:gd name="T43" fmla="*/ 31 h 60"/>
                <a:gd name="T44" fmla="*/ 17 w 43"/>
                <a:gd name="T45" fmla="*/ 31 h 60"/>
                <a:gd name="T46" fmla="*/ 17 w 43"/>
                <a:gd name="T47" fmla="*/ 31 h 60"/>
                <a:gd name="T48" fmla="*/ 22 w 43"/>
                <a:gd name="T49" fmla="*/ 14 h 60"/>
                <a:gd name="T50" fmla="*/ 24 w 43"/>
                <a:gd name="T51" fmla="*/ 2 h 60"/>
                <a:gd name="T52" fmla="*/ 21 w 43"/>
                <a:gd name="T53" fmla="*/ 2 h 60"/>
                <a:gd name="T54" fmla="*/ 18 w 43"/>
                <a:gd name="T55" fmla="*/ 2 h 60"/>
                <a:gd name="T56" fmla="*/ 18 w 43"/>
                <a:gd name="T57" fmla="*/ 2 h 60"/>
                <a:gd name="T58" fmla="*/ 21 w 43"/>
                <a:gd name="T59" fmla="*/ 14 h 60"/>
                <a:gd name="T60" fmla="*/ 25 w 43"/>
                <a:gd name="T61" fmla="*/ 31 h 60"/>
                <a:gd name="T62" fmla="*/ 25 w 43"/>
                <a:gd name="T63" fmla="*/ 31 h 60"/>
                <a:gd name="T64" fmla="*/ 32 w 43"/>
                <a:gd name="T65" fmla="*/ 48 h 60"/>
                <a:gd name="T66" fmla="*/ 32 w 43"/>
                <a:gd name="T67" fmla="*/ 48 h 60"/>
                <a:gd name="T68" fmla="*/ 36 w 43"/>
                <a:gd name="T69" fmla="*/ 59 h 60"/>
                <a:gd name="T70" fmla="*/ 39 w 43"/>
                <a:gd name="T71" fmla="*/ 58 h 60"/>
                <a:gd name="T72" fmla="*/ 39 w 43"/>
                <a:gd name="T73" fmla="*/ 55 h 60"/>
                <a:gd name="T74" fmla="*/ 4 w 43"/>
                <a:gd name="T75" fmla="*/ 55 h 60"/>
                <a:gd name="T76" fmla="*/ 4 w 43"/>
                <a:gd name="T77" fmla="*/ 58 h 60"/>
                <a:gd name="T78" fmla="*/ 7 w 43"/>
                <a:gd name="T79" fmla="*/ 59 h 60"/>
                <a:gd name="T80" fmla="*/ 7 w 43"/>
                <a:gd name="T81" fmla="*/ 59 h 60"/>
                <a:gd name="T82" fmla="*/ 13 w 43"/>
                <a:gd name="T83" fmla="*/ 46 h 60"/>
                <a:gd name="T84" fmla="*/ 17 w 43"/>
                <a:gd name="T85" fmla="*/ 31 h 60"/>
                <a:gd name="T86" fmla="*/ 14 w 43"/>
                <a:gd name="T87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60">
                  <a:moveTo>
                    <a:pt x="14" y="31"/>
                  </a:moveTo>
                  <a:lnTo>
                    <a:pt x="13" y="30"/>
                  </a:lnTo>
                  <a:lnTo>
                    <a:pt x="13" y="30"/>
                  </a:lnTo>
                  <a:lnTo>
                    <a:pt x="7" y="44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7" y="1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13"/>
                  </a:lnTo>
                  <a:lnTo>
                    <a:pt x="13" y="30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2" y="14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1" y="14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6" y="59"/>
                  </a:lnTo>
                  <a:lnTo>
                    <a:pt x="39" y="58"/>
                  </a:lnTo>
                  <a:lnTo>
                    <a:pt x="39" y="55"/>
                  </a:lnTo>
                  <a:lnTo>
                    <a:pt x="4" y="55"/>
                  </a:lnTo>
                  <a:lnTo>
                    <a:pt x="4" y="58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3" y="46"/>
                  </a:lnTo>
                  <a:lnTo>
                    <a:pt x="17" y="31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09" name="Freeform 869"/>
            <p:cNvSpPr>
              <a:spLocks/>
            </p:cNvSpPr>
            <p:nvPr/>
          </p:nvSpPr>
          <p:spPr bwMode="auto">
            <a:xfrm>
              <a:off x="4579" y="1084"/>
              <a:ext cx="43" cy="60"/>
            </a:xfrm>
            <a:custGeom>
              <a:avLst/>
              <a:gdLst>
                <a:gd name="T0" fmla="*/ 14 w 43"/>
                <a:gd name="T1" fmla="*/ 31 h 60"/>
                <a:gd name="T2" fmla="*/ 13 w 43"/>
                <a:gd name="T3" fmla="*/ 30 h 60"/>
                <a:gd name="T4" fmla="*/ 13 w 43"/>
                <a:gd name="T5" fmla="*/ 30 h 60"/>
                <a:gd name="T6" fmla="*/ 7 w 43"/>
                <a:gd name="T7" fmla="*/ 44 h 60"/>
                <a:gd name="T8" fmla="*/ 1 w 43"/>
                <a:gd name="T9" fmla="*/ 58 h 60"/>
                <a:gd name="T10" fmla="*/ 0 w 43"/>
                <a:gd name="T11" fmla="*/ 60 h 60"/>
                <a:gd name="T12" fmla="*/ 4 w 43"/>
                <a:gd name="T13" fmla="*/ 60 h 60"/>
                <a:gd name="T14" fmla="*/ 39 w 43"/>
                <a:gd name="T15" fmla="*/ 60 h 60"/>
                <a:gd name="T16" fmla="*/ 43 w 43"/>
                <a:gd name="T17" fmla="*/ 60 h 60"/>
                <a:gd name="T18" fmla="*/ 41 w 43"/>
                <a:gd name="T19" fmla="*/ 56 h 60"/>
                <a:gd name="T20" fmla="*/ 41 w 43"/>
                <a:gd name="T21" fmla="*/ 56 h 60"/>
                <a:gd name="T22" fmla="*/ 36 w 43"/>
                <a:gd name="T23" fmla="*/ 46 h 60"/>
                <a:gd name="T24" fmla="*/ 36 w 43"/>
                <a:gd name="T25" fmla="*/ 46 h 60"/>
                <a:gd name="T26" fmla="*/ 31 w 43"/>
                <a:gd name="T27" fmla="*/ 30 h 60"/>
                <a:gd name="T28" fmla="*/ 31 w 43"/>
                <a:gd name="T29" fmla="*/ 30 h 60"/>
                <a:gd name="T30" fmla="*/ 27 w 43"/>
                <a:gd name="T31" fmla="*/ 13 h 60"/>
                <a:gd name="T32" fmla="*/ 24 w 43"/>
                <a:gd name="T33" fmla="*/ 0 h 60"/>
                <a:gd name="T34" fmla="*/ 18 w 43"/>
                <a:gd name="T35" fmla="*/ 0 h 60"/>
                <a:gd name="T36" fmla="*/ 18 w 43"/>
                <a:gd name="T37" fmla="*/ 0 h 60"/>
                <a:gd name="T38" fmla="*/ 17 w 43"/>
                <a:gd name="T39" fmla="*/ 13 h 60"/>
                <a:gd name="T40" fmla="*/ 13 w 43"/>
                <a:gd name="T41" fmla="*/ 30 h 60"/>
                <a:gd name="T42" fmla="*/ 14 w 43"/>
                <a:gd name="T43" fmla="*/ 31 h 60"/>
                <a:gd name="T44" fmla="*/ 17 w 43"/>
                <a:gd name="T45" fmla="*/ 31 h 60"/>
                <a:gd name="T46" fmla="*/ 17 w 43"/>
                <a:gd name="T47" fmla="*/ 31 h 60"/>
                <a:gd name="T48" fmla="*/ 22 w 43"/>
                <a:gd name="T49" fmla="*/ 14 h 60"/>
                <a:gd name="T50" fmla="*/ 24 w 43"/>
                <a:gd name="T51" fmla="*/ 2 h 60"/>
                <a:gd name="T52" fmla="*/ 21 w 43"/>
                <a:gd name="T53" fmla="*/ 2 h 60"/>
                <a:gd name="T54" fmla="*/ 18 w 43"/>
                <a:gd name="T55" fmla="*/ 2 h 60"/>
                <a:gd name="T56" fmla="*/ 18 w 43"/>
                <a:gd name="T57" fmla="*/ 2 h 60"/>
                <a:gd name="T58" fmla="*/ 21 w 43"/>
                <a:gd name="T59" fmla="*/ 14 h 60"/>
                <a:gd name="T60" fmla="*/ 25 w 43"/>
                <a:gd name="T61" fmla="*/ 31 h 60"/>
                <a:gd name="T62" fmla="*/ 25 w 43"/>
                <a:gd name="T63" fmla="*/ 31 h 60"/>
                <a:gd name="T64" fmla="*/ 32 w 43"/>
                <a:gd name="T65" fmla="*/ 48 h 60"/>
                <a:gd name="T66" fmla="*/ 32 w 43"/>
                <a:gd name="T67" fmla="*/ 48 h 60"/>
                <a:gd name="T68" fmla="*/ 36 w 43"/>
                <a:gd name="T69" fmla="*/ 59 h 60"/>
                <a:gd name="T70" fmla="*/ 39 w 43"/>
                <a:gd name="T71" fmla="*/ 58 h 60"/>
                <a:gd name="T72" fmla="*/ 39 w 43"/>
                <a:gd name="T73" fmla="*/ 55 h 60"/>
                <a:gd name="T74" fmla="*/ 4 w 43"/>
                <a:gd name="T75" fmla="*/ 55 h 60"/>
                <a:gd name="T76" fmla="*/ 4 w 43"/>
                <a:gd name="T77" fmla="*/ 58 h 60"/>
                <a:gd name="T78" fmla="*/ 7 w 43"/>
                <a:gd name="T79" fmla="*/ 59 h 60"/>
                <a:gd name="T80" fmla="*/ 7 w 43"/>
                <a:gd name="T81" fmla="*/ 59 h 60"/>
                <a:gd name="T82" fmla="*/ 13 w 43"/>
                <a:gd name="T83" fmla="*/ 46 h 60"/>
                <a:gd name="T84" fmla="*/ 17 w 43"/>
                <a:gd name="T85" fmla="*/ 31 h 60"/>
                <a:gd name="T86" fmla="*/ 14 w 43"/>
                <a:gd name="T87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60">
                  <a:moveTo>
                    <a:pt x="14" y="31"/>
                  </a:moveTo>
                  <a:lnTo>
                    <a:pt x="13" y="30"/>
                  </a:lnTo>
                  <a:lnTo>
                    <a:pt x="13" y="30"/>
                  </a:lnTo>
                  <a:lnTo>
                    <a:pt x="7" y="44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7" y="1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13"/>
                  </a:lnTo>
                  <a:lnTo>
                    <a:pt x="13" y="30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2" y="14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1" y="14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6" y="59"/>
                  </a:lnTo>
                  <a:lnTo>
                    <a:pt x="39" y="58"/>
                  </a:lnTo>
                  <a:lnTo>
                    <a:pt x="39" y="55"/>
                  </a:lnTo>
                  <a:lnTo>
                    <a:pt x="4" y="55"/>
                  </a:lnTo>
                  <a:lnTo>
                    <a:pt x="4" y="58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3" y="46"/>
                  </a:lnTo>
                  <a:lnTo>
                    <a:pt x="17" y="31"/>
                  </a:lnTo>
                  <a:lnTo>
                    <a:pt x="14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10" name="Freeform 870"/>
            <p:cNvSpPr>
              <a:spLocks/>
            </p:cNvSpPr>
            <p:nvPr/>
          </p:nvSpPr>
          <p:spPr bwMode="auto">
            <a:xfrm>
              <a:off x="4198" y="1256"/>
              <a:ext cx="1" cy="203"/>
            </a:xfrm>
            <a:custGeom>
              <a:avLst/>
              <a:gdLst>
                <a:gd name="T0" fmla="*/ 203 h 203"/>
                <a:gd name="T1" fmla="*/ 0 h 203"/>
                <a:gd name="T2" fmla="*/ 203 h 20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3">
                  <a:moveTo>
                    <a:pt x="0" y="203"/>
                  </a:move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11" name="Line 871"/>
            <p:cNvSpPr>
              <a:spLocks noChangeShapeType="1"/>
            </p:cNvSpPr>
            <p:nvPr/>
          </p:nvSpPr>
          <p:spPr bwMode="auto">
            <a:xfrm flipV="1">
              <a:off x="4198" y="1256"/>
              <a:ext cx="1" cy="20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12" name="Rectangle 872"/>
            <p:cNvSpPr>
              <a:spLocks noChangeArrowheads="1"/>
            </p:cNvSpPr>
            <p:nvPr/>
          </p:nvSpPr>
          <p:spPr bwMode="auto">
            <a:xfrm>
              <a:off x="4193" y="1256"/>
              <a:ext cx="11" cy="20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13" name="Freeform 873"/>
            <p:cNvSpPr>
              <a:spLocks/>
            </p:cNvSpPr>
            <p:nvPr/>
          </p:nvSpPr>
          <p:spPr bwMode="auto">
            <a:xfrm>
              <a:off x="4193" y="1256"/>
              <a:ext cx="11" cy="203"/>
            </a:xfrm>
            <a:custGeom>
              <a:avLst/>
              <a:gdLst>
                <a:gd name="T0" fmla="*/ 11 w 11"/>
                <a:gd name="T1" fmla="*/ 203 h 203"/>
                <a:gd name="T2" fmla="*/ 11 w 11"/>
                <a:gd name="T3" fmla="*/ 0 h 203"/>
                <a:gd name="T4" fmla="*/ 0 w 11"/>
                <a:gd name="T5" fmla="*/ 0 h 203"/>
                <a:gd name="T6" fmla="*/ 0 w 11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03">
                  <a:moveTo>
                    <a:pt x="11" y="20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14" name="Freeform 874"/>
            <p:cNvSpPr>
              <a:spLocks/>
            </p:cNvSpPr>
            <p:nvPr/>
          </p:nvSpPr>
          <p:spPr bwMode="auto">
            <a:xfrm>
              <a:off x="4180" y="1210"/>
              <a:ext cx="35" cy="58"/>
            </a:xfrm>
            <a:custGeom>
              <a:avLst/>
              <a:gdLst>
                <a:gd name="T0" fmla="*/ 11 w 35"/>
                <a:gd name="T1" fmla="*/ 30 h 58"/>
                <a:gd name="T2" fmla="*/ 11 w 35"/>
                <a:gd name="T3" fmla="*/ 30 h 58"/>
                <a:gd name="T4" fmla="*/ 6 w 35"/>
                <a:gd name="T5" fmla="*/ 44 h 58"/>
                <a:gd name="T6" fmla="*/ 0 w 35"/>
                <a:gd name="T7" fmla="*/ 58 h 58"/>
                <a:gd name="T8" fmla="*/ 35 w 35"/>
                <a:gd name="T9" fmla="*/ 58 h 58"/>
                <a:gd name="T10" fmla="*/ 35 w 35"/>
                <a:gd name="T11" fmla="*/ 58 h 58"/>
                <a:gd name="T12" fmla="*/ 31 w 35"/>
                <a:gd name="T13" fmla="*/ 46 h 58"/>
                <a:gd name="T14" fmla="*/ 25 w 35"/>
                <a:gd name="T15" fmla="*/ 30 h 58"/>
                <a:gd name="T16" fmla="*/ 25 w 35"/>
                <a:gd name="T17" fmla="*/ 30 h 58"/>
                <a:gd name="T18" fmla="*/ 20 w 35"/>
                <a:gd name="T19" fmla="*/ 13 h 58"/>
                <a:gd name="T20" fmla="*/ 18 w 35"/>
                <a:gd name="T21" fmla="*/ 0 h 58"/>
                <a:gd name="T22" fmla="*/ 18 w 35"/>
                <a:gd name="T23" fmla="*/ 0 h 58"/>
                <a:gd name="T24" fmla="*/ 16 w 35"/>
                <a:gd name="T25" fmla="*/ 13 h 58"/>
                <a:gd name="T26" fmla="*/ 11 w 35"/>
                <a:gd name="T27" fmla="*/ 30 h 58"/>
                <a:gd name="T28" fmla="*/ 11 w 35"/>
                <a:gd name="T29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8">
                  <a:moveTo>
                    <a:pt x="11" y="30"/>
                  </a:moveTo>
                  <a:lnTo>
                    <a:pt x="11" y="30"/>
                  </a:lnTo>
                  <a:lnTo>
                    <a:pt x="6" y="44"/>
                  </a:lnTo>
                  <a:lnTo>
                    <a:pt x="0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1" y="46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1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13"/>
                  </a:lnTo>
                  <a:lnTo>
                    <a:pt x="11" y="30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15" name="Freeform 875"/>
            <p:cNvSpPr>
              <a:spLocks/>
            </p:cNvSpPr>
            <p:nvPr/>
          </p:nvSpPr>
          <p:spPr bwMode="auto">
            <a:xfrm>
              <a:off x="4176" y="1210"/>
              <a:ext cx="43" cy="60"/>
            </a:xfrm>
            <a:custGeom>
              <a:avLst/>
              <a:gdLst>
                <a:gd name="T0" fmla="*/ 15 w 43"/>
                <a:gd name="T1" fmla="*/ 30 h 60"/>
                <a:gd name="T2" fmla="*/ 13 w 43"/>
                <a:gd name="T3" fmla="*/ 30 h 60"/>
                <a:gd name="T4" fmla="*/ 13 w 43"/>
                <a:gd name="T5" fmla="*/ 30 h 60"/>
                <a:gd name="T6" fmla="*/ 7 w 43"/>
                <a:gd name="T7" fmla="*/ 44 h 60"/>
                <a:gd name="T8" fmla="*/ 3 w 43"/>
                <a:gd name="T9" fmla="*/ 56 h 60"/>
                <a:gd name="T10" fmla="*/ 0 w 43"/>
                <a:gd name="T11" fmla="*/ 60 h 60"/>
                <a:gd name="T12" fmla="*/ 4 w 43"/>
                <a:gd name="T13" fmla="*/ 60 h 60"/>
                <a:gd name="T14" fmla="*/ 39 w 43"/>
                <a:gd name="T15" fmla="*/ 60 h 60"/>
                <a:gd name="T16" fmla="*/ 43 w 43"/>
                <a:gd name="T17" fmla="*/ 60 h 60"/>
                <a:gd name="T18" fmla="*/ 41 w 43"/>
                <a:gd name="T19" fmla="*/ 56 h 60"/>
                <a:gd name="T20" fmla="*/ 41 w 43"/>
                <a:gd name="T21" fmla="*/ 56 h 60"/>
                <a:gd name="T22" fmla="*/ 36 w 43"/>
                <a:gd name="T23" fmla="*/ 45 h 60"/>
                <a:gd name="T24" fmla="*/ 36 w 43"/>
                <a:gd name="T25" fmla="*/ 45 h 60"/>
                <a:gd name="T26" fmla="*/ 31 w 43"/>
                <a:gd name="T27" fmla="*/ 30 h 60"/>
                <a:gd name="T28" fmla="*/ 31 w 43"/>
                <a:gd name="T29" fmla="*/ 30 h 60"/>
                <a:gd name="T30" fmla="*/ 27 w 43"/>
                <a:gd name="T31" fmla="*/ 13 h 60"/>
                <a:gd name="T32" fmla="*/ 25 w 43"/>
                <a:gd name="T33" fmla="*/ 0 h 60"/>
                <a:gd name="T34" fmla="*/ 20 w 43"/>
                <a:gd name="T35" fmla="*/ 0 h 60"/>
                <a:gd name="T36" fmla="*/ 20 w 43"/>
                <a:gd name="T37" fmla="*/ 0 h 60"/>
                <a:gd name="T38" fmla="*/ 17 w 43"/>
                <a:gd name="T39" fmla="*/ 13 h 60"/>
                <a:gd name="T40" fmla="*/ 13 w 43"/>
                <a:gd name="T41" fmla="*/ 30 h 60"/>
                <a:gd name="T42" fmla="*/ 15 w 43"/>
                <a:gd name="T43" fmla="*/ 30 h 60"/>
                <a:gd name="T44" fmla="*/ 18 w 43"/>
                <a:gd name="T45" fmla="*/ 31 h 60"/>
                <a:gd name="T46" fmla="*/ 18 w 43"/>
                <a:gd name="T47" fmla="*/ 31 h 60"/>
                <a:gd name="T48" fmla="*/ 22 w 43"/>
                <a:gd name="T49" fmla="*/ 14 h 60"/>
                <a:gd name="T50" fmla="*/ 25 w 43"/>
                <a:gd name="T51" fmla="*/ 0 h 60"/>
                <a:gd name="T52" fmla="*/ 22 w 43"/>
                <a:gd name="T53" fmla="*/ 0 h 60"/>
                <a:gd name="T54" fmla="*/ 20 w 43"/>
                <a:gd name="T55" fmla="*/ 0 h 60"/>
                <a:gd name="T56" fmla="*/ 20 w 43"/>
                <a:gd name="T57" fmla="*/ 0 h 60"/>
                <a:gd name="T58" fmla="*/ 21 w 43"/>
                <a:gd name="T59" fmla="*/ 14 h 60"/>
                <a:gd name="T60" fmla="*/ 27 w 43"/>
                <a:gd name="T61" fmla="*/ 31 h 60"/>
                <a:gd name="T62" fmla="*/ 27 w 43"/>
                <a:gd name="T63" fmla="*/ 31 h 60"/>
                <a:gd name="T64" fmla="*/ 32 w 43"/>
                <a:gd name="T65" fmla="*/ 48 h 60"/>
                <a:gd name="T66" fmla="*/ 32 w 43"/>
                <a:gd name="T67" fmla="*/ 48 h 60"/>
                <a:gd name="T68" fmla="*/ 36 w 43"/>
                <a:gd name="T69" fmla="*/ 58 h 60"/>
                <a:gd name="T70" fmla="*/ 39 w 43"/>
                <a:gd name="T71" fmla="*/ 58 h 60"/>
                <a:gd name="T72" fmla="*/ 39 w 43"/>
                <a:gd name="T73" fmla="*/ 55 h 60"/>
                <a:gd name="T74" fmla="*/ 4 w 43"/>
                <a:gd name="T75" fmla="*/ 55 h 60"/>
                <a:gd name="T76" fmla="*/ 4 w 43"/>
                <a:gd name="T77" fmla="*/ 58 h 60"/>
                <a:gd name="T78" fmla="*/ 7 w 43"/>
                <a:gd name="T79" fmla="*/ 58 h 60"/>
                <a:gd name="T80" fmla="*/ 7 w 43"/>
                <a:gd name="T81" fmla="*/ 58 h 60"/>
                <a:gd name="T82" fmla="*/ 13 w 43"/>
                <a:gd name="T83" fmla="*/ 45 h 60"/>
                <a:gd name="T84" fmla="*/ 18 w 43"/>
                <a:gd name="T85" fmla="*/ 31 h 60"/>
                <a:gd name="T86" fmla="*/ 15 w 43"/>
                <a:gd name="T8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60">
                  <a:moveTo>
                    <a:pt x="15" y="30"/>
                  </a:moveTo>
                  <a:lnTo>
                    <a:pt x="13" y="30"/>
                  </a:lnTo>
                  <a:lnTo>
                    <a:pt x="13" y="30"/>
                  </a:lnTo>
                  <a:lnTo>
                    <a:pt x="7" y="44"/>
                  </a:lnTo>
                  <a:lnTo>
                    <a:pt x="3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7" y="13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13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2" y="14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14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6" y="58"/>
                  </a:lnTo>
                  <a:lnTo>
                    <a:pt x="39" y="58"/>
                  </a:lnTo>
                  <a:lnTo>
                    <a:pt x="39" y="55"/>
                  </a:lnTo>
                  <a:lnTo>
                    <a:pt x="4" y="55"/>
                  </a:lnTo>
                  <a:lnTo>
                    <a:pt x="4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3" y="45"/>
                  </a:lnTo>
                  <a:lnTo>
                    <a:pt x="18" y="31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16" name="Freeform 876"/>
            <p:cNvSpPr>
              <a:spLocks/>
            </p:cNvSpPr>
            <p:nvPr/>
          </p:nvSpPr>
          <p:spPr bwMode="auto">
            <a:xfrm>
              <a:off x="4176" y="1210"/>
              <a:ext cx="43" cy="60"/>
            </a:xfrm>
            <a:custGeom>
              <a:avLst/>
              <a:gdLst>
                <a:gd name="T0" fmla="*/ 15 w 43"/>
                <a:gd name="T1" fmla="*/ 30 h 60"/>
                <a:gd name="T2" fmla="*/ 13 w 43"/>
                <a:gd name="T3" fmla="*/ 30 h 60"/>
                <a:gd name="T4" fmla="*/ 13 w 43"/>
                <a:gd name="T5" fmla="*/ 30 h 60"/>
                <a:gd name="T6" fmla="*/ 7 w 43"/>
                <a:gd name="T7" fmla="*/ 44 h 60"/>
                <a:gd name="T8" fmla="*/ 3 w 43"/>
                <a:gd name="T9" fmla="*/ 56 h 60"/>
                <a:gd name="T10" fmla="*/ 0 w 43"/>
                <a:gd name="T11" fmla="*/ 60 h 60"/>
                <a:gd name="T12" fmla="*/ 4 w 43"/>
                <a:gd name="T13" fmla="*/ 60 h 60"/>
                <a:gd name="T14" fmla="*/ 39 w 43"/>
                <a:gd name="T15" fmla="*/ 60 h 60"/>
                <a:gd name="T16" fmla="*/ 43 w 43"/>
                <a:gd name="T17" fmla="*/ 60 h 60"/>
                <a:gd name="T18" fmla="*/ 41 w 43"/>
                <a:gd name="T19" fmla="*/ 56 h 60"/>
                <a:gd name="T20" fmla="*/ 41 w 43"/>
                <a:gd name="T21" fmla="*/ 56 h 60"/>
                <a:gd name="T22" fmla="*/ 36 w 43"/>
                <a:gd name="T23" fmla="*/ 45 h 60"/>
                <a:gd name="T24" fmla="*/ 36 w 43"/>
                <a:gd name="T25" fmla="*/ 45 h 60"/>
                <a:gd name="T26" fmla="*/ 31 w 43"/>
                <a:gd name="T27" fmla="*/ 30 h 60"/>
                <a:gd name="T28" fmla="*/ 31 w 43"/>
                <a:gd name="T29" fmla="*/ 30 h 60"/>
                <a:gd name="T30" fmla="*/ 27 w 43"/>
                <a:gd name="T31" fmla="*/ 13 h 60"/>
                <a:gd name="T32" fmla="*/ 25 w 43"/>
                <a:gd name="T33" fmla="*/ 0 h 60"/>
                <a:gd name="T34" fmla="*/ 20 w 43"/>
                <a:gd name="T35" fmla="*/ 0 h 60"/>
                <a:gd name="T36" fmla="*/ 20 w 43"/>
                <a:gd name="T37" fmla="*/ 0 h 60"/>
                <a:gd name="T38" fmla="*/ 17 w 43"/>
                <a:gd name="T39" fmla="*/ 13 h 60"/>
                <a:gd name="T40" fmla="*/ 13 w 43"/>
                <a:gd name="T41" fmla="*/ 30 h 60"/>
                <a:gd name="T42" fmla="*/ 15 w 43"/>
                <a:gd name="T43" fmla="*/ 30 h 60"/>
                <a:gd name="T44" fmla="*/ 18 w 43"/>
                <a:gd name="T45" fmla="*/ 31 h 60"/>
                <a:gd name="T46" fmla="*/ 18 w 43"/>
                <a:gd name="T47" fmla="*/ 31 h 60"/>
                <a:gd name="T48" fmla="*/ 22 w 43"/>
                <a:gd name="T49" fmla="*/ 14 h 60"/>
                <a:gd name="T50" fmla="*/ 25 w 43"/>
                <a:gd name="T51" fmla="*/ 0 h 60"/>
                <a:gd name="T52" fmla="*/ 22 w 43"/>
                <a:gd name="T53" fmla="*/ 0 h 60"/>
                <a:gd name="T54" fmla="*/ 20 w 43"/>
                <a:gd name="T55" fmla="*/ 0 h 60"/>
                <a:gd name="T56" fmla="*/ 20 w 43"/>
                <a:gd name="T57" fmla="*/ 0 h 60"/>
                <a:gd name="T58" fmla="*/ 21 w 43"/>
                <a:gd name="T59" fmla="*/ 14 h 60"/>
                <a:gd name="T60" fmla="*/ 27 w 43"/>
                <a:gd name="T61" fmla="*/ 31 h 60"/>
                <a:gd name="T62" fmla="*/ 27 w 43"/>
                <a:gd name="T63" fmla="*/ 31 h 60"/>
                <a:gd name="T64" fmla="*/ 32 w 43"/>
                <a:gd name="T65" fmla="*/ 48 h 60"/>
                <a:gd name="T66" fmla="*/ 32 w 43"/>
                <a:gd name="T67" fmla="*/ 48 h 60"/>
                <a:gd name="T68" fmla="*/ 36 w 43"/>
                <a:gd name="T69" fmla="*/ 58 h 60"/>
                <a:gd name="T70" fmla="*/ 39 w 43"/>
                <a:gd name="T71" fmla="*/ 58 h 60"/>
                <a:gd name="T72" fmla="*/ 39 w 43"/>
                <a:gd name="T73" fmla="*/ 55 h 60"/>
                <a:gd name="T74" fmla="*/ 4 w 43"/>
                <a:gd name="T75" fmla="*/ 55 h 60"/>
                <a:gd name="T76" fmla="*/ 4 w 43"/>
                <a:gd name="T77" fmla="*/ 58 h 60"/>
                <a:gd name="T78" fmla="*/ 7 w 43"/>
                <a:gd name="T79" fmla="*/ 58 h 60"/>
                <a:gd name="T80" fmla="*/ 7 w 43"/>
                <a:gd name="T81" fmla="*/ 58 h 60"/>
                <a:gd name="T82" fmla="*/ 13 w 43"/>
                <a:gd name="T83" fmla="*/ 45 h 60"/>
                <a:gd name="T84" fmla="*/ 18 w 43"/>
                <a:gd name="T85" fmla="*/ 31 h 60"/>
                <a:gd name="T86" fmla="*/ 15 w 43"/>
                <a:gd name="T8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60">
                  <a:moveTo>
                    <a:pt x="15" y="30"/>
                  </a:moveTo>
                  <a:lnTo>
                    <a:pt x="13" y="30"/>
                  </a:lnTo>
                  <a:lnTo>
                    <a:pt x="13" y="30"/>
                  </a:lnTo>
                  <a:lnTo>
                    <a:pt x="7" y="44"/>
                  </a:lnTo>
                  <a:lnTo>
                    <a:pt x="3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7" y="13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13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2" y="14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14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6" y="58"/>
                  </a:lnTo>
                  <a:lnTo>
                    <a:pt x="39" y="58"/>
                  </a:lnTo>
                  <a:lnTo>
                    <a:pt x="39" y="55"/>
                  </a:lnTo>
                  <a:lnTo>
                    <a:pt x="4" y="55"/>
                  </a:lnTo>
                  <a:lnTo>
                    <a:pt x="4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3" y="45"/>
                  </a:lnTo>
                  <a:lnTo>
                    <a:pt x="18" y="31"/>
                  </a:lnTo>
                  <a:lnTo>
                    <a:pt x="15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17" name="Freeform 877"/>
            <p:cNvSpPr>
              <a:spLocks/>
            </p:cNvSpPr>
            <p:nvPr/>
          </p:nvSpPr>
          <p:spPr bwMode="auto">
            <a:xfrm>
              <a:off x="3725" y="1402"/>
              <a:ext cx="1" cy="238"/>
            </a:xfrm>
            <a:custGeom>
              <a:avLst/>
              <a:gdLst>
                <a:gd name="T0" fmla="*/ 238 h 238"/>
                <a:gd name="T1" fmla="*/ 0 h 238"/>
                <a:gd name="T2" fmla="*/ 238 h 2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8">
                  <a:moveTo>
                    <a:pt x="0" y="238"/>
                  </a:moveTo>
                  <a:lnTo>
                    <a:pt x="0" y="0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18" name="Line 878"/>
            <p:cNvSpPr>
              <a:spLocks noChangeShapeType="1"/>
            </p:cNvSpPr>
            <p:nvPr/>
          </p:nvSpPr>
          <p:spPr bwMode="auto">
            <a:xfrm flipV="1">
              <a:off x="3725" y="1402"/>
              <a:ext cx="1" cy="2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19" name="Rectangle 879"/>
            <p:cNvSpPr>
              <a:spLocks noChangeArrowheads="1"/>
            </p:cNvSpPr>
            <p:nvPr/>
          </p:nvSpPr>
          <p:spPr bwMode="auto">
            <a:xfrm>
              <a:off x="3720" y="1402"/>
              <a:ext cx="11" cy="23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20" name="Freeform 880"/>
            <p:cNvSpPr>
              <a:spLocks/>
            </p:cNvSpPr>
            <p:nvPr/>
          </p:nvSpPr>
          <p:spPr bwMode="auto">
            <a:xfrm>
              <a:off x="3720" y="1402"/>
              <a:ext cx="11" cy="238"/>
            </a:xfrm>
            <a:custGeom>
              <a:avLst/>
              <a:gdLst>
                <a:gd name="T0" fmla="*/ 11 w 11"/>
                <a:gd name="T1" fmla="*/ 238 h 238"/>
                <a:gd name="T2" fmla="*/ 11 w 11"/>
                <a:gd name="T3" fmla="*/ 0 h 238"/>
                <a:gd name="T4" fmla="*/ 0 w 11"/>
                <a:gd name="T5" fmla="*/ 0 h 238"/>
                <a:gd name="T6" fmla="*/ 0 w 11"/>
                <a:gd name="T7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38">
                  <a:moveTo>
                    <a:pt x="11" y="238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21" name="Freeform 881"/>
            <p:cNvSpPr>
              <a:spLocks/>
            </p:cNvSpPr>
            <p:nvPr/>
          </p:nvSpPr>
          <p:spPr bwMode="auto">
            <a:xfrm>
              <a:off x="3708" y="1356"/>
              <a:ext cx="34" cy="57"/>
            </a:xfrm>
            <a:custGeom>
              <a:avLst/>
              <a:gdLst>
                <a:gd name="T0" fmla="*/ 10 w 34"/>
                <a:gd name="T1" fmla="*/ 29 h 57"/>
                <a:gd name="T2" fmla="*/ 10 w 34"/>
                <a:gd name="T3" fmla="*/ 29 h 57"/>
                <a:gd name="T4" fmla="*/ 5 w 34"/>
                <a:gd name="T5" fmla="*/ 45 h 57"/>
                <a:gd name="T6" fmla="*/ 0 w 34"/>
                <a:gd name="T7" fmla="*/ 57 h 57"/>
                <a:gd name="T8" fmla="*/ 34 w 34"/>
                <a:gd name="T9" fmla="*/ 57 h 57"/>
                <a:gd name="T10" fmla="*/ 34 w 34"/>
                <a:gd name="T11" fmla="*/ 57 h 57"/>
                <a:gd name="T12" fmla="*/ 30 w 34"/>
                <a:gd name="T13" fmla="*/ 46 h 57"/>
                <a:gd name="T14" fmla="*/ 24 w 34"/>
                <a:gd name="T15" fmla="*/ 29 h 57"/>
                <a:gd name="T16" fmla="*/ 24 w 34"/>
                <a:gd name="T17" fmla="*/ 29 h 57"/>
                <a:gd name="T18" fmla="*/ 19 w 34"/>
                <a:gd name="T19" fmla="*/ 12 h 57"/>
                <a:gd name="T20" fmla="*/ 17 w 34"/>
                <a:gd name="T21" fmla="*/ 0 h 57"/>
                <a:gd name="T22" fmla="*/ 17 w 34"/>
                <a:gd name="T23" fmla="*/ 0 h 57"/>
                <a:gd name="T24" fmla="*/ 14 w 34"/>
                <a:gd name="T25" fmla="*/ 12 h 57"/>
                <a:gd name="T26" fmla="*/ 10 w 34"/>
                <a:gd name="T27" fmla="*/ 29 h 57"/>
                <a:gd name="T28" fmla="*/ 10 w 34"/>
                <a:gd name="T2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7">
                  <a:moveTo>
                    <a:pt x="10" y="29"/>
                  </a:moveTo>
                  <a:lnTo>
                    <a:pt x="10" y="29"/>
                  </a:lnTo>
                  <a:lnTo>
                    <a:pt x="5" y="45"/>
                  </a:lnTo>
                  <a:lnTo>
                    <a:pt x="0" y="57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30" y="46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19" y="1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12"/>
                  </a:lnTo>
                  <a:lnTo>
                    <a:pt x="10" y="29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22" name="Freeform 882"/>
            <p:cNvSpPr>
              <a:spLocks/>
            </p:cNvSpPr>
            <p:nvPr/>
          </p:nvSpPr>
          <p:spPr bwMode="auto">
            <a:xfrm>
              <a:off x="3704" y="1356"/>
              <a:ext cx="42" cy="60"/>
            </a:xfrm>
            <a:custGeom>
              <a:avLst/>
              <a:gdLst>
                <a:gd name="T0" fmla="*/ 14 w 42"/>
                <a:gd name="T1" fmla="*/ 29 h 60"/>
                <a:gd name="T2" fmla="*/ 11 w 42"/>
                <a:gd name="T3" fmla="*/ 29 h 60"/>
                <a:gd name="T4" fmla="*/ 11 w 42"/>
                <a:gd name="T5" fmla="*/ 29 h 60"/>
                <a:gd name="T6" fmla="*/ 6 w 42"/>
                <a:gd name="T7" fmla="*/ 43 h 60"/>
                <a:gd name="T8" fmla="*/ 2 w 42"/>
                <a:gd name="T9" fmla="*/ 56 h 60"/>
                <a:gd name="T10" fmla="*/ 0 w 42"/>
                <a:gd name="T11" fmla="*/ 60 h 60"/>
                <a:gd name="T12" fmla="*/ 4 w 42"/>
                <a:gd name="T13" fmla="*/ 60 h 60"/>
                <a:gd name="T14" fmla="*/ 38 w 42"/>
                <a:gd name="T15" fmla="*/ 60 h 60"/>
                <a:gd name="T16" fmla="*/ 42 w 42"/>
                <a:gd name="T17" fmla="*/ 60 h 60"/>
                <a:gd name="T18" fmla="*/ 41 w 42"/>
                <a:gd name="T19" fmla="*/ 56 h 60"/>
                <a:gd name="T20" fmla="*/ 41 w 42"/>
                <a:gd name="T21" fmla="*/ 56 h 60"/>
                <a:gd name="T22" fmla="*/ 37 w 42"/>
                <a:gd name="T23" fmla="*/ 45 h 60"/>
                <a:gd name="T24" fmla="*/ 37 w 42"/>
                <a:gd name="T25" fmla="*/ 45 h 60"/>
                <a:gd name="T26" fmla="*/ 31 w 42"/>
                <a:gd name="T27" fmla="*/ 29 h 60"/>
                <a:gd name="T28" fmla="*/ 31 w 42"/>
                <a:gd name="T29" fmla="*/ 29 h 60"/>
                <a:gd name="T30" fmla="*/ 25 w 42"/>
                <a:gd name="T31" fmla="*/ 12 h 60"/>
                <a:gd name="T32" fmla="*/ 24 w 42"/>
                <a:gd name="T33" fmla="*/ 0 h 60"/>
                <a:gd name="T34" fmla="*/ 18 w 42"/>
                <a:gd name="T35" fmla="*/ 0 h 60"/>
                <a:gd name="T36" fmla="*/ 18 w 42"/>
                <a:gd name="T37" fmla="*/ 0 h 60"/>
                <a:gd name="T38" fmla="*/ 16 w 42"/>
                <a:gd name="T39" fmla="*/ 12 h 60"/>
                <a:gd name="T40" fmla="*/ 11 w 42"/>
                <a:gd name="T41" fmla="*/ 29 h 60"/>
                <a:gd name="T42" fmla="*/ 14 w 42"/>
                <a:gd name="T43" fmla="*/ 29 h 60"/>
                <a:gd name="T44" fmla="*/ 17 w 42"/>
                <a:gd name="T45" fmla="*/ 31 h 60"/>
                <a:gd name="T46" fmla="*/ 17 w 42"/>
                <a:gd name="T47" fmla="*/ 31 h 60"/>
                <a:gd name="T48" fmla="*/ 21 w 42"/>
                <a:gd name="T49" fmla="*/ 14 h 60"/>
                <a:gd name="T50" fmla="*/ 24 w 42"/>
                <a:gd name="T51" fmla="*/ 0 h 60"/>
                <a:gd name="T52" fmla="*/ 21 w 42"/>
                <a:gd name="T53" fmla="*/ 0 h 60"/>
                <a:gd name="T54" fmla="*/ 18 w 42"/>
                <a:gd name="T55" fmla="*/ 0 h 60"/>
                <a:gd name="T56" fmla="*/ 18 w 42"/>
                <a:gd name="T57" fmla="*/ 0 h 60"/>
                <a:gd name="T58" fmla="*/ 21 w 42"/>
                <a:gd name="T59" fmla="*/ 14 h 60"/>
                <a:gd name="T60" fmla="*/ 25 w 42"/>
                <a:gd name="T61" fmla="*/ 31 h 60"/>
                <a:gd name="T62" fmla="*/ 25 w 42"/>
                <a:gd name="T63" fmla="*/ 31 h 60"/>
                <a:gd name="T64" fmla="*/ 31 w 42"/>
                <a:gd name="T65" fmla="*/ 47 h 60"/>
                <a:gd name="T66" fmla="*/ 31 w 42"/>
                <a:gd name="T67" fmla="*/ 47 h 60"/>
                <a:gd name="T68" fmla="*/ 35 w 42"/>
                <a:gd name="T69" fmla="*/ 59 h 60"/>
                <a:gd name="T70" fmla="*/ 38 w 42"/>
                <a:gd name="T71" fmla="*/ 57 h 60"/>
                <a:gd name="T72" fmla="*/ 38 w 42"/>
                <a:gd name="T73" fmla="*/ 54 h 60"/>
                <a:gd name="T74" fmla="*/ 4 w 42"/>
                <a:gd name="T75" fmla="*/ 54 h 60"/>
                <a:gd name="T76" fmla="*/ 4 w 42"/>
                <a:gd name="T77" fmla="*/ 57 h 60"/>
                <a:gd name="T78" fmla="*/ 6 w 42"/>
                <a:gd name="T79" fmla="*/ 59 h 60"/>
                <a:gd name="T80" fmla="*/ 6 w 42"/>
                <a:gd name="T81" fmla="*/ 59 h 60"/>
                <a:gd name="T82" fmla="*/ 11 w 42"/>
                <a:gd name="T83" fmla="*/ 45 h 60"/>
                <a:gd name="T84" fmla="*/ 17 w 42"/>
                <a:gd name="T85" fmla="*/ 31 h 60"/>
                <a:gd name="T86" fmla="*/ 14 w 42"/>
                <a:gd name="T8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" h="60">
                  <a:moveTo>
                    <a:pt x="14" y="29"/>
                  </a:moveTo>
                  <a:lnTo>
                    <a:pt x="11" y="29"/>
                  </a:lnTo>
                  <a:lnTo>
                    <a:pt x="11" y="29"/>
                  </a:lnTo>
                  <a:lnTo>
                    <a:pt x="6" y="43"/>
                  </a:lnTo>
                  <a:lnTo>
                    <a:pt x="2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5" y="1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12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1" y="1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14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5" y="59"/>
                  </a:lnTo>
                  <a:lnTo>
                    <a:pt x="38" y="57"/>
                  </a:lnTo>
                  <a:lnTo>
                    <a:pt x="38" y="54"/>
                  </a:lnTo>
                  <a:lnTo>
                    <a:pt x="4" y="54"/>
                  </a:lnTo>
                  <a:lnTo>
                    <a:pt x="4" y="57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11" y="45"/>
                  </a:lnTo>
                  <a:lnTo>
                    <a:pt x="17" y="31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23" name="Freeform 883"/>
            <p:cNvSpPr>
              <a:spLocks/>
            </p:cNvSpPr>
            <p:nvPr/>
          </p:nvSpPr>
          <p:spPr bwMode="auto">
            <a:xfrm>
              <a:off x="3704" y="1356"/>
              <a:ext cx="42" cy="60"/>
            </a:xfrm>
            <a:custGeom>
              <a:avLst/>
              <a:gdLst>
                <a:gd name="T0" fmla="*/ 14 w 42"/>
                <a:gd name="T1" fmla="*/ 29 h 60"/>
                <a:gd name="T2" fmla="*/ 11 w 42"/>
                <a:gd name="T3" fmla="*/ 29 h 60"/>
                <a:gd name="T4" fmla="*/ 11 w 42"/>
                <a:gd name="T5" fmla="*/ 29 h 60"/>
                <a:gd name="T6" fmla="*/ 6 w 42"/>
                <a:gd name="T7" fmla="*/ 43 h 60"/>
                <a:gd name="T8" fmla="*/ 2 w 42"/>
                <a:gd name="T9" fmla="*/ 56 h 60"/>
                <a:gd name="T10" fmla="*/ 0 w 42"/>
                <a:gd name="T11" fmla="*/ 60 h 60"/>
                <a:gd name="T12" fmla="*/ 4 w 42"/>
                <a:gd name="T13" fmla="*/ 60 h 60"/>
                <a:gd name="T14" fmla="*/ 38 w 42"/>
                <a:gd name="T15" fmla="*/ 60 h 60"/>
                <a:gd name="T16" fmla="*/ 42 w 42"/>
                <a:gd name="T17" fmla="*/ 60 h 60"/>
                <a:gd name="T18" fmla="*/ 41 w 42"/>
                <a:gd name="T19" fmla="*/ 56 h 60"/>
                <a:gd name="T20" fmla="*/ 41 w 42"/>
                <a:gd name="T21" fmla="*/ 56 h 60"/>
                <a:gd name="T22" fmla="*/ 37 w 42"/>
                <a:gd name="T23" fmla="*/ 45 h 60"/>
                <a:gd name="T24" fmla="*/ 37 w 42"/>
                <a:gd name="T25" fmla="*/ 45 h 60"/>
                <a:gd name="T26" fmla="*/ 31 w 42"/>
                <a:gd name="T27" fmla="*/ 29 h 60"/>
                <a:gd name="T28" fmla="*/ 31 w 42"/>
                <a:gd name="T29" fmla="*/ 29 h 60"/>
                <a:gd name="T30" fmla="*/ 25 w 42"/>
                <a:gd name="T31" fmla="*/ 12 h 60"/>
                <a:gd name="T32" fmla="*/ 24 w 42"/>
                <a:gd name="T33" fmla="*/ 0 h 60"/>
                <a:gd name="T34" fmla="*/ 18 w 42"/>
                <a:gd name="T35" fmla="*/ 0 h 60"/>
                <a:gd name="T36" fmla="*/ 18 w 42"/>
                <a:gd name="T37" fmla="*/ 0 h 60"/>
                <a:gd name="T38" fmla="*/ 16 w 42"/>
                <a:gd name="T39" fmla="*/ 12 h 60"/>
                <a:gd name="T40" fmla="*/ 11 w 42"/>
                <a:gd name="T41" fmla="*/ 29 h 60"/>
                <a:gd name="T42" fmla="*/ 14 w 42"/>
                <a:gd name="T43" fmla="*/ 29 h 60"/>
                <a:gd name="T44" fmla="*/ 17 w 42"/>
                <a:gd name="T45" fmla="*/ 31 h 60"/>
                <a:gd name="T46" fmla="*/ 17 w 42"/>
                <a:gd name="T47" fmla="*/ 31 h 60"/>
                <a:gd name="T48" fmla="*/ 21 w 42"/>
                <a:gd name="T49" fmla="*/ 14 h 60"/>
                <a:gd name="T50" fmla="*/ 24 w 42"/>
                <a:gd name="T51" fmla="*/ 0 h 60"/>
                <a:gd name="T52" fmla="*/ 21 w 42"/>
                <a:gd name="T53" fmla="*/ 0 h 60"/>
                <a:gd name="T54" fmla="*/ 18 w 42"/>
                <a:gd name="T55" fmla="*/ 0 h 60"/>
                <a:gd name="T56" fmla="*/ 18 w 42"/>
                <a:gd name="T57" fmla="*/ 0 h 60"/>
                <a:gd name="T58" fmla="*/ 21 w 42"/>
                <a:gd name="T59" fmla="*/ 14 h 60"/>
                <a:gd name="T60" fmla="*/ 25 w 42"/>
                <a:gd name="T61" fmla="*/ 31 h 60"/>
                <a:gd name="T62" fmla="*/ 25 w 42"/>
                <a:gd name="T63" fmla="*/ 31 h 60"/>
                <a:gd name="T64" fmla="*/ 31 w 42"/>
                <a:gd name="T65" fmla="*/ 47 h 60"/>
                <a:gd name="T66" fmla="*/ 31 w 42"/>
                <a:gd name="T67" fmla="*/ 47 h 60"/>
                <a:gd name="T68" fmla="*/ 35 w 42"/>
                <a:gd name="T69" fmla="*/ 59 h 60"/>
                <a:gd name="T70" fmla="*/ 38 w 42"/>
                <a:gd name="T71" fmla="*/ 57 h 60"/>
                <a:gd name="T72" fmla="*/ 38 w 42"/>
                <a:gd name="T73" fmla="*/ 54 h 60"/>
                <a:gd name="T74" fmla="*/ 4 w 42"/>
                <a:gd name="T75" fmla="*/ 54 h 60"/>
                <a:gd name="T76" fmla="*/ 4 w 42"/>
                <a:gd name="T77" fmla="*/ 57 h 60"/>
                <a:gd name="T78" fmla="*/ 6 w 42"/>
                <a:gd name="T79" fmla="*/ 59 h 60"/>
                <a:gd name="T80" fmla="*/ 6 w 42"/>
                <a:gd name="T81" fmla="*/ 59 h 60"/>
                <a:gd name="T82" fmla="*/ 11 w 42"/>
                <a:gd name="T83" fmla="*/ 45 h 60"/>
                <a:gd name="T84" fmla="*/ 17 w 42"/>
                <a:gd name="T85" fmla="*/ 31 h 60"/>
                <a:gd name="T86" fmla="*/ 14 w 42"/>
                <a:gd name="T8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" h="60">
                  <a:moveTo>
                    <a:pt x="14" y="29"/>
                  </a:moveTo>
                  <a:lnTo>
                    <a:pt x="11" y="29"/>
                  </a:lnTo>
                  <a:lnTo>
                    <a:pt x="11" y="29"/>
                  </a:lnTo>
                  <a:lnTo>
                    <a:pt x="6" y="43"/>
                  </a:lnTo>
                  <a:lnTo>
                    <a:pt x="2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5" y="1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12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1" y="1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14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5" y="59"/>
                  </a:lnTo>
                  <a:lnTo>
                    <a:pt x="38" y="57"/>
                  </a:lnTo>
                  <a:lnTo>
                    <a:pt x="38" y="54"/>
                  </a:lnTo>
                  <a:lnTo>
                    <a:pt x="4" y="54"/>
                  </a:lnTo>
                  <a:lnTo>
                    <a:pt x="4" y="57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11" y="45"/>
                  </a:lnTo>
                  <a:lnTo>
                    <a:pt x="17" y="31"/>
                  </a:lnTo>
                  <a:lnTo>
                    <a:pt x="14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24" name="Freeform 884"/>
            <p:cNvSpPr>
              <a:spLocks/>
            </p:cNvSpPr>
            <p:nvPr/>
          </p:nvSpPr>
          <p:spPr bwMode="auto">
            <a:xfrm>
              <a:off x="3146" y="1580"/>
              <a:ext cx="1" cy="276"/>
            </a:xfrm>
            <a:custGeom>
              <a:avLst/>
              <a:gdLst>
                <a:gd name="T0" fmla="*/ 276 h 276"/>
                <a:gd name="T1" fmla="*/ 0 h 276"/>
                <a:gd name="T2" fmla="*/ 276 h 27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6">
                  <a:moveTo>
                    <a:pt x="0" y="276"/>
                  </a:move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25" name="Line 885"/>
            <p:cNvSpPr>
              <a:spLocks noChangeShapeType="1"/>
            </p:cNvSpPr>
            <p:nvPr/>
          </p:nvSpPr>
          <p:spPr bwMode="auto">
            <a:xfrm flipV="1">
              <a:off x="3146" y="1580"/>
              <a:ext cx="1" cy="27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26" name="Rectangle 886"/>
            <p:cNvSpPr>
              <a:spLocks noChangeArrowheads="1"/>
            </p:cNvSpPr>
            <p:nvPr/>
          </p:nvSpPr>
          <p:spPr bwMode="auto">
            <a:xfrm>
              <a:off x="3140" y="1580"/>
              <a:ext cx="11" cy="27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27" name="Freeform 887"/>
            <p:cNvSpPr>
              <a:spLocks/>
            </p:cNvSpPr>
            <p:nvPr/>
          </p:nvSpPr>
          <p:spPr bwMode="auto">
            <a:xfrm>
              <a:off x="3140" y="1580"/>
              <a:ext cx="11" cy="276"/>
            </a:xfrm>
            <a:custGeom>
              <a:avLst/>
              <a:gdLst>
                <a:gd name="T0" fmla="*/ 11 w 11"/>
                <a:gd name="T1" fmla="*/ 276 h 276"/>
                <a:gd name="T2" fmla="*/ 11 w 11"/>
                <a:gd name="T3" fmla="*/ 0 h 276"/>
                <a:gd name="T4" fmla="*/ 0 w 11"/>
                <a:gd name="T5" fmla="*/ 0 h 276"/>
                <a:gd name="T6" fmla="*/ 0 w 11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76">
                  <a:moveTo>
                    <a:pt x="11" y="276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28" name="Freeform 888"/>
            <p:cNvSpPr>
              <a:spLocks/>
            </p:cNvSpPr>
            <p:nvPr/>
          </p:nvSpPr>
          <p:spPr bwMode="auto">
            <a:xfrm>
              <a:off x="3129" y="1534"/>
              <a:ext cx="34" cy="57"/>
            </a:xfrm>
            <a:custGeom>
              <a:avLst/>
              <a:gdLst>
                <a:gd name="T0" fmla="*/ 10 w 34"/>
                <a:gd name="T1" fmla="*/ 30 h 57"/>
                <a:gd name="T2" fmla="*/ 10 w 34"/>
                <a:gd name="T3" fmla="*/ 30 h 57"/>
                <a:gd name="T4" fmla="*/ 4 w 34"/>
                <a:gd name="T5" fmla="*/ 44 h 57"/>
                <a:gd name="T6" fmla="*/ 0 w 34"/>
                <a:gd name="T7" fmla="*/ 57 h 57"/>
                <a:gd name="T8" fmla="*/ 34 w 34"/>
                <a:gd name="T9" fmla="*/ 57 h 57"/>
                <a:gd name="T10" fmla="*/ 34 w 34"/>
                <a:gd name="T11" fmla="*/ 57 h 57"/>
                <a:gd name="T12" fmla="*/ 29 w 34"/>
                <a:gd name="T13" fmla="*/ 46 h 57"/>
                <a:gd name="T14" fmla="*/ 24 w 34"/>
                <a:gd name="T15" fmla="*/ 30 h 57"/>
                <a:gd name="T16" fmla="*/ 24 w 34"/>
                <a:gd name="T17" fmla="*/ 30 h 57"/>
                <a:gd name="T18" fmla="*/ 18 w 34"/>
                <a:gd name="T19" fmla="*/ 14 h 57"/>
                <a:gd name="T20" fmla="*/ 17 w 34"/>
                <a:gd name="T21" fmla="*/ 0 h 57"/>
                <a:gd name="T22" fmla="*/ 17 w 34"/>
                <a:gd name="T23" fmla="*/ 0 h 57"/>
                <a:gd name="T24" fmla="*/ 14 w 34"/>
                <a:gd name="T25" fmla="*/ 14 h 57"/>
                <a:gd name="T26" fmla="*/ 10 w 34"/>
                <a:gd name="T27" fmla="*/ 30 h 57"/>
                <a:gd name="T28" fmla="*/ 10 w 34"/>
                <a:gd name="T2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7">
                  <a:moveTo>
                    <a:pt x="10" y="30"/>
                  </a:moveTo>
                  <a:lnTo>
                    <a:pt x="10" y="30"/>
                  </a:lnTo>
                  <a:lnTo>
                    <a:pt x="4" y="44"/>
                  </a:lnTo>
                  <a:lnTo>
                    <a:pt x="0" y="57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29" y="4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8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14"/>
                  </a:lnTo>
                  <a:lnTo>
                    <a:pt x="1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29" name="Freeform 889"/>
            <p:cNvSpPr>
              <a:spLocks/>
            </p:cNvSpPr>
            <p:nvPr/>
          </p:nvSpPr>
          <p:spPr bwMode="auto">
            <a:xfrm>
              <a:off x="3125" y="1534"/>
              <a:ext cx="42" cy="60"/>
            </a:xfrm>
            <a:custGeom>
              <a:avLst/>
              <a:gdLst>
                <a:gd name="T0" fmla="*/ 14 w 42"/>
                <a:gd name="T1" fmla="*/ 30 h 60"/>
                <a:gd name="T2" fmla="*/ 11 w 42"/>
                <a:gd name="T3" fmla="*/ 29 h 60"/>
                <a:gd name="T4" fmla="*/ 11 w 42"/>
                <a:gd name="T5" fmla="*/ 29 h 60"/>
                <a:gd name="T6" fmla="*/ 5 w 42"/>
                <a:gd name="T7" fmla="*/ 43 h 60"/>
                <a:gd name="T8" fmla="*/ 1 w 42"/>
                <a:gd name="T9" fmla="*/ 56 h 60"/>
                <a:gd name="T10" fmla="*/ 0 w 42"/>
                <a:gd name="T11" fmla="*/ 60 h 60"/>
                <a:gd name="T12" fmla="*/ 4 w 42"/>
                <a:gd name="T13" fmla="*/ 60 h 60"/>
                <a:gd name="T14" fmla="*/ 38 w 42"/>
                <a:gd name="T15" fmla="*/ 60 h 60"/>
                <a:gd name="T16" fmla="*/ 42 w 42"/>
                <a:gd name="T17" fmla="*/ 60 h 60"/>
                <a:gd name="T18" fmla="*/ 40 w 42"/>
                <a:gd name="T19" fmla="*/ 56 h 60"/>
                <a:gd name="T20" fmla="*/ 40 w 42"/>
                <a:gd name="T21" fmla="*/ 56 h 60"/>
                <a:gd name="T22" fmla="*/ 36 w 42"/>
                <a:gd name="T23" fmla="*/ 46 h 60"/>
                <a:gd name="T24" fmla="*/ 36 w 42"/>
                <a:gd name="T25" fmla="*/ 46 h 60"/>
                <a:gd name="T26" fmla="*/ 31 w 42"/>
                <a:gd name="T27" fmla="*/ 29 h 60"/>
                <a:gd name="T28" fmla="*/ 31 w 42"/>
                <a:gd name="T29" fmla="*/ 29 h 60"/>
                <a:gd name="T30" fmla="*/ 25 w 42"/>
                <a:gd name="T31" fmla="*/ 12 h 60"/>
                <a:gd name="T32" fmla="*/ 24 w 42"/>
                <a:gd name="T33" fmla="*/ 0 h 60"/>
                <a:gd name="T34" fmla="*/ 18 w 42"/>
                <a:gd name="T35" fmla="*/ 0 h 60"/>
                <a:gd name="T36" fmla="*/ 18 w 42"/>
                <a:gd name="T37" fmla="*/ 0 h 60"/>
                <a:gd name="T38" fmla="*/ 15 w 42"/>
                <a:gd name="T39" fmla="*/ 12 h 60"/>
                <a:gd name="T40" fmla="*/ 11 w 42"/>
                <a:gd name="T41" fmla="*/ 29 h 60"/>
                <a:gd name="T42" fmla="*/ 14 w 42"/>
                <a:gd name="T43" fmla="*/ 30 h 60"/>
                <a:gd name="T44" fmla="*/ 17 w 42"/>
                <a:gd name="T45" fmla="*/ 30 h 60"/>
                <a:gd name="T46" fmla="*/ 17 w 42"/>
                <a:gd name="T47" fmla="*/ 30 h 60"/>
                <a:gd name="T48" fmla="*/ 21 w 42"/>
                <a:gd name="T49" fmla="*/ 14 h 60"/>
                <a:gd name="T50" fmla="*/ 24 w 42"/>
                <a:gd name="T51" fmla="*/ 1 h 60"/>
                <a:gd name="T52" fmla="*/ 21 w 42"/>
                <a:gd name="T53" fmla="*/ 0 h 60"/>
                <a:gd name="T54" fmla="*/ 18 w 42"/>
                <a:gd name="T55" fmla="*/ 1 h 60"/>
                <a:gd name="T56" fmla="*/ 18 w 42"/>
                <a:gd name="T57" fmla="*/ 1 h 60"/>
                <a:gd name="T58" fmla="*/ 19 w 42"/>
                <a:gd name="T59" fmla="*/ 14 h 60"/>
                <a:gd name="T60" fmla="*/ 25 w 42"/>
                <a:gd name="T61" fmla="*/ 30 h 60"/>
                <a:gd name="T62" fmla="*/ 25 w 42"/>
                <a:gd name="T63" fmla="*/ 30 h 60"/>
                <a:gd name="T64" fmla="*/ 31 w 42"/>
                <a:gd name="T65" fmla="*/ 47 h 60"/>
                <a:gd name="T66" fmla="*/ 31 w 42"/>
                <a:gd name="T67" fmla="*/ 47 h 60"/>
                <a:gd name="T68" fmla="*/ 35 w 42"/>
                <a:gd name="T69" fmla="*/ 58 h 60"/>
                <a:gd name="T70" fmla="*/ 38 w 42"/>
                <a:gd name="T71" fmla="*/ 57 h 60"/>
                <a:gd name="T72" fmla="*/ 38 w 42"/>
                <a:gd name="T73" fmla="*/ 54 h 60"/>
                <a:gd name="T74" fmla="*/ 4 w 42"/>
                <a:gd name="T75" fmla="*/ 54 h 60"/>
                <a:gd name="T76" fmla="*/ 4 w 42"/>
                <a:gd name="T77" fmla="*/ 57 h 60"/>
                <a:gd name="T78" fmla="*/ 5 w 42"/>
                <a:gd name="T79" fmla="*/ 58 h 60"/>
                <a:gd name="T80" fmla="*/ 5 w 42"/>
                <a:gd name="T81" fmla="*/ 58 h 60"/>
                <a:gd name="T82" fmla="*/ 11 w 42"/>
                <a:gd name="T83" fmla="*/ 46 h 60"/>
                <a:gd name="T84" fmla="*/ 17 w 42"/>
                <a:gd name="T85" fmla="*/ 30 h 60"/>
                <a:gd name="T86" fmla="*/ 14 w 42"/>
                <a:gd name="T8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" h="60">
                  <a:moveTo>
                    <a:pt x="14" y="30"/>
                  </a:moveTo>
                  <a:lnTo>
                    <a:pt x="11" y="29"/>
                  </a:lnTo>
                  <a:lnTo>
                    <a:pt x="11" y="29"/>
                  </a:lnTo>
                  <a:lnTo>
                    <a:pt x="5" y="4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5" y="1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12"/>
                  </a:lnTo>
                  <a:lnTo>
                    <a:pt x="11" y="29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21" y="14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4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5" y="58"/>
                  </a:lnTo>
                  <a:lnTo>
                    <a:pt x="38" y="57"/>
                  </a:lnTo>
                  <a:lnTo>
                    <a:pt x="38" y="54"/>
                  </a:lnTo>
                  <a:lnTo>
                    <a:pt x="4" y="54"/>
                  </a:lnTo>
                  <a:lnTo>
                    <a:pt x="4" y="57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11" y="46"/>
                  </a:lnTo>
                  <a:lnTo>
                    <a:pt x="17" y="30"/>
                  </a:lnTo>
                  <a:lnTo>
                    <a:pt x="14" y="3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0" name="Freeform 890"/>
            <p:cNvSpPr>
              <a:spLocks/>
            </p:cNvSpPr>
            <p:nvPr/>
          </p:nvSpPr>
          <p:spPr bwMode="auto">
            <a:xfrm>
              <a:off x="3125" y="1534"/>
              <a:ext cx="42" cy="60"/>
            </a:xfrm>
            <a:custGeom>
              <a:avLst/>
              <a:gdLst>
                <a:gd name="T0" fmla="*/ 14 w 42"/>
                <a:gd name="T1" fmla="*/ 30 h 60"/>
                <a:gd name="T2" fmla="*/ 11 w 42"/>
                <a:gd name="T3" fmla="*/ 29 h 60"/>
                <a:gd name="T4" fmla="*/ 11 w 42"/>
                <a:gd name="T5" fmla="*/ 29 h 60"/>
                <a:gd name="T6" fmla="*/ 5 w 42"/>
                <a:gd name="T7" fmla="*/ 43 h 60"/>
                <a:gd name="T8" fmla="*/ 1 w 42"/>
                <a:gd name="T9" fmla="*/ 56 h 60"/>
                <a:gd name="T10" fmla="*/ 0 w 42"/>
                <a:gd name="T11" fmla="*/ 60 h 60"/>
                <a:gd name="T12" fmla="*/ 4 w 42"/>
                <a:gd name="T13" fmla="*/ 60 h 60"/>
                <a:gd name="T14" fmla="*/ 38 w 42"/>
                <a:gd name="T15" fmla="*/ 60 h 60"/>
                <a:gd name="T16" fmla="*/ 42 w 42"/>
                <a:gd name="T17" fmla="*/ 60 h 60"/>
                <a:gd name="T18" fmla="*/ 40 w 42"/>
                <a:gd name="T19" fmla="*/ 56 h 60"/>
                <a:gd name="T20" fmla="*/ 40 w 42"/>
                <a:gd name="T21" fmla="*/ 56 h 60"/>
                <a:gd name="T22" fmla="*/ 36 w 42"/>
                <a:gd name="T23" fmla="*/ 46 h 60"/>
                <a:gd name="T24" fmla="*/ 36 w 42"/>
                <a:gd name="T25" fmla="*/ 46 h 60"/>
                <a:gd name="T26" fmla="*/ 31 w 42"/>
                <a:gd name="T27" fmla="*/ 29 h 60"/>
                <a:gd name="T28" fmla="*/ 31 w 42"/>
                <a:gd name="T29" fmla="*/ 29 h 60"/>
                <a:gd name="T30" fmla="*/ 25 w 42"/>
                <a:gd name="T31" fmla="*/ 12 h 60"/>
                <a:gd name="T32" fmla="*/ 24 w 42"/>
                <a:gd name="T33" fmla="*/ 0 h 60"/>
                <a:gd name="T34" fmla="*/ 18 w 42"/>
                <a:gd name="T35" fmla="*/ 0 h 60"/>
                <a:gd name="T36" fmla="*/ 18 w 42"/>
                <a:gd name="T37" fmla="*/ 0 h 60"/>
                <a:gd name="T38" fmla="*/ 15 w 42"/>
                <a:gd name="T39" fmla="*/ 12 h 60"/>
                <a:gd name="T40" fmla="*/ 11 w 42"/>
                <a:gd name="T41" fmla="*/ 29 h 60"/>
                <a:gd name="T42" fmla="*/ 14 w 42"/>
                <a:gd name="T43" fmla="*/ 30 h 60"/>
                <a:gd name="T44" fmla="*/ 17 w 42"/>
                <a:gd name="T45" fmla="*/ 30 h 60"/>
                <a:gd name="T46" fmla="*/ 17 w 42"/>
                <a:gd name="T47" fmla="*/ 30 h 60"/>
                <a:gd name="T48" fmla="*/ 21 w 42"/>
                <a:gd name="T49" fmla="*/ 14 h 60"/>
                <a:gd name="T50" fmla="*/ 24 w 42"/>
                <a:gd name="T51" fmla="*/ 1 h 60"/>
                <a:gd name="T52" fmla="*/ 21 w 42"/>
                <a:gd name="T53" fmla="*/ 0 h 60"/>
                <a:gd name="T54" fmla="*/ 18 w 42"/>
                <a:gd name="T55" fmla="*/ 1 h 60"/>
                <a:gd name="T56" fmla="*/ 18 w 42"/>
                <a:gd name="T57" fmla="*/ 1 h 60"/>
                <a:gd name="T58" fmla="*/ 19 w 42"/>
                <a:gd name="T59" fmla="*/ 14 h 60"/>
                <a:gd name="T60" fmla="*/ 25 w 42"/>
                <a:gd name="T61" fmla="*/ 30 h 60"/>
                <a:gd name="T62" fmla="*/ 25 w 42"/>
                <a:gd name="T63" fmla="*/ 30 h 60"/>
                <a:gd name="T64" fmla="*/ 31 w 42"/>
                <a:gd name="T65" fmla="*/ 47 h 60"/>
                <a:gd name="T66" fmla="*/ 31 w 42"/>
                <a:gd name="T67" fmla="*/ 47 h 60"/>
                <a:gd name="T68" fmla="*/ 35 w 42"/>
                <a:gd name="T69" fmla="*/ 58 h 60"/>
                <a:gd name="T70" fmla="*/ 38 w 42"/>
                <a:gd name="T71" fmla="*/ 57 h 60"/>
                <a:gd name="T72" fmla="*/ 38 w 42"/>
                <a:gd name="T73" fmla="*/ 54 h 60"/>
                <a:gd name="T74" fmla="*/ 4 w 42"/>
                <a:gd name="T75" fmla="*/ 54 h 60"/>
                <a:gd name="T76" fmla="*/ 4 w 42"/>
                <a:gd name="T77" fmla="*/ 57 h 60"/>
                <a:gd name="T78" fmla="*/ 5 w 42"/>
                <a:gd name="T79" fmla="*/ 58 h 60"/>
                <a:gd name="T80" fmla="*/ 5 w 42"/>
                <a:gd name="T81" fmla="*/ 58 h 60"/>
                <a:gd name="T82" fmla="*/ 11 w 42"/>
                <a:gd name="T83" fmla="*/ 46 h 60"/>
                <a:gd name="T84" fmla="*/ 17 w 42"/>
                <a:gd name="T85" fmla="*/ 30 h 60"/>
                <a:gd name="T86" fmla="*/ 14 w 42"/>
                <a:gd name="T8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" h="60">
                  <a:moveTo>
                    <a:pt x="14" y="30"/>
                  </a:moveTo>
                  <a:lnTo>
                    <a:pt x="11" y="29"/>
                  </a:lnTo>
                  <a:lnTo>
                    <a:pt x="11" y="29"/>
                  </a:lnTo>
                  <a:lnTo>
                    <a:pt x="5" y="43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5" y="1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12"/>
                  </a:lnTo>
                  <a:lnTo>
                    <a:pt x="11" y="29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21" y="14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4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5" y="58"/>
                  </a:lnTo>
                  <a:lnTo>
                    <a:pt x="38" y="57"/>
                  </a:lnTo>
                  <a:lnTo>
                    <a:pt x="38" y="54"/>
                  </a:lnTo>
                  <a:lnTo>
                    <a:pt x="4" y="54"/>
                  </a:lnTo>
                  <a:lnTo>
                    <a:pt x="4" y="57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11" y="46"/>
                  </a:lnTo>
                  <a:lnTo>
                    <a:pt x="17" y="30"/>
                  </a:lnTo>
                  <a:lnTo>
                    <a:pt x="14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" name="Freeform 891"/>
            <p:cNvSpPr>
              <a:spLocks/>
            </p:cNvSpPr>
            <p:nvPr/>
          </p:nvSpPr>
          <p:spPr bwMode="auto">
            <a:xfrm>
              <a:off x="2488" y="1781"/>
              <a:ext cx="1" cy="317"/>
            </a:xfrm>
            <a:custGeom>
              <a:avLst/>
              <a:gdLst>
                <a:gd name="T0" fmla="*/ 317 h 317"/>
                <a:gd name="T1" fmla="*/ 0 h 317"/>
                <a:gd name="T2" fmla="*/ 317 h 3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7">
                  <a:moveTo>
                    <a:pt x="0" y="317"/>
                  </a:moveTo>
                  <a:lnTo>
                    <a:pt x="0" y="0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" name="Line 892"/>
            <p:cNvSpPr>
              <a:spLocks noChangeShapeType="1"/>
            </p:cNvSpPr>
            <p:nvPr/>
          </p:nvSpPr>
          <p:spPr bwMode="auto">
            <a:xfrm flipV="1">
              <a:off x="2488" y="1781"/>
              <a:ext cx="1" cy="3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3" name="Rectangle 893"/>
            <p:cNvSpPr>
              <a:spLocks noChangeArrowheads="1"/>
            </p:cNvSpPr>
            <p:nvPr/>
          </p:nvSpPr>
          <p:spPr bwMode="auto">
            <a:xfrm>
              <a:off x="2482" y="1781"/>
              <a:ext cx="11" cy="31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4" name="Freeform 894"/>
            <p:cNvSpPr>
              <a:spLocks/>
            </p:cNvSpPr>
            <p:nvPr/>
          </p:nvSpPr>
          <p:spPr bwMode="auto">
            <a:xfrm>
              <a:off x="2482" y="1781"/>
              <a:ext cx="11" cy="317"/>
            </a:xfrm>
            <a:custGeom>
              <a:avLst/>
              <a:gdLst>
                <a:gd name="T0" fmla="*/ 11 w 11"/>
                <a:gd name="T1" fmla="*/ 317 h 317"/>
                <a:gd name="T2" fmla="*/ 11 w 11"/>
                <a:gd name="T3" fmla="*/ 0 h 317"/>
                <a:gd name="T4" fmla="*/ 0 w 11"/>
                <a:gd name="T5" fmla="*/ 0 h 317"/>
                <a:gd name="T6" fmla="*/ 0 w 11"/>
                <a:gd name="T7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17">
                  <a:moveTo>
                    <a:pt x="11" y="317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5" name="Freeform 895"/>
            <p:cNvSpPr>
              <a:spLocks/>
            </p:cNvSpPr>
            <p:nvPr/>
          </p:nvSpPr>
          <p:spPr bwMode="auto">
            <a:xfrm>
              <a:off x="2471" y="1735"/>
              <a:ext cx="34" cy="58"/>
            </a:xfrm>
            <a:custGeom>
              <a:avLst/>
              <a:gdLst>
                <a:gd name="T0" fmla="*/ 10 w 34"/>
                <a:gd name="T1" fmla="*/ 31 h 58"/>
                <a:gd name="T2" fmla="*/ 10 w 34"/>
                <a:gd name="T3" fmla="*/ 31 h 58"/>
                <a:gd name="T4" fmla="*/ 4 w 34"/>
                <a:gd name="T5" fmla="*/ 45 h 58"/>
                <a:gd name="T6" fmla="*/ 0 w 34"/>
                <a:gd name="T7" fmla="*/ 58 h 58"/>
                <a:gd name="T8" fmla="*/ 34 w 34"/>
                <a:gd name="T9" fmla="*/ 58 h 58"/>
                <a:gd name="T10" fmla="*/ 34 w 34"/>
                <a:gd name="T11" fmla="*/ 58 h 58"/>
                <a:gd name="T12" fmla="*/ 29 w 34"/>
                <a:gd name="T13" fmla="*/ 48 h 58"/>
                <a:gd name="T14" fmla="*/ 24 w 34"/>
                <a:gd name="T15" fmla="*/ 31 h 58"/>
                <a:gd name="T16" fmla="*/ 24 w 34"/>
                <a:gd name="T17" fmla="*/ 31 h 58"/>
                <a:gd name="T18" fmla="*/ 18 w 34"/>
                <a:gd name="T19" fmla="*/ 14 h 58"/>
                <a:gd name="T20" fmla="*/ 17 w 34"/>
                <a:gd name="T21" fmla="*/ 0 h 58"/>
                <a:gd name="T22" fmla="*/ 17 w 34"/>
                <a:gd name="T23" fmla="*/ 0 h 58"/>
                <a:gd name="T24" fmla="*/ 14 w 34"/>
                <a:gd name="T25" fmla="*/ 14 h 58"/>
                <a:gd name="T26" fmla="*/ 10 w 34"/>
                <a:gd name="T27" fmla="*/ 31 h 58"/>
                <a:gd name="T28" fmla="*/ 10 w 34"/>
                <a:gd name="T29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8">
                  <a:moveTo>
                    <a:pt x="10" y="31"/>
                  </a:moveTo>
                  <a:lnTo>
                    <a:pt x="10" y="31"/>
                  </a:lnTo>
                  <a:lnTo>
                    <a:pt x="4" y="45"/>
                  </a:lnTo>
                  <a:lnTo>
                    <a:pt x="0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9" y="48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18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14"/>
                  </a:lnTo>
                  <a:lnTo>
                    <a:pt x="10" y="3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6" name="Freeform 896"/>
            <p:cNvSpPr>
              <a:spLocks/>
            </p:cNvSpPr>
            <p:nvPr/>
          </p:nvSpPr>
          <p:spPr bwMode="auto">
            <a:xfrm>
              <a:off x="2467" y="1735"/>
              <a:ext cx="42" cy="60"/>
            </a:xfrm>
            <a:custGeom>
              <a:avLst/>
              <a:gdLst>
                <a:gd name="T0" fmla="*/ 14 w 42"/>
                <a:gd name="T1" fmla="*/ 31 h 60"/>
                <a:gd name="T2" fmla="*/ 11 w 42"/>
                <a:gd name="T3" fmla="*/ 30 h 60"/>
                <a:gd name="T4" fmla="*/ 11 w 42"/>
                <a:gd name="T5" fmla="*/ 30 h 60"/>
                <a:gd name="T6" fmla="*/ 5 w 42"/>
                <a:gd name="T7" fmla="*/ 44 h 60"/>
                <a:gd name="T8" fmla="*/ 1 w 42"/>
                <a:gd name="T9" fmla="*/ 56 h 60"/>
                <a:gd name="T10" fmla="*/ 0 w 42"/>
                <a:gd name="T11" fmla="*/ 60 h 60"/>
                <a:gd name="T12" fmla="*/ 4 w 42"/>
                <a:gd name="T13" fmla="*/ 60 h 60"/>
                <a:gd name="T14" fmla="*/ 38 w 42"/>
                <a:gd name="T15" fmla="*/ 60 h 60"/>
                <a:gd name="T16" fmla="*/ 42 w 42"/>
                <a:gd name="T17" fmla="*/ 60 h 60"/>
                <a:gd name="T18" fmla="*/ 40 w 42"/>
                <a:gd name="T19" fmla="*/ 56 h 60"/>
                <a:gd name="T20" fmla="*/ 40 w 42"/>
                <a:gd name="T21" fmla="*/ 56 h 60"/>
                <a:gd name="T22" fmla="*/ 36 w 42"/>
                <a:gd name="T23" fmla="*/ 46 h 60"/>
                <a:gd name="T24" fmla="*/ 36 w 42"/>
                <a:gd name="T25" fmla="*/ 46 h 60"/>
                <a:gd name="T26" fmla="*/ 31 w 42"/>
                <a:gd name="T27" fmla="*/ 30 h 60"/>
                <a:gd name="T28" fmla="*/ 31 w 42"/>
                <a:gd name="T29" fmla="*/ 30 h 60"/>
                <a:gd name="T30" fmla="*/ 25 w 42"/>
                <a:gd name="T31" fmla="*/ 13 h 60"/>
                <a:gd name="T32" fmla="*/ 24 w 42"/>
                <a:gd name="T33" fmla="*/ 0 h 60"/>
                <a:gd name="T34" fmla="*/ 18 w 42"/>
                <a:gd name="T35" fmla="*/ 0 h 60"/>
                <a:gd name="T36" fmla="*/ 18 w 42"/>
                <a:gd name="T37" fmla="*/ 0 h 60"/>
                <a:gd name="T38" fmla="*/ 15 w 42"/>
                <a:gd name="T39" fmla="*/ 13 h 60"/>
                <a:gd name="T40" fmla="*/ 11 w 42"/>
                <a:gd name="T41" fmla="*/ 30 h 60"/>
                <a:gd name="T42" fmla="*/ 14 w 42"/>
                <a:gd name="T43" fmla="*/ 31 h 60"/>
                <a:gd name="T44" fmla="*/ 17 w 42"/>
                <a:gd name="T45" fmla="*/ 31 h 60"/>
                <a:gd name="T46" fmla="*/ 17 w 42"/>
                <a:gd name="T47" fmla="*/ 31 h 60"/>
                <a:gd name="T48" fmla="*/ 21 w 42"/>
                <a:gd name="T49" fmla="*/ 14 h 60"/>
                <a:gd name="T50" fmla="*/ 24 w 42"/>
                <a:gd name="T51" fmla="*/ 2 h 60"/>
                <a:gd name="T52" fmla="*/ 21 w 42"/>
                <a:gd name="T53" fmla="*/ 0 h 60"/>
                <a:gd name="T54" fmla="*/ 18 w 42"/>
                <a:gd name="T55" fmla="*/ 2 h 60"/>
                <a:gd name="T56" fmla="*/ 18 w 42"/>
                <a:gd name="T57" fmla="*/ 2 h 60"/>
                <a:gd name="T58" fmla="*/ 21 w 42"/>
                <a:gd name="T59" fmla="*/ 14 h 60"/>
                <a:gd name="T60" fmla="*/ 25 w 42"/>
                <a:gd name="T61" fmla="*/ 31 h 60"/>
                <a:gd name="T62" fmla="*/ 25 w 42"/>
                <a:gd name="T63" fmla="*/ 31 h 60"/>
                <a:gd name="T64" fmla="*/ 31 w 42"/>
                <a:gd name="T65" fmla="*/ 48 h 60"/>
                <a:gd name="T66" fmla="*/ 31 w 42"/>
                <a:gd name="T67" fmla="*/ 48 h 60"/>
                <a:gd name="T68" fmla="*/ 35 w 42"/>
                <a:gd name="T69" fmla="*/ 59 h 60"/>
                <a:gd name="T70" fmla="*/ 38 w 42"/>
                <a:gd name="T71" fmla="*/ 58 h 60"/>
                <a:gd name="T72" fmla="*/ 38 w 42"/>
                <a:gd name="T73" fmla="*/ 55 h 60"/>
                <a:gd name="T74" fmla="*/ 4 w 42"/>
                <a:gd name="T75" fmla="*/ 55 h 60"/>
                <a:gd name="T76" fmla="*/ 4 w 42"/>
                <a:gd name="T77" fmla="*/ 58 h 60"/>
                <a:gd name="T78" fmla="*/ 5 w 42"/>
                <a:gd name="T79" fmla="*/ 59 h 60"/>
                <a:gd name="T80" fmla="*/ 5 w 42"/>
                <a:gd name="T81" fmla="*/ 59 h 60"/>
                <a:gd name="T82" fmla="*/ 11 w 42"/>
                <a:gd name="T83" fmla="*/ 46 h 60"/>
                <a:gd name="T84" fmla="*/ 17 w 42"/>
                <a:gd name="T85" fmla="*/ 31 h 60"/>
                <a:gd name="T86" fmla="*/ 14 w 42"/>
                <a:gd name="T87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" h="60">
                  <a:moveTo>
                    <a:pt x="14" y="31"/>
                  </a:moveTo>
                  <a:lnTo>
                    <a:pt x="11" y="30"/>
                  </a:lnTo>
                  <a:lnTo>
                    <a:pt x="11" y="30"/>
                  </a:lnTo>
                  <a:lnTo>
                    <a:pt x="5" y="44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5" y="1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13"/>
                  </a:lnTo>
                  <a:lnTo>
                    <a:pt x="11" y="30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1" y="14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1" y="14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35" y="59"/>
                  </a:lnTo>
                  <a:lnTo>
                    <a:pt x="38" y="58"/>
                  </a:lnTo>
                  <a:lnTo>
                    <a:pt x="38" y="55"/>
                  </a:lnTo>
                  <a:lnTo>
                    <a:pt x="4" y="55"/>
                  </a:lnTo>
                  <a:lnTo>
                    <a:pt x="4" y="58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11" y="46"/>
                  </a:lnTo>
                  <a:lnTo>
                    <a:pt x="17" y="31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7" name="Freeform 897"/>
            <p:cNvSpPr>
              <a:spLocks/>
            </p:cNvSpPr>
            <p:nvPr/>
          </p:nvSpPr>
          <p:spPr bwMode="auto">
            <a:xfrm>
              <a:off x="2467" y="1735"/>
              <a:ext cx="42" cy="60"/>
            </a:xfrm>
            <a:custGeom>
              <a:avLst/>
              <a:gdLst>
                <a:gd name="T0" fmla="*/ 14 w 42"/>
                <a:gd name="T1" fmla="*/ 31 h 60"/>
                <a:gd name="T2" fmla="*/ 11 w 42"/>
                <a:gd name="T3" fmla="*/ 30 h 60"/>
                <a:gd name="T4" fmla="*/ 11 w 42"/>
                <a:gd name="T5" fmla="*/ 30 h 60"/>
                <a:gd name="T6" fmla="*/ 5 w 42"/>
                <a:gd name="T7" fmla="*/ 44 h 60"/>
                <a:gd name="T8" fmla="*/ 1 w 42"/>
                <a:gd name="T9" fmla="*/ 56 h 60"/>
                <a:gd name="T10" fmla="*/ 0 w 42"/>
                <a:gd name="T11" fmla="*/ 60 h 60"/>
                <a:gd name="T12" fmla="*/ 4 w 42"/>
                <a:gd name="T13" fmla="*/ 60 h 60"/>
                <a:gd name="T14" fmla="*/ 38 w 42"/>
                <a:gd name="T15" fmla="*/ 60 h 60"/>
                <a:gd name="T16" fmla="*/ 42 w 42"/>
                <a:gd name="T17" fmla="*/ 60 h 60"/>
                <a:gd name="T18" fmla="*/ 40 w 42"/>
                <a:gd name="T19" fmla="*/ 56 h 60"/>
                <a:gd name="T20" fmla="*/ 40 w 42"/>
                <a:gd name="T21" fmla="*/ 56 h 60"/>
                <a:gd name="T22" fmla="*/ 36 w 42"/>
                <a:gd name="T23" fmla="*/ 46 h 60"/>
                <a:gd name="T24" fmla="*/ 36 w 42"/>
                <a:gd name="T25" fmla="*/ 46 h 60"/>
                <a:gd name="T26" fmla="*/ 31 w 42"/>
                <a:gd name="T27" fmla="*/ 30 h 60"/>
                <a:gd name="T28" fmla="*/ 31 w 42"/>
                <a:gd name="T29" fmla="*/ 30 h 60"/>
                <a:gd name="T30" fmla="*/ 25 w 42"/>
                <a:gd name="T31" fmla="*/ 13 h 60"/>
                <a:gd name="T32" fmla="*/ 24 w 42"/>
                <a:gd name="T33" fmla="*/ 0 h 60"/>
                <a:gd name="T34" fmla="*/ 18 w 42"/>
                <a:gd name="T35" fmla="*/ 0 h 60"/>
                <a:gd name="T36" fmla="*/ 18 w 42"/>
                <a:gd name="T37" fmla="*/ 0 h 60"/>
                <a:gd name="T38" fmla="*/ 15 w 42"/>
                <a:gd name="T39" fmla="*/ 13 h 60"/>
                <a:gd name="T40" fmla="*/ 11 w 42"/>
                <a:gd name="T41" fmla="*/ 30 h 60"/>
                <a:gd name="T42" fmla="*/ 14 w 42"/>
                <a:gd name="T43" fmla="*/ 31 h 60"/>
                <a:gd name="T44" fmla="*/ 17 w 42"/>
                <a:gd name="T45" fmla="*/ 31 h 60"/>
                <a:gd name="T46" fmla="*/ 17 w 42"/>
                <a:gd name="T47" fmla="*/ 31 h 60"/>
                <a:gd name="T48" fmla="*/ 21 w 42"/>
                <a:gd name="T49" fmla="*/ 14 h 60"/>
                <a:gd name="T50" fmla="*/ 24 w 42"/>
                <a:gd name="T51" fmla="*/ 2 h 60"/>
                <a:gd name="T52" fmla="*/ 21 w 42"/>
                <a:gd name="T53" fmla="*/ 0 h 60"/>
                <a:gd name="T54" fmla="*/ 18 w 42"/>
                <a:gd name="T55" fmla="*/ 2 h 60"/>
                <a:gd name="T56" fmla="*/ 18 w 42"/>
                <a:gd name="T57" fmla="*/ 2 h 60"/>
                <a:gd name="T58" fmla="*/ 21 w 42"/>
                <a:gd name="T59" fmla="*/ 14 h 60"/>
                <a:gd name="T60" fmla="*/ 25 w 42"/>
                <a:gd name="T61" fmla="*/ 31 h 60"/>
                <a:gd name="T62" fmla="*/ 25 w 42"/>
                <a:gd name="T63" fmla="*/ 31 h 60"/>
                <a:gd name="T64" fmla="*/ 31 w 42"/>
                <a:gd name="T65" fmla="*/ 48 h 60"/>
                <a:gd name="T66" fmla="*/ 31 w 42"/>
                <a:gd name="T67" fmla="*/ 48 h 60"/>
                <a:gd name="T68" fmla="*/ 35 w 42"/>
                <a:gd name="T69" fmla="*/ 59 h 60"/>
                <a:gd name="T70" fmla="*/ 38 w 42"/>
                <a:gd name="T71" fmla="*/ 58 h 60"/>
                <a:gd name="T72" fmla="*/ 38 w 42"/>
                <a:gd name="T73" fmla="*/ 55 h 60"/>
                <a:gd name="T74" fmla="*/ 4 w 42"/>
                <a:gd name="T75" fmla="*/ 55 h 60"/>
                <a:gd name="T76" fmla="*/ 4 w 42"/>
                <a:gd name="T77" fmla="*/ 58 h 60"/>
                <a:gd name="T78" fmla="*/ 5 w 42"/>
                <a:gd name="T79" fmla="*/ 59 h 60"/>
                <a:gd name="T80" fmla="*/ 5 w 42"/>
                <a:gd name="T81" fmla="*/ 59 h 60"/>
                <a:gd name="T82" fmla="*/ 11 w 42"/>
                <a:gd name="T83" fmla="*/ 46 h 60"/>
                <a:gd name="T84" fmla="*/ 17 w 42"/>
                <a:gd name="T85" fmla="*/ 31 h 60"/>
                <a:gd name="T86" fmla="*/ 14 w 42"/>
                <a:gd name="T87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" h="60">
                  <a:moveTo>
                    <a:pt x="14" y="31"/>
                  </a:moveTo>
                  <a:lnTo>
                    <a:pt x="11" y="30"/>
                  </a:lnTo>
                  <a:lnTo>
                    <a:pt x="11" y="30"/>
                  </a:lnTo>
                  <a:lnTo>
                    <a:pt x="5" y="44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5" y="1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13"/>
                  </a:lnTo>
                  <a:lnTo>
                    <a:pt x="11" y="30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1" y="14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1" y="14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35" y="59"/>
                  </a:lnTo>
                  <a:lnTo>
                    <a:pt x="38" y="58"/>
                  </a:lnTo>
                  <a:lnTo>
                    <a:pt x="38" y="55"/>
                  </a:lnTo>
                  <a:lnTo>
                    <a:pt x="4" y="55"/>
                  </a:lnTo>
                  <a:lnTo>
                    <a:pt x="4" y="58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11" y="46"/>
                  </a:lnTo>
                  <a:lnTo>
                    <a:pt x="17" y="31"/>
                  </a:lnTo>
                  <a:lnTo>
                    <a:pt x="14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8" name="Freeform 898"/>
            <p:cNvSpPr>
              <a:spLocks/>
            </p:cNvSpPr>
            <p:nvPr/>
          </p:nvSpPr>
          <p:spPr bwMode="auto">
            <a:xfrm>
              <a:off x="1773" y="1760"/>
              <a:ext cx="257" cy="166"/>
            </a:xfrm>
            <a:custGeom>
              <a:avLst/>
              <a:gdLst>
                <a:gd name="T0" fmla="*/ 0 w 257"/>
                <a:gd name="T1" fmla="*/ 166 h 166"/>
                <a:gd name="T2" fmla="*/ 257 w 257"/>
                <a:gd name="T3" fmla="*/ 0 h 166"/>
                <a:gd name="T4" fmla="*/ 0 w 257"/>
                <a:gd name="T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7" h="166">
                  <a:moveTo>
                    <a:pt x="0" y="166"/>
                  </a:moveTo>
                  <a:lnTo>
                    <a:pt x="257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9" name="Line 899"/>
            <p:cNvSpPr>
              <a:spLocks noChangeShapeType="1"/>
            </p:cNvSpPr>
            <p:nvPr/>
          </p:nvSpPr>
          <p:spPr bwMode="auto">
            <a:xfrm flipV="1">
              <a:off x="1773" y="1760"/>
              <a:ext cx="257" cy="16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40" name="Freeform 900"/>
            <p:cNvSpPr>
              <a:spLocks/>
            </p:cNvSpPr>
            <p:nvPr/>
          </p:nvSpPr>
          <p:spPr bwMode="auto">
            <a:xfrm>
              <a:off x="1768" y="1756"/>
              <a:ext cx="265" cy="175"/>
            </a:xfrm>
            <a:custGeom>
              <a:avLst/>
              <a:gdLst>
                <a:gd name="T0" fmla="*/ 7 w 265"/>
                <a:gd name="T1" fmla="*/ 175 h 175"/>
                <a:gd name="T2" fmla="*/ 265 w 265"/>
                <a:gd name="T3" fmla="*/ 9 h 175"/>
                <a:gd name="T4" fmla="*/ 259 w 265"/>
                <a:gd name="T5" fmla="*/ 0 h 175"/>
                <a:gd name="T6" fmla="*/ 0 w 265"/>
                <a:gd name="T7" fmla="*/ 165 h 175"/>
                <a:gd name="T8" fmla="*/ 7 w 265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75">
                  <a:moveTo>
                    <a:pt x="7" y="175"/>
                  </a:moveTo>
                  <a:lnTo>
                    <a:pt x="265" y="9"/>
                  </a:lnTo>
                  <a:lnTo>
                    <a:pt x="259" y="0"/>
                  </a:lnTo>
                  <a:lnTo>
                    <a:pt x="0" y="165"/>
                  </a:lnTo>
                  <a:lnTo>
                    <a:pt x="7" y="175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41" name="Freeform 901"/>
            <p:cNvSpPr>
              <a:spLocks/>
            </p:cNvSpPr>
            <p:nvPr/>
          </p:nvSpPr>
          <p:spPr bwMode="auto">
            <a:xfrm>
              <a:off x="1768" y="1756"/>
              <a:ext cx="265" cy="175"/>
            </a:xfrm>
            <a:custGeom>
              <a:avLst/>
              <a:gdLst>
                <a:gd name="T0" fmla="*/ 7 w 265"/>
                <a:gd name="T1" fmla="*/ 175 h 175"/>
                <a:gd name="T2" fmla="*/ 265 w 265"/>
                <a:gd name="T3" fmla="*/ 9 h 175"/>
                <a:gd name="T4" fmla="*/ 259 w 265"/>
                <a:gd name="T5" fmla="*/ 0 h 175"/>
                <a:gd name="T6" fmla="*/ 0 w 265"/>
                <a:gd name="T7" fmla="*/ 16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175">
                  <a:moveTo>
                    <a:pt x="7" y="175"/>
                  </a:moveTo>
                  <a:lnTo>
                    <a:pt x="265" y="9"/>
                  </a:lnTo>
                  <a:lnTo>
                    <a:pt x="259" y="0"/>
                  </a:lnTo>
                  <a:lnTo>
                    <a:pt x="0" y="1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42" name="Freeform 902"/>
            <p:cNvSpPr>
              <a:spLocks/>
            </p:cNvSpPr>
            <p:nvPr/>
          </p:nvSpPr>
          <p:spPr bwMode="auto">
            <a:xfrm>
              <a:off x="2011" y="1737"/>
              <a:ext cx="57" cy="44"/>
            </a:xfrm>
            <a:custGeom>
              <a:avLst/>
              <a:gdLst>
                <a:gd name="T0" fmla="*/ 29 w 57"/>
                <a:gd name="T1" fmla="*/ 9 h 44"/>
                <a:gd name="T2" fmla="*/ 29 w 57"/>
                <a:gd name="T3" fmla="*/ 9 h 44"/>
                <a:gd name="T4" fmla="*/ 14 w 57"/>
                <a:gd name="T5" fmla="*/ 12 h 44"/>
                <a:gd name="T6" fmla="*/ 0 w 57"/>
                <a:gd name="T7" fmla="*/ 15 h 44"/>
                <a:gd name="T8" fmla="*/ 18 w 57"/>
                <a:gd name="T9" fmla="*/ 44 h 44"/>
                <a:gd name="T10" fmla="*/ 18 w 57"/>
                <a:gd name="T11" fmla="*/ 44 h 44"/>
                <a:gd name="T12" fmla="*/ 25 w 57"/>
                <a:gd name="T13" fmla="*/ 35 h 44"/>
                <a:gd name="T14" fmla="*/ 36 w 57"/>
                <a:gd name="T15" fmla="*/ 21 h 44"/>
                <a:gd name="T16" fmla="*/ 36 w 57"/>
                <a:gd name="T17" fmla="*/ 21 h 44"/>
                <a:gd name="T18" fmla="*/ 47 w 57"/>
                <a:gd name="T19" fmla="*/ 8 h 44"/>
                <a:gd name="T20" fmla="*/ 57 w 57"/>
                <a:gd name="T21" fmla="*/ 0 h 44"/>
                <a:gd name="T22" fmla="*/ 57 w 57"/>
                <a:gd name="T23" fmla="*/ 0 h 44"/>
                <a:gd name="T24" fmla="*/ 44 w 57"/>
                <a:gd name="T25" fmla="*/ 4 h 44"/>
                <a:gd name="T26" fmla="*/ 29 w 57"/>
                <a:gd name="T27" fmla="*/ 9 h 44"/>
                <a:gd name="T28" fmla="*/ 29 w 57"/>
                <a:gd name="T29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4">
                  <a:moveTo>
                    <a:pt x="29" y="9"/>
                  </a:moveTo>
                  <a:lnTo>
                    <a:pt x="29" y="9"/>
                  </a:lnTo>
                  <a:lnTo>
                    <a:pt x="14" y="12"/>
                  </a:lnTo>
                  <a:lnTo>
                    <a:pt x="0" y="15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5" y="35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47" y="8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4" y="4"/>
                  </a:lnTo>
                  <a:lnTo>
                    <a:pt x="29" y="9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43" name="Freeform 903"/>
            <p:cNvSpPr>
              <a:spLocks/>
            </p:cNvSpPr>
            <p:nvPr/>
          </p:nvSpPr>
          <p:spPr bwMode="auto">
            <a:xfrm>
              <a:off x="2006" y="1734"/>
              <a:ext cx="63" cy="52"/>
            </a:xfrm>
            <a:custGeom>
              <a:avLst/>
              <a:gdLst>
                <a:gd name="T0" fmla="*/ 34 w 63"/>
                <a:gd name="T1" fmla="*/ 12 h 52"/>
                <a:gd name="T2" fmla="*/ 33 w 63"/>
                <a:gd name="T3" fmla="*/ 10 h 52"/>
                <a:gd name="T4" fmla="*/ 33 w 63"/>
                <a:gd name="T5" fmla="*/ 10 h 52"/>
                <a:gd name="T6" fmla="*/ 19 w 63"/>
                <a:gd name="T7" fmla="*/ 12 h 52"/>
                <a:gd name="T8" fmla="*/ 5 w 63"/>
                <a:gd name="T9" fmla="*/ 15 h 52"/>
                <a:gd name="T10" fmla="*/ 0 w 63"/>
                <a:gd name="T11" fmla="*/ 17 h 52"/>
                <a:gd name="T12" fmla="*/ 3 w 63"/>
                <a:gd name="T13" fmla="*/ 19 h 52"/>
                <a:gd name="T14" fmla="*/ 21 w 63"/>
                <a:gd name="T15" fmla="*/ 49 h 52"/>
                <a:gd name="T16" fmla="*/ 24 w 63"/>
                <a:gd name="T17" fmla="*/ 52 h 52"/>
                <a:gd name="T18" fmla="*/ 26 w 63"/>
                <a:gd name="T19" fmla="*/ 49 h 52"/>
                <a:gd name="T20" fmla="*/ 26 w 63"/>
                <a:gd name="T21" fmla="*/ 49 h 52"/>
                <a:gd name="T22" fmla="*/ 33 w 63"/>
                <a:gd name="T23" fmla="*/ 39 h 52"/>
                <a:gd name="T24" fmla="*/ 33 w 63"/>
                <a:gd name="T25" fmla="*/ 39 h 52"/>
                <a:gd name="T26" fmla="*/ 44 w 63"/>
                <a:gd name="T27" fmla="*/ 25 h 52"/>
                <a:gd name="T28" fmla="*/ 44 w 63"/>
                <a:gd name="T29" fmla="*/ 25 h 52"/>
                <a:gd name="T30" fmla="*/ 55 w 63"/>
                <a:gd name="T31" fmla="*/ 12 h 52"/>
                <a:gd name="T32" fmla="*/ 63 w 63"/>
                <a:gd name="T33" fmla="*/ 4 h 52"/>
                <a:gd name="T34" fmla="*/ 61 w 63"/>
                <a:gd name="T35" fmla="*/ 0 h 52"/>
                <a:gd name="T36" fmla="*/ 61 w 63"/>
                <a:gd name="T37" fmla="*/ 0 h 52"/>
                <a:gd name="T38" fmla="*/ 49 w 63"/>
                <a:gd name="T39" fmla="*/ 4 h 52"/>
                <a:gd name="T40" fmla="*/ 33 w 63"/>
                <a:gd name="T41" fmla="*/ 10 h 52"/>
                <a:gd name="T42" fmla="*/ 34 w 63"/>
                <a:gd name="T43" fmla="*/ 12 h 52"/>
                <a:gd name="T44" fmla="*/ 34 w 63"/>
                <a:gd name="T45" fmla="*/ 15 h 52"/>
                <a:gd name="T46" fmla="*/ 34 w 63"/>
                <a:gd name="T47" fmla="*/ 15 h 52"/>
                <a:gd name="T48" fmla="*/ 51 w 63"/>
                <a:gd name="T49" fmla="*/ 10 h 52"/>
                <a:gd name="T50" fmla="*/ 63 w 63"/>
                <a:gd name="T51" fmla="*/ 4 h 52"/>
                <a:gd name="T52" fmla="*/ 62 w 63"/>
                <a:gd name="T53" fmla="*/ 3 h 52"/>
                <a:gd name="T54" fmla="*/ 61 w 63"/>
                <a:gd name="T55" fmla="*/ 0 h 52"/>
                <a:gd name="T56" fmla="*/ 61 w 63"/>
                <a:gd name="T57" fmla="*/ 0 h 52"/>
                <a:gd name="T58" fmla="*/ 51 w 63"/>
                <a:gd name="T59" fmla="*/ 10 h 52"/>
                <a:gd name="T60" fmla="*/ 38 w 63"/>
                <a:gd name="T61" fmla="*/ 22 h 52"/>
                <a:gd name="T62" fmla="*/ 38 w 63"/>
                <a:gd name="T63" fmla="*/ 22 h 52"/>
                <a:gd name="T64" fmla="*/ 28 w 63"/>
                <a:gd name="T65" fmla="*/ 36 h 52"/>
                <a:gd name="T66" fmla="*/ 28 w 63"/>
                <a:gd name="T67" fmla="*/ 36 h 52"/>
                <a:gd name="T68" fmla="*/ 21 w 63"/>
                <a:gd name="T69" fmla="*/ 46 h 52"/>
                <a:gd name="T70" fmla="*/ 23 w 63"/>
                <a:gd name="T71" fmla="*/ 47 h 52"/>
                <a:gd name="T72" fmla="*/ 26 w 63"/>
                <a:gd name="T73" fmla="*/ 46 h 52"/>
                <a:gd name="T74" fmla="*/ 7 w 63"/>
                <a:gd name="T75" fmla="*/ 17 h 52"/>
                <a:gd name="T76" fmla="*/ 5 w 63"/>
                <a:gd name="T77" fmla="*/ 18 h 52"/>
                <a:gd name="T78" fmla="*/ 6 w 63"/>
                <a:gd name="T79" fmla="*/ 21 h 52"/>
                <a:gd name="T80" fmla="*/ 6 w 63"/>
                <a:gd name="T81" fmla="*/ 21 h 52"/>
                <a:gd name="T82" fmla="*/ 19 w 63"/>
                <a:gd name="T83" fmla="*/ 18 h 52"/>
                <a:gd name="T84" fmla="*/ 34 w 63"/>
                <a:gd name="T85" fmla="*/ 15 h 52"/>
                <a:gd name="T86" fmla="*/ 34 w 63"/>
                <a:gd name="T87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" h="52">
                  <a:moveTo>
                    <a:pt x="34" y="12"/>
                  </a:moveTo>
                  <a:lnTo>
                    <a:pt x="33" y="10"/>
                  </a:lnTo>
                  <a:lnTo>
                    <a:pt x="33" y="10"/>
                  </a:lnTo>
                  <a:lnTo>
                    <a:pt x="19" y="12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21" y="49"/>
                  </a:lnTo>
                  <a:lnTo>
                    <a:pt x="24" y="52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55" y="12"/>
                  </a:lnTo>
                  <a:lnTo>
                    <a:pt x="63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9" y="4"/>
                  </a:lnTo>
                  <a:lnTo>
                    <a:pt x="33" y="10"/>
                  </a:lnTo>
                  <a:lnTo>
                    <a:pt x="34" y="12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51" y="10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1" y="10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1" y="46"/>
                  </a:lnTo>
                  <a:lnTo>
                    <a:pt x="23" y="47"/>
                  </a:lnTo>
                  <a:lnTo>
                    <a:pt x="26" y="46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19" y="18"/>
                  </a:lnTo>
                  <a:lnTo>
                    <a:pt x="34" y="15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44" name="Freeform 904"/>
            <p:cNvSpPr>
              <a:spLocks/>
            </p:cNvSpPr>
            <p:nvPr/>
          </p:nvSpPr>
          <p:spPr bwMode="auto">
            <a:xfrm>
              <a:off x="2006" y="1734"/>
              <a:ext cx="63" cy="52"/>
            </a:xfrm>
            <a:custGeom>
              <a:avLst/>
              <a:gdLst>
                <a:gd name="T0" fmla="*/ 34 w 63"/>
                <a:gd name="T1" fmla="*/ 12 h 52"/>
                <a:gd name="T2" fmla="*/ 33 w 63"/>
                <a:gd name="T3" fmla="*/ 10 h 52"/>
                <a:gd name="T4" fmla="*/ 33 w 63"/>
                <a:gd name="T5" fmla="*/ 10 h 52"/>
                <a:gd name="T6" fmla="*/ 19 w 63"/>
                <a:gd name="T7" fmla="*/ 12 h 52"/>
                <a:gd name="T8" fmla="*/ 5 w 63"/>
                <a:gd name="T9" fmla="*/ 15 h 52"/>
                <a:gd name="T10" fmla="*/ 0 w 63"/>
                <a:gd name="T11" fmla="*/ 17 h 52"/>
                <a:gd name="T12" fmla="*/ 3 w 63"/>
                <a:gd name="T13" fmla="*/ 19 h 52"/>
                <a:gd name="T14" fmla="*/ 21 w 63"/>
                <a:gd name="T15" fmla="*/ 49 h 52"/>
                <a:gd name="T16" fmla="*/ 24 w 63"/>
                <a:gd name="T17" fmla="*/ 52 h 52"/>
                <a:gd name="T18" fmla="*/ 26 w 63"/>
                <a:gd name="T19" fmla="*/ 49 h 52"/>
                <a:gd name="T20" fmla="*/ 26 w 63"/>
                <a:gd name="T21" fmla="*/ 49 h 52"/>
                <a:gd name="T22" fmla="*/ 33 w 63"/>
                <a:gd name="T23" fmla="*/ 39 h 52"/>
                <a:gd name="T24" fmla="*/ 33 w 63"/>
                <a:gd name="T25" fmla="*/ 39 h 52"/>
                <a:gd name="T26" fmla="*/ 44 w 63"/>
                <a:gd name="T27" fmla="*/ 25 h 52"/>
                <a:gd name="T28" fmla="*/ 44 w 63"/>
                <a:gd name="T29" fmla="*/ 25 h 52"/>
                <a:gd name="T30" fmla="*/ 55 w 63"/>
                <a:gd name="T31" fmla="*/ 12 h 52"/>
                <a:gd name="T32" fmla="*/ 63 w 63"/>
                <a:gd name="T33" fmla="*/ 4 h 52"/>
                <a:gd name="T34" fmla="*/ 61 w 63"/>
                <a:gd name="T35" fmla="*/ 0 h 52"/>
                <a:gd name="T36" fmla="*/ 61 w 63"/>
                <a:gd name="T37" fmla="*/ 0 h 52"/>
                <a:gd name="T38" fmla="*/ 49 w 63"/>
                <a:gd name="T39" fmla="*/ 4 h 52"/>
                <a:gd name="T40" fmla="*/ 33 w 63"/>
                <a:gd name="T41" fmla="*/ 10 h 52"/>
                <a:gd name="T42" fmla="*/ 34 w 63"/>
                <a:gd name="T43" fmla="*/ 12 h 52"/>
                <a:gd name="T44" fmla="*/ 34 w 63"/>
                <a:gd name="T45" fmla="*/ 15 h 52"/>
                <a:gd name="T46" fmla="*/ 34 w 63"/>
                <a:gd name="T47" fmla="*/ 15 h 52"/>
                <a:gd name="T48" fmla="*/ 51 w 63"/>
                <a:gd name="T49" fmla="*/ 10 h 52"/>
                <a:gd name="T50" fmla="*/ 63 w 63"/>
                <a:gd name="T51" fmla="*/ 4 h 52"/>
                <a:gd name="T52" fmla="*/ 62 w 63"/>
                <a:gd name="T53" fmla="*/ 3 h 52"/>
                <a:gd name="T54" fmla="*/ 61 w 63"/>
                <a:gd name="T55" fmla="*/ 0 h 52"/>
                <a:gd name="T56" fmla="*/ 61 w 63"/>
                <a:gd name="T57" fmla="*/ 0 h 52"/>
                <a:gd name="T58" fmla="*/ 51 w 63"/>
                <a:gd name="T59" fmla="*/ 10 h 52"/>
                <a:gd name="T60" fmla="*/ 38 w 63"/>
                <a:gd name="T61" fmla="*/ 22 h 52"/>
                <a:gd name="T62" fmla="*/ 38 w 63"/>
                <a:gd name="T63" fmla="*/ 22 h 52"/>
                <a:gd name="T64" fmla="*/ 28 w 63"/>
                <a:gd name="T65" fmla="*/ 36 h 52"/>
                <a:gd name="T66" fmla="*/ 28 w 63"/>
                <a:gd name="T67" fmla="*/ 36 h 52"/>
                <a:gd name="T68" fmla="*/ 21 w 63"/>
                <a:gd name="T69" fmla="*/ 46 h 52"/>
                <a:gd name="T70" fmla="*/ 23 w 63"/>
                <a:gd name="T71" fmla="*/ 47 h 52"/>
                <a:gd name="T72" fmla="*/ 26 w 63"/>
                <a:gd name="T73" fmla="*/ 46 h 52"/>
                <a:gd name="T74" fmla="*/ 7 w 63"/>
                <a:gd name="T75" fmla="*/ 17 h 52"/>
                <a:gd name="T76" fmla="*/ 5 w 63"/>
                <a:gd name="T77" fmla="*/ 18 h 52"/>
                <a:gd name="T78" fmla="*/ 6 w 63"/>
                <a:gd name="T79" fmla="*/ 21 h 52"/>
                <a:gd name="T80" fmla="*/ 6 w 63"/>
                <a:gd name="T81" fmla="*/ 21 h 52"/>
                <a:gd name="T82" fmla="*/ 19 w 63"/>
                <a:gd name="T83" fmla="*/ 18 h 52"/>
                <a:gd name="T84" fmla="*/ 34 w 63"/>
                <a:gd name="T85" fmla="*/ 15 h 52"/>
                <a:gd name="T86" fmla="*/ 34 w 63"/>
                <a:gd name="T87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" h="52">
                  <a:moveTo>
                    <a:pt x="34" y="12"/>
                  </a:moveTo>
                  <a:lnTo>
                    <a:pt x="33" y="10"/>
                  </a:lnTo>
                  <a:lnTo>
                    <a:pt x="33" y="10"/>
                  </a:lnTo>
                  <a:lnTo>
                    <a:pt x="19" y="12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21" y="49"/>
                  </a:lnTo>
                  <a:lnTo>
                    <a:pt x="24" y="52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55" y="12"/>
                  </a:lnTo>
                  <a:lnTo>
                    <a:pt x="63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9" y="4"/>
                  </a:lnTo>
                  <a:lnTo>
                    <a:pt x="33" y="10"/>
                  </a:lnTo>
                  <a:lnTo>
                    <a:pt x="34" y="12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51" y="10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1" y="10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1" y="46"/>
                  </a:lnTo>
                  <a:lnTo>
                    <a:pt x="23" y="47"/>
                  </a:lnTo>
                  <a:lnTo>
                    <a:pt x="26" y="46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19" y="18"/>
                  </a:lnTo>
                  <a:lnTo>
                    <a:pt x="34" y="15"/>
                  </a:lnTo>
                  <a:lnTo>
                    <a:pt x="34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45" name="Freeform 905"/>
            <p:cNvSpPr>
              <a:spLocks/>
            </p:cNvSpPr>
            <p:nvPr/>
          </p:nvSpPr>
          <p:spPr bwMode="auto">
            <a:xfrm>
              <a:off x="2524" y="1563"/>
              <a:ext cx="217" cy="141"/>
            </a:xfrm>
            <a:custGeom>
              <a:avLst/>
              <a:gdLst>
                <a:gd name="T0" fmla="*/ 0 w 217"/>
                <a:gd name="T1" fmla="*/ 141 h 141"/>
                <a:gd name="T2" fmla="*/ 217 w 217"/>
                <a:gd name="T3" fmla="*/ 0 h 141"/>
                <a:gd name="T4" fmla="*/ 0 w 217"/>
                <a:gd name="T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41">
                  <a:moveTo>
                    <a:pt x="0" y="141"/>
                  </a:moveTo>
                  <a:lnTo>
                    <a:pt x="217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46" name="Line 906"/>
            <p:cNvSpPr>
              <a:spLocks noChangeShapeType="1"/>
            </p:cNvSpPr>
            <p:nvPr/>
          </p:nvSpPr>
          <p:spPr bwMode="auto">
            <a:xfrm flipV="1">
              <a:off x="2524" y="1563"/>
              <a:ext cx="217" cy="14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47" name="Freeform 907"/>
            <p:cNvSpPr>
              <a:spLocks/>
            </p:cNvSpPr>
            <p:nvPr/>
          </p:nvSpPr>
          <p:spPr bwMode="auto">
            <a:xfrm>
              <a:off x="2520" y="1559"/>
              <a:ext cx="224" cy="151"/>
            </a:xfrm>
            <a:custGeom>
              <a:avLst/>
              <a:gdLst>
                <a:gd name="T0" fmla="*/ 7 w 224"/>
                <a:gd name="T1" fmla="*/ 151 h 151"/>
                <a:gd name="T2" fmla="*/ 224 w 224"/>
                <a:gd name="T3" fmla="*/ 8 h 151"/>
                <a:gd name="T4" fmla="*/ 218 w 224"/>
                <a:gd name="T5" fmla="*/ 0 h 151"/>
                <a:gd name="T6" fmla="*/ 0 w 224"/>
                <a:gd name="T7" fmla="*/ 141 h 151"/>
                <a:gd name="T8" fmla="*/ 7 w 224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51">
                  <a:moveTo>
                    <a:pt x="7" y="151"/>
                  </a:moveTo>
                  <a:lnTo>
                    <a:pt x="224" y="8"/>
                  </a:lnTo>
                  <a:lnTo>
                    <a:pt x="218" y="0"/>
                  </a:lnTo>
                  <a:lnTo>
                    <a:pt x="0" y="141"/>
                  </a:lnTo>
                  <a:lnTo>
                    <a:pt x="7" y="15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48" name="Freeform 908"/>
            <p:cNvSpPr>
              <a:spLocks/>
            </p:cNvSpPr>
            <p:nvPr/>
          </p:nvSpPr>
          <p:spPr bwMode="auto">
            <a:xfrm>
              <a:off x="2520" y="1559"/>
              <a:ext cx="224" cy="151"/>
            </a:xfrm>
            <a:custGeom>
              <a:avLst/>
              <a:gdLst>
                <a:gd name="T0" fmla="*/ 7 w 224"/>
                <a:gd name="T1" fmla="*/ 151 h 151"/>
                <a:gd name="T2" fmla="*/ 224 w 224"/>
                <a:gd name="T3" fmla="*/ 8 h 151"/>
                <a:gd name="T4" fmla="*/ 218 w 224"/>
                <a:gd name="T5" fmla="*/ 0 h 151"/>
                <a:gd name="T6" fmla="*/ 0 w 224"/>
                <a:gd name="T7" fmla="*/ 14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51">
                  <a:moveTo>
                    <a:pt x="7" y="151"/>
                  </a:moveTo>
                  <a:lnTo>
                    <a:pt x="224" y="8"/>
                  </a:lnTo>
                  <a:lnTo>
                    <a:pt x="218" y="0"/>
                  </a:lnTo>
                  <a:lnTo>
                    <a:pt x="0" y="1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49" name="Freeform 909"/>
            <p:cNvSpPr>
              <a:spLocks/>
            </p:cNvSpPr>
            <p:nvPr/>
          </p:nvSpPr>
          <p:spPr bwMode="auto">
            <a:xfrm>
              <a:off x="2722" y="1538"/>
              <a:ext cx="57" cy="46"/>
            </a:xfrm>
            <a:custGeom>
              <a:avLst/>
              <a:gdLst>
                <a:gd name="T0" fmla="*/ 29 w 57"/>
                <a:gd name="T1" fmla="*/ 11 h 46"/>
                <a:gd name="T2" fmla="*/ 29 w 57"/>
                <a:gd name="T3" fmla="*/ 11 h 46"/>
                <a:gd name="T4" fmla="*/ 14 w 57"/>
                <a:gd name="T5" fmla="*/ 14 h 46"/>
                <a:gd name="T6" fmla="*/ 0 w 57"/>
                <a:gd name="T7" fmla="*/ 17 h 46"/>
                <a:gd name="T8" fmla="*/ 19 w 57"/>
                <a:gd name="T9" fmla="*/ 46 h 46"/>
                <a:gd name="T10" fmla="*/ 19 w 57"/>
                <a:gd name="T11" fmla="*/ 46 h 46"/>
                <a:gd name="T12" fmla="*/ 25 w 57"/>
                <a:gd name="T13" fmla="*/ 36 h 46"/>
                <a:gd name="T14" fmla="*/ 36 w 57"/>
                <a:gd name="T15" fmla="*/ 22 h 46"/>
                <a:gd name="T16" fmla="*/ 36 w 57"/>
                <a:gd name="T17" fmla="*/ 22 h 46"/>
                <a:gd name="T18" fmla="*/ 47 w 57"/>
                <a:gd name="T19" fmla="*/ 10 h 46"/>
                <a:gd name="T20" fmla="*/ 57 w 57"/>
                <a:gd name="T21" fmla="*/ 0 h 46"/>
                <a:gd name="T22" fmla="*/ 57 w 57"/>
                <a:gd name="T23" fmla="*/ 0 h 46"/>
                <a:gd name="T24" fmla="*/ 44 w 57"/>
                <a:gd name="T25" fmla="*/ 5 h 46"/>
                <a:gd name="T26" fmla="*/ 29 w 57"/>
                <a:gd name="T27" fmla="*/ 11 h 46"/>
                <a:gd name="T28" fmla="*/ 29 w 57"/>
                <a:gd name="T2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6">
                  <a:moveTo>
                    <a:pt x="29" y="11"/>
                  </a:moveTo>
                  <a:lnTo>
                    <a:pt x="29" y="11"/>
                  </a:lnTo>
                  <a:lnTo>
                    <a:pt x="14" y="14"/>
                  </a:lnTo>
                  <a:lnTo>
                    <a:pt x="0" y="17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5" y="36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47" y="1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4" y="5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50" name="Freeform 910"/>
            <p:cNvSpPr>
              <a:spLocks/>
            </p:cNvSpPr>
            <p:nvPr/>
          </p:nvSpPr>
          <p:spPr bwMode="auto">
            <a:xfrm>
              <a:off x="2717" y="1536"/>
              <a:ext cx="63" cy="52"/>
            </a:xfrm>
            <a:custGeom>
              <a:avLst/>
              <a:gdLst>
                <a:gd name="T0" fmla="*/ 34 w 63"/>
                <a:gd name="T1" fmla="*/ 13 h 52"/>
                <a:gd name="T2" fmla="*/ 33 w 63"/>
                <a:gd name="T3" fmla="*/ 10 h 52"/>
                <a:gd name="T4" fmla="*/ 33 w 63"/>
                <a:gd name="T5" fmla="*/ 10 h 52"/>
                <a:gd name="T6" fmla="*/ 19 w 63"/>
                <a:gd name="T7" fmla="*/ 14 h 52"/>
                <a:gd name="T8" fmla="*/ 5 w 63"/>
                <a:gd name="T9" fmla="*/ 16 h 52"/>
                <a:gd name="T10" fmla="*/ 0 w 63"/>
                <a:gd name="T11" fmla="*/ 17 h 52"/>
                <a:gd name="T12" fmla="*/ 3 w 63"/>
                <a:gd name="T13" fmla="*/ 21 h 52"/>
                <a:gd name="T14" fmla="*/ 21 w 63"/>
                <a:gd name="T15" fmla="*/ 49 h 52"/>
                <a:gd name="T16" fmla="*/ 24 w 63"/>
                <a:gd name="T17" fmla="*/ 52 h 52"/>
                <a:gd name="T18" fmla="*/ 26 w 63"/>
                <a:gd name="T19" fmla="*/ 49 h 52"/>
                <a:gd name="T20" fmla="*/ 26 w 63"/>
                <a:gd name="T21" fmla="*/ 49 h 52"/>
                <a:gd name="T22" fmla="*/ 33 w 63"/>
                <a:gd name="T23" fmla="*/ 40 h 52"/>
                <a:gd name="T24" fmla="*/ 33 w 63"/>
                <a:gd name="T25" fmla="*/ 40 h 52"/>
                <a:gd name="T26" fmla="*/ 44 w 63"/>
                <a:gd name="T27" fmla="*/ 26 h 52"/>
                <a:gd name="T28" fmla="*/ 44 w 63"/>
                <a:gd name="T29" fmla="*/ 26 h 52"/>
                <a:gd name="T30" fmla="*/ 55 w 63"/>
                <a:gd name="T31" fmla="*/ 13 h 52"/>
                <a:gd name="T32" fmla="*/ 63 w 63"/>
                <a:gd name="T33" fmla="*/ 5 h 52"/>
                <a:gd name="T34" fmla="*/ 61 w 63"/>
                <a:gd name="T35" fmla="*/ 0 h 52"/>
                <a:gd name="T36" fmla="*/ 61 w 63"/>
                <a:gd name="T37" fmla="*/ 0 h 52"/>
                <a:gd name="T38" fmla="*/ 49 w 63"/>
                <a:gd name="T39" fmla="*/ 5 h 52"/>
                <a:gd name="T40" fmla="*/ 33 w 63"/>
                <a:gd name="T41" fmla="*/ 10 h 52"/>
                <a:gd name="T42" fmla="*/ 34 w 63"/>
                <a:gd name="T43" fmla="*/ 13 h 52"/>
                <a:gd name="T44" fmla="*/ 34 w 63"/>
                <a:gd name="T45" fmla="*/ 16 h 52"/>
                <a:gd name="T46" fmla="*/ 34 w 63"/>
                <a:gd name="T47" fmla="*/ 16 h 52"/>
                <a:gd name="T48" fmla="*/ 51 w 63"/>
                <a:gd name="T49" fmla="*/ 10 h 52"/>
                <a:gd name="T50" fmla="*/ 63 w 63"/>
                <a:gd name="T51" fmla="*/ 5 h 52"/>
                <a:gd name="T52" fmla="*/ 62 w 63"/>
                <a:gd name="T53" fmla="*/ 2 h 52"/>
                <a:gd name="T54" fmla="*/ 61 w 63"/>
                <a:gd name="T55" fmla="*/ 0 h 52"/>
                <a:gd name="T56" fmla="*/ 61 w 63"/>
                <a:gd name="T57" fmla="*/ 0 h 52"/>
                <a:gd name="T58" fmla="*/ 51 w 63"/>
                <a:gd name="T59" fmla="*/ 10 h 52"/>
                <a:gd name="T60" fmla="*/ 40 w 63"/>
                <a:gd name="T61" fmla="*/ 23 h 52"/>
                <a:gd name="T62" fmla="*/ 40 w 63"/>
                <a:gd name="T63" fmla="*/ 23 h 52"/>
                <a:gd name="T64" fmla="*/ 28 w 63"/>
                <a:gd name="T65" fmla="*/ 37 h 52"/>
                <a:gd name="T66" fmla="*/ 28 w 63"/>
                <a:gd name="T67" fmla="*/ 37 h 52"/>
                <a:gd name="T68" fmla="*/ 21 w 63"/>
                <a:gd name="T69" fmla="*/ 47 h 52"/>
                <a:gd name="T70" fmla="*/ 24 w 63"/>
                <a:gd name="T71" fmla="*/ 48 h 52"/>
                <a:gd name="T72" fmla="*/ 26 w 63"/>
                <a:gd name="T73" fmla="*/ 47 h 52"/>
                <a:gd name="T74" fmla="*/ 7 w 63"/>
                <a:gd name="T75" fmla="*/ 17 h 52"/>
                <a:gd name="T76" fmla="*/ 5 w 63"/>
                <a:gd name="T77" fmla="*/ 19 h 52"/>
                <a:gd name="T78" fmla="*/ 6 w 63"/>
                <a:gd name="T79" fmla="*/ 21 h 52"/>
                <a:gd name="T80" fmla="*/ 6 w 63"/>
                <a:gd name="T81" fmla="*/ 21 h 52"/>
                <a:gd name="T82" fmla="*/ 20 w 63"/>
                <a:gd name="T83" fmla="*/ 19 h 52"/>
                <a:gd name="T84" fmla="*/ 34 w 63"/>
                <a:gd name="T85" fmla="*/ 16 h 52"/>
                <a:gd name="T86" fmla="*/ 34 w 63"/>
                <a:gd name="T87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" h="52">
                  <a:moveTo>
                    <a:pt x="34" y="13"/>
                  </a:moveTo>
                  <a:lnTo>
                    <a:pt x="33" y="10"/>
                  </a:lnTo>
                  <a:lnTo>
                    <a:pt x="33" y="10"/>
                  </a:lnTo>
                  <a:lnTo>
                    <a:pt x="19" y="14"/>
                  </a:lnTo>
                  <a:lnTo>
                    <a:pt x="5" y="16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21" y="49"/>
                  </a:lnTo>
                  <a:lnTo>
                    <a:pt x="24" y="52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55" y="13"/>
                  </a:lnTo>
                  <a:lnTo>
                    <a:pt x="63" y="5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9" y="5"/>
                  </a:lnTo>
                  <a:lnTo>
                    <a:pt x="33" y="10"/>
                  </a:lnTo>
                  <a:lnTo>
                    <a:pt x="34" y="13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51" y="10"/>
                  </a:lnTo>
                  <a:lnTo>
                    <a:pt x="63" y="5"/>
                  </a:lnTo>
                  <a:lnTo>
                    <a:pt x="62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1" y="10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1" y="47"/>
                  </a:lnTo>
                  <a:lnTo>
                    <a:pt x="24" y="48"/>
                  </a:lnTo>
                  <a:lnTo>
                    <a:pt x="26" y="47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20" y="19"/>
                  </a:lnTo>
                  <a:lnTo>
                    <a:pt x="34" y="16"/>
                  </a:lnTo>
                  <a:lnTo>
                    <a:pt x="34" y="13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51" name="Freeform 911"/>
            <p:cNvSpPr>
              <a:spLocks/>
            </p:cNvSpPr>
            <p:nvPr/>
          </p:nvSpPr>
          <p:spPr bwMode="auto">
            <a:xfrm>
              <a:off x="2717" y="1536"/>
              <a:ext cx="63" cy="52"/>
            </a:xfrm>
            <a:custGeom>
              <a:avLst/>
              <a:gdLst>
                <a:gd name="T0" fmla="*/ 34 w 63"/>
                <a:gd name="T1" fmla="*/ 13 h 52"/>
                <a:gd name="T2" fmla="*/ 33 w 63"/>
                <a:gd name="T3" fmla="*/ 10 h 52"/>
                <a:gd name="T4" fmla="*/ 33 w 63"/>
                <a:gd name="T5" fmla="*/ 10 h 52"/>
                <a:gd name="T6" fmla="*/ 19 w 63"/>
                <a:gd name="T7" fmla="*/ 14 h 52"/>
                <a:gd name="T8" fmla="*/ 5 w 63"/>
                <a:gd name="T9" fmla="*/ 16 h 52"/>
                <a:gd name="T10" fmla="*/ 0 w 63"/>
                <a:gd name="T11" fmla="*/ 17 h 52"/>
                <a:gd name="T12" fmla="*/ 3 w 63"/>
                <a:gd name="T13" fmla="*/ 21 h 52"/>
                <a:gd name="T14" fmla="*/ 21 w 63"/>
                <a:gd name="T15" fmla="*/ 49 h 52"/>
                <a:gd name="T16" fmla="*/ 24 w 63"/>
                <a:gd name="T17" fmla="*/ 52 h 52"/>
                <a:gd name="T18" fmla="*/ 26 w 63"/>
                <a:gd name="T19" fmla="*/ 49 h 52"/>
                <a:gd name="T20" fmla="*/ 26 w 63"/>
                <a:gd name="T21" fmla="*/ 49 h 52"/>
                <a:gd name="T22" fmla="*/ 33 w 63"/>
                <a:gd name="T23" fmla="*/ 40 h 52"/>
                <a:gd name="T24" fmla="*/ 33 w 63"/>
                <a:gd name="T25" fmla="*/ 40 h 52"/>
                <a:gd name="T26" fmla="*/ 44 w 63"/>
                <a:gd name="T27" fmla="*/ 26 h 52"/>
                <a:gd name="T28" fmla="*/ 44 w 63"/>
                <a:gd name="T29" fmla="*/ 26 h 52"/>
                <a:gd name="T30" fmla="*/ 55 w 63"/>
                <a:gd name="T31" fmla="*/ 13 h 52"/>
                <a:gd name="T32" fmla="*/ 63 w 63"/>
                <a:gd name="T33" fmla="*/ 5 h 52"/>
                <a:gd name="T34" fmla="*/ 61 w 63"/>
                <a:gd name="T35" fmla="*/ 0 h 52"/>
                <a:gd name="T36" fmla="*/ 61 w 63"/>
                <a:gd name="T37" fmla="*/ 0 h 52"/>
                <a:gd name="T38" fmla="*/ 49 w 63"/>
                <a:gd name="T39" fmla="*/ 5 h 52"/>
                <a:gd name="T40" fmla="*/ 33 w 63"/>
                <a:gd name="T41" fmla="*/ 10 h 52"/>
                <a:gd name="T42" fmla="*/ 34 w 63"/>
                <a:gd name="T43" fmla="*/ 13 h 52"/>
                <a:gd name="T44" fmla="*/ 34 w 63"/>
                <a:gd name="T45" fmla="*/ 16 h 52"/>
                <a:gd name="T46" fmla="*/ 34 w 63"/>
                <a:gd name="T47" fmla="*/ 16 h 52"/>
                <a:gd name="T48" fmla="*/ 51 w 63"/>
                <a:gd name="T49" fmla="*/ 10 h 52"/>
                <a:gd name="T50" fmla="*/ 63 w 63"/>
                <a:gd name="T51" fmla="*/ 5 h 52"/>
                <a:gd name="T52" fmla="*/ 62 w 63"/>
                <a:gd name="T53" fmla="*/ 2 h 52"/>
                <a:gd name="T54" fmla="*/ 61 w 63"/>
                <a:gd name="T55" fmla="*/ 0 h 52"/>
                <a:gd name="T56" fmla="*/ 61 w 63"/>
                <a:gd name="T57" fmla="*/ 0 h 52"/>
                <a:gd name="T58" fmla="*/ 51 w 63"/>
                <a:gd name="T59" fmla="*/ 10 h 52"/>
                <a:gd name="T60" fmla="*/ 40 w 63"/>
                <a:gd name="T61" fmla="*/ 23 h 52"/>
                <a:gd name="T62" fmla="*/ 40 w 63"/>
                <a:gd name="T63" fmla="*/ 23 h 52"/>
                <a:gd name="T64" fmla="*/ 28 w 63"/>
                <a:gd name="T65" fmla="*/ 37 h 52"/>
                <a:gd name="T66" fmla="*/ 28 w 63"/>
                <a:gd name="T67" fmla="*/ 37 h 52"/>
                <a:gd name="T68" fmla="*/ 21 w 63"/>
                <a:gd name="T69" fmla="*/ 47 h 52"/>
                <a:gd name="T70" fmla="*/ 24 w 63"/>
                <a:gd name="T71" fmla="*/ 48 h 52"/>
                <a:gd name="T72" fmla="*/ 26 w 63"/>
                <a:gd name="T73" fmla="*/ 47 h 52"/>
                <a:gd name="T74" fmla="*/ 7 w 63"/>
                <a:gd name="T75" fmla="*/ 17 h 52"/>
                <a:gd name="T76" fmla="*/ 5 w 63"/>
                <a:gd name="T77" fmla="*/ 19 h 52"/>
                <a:gd name="T78" fmla="*/ 6 w 63"/>
                <a:gd name="T79" fmla="*/ 21 h 52"/>
                <a:gd name="T80" fmla="*/ 6 w 63"/>
                <a:gd name="T81" fmla="*/ 21 h 52"/>
                <a:gd name="T82" fmla="*/ 20 w 63"/>
                <a:gd name="T83" fmla="*/ 19 h 52"/>
                <a:gd name="T84" fmla="*/ 34 w 63"/>
                <a:gd name="T85" fmla="*/ 16 h 52"/>
                <a:gd name="T86" fmla="*/ 34 w 63"/>
                <a:gd name="T87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" h="52">
                  <a:moveTo>
                    <a:pt x="34" y="13"/>
                  </a:moveTo>
                  <a:lnTo>
                    <a:pt x="33" y="10"/>
                  </a:lnTo>
                  <a:lnTo>
                    <a:pt x="33" y="10"/>
                  </a:lnTo>
                  <a:lnTo>
                    <a:pt x="19" y="14"/>
                  </a:lnTo>
                  <a:lnTo>
                    <a:pt x="5" y="16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21" y="49"/>
                  </a:lnTo>
                  <a:lnTo>
                    <a:pt x="24" y="52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55" y="13"/>
                  </a:lnTo>
                  <a:lnTo>
                    <a:pt x="63" y="5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9" y="5"/>
                  </a:lnTo>
                  <a:lnTo>
                    <a:pt x="33" y="10"/>
                  </a:lnTo>
                  <a:lnTo>
                    <a:pt x="34" y="13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51" y="10"/>
                  </a:lnTo>
                  <a:lnTo>
                    <a:pt x="63" y="5"/>
                  </a:lnTo>
                  <a:lnTo>
                    <a:pt x="62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1" y="10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1" y="47"/>
                  </a:lnTo>
                  <a:lnTo>
                    <a:pt x="24" y="48"/>
                  </a:lnTo>
                  <a:lnTo>
                    <a:pt x="26" y="47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20" y="19"/>
                  </a:lnTo>
                  <a:lnTo>
                    <a:pt x="34" y="16"/>
                  </a:lnTo>
                  <a:lnTo>
                    <a:pt x="34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52" name="Freeform 912"/>
            <p:cNvSpPr>
              <a:spLocks/>
            </p:cNvSpPr>
            <p:nvPr/>
          </p:nvSpPr>
          <p:spPr bwMode="auto">
            <a:xfrm>
              <a:off x="3177" y="1389"/>
              <a:ext cx="191" cy="124"/>
            </a:xfrm>
            <a:custGeom>
              <a:avLst/>
              <a:gdLst>
                <a:gd name="T0" fmla="*/ 0 w 191"/>
                <a:gd name="T1" fmla="*/ 124 h 124"/>
                <a:gd name="T2" fmla="*/ 191 w 191"/>
                <a:gd name="T3" fmla="*/ 0 h 124"/>
                <a:gd name="T4" fmla="*/ 0 w 191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" h="124">
                  <a:moveTo>
                    <a:pt x="0" y="124"/>
                  </a:moveTo>
                  <a:lnTo>
                    <a:pt x="191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53" name="Line 913"/>
            <p:cNvSpPr>
              <a:spLocks noChangeShapeType="1"/>
            </p:cNvSpPr>
            <p:nvPr/>
          </p:nvSpPr>
          <p:spPr bwMode="auto">
            <a:xfrm flipV="1">
              <a:off x="3177" y="1389"/>
              <a:ext cx="191" cy="1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54" name="Freeform 914"/>
            <p:cNvSpPr>
              <a:spLocks/>
            </p:cNvSpPr>
            <p:nvPr/>
          </p:nvSpPr>
          <p:spPr bwMode="auto">
            <a:xfrm>
              <a:off x="3174" y="1384"/>
              <a:ext cx="197" cy="134"/>
            </a:xfrm>
            <a:custGeom>
              <a:avLst/>
              <a:gdLst>
                <a:gd name="T0" fmla="*/ 7 w 197"/>
                <a:gd name="T1" fmla="*/ 134 h 134"/>
                <a:gd name="T2" fmla="*/ 197 w 197"/>
                <a:gd name="T3" fmla="*/ 10 h 134"/>
                <a:gd name="T4" fmla="*/ 191 w 197"/>
                <a:gd name="T5" fmla="*/ 0 h 134"/>
                <a:gd name="T6" fmla="*/ 0 w 197"/>
                <a:gd name="T7" fmla="*/ 124 h 134"/>
                <a:gd name="T8" fmla="*/ 7 w 197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34">
                  <a:moveTo>
                    <a:pt x="7" y="134"/>
                  </a:moveTo>
                  <a:lnTo>
                    <a:pt x="197" y="10"/>
                  </a:lnTo>
                  <a:lnTo>
                    <a:pt x="191" y="0"/>
                  </a:lnTo>
                  <a:lnTo>
                    <a:pt x="0" y="124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55" name="Freeform 915"/>
            <p:cNvSpPr>
              <a:spLocks/>
            </p:cNvSpPr>
            <p:nvPr/>
          </p:nvSpPr>
          <p:spPr bwMode="auto">
            <a:xfrm>
              <a:off x="3174" y="1384"/>
              <a:ext cx="197" cy="134"/>
            </a:xfrm>
            <a:custGeom>
              <a:avLst/>
              <a:gdLst>
                <a:gd name="T0" fmla="*/ 7 w 197"/>
                <a:gd name="T1" fmla="*/ 134 h 134"/>
                <a:gd name="T2" fmla="*/ 197 w 197"/>
                <a:gd name="T3" fmla="*/ 10 h 134"/>
                <a:gd name="T4" fmla="*/ 191 w 197"/>
                <a:gd name="T5" fmla="*/ 0 h 134"/>
                <a:gd name="T6" fmla="*/ 0 w 197"/>
                <a:gd name="T7" fmla="*/ 12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34">
                  <a:moveTo>
                    <a:pt x="7" y="134"/>
                  </a:moveTo>
                  <a:lnTo>
                    <a:pt x="197" y="10"/>
                  </a:lnTo>
                  <a:lnTo>
                    <a:pt x="191" y="0"/>
                  </a:lnTo>
                  <a:lnTo>
                    <a:pt x="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56" name="Freeform 916"/>
            <p:cNvSpPr>
              <a:spLocks/>
            </p:cNvSpPr>
            <p:nvPr/>
          </p:nvSpPr>
          <p:spPr bwMode="auto">
            <a:xfrm>
              <a:off x="3350" y="1364"/>
              <a:ext cx="56" cy="45"/>
            </a:xfrm>
            <a:custGeom>
              <a:avLst/>
              <a:gdLst>
                <a:gd name="T0" fmla="*/ 28 w 56"/>
                <a:gd name="T1" fmla="*/ 11 h 45"/>
                <a:gd name="T2" fmla="*/ 28 w 56"/>
                <a:gd name="T3" fmla="*/ 11 h 45"/>
                <a:gd name="T4" fmla="*/ 13 w 56"/>
                <a:gd name="T5" fmla="*/ 14 h 45"/>
                <a:gd name="T6" fmla="*/ 0 w 56"/>
                <a:gd name="T7" fmla="*/ 17 h 45"/>
                <a:gd name="T8" fmla="*/ 18 w 56"/>
                <a:gd name="T9" fmla="*/ 45 h 45"/>
                <a:gd name="T10" fmla="*/ 18 w 56"/>
                <a:gd name="T11" fmla="*/ 45 h 45"/>
                <a:gd name="T12" fmla="*/ 24 w 56"/>
                <a:gd name="T13" fmla="*/ 37 h 45"/>
                <a:gd name="T14" fmla="*/ 35 w 56"/>
                <a:gd name="T15" fmla="*/ 23 h 45"/>
                <a:gd name="T16" fmla="*/ 35 w 56"/>
                <a:gd name="T17" fmla="*/ 23 h 45"/>
                <a:gd name="T18" fmla="*/ 46 w 56"/>
                <a:gd name="T19" fmla="*/ 10 h 45"/>
                <a:gd name="T20" fmla="*/ 56 w 56"/>
                <a:gd name="T21" fmla="*/ 0 h 45"/>
                <a:gd name="T22" fmla="*/ 56 w 56"/>
                <a:gd name="T23" fmla="*/ 0 h 45"/>
                <a:gd name="T24" fmla="*/ 43 w 56"/>
                <a:gd name="T25" fmla="*/ 6 h 45"/>
                <a:gd name="T26" fmla="*/ 28 w 56"/>
                <a:gd name="T27" fmla="*/ 11 h 45"/>
                <a:gd name="T28" fmla="*/ 28 w 56"/>
                <a:gd name="T2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45">
                  <a:moveTo>
                    <a:pt x="28" y="11"/>
                  </a:moveTo>
                  <a:lnTo>
                    <a:pt x="28" y="11"/>
                  </a:lnTo>
                  <a:lnTo>
                    <a:pt x="13" y="14"/>
                  </a:lnTo>
                  <a:lnTo>
                    <a:pt x="0" y="17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24" y="37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46" y="1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3" y="6"/>
                  </a:lnTo>
                  <a:lnTo>
                    <a:pt x="28" y="11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57" name="Freeform 917"/>
            <p:cNvSpPr>
              <a:spLocks/>
            </p:cNvSpPr>
            <p:nvPr/>
          </p:nvSpPr>
          <p:spPr bwMode="auto">
            <a:xfrm>
              <a:off x="3345" y="1361"/>
              <a:ext cx="64" cy="54"/>
            </a:xfrm>
            <a:custGeom>
              <a:avLst/>
              <a:gdLst>
                <a:gd name="T0" fmla="*/ 33 w 64"/>
                <a:gd name="T1" fmla="*/ 14 h 54"/>
                <a:gd name="T2" fmla="*/ 32 w 64"/>
                <a:gd name="T3" fmla="*/ 12 h 54"/>
                <a:gd name="T4" fmla="*/ 32 w 64"/>
                <a:gd name="T5" fmla="*/ 12 h 54"/>
                <a:gd name="T6" fmla="*/ 18 w 64"/>
                <a:gd name="T7" fmla="*/ 14 h 54"/>
                <a:gd name="T8" fmla="*/ 4 w 64"/>
                <a:gd name="T9" fmla="*/ 17 h 54"/>
                <a:gd name="T10" fmla="*/ 0 w 64"/>
                <a:gd name="T11" fmla="*/ 19 h 54"/>
                <a:gd name="T12" fmla="*/ 2 w 64"/>
                <a:gd name="T13" fmla="*/ 21 h 54"/>
                <a:gd name="T14" fmla="*/ 20 w 64"/>
                <a:gd name="T15" fmla="*/ 49 h 54"/>
                <a:gd name="T16" fmla="*/ 23 w 64"/>
                <a:gd name="T17" fmla="*/ 54 h 54"/>
                <a:gd name="T18" fmla="*/ 25 w 64"/>
                <a:gd name="T19" fmla="*/ 49 h 54"/>
                <a:gd name="T20" fmla="*/ 25 w 64"/>
                <a:gd name="T21" fmla="*/ 49 h 54"/>
                <a:gd name="T22" fmla="*/ 32 w 64"/>
                <a:gd name="T23" fmla="*/ 41 h 54"/>
                <a:gd name="T24" fmla="*/ 32 w 64"/>
                <a:gd name="T25" fmla="*/ 41 h 54"/>
                <a:gd name="T26" fmla="*/ 43 w 64"/>
                <a:gd name="T27" fmla="*/ 27 h 54"/>
                <a:gd name="T28" fmla="*/ 43 w 64"/>
                <a:gd name="T29" fmla="*/ 27 h 54"/>
                <a:gd name="T30" fmla="*/ 54 w 64"/>
                <a:gd name="T31" fmla="*/ 14 h 54"/>
                <a:gd name="T32" fmla="*/ 64 w 64"/>
                <a:gd name="T33" fmla="*/ 6 h 54"/>
                <a:gd name="T34" fmla="*/ 60 w 64"/>
                <a:gd name="T35" fmla="*/ 0 h 54"/>
                <a:gd name="T36" fmla="*/ 60 w 64"/>
                <a:gd name="T37" fmla="*/ 0 h 54"/>
                <a:gd name="T38" fmla="*/ 48 w 64"/>
                <a:gd name="T39" fmla="*/ 6 h 54"/>
                <a:gd name="T40" fmla="*/ 32 w 64"/>
                <a:gd name="T41" fmla="*/ 12 h 54"/>
                <a:gd name="T42" fmla="*/ 33 w 64"/>
                <a:gd name="T43" fmla="*/ 14 h 54"/>
                <a:gd name="T44" fmla="*/ 33 w 64"/>
                <a:gd name="T45" fmla="*/ 16 h 54"/>
                <a:gd name="T46" fmla="*/ 33 w 64"/>
                <a:gd name="T47" fmla="*/ 16 h 54"/>
                <a:gd name="T48" fmla="*/ 50 w 64"/>
                <a:gd name="T49" fmla="*/ 12 h 54"/>
                <a:gd name="T50" fmla="*/ 62 w 64"/>
                <a:gd name="T51" fmla="*/ 6 h 54"/>
                <a:gd name="T52" fmla="*/ 61 w 64"/>
                <a:gd name="T53" fmla="*/ 3 h 54"/>
                <a:gd name="T54" fmla="*/ 60 w 64"/>
                <a:gd name="T55" fmla="*/ 2 h 54"/>
                <a:gd name="T56" fmla="*/ 60 w 64"/>
                <a:gd name="T57" fmla="*/ 2 h 54"/>
                <a:gd name="T58" fmla="*/ 50 w 64"/>
                <a:gd name="T59" fmla="*/ 10 h 54"/>
                <a:gd name="T60" fmla="*/ 39 w 64"/>
                <a:gd name="T61" fmla="*/ 24 h 54"/>
                <a:gd name="T62" fmla="*/ 39 w 64"/>
                <a:gd name="T63" fmla="*/ 24 h 54"/>
                <a:gd name="T64" fmla="*/ 27 w 64"/>
                <a:gd name="T65" fmla="*/ 37 h 54"/>
                <a:gd name="T66" fmla="*/ 27 w 64"/>
                <a:gd name="T67" fmla="*/ 37 h 54"/>
                <a:gd name="T68" fmla="*/ 20 w 64"/>
                <a:gd name="T69" fmla="*/ 47 h 54"/>
                <a:gd name="T70" fmla="*/ 23 w 64"/>
                <a:gd name="T71" fmla="*/ 48 h 54"/>
                <a:gd name="T72" fmla="*/ 25 w 64"/>
                <a:gd name="T73" fmla="*/ 47 h 54"/>
                <a:gd name="T74" fmla="*/ 7 w 64"/>
                <a:gd name="T75" fmla="*/ 19 h 54"/>
                <a:gd name="T76" fmla="*/ 5 w 64"/>
                <a:gd name="T77" fmla="*/ 20 h 54"/>
                <a:gd name="T78" fmla="*/ 5 w 64"/>
                <a:gd name="T79" fmla="*/ 23 h 54"/>
                <a:gd name="T80" fmla="*/ 5 w 64"/>
                <a:gd name="T81" fmla="*/ 23 h 54"/>
                <a:gd name="T82" fmla="*/ 19 w 64"/>
                <a:gd name="T83" fmla="*/ 20 h 54"/>
                <a:gd name="T84" fmla="*/ 33 w 64"/>
                <a:gd name="T85" fmla="*/ 16 h 54"/>
                <a:gd name="T86" fmla="*/ 33 w 64"/>
                <a:gd name="T87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54">
                  <a:moveTo>
                    <a:pt x="33" y="14"/>
                  </a:moveTo>
                  <a:lnTo>
                    <a:pt x="32" y="12"/>
                  </a:lnTo>
                  <a:lnTo>
                    <a:pt x="32" y="12"/>
                  </a:lnTo>
                  <a:lnTo>
                    <a:pt x="18" y="14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20" y="49"/>
                  </a:lnTo>
                  <a:lnTo>
                    <a:pt x="23" y="54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54" y="14"/>
                  </a:lnTo>
                  <a:lnTo>
                    <a:pt x="64" y="6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32" y="12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50" y="12"/>
                  </a:lnTo>
                  <a:lnTo>
                    <a:pt x="62" y="6"/>
                  </a:lnTo>
                  <a:lnTo>
                    <a:pt x="61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0" y="10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0" y="47"/>
                  </a:lnTo>
                  <a:lnTo>
                    <a:pt x="23" y="48"/>
                  </a:lnTo>
                  <a:lnTo>
                    <a:pt x="25" y="47"/>
                  </a:lnTo>
                  <a:lnTo>
                    <a:pt x="7" y="19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19" y="20"/>
                  </a:lnTo>
                  <a:lnTo>
                    <a:pt x="33" y="16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58" name="Freeform 918"/>
            <p:cNvSpPr>
              <a:spLocks/>
            </p:cNvSpPr>
            <p:nvPr/>
          </p:nvSpPr>
          <p:spPr bwMode="auto">
            <a:xfrm>
              <a:off x="3345" y="1361"/>
              <a:ext cx="64" cy="54"/>
            </a:xfrm>
            <a:custGeom>
              <a:avLst/>
              <a:gdLst>
                <a:gd name="T0" fmla="*/ 33 w 64"/>
                <a:gd name="T1" fmla="*/ 14 h 54"/>
                <a:gd name="T2" fmla="*/ 32 w 64"/>
                <a:gd name="T3" fmla="*/ 12 h 54"/>
                <a:gd name="T4" fmla="*/ 32 w 64"/>
                <a:gd name="T5" fmla="*/ 12 h 54"/>
                <a:gd name="T6" fmla="*/ 18 w 64"/>
                <a:gd name="T7" fmla="*/ 14 h 54"/>
                <a:gd name="T8" fmla="*/ 4 w 64"/>
                <a:gd name="T9" fmla="*/ 17 h 54"/>
                <a:gd name="T10" fmla="*/ 0 w 64"/>
                <a:gd name="T11" fmla="*/ 19 h 54"/>
                <a:gd name="T12" fmla="*/ 2 w 64"/>
                <a:gd name="T13" fmla="*/ 21 h 54"/>
                <a:gd name="T14" fmla="*/ 20 w 64"/>
                <a:gd name="T15" fmla="*/ 49 h 54"/>
                <a:gd name="T16" fmla="*/ 23 w 64"/>
                <a:gd name="T17" fmla="*/ 54 h 54"/>
                <a:gd name="T18" fmla="*/ 25 w 64"/>
                <a:gd name="T19" fmla="*/ 49 h 54"/>
                <a:gd name="T20" fmla="*/ 25 w 64"/>
                <a:gd name="T21" fmla="*/ 49 h 54"/>
                <a:gd name="T22" fmla="*/ 32 w 64"/>
                <a:gd name="T23" fmla="*/ 41 h 54"/>
                <a:gd name="T24" fmla="*/ 32 w 64"/>
                <a:gd name="T25" fmla="*/ 41 h 54"/>
                <a:gd name="T26" fmla="*/ 43 w 64"/>
                <a:gd name="T27" fmla="*/ 27 h 54"/>
                <a:gd name="T28" fmla="*/ 43 w 64"/>
                <a:gd name="T29" fmla="*/ 27 h 54"/>
                <a:gd name="T30" fmla="*/ 54 w 64"/>
                <a:gd name="T31" fmla="*/ 14 h 54"/>
                <a:gd name="T32" fmla="*/ 64 w 64"/>
                <a:gd name="T33" fmla="*/ 6 h 54"/>
                <a:gd name="T34" fmla="*/ 60 w 64"/>
                <a:gd name="T35" fmla="*/ 0 h 54"/>
                <a:gd name="T36" fmla="*/ 60 w 64"/>
                <a:gd name="T37" fmla="*/ 0 h 54"/>
                <a:gd name="T38" fmla="*/ 48 w 64"/>
                <a:gd name="T39" fmla="*/ 6 h 54"/>
                <a:gd name="T40" fmla="*/ 32 w 64"/>
                <a:gd name="T41" fmla="*/ 12 h 54"/>
                <a:gd name="T42" fmla="*/ 33 w 64"/>
                <a:gd name="T43" fmla="*/ 14 h 54"/>
                <a:gd name="T44" fmla="*/ 33 w 64"/>
                <a:gd name="T45" fmla="*/ 16 h 54"/>
                <a:gd name="T46" fmla="*/ 33 w 64"/>
                <a:gd name="T47" fmla="*/ 16 h 54"/>
                <a:gd name="T48" fmla="*/ 50 w 64"/>
                <a:gd name="T49" fmla="*/ 12 h 54"/>
                <a:gd name="T50" fmla="*/ 62 w 64"/>
                <a:gd name="T51" fmla="*/ 6 h 54"/>
                <a:gd name="T52" fmla="*/ 61 w 64"/>
                <a:gd name="T53" fmla="*/ 3 h 54"/>
                <a:gd name="T54" fmla="*/ 60 w 64"/>
                <a:gd name="T55" fmla="*/ 2 h 54"/>
                <a:gd name="T56" fmla="*/ 60 w 64"/>
                <a:gd name="T57" fmla="*/ 2 h 54"/>
                <a:gd name="T58" fmla="*/ 50 w 64"/>
                <a:gd name="T59" fmla="*/ 10 h 54"/>
                <a:gd name="T60" fmla="*/ 39 w 64"/>
                <a:gd name="T61" fmla="*/ 24 h 54"/>
                <a:gd name="T62" fmla="*/ 39 w 64"/>
                <a:gd name="T63" fmla="*/ 24 h 54"/>
                <a:gd name="T64" fmla="*/ 27 w 64"/>
                <a:gd name="T65" fmla="*/ 37 h 54"/>
                <a:gd name="T66" fmla="*/ 27 w 64"/>
                <a:gd name="T67" fmla="*/ 37 h 54"/>
                <a:gd name="T68" fmla="*/ 20 w 64"/>
                <a:gd name="T69" fmla="*/ 47 h 54"/>
                <a:gd name="T70" fmla="*/ 23 w 64"/>
                <a:gd name="T71" fmla="*/ 48 h 54"/>
                <a:gd name="T72" fmla="*/ 25 w 64"/>
                <a:gd name="T73" fmla="*/ 47 h 54"/>
                <a:gd name="T74" fmla="*/ 7 w 64"/>
                <a:gd name="T75" fmla="*/ 19 h 54"/>
                <a:gd name="T76" fmla="*/ 5 w 64"/>
                <a:gd name="T77" fmla="*/ 20 h 54"/>
                <a:gd name="T78" fmla="*/ 5 w 64"/>
                <a:gd name="T79" fmla="*/ 23 h 54"/>
                <a:gd name="T80" fmla="*/ 5 w 64"/>
                <a:gd name="T81" fmla="*/ 23 h 54"/>
                <a:gd name="T82" fmla="*/ 19 w 64"/>
                <a:gd name="T83" fmla="*/ 20 h 54"/>
                <a:gd name="T84" fmla="*/ 33 w 64"/>
                <a:gd name="T85" fmla="*/ 16 h 54"/>
                <a:gd name="T86" fmla="*/ 33 w 64"/>
                <a:gd name="T87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54">
                  <a:moveTo>
                    <a:pt x="33" y="14"/>
                  </a:moveTo>
                  <a:lnTo>
                    <a:pt x="32" y="12"/>
                  </a:lnTo>
                  <a:lnTo>
                    <a:pt x="32" y="12"/>
                  </a:lnTo>
                  <a:lnTo>
                    <a:pt x="18" y="14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20" y="49"/>
                  </a:lnTo>
                  <a:lnTo>
                    <a:pt x="23" y="54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54" y="14"/>
                  </a:lnTo>
                  <a:lnTo>
                    <a:pt x="64" y="6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32" y="12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50" y="12"/>
                  </a:lnTo>
                  <a:lnTo>
                    <a:pt x="62" y="6"/>
                  </a:lnTo>
                  <a:lnTo>
                    <a:pt x="61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0" y="10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0" y="47"/>
                  </a:lnTo>
                  <a:lnTo>
                    <a:pt x="23" y="48"/>
                  </a:lnTo>
                  <a:lnTo>
                    <a:pt x="25" y="47"/>
                  </a:lnTo>
                  <a:lnTo>
                    <a:pt x="7" y="19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19" y="20"/>
                  </a:lnTo>
                  <a:lnTo>
                    <a:pt x="33" y="16"/>
                  </a:lnTo>
                  <a:lnTo>
                    <a:pt x="33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59" name="Freeform 919"/>
            <p:cNvSpPr>
              <a:spLocks/>
            </p:cNvSpPr>
            <p:nvPr/>
          </p:nvSpPr>
          <p:spPr bwMode="auto">
            <a:xfrm>
              <a:off x="3749" y="1242"/>
              <a:ext cx="147" cy="103"/>
            </a:xfrm>
            <a:custGeom>
              <a:avLst/>
              <a:gdLst>
                <a:gd name="T0" fmla="*/ 0 w 147"/>
                <a:gd name="T1" fmla="*/ 103 h 103"/>
                <a:gd name="T2" fmla="*/ 147 w 147"/>
                <a:gd name="T3" fmla="*/ 0 h 103"/>
                <a:gd name="T4" fmla="*/ 0 w 147"/>
                <a:gd name="T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03">
                  <a:moveTo>
                    <a:pt x="0" y="103"/>
                  </a:moveTo>
                  <a:lnTo>
                    <a:pt x="147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60" name="Line 920"/>
            <p:cNvSpPr>
              <a:spLocks noChangeShapeType="1"/>
            </p:cNvSpPr>
            <p:nvPr/>
          </p:nvSpPr>
          <p:spPr bwMode="auto">
            <a:xfrm flipV="1">
              <a:off x="3749" y="1242"/>
              <a:ext cx="147" cy="10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61" name="Freeform 921"/>
            <p:cNvSpPr>
              <a:spLocks/>
            </p:cNvSpPr>
            <p:nvPr/>
          </p:nvSpPr>
          <p:spPr bwMode="auto">
            <a:xfrm>
              <a:off x="3746" y="1238"/>
              <a:ext cx="154" cy="111"/>
            </a:xfrm>
            <a:custGeom>
              <a:avLst/>
              <a:gdLst>
                <a:gd name="T0" fmla="*/ 7 w 154"/>
                <a:gd name="T1" fmla="*/ 111 h 111"/>
                <a:gd name="T2" fmla="*/ 154 w 154"/>
                <a:gd name="T3" fmla="*/ 9 h 111"/>
                <a:gd name="T4" fmla="*/ 147 w 154"/>
                <a:gd name="T5" fmla="*/ 0 h 111"/>
                <a:gd name="T6" fmla="*/ 0 w 154"/>
                <a:gd name="T7" fmla="*/ 102 h 111"/>
                <a:gd name="T8" fmla="*/ 7 w 154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11">
                  <a:moveTo>
                    <a:pt x="7" y="111"/>
                  </a:moveTo>
                  <a:lnTo>
                    <a:pt x="154" y="9"/>
                  </a:lnTo>
                  <a:lnTo>
                    <a:pt x="147" y="0"/>
                  </a:lnTo>
                  <a:lnTo>
                    <a:pt x="0" y="102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62" name="Freeform 922"/>
            <p:cNvSpPr>
              <a:spLocks/>
            </p:cNvSpPr>
            <p:nvPr/>
          </p:nvSpPr>
          <p:spPr bwMode="auto">
            <a:xfrm>
              <a:off x="3746" y="1238"/>
              <a:ext cx="154" cy="111"/>
            </a:xfrm>
            <a:custGeom>
              <a:avLst/>
              <a:gdLst>
                <a:gd name="T0" fmla="*/ 7 w 154"/>
                <a:gd name="T1" fmla="*/ 111 h 111"/>
                <a:gd name="T2" fmla="*/ 154 w 154"/>
                <a:gd name="T3" fmla="*/ 9 h 111"/>
                <a:gd name="T4" fmla="*/ 147 w 154"/>
                <a:gd name="T5" fmla="*/ 0 h 111"/>
                <a:gd name="T6" fmla="*/ 0 w 154"/>
                <a:gd name="T7" fmla="*/ 10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11">
                  <a:moveTo>
                    <a:pt x="7" y="111"/>
                  </a:moveTo>
                  <a:lnTo>
                    <a:pt x="154" y="9"/>
                  </a:lnTo>
                  <a:lnTo>
                    <a:pt x="147" y="0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63" name="Freeform 923"/>
            <p:cNvSpPr>
              <a:spLocks/>
            </p:cNvSpPr>
            <p:nvPr/>
          </p:nvSpPr>
          <p:spPr bwMode="auto">
            <a:xfrm>
              <a:off x="3878" y="1216"/>
              <a:ext cx="56" cy="47"/>
            </a:xfrm>
            <a:custGeom>
              <a:avLst/>
              <a:gdLst>
                <a:gd name="T0" fmla="*/ 28 w 56"/>
                <a:gd name="T1" fmla="*/ 11 h 47"/>
                <a:gd name="T2" fmla="*/ 28 w 56"/>
                <a:gd name="T3" fmla="*/ 11 h 47"/>
                <a:gd name="T4" fmla="*/ 12 w 56"/>
                <a:gd name="T5" fmla="*/ 15 h 47"/>
                <a:gd name="T6" fmla="*/ 0 w 56"/>
                <a:gd name="T7" fmla="*/ 19 h 47"/>
                <a:gd name="T8" fmla="*/ 19 w 56"/>
                <a:gd name="T9" fmla="*/ 47 h 47"/>
                <a:gd name="T10" fmla="*/ 19 w 56"/>
                <a:gd name="T11" fmla="*/ 47 h 47"/>
                <a:gd name="T12" fmla="*/ 25 w 56"/>
                <a:gd name="T13" fmla="*/ 38 h 47"/>
                <a:gd name="T14" fmla="*/ 36 w 56"/>
                <a:gd name="T15" fmla="*/ 24 h 47"/>
                <a:gd name="T16" fmla="*/ 36 w 56"/>
                <a:gd name="T17" fmla="*/ 24 h 47"/>
                <a:gd name="T18" fmla="*/ 47 w 56"/>
                <a:gd name="T19" fmla="*/ 10 h 47"/>
                <a:gd name="T20" fmla="*/ 56 w 56"/>
                <a:gd name="T21" fmla="*/ 0 h 47"/>
                <a:gd name="T22" fmla="*/ 56 w 56"/>
                <a:gd name="T23" fmla="*/ 0 h 47"/>
                <a:gd name="T24" fmla="*/ 45 w 56"/>
                <a:gd name="T25" fmla="*/ 5 h 47"/>
                <a:gd name="T26" fmla="*/ 28 w 56"/>
                <a:gd name="T27" fmla="*/ 11 h 47"/>
                <a:gd name="T28" fmla="*/ 28 w 56"/>
                <a:gd name="T2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47">
                  <a:moveTo>
                    <a:pt x="28" y="11"/>
                  </a:moveTo>
                  <a:lnTo>
                    <a:pt x="28" y="11"/>
                  </a:lnTo>
                  <a:lnTo>
                    <a:pt x="12" y="15"/>
                  </a:lnTo>
                  <a:lnTo>
                    <a:pt x="0" y="19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5" y="3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7" y="1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5" y="5"/>
                  </a:lnTo>
                  <a:lnTo>
                    <a:pt x="28" y="11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64" name="Freeform 924"/>
            <p:cNvSpPr>
              <a:spLocks/>
            </p:cNvSpPr>
            <p:nvPr/>
          </p:nvSpPr>
          <p:spPr bwMode="auto">
            <a:xfrm>
              <a:off x="3874" y="1214"/>
              <a:ext cx="63" cy="54"/>
            </a:xfrm>
            <a:custGeom>
              <a:avLst/>
              <a:gdLst>
                <a:gd name="T0" fmla="*/ 32 w 63"/>
                <a:gd name="T1" fmla="*/ 13 h 54"/>
                <a:gd name="T2" fmla="*/ 30 w 63"/>
                <a:gd name="T3" fmla="*/ 12 h 54"/>
                <a:gd name="T4" fmla="*/ 30 w 63"/>
                <a:gd name="T5" fmla="*/ 12 h 54"/>
                <a:gd name="T6" fmla="*/ 16 w 63"/>
                <a:gd name="T7" fmla="*/ 16 h 54"/>
                <a:gd name="T8" fmla="*/ 2 w 63"/>
                <a:gd name="T9" fmla="*/ 19 h 54"/>
                <a:gd name="T10" fmla="*/ 0 w 63"/>
                <a:gd name="T11" fmla="*/ 19 h 54"/>
                <a:gd name="T12" fmla="*/ 1 w 63"/>
                <a:gd name="T13" fmla="*/ 23 h 54"/>
                <a:gd name="T14" fmla="*/ 21 w 63"/>
                <a:gd name="T15" fmla="*/ 51 h 54"/>
                <a:gd name="T16" fmla="*/ 23 w 63"/>
                <a:gd name="T17" fmla="*/ 54 h 54"/>
                <a:gd name="T18" fmla="*/ 25 w 63"/>
                <a:gd name="T19" fmla="*/ 51 h 54"/>
                <a:gd name="T20" fmla="*/ 25 w 63"/>
                <a:gd name="T21" fmla="*/ 51 h 54"/>
                <a:gd name="T22" fmla="*/ 32 w 63"/>
                <a:gd name="T23" fmla="*/ 41 h 54"/>
                <a:gd name="T24" fmla="*/ 32 w 63"/>
                <a:gd name="T25" fmla="*/ 41 h 54"/>
                <a:gd name="T26" fmla="*/ 42 w 63"/>
                <a:gd name="T27" fmla="*/ 27 h 54"/>
                <a:gd name="T28" fmla="*/ 42 w 63"/>
                <a:gd name="T29" fmla="*/ 27 h 54"/>
                <a:gd name="T30" fmla="*/ 53 w 63"/>
                <a:gd name="T31" fmla="*/ 14 h 54"/>
                <a:gd name="T32" fmla="*/ 63 w 63"/>
                <a:gd name="T33" fmla="*/ 5 h 54"/>
                <a:gd name="T34" fmla="*/ 58 w 63"/>
                <a:gd name="T35" fmla="*/ 0 h 54"/>
                <a:gd name="T36" fmla="*/ 58 w 63"/>
                <a:gd name="T37" fmla="*/ 0 h 54"/>
                <a:gd name="T38" fmla="*/ 47 w 63"/>
                <a:gd name="T39" fmla="*/ 5 h 54"/>
                <a:gd name="T40" fmla="*/ 30 w 63"/>
                <a:gd name="T41" fmla="*/ 12 h 54"/>
                <a:gd name="T42" fmla="*/ 32 w 63"/>
                <a:gd name="T43" fmla="*/ 13 h 54"/>
                <a:gd name="T44" fmla="*/ 33 w 63"/>
                <a:gd name="T45" fmla="*/ 16 h 54"/>
                <a:gd name="T46" fmla="*/ 33 w 63"/>
                <a:gd name="T47" fmla="*/ 16 h 54"/>
                <a:gd name="T48" fmla="*/ 49 w 63"/>
                <a:gd name="T49" fmla="*/ 10 h 54"/>
                <a:gd name="T50" fmla="*/ 61 w 63"/>
                <a:gd name="T51" fmla="*/ 5 h 54"/>
                <a:gd name="T52" fmla="*/ 60 w 63"/>
                <a:gd name="T53" fmla="*/ 2 h 54"/>
                <a:gd name="T54" fmla="*/ 58 w 63"/>
                <a:gd name="T55" fmla="*/ 0 h 54"/>
                <a:gd name="T56" fmla="*/ 58 w 63"/>
                <a:gd name="T57" fmla="*/ 0 h 54"/>
                <a:gd name="T58" fmla="*/ 49 w 63"/>
                <a:gd name="T59" fmla="*/ 10 h 54"/>
                <a:gd name="T60" fmla="*/ 37 w 63"/>
                <a:gd name="T61" fmla="*/ 23 h 54"/>
                <a:gd name="T62" fmla="*/ 37 w 63"/>
                <a:gd name="T63" fmla="*/ 23 h 54"/>
                <a:gd name="T64" fmla="*/ 28 w 63"/>
                <a:gd name="T65" fmla="*/ 38 h 54"/>
                <a:gd name="T66" fmla="*/ 28 w 63"/>
                <a:gd name="T67" fmla="*/ 38 h 54"/>
                <a:gd name="T68" fmla="*/ 21 w 63"/>
                <a:gd name="T69" fmla="*/ 48 h 54"/>
                <a:gd name="T70" fmla="*/ 23 w 63"/>
                <a:gd name="T71" fmla="*/ 49 h 54"/>
                <a:gd name="T72" fmla="*/ 25 w 63"/>
                <a:gd name="T73" fmla="*/ 47 h 54"/>
                <a:gd name="T74" fmla="*/ 7 w 63"/>
                <a:gd name="T75" fmla="*/ 20 h 54"/>
                <a:gd name="T76" fmla="*/ 4 w 63"/>
                <a:gd name="T77" fmla="*/ 21 h 54"/>
                <a:gd name="T78" fmla="*/ 4 w 63"/>
                <a:gd name="T79" fmla="*/ 24 h 54"/>
                <a:gd name="T80" fmla="*/ 4 w 63"/>
                <a:gd name="T81" fmla="*/ 24 h 54"/>
                <a:gd name="T82" fmla="*/ 18 w 63"/>
                <a:gd name="T83" fmla="*/ 20 h 54"/>
                <a:gd name="T84" fmla="*/ 33 w 63"/>
                <a:gd name="T85" fmla="*/ 16 h 54"/>
                <a:gd name="T86" fmla="*/ 32 w 63"/>
                <a:gd name="T87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" h="54">
                  <a:moveTo>
                    <a:pt x="32" y="13"/>
                  </a:moveTo>
                  <a:lnTo>
                    <a:pt x="30" y="12"/>
                  </a:lnTo>
                  <a:lnTo>
                    <a:pt x="30" y="12"/>
                  </a:lnTo>
                  <a:lnTo>
                    <a:pt x="16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21" y="51"/>
                  </a:lnTo>
                  <a:lnTo>
                    <a:pt x="23" y="54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53" y="14"/>
                  </a:lnTo>
                  <a:lnTo>
                    <a:pt x="63" y="5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7" y="5"/>
                  </a:lnTo>
                  <a:lnTo>
                    <a:pt x="30" y="12"/>
                  </a:lnTo>
                  <a:lnTo>
                    <a:pt x="32" y="13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9" y="10"/>
                  </a:lnTo>
                  <a:lnTo>
                    <a:pt x="61" y="5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9" y="10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1" y="48"/>
                  </a:lnTo>
                  <a:lnTo>
                    <a:pt x="23" y="49"/>
                  </a:lnTo>
                  <a:lnTo>
                    <a:pt x="25" y="47"/>
                  </a:lnTo>
                  <a:lnTo>
                    <a:pt x="7" y="20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18" y="20"/>
                  </a:lnTo>
                  <a:lnTo>
                    <a:pt x="33" y="16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65" name="Freeform 925"/>
            <p:cNvSpPr>
              <a:spLocks/>
            </p:cNvSpPr>
            <p:nvPr/>
          </p:nvSpPr>
          <p:spPr bwMode="auto">
            <a:xfrm>
              <a:off x="3874" y="1214"/>
              <a:ext cx="63" cy="54"/>
            </a:xfrm>
            <a:custGeom>
              <a:avLst/>
              <a:gdLst>
                <a:gd name="T0" fmla="*/ 32 w 63"/>
                <a:gd name="T1" fmla="*/ 13 h 54"/>
                <a:gd name="T2" fmla="*/ 30 w 63"/>
                <a:gd name="T3" fmla="*/ 12 h 54"/>
                <a:gd name="T4" fmla="*/ 30 w 63"/>
                <a:gd name="T5" fmla="*/ 12 h 54"/>
                <a:gd name="T6" fmla="*/ 16 w 63"/>
                <a:gd name="T7" fmla="*/ 16 h 54"/>
                <a:gd name="T8" fmla="*/ 2 w 63"/>
                <a:gd name="T9" fmla="*/ 19 h 54"/>
                <a:gd name="T10" fmla="*/ 0 w 63"/>
                <a:gd name="T11" fmla="*/ 19 h 54"/>
                <a:gd name="T12" fmla="*/ 1 w 63"/>
                <a:gd name="T13" fmla="*/ 23 h 54"/>
                <a:gd name="T14" fmla="*/ 21 w 63"/>
                <a:gd name="T15" fmla="*/ 51 h 54"/>
                <a:gd name="T16" fmla="*/ 23 w 63"/>
                <a:gd name="T17" fmla="*/ 54 h 54"/>
                <a:gd name="T18" fmla="*/ 25 w 63"/>
                <a:gd name="T19" fmla="*/ 51 h 54"/>
                <a:gd name="T20" fmla="*/ 25 w 63"/>
                <a:gd name="T21" fmla="*/ 51 h 54"/>
                <a:gd name="T22" fmla="*/ 32 w 63"/>
                <a:gd name="T23" fmla="*/ 41 h 54"/>
                <a:gd name="T24" fmla="*/ 32 w 63"/>
                <a:gd name="T25" fmla="*/ 41 h 54"/>
                <a:gd name="T26" fmla="*/ 42 w 63"/>
                <a:gd name="T27" fmla="*/ 27 h 54"/>
                <a:gd name="T28" fmla="*/ 42 w 63"/>
                <a:gd name="T29" fmla="*/ 27 h 54"/>
                <a:gd name="T30" fmla="*/ 53 w 63"/>
                <a:gd name="T31" fmla="*/ 14 h 54"/>
                <a:gd name="T32" fmla="*/ 63 w 63"/>
                <a:gd name="T33" fmla="*/ 5 h 54"/>
                <a:gd name="T34" fmla="*/ 58 w 63"/>
                <a:gd name="T35" fmla="*/ 0 h 54"/>
                <a:gd name="T36" fmla="*/ 58 w 63"/>
                <a:gd name="T37" fmla="*/ 0 h 54"/>
                <a:gd name="T38" fmla="*/ 47 w 63"/>
                <a:gd name="T39" fmla="*/ 5 h 54"/>
                <a:gd name="T40" fmla="*/ 30 w 63"/>
                <a:gd name="T41" fmla="*/ 12 h 54"/>
                <a:gd name="T42" fmla="*/ 32 w 63"/>
                <a:gd name="T43" fmla="*/ 13 h 54"/>
                <a:gd name="T44" fmla="*/ 33 w 63"/>
                <a:gd name="T45" fmla="*/ 16 h 54"/>
                <a:gd name="T46" fmla="*/ 33 w 63"/>
                <a:gd name="T47" fmla="*/ 16 h 54"/>
                <a:gd name="T48" fmla="*/ 49 w 63"/>
                <a:gd name="T49" fmla="*/ 10 h 54"/>
                <a:gd name="T50" fmla="*/ 61 w 63"/>
                <a:gd name="T51" fmla="*/ 5 h 54"/>
                <a:gd name="T52" fmla="*/ 60 w 63"/>
                <a:gd name="T53" fmla="*/ 2 h 54"/>
                <a:gd name="T54" fmla="*/ 58 w 63"/>
                <a:gd name="T55" fmla="*/ 0 h 54"/>
                <a:gd name="T56" fmla="*/ 58 w 63"/>
                <a:gd name="T57" fmla="*/ 0 h 54"/>
                <a:gd name="T58" fmla="*/ 49 w 63"/>
                <a:gd name="T59" fmla="*/ 10 h 54"/>
                <a:gd name="T60" fmla="*/ 37 w 63"/>
                <a:gd name="T61" fmla="*/ 23 h 54"/>
                <a:gd name="T62" fmla="*/ 37 w 63"/>
                <a:gd name="T63" fmla="*/ 23 h 54"/>
                <a:gd name="T64" fmla="*/ 28 w 63"/>
                <a:gd name="T65" fmla="*/ 38 h 54"/>
                <a:gd name="T66" fmla="*/ 28 w 63"/>
                <a:gd name="T67" fmla="*/ 38 h 54"/>
                <a:gd name="T68" fmla="*/ 21 w 63"/>
                <a:gd name="T69" fmla="*/ 48 h 54"/>
                <a:gd name="T70" fmla="*/ 23 w 63"/>
                <a:gd name="T71" fmla="*/ 49 h 54"/>
                <a:gd name="T72" fmla="*/ 25 w 63"/>
                <a:gd name="T73" fmla="*/ 47 h 54"/>
                <a:gd name="T74" fmla="*/ 7 w 63"/>
                <a:gd name="T75" fmla="*/ 20 h 54"/>
                <a:gd name="T76" fmla="*/ 4 w 63"/>
                <a:gd name="T77" fmla="*/ 21 h 54"/>
                <a:gd name="T78" fmla="*/ 4 w 63"/>
                <a:gd name="T79" fmla="*/ 24 h 54"/>
                <a:gd name="T80" fmla="*/ 4 w 63"/>
                <a:gd name="T81" fmla="*/ 24 h 54"/>
                <a:gd name="T82" fmla="*/ 18 w 63"/>
                <a:gd name="T83" fmla="*/ 20 h 54"/>
                <a:gd name="T84" fmla="*/ 33 w 63"/>
                <a:gd name="T85" fmla="*/ 16 h 54"/>
                <a:gd name="T86" fmla="*/ 32 w 63"/>
                <a:gd name="T87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" h="54">
                  <a:moveTo>
                    <a:pt x="32" y="13"/>
                  </a:moveTo>
                  <a:lnTo>
                    <a:pt x="30" y="12"/>
                  </a:lnTo>
                  <a:lnTo>
                    <a:pt x="30" y="12"/>
                  </a:lnTo>
                  <a:lnTo>
                    <a:pt x="16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21" y="51"/>
                  </a:lnTo>
                  <a:lnTo>
                    <a:pt x="23" y="54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53" y="14"/>
                  </a:lnTo>
                  <a:lnTo>
                    <a:pt x="63" y="5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7" y="5"/>
                  </a:lnTo>
                  <a:lnTo>
                    <a:pt x="30" y="12"/>
                  </a:lnTo>
                  <a:lnTo>
                    <a:pt x="32" y="13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9" y="10"/>
                  </a:lnTo>
                  <a:lnTo>
                    <a:pt x="61" y="5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9" y="10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1" y="48"/>
                  </a:lnTo>
                  <a:lnTo>
                    <a:pt x="23" y="49"/>
                  </a:lnTo>
                  <a:lnTo>
                    <a:pt x="25" y="47"/>
                  </a:lnTo>
                  <a:lnTo>
                    <a:pt x="7" y="20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18" y="20"/>
                  </a:lnTo>
                  <a:lnTo>
                    <a:pt x="33" y="16"/>
                  </a:lnTo>
                  <a:lnTo>
                    <a:pt x="32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66" name="Freeform 926"/>
            <p:cNvSpPr>
              <a:spLocks/>
            </p:cNvSpPr>
            <p:nvPr/>
          </p:nvSpPr>
          <p:spPr bwMode="auto">
            <a:xfrm>
              <a:off x="4219" y="1116"/>
              <a:ext cx="131" cy="91"/>
            </a:xfrm>
            <a:custGeom>
              <a:avLst/>
              <a:gdLst>
                <a:gd name="T0" fmla="*/ 0 w 131"/>
                <a:gd name="T1" fmla="*/ 91 h 91"/>
                <a:gd name="T2" fmla="*/ 131 w 131"/>
                <a:gd name="T3" fmla="*/ 0 h 91"/>
                <a:gd name="T4" fmla="*/ 0 w 131"/>
                <a:gd name="T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91">
                  <a:moveTo>
                    <a:pt x="0" y="91"/>
                  </a:moveTo>
                  <a:lnTo>
                    <a:pt x="131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67" name="Line 927"/>
            <p:cNvSpPr>
              <a:spLocks noChangeShapeType="1"/>
            </p:cNvSpPr>
            <p:nvPr/>
          </p:nvSpPr>
          <p:spPr bwMode="auto">
            <a:xfrm flipV="1">
              <a:off x="4219" y="1116"/>
              <a:ext cx="131" cy="9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68" name="Freeform 928"/>
            <p:cNvSpPr>
              <a:spLocks/>
            </p:cNvSpPr>
            <p:nvPr/>
          </p:nvSpPr>
          <p:spPr bwMode="auto">
            <a:xfrm>
              <a:off x="4217" y="1112"/>
              <a:ext cx="135" cy="100"/>
            </a:xfrm>
            <a:custGeom>
              <a:avLst/>
              <a:gdLst>
                <a:gd name="T0" fmla="*/ 5 w 135"/>
                <a:gd name="T1" fmla="*/ 100 h 100"/>
                <a:gd name="T2" fmla="*/ 135 w 135"/>
                <a:gd name="T3" fmla="*/ 10 h 100"/>
                <a:gd name="T4" fmla="*/ 130 w 135"/>
                <a:gd name="T5" fmla="*/ 0 h 100"/>
                <a:gd name="T6" fmla="*/ 0 w 135"/>
                <a:gd name="T7" fmla="*/ 90 h 100"/>
                <a:gd name="T8" fmla="*/ 5 w 135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0">
                  <a:moveTo>
                    <a:pt x="5" y="100"/>
                  </a:moveTo>
                  <a:lnTo>
                    <a:pt x="135" y="10"/>
                  </a:lnTo>
                  <a:lnTo>
                    <a:pt x="130" y="0"/>
                  </a:lnTo>
                  <a:lnTo>
                    <a:pt x="0" y="90"/>
                  </a:lnTo>
                  <a:lnTo>
                    <a:pt x="5" y="10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69" name="Freeform 929"/>
            <p:cNvSpPr>
              <a:spLocks/>
            </p:cNvSpPr>
            <p:nvPr/>
          </p:nvSpPr>
          <p:spPr bwMode="auto">
            <a:xfrm>
              <a:off x="4217" y="1112"/>
              <a:ext cx="135" cy="100"/>
            </a:xfrm>
            <a:custGeom>
              <a:avLst/>
              <a:gdLst>
                <a:gd name="T0" fmla="*/ 5 w 135"/>
                <a:gd name="T1" fmla="*/ 100 h 100"/>
                <a:gd name="T2" fmla="*/ 135 w 135"/>
                <a:gd name="T3" fmla="*/ 10 h 100"/>
                <a:gd name="T4" fmla="*/ 130 w 135"/>
                <a:gd name="T5" fmla="*/ 0 h 100"/>
                <a:gd name="T6" fmla="*/ 0 w 135"/>
                <a:gd name="T7" fmla="*/ 9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00">
                  <a:moveTo>
                    <a:pt x="5" y="100"/>
                  </a:moveTo>
                  <a:lnTo>
                    <a:pt x="135" y="10"/>
                  </a:lnTo>
                  <a:lnTo>
                    <a:pt x="130" y="0"/>
                  </a:lnTo>
                  <a:lnTo>
                    <a:pt x="0" y="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70" name="Freeform 930"/>
            <p:cNvSpPr>
              <a:spLocks/>
            </p:cNvSpPr>
            <p:nvPr/>
          </p:nvSpPr>
          <p:spPr bwMode="auto">
            <a:xfrm>
              <a:off x="4330" y="1091"/>
              <a:ext cx="57" cy="46"/>
            </a:xfrm>
            <a:custGeom>
              <a:avLst/>
              <a:gdLst>
                <a:gd name="T0" fmla="*/ 28 w 57"/>
                <a:gd name="T1" fmla="*/ 11 h 46"/>
                <a:gd name="T2" fmla="*/ 28 w 57"/>
                <a:gd name="T3" fmla="*/ 11 h 46"/>
                <a:gd name="T4" fmla="*/ 14 w 57"/>
                <a:gd name="T5" fmla="*/ 16 h 46"/>
                <a:gd name="T6" fmla="*/ 0 w 57"/>
                <a:gd name="T7" fmla="*/ 18 h 46"/>
                <a:gd name="T8" fmla="*/ 20 w 57"/>
                <a:gd name="T9" fmla="*/ 46 h 46"/>
                <a:gd name="T10" fmla="*/ 20 w 57"/>
                <a:gd name="T11" fmla="*/ 46 h 46"/>
                <a:gd name="T12" fmla="*/ 27 w 57"/>
                <a:gd name="T13" fmla="*/ 37 h 46"/>
                <a:gd name="T14" fmla="*/ 36 w 57"/>
                <a:gd name="T15" fmla="*/ 23 h 46"/>
                <a:gd name="T16" fmla="*/ 36 w 57"/>
                <a:gd name="T17" fmla="*/ 23 h 46"/>
                <a:gd name="T18" fmla="*/ 48 w 57"/>
                <a:gd name="T19" fmla="*/ 10 h 46"/>
                <a:gd name="T20" fmla="*/ 57 w 57"/>
                <a:gd name="T21" fmla="*/ 0 h 46"/>
                <a:gd name="T22" fmla="*/ 57 w 57"/>
                <a:gd name="T23" fmla="*/ 0 h 46"/>
                <a:gd name="T24" fmla="*/ 45 w 57"/>
                <a:gd name="T25" fmla="*/ 6 h 46"/>
                <a:gd name="T26" fmla="*/ 28 w 57"/>
                <a:gd name="T27" fmla="*/ 11 h 46"/>
                <a:gd name="T28" fmla="*/ 28 w 57"/>
                <a:gd name="T2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6">
                  <a:moveTo>
                    <a:pt x="28" y="11"/>
                  </a:moveTo>
                  <a:lnTo>
                    <a:pt x="28" y="11"/>
                  </a:lnTo>
                  <a:lnTo>
                    <a:pt x="14" y="16"/>
                  </a:lnTo>
                  <a:lnTo>
                    <a:pt x="0" y="18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7" y="37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48" y="1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5" y="6"/>
                  </a:lnTo>
                  <a:lnTo>
                    <a:pt x="28" y="11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71" name="Freeform 931"/>
            <p:cNvSpPr>
              <a:spLocks/>
            </p:cNvSpPr>
            <p:nvPr/>
          </p:nvSpPr>
          <p:spPr bwMode="auto">
            <a:xfrm>
              <a:off x="4326" y="1088"/>
              <a:ext cx="63" cy="55"/>
            </a:xfrm>
            <a:custGeom>
              <a:avLst/>
              <a:gdLst>
                <a:gd name="T0" fmla="*/ 32 w 63"/>
                <a:gd name="T1" fmla="*/ 14 h 55"/>
                <a:gd name="T2" fmla="*/ 32 w 63"/>
                <a:gd name="T3" fmla="*/ 12 h 55"/>
                <a:gd name="T4" fmla="*/ 32 w 63"/>
                <a:gd name="T5" fmla="*/ 12 h 55"/>
                <a:gd name="T6" fmla="*/ 17 w 63"/>
                <a:gd name="T7" fmla="*/ 16 h 55"/>
                <a:gd name="T8" fmla="*/ 4 w 63"/>
                <a:gd name="T9" fmla="*/ 19 h 55"/>
                <a:gd name="T10" fmla="*/ 0 w 63"/>
                <a:gd name="T11" fmla="*/ 20 h 55"/>
                <a:gd name="T12" fmla="*/ 3 w 63"/>
                <a:gd name="T13" fmla="*/ 23 h 55"/>
                <a:gd name="T14" fmla="*/ 22 w 63"/>
                <a:gd name="T15" fmla="*/ 51 h 55"/>
                <a:gd name="T16" fmla="*/ 24 w 63"/>
                <a:gd name="T17" fmla="*/ 55 h 55"/>
                <a:gd name="T18" fmla="*/ 26 w 63"/>
                <a:gd name="T19" fmla="*/ 51 h 55"/>
                <a:gd name="T20" fmla="*/ 26 w 63"/>
                <a:gd name="T21" fmla="*/ 51 h 55"/>
                <a:gd name="T22" fmla="*/ 32 w 63"/>
                <a:gd name="T23" fmla="*/ 41 h 55"/>
                <a:gd name="T24" fmla="*/ 32 w 63"/>
                <a:gd name="T25" fmla="*/ 41 h 55"/>
                <a:gd name="T26" fmla="*/ 43 w 63"/>
                <a:gd name="T27" fmla="*/ 27 h 55"/>
                <a:gd name="T28" fmla="*/ 43 w 63"/>
                <a:gd name="T29" fmla="*/ 27 h 55"/>
                <a:gd name="T30" fmla="*/ 54 w 63"/>
                <a:gd name="T31" fmla="*/ 14 h 55"/>
                <a:gd name="T32" fmla="*/ 63 w 63"/>
                <a:gd name="T33" fmla="*/ 5 h 55"/>
                <a:gd name="T34" fmla="*/ 60 w 63"/>
                <a:gd name="T35" fmla="*/ 0 h 55"/>
                <a:gd name="T36" fmla="*/ 60 w 63"/>
                <a:gd name="T37" fmla="*/ 0 h 55"/>
                <a:gd name="T38" fmla="*/ 47 w 63"/>
                <a:gd name="T39" fmla="*/ 6 h 55"/>
                <a:gd name="T40" fmla="*/ 32 w 63"/>
                <a:gd name="T41" fmla="*/ 12 h 55"/>
                <a:gd name="T42" fmla="*/ 32 w 63"/>
                <a:gd name="T43" fmla="*/ 14 h 55"/>
                <a:gd name="T44" fmla="*/ 33 w 63"/>
                <a:gd name="T45" fmla="*/ 17 h 55"/>
                <a:gd name="T46" fmla="*/ 33 w 63"/>
                <a:gd name="T47" fmla="*/ 17 h 55"/>
                <a:gd name="T48" fmla="*/ 50 w 63"/>
                <a:gd name="T49" fmla="*/ 12 h 55"/>
                <a:gd name="T50" fmla="*/ 63 w 63"/>
                <a:gd name="T51" fmla="*/ 6 h 55"/>
                <a:gd name="T52" fmla="*/ 61 w 63"/>
                <a:gd name="T53" fmla="*/ 3 h 55"/>
                <a:gd name="T54" fmla="*/ 59 w 63"/>
                <a:gd name="T55" fmla="*/ 0 h 55"/>
                <a:gd name="T56" fmla="*/ 59 w 63"/>
                <a:gd name="T57" fmla="*/ 0 h 55"/>
                <a:gd name="T58" fmla="*/ 50 w 63"/>
                <a:gd name="T59" fmla="*/ 10 h 55"/>
                <a:gd name="T60" fmla="*/ 39 w 63"/>
                <a:gd name="T61" fmla="*/ 24 h 55"/>
                <a:gd name="T62" fmla="*/ 39 w 63"/>
                <a:gd name="T63" fmla="*/ 24 h 55"/>
                <a:gd name="T64" fmla="*/ 28 w 63"/>
                <a:gd name="T65" fmla="*/ 38 h 55"/>
                <a:gd name="T66" fmla="*/ 28 w 63"/>
                <a:gd name="T67" fmla="*/ 38 h 55"/>
                <a:gd name="T68" fmla="*/ 21 w 63"/>
                <a:gd name="T69" fmla="*/ 48 h 55"/>
                <a:gd name="T70" fmla="*/ 24 w 63"/>
                <a:gd name="T71" fmla="*/ 49 h 55"/>
                <a:gd name="T72" fmla="*/ 26 w 63"/>
                <a:gd name="T73" fmla="*/ 48 h 55"/>
                <a:gd name="T74" fmla="*/ 7 w 63"/>
                <a:gd name="T75" fmla="*/ 20 h 55"/>
                <a:gd name="T76" fmla="*/ 4 w 63"/>
                <a:gd name="T77" fmla="*/ 21 h 55"/>
                <a:gd name="T78" fmla="*/ 5 w 63"/>
                <a:gd name="T79" fmla="*/ 24 h 55"/>
                <a:gd name="T80" fmla="*/ 5 w 63"/>
                <a:gd name="T81" fmla="*/ 24 h 55"/>
                <a:gd name="T82" fmla="*/ 18 w 63"/>
                <a:gd name="T83" fmla="*/ 21 h 55"/>
                <a:gd name="T84" fmla="*/ 33 w 63"/>
                <a:gd name="T85" fmla="*/ 17 h 55"/>
                <a:gd name="T86" fmla="*/ 32 w 63"/>
                <a:gd name="T87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" h="55">
                  <a:moveTo>
                    <a:pt x="32" y="14"/>
                  </a:moveTo>
                  <a:lnTo>
                    <a:pt x="32" y="12"/>
                  </a:lnTo>
                  <a:lnTo>
                    <a:pt x="32" y="12"/>
                  </a:lnTo>
                  <a:lnTo>
                    <a:pt x="17" y="16"/>
                  </a:lnTo>
                  <a:lnTo>
                    <a:pt x="4" y="19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22" y="51"/>
                  </a:lnTo>
                  <a:lnTo>
                    <a:pt x="24" y="55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54" y="14"/>
                  </a:lnTo>
                  <a:lnTo>
                    <a:pt x="63" y="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7" y="6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50" y="12"/>
                  </a:lnTo>
                  <a:lnTo>
                    <a:pt x="63" y="6"/>
                  </a:lnTo>
                  <a:lnTo>
                    <a:pt x="61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0" y="10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1" y="48"/>
                  </a:lnTo>
                  <a:lnTo>
                    <a:pt x="24" y="49"/>
                  </a:lnTo>
                  <a:lnTo>
                    <a:pt x="26" y="48"/>
                  </a:lnTo>
                  <a:lnTo>
                    <a:pt x="7" y="20"/>
                  </a:lnTo>
                  <a:lnTo>
                    <a:pt x="4" y="21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8" y="21"/>
                  </a:lnTo>
                  <a:lnTo>
                    <a:pt x="33" y="17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72" name="Freeform 932"/>
            <p:cNvSpPr>
              <a:spLocks/>
            </p:cNvSpPr>
            <p:nvPr/>
          </p:nvSpPr>
          <p:spPr bwMode="auto">
            <a:xfrm>
              <a:off x="4326" y="1088"/>
              <a:ext cx="63" cy="55"/>
            </a:xfrm>
            <a:custGeom>
              <a:avLst/>
              <a:gdLst>
                <a:gd name="T0" fmla="*/ 32 w 63"/>
                <a:gd name="T1" fmla="*/ 14 h 55"/>
                <a:gd name="T2" fmla="*/ 32 w 63"/>
                <a:gd name="T3" fmla="*/ 12 h 55"/>
                <a:gd name="T4" fmla="*/ 32 w 63"/>
                <a:gd name="T5" fmla="*/ 12 h 55"/>
                <a:gd name="T6" fmla="*/ 17 w 63"/>
                <a:gd name="T7" fmla="*/ 16 h 55"/>
                <a:gd name="T8" fmla="*/ 4 w 63"/>
                <a:gd name="T9" fmla="*/ 19 h 55"/>
                <a:gd name="T10" fmla="*/ 0 w 63"/>
                <a:gd name="T11" fmla="*/ 20 h 55"/>
                <a:gd name="T12" fmla="*/ 3 w 63"/>
                <a:gd name="T13" fmla="*/ 23 h 55"/>
                <a:gd name="T14" fmla="*/ 22 w 63"/>
                <a:gd name="T15" fmla="*/ 51 h 55"/>
                <a:gd name="T16" fmla="*/ 24 w 63"/>
                <a:gd name="T17" fmla="*/ 55 h 55"/>
                <a:gd name="T18" fmla="*/ 26 w 63"/>
                <a:gd name="T19" fmla="*/ 51 h 55"/>
                <a:gd name="T20" fmla="*/ 26 w 63"/>
                <a:gd name="T21" fmla="*/ 51 h 55"/>
                <a:gd name="T22" fmla="*/ 32 w 63"/>
                <a:gd name="T23" fmla="*/ 41 h 55"/>
                <a:gd name="T24" fmla="*/ 32 w 63"/>
                <a:gd name="T25" fmla="*/ 41 h 55"/>
                <a:gd name="T26" fmla="*/ 43 w 63"/>
                <a:gd name="T27" fmla="*/ 27 h 55"/>
                <a:gd name="T28" fmla="*/ 43 w 63"/>
                <a:gd name="T29" fmla="*/ 27 h 55"/>
                <a:gd name="T30" fmla="*/ 54 w 63"/>
                <a:gd name="T31" fmla="*/ 14 h 55"/>
                <a:gd name="T32" fmla="*/ 63 w 63"/>
                <a:gd name="T33" fmla="*/ 5 h 55"/>
                <a:gd name="T34" fmla="*/ 60 w 63"/>
                <a:gd name="T35" fmla="*/ 0 h 55"/>
                <a:gd name="T36" fmla="*/ 60 w 63"/>
                <a:gd name="T37" fmla="*/ 0 h 55"/>
                <a:gd name="T38" fmla="*/ 47 w 63"/>
                <a:gd name="T39" fmla="*/ 6 h 55"/>
                <a:gd name="T40" fmla="*/ 32 w 63"/>
                <a:gd name="T41" fmla="*/ 12 h 55"/>
                <a:gd name="T42" fmla="*/ 32 w 63"/>
                <a:gd name="T43" fmla="*/ 14 h 55"/>
                <a:gd name="T44" fmla="*/ 33 w 63"/>
                <a:gd name="T45" fmla="*/ 17 h 55"/>
                <a:gd name="T46" fmla="*/ 33 w 63"/>
                <a:gd name="T47" fmla="*/ 17 h 55"/>
                <a:gd name="T48" fmla="*/ 50 w 63"/>
                <a:gd name="T49" fmla="*/ 12 h 55"/>
                <a:gd name="T50" fmla="*/ 63 w 63"/>
                <a:gd name="T51" fmla="*/ 6 h 55"/>
                <a:gd name="T52" fmla="*/ 61 w 63"/>
                <a:gd name="T53" fmla="*/ 3 h 55"/>
                <a:gd name="T54" fmla="*/ 59 w 63"/>
                <a:gd name="T55" fmla="*/ 0 h 55"/>
                <a:gd name="T56" fmla="*/ 59 w 63"/>
                <a:gd name="T57" fmla="*/ 0 h 55"/>
                <a:gd name="T58" fmla="*/ 50 w 63"/>
                <a:gd name="T59" fmla="*/ 10 h 55"/>
                <a:gd name="T60" fmla="*/ 39 w 63"/>
                <a:gd name="T61" fmla="*/ 24 h 55"/>
                <a:gd name="T62" fmla="*/ 39 w 63"/>
                <a:gd name="T63" fmla="*/ 24 h 55"/>
                <a:gd name="T64" fmla="*/ 28 w 63"/>
                <a:gd name="T65" fmla="*/ 38 h 55"/>
                <a:gd name="T66" fmla="*/ 28 w 63"/>
                <a:gd name="T67" fmla="*/ 38 h 55"/>
                <a:gd name="T68" fmla="*/ 21 w 63"/>
                <a:gd name="T69" fmla="*/ 48 h 55"/>
                <a:gd name="T70" fmla="*/ 24 w 63"/>
                <a:gd name="T71" fmla="*/ 49 h 55"/>
                <a:gd name="T72" fmla="*/ 26 w 63"/>
                <a:gd name="T73" fmla="*/ 48 h 55"/>
                <a:gd name="T74" fmla="*/ 7 w 63"/>
                <a:gd name="T75" fmla="*/ 20 h 55"/>
                <a:gd name="T76" fmla="*/ 4 w 63"/>
                <a:gd name="T77" fmla="*/ 21 h 55"/>
                <a:gd name="T78" fmla="*/ 5 w 63"/>
                <a:gd name="T79" fmla="*/ 24 h 55"/>
                <a:gd name="T80" fmla="*/ 5 w 63"/>
                <a:gd name="T81" fmla="*/ 24 h 55"/>
                <a:gd name="T82" fmla="*/ 18 w 63"/>
                <a:gd name="T83" fmla="*/ 21 h 55"/>
                <a:gd name="T84" fmla="*/ 33 w 63"/>
                <a:gd name="T85" fmla="*/ 17 h 55"/>
                <a:gd name="T86" fmla="*/ 32 w 63"/>
                <a:gd name="T87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" h="55">
                  <a:moveTo>
                    <a:pt x="32" y="14"/>
                  </a:moveTo>
                  <a:lnTo>
                    <a:pt x="32" y="12"/>
                  </a:lnTo>
                  <a:lnTo>
                    <a:pt x="32" y="12"/>
                  </a:lnTo>
                  <a:lnTo>
                    <a:pt x="17" y="16"/>
                  </a:lnTo>
                  <a:lnTo>
                    <a:pt x="4" y="19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22" y="51"/>
                  </a:lnTo>
                  <a:lnTo>
                    <a:pt x="24" y="55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54" y="14"/>
                  </a:lnTo>
                  <a:lnTo>
                    <a:pt x="63" y="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7" y="6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50" y="12"/>
                  </a:lnTo>
                  <a:lnTo>
                    <a:pt x="63" y="6"/>
                  </a:lnTo>
                  <a:lnTo>
                    <a:pt x="61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0" y="10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1" y="48"/>
                  </a:lnTo>
                  <a:lnTo>
                    <a:pt x="24" y="49"/>
                  </a:lnTo>
                  <a:lnTo>
                    <a:pt x="26" y="48"/>
                  </a:lnTo>
                  <a:lnTo>
                    <a:pt x="7" y="20"/>
                  </a:lnTo>
                  <a:lnTo>
                    <a:pt x="4" y="21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8" y="21"/>
                  </a:lnTo>
                  <a:lnTo>
                    <a:pt x="33" y="17"/>
                  </a:lnTo>
                  <a:lnTo>
                    <a:pt x="32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73" name="Freeform 933"/>
            <p:cNvSpPr>
              <a:spLocks/>
            </p:cNvSpPr>
            <p:nvPr/>
          </p:nvSpPr>
          <p:spPr bwMode="auto">
            <a:xfrm>
              <a:off x="723" y="1980"/>
              <a:ext cx="451" cy="123"/>
            </a:xfrm>
            <a:custGeom>
              <a:avLst/>
              <a:gdLst>
                <a:gd name="T0" fmla="*/ 0 w 451"/>
                <a:gd name="T1" fmla="*/ 123 h 123"/>
                <a:gd name="T2" fmla="*/ 451 w 451"/>
                <a:gd name="T3" fmla="*/ 0 h 123"/>
                <a:gd name="T4" fmla="*/ 0 w 45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1" h="123">
                  <a:moveTo>
                    <a:pt x="0" y="123"/>
                  </a:moveTo>
                  <a:lnTo>
                    <a:pt x="451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74" name="Line 934"/>
            <p:cNvSpPr>
              <a:spLocks noChangeShapeType="1"/>
            </p:cNvSpPr>
            <p:nvPr/>
          </p:nvSpPr>
          <p:spPr bwMode="auto">
            <a:xfrm flipV="1">
              <a:off x="723" y="1980"/>
              <a:ext cx="451" cy="12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75" name="Freeform 935"/>
            <p:cNvSpPr>
              <a:spLocks/>
            </p:cNvSpPr>
            <p:nvPr/>
          </p:nvSpPr>
          <p:spPr bwMode="auto">
            <a:xfrm>
              <a:off x="720" y="1969"/>
              <a:ext cx="456" cy="146"/>
            </a:xfrm>
            <a:custGeom>
              <a:avLst/>
              <a:gdLst>
                <a:gd name="T0" fmla="*/ 6 w 456"/>
                <a:gd name="T1" fmla="*/ 146 h 146"/>
                <a:gd name="T2" fmla="*/ 456 w 456"/>
                <a:gd name="T3" fmla="*/ 22 h 146"/>
                <a:gd name="T4" fmla="*/ 451 w 456"/>
                <a:gd name="T5" fmla="*/ 0 h 146"/>
                <a:gd name="T6" fmla="*/ 0 w 456"/>
                <a:gd name="T7" fmla="*/ 125 h 146"/>
                <a:gd name="T8" fmla="*/ 6 w 456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146">
                  <a:moveTo>
                    <a:pt x="6" y="146"/>
                  </a:moveTo>
                  <a:lnTo>
                    <a:pt x="456" y="22"/>
                  </a:lnTo>
                  <a:lnTo>
                    <a:pt x="451" y="0"/>
                  </a:lnTo>
                  <a:lnTo>
                    <a:pt x="0" y="125"/>
                  </a:lnTo>
                  <a:lnTo>
                    <a:pt x="6" y="14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76" name="Freeform 936"/>
            <p:cNvSpPr>
              <a:spLocks/>
            </p:cNvSpPr>
            <p:nvPr/>
          </p:nvSpPr>
          <p:spPr bwMode="auto">
            <a:xfrm>
              <a:off x="720" y="1969"/>
              <a:ext cx="456" cy="146"/>
            </a:xfrm>
            <a:custGeom>
              <a:avLst/>
              <a:gdLst>
                <a:gd name="T0" fmla="*/ 6 w 456"/>
                <a:gd name="T1" fmla="*/ 146 h 146"/>
                <a:gd name="T2" fmla="*/ 456 w 456"/>
                <a:gd name="T3" fmla="*/ 22 h 146"/>
                <a:gd name="T4" fmla="*/ 451 w 456"/>
                <a:gd name="T5" fmla="*/ 0 h 146"/>
                <a:gd name="T6" fmla="*/ 0 w 456"/>
                <a:gd name="T7" fmla="*/ 12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46">
                  <a:moveTo>
                    <a:pt x="6" y="146"/>
                  </a:moveTo>
                  <a:lnTo>
                    <a:pt x="456" y="22"/>
                  </a:lnTo>
                  <a:lnTo>
                    <a:pt x="451" y="0"/>
                  </a:lnTo>
                  <a:lnTo>
                    <a:pt x="0" y="1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77" name="Freeform 937"/>
            <p:cNvSpPr>
              <a:spLocks/>
            </p:cNvSpPr>
            <p:nvPr/>
          </p:nvSpPr>
          <p:spPr bwMode="auto">
            <a:xfrm>
              <a:off x="1146" y="1956"/>
              <a:ext cx="104" cy="58"/>
            </a:xfrm>
            <a:custGeom>
              <a:avLst/>
              <a:gdLst>
                <a:gd name="T0" fmla="*/ 51 w 104"/>
                <a:gd name="T1" fmla="*/ 5 h 58"/>
                <a:gd name="T2" fmla="*/ 51 w 104"/>
                <a:gd name="T3" fmla="*/ 5 h 58"/>
                <a:gd name="T4" fmla="*/ 25 w 104"/>
                <a:gd name="T5" fmla="*/ 3 h 58"/>
                <a:gd name="T6" fmla="*/ 0 w 104"/>
                <a:gd name="T7" fmla="*/ 0 h 58"/>
                <a:gd name="T8" fmla="*/ 16 w 104"/>
                <a:gd name="T9" fmla="*/ 58 h 58"/>
                <a:gd name="T10" fmla="*/ 16 w 104"/>
                <a:gd name="T11" fmla="*/ 58 h 58"/>
                <a:gd name="T12" fmla="*/ 32 w 104"/>
                <a:gd name="T13" fmla="*/ 45 h 58"/>
                <a:gd name="T14" fmla="*/ 57 w 104"/>
                <a:gd name="T15" fmla="*/ 28 h 58"/>
                <a:gd name="T16" fmla="*/ 57 w 104"/>
                <a:gd name="T17" fmla="*/ 28 h 58"/>
                <a:gd name="T18" fmla="*/ 84 w 104"/>
                <a:gd name="T19" fmla="*/ 13 h 58"/>
                <a:gd name="T20" fmla="*/ 104 w 104"/>
                <a:gd name="T21" fmla="*/ 3 h 58"/>
                <a:gd name="T22" fmla="*/ 104 w 104"/>
                <a:gd name="T23" fmla="*/ 3 h 58"/>
                <a:gd name="T24" fmla="*/ 81 w 104"/>
                <a:gd name="T25" fmla="*/ 5 h 58"/>
                <a:gd name="T26" fmla="*/ 51 w 104"/>
                <a:gd name="T27" fmla="*/ 5 h 58"/>
                <a:gd name="T28" fmla="*/ 51 w 104"/>
                <a:gd name="T2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58">
                  <a:moveTo>
                    <a:pt x="51" y="5"/>
                  </a:moveTo>
                  <a:lnTo>
                    <a:pt x="51" y="5"/>
                  </a:lnTo>
                  <a:lnTo>
                    <a:pt x="25" y="3"/>
                  </a:lnTo>
                  <a:lnTo>
                    <a:pt x="0" y="0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32" y="45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84" y="1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81" y="5"/>
                  </a:lnTo>
                  <a:lnTo>
                    <a:pt x="51" y="5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78" name="Freeform 938"/>
            <p:cNvSpPr>
              <a:spLocks/>
            </p:cNvSpPr>
            <p:nvPr/>
          </p:nvSpPr>
          <p:spPr bwMode="auto">
            <a:xfrm>
              <a:off x="1729" y="2274"/>
              <a:ext cx="535" cy="163"/>
            </a:xfrm>
            <a:custGeom>
              <a:avLst/>
              <a:gdLst>
                <a:gd name="T0" fmla="*/ 535 w 535"/>
                <a:gd name="T1" fmla="*/ 157 h 163"/>
                <a:gd name="T2" fmla="*/ 2 w 535"/>
                <a:gd name="T3" fmla="*/ 156 h 163"/>
                <a:gd name="T4" fmla="*/ 2 w 535"/>
                <a:gd name="T5" fmla="*/ 158 h 163"/>
                <a:gd name="T6" fmla="*/ 2 w 535"/>
                <a:gd name="T7" fmla="*/ 161 h 163"/>
                <a:gd name="T8" fmla="*/ 419 w 535"/>
                <a:gd name="T9" fmla="*/ 6 h 163"/>
                <a:gd name="T10" fmla="*/ 417 w 535"/>
                <a:gd name="T11" fmla="*/ 0 h 163"/>
                <a:gd name="T12" fmla="*/ 0 w 535"/>
                <a:gd name="T13" fmla="*/ 157 h 163"/>
                <a:gd name="T14" fmla="*/ 2 w 535"/>
                <a:gd name="T15" fmla="*/ 161 h 163"/>
                <a:gd name="T16" fmla="*/ 535 w 535"/>
                <a:gd name="T17" fmla="*/ 163 h 163"/>
                <a:gd name="T18" fmla="*/ 535 w 535"/>
                <a:gd name="T19" fmla="*/ 15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5" h="163">
                  <a:moveTo>
                    <a:pt x="535" y="157"/>
                  </a:moveTo>
                  <a:lnTo>
                    <a:pt x="2" y="156"/>
                  </a:lnTo>
                  <a:lnTo>
                    <a:pt x="2" y="158"/>
                  </a:lnTo>
                  <a:lnTo>
                    <a:pt x="2" y="161"/>
                  </a:lnTo>
                  <a:lnTo>
                    <a:pt x="419" y="6"/>
                  </a:lnTo>
                  <a:lnTo>
                    <a:pt x="417" y="0"/>
                  </a:lnTo>
                  <a:lnTo>
                    <a:pt x="0" y="157"/>
                  </a:lnTo>
                  <a:lnTo>
                    <a:pt x="2" y="161"/>
                  </a:lnTo>
                  <a:lnTo>
                    <a:pt x="535" y="163"/>
                  </a:lnTo>
                  <a:lnTo>
                    <a:pt x="535" y="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79" name="Freeform 939"/>
            <p:cNvSpPr>
              <a:spLocks/>
            </p:cNvSpPr>
            <p:nvPr/>
          </p:nvSpPr>
          <p:spPr bwMode="auto">
            <a:xfrm>
              <a:off x="1729" y="2274"/>
              <a:ext cx="535" cy="163"/>
            </a:xfrm>
            <a:custGeom>
              <a:avLst/>
              <a:gdLst>
                <a:gd name="T0" fmla="*/ 535 w 535"/>
                <a:gd name="T1" fmla="*/ 157 h 163"/>
                <a:gd name="T2" fmla="*/ 2 w 535"/>
                <a:gd name="T3" fmla="*/ 156 h 163"/>
                <a:gd name="T4" fmla="*/ 2 w 535"/>
                <a:gd name="T5" fmla="*/ 158 h 163"/>
                <a:gd name="T6" fmla="*/ 2 w 535"/>
                <a:gd name="T7" fmla="*/ 161 h 163"/>
                <a:gd name="T8" fmla="*/ 419 w 535"/>
                <a:gd name="T9" fmla="*/ 6 h 163"/>
                <a:gd name="T10" fmla="*/ 417 w 535"/>
                <a:gd name="T11" fmla="*/ 0 h 163"/>
                <a:gd name="T12" fmla="*/ 0 w 535"/>
                <a:gd name="T13" fmla="*/ 157 h 163"/>
                <a:gd name="T14" fmla="*/ 2 w 535"/>
                <a:gd name="T15" fmla="*/ 161 h 163"/>
                <a:gd name="T16" fmla="*/ 535 w 535"/>
                <a:gd name="T17" fmla="*/ 163 h 163"/>
                <a:gd name="T18" fmla="*/ 535 w 535"/>
                <a:gd name="T19" fmla="*/ 15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5" h="163">
                  <a:moveTo>
                    <a:pt x="535" y="157"/>
                  </a:moveTo>
                  <a:lnTo>
                    <a:pt x="2" y="156"/>
                  </a:lnTo>
                  <a:lnTo>
                    <a:pt x="2" y="158"/>
                  </a:lnTo>
                  <a:lnTo>
                    <a:pt x="2" y="161"/>
                  </a:lnTo>
                  <a:lnTo>
                    <a:pt x="419" y="6"/>
                  </a:lnTo>
                  <a:lnTo>
                    <a:pt x="417" y="0"/>
                  </a:lnTo>
                  <a:lnTo>
                    <a:pt x="0" y="157"/>
                  </a:lnTo>
                  <a:lnTo>
                    <a:pt x="2" y="161"/>
                  </a:lnTo>
                  <a:lnTo>
                    <a:pt x="535" y="163"/>
                  </a:lnTo>
                  <a:lnTo>
                    <a:pt x="535" y="1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80" name="Freeform 940"/>
            <p:cNvSpPr>
              <a:spLocks/>
            </p:cNvSpPr>
            <p:nvPr/>
          </p:nvSpPr>
          <p:spPr bwMode="auto">
            <a:xfrm>
              <a:off x="1922" y="2358"/>
              <a:ext cx="40" cy="76"/>
            </a:xfrm>
            <a:custGeom>
              <a:avLst/>
              <a:gdLst>
                <a:gd name="T0" fmla="*/ 40 w 40"/>
                <a:gd name="T1" fmla="*/ 76 h 76"/>
                <a:gd name="T2" fmla="*/ 40 w 40"/>
                <a:gd name="T3" fmla="*/ 76 h 76"/>
                <a:gd name="T4" fmla="*/ 40 w 40"/>
                <a:gd name="T5" fmla="*/ 60 h 76"/>
                <a:gd name="T6" fmla="*/ 37 w 40"/>
                <a:gd name="T7" fmla="*/ 46 h 76"/>
                <a:gd name="T8" fmla="*/ 34 w 40"/>
                <a:gd name="T9" fmla="*/ 34 h 76"/>
                <a:gd name="T10" fmla="*/ 28 w 40"/>
                <a:gd name="T11" fmla="*/ 23 h 76"/>
                <a:gd name="T12" fmla="*/ 28 w 40"/>
                <a:gd name="T13" fmla="*/ 23 h 76"/>
                <a:gd name="T14" fmla="*/ 23 w 40"/>
                <a:gd name="T15" fmla="*/ 14 h 76"/>
                <a:gd name="T16" fmla="*/ 16 w 40"/>
                <a:gd name="T17" fmla="*/ 7 h 76"/>
                <a:gd name="T18" fmla="*/ 16 w 40"/>
                <a:gd name="T19" fmla="*/ 7 h 76"/>
                <a:gd name="T20" fmla="*/ 9 w 40"/>
                <a:gd name="T21" fmla="*/ 2 h 76"/>
                <a:gd name="T22" fmla="*/ 5 w 40"/>
                <a:gd name="T23" fmla="*/ 0 h 76"/>
                <a:gd name="T24" fmla="*/ 0 w 40"/>
                <a:gd name="T25" fmla="*/ 0 h 76"/>
                <a:gd name="T26" fmla="*/ 0 w 40"/>
                <a:gd name="T27" fmla="*/ 6 h 76"/>
                <a:gd name="T28" fmla="*/ 0 w 40"/>
                <a:gd name="T29" fmla="*/ 6 h 76"/>
                <a:gd name="T30" fmla="*/ 7 w 40"/>
                <a:gd name="T31" fmla="*/ 7 h 76"/>
                <a:gd name="T32" fmla="*/ 13 w 40"/>
                <a:gd name="T33" fmla="*/ 11 h 76"/>
                <a:gd name="T34" fmla="*/ 13 w 40"/>
                <a:gd name="T35" fmla="*/ 11 h 76"/>
                <a:gd name="T36" fmla="*/ 17 w 40"/>
                <a:gd name="T37" fmla="*/ 16 h 76"/>
                <a:gd name="T38" fmla="*/ 21 w 40"/>
                <a:gd name="T39" fmla="*/ 21 h 76"/>
                <a:gd name="T40" fmla="*/ 26 w 40"/>
                <a:gd name="T41" fmla="*/ 28 h 76"/>
                <a:gd name="T42" fmla="*/ 28 w 40"/>
                <a:gd name="T43" fmla="*/ 37 h 76"/>
                <a:gd name="T44" fmla="*/ 28 w 40"/>
                <a:gd name="T45" fmla="*/ 37 h 76"/>
                <a:gd name="T46" fmla="*/ 33 w 40"/>
                <a:gd name="T47" fmla="*/ 55 h 76"/>
                <a:gd name="T48" fmla="*/ 34 w 40"/>
                <a:gd name="T49" fmla="*/ 65 h 76"/>
                <a:gd name="T50" fmla="*/ 34 w 40"/>
                <a:gd name="T51" fmla="*/ 76 h 76"/>
                <a:gd name="T52" fmla="*/ 40 w 40"/>
                <a:gd name="T5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76">
                  <a:moveTo>
                    <a:pt x="40" y="76"/>
                  </a:moveTo>
                  <a:lnTo>
                    <a:pt x="40" y="76"/>
                  </a:lnTo>
                  <a:lnTo>
                    <a:pt x="40" y="60"/>
                  </a:lnTo>
                  <a:lnTo>
                    <a:pt x="37" y="46"/>
                  </a:lnTo>
                  <a:lnTo>
                    <a:pt x="34" y="34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3" y="14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7" y="16"/>
                  </a:lnTo>
                  <a:lnTo>
                    <a:pt x="21" y="21"/>
                  </a:lnTo>
                  <a:lnTo>
                    <a:pt x="26" y="28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33" y="55"/>
                  </a:lnTo>
                  <a:lnTo>
                    <a:pt x="34" y="65"/>
                  </a:lnTo>
                  <a:lnTo>
                    <a:pt x="34" y="76"/>
                  </a:lnTo>
                  <a:lnTo>
                    <a:pt x="4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81" name="Freeform 941"/>
            <p:cNvSpPr>
              <a:spLocks/>
            </p:cNvSpPr>
            <p:nvPr/>
          </p:nvSpPr>
          <p:spPr bwMode="auto">
            <a:xfrm>
              <a:off x="1922" y="2358"/>
              <a:ext cx="40" cy="76"/>
            </a:xfrm>
            <a:custGeom>
              <a:avLst/>
              <a:gdLst>
                <a:gd name="T0" fmla="*/ 40 w 40"/>
                <a:gd name="T1" fmla="*/ 76 h 76"/>
                <a:gd name="T2" fmla="*/ 40 w 40"/>
                <a:gd name="T3" fmla="*/ 76 h 76"/>
                <a:gd name="T4" fmla="*/ 40 w 40"/>
                <a:gd name="T5" fmla="*/ 60 h 76"/>
                <a:gd name="T6" fmla="*/ 37 w 40"/>
                <a:gd name="T7" fmla="*/ 46 h 76"/>
                <a:gd name="T8" fmla="*/ 34 w 40"/>
                <a:gd name="T9" fmla="*/ 34 h 76"/>
                <a:gd name="T10" fmla="*/ 28 w 40"/>
                <a:gd name="T11" fmla="*/ 23 h 76"/>
                <a:gd name="T12" fmla="*/ 28 w 40"/>
                <a:gd name="T13" fmla="*/ 23 h 76"/>
                <a:gd name="T14" fmla="*/ 23 w 40"/>
                <a:gd name="T15" fmla="*/ 14 h 76"/>
                <a:gd name="T16" fmla="*/ 16 w 40"/>
                <a:gd name="T17" fmla="*/ 7 h 76"/>
                <a:gd name="T18" fmla="*/ 16 w 40"/>
                <a:gd name="T19" fmla="*/ 7 h 76"/>
                <a:gd name="T20" fmla="*/ 9 w 40"/>
                <a:gd name="T21" fmla="*/ 2 h 76"/>
                <a:gd name="T22" fmla="*/ 5 w 40"/>
                <a:gd name="T23" fmla="*/ 0 h 76"/>
                <a:gd name="T24" fmla="*/ 0 w 40"/>
                <a:gd name="T25" fmla="*/ 0 h 76"/>
                <a:gd name="T26" fmla="*/ 0 w 40"/>
                <a:gd name="T27" fmla="*/ 6 h 76"/>
                <a:gd name="T28" fmla="*/ 0 w 40"/>
                <a:gd name="T29" fmla="*/ 6 h 76"/>
                <a:gd name="T30" fmla="*/ 7 w 40"/>
                <a:gd name="T31" fmla="*/ 7 h 76"/>
                <a:gd name="T32" fmla="*/ 13 w 40"/>
                <a:gd name="T33" fmla="*/ 11 h 76"/>
                <a:gd name="T34" fmla="*/ 13 w 40"/>
                <a:gd name="T35" fmla="*/ 11 h 76"/>
                <a:gd name="T36" fmla="*/ 17 w 40"/>
                <a:gd name="T37" fmla="*/ 16 h 76"/>
                <a:gd name="T38" fmla="*/ 21 w 40"/>
                <a:gd name="T39" fmla="*/ 21 h 76"/>
                <a:gd name="T40" fmla="*/ 26 w 40"/>
                <a:gd name="T41" fmla="*/ 28 h 76"/>
                <a:gd name="T42" fmla="*/ 28 w 40"/>
                <a:gd name="T43" fmla="*/ 37 h 76"/>
                <a:gd name="T44" fmla="*/ 28 w 40"/>
                <a:gd name="T45" fmla="*/ 37 h 76"/>
                <a:gd name="T46" fmla="*/ 33 w 40"/>
                <a:gd name="T47" fmla="*/ 55 h 76"/>
                <a:gd name="T48" fmla="*/ 34 w 40"/>
                <a:gd name="T49" fmla="*/ 65 h 76"/>
                <a:gd name="T50" fmla="*/ 34 w 40"/>
                <a:gd name="T51" fmla="*/ 76 h 76"/>
                <a:gd name="T52" fmla="*/ 40 w 40"/>
                <a:gd name="T5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76">
                  <a:moveTo>
                    <a:pt x="40" y="76"/>
                  </a:moveTo>
                  <a:lnTo>
                    <a:pt x="40" y="76"/>
                  </a:lnTo>
                  <a:lnTo>
                    <a:pt x="40" y="60"/>
                  </a:lnTo>
                  <a:lnTo>
                    <a:pt x="37" y="46"/>
                  </a:lnTo>
                  <a:lnTo>
                    <a:pt x="34" y="34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3" y="14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7" y="16"/>
                  </a:lnTo>
                  <a:lnTo>
                    <a:pt x="21" y="21"/>
                  </a:lnTo>
                  <a:lnTo>
                    <a:pt x="26" y="28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33" y="55"/>
                  </a:lnTo>
                  <a:lnTo>
                    <a:pt x="34" y="65"/>
                  </a:lnTo>
                  <a:lnTo>
                    <a:pt x="34" y="76"/>
                  </a:lnTo>
                  <a:lnTo>
                    <a:pt x="4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82" name="Rectangle 942"/>
            <p:cNvSpPr>
              <a:spLocks noChangeArrowheads="1"/>
            </p:cNvSpPr>
            <p:nvPr/>
          </p:nvSpPr>
          <p:spPr bwMode="auto">
            <a:xfrm>
              <a:off x="1977" y="2351"/>
              <a:ext cx="26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700">
                  <a:solidFill>
                    <a:srgbClr val="000000"/>
                  </a:solidFill>
                  <a:latin typeface="ヒラギノ角ゴ Pro W3" charset="-128"/>
                  <a:ea typeface="ヒラギノ角ゴ Pro W3" charset="-128"/>
                </a:rPr>
                <a:t>8 degree</a:t>
              </a:r>
              <a:endParaRPr lang="en-US" altLang="ja-JP">
                <a:ea typeface="ＭＳ Ｐゴシック" pitchFamily="50" charset="-128"/>
              </a:endParaRPr>
            </a:p>
          </p:txBody>
        </p:sp>
        <p:sp>
          <p:nvSpPr>
            <p:cNvPr id="11183" name="Rectangle 943"/>
            <p:cNvSpPr>
              <a:spLocks noChangeArrowheads="1"/>
            </p:cNvSpPr>
            <p:nvPr/>
          </p:nvSpPr>
          <p:spPr bwMode="auto">
            <a:xfrm rot="20400000">
              <a:off x="1311" y="2164"/>
              <a:ext cx="26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700">
                  <a:solidFill>
                    <a:srgbClr val="000000"/>
                  </a:solidFill>
                  <a:latin typeface="ヒラギノ角ゴ Pro W3" charset="-128"/>
                  <a:ea typeface="ヒラギノ角ゴ Pro W3" charset="-128"/>
                </a:rPr>
                <a:t>35.77cm</a:t>
              </a:r>
              <a:endParaRPr lang="en-US" altLang="ja-JP">
                <a:ea typeface="ＭＳ Ｐゴシック" pitchFamily="50" charset="-128"/>
              </a:endParaRPr>
            </a:p>
          </p:txBody>
        </p:sp>
        <p:sp>
          <p:nvSpPr>
            <p:cNvPr id="11184" name="Rectangle 944"/>
            <p:cNvSpPr>
              <a:spLocks noChangeArrowheads="1"/>
            </p:cNvSpPr>
            <p:nvPr/>
          </p:nvSpPr>
          <p:spPr bwMode="auto">
            <a:xfrm rot="2520000">
              <a:off x="1464" y="2606"/>
              <a:ext cx="23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700">
                  <a:solidFill>
                    <a:srgbClr val="000000"/>
                  </a:solidFill>
                  <a:latin typeface="ヒラギノ角ゴ Pro W3" charset="-128"/>
                  <a:ea typeface="ヒラギノ角ゴ Pro W3" charset="-128"/>
                </a:rPr>
                <a:t>5.03cm</a:t>
              </a:r>
              <a:endParaRPr lang="en-US" altLang="ja-JP">
                <a:ea typeface="ＭＳ Ｐゴシック" pitchFamily="50" charset="-128"/>
              </a:endParaRPr>
            </a:p>
          </p:txBody>
        </p:sp>
        <p:sp>
          <p:nvSpPr>
            <p:cNvPr id="11185" name="Rectangle 945"/>
            <p:cNvSpPr>
              <a:spLocks noChangeArrowheads="1"/>
            </p:cNvSpPr>
            <p:nvPr/>
          </p:nvSpPr>
          <p:spPr bwMode="auto">
            <a:xfrm rot="20640000">
              <a:off x="1497" y="1620"/>
              <a:ext cx="30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700">
                  <a:solidFill>
                    <a:srgbClr val="000000"/>
                  </a:solidFill>
                  <a:latin typeface="ヒラギノ角ゴ Pro W3" charset="-128"/>
                  <a:ea typeface="ヒラギノ角ゴ Pro W3" charset="-128"/>
                </a:rPr>
                <a:t>92.243cm</a:t>
              </a:r>
              <a:endParaRPr lang="en-US" altLang="ja-JP">
                <a:ea typeface="ＭＳ Ｐゴシック" pitchFamily="50" charset="-128"/>
              </a:endParaRPr>
            </a:p>
          </p:txBody>
        </p:sp>
        <p:sp>
          <p:nvSpPr>
            <p:cNvPr id="11186" name="Rectangle 946"/>
            <p:cNvSpPr>
              <a:spLocks noChangeArrowheads="1"/>
            </p:cNvSpPr>
            <p:nvPr/>
          </p:nvSpPr>
          <p:spPr bwMode="auto">
            <a:xfrm rot="20820000">
              <a:off x="4394" y="932"/>
              <a:ext cx="26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700">
                  <a:solidFill>
                    <a:srgbClr val="000000"/>
                  </a:solidFill>
                  <a:latin typeface="ヒラギノ角ゴ Pro W3" charset="-128"/>
                  <a:ea typeface="ヒラギノ角ゴ Pro W3" charset="-128"/>
                </a:rPr>
                <a:t>35.77cm</a:t>
              </a:r>
              <a:endParaRPr lang="en-US" altLang="ja-JP">
                <a:ea typeface="ＭＳ Ｐゴシック" pitchFamily="50" charset="-128"/>
              </a:endParaRPr>
            </a:p>
          </p:txBody>
        </p:sp>
        <p:sp>
          <p:nvSpPr>
            <p:cNvPr id="11187" name="Freeform 947"/>
            <p:cNvSpPr>
              <a:spLocks noEditPoints="1"/>
            </p:cNvSpPr>
            <p:nvPr/>
          </p:nvSpPr>
          <p:spPr bwMode="auto">
            <a:xfrm>
              <a:off x="1267" y="2437"/>
              <a:ext cx="3" cy="687"/>
            </a:xfrm>
            <a:custGeom>
              <a:avLst/>
              <a:gdLst>
                <a:gd name="T0" fmla="*/ 0 w 3"/>
                <a:gd name="T1" fmla="*/ 687 h 687"/>
                <a:gd name="T2" fmla="*/ 3 w 3"/>
                <a:gd name="T3" fmla="*/ 666 h 687"/>
                <a:gd name="T4" fmla="*/ 0 w 3"/>
                <a:gd name="T5" fmla="*/ 627 h 687"/>
                <a:gd name="T6" fmla="*/ 3 w 3"/>
                <a:gd name="T7" fmla="*/ 655 h 687"/>
                <a:gd name="T8" fmla="*/ 0 w 3"/>
                <a:gd name="T9" fmla="*/ 627 h 687"/>
                <a:gd name="T10" fmla="*/ 0 w 3"/>
                <a:gd name="T11" fmla="*/ 616 h 687"/>
                <a:gd name="T12" fmla="*/ 3 w 3"/>
                <a:gd name="T13" fmla="*/ 588 h 687"/>
                <a:gd name="T14" fmla="*/ 0 w 3"/>
                <a:gd name="T15" fmla="*/ 549 h 687"/>
                <a:gd name="T16" fmla="*/ 3 w 3"/>
                <a:gd name="T17" fmla="*/ 577 h 687"/>
                <a:gd name="T18" fmla="*/ 0 w 3"/>
                <a:gd name="T19" fmla="*/ 549 h 687"/>
                <a:gd name="T20" fmla="*/ 0 w 3"/>
                <a:gd name="T21" fmla="*/ 537 h 687"/>
                <a:gd name="T22" fmla="*/ 3 w 3"/>
                <a:gd name="T23" fmla="*/ 509 h 687"/>
                <a:gd name="T24" fmla="*/ 0 w 3"/>
                <a:gd name="T25" fmla="*/ 470 h 687"/>
                <a:gd name="T26" fmla="*/ 3 w 3"/>
                <a:gd name="T27" fmla="*/ 498 h 687"/>
                <a:gd name="T28" fmla="*/ 0 w 3"/>
                <a:gd name="T29" fmla="*/ 470 h 687"/>
                <a:gd name="T30" fmla="*/ 0 w 3"/>
                <a:gd name="T31" fmla="*/ 459 h 687"/>
                <a:gd name="T32" fmla="*/ 3 w 3"/>
                <a:gd name="T33" fmla="*/ 431 h 687"/>
                <a:gd name="T34" fmla="*/ 0 w 3"/>
                <a:gd name="T35" fmla="*/ 392 h 687"/>
                <a:gd name="T36" fmla="*/ 3 w 3"/>
                <a:gd name="T37" fmla="*/ 420 h 687"/>
                <a:gd name="T38" fmla="*/ 0 w 3"/>
                <a:gd name="T39" fmla="*/ 392 h 687"/>
                <a:gd name="T40" fmla="*/ 0 w 3"/>
                <a:gd name="T41" fmla="*/ 381 h 687"/>
                <a:gd name="T42" fmla="*/ 3 w 3"/>
                <a:gd name="T43" fmla="*/ 353 h 687"/>
                <a:gd name="T44" fmla="*/ 0 w 3"/>
                <a:gd name="T45" fmla="*/ 313 h 687"/>
                <a:gd name="T46" fmla="*/ 3 w 3"/>
                <a:gd name="T47" fmla="*/ 341 h 687"/>
                <a:gd name="T48" fmla="*/ 0 w 3"/>
                <a:gd name="T49" fmla="*/ 313 h 687"/>
                <a:gd name="T50" fmla="*/ 0 w 3"/>
                <a:gd name="T51" fmla="*/ 302 h 687"/>
                <a:gd name="T52" fmla="*/ 3 w 3"/>
                <a:gd name="T53" fmla="*/ 274 h 687"/>
                <a:gd name="T54" fmla="*/ 0 w 3"/>
                <a:gd name="T55" fmla="*/ 235 h 687"/>
                <a:gd name="T56" fmla="*/ 3 w 3"/>
                <a:gd name="T57" fmla="*/ 263 h 687"/>
                <a:gd name="T58" fmla="*/ 0 w 3"/>
                <a:gd name="T59" fmla="*/ 235 h 687"/>
                <a:gd name="T60" fmla="*/ 0 w 3"/>
                <a:gd name="T61" fmla="*/ 224 h 687"/>
                <a:gd name="T62" fmla="*/ 3 w 3"/>
                <a:gd name="T63" fmla="*/ 196 h 687"/>
                <a:gd name="T64" fmla="*/ 0 w 3"/>
                <a:gd name="T65" fmla="*/ 157 h 687"/>
                <a:gd name="T66" fmla="*/ 3 w 3"/>
                <a:gd name="T67" fmla="*/ 185 h 687"/>
                <a:gd name="T68" fmla="*/ 0 w 3"/>
                <a:gd name="T69" fmla="*/ 157 h 687"/>
                <a:gd name="T70" fmla="*/ 0 w 3"/>
                <a:gd name="T71" fmla="*/ 145 h 687"/>
                <a:gd name="T72" fmla="*/ 3 w 3"/>
                <a:gd name="T73" fmla="*/ 117 h 687"/>
                <a:gd name="T74" fmla="*/ 0 w 3"/>
                <a:gd name="T75" fmla="*/ 78 h 687"/>
                <a:gd name="T76" fmla="*/ 3 w 3"/>
                <a:gd name="T77" fmla="*/ 106 h 687"/>
                <a:gd name="T78" fmla="*/ 0 w 3"/>
                <a:gd name="T79" fmla="*/ 78 h 687"/>
                <a:gd name="T80" fmla="*/ 0 w 3"/>
                <a:gd name="T81" fmla="*/ 67 h 687"/>
                <a:gd name="T82" fmla="*/ 3 w 3"/>
                <a:gd name="T83" fmla="*/ 39 h 687"/>
                <a:gd name="T84" fmla="*/ 0 w 3"/>
                <a:gd name="T85" fmla="*/ 0 h 687"/>
                <a:gd name="T86" fmla="*/ 3 w 3"/>
                <a:gd name="T87" fmla="*/ 28 h 687"/>
                <a:gd name="T88" fmla="*/ 0 w 3"/>
                <a:gd name="T89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" h="687">
                  <a:moveTo>
                    <a:pt x="0" y="666"/>
                  </a:moveTo>
                  <a:lnTo>
                    <a:pt x="0" y="687"/>
                  </a:lnTo>
                  <a:lnTo>
                    <a:pt x="3" y="687"/>
                  </a:lnTo>
                  <a:lnTo>
                    <a:pt x="3" y="666"/>
                  </a:lnTo>
                  <a:lnTo>
                    <a:pt x="0" y="666"/>
                  </a:lnTo>
                  <a:close/>
                  <a:moveTo>
                    <a:pt x="0" y="627"/>
                  </a:moveTo>
                  <a:lnTo>
                    <a:pt x="0" y="655"/>
                  </a:lnTo>
                  <a:lnTo>
                    <a:pt x="3" y="655"/>
                  </a:lnTo>
                  <a:lnTo>
                    <a:pt x="3" y="627"/>
                  </a:lnTo>
                  <a:lnTo>
                    <a:pt x="0" y="627"/>
                  </a:lnTo>
                  <a:close/>
                  <a:moveTo>
                    <a:pt x="0" y="588"/>
                  </a:moveTo>
                  <a:lnTo>
                    <a:pt x="0" y="616"/>
                  </a:lnTo>
                  <a:lnTo>
                    <a:pt x="3" y="616"/>
                  </a:lnTo>
                  <a:lnTo>
                    <a:pt x="3" y="588"/>
                  </a:lnTo>
                  <a:lnTo>
                    <a:pt x="0" y="588"/>
                  </a:lnTo>
                  <a:close/>
                  <a:moveTo>
                    <a:pt x="0" y="549"/>
                  </a:moveTo>
                  <a:lnTo>
                    <a:pt x="0" y="577"/>
                  </a:lnTo>
                  <a:lnTo>
                    <a:pt x="3" y="577"/>
                  </a:lnTo>
                  <a:lnTo>
                    <a:pt x="3" y="549"/>
                  </a:lnTo>
                  <a:lnTo>
                    <a:pt x="0" y="549"/>
                  </a:lnTo>
                  <a:close/>
                  <a:moveTo>
                    <a:pt x="0" y="509"/>
                  </a:moveTo>
                  <a:lnTo>
                    <a:pt x="0" y="537"/>
                  </a:lnTo>
                  <a:lnTo>
                    <a:pt x="3" y="537"/>
                  </a:lnTo>
                  <a:lnTo>
                    <a:pt x="3" y="509"/>
                  </a:lnTo>
                  <a:lnTo>
                    <a:pt x="0" y="509"/>
                  </a:lnTo>
                  <a:close/>
                  <a:moveTo>
                    <a:pt x="0" y="470"/>
                  </a:moveTo>
                  <a:lnTo>
                    <a:pt x="0" y="498"/>
                  </a:lnTo>
                  <a:lnTo>
                    <a:pt x="3" y="498"/>
                  </a:lnTo>
                  <a:lnTo>
                    <a:pt x="3" y="470"/>
                  </a:lnTo>
                  <a:lnTo>
                    <a:pt x="0" y="470"/>
                  </a:lnTo>
                  <a:close/>
                  <a:moveTo>
                    <a:pt x="0" y="431"/>
                  </a:moveTo>
                  <a:lnTo>
                    <a:pt x="0" y="459"/>
                  </a:lnTo>
                  <a:lnTo>
                    <a:pt x="3" y="459"/>
                  </a:lnTo>
                  <a:lnTo>
                    <a:pt x="3" y="431"/>
                  </a:lnTo>
                  <a:lnTo>
                    <a:pt x="0" y="431"/>
                  </a:lnTo>
                  <a:close/>
                  <a:moveTo>
                    <a:pt x="0" y="392"/>
                  </a:moveTo>
                  <a:lnTo>
                    <a:pt x="0" y="420"/>
                  </a:lnTo>
                  <a:lnTo>
                    <a:pt x="3" y="420"/>
                  </a:lnTo>
                  <a:lnTo>
                    <a:pt x="3" y="392"/>
                  </a:lnTo>
                  <a:lnTo>
                    <a:pt x="0" y="392"/>
                  </a:lnTo>
                  <a:close/>
                  <a:moveTo>
                    <a:pt x="0" y="353"/>
                  </a:moveTo>
                  <a:lnTo>
                    <a:pt x="0" y="381"/>
                  </a:lnTo>
                  <a:lnTo>
                    <a:pt x="3" y="381"/>
                  </a:lnTo>
                  <a:lnTo>
                    <a:pt x="3" y="353"/>
                  </a:lnTo>
                  <a:lnTo>
                    <a:pt x="0" y="353"/>
                  </a:lnTo>
                  <a:close/>
                  <a:moveTo>
                    <a:pt x="0" y="313"/>
                  </a:moveTo>
                  <a:lnTo>
                    <a:pt x="0" y="341"/>
                  </a:lnTo>
                  <a:lnTo>
                    <a:pt x="3" y="341"/>
                  </a:lnTo>
                  <a:lnTo>
                    <a:pt x="3" y="313"/>
                  </a:lnTo>
                  <a:lnTo>
                    <a:pt x="0" y="313"/>
                  </a:lnTo>
                  <a:close/>
                  <a:moveTo>
                    <a:pt x="0" y="274"/>
                  </a:moveTo>
                  <a:lnTo>
                    <a:pt x="0" y="302"/>
                  </a:lnTo>
                  <a:lnTo>
                    <a:pt x="3" y="302"/>
                  </a:lnTo>
                  <a:lnTo>
                    <a:pt x="3" y="274"/>
                  </a:lnTo>
                  <a:lnTo>
                    <a:pt x="0" y="274"/>
                  </a:lnTo>
                  <a:close/>
                  <a:moveTo>
                    <a:pt x="0" y="235"/>
                  </a:moveTo>
                  <a:lnTo>
                    <a:pt x="0" y="263"/>
                  </a:lnTo>
                  <a:lnTo>
                    <a:pt x="3" y="263"/>
                  </a:lnTo>
                  <a:lnTo>
                    <a:pt x="3" y="235"/>
                  </a:lnTo>
                  <a:lnTo>
                    <a:pt x="0" y="235"/>
                  </a:lnTo>
                  <a:close/>
                  <a:moveTo>
                    <a:pt x="0" y="196"/>
                  </a:moveTo>
                  <a:lnTo>
                    <a:pt x="0" y="224"/>
                  </a:lnTo>
                  <a:lnTo>
                    <a:pt x="3" y="224"/>
                  </a:lnTo>
                  <a:lnTo>
                    <a:pt x="3" y="196"/>
                  </a:lnTo>
                  <a:lnTo>
                    <a:pt x="0" y="196"/>
                  </a:lnTo>
                  <a:close/>
                  <a:moveTo>
                    <a:pt x="0" y="157"/>
                  </a:moveTo>
                  <a:lnTo>
                    <a:pt x="0" y="185"/>
                  </a:lnTo>
                  <a:lnTo>
                    <a:pt x="3" y="185"/>
                  </a:lnTo>
                  <a:lnTo>
                    <a:pt x="3" y="157"/>
                  </a:lnTo>
                  <a:lnTo>
                    <a:pt x="0" y="157"/>
                  </a:lnTo>
                  <a:close/>
                  <a:moveTo>
                    <a:pt x="0" y="117"/>
                  </a:moveTo>
                  <a:lnTo>
                    <a:pt x="0" y="145"/>
                  </a:lnTo>
                  <a:lnTo>
                    <a:pt x="3" y="145"/>
                  </a:lnTo>
                  <a:lnTo>
                    <a:pt x="3" y="117"/>
                  </a:lnTo>
                  <a:lnTo>
                    <a:pt x="0" y="117"/>
                  </a:lnTo>
                  <a:close/>
                  <a:moveTo>
                    <a:pt x="0" y="78"/>
                  </a:moveTo>
                  <a:lnTo>
                    <a:pt x="0" y="106"/>
                  </a:lnTo>
                  <a:lnTo>
                    <a:pt x="3" y="106"/>
                  </a:lnTo>
                  <a:lnTo>
                    <a:pt x="3" y="78"/>
                  </a:lnTo>
                  <a:lnTo>
                    <a:pt x="0" y="78"/>
                  </a:lnTo>
                  <a:close/>
                  <a:moveTo>
                    <a:pt x="0" y="39"/>
                  </a:moveTo>
                  <a:lnTo>
                    <a:pt x="0" y="67"/>
                  </a:lnTo>
                  <a:lnTo>
                    <a:pt x="3" y="67"/>
                  </a:lnTo>
                  <a:lnTo>
                    <a:pt x="3" y="39"/>
                  </a:lnTo>
                  <a:lnTo>
                    <a:pt x="0" y="39"/>
                  </a:lnTo>
                  <a:close/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88" name="Freeform 948"/>
            <p:cNvSpPr>
              <a:spLocks/>
            </p:cNvSpPr>
            <p:nvPr/>
          </p:nvSpPr>
          <p:spPr bwMode="auto">
            <a:xfrm>
              <a:off x="1267" y="3103"/>
              <a:ext cx="3" cy="21"/>
            </a:xfrm>
            <a:custGeom>
              <a:avLst/>
              <a:gdLst>
                <a:gd name="T0" fmla="*/ 0 w 3"/>
                <a:gd name="T1" fmla="*/ 0 h 21"/>
                <a:gd name="T2" fmla="*/ 0 w 3"/>
                <a:gd name="T3" fmla="*/ 21 h 21"/>
                <a:gd name="T4" fmla="*/ 3 w 3"/>
                <a:gd name="T5" fmla="*/ 21 h 21"/>
                <a:gd name="T6" fmla="*/ 3 w 3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1">
                  <a:moveTo>
                    <a:pt x="0" y="0"/>
                  </a:moveTo>
                  <a:lnTo>
                    <a:pt x="0" y="21"/>
                  </a:lnTo>
                  <a:lnTo>
                    <a:pt x="3" y="2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89" name="Freeform 949"/>
            <p:cNvSpPr>
              <a:spLocks/>
            </p:cNvSpPr>
            <p:nvPr/>
          </p:nvSpPr>
          <p:spPr bwMode="auto">
            <a:xfrm>
              <a:off x="1267" y="3064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90" name="Freeform 950"/>
            <p:cNvSpPr>
              <a:spLocks/>
            </p:cNvSpPr>
            <p:nvPr/>
          </p:nvSpPr>
          <p:spPr bwMode="auto">
            <a:xfrm>
              <a:off x="1267" y="3025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91" name="Freeform 951"/>
            <p:cNvSpPr>
              <a:spLocks/>
            </p:cNvSpPr>
            <p:nvPr/>
          </p:nvSpPr>
          <p:spPr bwMode="auto">
            <a:xfrm>
              <a:off x="1267" y="2986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92" name="Freeform 952"/>
            <p:cNvSpPr>
              <a:spLocks/>
            </p:cNvSpPr>
            <p:nvPr/>
          </p:nvSpPr>
          <p:spPr bwMode="auto">
            <a:xfrm>
              <a:off x="1267" y="2946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93" name="Freeform 953"/>
            <p:cNvSpPr>
              <a:spLocks/>
            </p:cNvSpPr>
            <p:nvPr/>
          </p:nvSpPr>
          <p:spPr bwMode="auto">
            <a:xfrm>
              <a:off x="1267" y="2907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94" name="Freeform 954"/>
            <p:cNvSpPr>
              <a:spLocks/>
            </p:cNvSpPr>
            <p:nvPr/>
          </p:nvSpPr>
          <p:spPr bwMode="auto">
            <a:xfrm>
              <a:off x="1267" y="2868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95" name="Freeform 955"/>
            <p:cNvSpPr>
              <a:spLocks/>
            </p:cNvSpPr>
            <p:nvPr/>
          </p:nvSpPr>
          <p:spPr bwMode="auto">
            <a:xfrm>
              <a:off x="1267" y="2829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96" name="Freeform 956"/>
            <p:cNvSpPr>
              <a:spLocks/>
            </p:cNvSpPr>
            <p:nvPr/>
          </p:nvSpPr>
          <p:spPr bwMode="auto">
            <a:xfrm>
              <a:off x="1267" y="2790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97" name="Freeform 957"/>
            <p:cNvSpPr>
              <a:spLocks/>
            </p:cNvSpPr>
            <p:nvPr/>
          </p:nvSpPr>
          <p:spPr bwMode="auto">
            <a:xfrm>
              <a:off x="1267" y="2750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98" name="Freeform 958"/>
            <p:cNvSpPr>
              <a:spLocks/>
            </p:cNvSpPr>
            <p:nvPr/>
          </p:nvSpPr>
          <p:spPr bwMode="auto">
            <a:xfrm>
              <a:off x="1267" y="2711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99" name="Freeform 959"/>
            <p:cNvSpPr>
              <a:spLocks/>
            </p:cNvSpPr>
            <p:nvPr/>
          </p:nvSpPr>
          <p:spPr bwMode="auto">
            <a:xfrm>
              <a:off x="1267" y="2672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00" name="Freeform 960"/>
            <p:cNvSpPr>
              <a:spLocks/>
            </p:cNvSpPr>
            <p:nvPr/>
          </p:nvSpPr>
          <p:spPr bwMode="auto">
            <a:xfrm>
              <a:off x="1267" y="2633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01" name="Freeform 961"/>
            <p:cNvSpPr>
              <a:spLocks/>
            </p:cNvSpPr>
            <p:nvPr/>
          </p:nvSpPr>
          <p:spPr bwMode="auto">
            <a:xfrm>
              <a:off x="1267" y="2594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02" name="Freeform 962"/>
            <p:cNvSpPr>
              <a:spLocks/>
            </p:cNvSpPr>
            <p:nvPr/>
          </p:nvSpPr>
          <p:spPr bwMode="auto">
            <a:xfrm>
              <a:off x="1267" y="2554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03" name="Freeform 963"/>
            <p:cNvSpPr>
              <a:spLocks/>
            </p:cNvSpPr>
            <p:nvPr/>
          </p:nvSpPr>
          <p:spPr bwMode="auto">
            <a:xfrm>
              <a:off x="1267" y="2515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04" name="Freeform 964"/>
            <p:cNvSpPr>
              <a:spLocks/>
            </p:cNvSpPr>
            <p:nvPr/>
          </p:nvSpPr>
          <p:spPr bwMode="auto">
            <a:xfrm>
              <a:off x="1267" y="2476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05" name="Freeform 965"/>
            <p:cNvSpPr>
              <a:spLocks/>
            </p:cNvSpPr>
            <p:nvPr/>
          </p:nvSpPr>
          <p:spPr bwMode="auto">
            <a:xfrm>
              <a:off x="1267" y="2437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06" name="Freeform 966"/>
            <p:cNvSpPr>
              <a:spLocks noEditPoints="1"/>
            </p:cNvSpPr>
            <p:nvPr/>
          </p:nvSpPr>
          <p:spPr bwMode="auto">
            <a:xfrm>
              <a:off x="1729" y="2432"/>
              <a:ext cx="3" cy="695"/>
            </a:xfrm>
            <a:custGeom>
              <a:avLst/>
              <a:gdLst>
                <a:gd name="T0" fmla="*/ 0 w 3"/>
                <a:gd name="T1" fmla="*/ 695 h 695"/>
                <a:gd name="T2" fmla="*/ 3 w 3"/>
                <a:gd name="T3" fmla="*/ 667 h 695"/>
                <a:gd name="T4" fmla="*/ 0 w 3"/>
                <a:gd name="T5" fmla="*/ 628 h 695"/>
                <a:gd name="T6" fmla="*/ 3 w 3"/>
                <a:gd name="T7" fmla="*/ 656 h 695"/>
                <a:gd name="T8" fmla="*/ 0 w 3"/>
                <a:gd name="T9" fmla="*/ 628 h 695"/>
                <a:gd name="T10" fmla="*/ 0 w 3"/>
                <a:gd name="T11" fmla="*/ 617 h 695"/>
                <a:gd name="T12" fmla="*/ 3 w 3"/>
                <a:gd name="T13" fmla="*/ 589 h 695"/>
                <a:gd name="T14" fmla="*/ 0 w 3"/>
                <a:gd name="T15" fmla="*/ 549 h 695"/>
                <a:gd name="T16" fmla="*/ 3 w 3"/>
                <a:gd name="T17" fmla="*/ 577 h 695"/>
                <a:gd name="T18" fmla="*/ 0 w 3"/>
                <a:gd name="T19" fmla="*/ 549 h 695"/>
                <a:gd name="T20" fmla="*/ 0 w 3"/>
                <a:gd name="T21" fmla="*/ 538 h 695"/>
                <a:gd name="T22" fmla="*/ 3 w 3"/>
                <a:gd name="T23" fmla="*/ 510 h 695"/>
                <a:gd name="T24" fmla="*/ 0 w 3"/>
                <a:gd name="T25" fmla="*/ 471 h 695"/>
                <a:gd name="T26" fmla="*/ 3 w 3"/>
                <a:gd name="T27" fmla="*/ 499 h 695"/>
                <a:gd name="T28" fmla="*/ 0 w 3"/>
                <a:gd name="T29" fmla="*/ 471 h 695"/>
                <a:gd name="T30" fmla="*/ 0 w 3"/>
                <a:gd name="T31" fmla="*/ 460 h 695"/>
                <a:gd name="T32" fmla="*/ 3 w 3"/>
                <a:gd name="T33" fmla="*/ 432 h 695"/>
                <a:gd name="T34" fmla="*/ 0 w 3"/>
                <a:gd name="T35" fmla="*/ 393 h 695"/>
                <a:gd name="T36" fmla="*/ 3 w 3"/>
                <a:gd name="T37" fmla="*/ 421 h 695"/>
                <a:gd name="T38" fmla="*/ 0 w 3"/>
                <a:gd name="T39" fmla="*/ 393 h 695"/>
                <a:gd name="T40" fmla="*/ 0 w 3"/>
                <a:gd name="T41" fmla="*/ 381 h 695"/>
                <a:gd name="T42" fmla="*/ 3 w 3"/>
                <a:gd name="T43" fmla="*/ 353 h 695"/>
                <a:gd name="T44" fmla="*/ 0 w 3"/>
                <a:gd name="T45" fmla="*/ 314 h 695"/>
                <a:gd name="T46" fmla="*/ 3 w 3"/>
                <a:gd name="T47" fmla="*/ 342 h 695"/>
                <a:gd name="T48" fmla="*/ 0 w 3"/>
                <a:gd name="T49" fmla="*/ 314 h 695"/>
                <a:gd name="T50" fmla="*/ 0 w 3"/>
                <a:gd name="T51" fmla="*/ 303 h 695"/>
                <a:gd name="T52" fmla="*/ 3 w 3"/>
                <a:gd name="T53" fmla="*/ 275 h 695"/>
                <a:gd name="T54" fmla="*/ 0 w 3"/>
                <a:gd name="T55" fmla="*/ 236 h 695"/>
                <a:gd name="T56" fmla="*/ 3 w 3"/>
                <a:gd name="T57" fmla="*/ 264 h 695"/>
                <a:gd name="T58" fmla="*/ 0 w 3"/>
                <a:gd name="T59" fmla="*/ 236 h 695"/>
                <a:gd name="T60" fmla="*/ 0 w 3"/>
                <a:gd name="T61" fmla="*/ 225 h 695"/>
                <a:gd name="T62" fmla="*/ 3 w 3"/>
                <a:gd name="T63" fmla="*/ 197 h 695"/>
                <a:gd name="T64" fmla="*/ 0 w 3"/>
                <a:gd name="T65" fmla="*/ 157 h 695"/>
                <a:gd name="T66" fmla="*/ 3 w 3"/>
                <a:gd name="T67" fmla="*/ 185 h 695"/>
                <a:gd name="T68" fmla="*/ 0 w 3"/>
                <a:gd name="T69" fmla="*/ 157 h 695"/>
                <a:gd name="T70" fmla="*/ 0 w 3"/>
                <a:gd name="T71" fmla="*/ 146 h 695"/>
                <a:gd name="T72" fmla="*/ 3 w 3"/>
                <a:gd name="T73" fmla="*/ 118 h 695"/>
                <a:gd name="T74" fmla="*/ 0 w 3"/>
                <a:gd name="T75" fmla="*/ 79 h 695"/>
                <a:gd name="T76" fmla="*/ 3 w 3"/>
                <a:gd name="T77" fmla="*/ 107 h 695"/>
                <a:gd name="T78" fmla="*/ 0 w 3"/>
                <a:gd name="T79" fmla="*/ 79 h 695"/>
                <a:gd name="T80" fmla="*/ 0 w 3"/>
                <a:gd name="T81" fmla="*/ 68 h 695"/>
                <a:gd name="T82" fmla="*/ 3 w 3"/>
                <a:gd name="T83" fmla="*/ 40 h 695"/>
                <a:gd name="T84" fmla="*/ 0 w 3"/>
                <a:gd name="T85" fmla="*/ 0 h 695"/>
                <a:gd name="T86" fmla="*/ 3 w 3"/>
                <a:gd name="T87" fmla="*/ 29 h 695"/>
                <a:gd name="T88" fmla="*/ 0 w 3"/>
                <a:gd name="T89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" h="695">
                  <a:moveTo>
                    <a:pt x="0" y="667"/>
                  </a:moveTo>
                  <a:lnTo>
                    <a:pt x="0" y="695"/>
                  </a:lnTo>
                  <a:lnTo>
                    <a:pt x="3" y="695"/>
                  </a:lnTo>
                  <a:lnTo>
                    <a:pt x="3" y="667"/>
                  </a:lnTo>
                  <a:lnTo>
                    <a:pt x="0" y="667"/>
                  </a:lnTo>
                  <a:close/>
                  <a:moveTo>
                    <a:pt x="0" y="628"/>
                  </a:moveTo>
                  <a:lnTo>
                    <a:pt x="0" y="656"/>
                  </a:lnTo>
                  <a:lnTo>
                    <a:pt x="3" y="656"/>
                  </a:lnTo>
                  <a:lnTo>
                    <a:pt x="3" y="628"/>
                  </a:lnTo>
                  <a:lnTo>
                    <a:pt x="0" y="628"/>
                  </a:lnTo>
                  <a:close/>
                  <a:moveTo>
                    <a:pt x="0" y="589"/>
                  </a:moveTo>
                  <a:lnTo>
                    <a:pt x="0" y="617"/>
                  </a:lnTo>
                  <a:lnTo>
                    <a:pt x="3" y="617"/>
                  </a:lnTo>
                  <a:lnTo>
                    <a:pt x="3" y="589"/>
                  </a:lnTo>
                  <a:lnTo>
                    <a:pt x="0" y="589"/>
                  </a:lnTo>
                  <a:close/>
                  <a:moveTo>
                    <a:pt x="0" y="549"/>
                  </a:moveTo>
                  <a:lnTo>
                    <a:pt x="0" y="577"/>
                  </a:lnTo>
                  <a:lnTo>
                    <a:pt x="3" y="577"/>
                  </a:lnTo>
                  <a:lnTo>
                    <a:pt x="3" y="549"/>
                  </a:lnTo>
                  <a:lnTo>
                    <a:pt x="0" y="549"/>
                  </a:lnTo>
                  <a:close/>
                  <a:moveTo>
                    <a:pt x="0" y="510"/>
                  </a:moveTo>
                  <a:lnTo>
                    <a:pt x="0" y="538"/>
                  </a:lnTo>
                  <a:lnTo>
                    <a:pt x="3" y="538"/>
                  </a:lnTo>
                  <a:lnTo>
                    <a:pt x="3" y="510"/>
                  </a:lnTo>
                  <a:lnTo>
                    <a:pt x="0" y="510"/>
                  </a:lnTo>
                  <a:close/>
                  <a:moveTo>
                    <a:pt x="0" y="471"/>
                  </a:moveTo>
                  <a:lnTo>
                    <a:pt x="0" y="499"/>
                  </a:lnTo>
                  <a:lnTo>
                    <a:pt x="3" y="499"/>
                  </a:lnTo>
                  <a:lnTo>
                    <a:pt x="3" y="471"/>
                  </a:lnTo>
                  <a:lnTo>
                    <a:pt x="0" y="471"/>
                  </a:lnTo>
                  <a:close/>
                  <a:moveTo>
                    <a:pt x="0" y="432"/>
                  </a:moveTo>
                  <a:lnTo>
                    <a:pt x="0" y="460"/>
                  </a:lnTo>
                  <a:lnTo>
                    <a:pt x="3" y="460"/>
                  </a:lnTo>
                  <a:lnTo>
                    <a:pt x="3" y="432"/>
                  </a:lnTo>
                  <a:lnTo>
                    <a:pt x="0" y="432"/>
                  </a:lnTo>
                  <a:close/>
                  <a:moveTo>
                    <a:pt x="0" y="393"/>
                  </a:moveTo>
                  <a:lnTo>
                    <a:pt x="0" y="421"/>
                  </a:lnTo>
                  <a:lnTo>
                    <a:pt x="3" y="421"/>
                  </a:lnTo>
                  <a:lnTo>
                    <a:pt x="3" y="393"/>
                  </a:lnTo>
                  <a:lnTo>
                    <a:pt x="0" y="393"/>
                  </a:lnTo>
                  <a:close/>
                  <a:moveTo>
                    <a:pt x="0" y="353"/>
                  </a:moveTo>
                  <a:lnTo>
                    <a:pt x="0" y="381"/>
                  </a:lnTo>
                  <a:lnTo>
                    <a:pt x="3" y="381"/>
                  </a:lnTo>
                  <a:lnTo>
                    <a:pt x="3" y="353"/>
                  </a:lnTo>
                  <a:lnTo>
                    <a:pt x="0" y="353"/>
                  </a:lnTo>
                  <a:close/>
                  <a:moveTo>
                    <a:pt x="0" y="314"/>
                  </a:moveTo>
                  <a:lnTo>
                    <a:pt x="0" y="342"/>
                  </a:lnTo>
                  <a:lnTo>
                    <a:pt x="3" y="342"/>
                  </a:lnTo>
                  <a:lnTo>
                    <a:pt x="3" y="314"/>
                  </a:lnTo>
                  <a:lnTo>
                    <a:pt x="0" y="314"/>
                  </a:lnTo>
                  <a:close/>
                  <a:moveTo>
                    <a:pt x="0" y="275"/>
                  </a:moveTo>
                  <a:lnTo>
                    <a:pt x="0" y="303"/>
                  </a:lnTo>
                  <a:lnTo>
                    <a:pt x="3" y="303"/>
                  </a:lnTo>
                  <a:lnTo>
                    <a:pt x="3" y="275"/>
                  </a:lnTo>
                  <a:lnTo>
                    <a:pt x="0" y="275"/>
                  </a:lnTo>
                  <a:close/>
                  <a:moveTo>
                    <a:pt x="0" y="236"/>
                  </a:moveTo>
                  <a:lnTo>
                    <a:pt x="0" y="264"/>
                  </a:lnTo>
                  <a:lnTo>
                    <a:pt x="3" y="264"/>
                  </a:lnTo>
                  <a:lnTo>
                    <a:pt x="3" y="236"/>
                  </a:lnTo>
                  <a:lnTo>
                    <a:pt x="0" y="236"/>
                  </a:lnTo>
                  <a:close/>
                  <a:moveTo>
                    <a:pt x="0" y="197"/>
                  </a:moveTo>
                  <a:lnTo>
                    <a:pt x="0" y="225"/>
                  </a:lnTo>
                  <a:lnTo>
                    <a:pt x="3" y="225"/>
                  </a:lnTo>
                  <a:lnTo>
                    <a:pt x="3" y="197"/>
                  </a:lnTo>
                  <a:lnTo>
                    <a:pt x="0" y="197"/>
                  </a:lnTo>
                  <a:close/>
                  <a:moveTo>
                    <a:pt x="0" y="157"/>
                  </a:moveTo>
                  <a:lnTo>
                    <a:pt x="0" y="185"/>
                  </a:lnTo>
                  <a:lnTo>
                    <a:pt x="3" y="185"/>
                  </a:lnTo>
                  <a:lnTo>
                    <a:pt x="3" y="157"/>
                  </a:lnTo>
                  <a:lnTo>
                    <a:pt x="0" y="157"/>
                  </a:lnTo>
                  <a:close/>
                  <a:moveTo>
                    <a:pt x="0" y="118"/>
                  </a:moveTo>
                  <a:lnTo>
                    <a:pt x="0" y="146"/>
                  </a:lnTo>
                  <a:lnTo>
                    <a:pt x="3" y="146"/>
                  </a:lnTo>
                  <a:lnTo>
                    <a:pt x="3" y="118"/>
                  </a:lnTo>
                  <a:lnTo>
                    <a:pt x="0" y="118"/>
                  </a:lnTo>
                  <a:close/>
                  <a:moveTo>
                    <a:pt x="0" y="79"/>
                  </a:moveTo>
                  <a:lnTo>
                    <a:pt x="0" y="107"/>
                  </a:lnTo>
                  <a:lnTo>
                    <a:pt x="3" y="107"/>
                  </a:lnTo>
                  <a:lnTo>
                    <a:pt x="3" y="79"/>
                  </a:lnTo>
                  <a:lnTo>
                    <a:pt x="0" y="79"/>
                  </a:lnTo>
                  <a:close/>
                  <a:moveTo>
                    <a:pt x="0" y="40"/>
                  </a:moveTo>
                  <a:lnTo>
                    <a:pt x="0" y="68"/>
                  </a:lnTo>
                  <a:lnTo>
                    <a:pt x="3" y="68"/>
                  </a:lnTo>
                  <a:lnTo>
                    <a:pt x="3" y="40"/>
                  </a:lnTo>
                  <a:lnTo>
                    <a:pt x="0" y="40"/>
                  </a:lnTo>
                  <a:close/>
                  <a:moveTo>
                    <a:pt x="0" y="0"/>
                  </a:moveTo>
                  <a:lnTo>
                    <a:pt x="0" y="29"/>
                  </a:lnTo>
                  <a:lnTo>
                    <a:pt x="3" y="29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07" name="Freeform 967"/>
            <p:cNvSpPr>
              <a:spLocks/>
            </p:cNvSpPr>
            <p:nvPr/>
          </p:nvSpPr>
          <p:spPr bwMode="auto">
            <a:xfrm>
              <a:off x="1729" y="3099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08" name="Freeform 968"/>
            <p:cNvSpPr>
              <a:spLocks/>
            </p:cNvSpPr>
            <p:nvPr/>
          </p:nvSpPr>
          <p:spPr bwMode="auto">
            <a:xfrm>
              <a:off x="1729" y="3060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09" name="Freeform 969"/>
            <p:cNvSpPr>
              <a:spLocks/>
            </p:cNvSpPr>
            <p:nvPr/>
          </p:nvSpPr>
          <p:spPr bwMode="auto">
            <a:xfrm>
              <a:off x="1729" y="3021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10" name="Freeform 970"/>
            <p:cNvSpPr>
              <a:spLocks/>
            </p:cNvSpPr>
            <p:nvPr/>
          </p:nvSpPr>
          <p:spPr bwMode="auto">
            <a:xfrm>
              <a:off x="1729" y="2981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11" name="Freeform 971"/>
            <p:cNvSpPr>
              <a:spLocks/>
            </p:cNvSpPr>
            <p:nvPr/>
          </p:nvSpPr>
          <p:spPr bwMode="auto">
            <a:xfrm>
              <a:off x="1729" y="2942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12" name="Freeform 972"/>
            <p:cNvSpPr>
              <a:spLocks/>
            </p:cNvSpPr>
            <p:nvPr/>
          </p:nvSpPr>
          <p:spPr bwMode="auto">
            <a:xfrm>
              <a:off x="1729" y="2903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13" name="Freeform 973"/>
            <p:cNvSpPr>
              <a:spLocks/>
            </p:cNvSpPr>
            <p:nvPr/>
          </p:nvSpPr>
          <p:spPr bwMode="auto">
            <a:xfrm>
              <a:off x="1729" y="2864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14" name="Freeform 974"/>
            <p:cNvSpPr>
              <a:spLocks/>
            </p:cNvSpPr>
            <p:nvPr/>
          </p:nvSpPr>
          <p:spPr bwMode="auto">
            <a:xfrm>
              <a:off x="1729" y="2825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15" name="Freeform 975"/>
            <p:cNvSpPr>
              <a:spLocks/>
            </p:cNvSpPr>
            <p:nvPr/>
          </p:nvSpPr>
          <p:spPr bwMode="auto">
            <a:xfrm>
              <a:off x="1729" y="2785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16" name="Freeform 976"/>
            <p:cNvSpPr>
              <a:spLocks/>
            </p:cNvSpPr>
            <p:nvPr/>
          </p:nvSpPr>
          <p:spPr bwMode="auto">
            <a:xfrm>
              <a:off x="1729" y="2746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17" name="Freeform 977"/>
            <p:cNvSpPr>
              <a:spLocks/>
            </p:cNvSpPr>
            <p:nvPr/>
          </p:nvSpPr>
          <p:spPr bwMode="auto">
            <a:xfrm>
              <a:off x="1729" y="2707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18" name="Freeform 978"/>
            <p:cNvSpPr>
              <a:spLocks/>
            </p:cNvSpPr>
            <p:nvPr/>
          </p:nvSpPr>
          <p:spPr bwMode="auto">
            <a:xfrm>
              <a:off x="1729" y="2668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19" name="Freeform 979"/>
            <p:cNvSpPr>
              <a:spLocks/>
            </p:cNvSpPr>
            <p:nvPr/>
          </p:nvSpPr>
          <p:spPr bwMode="auto">
            <a:xfrm>
              <a:off x="1729" y="2629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20" name="Freeform 980"/>
            <p:cNvSpPr>
              <a:spLocks/>
            </p:cNvSpPr>
            <p:nvPr/>
          </p:nvSpPr>
          <p:spPr bwMode="auto">
            <a:xfrm>
              <a:off x="1729" y="2589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21" name="Freeform 981"/>
            <p:cNvSpPr>
              <a:spLocks/>
            </p:cNvSpPr>
            <p:nvPr/>
          </p:nvSpPr>
          <p:spPr bwMode="auto">
            <a:xfrm>
              <a:off x="1729" y="2550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22" name="Freeform 982"/>
            <p:cNvSpPr>
              <a:spLocks/>
            </p:cNvSpPr>
            <p:nvPr/>
          </p:nvSpPr>
          <p:spPr bwMode="auto">
            <a:xfrm>
              <a:off x="1729" y="2511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23" name="Freeform 983"/>
            <p:cNvSpPr>
              <a:spLocks/>
            </p:cNvSpPr>
            <p:nvPr/>
          </p:nvSpPr>
          <p:spPr bwMode="auto">
            <a:xfrm>
              <a:off x="1729" y="2472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24" name="Freeform 984"/>
            <p:cNvSpPr>
              <a:spLocks/>
            </p:cNvSpPr>
            <p:nvPr/>
          </p:nvSpPr>
          <p:spPr bwMode="auto">
            <a:xfrm>
              <a:off x="1729" y="2432"/>
              <a:ext cx="3" cy="29"/>
            </a:xfrm>
            <a:custGeom>
              <a:avLst/>
              <a:gdLst>
                <a:gd name="T0" fmla="*/ 0 w 3"/>
                <a:gd name="T1" fmla="*/ 0 h 29"/>
                <a:gd name="T2" fmla="*/ 0 w 3"/>
                <a:gd name="T3" fmla="*/ 29 h 29"/>
                <a:gd name="T4" fmla="*/ 3 w 3"/>
                <a:gd name="T5" fmla="*/ 29 h 29"/>
                <a:gd name="T6" fmla="*/ 3 w 3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9">
                  <a:moveTo>
                    <a:pt x="0" y="0"/>
                  </a:moveTo>
                  <a:lnTo>
                    <a:pt x="0" y="29"/>
                  </a:lnTo>
                  <a:lnTo>
                    <a:pt x="3" y="2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25" name="Freeform 985"/>
            <p:cNvSpPr>
              <a:spLocks noEditPoints="1"/>
            </p:cNvSpPr>
            <p:nvPr/>
          </p:nvSpPr>
          <p:spPr bwMode="auto">
            <a:xfrm>
              <a:off x="4369" y="1326"/>
              <a:ext cx="3" cy="495"/>
            </a:xfrm>
            <a:custGeom>
              <a:avLst/>
              <a:gdLst>
                <a:gd name="T0" fmla="*/ 0 w 3"/>
                <a:gd name="T1" fmla="*/ 495 h 495"/>
                <a:gd name="T2" fmla="*/ 3 w 3"/>
                <a:gd name="T3" fmla="*/ 471 h 495"/>
                <a:gd name="T4" fmla="*/ 0 w 3"/>
                <a:gd name="T5" fmla="*/ 432 h 495"/>
                <a:gd name="T6" fmla="*/ 3 w 3"/>
                <a:gd name="T7" fmla="*/ 460 h 495"/>
                <a:gd name="T8" fmla="*/ 0 w 3"/>
                <a:gd name="T9" fmla="*/ 432 h 495"/>
                <a:gd name="T10" fmla="*/ 0 w 3"/>
                <a:gd name="T11" fmla="*/ 420 h 495"/>
                <a:gd name="T12" fmla="*/ 3 w 3"/>
                <a:gd name="T13" fmla="*/ 392 h 495"/>
                <a:gd name="T14" fmla="*/ 0 w 3"/>
                <a:gd name="T15" fmla="*/ 353 h 495"/>
                <a:gd name="T16" fmla="*/ 3 w 3"/>
                <a:gd name="T17" fmla="*/ 381 h 495"/>
                <a:gd name="T18" fmla="*/ 0 w 3"/>
                <a:gd name="T19" fmla="*/ 353 h 495"/>
                <a:gd name="T20" fmla="*/ 0 w 3"/>
                <a:gd name="T21" fmla="*/ 342 h 495"/>
                <a:gd name="T22" fmla="*/ 3 w 3"/>
                <a:gd name="T23" fmla="*/ 314 h 495"/>
                <a:gd name="T24" fmla="*/ 0 w 3"/>
                <a:gd name="T25" fmla="*/ 275 h 495"/>
                <a:gd name="T26" fmla="*/ 3 w 3"/>
                <a:gd name="T27" fmla="*/ 303 h 495"/>
                <a:gd name="T28" fmla="*/ 0 w 3"/>
                <a:gd name="T29" fmla="*/ 275 h 495"/>
                <a:gd name="T30" fmla="*/ 0 w 3"/>
                <a:gd name="T31" fmla="*/ 264 h 495"/>
                <a:gd name="T32" fmla="*/ 3 w 3"/>
                <a:gd name="T33" fmla="*/ 236 h 495"/>
                <a:gd name="T34" fmla="*/ 0 w 3"/>
                <a:gd name="T35" fmla="*/ 196 h 495"/>
                <a:gd name="T36" fmla="*/ 3 w 3"/>
                <a:gd name="T37" fmla="*/ 224 h 495"/>
                <a:gd name="T38" fmla="*/ 0 w 3"/>
                <a:gd name="T39" fmla="*/ 196 h 495"/>
                <a:gd name="T40" fmla="*/ 0 w 3"/>
                <a:gd name="T41" fmla="*/ 185 h 495"/>
                <a:gd name="T42" fmla="*/ 3 w 3"/>
                <a:gd name="T43" fmla="*/ 157 h 495"/>
                <a:gd name="T44" fmla="*/ 0 w 3"/>
                <a:gd name="T45" fmla="*/ 118 h 495"/>
                <a:gd name="T46" fmla="*/ 3 w 3"/>
                <a:gd name="T47" fmla="*/ 146 h 495"/>
                <a:gd name="T48" fmla="*/ 0 w 3"/>
                <a:gd name="T49" fmla="*/ 118 h 495"/>
                <a:gd name="T50" fmla="*/ 0 w 3"/>
                <a:gd name="T51" fmla="*/ 107 h 495"/>
                <a:gd name="T52" fmla="*/ 3 w 3"/>
                <a:gd name="T53" fmla="*/ 79 h 495"/>
                <a:gd name="T54" fmla="*/ 0 w 3"/>
                <a:gd name="T55" fmla="*/ 40 h 495"/>
                <a:gd name="T56" fmla="*/ 3 w 3"/>
                <a:gd name="T57" fmla="*/ 68 h 495"/>
                <a:gd name="T58" fmla="*/ 0 w 3"/>
                <a:gd name="T59" fmla="*/ 40 h 495"/>
                <a:gd name="T60" fmla="*/ 0 w 3"/>
                <a:gd name="T61" fmla="*/ 28 h 495"/>
                <a:gd name="T62" fmla="*/ 3 w 3"/>
                <a:gd name="T6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" h="495">
                  <a:moveTo>
                    <a:pt x="0" y="471"/>
                  </a:moveTo>
                  <a:lnTo>
                    <a:pt x="0" y="495"/>
                  </a:lnTo>
                  <a:lnTo>
                    <a:pt x="3" y="495"/>
                  </a:lnTo>
                  <a:lnTo>
                    <a:pt x="3" y="471"/>
                  </a:lnTo>
                  <a:lnTo>
                    <a:pt x="0" y="471"/>
                  </a:lnTo>
                  <a:close/>
                  <a:moveTo>
                    <a:pt x="0" y="432"/>
                  </a:moveTo>
                  <a:lnTo>
                    <a:pt x="0" y="460"/>
                  </a:lnTo>
                  <a:lnTo>
                    <a:pt x="3" y="460"/>
                  </a:lnTo>
                  <a:lnTo>
                    <a:pt x="3" y="432"/>
                  </a:lnTo>
                  <a:lnTo>
                    <a:pt x="0" y="432"/>
                  </a:lnTo>
                  <a:close/>
                  <a:moveTo>
                    <a:pt x="0" y="392"/>
                  </a:moveTo>
                  <a:lnTo>
                    <a:pt x="0" y="420"/>
                  </a:lnTo>
                  <a:lnTo>
                    <a:pt x="3" y="420"/>
                  </a:lnTo>
                  <a:lnTo>
                    <a:pt x="3" y="392"/>
                  </a:lnTo>
                  <a:lnTo>
                    <a:pt x="0" y="392"/>
                  </a:lnTo>
                  <a:close/>
                  <a:moveTo>
                    <a:pt x="0" y="353"/>
                  </a:moveTo>
                  <a:lnTo>
                    <a:pt x="0" y="381"/>
                  </a:lnTo>
                  <a:lnTo>
                    <a:pt x="3" y="381"/>
                  </a:lnTo>
                  <a:lnTo>
                    <a:pt x="3" y="353"/>
                  </a:lnTo>
                  <a:lnTo>
                    <a:pt x="0" y="353"/>
                  </a:lnTo>
                  <a:close/>
                  <a:moveTo>
                    <a:pt x="0" y="314"/>
                  </a:moveTo>
                  <a:lnTo>
                    <a:pt x="0" y="342"/>
                  </a:lnTo>
                  <a:lnTo>
                    <a:pt x="3" y="342"/>
                  </a:lnTo>
                  <a:lnTo>
                    <a:pt x="3" y="314"/>
                  </a:lnTo>
                  <a:lnTo>
                    <a:pt x="0" y="314"/>
                  </a:lnTo>
                  <a:close/>
                  <a:moveTo>
                    <a:pt x="0" y="275"/>
                  </a:moveTo>
                  <a:lnTo>
                    <a:pt x="0" y="303"/>
                  </a:lnTo>
                  <a:lnTo>
                    <a:pt x="3" y="303"/>
                  </a:lnTo>
                  <a:lnTo>
                    <a:pt x="3" y="275"/>
                  </a:lnTo>
                  <a:lnTo>
                    <a:pt x="0" y="275"/>
                  </a:lnTo>
                  <a:close/>
                  <a:moveTo>
                    <a:pt x="0" y="236"/>
                  </a:moveTo>
                  <a:lnTo>
                    <a:pt x="0" y="264"/>
                  </a:lnTo>
                  <a:lnTo>
                    <a:pt x="3" y="264"/>
                  </a:lnTo>
                  <a:lnTo>
                    <a:pt x="3" y="236"/>
                  </a:lnTo>
                  <a:lnTo>
                    <a:pt x="0" y="236"/>
                  </a:lnTo>
                  <a:close/>
                  <a:moveTo>
                    <a:pt x="0" y="196"/>
                  </a:moveTo>
                  <a:lnTo>
                    <a:pt x="0" y="224"/>
                  </a:lnTo>
                  <a:lnTo>
                    <a:pt x="3" y="224"/>
                  </a:lnTo>
                  <a:lnTo>
                    <a:pt x="3" y="196"/>
                  </a:lnTo>
                  <a:lnTo>
                    <a:pt x="0" y="196"/>
                  </a:lnTo>
                  <a:close/>
                  <a:moveTo>
                    <a:pt x="0" y="157"/>
                  </a:moveTo>
                  <a:lnTo>
                    <a:pt x="0" y="185"/>
                  </a:lnTo>
                  <a:lnTo>
                    <a:pt x="3" y="185"/>
                  </a:lnTo>
                  <a:lnTo>
                    <a:pt x="3" y="157"/>
                  </a:lnTo>
                  <a:lnTo>
                    <a:pt x="0" y="157"/>
                  </a:lnTo>
                  <a:close/>
                  <a:moveTo>
                    <a:pt x="0" y="118"/>
                  </a:moveTo>
                  <a:lnTo>
                    <a:pt x="0" y="146"/>
                  </a:lnTo>
                  <a:lnTo>
                    <a:pt x="3" y="146"/>
                  </a:lnTo>
                  <a:lnTo>
                    <a:pt x="3" y="118"/>
                  </a:lnTo>
                  <a:lnTo>
                    <a:pt x="0" y="118"/>
                  </a:lnTo>
                  <a:close/>
                  <a:moveTo>
                    <a:pt x="0" y="79"/>
                  </a:moveTo>
                  <a:lnTo>
                    <a:pt x="0" y="107"/>
                  </a:lnTo>
                  <a:lnTo>
                    <a:pt x="3" y="107"/>
                  </a:lnTo>
                  <a:lnTo>
                    <a:pt x="3" y="79"/>
                  </a:lnTo>
                  <a:lnTo>
                    <a:pt x="0" y="79"/>
                  </a:lnTo>
                  <a:close/>
                  <a:moveTo>
                    <a:pt x="0" y="40"/>
                  </a:moveTo>
                  <a:lnTo>
                    <a:pt x="0" y="68"/>
                  </a:lnTo>
                  <a:lnTo>
                    <a:pt x="3" y="68"/>
                  </a:lnTo>
                  <a:lnTo>
                    <a:pt x="3" y="40"/>
                  </a:lnTo>
                  <a:lnTo>
                    <a:pt x="0" y="40"/>
                  </a:lnTo>
                  <a:close/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26" name="Freeform 986"/>
            <p:cNvSpPr>
              <a:spLocks/>
            </p:cNvSpPr>
            <p:nvPr/>
          </p:nvSpPr>
          <p:spPr bwMode="auto">
            <a:xfrm>
              <a:off x="4369" y="1797"/>
              <a:ext cx="3" cy="24"/>
            </a:xfrm>
            <a:custGeom>
              <a:avLst/>
              <a:gdLst>
                <a:gd name="T0" fmla="*/ 0 w 3"/>
                <a:gd name="T1" fmla="*/ 0 h 24"/>
                <a:gd name="T2" fmla="*/ 0 w 3"/>
                <a:gd name="T3" fmla="*/ 24 h 24"/>
                <a:gd name="T4" fmla="*/ 3 w 3"/>
                <a:gd name="T5" fmla="*/ 24 h 24"/>
                <a:gd name="T6" fmla="*/ 3 w 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4">
                  <a:moveTo>
                    <a:pt x="0" y="0"/>
                  </a:moveTo>
                  <a:lnTo>
                    <a:pt x="0" y="24"/>
                  </a:lnTo>
                  <a:lnTo>
                    <a:pt x="3" y="2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27" name="Freeform 987"/>
            <p:cNvSpPr>
              <a:spLocks/>
            </p:cNvSpPr>
            <p:nvPr/>
          </p:nvSpPr>
          <p:spPr bwMode="auto">
            <a:xfrm>
              <a:off x="4369" y="1758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28" name="Freeform 988"/>
            <p:cNvSpPr>
              <a:spLocks/>
            </p:cNvSpPr>
            <p:nvPr/>
          </p:nvSpPr>
          <p:spPr bwMode="auto">
            <a:xfrm>
              <a:off x="4369" y="1718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29" name="Freeform 989"/>
            <p:cNvSpPr>
              <a:spLocks/>
            </p:cNvSpPr>
            <p:nvPr/>
          </p:nvSpPr>
          <p:spPr bwMode="auto">
            <a:xfrm>
              <a:off x="4369" y="1679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30" name="Freeform 990"/>
            <p:cNvSpPr>
              <a:spLocks/>
            </p:cNvSpPr>
            <p:nvPr/>
          </p:nvSpPr>
          <p:spPr bwMode="auto">
            <a:xfrm>
              <a:off x="4369" y="1640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31" name="Freeform 991"/>
            <p:cNvSpPr>
              <a:spLocks/>
            </p:cNvSpPr>
            <p:nvPr/>
          </p:nvSpPr>
          <p:spPr bwMode="auto">
            <a:xfrm>
              <a:off x="4369" y="1601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32" name="Freeform 992"/>
            <p:cNvSpPr>
              <a:spLocks/>
            </p:cNvSpPr>
            <p:nvPr/>
          </p:nvSpPr>
          <p:spPr bwMode="auto">
            <a:xfrm>
              <a:off x="4369" y="1562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33" name="Freeform 993"/>
            <p:cNvSpPr>
              <a:spLocks/>
            </p:cNvSpPr>
            <p:nvPr/>
          </p:nvSpPr>
          <p:spPr bwMode="auto">
            <a:xfrm>
              <a:off x="4369" y="1522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34" name="Freeform 994"/>
            <p:cNvSpPr>
              <a:spLocks/>
            </p:cNvSpPr>
            <p:nvPr/>
          </p:nvSpPr>
          <p:spPr bwMode="auto">
            <a:xfrm>
              <a:off x="4369" y="1483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35" name="Freeform 995"/>
            <p:cNvSpPr>
              <a:spLocks/>
            </p:cNvSpPr>
            <p:nvPr/>
          </p:nvSpPr>
          <p:spPr bwMode="auto">
            <a:xfrm>
              <a:off x="4369" y="1444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36" name="Freeform 996"/>
            <p:cNvSpPr>
              <a:spLocks/>
            </p:cNvSpPr>
            <p:nvPr/>
          </p:nvSpPr>
          <p:spPr bwMode="auto">
            <a:xfrm>
              <a:off x="4369" y="1405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37" name="Freeform 997"/>
            <p:cNvSpPr>
              <a:spLocks/>
            </p:cNvSpPr>
            <p:nvPr/>
          </p:nvSpPr>
          <p:spPr bwMode="auto">
            <a:xfrm>
              <a:off x="4369" y="1366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38" name="Freeform 998"/>
            <p:cNvSpPr>
              <a:spLocks/>
            </p:cNvSpPr>
            <p:nvPr/>
          </p:nvSpPr>
          <p:spPr bwMode="auto">
            <a:xfrm>
              <a:off x="4369" y="1326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39" name="Freeform 999"/>
            <p:cNvSpPr>
              <a:spLocks noEditPoints="1"/>
            </p:cNvSpPr>
            <p:nvPr/>
          </p:nvSpPr>
          <p:spPr bwMode="auto">
            <a:xfrm>
              <a:off x="4596" y="1329"/>
              <a:ext cx="3" cy="478"/>
            </a:xfrm>
            <a:custGeom>
              <a:avLst/>
              <a:gdLst>
                <a:gd name="T0" fmla="*/ 0 w 3"/>
                <a:gd name="T1" fmla="*/ 478 h 478"/>
                <a:gd name="T2" fmla="*/ 3 w 3"/>
                <a:gd name="T3" fmla="*/ 471 h 478"/>
                <a:gd name="T4" fmla="*/ 0 w 3"/>
                <a:gd name="T5" fmla="*/ 431 h 478"/>
                <a:gd name="T6" fmla="*/ 3 w 3"/>
                <a:gd name="T7" fmla="*/ 459 h 478"/>
                <a:gd name="T8" fmla="*/ 0 w 3"/>
                <a:gd name="T9" fmla="*/ 431 h 478"/>
                <a:gd name="T10" fmla="*/ 0 w 3"/>
                <a:gd name="T11" fmla="*/ 420 h 478"/>
                <a:gd name="T12" fmla="*/ 3 w 3"/>
                <a:gd name="T13" fmla="*/ 392 h 478"/>
                <a:gd name="T14" fmla="*/ 0 w 3"/>
                <a:gd name="T15" fmla="*/ 353 h 478"/>
                <a:gd name="T16" fmla="*/ 3 w 3"/>
                <a:gd name="T17" fmla="*/ 381 h 478"/>
                <a:gd name="T18" fmla="*/ 0 w 3"/>
                <a:gd name="T19" fmla="*/ 353 h 478"/>
                <a:gd name="T20" fmla="*/ 0 w 3"/>
                <a:gd name="T21" fmla="*/ 342 h 478"/>
                <a:gd name="T22" fmla="*/ 3 w 3"/>
                <a:gd name="T23" fmla="*/ 314 h 478"/>
                <a:gd name="T24" fmla="*/ 0 w 3"/>
                <a:gd name="T25" fmla="*/ 275 h 478"/>
                <a:gd name="T26" fmla="*/ 3 w 3"/>
                <a:gd name="T27" fmla="*/ 303 h 478"/>
                <a:gd name="T28" fmla="*/ 0 w 3"/>
                <a:gd name="T29" fmla="*/ 275 h 478"/>
                <a:gd name="T30" fmla="*/ 0 w 3"/>
                <a:gd name="T31" fmla="*/ 263 h 478"/>
                <a:gd name="T32" fmla="*/ 3 w 3"/>
                <a:gd name="T33" fmla="*/ 235 h 478"/>
                <a:gd name="T34" fmla="*/ 0 w 3"/>
                <a:gd name="T35" fmla="*/ 196 h 478"/>
                <a:gd name="T36" fmla="*/ 3 w 3"/>
                <a:gd name="T37" fmla="*/ 224 h 478"/>
                <a:gd name="T38" fmla="*/ 0 w 3"/>
                <a:gd name="T39" fmla="*/ 196 h 478"/>
                <a:gd name="T40" fmla="*/ 0 w 3"/>
                <a:gd name="T41" fmla="*/ 185 h 478"/>
                <a:gd name="T42" fmla="*/ 3 w 3"/>
                <a:gd name="T43" fmla="*/ 157 h 478"/>
                <a:gd name="T44" fmla="*/ 0 w 3"/>
                <a:gd name="T45" fmla="*/ 118 h 478"/>
                <a:gd name="T46" fmla="*/ 3 w 3"/>
                <a:gd name="T47" fmla="*/ 146 h 478"/>
                <a:gd name="T48" fmla="*/ 0 w 3"/>
                <a:gd name="T49" fmla="*/ 118 h 478"/>
                <a:gd name="T50" fmla="*/ 0 w 3"/>
                <a:gd name="T51" fmla="*/ 107 h 478"/>
                <a:gd name="T52" fmla="*/ 3 w 3"/>
                <a:gd name="T53" fmla="*/ 79 h 478"/>
                <a:gd name="T54" fmla="*/ 0 w 3"/>
                <a:gd name="T55" fmla="*/ 39 h 478"/>
                <a:gd name="T56" fmla="*/ 3 w 3"/>
                <a:gd name="T57" fmla="*/ 67 h 478"/>
                <a:gd name="T58" fmla="*/ 0 w 3"/>
                <a:gd name="T59" fmla="*/ 39 h 478"/>
                <a:gd name="T60" fmla="*/ 0 w 3"/>
                <a:gd name="T61" fmla="*/ 28 h 478"/>
                <a:gd name="T62" fmla="*/ 3 w 3"/>
                <a:gd name="T63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" h="478">
                  <a:moveTo>
                    <a:pt x="0" y="471"/>
                  </a:moveTo>
                  <a:lnTo>
                    <a:pt x="0" y="478"/>
                  </a:lnTo>
                  <a:lnTo>
                    <a:pt x="3" y="478"/>
                  </a:lnTo>
                  <a:lnTo>
                    <a:pt x="3" y="471"/>
                  </a:lnTo>
                  <a:lnTo>
                    <a:pt x="0" y="471"/>
                  </a:lnTo>
                  <a:close/>
                  <a:moveTo>
                    <a:pt x="0" y="431"/>
                  </a:moveTo>
                  <a:lnTo>
                    <a:pt x="0" y="459"/>
                  </a:lnTo>
                  <a:lnTo>
                    <a:pt x="3" y="459"/>
                  </a:lnTo>
                  <a:lnTo>
                    <a:pt x="3" y="431"/>
                  </a:lnTo>
                  <a:lnTo>
                    <a:pt x="0" y="431"/>
                  </a:lnTo>
                  <a:close/>
                  <a:moveTo>
                    <a:pt x="0" y="392"/>
                  </a:moveTo>
                  <a:lnTo>
                    <a:pt x="0" y="420"/>
                  </a:lnTo>
                  <a:lnTo>
                    <a:pt x="3" y="420"/>
                  </a:lnTo>
                  <a:lnTo>
                    <a:pt x="3" y="392"/>
                  </a:lnTo>
                  <a:lnTo>
                    <a:pt x="0" y="392"/>
                  </a:lnTo>
                  <a:close/>
                  <a:moveTo>
                    <a:pt x="0" y="353"/>
                  </a:moveTo>
                  <a:lnTo>
                    <a:pt x="0" y="381"/>
                  </a:lnTo>
                  <a:lnTo>
                    <a:pt x="3" y="381"/>
                  </a:lnTo>
                  <a:lnTo>
                    <a:pt x="3" y="353"/>
                  </a:lnTo>
                  <a:lnTo>
                    <a:pt x="0" y="353"/>
                  </a:lnTo>
                  <a:close/>
                  <a:moveTo>
                    <a:pt x="0" y="314"/>
                  </a:moveTo>
                  <a:lnTo>
                    <a:pt x="0" y="342"/>
                  </a:lnTo>
                  <a:lnTo>
                    <a:pt x="3" y="342"/>
                  </a:lnTo>
                  <a:lnTo>
                    <a:pt x="3" y="314"/>
                  </a:lnTo>
                  <a:lnTo>
                    <a:pt x="0" y="314"/>
                  </a:lnTo>
                  <a:close/>
                  <a:moveTo>
                    <a:pt x="0" y="275"/>
                  </a:moveTo>
                  <a:lnTo>
                    <a:pt x="0" y="303"/>
                  </a:lnTo>
                  <a:lnTo>
                    <a:pt x="3" y="303"/>
                  </a:lnTo>
                  <a:lnTo>
                    <a:pt x="3" y="275"/>
                  </a:lnTo>
                  <a:lnTo>
                    <a:pt x="0" y="275"/>
                  </a:lnTo>
                  <a:close/>
                  <a:moveTo>
                    <a:pt x="0" y="235"/>
                  </a:moveTo>
                  <a:lnTo>
                    <a:pt x="0" y="263"/>
                  </a:lnTo>
                  <a:lnTo>
                    <a:pt x="3" y="263"/>
                  </a:lnTo>
                  <a:lnTo>
                    <a:pt x="3" y="235"/>
                  </a:lnTo>
                  <a:lnTo>
                    <a:pt x="0" y="235"/>
                  </a:lnTo>
                  <a:close/>
                  <a:moveTo>
                    <a:pt x="0" y="196"/>
                  </a:moveTo>
                  <a:lnTo>
                    <a:pt x="0" y="224"/>
                  </a:lnTo>
                  <a:lnTo>
                    <a:pt x="3" y="224"/>
                  </a:lnTo>
                  <a:lnTo>
                    <a:pt x="3" y="196"/>
                  </a:lnTo>
                  <a:lnTo>
                    <a:pt x="0" y="196"/>
                  </a:lnTo>
                  <a:close/>
                  <a:moveTo>
                    <a:pt x="0" y="157"/>
                  </a:moveTo>
                  <a:lnTo>
                    <a:pt x="0" y="185"/>
                  </a:lnTo>
                  <a:lnTo>
                    <a:pt x="3" y="185"/>
                  </a:lnTo>
                  <a:lnTo>
                    <a:pt x="3" y="157"/>
                  </a:lnTo>
                  <a:lnTo>
                    <a:pt x="0" y="157"/>
                  </a:lnTo>
                  <a:close/>
                  <a:moveTo>
                    <a:pt x="0" y="118"/>
                  </a:moveTo>
                  <a:lnTo>
                    <a:pt x="0" y="146"/>
                  </a:lnTo>
                  <a:lnTo>
                    <a:pt x="3" y="146"/>
                  </a:lnTo>
                  <a:lnTo>
                    <a:pt x="3" y="118"/>
                  </a:lnTo>
                  <a:lnTo>
                    <a:pt x="0" y="118"/>
                  </a:lnTo>
                  <a:close/>
                  <a:moveTo>
                    <a:pt x="0" y="79"/>
                  </a:moveTo>
                  <a:lnTo>
                    <a:pt x="0" y="107"/>
                  </a:lnTo>
                  <a:lnTo>
                    <a:pt x="3" y="107"/>
                  </a:lnTo>
                  <a:lnTo>
                    <a:pt x="3" y="79"/>
                  </a:lnTo>
                  <a:lnTo>
                    <a:pt x="0" y="79"/>
                  </a:lnTo>
                  <a:close/>
                  <a:moveTo>
                    <a:pt x="0" y="39"/>
                  </a:moveTo>
                  <a:lnTo>
                    <a:pt x="0" y="67"/>
                  </a:lnTo>
                  <a:lnTo>
                    <a:pt x="3" y="67"/>
                  </a:lnTo>
                  <a:lnTo>
                    <a:pt x="3" y="39"/>
                  </a:lnTo>
                  <a:lnTo>
                    <a:pt x="0" y="39"/>
                  </a:lnTo>
                  <a:close/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40" name="Freeform 1000"/>
            <p:cNvSpPr>
              <a:spLocks/>
            </p:cNvSpPr>
            <p:nvPr/>
          </p:nvSpPr>
          <p:spPr bwMode="auto">
            <a:xfrm>
              <a:off x="4596" y="1800"/>
              <a:ext cx="3" cy="7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7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41" name="Freeform 1001"/>
            <p:cNvSpPr>
              <a:spLocks/>
            </p:cNvSpPr>
            <p:nvPr/>
          </p:nvSpPr>
          <p:spPr bwMode="auto">
            <a:xfrm>
              <a:off x="4596" y="1760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42" name="Freeform 1002"/>
            <p:cNvSpPr>
              <a:spLocks/>
            </p:cNvSpPr>
            <p:nvPr/>
          </p:nvSpPr>
          <p:spPr bwMode="auto">
            <a:xfrm>
              <a:off x="4596" y="1721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43" name="Freeform 1003"/>
            <p:cNvSpPr>
              <a:spLocks/>
            </p:cNvSpPr>
            <p:nvPr/>
          </p:nvSpPr>
          <p:spPr bwMode="auto">
            <a:xfrm>
              <a:off x="4596" y="1682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44" name="Freeform 1004"/>
            <p:cNvSpPr>
              <a:spLocks/>
            </p:cNvSpPr>
            <p:nvPr/>
          </p:nvSpPr>
          <p:spPr bwMode="auto">
            <a:xfrm>
              <a:off x="4596" y="1643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45" name="Freeform 1005"/>
            <p:cNvSpPr>
              <a:spLocks/>
            </p:cNvSpPr>
            <p:nvPr/>
          </p:nvSpPr>
          <p:spPr bwMode="auto">
            <a:xfrm>
              <a:off x="4596" y="1604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46" name="Freeform 1006"/>
            <p:cNvSpPr>
              <a:spLocks/>
            </p:cNvSpPr>
            <p:nvPr/>
          </p:nvSpPr>
          <p:spPr bwMode="auto">
            <a:xfrm>
              <a:off x="4596" y="1564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47" name="Freeform 1007"/>
            <p:cNvSpPr>
              <a:spLocks/>
            </p:cNvSpPr>
            <p:nvPr/>
          </p:nvSpPr>
          <p:spPr bwMode="auto">
            <a:xfrm>
              <a:off x="4596" y="1525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48" name="Freeform 1008"/>
            <p:cNvSpPr>
              <a:spLocks/>
            </p:cNvSpPr>
            <p:nvPr/>
          </p:nvSpPr>
          <p:spPr bwMode="auto">
            <a:xfrm>
              <a:off x="4596" y="1486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49" name="Freeform 1009"/>
            <p:cNvSpPr>
              <a:spLocks/>
            </p:cNvSpPr>
            <p:nvPr/>
          </p:nvSpPr>
          <p:spPr bwMode="auto">
            <a:xfrm>
              <a:off x="4596" y="1447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50" name="Freeform 1010"/>
            <p:cNvSpPr>
              <a:spLocks/>
            </p:cNvSpPr>
            <p:nvPr/>
          </p:nvSpPr>
          <p:spPr bwMode="auto">
            <a:xfrm>
              <a:off x="4596" y="1408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51" name="Freeform 1011"/>
            <p:cNvSpPr>
              <a:spLocks/>
            </p:cNvSpPr>
            <p:nvPr/>
          </p:nvSpPr>
          <p:spPr bwMode="auto">
            <a:xfrm>
              <a:off x="4596" y="1368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52" name="Freeform 1012"/>
            <p:cNvSpPr>
              <a:spLocks/>
            </p:cNvSpPr>
            <p:nvPr/>
          </p:nvSpPr>
          <p:spPr bwMode="auto">
            <a:xfrm>
              <a:off x="4596" y="1329"/>
              <a:ext cx="3" cy="28"/>
            </a:xfrm>
            <a:custGeom>
              <a:avLst/>
              <a:gdLst>
                <a:gd name="T0" fmla="*/ 0 w 3"/>
                <a:gd name="T1" fmla="*/ 0 h 28"/>
                <a:gd name="T2" fmla="*/ 0 w 3"/>
                <a:gd name="T3" fmla="*/ 28 h 28"/>
                <a:gd name="T4" fmla="*/ 3 w 3"/>
                <a:gd name="T5" fmla="*/ 28 h 28"/>
                <a:gd name="T6" fmla="*/ 3 w 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8"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53" name="Freeform 1013"/>
            <p:cNvSpPr>
              <a:spLocks noEditPoints="1"/>
            </p:cNvSpPr>
            <p:nvPr/>
          </p:nvSpPr>
          <p:spPr bwMode="auto">
            <a:xfrm>
              <a:off x="1267" y="1660"/>
              <a:ext cx="3" cy="294"/>
            </a:xfrm>
            <a:custGeom>
              <a:avLst/>
              <a:gdLst>
                <a:gd name="T0" fmla="*/ 0 w 3"/>
                <a:gd name="T1" fmla="*/ 274 h 294"/>
                <a:gd name="T2" fmla="*/ 0 w 3"/>
                <a:gd name="T3" fmla="*/ 294 h 294"/>
                <a:gd name="T4" fmla="*/ 3 w 3"/>
                <a:gd name="T5" fmla="*/ 294 h 294"/>
                <a:gd name="T6" fmla="*/ 3 w 3"/>
                <a:gd name="T7" fmla="*/ 274 h 294"/>
                <a:gd name="T8" fmla="*/ 0 w 3"/>
                <a:gd name="T9" fmla="*/ 274 h 294"/>
                <a:gd name="T10" fmla="*/ 0 w 3"/>
                <a:gd name="T11" fmla="*/ 235 h 294"/>
                <a:gd name="T12" fmla="*/ 0 w 3"/>
                <a:gd name="T13" fmla="*/ 263 h 294"/>
                <a:gd name="T14" fmla="*/ 3 w 3"/>
                <a:gd name="T15" fmla="*/ 263 h 294"/>
                <a:gd name="T16" fmla="*/ 3 w 3"/>
                <a:gd name="T17" fmla="*/ 235 h 294"/>
                <a:gd name="T18" fmla="*/ 0 w 3"/>
                <a:gd name="T19" fmla="*/ 235 h 294"/>
                <a:gd name="T20" fmla="*/ 0 w 3"/>
                <a:gd name="T21" fmla="*/ 196 h 294"/>
                <a:gd name="T22" fmla="*/ 0 w 3"/>
                <a:gd name="T23" fmla="*/ 224 h 294"/>
                <a:gd name="T24" fmla="*/ 3 w 3"/>
                <a:gd name="T25" fmla="*/ 224 h 294"/>
                <a:gd name="T26" fmla="*/ 3 w 3"/>
                <a:gd name="T27" fmla="*/ 196 h 294"/>
                <a:gd name="T28" fmla="*/ 0 w 3"/>
                <a:gd name="T29" fmla="*/ 196 h 294"/>
                <a:gd name="T30" fmla="*/ 0 w 3"/>
                <a:gd name="T31" fmla="*/ 156 h 294"/>
                <a:gd name="T32" fmla="*/ 0 w 3"/>
                <a:gd name="T33" fmla="*/ 184 h 294"/>
                <a:gd name="T34" fmla="*/ 3 w 3"/>
                <a:gd name="T35" fmla="*/ 184 h 294"/>
                <a:gd name="T36" fmla="*/ 3 w 3"/>
                <a:gd name="T37" fmla="*/ 156 h 294"/>
                <a:gd name="T38" fmla="*/ 0 w 3"/>
                <a:gd name="T39" fmla="*/ 156 h 294"/>
                <a:gd name="T40" fmla="*/ 0 w 3"/>
                <a:gd name="T41" fmla="*/ 117 h 294"/>
                <a:gd name="T42" fmla="*/ 0 w 3"/>
                <a:gd name="T43" fmla="*/ 145 h 294"/>
                <a:gd name="T44" fmla="*/ 3 w 3"/>
                <a:gd name="T45" fmla="*/ 145 h 294"/>
                <a:gd name="T46" fmla="*/ 3 w 3"/>
                <a:gd name="T47" fmla="*/ 117 h 294"/>
                <a:gd name="T48" fmla="*/ 0 w 3"/>
                <a:gd name="T49" fmla="*/ 117 h 294"/>
                <a:gd name="T50" fmla="*/ 0 w 3"/>
                <a:gd name="T51" fmla="*/ 78 h 294"/>
                <a:gd name="T52" fmla="*/ 0 w 3"/>
                <a:gd name="T53" fmla="*/ 106 h 294"/>
                <a:gd name="T54" fmla="*/ 3 w 3"/>
                <a:gd name="T55" fmla="*/ 106 h 294"/>
                <a:gd name="T56" fmla="*/ 3 w 3"/>
                <a:gd name="T57" fmla="*/ 78 h 294"/>
                <a:gd name="T58" fmla="*/ 0 w 3"/>
                <a:gd name="T59" fmla="*/ 78 h 294"/>
                <a:gd name="T60" fmla="*/ 0 w 3"/>
                <a:gd name="T61" fmla="*/ 39 h 294"/>
                <a:gd name="T62" fmla="*/ 0 w 3"/>
                <a:gd name="T63" fmla="*/ 67 h 294"/>
                <a:gd name="T64" fmla="*/ 3 w 3"/>
                <a:gd name="T65" fmla="*/ 67 h 294"/>
                <a:gd name="T66" fmla="*/ 3 w 3"/>
                <a:gd name="T67" fmla="*/ 39 h 294"/>
                <a:gd name="T68" fmla="*/ 0 w 3"/>
                <a:gd name="T69" fmla="*/ 39 h 294"/>
                <a:gd name="T70" fmla="*/ 0 w 3"/>
                <a:gd name="T71" fmla="*/ 0 h 294"/>
                <a:gd name="T72" fmla="*/ 0 w 3"/>
                <a:gd name="T73" fmla="*/ 28 h 294"/>
                <a:gd name="T74" fmla="*/ 3 w 3"/>
                <a:gd name="T75" fmla="*/ 28 h 294"/>
                <a:gd name="T76" fmla="*/ 3 w 3"/>
                <a:gd name="T77" fmla="*/ 0 h 294"/>
                <a:gd name="T78" fmla="*/ 0 w 3"/>
                <a:gd name="T7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" h="294">
                  <a:moveTo>
                    <a:pt x="0" y="274"/>
                  </a:moveTo>
                  <a:lnTo>
                    <a:pt x="0" y="294"/>
                  </a:lnTo>
                  <a:lnTo>
                    <a:pt x="3" y="294"/>
                  </a:lnTo>
                  <a:lnTo>
                    <a:pt x="3" y="274"/>
                  </a:lnTo>
                  <a:lnTo>
                    <a:pt x="0" y="274"/>
                  </a:lnTo>
                  <a:close/>
                  <a:moveTo>
                    <a:pt x="0" y="235"/>
                  </a:moveTo>
                  <a:lnTo>
                    <a:pt x="0" y="263"/>
                  </a:lnTo>
                  <a:lnTo>
                    <a:pt x="3" y="263"/>
                  </a:lnTo>
                  <a:lnTo>
                    <a:pt x="3" y="235"/>
                  </a:lnTo>
                  <a:lnTo>
                    <a:pt x="0" y="235"/>
                  </a:lnTo>
                  <a:close/>
                  <a:moveTo>
                    <a:pt x="0" y="196"/>
                  </a:moveTo>
                  <a:lnTo>
                    <a:pt x="0" y="224"/>
                  </a:lnTo>
                  <a:lnTo>
                    <a:pt x="3" y="224"/>
                  </a:lnTo>
                  <a:lnTo>
                    <a:pt x="3" y="196"/>
                  </a:lnTo>
                  <a:lnTo>
                    <a:pt x="0" y="196"/>
                  </a:lnTo>
                  <a:close/>
                  <a:moveTo>
                    <a:pt x="0" y="156"/>
                  </a:moveTo>
                  <a:lnTo>
                    <a:pt x="0" y="184"/>
                  </a:lnTo>
                  <a:lnTo>
                    <a:pt x="3" y="184"/>
                  </a:lnTo>
                  <a:lnTo>
                    <a:pt x="3" y="156"/>
                  </a:lnTo>
                  <a:lnTo>
                    <a:pt x="0" y="156"/>
                  </a:lnTo>
                  <a:close/>
                  <a:moveTo>
                    <a:pt x="0" y="117"/>
                  </a:moveTo>
                  <a:lnTo>
                    <a:pt x="0" y="145"/>
                  </a:lnTo>
                  <a:lnTo>
                    <a:pt x="3" y="145"/>
                  </a:lnTo>
                  <a:lnTo>
                    <a:pt x="3" y="117"/>
                  </a:lnTo>
                  <a:lnTo>
                    <a:pt x="0" y="117"/>
                  </a:lnTo>
                  <a:close/>
                  <a:moveTo>
                    <a:pt x="0" y="78"/>
                  </a:moveTo>
                  <a:lnTo>
                    <a:pt x="0" y="106"/>
                  </a:lnTo>
                  <a:lnTo>
                    <a:pt x="3" y="106"/>
                  </a:lnTo>
                  <a:lnTo>
                    <a:pt x="3" y="78"/>
                  </a:lnTo>
                  <a:lnTo>
                    <a:pt x="0" y="78"/>
                  </a:lnTo>
                  <a:close/>
                  <a:moveTo>
                    <a:pt x="0" y="39"/>
                  </a:moveTo>
                  <a:lnTo>
                    <a:pt x="0" y="67"/>
                  </a:lnTo>
                  <a:lnTo>
                    <a:pt x="3" y="67"/>
                  </a:lnTo>
                  <a:lnTo>
                    <a:pt x="3" y="39"/>
                  </a:lnTo>
                  <a:lnTo>
                    <a:pt x="0" y="39"/>
                  </a:lnTo>
                  <a:close/>
                  <a:moveTo>
                    <a:pt x="0" y="0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255" name="Freeform 1015"/>
          <p:cNvSpPr>
            <a:spLocks/>
          </p:cNvSpPr>
          <p:nvPr/>
        </p:nvSpPr>
        <p:spPr bwMode="auto">
          <a:xfrm>
            <a:off x="2011363" y="3070225"/>
            <a:ext cx="4762" cy="31750"/>
          </a:xfrm>
          <a:custGeom>
            <a:avLst/>
            <a:gdLst>
              <a:gd name="T0" fmla="*/ 0 w 3"/>
              <a:gd name="T1" fmla="*/ 0 h 20"/>
              <a:gd name="T2" fmla="*/ 0 w 3"/>
              <a:gd name="T3" fmla="*/ 20 h 20"/>
              <a:gd name="T4" fmla="*/ 3 w 3"/>
              <a:gd name="T5" fmla="*/ 20 h 20"/>
              <a:gd name="T6" fmla="*/ 3 w 3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0">
                <a:moveTo>
                  <a:pt x="0" y="0"/>
                </a:moveTo>
                <a:lnTo>
                  <a:pt x="0" y="20"/>
                </a:lnTo>
                <a:lnTo>
                  <a:pt x="3" y="2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56" name="Freeform 1016"/>
          <p:cNvSpPr>
            <a:spLocks/>
          </p:cNvSpPr>
          <p:nvPr/>
        </p:nvSpPr>
        <p:spPr bwMode="auto">
          <a:xfrm>
            <a:off x="2011363" y="3008313"/>
            <a:ext cx="4762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57" name="Freeform 1017"/>
          <p:cNvSpPr>
            <a:spLocks/>
          </p:cNvSpPr>
          <p:nvPr/>
        </p:nvSpPr>
        <p:spPr bwMode="auto">
          <a:xfrm>
            <a:off x="2011363" y="2946400"/>
            <a:ext cx="4762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58" name="Freeform 1018"/>
          <p:cNvSpPr>
            <a:spLocks/>
          </p:cNvSpPr>
          <p:nvPr/>
        </p:nvSpPr>
        <p:spPr bwMode="auto">
          <a:xfrm>
            <a:off x="2011363" y="2882900"/>
            <a:ext cx="4762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59" name="Freeform 1019"/>
          <p:cNvSpPr>
            <a:spLocks/>
          </p:cNvSpPr>
          <p:nvPr/>
        </p:nvSpPr>
        <p:spPr bwMode="auto">
          <a:xfrm>
            <a:off x="2011363" y="2820988"/>
            <a:ext cx="4762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0" name="Freeform 1020"/>
          <p:cNvSpPr>
            <a:spLocks/>
          </p:cNvSpPr>
          <p:nvPr/>
        </p:nvSpPr>
        <p:spPr bwMode="auto">
          <a:xfrm>
            <a:off x="2011363" y="2759075"/>
            <a:ext cx="4762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1" name="Freeform 1021"/>
          <p:cNvSpPr>
            <a:spLocks/>
          </p:cNvSpPr>
          <p:nvPr/>
        </p:nvSpPr>
        <p:spPr bwMode="auto">
          <a:xfrm>
            <a:off x="2011363" y="2697163"/>
            <a:ext cx="4762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2" name="Freeform 1022"/>
          <p:cNvSpPr>
            <a:spLocks/>
          </p:cNvSpPr>
          <p:nvPr/>
        </p:nvSpPr>
        <p:spPr bwMode="auto">
          <a:xfrm>
            <a:off x="2011363" y="2635250"/>
            <a:ext cx="4762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3" name="Freeform 1023"/>
          <p:cNvSpPr>
            <a:spLocks noEditPoints="1"/>
          </p:cNvSpPr>
          <p:nvPr/>
        </p:nvSpPr>
        <p:spPr bwMode="auto">
          <a:xfrm>
            <a:off x="3281363" y="2346325"/>
            <a:ext cx="3175" cy="401638"/>
          </a:xfrm>
          <a:custGeom>
            <a:avLst/>
            <a:gdLst>
              <a:gd name="T0" fmla="*/ 0 w 2"/>
              <a:gd name="T1" fmla="*/ 235 h 253"/>
              <a:gd name="T2" fmla="*/ 0 w 2"/>
              <a:gd name="T3" fmla="*/ 253 h 253"/>
              <a:gd name="T4" fmla="*/ 2 w 2"/>
              <a:gd name="T5" fmla="*/ 253 h 253"/>
              <a:gd name="T6" fmla="*/ 2 w 2"/>
              <a:gd name="T7" fmla="*/ 235 h 253"/>
              <a:gd name="T8" fmla="*/ 0 w 2"/>
              <a:gd name="T9" fmla="*/ 235 h 253"/>
              <a:gd name="T10" fmla="*/ 0 w 2"/>
              <a:gd name="T11" fmla="*/ 196 h 253"/>
              <a:gd name="T12" fmla="*/ 0 w 2"/>
              <a:gd name="T13" fmla="*/ 224 h 253"/>
              <a:gd name="T14" fmla="*/ 2 w 2"/>
              <a:gd name="T15" fmla="*/ 224 h 253"/>
              <a:gd name="T16" fmla="*/ 2 w 2"/>
              <a:gd name="T17" fmla="*/ 196 h 253"/>
              <a:gd name="T18" fmla="*/ 0 w 2"/>
              <a:gd name="T19" fmla="*/ 196 h 253"/>
              <a:gd name="T20" fmla="*/ 0 w 2"/>
              <a:gd name="T21" fmla="*/ 156 h 253"/>
              <a:gd name="T22" fmla="*/ 0 w 2"/>
              <a:gd name="T23" fmla="*/ 184 h 253"/>
              <a:gd name="T24" fmla="*/ 2 w 2"/>
              <a:gd name="T25" fmla="*/ 184 h 253"/>
              <a:gd name="T26" fmla="*/ 2 w 2"/>
              <a:gd name="T27" fmla="*/ 156 h 253"/>
              <a:gd name="T28" fmla="*/ 0 w 2"/>
              <a:gd name="T29" fmla="*/ 156 h 253"/>
              <a:gd name="T30" fmla="*/ 0 w 2"/>
              <a:gd name="T31" fmla="*/ 117 h 253"/>
              <a:gd name="T32" fmla="*/ 0 w 2"/>
              <a:gd name="T33" fmla="*/ 145 h 253"/>
              <a:gd name="T34" fmla="*/ 2 w 2"/>
              <a:gd name="T35" fmla="*/ 145 h 253"/>
              <a:gd name="T36" fmla="*/ 2 w 2"/>
              <a:gd name="T37" fmla="*/ 117 h 253"/>
              <a:gd name="T38" fmla="*/ 0 w 2"/>
              <a:gd name="T39" fmla="*/ 117 h 253"/>
              <a:gd name="T40" fmla="*/ 0 w 2"/>
              <a:gd name="T41" fmla="*/ 78 h 253"/>
              <a:gd name="T42" fmla="*/ 0 w 2"/>
              <a:gd name="T43" fmla="*/ 106 h 253"/>
              <a:gd name="T44" fmla="*/ 2 w 2"/>
              <a:gd name="T45" fmla="*/ 106 h 253"/>
              <a:gd name="T46" fmla="*/ 2 w 2"/>
              <a:gd name="T47" fmla="*/ 78 h 253"/>
              <a:gd name="T48" fmla="*/ 0 w 2"/>
              <a:gd name="T49" fmla="*/ 78 h 253"/>
              <a:gd name="T50" fmla="*/ 0 w 2"/>
              <a:gd name="T51" fmla="*/ 39 h 253"/>
              <a:gd name="T52" fmla="*/ 0 w 2"/>
              <a:gd name="T53" fmla="*/ 67 h 253"/>
              <a:gd name="T54" fmla="*/ 2 w 2"/>
              <a:gd name="T55" fmla="*/ 67 h 253"/>
              <a:gd name="T56" fmla="*/ 2 w 2"/>
              <a:gd name="T57" fmla="*/ 39 h 253"/>
              <a:gd name="T58" fmla="*/ 0 w 2"/>
              <a:gd name="T59" fmla="*/ 39 h 253"/>
              <a:gd name="T60" fmla="*/ 0 w 2"/>
              <a:gd name="T61" fmla="*/ 0 h 253"/>
              <a:gd name="T62" fmla="*/ 0 w 2"/>
              <a:gd name="T63" fmla="*/ 28 h 253"/>
              <a:gd name="T64" fmla="*/ 2 w 2"/>
              <a:gd name="T65" fmla="*/ 28 h 253"/>
              <a:gd name="T66" fmla="*/ 2 w 2"/>
              <a:gd name="T67" fmla="*/ 0 h 253"/>
              <a:gd name="T68" fmla="*/ 0 w 2"/>
              <a:gd name="T6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" h="253">
                <a:moveTo>
                  <a:pt x="0" y="235"/>
                </a:moveTo>
                <a:lnTo>
                  <a:pt x="0" y="253"/>
                </a:lnTo>
                <a:lnTo>
                  <a:pt x="2" y="253"/>
                </a:lnTo>
                <a:lnTo>
                  <a:pt x="2" y="235"/>
                </a:lnTo>
                <a:lnTo>
                  <a:pt x="0" y="235"/>
                </a:lnTo>
                <a:close/>
                <a:moveTo>
                  <a:pt x="0" y="196"/>
                </a:moveTo>
                <a:lnTo>
                  <a:pt x="0" y="224"/>
                </a:lnTo>
                <a:lnTo>
                  <a:pt x="2" y="224"/>
                </a:lnTo>
                <a:lnTo>
                  <a:pt x="2" y="196"/>
                </a:lnTo>
                <a:lnTo>
                  <a:pt x="0" y="196"/>
                </a:lnTo>
                <a:close/>
                <a:moveTo>
                  <a:pt x="0" y="156"/>
                </a:moveTo>
                <a:lnTo>
                  <a:pt x="0" y="184"/>
                </a:lnTo>
                <a:lnTo>
                  <a:pt x="2" y="184"/>
                </a:lnTo>
                <a:lnTo>
                  <a:pt x="2" y="156"/>
                </a:lnTo>
                <a:lnTo>
                  <a:pt x="0" y="156"/>
                </a:lnTo>
                <a:close/>
                <a:moveTo>
                  <a:pt x="0" y="117"/>
                </a:moveTo>
                <a:lnTo>
                  <a:pt x="0" y="145"/>
                </a:lnTo>
                <a:lnTo>
                  <a:pt x="2" y="145"/>
                </a:lnTo>
                <a:lnTo>
                  <a:pt x="2" y="117"/>
                </a:lnTo>
                <a:lnTo>
                  <a:pt x="0" y="117"/>
                </a:lnTo>
                <a:close/>
                <a:moveTo>
                  <a:pt x="0" y="78"/>
                </a:moveTo>
                <a:lnTo>
                  <a:pt x="0" y="106"/>
                </a:lnTo>
                <a:lnTo>
                  <a:pt x="2" y="106"/>
                </a:lnTo>
                <a:lnTo>
                  <a:pt x="2" y="78"/>
                </a:lnTo>
                <a:lnTo>
                  <a:pt x="0" y="78"/>
                </a:lnTo>
                <a:close/>
                <a:moveTo>
                  <a:pt x="0" y="39"/>
                </a:moveTo>
                <a:lnTo>
                  <a:pt x="0" y="67"/>
                </a:lnTo>
                <a:lnTo>
                  <a:pt x="2" y="67"/>
                </a:lnTo>
                <a:lnTo>
                  <a:pt x="2" y="39"/>
                </a:lnTo>
                <a:lnTo>
                  <a:pt x="0" y="39"/>
                </a:lnTo>
                <a:close/>
                <a:moveTo>
                  <a:pt x="0" y="0"/>
                </a:moveTo>
                <a:lnTo>
                  <a:pt x="0" y="28"/>
                </a:lnTo>
                <a:lnTo>
                  <a:pt x="2" y="28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4" name="Freeform 1024"/>
          <p:cNvSpPr>
            <a:spLocks/>
          </p:cNvSpPr>
          <p:nvPr/>
        </p:nvSpPr>
        <p:spPr bwMode="auto">
          <a:xfrm>
            <a:off x="3281363" y="2719388"/>
            <a:ext cx="3175" cy="28575"/>
          </a:xfrm>
          <a:custGeom>
            <a:avLst/>
            <a:gdLst>
              <a:gd name="T0" fmla="*/ 0 w 2"/>
              <a:gd name="T1" fmla="*/ 0 h 18"/>
              <a:gd name="T2" fmla="*/ 0 w 2"/>
              <a:gd name="T3" fmla="*/ 18 h 18"/>
              <a:gd name="T4" fmla="*/ 2 w 2"/>
              <a:gd name="T5" fmla="*/ 18 h 18"/>
              <a:gd name="T6" fmla="*/ 2 w 2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8">
                <a:moveTo>
                  <a:pt x="0" y="0"/>
                </a:moveTo>
                <a:lnTo>
                  <a:pt x="0" y="18"/>
                </a:lnTo>
                <a:lnTo>
                  <a:pt x="2" y="18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5" name="Freeform 1025"/>
          <p:cNvSpPr>
            <a:spLocks/>
          </p:cNvSpPr>
          <p:nvPr/>
        </p:nvSpPr>
        <p:spPr bwMode="auto">
          <a:xfrm>
            <a:off x="3281363" y="2657475"/>
            <a:ext cx="3175" cy="44450"/>
          </a:xfrm>
          <a:custGeom>
            <a:avLst/>
            <a:gdLst>
              <a:gd name="T0" fmla="*/ 0 w 2"/>
              <a:gd name="T1" fmla="*/ 0 h 28"/>
              <a:gd name="T2" fmla="*/ 0 w 2"/>
              <a:gd name="T3" fmla="*/ 28 h 28"/>
              <a:gd name="T4" fmla="*/ 2 w 2"/>
              <a:gd name="T5" fmla="*/ 28 h 28"/>
              <a:gd name="T6" fmla="*/ 2 w 2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8">
                <a:moveTo>
                  <a:pt x="0" y="0"/>
                </a:moveTo>
                <a:lnTo>
                  <a:pt x="0" y="28"/>
                </a:lnTo>
                <a:lnTo>
                  <a:pt x="2" y="28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6" name="Freeform 1026"/>
          <p:cNvSpPr>
            <a:spLocks/>
          </p:cNvSpPr>
          <p:nvPr/>
        </p:nvSpPr>
        <p:spPr bwMode="auto">
          <a:xfrm>
            <a:off x="3281363" y="2593975"/>
            <a:ext cx="3175" cy="44450"/>
          </a:xfrm>
          <a:custGeom>
            <a:avLst/>
            <a:gdLst>
              <a:gd name="T0" fmla="*/ 0 w 2"/>
              <a:gd name="T1" fmla="*/ 0 h 28"/>
              <a:gd name="T2" fmla="*/ 0 w 2"/>
              <a:gd name="T3" fmla="*/ 28 h 28"/>
              <a:gd name="T4" fmla="*/ 2 w 2"/>
              <a:gd name="T5" fmla="*/ 28 h 28"/>
              <a:gd name="T6" fmla="*/ 2 w 2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8">
                <a:moveTo>
                  <a:pt x="0" y="0"/>
                </a:moveTo>
                <a:lnTo>
                  <a:pt x="0" y="28"/>
                </a:lnTo>
                <a:lnTo>
                  <a:pt x="2" y="28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7" name="Freeform 1027"/>
          <p:cNvSpPr>
            <a:spLocks/>
          </p:cNvSpPr>
          <p:nvPr/>
        </p:nvSpPr>
        <p:spPr bwMode="auto">
          <a:xfrm>
            <a:off x="3281363" y="2532063"/>
            <a:ext cx="3175" cy="44450"/>
          </a:xfrm>
          <a:custGeom>
            <a:avLst/>
            <a:gdLst>
              <a:gd name="T0" fmla="*/ 0 w 2"/>
              <a:gd name="T1" fmla="*/ 0 h 28"/>
              <a:gd name="T2" fmla="*/ 0 w 2"/>
              <a:gd name="T3" fmla="*/ 28 h 28"/>
              <a:gd name="T4" fmla="*/ 2 w 2"/>
              <a:gd name="T5" fmla="*/ 28 h 28"/>
              <a:gd name="T6" fmla="*/ 2 w 2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8">
                <a:moveTo>
                  <a:pt x="0" y="0"/>
                </a:moveTo>
                <a:lnTo>
                  <a:pt x="0" y="28"/>
                </a:lnTo>
                <a:lnTo>
                  <a:pt x="2" y="28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8" name="Freeform 1028"/>
          <p:cNvSpPr>
            <a:spLocks/>
          </p:cNvSpPr>
          <p:nvPr/>
        </p:nvSpPr>
        <p:spPr bwMode="auto">
          <a:xfrm>
            <a:off x="3281363" y="2470150"/>
            <a:ext cx="3175" cy="44450"/>
          </a:xfrm>
          <a:custGeom>
            <a:avLst/>
            <a:gdLst>
              <a:gd name="T0" fmla="*/ 0 w 2"/>
              <a:gd name="T1" fmla="*/ 0 h 28"/>
              <a:gd name="T2" fmla="*/ 0 w 2"/>
              <a:gd name="T3" fmla="*/ 28 h 28"/>
              <a:gd name="T4" fmla="*/ 2 w 2"/>
              <a:gd name="T5" fmla="*/ 28 h 28"/>
              <a:gd name="T6" fmla="*/ 2 w 2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8">
                <a:moveTo>
                  <a:pt x="0" y="0"/>
                </a:moveTo>
                <a:lnTo>
                  <a:pt x="0" y="28"/>
                </a:lnTo>
                <a:lnTo>
                  <a:pt x="2" y="28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9" name="Freeform 1029"/>
          <p:cNvSpPr>
            <a:spLocks/>
          </p:cNvSpPr>
          <p:nvPr/>
        </p:nvSpPr>
        <p:spPr bwMode="auto">
          <a:xfrm>
            <a:off x="3281363" y="2408238"/>
            <a:ext cx="3175" cy="44450"/>
          </a:xfrm>
          <a:custGeom>
            <a:avLst/>
            <a:gdLst>
              <a:gd name="T0" fmla="*/ 0 w 2"/>
              <a:gd name="T1" fmla="*/ 0 h 28"/>
              <a:gd name="T2" fmla="*/ 0 w 2"/>
              <a:gd name="T3" fmla="*/ 28 h 28"/>
              <a:gd name="T4" fmla="*/ 2 w 2"/>
              <a:gd name="T5" fmla="*/ 28 h 28"/>
              <a:gd name="T6" fmla="*/ 2 w 2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8">
                <a:moveTo>
                  <a:pt x="0" y="0"/>
                </a:moveTo>
                <a:lnTo>
                  <a:pt x="0" y="28"/>
                </a:lnTo>
                <a:lnTo>
                  <a:pt x="2" y="28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0" name="Freeform 1030"/>
          <p:cNvSpPr>
            <a:spLocks/>
          </p:cNvSpPr>
          <p:nvPr/>
        </p:nvSpPr>
        <p:spPr bwMode="auto">
          <a:xfrm>
            <a:off x="3281363" y="2346325"/>
            <a:ext cx="3175" cy="44450"/>
          </a:xfrm>
          <a:custGeom>
            <a:avLst/>
            <a:gdLst>
              <a:gd name="T0" fmla="*/ 0 w 2"/>
              <a:gd name="T1" fmla="*/ 0 h 28"/>
              <a:gd name="T2" fmla="*/ 0 w 2"/>
              <a:gd name="T3" fmla="*/ 28 h 28"/>
              <a:gd name="T4" fmla="*/ 2 w 2"/>
              <a:gd name="T5" fmla="*/ 28 h 28"/>
              <a:gd name="T6" fmla="*/ 2 w 2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8">
                <a:moveTo>
                  <a:pt x="0" y="0"/>
                </a:moveTo>
                <a:lnTo>
                  <a:pt x="0" y="28"/>
                </a:lnTo>
                <a:lnTo>
                  <a:pt x="2" y="28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1" name="Freeform 1031"/>
          <p:cNvSpPr>
            <a:spLocks noEditPoints="1"/>
          </p:cNvSpPr>
          <p:nvPr/>
        </p:nvSpPr>
        <p:spPr bwMode="auto">
          <a:xfrm>
            <a:off x="2543175" y="3221038"/>
            <a:ext cx="4763" cy="458787"/>
          </a:xfrm>
          <a:custGeom>
            <a:avLst/>
            <a:gdLst>
              <a:gd name="T0" fmla="*/ 0 w 3"/>
              <a:gd name="T1" fmla="*/ 275 h 289"/>
              <a:gd name="T2" fmla="*/ 0 w 3"/>
              <a:gd name="T3" fmla="*/ 289 h 289"/>
              <a:gd name="T4" fmla="*/ 3 w 3"/>
              <a:gd name="T5" fmla="*/ 289 h 289"/>
              <a:gd name="T6" fmla="*/ 3 w 3"/>
              <a:gd name="T7" fmla="*/ 275 h 289"/>
              <a:gd name="T8" fmla="*/ 0 w 3"/>
              <a:gd name="T9" fmla="*/ 275 h 289"/>
              <a:gd name="T10" fmla="*/ 0 w 3"/>
              <a:gd name="T11" fmla="*/ 235 h 289"/>
              <a:gd name="T12" fmla="*/ 0 w 3"/>
              <a:gd name="T13" fmla="*/ 263 h 289"/>
              <a:gd name="T14" fmla="*/ 3 w 3"/>
              <a:gd name="T15" fmla="*/ 263 h 289"/>
              <a:gd name="T16" fmla="*/ 3 w 3"/>
              <a:gd name="T17" fmla="*/ 235 h 289"/>
              <a:gd name="T18" fmla="*/ 0 w 3"/>
              <a:gd name="T19" fmla="*/ 235 h 289"/>
              <a:gd name="T20" fmla="*/ 0 w 3"/>
              <a:gd name="T21" fmla="*/ 196 h 289"/>
              <a:gd name="T22" fmla="*/ 0 w 3"/>
              <a:gd name="T23" fmla="*/ 224 h 289"/>
              <a:gd name="T24" fmla="*/ 3 w 3"/>
              <a:gd name="T25" fmla="*/ 224 h 289"/>
              <a:gd name="T26" fmla="*/ 3 w 3"/>
              <a:gd name="T27" fmla="*/ 196 h 289"/>
              <a:gd name="T28" fmla="*/ 0 w 3"/>
              <a:gd name="T29" fmla="*/ 196 h 289"/>
              <a:gd name="T30" fmla="*/ 0 w 3"/>
              <a:gd name="T31" fmla="*/ 157 h 289"/>
              <a:gd name="T32" fmla="*/ 0 w 3"/>
              <a:gd name="T33" fmla="*/ 185 h 289"/>
              <a:gd name="T34" fmla="*/ 3 w 3"/>
              <a:gd name="T35" fmla="*/ 185 h 289"/>
              <a:gd name="T36" fmla="*/ 3 w 3"/>
              <a:gd name="T37" fmla="*/ 157 h 289"/>
              <a:gd name="T38" fmla="*/ 0 w 3"/>
              <a:gd name="T39" fmla="*/ 157 h 289"/>
              <a:gd name="T40" fmla="*/ 0 w 3"/>
              <a:gd name="T41" fmla="*/ 118 h 289"/>
              <a:gd name="T42" fmla="*/ 0 w 3"/>
              <a:gd name="T43" fmla="*/ 146 h 289"/>
              <a:gd name="T44" fmla="*/ 3 w 3"/>
              <a:gd name="T45" fmla="*/ 146 h 289"/>
              <a:gd name="T46" fmla="*/ 3 w 3"/>
              <a:gd name="T47" fmla="*/ 118 h 289"/>
              <a:gd name="T48" fmla="*/ 0 w 3"/>
              <a:gd name="T49" fmla="*/ 118 h 289"/>
              <a:gd name="T50" fmla="*/ 0 w 3"/>
              <a:gd name="T51" fmla="*/ 79 h 289"/>
              <a:gd name="T52" fmla="*/ 0 w 3"/>
              <a:gd name="T53" fmla="*/ 107 h 289"/>
              <a:gd name="T54" fmla="*/ 3 w 3"/>
              <a:gd name="T55" fmla="*/ 107 h 289"/>
              <a:gd name="T56" fmla="*/ 3 w 3"/>
              <a:gd name="T57" fmla="*/ 79 h 289"/>
              <a:gd name="T58" fmla="*/ 0 w 3"/>
              <a:gd name="T59" fmla="*/ 79 h 289"/>
              <a:gd name="T60" fmla="*/ 0 w 3"/>
              <a:gd name="T61" fmla="*/ 39 h 289"/>
              <a:gd name="T62" fmla="*/ 0 w 3"/>
              <a:gd name="T63" fmla="*/ 67 h 289"/>
              <a:gd name="T64" fmla="*/ 3 w 3"/>
              <a:gd name="T65" fmla="*/ 67 h 289"/>
              <a:gd name="T66" fmla="*/ 3 w 3"/>
              <a:gd name="T67" fmla="*/ 39 h 289"/>
              <a:gd name="T68" fmla="*/ 0 w 3"/>
              <a:gd name="T69" fmla="*/ 39 h 289"/>
              <a:gd name="T70" fmla="*/ 0 w 3"/>
              <a:gd name="T71" fmla="*/ 0 h 289"/>
              <a:gd name="T72" fmla="*/ 0 w 3"/>
              <a:gd name="T73" fmla="*/ 28 h 289"/>
              <a:gd name="T74" fmla="*/ 3 w 3"/>
              <a:gd name="T75" fmla="*/ 28 h 289"/>
              <a:gd name="T76" fmla="*/ 3 w 3"/>
              <a:gd name="T77" fmla="*/ 0 h 289"/>
              <a:gd name="T78" fmla="*/ 0 w 3"/>
              <a:gd name="T79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" h="289">
                <a:moveTo>
                  <a:pt x="0" y="275"/>
                </a:moveTo>
                <a:lnTo>
                  <a:pt x="0" y="289"/>
                </a:lnTo>
                <a:lnTo>
                  <a:pt x="3" y="289"/>
                </a:lnTo>
                <a:lnTo>
                  <a:pt x="3" y="275"/>
                </a:lnTo>
                <a:lnTo>
                  <a:pt x="0" y="275"/>
                </a:lnTo>
                <a:close/>
                <a:moveTo>
                  <a:pt x="0" y="235"/>
                </a:moveTo>
                <a:lnTo>
                  <a:pt x="0" y="263"/>
                </a:lnTo>
                <a:lnTo>
                  <a:pt x="3" y="263"/>
                </a:lnTo>
                <a:lnTo>
                  <a:pt x="3" y="235"/>
                </a:lnTo>
                <a:lnTo>
                  <a:pt x="0" y="235"/>
                </a:lnTo>
                <a:close/>
                <a:moveTo>
                  <a:pt x="0" y="196"/>
                </a:moveTo>
                <a:lnTo>
                  <a:pt x="0" y="224"/>
                </a:lnTo>
                <a:lnTo>
                  <a:pt x="3" y="224"/>
                </a:lnTo>
                <a:lnTo>
                  <a:pt x="3" y="196"/>
                </a:lnTo>
                <a:lnTo>
                  <a:pt x="0" y="196"/>
                </a:lnTo>
                <a:close/>
                <a:moveTo>
                  <a:pt x="0" y="157"/>
                </a:moveTo>
                <a:lnTo>
                  <a:pt x="0" y="185"/>
                </a:lnTo>
                <a:lnTo>
                  <a:pt x="3" y="185"/>
                </a:lnTo>
                <a:lnTo>
                  <a:pt x="3" y="157"/>
                </a:lnTo>
                <a:lnTo>
                  <a:pt x="0" y="157"/>
                </a:lnTo>
                <a:close/>
                <a:moveTo>
                  <a:pt x="0" y="118"/>
                </a:moveTo>
                <a:lnTo>
                  <a:pt x="0" y="146"/>
                </a:lnTo>
                <a:lnTo>
                  <a:pt x="3" y="146"/>
                </a:lnTo>
                <a:lnTo>
                  <a:pt x="3" y="118"/>
                </a:lnTo>
                <a:lnTo>
                  <a:pt x="0" y="118"/>
                </a:lnTo>
                <a:close/>
                <a:moveTo>
                  <a:pt x="0" y="79"/>
                </a:moveTo>
                <a:lnTo>
                  <a:pt x="0" y="107"/>
                </a:lnTo>
                <a:lnTo>
                  <a:pt x="3" y="107"/>
                </a:lnTo>
                <a:lnTo>
                  <a:pt x="3" y="79"/>
                </a:lnTo>
                <a:lnTo>
                  <a:pt x="0" y="79"/>
                </a:lnTo>
                <a:close/>
                <a:moveTo>
                  <a:pt x="0" y="39"/>
                </a:moveTo>
                <a:lnTo>
                  <a:pt x="0" y="67"/>
                </a:lnTo>
                <a:lnTo>
                  <a:pt x="3" y="67"/>
                </a:lnTo>
                <a:lnTo>
                  <a:pt x="3" y="39"/>
                </a:lnTo>
                <a:lnTo>
                  <a:pt x="0" y="39"/>
                </a:lnTo>
                <a:close/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2" name="Freeform 1032"/>
          <p:cNvSpPr>
            <a:spLocks/>
          </p:cNvSpPr>
          <p:nvPr/>
        </p:nvSpPr>
        <p:spPr bwMode="auto">
          <a:xfrm>
            <a:off x="2543175" y="3657600"/>
            <a:ext cx="4763" cy="22225"/>
          </a:xfrm>
          <a:custGeom>
            <a:avLst/>
            <a:gdLst>
              <a:gd name="T0" fmla="*/ 0 w 3"/>
              <a:gd name="T1" fmla="*/ 0 h 14"/>
              <a:gd name="T2" fmla="*/ 0 w 3"/>
              <a:gd name="T3" fmla="*/ 14 h 14"/>
              <a:gd name="T4" fmla="*/ 3 w 3"/>
              <a:gd name="T5" fmla="*/ 14 h 14"/>
              <a:gd name="T6" fmla="*/ 3 w 3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4">
                <a:moveTo>
                  <a:pt x="0" y="0"/>
                </a:moveTo>
                <a:lnTo>
                  <a:pt x="0" y="14"/>
                </a:lnTo>
                <a:lnTo>
                  <a:pt x="3" y="14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3" name="Freeform 1033"/>
          <p:cNvSpPr>
            <a:spLocks/>
          </p:cNvSpPr>
          <p:nvPr/>
        </p:nvSpPr>
        <p:spPr bwMode="auto">
          <a:xfrm>
            <a:off x="2543175" y="3594100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4" name="Freeform 1034"/>
          <p:cNvSpPr>
            <a:spLocks/>
          </p:cNvSpPr>
          <p:nvPr/>
        </p:nvSpPr>
        <p:spPr bwMode="auto">
          <a:xfrm>
            <a:off x="2543175" y="3532188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5" name="Freeform 1035"/>
          <p:cNvSpPr>
            <a:spLocks/>
          </p:cNvSpPr>
          <p:nvPr/>
        </p:nvSpPr>
        <p:spPr bwMode="auto">
          <a:xfrm>
            <a:off x="2543175" y="3470275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6" name="Freeform 1036"/>
          <p:cNvSpPr>
            <a:spLocks/>
          </p:cNvSpPr>
          <p:nvPr/>
        </p:nvSpPr>
        <p:spPr bwMode="auto">
          <a:xfrm>
            <a:off x="2543175" y="3408363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7" name="Freeform 1037"/>
          <p:cNvSpPr>
            <a:spLocks/>
          </p:cNvSpPr>
          <p:nvPr/>
        </p:nvSpPr>
        <p:spPr bwMode="auto">
          <a:xfrm>
            <a:off x="2543175" y="3346450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8" name="Freeform 1038"/>
          <p:cNvSpPr>
            <a:spLocks/>
          </p:cNvSpPr>
          <p:nvPr/>
        </p:nvSpPr>
        <p:spPr bwMode="auto">
          <a:xfrm>
            <a:off x="2543175" y="3282950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9" name="Freeform 1039"/>
          <p:cNvSpPr>
            <a:spLocks/>
          </p:cNvSpPr>
          <p:nvPr/>
        </p:nvSpPr>
        <p:spPr bwMode="auto">
          <a:xfrm>
            <a:off x="2543175" y="3221038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0" name="Freeform 1040"/>
          <p:cNvSpPr>
            <a:spLocks noEditPoints="1"/>
          </p:cNvSpPr>
          <p:nvPr/>
        </p:nvSpPr>
        <p:spPr bwMode="auto">
          <a:xfrm>
            <a:off x="6935788" y="1447800"/>
            <a:ext cx="4762" cy="284163"/>
          </a:xfrm>
          <a:custGeom>
            <a:avLst/>
            <a:gdLst>
              <a:gd name="T0" fmla="*/ 0 w 3"/>
              <a:gd name="T1" fmla="*/ 157 h 179"/>
              <a:gd name="T2" fmla="*/ 0 w 3"/>
              <a:gd name="T3" fmla="*/ 179 h 179"/>
              <a:gd name="T4" fmla="*/ 3 w 3"/>
              <a:gd name="T5" fmla="*/ 179 h 179"/>
              <a:gd name="T6" fmla="*/ 3 w 3"/>
              <a:gd name="T7" fmla="*/ 157 h 179"/>
              <a:gd name="T8" fmla="*/ 0 w 3"/>
              <a:gd name="T9" fmla="*/ 157 h 179"/>
              <a:gd name="T10" fmla="*/ 0 w 3"/>
              <a:gd name="T11" fmla="*/ 118 h 179"/>
              <a:gd name="T12" fmla="*/ 0 w 3"/>
              <a:gd name="T13" fmla="*/ 146 h 179"/>
              <a:gd name="T14" fmla="*/ 3 w 3"/>
              <a:gd name="T15" fmla="*/ 146 h 179"/>
              <a:gd name="T16" fmla="*/ 3 w 3"/>
              <a:gd name="T17" fmla="*/ 118 h 179"/>
              <a:gd name="T18" fmla="*/ 0 w 3"/>
              <a:gd name="T19" fmla="*/ 118 h 179"/>
              <a:gd name="T20" fmla="*/ 0 w 3"/>
              <a:gd name="T21" fmla="*/ 78 h 179"/>
              <a:gd name="T22" fmla="*/ 0 w 3"/>
              <a:gd name="T23" fmla="*/ 106 h 179"/>
              <a:gd name="T24" fmla="*/ 3 w 3"/>
              <a:gd name="T25" fmla="*/ 106 h 179"/>
              <a:gd name="T26" fmla="*/ 3 w 3"/>
              <a:gd name="T27" fmla="*/ 78 h 179"/>
              <a:gd name="T28" fmla="*/ 0 w 3"/>
              <a:gd name="T29" fmla="*/ 78 h 179"/>
              <a:gd name="T30" fmla="*/ 0 w 3"/>
              <a:gd name="T31" fmla="*/ 39 h 179"/>
              <a:gd name="T32" fmla="*/ 0 w 3"/>
              <a:gd name="T33" fmla="*/ 67 h 179"/>
              <a:gd name="T34" fmla="*/ 3 w 3"/>
              <a:gd name="T35" fmla="*/ 67 h 179"/>
              <a:gd name="T36" fmla="*/ 3 w 3"/>
              <a:gd name="T37" fmla="*/ 39 h 179"/>
              <a:gd name="T38" fmla="*/ 0 w 3"/>
              <a:gd name="T39" fmla="*/ 39 h 179"/>
              <a:gd name="T40" fmla="*/ 0 w 3"/>
              <a:gd name="T41" fmla="*/ 0 h 179"/>
              <a:gd name="T42" fmla="*/ 0 w 3"/>
              <a:gd name="T43" fmla="*/ 28 h 179"/>
              <a:gd name="T44" fmla="*/ 3 w 3"/>
              <a:gd name="T45" fmla="*/ 28 h 179"/>
              <a:gd name="T46" fmla="*/ 3 w 3"/>
              <a:gd name="T47" fmla="*/ 0 h 179"/>
              <a:gd name="T48" fmla="*/ 0 w 3"/>
              <a:gd name="T49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" h="179">
                <a:moveTo>
                  <a:pt x="0" y="157"/>
                </a:moveTo>
                <a:lnTo>
                  <a:pt x="0" y="179"/>
                </a:lnTo>
                <a:lnTo>
                  <a:pt x="3" y="179"/>
                </a:lnTo>
                <a:lnTo>
                  <a:pt x="3" y="157"/>
                </a:lnTo>
                <a:lnTo>
                  <a:pt x="0" y="157"/>
                </a:lnTo>
                <a:close/>
                <a:moveTo>
                  <a:pt x="0" y="118"/>
                </a:moveTo>
                <a:lnTo>
                  <a:pt x="0" y="146"/>
                </a:lnTo>
                <a:lnTo>
                  <a:pt x="3" y="146"/>
                </a:lnTo>
                <a:lnTo>
                  <a:pt x="3" y="118"/>
                </a:lnTo>
                <a:lnTo>
                  <a:pt x="0" y="118"/>
                </a:lnTo>
                <a:close/>
                <a:moveTo>
                  <a:pt x="0" y="78"/>
                </a:moveTo>
                <a:lnTo>
                  <a:pt x="0" y="106"/>
                </a:lnTo>
                <a:lnTo>
                  <a:pt x="3" y="106"/>
                </a:lnTo>
                <a:lnTo>
                  <a:pt x="3" y="78"/>
                </a:lnTo>
                <a:lnTo>
                  <a:pt x="0" y="78"/>
                </a:lnTo>
                <a:close/>
                <a:moveTo>
                  <a:pt x="0" y="39"/>
                </a:moveTo>
                <a:lnTo>
                  <a:pt x="0" y="67"/>
                </a:lnTo>
                <a:lnTo>
                  <a:pt x="3" y="67"/>
                </a:lnTo>
                <a:lnTo>
                  <a:pt x="3" y="39"/>
                </a:lnTo>
                <a:lnTo>
                  <a:pt x="0" y="39"/>
                </a:lnTo>
                <a:close/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1" name="Freeform 1041"/>
          <p:cNvSpPr>
            <a:spLocks/>
          </p:cNvSpPr>
          <p:nvPr/>
        </p:nvSpPr>
        <p:spPr bwMode="auto">
          <a:xfrm>
            <a:off x="6935788" y="1697038"/>
            <a:ext cx="4762" cy="34925"/>
          </a:xfrm>
          <a:custGeom>
            <a:avLst/>
            <a:gdLst>
              <a:gd name="T0" fmla="*/ 0 w 3"/>
              <a:gd name="T1" fmla="*/ 0 h 22"/>
              <a:gd name="T2" fmla="*/ 0 w 3"/>
              <a:gd name="T3" fmla="*/ 22 h 22"/>
              <a:gd name="T4" fmla="*/ 3 w 3"/>
              <a:gd name="T5" fmla="*/ 22 h 22"/>
              <a:gd name="T6" fmla="*/ 3 w 3"/>
              <a:gd name="T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2">
                <a:moveTo>
                  <a:pt x="0" y="0"/>
                </a:moveTo>
                <a:lnTo>
                  <a:pt x="0" y="22"/>
                </a:lnTo>
                <a:lnTo>
                  <a:pt x="3" y="2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2" name="Freeform 1042"/>
          <p:cNvSpPr>
            <a:spLocks/>
          </p:cNvSpPr>
          <p:nvPr/>
        </p:nvSpPr>
        <p:spPr bwMode="auto">
          <a:xfrm>
            <a:off x="6935788" y="1635125"/>
            <a:ext cx="4762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3" name="Freeform 1043"/>
          <p:cNvSpPr>
            <a:spLocks/>
          </p:cNvSpPr>
          <p:nvPr/>
        </p:nvSpPr>
        <p:spPr bwMode="auto">
          <a:xfrm>
            <a:off x="6935788" y="1571625"/>
            <a:ext cx="4762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4" name="Freeform 1044"/>
          <p:cNvSpPr>
            <a:spLocks/>
          </p:cNvSpPr>
          <p:nvPr/>
        </p:nvSpPr>
        <p:spPr bwMode="auto">
          <a:xfrm>
            <a:off x="6935788" y="1509713"/>
            <a:ext cx="4762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5" name="Freeform 1045"/>
          <p:cNvSpPr>
            <a:spLocks/>
          </p:cNvSpPr>
          <p:nvPr/>
        </p:nvSpPr>
        <p:spPr bwMode="auto">
          <a:xfrm>
            <a:off x="6935788" y="1447800"/>
            <a:ext cx="4762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6" name="Freeform 1046"/>
          <p:cNvSpPr>
            <a:spLocks noEditPoints="1"/>
          </p:cNvSpPr>
          <p:nvPr/>
        </p:nvSpPr>
        <p:spPr bwMode="auto">
          <a:xfrm>
            <a:off x="6219825" y="1625600"/>
            <a:ext cx="4763" cy="293688"/>
          </a:xfrm>
          <a:custGeom>
            <a:avLst/>
            <a:gdLst>
              <a:gd name="T0" fmla="*/ 0 w 3"/>
              <a:gd name="T1" fmla="*/ 157 h 185"/>
              <a:gd name="T2" fmla="*/ 0 w 3"/>
              <a:gd name="T3" fmla="*/ 185 h 185"/>
              <a:gd name="T4" fmla="*/ 3 w 3"/>
              <a:gd name="T5" fmla="*/ 185 h 185"/>
              <a:gd name="T6" fmla="*/ 3 w 3"/>
              <a:gd name="T7" fmla="*/ 157 h 185"/>
              <a:gd name="T8" fmla="*/ 0 w 3"/>
              <a:gd name="T9" fmla="*/ 157 h 185"/>
              <a:gd name="T10" fmla="*/ 0 w 3"/>
              <a:gd name="T11" fmla="*/ 118 h 185"/>
              <a:gd name="T12" fmla="*/ 0 w 3"/>
              <a:gd name="T13" fmla="*/ 146 h 185"/>
              <a:gd name="T14" fmla="*/ 3 w 3"/>
              <a:gd name="T15" fmla="*/ 146 h 185"/>
              <a:gd name="T16" fmla="*/ 3 w 3"/>
              <a:gd name="T17" fmla="*/ 118 h 185"/>
              <a:gd name="T18" fmla="*/ 0 w 3"/>
              <a:gd name="T19" fmla="*/ 118 h 185"/>
              <a:gd name="T20" fmla="*/ 0 w 3"/>
              <a:gd name="T21" fmla="*/ 78 h 185"/>
              <a:gd name="T22" fmla="*/ 0 w 3"/>
              <a:gd name="T23" fmla="*/ 106 h 185"/>
              <a:gd name="T24" fmla="*/ 3 w 3"/>
              <a:gd name="T25" fmla="*/ 106 h 185"/>
              <a:gd name="T26" fmla="*/ 3 w 3"/>
              <a:gd name="T27" fmla="*/ 78 h 185"/>
              <a:gd name="T28" fmla="*/ 0 w 3"/>
              <a:gd name="T29" fmla="*/ 78 h 185"/>
              <a:gd name="T30" fmla="*/ 0 w 3"/>
              <a:gd name="T31" fmla="*/ 39 h 185"/>
              <a:gd name="T32" fmla="*/ 0 w 3"/>
              <a:gd name="T33" fmla="*/ 67 h 185"/>
              <a:gd name="T34" fmla="*/ 3 w 3"/>
              <a:gd name="T35" fmla="*/ 67 h 185"/>
              <a:gd name="T36" fmla="*/ 3 w 3"/>
              <a:gd name="T37" fmla="*/ 39 h 185"/>
              <a:gd name="T38" fmla="*/ 0 w 3"/>
              <a:gd name="T39" fmla="*/ 39 h 185"/>
              <a:gd name="T40" fmla="*/ 0 w 3"/>
              <a:gd name="T41" fmla="*/ 0 h 185"/>
              <a:gd name="T42" fmla="*/ 0 w 3"/>
              <a:gd name="T43" fmla="*/ 28 h 185"/>
              <a:gd name="T44" fmla="*/ 3 w 3"/>
              <a:gd name="T45" fmla="*/ 28 h 185"/>
              <a:gd name="T46" fmla="*/ 3 w 3"/>
              <a:gd name="T47" fmla="*/ 0 h 185"/>
              <a:gd name="T48" fmla="*/ 0 w 3"/>
              <a:gd name="T4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" h="185">
                <a:moveTo>
                  <a:pt x="0" y="157"/>
                </a:moveTo>
                <a:lnTo>
                  <a:pt x="0" y="185"/>
                </a:lnTo>
                <a:lnTo>
                  <a:pt x="3" y="185"/>
                </a:lnTo>
                <a:lnTo>
                  <a:pt x="3" y="157"/>
                </a:lnTo>
                <a:lnTo>
                  <a:pt x="0" y="157"/>
                </a:lnTo>
                <a:close/>
                <a:moveTo>
                  <a:pt x="0" y="118"/>
                </a:moveTo>
                <a:lnTo>
                  <a:pt x="0" y="146"/>
                </a:lnTo>
                <a:lnTo>
                  <a:pt x="3" y="146"/>
                </a:lnTo>
                <a:lnTo>
                  <a:pt x="3" y="118"/>
                </a:lnTo>
                <a:lnTo>
                  <a:pt x="0" y="118"/>
                </a:lnTo>
                <a:close/>
                <a:moveTo>
                  <a:pt x="0" y="78"/>
                </a:moveTo>
                <a:lnTo>
                  <a:pt x="0" y="106"/>
                </a:lnTo>
                <a:lnTo>
                  <a:pt x="3" y="106"/>
                </a:lnTo>
                <a:lnTo>
                  <a:pt x="3" y="78"/>
                </a:lnTo>
                <a:lnTo>
                  <a:pt x="0" y="78"/>
                </a:lnTo>
                <a:close/>
                <a:moveTo>
                  <a:pt x="0" y="39"/>
                </a:moveTo>
                <a:lnTo>
                  <a:pt x="0" y="67"/>
                </a:lnTo>
                <a:lnTo>
                  <a:pt x="3" y="67"/>
                </a:lnTo>
                <a:lnTo>
                  <a:pt x="3" y="39"/>
                </a:lnTo>
                <a:lnTo>
                  <a:pt x="0" y="39"/>
                </a:lnTo>
                <a:close/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7" name="Freeform 1047"/>
          <p:cNvSpPr>
            <a:spLocks/>
          </p:cNvSpPr>
          <p:nvPr/>
        </p:nvSpPr>
        <p:spPr bwMode="auto">
          <a:xfrm>
            <a:off x="6219825" y="1874838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8" name="Freeform 1048"/>
          <p:cNvSpPr>
            <a:spLocks/>
          </p:cNvSpPr>
          <p:nvPr/>
        </p:nvSpPr>
        <p:spPr bwMode="auto">
          <a:xfrm>
            <a:off x="6219825" y="1812925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9" name="Freeform 1049"/>
          <p:cNvSpPr>
            <a:spLocks/>
          </p:cNvSpPr>
          <p:nvPr/>
        </p:nvSpPr>
        <p:spPr bwMode="auto">
          <a:xfrm>
            <a:off x="6219825" y="1749425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0" name="Freeform 1050"/>
          <p:cNvSpPr>
            <a:spLocks/>
          </p:cNvSpPr>
          <p:nvPr/>
        </p:nvSpPr>
        <p:spPr bwMode="auto">
          <a:xfrm>
            <a:off x="6219825" y="1687513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1" name="Freeform 1051"/>
          <p:cNvSpPr>
            <a:spLocks/>
          </p:cNvSpPr>
          <p:nvPr/>
        </p:nvSpPr>
        <p:spPr bwMode="auto">
          <a:xfrm>
            <a:off x="6219825" y="1625600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2" name="Freeform 1052"/>
          <p:cNvSpPr>
            <a:spLocks/>
          </p:cNvSpPr>
          <p:nvPr/>
        </p:nvSpPr>
        <p:spPr bwMode="auto">
          <a:xfrm>
            <a:off x="2066925" y="2560638"/>
            <a:ext cx="1165225" cy="322262"/>
          </a:xfrm>
          <a:custGeom>
            <a:avLst/>
            <a:gdLst>
              <a:gd name="T0" fmla="*/ 0 w 734"/>
              <a:gd name="T1" fmla="*/ 203 h 203"/>
              <a:gd name="T2" fmla="*/ 734 w 734"/>
              <a:gd name="T3" fmla="*/ 0 h 203"/>
              <a:gd name="T4" fmla="*/ 0 w 734"/>
              <a:gd name="T5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4" h="203">
                <a:moveTo>
                  <a:pt x="0" y="203"/>
                </a:moveTo>
                <a:lnTo>
                  <a:pt x="734" y="0"/>
                </a:lnTo>
                <a:lnTo>
                  <a:pt x="0" y="2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3" name="Line 1053"/>
          <p:cNvSpPr>
            <a:spLocks noChangeShapeType="1"/>
          </p:cNvSpPr>
          <p:nvPr/>
        </p:nvSpPr>
        <p:spPr bwMode="auto">
          <a:xfrm flipV="1">
            <a:off x="2066925" y="2560638"/>
            <a:ext cx="1165225" cy="3222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4" name="Freeform 1054"/>
          <p:cNvSpPr>
            <a:spLocks/>
          </p:cNvSpPr>
          <p:nvPr/>
        </p:nvSpPr>
        <p:spPr bwMode="auto">
          <a:xfrm>
            <a:off x="2065338" y="2557463"/>
            <a:ext cx="1168400" cy="330200"/>
          </a:xfrm>
          <a:custGeom>
            <a:avLst/>
            <a:gdLst>
              <a:gd name="T0" fmla="*/ 1 w 736"/>
              <a:gd name="T1" fmla="*/ 208 h 208"/>
              <a:gd name="T2" fmla="*/ 736 w 736"/>
              <a:gd name="T3" fmla="*/ 5 h 208"/>
              <a:gd name="T4" fmla="*/ 735 w 736"/>
              <a:gd name="T5" fmla="*/ 0 h 208"/>
              <a:gd name="T6" fmla="*/ 0 w 736"/>
              <a:gd name="T7" fmla="*/ 203 h 208"/>
              <a:gd name="T8" fmla="*/ 1 w 736"/>
              <a:gd name="T9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6" h="208">
                <a:moveTo>
                  <a:pt x="1" y="208"/>
                </a:moveTo>
                <a:lnTo>
                  <a:pt x="736" y="5"/>
                </a:lnTo>
                <a:lnTo>
                  <a:pt x="735" y="0"/>
                </a:lnTo>
                <a:lnTo>
                  <a:pt x="0" y="203"/>
                </a:lnTo>
                <a:lnTo>
                  <a:pt x="1" y="2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5" name="Freeform 1055"/>
          <p:cNvSpPr>
            <a:spLocks/>
          </p:cNvSpPr>
          <p:nvPr/>
        </p:nvSpPr>
        <p:spPr bwMode="auto">
          <a:xfrm>
            <a:off x="2065338" y="2557463"/>
            <a:ext cx="1168400" cy="330200"/>
          </a:xfrm>
          <a:custGeom>
            <a:avLst/>
            <a:gdLst>
              <a:gd name="T0" fmla="*/ 1 w 736"/>
              <a:gd name="T1" fmla="*/ 208 h 208"/>
              <a:gd name="T2" fmla="*/ 736 w 736"/>
              <a:gd name="T3" fmla="*/ 5 h 208"/>
              <a:gd name="T4" fmla="*/ 735 w 736"/>
              <a:gd name="T5" fmla="*/ 0 h 208"/>
              <a:gd name="T6" fmla="*/ 0 w 736"/>
              <a:gd name="T7" fmla="*/ 203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6" h="208">
                <a:moveTo>
                  <a:pt x="1" y="208"/>
                </a:moveTo>
                <a:lnTo>
                  <a:pt x="736" y="5"/>
                </a:lnTo>
                <a:lnTo>
                  <a:pt x="735" y="0"/>
                </a:lnTo>
                <a:lnTo>
                  <a:pt x="0" y="2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6" name="Freeform 1056"/>
          <p:cNvSpPr>
            <a:spLocks/>
          </p:cNvSpPr>
          <p:nvPr/>
        </p:nvSpPr>
        <p:spPr bwMode="auto">
          <a:xfrm>
            <a:off x="3214688" y="2546350"/>
            <a:ext cx="69850" cy="39688"/>
          </a:xfrm>
          <a:custGeom>
            <a:avLst/>
            <a:gdLst>
              <a:gd name="T0" fmla="*/ 22 w 44"/>
              <a:gd name="T1" fmla="*/ 1 h 25"/>
              <a:gd name="T2" fmla="*/ 22 w 44"/>
              <a:gd name="T3" fmla="*/ 1 h 25"/>
              <a:gd name="T4" fmla="*/ 0 w 44"/>
              <a:gd name="T5" fmla="*/ 0 h 25"/>
              <a:gd name="T6" fmla="*/ 7 w 44"/>
              <a:gd name="T7" fmla="*/ 25 h 25"/>
              <a:gd name="T8" fmla="*/ 7 w 44"/>
              <a:gd name="T9" fmla="*/ 25 h 25"/>
              <a:gd name="T10" fmla="*/ 25 w 44"/>
              <a:gd name="T11" fmla="*/ 12 h 25"/>
              <a:gd name="T12" fmla="*/ 25 w 44"/>
              <a:gd name="T13" fmla="*/ 12 h 25"/>
              <a:gd name="T14" fmla="*/ 36 w 44"/>
              <a:gd name="T15" fmla="*/ 5 h 25"/>
              <a:gd name="T16" fmla="*/ 44 w 44"/>
              <a:gd name="T17" fmla="*/ 1 h 25"/>
              <a:gd name="T18" fmla="*/ 44 w 44"/>
              <a:gd name="T19" fmla="*/ 1 h 25"/>
              <a:gd name="T20" fmla="*/ 35 w 44"/>
              <a:gd name="T21" fmla="*/ 1 h 25"/>
              <a:gd name="T22" fmla="*/ 22 w 44"/>
              <a:gd name="T23" fmla="*/ 1 h 25"/>
              <a:gd name="T24" fmla="*/ 22 w 44"/>
              <a:gd name="T25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25">
                <a:moveTo>
                  <a:pt x="22" y="1"/>
                </a:moveTo>
                <a:lnTo>
                  <a:pt x="22" y="1"/>
                </a:lnTo>
                <a:lnTo>
                  <a:pt x="0" y="0"/>
                </a:lnTo>
                <a:lnTo>
                  <a:pt x="7" y="25"/>
                </a:lnTo>
                <a:lnTo>
                  <a:pt x="7" y="25"/>
                </a:lnTo>
                <a:lnTo>
                  <a:pt x="25" y="12"/>
                </a:lnTo>
                <a:lnTo>
                  <a:pt x="25" y="12"/>
                </a:lnTo>
                <a:lnTo>
                  <a:pt x="36" y="5"/>
                </a:lnTo>
                <a:lnTo>
                  <a:pt x="44" y="1"/>
                </a:lnTo>
                <a:lnTo>
                  <a:pt x="44" y="1"/>
                </a:lnTo>
                <a:lnTo>
                  <a:pt x="35" y="1"/>
                </a:lnTo>
                <a:lnTo>
                  <a:pt x="22" y="1"/>
                </a:lnTo>
                <a:lnTo>
                  <a:pt x="2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7" name="Freeform 1057"/>
          <p:cNvSpPr>
            <a:spLocks/>
          </p:cNvSpPr>
          <p:nvPr/>
        </p:nvSpPr>
        <p:spPr bwMode="auto">
          <a:xfrm>
            <a:off x="2014538" y="2859088"/>
            <a:ext cx="69850" cy="39687"/>
          </a:xfrm>
          <a:custGeom>
            <a:avLst/>
            <a:gdLst>
              <a:gd name="T0" fmla="*/ 22 w 44"/>
              <a:gd name="T1" fmla="*/ 24 h 25"/>
              <a:gd name="T2" fmla="*/ 22 w 44"/>
              <a:gd name="T3" fmla="*/ 24 h 25"/>
              <a:gd name="T4" fmla="*/ 44 w 44"/>
              <a:gd name="T5" fmla="*/ 25 h 25"/>
              <a:gd name="T6" fmla="*/ 37 w 44"/>
              <a:gd name="T7" fmla="*/ 0 h 25"/>
              <a:gd name="T8" fmla="*/ 37 w 44"/>
              <a:gd name="T9" fmla="*/ 0 h 25"/>
              <a:gd name="T10" fmla="*/ 19 w 44"/>
              <a:gd name="T11" fmla="*/ 13 h 25"/>
              <a:gd name="T12" fmla="*/ 19 w 44"/>
              <a:gd name="T13" fmla="*/ 13 h 25"/>
              <a:gd name="T14" fmla="*/ 8 w 44"/>
              <a:gd name="T15" fmla="*/ 20 h 25"/>
              <a:gd name="T16" fmla="*/ 0 w 44"/>
              <a:gd name="T17" fmla="*/ 24 h 25"/>
              <a:gd name="T18" fmla="*/ 0 w 44"/>
              <a:gd name="T19" fmla="*/ 24 h 25"/>
              <a:gd name="T20" fmla="*/ 9 w 44"/>
              <a:gd name="T21" fmla="*/ 24 h 25"/>
              <a:gd name="T22" fmla="*/ 22 w 44"/>
              <a:gd name="T23" fmla="*/ 24 h 25"/>
              <a:gd name="T24" fmla="*/ 22 w 44"/>
              <a:gd name="T2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25">
                <a:moveTo>
                  <a:pt x="22" y="24"/>
                </a:moveTo>
                <a:lnTo>
                  <a:pt x="22" y="24"/>
                </a:lnTo>
                <a:lnTo>
                  <a:pt x="44" y="25"/>
                </a:lnTo>
                <a:lnTo>
                  <a:pt x="37" y="0"/>
                </a:lnTo>
                <a:lnTo>
                  <a:pt x="37" y="0"/>
                </a:lnTo>
                <a:lnTo>
                  <a:pt x="19" y="13"/>
                </a:lnTo>
                <a:lnTo>
                  <a:pt x="19" y="13"/>
                </a:lnTo>
                <a:lnTo>
                  <a:pt x="8" y="20"/>
                </a:lnTo>
                <a:lnTo>
                  <a:pt x="0" y="24"/>
                </a:lnTo>
                <a:lnTo>
                  <a:pt x="0" y="24"/>
                </a:lnTo>
                <a:lnTo>
                  <a:pt x="9" y="24"/>
                </a:lnTo>
                <a:lnTo>
                  <a:pt x="22" y="24"/>
                </a:lnTo>
                <a:lnTo>
                  <a:pt x="22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8" name="Freeform 1058"/>
          <p:cNvSpPr>
            <a:spLocks/>
          </p:cNvSpPr>
          <p:nvPr/>
        </p:nvSpPr>
        <p:spPr bwMode="auto">
          <a:xfrm>
            <a:off x="6275388" y="1558925"/>
            <a:ext cx="614362" cy="168275"/>
          </a:xfrm>
          <a:custGeom>
            <a:avLst/>
            <a:gdLst>
              <a:gd name="T0" fmla="*/ 0 w 387"/>
              <a:gd name="T1" fmla="*/ 106 h 106"/>
              <a:gd name="T2" fmla="*/ 387 w 387"/>
              <a:gd name="T3" fmla="*/ 0 h 106"/>
              <a:gd name="T4" fmla="*/ 0 w 387"/>
              <a:gd name="T5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7" h="106">
                <a:moveTo>
                  <a:pt x="0" y="106"/>
                </a:moveTo>
                <a:lnTo>
                  <a:pt x="387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9" name="Line 1059"/>
          <p:cNvSpPr>
            <a:spLocks noChangeShapeType="1"/>
          </p:cNvSpPr>
          <p:nvPr/>
        </p:nvSpPr>
        <p:spPr bwMode="auto">
          <a:xfrm flipV="1">
            <a:off x="6275388" y="1558925"/>
            <a:ext cx="614362" cy="1682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00" name="Freeform 1060"/>
          <p:cNvSpPr>
            <a:spLocks/>
          </p:cNvSpPr>
          <p:nvPr/>
        </p:nvSpPr>
        <p:spPr bwMode="auto">
          <a:xfrm>
            <a:off x="6273800" y="1554163"/>
            <a:ext cx="615950" cy="176212"/>
          </a:xfrm>
          <a:custGeom>
            <a:avLst/>
            <a:gdLst>
              <a:gd name="T0" fmla="*/ 1 w 388"/>
              <a:gd name="T1" fmla="*/ 111 h 111"/>
              <a:gd name="T2" fmla="*/ 388 w 388"/>
              <a:gd name="T3" fmla="*/ 6 h 111"/>
              <a:gd name="T4" fmla="*/ 386 w 388"/>
              <a:gd name="T5" fmla="*/ 0 h 111"/>
              <a:gd name="T6" fmla="*/ 0 w 388"/>
              <a:gd name="T7" fmla="*/ 107 h 111"/>
              <a:gd name="T8" fmla="*/ 1 w 388"/>
              <a:gd name="T9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8" h="111">
                <a:moveTo>
                  <a:pt x="1" y="111"/>
                </a:moveTo>
                <a:lnTo>
                  <a:pt x="388" y="6"/>
                </a:lnTo>
                <a:lnTo>
                  <a:pt x="386" y="0"/>
                </a:lnTo>
                <a:lnTo>
                  <a:pt x="0" y="107"/>
                </a:lnTo>
                <a:lnTo>
                  <a:pt x="1" y="1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01" name="Freeform 1061"/>
          <p:cNvSpPr>
            <a:spLocks/>
          </p:cNvSpPr>
          <p:nvPr/>
        </p:nvSpPr>
        <p:spPr bwMode="auto">
          <a:xfrm>
            <a:off x="6273800" y="1554163"/>
            <a:ext cx="615950" cy="176212"/>
          </a:xfrm>
          <a:custGeom>
            <a:avLst/>
            <a:gdLst>
              <a:gd name="T0" fmla="*/ 1 w 388"/>
              <a:gd name="T1" fmla="*/ 111 h 111"/>
              <a:gd name="T2" fmla="*/ 388 w 388"/>
              <a:gd name="T3" fmla="*/ 6 h 111"/>
              <a:gd name="T4" fmla="*/ 386 w 388"/>
              <a:gd name="T5" fmla="*/ 0 h 111"/>
              <a:gd name="T6" fmla="*/ 0 w 388"/>
              <a:gd name="T7" fmla="*/ 10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8" h="111">
                <a:moveTo>
                  <a:pt x="1" y="111"/>
                </a:moveTo>
                <a:lnTo>
                  <a:pt x="388" y="6"/>
                </a:lnTo>
                <a:lnTo>
                  <a:pt x="386" y="0"/>
                </a:lnTo>
                <a:lnTo>
                  <a:pt x="0" y="10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02" name="Freeform 1062"/>
          <p:cNvSpPr>
            <a:spLocks/>
          </p:cNvSpPr>
          <p:nvPr/>
        </p:nvSpPr>
        <p:spPr bwMode="auto">
          <a:xfrm>
            <a:off x="6872288" y="1543050"/>
            <a:ext cx="66675" cy="38100"/>
          </a:xfrm>
          <a:custGeom>
            <a:avLst/>
            <a:gdLst>
              <a:gd name="T0" fmla="*/ 21 w 42"/>
              <a:gd name="T1" fmla="*/ 2 h 24"/>
              <a:gd name="T2" fmla="*/ 21 w 42"/>
              <a:gd name="T3" fmla="*/ 2 h 24"/>
              <a:gd name="T4" fmla="*/ 0 w 42"/>
              <a:gd name="T5" fmla="*/ 0 h 24"/>
              <a:gd name="T6" fmla="*/ 7 w 42"/>
              <a:gd name="T7" fmla="*/ 24 h 24"/>
              <a:gd name="T8" fmla="*/ 7 w 42"/>
              <a:gd name="T9" fmla="*/ 24 h 24"/>
              <a:gd name="T10" fmla="*/ 23 w 42"/>
              <a:gd name="T11" fmla="*/ 11 h 24"/>
              <a:gd name="T12" fmla="*/ 23 w 42"/>
              <a:gd name="T13" fmla="*/ 11 h 24"/>
              <a:gd name="T14" fmla="*/ 33 w 42"/>
              <a:gd name="T15" fmla="*/ 4 h 24"/>
              <a:gd name="T16" fmla="*/ 42 w 42"/>
              <a:gd name="T17" fmla="*/ 0 h 24"/>
              <a:gd name="T18" fmla="*/ 42 w 42"/>
              <a:gd name="T19" fmla="*/ 0 h 24"/>
              <a:gd name="T20" fmla="*/ 33 w 42"/>
              <a:gd name="T21" fmla="*/ 2 h 24"/>
              <a:gd name="T22" fmla="*/ 21 w 42"/>
              <a:gd name="T23" fmla="*/ 2 h 24"/>
              <a:gd name="T24" fmla="*/ 21 w 42"/>
              <a:gd name="T25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" h="24">
                <a:moveTo>
                  <a:pt x="21" y="2"/>
                </a:moveTo>
                <a:lnTo>
                  <a:pt x="21" y="2"/>
                </a:lnTo>
                <a:lnTo>
                  <a:pt x="0" y="0"/>
                </a:lnTo>
                <a:lnTo>
                  <a:pt x="7" y="24"/>
                </a:lnTo>
                <a:lnTo>
                  <a:pt x="7" y="24"/>
                </a:lnTo>
                <a:lnTo>
                  <a:pt x="23" y="11"/>
                </a:lnTo>
                <a:lnTo>
                  <a:pt x="23" y="11"/>
                </a:lnTo>
                <a:lnTo>
                  <a:pt x="33" y="4"/>
                </a:lnTo>
                <a:lnTo>
                  <a:pt x="42" y="0"/>
                </a:lnTo>
                <a:lnTo>
                  <a:pt x="42" y="0"/>
                </a:lnTo>
                <a:lnTo>
                  <a:pt x="33" y="2"/>
                </a:lnTo>
                <a:lnTo>
                  <a:pt x="21" y="2"/>
                </a:lnTo>
                <a:lnTo>
                  <a:pt x="2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03" name="Freeform 1063"/>
          <p:cNvSpPr>
            <a:spLocks/>
          </p:cNvSpPr>
          <p:nvPr/>
        </p:nvSpPr>
        <p:spPr bwMode="auto">
          <a:xfrm>
            <a:off x="6224588" y="1704975"/>
            <a:ext cx="66675" cy="36513"/>
          </a:xfrm>
          <a:custGeom>
            <a:avLst/>
            <a:gdLst>
              <a:gd name="T0" fmla="*/ 23 w 42"/>
              <a:gd name="T1" fmla="*/ 21 h 23"/>
              <a:gd name="T2" fmla="*/ 23 w 42"/>
              <a:gd name="T3" fmla="*/ 21 h 23"/>
              <a:gd name="T4" fmla="*/ 42 w 42"/>
              <a:gd name="T5" fmla="*/ 23 h 23"/>
              <a:gd name="T6" fmla="*/ 37 w 42"/>
              <a:gd name="T7" fmla="*/ 0 h 23"/>
              <a:gd name="T8" fmla="*/ 37 w 42"/>
              <a:gd name="T9" fmla="*/ 0 h 23"/>
              <a:gd name="T10" fmla="*/ 20 w 42"/>
              <a:gd name="T11" fmla="*/ 12 h 23"/>
              <a:gd name="T12" fmla="*/ 20 w 42"/>
              <a:gd name="T13" fmla="*/ 12 h 23"/>
              <a:gd name="T14" fmla="*/ 9 w 42"/>
              <a:gd name="T15" fmla="*/ 19 h 23"/>
              <a:gd name="T16" fmla="*/ 0 w 42"/>
              <a:gd name="T17" fmla="*/ 23 h 23"/>
              <a:gd name="T18" fmla="*/ 0 w 42"/>
              <a:gd name="T19" fmla="*/ 23 h 23"/>
              <a:gd name="T20" fmla="*/ 10 w 42"/>
              <a:gd name="T21" fmla="*/ 21 h 23"/>
              <a:gd name="T22" fmla="*/ 23 w 42"/>
              <a:gd name="T23" fmla="*/ 21 h 23"/>
              <a:gd name="T24" fmla="*/ 23 w 42"/>
              <a:gd name="T25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" h="23">
                <a:moveTo>
                  <a:pt x="23" y="21"/>
                </a:moveTo>
                <a:lnTo>
                  <a:pt x="23" y="21"/>
                </a:lnTo>
                <a:lnTo>
                  <a:pt x="42" y="23"/>
                </a:lnTo>
                <a:lnTo>
                  <a:pt x="37" y="0"/>
                </a:lnTo>
                <a:lnTo>
                  <a:pt x="37" y="0"/>
                </a:lnTo>
                <a:lnTo>
                  <a:pt x="20" y="12"/>
                </a:lnTo>
                <a:lnTo>
                  <a:pt x="20" y="12"/>
                </a:lnTo>
                <a:lnTo>
                  <a:pt x="9" y="19"/>
                </a:lnTo>
                <a:lnTo>
                  <a:pt x="0" y="23"/>
                </a:lnTo>
                <a:lnTo>
                  <a:pt x="0" y="23"/>
                </a:lnTo>
                <a:lnTo>
                  <a:pt x="10" y="21"/>
                </a:lnTo>
                <a:lnTo>
                  <a:pt x="23" y="21"/>
                </a:lnTo>
                <a:lnTo>
                  <a:pt x="23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04" name="Rectangle 1064"/>
          <p:cNvSpPr>
            <a:spLocks noChangeArrowheads="1"/>
          </p:cNvSpPr>
          <p:nvPr/>
        </p:nvSpPr>
        <p:spPr bwMode="auto">
          <a:xfrm rot="20640000">
            <a:off x="6338888" y="1501775"/>
            <a:ext cx="47783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700">
                <a:solidFill>
                  <a:srgbClr val="000000"/>
                </a:solidFill>
                <a:latin typeface="ヒラギノ角ゴ Pro W3" charset="-128"/>
                <a:ea typeface="ヒラギノ角ゴ Pro W3" charset="-128"/>
              </a:rPr>
              <a:t>92.243cm</a:t>
            </a:r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11305" name="Freeform 1065"/>
          <p:cNvSpPr>
            <a:spLocks/>
          </p:cNvSpPr>
          <p:nvPr/>
        </p:nvSpPr>
        <p:spPr bwMode="auto">
          <a:xfrm>
            <a:off x="5102225" y="2016125"/>
            <a:ext cx="233363" cy="1063625"/>
          </a:xfrm>
          <a:custGeom>
            <a:avLst/>
            <a:gdLst>
              <a:gd name="T0" fmla="*/ 112 w 147"/>
              <a:gd name="T1" fmla="*/ 325 h 670"/>
              <a:gd name="T2" fmla="*/ 80 w 147"/>
              <a:gd name="T3" fmla="*/ 376 h 670"/>
              <a:gd name="T4" fmla="*/ 61 w 147"/>
              <a:gd name="T5" fmla="*/ 411 h 670"/>
              <a:gd name="T6" fmla="*/ 45 w 147"/>
              <a:gd name="T7" fmla="*/ 448 h 670"/>
              <a:gd name="T8" fmla="*/ 35 w 147"/>
              <a:gd name="T9" fmla="*/ 488 h 670"/>
              <a:gd name="T10" fmla="*/ 33 w 147"/>
              <a:gd name="T11" fmla="*/ 530 h 670"/>
              <a:gd name="T12" fmla="*/ 38 w 147"/>
              <a:gd name="T13" fmla="*/ 574 h 670"/>
              <a:gd name="T14" fmla="*/ 52 w 147"/>
              <a:gd name="T15" fmla="*/ 621 h 670"/>
              <a:gd name="T16" fmla="*/ 37 w 147"/>
              <a:gd name="T17" fmla="*/ 670 h 670"/>
              <a:gd name="T18" fmla="*/ 30 w 147"/>
              <a:gd name="T19" fmla="*/ 653 h 670"/>
              <a:gd name="T20" fmla="*/ 16 w 147"/>
              <a:gd name="T21" fmla="*/ 621 h 670"/>
              <a:gd name="T22" fmla="*/ 5 w 147"/>
              <a:gd name="T23" fmla="*/ 574 h 670"/>
              <a:gd name="T24" fmla="*/ 0 w 147"/>
              <a:gd name="T25" fmla="*/ 516 h 670"/>
              <a:gd name="T26" fmla="*/ 7 w 147"/>
              <a:gd name="T27" fmla="*/ 462 h 670"/>
              <a:gd name="T28" fmla="*/ 21 w 147"/>
              <a:gd name="T29" fmla="*/ 415 h 670"/>
              <a:gd name="T30" fmla="*/ 40 w 147"/>
              <a:gd name="T31" fmla="*/ 371 h 670"/>
              <a:gd name="T32" fmla="*/ 72 w 147"/>
              <a:gd name="T33" fmla="*/ 320 h 670"/>
              <a:gd name="T34" fmla="*/ 90 w 147"/>
              <a:gd name="T35" fmla="*/ 294 h 670"/>
              <a:gd name="T36" fmla="*/ 104 w 147"/>
              <a:gd name="T37" fmla="*/ 266 h 670"/>
              <a:gd name="T38" fmla="*/ 112 w 147"/>
              <a:gd name="T39" fmla="*/ 234 h 670"/>
              <a:gd name="T40" fmla="*/ 115 w 147"/>
              <a:gd name="T41" fmla="*/ 198 h 670"/>
              <a:gd name="T42" fmla="*/ 114 w 147"/>
              <a:gd name="T43" fmla="*/ 161 h 670"/>
              <a:gd name="T44" fmla="*/ 110 w 147"/>
              <a:gd name="T45" fmla="*/ 124 h 670"/>
              <a:gd name="T46" fmla="*/ 91 w 147"/>
              <a:gd name="T47" fmla="*/ 52 h 670"/>
              <a:gd name="T48" fmla="*/ 108 w 147"/>
              <a:gd name="T49" fmla="*/ 0 h 670"/>
              <a:gd name="T50" fmla="*/ 119 w 147"/>
              <a:gd name="T51" fmla="*/ 31 h 670"/>
              <a:gd name="T52" fmla="*/ 140 w 147"/>
              <a:gd name="T53" fmla="*/ 111 h 670"/>
              <a:gd name="T54" fmla="*/ 146 w 147"/>
              <a:gd name="T55" fmla="*/ 157 h 670"/>
              <a:gd name="T56" fmla="*/ 147 w 147"/>
              <a:gd name="T57" fmla="*/ 202 h 670"/>
              <a:gd name="T58" fmla="*/ 143 w 147"/>
              <a:gd name="T59" fmla="*/ 247 h 670"/>
              <a:gd name="T60" fmla="*/ 132 w 147"/>
              <a:gd name="T61" fmla="*/ 289 h 670"/>
              <a:gd name="T62" fmla="*/ 112 w 147"/>
              <a:gd name="T63" fmla="*/ 325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7" h="670">
                <a:moveTo>
                  <a:pt x="112" y="325"/>
                </a:moveTo>
                <a:lnTo>
                  <a:pt x="112" y="325"/>
                </a:lnTo>
                <a:lnTo>
                  <a:pt x="90" y="359"/>
                </a:lnTo>
                <a:lnTo>
                  <a:pt x="80" y="376"/>
                </a:lnTo>
                <a:lnTo>
                  <a:pt x="70" y="392"/>
                </a:lnTo>
                <a:lnTo>
                  <a:pt x="61" y="411"/>
                </a:lnTo>
                <a:lnTo>
                  <a:pt x="52" y="430"/>
                </a:lnTo>
                <a:lnTo>
                  <a:pt x="45" y="448"/>
                </a:lnTo>
                <a:lnTo>
                  <a:pt x="40" y="468"/>
                </a:lnTo>
                <a:lnTo>
                  <a:pt x="35" y="488"/>
                </a:lnTo>
                <a:lnTo>
                  <a:pt x="34" y="509"/>
                </a:lnTo>
                <a:lnTo>
                  <a:pt x="33" y="530"/>
                </a:lnTo>
                <a:lnTo>
                  <a:pt x="34" y="552"/>
                </a:lnTo>
                <a:lnTo>
                  <a:pt x="38" y="574"/>
                </a:lnTo>
                <a:lnTo>
                  <a:pt x="44" y="597"/>
                </a:lnTo>
                <a:lnTo>
                  <a:pt x="52" y="621"/>
                </a:lnTo>
                <a:lnTo>
                  <a:pt x="63" y="644"/>
                </a:lnTo>
                <a:lnTo>
                  <a:pt x="37" y="670"/>
                </a:lnTo>
                <a:lnTo>
                  <a:pt x="37" y="670"/>
                </a:lnTo>
                <a:lnTo>
                  <a:pt x="30" y="653"/>
                </a:lnTo>
                <a:lnTo>
                  <a:pt x="23" y="637"/>
                </a:lnTo>
                <a:lnTo>
                  <a:pt x="16" y="621"/>
                </a:lnTo>
                <a:lnTo>
                  <a:pt x="12" y="605"/>
                </a:lnTo>
                <a:lnTo>
                  <a:pt x="5" y="574"/>
                </a:lnTo>
                <a:lnTo>
                  <a:pt x="0" y="545"/>
                </a:lnTo>
                <a:lnTo>
                  <a:pt x="0" y="516"/>
                </a:lnTo>
                <a:lnTo>
                  <a:pt x="2" y="489"/>
                </a:lnTo>
                <a:lnTo>
                  <a:pt x="7" y="462"/>
                </a:lnTo>
                <a:lnTo>
                  <a:pt x="13" y="437"/>
                </a:lnTo>
                <a:lnTo>
                  <a:pt x="21" y="415"/>
                </a:lnTo>
                <a:lnTo>
                  <a:pt x="30" y="392"/>
                </a:lnTo>
                <a:lnTo>
                  <a:pt x="40" y="371"/>
                </a:lnTo>
                <a:lnTo>
                  <a:pt x="51" y="353"/>
                </a:lnTo>
                <a:lnTo>
                  <a:pt x="72" y="320"/>
                </a:lnTo>
                <a:lnTo>
                  <a:pt x="90" y="294"/>
                </a:lnTo>
                <a:lnTo>
                  <a:pt x="90" y="294"/>
                </a:lnTo>
                <a:lnTo>
                  <a:pt x="98" y="280"/>
                </a:lnTo>
                <a:lnTo>
                  <a:pt x="104" y="266"/>
                </a:lnTo>
                <a:lnTo>
                  <a:pt x="110" y="251"/>
                </a:lnTo>
                <a:lnTo>
                  <a:pt x="112" y="234"/>
                </a:lnTo>
                <a:lnTo>
                  <a:pt x="115" y="216"/>
                </a:lnTo>
                <a:lnTo>
                  <a:pt x="115" y="198"/>
                </a:lnTo>
                <a:lnTo>
                  <a:pt x="115" y="180"/>
                </a:lnTo>
                <a:lnTo>
                  <a:pt x="114" y="161"/>
                </a:lnTo>
                <a:lnTo>
                  <a:pt x="112" y="142"/>
                </a:lnTo>
                <a:lnTo>
                  <a:pt x="110" y="124"/>
                </a:lnTo>
                <a:lnTo>
                  <a:pt x="101" y="86"/>
                </a:lnTo>
                <a:lnTo>
                  <a:pt x="91" y="52"/>
                </a:lnTo>
                <a:lnTo>
                  <a:pt x="80" y="21"/>
                </a:lnTo>
                <a:lnTo>
                  <a:pt x="108" y="0"/>
                </a:lnTo>
                <a:lnTo>
                  <a:pt x="108" y="0"/>
                </a:lnTo>
                <a:lnTo>
                  <a:pt x="119" y="31"/>
                </a:lnTo>
                <a:lnTo>
                  <a:pt x="131" y="69"/>
                </a:lnTo>
                <a:lnTo>
                  <a:pt x="140" y="111"/>
                </a:lnTo>
                <a:lnTo>
                  <a:pt x="143" y="133"/>
                </a:lnTo>
                <a:lnTo>
                  <a:pt x="146" y="157"/>
                </a:lnTo>
                <a:lnTo>
                  <a:pt x="147" y="180"/>
                </a:lnTo>
                <a:lnTo>
                  <a:pt x="147" y="202"/>
                </a:lnTo>
                <a:lnTo>
                  <a:pt x="147" y="224"/>
                </a:lnTo>
                <a:lnTo>
                  <a:pt x="143" y="247"/>
                </a:lnTo>
                <a:lnTo>
                  <a:pt x="139" y="268"/>
                </a:lnTo>
                <a:lnTo>
                  <a:pt x="132" y="289"/>
                </a:lnTo>
                <a:lnTo>
                  <a:pt x="124" y="308"/>
                </a:lnTo>
                <a:lnTo>
                  <a:pt x="112" y="325"/>
                </a:lnTo>
                <a:lnTo>
                  <a:pt x="112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06" name="Freeform 1066"/>
          <p:cNvSpPr>
            <a:spLocks/>
          </p:cNvSpPr>
          <p:nvPr/>
        </p:nvSpPr>
        <p:spPr bwMode="auto">
          <a:xfrm>
            <a:off x="5094288" y="2001838"/>
            <a:ext cx="250825" cy="1092200"/>
          </a:xfrm>
          <a:custGeom>
            <a:avLst/>
            <a:gdLst>
              <a:gd name="T0" fmla="*/ 113 w 158"/>
              <a:gd name="T1" fmla="*/ 331 h 688"/>
              <a:gd name="T2" fmla="*/ 70 w 158"/>
              <a:gd name="T3" fmla="*/ 400 h 688"/>
              <a:gd name="T4" fmla="*/ 47 w 158"/>
              <a:gd name="T5" fmla="*/ 450 h 688"/>
              <a:gd name="T6" fmla="*/ 33 w 158"/>
              <a:gd name="T7" fmla="*/ 520 h 688"/>
              <a:gd name="T8" fmla="*/ 33 w 158"/>
              <a:gd name="T9" fmla="*/ 548 h 688"/>
              <a:gd name="T10" fmla="*/ 39 w 158"/>
              <a:gd name="T11" fmla="*/ 593 h 688"/>
              <a:gd name="T12" fmla="*/ 56 w 158"/>
              <a:gd name="T13" fmla="*/ 639 h 688"/>
              <a:gd name="T14" fmla="*/ 64 w 158"/>
              <a:gd name="T15" fmla="*/ 649 h 688"/>
              <a:gd name="T16" fmla="*/ 47 w 158"/>
              <a:gd name="T17" fmla="*/ 676 h 688"/>
              <a:gd name="T18" fmla="*/ 31 w 158"/>
              <a:gd name="T19" fmla="*/ 638 h 688"/>
              <a:gd name="T20" fmla="*/ 15 w 158"/>
              <a:gd name="T21" fmla="*/ 585 h 688"/>
              <a:gd name="T22" fmla="*/ 11 w 158"/>
              <a:gd name="T23" fmla="*/ 533 h 688"/>
              <a:gd name="T24" fmla="*/ 14 w 158"/>
              <a:gd name="T25" fmla="*/ 495 h 688"/>
              <a:gd name="T26" fmla="*/ 25 w 158"/>
              <a:gd name="T27" fmla="*/ 443 h 688"/>
              <a:gd name="T28" fmla="*/ 59 w 158"/>
              <a:gd name="T29" fmla="*/ 369 h 688"/>
              <a:gd name="T30" fmla="*/ 99 w 158"/>
              <a:gd name="T31" fmla="*/ 306 h 688"/>
              <a:gd name="T32" fmla="*/ 112 w 158"/>
              <a:gd name="T33" fmla="*/ 284 h 688"/>
              <a:gd name="T34" fmla="*/ 123 w 158"/>
              <a:gd name="T35" fmla="*/ 246 h 688"/>
              <a:gd name="T36" fmla="*/ 126 w 158"/>
              <a:gd name="T37" fmla="*/ 203 h 688"/>
              <a:gd name="T38" fmla="*/ 120 w 158"/>
              <a:gd name="T39" fmla="*/ 133 h 688"/>
              <a:gd name="T40" fmla="*/ 103 w 158"/>
              <a:gd name="T41" fmla="*/ 67 h 688"/>
              <a:gd name="T42" fmla="*/ 85 w 158"/>
              <a:gd name="T43" fmla="*/ 30 h 688"/>
              <a:gd name="T44" fmla="*/ 113 w 158"/>
              <a:gd name="T45" fmla="*/ 9 h 688"/>
              <a:gd name="T46" fmla="*/ 115 w 158"/>
              <a:gd name="T47" fmla="*/ 29 h 688"/>
              <a:gd name="T48" fmla="*/ 134 w 158"/>
              <a:gd name="T49" fmla="*/ 96 h 688"/>
              <a:gd name="T50" fmla="*/ 147 w 158"/>
              <a:gd name="T51" fmla="*/ 176 h 688"/>
              <a:gd name="T52" fmla="*/ 147 w 158"/>
              <a:gd name="T53" fmla="*/ 222 h 688"/>
              <a:gd name="T54" fmla="*/ 140 w 158"/>
              <a:gd name="T55" fmla="*/ 273 h 688"/>
              <a:gd name="T56" fmla="*/ 122 w 158"/>
              <a:gd name="T57" fmla="*/ 317 h 688"/>
              <a:gd name="T58" fmla="*/ 123 w 158"/>
              <a:gd name="T59" fmla="*/ 338 h 688"/>
              <a:gd name="T60" fmla="*/ 140 w 158"/>
              <a:gd name="T61" fmla="*/ 308 h 688"/>
              <a:gd name="T62" fmla="*/ 154 w 158"/>
              <a:gd name="T63" fmla="*/ 259 h 688"/>
              <a:gd name="T64" fmla="*/ 158 w 158"/>
              <a:gd name="T65" fmla="*/ 204 h 688"/>
              <a:gd name="T66" fmla="*/ 155 w 158"/>
              <a:gd name="T67" fmla="*/ 148 h 688"/>
              <a:gd name="T68" fmla="*/ 138 w 158"/>
              <a:gd name="T69" fmla="*/ 70 h 688"/>
              <a:gd name="T70" fmla="*/ 117 w 158"/>
              <a:gd name="T71" fmla="*/ 7 h 688"/>
              <a:gd name="T72" fmla="*/ 81 w 158"/>
              <a:gd name="T73" fmla="*/ 26 h 688"/>
              <a:gd name="T74" fmla="*/ 80 w 158"/>
              <a:gd name="T75" fmla="*/ 33 h 688"/>
              <a:gd name="T76" fmla="*/ 99 w 158"/>
              <a:gd name="T77" fmla="*/ 91 h 688"/>
              <a:gd name="T78" fmla="*/ 112 w 158"/>
              <a:gd name="T79" fmla="*/ 158 h 688"/>
              <a:gd name="T80" fmla="*/ 115 w 158"/>
              <a:gd name="T81" fmla="*/ 203 h 688"/>
              <a:gd name="T82" fmla="*/ 109 w 158"/>
              <a:gd name="T83" fmla="*/ 257 h 688"/>
              <a:gd name="T84" fmla="*/ 96 w 158"/>
              <a:gd name="T85" fmla="*/ 291 h 688"/>
              <a:gd name="T86" fmla="*/ 78 w 158"/>
              <a:gd name="T87" fmla="*/ 317 h 688"/>
              <a:gd name="T88" fmla="*/ 33 w 158"/>
              <a:gd name="T89" fmla="*/ 392 h 688"/>
              <a:gd name="T90" fmla="*/ 10 w 158"/>
              <a:gd name="T91" fmla="*/ 457 h 688"/>
              <a:gd name="T92" fmla="*/ 0 w 158"/>
              <a:gd name="T93" fmla="*/ 513 h 688"/>
              <a:gd name="T94" fmla="*/ 0 w 158"/>
              <a:gd name="T95" fmla="*/ 551 h 688"/>
              <a:gd name="T96" fmla="*/ 8 w 158"/>
              <a:gd name="T97" fmla="*/ 604 h 688"/>
              <a:gd name="T98" fmla="*/ 28 w 158"/>
              <a:gd name="T99" fmla="*/ 662 h 688"/>
              <a:gd name="T100" fmla="*/ 46 w 158"/>
              <a:gd name="T101" fmla="*/ 683 h 688"/>
              <a:gd name="T102" fmla="*/ 74 w 158"/>
              <a:gd name="T103" fmla="*/ 651 h 688"/>
              <a:gd name="T104" fmla="*/ 60 w 158"/>
              <a:gd name="T105" fmla="*/ 620 h 688"/>
              <a:gd name="T106" fmla="*/ 47 w 158"/>
              <a:gd name="T107" fmla="*/ 576 h 688"/>
              <a:gd name="T108" fmla="*/ 43 w 158"/>
              <a:gd name="T109" fmla="*/ 534 h 688"/>
              <a:gd name="T110" fmla="*/ 45 w 158"/>
              <a:gd name="T111" fmla="*/ 506 h 688"/>
              <a:gd name="T112" fmla="*/ 67 w 158"/>
              <a:gd name="T113" fmla="*/ 429 h 688"/>
              <a:gd name="T114" fmla="*/ 92 w 158"/>
              <a:gd name="T115" fmla="*/ 382 h 688"/>
              <a:gd name="T116" fmla="*/ 117 w 158"/>
              <a:gd name="T117" fmla="*/ 334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8" h="688">
                <a:moveTo>
                  <a:pt x="117" y="334"/>
                </a:moveTo>
                <a:lnTo>
                  <a:pt x="113" y="331"/>
                </a:lnTo>
                <a:lnTo>
                  <a:pt x="113" y="331"/>
                </a:lnTo>
                <a:lnTo>
                  <a:pt x="98" y="354"/>
                </a:lnTo>
                <a:lnTo>
                  <a:pt x="82" y="376"/>
                </a:lnTo>
                <a:lnTo>
                  <a:pt x="70" y="400"/>
                </a:lnTo>
                <a:lnTo>
                  <a:pt x="57" y="425"/>
                </a:lnTo>
                <a:lnTo>
                  <a:pt x="57" y="425"/>
                </a:lnTo>
                <a:lnTo>
                  <a:pt x="47" y="450"/>
                </a:lnTo>
                <a:lnTo>
                  <a:pt x="39" y="478"/>
                </a:lnTo>
                <a:lnTo>
                  <a:pt x="35" y="505"/>
                </a:lnTo>
                <a:lnTo>
                  <a:pt x="33" y="520"/>
                </a:lnTo>
                <a:lnTo>
                  <a:pt x="32" y="534"/>
                </a:lnTo>
                <a:lnTo>
                  <a:pt x="32" y="534"/>
                </a:lnTo>
                <a:lnTo>
                  <a:pt x="33" y="548"/>
                </a:lnTo>
                <a:lnTo>
                  <a:pt x="35" y="564"/>
                </a:lnTo>
                <a:lnTo>
                  <a:pt x="36" y="578"/>
                </a:lnTo>
                <a:lnTo>
                  <a:pt x="39" y="593"/>
                </a:lnTo>
                <a:lnTo>
                  <a:pt x="45" y="609"/>
                </a:lnTo>
                <a:lnTo>
                  <a:pt x="49" y="624"/>
                </a:lnTo>
                <a:lnTo>
                  <a:pt x="56" y="639"/>
                </a:lnTo>
                <a:lnTo>
                  <a:pt x="64" y="656"/>
                </a:lnTo>
                <a:lnTo>
                  <a:pt x="68" y="653"/>
                </a:lnTo>
                <a:lnTo>
                  <a:pt x="64" y="649"/>
                </a:lnTo>
                <a:lnTo>
                  <a:pt x="39" y="674"/>
                </a:lnTo>
                <a:lnTo>
                  <a:pt x="42" y="679"/>
                </a:lnTo>
                <a:lnTo>
                  <a:pt x="47" y="676"/>
                </a:lnTo>
                <a:lnTo>
                  <a:pt x="47" y="676"/>
                </a:lnTo>
                <a:lnTo>
                  <a:pt x="38" y="658"/>
                </a:lnTo>
                <a:lnTo>
                  <a:pt x="31" y="638"/>
                </a:lnTo>
                <a:lnTo>
                  <a:pt x="24" y="620"/>
                </a:lnTo>
                <a:lnTo>
                  <a:pt x="19" y="602"/>
                </a:lnTo>
                <a:lnTo>
                  <a:pt x="15" y="585"/>
                </a:lnTo>
                <a:lnTo>
                  <a:pt x="12" y="567"/>
                </a:lnTo>
                <a:lnTo>
                  <a:pt x="11" y="550"/>
                </a:lnTo>
                <a:lnTo>
                  <a:pt x="11" y="533"/>
                </a:lnTo>
                <a:lnTo>
                  <a:pt x="11" y="533"/>
                </a:lnTo>
                <a:lnTo>
                  <a:pt x="11" y="515"/>
                </a:lnTo>
                <a:lnTo>
                  <a:pt x="14" y="495"/>
                </a:lnTo>
                <a:lnTo>
                  <a:pt x="17" y="477"/>
                </a:lnTo>
                <a:lnTo>
                  <a:pt x="21" y="460"/>
                </a:lnTo>
                <a:lnTo>
                  <a:pt x="25" y="443"/>
                </a:lnTo>
                <a:lnTo>
                  <a:pt x="31" y="427"/>
                </a:lnTo>
                <a:lnTo>
                  <a:pt x="43" y="396"/>
                </a:lnTo>
                <a:lnTo>
                  <a:pt x="59" y="369"/>
                </a:lnTo>
                <a:lnTo>
                  <a:pt x="73" y="345"/>
                </a:lnTo>
                <a:lnTo>
                  <a:pt x="87" y="324"/>
                </a:lnTo>
                <a:lnTo>
                  <a:pt x="99" y="306"/>
                </a:lnTo>
                <a:lnTo>
                  <a:pt x="99" y="306"/>
                </a:lnTo>
                <a:lnTo>
                  <a:pt x="106" y="296"/>
                </a:lnTo>
                <a:lnTo>
                  <a:pt x="112" y="284"/>
                </a:lnTo>
                <a:lnTo>
                  <a:pt x="117" y="273"/>
                </a:lnTo>
                <a:lnTo>
                  <a:pt x="120" y="260"/>
                </a:lnTo>
                <a:lnTo>
                  <a:pt x="123" y="246"/>
                </a:lnTo>
                <a:lnTo>
                  <a:pt x="124" y="232"/>
                </a:lnTo>
                <a:lnTo>
                  <a:pt x="126" y="203"/>
                </a:lnTo>
                <a:lnTo>
                  <a:pt x="126" y="203"/>
                </a:lnTo>
                <a:lnTo>
                  <a:pt x="126" y="180"/>
                </a:lnTo>
                <a:lnTo>
                  <a:pt x="123" y="156"/>
                </a:lnTo>
                <a:lnTo>
                  <a:pt x="120" y="133"/>
                </a:lnTo>
                <a:lnTo>
                  <a:pt x="115" y="110"/>
                </a:lnTo>
                <a:lnTo>
                  <a:pt x="110" y="88"/>
                </a:lnTo>
                <a:lnTo>
                  <a:pt x="103" y="67"/>
                </a:lnTo>
                <a:lnTo>
                  <a:pt x="96" y="47"/>
                </a:lnTo>
                <a:lnTo>
                  <a:pt x="89" y="29"/>
                </a:lnTo>
                <a:lnTo>
                  <a:pt x="85" y="30"/>
                </a:lnTo>
                <a:lnTo>
                  <a:pt x="88" y="36"/>
                </a:lnTo>
                <a:lnTo>
                  <a:pt x="116" y="14"/>
                </a:lnTo>
                <a:lnTo>
                  <a:pt x="113" y="9"/>
                </a:lnTo>
                <a:lnTo>
                  <a:pt x="108" y="11"/>
                </a:lnTo>
                <a:lnTo>
                  <a:pt x="108" y="11"/>
                </a:lnTo>
                <a:lnTo>
                  <a:pt x="115" y="29"/>
                </a:lnTo>
                <a:lnTo>
                  <a:pt x="122" y="50"/>
                </a:lnTo>
                <a:lnTo>
                  <a:pt x="129" y="72"/>
                </a:lnTo>
                <a:lnTo>
                  <a:pt x="134" y="96"/>
                </a:lnTo>
                <a:lnTo>
                  <a:pt x="140" y="123"/>
                </a:lnTo>
                <a:lnTo>
                  <a:pt x="144" y="149"/>
                </a:lnTo>
                <a:lnTo>
                  <a:pt x="147" y="176"/>
                </a:lnTo>
                <a:lnTo>
                  <a:pt x="147" y="204"/>
                </a:lnTo>
                <a:lnTo>
                  <a:pt x="147" y="204"/>
                </a:lnTo>
                <a:lnTo>
                  <a:pt x="147" y="222"/>
                </a:lnTo>
                <a:lnTo>
                  <a:pt x="145" y="239"/>
                </a:lnTo>
                <a:lnTo>
                  <a:pt x="143" y="256"/>
                </a:lnTo>
                <a:lnTo>
                  <a:pt x="140" y="273"/>
                </a:lnTo>
                <a:lnTo>
                  <a:pt x="136" y="288"/>
                </a:lnTo>
                <a:lnTo>
                  <a:pt x="129" y="303"/>
                </a:lnTo>
                <a:lnTo>
                  <a:pt x="122" y="317"/>
                </a:lnTo>
                <a:lnTo>
                  <a:pt x="113" y="331"/>
                </a:lnTo>
                <a:lnTo>
                  <a:pt x="117" y="334"/>
                </a:lnTo>
                <a:lnTo>
                  <a:pt x="123" y="338"/>
                </a:lnTo>
                <a:lnTo>
                  <a:pt x="123" y="338"/>
                </a:lnTo>
                <a:lnTo>
                  <a:pt x="131" y="323"/>
                </a:lnTo>
                <a:lnTo>
                  <a:pt x="140" y="308"/>
                </a:lnTo>
                <a:lnTo>
                  <a:pt x="145" y="292"/>
                </a:lnTo>
                <a:lnTo>
                  <a:pt x="151" y="275"/>
                </a:lnTo>
                <a:lnTo>
                  <a:pt x="154" y="259"/>
                </a:lnTo>
                <a:lnTo>
                  <a:pt x="156" y="240"/>
                </a:lnTo>
                <a:lnTo>
                  <a:pt x="158" y="222"/>
                </a:lnTo>
                <a:lnTo>
                  <a:pt x="158" y="204"/>
                </a:lnTo>
                <a:lnTo>
                  <a:pt x="158" y="204"/>
                </a:lnTo>
                <a:lnTo>
                  <a:pt x="158" y="176"/>
                </a:lnTo>
                <a:lnTo>
                  <a:pt x="155" y="148"/>
                </a:lnTo>
                <a:lnTo>
                  <a:pt x="151" y="120"/>
                </a:lnTo>
                <a:lnTo>
                  <a:pt x="145" y="95"/>
                </a:lnTo>
                <a:lnTo>
                  <a:pt x="138" y="70"/>
                </a:lnTo>
                <a:lnTo>
                  <a:pt x="133" y="46"/>
                </a:lnTo>
                <a:lnTo>
                  <a:pt x="124" y="25"/>
                </a:lnTo>
                <a:lnTo>
                  <a:pt x="117" y="7"/>
                </a:lnTo>
                <a:lnTo>
                  <a:pt x="115" y="0"/>
                </a:lnTo>
                <a:lnTo>
                  <a:pt x="109" y="5"/>
                </a:lnTo>
                <a:lnTo>
                  <a:pt x="81" y="26"/>
                </a:lnTo>
                <a:lnTo>
                  <a:pt x="78" y="29"/>
                </a:lnTo>
                <a:lnTo>
                  <a:pt x="80" y="33"/>
                </a:lnTo>
                <a:lnTo>
                  <a:pt x="80" y="33"/>
                </a:lnTo>
                <a:lnTo>
                  <a:pt x="87" y="50"/>
                </a:lnTo>
                <a:lnTo>
                  <a:pt x="92" y="70"/>
                </a:lnTo>
                <a:lnTo>
                  <a:pt x="99" y="91"/>
                </a:lnTo>
                <a:lnTo>
                  <a:pt x="105" y="113"/>
                </a:lnTo>
                <a:lnTo>
                  <a:pt x="109" y="135"/>
                </a:lnTo>
                <a:lnTo>
                  <a:pt x="112" y="158"/>
                </a:lnTo>
                <a:lnTo>
                  <a:pt x="115" y="180"/>
                </a:lnTo>
                <a:lnTo>
                  <a:pt x="115" y="203"/>
                </a:lnTo>
                <a:lnTo>
                  <a:pt x="115" y="203"/>
                </a:lnTo>
                <a:lnTo>
                  <a:pt x="113" y="231"/>
                </a:lnTo>
                <a:lnTo>
                  <a:pt x="112" y="245"/>
                </a:lnTo>
                <a:lnTo>
                  <a:pt x="109" y="257"/>
                </a:lnTo>
                <a:lnTo>
                  <a:pt x="106" y="268"/>
                </a:lnTo>
                <a:lnTo>
                  <a:pt x="102" y="280"/>
                </a:lnTo>
                <a:lnTo>
                  <a:pt x="96" y="291"/>
                </a:lnTo>
                <a:lnTo>
                  <a:pt x="91" y="299"/>
                </a:lnTo>
                <a:lnTo>
                  <a:pt x="91" y="299"/>
                </a:lnTo>
                <a:lnTo>
                  <a:pt x="78" y="317"/>
                </a:lnTo>
                <a:lnTo>
                  <a:pt x="63" y="338"/>
                </a:lnTo>
                <a:lnTo>
                  <a:pt x="49" y="364"/>
                </a:lnTo>
                <a:lnTo>
                  <a:pt x="33" y="392"/>
                </a:lnTo>
                <a:lnTo>
                  <a:pt x="21" y="422"/>
                </a:lnTo>
                <a:lnTo>
                  <a:pt x="15" y="439"/>
                </a:lnTo>
                <a:lnTo>
                  <a:pt x="10" y="457"/>
                </a:lnTo>
                <a:lnTo>
                  <a:pt x="5" y="476"/>
                </a:lnTo>
                <a:lnTo>
                  <a:pt x="3" y="494"/>
                </a:lnTo>
                <a:lnTo>
                  <a:pt x="0" y="513"/>
                </a:lnTo>
                <a:lnTo>
                  <a:pt x="0" y="533"/>
                </a:lnTo>
                <a:lnTo>
                  <a:pt x="0" y="533"/>
                </a:lnTo>
                <a:lnTo>
                  <a:pt x="0" y="551"/>
                </a:lnTo>
                <a:lnTo>
                  <a:pt x="1" y="568"/>
                </a:lnTo>
                <a:lnTo>
                  <a:pt x="4" y="586"/>
                </a:lnTo>
                <a:lnTo>
                  <a:pt x="8" y="604"/>
                </a:lnTo>
                <a:lnTo>
                  <a:pt x="14" y="624"/>
                </a:lnTo>
                <a:lnTo>
                  <a:pt x="19" y="642"/>
                </a:lnTo>
                <a:lnTo>
                  <a:pt x="28" y="662"/>
                </a:lnTo>
                <a:lnTo>
                  <a:pt x="38" y="681"/>
                </a:lnTo>
                <a:lnTo>
                  <a:pt x="40" y="688"/>
                </a:lnTo>
                <a:lnTo>
                  <a:pt x="46" y="683"/>
                </a:lnTo>
                <a:lnTo>
                  <a:pt x="73" y="658"/>
                </a:lnTo>
                <a:lnTo>
                  <a:pt x="75" y="655"/>
                </a:lnTo>
                <a:lnTo>
                  <a:pt x="74" y="651"/>
                </a:lnTo>
                <a:lnTo>
                  <a:pt x="74" y="651"/>
                </a:lnTo>
                <a:lnTo>
                  <a:pt x="66" y="635"/>
                </a:lnTo>
                <a:lnTo>
                  <a:pt x="60" y="620"/>
                </a:lnTo>
                <a:lnTo>
                  <a:pt x="54" y="606"/>
                </a:lnTo>
                <a:lnTo>
                  <a:pt x="50" y="590"/>
                </a:lnTo>
                <a:lnTo>
                  <a:pt x="47" y="576"/>
                </a:lnTo>
                <a:lnTo>
                  <a:pt x="45" y="562"/>
                </a:lnTo>
                <a:lnTo>
                  <a:pt x="45" y="548"/>
                </a:lnTo>
                <a:lnTo>
                  <a:pt x="43" y="534"/>
                </a:lnTo>
                <a:lnTo>
                  <a:pt x="43" y="534"/>
                </a:lnTo>
                <a:lnTo>
                  <a:pt x="45" y="520"/>
                </a:lnTo>
                <a:lnTo>
                  <a:pt x="45" y="506"/>
                </a:lnTo>
                <a:lnTo>
                  <a:pt x="50" y="480"/>
                </a:lnTo>
                <a:lnTo>
                  <a:pt x="57" y="455"/>
                </a:lnTo>
                <a:lnTo>
                  <a:pt x="67" y="429"/>
                </a:lnTo>
                <a:lnTo>
                  <a:pt x="67" y="429"/>
                </a:lnTo>
                <a:lnTo>
                  <a:pt x="80" y="406"/>
                </a:lnTo>
                <a:lnTo>
                  <a:pt x="92" y="382"/>
                </a:lnTo>
                <a:lnTo>
                  <a:pt x="108" y="359"/>
                </a:lnTo>
                <a:lnTo>
                  <a:pt x="123" y="338"/>
                </a:lnTo>
                <a:lnTo>
                  <a:pt x="117" y="3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07" name="Freeform 1067"/>
          <p:cNvSpPr>
            <a:spLocks/>
          </p:cNvSpPr>
          <p:nvPr/>
        </p:nvSpPr>
        <p:spPr bwMode="auto">
          <a:xfrm>
            <a:off x="5094288" y="2001838"/>
            <a:ext cx="250825" cy="1092200"/>
          </a:xfrm>
          <a:custGeom>
            <a:avLst/>
            <a:gdLst>
              <a:gd name="T0" fmla="*/ 113 w 158"/>
              <a:gd name="T1" fmla="*/ 331 h 688"/>
              <a:gd name="T2" fmla="*/ 70 w 158"/>
              <a:gd name="T3" fmla="*/ 400 h 688"/>
              <a:gd name="T4" fmla="*/ 47 w 158"/>
              <a:gd name="T5" fmla="*/ 450 h 688"/>
              <a:gd name="T6" fmla="*/ 33 w 158"/>
              <a:gd name="T7" fmla="*/ 520 h 688"/>
              <a:gd name="T8" fmla="*/ 33 w 158"/>
              <a:gd name="T9" fmla="*/ 548 h 688"/>
              <a:gd name="T10" fmla="*/ 39 w 158"/>
              <a:gd name="T11" fmla="*/ 593 h 688"/>
              <a:gd name="T12" fmla="*/ 56 w 158"/>
              <a:gd name="T13" fmla="*/ 639 h 688"/>
              <a:gd name="T14" fmla="*/ 64 w 158"/>
              <a:gd name="T15" fmla="*/ 649 h 688"/>
              <a:gd name="T16" fmla="*/ 47 w 158"/>
              <a:gd name="T17" fmla="*/ 676 h 688"/>
              <a:gd name="T18" fmla="*/ 31 w 158"/>
              <a:gd name="T19" fmla="*/ 638 h 688"/>
              <a:gd name="T20" fmla="*/ 15 w 158"/>
              <a:gd name="T21" fmla="*/ 585 h 688"/>
              <a:gd name="T22" fmla="*/ 11 w 158"/>
              <a:gd name="T23" fmla="*/ 533 h 688"/>
              <a:gd name="T24" fmla="*/ 14 w 158"/>
              <a:gd name="T25" fmla="*/ 495 h 688"/>
              <a:gd name="T26" fmla="*/ 25 w 158"/>
              <a:gd name="T27" fmla="*/ 443 h 688"/>
              <a:gd name="T28" fmla="*/ 59 w 158"/>
              <a:gd name="T29" fmla="*/ 369 h 688"/>
              <a:gd name="T30" fmla="*/ 99 w 158"/>
              <a:gd name="T31" fmla="*/ 306 h 688"/>
              <a:gd name="T32" fmla="*/ 112 w 158"/>
              <a:gd name="T33" fmla="*/ 284 h 688"/>
              <a:gd name="T34" fmla="*/ 123 w 158"/>
              <a:gd name="T35" fmla="*/ 246 h 688"/>
              <a:gd name="T36" fmla="*/ 126 w 158"/>
              <a:gd name="T37" fmla="*/ 203 h 688"/>
              <a:gd name="T38" fmla="*/ 120 w 158"/>
              <a:gd name="T39" fmla="*/ 133 h 688"/>
              <a:gd name="T40" fmla="*/ 103 w 158"/>
              <a:gd name="T41" fmla="*/ 67 h 688"/>
              <a:gd name="T42" fmla="*/ 85 w 158"/>
              <a:gd name="T43" fmla="*/ 30 h 688"/>
              <a:gd name="T44" fmla="*/ 113 w 158"/>
              <a:gd name="T45" fmla="*/ 9 h 688"/>
              <a:gd name="T46" fmla="*/ 115 w 158"/>
              <a:gd name="T47" fmla="*/ 29 h 688"/>
              <a:gd name="T48" fmla="*/ 134 w 158"/>
              <a:gd name="T49" fmla="*/ 96 h 688"/>
              <a:gd name="T50" fmla="*/ 147 w 158"/>
              <a:gd name="T51" fmla="*/ 176 h 688"/>
              <a:gd name="T52" fmla="*/ 147 w 158"/>
              <a:gd name="T53" fmla="*/ 222 h 688"/>
              <a:gd name="T54" fmla="*/ 140 w 158"/>
              <a:gd name="T55" fmla="*/ 273 h 688"/>
              <a:gd name="T56" fmla="*/ 122 w 158"/>
              <a:gd name="T57" fmla="*/ 317 h 688"/>
              <a:gd name="T58" fmla="*/ 123 w 158"/>
              <a:gd name="T59" fmla="*/ 338 h 688"/>
              <a:gd name="T60" fmla="*/ 140 w 158"/>
              <a:gd name="T61" fmla="*/ 308 h 688"/>
              <a:gd name="T62" fmla="*/ 154 w 158"/>
              <a:gd name="T63" fmla="*/ 259 h 688"/>
              <a:gd name="T64" fmla="*/ 158 w 158"/>
              <a:gd name="T65" fmla="*/ 204 h 688"/>
              <a:gd name="T66" fmla="*/ 155 w 158"/>
              <a:gd name="T67" fmla="*/ 148 h 688"/>
              <a:gd name="T68" fmla="*/ 138 w 158"/>
              <a:gd name="T69" fmla="*/ 70 h 688"/>
              <a:gd name="T70" fmla="*/ 117 w 158"/>
              <a:gd name="T71" fmla="*/ 7 h 688"/>
              <a:gd name="T72" fmla="*/ 81 w 158"/>
              <a:gd name="T73" fmla="*/ 26 h 688"/>
              <a:gd name="T74" fmla="*/ 80 w 158"/>
              <a:gd name="T75" fmla="*/ 33 h 688"/>
              <a:gd name="T76" fmla="*/ 99 w 158"/>
              <a:gd name="T77" fmla="*/ 91 h 688"/>
              <a:gd name="T78" fmla="*/ 112 w 158"/>
              <a:gd name="T79" fmla="*/ 158 h 688"/>
              <a:gd name="T80" fmla="*/ 115 w 158"/>
              <a:gd name="T81" fmla="*/ 203 h 688"/>
              <a:gd name="T82" fmla="*/ 109 w 158"/>
              <a:gd name="T83" fmla="*/ 257 h 688"/>
              <a:gd name="T84" fmla="*/ 96 w 158"/>
              <a:gd name="T85" fmla="*/ 291 h 688"/>
              <a:gd name="T86" fmla="*/ 78 w 158"/>
              <a:gd name="T87" fmla="*/ 317 h 688"/>
              <a:gd name="T88" fmla="*/ 33 w 158"/>
              <a:gd name="T89" fmla="*/ 392 h 688"/>
              <a:gd name="T90" fmla="*/ 10 w 158"/>
              <a:gd name="T91" fmla="*/ 457 h 688"/>
              <a:gd name="T92" fmla="*/ 0 w 158"/>
              <a:gd name="T93" fmla="*/ 513 h 688"/>
              <a:gd name="T94" fmla="*/ 0 w 158"/>
              <a:gd name="T95" fmla="*/ 551 h 688"/>
              <a:gd name="T96" fmla="*/ 8 w 158"/>
              <a:gd name="T97" fmla="*/ 604 h 688"/>
              <a:gd name="T98" fmla="*/ 28 w 158"/>
              <a:gd name="T99" fmla="*/ 662 h 688"/>
              <a:gd name="T100" fmla="*/ 46 w 158"/>
              <a:gd name="T101" fmla="*/ 683 h 688"/>
              <a:gd name="T102" fmla="*/ 74 w 158"/>
              <a:gd name="T103" fmla="*/ 651 h 688"/>
              <a:gd name="T104" fmla="*/ 60 w 158"/>
              <a:gd name="T105" fmla="*/ 620 h 688"/>
              <a:gd name="T106" fmla="*/ 47 w 158"/>
              <a:gd name="T107" fmla="*/ 576 h 688"/>
              <a:gd name="T108" fmla="*/ 43 w 158"/>
              <a:gd name="T109" fmla="*/ 534 h 688"/>
              <a:gd name="T110" fmla="*/ 45 w 158"/>
              <a:gd name="T111" fmla="*/ 506 h 688"/>
              <a:gd name="T112" fmla="*/ 67 w 158"/>
              <a:gd name="T113" fmla="*/ 429 h 688"/>
              <a:gd name="T114" fmla="*/ 92 w 158"/>
              <a:gd name="T115" fmla="*/ 382 h 688"/>
              <a:gd name="T116" fmla="*/ 117 w 158"/>
              <a:gd name="T117" fmla="*/ 334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8" h="688">
                <a:moveTo>
                  <a:pt x="117" y="334"/>
                </a:moveTo>
                <a:lnTo>
                  <a:pt x="113" y="331"/>
                </a:lnTo>
                <a:lnTo>
                  <a:pt x="113" y="331"/>
                </a:lnTo>
                <a:lnTo>
                  <a:pt x="98" y="354"/>
                </a:lnTo>
                <a:lnTo>
                  <a:pt x="82" y="376"/>
                </a:lnTo>
                <a:lnTo>
                  <a:pt x="70" y="400"/>
                </a:lnTo>
                <a:lnTo>
                  <a:pt x="57" y="425"/>
                </a:lnTo>
                <a:lnTo>
                  <a:pt x="57" y="425"/>
                </a:lnTo>
                <a:lnTo>
                  <a:pt x="47" y="450"/>
                </a:lnTo>
                <a:lnTo>
                  <a:pt x="39" y="478"/>
                </a:lnTo>
                <a:lnTo>
                  <a:pt x="35" y="505"/>
                </a:lnTo>
                <a:lnTo>
                  <a:pt x="33" y="520"/>
                </a:lnTo>
                <a:lnTo>
                  <a:pt x="32" y="534"/>
                </a:lnTo>
                <a:lnTo>
                  <a:pt x="32" y="534"/>
                </a:lnTo>
                <a:lnTo>
                  <a:pt x="33" y="548"/>
                </a:lnTo>
                <a:lnTo>
                  <a:pt x="35" y="564"/>
                </a:lnTo>
                <a:lnTo>
                  <a:pt x="36" y="578"/>
                </a:lnTo>
                <a:lnTo>
                  <a:pt x="39" y="593"/>
                </a:lnTo>
                <a:lnTo>
                  <a:pt x="45" y="609"/>
                </a:lnTo>
                <a:lnTo>
                  <a:pt x="49" y="624"/>
                </a:lnTo>
                <a:lnTo>
                  <a:pt x="56" y="639"/>
                </a:lnTo>
                <a:lnTo>
                  <a:pt x="64" y="656"/>
                </a:lnTo>
                <a:lnTo>
                  <a:pt x="68" y="653"/>
                </a:lnTo>
                <a:lnTo>
                  <a:pt x="64" y="649"/>
                </a:lnTo>
                <a:lnTo>
                  <a:pt x="39" y="674"/>
                </a:lnTo>
                <a:lnTo>
                  <a:pt x="42" y="679"/>
                </a:lnTo>
                <a:lnTo>
                  <a:pt x="47" y="676"/>
                </a:lnTo>
                <a:lnTo>
                  <a:pt x="47" y="676"/>
                </a:lnTo>
                <a:lnTo>
                  <a:pt x="38" y="658"/>
                </a:lnTo>
                <a:lnTo>
                  <a:pt x="31" y="638"/>
                </a:lnTo>
                <a:lnTo>
                  <a:pt x="24" y="620"/>
                </a:lnTo>
                <a:lnTo>
                  <a:pt x="19" y="602"/>
                </a:lnTo>
                <a:lnTo>
                  <a:pt x="15" y="585"/>
                </a:lnTo>
                <a:lnTo>
                  <a:pt x="12" y="567"/>
                </a:lnTo>
                <a:lnTo>
                  <a:pt x="11" y="550"/>
                </a:lnTo>
                <a:lnTo>
                  <a:pt x="11" y="533"/>
                </a:lnTo>
                <a:lnTo>
                  <a:pt x="11" y="533"/>
                </a:lnTo>
                <a:lnTo>
                  <a:pt x="11" y="515"/>
                </a:lnTo>
                <a:lnTo>
                  <a:pt x="14" y="495"/>
                </a:lnTo>
                <a:lnTo>
                  <a:pt x="17" y="477"/>
                </a:lnTo>
                <a:lnTo>
                  <a:pt x="21" y="460"/>
                </a:lnTo>
                <a:lnTo>
                  <a:pt x="25" y="443"/>
                </a:lnTo>
                <a:lnTo>
                  <a:pt x="31" y="427"/>
                </a:lnTo>
                <a:lnTo>
                  <a:pt x="43" y="396"/>
                </a:lnTo>
                <a:lnTo>
                  <a:pt x="59" y="369"/>
                </a:lnTo>
                <a:lnTo>
                  <a:pt x="73" y="345"/>
                </a:lnTo>
                <a:lnTo>
                  <a:pt x="87" y="324"/>
                </a:lnTo>
                <a:lnTo>
                  <a:pt x="99" y="306"/>
                </a:lnTo>
                <a:lnTo>
                  <a:pt x="99" y="306"/>
                </a:lnTo>
                <a:lnTo>
                  <a:pt x="106" y="296"/>
                </a:lnTo>
                <a:lnTo>
                  <a:pt x="112" y="284"/>
                </a:lnTo>
                <a:lnTo>
                  <a:pt x="117" y="273"/>
                </a:lnTo>
                <a:lnTo>
                  <a:pt x="120" y="260"/>
                </a:lnTo>
                <a:lnTo>
                  <a:pt x="123" y="246"/>
                </a:lnTo>
                <a:lnTo>
                  <a:pt x="124" y="232"/>
                </a:lnTo>
                <a:lnTo>
                  <a:pt x="126" y="203"/>
                </a:lnTo>
                <a:lnTo>
                  <a:pt x="126" y="203"/>
                </a:lnTo>
                <a:lnTo>
                  <a:pt x="126" y="180"/>
                </a:lnTo>
                <a:lnTo>
                  <a:pt x="123" y="156"/>
                </a:lnTo>
                <a:lnTo>
                  <a:pt x="120" y="133"/>
                </a:lnTo>
                <a:lnTo>
                  <a:pt x="115" y="110"/>
                </a:lnTo>
                <a:lnTo>
                  <a:pt x="110" y="88"/>
                </a:lnTo>
                <a:lnTo>
                  <a:pt x="103" y="67"/>
                </a:lnTo>
                <a:lnTo>
                  <a:pt x="96" y="47"/>
                </a:lnTo>
                <a:lnTo>
                  <a:pt x="89" y="29"/>
                </a:lnTo>
                <a:lnTo>
                  <a:pt x="85" y="30"/>
                </a:lnTo>
                <a:lnTo>
                  <a:pt x="88" y="36"/>
                </a:lnTo>
                <a:lnTo>
                  <a:pt x="116" y="14"/>
                </a:lnTo>
                <a:lnTo>
                  <a:pt x="113" y="9"/>
                </a:lnTo>
                <a:lnTo>
                  <a:pt x="108" y="11"/>
                </a:lnTo>
                <a:lnTo>
                  <a:pt x="108" y="11"/>
                </a:lnTo>
                <a:lnTo>
                  <a:pt x="115" y="29"/>
                </a:lnTo>
                <a:lnTo>
                  <a:pt x="122" y="50"/>
                </a:lnTo>
                <a:lnTo>
                  <a:pt x="129" y="72"/>
                </a:lnTo>
                <a:lnTo>
                  <a:pt x="134" y="96"/>
                </a:lnTo>
                <a:lnTo>
                  <a:pt x="140" y="123"/>
                </a:lnTo>
                <a:lnTo>
                  <a:pt x="144" y="149"/>
                </a:lnTo>
                <a:lnTo>
                  <a:pt x="147" y="176"/>
                </a:lnTo>
                <a:lnTo>
                  <a:pt x="147" y="204"/>
                </a:lnTo>
                <a:lnTo>
                  <a:pt x="147" y="204"/>
                </a:lnTo>
                <a:lnTo>
                  <a:pt x="147" y="222"/>
                </a:lnTo>
                <a:lnTo>
                  <a:pt x="145" y="239"/>
                </a:lnTo>
                <a:lnTo>
                  <a:pt x="143" y="256"/>
                </a:lnTo>
                <a:lnTo>
                  <a:pt x="140" y="273"/>
                </a:lnTo>
                <a:lnTo>
                  <a:pt x="136" y="288"/>
                </a:lnTo>
                <a:lnTo>
                  <a:pt x="129" y="303"/>
                </a:lnTo>
                <a:lnTo>
                  <a:pt x="122" y="317"/>
                </a:lnTo>
                <a:lnTo>
                  <a:pt x="113" y="331"/>
                </a:lnTo>
                <a:lnTo>
                  <a:pt x="117" y="334"/>
                </a:lnTo>
                <a:lnTo>
                  <a:pt x="123" y="338"/>
                </a:lnTo>
                <a:lnTo>
                  <a:pt x="123" y="338"/>
                </a:lnTo>
                <a:lnTo>
                  <a:pt x="131" y="323"/>
                </a:lnTo>
                <a:lnTo>
                  <a:pt x="140" y="308"/>
                </a:lnTo>
                <a:lnTo>
                  <a:pt x="145" y="292"/>
                </a:lnTo>
                <a:lnTo>
                  <a:pt x="151" y="275"/>
                </a:lnTo>
                <a:lnTo>
                  <a:pt x="154" y="259"/>
                </a:lnTo>
                <a:lnTo>
                  <a:pt x="156" y="240"/>
                </a:lnTo>
                <a:lnTo>
                  <a:pt x="158" y="222"/>
                </a:lnTo>
                <a:lnTo>
                  <a:pt x="158" y="204"/>
                </a:lnTo>
                <a:lnTo>
                  <a:pt x="158" y="204"/>
                </a:lnTo>
                <a:lnTo>
                  <a:pt x="158" y="176"/>
                </a:lnTo>
                <a:lnTo>
                  <a:pt x="155" y="148"/>
                </a:lnTo>
                <a:lnTo>
                  <a:pt x="151" y="120"/>
                </a:lnTo>
                <a:lnTo>
                  <a:pt x="145" y="95"/>
                </a:lnTo>
                <a:lnTo>
                  <a:pt x="138" y="70"/>
                </a:lnTo>
                <a:lnTo>
                  <a:pt x="133" y="46"/>
                </a:lnTo>
                <a:lnTo>
                  <a:pt x="124" y="25"/>
                </a:lnTo>
                <a:lnTo>
                  <a:pt x="117" y="7"/>
                </a:lnTo>
                <a:lnTo>
                  <a:pt x="115" y="0"/>
                </a:lnTo>
                <a:lnTo>
                  <a:pt x="109" y="5"/>
                </a:lnTo>
                <a:lnTo>
                  <a:pt x="81" y="26"/>
                </a:lnTo>
                <a:lnTo>
                  <a:pt x="78" y="29"/>
                </a:lnTo>
                <a:lnTo>
                  <a:pt x="80" y="33"/>
                </a:lnTo>
                <a:lnTo>
                  <a:pt x="80" y="33"/>
                </a:lnTo>
                <a:lnTo>
                  <a:pt x="87" y="50"/>
                </a:lnTo>
                <a:lnTo>
                  <a:pt x="92" y="70"/>
                </a:lnTo>
                <a:lnTo>
                  <a:pt x="99" y="91"/>
                </a:lnTo>
                <a:lnTo>
                  <a:pt x="105" y="113"/>
                </a:lnTo>
                <a:lnTo>
                  <a:pt x="109" y="135"/>
                </a:lnTo>
                <a:lnTo>
                  <a:pt x="112" y="158"/>
                </a:lnTo>
                <a:lnTo>
                  <a:pt x="115" y="180"/>
                </a:lnTo>
                <a:lnTo>
                  <a:pt x="115" y="203"/>
                </a:lnTo>
                <a:lnTo>
                  <a:pt x="115" y="203"/>
                </a:lnTo>
                <a:lnTo>
                  <a:pt x="113" y="231"/>
                </a:lnTo>
                <a:lnTo>
                  <a:pt x="112" y="245"/>
                </a:lnTo>
                <a:lnTo>
                  <a:pt x="109" y="257"/>
                </a:lnTo>
                <a:lnTo>
                  <a:pt x="106" y="268"/>
                </a:lnTo>
                <a:lnTo>
                  <a:pt x="102" y="280"/>
                </a:lnTo>
                <a:lnTo>
                  <a:pt x="96" y="291"/>
                </a:lnTo>
                <a:lnTo>
                  <a:pt x="91" y="299"/>
                </a:lnTo>
                <a:lnTo>
                  <a:pt x="91" y="299"/>
                </a:lnTo>
                <a:lnTo>
                  <a:pt x="78" y="317"/>
                </a:lnTo>
                <a:lnTo>
                  <a:pt x="63" y="338"/>
                </a:lnTo>
                <a:lnTo>
                  <a:pt x="49" y="364"/>
                </a:lnTo>
                <a:lnTo>
                  <a:pt x="33" y="392"/>
                </a:lnTo>
                <a:lnTo>
                  <a:pt x="21" y="422"/>
                </a:lnTo>
                <a:lnTo>
                  <a:pt x="15" y="439"/>
                </a:lnTo>
                <a:lnTo>
                  <a:pt x="10" y="457"/>
                </a:lnTo>
                <a:lnTo>
                  <a:pt x="5" y="476"/>
                </a:lnTo>
                <a:lnTo>
                  <a:pt x="3" y="494"/>
                </a:lnTo>
                <a:lnTo>
                  <a:pt x="0" y="513"/>
                </a:lnTo>
                <a:lnTo>
                  <a:pt x="0" y="533"/>
                </a:lnTo>
                <a:lnTo>
                  <a:pt x="0" y="533"/>
                </a:lnTo>
                <a:lnTo>
                  <a:pt x="0" y="551"/>
                </a:lnTo>
                <a:lnTo>
                  <a:pt x="1" y="568"/>
                </a:lnTo>
                <a:lnTo>
                  <a:pt x="4" y="586"/>
                </a:lnTo>
                <a:lnTo>
                  <a:pt x="8" y="604"/>
                </a:lnTo>
                <a:lnTo>
                  <a:pt x="14" y="624"/>
                </a:lnTo>
                <a:lnTo>
                  <a:pt x="19" y="642"/>
                </a:lnTo>
                <a:lnTo>
                  <a:pt x="28" y="662"/>
                </a:lnTo>
                <a:lnTo>
                  <a:pt x="38" y="681"/>
                </a:lnTo>
                <a:lnTo>
                  <a:pt x="40" y="688"/>
                </a:lnTo>
                <a:lnTo>
                  <a:pt x="46" y="683"/>
                </a:lnTo>
                <a:lnTo>
                  <a:pt x="73" y="658"/>
                </a:lnTo>
                <a:lnTo>
                  <a:pt x="75" y="655"/>
                </a:lnTo>
                <a:lnTo>
                  <a:pt x="74" y="651"/>
                </a:lnTo>
                <a:lnTo>
                  <a:pt x="74" y="651"/>
                </a:lnTo>
                <a:lnTo>
                  <a:pt x="66" y="635"/>
                </a:lnTo>
                <a:lnTo>
                  <a:pt x="60" y="620"/>
                </a:lnTo>
                <a:lnTo>
                  <a:pt x="54" y="606"/>
                </a:lnTo>
                <a:lnTo>
                  <a:pt x="50" y="590"/>
                </a:lnTo>
                <a:lnTo>
                  <a:pt x="47" y="576"/>
                </a:lnTo>
                <a:lnTo>
                  <a:pt x="45" y="562"/>
                </a:lnTo>
                <a:lnTo>
                  <a:pt x="45" y="548"/>
                </a:lnTo>
                <a:lnTo>
                  <a:pt x="43" y="534"/>
                </a:lnTo>
                <a:lnTo>
                  <a:pt x="43" y="534"/>
                </a:lnTo>
                <a:lnTo>
                  <a:pt x="45" y="520"/>
                </a:lnTo>
                <a:lnTo>
                  <a:pt x="45" y="506"/>
                </a:lnTo>
                <a:lnTo>
                  <a:pt x="50" y="480"/>
                </a:lnTo>
                <a:lnTo>
                  <a:pt x="57" y="455"/>
                </a:lnTo>
                <a:lnTo>
                  <a:pt x="67" y="429"/>
                </a:lnTo>
                <a:lnTo>
                  <a:pt x="67" y="429"/>
                </a:lnTo>
                <a:lnTo>
                  <a:pt x="80" y="406"/>
                </a:lnTo>
                <a:lnTo>
                  <a:pt x="92" y="382"/>
                </a:lnTo>
                <a:lnTo>
                  <a:pt x="108" y="359"/>
                </a:lnTo>
                <a:lnTo>
                  <a:pt x="123" y="338"/>
                </a:lnTo>
                <a:lnTo>
                  <a:pt x="117" y="3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08" name="Freeform 1068"/>
          <p:cNvSpPr>
            <a:spLocks/>
          </p:cNvSpPr>
          <p:nvPr/>
        </p:nvSpPr>
        <p:spPr bwMode="auto">
          <a:xfrm>
            <a:off x="5102225" y="2003425"/>
            <a:ext cx="233363" cy="1087438"/>
          </a:xfrm>
          <a:custGeom>
            <a:avLst/>
            <a:gdLst>
              <a:gd name="T0" fmla="*/ 112 w 147"/>
              <a:gd name="T1" fmla="*/ 333 h 685"/>
              <a:gd name="T2" fmla="*/ 80 w 147"/>
              <a:gd name="T3" fmla="*/ 384 h 685"/>
              <a:gd name="T4" fmla="*/ 61 w 147"/>
              <a:gd name="T5" fmla="*/ 419 h 685"/>
              <a:gd name="T6" fmla="*/ 45 w 147"/>
              <a:gd name="T7" fmla="*/ 458 h 685"/>
              <a:gd name="T8" fmla="*/ 37 w 147"/>
              <a:gd name="T9" fmla="*/ 497 h 685"/>
              <a:gd name="T10" fmla="*/ 34 w 147"/>
              <a:gd name="T11" fmla="*/ 540 h 685"/>
              <a:gd name="T12" fmla="*/ 40 w 147"/>
              <a:gd name="T13" fmla="*/ 585 h 685"/>
              <a:gd name="T14" fmla="*/ 54 w 147"/>
              <a:gd name="T15" fmla="*/ 634 h 685"/>
              <a:gd name="T16" fmla="*/ 40 w 147"/>
              <a:gd name="T17" fmla="*/ 685 h 685"/>
              <a:gd name="T18" fmla="*/ 31 w 147"/>
              <a:gd name="T19" fmla="*/ 668 h 685"/>
              <a:gd name="T20" fmla="*/ 19 w 147"/>
              <a:gd name="T21" fmla="*/ 634 h 685"/>
              <a:gd name="T22" fmla="*/ 6 w 147"/>
              <a:gd name="T23" fmla="*/ 587 h 685"/>
              <a:gd name="T24" fmla="*/ 0 w 147"/>
              <a:gd name="T25" fmla="*/ 526 h 685"/>
              <a:gd name="T26" fmla="*/ 7 w 147"/>
              <a:gd name="T27" fmla="*/ 472 h 685"/>
              <a:gd name="T28" fmla="*/ 21 w 147"/>
              <a:gd name="T29" fmla="*/ 423 h 685"/>
              <a:gd name="T30" fmla="*/ 41 w 147"/>
              <a:gd name="T31" fmla="*/ 379 h 685"/>
              <a:gd name="T32" fmla="*/ 72 w 147"/>
              <a:gd name="T33" fmla="*/ 328 h 685"/>
              <a:gd name="T34" fmla="*/ 90 w 147"/>
              <a:gd name="T35" fmla="*/ 302 h 685"/>
              <a:gd name="T36" fmla="*/ 104 w 147"/>
              <a:gd name="T37" fmla="*/ 274 h 685"/>
              <a:gd name="T38" fmla="*/ 112 w 147"/>
              <a:gd name="T39" fmla="*/ 242 h 685"/>
              <a:gd name="T40" fmla="*/ 115 w 147"/>
              <a:gd name="T41" fmla="*/ 206 h 685"/>
              <a:gd name="T42" fmla="*/ 114 w 147"/>
              <a:gd name="T43" fmla="*/ 168 h 685"/>
              <a:gd name="T44" fmla="*/ 108 w 147"/>
              <a:gd name="T45" fmla="*/ 129 h 685"/>
              <a:gd name="T46" fmla="*/ 90 w 147"/>
              <a:gd name="T47" fmla="*/ 55 h 685"/>
              <a:gd name="T48" fmla="*/ 105 w 147"/>
              <a:gd name="T49" fmla="*/ 0 h 685"/>
              <a:gd name="T50" fmla="*/ 118 w 147"/>
              <a:gd name="T51" fmla="*/ 34 h 685"/>
              <a:gd name="T52" fmla="*/ 135 w 147"/>
              <a:gd name="T53" fmla="*/ 95 h 685"/>
              <a:gd name="T54" fmla="*/ 143 w 147"/>
              <a:gd name="T55" fmla="*/ 140 h 685"/>
              <a:gd name="T56" fmla="*/ 147 w 147"/>
              <a:gd name="T57" fmla="*/ 186 h 685"/>
              <a:gd name="T58" fmla="*/ 146 w 147"/>
              <a:gd name="T59" fmla="*/ 232 h 685"/>
              <a:gd name="T60" fmla="*/ 139 w 147"/>
              <a:gd name="T61" fmla="*/ 276 h 685"/>
              <a:gd name="T62" fmla="*/ 124 w 147"/>
              <a:gd name="T63" fmla="*/ 316 h 685"/>
              <a:gd name="T64" fmla="*/ 112 w 147"/>
              <a:gd name="T65" fmla="*/ 333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7" h="685">
                <a:moveTo>
                  <a:pt x="112" y="333"/>
                </a:moveTo>
                <a:lnTo>
                  <a:pt x="112" y="333"/>
                </a:lnTo>
                <a:lnTo>
                  <a:pt x="90" y="367"/>
                </a:lnTo>
                <a:lnTo>
                  <a:pt x="80" y="384"/>
                </a:lnTo>
                <a:lnTo>
                  <a:pt x="70" y="400"/>
                </a:lnTo>
                <a:lnTo>
                  <a:pt x="61" y="419"/>
                </a:lnTo>
                <a:lnTo>
                  <a:pt x="52" y="438"/>
                </a:lnTo>
                <a:lnTo>
                  <a:pt x="45" y="458"/>
                </a:lnTo>
                <a:lnTo>
                  <a:pt x="40" y="477"/>
                </a:lnTo>
                <a:lnTo>
                  <a:pt x="37" y="497"/>
                </a:lnTo>
                <a:lnTo>
                  <a:pt x="34" y="518"/>
                </a:lnTo>
                <a:lnTo>
                  <a:pt x="34" y="540"/>
                </a:lnTo>
                <a:lnTo>
                  <a:pt x="35" y="563"/>
                </a:lnTo>
                <a:lnTo>
                  <a:pt x="40" y="585"/>
                </a:lnTo>
                <a:lnTo>
                  <a:pt x="45" y="609"/>
                </a:lnTo>
                <a:lnTo>
                  <a:pt x="54" y="634"/>
                </a:lnTo>
                <a:lnTo>
                  <a:pt x="66" y="659"/>
                </a:lnTo>
                <a:lnTo>
                  <a:pt x="40" y="685"/>
                </a:lnTo>
                <a:lnTo>
                  <a:pt x="40" y="685"/>
                </a:lnTo>
                <a:lnTo>
                  <a:pt x="31" y="668"/>
                </a:lnTo>
                <a:lnTo>
                  <a:pt x="24" y="651"/>
                </a:lnTo>
                <a:lnTo>
                  <a:pt x="19" y="634"/>
                </a:lnTo>
                <a:lnTo>
                  <a:pt x="13" y="617"/>
                </a:lnTo>
                <a:lnTo>
                  <a:pt x="6" y="587"/>
                </a:lnTo>
                <a:lnTo>
                  <a:pt x="2" y="556"/>
                </a:lnTo>
                <a:lnTo>
                  <a:pt x="0" y="526"/>
                </a:lnTo>
                <a:lnTo>
                  <a:pt x="3" y="498"/>
                </a:lnTo>
                <a:lnTo>
                  <a:pt x="7" y="472"/>
                </a:lnTo>
                <a:lnTo>
                  <a:pt x="13" y="447"/>
                </a:lnTo>
                <a:lnTo>
                  <a:pt x="21" y="423"/>
                </a:lnTo>
                <a:lnTo>
                  <a:pt x="30" y="400"/>
                </a:lnTo>
                <a:lnTo>
                  <a:pt x="41" y="379"/>
                </a:lnTo>
                <a:lnTo>
                  <a:pt x="51" y="361"/>
                </a:lnTo>
                <a:lnTo>
                  <a:pt x="72" y="328"/>
                </a:lnTo>
                <a:lnTo>
                  <a:pt x="90" y="302"/>
                </a:lnTo>
                <a:lnTo>
                  <a:pt x="90" y="302"/>
                </a:lnTo>
                <a:lnTo>
                  <a:pt x="98" y="288"/>
                </a:lnTo>
                <a:lnTo>
                  <a:pt x="104" y="274"/>
                </a:lnTo>
                <a:lnTo>
                  <a:pt x="110" y="259"/>
                </a:lnTo>
                <a:lnTo>
                  <a:pt x="112" y="242"/>
                </a:lnTo>
                <a:lnTo>
                  <a:pt x="115" y="224"/>
                </a:lnTo>
                <a:lnTo>
                  <a:pt x="115" y="206"/>
                </a:lnTo>
                <a:lnTo>
                  <a:pt x="115" y="188"/>
                </a:lnTo>
                <a:lnTo>
                  <a:pt x="114" y="168"/>
                </a:lnTo>
                <a:lnTo>
                  <a:pt x="111" y="148"/>
                </a:lnTo>
                <a:lnTo>
                  <a:pt x="108" y="129"/>
                </a:lnTo>
                <a:lnTo>
                  <a:pt x="100" y="91"/>
                </a:lnTo>
                <a:lnTo>
                  <a:pt x="90" y="55"/>
                </a:lnTo>
                <a:lnTo>
                  <a:pt x="77" y="22"/>
                </a:lnTo>
                <a:lnTo>
                  <a:pt x="105" y="0"/>
                </a:lnTo>
                <a:lnTo>
                  <a:pt x="105" y="0"/>
                </a:lnTo>
                <a:lnTo>
                  <a:pt x="118" y="34"/>
                </a:lnTo>
                <a:lnTo>
                  <a:pt x="129" y="74"/>
                </a:lnTo>
                <a:lnTo>
                  <a:pt x="135" y="95"/>
                </a:lnTo>
                <a:lnTo>
                  <a:pt x="139" y="118"/>
                </a:lnTo>
                <a:lnTo>
                  <a:pt x="143" y="140"/>
                </a:lnTo>
                <a:lnTo>
                  <a:pt x="146" y="164"/>
                </a:lnTo>
                <a:lnTo>
                  <a:pt x="147" y="186"/>
                </a:lnTo>
                <a:lnTo>
                  <a:pt x="147" y="210"/>
                </a:lnTo>
                <a:lnTo>
                  <a:pt x="146" y="232"/>
                </a:lnTo>
                <a:lnTo>
                  <a:pt x="143" y="255"/>
                </a:lnTo>
                <a:lnTo>
                  <a:pt x="139" y="276"/>
                </a:lnTo>
                <a:lnTo>
                  <a:pt x="132" y="297"/>
                </a:lnTo>
                <a:lnTo>
                  <a:pt x="124" y="316"/>
                </a:lnTo>
                <a:lnTo>
                  <a:pt x="112" y="333"/>
                </a:lnTo>
                <a:lnTo>
                  <a:pt x="112" y="3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09" name="Freeform 1069"/>
          <p:cNvSpPr>
            <a:spLocks noEditPoints="1"/>
          </p:cNvSpPr>
          <p:nvPr/>
        </p:nvSpPr>
        <p:spPr bwMode="auto">
          <a:xfrm>
            <a:off x="5395913" y="1830388"/>
            <a:ext cx="4762" cy="339725"/>
          </a:xfrm>
          <a:custGeom>
            <a:avLst/>
            <a:gdLst>
              <a:gd name="T0" fmla="*/ 0 w 3"/>
              <a:gd name="T1" fmla="*/ 196 h 214"/>
              <a:gd name="T2" fmla="*/ 0 w 3"/>
              <a:gd name="T3" fmla="*/ 214 h 214"/>
              <a:gd name="T4" fmla="*/ 3 w 3"/>
              <a:gd name="T5" fmla="*/ 214 h 214"/>
              <a:gd name="T6" fmla="*/ 3 w 3"/>
              <a:gd name="T7" fmla="*/ 196 h 214"/>
              <a:gd name="T8" fmla="*/ 0 w 3"/>
              <a:gd name="T9" fmla="*/ 196 h 214"/>
              <a:gd name="T10" fmla="*/ 0 w 3"/>
              <a:gd name="T11" fmla="*/ 157 h 214"/>
              <a:gd name="T12" fmla="*/ 0 w 3"/>
              <a:gd name="T13" fmla="*/ 185 h 214"/>
              <a:gd name="T14" fmla="*/ 3 w 3"/>
              <a:gd name="T15" fmla="*/ 185 h 214"/>
              <a:gd name="T16" fmla="*/ 3 w 3"/>
              <a:gd name="T17" fmla="*/ 157 h 214"/>
              <a:gd name="T18" fmla="*/ 0 w 3"/>
              <a:gd name="T19" fmla="*/ 157 h 214"/>
              <a:gd name="T20" fmla="*/ 0 w 3"/>
              <a:gd name="T21" fmla="*/ 117 h 214"/>
              <a:gd name="T22" fmla="*/ 0 w 3"/>
              <a:gd name="T23" fmla="*/ 145 h 214"/>
              <a:gd name="T24" fmla="*/ 3 w 3"/>
              <a:gd name="T25" fmla="*/ 145 h 214"/>
              <a:gd name="T26" fmla="*/ 3 w 3"/>
              <a:gd name="T27" fmla="*/ 117 h 214"/>
              <a:gd name="T28" fmla="*/ 0 w 3"/>
              <a:gd name="T29" fmla="*/ 117 h 214"/>
              <a:gd name="T30" fmla="*/ 0 w 3"/>
              <a:gd name="T31" fmla="*/ 78 h 214"/>
              <a:gd name="T32" fmla="*/ 0 w 3"/>
              <a:gd name="T33" fmla="*/ 106 h 214"/>
              <a:gd name="T34" fmla="*/ 3 w 3"/>
              <a:gd name="T35" fmla="*/ 106 h 214"/>
              <a:gd name="T36" fmla="*/ 3 w 3"/>
              <a:gd name="T37" fmla="*/ 78 h 214"/>
              <a:gd name="T38" fmla="*/ 0 w 3"/>
              <a:gd name="T39" fmla="*/ 78 h 214"/>
              <a:gd name="T40" fmla="*/ 0 w 3"/>
              <a:gd name="T41" fmla="*/ 39 h 214"/>
              <a:gd name="T42" fmla="*/ 0 w 3"/>
              <a:gd name="T43" fmla="*/ 67 h 214"/>
              <a:gd name="T44" fmla="*/ 3 w 3"/>
              <a:gd name="T45" fmla="*/ 67 h 214"/>
              <a:gd name="T46" fmla="*/ 3 w 3"/>
              <a:gd name="T47" fmla="*/ 39 h 214"/>
              <a:gd name="T48" fmla="*/ 0 w 3"/>
              <a:gd name="T49" fmla="*/ 39 h 214"/>
              <a:gd name="T50" fmla="*/ 0 w 3"/>
              <a:gd name="T51" fmla="*/ 0 h 214"/>
              <a:gd name="T52" fmla="*/ 0 w 3"/>
              <a:gd name="T53" fmla="*/ 28 h 214"/>
              <a:gd name="T54" fmla="*/ 3 w 3"/>
              <a:gd name="T55" fmla="*/ 28 h 214"/>
              <a:gd name="T56" fmla="*/ 3 w 3"/>
              <a:gd name="T57" fmla="*/ 0 h 214"/>
              <a:gd name="T58" fmla="*/ 0 w 3"/>
              <a:gd name="T5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" h="214">
                <a:moveTo>
                  <a:pt x="0" y="196"/>
                </a:moveTo>
                <a:lnTo>
                  <a:pt x="0" y="214"/>
                </a:lnTo>
                <a:lnTo>
                  <a:pt x="3" y="214"/>
                </a:lnTo>
                <a:lnTo>
                  <a:pt x="3" y="196"/>
                </a:lnTo>
                <a:lnTo>
                  <a:pt x="0" y="196"/>
                </a:lnTo>
                <a:close/>
                <a:moveTo>
                  <a:pt x="0" y="157"/>
                </a:moveTo>
                <a:lnTo>
                  <a:pt x="0" y="185"/>
                </a:lnTo>
                <a:lnTo>
                  <a:pt x="3" y="185"/>
                </a:lnTo>
                <a:lnTo>
                  <a:pt x="3" y="157"/>
                </a:lnTo>
                <a:lnTo>
                  <a:pt x="0" y="157"/>
                </a:lnTo>
                <a:close/>
                <a:moveTo>
                  <a:pt x="0" y="117"/>
                </a:moveTo>
                <a:lnTo>
                  <a:pt x="0" y="145"/>
                </a:lnTo>
                <a:lnTo>
                  <a:pt x="3" y="145"/>
                </a:lnTo>
                <a:lnTo>
                  <a:pt x="3" y="117"/>
                </a:lnTo>
                <a:lnTo>
                  <a:pt x="0" y="117"/>
                </a:lnTo>
                <a:close/>
                <a:moveTo>
                  <a:pt x="0" y="78"/>
                </a:moveTo>
                <a:lnTo>
                  <a:pt x="0" y="106"/>
                </a:lnTo>
                <a:lnTo>
                  <a:pt x="3" y="106"/>
                </a:lnTo>
                <a:lnTo>
                  <a:pt x="3" y="78"/>
                </a:lnTo>
                <a:lnTo>
                  <a:pt x="0" y="78"/>
                </a:lnTo>
                <a:close/>
                <a:moveTo>
                  <a:pt x="0" y="39"/>
                </a:moveTo>
                <a:lnTo>
                  <a:pt x="0" y="67"/>
                </a:lnTo>
                <a:lnTo>
                  <a:pt x="3" y="67"/>
                </a:lnTo>
                <a:lnTo>
                  <a:pt x="3" y="39"/>
                </a:lnTo>
                <a:lnTo>
                  <a:pt x="0" y="39"/>
                </a:lnTo>
                <a:close/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10" name="Freeform 1070"/>
          <p:cNvSpPr>
            <a:spLocks/>
          </p:cNvSpPr>
          <p:nvPr/>
        </p:nvSpPr>
        <p:spPr bwMode="auto">
          <a:xfrm>
            <a:off x="5395913" y="2141538"/>
            <a:ext cx="4762" cy="28575"/>
          </a:xfrm>
          <a:custGeom>
            <a:avLst/>
            <a:gdLst>
              <a:gd name="T0" fmla="*/ 0 w 3"/>
              <a:gd name="T1" fmla="*/ 0 h 18"/>
              <a:gd name="T2" fmla="*/ 0 w 3"/>
              <a:gd name="T3" fmla="*/ 18 h 18"/>
              <a:gd name="T4" fmla="*/ 3 w 3"/>
              <a:gd name="T5" fmla="*/ 18 h 18"/>
              <a:gd name="T6" fmla="*/ 3 w 3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8">
                <a:moveTo>
                  <a:pt x="0" y="0"/>
                </a:moveTo>
                <a:lnTo>
                  <a:pt x="0" y="18"/>
                </a:lnTo>
                <a:lnTo>
                  <a:pt x="3" y="1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11" name="Freeform 1071"/>
          <p:cNvSpPr>
            <a:spLocks/>
          </p:cNvSpPr>
          <p:nvPr/>
        </p:nvSpPr>
        <p:spPr bwMode="auto">
          <a:xfrm>
            <a:off x="5395913" y="2079625"/>
            <a:ext cx="4762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12" name="Freeform 1072"/>
          <p:cNvSpPr>
            <a:spLocks/>
          </p:cNvSpPr>
          <p:nvPr/>
        </p:nvSpPr>
        <p:spPr bwMode="auto">
          <a:xfrm>
            <a:off x="5395913" y="2016125"/>
            <a:ext cx="4762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13" name="Freeform 1073"/>
          <p:cNvSpPr>
            <a:spLocks/>
          </p:cNvSpPr>
          <p:nvPr/>
        </p:nvSpPr>
        <p:spPr bwMode="auto">
          <a:xfrm>
            <a:off x="5395913" y="1954213"/>
            <a:ext cx="4762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14" name="Freeform 1074"/>
          <p:cNvSpPr>
            <a:spLocks/>
          </p:cNvSpPr>
          <p:nvPr/>
        </p:nvSpPr>
        <p:spPr bwMode="auto">
          <a:xfrm>
            <a:off x="5395913" y="1892300"/>
            <a:ext cx="4762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15" name="Freeform 1075"/>
          <p:cNvSpPr>
            <a:spLocks/>
          </p:cNvSpPr>
          <p:nvPr/>
        </p:nvSpPr>
        <p:spPr bwMode="auto">
          <a:xfrm>
            <a:off x="5395913" y="1830388"/>
            <a:ext cx="4762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16" name="Freeform 1076"/>
          <p:cNvSpPr>
            <a:spLocks noEditPoints="1"/>
          </p:cNvSpPr>
          <p:nvPr/>
        </p:nvSpPr>
        <p:spPr bwMode="auto">
          <a:xfrm>
            <a:off x="4410075" y="2093913"/>
            <a:ext cx="3175" cy="347662"/>
          </a:xfrm>
          <a:custGeom>
            <a:avLst/>
            <a:gdLst>
              <a:gd name="T0" fmla="*/ 0 w 2"/>
              <a:gd name="T1" fmla="*/ 196 h 219"/>
              <a:gd name="T2" fmla="*/ 0 w 2"/>
              <a:gd name="T3" fmla="*/ 219 h 219"/>
              <a:gd name="T4" fmla="*/ 2 w 2"/>
              <a:gd name="T5" fmla="*/ 219 h 219"/>
              <a:gd name="T6" fmla="*/ 2 w 2"/>
              <a:gd name="T7" fmla="*/ 196 h 219"/>
              <a:gd name="T8" fmla="*/ 0 w 2"/>
              <a:gd name="T9" fmla="*/ 196 h 219"/>
              <a:gd name="T10" fmla="*/ 0 w 2"/>
              <a:gd name="T11" fmla="*/ 157 h 219"/>
              <a:gd name="T12" fmla="*/ 0 w 2"/>
              <a:gd name="T13" fmla="*/ 185 h 219"/>
              <a:gd name="T14" fmla="*/ 2 w 2"/>
              <a:gd name="T15" fmla="*/ 185 h 219"/>
              <a:gd name="T16" fmla="*/ 2 w 2"/>
              <a:gd name="T17" fmla="*/ 157 h 219"/>
              <a:gd name="T18" fmla="*/ 0 w 2"/>
              <a:gd name="T19" fmla="*/ 157 h 219"/>
              <a:gd name="T20" fmla="*/ 0 w 2"/>
              <a:gd name="T21" fmla="*/ 118 h 219"/>
              <a:gd name="T22" fmla="*/ 0 w 2"/>
              <a:gd name="T23" fmla="*/ 146 h 219"/>
              <a:gd name="T24" fmla="*/ 2 w 2"/>
              <a:gd name="T25" fmla="*/ 146 h 219"/>
              <a:gd name="T26" fmla="*/ 2 w 2"/>
              <a:gd name="T27" fmla="*/ 118 h 219"/>
              <a:gd name="T28" fmla="*/ 0 w 2"/>
              <a:gd name="T29" fmla="*/ 118 h 219"/>
              <a:gd name="T30" fmla="*/ 0 w 2"/>
              <a:gd name="T31" fmla="*/ 79 h 219"/>
              <a:gd name="T32" fmla="*/ 0 w 2"/>
              <a:gd name="T33" fmla="*/ 107 h 219"/>
              <a:gd name="T34" fmla="*/ 2 w 2"/>
              <a:gd name="T35" fmla="*/ 107 h 219"/>
              <a:gd name="T36" fmla="*/ 2 w 2"/>
              <a:gd name="T37" fmla="*/ 79 h 219"/>
              <a:gd name="T38" fmla="*/ 0 w 2"/>
              <a:gd name="T39" fmla="*/ 79 h 219"/>
              <a:gd name="T40" fmla="*/ 0 w 2"/>
              <a:gd name="T41" fmla="*/ 40 h 219"/>
              <a:gd name="T42" fmla="*/ 0 w 2"/>
              <a:gd name="T43" fmla="*/ 68 h 219"/>
              <a:gd name="T44" fmla="*/ 2 w 2"/>
              <a:gd name="T45" fmla="*/ 68 h 219"/>
              <a:gd name="T46" fmla="*/ 2 w 2"/>
              <a:gd name="T47" fmla="*/ 40 h 219"/>
              <a:gd name="T48" fmla="*/ 0 w 2"/>
              <a:gd name="T49" fmla="*/ 40 h 219"/>
              <a:gd name="T50" fmla="*/ 0 w 2"/>
              <a:gd name="T51" fmla="*/ 0 h 219"/>
              <a:gd name="T52" fmla="*/ 0 w 2"/>
              <a:gd name="T53" fmla="*/ 28 h 219"/>
              <a:gd name="T54" fmla="*/ 2 w 2"/>
              <a:gd name="T55" fmla="*/ 28 h 219"/>
              <a:gd name="T56" fmla="*/ 2 w 2"/>
              <a:gd name="T57" fmla="*/ 0 h 219"/>
              <a:gd name="T58" fmla="*/ 0 w 2"/>
              <a:gd name="T59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" h="219">
                <a:moveTo>
                  <a:pt x="0" y="196"/>
                </a:moveTo>
                <a:lnTo>
                  <a:pt x="0" y="219"/>
                </a:lnTo>
                <a:lnTo>
                  <a:pt x="2" y="219"/>
                </a:lnTo>
                <a:lnTo>
                  <a:pt x="2" y="196"/>
                </a:lnTo>
                <a:lnTo>
                  <a:pt x="0" y="196"/>
                </a:lnTo>
                <a:close/>
                <a:moveTo>
                  <a:pt x="0" y="157"/>
                </a:moveTo>
                <a:lnTo>
                  <a:pt x="0" y="185"/>
                </a:lnTo>
                <a:lnTo>
                  <a:pt x="2" y="185"/>
                </a:lnTo>
                <a:lnTo>
                  <a:pt x="2" y="157"/>
                </a:lnTo>
                <a:lnTo>
                  <a:pt x="0" y="157"/>
                </a:lnTo>
                <a:close/>
                <a:moveTo>
                  <a:pt x="0" y="118"/>
                </a:moveTo>
                <a:lnTo>
                  <a:pt x="0" y="146"/>
                </a:lnTo>
                <a:lnTo>
                  <a:pt x="2" y="146"/>
                </a:lnTo>
                <a:lnTo>
                  <a:pt x="2" y="118"/>
                </a:lnTo>
                <a:lnTo>
                  <a:pt x="0" y="118"/>
                </a:lnTo>
                <a:close/>
                <a:moveTo>
                  <a:pt x="0" y="79"/>
                </a:moveTo>
                <a:lnTo>
                  <a:pt x="0" y="107"/>
                </a:lnTo>
                <a:lnTo>
                  <a:pt x="2" y="107"/>
                </a:lnTo>
                <a:lnTo>
                  <a:pt x="2" y="79"/>
                </a:lnTo>
                <a:lnTo>
                  <a:pt x="0" y="79"/>
                </a:lnTo>
                <a:close/>
                <a:moveTo>
                  <a:pt x="0" y="40"/>
                </a:moveTo>
                <a:lnTo>
                  <a:pt x="0" y="68"/>
                </a:lnTo>
                <a:lnTo>
                  <a:pt x="2" y="68"/>
                </a:lnTo>
                <a:lnTo>
                  <a:pt x="2" y="40"/>
                </a:lnTo>
                <a:lnTo>
                  <a:pt x="0" y="40"/>
                </a:lnTo>
                <a:close/>
                <a:moveTo>
                  <a:pt x="0" y="0"/>
                </a:moveTo>
                <a:lnTo>
                  <a:pt x="0" y="28"/>
                </a:lnTo>
                <a:lnTo>
                  <a:pt x="2" y="28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17" name="Freeform 1077"/>
          <p:cNvSpPr>
            <a:spLocks/>
          </p:cNvSpPr>
          <p:nvPr/>
        </p:nvSpPr>
        <p:spPr bwMode="auto">
          <a:xfrm>
            <a:off x="4410075" y="2405063"/>
            <a:ext cx="3175" cy="36512"/>
          </a:xfrm>
          <a:custGeom>
            <a:avLst/>
            <a:gdLst>
              <a:gd name="T0" fmla="*/ 0 w 2"/>
              <a:gd name="T1" fmla="*/ 0 h 23"/>
              <a:gd name="T2" fmla="*/ 0 w 2"/>
              <a:gd name="T3" fmla="*/ 23 h 23"/>
              <a:gd name="T4" fmla="*/ 2 w 2"/>
              <a:gd name="T5" fmla="*/ 23 h 23"/>
              <a:gd name="T6" fmla="*/ 2 w 2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3">
                <a:moveTo>
                  <a:pt x="0" y="0"/>
                </a:moveTo>
                <a:lnTo>
                  <a:pt x="0" y="23"/>
                </a:lnTo>
                <a:lnTo>
                  <a:pt x="2" y="23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18" name="Freeform 1078"/>
          <p:cNvSpPr>
            <a:spLocks/>
          </p:cNvSpPr>
          <p:nvPr/>
        </p:nvSpPr>
        <p:spPr bwMode="auto">
          <a:xfrm>
            <a:off x="4410075" y="2343150"/>
            <a:ext cx="3175" cy="44450"/>
          </a:xfrm>
          <a:custGeom>
            <a:avLst/>
            <a:gdLst>
              <a:gd name="T0" fmla="*/ 0 w 2"/>
              <a:gd name="T1" fmla="*/ 0 h 28"/>
              <a:gd name="T2" fmla="*/ 0 w 2"/>
              <a:gd name="T3" fmla="*/ 28 h 28"/>
              <a:gd name="T4" fmla="*/ 2 w 2"/>
              <a:gd name="T5" fmla="*/ 28 h 28"/>
              <a:gd name="T6" fmla="*/ 2 w 2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8">
                <a:moveTo>
                  <a:pt x="0" y="0"/>
                </a:moveTo>
                <a:lnTo>
                  <a:pt x="0" y="28"/>
                </a:lnTo>
                <a:lnTo>
                  <a:pt x="2" y="28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19" name="Freeform 1079"/>
          <p:cNvSpPr>
            <a:spLocks/>
          </p:cNvSpPr>
          <p:nvPr/>
        </p:nvSpPr>
        <p:spPr bwMode="auto">
          <a:xfrm>
            <a:off x="4410075" y="2281238"/>
            <a:ext cx="3175" cy="44450"/>
          </a:xfrm>
          <a:custGeom>
            <a:avLst/>
            <a:gdLst>
              <a:gd name="T0" fmla="*/ 0 w 2"/>
              <a:gd name="T1" fmla="*/ 0 h 28"/>
              <a:gd name="T2" fmla="*/ 0 w 2"/>
              <a:gd name="T3" fmla="*/ 28 h 28"/>
              <a:gd name="T4" fmla="*/ 2 w 2"/>
              <a:gd name="T5" fmla="*/ 28 h 28"/>
              <a:gd name="T6" fmla="*/ 2 w 2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8">
                <a:moveTo>
                  <a:pt x="0" y="0"/>
                </a:moveTo>
                <a:lnTo>
                  <a:pt x="0" y="28"/>
                </a:lnTo>
                <a:lnTo>
                  <a:pt x="2" y="28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20" name="Freeform 1080"/>
          <p:cNvSpPr>
            <a:spLocks/>
          </p:cNvSpPr>
          <p:nvPr/>
        </p:nvSpPr>
        <p:spPr bwMode="auto">
          <a:xfrm>
            <a:off x="4410075" y="2219325"/>
            <a:ext cx="3175" cy="44450"/>
          </a:xfrm>
          <a:custGeom>
            <a:avLst/>
            <a:gdLst>
              <a:gd name="T0" fmla="*/ 0 w 2"/>
              <a:gd name="T1" fmla="*/ 0 h 28"/>
              <a:gd name="T2" fmla="*/ 0 w 2"/>
              <a:gd name="T3" fmla="*/ 28 h 28"/>
              <a:gd name="T4" fmla="*/ 2 w 2"/>
              <a:gd name="T5" fmla="*/ 28 h 28"/>
              <a:gd name="T6" fmla="*/ 2 w 2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8">
                <a:moveTo>
                  <a:pt x="0" y="0"/>
                </a:moveTo>
                <a:lnTo>
                  <a:pt x="0" y="28"/>
                </a:lnTo>
                <a:lnTo>
                  <a:pt x="2" y="28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21" name="Freeform 1081"/>
          <p:cNvSpPr>
            <a:spLocks/>
          </p:cNvSpPr>
          <p:nvPr/>
        </p:nvSpPr>
        <p:spPr bwMode="auto">
          <a:xfrm>
            <a:off x="4410075" y="2157413"/>
            <a:ext cx="3175" cy="44450"/>
          </a:xfrm>
          <a:custGeom>
            <a:avLst/>
            <a:gdLst>
              <a:gd name="T0" fmla="*/ 0 w 2"/>
              <a:gd name="T1" fmla="*/ 0 h 28"/>
              <a:gd name="T2" fmla="*/ 0 w 2"/>
              <a:gd name="T3" fmla="*/ 28 h 28"/>
              <a:gd name="T4" fmla="*/ 2 w 2"/>
              <a:gd name="T5" fmla="*/ 28 h 28"/>
              <a:gd name="T6" fmla="*/ 2 w 2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8">
                <a:moveTo>
                  <a:pt x="0" y="0"/>
                </a:moveTo>
                <a:lnTo>
                  <a:pt x="0" y="28"/>
                </a:lnTo>
                <a:lnTo>
                  <a:pt x="2" y="28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22" name="Freeform 1082"/>
          <p:cNvSpPr>
            <a:spLocks/>
          </p:cNvSpPr>
          <p:nvPr/>
        </p:nvSpPr>
        <p:spPr bwMode="auto">
          <a:xfrm>
            <a:off x="4410075" y="2093913"/>
            <a:ext cx="3175" cy="44450"/>
          </a:xfrm>
          <a:custGeom>
            <a:avLst/>
            <a:gdLst>
              <a:gd name="T0" fmla="*/ 0 w 2"/>
              <a:gd name="T1" fmla="*/ 0 h 28"/>
              <a:gd name="T2" fmla="*/ 0 w 2"/>
              <a:gd name="T3" fmla="*/ 28 h 28"/>
              <a:gd name="T4" fmla="*/ 2 w 2"/>
              <a:gd name="T5" fmla="*/ 28 h 28"/>
              <a:gd name="T6" fmla="*/ 2 w 2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8">
                <a:moveTo>
                  <a:pt x="0" y="0"/>
                </a:moveTo>
                <a:lnTo>
                  <a:pt x="0" y="28"/>
                </a:lnTo>
                <a:lnTo>
                  <a:pt x="2" y="28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23" name="Freeform 1083"/>
          <p:cNvSpPr>
            <a:spLocks noEditPoints="1"/>
          </p:cNvSpPr>
          <p:nvPr/>
        </p:nvSpPr>
        <p:spPr bwMode="auto">
          <a:xfrm>
            <a:off x="2543175" y="3676650"/>
            <a:ext cx="204788" cy="187325"/>
          </a:xfrm>
          <a:custGeom>
            <a:avLst/>
            <a:gdLst>
              <a:gd name="T0" fmla="*/ 12 w 129"/>
              <a:gd name="T1" fmla="*/ 10 h 118"/>
              <a:gd name="T2" fmla="*/ 3 w 129"/>
              <a:gd name="T3" fmla="*/ 0 h 118"/>
              <a:gd name="T4" fmla="*/ 0 w 129"/>
              <a:gd name="T5" fmla="*/ 3 h 118"/>
              <a:gd name="T6" fmla="*/ 11 w 129"/>
              <a:gd name="T7" fmla="*/ 13 h 118"/>
              <a:gd name="T8" fmla="*/ 12 w 129"/>
              <a:gd name="T9" fmla="*/ 10 h 118"/>
              <a:gd name="T10" fmla="*/ 42 w 129"/>
              <a:gd name="T11" fmla="*/ 37 h 118"/>
              <a:gd name="T12" fmla="*/ 21 w 129"/>
              <a:gd name="T13" fmla="*/ 18 h 118"/>
              <a:gd name="T14" fmla="*/ 19 w 129"/>
              <a:gd name="T15" fmla="*/ 20 h 118"/>
              <a:gd name="T16" fmla="*/ 40 w 129"/>
              <a:gd name="T17" fmla="*/ 39 h 118"/>
              <a:gd name="T18" fmla="*/ 42 w 129"/>
              <a:gd name="T19" fmla="*/ 37 h 118"/>
              <a:gd name="T20" fmla="*/ 71 w 129"/>
              <a:gd name="T21" fmla="*/ 63 h 118"/>
              <a:gd name="T22" fmla="*/ 50 w 129"/>
              <a:gd name="T23" fmla="*/ 45 h 118"/>
              <a:gd name="T24" fmla="*/ 49 w 129"/>
              <a:gd name="T25" fmla="*/ 46 h 118"/>
              <a:gd name="T26" fmla="*/ 70 w 129"/>
              <a:gd name="T27" fmla="*/ 65 h 118"/>
              <a:gd name="T28" fmla="*/ 71 w 129"/>
              <a:gd name="T29" fmla="*/ 63 h 118"/>
              <a:gd name="T30" fmla="*/ 101 w 129"/>
              <a:gd name="T31" fmla="*/ 90 h 118"/>
              <a:gd name="T32" fmla="*/ 80 w 129"/>
              <a:gd name="T33" fmla="*/ 70 h 118"/>
              <a:gd name="T34" fmla="*/ 77 w 129"/>
              <a:gd name="T35" fmla="*/ 73 h 118"/>
              <a:gd name="T36" fmla="*/ 98 w 129"/>
              <a:gd name="T37" fmla="*/ 91 h 118"/>
              <a:gd name="T38" fmla="*/ 101 w 129"/>
              <a:gd name="T39" fmla="*/ 90 h 118"/>
              <a:gd name="T40" fmla="*/ 129 w 129"/>
              <a:gd name="T41" fmla="*/ 116 h 118"/>
              <a:gd name="T42" fmla="*/ 109 w 129"/>
              <a:gd name="T43" fmla="*/ 97 h 118"/>
              <a:gd name="T44" fmla="*/ 106 w 129"/>
              <a:gd name="T45" fmla="*/ 100 h 118"/>
              <a:gd name="T46" fmla="*/ 127 w 129"/>
              <a:gd name="T47" fmla="*/ 118 h 118"/>
              <a:gd name="T48" fmla="*/ 129 w 129"/>
              <a:gd name="T49" fmla="*/ 11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9" h="118">
                <a:moveTo>
                  <a:pt x="12" y="10"/>
                </a:moveTo>
                <a:lnTo>
                  <a:pt x="3" y="0"/>
                </a:lnTo>
                <a:lnTo>
                  <a:pt x="0" y="3"/>
                </a:lnTo>
                <a:lnTo>
                  <a:pt x="11" y="13"/>
                </a:lnTo>
                <a:lnTo>
                  <a:pt x="12" y="10"/>
                </a:lnTo>
                <a:close/>
                <a:moveTo>
                  <a:pt x="42" y="37"/>
                </a:moveTo>
                <a:lnTo>
                  <a:pt x="21" y="18"/>
                </a:lnTo>
                <a:lnTo>
                  <a:pt x="19" y="20"/>
                </a:lnTo>
                <a:lnTo>
                  <a:pt x="40" y="39"/>
                </a:lnTo>
                <a:lnTo>
                  <a:pt x="42" y="37"/>
                </a:lnTo>
                <a:close/>
                <a:moveTo>
                  <a:pt x="71" y="63"/>
                </a:moveTo>
                <a:lnTo>
                  <a:pt x="50" y="45"/>
                </a:lnTo>
                <a:lnTo>
                  <a:pt x="49" y="46"/>
                </a:lnTo>
                <a:lnTo>
                  <a:pt x="70" y="65"/>
                </a:lnTo>
                <a:lnTo>
                  <a:pt x="71" y="63"/>
                </a:lnTo>
                <a:close/>
                <a:moveTo>
                  <a:pt x="101" y="90"/>
                </a:moveTo>
                <a:lnTo>
                  <a:pt x="80" y="70"/>
                </a:lnTo>
                <a:lnTo>
                  <a:pt x="77" y="73"/>
                </a:lnTo>
                <a:lnTo>
                  <a:pt x="98" y="91"/>
                </a:lnTo>
                <a:lnTo>
                  <a:pt x="101" y="90"/>
                </a:lnTo>
                <a:close/>
                <a:moveTo>
                  <a:pt x="129" y="116"/>
                </a:moveTo>
                <a:lnTo>
                  <a:pt x="109" y="97"/>
                </a:lnTo>
                <a:lnTo>
                  <a:pt x="106" y="100"/>
                </a:lnTo>
                <a:lnTo>
                  <a:pt x="127" y="118"/>
                </a:lnTo>
                <a:lnTo>
                  <a:pt x="129" y="1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24" name="Freeform 1084"/>
          <p:cNvSpPr>
            <a:spLocks/>
          </p:cNvSpPr>
          <p:nvPr/>
        </p:nvSpPr>
        <p:spPr bwMode="auto">
          <a:xfrm>
            <a:off x="2543175" y="3676650"/>
            <a:ext cx="19050" cy="20638"/>
          </a:xfrm>
          <a:custGeom>
            <a:avLst/>
            <a:gdLst>
              <a:gd name="T0" fmla="*/ 12 w 12"/>
              <a:gd name="T1" fmla="*/ 10 h 13"/>
              <a:gd name="T2" fmla="*/ 3 w 12"/>
              <a:gd name="T3" fmla="*/ 0 h 13"/>
              <a:gd name="T4" fmla="*/ 0 w 12"/>
              <a:gd name="T5" fmla="*/ 3 h 13"/>
              <a:gd name="T6" fmla="*/ 11 w 12"/>
              <a:gd name="T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3">
                <a:moveTo>
                  <a:pt x="12" y="10"/>
                </a:moveTo>
                <a:lnTo>
                  <a:pt x="3" y="0"/>
                </a:lnTo>
                <a:lnTo>
                  <a:pt x="0" y="3"/>
                </a:lnTo>
                <a:lnTo>
                  <a:pt x="11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25" name="Freeform 1085"/>
          <p:cNvSpPr>
            <a:spLocks/>
          </p:cNvSpPr>
          <p:nvPr/>
        </p:nvSpPr>
        <p:spPr bwMode="auto">
          <a:xfrm>
            <a:off x="2573338" y="3705225"/>
            <a:ext cx="36512" cy="33338"/>
          </a:xfrm>
          <a:custGeom>
            <a:avLst/>
            <a:gdLst>
              <a:gd name="T0" fmla="*/ 23 w 23"/>
              <a:gd name="T1" fmla="*/ 19 h 21"/>
              <a:gd name="T2" fmla="*/ 2 w 23"/>
              <a:gd name="T3" fmla="*/ 0 h 21"/>
              <a:gd name="T4" fmla="*/ 0 w 23"/>
              <a:gd name="T5" fmla="*/ 2 h 21"/>
              <a:gd name="T6" fmla="*/ 21 w 23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21">
                <a:moveTo>
                  <a:pt x="23" y="19"/>
                </a:moveTo>
                <a:lnTo>
                  <a:pt x="2" y="0"/>
                </a:lnTo>
                <a:lnTo>
                  <a:pt x="0" y="2"/>
                </a:lnTo>
                <a:lnTo>
                  <a:pt x="21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26" name="Freeform 1086"/>
          <p:cNvSpPr>
            <a:spLocks/>
          </p:cNvSpPr>
          <p:nvPr/>
        </p:nvSpPr>
        <p:spPr bwMode="auto">
          <a:xfrm>
            <a:off x="2620963" y="3748088"/>
            <a:ext cx="34925" cy="31750"/>
          </a:xfrm>
          <a:custGeom>
            <a:avLst/>
            <a:gdLst>
              <a:gd name="T0" fmla="*/ 22 w 22"/>
              <a:gd name="T1" fmla="*/ 18 h 20"/>
              <a:gd name="T2" fmla="*/ 1 w 22"/>
              <a:gd name="T3" fmla="*/ 0 h 20"/>
              <a:gd name="T4" fmla="*/ 0 w 22"/>
              <a:gd name="T5" fmla="*/ 1 h 20"/>
              <a:gd name="T6" fmla="*/ 21 w 22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0">
                <a:moveTo>
                  <a:pt x="22" y="18"/>
                </a:moveTo>
                <a:lnTo>
                  <a:pt x="1" y="0"/>
                </a:lnTo>
                <a:lnTo>
                  <a:pt x="0" y="1"/>
                </a:lnTo>
                <a:lnTo>
                  <a:pt x="21" y="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27" name="Freeform 1087"/>
          <p:cNvSpPr>
            <a:spLocks/>
          </p:cNvSpPr>
          <p:nvPr/>
        </p:nvSpPr>
        <p:spPr bwMode="auto">
          <a:xfrm>
            <a:off x="2665413" y="3787775"/>
            <a:ext cx="38100" cy="33338"/>
          </a:xfrm>
          <a:custGeom>
            <a:avLst/>
            <a:gdLst>
              <a:gd name="T0" fmla="*/ 24 w 24"/>
              <a:gd name="T1" fmla="*/ 20 h 21"/>
              <a:gd name="T2" fmla="*/ 3 w 24"/>
              <a:gd name="T3" fmla="*/ 0 h 21"/>
              <a:gd name="T4" fmla="*/ 0 w 24"/>
              <a:gd name="T5" fmla="*/ 3 h 21"/>
              <a:gd name="T6" fmla="*/ 21 w 24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21">
                <a:moveTo>
                  <a:pt x="24" y="20"/>
                </a:moveTo>
                <a:lnTo>
                  <a:pt x="3" y="0"/>
                </a:lnTo>
                <a:lnTo>
                  <a:pt x="0" y="3"/>
                </a:lnTo>
                <a:lnTo>
                  <a:pt x="21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28" name="Freeform 1088"/>
          <p:cNvSpPr>
            <a:spLocks/>
          </p:cNvSpPr>
          <p:nvPr/>
        </p:nvSpPr>
        <p:spPr bwMode="auto">
          <a:xfrm>
            <a:off x="2711450" y="3830638"/>
            <a:ext cx="36513" cy="33337"/>
          </a:xfrm>
          <a:custGeom>
            <a:avLst/>
            <a:gdLst>
              <a:gd name="T0" fmla="*/ 23 w 23"/>
              <a:gd name="T1" fmla="*/ 19 h 21"/>
              <a:gd name="T2" fmla="*/ 3 w 23"/>
              <a:gd name="T3" fmla="*/ 0 h 21"/>
              <a:gd name="T4" fmla="*/ 0 w 23"/>
              <a:gd name="T5" fmla="*/ 3 h 21"/>
              <a:gd name="T6" fmla="*/ 21 w 23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21">
                <a:moveTo>
                  <a:pt x="23" y="19"/>
                </a:moveTo>
                <a:lnTo>
                  <a:pt x="3" y="0"/>
                </a:lnTo>
                <a:lnTo>
                  <a:pt x="0" y="3"/>
                </a:lnTo>
                <a:lnTo>
                  <a:pt x="21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29" name="Freeform 1089"/>
          <p:cNvSpPr>
            <a:spLocks/>
          </p:cNvSpPr>
          <p:nvPr/>
        </p:nvSpPr>
        <p:spPr bwMode="auto">
          <a:xfrm>
            <a:off x="2214563" y="4048125"/>
            <a:ext cx="358775" cy="325438"/>
          </a:xfrm>
          <a:custGeom>
            <a:avLst/>
            <a:gdLst>
              <a:gd name="T0" fmla="*/ 226 w 226"/>
              <a:gd name="T1" fmla="*/ 200 h 205"/>
              <a:gd name="T2" fmla="*/ 4 w 226"/>
              <a:gd name="T3" fmla="*/ 0 h 205"/>
              <a:gd name="T4" fmla="*/ 0 w 226"/>
              <a:gd name="T5" fmla="*/ 4 h 205"/>
              <a:gd name="T6" fmla="*/ 224 w 226"/>
              <a:gd name="T7" fmla="*/ 205 h 205"/>
              <a:gd name="T8" fmla="*/ 226 w 226"/>
              <a:gd name="T9" fmla="*/ 20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" h="205">
                <a:moveTo>
                  <a:pt x="226" y="200"/>
                </a:moveTo>
                <a:lnTo>
                  <a:pt x="4" y="0"/>
                </a:lnTo>
                <a:lnTo>
                  <a:pt x="0" y="4"/>
                </a:lnTo>
                <a:lnTo>
                  <a:pt x="224" y="205"/>
                </a:lnTo>
                <a:lnTo>
                  <a:pt x="226" y="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30" name="Freeform 1090"/>
          <p:cNvSpPr>
            <a:spLocks/>
          </p:cNvSpPr>
          <p:nvPr/>
        </p:nvSpPr>
        <p:spPr bwMode="auto">
          <a:xfrm>
            <a:off x="2214563" y="4048125"/>
            <a:ext cx="358775" cy="325438"/>
          </a:xfrm>
          <a:custGeom>
            <a:avLst/>
            <a:gdLst>
              <a:gd name="T0" fmla="*/ 226 w 226"/>
              <a:gd name="T1" fmla="*/ 200 h 205"/>
              <a:gd name="T2" fmla="*/ 4 w 226"/>
              <a:gd name="T3" fmla="*/ 0 h 205"/>
              <a:gd name="T4" fmla="*/ 0 w 226"/>
              <a:gd name="T5" fmla="*/ 4 h 205"/>
              <a:gd name="T6" fmla="*/ 224 w 226"/>
              <a:gd name="T7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6" h="205">
                <a:moveTo>
                  <a:pt x="226" y="200"/>
                </a:moveTo>
                <a:lnTo>
                  <a:pt x="4" y="0"/>
                </a:lnTo>
                <a:lnTo>
                  <a:pt x="0" y="4"/>
                </a:lnTo>
                <a:lnTo>
                  <a:pt x="224" y="20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31" name="Freeform 1091"/>
          <p:cNvSpPr>
            <a:spLocks/>
          </p:cNvSpPr>
          <p:nvPr/>
        </p:nvSpPr>
        <p:spPr bwMode="auto">
          <a:xfrm>
            <a:off x="2051050" y="3895725"/>
            <a:ext cx="149225" cy="136525"/>
          </a:xfrm>
          <a:custGeom>
            <a:avLst/>
            <a:gdLst>
              <a:gd name="T0" fmla="*/ 94 w 94"/>
              <a:gd name="T1" fmla="*/ 82 h 86"/>
              <a:gd name="T2" fmla="*/ 5 w 94"/>
              <a:gd name="T3" fmla="*/ 0 h 86"/>
              <a:gd name="T4" fmla="*/ 0 w 94"/>
              <a:gd name="T5" fmla="*/ 4 h 86"/>
              <a:gd name="T6" fmla="*/ 90 w 94"/>
              <a:gd name="T7" fmla="*/ 86 h 86"/>
              <a:gd name="T8" fmla="*/ 94 w 94"/>
              <a:gd name="T9" fmla="*/ 8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6">
                <a:moveTo>
                  <a:pt x="94" y="82"/>
                </a:moveTo>
                <a:lnTo>
                  <a:pt x="5" y="0"/>
                </a:lnTo>
                <a:lnTo>
                  <a:pt x="0" y="4"/>
                </a:lnTo>
                <a:lnTo>
                  <a:pt x="90" y="86"/>
                </a:lnTo>
                <a:lnTo>
                  <a:pt x="94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32" name="Freeform 1092"/>
          <p:cNvSpPr>
            <a:spLocks/>
          </p:cNvSpPr>
          <p:nvPr/>
        </p:nvSpPr>
        <p:spPr bwMode="auto">
          <a:xfrm>
            <a:off x="2051050" y="3895725"/>
            <a:ext cx="149225" cy="136525"/>
          </a:xfrm>
          <a:custGeom>
            <a:avLst/>
            <a:gdLst>
              <a:gd name="T0" fmla="*/ 94 w 94"/>
              <a:gd name="T1" fmla="*/ 82 h 86"/>
              <a:gd name="T2" fmla="*/ 5 w 94"/>
              <a:gd name="T3" fmla="*/ 0 h 86"/>
              <a:gd name="T4" fmla="*/ 0 w 94"/>
              <a:gd name="T5" fmla="*/ 4 h 86"/>
              <a:gd name="T6" fmla="*/ 90 w 94"/>
              <a:gd name="T7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86">
                <a:moveTo>
                  <a:pt x="94" y="82"/>
                </a:moveTo>
                <a:lnTo>
                  <a:pt x="5" y="0"/>
                </a:lnTo>
                <a:lnTo>
                  <a:pt x="0" y="4"/>
                </a:lnTo>
                <a:lnTo>
                  <a:pt x="90" y="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33" name="Freeform 1093"/>
          <p:cNvSpPr>
            <a:spLocks/>
          </p:cNvSpPr>
          <p:nvPr/>
        </p:nvSpPr>
        <p:spPr bwMode="auto">
          <a:xfrm>
            <a:off x="2016125" y="3863975"/>
            <a:ext cx="61913" cy="57150"/>
          </a:xfrm>
          <a:custGeom>
            <a:avLst/>
            <a:gdLst>
              <a:gd name="T0" fmla="*/ 13 w 39"/>
              <a:gd name="T1" fmla="*/ 18 h 36"/>
              <a:gd name="T2" fmla="*/ 13 w 39"/>
              <a:gd name="T3" fmla="*/ 18 h 36"/>
              <a:gd name="T4" fmla="*/ 22 w 39"/>
              <a:gd name="T5" fmla="*/ 36 h 36"/>
              <a:gd name="T6" fmla="*/ 39 w 39"/>
              <a:gd name="T7" fmla="*/ 18 h 36"/>
              <a:gd name="T8" fmla="*/ 39 w 39"/>
              <a:gd name="T9" fmla="*/ 18 h 36"/>
              <a:gd name="T10" fmla="*/ 20 w 39"/>
              <a:gd name="T11" fmla="*/ 11 h 36"/>
              <a:gd name="T12" fmla="*/ 20 w 39"/>
              <a:gd name="T13" fmla="*/ 11 h 36"/>
              <a:gd name="T14" fmla="*/ 8 w 39"/>
              <a:gd name="T15" fmla="*/ 5 h 36"/>
              <a:gd name="T16" fmla="*/ 0 w 39"/>
              <a:gd name="T17" fmla="*/ 0 h 36"/>
              <a:gd name="T18" fmla="*/ 0 w 39"/>
              <a:gd name="T19" fmla="*/ 0 h 36"/>
              <a:gd name="T20" fmla="*/ 6 w 39"/>
              <a:gd name="T21" fmla="*/ 7 h 36"/>
              <a:gd name="T22" fmla="*/ 13 w 39"/>
              <a:gd name="T23" fmla="*/ 18 h 36"/>
              <a:gd name="T24" fmla="*/ 13 w 39"/>
              <a:gd name="T25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36">
                <a:moveTo>
                  <a:pt x="13" y="18"/>
                </a:moveTo>
                <a:lnTo>
                  <a:pt x="13" y="18"/>
                </a:lnTo>
                <a:lnTo>
                  <a:pt x="22" y="36"/>
                </a:lnTo>
                <a:lnTo>
                  <a:pt x="39" y="18"/>
                </a:lnTo>
                <a:lnTo>
                  <a:pt x="39" y="18"/>
                </a:lnTo>
                <a:lnTo>
                  <a:pt x="20" y="11"/>
                </a:lnTo>
                <a:lnTo>
                  <a:pt x="20" y="11"/>
                </a:lnTo>
                <a:lnTo>
                  <a:pt x="8" y="5"/>
                </a:lnTo>
                <a:lnTo>
                  <a:pt x="0" y="0"/>
                </a:lnTo>
                <a:lnTo>
                  <a:pt x="0" y="0"/>
                </a:lnTo>
                <a:lnTo>
                  <a:pt x="6" y="7"/>
                </a:lnTo>
                <a:lnTo>
                  <a:pt x="13" y="18"/>
                </a:lnTo>
                <a:lnTo>
                  <a:pt x="13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34" name="Freeform 1094"/>
          <p:cNvSpPr>
            <a:spLocks/>
          </p:cNvSpPr>
          <p:nvPr/>
        </p:nvSpPr>
        <p:spPr bwMode="auto">
          <a:xfrm>
            <a:off x="2173288" y="4006850"/>
            <a:ext cx="63500" cy="57150"/>
          </a:xfrm>
          <a:custGeom>
            <a:avLst/>
            <a:gdLst>
              <a:gd name="T0" fmla="*/ 27 w 40"/>
              <a:gd name="T1" fmla="*/ 18 h 36"/>
              <a:gd name="T2" fmla="*/ 27 w 40"/>
              <a:gd name="T3" fmla="*/ 18 h 36"/>
              <a:gd name="T4" fmla="*/ 17 w 40"/>
              <a:gd name="T5" fmla="*/ 0 h 36"/>
              <a:gd name="T6" fmla="*/ 0 w 40"/>
              <a:gd name="T7" fmla="*/ 18 h 36"/>
              <a:gd name="T8" fmla="*/ 0 w 40"/>
              <a:gd name="T9" fmla="*/ 18 h 36"/>
              <a:gd name="T10" fmla="*/ 20 w 40"/>
              <a:gd name="T11" fmla="*/ 25 h 36"/>
              <a:gd name="T12" fmla="*/ 20 w 40"/>
              <a:gd name="T13" fmla="*/ 25 h 36"/>
              <a:gd name="T14" fmla="*/ 31 w 40"/>
              <a:gd name="T15" fmla="*/ 30 h 36"/>
              <a:gd name="T16" fmla="*/ 40 w 40"/>
              <a:gd name="T17" fmla="*/ 36 h 36"/>
              <a:gd name="T18" fmla="*/ 40 w 40"/>
              <a:gd name="T19" fmla="*/ 36 h 36"/>
              <a:gd name="T20" fmla="*/ 34 w 40"/>
              <a:gd name="T21" fmla="*/ 28 h 36"/>
              <a:gd name="T22" fmla="*/ 27 w 40"/>
              <a:gd name="T23" fmla="*/ 18 h 36"/>
              <a:gd name="T24" fmla="*/ 27 w 40"/>
              <a:gd name="T25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36">
                <a:moveTo>
                  <a:pt x="27" y="18"/>
                </a:moveTo>
                <a:lnTo>
                  <a:pt x="27" y="18"/>
                </a:lnTo>
                <a:lnTo>
                  <a:pt x="17" y="0"/>
                </a:lnTo>
                <a:lnTo>
                  <a:pt x="0" y="18"/>
                </a:lnTo>
                <a:lnTo>
                  <a:pt x="0" y="18"/>
                </a:lnTo>
                <a:lnTo>
                  <a:pt x="20" y="25"/>
                </a:lnTo>
                <a:lnTo>
                  <a:pt x="20" y="25"/>
                </a:lnTo>
                <a:lnTo>
                  <a:pt x="31" y="30"/>
                </a:lnTo>
                <a:lnTo>
                  <a:pt x="40" y="36"/>
                </a:lnTo>
                <a:lnTo>
                  <a:pt x="40" y="36"/>
                </a:lnTo>
                <a:lnTo>
                  <a:pt x="34" y="28"/>
                </a:lnTo>
                <a:lnTo>
                  <a:pt x="27" y="18"/>
                </a:lnTo>
                <a:lnTo>
                  <a:pt x="27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35" name="Freeform 1095"/>
          <p:cNvSpPr>
            <a:spLocks noEditPoints="1"/>
          </p:cNvSpPr>
          <p:nvPr/>
        </p:nvSpPr>
        <p:spPr bwMode="auto">
          <a:xfrm>
            <a:off x="7204075" y="2027238"/>
            <a:ext cx="98425" cy="88900"/>
          </a:xfrm>
          <a:custGeom>
            <a:avLst/>
            <a:gdLst>
              <a:gd name="T0" fmla="*/ 3 w 62"/>
              <a:gd name="T1" fmla="*/ 2 h 56"/>
              <a:gd name="T2" fmla="*/ 2 w 62"/>
              <a:gd name="T3" fmla="*/ 0 h 56"/>
              <a:gd name="T4" fmla="*/ 0 w 62"/>
              <a:gd name="T5" fmla="*/ 3 h 56"/>
              <a:gd name="T6" fmla="*/ 2 w 62"/>
              <a:gd name="T7" fmla="*/ 3 h 56"/>
              <a:gd name="T8" fmla="*/ 3 w 62"/>
              <a:gd name="T9" fmla="*/ 2 h 56"/>
              <a:gd name="T10" fmla="*/ 33 w 62"/>
              <a:gd name="T11" fmla="*/ 28 h 56"/>
              <a:gd name="T12" fmla="*/ 12 w 62"/>
              <a:gd name="T13" fmla="*/ 9 h 56"/>
              <a:gd name="T14" fmla="*/ 10 w 62"/>
              <a:gd name="T15" fmla="*/ 12 h 56"/>
              <a:gd name="T16" fmla="*/ 31 w 62"/>
              <a:gd name="T17" fmla="*/ 30 h 56"/>
              <a:gd name="T18" fmla="*/ 33 w 62"/>
              <a:gd name="T19" fmla="*/ 28 h 56"/>
              <a:gd name="T20" fmla="*/ 62 w 62"/>
              <a:gd name="T21" fmla="*/ 54 h 56"/>
              <a:gd name="T22" fmla="*/ 41 w 62"/>
              <a:gd name="T23" fmla="*/ 35 h 56"/>
              <a:gd name="T24" fmla="*/ 40 w 62"/>
              <a:gd name="T25" fmla="*/ 38 h 56"/>
              <a:gd name="T26" fmla="*/ 59 w 62"/>
              <a:gd name="T27" fmla="*/ 56 h 56"/>
              <a:gd name="T28" fmla="*/ 62 w 62"/>
              <a:gd name="T29" fmla="*/ 5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2" h="56">
                <a:moveTo>
                  <a:pt x="3" y="2"/>
                </a:moveTo>
                <a:lnTo>
                  <a:pt x="2" y="0"/>
                </a:lnTo>
                <a:lnTo>
                  <a:pt x="0" y="3"/>
                </a:lnTo>
                <a:lnTo>
                  <a:pt x="2" y="3"/>
                </a:lnTo>
                <a:lnTo>
                  <a:pt x="3" y="2"/>
                </a:lnTo>
                <a:close/>
                <a:moveTo>
                  <a:pt x="33" y="28"/>
                </a:moveTo>
                <a:lnTo>
                  <a:pt x="12" y="9"/>
                </a:lnTo>
                <a:lnTo>
                  <a:pt x="10" y="12"/>
                </a:lnTo>
                <a:lnTo>
                  <a:pt x="31" y="30"/>
                </a:lnTo>
                <a:lnTo>
                  <a:pt x="33" y="28"/>
                </a:lnTo>
                <a:close/>
                <a:moveTo>
                  <a:pt x="62" y="54"/>
                </a:moveTo>
                <a:lnTo>
                  <a:pt x="41" y="35"/>
                </a:lnTo>
                <a:lnTo>
                  <a:pt x="40" y="38"/>
                </a:lnTo>
                <a:lnTo>
                  <a:pt x="59" y="56"/>
                </a:lnTo>
                <a:lnTo>
                  <a:pt x="62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36" name="Freeform 1096"/>
          <p:cNvSpPr>
            <a:spLocks/>
          </p:cNvSpPr>
          <p:nvPr/>
        </p:nvSpPr>
        <p:spPr bwMode="auto">
          <a:xfrm>
            <a:off x="7204075" y="2027238"/>
            <a:ext cx="4763" cy="4762"/>
          </a:xfrm>
          <a:custGeom>
            <a:avLst/>
            <a:gdLst>
              <a:gd name="T0" fmla="*/ 3 w 3"/>
              <a:gd name="T1" fmla="*/ 2 h 3"/>
              <a:gd name="T2" fmla="*/ 2 w 3"/>
              <a:gd name="T3" fmla="*/ 0 h 3"/>
              <a:gd name="T4" fmla="*/ 0 w 3"/>
              <a:gd name="T5" fmla="*/ 3 h 3"/>
              <a:gd name="T6" fmla="*/ 2 w 3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2"/>
                </a:moveTo>
                <a:lnTo>
                  <a:pt x="2" y="0"/>
                </a:lnTo>
                <a:lnTo>
                  <a:pt x="0" y="3"/>
                </a:lnTo>
                <a:lnTo>
                  <a:pt x="2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37" name="Freeform 1097"/>
          <p:cNvSpPr>
            <a:spLocks/>
          </p:cNvSpPr>
          <p:nvPr/>
        </p:nvSpPr>
        <p:spPr bwMode="auto">
          <a:xfrm>
            <a:off x="7219950" y="2041525"/>
            <a:ext cx="36513" cy="33338"/>
          </a:xfrm>
          <a:custGeom>
            <a:avLst/>
            <a:gdLst>
              <a:gd name="T0" fmla="*/ 23 w 23"/>
              <a:gd name="T1" fmla="*/ 19 h 21"/>
              <a:gd name="T2" fmla="*/ 2 w 23"/>
              <a:gd name="T3" fmla="*/ 0 h 21"/>
              <a:gd name="T4" fmla="*/ 0 w 23"/>
              <a:gd name="T5" fmla="*/ 3 h 21"/>
              <a:gd name="T6" fmla="*/ 21 w 23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21">
                <a:moveTo>
                  <a:pt x="23" y="19"/>
                </a:moveTo>
                <a:lnTo>
                  <a:pt x="2" y="0"/>
                </a:lnTo>
                <a:lnTo>
                  <a:pt x="0" y="3"/>
                </a:lnTo>
                <a:lnTo>
                  <a:pt x="21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38" name="Freeform 1098"/>
          <p:cNvSpPr>
            <a:spLocks/>
          </p:cNvSpPr>
          <p:nvPr/>
        </p:nvSpPr>
        <p:spPr bwMode="auto">
          <a:xfrm>
            <a:off x="7267575" y="2082800"/>
            <a:ext cx="34925" cy="33338"/>
          </a:xfrm>
          <a:custGeom>
            <a:avLst/>
            <a:gdLst>
              <a:gd name="T0" fmla="*/ 22 w 22"/>
              <a:gd name="T1" fmla="*/ 19 h 21"/>
              <a:gd name="T2" fmla="*/ 1 w 22"/>
              <a:gd name="T3" fmla="*/ 0 h 21"/>
              <a:gd name="T4" fmla="*/ 0 w 22"/>
              <a:gd name="T5" fmla="*/ 3 h 21"/>
              <a:gd name="T6" fmla="*/ 19 w 22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1">
                <a:moveTo>
                  <a:pt x="22" y="19"/>
                </a:moveTo>
                <a:lnTo>
                  <a:pt x="1" y="0"/>
                </a:lnTo>
                <a:lnTo>
                  <a:pt x="0" y="3"/>
                </a:lnTo>
                <a:lnTo>
                  <a:pt x="19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39" name="Freeform 1099"/>
          <p:cNvSpPr>
            <a:spLocks/>
          </p:cNvSpPr>
          <p:nvPr/>
        </p:nvSpPr>
        <p:spPr bwMode="auto">
          <a:xfrm>
            <a:off x="2051050" y="3497263"/>
            <a:ext cx="465138" cy="174625"/>
          </a:xfrm>
          <a:custGeom>
            <a:avLst/>
            <a:gdLst>
              <a:gd name="T0" fmla="*/ 2 w 293"/>
              <a:gd name="T1" fmla="*/ 110 h 110"/>
              <a:gd name="T2" fmla="*/ 293 w 293"/>
              <a:gd name="T3" fmla="*/ 5 h 110"/>
              <a:gd name="T4" fmla="*/ 292 w 293"/>
              <a:gd name="T5" fmla="*/ 0 h 110"/>
              <a:gd name="T6" fmla="*/ 0 w 293"/>
              <a:gd name="T7" fmla="*/ 105 h 110"/>
              <a:gd name="T8" fmla="*/ 2 w 293"/>
              <a:gd name="T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" h="110">
                <a:moveTo>
                  <a:pt x="2" y="110"/>
                </a:moveTo>
                <a:lnTo>
                  <a:pt x="293" y="5"/>
                </a:lnTo>
                <a:lnTo>
                  <a:pt x="292" y="0"/>
                </a:lnTo>
                <a:lnTo>
                  <a:pt x="0" y="105"/>
                </a:lnTo>
                <a:lnTo>
                  <a:pt x="2" y="1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40" name="Freeform 1100"/>
          <p:cNvSpPr>
            <a:spLocks/>
          </p:cNvSpPr>
          <p:nvPr/>
        </p:nvSpPr>
        <p:spPr bwMode="auto">
          <a:xfrm>
            <a:off x="2051050" y="3497263"/>
            <a:ext cx="465138" cy="174625"/>
          </a:xfrm>
          <a:custGeom>
            <a:avLst/>
            <a:gdLst>
              <a:gd name="T0" fmla="*/ 2 w 293"/>
              <a:gd name="T1" fmla="*/ 110 h 110"/>
              <a:gd name="T2" fmla="*/ 293 w 293"/>
              <a:gd name="T3" fmla="*/ 5 h 110"/>
              <a:gd name="T4" fmla="*/ 292 w 293"/>
              <a:gd name="T5" fmla="*/ 0 h 110"/>
              <a:gd name="T6" fmla="*/ 0 w 293"/>
              <a:gd name="T7" fmla="*/ 10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3" h="110">
                <a:moveTo>
                  <a:pt x="2" y="110"/>
                </a:moveTo>
                <a:lnTo>
                  <a:pt x="293" y="5"/>
                </a:lnTo>
                <a:lnTo>
                  <a:pt x="292" y="0"/>
                </a:lnTo>
                <a:lnTo>
                  <a:pt x="0" y="10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41" name="Freeform 1101"/>
          <p:cNvSpPr>
            <a:spLocks/>
          </p:cNvSpPr>
          <p:nvPr/>
        </p:nvSpPr>
        <p:spPr bwMode="auto">
          <a:xfrm>
            <a:off x="2498725" y="3482975"/>
            <a:ext cx="52388" cy="42863"/>
          </a:xfrm>
          <a:custGeom>
            <a:avLst/>
            <a:gdLst>
              <a:gd name="T0" fmla="*/ 17 w 33"/>
              <a:gd name="T1" fmla="*/ 3 h 27"/>
              <a:gd name="T2" fmla="*/ 17 w 33"/>
              <a:gd name="T3" fmla="*/ 3 h 27"/>
              <a:gd name="T4" fmla="*/ 0 w 33"/>
              <a:gd name="T5" fmla="*/ 0 h 27"/>
              <a:gd name="T6" fmla="*/ 8 w 33"/>
              <a:gd name="T7" fmla="*/ 27 h 27"/>
              <a:gd name="T8" fmla="*/ 8 w 33"/>
              <a:gd name="T9" fmla="*/ 27 h 27"/>
              <a:gd name="T10" fmla="*/ 21 w 33"/>
              <a:gd name="T11" fmla="*/ 14 h 27"/>
              <a:gd name="T12" fmla="*/ 21 w 33"/>
              <a:gd name="T13" fmla="*/ 14 h 27"/>
              <a:gd name="T14" fmla="*/ 28 w 33"/>
              <a:gd name="T15" fmla="*/ 7 h 27"/>
              <a:gd name="T16" fmla="*/ 33 w 33"/>
              <a:gd name="T17" fmla="*/ 3 h 27"/>
              <a:gd name="T18" fmla="*/ 33 w 33"/>
              <a:gd name="T19" fmla="*/ 3 h 27"/>
              <a:gd name="T20" fmla="*/ 26 w 33"/>
              <a:gd name="T21" fmla="*/ 5 h 27"/>
              <a:gd name="T22" fmla="*/ 17 w 33"/>
              <a:gd name="T23" fmla="*/ 3 h 27"/>
              <a:gd name="T24" fmla="*/ 17 w 33"/>
              <a:gd name="T25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27">
                <a:moveTo>
                  <a:pt x="17" y="3"/>
                </a:moveTo>
                <a:lnTo>
                  <a:pt x="17" y="3"/>
                </a:lnTo>
                <a:lnTo>
                  <a:pt x="0" y="0"/>
                </a:lnTo>
                <a:lnTo>
                  <a:pt x="8" y="27"/>
                </a:lnTo>
                <a:lnTo>
                  <a:pt x="8" y="27"/>
                </a:lnTo>
                <a:lnTo>
                  <a:pt x="21" y="14"/>
                </a:lnTo>
                <a:lnTo>
                  <a:pt x="21" y="14"/>
                </a:lnTo>
                <a:lnTo>
                  <a:pt x="28" y="7"/>
                </a:lnTo>
                <a:lnTo>
                  <a:pt x="33" y="3"/>
                </a:lnTo>
                <a:lnTo>
                  <a:pt x="33" y="3"/>
                </a:lnTo>
                <a:lnTo>
                  <a:pt x="26" y="5"/>
                </a:lnTo>
                <a:lnTo>
                  <a:pt x="17" y="3"/>
                </a:lnTo>
                <a:lnTo>
                  <a:pt x="17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42" name="Freeform 1102"/>
          <p:cNvSpPr>
            <a:spLocks/>
          </p:cNvSpPr>
          <p:nvPr/>
        </p:nvSpPr>
        <p:spPr bwMode="auto">
          <a:xfrm>
            <a:off x="2016125" y="3643313"/>
            <a:ext cx="53975" cy="42862"/>
          </a:xfrm>
          <a:custGeom>
            <a:avLst/>
            <a:gdLst>
              <a:gd name="T0" fmla="*/ 17 w 34"/>
              <a:gd name="T1" fmla="*/ 24 h 27"/>
              <a:gd name="T2" fmla="*/ 17 w 34"/>
              <a:gd name="T3" fmla="*/ 24 h 27"/>
              <a:gd name="T4" fmla="*/ 34 w 34"/>
              <a:gd name="T5" fmla="*/ 27 h 27"/>
              <a:gd name="T6" fmla="*/ 25 w 34"/>
              <a:gd name="T7" fmla="*/ 0 h 27"/>
              <a:gd name="T8" fmla="*/ 25 w 34"/>
              <a:gd name="T9" fmla="*/ 0 h 27"/>
              <a:gd name="T10" fmla="*/ 13 w 34"/>
              <a:gd name="T11" fmla="*/ 13 h 27"/>
              <a:gd name="T12" fmla="*/ 13 w 34"/>
              <a:gd name="T13" fmla="*/ 13 h 27"/>
              <a:gd name="T14" fmla="*/ 6 w 34"/>
              <a:gd name="T15" fmla="*/ 20 h 27"/>
              <a:gd name="T16" fmla="*/ 0 w 34"/>
              <a:gd name="T17" fmla="*/ 24 h 27"/>
              <a:gd name="T18" fmla="*/ 0 w 34"/>
              <a:gd name="T19" fmla="*/ 24 h 27"/>
              <a:gd name="T20" fmla="*/ 7 w 34"/>
              <a:gd name="T21" fmla="*/ 24 h 27"/>
              <a:gd name="T22" fmla="*/ 17 w 34"/>
              <a:gd name="T23" fmla="*/ 24 h 27"/>
              <a:gd name="T24" fmla="*/ 17 w 34"/>
              <a:gd name="T25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" h="27">
                <a:moveTo>
                  <a:pt x="17" y="24"/>
                </a:moveTo>
                <a:lnTo>
                  <a:pt x="17" y="24"/>
                </a:lnTo>
                <a:lnTo>
                  <a:pt x="34" y="27"/>
                </a:lnTo>
                <a:lnTo>
                  <a:pt x="25" y="0"/>
                </a:lnTo>
                <a:lnTo>
                  <a:pt x="25" y="0"/>
                </a:lnTo>
                <a:lnTo>
                  <a:pt x="13" y="13"/>
                </a:lnTo>
                <a:lnTo>
                  <a:pt x="13" y="13"/>
                </a:lnTo>
                <a:lnTo>
                  <a:pt x="6" y="20"/>
                </a:lnTo>
                <a:lnTo>
                  <a:pt x="0" y="24"/>
                </a:lnTo>
                <a:lnTo>
                  <a:pt x="0" y="24"/>
                </a:lnTo>
                <a:lnTo>
                  <a:pt x="7" y="24"/>
                </a:lnTo>
                <a:lnTo>
                  <a:pt x="17" y="24"/>
                </a:lnTo>
                <a:lnTo>
                  <a:pt x="1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43" name="Freeform 1103"/>
          <p:cNvSpPr>
            <a:spLocks noEditPoints="1"/>
          </p:cNvSpPr>
          <p:nvPr/>
        </p:nvSpPr>
        <p:spPr bwMode="auto">
          <a:xfrm>
            <a:off x="7204075" y="1631950"/>
            <a:ext cx="4763" cy="398463"/>
          </a:xfrm>
          <a:custGeom>
            <a:avLst/>
            <a:gdLst>
              <a:gd name="T0" fmla="*/ 0 w 3"/>
              <a:gd name="T1" fmla="*/ 235 h 251"/>
              <a:gd name="T2" fmla="*/ 0 w 3"/>
              <a:gd name="T3" fmla="*/ 251 h 251"/>
              <a:gd name="T4" fmla="*/ 3 w 3"/>
              <a:gd name="T5" fmla="*/ 251 h 251"/>
              <a:gd name="T6" fmla="*/ 3 w 3"/>
              <a:gd name="T7" fmla="*/ 235 h 251"/>
              <a:gd name="T8" fmla="*/ 0 w 3"/>
              <a:gd name="T9" fmla="*/ 235 h 251"/>
              <a:gd name="T10" fmla="*/ 0 w 3"/>
              <a:gd name="T11" fmla="*/ 196 h 251"/>
              <a:gd name="T12" fmla="*/ 0 w 3"/>
              <a:gd name="T13" fmla="*/ 224 h 251"/>
              <a:gd name="T14" fmla="*/ 3 w 3"/>
              <a:gd name="T15" fmla="*/ 224 h 251"/>
              <a:gd name="T16" fmla="*/ 3 w 3"/>
              <a:gd name="T17" fmla="*/ 196 h 251"/>
              <a:gd name="T18" fmla="*/ 0 w 3"/>
              <a:gd name="T19" fmla="*/ 196 h 251"/>
              <a:gd name="T20" fmla="*/ 0 w 3"/>
              <a:gd name="T21" fmla="*/ 157 h 251"/>
              <a:gd name="T22" fmla="*/ 0 w 3"/>
              <a:gd name="T23" fmla="*/ 185 h 251"/>
              <a:gd name="T24" fmla="*/ 3 w 3"/>
              <a:gd name="T25" fmla="*/ 185 h 251"/>
              <a:gd name="T26" fmla="*/ 3 w 3"/>
              <a:gd name="T27" fmla="*/ 157 h 251"/>
              <a:gd name="T28" fmla="*/ 0 w 3"/>
              <a:gd name="T29" fmla="*/ 157 h 251"/>
              <a:gd name="T30" fmla="*/ 0 w 3"/>
              <a:gd name="T31" fmla="*/ 118 h 251"/>
              <a:gd name="T32" fmla="*/ 0 w 3"/>
              <a:gd name="T33" fmla="*/ 146 h 251"/>
              <a:gd name="T34" fmla="*/ 3 w 3"/>
              <a:gd name="T35" fmla="*/ 146 h 251"/>
              <a:gd name="T36" fmla="*/ 3 w 3"/>
              <a:gd name="T37" fmla="*/ 118 h 251"/>
              <a:gd name="T38" fmla="*/ 0 w 3"/>
              <a:gd name="T39" fmla="*/ 118 h 251"/>
              <a:gd name="T40" fmla="*/ 0 w 3"/>
              <a:gd name="T41" fmla="*/ 79 h 251"/>
              <a:gd name="T42" fmla="*/ 0 w 3"/>
              <a:gd name="T43" fmla="*/ 107 h 251"/>
              <a:gd name="T44" fmla="*/ 3 w 3"/>
              <a:gd name="T45" fmla="*/ 107 h 251"/>
              <a:gd name="T46" fmla="*/ 3 w 3"/>
              <a:gd name="T47" fmla="*/ 79 h 251"/>
              <a:gd name="T48" fmla="*/ 0 w 3"/>
              <a:gd name="T49" fmla="*/ 79 h 251"/>
              <a:gd name="T50" fmla="*/ 0 w 3"/>
              <a:gd name="T51" fmla="*/ 39 h 251"/>
              <a:gd name="T52" fmla="*/ 0 w 3"/>
              <a:gd name="T53" fmla="*/ 67 h 251"/>
              <a:gd name="T54" fmla="*/ 3 w 3"/>
              <a:gd name="T55" fmla="*/ 67 h 251"/>
              <a:gd name="T56" fmla="*/ 3 w 3"/>
              <a:gd name="T57" fmla="*/ 39 h 251"/>
              <a:gd name="T58" fmla="*/ 0 w 3"/>
              <a:gd name="T59" fmla="*/ 39 h 251"/>
              <a:gd name="T60" fmla="*/ 0 w 3"/>
              <a:gd name="T61" fmla="*/ 0 h 251"/>
              <a:gd name="T62" fmla="*/ 0 w 3"/>
              <a:gd name="T63" fmla="*/ 28 h 251"/>
              <a:gd name="T64" fmla="*/ 3 w 3"/>
              <a:gd name="T65" fmla="*/ 28 h 251"/>
              <a:gd name="T66" fmla="*/ 3 w 3"/>
              <a:gd name="T67" fmla="*/ 0 h 251"/>
              <a:gd name="T68" fmla="*/ 0 w 3"/>
              <a:gd name="T69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" h="251">
                <a:moveTo>
                  <a:pt x="0" y="235"/>
                </a:moveTo>
                <a:lnTo>
                  <a:pt x="0" y="251"/>
                </a:lnTo>
                <a:lnTo>
                  <a:pt x="3" y="251"/>
                </a:lnTo>
                <a:lnTo>
                  <a:pt x="3" y="235"/>
                </a:lnTo>
                <a:lnTo>
                  <a:pt x="0" y="235"/>
                </a:lnTo>
                <a:close/>
                <a:moveTo>
                  <a:pt x="0" y="196"/>
                </a:moveTo>
                <a:lnTo>
                  <a:pt x="0" y="224"/>
                </a:lnTo>
                <a:lnTo>
                  <a:pt x="3" y="224"/>
                </a:lnTo>
                <a:lnTo>
                  <a:pt x="3" y="196"/>
                </a:lnTo>
                <a:lnTo>
                  <a:pt x="0" y="196"/>
                </a:lnTo>
                <a:close/>
                <a:moveTo>
                  <a:pt x="0" y="157"/>
                </a:moveTo>
                <a:lnTo>
                  <a:pt x="0" y="185"/>
                </a:lnTo>
                <a:lnTo>
                  <a:pt x="3" y="185"/>
                </a:lnTo>
                <a:lnTo>
                  <a:pt x="3" y="157"/>
                </a:lnTo>
                <a:lnTo>
                  <a:pt x="0" y="157"/>
                </a:lnTo>
                <a:close/>
                <a:moveTo>
                  <a:pt x="0" y="118"/>
                </a:moveTo>
                <a:lnTo>
                  <a:pt x="0" y="146"/>
                </a:lnTo>
                <a:lnTo>
                  <a:pt x="3" y="146"/>
                </a:lnTo>
                <a:lnTo>
                  <a:pt x="3" y="118"/>
                </a:lnTo>
                <a:lnTo>
                  <a:pt x="0" y="118"/>
                </a:lnTo>
                <a:close/>
                <a:moveTo>
                  <a:pt x="0" y="79"/>
                </a:moveTo>
                <a:lnTo>
                  <a:pt x="0" y="107"/>
                </a:lnTo>
                <a:lnTo>
                  <a:pt x="3" y="107"/>
                </a:lnTo>
                <a:lnTo>
                  <a:pt x="3" y="79"/>
                </a:lnTo>
                <a:lnTo>
                  <a:pt x="0" y="79"/>
                </a:lnTo>
                <a:close/>
                <a:moveTo>
                  <a:pt x="0" y="39"/>
                </a:moveTo>
                <a:lnTo>
                  <a:pt x="0" y="67"/>
                </a:lnTo>
                <a:lnTo>
                  <a:pt x="3" y="67"/>
                </a:lnTo>
                <a:lnTo>
                  <a:pt x="3" y="39"/>
                </a:lnTo>
                <a:lnTo>
                  <a:pt x="0" y="39"/>
                </a:lnTo>
                <a:close/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44" name="Freeform 1104"/>
          <p:cNvSpPr>
            <a:spLocks/>
          </p:cNvSpPr>
          <p:nvPr/>
        </p:nvSpPr>
        <p:spPr bwMode="auto">
          <a:xfrm>
            <a:off x="7204075" y="2005013"/>
            <a:ext cx="4763" cy="25400"/>
          </a:xfrm>
          <a:custGeom>
            <a:avLst/>
            <a:gdLst>
              <a:gd name="T0" fmla="*/ 0 w 3"/>
              <a:gd name="T1" fmla="*/ 0 h 16"/>
              <a:gd name="T2" fmla="*/ 0 w 3"/>
              <a:gd name="T3" fmla="*/ 16 h 16"/>
              <a:gd name="T4" fmla="*/ 3 w 3"/>
              <a:gd name="T5" fmla="*/ 16 h 16"/>
              <a:gd name="T6" fmla="*/ 3 w 3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6">
                <a:moveTo>
                  <a:pt x="0" y="0"/>
                </a:moveTo>
                <a:lnTo>
                  <a:pt x="0" y="16"/>
                </a:lnTo>
                <a:lnTo>
                  <a:pt x="3" y="16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45" name="Freeform 1105"/>
          <p:cNvSpPr>
            <a:spLocks/>
          </p:cNvSpPr>
          <p:nvPr/>
        </p:nvSpPr>
        <p:spPr bwMode="auto">
          <a:xfrm>
            <a:off x="7204075" y="1943100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46" name="Freeform 1106"/>
          <p:cNvSpPr>
            <a:spLocks/>
          </p:cNvSpPr>
          <p:nvPr/>
        </p:nvSpPr>
        <p:spPr bwMode="auto">
          <a:xfrm>
            <a:off x="7204075" y="1881188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47" name="Freeform 1107"/>
          <p:cNvSpPr>
            <a:spLocks/>
          </p:cNvSpPr>
          <p:nvPr/>
        </p:nvSpPr>
        <p:spPr bwMode="auto">
          <a:xfrm>
            <a:off x="7204075" y="1819275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48" name="Freeform 1108"/>
          <p:cNvSpPr>
            <a:spLocks/>
          </p:cNvSpPr>
          <p:nvPr/>
        </p:nvSpPr>
        <p:spPr bwMode="auto">
          <a:xfrm>
            <a:off x="7204075" y="1757363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49" name="Freeform 1109"/>
          <p:cNvSpPr>
            <a:spLocks/>
          </p:cNvSpPr>
          <p:nvPr/>
        </p:nvSpPr>
        <p:spPr bwMode="auto">
          <a:xfrm>
            <a:off x="7204075" y="1693863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50" name="Freeform 1110"/>
          <p:cNvSpPr>
            <a:spLocks/>
          </p:cNvSpPr>
          <p:nvPr/>
        </p:nvSpPr>
        <p:spPr bwMode="auto">
          <a:xfrm>
            <a:off x="7204075" y="1631950"/>
            <a:ext cx="4763" cy="44450"/>
          </a:xfrm>
          <a:custGeom>
            <a:avLst/>
            <a:gdLst>
              <a:gd name="T0" fmla="*/ 0 w 3"/>
              <a:gd name="T1" fmla="*/ 0 h 28"/>
              <a:gd name="T2" fmla="*/ 0 w 3"/>
              <a:gd name="T3" fmla="*/ 28 h 28"/>
              <a:gd name="T4" fmla="*/ 3 w 3"/>
              <a:gd name="T5" fmla="*/ 28 h 28"/>
              <a:gd name="T6" fmla="*/ 3 w 3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8">
                <a:moveTo>
                  <a:pt x="0" y="0"/>
                </a:moveTo>
                <a:lnTo>
                  <a:pt x="0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51" name="Freeform 1111"/>
          <p:cNvSpPr>
            <a:spLocks/>
          </p:cNvSpPr>
          <p:nvPr/>
        </p:nvSpPr>
        <p:spPr bwMode="auto">
          <a:xfrm>
            <a:off x="6946900" y="1614488"/>
            <a:ext cx="246063" cy="65087"/>
          </a:xfrm>
          <a:custGeom>
            <a:avLst/>
            <a:gdLst>
              <a:gd name="T0" fmla="*/ 2 w 155"/>
              <a:gd name="T1" fmla="*/ 41 h 41"/>
              <a:gd name="T2" fmla="*/ 155 w 155"/>
              <a:gd name="T3" fmla="*/ 6 h 41"/>
              <a:gd name="T4" fmla="*/ 154 w 155"/>
              <a:gd name="T5" fmla="*/ 0 h 41"/>
              <a:gd name="T6" fmla="*/ 0 w 155"/>
              <a:gd name="T7" fmla="*/ 35 h 41"/>
              <a:gd name="T8" fmla="*/ 2 w 155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41">
                <a:moveTo>
                  <a:pt x="2" y="41"/>
                </a:moveTo>
                <a:lnTo>
                  <a:pt x="155" y="6"/>
                </a:lnTo>
                <a:lnTo>
                  <a:pt x="154" y="0"/>
                </a:lnTo>
                <a:lnTo>
                  <a:pt x="0" y="35"/>
                </a:lnTo>
                <a:lnTo>
                  <a:pt x="2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52" name="Freeform 1112"/>
          <p:cNvSpPr>
            <a:spLocks/>
          </p:cNvSpPr>
          <p:nvPr/>
        </p:nvSpPr>
        <p:spPr bwMode="auto">
          <a:xfrm>
            <a:off x="6946900" y="1614488"/>
            <a:ext cx="246063" cy="65087"/>
          </a:xfrm>
          <a:custGeom>
            <a:avLst/>
            <a:gdLst>
              <a:gd name="T0" fmla="*/ 2 w 155"/>
              <a:gd name="T1" fmla="*/ 41 h 41"/>
              <a:gd name="T2" fmla="*/ 155 w 155"/>
              <a:gd name="T3" fmla="*/ 6 h 41"/>
              <a:gd name="T4" fmla="*/ 154 w 155"/>
              <a:gd name="T5" fmla="*/ 0 h 41"/>
              <a:gd name="T6" fmla="*/ 0 w 155"/>
              <a:gd name="T7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" h="41">
                <a:moveTo>
                  <a:pt x="2" y="41"/>
                </a:moveTo>
                <a:lnTo>
                  <a:pt x="155" y="6"/>
                </a:lnTo>
                <a:lnTo>
                  <a:pt x="154" y="0"/>
                </a:lnTo>
                <a:lnTo>
                  <a:pt x="0" y="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53" name="Freeform 1113"/>
          <p:cNvSpPr>
            <a:spLocks/>
          </p:cNvSpPr>
          <p:nvPr/>
        </p:nvSpPr>
        <p:spPr bwMode="auto">
          <a:xfrm>
            <a:off x="7181850" y="1598613"/>
            <a:ext cx="30163" cy="44450"/>
          </a:xfrm>
          <a:custGeom>
            <a:avLst/>
            <a:gdLst>
              <a:gd name="T0" fmla="*/ 9 w 19"/>
              <a:gd name="T1" fmla="*/ 7 h 28"/>
              <a:gd name="T2" fmla="*/ 9 w 19"/>
              <a:gd name="T3" fmla="*/ 7 h 28"/>
              <a:gd name="T4" fmla="*/ 0 w 19"/>
              <a:gd name="T5" fmla="*/ 0 h 28"/>
              <a:gd name="T6" fmla="*/ 6 w 19"/>
              <a:gd name="T7" fmla="*/ 28 h 28"/>
              <a:gd name="T8" fmla="*/ 6 w 19"/>
              <a:gd name="T9" fmla="*/ 28 h 28"/>
              <a:gd name="T10" fmla="*/ 12 w 19"/>
              <a:gd name="T11" fmla="*/ 18 h 28"/>
              <a:gd name="T12" fmla="*/ 12 w 19"/>
              <a:gd name="T13" fmla="*/ 18 h 28"/>
              <a:gd name="T14" fmla="*/ 19 w 19"/>
              <a:gd name="T15" fmla="*/ 10 h 28"/>
              <a:gd name="T16" fmla="*/ 19 w 19"/>
              <a:gd name="T17" fmla="*/ 10 h 28"/>
              <a:gd name="T18" fmla="*/ 14 w 19"/>
              <a:gd name="T19" fmla="*/ 10 h 28"/>
              <a:gd name="T20" fmla="*/ 9 w 19"/>
              <a:gd name="T21" fmla="*/ 7 h 28"/>
              <a:gd name="T22" fmla="*/ 9 w 19"/>
              <a:gd name="T23" fmla="*/ 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" h="28">
                <a:moveTo>
                  <a:pt x="9" y="7"/>
                </a:moveTo>
                <a:lnTo>
                  <a:pt x="9" y="7"/>
                </a:lnTo>
                <a:lnTo>
                  <a:pt x="0" y="0"/>
                </a:lnTo>
                <a:lnTo>
                  <a:pt x="6" y="28"/>
                </a:lnTo>
                <a:lnTo>
                  <a:pt x="6" y="28"/>
                </a:lnTo>
                <a:lnTo>
                  <a:pt x="12" y="18"/>
                </a:lnTo>
                <a:lnTo>
                  <a:pt x="12" y="18"/>
                </a:lnTo>
                <a:lnTo>
                  <a:pt x="19" y="10"/>
                </a:lnTo>
                <a:lnTo>
                  <a:pt x="19" y="10"/>
                </a:lnTo>
                <a:lnTo>
                  <a:pt x="14" y="10"/>
                </a:lnTo>
                <a:lnTo>
                  <a:pt x="9" y="7"/>
                </a:lnTo>
                <a:lnTo>
                  <a:pt x="9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54" name="Freeform 1114"/>
          <p:cNvSpPr>
            <a:spLocks/>
          </p:cNvSpPr>
          <p:nvPr/>
        </p:nvSpPr>
        <p:spPr bwMode="auto">
          <a:xfrm>
            <a:off x="6929438" y="1652588"/>
            <a:ext cx="28575" cy="44450"/>
          </a:xfrm>
          <a:custGeom>
            <a:avLst/>
            <a:gdLst>
              <a:gd name="T0" fmla="*/ 10 w 18"/>
              <a:gd name="T1" fmla="*/ 21 h 28"/>
              <a:gd name="T2" fmla="*/ 10 w 18"/>
              <a:gd name="T3" fmla="*/ 21 h 28"/>
              <a:gd name="T4" fmla="*/ 18 w 18"/>
              <a:gd name="T5" fmla="*/ 28 h 28"/>
              <a:gd name="T6" fmla="*/ 13 w 18"/>
              <a:gd name="T7" fmla="*/ 0 h 28"/>
              <a:gd name="T8" fmla="*/ 13 w 18"/>
              <a:gd name="T9" fmla="*/ 0 h 28"/>
              <a:gd name="T10" fmla="*/ 7 w 18"/>
              <a:gd name="T11" fmla="*/ 10 h 28"/>
              <a:gd name="T12" fmla="*/ 7 w 18"/>
              <a:gd name="T13" fmla="*/ 10 h 28"/>
              <a:gd name="T14" fmla="*/ 3 w 18"/>
              <a:gd name="T15" fmla="*/ 14 h 28"/>
              <a:gd name="T16" fmla="*/ 0 w 18"/>
              <a:gd name="T17" fmla="*/ 17 h 28"/>
              <a:gd name="T18" fmla="*/ 0 w 18"/>
              <a:gd name="T19" fmla="*/ 17 h 28"/>
              <a:gd name="T20" fmla="*/ 10 w 18"/>
              <a:gd name="T21" fmla="*/ 21 h 28"/>
              <a:gd name="T22" fmla="*/ 10 w 18"/>
              <a:gd name="T23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8">
                <a:moveTo>
                  <a:pt x="10" y="21"/>
                </a:moveTo>
                <a:lnTo>
                  <a:pt x="10" y="21"/>
                </a:lnTo>
                <a:lnTo>
                  <a:pt x="18" y="28"/>
                </a:lnTo>
                <a:lnTo>
                  <a:pt x="13" y="0"/>
                </a:lnTo>
                <a:lnTo>
                  <a:pt x="13" y="0"/>
                </a:lnTo>
                <a:lnTo>
                  <a:pt x="7" y="10"/>
                </a:lnTo>
                <a:lnTo>
                  <a:pt x="7" y="10"/>
                </a:lnTo>
                <a:lnTo>
                  <a:pt x="3" y="14"/>
                </a:lnTo>
                <a:lnTo>
                  <a:pt x="0" y="17"/>
                </a:lnTo>
                <a:lnTo>
                  <a:pt x="0" y="17"/>
                </a:lnTo>
                <a:lnTo>
                  <a:pt x="10" y="21"/>
                </a:lnTo>
                <a:lnTo>
                  <a:pt x="1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55" name="Rectangle 1115"/>
          <p:cNvSpPr>
            <a:spLocks noChangeArrowheads="1"/>
          </p:cNvSpPr>
          <p:nvPr/>
        </p:nvSpPr>
        <p:spPr bwMode="auto">
          <a:xfrm>
            <a:off x="1911350" y="4759325"/>
            <a:ext cx="204788" cy="33338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56" name="Rectangle 1116"/>
          <p:cNvSpPr>
            <a:spLocks noChangeArrowheads="1"/>
          </p:cNvSpPr>
          <p:nvPr/>
        </p:nvSpPr>
        <p:spPr bwMode="auto">
          <a:xfrm>
            <a:off x="3078163" y="4759325"/>
            <a:ext cx="103187" cy="33338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711825"/>
            <a:ext cx="32734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29125" y="1515328"/>
            <a:ext cx="3472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Conceptual design in 2005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Snowmass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4716016" y="4520069"/>
            <a:ext cx="386209" cy="565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84034" y="5135732"/>
            <a:ext cx="2056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at present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82111" y="4669685"/>
            <a:ext cx="1904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 progress 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During R&amp;D</a:t>
            </a:r>
            <a:endParaRPr kumimoji="1" lang="ja-JP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1"/>
          <p:cNvSpPr>
            <a:spLocks noChangeShapeType="1"/>
          </p:cNvSpPr>
          <p:nvPr/>
        </p:nvSpPr>
        <p:spPr bwMode="auto">
          <a:xfrm flipH="1">
            <a:off x="6550560" y="2971032"/>
            <a:ext cx="155520" cy="2153026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7466400" y="2330165"/>
            <a:ext cx="228960" cy="872732"/>
          </a:xfrm>
          <a:prstGeom prst="ellipse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ja-JP" altLang="en-US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32800" y="1175163"/>
          <a:ext cx="4043520" cy="2672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9" r:id="rId4" imgW="4042800" imgH="2671560" progId="">
                  <p:embed/>
                </p:oleObj>
              </mc:Choice>
              <mc:Fallback>
                <p:oleObj r:id="rId4" imgW="4042800" imgH="2671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00" y="1175163"/>
                        <a:ext cx="4043520" cy="267292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6480" y="-8641"/>
            <a:ext cx="8229600" cy="600544"/>
          </a:xfrm>
          <a:ln/>
        </p:spPr>
        <p:txBody>
          <a:bodyPr lIns="81639" tIns="42452" rIns="81639" bIns="42452"/>
          <a:lstStyle/>
          <a:p>
            <a:pPr>
              <a:lnSpc>
                <a:spcPct val="11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900">
                <a:solidFill>
                  <a:srgbClr val="000000"/>
                </a:solidFill>
              </a:rPr>
              <a:t>Optical cavity: Simplified test setup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20" y="956260"/>
            <a:ext cx="3870720" cy="290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5268961" y="2544748"/>
            <a:ext cx="1440" cy="1938444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8310241" y="2544748"/>
            <a:ext cx="1440" cy="1938444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5268960" y="4343496"/>
            <a:ext cx="3041280" cy="1441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29281" y="3928733"/>
            <a:ext cx="1825584" cy="47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GB" sz="2200">
                <a:latin typeface="Comic Sans MS" pitchFamily="64" charset="0"/>
              </a:rPr>
              <a:t>3% over 1 </a:t>
            </a:r>
            <a:r>
              <a:rPr lang="en-GB" sz="2200">
                <a:latin typeface="Symbol" pitchFamily="16" charset="2"/>
              </a:rPr>
              <a:t></a:t>
            </a:r>
            <a:r>
              <a:rPr lang="en-GB" sz="2200">
                <a:latin typeface="Comic Sans MS" pitchFamily="64" charset="0"/>
              </a:rPr>
              <a:t>s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306081" y="4735217"/>
            <a:ext cx="6850080" cy="1785787"/>
          </a:xfrm>
          <a:ln/>
        </p:spPr>
        <p:txBody>
          <a:bodyPr lIns="81639" tIns="42452" rIns="81639" bIns="42452"/>
          <a:lstStyle/>
          <a:p>
            <a:pPr marL="309605" indent="-309605">
              <a:lnSpc>
                <a:spcPct val="93000"/>
              </a:lnSpc>
              <a:spcBef>
                <a:spcPts val="408"/>
              </a:spcBef>
              <a:buSzPct val="100000"/>
              <a:buBlip>
                <a:blip r:embed="rId7"/>
              </a:buBlip>
              <a:tabLst>
                <a:tab pos="423366" algn="l"/>
                <a:tab pos="830893" algn="l"/>
                <a:tab pos="1238418" algn="l"/>
                <a:tab pos="1645945" algn="l"/>
                <a:tab pos="2053470" algn="l"/>
                <a:tab pos="2460997" algn="l"/>
                <a:tab pos="2868522" algn="l"/>
                <a:tab pos="3276049" algn="l"/>
                <a:tab pos="3683574" algn="l"/>
                <a:tab pos="4091101" algn="l"/>
                <a:tab pos="4498626" algn="l"/>
                <a:tab pos="4906153" algn="l"/>
                <a:tab pos="5313678" algn="l"/>
                <a:tab pos="5721205" algn="l"/>
                <a:tab pos="6128730" algn="l"/>
                <a:tab pos="6536257" algn="l"/>
                <a:tab pos="6945223" algn="l"/>
                <a:tab pos="7351309" algn="l"/>
                <a:tab pos="7758834" algn="l"/>
                <a:tab pos="8166361" algn="l"/>
              </a:tabLst>
            </a:pPr>
            <a:r>
              <a:rPr lang="en-GB" sz="1600">
                <a:latin typeface="Comic Sans MS" pitchFamily="64" charset="0"/>
              </a:rPr>
              <a:t>Very encouraging results obtained with simplified cavity test setup: ~200 ps pulse of the order of 100 mJ circulated for &gt;1 </a:t>
            </a:r>
            <a:r>
              <a:rPr lang="en-GB" sz="1600">
                <a:latin typeface="Symbol" pitchFamily="16" charset="2"/>
              </a:rPr>
              <a:t></a:t>
            </a:r>
            <a:r>
              <a:rPr lang="en-GB" sz="1600">
                <a:latin typeface="Comic Sans MS" pitchFamily="64" charset="0"/>
              </a:rPr>
              <a:t>s. </a:t>
            </a:r>
          </a:p>
          <a:p>
            <a:pPr marL="309605" indent="-309605">
              <a:lnSpc>
                <a:spcPct val="93000"/>
              </a:lnSpc>
              <a:spcBef>
                <a:spcPts val="408"/>
              </a:spcBef>
              <a:buSzPct val="100000"/>
              <a:buNone/>
              <a:tabLst>
                <a:tab pos="423366" algn="l"/>
                <a:tab pos="830893" algn="l"/>
                <a:tab pos="1238418" algn="l"/>
                <a:tab pos="1645945" algn="l"/>
                <a:tab pos="2053470" algn="l"/>
                <a:tab pos="2460997" algn="l"/>
                <a:tab pos="2868522" algn="l"/>
                <a:tab pos="3276049" algn="l"/>
                <a:tab pos="3683574" algn="l"/>
                <a:tab pos="4091101" algn="l"/>
                <a:tab pos="4498626" algn="l"/>
                <a:tab pos="4906153" algn="l"/>
                <a:tab pos="5313678" algn="l"/>
                <a:tab pos="5721205" algn="l"/>
                <a:tab pos="6128730" algn="l"/>
                <a:tab pos="6536257" algn="l"/>
                <a:tab pos="6945223" algn="l"/>
                <a:tab pos="7351309" algn="l"/>
                <a:tab pos="7758834" algn="l"/>
                <a:tab pos="8166361" algn="l"/>
              </a:tabLst>
            </a:pPr>
            <a:endParaRPr lang="en-GB" sz="1600">
              <a:latin typeface="Comic Sans MS" pitchFamily="64" charset="0"/>
            </a:endParaRPr>
          </a:p>
          <a:p>
            <a:pPr marL="309605" indent="-309605">
              <a:lnSpc>
                <a:spcPct val="93000"/>
              </a:lnSpc>
              <a:spcBef>
                <a:spcPts val="408"/>
              </a:spcBef>
              <a:buSzPct val="100000"/>
              <a:buBlip>
                <a:blip r:embed="rId7"/>
              </a:buBlip>
              <a:tabLst>
                <a:tab pos="423366" algn="l"/>
                <a:tab pos="830893" algn="l"/>
                <a:tab pos="1238418" algn="l"/>
                <a:tab pos="1645945" algn="l"/>
                <a:tab pos="2053470" algn="l"/>
                <a:tab pos="2460997" algn="l"/>
                <a:tab pos="2868522" algn="l"/>
                <a:tab pos="3276049" algn="l"/>
                <a:tab pos="3683574" algn="l"/>
                <a:tab pos="4091101" algn="l"/>
                <a:tab pos="4498626" algn="l"/>
                <a:tab pos="4906153" algn="l"/>
                <a:tab pos="5313678" algn="l"/>
                <a:tab pos="5721205" algn="l"/>
                <a:tab pos="6128730" algn="l"/>
                <a:tab pos="6536257" algn="l"/>
                <a:tab pos="6945223" algn="l"/>
                <a:tab pos="7351309" algn="l"/>
                <a:tab pos="7758834" algn="l"/>
                <a:tab pos="8166361" algn="l"/>
              </a:tabLst>
            </a:pPr>
            <a:r>
              <a:rPr lang="en-GB" sz="1600">
                <a:latin typeface="Comic Sans MS" pitchFamily="64" charset="0"/>
              </a:rPr>
              <a:t>Further test would require pulse length monitoring and high pressure or isotope mixture based amplifier (to sustain 5 ps beams).</a:t>
            </a:r>
          </a:p>
          <a:p>
            <a:pPr marL="309605" indent="-309605">
              <a:lnSpc>
                <a:spcPct val="93000"/>
              </a:lnSpc>
              <a:spcBef>
                <a:spcPts val="408"/>
              </a:spcBef>
              <a:buSzPct val="100000"/>
              <a:buNone/>
              <a:tabLst>
                <a:tab pos="423366" algn="l"/>
                <a:tab pos="830893" algn="l"/>
                <a:tab pos="1238418" algn="l"/>
                <a:tab pos="1645945" algn="l"/>
                <a:tab pos="2053470" algn="l"/>
                <a:tab pos="2460997" algn="l"/>
                <a:tab pos="2868522" algn="l"/>
                <a:tab pos="3276049" algn="l"/>
                <a:tab pos="3683574" algn="l"/>
                <a:tab pos="4091101" algn="l"/>
                <a:tab pos="4498626" algn="l"/>
                <a:tab pos="4906153" algn="l"/>
                <a:tab pos="5313678" algn="l"/>
                <a:tab pos="5721205" algn="l"/>
                <a:tab pos="6128730" algn="l"/>
                <a:tab pos="6536257" algn="l"/>
                <a:tab pos="6945223" algn="l"/>
                <a:tab pos="7351309" algn="l"/>
                <a:tab pos="7758834" algn="l"/>
                <a:tab pos="8166361" algn="l"/>
              </a:tabLst>
            </a:pPr>
            <a:endParaRPr lang="en-GB" sz="1600"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39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979200" y="3102086"/>
            <a:ext cx="7673760" cy="2907666"/>
          </a:xfrm>
          <a:prstGeom prst="roundRect">
            <a:avLst>
              <a:gd name="adj" fmla="val 7921"/>
            </a:avLst>
          </a:prstGeom>
          <a:solidFill>
            <a:srgbClr val="FFE6FF"/>
          </a:solidFill>
          <a:ln w="9360">
            <a:solidFill>
              <a:srgbClr val="FFE6FF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ja-JP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1521" y="1"/>
            <a:ext cx="7431840" cy="914496"/>
          </a:xfrm>
          <a:ln/>
        </p:spPr>
        <p:txBody>
          <a:bodyPr/>
          <a:lstStyle/>
          <a:p>
            <a:pPr>
              <a:lnSpc>
                <a:spcPct val="13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4000" i="1"/>
              <a:t>Compton Ring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361" y="979303"/>
            <a:ext cx="7837920" cy="2939349"/>
          </a:xfrm>
          <a:ln/>
        </p:spPr>
        <p:txBody>
          <a:bodyPr/>
          <a:lstStyle/>
          <a:p>
            <a:pPr>
              <a:lnSpc>
                <a:spcPct val="84000"/>
              </a:lnSpc>
              <a:buSzPct val="69000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6502" algn="l"/>
                <a:tab pos="7332588" algn="l"/>
                <a:tab pos="7740115" algn="l"/>
                <a:tab pos="8147640" algn="l"/>
              </a:tabLst>
            </a:pPr>
            <a:r>
              <a:rPr lang="en-GB" sz="2200" dirty="0"/>
              <a:t>A storage ring for electron driver:5.3nC, 6.2ns, 1ps, 1.8GeV, </a:t>
            </a:r>
            <a:r>
              <a:rPr lang="en-GB" sz="2200" b="1" dirty="0">
                <a:solidFill>
                  <a:srgbClr val="FF0000"/>
                </a:solidFill>
              </a:rPr>
              <a:t>0.6Jx5CP.</a:t>
            </a:r>
          </a:p>
          <a:p>
            <a:pPr>
              <a:lnSpc>
                <a:spcPct val="84000"/>
              </a:lnSpc>
              <a:buSzPct val="69000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6502" algn="l"/>
                <a:tab pos="7332588" algn="l"/>
                <a:tab pos="7740115" algn="l"/>
                <a:tab pos="8147640" algn="l"/>
              </a:tabLst>
            </a:pPr>
            <a:r>
              <a:rPr lang="en-GB" sz="2200" dirty="0"/>
              <a:t>Positron Ne+:2.0E+8/bunch is generated.</a:t>
            </a:r>
          </a:p>
          <a:p>
            <a:pPr>
              <a:lnSpc>
                <a:spcPct val="84000"/>
              </a:lnSpc>
              <a:buSzPct val="69000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6502" algn="l"/>
                <a:tab pos="7332588" algn="l"/>
                <a:tab pos="7740115" algn="l"/>
                <a:tab pos="8147640" algn="l"/>
              </a:tabLst>
            </a:pPr>
            <a:r>
              <a:rPr lang="en-GB" sz="2200" dirty="0"/>
              <a:t>10 bunches are stacked on a same bucket. This process is repeated 10 times with 10ms interval for beam cooling.</a:t>
            </a:r>
          </a:p>
          <a:p>
            <a:pPr>
              <a:lnSpc>
                <a:spcPct val="84000"/>
              </a:lnSpc>
              <a:buSzPct val="69000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6502" algn="l"/>
                <a:tab pos="7332588" algn="l"/>
                <a:tab pos="7740115" algn="l"/>
                <a:tab pos="8147640" algn="l"/>
              </a:tabLst>
            </a:pPr>
            <a:r>
              <a:rPr lang="en-GB" sz="2200" dirty="0"/>
              <a:t>Finally, Ne+:2E+10 is obtained. 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0" y="3264823"/>
            <a:ext cx="7397280" cy="252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409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653761" y="3102086"/>
            <a:ext cx="8327520" cy="2907666"/>
          </a:xfrm>
          <a:prstGeom prst="roundRect">
            <a:avLst>
              <a:gd name="adj" fmla="val 7921"/>
            </a:avLst>
          </a:prstGeom>
          <a:solidFill>
            <a:srgbClr val="FFE6FF"/>
          </a:solidFill>
          <a:ln w="9360">
            <a:solidFill>
              <a:srgbClr val="FFE6FF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ja-JP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1521" y="1"/>
            <a:ext cx="7431840" cy="914496"/>
          </a:xfrm>
          <a:ln/>
        </p:spPr>
        <p:txBody>
          <a:bodyPr/>
          <a:lstStyle/>
          <a:p>
            <a:pPr>
              <a:lnSpc>
                <a:spcPct val="13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4000" b="1" i="1"/>
              <a:t>ERL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361" y="979303"/>
            <a:ext cx="7837920" cy="2939349"/>
          </a:xfrm>
          <a:ln/>
        </p:spPr>
        <p:txBody>
          <a:bodyPr/>
          <a:lstStyle/>
          <a:p>
            <a:pPr>
              <a:lnSpc>
                <a:spcPct val="84000"/>
              </a:lnSpc>
              <a:buSzPct val="69000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6502" algn="l"/>
                <a:tab pos="7332588" algn="l"/>
                <a:tab pos="7740115" algn="l"/>
                <a:tab pos="8147640" algn="l"/>
              </a:tabLst>
            </a:pPr>
            <a:r>
              <a:rPr lang="en-GB" sz="2200" dirty="0"/>
              <a:t>ERL(Energy Recovery </a:t>
            </a:r>
            <a:r>
              <a:rPr lang="en-GB" sz="2200" dirty="0" err="1"/>
              <a:t>Linac</a:t>
            </a:r>
            <a:r>
              <a:rPr lang="en-GB" sz="2200" dirty="0"/>
              <a:t>) is employed as the dedicated electron driver.</a:t>
            </a:r>
          </a:p>
          <a:p>
            <a:pPr lvl="1">
              <a:lnSpc>
                <a:spcPct val="84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6502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0.48nC, 18.5ns (54MHz) ~ 26mA, E=1.8GeV</a:t>
            </a:r>
          </a:p>
          <a:p>
            <a:pPr lvl="1">
              <a:lnSpc>
                <a:spcPct val="84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6502" algn="l"/>
                <a:tab pos="7332588" algn="l"/>
                <a:tab pos="7740115" algn="l"/>
                <a:tab pos="8147640" algn="l"/>
              </a:tabLst>
            </a:pPr>
            <a:r>
              <a:rPr lang="en-GB" dirty="0" err="1"/>
              <a:t>N</a:t>
            </a:r>
            <a:r>
              <a:rPr lang="en-GB" baseline="-1000" dirty="0" err="1">
                <a:cs typeface="Arial" charset="0"/>
              </a:rPr>
              <a:t>γ</a:t>
            </a:r>
            <a:r>
              <a:rPr lang="en-GB" dirty="0"/>
              <a:t>=2.3E+9 by </a:t>
            </a:r>
            <a:r>
              <a:rPr lang="en-GB" dirty="0">
                <a:solidFill>
                  <a:srgbClr val="FF0000"/>
                </a:solidFill>
              </a:rPr>
              <a:t>0.6 Jx5 CP</a:t>
            </a:r>
            <a:r>
              <a:rPr lang="en-GB" dirty="0"/>
              <a:t>, N</a:t>
            </a:r>
            <a:r>
              <a:rPr lang="en-GB" baseline="-1000" dirty="0"/>
              <a:t>e+</a:t>
            </a:r>
            <a:r>
              <a:rPr lang="en-GB" dirty="0"/>
              <a:t>=2.0E+7/bunch</a:t>
            </a:r>
          </a:p>
          <a:p>
            <a:pPr>
              <a:lnSpc>
                <a:spcPct val="84000"/>
              </a:lnSpc>
              <a:buSzPct val="69000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6502" algn="l"/>
                <a:tab pos="7332588" algn="l"/>
                <a:tab pos="7740115" algn="l"/>
                <a:tab pos="8147640" algn="l"/>
              </a:tabLst>
            </a:pPr>
            <a:r>
              <a:rPr lang="en-GB" sz="2200" dirty="0"/>
              <a:t>By a semi-CW operation (50ms), 1000 times stacking in DR is performed and Ne+=2.0E+10 is obtained. 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0" y="3331070"/>
            <a:ext cx="7990560" cy="243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132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306080" y="-162738"/>
            <a:ext cx="7066080" cy="1234210"/>
          </a:xfrm>
          <a:ln/>
        </p:spPr>
        <p:txBody>
          <a:bodyPr/>
          <a:lstStyle/>
          <a:p>
            <a:pPr>
              <a:lnSpc>
                <a:spcPct val="11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/>
              <a:t>CLIC Compton Scheme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" y="2013332"/>
            <a:ext cx="6651360" cy="410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200" y="979303"/>
            <a:ext cx="7673760" cy="1633131"/>
          </a:xfrm>
          <a:ln/>
        </p:spPr>
        <p:txBody>
          <a:bodyPr/>
          <a:lstStyle/>
          <a:p>
            <a:pPr>
              <a:lnSpc>
                <a:spcPct val="84000"/>
              </a:lnSpc>
              <a:buSzPct val="69000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6502" algn="l"/>
                <a:tab pos="7332588" algn="l"/>
                <a:tab pos="7740115" algn="l"/>
                <a:tab pos="8147640" algn="l"/>
              </a:tabLst>
            </a:pPr>
            <a:r>
              <a:rPr lang="en-GB" sz="2200"/>
              <a:t>Storage ring with a single optical cavity.</a:t>
            </a:r>
          </a:p>
          <a:p>
            <a:pPr>
              <a:lnSpc>
                <a:spcPct val="84000"/>
              </a:lnSpc>
              <a:buSzPct val="69000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6502" algn="l"/>
                <a:tab pos="7332588" algn="l"/>
                <a:tab pos="7740115" algn="l"/>
                <a:tab pos="8147640" algn="l"/>
              </a:tabLst>
            </a:pPr>
            <a:r>
              <a:rPr lang="en-GB" sz="2200"/>
              <a:t>9.8E+6 e+/bunch is generated.</a:t>
            </a:r>
          </a:p>
          <a:p>
            <a:pPr>
              <a:lnSpc>
                <a:spcPct val="84000"/>
              </a:lnSpc>
              <a:buSzPct val="69000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6502" algn="l"/>
                <a:tab pos="7332588" algn="l"/>
                <a:tab pos="7740115" algn="l"/>
                <a:tab pos="8147640" algn="l"/>
              </a:tabLst>
            </a:pPr>
            <a:r>
              <a:rPr lang="en-GB" sz="2200"/>
              <a:t>450 times stacking in Pre-DR make the full intensity beam.   </a:t>
            </a:r>
          </a:p>
        </p:txBody>
      </p:sp>
    </p:spTree>
    <p:extLst>
      <p:ext uri="{BB962C8B-B14F-4D97-AF65-F5344CB8AC3E}">
        <p14:creationId xmlns:p14="http://schemas.microsoft.com/office/powerpoint/2010/main" val="3607297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816481" y="14401"/>
            <a:ext cx="7931983" cy="80216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3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Pulse Stacking Optical </a:t>
            </a:r>
            <a:r>
              <a:rPr lang="en-GB" dirty="0" smtClean="0"/>
              <a:t>Cavity at LAL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47" y="2276872"/>
            <a:ext cx="7673760" cy="399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840" y="862651"/>
            <a:ext cx="7837920" cy="1795868"/>
          </a:xfrm>
          <a:ln/>
        </p:spPr>
        <p:txBody>
          <a:bodyPr/>
          <a:lstStyle/>
          <a:p>
            <a:pPr>
              <a:lnSpc>
                <a:spcPct val="84000"/>
              </a:lnSpc>
              <a:buSzPct val="69000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6502" algn="l"/>
                <a:tab pos="7332588" algn="l"/>
                <a:tab pos="7740115" algn="l"/>
                <a:tab pos="8147640" algn="l"/>
              </a:tabLst>
            </a:pPr>
            <a:r>
              <a:rPr lang="en-GB" sz="2200" dirty="0"/>
              <a:t>High power mode lock laser is “stored” in an optical cavity. </a:t>
            </a:r>
          </a:p>
          <a:p>
            <a:pPr>
              <a:lnSpc>
                <a:spcPct val="84000"/>
              </a:lnSpc>
              <a:buSzPct val="69000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6502" algn="l"/>
                <a:tab pos="7332588" algn="l"/>
                <a:tab pos="7740115" algn="l"/>
                <a:tab pos="8147640" algn="l"/>
              </a:tabLst>
            </a:pPr>
            <a:r>
              <a:rPr lang="en-GB" sz="2200" dirty="0"/>
              <a:t>Both group velocity and phase velocity should be matched for high enhancement.</a:t>
            </a:r>
          </a:p>
          <a:p>
            <a:pPr>
              <a:lnSpc>
                <a:spcPct val="84000"/>
              </a:lnSpc>
              <a:buSzPct val="69000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6502" algn="l"/>
                <a:tab pos="7332588" algn="l"/>
                <a:tab pos="7740115" algn="l"/>
                <a:tab pos="8147640" algn="l"/>
              </a:tabLst>
            </a:pPr>
            <a:r>
              <a:rPr lang="en-GB" sz="2200" dirty="0">
                <a:solidFill>
                  <a:srgbClr val="FF0000"/>
                </a:solidFill>
              </a:rPr>
              <a:t>30000 </a:t>
            </a:r>
            <a:r>
              <a:rPr lang="en-GB" sz="2200" dirty="0" err="1">
                <a:solidFill>
                  <a:srgbClr val="FF0000"/>
                </a:solidFill>
              </a:rPr>
              <a:t>finess</a:t>
            </a:r>
            <a:r>
              <a:rPr lang="en-GB" sz="2200"/>
              <a:t> </a:t>
            </a:r>
            <a:r>
              <a:rPr lang="en-GB" sz="2200" smtClean="0"/>
              <a:t>was </a:t>
            </a:r>
            <a:r>
              <a:rPr lang="en-GB" sz="2200"/>
              <a:t>achieved in September 2008.</a:t>
            </a:r>
          </a:p>
        </p:txBody>
      </p:sp>
    </p:spTree>
    <p:extLst>
      <p:ext uri="{BB962C8B-B14F-4D97-AF65-F5344CB8AC3E}">
        <p14:creationId xmlns:p14="http://schemas.microsoft.com/office/powerpoint/2010/main" val="2703144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フッター プレースホルダ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75033E-2FDF-4843-82CE-D3DFCEBB1102}" type="slidenum">
              <a:rPr lang="fr-FR" altLang="ja-JP"/>
              <a:pPr eaLnBrk="1" hangingPunct="1"/>
              <a:t>15</a:t>
            </a:fld>
            <a:endParaRPr lang="fr-FR" altLang="ja-JP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32400" y="1484313"/>
          <a:ext cx="266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2" name="Equation" r:id="rId3" imgW="152280" imgH="203040" progId="Equation.DSMT4">
                  <p:embed/>
                </p:oleObj>
              </mc:Choice>
              <mc:Fallback>
                <p:oleObj name="Equation" r:id="rId3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1484313"/>
                        <a:ext cx="266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5425" y="1746250"/>
            <a:ext cx="2443163" cy="86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 b="1">
                <a:solidFill>
                  <a:srgbClr val="FF0000"/>
                </a:solidFill>
                <a:ea typeface="ＭＳ Ｐゴシック" pitchFamily="50" charset="-128"/>
              </a:rPr>
              <a:t>Oscillator</a:t>
            </a:r>
          </a:p>
          <a:p>
            <a:pPr eaLnBrk="1" hangingPunct="1"/>
            <a:r>
              <a:rPr lang="fr-FR" altLang="ja-JP" sz="1600">
                <a:ea typeface="ＭＳ Ｐゴシック" pitchFamily="50" charset="-128"/>
              </a:rPr>
              <a:t>    =0.2W, 1032nm</a:t>
            </a:r>
          </a:p>
          <a:p>
            <a:pPr eaLnBrk="1" hangingPunct="1"/>
            <a:r>
              <a:rPr lang="fr-FR" altLang="ja-JP" sz="1600">
                <a:latin typeface="Symbol" pitchFamily="18" charset="2"/>
                <a:ea typeface="ＭＳ Ｐゴシック" pitchFamily="50" charset="-128"/>
              </a:rPr>
              <a:t>D</a:t>
            </a:r>
            <a:r>
              <a:rPr lang="fr-FR" altLang="ja-JP" sz="1600">
                <a:ea typeface="ＭＳ Ｐゴシック" pitchFamily="50" charset="-128"/>
              </a:rPr>
              <a:t>t~0.5ps frep=178.5MHz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641600" y="2332038"/>
            <a:ext cx="39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57525" y="1885950"/>
            <a:ext cx="1412875" cy="86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 b="1">
                <a:solidFill>
                  <a:srgbClr val="FF0000"/>
                </a:solidFill>
                <a:ea typeface="ＭＳ Ｐゴシック" pitchFamily="50" charset="-128"/>
              </a:rPr>
              <a:t>Amplifier</a:t>
            </a:r>
          </a:p>
          <a:p>
            <a:pPr eaLnBrk="1" hangingPunct="1"/>
            <a:r>
              <a:rPr lang="fr-FR" altLang="ja-JP" sz="1600">
                <a:ea typeface="ＭＳ Ｐゴシック" pitchFamily="50" charset="-128"/>
              </a:rPr>
              <a:t>photonic fiber</a:t>
            </a:r>
            <a:br>
              <a:rPr lang="fr-FR" altLang="ja-JP" sz="1600">
                <a:ea typeface="ＭＳ Ｐゴシック" pitchFamily="50" charset="-128"/>
              </a:rPr>
            </a:br>
            <a:r>
              <a:rPr lang="fr-FR" altLang="ja-JP" sz="1600">
                <a:ea typeface="ＭＳ Ｐゴシック" pitchFamily="50" charset="-128"/>
              </a:rPr>
              <a:t>Yb Doped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715125" y="1916113"/>
            <a:ext cx="218757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 b="1">
                <a:solidFill>
                  <a:srgbClr val="FF0000"/>
                </a:solidFill>
                <a:ea typeface="ＭＳ Ｐゴシック" pitchFamily="50" charset="-128"/>
              </a:rPr>
              <a:t>4-mirror</a:t>
            </a:r>
          </a:p>
          <a:p>
            <a:pPr eaLnBrk="1" hangingPunct="1"/>
            <a:r>
              <a:rPr lang="fr-FR" altLang="ja-JP" b="1">
                <a:solidFill>
                  <a:srgbClr val="FF0000"/>
                </a:solidFill>
                <a:ea typeface="ＭＳ Ｐゴシック" pitchFamily="50" charset="-128"/>
              </a:rPr>
              <a:t>Fabry-Perot cavity</a:t>
            </a:r>
          </a:p>
          <a:p>
            <a:pPr eaLnBrk="1" hangingPunct="1"/>
            <a:r>
              <a:rPr lang="fr-FR" altLang="ja-JP">
                <a:ea typeface="ＭＳ Ｐゴシック" pitchFamily="50" charset="-128"/>
              </a:rPr>
              <a:t>Gain~</a:t>
            </a:r>
            <a:r>
              <a:rPr lang="fr-FR" altLang="ja-JP">
                <a:solidFill>
                  <a:schemeClr val="accent2"/>
                </a:solidFill>
                <a:ea typeface="ＭＳ Ｐゴシック" pitchFamily="50" charset="-128"/>
              </a:rPr>
              <a:t>1000</a:t>
            </a:r>
            <a:endParaRPr lang="fr-FR" altLang="ja-JP">
              <a:solidFill>
                <a:srgbClr val="CC0099"/>
              </a:solidFill>
              <a:ea typeface="ＭＳ Ｐゴシック" pitchFamily="50" charset="-128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4572000" y="2332038"/>
            <a:ext cx="21336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470525" y="1543050"/>
            <a:ext cx="78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>
                <a:solidFill>
                  <a:srgbClr val="FF0000"/>
                </a:solidFill>
                <a:ea typeface="ＭＳ Ｐゴシック" pitchFamily="50" charset="-128"/>
              </a:rPr>
              <a:t>~</a:t>
            </a:r>
            <a:r>
              <a:rPr lang="fr-FR" altLang="ja-JP">
                <a:solidFill>
                  <a:schemeClr val="accent2"/>
                </a:solidFill>
                <a:ea typeface="ＭＳ Ｐゴシック" pitchFamily="50" charset="-128"/>
              </a:rPr>
              <a:t>50W</a:t>
            </a:r>
            <a:endParaRPr lang="fr-FR" altLang="ja-JP">
              <a:solidFill>
                <a:srgbClr val="CC0099"/>
              </a:solidFill>
              <a:ea typeface="ＭＳ Ｐゴシック" pitchFamily="50" charset="-128"/>
            </a:endParaRP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3502025" y="33972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 b="1">
                <a:solidFill>
                  <a:srgbClr val="FF0000"/>
                </a:solidFill>
                <a:ea typeface="ＭＳ Ｐゴシック" pitchFamily="50" charset="-128"/>
              </a:rPr>
              <a:t>Digital feedback</a:t>
            </a:r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 flipH="1">
            <a:off x="5880100" y="2852738"/>
            <a:ext cx="1716088" cy="698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 flipH="1" flipV="1">
            <a:off x="1955800" y="2852738"/>
            <a:ext cx="1536700" cy="736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9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4800" y="2014538"/>
          <a:ext cx="2190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3" name="Equation" r:id="rId5" imgW="152280" imgH="203040" progId="Equation.DSMT4">
                  <p:embed/>
                </p:oleObj>
              </mc:Choice>
              <mc:Fallback>
                <p:oleObj name="Equation" r:id="rId5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14538"/>
                        <a:ext cx="21907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323850" y="5942013"/>
            <a:ext cx="5111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 b="1">
                <a:solidFill>
                  <a:schemeClr val="bg1"/>
                </a:solidFill>
                <a:ea typeface="ＭＳ Ｐゴシック" pitchFamily="50" charset="-128"/>
              </a:rPr>
              <a:t>Goal: to reach the MW average power</a:t>
            </a:r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940425" y="1900238"/>
            <a:ext cx="0" cy="4318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2" name="Text Box 21"/>
          <p:cNvSpPr txBox="1">
            <a:spLocks noChangeArrowheads="1"/>
          </p:cNvSpPr>
          <p:nvPr/>
        </p:nvSpPr>
        <p:spPr bwMode="auto">
          <a:xfrm>
            <a:off x="1196975" y="454025"/>
            <a:ext cx="675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>
                <a:solidFill>
                  <a:schemeClr val="accent2"/>
                </a:solidFill>
                <a:ea typeface="ＭＳ Ｐゴシック" pitchFamily="50" charset="-128"/>
              </a:rPr>
              <a:t>Started end 2008</a:t>
            </a:r>
          </a:p>
          <a:p>
            <a:pPr eaLnBrk="1" hangingPunct="1"/>
            <a:r>
              <a:rPr lang="fr-FR" altLang="ja-JP">
                <a:solidFill>
                  <a:schemeClr val="accent2"/>
                </a:solidFill>
                <a:ea typeface="ＭＳ Ｐゴシック" pitchFamily="50" charset="-128"/>
              </a:rPr>
              <a:t>STEP ONE: commissioning a 4-mirror cavity at ATF by end 2010</a:t>
            </a:r>
          </a:p>
        </p:txBody>
      </p:sp>
      <p:sp>
        <p:nvSpPr>
          <p:cNvPr id="4113" name="Line 22"/>
          <p:cNvSpPr>
            <a:spLocks noChangeShapeType="1"/>
          </p:cNvSpPr>
          <p:nvPr/>
        </p:nvSpPr>
        <p:spPr bwMode="auto">
          <a:xfrm flipH="1" flipV="1">
            <a:off x="5940425" y="3789363"/>
            <a:ext cx="1439863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4" name="Text Box 23"/>
          <p:cNvSpPr txBox="1">
            <a:spLocks noChangeArrowheads="1"/>
          </p:cNvSpPr>
          <p:nvPr/>
        </p:nvSpPr>
        <p:spPr bwMode="auto">
          <a:xfrm>
            <a:off x="7359650" y="4240213"/>
            <a:ext cx="12096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>
                <a:ea typeface="ＭＳ Ｐゴシック" pitchFamily="50" charset="-128"/>
              </a:rPr>
              <a:t>ATF clock</a:t>
            </a:r>
          </a:p>
        </p:txBody>
      </p:sp>
      <p:sp>
        <p:nvSpPr>
          <p:cNvPr id="4115" name="Text Box 24"/>
          <p:cNvSpPr txBox="1">
            <a:spLocks noChangeArrowheads="1"/>
          </p:cNvSpPr>
          <p:nvPr/>
        </p:nvSpPr>
        <p:spPr bwMode="auto">
          <a:xfrm>
            <a:off x="3448050" y="0"/>
            <a:ext cx="5190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 sz="2800" b="1" dirty="0">
                <a:solidFill>
                  <a:srgbClr val="FF0000"/>
                </a:solidFill>
                <a:ea typeface="ＭＳ Ｐゴシック" pitchFamily="50" charset="-128"/>
              </a:rPr>
              <a:t>2 steps </a:t>
            </a:r>
            <a:r>
              <a:rPr lang="fr-FR" altLang="ja-JP" sz="2800" b="1" dirty="0" smtClean="0">
                <a:solidFill>
                  <a:srgbClr val="FF0000"/>
                </a:solidFill>
                <a:ea typeface="ＭＳ Ｐゴシック" pitchFamily="50" charset="-128"/>
              </a:rPr>
              <a:t>R&amp;D by LAL with ATF</a:t>
            </a:r>
            <a:endParaRPr lang="fr-FR" altLang="ja-JP" sz="2800" b="1" dirty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219161" name="Text Box 25"/>
          <p:cNvSpPr txBox="1">
            <a:spLocks noChangeArrowheads="1"/>
          </p:cNvSpPr>
          <p:nvPr/>
        </p:nvSpPr>
        <p:spPr bwMode="auto">
          <a:xfrm>
            <a:off x="303213" y="4673600"/>
            <a:ext cx="61563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 b="1">
                <a:solidFill>
                  <a:schemeClr val="bg1"/>
                </a:solidFill>
                <a:ea typeface="ＭＳ Ｐゴシック" pitchFamily="50" charset="-128"/>
              </a:rPr>
              <a:t>STEP ONE</a:t>
            </a:r>
          </a:p>
          <a:p>
            <a:pPr eaLnBrk="1" hangingPunct="1"/>
            <a:r>
              <a:rPr lang="fr-FR" altLang="ja-JP" b="1">
                <a:solidFill>
                  <a:schemeClr val="bg1"/>
                </a:solidFill>
                <a:ea typeface="ＭＳ Ｐゴシック" pitchFamily="50" charset="-128"/>
              </a:rPr>
              <a:t>With cavity laser/coupling ~50% </a:t>
            </a:r>
            <a:r>
              <a:rPr lang="fr-FR" altLang="ja-JP" b="1">
                <a:solidFill>
                  <a:schemeClr val="bg1"/>
                </a:solidFill>
                <a:ea typeface="ＭＳ Ｐゴシック" pitchFamily="50" charset="-128"/>
                <a:sym typeface="Wingdings" pitchFamily="2" charset="2"/>
              </a:rPr>
              <a:t>Power_cavity~25kW</a:t>
            </a:r>
            <a:endParaRPr lang="fr-FR" altLang="ja-JP" b="1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219162" name="Text Box 26"/>
          <p:cNvSpPr txBox="1">
            <a:spLocks noChangeArrowheads="1"/>
          </p:cNvSpPr>
          <p:nvPr/>
        </p:nvSpPr>
        <p:spPr bwMode="auto">
          <a:xfrm>
            <a:off x="2282825" y="1065213"/>
            <a:ext cx="457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>
                <a:solidFill>
                  <a:srgbClr val="CC0099"/>
                </a:solidFill>
                <a:ea typeface="ＭＳ Ｐゴシック" pitchFamily="50" charset="-128"/>
              </a:rPr>
              <a:t>STEP TWO: upgrade mirrors &amp; laser power</a:t>
            </a:r>
          </a:p>
        </p:txBody>
      </p:sp>
      <p:sp>
        <p:nvSpPr>
          <p:cNvPr id="219163" name="Text Box 27"/>
          <p:cNvSpPr txBox="1">
            <a:spLocks noChangeArrowheads="1"/>
          </p:cNvSpPr>
          <p:nvPr/>
        </p:nvSpPr>
        <p:spPr bwMode="auto">
          <a:xfrm>
            <a:off x="6084888" y="1557338"/>
            <a:ext cx="1004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>
                <a:solidFill>
                  <a:srgbClr val="CC0099"/>
                </a:solidFill>
                <a:ea typeface="ＭＳ Ｐゴシック" pitchFamily="50" charset="-128"/>
                <a:sym typeface="Wingdings" pitchFamily="2" charset="2"/>
              </a:rPr>
              <a:t></a:t>
            </a:r>
            <a:r>
              <a:rPr lang="fr-FR" altLang="ja-JP" b="1">
                <a:solidFill>
                  <a:srgbClr val="CC0099"/>
                </a:solidFill>
                <a:ea typeface="ＭＳ Ｐゴシック" pitchFamily="50" charset="-128"/>
              </a:rPr>
              <a:t>200W</a:t>
            </a:r>
          </a:p>
        </p:txBody>
      </p:sp>
      <p:sp>
        <p:nvSpPr>
          <p:cNvPr id="219164" name="Text Box 28"/>
          <p:cNvSpPr txBox="1">
            <a:spLocks noChangeArrowheads="1"/>
          </p:cNvSpPr>
          <p:nvPr/>
        </p:nvSpPr>
        <p:spPr bwMode="auto">
          <a:xfrm>
            <a:off x="7850188" y="2486025"/>
            <a:ext cx="1042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>
                <a:solidFill>
                  <a:srgbClr val="CC0099"/>
                </a:solidFill>
                <a:ea typeface="ＭＳ Ｐゴシック" pitchFamily="50" charset="-128"/>
                <a:sym typeface="Wingdings" pitchFamily="2" charset="2"/>
              </a:rPr>
              <a:t></a:t>
            </a:r>
            <a:r>
              <a:rPr lang="fr-FR" altLang="ja-JP" b="1">
                <a:solidFill>
                  <a:srgbClr val="CC0099"/>
                </a:solidFill>
                <a:ea typeface="ＭＳ Ｐゴシック" pitchFamily="50" charset="-128"/>
              </a:rPr>
              <a:t>10000</a:t>
            </a:r>
          </a:p>
        </p:txBody>
      </p:sp>
      <p:sp>
        <p:nvSpPr>
          <p:cNvPr id="219165" name="Text Box 29"/>
          <p:cNvSpPr txBox="1">
            <a:spLocks noChangeArrowheads="1"/>
          </p:cNvSpPr>
          <p:nvPr/>
        </p:nvSpPr>
        <p:spPr bwMode="auto">
          <a:xfrm>
            <a:off x="323850" y="5300663"/>
            <a:ext cx="6283325" cy="641350"/>
          </a:xfrm>
          <a:prstGeom prst="rect">
            <a:avLst/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 b="1">
                <a:solidFill>
                  <a:schemeClr val="bg1"/>
                </a:solidFill>
                <a:ea typeface="ＭＳ Ｐゴシック" pitchFamily="50" charset="-128"/>
              </a:rPr>
              <a:t>STEP TWO</a:t>
            </a:r>
          </a:p>
          <a:p>
            <a:pPr eaLnBrk="1" hangingPunct="1"/>
            <a:r>
              <a:rPr lang="fr-FR" altLang="ja-JP" b="1">
                <a:solidFill>
                  <a:schemeClr val="bg1"/>
                </a:solidFill>
                <a:ea typeface="ＭＳ Ｐゴシック" pitchFamily="50" charset="-128"/>
              </a:rPr>
              <a:t>With cavity laser/coupling ~50% </a:t>
            </a:r>
            <a:r>
              <a:rPr lang="fr-FR" altLang="ja-JP" b="1">
                <a:solidFill>
                  <a:schemeClr val="bg1"/>
                </a:solidFill>
                <a:ea typeface="ＭＳ Ｐゴシック" pitchFamily="50" charset="-128"/>
                <a:sym typeface="Wingdings" pitchFamily="2" charset="2"/>
              </a:rPr>
              <a:t>Power_cavity~500kW</a:t>
            </a:r>
            <a:endParaRPr lang="fr-FR" altLang="ja-JP" b="1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219166" name="Text Box 30"/>
          <p:cNvSpPr txBox="1">
            <a:spLocks noChangeArrowheads="1"/>
          </p:cNvSpPr>
          <p:nvPr/>
        </p:nvSpPr>
        <p:spPr bwMode="auto">
          <a:xfrm>
            <a:off x="6448425" y="4754563"/>
            <a:ext cx="2419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 sz="1400" b="1">
                <a:solidFill>
                  <a:schemeClr val="accent2"/>
                </a:solidFill>
                <a:ea typeface="ＭＳ Ｐゴシック" pitchFamily="50" charset="-128"/>
              </a:rPr>
              <a:t>~50x1.5 vs 2-mirror cavity</a:t>
            </a:r>
            <a:br>
              <a:rPr lang="fr-FR" altLang="ja-JP" sz="1400" b="1">
                <a:solidFill>
                  <a:schemeClr val="accent2"/>
                </a:solidFill>
                <a:ea typeface="ＭＳ Ｐゴシック" pitchFamily="50" charset="-128"/>
              </a:rPr>
            </a:br>
            <a:r>
              <a:rPr lang="fr-FR" altLang="ja-JP" sz="1400" b="1">
                <a:solidFill>
                  <a:schemeClr val="accent2"/>
                </a:solidFill>
                <a:ea typeface="ＭＳ Ｐゴシック" pitchFamily="50" charset="-128"/>
                <a:sym typeface="Wingdings" pitchFamily="2" charset="2"/>
              </a:rPr>
              <a:t>~5 E9 </a:t>
            </a:r>
            <a:r>
              <a:rPr lang="fr-FR" altLang="ja-JP" sz="1400" b="1">
                <a:solidFill>
                  <a:schemeClr val="accent2"/>
                </a:solidFill>
                <a:latin typeface="Symbol" pitchFamily="18" charset="2"/>
                <a:ea typeface="ＭＳ Ｐゴシック" pitchFamily="50" charset="-128"/>
                <a:sym typeface="Wingdings" pitchFamily="2" charset="2"/>
              </a:rPr>
              <a:t>g</a:t>
            </a:r>
            <a:r>
              <a:rPr lang="fr-FR" altLang="ja-JP" sz="1400" b="1">
                <a:solidFill>
                  <a:schemeClr val="accent2"/>
                </a:solidFill>
                <a:ea typeface="ＭＳ Ｐゴシック" pitchFamily="50" charset="-128"/>
                <a:sym typeface="Wingdings" pitchFamily="2" charset="2"/>
              </a:rPr>
              <a:t>/s (Emax=28MeV)</a:t>
            </a:r>
            <a:endParaRPr lang="fr-FR" altLang="ja-JP" sz="1400" b="1">
              <a:solidFill>
                <a:schemeClr val="accent2"/>
              </a:solidFill>
              <a:ea typeface="ＭＳ Ｐゴシック" pitchFamily="50" charset="-128"/>
            </a:endParaRPr>
          </a:p>
        </p:txBody>
      </p:sp>
      <p:sp>
        <p:nvSpPr>
          <p:cNvPr id="4122" name="Text Box 31"/>
          <p:cNvSpPr txBox="1">
            <a:spLocks noChangeArrowheads="1"/>
          </p:cNvSpPr>
          <p:nvPr/>
        </p:nvSpPr>
        <p:spPr bwMode="auto">
          <a:xfrm>
            <a:off x="6575425" y="5427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219168" name="Text Box 32"/>
          <p:cNvSpPr txBox="1">
            <a:spLocks noChangeArrowheads="1"/>
          </p:cNvSpPr>
          <p:nvPr/>
        </p:nvSpPr>
        <p:spPr bwMode="auto">
          <a:xfrm>
            <a:off x="6550025" y="5351463"/>
            <a:ext cx="2554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 sz="1400" b="1">
                <a:solidFill>
                  <a:srgbClr val="CC0099"/>
                </a:solidFill>
                <a:ea typeface="ＭＳ Ｐゴシック" pitchFamily="50" charset="-128"/>
              </a:rPr>
              <a:t>~2000x1.5 vs 2-mirror cavity</a:t>
            </a:r>
            <a:br>
              <a:rPr lang="fr-FR" altLang="ja-JP" sz="1400" b="1">
                <a:solidFill>
                  <a:srgbClr val="CC0099"/>
                </a:solidFill>
                <a:ea typeface="ＭＳ Ｐゴシック" pitchFamily="50" charset="-128"/>
              </a:rPr>
            </a:br>
            <a:r>
              <a:rPr lang="fr-FR" altLang="ja-JP" sz="1400" b="1">
                <a:solidFill>
                  <a:srgbClr val="CC0099"/>
                </a:solidFill>
                <a:ea typeface="ＭＳ Ｐゴシック" pitchFamily="50" charset="-128"/>
                <a:sym typeface="Wingdings" pitchFamily="2" charset="2"/>
              </a:rPr>
              <a:t>~2 E11</a:t>
            </a:r>
            <a:r>
              <a:rPr lang="fr-FR" altLang="ja-JP" sz="1400" b="1">
                <a:solidFill>
                  <a:srgbClr val="CC0099"/>
                </a:solidFill>
                <a:latin typeface="Symbol" pitchFamily="18" charset="2"/>
                <a:ea typeface="ＭＳ Ｐゴシック" pitchFamily="50" charset="-128"/>
                <a:sym typeface="Wingdings" pitchFamily="2" charset="2"/>
              </a:rPr>
              <a:t>g</a:t>
            </a:r>
            <a:r>
              <a:rPr lang="fr-FR" altLang="ja-JP" sz="1400" b="1">
                <a:solidFill>
                  <a:srgbClr val="CC0099"/>
                </a:solidFill>
                <a:ea typeface="ＭＳ Ｐゴシック" pitchFamily="50" charset="-128"/>
                <a:sym typeface="Wingdings" pitchFamily="2" charset="2"/>
              </a:rPr>
              <a:t>/s</a:t>
            </a:r>
            <a:endParaRPr lang="fr-FR" altLang="ja-JP" sz="1400" b="1">
              <a:solidFill>
                <a:srgbClr val="CC0099"/>
              </a:solidFill>
              <a:ea typeface="ＭＳ Ｐゴシック" pitchFamily="50" charset="-128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794250" y="5051425"/>
            <a:ext cx="4468813" cy="1795463"/>
            <a:chOff x="3020" y="3182"/>
            <a:chExt cx="2815" cy="1131"/>
          </a:xfrm>
        </p:grpSpPr>
        <p:sp>
          <p:nvSpPr>
            <p:cNvPr id="4125" name="Text Box 33"/>
            <p:cNvSpPr txBox="1">
              <a:spLocks noChangeArrowheads="1"/>
            </p:cNvSpPr>
            <p:nvPr/>
          </p:nvSpPr>
          <p:spPr bwMode="auto">
            <a:xfrm>
              <a:off x="3020" y="4121"/>
              <a:ext cx="28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altLang="ja-JP" sz="1400">
                  <a:ea typeface="ＭＳ Ｐゴシック" pitchFamily="50" charset="-128"/>
                </a:rPr>
                <a:t>ATF 2-mirror cavity paper: Miyoshi, arXiv:1002.3462v1</a:t>
              </a:r>
            </a:p>
          </p:txBody>
        </p:sp>
        <p:sp>
          <p:nvSpPr>
            <p:cNvPr id="4126" name="Line 34"/>
            <p:cNvSpPr>
              <a:spLocks noChangeShapeType="1"/>
            </p:cNvSpPr>
            <p:nvPr/>
          </p:nvSpPr>
          <p:spPr bwMode="auto">
            <a:xfrm flipH="1" flipV="1">
              <a:off x="5258" y="3182"/>
              <a:ext cx="356" cy="9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01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2" grpId="0" animBg="1"/>
      <p:bldP spid="219161" grpId="0" animBg="1"/>
      <p:bldP spid="219162" grpId="0"/>
      <p:bldP spid="219163" grpId="0"/>
      <p:bldP spid="219164" grpId="0"/>
      <p:bldP spid="219165" grpId="0" animBg="1"/>
      <p:bldP spid="219166" grpId="0"/>
      <p:bldP spid="2191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00" y="1166523"/>
            <a:ext cx="7156800" cy="45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0" y="51846"/>
            <a:ext cx="9135558" cy="111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5pPr>
            <a:lvl6pPr marL="2514600" indent="-228600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6pPr>
            <a:lvl7pPr marL="2971800" indent="-228600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7pPr>
            <a:lvl8pPr marL="3429000" indent="-228600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8pPr>
            <a:lvl9pPr marL="3886200" indent="-228600"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charset="0"/>
                <a:ea typeface="HGMaruGothicMPRO" pitchFamily="32" charset="-128"/>
              </a:defRPr>
            </a:lvl9pPr>
          </a:lstStyle>
          <a:p>
            <a:pPr>
              <a:lnSpc>
                <a:spcPct val="108000"/>
              </a:lnSpc>
            </a:pPr>
            <a:r>
              <a:rPr lang="en-GB" altLang="ja-JP" dirty="0">
                <a:solidFill>
                  <a:srgbClr val="FF00FF"/>
                </a:solidFill>
                <a:latin typeface="Comic Sans MS" pitchFamily="64" charset="0"/>
                <a:ea typeface="ＭＳ Ｐゴシック" charset="-128"/>
              </a:rPr>
              <a:t>High power </a:t>
            </a:r>
            <a:r>
              <a:rPr lang="en-GB" altLang="ja-JP" dirty="0" err="1">
                <a:solidFill>
                  <a:srgbClr val="FF00FF"/>
                </a:solidFill>
                <a:latin typeface="Comic Sans MS" pitchFamily="64" charset="0"/>
                <a:ea typeface="ＭＳ Ｐゴシック" charset="-128"/>
              </a:rPr>
              <a:t>ps</a:t>
            </a:r>
            <a:r>
              <a:rPr lang="en-GB" altLang="ja-JP" dirty="0">
                <a:solidFill>
                  <a:srgbClr val="FF00FF"/>
                </a:solidFill>
                <a:latin typeface="Comic Sans MS" pitchFamily="64" charset="0"/>
                <a:ea typeface="ＭＳ Ｐゴシック" charset="-128"/>
              </a:rPr>
              <a:t> </a:t>
            </a:r>
            <a:r>
              <a:rPr lang="en-GB" altLang="ja-JP" dirty="0" err="1">
                <a:solidFill>
                  <a:srgbClr val="FF00FF"/>
                </a:solidFill>
                <a:latin typeface="Comic Sans MS" pitchFamily="64" charset="0"/>
                <a:ea typeface="ＭＳ Ｐゴシック" charset="-128"/>
              </a:rPr>
              <a:t>fiber</a:t>
            </a:r>
            <a:r>
              <a:rPr lang="en-GB" altLang="ja-JP" dirty="0">
                <a:solidFill>
                  <a:srgbClr val="FF00FF"/>
                </a:solidFill>
                <a:latin typeface="Comic Sans MS" pitchFamily="64" charset="0"/>
                <a:ea typeface="ＭＳ Ｐゴシック" charset="-128"/>
              </a:rPr>
              <a:t> </a:t>
            </a:r>
            <a:r>
              <a:rPr lang="en-GB" altLang="ja-JP" dirty="0" smtClean="0">
                <a:solidFill>
                  <a:srgbClr val="FF00FF"/>
                </a:solidFill>
                <a:latin typeface="Comic Sans MS" pitchFamily="64" charset="0"/>
                <a:ea typeface="ＭＳ Ｐゴシック" charset="-128"/>
              </a:rPr>
              <a:t>amplifier by LAL G.</a:t>
            </a:r>
            <a:endParaRPr lang="en-GB" altLang="ja-JP" dirty="0">
              <a:solidFill>
                <a:srgbClr val="FF00FF"/>
              </a:solidFill>
              <a:latin typeface="Comic Sans MS" pitchFamily="64" charset="0"/>
              <a:ea typeface="ＭＳ Ｐゴシック" charset="-128"/>
            </a:endParaRPr>
          </a:p>
          <a:p>
            <a:pPr>
              <a:lnSpc>
                <a:spcPct val="87000"/>
              </a:lnSpc>
            </a:pPr>
            <a:r>
              <a:rPr lang="en-GB" altLang="ja-JP" dirty="0">
                <a:solidFill>
                  <a:srgbClr val="000000"/>
                </a:solidFill>
                <a:ea typeface="ＭＳ Ｐゴシック" charset="-128"/>
              </a:rPr>
              <a:t>                       </a:t>
            </a:r>
            <a:r>
              <a:rPr lang="en-GB" altLang="ja-JP" sz="2200" dirty="0">
                <a:solidFill>
                  <a:srgbClr val="000000"/>
                </a:solidFill>
                <a:ea typeface="ＭＳ Ｐゴシック" charset="-128"/>
              </a:rPr>
              <a:t>E. Cormier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665" y="5877272"/>
            <a:ext cx="9115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Fiber laser amplification with CPA and without CPA has demonstrated</a:t>
            </a:r>
          </a:p>
          <a:p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verage power from 100W to 1kW recently due to high efficiency of LD.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68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9" y="1052735"/>
            <a:ext cx="9109801" cy="58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0" y="11597"/>
            <a:ext cx="9144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Laser System Development for Optical 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avity for Q-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project and 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ILC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9632" y="1844824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Pump LD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9752" y="5085184"/>
            <a:ext cx="276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Fiber Amplification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19872" y="5661248"/>
            <a:ext cx="10801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75856" y="6021288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Burst Amp.</a:t>
            </a:r>
          </a:p>
          <a:p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By 100 times</a:t>
            </a:r>
            <a:endParaRPr kumimoji="1" lang="ja-JP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88024" y="5805264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30uJ/pulse</a:t>
            </a:r>
            <a:endParaRPr kumimoji="1" lang="ja-JP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44208" y="587727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300mJ/pulse</a:t>
            </a:r>
            <a:endParaRPr kumimoji="1" lang="ja-JP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67744" y="5589240"/>
            <a:ext cx="17411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300nJ/pulse</a:t>
            </a:r>
          </a:p>
          <a:p>
            <a:endParaRPr kumimoji="1" lang="en-US" altLang="ja-JP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36096" y="3933056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162.5MHz mode-locking</a:t>
            </a:r>
            <a:endParaRPr kumimoji="1" lang="ja-JP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67744" y="4149080"/>
            <a:ext cx="3296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0mW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 Oscillator</a:t>
            </a:r>
          </a:p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Then, amplified to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30W</a:t>
            </a:r>
            <a:endParaRPr kumimoji="1" lang="ja-JP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</p:spPr>
        <p:txBody>
          <a:bodyPr/>
          <a:lstStyle/>
          <a:p>
            <a:fld id="{A0234BC7-6D68-4F8A-83D2-BFE6EDC53AED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2400" y="1412875"/>
            <a:ext cx="264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>
              <a:latin typeface="ＭＳ Ｐゴシック" pitchFamily="50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36700" y="16462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 sz="2000">
              <a:latin typeface="ＭＳ Ｐゴシック" pitchFamily="50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j-lt"/>
                <a:ea typeface="ＭＳ 明朝" pitchFamily="17" charset="-128"/>
              </a:rPr>
              <a:t>Pulse laser storage in optical cavity </a:t>
            </a:r>
            <a:r>
              <a:rPr lang="en-US" altLang="ja-JP" sz="2400" b="1" dirty="0" smtClean="0">
                <a:latin typeface="+mj-lt"/>
                <a:ea typeface="ＭＳ 明朝" pitchFamily="17" charset="-128"/>
              </a:rPr>
              <a:t>and X-ray measurement in 2009.2</a:t>
            </a:r>
            <a:endParaRPr lang="ja-JP" altLang="en-US" sz="2400" b="1" dirty="0">
              <a:latin typeface="+mj-lt"/>
              <a:ea typeface="ＭＳ 明朝" pitchFamily="17" charset="-128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0" y="476672"/>
            <a:ext cx="6554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/>
              <a:t>X-ray generation with 1000 enhancement by optical cavity</a:t>
            </a:r>
            <a:endParaRPr lang="ja-JP" altLang="en-US" sz="2000" b="1" dirty="0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555776" y="908720"/>
            <a:ext cx="23762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CC0000"/>
                </a:solidFill>
                <a:latin typeface="+mj-lt"/>
              </a:rPr>
              <a:t>Status </a:t>
            </a:r>
            <a:r>
              <a:rPr lang="ja-JP" altLang="en-US" sz="2000" b="1" dirty="0">
                <a:solidFill>
                  <a:srgbClr val="CC0000"/>
                </a:solidFill>
                <a:latin typeface="+mj-lt"/>
              </a:rPr>
              <a:t>： </a:t>
            </a:r>
            <a:r>
              <a:rPr lang="en-US" altLang="ja-JP" sz="2000" b="1" dirty="0" smtClean="0">
                <a:solidFill>
                  <a:srgbClr val="CC0000"/>
                </a:solidFill>
                <a:latin typeface="+mj-lt"/>
              </a:rPr>
              <a:t>0.2mJ/pulse</a:t>
            </a:r>
            <a:r>
              <a:rPr lang="en-US" altLang="ja-JP" sz="2000" b="1" dirty="0">
                <a:solidFill>
                  <a:srgbClr val="CC0000"/>
                </a:solidFill>
                <a:latin typeface="+mj-lt"/>
              </a:rPr>
              <a:t>, </a:t>
            </a:r>
            <a:endParaRPr lang="en-US" altLang="ja-JP" sz="2000" b="1" dirty="0" smtClean="0">
              <a:solidFill>
                <a:srgbClr val="CC0000"/>
              </a:solidFill>
              <a:latin typeface="+mj-lt"/>
            </a:endParaRPr>
          </a:p>
          <a:p>
            <a:pPr>
              <a:defRPr/>
            </a:pPr>
            <a:r>
              <a:rPr lang="en-US" altLang="ja-JP" sz="2000" b="1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en-US" altLang="ja-JP" sz="2000" b="1" dirty="0">
                <a:solidFill>
                  <a:srgbClr val="CC0000"/>
                </a:solidFill>
                <a:latin typeface="+mj-lt"/>
              </a:rPr>
              <a:t>target </a:t>
            </a:r>
            <a:r>
              <a:rPr lang="ja-JP" altLang="en-US" sz="2000" b="1" dirty="0" smtClean="0">
                <a:solidFill>
                  <a:srgbClr val="CC0000"/>
                </a:solidFill>
                <a:latin typeface="+mj-lt"/>
              </a:rPr>
              <a:t>：</a:t>
            </a:r>
            <a:r>
              <a:rPr lang="en-US" altLang="ja-JP" sz="2000" b="1" dirty="0">
                <a:solidFill>
                  <a:srgbClr val="CC0000"/>
                </a:solidFill>
                <a:latin typeface="+mj-lt"/>
              </a:rPr>
              <a:t>1</a:t>
            </a:r>
            <a:r>
              <a:rPr lang="en-US" altLang="ja-JP" sz="2000" b="1" dirty="0" smtClean="0">
                <a:solidFill>
                  <a:srgbClr val="CC0000"/>
                </a:solidFill>
                <a:latin typeface="+mj-lt"/>
              </a:rPr>
              <a:t>0mJ/pulse</a:t>
            </a:r>
            <a:endParaRPr lang="en-US" altLang="ja-JP" sz="2000" b="1" dirty="0">
              <a:solidFill>
                <a:srgbClr val="CC0000"/>
              </a:solidFill>
              <a:latin typeface="+mj-lt"/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72817"/>
            <a:ext cx="284515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5868144" y="980728"/>
            <a:ext cx="29523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CC0000"/>
                </a:solidFill>
              </a:rPr>
              <a:t>X-ray </a:t>
            </a:r>
            <a:r>
              <a:rPr lang="en-US" altLang="ja-JP" sz="2400" b="1" dirty="0" smtClean="0">
                <a:solidFill>
                  <a:srgbClr val="CC0000"/>
                </a:solidFill>
              </a:rPr>
              <a:t>measurement</a:t>
            </a:r>
          </a:p>
          <a:p>
            <a:r>
              <a:rPr lang="en-US" altLang="ja-JP" b="1" dirty="0" smtClean="0">
                <a:solidFill>
                  <a:srgbClr val="CC0000"/>
                </a:solidFill>
              </a:rPr>
              <a:t>at 20 degree crossing angle</a:t>
            </a:r>
            <a:endParaRPr lang="ja-JP" altLang="en-US" b="1" dirty="0">
              <a:solidFill>
                <a:srgbClr val="CC0000"/>
              </a:solidFill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0" y="4293096"/>
            <a:ext cx="314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明朝" pitchFamily="17" charset="-128"/>
              </a:rPr>
              <a:t>Beam collision technique</a:t>
            </a:r>
            <a:endParaRPr lang="ja-JP" altLang="en-US" sz="2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明朝" pitchFamily="17" charset="-128"/>
            </a:endParaRPr>
          </a:p>
        </p:txBody>
      </p:sp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157192"/>
            <a:ext cx="73342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239712" y="4788892"/>
            <a:ext cx="5807075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altLang="ja-JP" b="1" u="sng" dirty="0"/>
              <a:t>43MeV Multi-bunch beam+ Super-Cavity = 33keV X-ray.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0" y="5445224"/>
            <a:ext cx="97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altLang="ja-JP" dirty="0"/>
              <a:t>X-ray</a:t>
            </a:r>
          </a:p>
          <a:p>
            <a:r>
              <a:rPr lang="en-US" altLang="ja-JP" dirty="0"/>
              <a:t>Detector</a:t>
            </a:r>
          </a:p>
        </p:txBody>
      </p:sp>
      <p:pic>
        <p:nvPicPr>
          <p:cNvPr id="14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916832"/>
            <a:ext cx="2008188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6227763" y="4868863"/>
            <a:ext cx="270033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ja-JP" b="1">
                <a:solidFill>
                  <a:schemeClr val="tx2"/>
                </a:solidFill>
                <a:latin typeface="Tahoma" pitchFamily="34" charset="0"/>
              </a:rPr>
              <a:t>LUCX</a:t>
            </a:r>
            <a:r>
              <a:rPr kumimoji="0" lang="ja-JP" altLang="en-US" b="1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kumimoji="0" lang="en-US" altLang="ja-JP" b="1">
                <a:solidFill>
                  <a:schemeClr val="tx2"/>
                </a:solidFill>
                <a:latin typeface="Tahoma" pitchFamily="34" charset="0"/>
              </a:rPr>
              <a:t>results</a:t>
            </a:r>
            <a:endParaRPr kumimoji="0" lang="ja-JP" altLang="en-US">
              <a:latin typeface="Tahoma" pitchFamily="34" charset="0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0" y="908720"/>
            <a:ext cx="2555776" cy="10160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Average power :</a:t>
            </a:r>
            <a:r>
              <a:rPr lang="en-US" altLang="ja-JP" sz="2000" b="1" dirty="0">
                <a:solidFill>
                  <a:srgbClr val="FF0000"/>
                </a:solidFill>
              </a:rPr>
              <a:t>40kW, </a:t>
            </a:r>
          </a:p>
          <a:p>
            <a:pPr eaLnBrk="0" hangingPunct="0"/>
            <a:r>
              <a:rPr lang="en-US" altLang="ja-JP" sz="2000" b="1" dirty="0">
                <a:solidFill>
                  <a:srgbClr val="FF0000"/>
                </a:solidFill>
              </a:rPr>
              <a:t>7psec(FWHM),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sz="2000" b="1" dirty="0">
                <a:solidFill>
                  <a:srgbClr val="FF0000"/>
                </a:solidFill>
              </a:rPr>
              <a:t>next step :2MW</a:t>
            </a:r>
          </a:p>
        </p:txBody>
      </p:sp>
      <p:pic>
        <p:nvPicPr>
          <p:cNvPr id="17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916832"/>
            <a:ext cx="19002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107504" y="3501008"/>
            <a:ext cx="1939925" cy="70802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Electron beam size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60</a:t>
            </a:r>
            <a:r>
              <a:rPr lang="en-US" altLang="ja-JP" sz="2000" b="1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sz="2000" b="1" dirty="0">
                <a:solidFill>
                  <a:srgbClr val="FF0000"/>
                </a:solidFill>
              </a:rPr>
              <a:t>m in </a:t>
            </a:r>
            <a:r>
              <a:rPr lang="en-US" altLang="ja-JP" sz="2000" b="1" dirty="0">
                <a:solidFill>
                  <a:srgbClr val="FF0000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158750" y="6397625"/>
            <a:ext cx="8447088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/>
              <a:t>Laser size:30</a:t>
            </a:r>
            <a:r>
              <a:rPr lang="en-US" altLang="ja-JP" b="1">
                <a:latin typeface="Symbol" pitchFamily="18" charset="2"/>
              </a:rPr>
              <a:t>m</a:t>
            </a:r>
            <a:r>
              <a:rPr lang="en-US" altLang="ja-JP" b="1"/>
              <a:t>m in </a:t>
            </a:r>
            <a:r>
              <a:rPr lang="en-US" altLang="ja-JP" b="1">
                <a:latin typeface="Symbol" pitchFamily="18" charset="2"/>
              </a:rPr>
              <a:t>s</a:t>
            </a:r>
            <a:r>
              <a:rPr lang="en-US" altLang="ja-JP" b="1"/>
              <a:t>, target:electron beam size:10</a:t>
            </a:r>
            <a:r>
              <a:rPr lang="en-US" altLang="ja-JP" b="1">
                <a:latin typeface="Symbol" pitchFamily="18" charset="2"/>
              </a:rPr>
              <a:t>m</a:t>
            </a:r>
            <a:r>
              <a:rPr lang="en-US" altLang="ja-JP" b="1"/>
              <a:t>m in </a:t>
            </a:r>
            <a:r>
              <a:rPr lang="en-US" altLang="ja-JP" b="1">
                <a:latin typeface="Symbol" pitchFamily="18" charset="2"/>
              </a:rPr>
              <a:t>s</a:t>
            </a:r>
            <a:r>
              <a:rPr lang="en-US" altLang="ja-JP" b="1"/>
              <a:t>, laser waist size:8</a:t>
            </a:r>
            <a:r>
              <a:rPr lang="en-US" altLang="ja-JP" b="1">
                <a:latin typeface="Symbol" pitchFamily="18" charset="2"/>
              </a:rPr>
              <a:t>m</a:t>
            </a:r>
            <a:r>
              <a:rPr lang="en-US" altLang="ja-JP" b="1"/>
              <a:t>m in </a:t>
            </a:r>
            <a:r>
              <a:rPr lang="en-US" altLang="ja-JP" b="1">
                <a:latin typeface="Symbol" pitchFamily="18" charset="2"/>
              </a:rPr>
              <a:t>s</a:t>
            </a:r>
            <a:endParaRPr lang="en-US" altLang="ja-JP">
              <a:latin typeface="Symbol" pitchFamily="18" charset="2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916832"/>
            <a:ext cx="2123727" cy="125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6876256" y="3212976"/>
            <a:ext cx="215533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MCP waveform </a:t>
            </a:r>
            <a:endParaRPr lang="en-US" altLang="ja-JP" sz="1600" dirty="0" smtClean="0"/>
          </a:p>
          <a:p>
            <a:r>
              <a:rPr lang="en-US" altLang="ja-JP" sz="1600" dirty="0" smtClean="0"/>
              <a:t>background </a:t>
            </a:r>
            <a:r>
              <a:rPr lang="en-US" altLang="ja-JP" sz="1600" dirty="0"/>
              <a:t>subtracted.</a:t>
            </a:r>
          </a:p>
          <a:p>
            <a:r>
              <a:rPr kumimoji="1" lang="en-US" altLang="ja-JP" dirty="0" smtClean="0"/>
              <a:t>Detected X-ray flux</a:t>
            </a:r>
          </a:p>
          <a:p>
            <a:r>
              <a:rPr lang="en-US" altLang="ja-JP" dirty="0" smtClean="0"/>
              <a:t>1.2x10</a:t>
            </a:r>
            <a:r>
              <a:rPr lang="en-US" altLang="ja-JP" baseline="30000" dirty="0" smtClean="0"/>
              <a:t>5</a:t>
            </a:r>
            <a:r>
              <a:rPr lang="en-US" altLang="ja-JP" dirty="0" smtClean="0"/>
              <a:t> Hz/~10%b.w.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67944" y="4175197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X-angle 20 deg.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9120"/>
            <a:ext cx="9144000" cy="263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rakawa\Desktop\ShimizuOptics20110218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528023" cy="5174652"/>
          </a:xfrm>
          <a:prstGeom prst="rect">
            <a:avLst/>
          </a:prstGeom>
          <a:noFill/>
        </p:spPr>
      </p:pic>
      <p:sp>
        <p:nvSpPr>
          <p:cNvPr id="4" name="右矢印 3"/>
          <p:cNvSpPr/>
          <p:nvPr/>
        </p:nvSpPr>
        <p:spPr>
          <a:xfrm rot="12099669">
            <a:off x="5769321" y="4135045"/>
            <a:ext cx="15121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 rot="4891068">
            <a:off x="7021033" y="5153512"/>
            <a:ext cx="1177076" cy="142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72425" y="4322227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Beam size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1" lang="en-US" altLang="ja-JP" sz="24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53334"/>
            <a:ext cx="8856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Change to head collision scheme to get another enhancement of 5 and </a:t>
            </a:r>
          </a:p>
          <a:p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to increase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laser pulse duration ~30ps.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756329"/>
            <a:ext cx="2258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Quantum project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STF</a:t>
            </a:r>
            <a:endParaRPr kumimoji="1" lang="ja-JP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51" name="Group 11"/>
          <p:cNvGrpSpPr>
            <a:grpSpLocks/>
          </p:cNvGrpSpPr>
          <p:nvPr/>
        </p:nvGrpSpPr>
        <p:grpSpPr bwMode="auto">
          <a:xfrm>
            <a:off x="889000" y="244475"/>
            <a:ext cx="6959600" cy="6348413"/>
            <a:chOff x="560" y="154"/>
            <a:chExt cx="4384" cy="3999"/>
          </a:xfrm>
        </p:grpSpPr>
        <p:pic>
          <p:nvPicPr>
            <p:cNvPr id="13824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154"/>
              <a:ext cx="4384" cy="3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8250" name="Text Box 10"/>
            <p:cNvSpPr txBox="1">
              <a:spLocks noChangeArrowheads="1"/>
            </p:cNvSpPr>
            <p:nvPr/>
          </p:nvSpPr>
          <p:spPr bwMode="auto">
            <a:xfrm>
              <a:off x="648" y="446"/>
              <a:ext cx="36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latin typeface="Times" pitchFamily="1" charset="0"/>
                </a:rPr>
                <a:t>10</a:t>
              </a:r>
              <a:r>
                <a:rPr lang="en-US" altLang="ja-JP" sz="1600" baseline="30000">
                  <a:latin typeface="Times" pitchFamily="1" charset="0"/>
                </a:rPr>
                <a:t>6</a:t>
              </a:r>
              <a:endParaRPr lang="en-US" altLang="ja-JP"/>
            </a:p>
          </p:txBody>
        </p:sp>
      </p:grp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5067300" y="2825750"/>
            <a:ext cx="2590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600" b="1">
                <a:solidFill>
                  <a:srgbClr val="0000FF"/>
                </a:solidFill>
                <a:latin typeface="Helvetica" pitchFamily="1" charset="0"/>
              </a:rPr>
              <a:t>N</a:t>
            </a:r>
            <a:r>
              <a:rPr lang="en-US" altLang="ja-JP" sz="2600" b="1" baseline="-25000">
                <a:solidFill>
                  <a:srgbClr val="0000FF"/>
                </a:solidFill>
                <a:latin typeface="Helvetica" pitchFamily="1" charset="0"/>
              </a:rPr>
              <a:t>e</a:t>
            </a:r>
            <a:r>
              <a:rPr lang="en-US" altLang="ja-JP" sz="2600" b="1">
                <a:solidFill>
                  <a:srgbClr val="0000FF"/>
                </a:solidFill>
                <a:latin typeface="Helvetica" pitchFamily="1" charset="0"/>
              </a:rPr>
              <a:t> = 1 x 10</a:t>
            </a:r>
            <a:r>
              <a:rPr lang="en-US" altLang="ja-JP" sz="2600" b="1" baseline="30000">
                <a:solidFill>
                  <a:srgbClr val="0000FF"/>
                </a:solidFill>
                <a:latin typeface="Helvetica" pitchFamily="1" charset="0"/>
              </a:rPr>
              <a:t>9</a:t>
            </a:r>
            <a:r>
              <a:rPr lang="en-US" altLang="ja-JP" sz="2600" b="1">
                <a:solidFill>
                  <a:srgbClr val="0000FF"/>
                </a:solidFill>
                <a:latin typeface="Helvetica" pitchFamily="1" charset="0"/>
              </a:rPr>
              <a:t> 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5067300" y="2336800"/>
            <a:ext cx="30861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600" b="1">
                <a:solidFill>
                  <a:srgbClr val="0000FF"/>
                </a:solidFill>
                <a:latin typeface="Helvetica" pitchFamily="1" charset="0"/>
              </a:rPr>
              <a:t>E</a:t>
            </a:r>
            <a:r>
              <a:rPr lang="en-US" altLang="ja-JP" sz="2600" b="1" baseline="-25000">
                <a:solidFill>
                  <a:srgbClr val="0000FF"/>
                </a:solidFill>
                <a:latin typeface="Helvetica" pitchFamily="1" charset="0"/>
              </a:rPr>
              <a:t>pulse</a:t>
            </a:r>
            <a:r>
              <a:rPr lang="en-US" altLang="ja-JP" sz="2600" b="1">
                <a:solidFill>
                  <a:srgbClr val="0000FF"/>
                </a:solidFill>
                <a:latin typeface="Helvetica" pitchFamily="1" charset="0"/>
              </a:rPr>
              <a:t> = 600 mJ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5067300" y="4022725"/>
            <a:ext cx="2781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600" b="1">
                <a:solidFill>
                  <a:srgbClr val="0000FF"/>
                </a:solidFill>
                <a:latin typeface="Helvetica" pitchFamily="1" charset="0"/>
              </a:rPr>
              <a:t>N</a:t>
            </a:r>
            <a:r>
              <a:rPr lang="en-US" altLang="ja-JP" sz="2600">
                <a:solidFill>
                  <a:srgbClr val="0000FF"/>
                </a:solidFill>
                <a:latin typeface="Symbol" pitchFamily="1" charset="2"/>
                <a:sym typeface="Symbol" pitchFamily="1" charset="2"/>
              </a:rPr>
              <a:t></a:t>
            </a:r>
            <a:r>
              <a:rPr lang="en-US" altLang="ja-JP" sz="2600" b="1">
                <a:solidFill>
                  <a:srgbClr val="0000FF"/>
                </a:solidFill>
                <a:latin typeface="Helvetica" pitchFamily="1" charset="0"/>
              </a:rPr>
              <a:t> = 1.6 x 10</a:t>
            </a:r>
            <a:r>
              <a:rPr lang="en-US" altLang="ja-JP" sz="2600" b="1" baseline="30000">
                <a:solidFill>
                  <a:srgbClr val="0000FF"/>
                </a:solidFill>
                <a:latin typeface="Helvetica" pitchFamily="1" charset="0"/>
              </a:rPr>
              <a:t>8</a:t>
            </a: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4991100" y="3654425"/>
            <a:ext cx="1257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600" b="1">
                <a:solidFill>
                  <a:srgbClr val="0000FF"/>
                </a:solidFill>
                <a:latin typeface="Helvetica" pitchFamily="1" charset="0"/>
              </a:rPr>
              <a:t>---&gt;</a:t>
            </a: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2781300" y="1133475"/>
            <a:ext cx="4876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3000">
                <a:solidFill>
                  <a:srgbClr val="0000FF"/>
                </a:solidFill>
                <a:latin typeface="Symbol" pitchFamily="1" charset="2"/>
                <a:sym typeface="Symbol" pitchFamily="1" charset="2"/>
              </a:rPr>
              <a:t></a:t>
            </a:r>
            <a:r>
              <a:rPr lang="en-US" altLang="ja-JP" sz="2600" b="1">
                <a:solidFill>
                  <a:srgbClr val="0000FF"/>
                </a:solidFill>
                <a:latin typeface="Helvetica" pitchFamily="1" charset="0"/>
              </a:rPr>
              <a:t>-ray generation by CAIN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5067300" y="3298825"/>
            <a:ext cx="2590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600" b="1">
                <a:solidFill>
                  <a:srgbClr val="0000FF"/>
                </a:solidFill>
                <a:latin typeface="Helvetica" pitchFamily="1" charset="0"/>
              </a:rPr>
              <a:t>X-ing = 5 deg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91100" y="5013176"/>
            <a:ext cx="1628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ERL case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69" y="4419600"/>
            <a:ext cx="64674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60648"/>
            <a:ext cx="34956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6673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28714" y="3504255"/>
            <a:ext cx="8489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Two laser pulses are ci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culating with the spacing of 6.15ns in a ring</a:t>
            </a:r>
          </a:p>
          <a:p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ptical cavity.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17" y="0"/>
            <a:ext cx="9061383" cy="610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79512" y="6381328"/>
            <a:ext cx="885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WFS (Wave Front Sensing) feedback will be used for the stabilization of 4 mirror cavity.</a:t>
            </a:r>
            <a:endParaRPr kumimoji="1" lang="ja-JP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294560" y="1"/>
            <a:ext cx="7084800" cy="914496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b="1" dirty="0"/>
              <a:t>Q-Beam and </a:t>
            </a:r>
            <a:r>
              <a:rPr lang="en-GB" b="1" dirty="0" err="1"/>
              <a:t>cERL</a:t>
            </a:r>
            <a:r>
              <a:rPr lang="en-GB" b="1" dirty="0"/>
              <a:t> </a:t>
            </a:r>
            <a:r>
              <a:rPr lang="ar-SA" b="1" dirty="0" smtClean="0">
                <a:cs typeface="Arial" charset="0"/>
              </a:rPr>
              <a:t>‏</a:t>
            </a:r>
            <a:endParaRPr lang="en-GB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120" y="2693083"/>
            <a:ext cx="4896000" cy="348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91520" y="4918117"/>
            <a:ext cx="4140000" cy="2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GB" sz="1600">
                <a:solidFill>
                  <a:srgbClr val="FF0000"/>
                </a:solidFill>
              </a:rPr>
              <a:t>http://kocbeam.kek.jp/project/index.html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5041" y="3410278"/>
            <a:ext cx="3448800" cy="129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GB">
                <a:solidFill>
                  <a:srgbClr val="5E11A6"/>
                </a:solidFill>
                <a:latin typeface="Times New Roman" pitchFamily="16" charset="0"/>
              </a:rPr>
              <a:t>Energy : 25-30 MeV</a:t>
            </a:r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5E11A6"/>
                </a:solidFill>
                <a:latin typeface="Times New Roman" pitchFamily="16" charset="0"/>
              </a:rPr>
              <a:t>Micro pulse rep.:162.5MHz, </a:t>
            </a:r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5E11A6"/>
                </a:solidFill>
                <a:latin typeface="Times New Roman" pitchFamily="16" charset="0"/>
              </a:rPr>
              <a:t>Current in macro pulse:16mA, </a:t>
            </a:r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5E11A6"/>
                </a:solidFill>
                <a:latin typeface="Times New Roman" pitchFamily="16" charset="0"/>
              </a:rPr>
              <a:t>Macro pulse rep: 10Hz 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9680" y="1002346"/>
            <a:ext cx="8622720" cy="2295601"/>
          </a:xfrm>
          <a:solidFill>
            <a:srgbClr val="FFFFFF"/>
          </a:solidFill>
          <a:ln/>
        </p:spPr>
        <p:txBody>
          <a:bodyPr>
            <a:normAutofit fontScale="85000" lnSpcReduction="10000"/>
          </a:bodyPr>
          <a:lstStyle/>
          <a:p>
            <a:pPr>
              <a:lnSpc>
                <a:spcPct val="95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536446" algn="l"/>
              </a:tabLst>
            </a:pPr>
            <a:r>
              <a:rPr lang="en-GB">
                <a:latin typeface="Times New Roman" pitchFamily="16" charset="0"/>
              </a:rPr>
              <a:t>Quantum-Beam project is a strategic R&amp;D for X-ray source for various applications based on the SC linac.</a:t>
            </a:r>
          </a:p>
          <a:p>
            <a:pPr>
              <a:lnSpc>
                <a:spcPct val="91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536446" algn="l"/>
              </a:tabLst>
            </a:pPr>
            <a:r>
              <a:rPr lang="en-GB">
                <a:latin typeface="Times New Roman" pitchFamily="16" charset="0"/>
              </a:rPr>
              <a:t>1</a:t>
            </a:r>
            <a:r>
              <a:rPr lang="en-GB" baseline="33000">
                <a:latin typeface="Times New Roman" pitchFamily="16" charset="0"/>
              </a:rPr>
              <a:t>st</a:t>
            </a:r>
            <a:r>
              <a:rPr lang="en-GB">
                <a:latin typeface="Times New Roman" pitchFamily="16" charset="0"/>
              </a:rPr>
              <a:t> step: Pulsed X-ray generation with SC linac; It will be carried out at KEK-STF, 2010-2011.</a:t>
            </a:r>
          </a:p>
          <a:p>
            <a:pPr>
              <a:lnSpc>
                <a:spcPct val="91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536446" algn="l"/>
              </a:tabLst>
            </a:pPr>
            <a:r>
              <a:rPr lang="en-GB">
                <a:latin typeface="Times New Roman" pitchFamily="16" charset="0"/>
              </a:rPr>
              <a:t>2</a:t>
            </a:r>
            <a:r>
              <a:rPr lang="en-GB" baseline="33000">
                <a:latin typeface="Times New Roman" pitchFamily="16" charset="0"/>
              </a:rPr>
              <a:t>nd</a:t>
            </a:r>
            <a:r>
              <a:rPr lang="en-GB">
                <a:latin typeface="Times New Roman" pitchFamily="16" charset="0"/>
              </a:rPr>
              <a:t> step: CW X-ray  generation with SC ERL; It will be carried out at cERL-KEK, 2012~. </a:t>
            </a:r>
          </a:p>
        </p:txBody>
      </p:sp>
    </p:spTree>
    <p:extLst>
      <p:ext uri="{BB962C8B-B14F-4D97-AF65-F5344CB8AC3E}">
        <p14:creationId xmlns:p14="http://schemas.microsoft.com/office/powerpoint/2010/main" val="4254869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40" y="3220179"/>
            <a:ext cx="6693120" cy="302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4560" y="1"/>
            <a:ext cx="7084800" cy="914496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b="1" dirty="0"/>
              <a:t>Q-Beam and </a:t>
            </a:r>
            <a:r>
              <a:rPr lang="en-GB" b="1" dirty="0" err="1"/>
              <a:t>cERL</a:t>
            </a:r>
            <a:r>
              <a:rPr lang="en-GB" b="1" dirty="0"/>
              <a:t> </a:t>
            </a:r>
            <a:r>
              <a:rPr lang="ar-SA" b="1" dirty="0" smtClean="0">
                <a:cs typeface="Arial" charset="0"/>
              </a:rPr>
              <a:t>‏</a:t>
            </a:r>
            <a:endParaRPr lang="en-GB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081" y="953380"/>
            <a:ext cx="8101440" cy="2367609"/>
          </a:xfrm>
          <a:solidFill>
            <a:srgbClr val="FFFFFF"/>
          </a:solidFill>
          <a:ln/>
        </p:spPr>
        <p:txBody>
          <a:bodyPr>
            <a:normAutofit fontScale="77500" lnSpcReduction="20000"/>
          </a:bodyPr>
          <a:lstStyle/>
          <a:p>
            <a:pPr>
              <a:lnSpc>
                <a:spcPct val="95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 err="1">
                <a:latin typeface="Times New Roman" pitchFamily="16" charset="0"/>
              </a:rPr>
              <a:t>cERL</a:t>
            </a:r>
            <a:r>
              <a:rPr lang="en-GB" dirty="0">
                <a:latin typeface="Times New Roman" pitchFamily="16" charset="0"/>
              </a:rPr>
              <a:t>  is a test machine to prove the technical feasibility of  5GeV class ERL machine for future light source.</a:t>
            </a:r>
          </a:p>
          <a:p>
            <a:pPr>
              <a:lnSpc>
                <a:spcPct val="91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>
                <a:latin typeface="Times New Roman" pitchFamily="16" charset="0"/>
              </a:rPr>
              <a:t>It will be constructed in the east counter hall of ex-KEK-PS.</a:t>
            </a:r>
          </a:p>
          <a:p>
            <a:pPr>
              <a:lnSpc>
                <a:spcPct val="91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>
                <a:latin typeface="Times New Roman" pitchFamily="16" charset="0"/>
              </a:rPr>
              <a:t>The operation will be started from 2012.</a:t>
            </a:r>
          </a:p>
          <a:p>
            <a:pPr lvl="1">
              <a:lnSpc>
                <a:spcPct val="91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800" dirty="0">
                <a:latin typeface="Times New Roman" pitchFamily="16" charset="0"/>
              </a:rPr>
              <a:t>The energy 35-65 MeV.</a:t>
            </a:r>
          </a:p>
          <a:p>
            <a:pPr lvl="1">
              <a:lnSpc>
                <a:spcPct val="91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800" dirty="0">
                <a:latin typeface="Times New Roman" pitchFamily="16" charset="0"/>
              </a:rPr>
              <a:t>Average current : 10mA</a:t>
            </a:r>
          </a:p>
          <a:p>
            <a:pPr lvl="1">
              <a:lnSpc>
                <a:spcPct val="91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800" dirty="0" err="1">
                <a:latin typeface="Times New Roman" pitchFamily="16" charset="0"/>
              </a:rPr>
              <a:t>Emittance</a:t>
            </a:r>
            <a:r>
              <a:rPr lang="en-GB" sz="1800" dirty="0">
                <a:latin typeface="Times New Roman" pitchFamily="16" charset="0"/>
              </a:rPr>
              <a:t> : 1.0 </a:t>
            </a:r>
            <a:r>
              <a:rPr lang="en-GB" sz="1800" dirty="0">
                <a:latin typeface="Symbol" pitchFamily="16" charset="2"/>
              </a:rPr>
              <a:t>p</a:t>
            </a:r>
            <a:r>
              <a:rPr lang="en-GB" sz="1800" dirty="0">
                <a:latin typeface="Times New Roman" pitchFamily="16" charset="0"/>
              </a:rPr>
              <a:t> </a:t>
            </a:r>
            <a:r>
              <a:rPr lang="en-GB" sz="1800" dirty="0" err="1">
                <a:latin typeface="Times New Roman" pitchFamily="16" charset="0"/>
              </a:rPr>
              <a:t>mm.mrad</a:t>
            </a:r>
            <a:endParaRPr lang="en-GB" sz="1800" dirty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97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751074" y="6248400"/>
            <a:ext cx="1966452" cy="457200"/>
          </a:xfrm>
          <a:noFill/>
        </p:spPr>
        <p:txBody>
          <a:bodyPr/>
          <a:lstStyle/>
          <a:p>
            <a:fld id="{C0B9DD9E-7645-4918-BAC6-DF2CE0E7A3DC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0" y="152400"/>
            <a:ext cx="9144000" cy="11334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ja-JP" sz="3600" kern="0" dirty="0">
                <a:latin typeface="+mj-lt"/>
                <a:ea typeface="+mj-ea"/>
                <a:cs typeface="+mj-cs"/>
              </a:rPr>
              <a:t>High brightness X-ray generation by ERL</a:t>
            </a:r>
          </a:p>
          <a:p>
            <a:pPr algn="ctr">
              <a:defRPr/>
            </a:pPr>
            <a:r>
              <a:rPr lang="en-US" altLang="ja-JP" sz="3600" kern="0" dirty="0">
                <a:latin typeface="+mj-lt"/>
                <a:ea typeface="+mj-ea"/>
                <a:cs typeface="+mj-cs"/>
              </a:rPr>
              <a:t>Demonstration by beam experiment if possible</a:t>
            </a:r>
            <a:endParaRPr lang="ja-JP" altLang="en-US" sz="3600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4" name="グループ化 100"/>
          <p:cNvGrpSpPr>
            <a:grpSpLocks/>
          </p:cNvGrpSpPr>
          <p:nvPr/>
        </p:nvGrpSpPr>
        <p:grpSpPr bwMode="auto">
          <a:xfrm>
            <a:off x="308154" y="2071688"/>
            <a:ext cx="7710130" cy="3619500"/>
            <a:chOff x="950612" y="1357279"/>
            <a:chExt cx="7469488" cy="3619534"/>
          </a:xfrm>
        </p:grpSpPr>
        <p:sp>
          <p:nvSpPr>
            <p:cNvPr id="5" name="AutoShape 7"/>
            <p:cNvSpPr>
              <a:spLocks noChangeAspect="1" noChangeArrowheads="1" noTextEdit="1"/>
            </p:cNvSpPr>
            <p:nvPr/>
          </p:nvSpPr>
          <p:spPr bwMode="auto">
            <a:xfrm>
              <a:off x="950641" y="1389063"/>
              <a:ext cx="7469459" cy="358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431175" y="2160588"/>
              <a:ext cx="49997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431175" y="4008438"/>
              <a:ext cx="49997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7418235" y="3405188"/>
              <a:ext cx="617022" cy="615950"/>
            </a:xfrm>
            <a:custGeom>
              <a:avLst/>
              <a:gdLst>
                <a:gd name="T0" fmla="*/ 0 w 1940"/>
                <a:gd name="T1" fmla="*/ 0 h 1939"/>
                <a:gd name="T2" fmla="*/ 0 w 1940"/>
                <a:gd name="T3" fmla="*/ 0 h 1939"/>
                <a:gd name="T4" fmla="*/ 0 w 1940"/>
                <a:gd name="T5" fmla="*/ 0 h 1939"/>
                <a:gd name="T6" fmla="*/ 0 w 1940"/>
                <a:gd name="T7" fmla="*/ 0 h 1939"/>
                <a:gd name="T8" fmla="*/ 0 w 1940"/>
                <a:gd name="T9" fmla="*/ 0 h 19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0"/>
                <a:gd name="T16" fmla="*/ 0 h 1939"/>
                <a:gd name="T17" fmla="*/ 1940 w 1940"/>
                <a:gd name="T18" fmla="*/ 1939 h 19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0" h="1939">
                  <a:moveTo>
                    <a:pt x="0" y="1858"/>
                  </a:moveTo>
                  <a:lnTo>
                    <a:pt x="1859" y="0"/>
                  </a:lnTo>
                  <a:lnTo>
                    <a:pt x="1940" y="81"/>
                  </a:lnTo>
                  <a:lnTo>
                    <a:pt x="82" y="1939"/>
                  </a:lnTo>
                  <a:lnTo>
                    <a:pt x="0" y="18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7146300" y="3746501"/>
              <a:ext cx="543869" cy="447675"/>
            </a:xfrm>
            <a:custGeom>
              <a:avLst/>
              <a:gdLst>
                <a:gd name="T0" fmla="*/ 0 w 1707"/>
                <a:gd name="T1" fmla="*/ 0 h 1411"/>
                <a:gd name="T2" fmla="*/ 0 w 1707"/>
                <a:gd name="T3" fmla="*/ 0 h 1411"/>
                <a:gd name="T4" fmla="*/ 0 w 1707"/>
                <a:gd name="T5" fmla="*/ 0 h 1411"/>
                <a:gd name="T6" fmla="*/ 0 w 1707"/>
                <a:gd name="T7" fmla="*/ 0 h 1411"/>
                <a:gd name="T8" fmla="*/ 0 w 1707"/>
                <a:gd name="T9" fmla="*/ 0 h 1411"/>
                <a:gd name="T10" fmla="*/ 0 w 1707"/>
                <a:gd name="T11" fmla="*/ 0 h 1411"/>
                <a:gd name="T12" fmla="*/ 0 w 1707"/>
                <a:gd name="T13" fmla="*/ 0 h 1411"/>
                <a:gd name="T14" fmla="*/ 0 w 1707"/>
                <a:gd name="T15" fmla="*/ 0 h 1411"/>
                <a:gd name="T16" fmla="*/ 0 w 1707"/>
                <a:gd name="T17" fmla="*/ 0 h 1411"/>
                <a:gd name="T18" fmla="*/ 0 w 1707"/>
                <a:gd name="T19" fmla="*/ 0 h 1411"/>
                <a:gd name="T20" fmla="*/ 0 w 1707"/>
                <a:gd name="T21" fmla="*/ 0 h 1411"/>
                <a:gd name="T22" fmla="*/ 0 w 1707"/>
                <a:gd name="T23" fmla="*/ 0 h 1411"/>
                <a:gd name="T24" fmla="*/ 0 w 1707"/>
                <a:gd name="T25" fmla="*/ 0 h 1411"/>
                <a:gd name="T26" fmla="*/ 0 w 1707"/>
                <a:gd name="T27" fmla="*/ 0 h 1411"/>
                <a:gd name="T28" fmla="*/ 0 w 1707"/>
                <a:gd name="T29" fmla="*/ 0 h 1411"/>
                <a:gd name="T30" fmla="*/ 0 w 1707"/>
                <a:gd name="T31" fmla="*/ 0 h 1411"/>
                <a:gd name="T32" fmla="*/ 0 w 1707"/>
                <a:gd name="T33" fmla="*/ 0 h 1411"/>
                <a:gd name="T34" fmla="*/ 0 w 1707"/>
                <a:gd name="T35" fmla="*/ 0 h 1411"/>
                <a:gd name="T36" fmla="*/ 0 w 1707"/>
                <a:gd name="T37" fmla="*/ 0 h 1411"/>
                <a:gd name="T38" fmla="*/ 0 w 1707"/>
                <a:gd name="T39" fmla="*/ 0 h 1411"/>
                <a:gd name="T40" fmla="*/ 0 w 1707"/>
                <a:gd name="T41" fmla="*/ 0 h 1411"/>
                <a:gd name="T42" fmla="*/ 0 w 1707"/>
                <a:gd name="T43" fmla="*/ 0 h 1411"/>
                <a:gd name="T44" fmla="*/ 0 w 1707"/>
                <a:gd name="T45" fmla="*/ 0 h 14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07"/>
                <a:gd name="T70" fmla="*/ 0 h 1411"/>
                <a:gd name="T71" fmla="*/ 1707 w 1707"/>
                <a:gd name="T72" fmla="*/ 1411 h 14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07" h="1411">
                  <a:moveTo>
                    <a:pt x="4" y="1411"/>
                  </a:moveTo>
                  <a:lnTo>
                    <a:pt x="231" y="1399"/>
                  </a:lnTo>
                  <a:lnTo>
                    <a:pt x="458" y="1366"/>
                  </a:lnTo>
                  <a:lnTo>
                    <a:pt x="681" y="1312"/>
                  </a:lnTo>
                  <a:lnTo>
                    <a:pt x="897" y="1236"/>
                  </a:lnTo>
                  <a:lnTo>
                    <a:pt x="1109" y="1141"/>
                  </a:lnTo>
                  <a:lnTo>
                    <a:pt x="1310" y="1020"/>
                  </a:lnTo>
                  <a:lnTo>
                    <a:pt x="1501" y="877"/>
                  </a:lnTo>
                  <a:lnTo>
                    <a:pt x="1682" y="714"/>
                  </a:lnTo>
                  <a:lnTo>
                    <a:pt x="1707" y="686"/>
                  </a:lnTo>
                  <a:lnTo>
                    <a:pt x="1021" y="0"/>
                  </a:lnTo>
                  <a:lnTo>
                    <a:pt x="1012" y="10"/>
                  </a:lnTo>
                  <a:lnTo>
                    <a:pt x="903" y="107"/>
                  </a:lnTo>
                  <a:lnTo>
                    <a:pt x="787" y="192"/>
                  </a:lnTo>
                  <a:lnTo>
                    <a:pt x="666" y="264"/>
                  </a:lnTo>
                  <a:lnTo>
                    <a:pt x="541" y="322"/>
                  </a:lnTo>
                  <a:lnTo>
                    <a:pt x="408" y="368"/>
                  </a:lnTo>
                  <a:lnTo>
                    <a:pt x="275" y="399"/>
                  </a:lnTo>
                  <a:lnTo>
                    <a:pt x="140" y="419"/>
                  </a:lnTo>
                  <a:lnTo>
                    <a:pt x="4" y="427"/>
                  </a:lnTo>
                  <a:lnTo>
                    <a:pt x="0" y="427"/>
                  </a:lnTo>
                  <a:lnTo>
                    <a:pt x="0" y="1408"/>
                  </a:lnTo>
                  <a:lnTo>
                    <a:pt x="4" y="1411"/>
                  </a:lnTo>
                  <a:close/>
                </a:path>
              </a:pathLst>
            </a:custGeom>
            <a:solidFill>
              <a:srgbClr val="00A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7146300" y="3746501"/>
              <a:ext cx="543869" cy="447675"/>
            </a:xfrm>
            <a:custGeom>
              <a:avLst/>
              <a:gdLst>
                <a:gd name="T0" fmla="*/ 0 w 1707"/>
                <a:gd name="T1" fmla="*/ 0 h 1411"/>
                <a:gd name="T2" fmla="*/ 0 w 1707"/>
                <a:gd name="T3" fmla="*/ 0 h 1411"/>
                <a:gd name="T4" fmla="*/ 0 w 1707"/>
                <a:gd name="T5" fmla="*/ 0 h 1411"/>
                <a:gd name="T6" fmla="*/ 0 w 1707"/>
                <a:gd name="T7" fmla="*/ 0 h 1411"/>
                <a:gd name="T8" fmla="*/ 0 w 1707"/>
                <a:gd name="T9" fmla="*/ 0 h 1411"/>
                <a:gd name="T10" fmla="*/ 0 w 1707"/>
                <a:gd name="T11" fmla="*/ 0 h 1411"/>
                <a:gd name="T12" fmla="*/ 0 w 1707"/>
                <a:gd name="T13" fmla="*/ 0 h 1411"/>
                <a:gd name="T14" fmla="*/ 0 w 1707"/>
                <a:gd name="T15" fmla="*/ 0 h 1411"/>
                <a:gd name="T16" fmla="*/ 0 w 1707"/>
                <a:gd name="T17" fmla="*/ 0 h 1411"/>
                <a:gd name="T18" fmla="*/ 0 w 1707"/>
                <a:gd name="T19" fmla="*/ 0 h 1411"/>
                <a:gd name="T20" fmla="*/ 0 w 1707"/>
                <a:gd name="T21" fmla="*/ 0 h 1411"/>
                <a:gd name="T22" fmla="*/ 0 w 1707"/>
                <a:gd name="T23" fmla="*/ 0 h 1411"/>
                <a:gd name="T24" fmla="*/ 0 w 1707"/>
                <a:gd name="T25" fmla="*/ 0 h 1411"/>
                <a:gd name="T26" fmla="*/ 0 w 1707"/>
                <a:gd name="T27" fmla="*/ 0 h 1411"/>
                <a:gd name="T28" fmla="*/ 0 w 1707"/>
                <a:gd name="T29" fmla="*/ 0 h 1411"/>
                <a:gd name="T30" fmla="*/ 0 w 1707"/>
                <a:gd name="T31" fmla="*/ 0 h 1411"/>
                <a:gd name="T32" fmla="*/ 0 w 1707"/>
                <a:gd name="T33" fmla="*/ 0 h 1411"/>
                <a:gd name="T34" fmla="*/ 0 w 1707"/>
                <a:gd name="T35" fmla="*/ 0 h 1411"/>
                <a:gd name="T36" fmla="*/ 0 w 1707"/>
                <a:gd name="T37" fmla="*/ 0 h 1411"/>
                <a:gd name="T38" fmla="*/ 0 w 1707"/>
                <a:gd name="T39" fmla="*/ 0 h 1411"/>
                <a:gd name="T40" fmla="*/ 0 w 1707"/>
                <a:gd name="T41" fmla="*/ 0 h 1411"/>
                <a:gd name="T42" fmla="*/ 0 w 1707"/>
                <a:gd name="T43" fmla="*/ 0 h 1411"/>
                <a:gd name="T44" fmla="*/ 0 w 1707"/>
                <a:gd name="T45" fmla="*/ 0 h 14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07"/>
                <a:gd name="T70" fmla="*/ 0 h 1411"/>
                <a:gd name="T71" fmla="*/ 1707 w 1707"/>
                <a:gd name="T72" fmla="*/ 1411 h 14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07" h="1411">
                  <a:moveTo>
                    <a:pt x="4" y="1411"/>
                  </a:moveTo>
                  <a:lnTo>
                    <a:pt x="231" y="1399"/>
                  </a:lnTo>
                  <a:lnTo>
                    <a:pt x="458" y="1366"/>
                  </a:lnTo>
                  <a:lnTo>
                    <a:pt x="681" y="1312"/>
                  </a:lnTo>
                  <a:lnTo>
                    <a:pt x="897" y="1236"/>
                  </a:lnTo>
                  <a:lnTo>
                    <a:pt x="1109" y="1141"/>
                  </a:lnTo>
                  <a:lnTo>
                    <a:pt x="1310" y="1020"/>
                  </a:lnTo>
                  <a:lnTo>
                    <a:pt x="1501" y="877"/>
                  </a:lnTo>
                  <a:lnTo>
                    <a:pt x="1682" y="714"/>
                  </a:lnTo>
                  <a:lnTo>
                    <a:pt x="1707" y="686"/>
                  </a:lnTo>
                  <a:lnTo>
                    <a:pt x="1021" y="0"/>
                  </a:lnTo>
                  <a:lnTo>
                    <a:pt x="1012" y="10"/>
                  </a:lnTo>
                  <a:lnTo>
                    <a:pt x="903" y="107"/>
                  </a:lnTo>
                  <a:lnTo>
                    <a:pt x="787" y="192"/>
                  </a:lnTo>
                  <a:lnTo>
                    <a:pt x="666" y="264"/>
                  </a:lnTo>
                  <a:lnTo>
                    <a:pt x="541" y="322"/>
                  </a:lnTo>
                  <a:lnTo>
                    <a:pt x="408" y="368"/>
                  </a:lnTo>
                  <a:lnTo>
                    <a:pt x="275" y="399"/>
                  </a:lnTo>
                  <a:lnTo>
                    <a:pt x="140" y="419"/>
                  </a:lnTo>
                  <a:lnTo>
                    <a:pt x="4" y="427"/>
                  </a:lnTo>
                  <a:lnTo>
                    <a:pt x="0" y="427"/>
                  </a:lnTo>
                  <a:lnTo>
                    <a:pt x="0" y="1408"/>
                  </a:lnTo>
                  <a:lnTo>
                    <a:pt x="4" y="14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7442089" y="2147888"/>
              <a:ext cx="617022" cy="615950"/>
            </a:xfrm>
            <a:custGeom>
              <a:avLst/>
              <a:gdLst>
                <a:gd name="T0" fmla="*/ 0 w 1940"/>
                <a:gd name="T1" fmla="*/ 0 h 1940"/>
                <a:gd name="T2" fmla="*/ 0 w 1940"/>
                <a:gd name="T3" fmla="*/ 0 h 1940"/>
                <a:gd name="T4" fmla="*/ 0 w 1940"/>
                <a:gd name="T5" fmla="*/ 0 h 1940"/>
                <a:gd name="T6" fmla="*/ 0 w 1940"/>
                <a:gd name="T7" fmla="*/ 0 h 1940"/>
                <a:gd name="T8" fmla="*/ 0 w 1940"/>
                <a:gd name="T9" fmla="*/ 0 h 19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0"/>
                <a:gd name="T16" fmla="*/ 0 h 1940"/>
                <a:gd name="T17" fmla="*/ 1940 w 1940"/>
                <a:gd name="T18" fmla="*/ 1940 h 19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0" h="1940">
                  <a:moveTo>
                    <a:pt x="82" y="0"/>
                  </a:moveTo>
                  <a:lnTo>
                    <a:pt x="1940" y="1858"/>
                  </a:lnTo>
                  <a:lnTo>
                    <a:pt x="1858" y="1940"/>
                  </a:lnTo>
                  <a:lnTo>
                    <a:pt x="0" y="8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7171745" y="1974851"/>
              <a:ext cx="542279" cy="447675"/>
            </a:xfrm>
            <a:custGeom>
              <a:avLst/>
              <a:gdLst>
                <a:gd name="T0" fmla="*/ 0 w 1707"/>
                <a:gd name="T1" fmla="*/ 0 h 1411"/>
                <a:gd name="T2" fmla="*/ 0 w 1707"/>
                <a:gd name="T3" fmla="*/ 0 h 1411"/>
                <a:gd name="T4" fmla="*/ 0 w 1707"/>
                <a:gd name="T5" fmla="*/ 0 h 1411"/>
                <a:gd name="T6" fmla="*/ 0 w 1707"/>
                <a:gd name="T7" fmla="*/ 0 h 1411"/>
                <a:gd name="T8" fmla="*/ 0 w 1707"/>
                <a:gd name="T9" fmla="*/ 0 h 1411"/>
                <a:gd name="T10" fmla="*/ 0 w 1707"/>
                <a:gd name="T11" fmla="*/ 0 h 1411"/>
                <a:gd name="T12" fmla="*/ 0 w 1707"/>
                <a:gd name="T13" fmla="*/ 0 h 1411"/>
                <a:gd name="T14" fmla="*/ 0 w 1707"/>
                <a:gd name="T15" fmla="*/ 0 h 1411"/>
                <a:gd name="T16" fmla="*/ 0 w 1707"/>
                <a:gd name="T17" fmla="*/ 0 h 1411"/>
                <a:gd name="T18" fmla="*/ 0 w 1707"/>
                <a:gd name="T19" fmla="*/ 0 h 1411"/>
                <a:gd name="T20" fmla="*/ 0 w 1707"/>
                <a:gd name="T21" fmla="*/ 0 h 1411"/>
                <a:gd name="T22" fmla="*/ 0 w 1707"/>
                <a:gd name="T23" fmla="*/ 0 h 1411"/>
                <a:gd name="T24" fmla="*/ 0 w 1707"/>
                <a:gd name="T25" fmla="*/ 0 h 1411"/>
                <a:gd name="T26" fmla="*/ 0 w 1707"/>
                <a:gd name="T27" fmla="*/ 0 h 1411"/>
                <a:gd name="T28" fmla="*/ 0 w 1707"/>
                <a:gd name="T29" fmla="*/ 0 h 1411"/>
                <a:gd name="T30" fmla="*/ 0 w 1707"/>
                <a:gd name="T31" fmla="*/ 0 h 1411"/>
                <a:gd name="T32" fmla="*/ 0 w 1707"/>
                <a:gd name="T33" fmla="*/ 0 h 1411"/>
                <a:gd name="T34" fmla="*/ 0 w 1707"/>
                <a:gd name="T35" fmla="*/ 0 h 1411"/>
                <a:gd name="T36" fmla="*/ 0 w 1707"/>
                <a:gd name="T37" fmla="*/ 0 h 1411"/>
                <a:gd name="T38" fmla="*/ 0 w 1707"/>
                <a:gd name="T39" fmla="*/ 0 h 1411"/>
                <a:gd name="T40" fmla="*/ 0 w 1707"/>
                <a:gd name="T41" fmla="*/ 0 h 1411"/>
                <a:gd name="T42" fmla="*/ 0 w 1707"/>
                <a:gd name="T43" fmla="*/ 0 h 1411"/>
                <a:gd name="T44" fmla="*/ 0 w 1707"/>
                <a:gd name="T45" fmla="*/ 0 h 14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07"/>
                <a:gd name="T70" fmla="*/ 0 h 1411"/>
                <a:gd name="T71" fmla="*/ 1707 w 1707"/>
                <a:gd name="T72" fmla="*/ 1411 h 14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07" h="1411">
                  <a:moveTo>
                    <a:pt x="4" y="0"/>
                  </a:moveTo>
                  <a:lnTo>
                    <a:pt x="232" y="11"/>
                  </a:lnTo>
                  <a:lnTo>
                    <a:pt x="458" y="45"/>
                  </a:lnTo>
                  <a:lnTo>
                    <a:pt x="681" y="98"/>
                  </a:lnTo>
                  <a:lnTo>
                    <a:pt x="897" y="176"/>
                  </a:lnTo>
                  <a:lnTo>
                    <a:pt x="1107" y="273"/>
                  </a:lnTo>
                  <a:lnTo>
                    <a:pt x="1310" y="392"/>
                  </a:lnTo>
                  <a:lnTo>
                    <a:pt x="1501" y="534"/>
                  </a:lnTo>
                  <a:lnTo>
                    <a:pt x="1681" y="697"/>
                  </a:lnTo>
                  <a:lnTo>
                    <a:pt x="1707" y="725"/>
                  </a:lnTo>
                  <a:lnTo>
                    <a:pt x="1021" y="1411"/>
                  </a:lnTo>
                  <a:lnTo>
                    <a:pt x="1012" y="1401"/>
                  </a:lnTo>
                  <a:lnTo>
                    <a:pt x="902" y="1305"/>
                  </a:lnTo>
                  <a:lnTo>
                    <a:pt x="787" y="1218"/>
                  </a:lnTo>
                  <a:lnTo>
                    <a:pt x="666" y="1146"/>
                  </a:lnTo>
                  <a:lnTo>
                    <a:pt x="540" y="1088"/>
                  </a:lnTo>
                  <a:lnTo>
                    <a:pt x="409" y="1043"/>
                  </a:lnTo>
                  <a:lnTo>
                    <a:pt x="275" y="1011"/>
                  </a:lnTo>
                  <a:lnTo>
                    <a:pt x="140" y="991"/>
                  </a:lnTo>
                  <a:lnTo>
                    <a:pt x="4" y="983"/>
                  </a:lnTo>
                  <a:lnTo>
                    <a:pt x="0" y="983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A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7171745" y="1974851"/>
              <a:ext cx="542279" cy="447675"/>
            </a:xfrm>
            <a:custGeom>
              <a:avLst/>
              <a:gdLst>
                <a:gd name="T0" fmla="*/ 0 w 1707"/>
                <a:gd name="T1" fmla="*/ 0 h 1411"/>
                <a:gd name="T2" fmla="*/ 0 w 1707"/>
                <a:gd name="T3" fmla="*/ 0 h 1411"/>
                <a:gd name="T4" fmla="*/ 0 w 1707"/>
                <a:gd name="T5" fmla="*/ 0 h 1411"/>
                <a:gd name="T6" fmla="*/ 0 w 1707"/>
                <a:gd name="T7" fmla="*/ 0 h 1411"/>
                <a:gd name="T8" fmla="*/ 0 w 1707"/>
                <a:gd name="T9" fmla="*/ 0 h 1411"/>
                <a:gd name="T10" fmla="*/ 0 w 1707"/>
                <a:gd name="T11" fmla="*/ 0 h 1411"/>
                <a:gd name="T12" fmla="*/ 0 w 1707"/>
                <a:gd name="T13" fmla="*/ 0 h 1411"/>
                <a:gd name="T14" fmla="*/ 0 w 1707"/>
                <a:gd name="T15" fmla="*/ 0 h 1411"/>
                <a:gd name="T16" fmla="*/ 0 w 1707"/>
                <a:gd name="T17" fmla="*/ 0 h 1411"/>
                <a:gd name="T18" fmla="*/ 0 w 1707"/>
                <a:gd name="T19" fmla="*/ 0 h 1411"/>
                <a:gd name="T20" fmla="*/ 0 w 1707"/>
                <a:gd name="T21" fmla="*/ 0 h 1411"/>
                <a:gd name="T22" fmla="*/ 0 w 1707"/>
                <a:gd name="T23" fmla="*/ 0 h 1411"/>
                <a:gd name="T24" fmla="*/ 0 w 1707"/>
                <a:gd name="T25" fmla="*/ 0 h 1411"/>
                <a:gd name="T26" fmla="*/ 0 w 1707"/>
                <a:gd name="T27" fmla="*/ 0 h 1411"/>
                <a:gd name="T28" fmla="*/ 0 w 1707"/>
                <a:gd name="T29" fmla="*/ 0 h 1411"/>
                <a:gd name="T30" fmla="*/ 0 w 1707"/>
                <a:gd name="T31" fmla="*/ 0 h 1411"/>
                <a:gd name="T32" fmla="*/ 0 w 1707"/>
                <a:gd name="T33" fmla="*/ 0 h 1411"/>
                <a:gd name="T34" fmla="*/ 0 w 1707"/>
                <a:gd name="T35" fmla="*/ 0 h 1411"/>
                <a:gd name="T36" fmla="*/ 0 w 1707"/>
                <a:gd name="T37" fmla="*/ 0 h 1411"/>
                <a:gd name="T38" fmla="*/ 0 w 1707"/>
                <a:gd name="T39" fmla="*/ 0 h 1411"/>
                <a:gd name="T40" fmla="*/ 0 w 1707"/>
                <a:gd name="T41" fmla="*/ 0 h 1411"/>
                <a:gd name="T42" fmla="*/ 0 w 1707"/>
                <a:gd name="T43" fmla="*/ 0 h 1411"/>
                <a:gd name="T44" fmla="*/ 0 w 1707"/>
                <a:gd name="T45" fmla="*/ 0 h 14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07"/>
                <a:gd name="T70" fmla="*/ 0 h 1411"/>
                <a:gd name="T71" fmla="*/ 1707 w 1707"/>
                <a:gd name="T72" fmla="*/ 1411 h 14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07" h="1411">
                  <a:moveTo>
                    <a:pt x="4" y="0"/>
                  </a:moveTo>
                  <a:lnTo>
                    <a:pt x="232" y="11"/>
                  </a:lnTo>
                  <a:lnTo>
                    <a:pt x="458" y="45"/>
                  </a:lnTo>
                  <a:lnTo>
                    <a:pt x="681" y="98"/>
                  </a:lnTo>
                  <a:lnTo>
                    <a:pt x="897" y="176"/>
                  </a:lnTo>
                  <a:lnTo>
                    <a:pt x="1107" y="273"/>
                  </a:lnTo>
                  <a:lnTo>
                    <a:pt x="1310" y="392"/>
                  </a:lnTo>
                  <a:lnTo>
                    <a:pt x="1501" y="534"/>
                  </a:lnTo>
                  <a:lnTo>
                    <a:pt x="1681" y="697"/>
                  </a:lnTo>
                  <a:lnTo>
                    <a:pt x="1707" y="725"/>
                  </a:lnTo>
                  <a:lnTo>
                    <a:pt x="1021" y="1411"/>
                  </a:lnTo>
                  <a:lnTo>
                    <a:pt x="1012" y="1401"/>
                  </a:lnTo>
                  <a:lnTo>
                    <a:pt x="902" y="1305"/>
                  </a:lnTo>
                  <a:lnTo>
                    <a:pt x="787" y="1218"/>
                  </a:lnTo>
                  <a:lnTo>
                    <a:pt x="666" y="1146"/>
                  </a:lnTo>
                  <a:lnTo>
                    <a:pt x="540" y="1088"/>
                  </a:lnTo>
                  <a:lnTo>
                    <a:pt x="409" y="1043"/>
                  </a:lnTo>
                  <a:lnTo>
                    <a:pt x="275" y="1011"/>
                  </a:lnTo>
                  <a:lnTo>
                    <a:pt x="140" y="991"/>
                  </a:lnTo>
                  <a:lnTo>
                    <a:pt x="4" y="983"/>
                  </a:lnTo>
                  <a:lnTo>
                    <a:pt x="0" y="983"/>
                  </a:lnTo>
                  <a:lnTo>
                    <a:pt x="0" y="3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7801488" y="2530476"/>
              <a:ext cx="442093" cy="544513"/>
            </a:xfrm>
            <a:custGeom>
              <a:avLst/>
              <a:gdLst>
                <a:gd name="T0" fmla="*/ 0 w 1393"/>
                <a:gd name="T1" fmla="*/ 0 h 1719"/>
                <a:gd name="T2" fmla="*/ 0 w 1393"/>
                <a:gd name="T3" fmla="*/ 0 h 1719"/>
                <a:gd name="T4" fmla="*/ 0 w 1393"/>
                <a:gd name="T5" fmla="*/ 0 h 1719"/>
                <a:gd name="T6" fmla="*/ 0 w 1393"/>
                <a:gd name="T7" fmla="*/ 0 h 1719"/>
                <a:gd name="T8" fmla="*/ 0 w 1393"/>
                <a:gd name="T9" fmla="*/ 0 h 1719"/>
                <a:gd name="T10" fmla="*/ 0 w 1393"/>
                <a:gd name="T11" fmla="*/ 0 h 1719"/>
                <a:gd name="T12" fmla="*/ 0 w 1393"/>
                <a:gd name="T13" fmla="*/ 0 h 1719"/>
                <a:gd name="T14" fmla="*/ 0 w 1393"/>
                <a:gd name="T15" fmla="*/ 0 h 1719"/>
                <a:gd name="T16" fmla="*/ 0 w 1393"/>
                <a:gd name="T17" fmla="*/ 0 h 1719"/>
                <a:gd name="T18" fmla="*/ 0 w 1393"/>
                <a:gd name="T19" fmla="*/ 0 h 1719"/>
                <a:gd name="T20" fmla="*/ 0 w 1393"/>
                <a:gd name="T21" fmla="*/ 0 h 1719"/>
                <a:gd name="T22" fmla="*/ 0 w 1393"/>
                <a:gd name="T23" fmla="*/ 0 h 1719"/>
                <a:gd name="T24" fmla="*/ 0 w 1393"/>
                <a:gd name="T25" fmla="*/ 0 h 1719"/>
                <a:gd name="T26" fmla="*/ 0 w 1393"/>
                <a:gd name="T27" fmla="*/ 0 h 1719"/>
                <a:gd name="T28" fmla="*/ 0 w 1393"/>
                <a:gd name="T29" fmla="*/ 0 h 1719"/>
                <a:gd name="T30" fmla="*/ 0 w 1393"/>
                <a:gd name="T31" fmla="*/ 0 h 1719"/>
                <a:gd name="T32" fmla="*/ 0 w 1393"/>
                <a:gd name="T33" fmla="*/ 0 h 1719"/>
                <a:gd name="T34" fmla="*/ 0 w 1393"/>
                <a:gd name="T35" fmla="*/ 0 h 1719"/>
                <a:gd name="T36" fmla="*/ 0 w 1393"/>
                <a:gd name="T37" fmla="*/ 0 h 1719"/>
                <a:gd name="T38" fmla="*/ 0 w 1393"/>
                <a:gd name="T39" fmla="*/ 0 h 1719"/>
                <a:gd name="T40" fmla="*/ 0 w 1393"/>
                <a:gd name="T41" fmla="*/ 0 h 1719"/>
                <a:gd name="T42" fmla="*/ 0 w 1393"/>
                <a:gd name="T43" fmla="*/ 0 h 1719"/>
                <a:gd name="T44" fmla="*/ 0 w 1393"/>
                <a:gd name="T45" fmla="*/ 0 h 17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93"/>
                <a:gd name="T70" fmla="*/ 0 h 1719"/>
                <a:gd name="T71" fmla="*/ 1393 w 1393"/>
                <a:gd name="T72" fmla="*/ 1719 h 17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93" h="1719">
                  <a:moveTo>
                    <a:pt x="698" y="3"/>
                  </a:moveTo>
                  <a:lnTo>
                    <a:pt x="851" y="171"/>
                  </a:lnTo>
                  <a:lnTo>
                    <a:pt x="988" y="354"/>
                  </a:lnTo>
                  <a:lnTo>
                    <a:pt x="1106" y="550"/>
                  </a:lnTo>
                  <a:lnTo>
                    <a:pt x="1205" y="757"/>
                  </a:lnTo>
                  <a:lnTo>
                    <a:pt x="1286" y="975"/>
                  </a:lnTo>
                  <a:lnTo>
                    <a:pt x="1345" y="1202"/>
                  </a:lnTo>
                  <a:lnTo>
                    <a:pt x="1380" y="1438"/>
                  </a:lnTo>
                  <a:lnTo>
                    <a:pt x="1393" y="1680"/>
                  </a:lnTo>
                  <a:lnTo>
                    <a:pt x="1390" y="1719"/>
                  </a:lnTo>
                  <a:lnTo>
                    <a:pt x="420" y="1719"/>
                  </a:lnTo>
                  <a:lnTo>
                    <a:pt x="421" y="1705"/>
                  </a:lnTo>
                  <a:lnTo>
                    <a:pt x="413" y="1559"/>
                  </a:lnTo>
                  <a:lnTo>
                    <a:pt x="392" y="1417"/>
                  </a:lnTo>
                  <a:lnTo>
                    <a:pt x="357" y="1281"/>
                  </a:lnTo>
                  <a:lnTo>
                    <a:pt x="309" y="1151"/>
                  </a:lnTo>
                  <a:lnTo>
                    <a:pt x="248" y="1025"/>
                  </a:lnTo>
                  <a:lnTo>
                    <a:pt x="176" y="908"/>
                  </a:lnTo>
                  <a:lnTo>
                    <a:pt x="95" y="799"/>
                  </a:lnTo>
                  <a:lnTo>
                    <a:pt x="3" y="698"/>
                  </a:lnTo>
                  <a:lnTo>
                    <a:pt x="0" y="695"/>
                  </a:lnTo>
                  <a:lnTo>
                    <a:pt x="694" y="0"/>
                  </a:lnTo>
                  <a:lnTo>
                    <a:pt x="698" y="3"/>
                  </a:lnTo>
                  <a:close/>
                </a:path>
              </a:pathLst>
            </a:custGeom>
            <a:solidFill>
              <a:srgbClr val="00A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7801488" y="2530476"/>
              <a:ext cx="442093" cy="544513"/>
            </a:xfrm>
            <a:custGeom>
              <a:avLst/>
              <a:gdLst>
                <a:gd name="T0" fmla="*/ 0 w 1393"/>
                <a:gd name="T1" fmla="*/ 0 h 1719"/>
                <a:gd name="T2" fmla="*/ 0 w 1393"/>
                <a:gd name="T3" fmla="*/ 0 h 1719"/>
                <a:gd name="T4" fmla="*/ 0 w 1393"/>
                <a:gd name="T5" fmla="*/ 0 h 1719"/>
                <a:gd name="T6" fmla="*/ 0 w 1393"/>
                <a:gd name="T7" fmla="*/ 0 h 1719"/>
                <a:gd name="T8" fmla="*/ 0 w 1393"/>
                <a:gd name="T9" fmla="*/ 0 h 1719"/>
                <a:gd name="T10" fmla="*/ 0 w 1393"/>
                <a:gd name="T11" fmla="*/ 0 h 1719"/>
                <a:gd name="T12" fmla="*/ 0 w 1393"/>
                <a:gd name="T13" fmla="*/ 0 h 1719"/>
                <a:gd name="T14" fmla="*/ 0 w 1393"/>
                <a:gd name="T15" fmla="*/ 0 h 1719"/>
                <a:gd name="T16" fmla="*/ 0 w 1393"/>
                <a:gd name="T17" fmla="*/ 0 h 1719"/>
                <a:gd name="T18" fmla="*/ 0 w 1393"/>
                <a:gd name="T19" fmla="*/ 0 h 1719"/>
                <a:gd name="T20" fmla="*/ 0 w 1393"/>
                <a:gd name="T21" fmla="*/ 0 h 1719"/>
                <a:gd name="T22" fmla="*/ 0 w 1393"/>
                <a:gd name="T23" fmla="*/ 0 h 1719"/>
                <a:gd name="T24" fmla="*/ 0 w 1393"/>
                <a:gd name="T25" fmla="*/ 0 h 1719"/>
                <a:gd name="T26" fmla="*/ 0 w 1393"/>
                <a:gd name="T27" fmla="*/ 0 h 1719"/>
                <a:gd name="T28" fmla="*/ 0 w 1393"/>
                <a:gd name="T29" fmla="*/ 0 h 1719"/>
                <a:gd name="T30" fmla="*/ 0 w 1393"/>
                <a:gd name="T31" fmla="*/ 0 h 1719"/>
                <a:gd name="T32" fmla="*/ 0 w 1393"/>
                <a:gd name="T33" fmla="*/ 0 h 1719"/>
                <a:gd name="T34" fmla="*/ 0 w 1393"/>
                <a:gd name="T35" fmla="*/ 0 h 1719"/>
                <a:gd name="T36" fmla="*/ 0 w 1393"/>
                <a:gd name="T37" fmla="*/ 0 h 1719"/>
                <a:gd name="T38" fmla="*/ 0 w 1393"/>
                <a:gd name="T39" fmla="*/ 0 h 1719"/>
                <a:gd name="T40" fmla="*/ 0 w 1393"/>
                <a:gd name="T41" fmla="*/ 0 h 1719"/>
                <a:gd name="T42" fmla="*/ 0 w 1393"/>
                <a:gd name="T43" fmla="*/ 0 h 1719"/>
                <a:gd name="T44" fmla="*/ 0 w 1393"/>
                <a:gd name="T45" fmla="*/ 0 h 17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93"/>
                <a:gd name="T70" fmla="*/ 0 h 1719"/>
                <a:gd name="T71" fmla="*/ 1393 w 1393"/>
                <a:gd name="T72" fmla="*/ 1719 h 17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93" h="1719">
                  <a:moveTo>
                    <a:pt x="698" y="3"/>
                  </a:moveTo>
                  <a:lnTo>
                    <a:pt x="851" y="171"/>
                  </a:lnTo>
                  <a:lnTo>
                    <a:pt x="988" y="354"/>
                  </a:lnTo>
                  <a:lnTo>
                    <a:pt x="1106" y="550"/>
                  </a:lnTo>
                  <a:lnTo>
                    <a:pt x="1205" y="757"/>
                  </a:lnTo>
                  <a:lnTo>
                    <a:pt x="1286" y="975"/>
                  </a:lnTo>
                  <a:lnTo>
                    <a:pt x="1345" y="1202"/>
                  </a:lnTo>
                  <a:lnTo>
                    <a:pt x="1380" y="1438"/>
                  </a:lnTo>
                  <a:lnTo>
                    <a:pt x="1393" y="1680"/>
                  </a:lnTo>
                  <a:lnTo>
                    <a:pt x="1390" y="1719"/>
                  </a:lnTo>
                  <a:lnTo>
                    <a:pt x="420" y="1719"/>
                  </a:lnTo>
                  <a:lnTo>
                    <a:pt x="421" y="1705"/>
                  </a:lnTo>
                  <a:lnTo>
                    <a:pt x="413" y="1559"/>
                  </a:lnTo>
                  <a:lnTo>
                    <a:pt x="392" y="1417"/>
                  </a:lnTo>
                  <a:lnTo>
                    <a:pt x="357" y="1281"/>
                  </a:lnTo>
                  <a:lnTo>
                    <a:pt x="309" y="1151"/>
                  </a:lnTo>
                  <a:lnTo>
                    <a:pt x="248" y="1025"/>
                  </a:lnTo>
                  <a:lnTo>
                    <a:pt x="176" y="908"/>
                  </a:lnTo>
                  <a:lnTo>
                    <a:pt x="95" y="799"/>
                  </a:lnTo>
                  <a:lnTo>
                    <a:pt x="3" y="698"/>
                  </a:lnTo>
                  <a:lnTo>
                    <a:pt x="0" y="695"/>
                  </a:lnTo>
                  <a:lnTo>
                    <a:pt x="694" y="0"/>
                  </a:lnTo>
                  <a:lnTo>
                    <a:pt x="698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7801488" y="3084513"/>
              <a:ext cx="442093" cy="546100"/>
            </a:xfrm>
            <a:custGeom>
              <a:avLst/>
              <a:gdLst>
                <a:gd name="T0" fmla="*/ 0 w 1393"/>
                <a:gd name="T1" fmla="*/ 0 h 1718"/>
                <a:gd name="T2" fmla="*/ 0 w 1393"/>
                <a:gd name="T3" fmla="*/ 0 h 1718"/>
                <a:gd name="T4" fmla="*/ 0 w 1393"/>
                <a:gd name="T5" fmla="*/ 0 h 1718"/>
                <a:gd name="T6" fmla="*/ 0 w 1393"/>
                <a:gd name="T7" fmla="*/ 0 h 1718"/>
                <a:gd name="T8" fmla="*/ 0 w 1393"/>
                <a:gd name="T9" fmla="*/ 0 h 1718"/>
                <a:gd name="T10" fmla="*/ 0 w 1393"/>
                <a:gd name="T11" fmla="*/ 0 h 1718"/>
                <a:gd name="T12" fmla="*/ 0 w 1393"/>
                <a:gd name="T13" fmla="*/ 0 h 1718"/>
                <a:gd name="T14" fmla="*/ 0 w 1393"/>
                <a:gd name="T15" fmla="*/ 0 h 1718"/>
                <a:gd name="T16" fmla="*/ 0 w 1393"/>
                <a:gd name="T17" fmla="*/ 0 h 1718"/>
                <a:gd name="T18" fmla="*/ 0 w 1393"/>
                <a:gd name="T19" fmla="*/ 0 h 1718"/>
                <a:gd name="T20" fmla="*/ 0 w 1393"/>
                <a:gd name="T21" fmla="*/ 0 h 1718"/>
                <a:gd name="T22" fmla="*/ 0 w 1393"/>
                <a:gd name="T23" fmla="*/ 0 h 1718"/>
                <a:gd name="T24" fmla="*/ 0 w 1393"/>
                <a:gd name="T25" fmla="*/ 0 h 1718"/>
                <a:gd name="T26" fmla="*/ 0 w 1393"/>
                <a:gd name="T27" fmla="*/ 0 h 1718"/>
                <a:gd name="T28" fmla="*/ 0 w 1393"/>
                <a:gd name="T29" fmla="*/ 0 h 1718"/>
                <a:gd name="T30" fmla="*/ 0 w 1393"/>
                <a:gd name="T31" fmla="*/ 0 h 1718"/>
                <a:gd name="T32" fmla="*/ 0 w 1393"/>
                <a:gd name="T33" fmla="*/ 0 h 1718"/>
                <a:gd name="T34" fmla="*/ 0 w 1393"/>
                <a:gd name="T35" fmla="*/ 0 h 1718"/>
                <a:gd name="T36" fmla="*/ 0 w 1393"/>
                <a:gd name="T37" fmla="*/ 0 h 1718"/>
                <a:gd name="T38" fmla="*/ 0 w 1393"/>
                <a:gd name="T39" fmla="*/ 0 h 1718"/>
                <a:gd name="T40" fmla="*/ 0 w 1393"/>
                <a:gd name="T41" fmla="*/ 0 h 1718"/>
                <a:gd name="T42" fmla="*/ 0 w 1393"/>
                <a:gd name="T43" fmla="*/ 0 h 1718"/>
                <a:gd name="T44" fmla="*/ 0 w 1393"/>
                <a:gd name="T45" fmla="*/ 0 h 17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93"/>
                <a:gd name="T70" fmla="*/ 0 h 1718"/>
                <a:gd name="T71" fmla="*/ 1393 w 1393"/>
                <a:gd name="T72" fmla="*/ 1718 h 17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93" h="1718">
                  <a:moveTo>
                    <a:pt x="698" y="1716"/>
                  </a:moveTo>
                  <a:lnTo>
                    <a:pt x="851" y="1547"/>
                  </a:lnTo>
                  <a:lnTo>
                    <a:pt x="988" y="1364"/>
                  </a:lnTo>
                  <a:lnTo>
                    <a:pt x="1106" y="1169"/>
                  </a:lnTo>
                  <a:lnTo>
                    <a:pt x="1205" y="961"/>
                  </a:lnTo>
                  <a:lnTo>
                    <a:pt x="1286" y="744"/>
                  </a:lnTo>
                  <a:lnTo>
                    <a:pt x="1345" y="517"/>
                  </a:lnTo>
                  <a:lnTo>
                    <a:pt x="1380" y="280"/>
                  </a:lnTo>
                  <a:lnTo>
                    <a:pt x="1393" y="38"/>
                  </a:lnTo>
                  <a:lnTo>
                    <a:pt x="1390" y="0"/>
                  </a:lnTo>
                  <a:lnTo>
                    <a:pt x="420" y="0"/>
                  </a:lnTo>
                  <a:lnTo>
                    <a:pt x="421" y="14"/>
                  </a:lnTo>
                  <a:lnTo>
                    <a:pt x="413" y="159"/>
                  </a:lnTo>
                  <a:lnTo>
                    <a:pt x="392" y="301"/>
                  </a:lnTo>
                  <a:lnTo>
                    <a:pt x="357" y="437"/>
                  </a:lnTo>
                  <a:lnTo>
                    <a:pt x="309" y="568"/>
                  </a:lnTo>
                  <a:lnTo>
                    <a:pt x="248" y="694"/>
                  </a:lnTo>
                  <a:lnTo>
                    <a:pt x="176" y="810"/>
                  </a:lnTo>
                  <a:lnTo>
                    <a:pt x="95" y="920"/>
                  </a:lnTo>
                  <a:lnTo>
                    <a:pt x="3" y="1021"/>
                  </a:lnTo>
                  <a:lnTo>
                    <a:pt x="0" y="1023"/>
                  </a:lnTo>
                  <a:lnTo>
                    <a:pt x="694" y="1718"/>
                  </a:lnTo>
                  <a:lnTo>
                    <a:pt x="698" y="1716"/>
                  </a:lnTo>
                  <a:close/>
                </a:path>
              </a:pathLst>
            </a:custGeom>
            <a:solidFill>
              <a:srgbClr val="00A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7801488" y="3084513"/>
              <a:ext cx="442093" cy="546100"/>
            </a:xfrm>
            <a:custGeom>
              <a:avLst/>
              <a:gdLst>
                <a:gd name="T0" fmla="*/ 0 w 1393"/>
                <a:gd name="T1" fmla="*/ 0 h 1718"/>
                <a:gd name="T2" fmla="*/ 0 w 1393"/>
                <a:gd name="T3" fmla="*/ 0 h 1718"/>
                <a:gd name="T4" fmla="*/ 0 w 1393"/>
                <a:gd name="T5" fmla="*/ 0 h 1718"/>
                <a:gd name="T6" fmla="*/ 0 w 1393"/>
                <a:gd name="T7" fmla="*/ 0 h 1718"/>
                <a:gd name="T8" fmla="*/ 0 w 1393"/>
                <a:gd name="T9" fmla="*/ 0 h 1718"/>
                <a:gd name="T10" fmla="*/ 0 w 1393"/>
                <a:gd name="T11" fmla="*/ 0 h 1718"/>
                <a:gd name="T12" fmla="*/ 0 w 1393"/>
                <a:gd name="T13" fmla="*/ 0 h 1718"/>
                <a:gd name="T14" fmla="*/ 0 w 1393"/>
                <a:gd name="T15" fmla="*/ 0 h 1718"/>
                <a:gd name="T16" fmla="*/ 0 w 1393"/>
                <a:gd name="T17" fmla="*/ 0 h 1718"/>
                <a:gd name="T18" fmla="*/ 0 w 1393"/>
                <a:gd name="T19" fmla="*/ 0 h 1718"/>
                <a:gd name="T20" fmla="*/ 0 w 1393"/>
                <a:gd name="T21" fmla="*/ 0 h 1718"/>
                <a:gd name="T22" fmla="*/ 0 w 1393"/>
                <a:gd name="T23" fmla="*/ 0 h 1718"/>
                <a:gd name="T24" fmla="*/ 0 w 1393"/>
                <a:gd name="T25" fmla="*/ 0 h 1718"/>
                <a:gd name="T26" fmla="*/ 0 w 1393"/>
                <a:gd name="T27" fmla="*/ 0 h 1718"/>
                <a:gd name="T28" fmla="*/ 0 w 1393"/>
                <a:gd name="T29" fmla="*/ 0 h 1718"/>
                <a:gd name="T30" fmla="*/ 0 w 1393"/>
                <a:gd name="T31" fmla="*/ 0 h 1718"/>
                <a:gd name="T32" fmla="*/ 0 w 1393"/>
                <a:gd name="T33" fmla="*/ 0 h 1718"/>
                <a:gd name="T34" fmla="*/ 0 w 1393"/>
                <a:gd name="T35" fmla="*/ 0 h 1718"/>
                <a:gd name="T36" fmla="*/ 0 w 1393"/>
                <a:gd name="T37" fmla="*/ 0 h 1718"/>
                <a:gd name="T38" fmla="*/ 0 w 1393"/>
                <a:gd name="T39" fmla="*/ 0 h 1718"/>
                <a:gd name="T40" fmla="*/ 0 w 1393"/>
                <a:gd name="T41" fmla="*/ 0 h 1718"/>
                <a:gd name="T42" fmla="*/ 0 w 1393"/>
                <a:gd name="T43" fmla="*/ 0 h 1718"/>
                <a:gd name="T44" fmla="*/ 0 w 1393"/>
                <a:gd name="T45" fmla="*/ 0 h 17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93"/>
                <a:gd name="T70" fmla="*/ 0 h 1718"/>
                <a:gd name="T71" fmla="*/ 1393 w 1393"/>
                <a:gd name="T72" fmla="*/ 1718 h 17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93" h="1718">
                  <a:moveTo>
                    <a:pt x="698" y="1716"/>
                  </a:moveTo>
                  <a:lnTo>
                    <a:pt x="851" y="1547"/>
                  </a:lnTo>
                  <a:lnTo>
                    <a:pt x="988" y="1364"/>
                  </a:lnTo>
                  <a:lnTo>
                    <a:pt x="1106" y="1169"/>
                  </a:lnTo>
                  <a:lnTo>
                    <a:pt x="1205" y="961"/>
                  </a:lnTo>
                  <a:lnTo>
                    <a:pt x="1286" y="744"/>
                  </a:lnTo>
                  <a:lnTo>
                    <a:pt x="1345" y="517"/>
                  </a:lnTo>
                  <a:lnTo>
                    <a:pt x="1380" y="280"/>
                  </a:lnTo>
                  <a:lnTo>
                    <a:pt x="1393" y="38"/>
                  </a:lnTo>
                  <a:lnTo>
                    <a:pt x="1390" y="0"/>
                  </a:lnTo>
                  <a:lnTo>
                    <a:pt x="420" y="0"/>
                  </a:lnTo>
                  <a:lnTo>
                    <a:pt x="421" y="14"/>
                  </a:lnTo>
                  <a:lnTo>
                    <a:pt x="413" y="159"/>
                  </a:lnTo>
                  <a:lnTo>
                    <a:pt x="392" y="301"/>
                  </a:lnTo>
                  <a:lnTo>
                    <a:pt x="357" y="437"/>
                  </a:lnTo>
                  <a:lnTo>
                    <a:pt x="309" y="568"/>
                  </a:lnTo>
                  <a:lnTo>
                    <a:pt x="248" y="694"/>
                  </a:lnTo>
                  <a:lnTo>
                    <a:pt x="176" y="810"/>
                  </a:lnTo>
                  <a:lnTo>
                    <a:pt x="95" y="920"/>
                  </a:lnTo>
                  <a:lnTo>
                    <a:pt x="3" y="1021"/>
                  </a:lnTo>
                  <a:lnTo>
                    <a:pt x="0" y="1023"/>
                  </a:lnTo>
                  <a:lnTo>
                    <a:pt x="694" y="1718"/>
                  </a:lnTo>
                  <a:lnTo>
                    <a:pt x="698" y="17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7615428" y="3576638"/>
              <a:ext cx="248081" cy="247650"/>
            </a:xfrm>
            <a:custGeom>
              <a:avLst/>
              <a:gdLst>
                <a:gd name="T0" fmla="*/ 0 w 780"/>
                <a:gd name="T1" fmla="*/ 0 h 780"/>
                <a:gd name="T2" fmla="*/ 0 w 780"/>
                <a:gd name="T3" fmla="*/ 0 h 780"/>
                <a:gd name="T4" fmla="*/ 0 w 780"/>
                <a:gd name="T5" fmla="*/ 0 h 780"/>
                <a:gd name="T6" fmla="*/ 0 w 780"/>
                <a:gd name="T7" fmla="*/ 0 h 780"/>
                <a:gd name="T8" fmla="*/ 0 w 780"/>
                <a:gd name="T9" fmla="*/ 0 h 780"/>
                <a:gd name="T10" fmla="*/ 0 w 780"/>
                <a:gd name="T11" fmla="*/ 0 h 780"/>
                <a:gd name="T12" fmla="*/ 0 w 780"/>
                <a:gd name="T13" fmla="*/ 0 h 780"/>
                <a:gd name="T14" fmla="*/ 0 w 780"/>
                <a:gd name="T15" fmla="*/ 0 h 780"/>
                <a:gd name="T16" fmla="*/ 0 w 780"/>
                <a:gd name="T17" fmla="*/ 0 h 780"/>
                <a:gd name="T18" fmla="*/ 0 w 780"/>
                <a:gd name="T19" fmla="*/ 0 h 780"/>
                <a:gd name="T20" fmla="*/ 0 w 780"/>
                <a:gd name="T21" fmla="*/ 0 h 780"/>
                <a:gd name="T22" fmla="*/ 0 w 780"/>
                <a:gd name="T23" fmla="*/ 0 h 780"/>
                <a:gd name="T24" fmla="*/ 0 w 780"/>
                <a:gd name="T25" fmla="*/ 0 h 780"/>
                <a:gd name="T26" fmla="*/ 0 w 780"/>
                <a:gd name="T27" fmla="*/ 0 h 780"/>
                <a:gd name="T28" fmla="*/ 0 w 780"/>
                <a:gd name="T29" fmla="*/ 0 h 780"/>
                <a:gd name="T30" fmla="*/ 0 w 780"/>
                <a:gd name="T31" fmla="*/ 0 h 780"/>
                <a:gd name="T32" fmla="*/ 0 w 780"/>
                <a:gd name="T33" fmla="*/ 0 h 780"/>
                <a:gd name="T34" fmla="*/ 0 w 780"/>
                <a:gd name="T35" fmla="*/ 0 h 780"/>
                <a:gd name="T36" fmla="*/ 0 w 780"/>
                <a:gd name="T37" fmla="*/ 0 h 780"/>
                <a:gd name="T38" fmla="*/ 0 w 780"/>
                <a:gd name="T39" fmla="*/ 0 h 780"/>
                <a:gd name="T40" fmla="*/ 0 w 780"/>
                <a:gd name="T41" fmla="*/ 0 h 780"/>
                <a:gd name="T42" fmla="*/ 0 w 780"/>
                <a:gd name="T43" fmla="*/ 0 h 780"/>
                <a:gd name="T44" fmla="*/ 0 w 780"/>
                <a:gd name="T45" fmla="*/ 0 h 780"/>
                <a:gd name="T46" fmla="*/ 0 w 780"/>
                <a:gd name="T47" fmla="*/ 0 h 780"/>
                <a:gd name="T48" fmla="*/ 0 w 780"/>
                <a:gd name="T49" fmla="*/ 0 h 780"/>
                <a:gd name="T50" fmla="*/ 0 w 780"/>
                <a:gd name="T51" fmla="*/ 0 h 780"/>
                <a:gd name="T52" fmla="*/ 0 w 780"/>
                <a:gd name="T53" fmla="*/ 0 h 780"/>
                <a:gd name="T54" fmla="*/ 0 w 780"/>
                <a:gd name="T55" fmla="*/ 0 h 780"/>
                <a:gd name="T56" fmla="*/ 0 w 780"/>
                <a:gd name="T57" fmla="*/ 0 h 780"/>
                <a:gd name="T58" fmla="*/ 0 w 780"/>
                <a:gd name="T59" fmla="*/ 0 h 780"/>
                <a:gd name="T60" fmla="*/ 0 w 780"/>
                <a:gd name="T61" fmla="*/ 0 h 780"/>
                <a:gd name="T62" fmla="*/ 0 w 780"/>
                <a:gd name="T63" fmla="*/ 0 h 780"/>
                <a:gd name="T64" fmla="*/ 0 w 780"/>
                <a:gd name="T65" fmla="*/ 0 h 780"/>
                <a:gd name="T66" fmla="*/ 0 w 780"/>
                <a:gd name="T67" fmla="*/ 0 h 780"/>
                <a:gd name="T68" fmla="*/ 0 w 780"/>
                <a:gd name="T69" fmla="*/ 0 h 780"/>
                <a:gd name="T70" fmla="*/ 0 w 780"/>
                <a:gd name="T71" fmla="*/ 0 h 780"/>
                <a:gd name="T72" fmla="*/ 0 w 780"/>
                <a:gd name="T73" fmla="*/ 0 h 780"/>
                <a:gd name="T74" fmla="*/ 0 w 780"/>
                <a:gd name="T75" fmla="*/ 0 h 780"/>
                <a:gd name="T76" fmla="*/ 0 w 780"/>
                <a:gd name="T77" fmla="*/ 0 h 780"/>
                <a:gd name="T78" fmla="*/ 0 w 780"/>
                <a:gd name="T79" fmla="*/ 0 h 780"/>
                <a:gd name="T80" fmla="*/ 0 w 780"/>
                <a:gd name="T81" fmla="*/ 0 h 780"/>
                <a:gd name="T82" fmla="*/ 0 w 780"/>
                <a:gd name="T83" fmla="*/ 0 h 780"/>
                <a:gd name="T84" fmla="*/ 0 w 780"/>
                <a:gd name="T85" fmla="*/ 0 h 780"/>
                <a:gd name="T86" fmla="*/ 0 w 780"/>
                <a:gd name="T87" fmla="*/ 0 h 780"/>
                <a:gd name="T88" fmla="*/ 0 w 780"/>
                <a:gd name="T89" fmla="*/ 0 h 780"/>
                <a:gd name="T90" fmla="*/ 0 w 780"/>
                <a:gd name="T91" fmla="*/ 0 h 780"/>
                <a:gd name="T92" fmla="*/ 0 w 780"/>
                <a:gd name="T93" fmla="*/ 0 h 780"/>
                <a:gd name="T94" fmla="*/ 0 w 780"/>
                <a:gd name="T95" fmla="*/ 0 h 780"/>
                <a:gd name="T96" fmla="*/ 0 w 780"/>
                <a:gd name="T97" fmla="*/ 0 h 780"/>
                <a:gd name="T98" fmla="*/ 0 w 780"/>
                <a:gd name="T99" fmla="*/ 0 h 780"/>
                <a:gd name="T100" fmla="*/ 0 w 780"/>
                <a:gd name="T101" fmla="*/ 0 h 780"/>
                <a:gd name="T102" fmla="*/ 0 w 780"/>
                <a:gd name="T103" fmla="*/ 0 h 780"/>
                <a:gd name="T104" fmla="*/ 0 w 780"/>
                <a:gd name="T105" fmla="*/ 0 h 780"/>
                <a:gd name="T106" fmla="*/ 0 w 780"/>
                <a:gd name="T107" fmla="*/ 0 h 780"/>
                <a:gd name="T108" fmla="*/ 0 w 780"/>
                <a:gd name="T109" fmla="*/ 0 h 780"/>
                <a:gd name="T110" fmla="*/ 0 w 780"/>
                <a:gd name="T111" fmla="*/ 0 h 780"/>
                <a:gd name="T112" fmla="*/ 0 w 780"/>
                <a:gd name="T113" fmla="*/ 0 h 780"/>
                <a:gd name="T114" fmla="*/ 0 w 780"/>
                <a:gd name="T115" fmla="*/ 0 h 780"/>
                <a:gd name="T116" fmla="*/ 0 w 780"/>
                <a:gd name="T117" fmla="*/ 0 h 780"/>
                <a:gd name="T118" fmla="*/ 0 w 780"/>
                <a:gd name="T119" fmla="*/ 0 h 780"/>
                <a:gd name="T120" fmla="*/ 0 w 780"/>
                <a:gd name="T121" fmla="*/ 0 h 780"/>
                <a:gd name="T122" fmla="*/ 0 w 780"/>
                <a:gd name="T123" fmla="*/ 0 h 780"/>
                <a:gd name="T124" fmla="*/ 0 w 780"/>
                <a:gd name="T125" fmla="*/ 0 h 7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0"/>
                <a:gd name="T190" fmla="*/ 0 h 780"/>
                <a:gd name="T191" fmla="*/ 780 w 780"/>
                <a:gd name="T192" fmla="*/ 780 h 7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0" h="780">
                  <a:moveTo>
                    <a:pt x="761" y="761"/>
                  </a:moveTo>
                  <a:lnTo>
                    <a:pt x="754" y="766"/>
                  </a:lnTo>
                  <a:lnTo>
                    <a:pt x="745" y="771"/>
                  </a:lnTo>
                  <a:lnTo>
                    <a:pt x="737" y="775"/>
                  </a:lnTo>
                  <a:lnTo>
                    <a:pt x="728" y="778"/>
                  </a:lnTo>
                  <a:lnTo>
                    <a:pt x="717" y="779"/>
                  </a:lnTo>
                  <a:lnTo>
                    <a:pt x="707" y="780"/>
                  </a:lnTo>
                  <a:lnTo>
                    <a:pt x="684" y="779"/>
                  </a:lnTo>
                  <a:lnTo>
                    <a:pt x="657" y="775"/>
                  </a:lnTo>
                  <a:lnTo>
                    <a:pt x="628" y="766"/>
                  </a:lnTo>
                  <a:lnTo>
                    <a:pt x="598" y="755"/>
                  </a:lnTo>
                  <a:lnTo>
                    <a:pt x="565" y="740"/>
                  </a:lnTo>
                  <a:lnTo>
                    <a:pt x="495" y="700"/>
                  </a:lnTo>
                  <a:lnTo>
                    <a:pt x="421" y="649"/>
                  </a:lnTo>
                  <a:lnTo>
                    <a:pt x="344" y="586"/>
                  </a:lnTo>
                  <a:lnTo>
                    <a:pt x="267" y="514"/>
                  </a:lnTo>
                  <a:lnTo>
                    <a:pt x="195" y="437"/>
                  </a:lnTo>
                  <a:lnTo>
                    <a:pt x="132" y="360"/>
                  </a:lnTo>
                  <a:lnTo>
                    <a:pt x="81" y="286"/>
                  </a:lnTo>
                  <a:lnTo>
                    <a:pt x="60" y="251"/>
                  </a:lnTo>
                  <a:lnTo>
                    <a:pt x="41" y="216"/>
                  </a:lnTo>
                  <a:lnTo>
                    <a:pt x="26" y="183"/>
                  </a:lnTo>
                  <a:lnTo>
                    <a:pt x="14" y="153"/>
                  </a:lnTo>
                  <a:lnTo>
                    <a:pt x="6" y="124"/>
                  </a:lnTo>
                  <a:lnTo>
                    <a:pt x="0" y="97"/>
                  </a:lnTo>
                  <a:lnTo>
                    <a:pt x="0" y="74"/>
                  </a:lnTo>
                  <a:lnTo>
                    <a:pt x="0" y="63"/>
                  </a:lnTo>
                  <a:lnTo>
                    <a:pt x="3" y="53"/>
                  </a:lnTo>
                  <a:lnTo>
                    <a:pt x="5" y="43"/>
                  </a:lnTo>
                  <a:lnTo>
                    <a:pt x="10" y="35"/>
                  </a:lnTo>
                  <a:lnTo>
                    <a:pt x="14" y="27"/>
                  </a:lnTo>
                  <a:lnTo>
                    <a:pt x="20" y="20"/>
                  </a:lnTo>
                  <a:lnTo>
                    <a:pt x="27" y="14"/>
                  </a:lnTo>
                  <a:lnTo>
                    <a:pt x="35" y="10"/>
                  </a:lnTo>
                  <a:lnTo>
                    <a:pt x="43" y="5"/>
                  </a:lnTo>
                  <a:lnTo>
                    <a:pt x="53" y="3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98" y="0"/>
                  </a:lnTo>
                  <a:lnTo>
                    <a:pt x="124" y="6"/>
                  </a:lnTo>
                  <a:lnTo>
                    <a:pt x="153" y="14"/>
                  </a:lnTo>
                  <a:lnTo>
                    <a:pt x="183" y="26"/>
                  </a:lnTo>
                  <a:lnTo>
                    <a:pt x="217" y="41"/>
                  </a:lnTo>
                  <a:lnTo>
                    <a:pt x="251" y="60"/>
                  </a:lnTo>
                  <a:lnTo>
                    <a:pt x="286" y="81"/>
                  </a:lnTo>
                  <a:lnTo>
                    <a:pt x="360" y="132"/>
                  </a:lnTo>
                  <a:lnTo>
                    <a:pt x="437" y="195"/>
                  </a:lnTo>
                  <a:lnTo>
                    <a:pt x="514" y="267"/>
                  </a:lnTo>
                  <a:lnTo>
                    <a:pt x="586" y="344"/>
                  </a:lnTo>
                  <a:lnTo>
                    <a:pt x="648" y="421"/>
                  </a:lnTo>
                  <a:lnTo>
                    <a:pt x="700" y="495"/>
                  </a:lnTo>
                  <a:lnTo>
                    <a:pt x="740" y="565"/>
                  </a:lnTo>
                  <a:lnTo>
                    <a:pt x="755" y="598"/>
                  </a:lnTo>
                  <a:lnTo>
                    <a:pt x="766" y="629"/>
                  </a:lnTo>
                  <a:lnTo>
                    <a:pt x="774" y="657"/>
                  </a:lnTo>
                  <a:lnTo>
                    <a:pt x="779" y="684"/>
                  </a:lnTo>
                  <a:lnTo>
                    <a:pt x="780" y="707"/>
                  </a:lnTo>
                  <a:lnTo>
                    <a:pt x="780" y="719"/>
                  </a:lnTo>
                  <a:lnTo>
                    <a:pt x="778" y="728"/>
                  </a:lnTo>
                  <a:lnTo>
                    <a:pt x="776" y="737"/>
                  </a:lnTo>
                  <a:lnTo>
                    <a:pt x="771" y="747"/>
                  </a:lnTo>
                  <a:lnTo>
                    <a:pt x="766" y="754"/>
                  </a:lnTo>
                  <a:lnTo>
                    <a:pt x="761" y="761"/>
                  </a:lnTo>
                  <a:close/>
                </a:path>
              </a:pathLst>
            </a:custGeom>
            <a:solidFill>
              <a:srgbClr val="E6E6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7615428" y="3576638"/>
              <a:ext cx="248081" cy="247650"/>
            </a:xfrm>
            <a:custGeom>
              <a:avLst/>
              <a:gdLst>
                <a:gd name="T0" fmla="*/ 0 w 781"/>
                <a:gd name="T1" fmla="*/ 0 h 782"/>
                <a:gd name="T2" fmla="*/ 0 w 781"/>
                <a:gd name="T3" fmla="*/ 0 h 782"/>
                <a:gd name="T4" fmla="*/ 0 w 781"/>
                <a:gd name="T5" fmla="*/ 0 h 782"/>
                <a:gd name="T6" fmla="*/ 0 w 781"/>
                <a:gd name="T7" fmla="*/ 0 h 782"/>
                <a:gd name="T8" fmla="*/ 0 w 781"/>
                <a:gd name="T9" fmla="*/ 0 h 782"/>
                <a:gd name="T10" fmla="*/ 0 w 781"/>
                <a:gd name="T11" fmla="*/ 0 h 782"/>
                <a:gd name="T12" fmla="*/ 0 w 781"/>
                <a:gd name="T13" fmla="*/ 0 h 782"/>
                <a:gd name="T14" fmla="*/ 0 w 781"/>
                <a:gd name="T15" fmla="*/ 0 h 782"/>
                <a:gd name="T16" fmla="*/ 0 w 781"/>
                <a:gd name="T17" fmla="*/ 0 h 782"/>
                <a:gd name="T18" fmla="*/ 0 w 781"/>
                <a:gd name="T19" fmla="*/ 0 h 782"/>
                <a:gd name="T20" fmla="*/ 0 w 781"/>
                <a:gd name="T21" fmla="*/ 0 h 782"/>
                <a:gd name="T22" fmla="*/ 0 w 781"/>
                <a:gd name="T23" fmla="*/ 0 h 782"/>
                <a:gd name="T24" fmla="*/ 0 w 781"/>
                <a:gd name="T25" fmla="*/ 0 h 782"/>
                <a:gd name="T26" fmla="*/ 0 w 781"/>
                <a:gd name="T27" fmla="*/ 0 h 782"/>
                <a:gd name="T28" fmla="*/ 0 w 781"/>
                <a:gd name="T29" fmla="*/ 0 h 782"/>
                <a:gd name="T30" fmla="*/ 0 w 781"/>
                <a:gd name="T31" fmla="*/ 0 h 782"/>
                <a:gd name="T32" fmla="*/ 0 w 781"/>
                <a:gd name="T33" fmla="*/ 0 h 782"/>
                <a:gd name="T34" fmla="*/ 0 w 781"/>
                <a:gd name="T35" fmla="*/ 0 h 782"/>
                <a:gd name="T36" fmla="*/ 0 w 781"/>
                <a:gd name="T37" fmla="*/ 0 h 782"/>
                <a:gd name="T38" fmla="*/ 0 w 781"/>
                <a:gd name="T39" fmla="*/ 0 h 782"/>
                <a:gd name="T40" fmla="*/ 0 w 781"/>
                <a:gd name="T41" fmla="*/ 0 h 782"/>
                <a:gd name="T42" fmla="*/ 0 w 781"/>
                <a:gd name="T43" fmla="*/ 0 h 782"/>
                <a:gd name="T44" fmla="*/ 0 w 781"/>
                <a:gd name="T45" fmla="*/ 0 h 782"/>
                <a:gd name="T46" fmla="*/ 0 w 781"/>
                <a:gd name="T47" fmla="*/ 0 h 782"/>
                <a:gd name="T48" fmla="*/ 0 w 781"/>
                <a:gd name="T49" fmla="*/ 0 h 782"/>
                <a:gd name="T50" fmla="*/ 0 w 781"/>
                <a:gd name="T51" fmla="*/ 0 h 782"/>
                <a:gd name="T52" fmla="*/ 0 w 781"/>
                <a:gd name="T53" fmla="*/ 0 h 782"/>
                <a:gd name="T54" fmla="*/ 0 w 781"/>
                <a:gd name="T55" fmla="*/ 0 h 782"/>
                <a:gd name="T56" fmla="*/ 0 w 781"/>
                <a:gd name="T57" fmla="*/ 0 h 782"/>
                <a:gd name="T58" fmla="*/ 0 w 781"/>
                <a:gd name="T59" fmla="*/ 0 h 782"/>
                <a:gd name="T60" fmla="*/ 0 w 781"/>
                <a:gd name="T61" fmla="*/ 0 h 782"/>
                <a:gd name="T62" fmla="*/ 0 w 781"/>
                <a:gd name="T63" fmla="*/ 0 h 782"/>
                <a:gd name="T64" fmla="*/ 0 w 781"/>
                <a:gd name="T65" fmla="*/ 0 h 782"/>
                <a:gd name="T66" fmla="*/ 0 w 781"/>
                <a:gd name="T67" fmla="*/ 0 h 782"/>
                <a:gd name="T68" fmla="*/ 0 w 781"/>
                <a:gd name="T69" fmla="*/ 0 h 782"/>
                <a:gd name="T70" fmla="*/ 0 w 781"/>
                <a:gd name="T71" fmla="*/ 0 h 782"/>
                <a:gd name="T72" fmla="*/ 0 w 781"/>
                <a:gd name="T73" fmla="*/ 0 h 782"/>
                <a:gd name="T74" fmla="*/ 0 w 781"/>
                <a:gd name="T75" fmla="*/ 0 h 782"/>
                <a:gd name="T76" fmla="*/ 0 w 781"/>
                <a:gd name="T77" fmla="*/ 0 h 782"/>
                <a:gd name="T78" fmla="*/ 0 w 781"/>
                <a:gd name="T79" fmla="*/ 0 h 782"/>
                <a:gd name="T80" fmla="*/ 0 w 781"/>
                <a:gd name="T81" fmla="*/ 0 h 782"/>
                <a:gd name="T82" fmla="*/ 0 w 781"/>
                <a:gd name="T83" fmla="*/ 0 h 782"/>
                <a:gd name="T84" fmla="*/ 0 w 781"/>
                <a:gd name="T85" fmla="*/ 0 h 782"/>
                <a:gd name="T86" fmla="*/ 0 w 781"/>
                <a:gd name="T87" fmla="*/ 0 h 782"/>
                <a:gd name="T88" fmla="*/ 0 w 781"/>
                <a:gd name="T89" fmla="*/ 0 h 782"/>
                <a:gd name="T90" fmla="*/ 0 w 781"/>
                <a:gd name="T91" fmla="*/ 0 h 782"/>
                <a:gd name="T92" fmla="*/ 0 w 781"/>
                <a:gd name="T93" fmla="*/ 0 h 782"/>
                <a:gd name="T94" fmla="*/ 0 w 781"/>
                <a:gd name="T95" fmla="*/ 0 h 782"/>
                <a:gd name="T96" fmla="*/ 0 w 781"/>
                <a:gd name="T97" fmla="*/ 0 h 782"/>
                <a:gd name="T98" fmla="*/ 0 w 781"/>
                <a:gd name="T99" fmla="*/ 0 h 782"/>
                <a:gd name="T100" fmla="*/ 0 w 781"/>
                <a:gd name="T101" fmla="*/ 0 h 782"/>
                <a:gd name="T102" fmla="*/ 0 w 781"/>
                <a:gd name="T103" fmla="*/ 0 h 782"/>
                <a:gd name="T104" fmla="*/ 0 w 781"/>
                <a:gd name="T105" fmla="*/ 0 h 782"/>
                <a:gd name="T106" fmla="*/ 0 w 781"/>
                <a:gd name="T107" fmla="*/ 0 h 782"/>
                <a:gd name="T108" fmla="*/ 0 w 781"/>
                <a:gd name="T109" fmla="*/ 0 h 782"/>
                <a:gd name="T110" fmla="*/ 0 w 781"/>
                <a:gd name="T111" fmla="*/ 0 h 782"/>
                <a:gd name="T112" fmla="*/ 0 w 781"/>
                <a:gd name="T113" fmla="*/ 0 h 782"/>
                <a:gd name="T114" fmla="*/ 0 w 781"/>
                <a:gd name="T115" fmla="*/ 0 h 782"/>
                <a:gd name="T116" fmla="*/ 0 w 781"/>
                <a:gd name="T117" fmla="*/ 0 h 782"/>
                <a:gd name="T118" fmla="*/ 0 w 781"/>
                <a:gd name="T119" fmla="*/ 0 h 782"/>
                <a:gd name="T120" fmla="*/ 0 w 781"/>
                <a:gd name="T121" fmla="*/ 0 h 7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1"/>
                <a:gd name="T184" fmla="*/ 0 h 782"/>
                <a:gd name="T185" fmla="*/ 781 w 781"/>
                <a:gd name="T186" fmla="*/ 782 h 7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1" h="782">
                  <a:moveTo>
                    <a:pt x="761" y="761"/>
                  </a:moveTo>
                  <a:lnTo>
                    <a:pt x="755" y="766"/>
                  </a:lnTo>
                  <a:lnTo>
                    <a:pt x="747" y="772"/>
                  </a:lnTo>
                  <a:lnTo>
                    <a:pt x="738" y="776"/>
                  </a:lnTo>
                  <a:lnTo>
                    <a:pt x="729" y="778"/>
                  </a:lnTo>
                  <a:lnTo>
                    <a:pt x="719" y="780"/>
                  </a:lnTo>
                  <a:lnTo>
                    <a:pt x="708" y="782"/>
                  </a:lnTo>
                  <a:lnTo>
                    <a:pt x="684" y="780"/>
                  </a:lnTo>
                  <a:lnTo>
                    <a:pt x="657" y="775"/>
                  </a:lnTo>
                  <a:lnTo>
                    <a:pt x="629" y="766"/>
                  </a:lnTo>
                  <a:lnTo>
                    <a:pt x="598" y="755"/>
                  </a:lnTo>
                  <a:lnTo>
                    <a:pt x="565" y="740"/>
                  </a:lnTo>
                  <a:lnTo>
                    <a:pt x="495" y="700"/>
                  </a:lnTo>
                  <a:lnTo>
                    <a:pt x="421" y="649"/>
                  </a:lnTo>
                  <a:lnTo>
                    <a:pt x="344" y="586"/>
                  </a:lnTo>
                  <a:lnTo>
                    <a:pt x="267" y="514"/>
                  </a:lnTo>
                  <a:lnTo>
                    <a:pt x="195" y="437"/>
                  </a:lnTo>
                  <a:lnTo>
                    <a:pt x="133" y="360"/>
                  </a:lnTo>
                  <a:lnTo>
                    <a:pt x="81" y="286"/>
                  </a:lnTo>
                  <a:lnTo>
                    <a:pt x="41" y="216"/>
                  </a:lnTo>
                  <a:lnTo>
                    <a:pt x="26" y="183"/>
                  </a:lnTo>
                  <a:lnTo>
                    <a:pt x="14" y="153"/>
                  </a:lnTo>
                  <a:lnTo>
                    <a:pt x="6" y="124"/>
                  </a:lnTo>
                  <a:lnTo>
                    <a:pt x="1" y="97"/>
                  </a:lnTo>
                  <a:lnTo>
                    <a:pt x="0" y="74"/>
                  </a:lnTo>
                  <a:lnTo>
                    <a:pt x="1" y="62"/>
                  </a:lnTo>
                  <a:lnTo>
                    <a:pt x="3" y="53"/>
                  </a:lnTo>
                  <a:lnTo>
                    <a:pt x="6" y="43"/>
                  </a:lnTo>
                  <a:lnTo>
                    <a:pt x="10" y="34"/>
                  </a:lnTo>
                  <a:lnTo>
                    <a:pt x="14" y="27"/>
                  </a:lnTo>
                  <a:lnTo>
                    <a:pt x="20" y="20"/>
                  </a:lnTo>
                  <a:lnTo>
                    <a:pt x="27" y="14"/>
                  </a:lnTo>
                  <a:lnTo>
                    <a:pt x="35" y="10"/>
                  </a:lnTo>
                  <a:lnTo>
                    <a:pt x="43" y="5"/>
                  </a:lnTo>
                  <a:lnTo>
                    <a:pt x="53" y="3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97" y="1"/>
                  </a:lnTo>
                  <a:lnTo>
                    <a:pt x="124" y="6"/>
                  </a:lnTo>
                  <a:lnTo>
                    <a:pt x="153" y="14"/>
                  </a:lnTo>
                  <a:lnTo>
                    <a:pt x="183" y="26"/>
                  </a:lnTo>
                  <a:lnTo>
                    <a:pt x="216" y="41"/>
                  </a:lnTo>
                  <a:lnTo>
                    <a:pt x="286" y="81"/>
                  </a:lnTo>
                  <a:lnTo>
                    <a:pt x="360" y="133"/>
                  </a:lnTo>
                  <a:lnTo>
                    <a:pt x="437" y="195"/>
                  </a:lnTo>
                  <a:lnTo>
                    <a:pt x="514" y="267"/>
                  </a:lnTo>
                  <a:lnTo>
                    <a:pt x="586" y="344"/>
                  </a:lnTo>
                  <a:lnTo>
                    <a:pt x="649" y="421"/>
                  </a:lnTo>
                  <a:lnTo>
                    <a:pt x="700" y="495"/>
                  </a:lnTo>
                  <a:lnTo>
                    <a:pt x="740" y="565"/>
                  </a:lnTo>
                  <a:lnTo>
                    <a:pt x="755" y="598"/>
                  </a:lnTo>
                  <a:lnTo>
                    <a:pt x="766" y="629"/>
                  </a:lnTo>
                  <a:lnTo>
                    <a:pt x="776" y="657"/>
                  </a:lnTo>
                  <a:lnTo>
                    <a:pt x="780" y="684"/>
                  </a:lnTo>
                  <a:lnTo>
                    <a:pt x="781" y="707"/>
                  </a:lnTo>
                  <a:lnTo>
                    <a:pt x="780" y="719"/>
                  </a:lnTo>
                  <a:lnTo>
                    <a:pt x="778" y="728"/>
                  </a:lnTo>
                  <a:lnTo>
                    <a:pt x="776" y="738"/>
                  </a:lnTo>
                  <a:lnTo>
                    <a:pt x="772" y="747"/>
                  </a:lnTo>
                  <a:lnTo>
                    <a:pt x="768" y="754"/>
                  </a:lnTo>
                  <a:lnTo>
                    <a:pt x="761" y="76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7615428" y="2319338"/>
              <a:ext cx="248081" cy="247650"/>
            </a:xfrm>
            <a:custGeom>
              <a:avLst/>
              <a:gdLst>
                <a:gd name="T0" fmla="*/ 0 w 780"/>
                <a:gd name="T1" fmla="*/ 0 h 780"/>
                <a:gd name="T2" fmla="*/ 0 w 780"/>
                <a:gd name="T3" fmla="*/ 0 h 780"/>
                <a:gd name="T4" fmla="*/ 0 w 780"/>
                <a:gd name="T5" fmla="*/ 0 h 780"/>
                <a:gd name="T6" fmla="*/ 0 w 780"/>
                <a:gd name="T7" fmla="*/ 0 h 780"/>
                <a:gd name="T8" fmla="*/ 0 w 780"/>
                <a:gd name="T9" fmla="*/ 0 h 780"/>
                <a:gd name="T10" fmla="*/ 0 w 780"/>
                <a:gd name="T11" fmla="*/ 0 h 780"/>
                <a:gd name="T12" fmla="*/ 0 w 780"/>
                <a:gd name="T13" fmla="*/ 0 h 780"/>
                <a:gd name="T14" fmla="*/ 0 w 780"/>
                <a:gd name="T15" fmla="*/ 0 h 780"/>
                <a:gd name="T16" fmla="*/ 0 w 780"/>
                <a:gd name="T17" fmla="*/ 0 h 780"/>
                <a:gd name="T18" fmla="*/ 0 w 780"/>
                <a:gd name="T19" fmla="*/ 0 h 780"/>
                <a:gd name="T20" fmla="*/ 0 w 780"/>
                <a:gd name="T21" fmla="*/ 0 h 780"/>
                <a:gd name="T22" fmla="*/ 0 w 780"/>
                <a:gd name="T23" fmla="*/ 0 h 780"/>
                <a:gd name="T24" fmla="*/ 0 w 780"/>
                <a:gd name="T25" fmla="*/ 0 h 780"/>
                <a:gd name="T26" fmla="*/ 0 w 780"/>
                <a:gd name="T27" fmla="*/ 0 h 780"/>
                <a:gd name="T28" fmla="*/ 0 w 780"/>
                <a:gd name="T29" fmla="*/ 0 h 780"/>
                <a:gd name="T30" fmla="*/ 0 w 780"/>
                <a:gd name="T31" fmla="*/ 0 h 780"/>
                <a:gd name="T32" fmla="*/ 0 w 780"/>
                <a:gd name="T33" fmla="*/ 0 h 780"/>
                <a:gd name="T34" fmla="*/ 0 w 780"/>
                <a:gd name="T35" fmla="*/ 0 h 780"/>
                <a:gd name="T36" fmla="*/ 0 w 780"/>
                <a:gd name="T37" fmla="*/ 0 h 780"/>
                <a:gd name="T38" fmla="*/ 0 w 780"/>
                <a:gd name="T39" fmla="*/ 0 h 780"/>
                <a:gd name="T40" fmla="*/ 0 w 780"/>
                <a:gd name="T41" fmla="*/ 0 h 780"/>
                <a:gd name="T42" fmla="*/ 0 w 780"/>
                <a:gd name="T43" fmla="*/ 0 h 780"/>
                <a:gd name="T44" fmla="*/ 0 w 780"/>
                <a:gd name="T45" fmla="*/ 0 h 780"/>
                <a:gd name="T46" fmla="*/ 0 w 780"/>
                <a:gd name="T47" fmla="*/ 0 h 780"/>
                <a:gd name="T48" fmla="*/ 0 w 780"/>
                <a:gd name="T49" fmla="*/ 0 h 780"/>
                <a:gd name="T50" fmla="*/ 0 w 780"/>
                <a:gd name="T51" fmla="*/ 0 h 780"/>
                <a:gd name="T52" fmla="*/ 0 w 780"/>
                <a:gd name="T53" fmla="*/ 0 h 780"/>
                <a:gd name="T54" fmla="*/ 0 w 780"/>
                <a:gd name="T55" fmla="*/ 0 h 780"/>
                <a:gd name="T56" fmla="*/ 0 w 780"/>
                <a:gd name="T57" fmla="*/ 0 h 780"/>
                <a:gd name="T58" fmla="*/ 0 w 780"/>
                <a:gd name="T59" fmla="*/ 0 h 780"/>
                <a:gd name="T60" fmla="*/ 0 w 780"/>
                <a:gd name="T61" fmla="*/ 0 h 780"/>
                <a:gd name="T62" fmla="*/ 0 w 780"/>
                <a:gd name="T63" fmla="*/ 0 h 780"/>
                <a:gd name="T64" fmla="*/ 0 w 780"/>
                <a:gd name="T65" fmla="*/ 0 h 780"/>
                <a:gd name="T66" fmla="*/ 0 w 780"/>
                <a:gd name="T67" fmla="*/ 0 h 780"/>
                <a:gd name="T68" fmla="*/ 0 w 780"/>
                <a:gd name="T69" fmla="*/ 0 h 780"/>
                <a:gd name="T70" fmla="*/ 0 w 780"/>
                <a:gd name="T71" fmla="*/ 0 h 780"/>
                <a:gd name="T72" fmla="*/ 0 w 780"/>
                <a:gd name="T73" fmla="*/ 0 h 780"/>
                <a:gd name="T74" fmla="*/ 0 w 780"/>
                <a:gd name="T75" fmla="*/ 0 h 780"/>
                <a:gd name="T76" fmla="*/ 0 w 780"/>
                <a:gd name="T77" fmla="*/ 0 h 780"/>
                <a:gd name="T78" fmla="*/ 0 w 780"/>
                <a:gd name="T79" fmla="*/ 0 h 780"/>
                <a:gd name="T80" fmla="*/ 0 w 780"/>
                <a:gd name="T81" fmla="*/ 0 h 780"/>
                <a:gd name="T82" fmla="*/ 0 w 780"/>
                <a:gd name="T83" fmla="*/ 0 h 780"/>
                <a:gd name="T84" fmla="*/ 0 w 780"/>
                <a:gd name="T85" fmla="*/ 0 h 780"/>
                <a:gd name="T86" fmla="*/ 0 w 780"/>
                <a:gd name="T87" fmla="*/ 0 h 780"/>
                <a:gd name="T88" fmla="*/ 0 w 780"/>
                <a:gd name="T89" fmla="*/ 0 h 780"/>
                <a:gd name="T90" fmla="*/ 0 w 780"/>
                <a:gd name="T91" fmla="*/ 0 h 780"/>
                <a:gd name="T92" fmla="*/ 0 w 780"/>
                <a:gd name="T93" fmla="*/ 0 h 780"/>
                <a:gd name="T94" fmla="*/ 0 w 780"/>
                <a:gd name="T95" fmla="*/ 0 h 780"/>
                <a:gd name="T96" fmla="*/ 0 w 780"/>
                <a:gd name="T97" fmla="*/ 0 h 780"/>
                <a:gd name="T98" fmla="*/ 0 w 780"/>
                <a:gd name="T99" fmla="*/ 0 h 780"/>
                <a:gd name="T100" fmla="*/ 0 w 780"/>
                <a:gd name="T101" fmla="*/ 0 h 780"/>
                <a:gd name="T102" fmla="*/ 0 w 780"/>
                <a:gd name="T103" fmla="*/ 0 h 780"/>
                <a:gd name="T104" fmla="*/ 0 w 780"/>
                <a:gd name="T105" fmla="*/ 0 h 780"/>
                <a:gd name="T106" fmla="*/ 0 w 780"/>
                <a:gd name="T107" fmla="*/ 0 h 780"/>
                <a:gd name="T108" fmla="*/ 0 w 780"/>
                <a:gd name="T109" fmla="*/ 0 h 780"/>
                <a:gd name="T110" fmla="*/ 0 w 780"/>
                <a:gd name="T111" fmla="*/ 0 h 780"/>
                <a:gd name="T112" fmla="*/ 0 w 780"/>
                <a:gd name="T113" fmla="*/ 0 h 780"/>
                <a:gd name="T114" fmla="*/ 0 w 780"/>
                <a:gd name="T115" fmla="*/ 0 h 780"/>
                <a:gd name="T116" fmla="*/ 0 w 780"/>
                <a:gd name="T117" fmla="*/ 0 h 780"/>
                <a:gd name="T118" fmla="*/ 0 w 780"/>
                <a:gd name="T119" fmla="*/ 0 h 780"/>
                <a:gd name="T120" fmla="*/ 0 w 780"/>
                <a:gd name="T121" fmla="*/ 0 h 780"/>
                <a:gd name="T122" fmla="*/ 0 w 780"/>
                <a:gd name="T123" fmla="*/ 0 h 780"/>
                <a:gd name="T124" fmla="*/ 0 w 780"/>
                <a:gd name="T125" fmla="*/ 0 h 7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0"/>
                <a:gd name="T190" fmla="*/ 0 h 780"/>
                <a:gd name="T191" fmla="*/ 780 w 780"/>
                <a:gd name="T192" fmla="*/ 780 h 7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0" h="780">
                  <a:moveTo>
                    <a:pt x="761" y="19"/>
                  </a:moveTo>
                  <a:lnTo>
                    <a:pt x="766" y="26"/>
                  </a:lnTo>
                  <a:lnTo>
                    <a:pt x="771" y="34"/>
                  </a:lnTo>
                  <a:lnTo>
                    <a:pt x="774" y="43"/>
                  </a:lnTo>
                  <a:lnTo>
                    <a:pt x="778" y="52"/>
                  </a:lnTo>
                  <a:lnTo>
                    <a:pt x="779" y="62"/>
                  </a:lnTo>
                  <a:lnTo>
                    <a:pt x="780" y="73"/>
                  </a:lnTo>
                  <a:lnTo>
                    <a:pt x="779" y="96"/>
                  </a:lnTo>
                  <a:lnTo>
                    <a:pt x="774" y="123"/>
                  </a:lnTo>
                  <a:lnTo>
                    <a:pt x="766" y="152"/>
                  </a:lnTo>
                  <a:lnTo>
                    <a:pt x="755" y="182"/>
                  </a:lnTo>
                  <a:lnTo>
                    <a:pt x="740" y="215"/>
                  </a:lnTo>
                  <a:lnTo>
                    <a:pt x="700" y="285"/>
                  </a:lnTo>
                  <a:lnTo>
                    <a:pt x="649" y="359"/>
                  </a:lnTo>
                  <a:lnTo>
                    <a:pt x="586" y="436"/>
                  </a:lnTo>
                  <a:lnTo>
                    <a:pt x="514" y="513"/>
                  </a:lnTo>
                  <a:lnTo>
                    <a:pt x="437" y="585"/>
                  </a:lnTo>
                  <a:lnTo>
                    <a:pt x="360" y="648"/>
                  </a:lnTo>
                  <a:lnTo>
                    <a:pt x="286" y="699"/>
                  </a:lnTo>
                  <a:lnTo>
                    <a:pt x="251" y="720"/>
                  </a:lnTo>
                  <a:lnTo>
                    <a:pt x="216" y="739"/>
                  </a:lnTo>
                  <a:lnTo>
                    <a:pt x="183" y="754"/>
                  </a:lnTo>
                  <a:lnTo>
                    <a:pt x="153" y="766"/>
                  </a:lnTo>
                  <a:lnTo>
                    <a:pt x="124" y="774"/>
                  </a:lnTo>
                  <a:lnTo>
                    <a:pt x="97" y="780"/>
                  </a:lnTo>
                  <a:lnTo>
                    <a:pt x="74" y="780"/>
                  </a:lnTo>
                  <a:lnTo>
                    <a:pt x="63" y="780"/>
                  </a:lnTo>
                  <a:lnTo>
                    <a:pt x="53" y="777"/>
                  </a:lnTo>
                  <a:lnTo>
                    <a:pt x="43" y="775"/>
                  </a:lnTo>
                  <a:lnTo>
                    <a:pt x="35" y="770"/>
                  </a:lnTo>
                  <a:lnTo>
                    <a:pt x="27" y="766"/>
                  </a:lnTo>
                  <a:lnTo>
                    <a:pt x="20" y="760"/>
                  </a:lnTo>
                  <a:lnTo>
                    <a:pt x="14" y="753"/>
                  </a:lnTo>
                  <a:lnTo>
                    <a:pt x="10" y="745"/>
                  </a:lnTo>
                  <a:lnTo>
                    <a:pt x="5" y="737"/>
                  </a:lnTo>
                  <a:lnTo>
                    <a:pt x="3" y="727"/>
                  </a:lnTo>
                  <a:lnTo>
                    <a:pt x="0" y="717"/>
                  </a:lnTo>
                  <a:lnTo>
                    <a:pt x="0" y="706"/>
                  </a:lnTo>
                  <a:lnTo>
                    <a:pt x="0" y="682"/>
                  </a:lnTo>
                  <a:lnTo>
                    <a:pt x="6" y="656"/>
                  </a:lnTo>
                  <a:lnTo>
                    <a:pt x="14" y="627"/>
                  </a:lnTo>
                  <a:lnTo>
                    <a:pt x="26" y="597"/>
                  </a:lnTo>
                  <a:lnTo>
                    <a:pt x="41" y="564"/>
                  </a:lnTo>
                  <a:lnTo>
                    <a:pt x="60" y="529"/>
                  </a:lnTo>
                  <a:lnTo>
                    <a:pt x="81" y="494"/>
                  </a:lnTo>
                  <a:lnTo>
                    <a:pt x="132" y="420"/>
                  </a:lnTo>
                  <a:lnTo>
                    <a:pt x="195" y="343"/>
                  </a:lnTo>
                  <a:lnTo>
                    <a:pt x="267" y="266"/>
                  </a:lnTo>
                  <a:lnTo>
                    <a:pt x="344" y="194"/>
                  </a:lnTo>
                  <a:lnTo>
                    <a:pt x="421" y="132"/>
                  </a:lnTo>
                  <a:lnTo>
                    <a:pt x="495" y="80"/>
                  </a:lnTo>
                  <a:lnTo>
                    <a:pt x="565" y="40"/>
                  </a:lnTo>
                  <a:lnTo>
                    <a:pt x="598" y="25"/>
                  </a:lnTo>
                  <a:lnTo>
                    <a:pt x="629" y="13"/>
                  </a:lnTo>
                  <a:lnTo>
                    <a:pt x="657" y="5"/>
                  </a:lnTo>
                  <a:lnTo>
                    <a:pt x="684" y="1"/>
                  </a:lnTo>
                  <a:lnTo>
                    <a:pt x="707" y="0"/>
                  </a:lnTo>
                  <a:lnTo>
                    <a:pt x="719" y="0"/>
                  </a:lnTo>
                  <a:lnTo>
                    <a:pt x="728" y="2"/>
                  </a:lnTo>
                  <a:lnTo>
                    <a:pt x="737" y="4"/>
                  </a:lnTo>
                  <a:lnTo>
                    <a:pt x="747" y="9"/>
                  </a:lnTo>
                  <a:lnTo>
                    <a:pt x="754" y="13"/>
                  </a:lnTo>
                  <a:lnTo>
                    <a:pt x="761" y="19"/>
                  </a:lnTo>
                  <a:close/>
                </a:path>
              </a:pathLst>
            </a:custGeom>
            <a:solidFill>
              <a:srgbClr val="E6E6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7615428" y="2319338"/>
              <a:ext cx="248081" cy="247650"/>
            </a:xfrm>
            <a:custGeom>
              <a:avLst/>
              <a:gdLst>
                <a:gd name="T0" fmla="*/ 0 w 781"/>
                <a:gd name="T1" fmla="*/ 0 h 782"/>
                <a:gd name="T2" fmla="*/ 0 w 781"/>
                <a:gd name="T3" fmla="*/ 0 h 782"/>
                <a:gd name="T4" fmla="*/ 0 w 781"/>
                <a:gd name="T5" fmla="*/ 0 h 782"/>
                <a:gd name="T6" fmla="*/ 0 w 781"/>
                <a:gd name="T7" fmla="*/ 0 h 782"/>
                <a:gd name="T8" fmla="*/ 0 w 781"/>
                <a:gd name="T9" fmla="*/ 0 h 782"/>
                <a:gd name="T10" fmla="*/ 0 w 781"/>
                <a:gd name="T11" fmla="*/ 0 h 782"/>
                <a:gd name="T12" fmla="*/ 0 w 781"/>
                <a:gd name="T13" fmla="*/ 0 h 782"/>
                <a:gd name="T14" fmla="*/ 0 w 781"/>
                <a:gd name="T15" fmla="*/ 0 h 782"/>
                <a:gd name="T16" fmla="*/ 0 w 781"/>
                <a:gd name="T17" fmla="*/ 0 h 782"/>
                <a:gd name="T18" fmla="*/ 0 w 781"/>
                <a:gd name="T19" fmla="*/ 0 h 782"/>
                <a:gd name="T20" fmla="*/ 0 w 781"/>
                <a:gd name="T21" fmla="*/ 0 h 782"/>
                <a:gd name="T22" fmla="*/ 0 w 781"/>
                <a:gd name="T23" fmla="*/ 0 h 782"/>
                <a:gd name="T24" fmla="*/ 0 w 781"/>
                <a:gd name="T25" fmla="*/ 0 h 782"/>
                <a:gd name="T26" fmla="*/ 0 w 781"/>
                <a:gd name="T27" fmla="*/ 0 h 782"/>
                <a:gd name="T28" fmla="*/ 0 w 781"/>
                <a:gd name="T29" fmla="*/ 0 h 782"/>
                <a:gd name="T30" fmla="*/ 0 w 781"/>
                <a:gd name="T31" fmla="*/ 0 h 782"/>
                <a:gd name="T32" fmla="*/ 0 w 781"/>
                <a:gd name="T33" fmla="*/ 0 h 782"/>
                <a:gd name="T34" fmla="*/ 0 w 781"/>
                <a:gd name="T35" fmla="*/ 0 h 782"/>
                <a:gd name="T36" fmla="*/ 0 w 781"/>
                <a:gd name="T37" fmla="*/ 0 h 782"/>
                <a:gd name="T38" fmla="*/ 0 w 781"/>
                <a:gd name="T39" fmla="*/ 0 h 782"/>
                <a:gd name="T40" fmla="*/ 0 w 781"/>
                <a:gd name="T41" fmla="*/ 0 h 782"/>
                <a:gd name="T42" fmla="*/ 0 w 781"/>
                <a:gd name="T43" fmla="*/ 0 h 782"/>
                <a:gd name="T44" fmla="*/ 0 w 781"/>
                <a:gd name="T45" fmla="*/ 0 h 782"/>
                <a:gd name="T46" fmla="*/ 0 w 781"/>
                <a:gd name="T47" fmla="*/ 0 h 782"/>
                <a:gd name="T48" fmla="*/ 0 w 781"/>
                <a:gd name="T49" fmla="*/ 0 h 782"/>
                <a:gd name="T50" fmla="*/ 0 w 781"/>
                <a:gd name="T51" fmla="*/ 0 h 782"/>
                <a:gd name="T52" fmla="*/ 0 w 781"/>
                <a:gd name="T53" fmla="*/ 0 h 782"/>
                <a:gd name="T54" fmla="*/ 0 w 781"/>
                <a:gd name="T55" fmla="*/ 0 h 782"/>
                <a:gd name="T56" fmla="*/ 0 w 781"/>
                <a:gd name="T57" fmla="*/ 0 h 782"/>
                <a:gd name="T58" fmla="*/ 0 w 781"/>
                <a:gd name="T59" fmla="*/ 0 h 782"/>
                <a:gd name="T60" fmla="*/ 0 w 781"/>
                <a:gd name="T61" fmla="*/ 0 h 782"/>
                <a:gd name="T62" fmla="*/ 0 w 781"/>
                <a:gd name="T63" fmla="*/ 0 h 782"/>
                <a:gd name="T64" fmla="*/ 0 w 781"/>
                <a:gd name="T65" fmla="*/ 0 h 782"/>
                <a:gd name="T66" fmla="*/ 0 w 781"/>
                <a:gd name="T67" fmla="*/ 0 h 782"/>
                <a:gd name="T68" fmla="*/ 0 w 781"/>
                <a:gd name="T69" fmla="*/ 0 h 782"/>
                <a:gd name="T70" fmla="*/ 0 w 781"/>
                <a:gd name="T71" fmla="*/ 0 h 782"/>
                <a:gd name="T72" fmla="*/ 0 w 781"/>
                <a:gd name="T73" fmla="*/ 0 h 782"/>
                <a:gd name="T74" fmla="*/ 0 w 781"/>
                <a:gd name="T75" fmla="*/ 0 h 782"/>
                <a:gd name="T76" fmla="*/ 0 w 781"/>
                <a:gd name="T77" fmla="*/ 0 h 782"/>
                <a:gd name="T78" fmla="*/ 0 w 781"/>
                <a:gd name="T79" fmla="*/ 0 h 782"/>
                <a:gd name="T80" fmla="*/ 0 w 781"/>
                <a:gd name="T81" fmla="*/ 0 h 782"/>
                <a:gd name="T82" fmla="*/ 0 w 781"/>
                <a:gd name="T83" fmla="*/ 0 h 782"/>
                <a:gd name="T84" fmla="*/ 0 w 781"/>
                <a:gd name="T85" fmla="*/ 0 h 782"/>
                <a:gd name="T86" fmla="*/ 0 w 781"/>
                <a:gd name="T87" fmla="*/ 0 h 782"/>
                <a:gd name="T88" fmla="*/ 0 w 781"/>
                <a:gd name="T89" fmla="*/ 0 h 782"/>
                <a:gd name="T90" fmla="*/ 0 w 781"/>
                <a:gd name="T91" fmla="*/ 0 h 782"/>
                <a:gd name="T92" fmla="*/ 0 w 781"/>
                <a:gd name="T93" fmla="*/ 0 h 782"/>
                <a:gd name="T94" fmla="*/ 0 w 781"/>
                <a:gd name="T95" fmla="*/ 0 h 782"/>
                <a:gd name="T96" fmla="*/ 0 w 781"/>
                <a:gd name="T97" fmla="*/ 0 h 782"/>
                <a:gd name="T98" fmla="*/ 0 w 781"/>
                <a:gd name="T99" fmla="*/ 0 h 782"/>
                <a:gd name="T100" fmla="*/ 0 w 781"/>
                <a:gd name="T101" fmla="*/ 0 h 782"/>
                <a:gd name="T102" fmla="*/ 0 w 781"/>
                <a:gd name="T103" fmla="*/ 0 h 782"/>
                <a:gd name="T104" fmla="*/ 0 w 781"/>
                <a:gd name="T105" fmla="*/ 0 h 782"/>
                <a:gd name="T106" fmla="*/ 0 w 781"/>
                <a:gd name="T107" fmla="*/ 0 h 782"/>
                <a:gd name="T108" fmla="*/ 0 w 781"/>
                <a:gd name="T109" fmla="*/ 0 h 782"/>
                <a:gd name="T110" fmla="*/ 0 w 781"/>
                <a:gd name="T111" fmla="*/ 0 h 782"/>
                <a:gd name="T112" fmla="*/ 0 w 781"/>
                <a:gd name="T113" fmla="*/ 0 h 782"/>
                <a:gd name="T114" fmla="*/ 0 w 781"/>
                <a:gd name="T115" fmla="*/ 0 h 782"/>
                <a:gd name="T116" fmla="*/ 0 w 781"/>
                <a:gd name="T117" fmla="*/ 0 h 782"/>
                <a:gd name="T118" fmla="*/ 0 w 781"/>
                <a:gd name="T119" fmla="*/ 0 h 782"/>
                <a:gd name="T120" fmla="*/ 0 w 781"/>
                <a:gd name="T121" fmla="*/ 0 h 7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1"/>
                <a:gd name="T184" fmla="*/ 0 h 782"/>
                <a:gd name="T185" fmla="*/ 781 w 781"/>
                <a:gd name="T186" fmla="*/ 782 h 7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1" h="782">
                  <a:moveTo>
                    <a:pt x="761" y="21"/>
                  </a:moveTo>
                  <a:lnTo>
                    <a:pt x="766" y="27"/>
                  </a:lnTo>
                  <a:lnTo>
                    <a:pt x="772" y="35"/>
                  </a:lnTo>
                  <a:lnTo>
                    <a:pt x="776" y="43"/>
                  </a:lnTo>
                  <a:lnTo>
                    <a:pt x="778" y="53"/>
                  </a:lnTo>
                  <a:lnTo>
                    <a:pt x="780" y="63"/>
                  </a:lnTo>
                  <a:lnTo>
                    <a:pt x="781" y="74"/>
                  </a:lnTo>
                  <a:lnTo>
                    <a:pt x="780" y="98"/>
                  </a:lnTo>
                  <a:lnTo>
                    <a:pt x="774" y="125"/>
                  </a:lnTo>
                  <a:lnTo>
                    <a:pt x="766" y="153"/>
                  </a:lnTo>
                  <a:lnTo>
                    <a:pt x="755" y="184"/>
                  </a:lnTo>
                  <a:lnTo>
                    <a:pt x="740" y="217"/>
                  </a:lnTo>
                  <a:lnTo>
                    <a:pt x="700" y="287"/>
                  </a:lnTo>
                  <a:lnTo>
                    <a:pt x="649" y="361"/>
                  </a:lnTo>
                  <a:lnTo>
                    <a:pt x="586" y="438"/>
                  </a:lnTo>
                  <a:lnTo>
                    <a:pt x="514" y="515"/>
                  </a:lnTo>
                  <a:lnTo>
                    <a:pt x="437" y="587"/>
                  </a:lnTo>
                  <a:lnTo>
                    <a:pt x="360" y="649"/>
                  </a:lnTo>
                  <a:lnTo>
                    <a:pt x="286" y="701"/>
                  </a:lnTo>
                  <a:lnTo>
                    <a:pt x="216" y="741"/>
                  </a:lnTo>
                  <a:lnTo>
                    <a:pt x="183" y="756"/>
                  </a:lnTo>
                  <a:lnTo>
                    <a:pt x="153" y="768"/>
                  </a:lnTo>
                  <a:lnTo>
                    <a:pt x="124" y="776"/>
                  </a:lnTo>
                  <a:lnTo>
                    <a:pt x="97" y="780"/>
                  </a:lnTo>
                  <a:lnTo>
                    <a:pt x="74" y="782"/>
                  </a:lnTo>
                  <a:lnTo>
                    <a:pt x="62" y="780"/>
                  </a:lnTo>
                  <a:lnTo>
                    <a:pt x="53" y="779"/>
                  </a:lnTo>
                  <a:lnTo>
                    <a:pt x="43" y="776"/>
                  </a:lnTo>
                  <a:lnTo>
                    <a:pt x="34" y="772"/>
                  </a:lnTo>
                  <a:lnTo>
                    <a:pt x="27" y="768"/>
                  </a:lnTo>
                  <a:lnTo>
                    <a:pt x="20" y="762"/>
                  </a:lnTo>
                  <a:lnTo>
                    <a:pt x="14" y="755"/>
                  </a:lnTo>
                  <a:lnTo>
                    <a:pt x="10" y="747"/>
                  </a:lnTo>
                  <a:lnTo>
                    <a:pt x="5" y="739"/>
                  </a:lnTo>
                  <a:lnTo>
                    <a:pt x="3" y="729"/>
                  </a:lnTo>
                  <a:lnTo>
                    <a:pt x="0" y="719"/>
                  </a:lnTo>
                  <a:lnTo>
                    <a:pt x="0" y="708"/>
                  </a:lnTo>
                  <a:lnTo>
                    <a:pt x="1" y="685"/>
                  </a:lnTo>
                  <a:lnTo>
                    <a:pt x="6" y="658"/>
                  </a:lnTo>
                  <a:lnTo>
                    <a:pt x="14" y="629"/>
                  </a:lnTo>
                  <a:lnTo>
                    <a:pt x="26" y="599"/>
                  </a:lnTo>
                  <a:lnTo>
                    <a:pt x="41" y="566"/>
                  </a:lnTo>
                  <a:lnTo>
                    <a:pt x="81" y="496"/>
                  </a:lnTo>
                  <a:lnTo>
                    <a:pt x="133" y="422"/>
                  </a:lnTo>
                  <a:lnTo>
                    <a:pt x="195" y="345"/>
                  </a:lnTo>
                  <a:lnTo>
                    <a:pt x="267" y="268"/>
                  </a:lnTo>
                  <a:lnTo>
                    <a:pt x="344" y="196"/>
                  </a:lnTo>
                  <a:lnTo>
                    <a:pt x="421" y="133"/>
                  </a:lnTo>
                  <a:lnTo>
                    <a:pt x="495" y="82"/>
                  </a:lnTo>
                  <a:lnTo>
                    <a:pt x="565" y="42"/>
                  </a:lnTo>
                  <a:lnTo>
                    <a:pt x="598" y="27"/>
                  </a:lnTo>
                  <a:lnTo>
                    <a:pt x="629" y="15"/>
                  </a:lnTo>
                  <a:lnTo>
                    <a:pt x="657" y="6"/>
                  </a:lnTo>
                  <a:lnTo>
                    <a:pt x="684" y="2"/>
                  </a:lnTo>
                  <a:lnTo>
                    <a:pt x="707" y="0"/>
                  </a:lnTo>
                  <a:lnTo>
                    <a:pt x="719" y="2"/>
                  </a:lnTo>
                  <a:lnTo>
                    <a:pt x="728" y="4"/>
                  </a:lnTo>
                  <a:lnTo>
                    <a:pt x="738" y="6"/>
                  </a:lnTo>
                  <a:lnTo>
                    <a:pt x="747" y="10"/>
                  </a:lnTo>
                  <a:lnTo>
                    <a:pt x="754" y="14"/>
                  </a:lnTo>
                  <a:lnTo>
                    <a:pt x="761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3542767" y="3638551"/>
              <a:ext cx="2592126" cy="739775"/>
            </a:xfrm>
            <a:custGeom>
              <a:avLst/>
              <a:gdLst>
                <a:gd name="T0" fmla="*/ 0 w 8149"/>
                <a:gd name="T1" fmla="*/ 0 h 2329"/>
                <a:gd name="T2" fmla="*/ 0 w 8149"/>
                <a:gd name="T3" fmla="*/ 0 h 2329"/>
                <a:gd name="T4" fmla="*/ 0 w 8149"/>
                <a:gd name="T5" fmla="*/ 0 h 2329"/>
                <a:gd name="T6" fmla="*/ 0 w 8149"/>
                <a:gd name="T7" fmla="*/ 0 h 2329"/>
                <a:gd name="T8" fmla="*/ 0 w 8149"/>
                <a:gd name="T9" fmla="*/ 0 h 2329"/>
                <a:gd name="T10" fmla="*/ 0 w 8149"/>
                <a:gd name="T11" fmla="*/ 0 h 2329"/>
                <a:gd name="T12" fmla="*/ 0 w 8149"/>
                <a:gd name="T13" fmla="*/ 0 h 2329"/>
                <a:gd name="T14" fmla="*/ 0 w 8149"/>
                <a:gd name="T15" fmla="*/ 0 h 2329"/>
                <a:gd name="T16" fmla="*/ 0 w 8149"/>
                <a:gd name="T17" fmla="*/ 0 h 2329"/>
                <a:gd name="T18" fmla="*/ 0 w 8149"/>
                <a:gd name="T19" fmla="*/ 0 h 2329"/>
                <a:gd name="T20" fmla="*/ 0 w 8149"/>
                <a:gd name="T21" fmla="*/ 0 h 2329"/>
                <a:gd name="T22" fmla="*/ 0 w 8149"/>
                <a:gd name="T23" fmla="*/ 0 h 2329"/>
                <a:gd name="T24" fmla="*/ 0 w 8149"/>
                <a:gd name="T25" fmla="*/ 0 h 2329"/>
                <a:gd name="T26" fmla="*/ 0 w 8149"/>
                <a:gd name="T27" fmla="*/ 0 h 2329"/>
                <a:gd name="T28" fmla="*/ 0 w 8149"/>
                <a:gd name="T29" fmla="*/ 0 h 2329"/>
                <a:gd name="T30" fmla="*/ 0 w 8149"/>
                <a:gd name="T31" fmla="*/ 0 h 2329"/>
                <a:gd name="T32" fmla="*/ 0 w 8149"/>
                <a:gd name="T33" fmla="*/ 0 h 2329"/>
                <a:gd name="T34" fmla="*/ 0 w 8149"/>
                <a:gd name="T35" fmla="*/ 0 h 2329"/>
                <a:gd name="T36" fmla="*/ 0 w 8149"/>
                <a:gd name="T37" fmla="*/ 0 h 2329"/>
                <a:gd name="T38" fmla="*/ 0 w 8149"/>
                <a:gd name="T39" fmla="*/ 0 h 2329"/>
                <a:gd name="T40" fmla="*/ 0 w 8149"/>
                <a:gd name="T41" fmla="*/ 0 h 2329"/>
                <a:gd name="T42" fmla="*/ 0 w 8149"/>
                <a:gd name="T43" fmla="*/ 0 h 2329"/>
                <a:gd name="T44" fmla="*/ 0 w 8149"/>
                <a:gd name="T45" fmla="*/ 0 h 2329"/>
                <a:gd name="T46" fmla="*/ 0 w 8149"/>
                <a:gd name="T47" fmla="*/ 0 h 2329"/>
                <a:gd name="T48" fmla="*/ 0 w 8149"/>
                <a:gd name="T49" fmla="*/ 0 h 2329"/>
                <a:gd name="T50" fmla="*/ 0 w 8149"/>
                <a:gd name="T51" fmla="*/ 0 h 2329"/>
                <a:gd name="T52" fmla="*/ 0 w 8149"/>
                <a:gd name="T53" fmla="*/ 0 h 2329"/>
                <a:gd name="T54" fmla="*/ 0 w 8149"/>
                <a:gd name="T55" fmla="*/ 0 h 2329"/>
                <a:gd name="T56" fmla="*/ 0 w 8149"/>
                <a:gd name="T57" fmla="*/ 0 h 2329"/>
                <a:gd name="T58" fmla="*/ 0 w 8149"/>
                <a:gd name="T59" fmla="*/ 0 h 2329"/>
                <a:gd name="T60" fmla="*/ 0 w 8149"/>
                <a:gd name="T61" fmla="*/ 0 h 2329"/>
                <a:gd name="T62" fmla="*/ 0 w 8149"/>
                <a:gd name="T63" fmla="*/ 0 h 2329"/>
                <a:gd name="T64" fmla="*/ 0 w 8149"/>
                <a:gd name="T65" fmla="*/ 0 h 2329"/>
                <a:gd name="T66" fmla="*/ 0 w 8149"/>
                <a:gd name="T67" fmla="*/ 0 h 2329"/>
                <a:gd name="T68" fmla="*/ 0 w 8149"/>
                <a:gd name="T69" fmla="*/ 0 h 2329"/>
                <a:gd name="T70" fmla="*/ 0 w 8149"/>
                <a:gd name="T71" fmla="*/ 0 h 2329"/>
                <a:gd name="T72" fmla="*/ 0 w 8149"/>
                <a:gd name="T73" fmla="*/ 0 h 2329"/>
                <a:gd name="T74" fmla="*/ 0 w 8149"/>
                <a:gd name="T75" fmla="*/ 0 h 2329"/>
                <a:gd name="T76" fmla="*/ 0 w 8149"/>
                <a:gd name="T77" fmla="*/ 0 h 2329"/>
                <a:gd name="T78" fmla="*/ 0 w 8149"/>
                <a:gd name="T79" fmla="*/ 0 h 2329"/>
                <a:gd name="T80" fmla="*/ 0 w 8149"/>
                <a:gd name="T81" fmla="*/ 0 h 2329"/>
                <a:gd name="T82" fmla="*/ 0 w 8149"/>
                <a:gd name="T83" fmla="*/ 0 h 2329"/>
                <a:gd name="T84" fmla="*/ 0 w 8149"/>
                <a:gd name="T85" fmla="*/ 0 h 2329"/>
                <a:gd name="T86" fmla="*/ 0 w 8149"/>
                <a:gd name="T87" fmla="*/ 0 h 2329"/>
                <a:gd name="T88" fmla="*/ 0 w 8149"/>
                <a:gd name="T89" fmla="*/ 0 h 2329"/>
                <a:gd name="T90" fmla="*/ 0 w 8149"/>
                <a:gd name="T91" fmla="*/ 0 h 2329"/>
                <a:gd name="T92" fmla="*/ 0 w 8149"/>
                <a:gd name="T93" fmla="*/ 0 h 2329"/>
                <a:gd name="T94" fmla="*/ 0 w 8149"/>
                <a:gd name="T95" fmla="*/ 0 h 2329"/>
                <a:gd name="T96" fmla="*/ 0 w 8149"/>
                <a:gd name="T97" fmla="*/ 0 h 2329"/>
                <a:gd name="T98" fmla="*/ 0 w 8149"/>
                <a:gd name="T99" fmla="*/ 0 h 2329"/>
                <a:gd name="T100" fmla="*/ 0 w 8149"/>
                <a:gd name="T101" fmla="*/ 0 h 2329"/>
                <a:gd name="T102" fmla="*/ 0 w 8149"/>
                <a:gd name="T103" fmla="*/ 0 h 2329"/>
                <a:gd name="T104" fmla="*/ 0 w 8149"/>
                <a:gd name="T105" fmla="*/ 0 h 2329"/>
                <a:gd name="T106" fmla="*/ 0 w 8149"/>
                <a:gd name="T107" fmla="*/ 0 h 2329"/>
                <a:gd name="T108" fmla="*/ 0 w 8149"/>
                <a:gd name="T109" fmla="*/ 0 h 232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49"/>
                <a:gd name="T166" fmla="*/ 0 h 2329"/>
                <a:gd name="T167" fmla="*/ 8149 w 8149"/>
                <a:gd name="T168" fmla="*/ 2329 h 232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49" h="2329">
                  <a:moveTo>
                    <a:pt x="1513" y="2329"/>
                  </a:moveTo>
                  <a:lnTo>
                    <a:pt x="1483" y="2328"/>
                  </a:lnTo>
                  <a:lnTo>
                    <a:pt x="1454" y="2323"/>
                  </a:lnTo>
                  <a:lnTo>
                    <a:pt x="1425" y="2315"/>
                  </a:lnTo>
                  <a:lnTo>
                    <a:pt x="1396" y="2306"/>
                  </a:lnTo>
                  <a:lnTo>
                    <a:pt x="1368" y="2292"/>
                  </a:lnTo>
                  <a:lnTo>
                    <a:pt x="1340" y="2277"/>
                  </a:lnTo>
                  <a:lnTo>
                    <a:pt x="1286" y="2237"/>
                  </a:lnTo>
                  <a:lnTo>
                    <a:pt x="1236" y="2188"/>
                  </a:lnTo>
                  <a:lnTo>
                    <a:pt x="1188" y="2130"/>
                  </a:lnTo>
                  <a:lnTo>
                    <a:pt x="1143" y="2063"/>
                  </a:lnTo>
                  <a:lnTo>
                    <a:pt x="1102" y="1988"/>
                  </a:lnTo>
                  <a:lnTo>
                    <a:pt x="1064" y="1905"/>
                  </a:lnTo>
                  <a:lnTo>
                    <a:pt x="1030" y="1815"/>
                  </a:lnTo>
                  <a:lnTo>
                    <a:pt x="1001" y="1720"/>
                  </a:lnTo>
                  <a:lnTo>
                    <a:pt x="976" y="1618"/>
                  </a:lnTo>
                  <a:lnTo>
                    <a:pt x="958" y="1514"/>
                  </a:lnTo>
                  <a:lnTo>
                    <a:pt x="0" y="1514"/>
                  </a:lnTo>
                  <a:lnTo>
                    <a:pt x="0" y="815"/>
                  </a:lnTo>
                  <a:lnTo>
                    <a:pt x="958" y="815"/>
                  </a:lnTo>
                  <a:lnTo>
                    <a:pt x="976" y="712"/>
                  </a:lnTo>
                  <a:lnTo>
                    <a:pt x="1001" y="609"/>
                  </a:lnTo>
                  <a:lnTo>
                    <a:pt x="1030" y="514"/>
                  </a:lnTo>
                  <a:lnTo>
                    <a:pt x="1064" y="424"/>
                  </a:lnTo>
                  <a:lnTo>
                    <a:pt x="1102" y="341"/>
                  </a:lnTo>
                  <a:lnTo>
                    <a:pt x="1143" y="266"/>
                  </a:lnTo>
                  <a:lnTo>
                    <a:pt x="1188" y="199"/>
                  </a:lnTo>
                  <a:lnTo>
                    <a:pt x="1236" y="141"/>
                  </a:lnTo>
                  <a:lnTo>
                    <a:pt x="1286" y="92"/>
                  </a:lnTo>
                  <a:lnTo>
                    <a:pt x="1340" y="53"/>
                  </a:lnTo>
                  <a:lnTo>
                    <a:pt x="1368" y="37"/>
                  </a:lnTo>
                  <a:lnTo>
                    <a:pt x="1396" y="24"/>
                  </a:lnTo>
                  <a:lnTo>
                    <a:pt x="1425" y="14"/>
                  </a:lnTo>
                  <a:lnTo>
                    <a:pt x="1454" y="6"/>
                  </a:lnTo>
                  <a:lnTo>
                    <a:pt x="1483" y="1"/>
                  </a:lnTo>
                  <a:lnTo>
                    <a:pt x="1513" y="0"/>
                  </a:lnTo>
                  <a:lnTo>
                    <a:pt x="1543" y="1"/>
                  </a:lnTo>
                  <a:lnTo>
                    <a:pt x="1573" y="6"/>
                  </a:lnTo>
                  <a:lnTo>
                    <a:pt x="1602" y="14"/>
                  </a:lnTo>
                  <a:lnTo>
                    <a:pt x="1631" y="24"/>
                  </a:lnTo>
                  <a:lnTo>
                    <a:pt x="1659" y="37"/>
                  </a:lnTo>
                  <a:lnTo>
                    <a:pt x="1687" y="53"/>
                  </a:lnTo>
                  <a:lnTo>
                    <a:pt x="1740" y="92"/>
                  </a:lnTo>
                  <a:lnTo>
                    <a:pt x="1790" y="141"/>
                  </a:lnTo>
                  <a:lnTo>
                    <a:pt x="1838" y="199"/>
                  </a:lnTo>
                  <a:lnTo>
                    <a:pt x="1883" y="266"/>
                  </a:lnTo>
                  <a:lnTo>
                    <a:pt x="1925" y="341"/>
                  </a:lnTo>
                  <a:lnTo>
                    <a:pt x="1963" y="424"/>
                  </a:lnTo>
                  <a:lnTo>
                    <a:pt x="1996" y="514"/>
                  </a:lnTo>
                  <a:lnTo>
                    <a:pt x="2025" y="609"/>
                  </a:lnTo>
                  <a:lnTo>
                    <a:pt x="2050" y="712"/>
                  </a:lnTo>
                  <a:lnTo>
                    <a:pt x="2069" y="815"/>
                  </a:lnTo>
                  <a:lnTo>
                    <a:pt x="2238" y="815"/>
                  </a:lnTo>
                  <a:lnTo>
                    <a:pt x="2257" y="712"/>
                  </a:lnTo>
                  <a:lnTo>
                    <a:pt x="2282" y="609"/>
                  </a:lnTo>
                  <a:lnTo>
                    <a:pt x="2311" y="514"/>
                  </a:lnTo>
                  <a:lnTo>
                    <a:pt x="2344" y="424"/>
                  </a:lnTo>
                  <a:lnTo>
                    <a:pt x="2383" y="341"/>
                  </a:lnTo>
                  <a:lnTo>
                    <a:pt x="2424" y="266"/>
                  </a:lnTo>
                  <a:lnTo>
                    <a:pt x="2469" y="199"/>
                  </a:lnTo>
                  <a:lnTo>
                    <a:pt x="2517" y="141"/>
                  </a:lnTo>
                  <a:lnTo>
                    <a:pt x="2567" y="92"/>
                  </a:lnTo>
                  <a:lnTo>
                    <a:pt x="2620" y="53"/>
                  </a:lnTo>
                  <a:lnTo>
                    <a:pt x="2648" y="37"/>
                  </a:lnTo>
                  <a:lnTo>
                    <a:pt x="2676" y="24"/>
                  </a:lnTo>
                  <a:lnTo>
                    <a:pt x="2705" y="14"/>
                  </a:lnTo>
                  <a:lnTo>
                    <a:pt x="2734" y="6"/>
                  </a:lnTo>
                  <a:lnTo>
                    <a:pt x="2764" y="1"/>
                  </a:lnTo>
                  <a:lnTo>
                    <a:pt x="2794" y="0"/>
                  </a:lnTo>
                  <a:lnTo>
                    <a:pt x="2824" y="1"/>
                  </a:lnTo>
                  <a:lnTo>
                    <a:pt x="2853" y="6"/>
                  </a:lnTo>
                  <a:lnTo>
                    <a:pt x="2882" y="14"/>
                  </a:lnTo>
                  <a:lnTo>
                    <a:pt x="2911" y="24"/>
                  </a:lnTo>
                  <a:lnTo>
                    <a:pt x="2939" y="37"/>
                  </a:lnTo>
                  <a:lnTo>
                    <a:pt x="2967" y="53"/>
                  </a:lnTo>
                  <a:lnTo>
                    <a:pt x="3021" y="92"/>
                  </a:lnTo>
                  <a:lnTo>
                    <a:pt x="3071" y="141"/>
                  </a:lnTo>
                  <a:lnTo>
                    <a:pt x="3119" y="199"/>
                  </a:lnTo>
                  <a:lnTo>
                    <a:pt x="3164" y="266"/>
                  </a:lnTo>
                  <a:lnTo>
                    <a:pt x="3206" y="341"/>
                  </a:lnTo>
                  <a:lnTo>
                    <a:pt x="3243" y="424"/>
                  </a:lnTo>
                  <a:lnTo>
                    <a:pt x="3277" y="514"/>
                  </a:lnTo>
                  <a:lnTo>
                    <a:pt x="3306" y="609"/>
                  </a:lnTo>
                  <a:lnTo>
                    <a:pt x="3331" y="712"/>
                  </a:lnTo>
                  <a:lnTo>
                    <a:pt x="3349" y="815"/>
                  </a:lnTo>
                  <a:lnTo>
                    <a:pt x="3519" y="815"/>
                  </a:lnTo>
                  <a:lnTo>
                    <a:pt x="3538" y="712"/>
                  </a:lnTo>
                  <a:lnTo>
                    <a:pt x="3562" y="609"/>
                  </a:lnTo>
                  <a:lnTo>
                    <a:pt x="3591" y="514"/>
                  </a:lnTo>
                  <a:lnTo>
                    <a:pt x="3625" y="424"/>
                  </a:lnTo>
                  <a:lnTo>
                    <a:pt x="3664" y="341"/>
                  </a:lnTo>
                  <a:lnTo>
                    <a:pt x="3704" y="266"/>
                  </a:lnTo>
                  <a:lnTo>
                    <a:pt x="3750" y="199"/>
                  </a:lnTo>
                  <a:lnTo>
                    <a:pt x="3797" y="141"/>
                  </a:lnTo>
                  <a:lnTo>
                    <a:pt x="3847" y="92"/>
                  </a:lnTo>
                  <a:lnTo>
                    <a:pt x="3901" y="53"/>
                  </a:lnTo>
                  <a:lnTo>
                    <a:pt x="3929" y="37"/>
                  </a:lnTo>
                  <a:lnTo>
                    <a:pt x="3957" y="24"/>
                  </a:lnTo>
                  <a:lnTo>
                    <a:pt x="3986" y="14"/>
                  </a:lnTo>
                  <a:lnTo>
                    <a:pt x="4015" y="6"/>
                  </a:lnTo>
                  <a:lnTo>
                    <a:pt x="4044" y="1"/>
                  </a:lnTo>
                  <a:lnTo>
                    <a:pt x="4074" y="0"/>
                  </a:lnTo>
                  <a:lnTo>
                    <a:pt x="4105" y="1"/>
                  </a:lnTo>
                  <a:lnTo>
                    <a:pt x="4134" y="6"/>
                  </a:lnTo>
                  <a:lnTo>
                    <a:pt x="4163" y="14"/>
                  </a:lnTo>
                  <a:lnTo>
                    <a:pt x="4192" y="24"/>
                  </a:lnTo>
                  <a:lnTo>
                    <a:pt x="4220" y="37"/>
                  </a:lnTo>
                  <a:lnTo>
                    <a:pt x="4248" y="53"/>
                  </a:lnTo>
                  <a:lnTo>
                    <a:pt x="4302" y="92"/>
                  </a:lnTo>
                  <a:lnTo>
                    <a:pt x="4352" y="141"/>
                  </a:lnTo>
                  <a:lnTo>
                    <a:pt x="4399" y="199"/>
                  </a:lnTo>
                  <a:lnTo>
                    <a:pt x="4445" y="266"/>
                  </a:lnTo>
                  <a:lnTo>
                    <a:pt x="4487" y="341"/>
                  </a:lnTo>
                  <a:lnTo>
                    <a:pt x="4524" y="424"/>
                  </a:lnTo>
                  <a:lnTo>
                    <a:pt x="4558" y="514"/>
                  </a:lnTo>
                  <a:lnTo>
                    <a:pt x="4587" y="609"/>
                  </a:lnTo>
                  <a:lnTo>
                    <a:pt x="4611" y="712"/>
                  </a:lnTo>
                  <a:lnTo>
                    <a:pt x="4630" y="815"/>
                  </a:lnTo>
                  <a:lnTo>
                    <a:pt x="4800" y="815"/>
                  </a:lnTo>
                  <a:lnTo>
                    <a:pt x="4818" y="712"/>
                  </a:lnTo>
                  <a:lnTo>
                    <a:pt x="4843" y="609"/>
                  </a:lnTo>
                  <a:lnTo>
                    <a:pt x="4872" y="514"/>
                  </a:lnTo>
                  <a:lnTo>
                    <a:pt x="4906" y="424"/>
                  </a:lnTo>
                  <a:lnTo>
                    <a:pt x="4944" y="341"/>
                  </a:lnTo>
                  <a:lnTo>
                    <a:pt x="4985" y="266"/>
                  </a:lnTo>
                  <a:lnTo>
                    <a:pt x="5030" y="199"/>
                  </a:lnTo>
                  <a:lnTo>
                    <a:pt x="5078" y="141"/>
                  </a:lnTo>
                  <a:lnTo>
                    <a:pt x="5128" y="92"/>
                  </a:lnTo>
                  <a:lnTo>
                    <a:pt x="5182" y="53"/>
                  </a:lnTo>
                  <a:lnTo>
                    <a:pt x="5210" y="37"/>
                  </a:lnTo>
                  <a:lnTo>
                    <a:pt x="5238" y="24"/>
                  </a:lnTo>
                  <a:lnTo>
                    <a:pt x="5267" y="14"/>
                  </a:lnTo>
                  <a:lnTo>
                    <a:pt x="5296" y="6"/>
                  </a:lnTo>
                  <a:lnTo>
                    <a:pt x="5325" y="1"/>
                  </a:lnTo>
                  <a:lnTo>
                    <a:pt x="5355" y="0"/>
                  </a:lnTo>
                  <a:lnTo>
                    <a:pt x="5385" y="1"/>
                  </a:lnTo>
                  <a:lnTo>
                    <a:pt x="5415" y="6"/>
                  </a:lnTo>
                  <a:lnTo>
                    <a:pt x="5444" y="14"/>
                  </a:lnTo>
                  <a:lnTo>
                    <a:pt x="5473" y="24"/>
                  </a:lnTo>
                  <a:lnTo>
                    <a:pt x="5501" y="37"/>
                  </a:lnTo>
                  <a:lnTo>
                    <a:pt x="5529" y="53"/>
                  </a:lnTo>
                  <a:lnTo>
                    <a:pt x="5582" y="92"/>
                  </a:lnTo>
                  <a:lnTo>
                    <a:pt x="5632" y="141"/>
                  </a:lnTo>
                  <a:lnTo>
                    <a:pt x="5680" y="199"/>
                  </a:lnTo>
                  <a:lnTo>
                    <a:pt x="5725" y="266"/>
                  </a:lnTo>
                  <a:lnTo>
                    <a:pt x="5767" y="341"/>
                  </a:lnTo>
                  <a:lnTo>
                    <a:pt x="5805" y="424"/>
                  </a:lnTo>
                  <a:lnTo>
                    <a:pt x="5838" y="514"/>
                  </a:lnTo>
                  <a:lnTo>
                    <a:pt x="5867" y="609"/>
                  </a:lnTo>
                  <a:lnTo>
                    <a:pt x="5892" y="712"/>
                  </a:lnTo>
                  <a:lnTo>
                    <a:pt x="5910" y="815"/>
                  </a:lnTo>
                  <a:lnTo>
                    <a:pt x="6080" y="815"/>
                  </a:lnTo>
                  <a:lnTo>
                    <a:pt x="6099" y="712"/>
                  </a:lnTo>
                  <a:lnTo>
                    <a:pt x="6124" y="609"/>
                  </a:lnTo>
                  <a:lnTo>
                    <a:pt x="6153" y="514"/>
                  </a:lnTo>
                  <a:lnTo>
                    <a:pt x="6186" y="424"/>
                  </a:lnTo>
                  <a:lnTo>
                    <a:pt x="6225" y="341"/>
                  </a:lnTo>
                  <a:lnTo>
                    <a:pt x="6266" y="266"/>
                  </a:lnTo>
                  <a:lnTo>
                    <a:pt x="6311" y="199"/>
                  </a:lnTo>
                  <a:lnTo>
                    <a:pt x="6359" y="141"/>
                  </a:lnTo>
                  <a:lnTo>
                    <a:pt x="6409" y="92"/>
                  </a:lnTo>
                  <a:lnTo>
                    <a:pt x="6462" y="53"/>
                  </a:lnTo>
                  <a:lnTo>
                    <a:pt x="6490" y="37"/>
                  </a:lnTo>
                  <a:lnTo>
                    <a:pt x="6518" y="24"/>
                  </a:lnTo>
                  <a:lnTo>
                    <a:pt x="6547" y="14"/>
                  </a:lnTo>
                  <a:lnTo>
                    <a:pt x="6576" y="6"/>
                  </a:lnTo>
                  <a:lnTo>
                    <a:pt x="6606" y="1"/>
                  </a:lnTo>
                  <a:lnTo>
                    <a:pt x="6636" y="0"/>
                  </a:lnTo>
                  <a:lnTo>
                    <a:pt x="6666" y="1"/>
                  </a:lnTo>
                  <a:lnTo>
                    <a:pt x="6695" y="6"/>
                  </a:lnTo>
                  <a:lnTo>
                    <a:pt x="6724" y="14"/>
                  </a:lnTo>
                  <a:lnTo>
                    <a:pt x="6753" y="24"/>
                  </a:lnTo>
                  <a:lnTo>
                    <a:pt x="6781" y="37"/>
                  </a:lnTo>
                  <a:lnTo>
                    <a:pt x="6809" y="53"/>
                  </a:lnTo>
                  <a:lnTo>
                    <a:pt x="6863" y="92"/>
                  </a:lnTo>
                  <a:lnTo>
                    <a:pt x="6913" y="141"/>
                  </a:lnTo>
                  <a:lnTo>
                    <a:pt x="6961" y="199"/>
                  </a:lnTo>
                  <a:lnTo>
                    <a:pt x="7006" y="266"/>
                  </a:lnTo>
                  <a:lnTo>
                    <a:pt x="7048" y="341"/>
                  </a:lnTo>
                  <a:lnTo>
                    <a:pt x="7085" y="424"/>
                  </a:lnTo>
                  <a:lnTo>
                    <a:pt x="7119" y="514"/>
                  </a:lnTo>
                  <a:lnTo>
                    <a:pt x="7148" y="609"/>
                  </a:lnTo>
                  <a:lnTo>
                    <a:pt x="7173" y="712"/>
                  </a:lnTo>
                  <a:lnTo>
                    <a:pt x="7191" y="815"/>
                  </a:lnTo>
                  <a:lnTo>
                    <a:pt x="8149" y="815"/>
                  </a:lnTo>
                  <a:lnTo>
                    <a:pt x="8149" y="1514"/>
                  </a:lnTo>
                  <a:lnTo>
                    <a:pt x="7191" y="1514"/>
                  </a:lnTo>
                  <a:lnTo>
                    <a:pt x="7173" y="1618"/>
                  </a:lnTo>
                  <a:lnTo>
                    <a:pt x="7148" y="1720"/>
                  </a:lnTo>
                  <a:lnTo>
                    <a:pt x="7119" y="1815"/>
                  </a:lnTo>
                  <a:lnTo>
                    <a:pt x="7085" y="1905"/>
                  </a:lnTo>
                  <a:lnTo>
                    <a:pt x="7048" y="1988"/>
                  </a:lnTo>
                  <a:lnTo>
                    <a:pt x="7006" y="2063"/>
                  </a:lnTo>
                  <a:lnTo>
                    <a:pt x="6961" y="2130"/>
                  </a:lnTo>
                  <a:lnTo>
                    <a:pt x="6913" y="2188"/>
                  </a:lnTo>
                  <a:lnTo>
                    <a:pt x="6863" y="2237"/>
                  </a:lnTo>
                  <a:lnTo>
                    <a:pt x="6809" y="2277"/>
                  </a:lnTo>
                  <a:lnTo>
                    <a:pt x="6781" y="2292"/>
                  </a:lnTo>
                  <a:lnTo>
                    <a:pt x="6753" y="2306"/>
                  </a:lnTo>
                  <a:lnTo>
                    <a:pt x="6724" y="2315"/>
                  </a:lnTo>
                  <a:lnTo>
                    <a:pt x="6695" y="2323"/>
                  </a:lnTo>
                  <a:lnTo>
                    <a:pt x="6666" y="2328"/>
                  </a:lnTo>
                  <a:lnTo>
                    <a:pt x="6636" y="2329"/>
                  </a:lnTo>
                  <a:lnTo>
                    <a:pt x="6606" y="2328"/>
                  </a:lnTo>
                  <a:lnTo>
                    <a:pt x="6576" y="2323"/>
                  </a:lnTo>
                  <a:lnTo>
                    <a:pt x="6547" y="2315"/>
                  </a:lnTo>
                  <a:lnTo>
                    <a:pt x="6518" y="2306"/>
                  </a:lnTo>
                  <a:lnTo>
                    <a:pt x="6490" y="2292"/>
                  </a:lnTo>
                  <a:lnTo>
                    <a:pt x="6462" y="2277"/>
                  </a:lnTo>
                  <a:lnTo>
                    <a:pt x="6409" y="2237"/>
                  </a:lnTo>
                  <a:lnTo>
                    <a:pt x="6359" y="2188"/>
                  </a:lnTo>
                  <a:lnTo>
                    <a:pt x="6311" y="2130"/>
                  </a:lnTo>
                  <a:lnTo>
                    <a:pt x="6266" y="2063"/>
                  </a:lnTo>
                  <a:lnTo>
                    <a:pt x="6225" y="1988"/>
                  </a:lnTo>
                  <a:lnTo>
                    <a:pt x="6186" y="1905"/>
                  </a:lnTo>
                  <a:lnTo>
                    <a:pt x="6153" y="1815"/>
                  </a:lnTo>
                  <a:lnTo>
                    <a:pt x="6124" y="1720"/>
                  </a:lnTo>
                  <a:lnTo>
                    <a:pt x="6099" y="1618"/>
                  </a:lnTo>
                  <a:lnTo>
                    <a:pt x="6080" y="1514"/>
                  </a:lnTo>
                  <a:lnTo>
                    <a:pt x="5910" y="1514"/>
                  </a:lnTo>
                  <a:lnTo>
                    <a:pt x="5892" y="1618"/>
                  </a:lnTo>
                  <a:lnTo>
                    <a:pt x="5867" y="1720"/>
                  </a:lnTo>
                  <a:lnTo>
                    <a:pt x="5838" y="1815"/>
                  </a:lnTo>
                  <a:lnTo>
                    <a:pt x="5805" y="1905"/>
                  </a:lnTo>
                  <a:lnTo>
                    <a:pt x="5767" y="1988"/>
                  </a:lnTo>
                  <a:lnTo>
                    <a:pt x="5725" y="2063"/>
                  </a:lnTo>
                  <a:lnTo>
                    <a:pt x="5680" y="2130"/>
                  </a:lnTo>
                  <a:lnTo>
                    <a:pt x="5632" y="2188"/>
                  </a:lnTo>
                  <a:lnTo>
                    <a:pt x="5582" y="2237"/>
                  </a:lnTo>
                  <a:lnTo>
                    <a:pt x="5529" y="2277"/>
                  </a:lnTo>
                  <a:lnTo>
                    <a:pt x="5501" y="2292"/>
                  </a:lnTo>
                  <a:lnTo>
                    <a:pt x="5473" y="2306"/>
                  </a:lnTo>
                  <a:lnTo>
                    <a:pt x="5444" y="2315"/>
                  </a:lnTo>
                  <a:lnTo>
                    <a:pt x="5415" y="2323"/>
                  </a:lnTo>
                  <a:lnTo>
                    <a:pt x="5385" y="2328"/>
                  </a:lnTo>
                  <a:lnTo>
                    <a:pt x="5355" y="2329"/>
                  </a:lnTo>
                  <a:lnTo>
                    <a:pt x="5325" y="2328"/>
                  </a:lnTo>
                  <a:lnTo>
                    <a:pt x="5296" y="2323"/>
                  </a:lnTo>
                  <a:lnTo>
                    <a:pt x="5267" y="2315"/>
                  </a:lnTo>
                  <a:lnTo>
                    <a:pt x="5238" y="2306"/>
                  </a:lnTo>
                  <a:lnTo>
                    <a:pt x="5210" y="2292"/>
                  </a:lnTo>
                  <a:lnTo>
                    <a:pt x="5182" y="2277"/>
                  </a:lnTo>
                  <a:lnTo>
                    <a:pt x="5128" y="2237"/>
                  </a:lnTo>
                  <a:lnTo>
                    <a:pt x="5078" y="2188"/>
                  </a:lnTo>
                  <a:lnTo>
                    <a:pt x="5030" y="2130"/>
                  </a:lnTo>
                  <a:lnTo>
                    <a:pt x="4985" y="2063"/>
                  </a:lnTo>
                  <a:lnTo>
                    <a:pt x="4944" y="1988"/>
                  </a:lnTo>
                  <a:lnTo>
                    <a:pt x="4906" y="1905"/>
                  </a:lnTo>
                  <a:lnTo>
                    <a:pt x="4872" y="1815"/>
                  </a:lnTo>
                  <a:lnTo>
                    <a:pt x="4843" y="1720"/>
                  </a:lnTo>
                  <a:lnTo>
                    <a:pt x="4818" y="1618"/>
                  </a:lnTo>
                  <a:lnTo>
                    <a:pt x="4800" y="1514"/>
                  </a:lnTo>
                  <a:lnTo>
                    <a:pt x="4630" y="1514"/>
                  </a:lnTo>
                  <a:lnTo>
                    <a:pt x="4611" y="1618"/>
                  </a:lnTo>
                  <a:lnTo>
                    <a:pt x="4587" y="1720"/>
                  </a:lnTo>
                  <a:lnTo>
                    <a:pt x="4558" y="1815"/>
                  </a:lnTo>
                  <a:lnTo>
                    <a:pt x="4524" y="1905"/>
                  </a:lnTo>
                  <a:lnTo>
                    <a:pt x="4487" y="1988"/>
                  </a:lnTo>
                  <a:lnTo>
                    <a:pt x="4445" y="2063"/>
                  </a:lnTo>
                  <a:lnTo>
                    <a:pt x="4399" y="2130"/>
                  </a:lnTo>
                  <a:lnTo>
                    <a:pt x="4352" y="2188"/>
                  </a:lnTo>
                  <a:lnTo>
                    <a:pt x="4302" y="2237"/>
                  </a:lnTo>
                  <a:lnTo>
                    <a:pt x="4248" y="2277"/>
                  </a:lnTo>
                  <a:lnTo>
                    <a:pt x="4220" y="2292"/>
                  </a:lnTo>
                  <a:lnTo>
                    <a:pt x="4192" y="2306"/>
                  </a:lnTo>
                  <a:lnTo>
                    <a:pt x="4163" y="2315"/>
                  </a:lnTo>
                  <a:lnTo>
                    <a:pt x="4134" y="2323"/>
                  </a:lnTo>
                  <a:lnTo>
                    <a:pt x="4105" y="2328"/>
                  </a:lnTo>
                  <a:lnTo>
                    <a:pt x="4074" y="2329"/>
                  </a:lnTo>
                  <a:lnTo>
                    <a:pt x="4044" y="2328"/>
                  </a:lnTo>
                  <a:lnTo>
                    <a:pt x="4015" y="2323"/>
                  </a:lnTo>
                  <a:lnTo>
                    <a:pt x="3986" y="2315"/>
                  </a:lnTo>
                  <a:lnTo>
                    <a:pt x="3957" y="2306"/>
                  </a:lnTo>
                  <a:lnTo>
                    <a:pt x="3929" y="2292"/>
                  </a:lnTo>
                  <a:lnTo>
                    <a:pt x="3901" y="2277"/>
                  </a:lnTo>
                  <a:lnTo>
                    <a:pt x="3847" y="2237"/>
                  </a:lnTo>
                  <a:lnTo>
                    <a:pt x="3797" y="2188"/>
                  </a:lnTo>
                  <a:lnTo>
                    <a:pt x="3750" y="2130"/>
                  </a:lnTo>
                  <a:lnTo>
                    <a:pt x="3704" y="2063"/>
                  </a:lnTo>
                  <a:lnTo>
                    <a:pt x="3664" y="1988"/>
                  </a:lnTo>
                  <a:lnTo>
                    <a:pt x="3625" y="1905"/>
                  </a:lnTo>
                  <a:lnTo>
                    <a:pt x="3591" y="1815"/>
                  </a:lnTo>
                  <a:lnTo>
                    <a:pt x="3562" y="1720"/>
                  </a:lnTo>
                  <a:lnTo>
                    <a:pt x="3538" y="1618"/>
                  </a:lnTo>
                  <a:lnTo>
                    <a:pt x="3519" y="1514"/>
                  </a:lnTo>
                  <a:lnTo>
                    <a:pt x="3349" y="1514"/>
                  </a:lnTo>
                  <a:lnTo>
                    <a:pt x="3331" y="1618"/>
                  </a:lnTo>
                  <a:lnTo>
                    <a:pt x="3306" y="1720"/>
                  </a:lnTo>
                  <a:lnTo>
                    <a:pt x="3277" y="1815"/>
                  </a:lnTo>
                  <a:lnTo>
                    <a:pt x="3243" y="1905"/>
                  </a:lnTo>
                  <a:lnTo>
                    <a:pt x="3206" y="1988"/>
                  </a:lnTo>
                  <a:lnTo>
                    <a:pt x="3164" y="2063"/>
                  </a:lnTo>
                  <a:lnTo>
                    <a:pt x="3119" y="2130"/>
                  </a:lnTo>
                  <a:lnTo>
                    <a:pt x="3071" y="2188"/>
                  </a:lnTo>
                  <a:lnTo>
                    <a:pt x="3021" y="2237"/>
                  </a:lnTo>
                  <a:lnTo>
                    <a:pt x="2967" y="2277"/>
                  </a:lnTo>
                  <a:lnTo>
                    <a:pt x="2939" y="2292"/>
                  </a:lnTo>
                  <a:lnTo>
                    <a:pt x="2911" y="2306"/>
                  </a:lnTo>
                  <a:lnTo>
                    <a:pt x="2882" y="2315"/>
                  </a:lnTo>
                  <a:lnTo>
                    <a:pt x="2853" y="2323"/>
                  </a:lnTo>
                  <a:lnTo>
                    <a:pt x="2824" y="2328"/>
                  </a:lnTo>
                  <a:lnTo>
                    <a:pt x="2794" y="2329"/>
                  </a:lnTo>
                  <a:lnTo>
                    <a:pt x="2764" y="2328"/>
                  </a:lnTo>
                  <a:lnTo>
                    <a:pt x="2734" y="2323"/>
                  </a:lnTo>
                  <a:lnTo>
                    <a:pt x="2705" y="2315"/>
                  </a:lnTo>
                  <a:lnTo>
                    <a:pt x="2676" y="2306"/>
                  </a:lnTo>
                  <a:lnTo>
                    <a:pt x="2648" y="2292"/>
                  </a:lnTo>
                  <a:lnTo>
                    <a:pt x="2620" y="2277"/>
                  </a:lnTo>
                  <a:lnTo>
                    <a:pt x="2567" y="2237"/>
                  </a:lnTo>
                  <a:lnTo>
                    <a:pt x="2517" y="2188"/>
                  </a:lnTo>
                  <a:lnTo>
                    <a:pt x="2469" y="2130"/>
                  </a:lnTo>
                  <a:lnTo>
                    <a:pt x="2424" y="2063"/>
                  </a:lnTo>
                  <a:lnTo>
                    <a:pt x="2383" y="1988"/>
                  </a:lnTo>
                  <a:lnTo>
                    <a:pt x="2344" y="1905"/>
                  </a:lnTo>
                  <a:lnTo>
                    <a:pt x="2311" y="1815"/>
                  </a:lnTo>
                  <a:lnTo>
                    <a:pt x="2282" y="1720"/>
                  </a:lnTo>
                  <a:lnTo>
                    <a:pt x="2257" y="1618"/>
                  </a:lnTo>
                  <a:lnTo>
                    <a:pt x="2238" y="1514"/>
                  </a:lnTo>
                  <a:lnTo>
                    <a:pt x="2069" y="1514"/>
                  </a:lnTo>
                  <a:lnTo>
                    <a:pt x="2050" y="1618"/>
                  </a:lnTo>
                  <a:lnTo>
                    <a:pt x="2025" y="1720"/>
                  </a:lnTo>
                  <a:lnTo>
                    <a:pt x="1996" y="1815"/>
                  </a:lnTo>
                  <a:lnTo>
                    <a:pt x="1963" y="1905"/>
                  </a:lnTo>
                  <a:lnTo>
                    <a:pt x="1925" y="1988"/>
                  </a:lnTo>
                  <a:lnTo>
                    <a:pt x="1883" y="2063"/>
                  </a:lnTo>
                  <a:lnTo>
                    <a:pt x="1838" y="2130"/>
                  </a:lnTo>
                  <a:lnTo>
                    <a:pt x="1790" y="2188"/>
                  </a:lnTo>
                  <a:lnTo>
                    <a:pt x="1740" y="2237"/>
                  </a:lnTo>
                  <a:lnTo>
                    <a:pt x="1687" y="2277"/>
                  </a:lnTo>
                  <a:lnTo>
                    <a:pt x="1659" y="2292"/>
                  </a:lnTo>
                  <a:lnTo>
                    <a:pt x="1631" y="2306"/>
                  </a:lnTo>
                  <a:lnTo>
                    <a:pt x="1602" y="2315"/>
                  </a:lnTo>
                  <a:lnTo>
                    <a:pt x="1573" y="2323"/>
                  </a:lnTo>
                  <a:lnTo>
                    <a:pt x="1543" y="2328"/>
                  </a:lnTo>
                  <a:lnTo>
                    <a:pt x="1513" y="2329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3542767" y="3638551"/>
              <a:ext cx="2592126" cy="739775"/>
            </a:xfrm>
            <a:custGeom>
              <a:avLst/>
              <a:gdLst>
                <a:gd name="T0" fmla="*/ 0 w 8149"/>
                <a:gd name="T1" fmla="*/ 0 h 2329"/>
                <a:gd name="T2" fmla="*/ 0 w 8149"/>
                <a:gd name="T3" fmla="*/ 0 h 2329"/>
                <a:gd name="T4" fmla="*/ 0 w 8149"/>
                <a:gd name="T5" fmla="*/ 0 h 2329"/>
                <a:gd name="T6" fmla="*/ 0 w 8149"/>
                <a:gd name="T7" fmla="*/ 0 h 2329"/>
                <a:gd name="T8" fmla="*/ 0 w 8149"/>
                <a:gd name="T9" fmla="*/ 0 h 2329"/>
                <a:gd name="T10" fmla="*/ 0 w 8149"/>
                <a:gd name="T11" fmla="*/ 0 h 2329"/>
                <a:gd name="T12" fmla="*/ 0 w 8149"/>
                <a:gd name="T13" fmla="*/ 0 h 2329"/>
                <a:gd name="T14" fmla="*/ 0 w 8149"/>
                <a:gd name="T15" fmla="*/ 0 h 2329"/>
                <a:gd name="T16" fmla="*/ 0 w 8149"/>
                <a:gd name="T17" fmla="*/ 0 h 2329"/>
                <a:gd name="T18" fmla="*/ 0 w 8149"/>
                <a:gd name="T19" fmla="*/ 0 h 2329"/>
                <a:gd name="T20" fmla="*/ 0 w 8149"/>
                <a:gd name="T21" fmla="*/ 0 h 2329"/>
                <a:gd name="T22" fmla="*/ 0 w 8149"/>
                <a:gd name="T23" fmla="*/ 0 h 2329"/>
                <a:gd name="T24" fmla="*/ 0 w 8149"/>
                <a:gd name="T25" fmla="*/ 0 h 2329"/>
                <a:gd name="T26" fmla="*/ 0 w 8149"/>
                <a:gd name="T27" fmla="*/ 0 h 2329"/>
                <a:gd name="T28" fmla="*/ 0 w 8149"/>
                <a:gd name="T29" fmla="*/ 0 h 2329"/>
                <a:gd name="T30" fmla="*/ 0 w 8149"/>
                <a:gd name="T31" fmla="*/ 0 h 2329"/>
                <a:gd name="T32" fmla="*/ 0 w 8149"/>
                <a:gd name="T33" fmla="*/ 0 h 2329"/>
                <a:gd name="T34" fmla="*/ 0 w 8149"/>
                <a:gd name="T35" fmla="*/ 0 h 2329"/>
                <a:gd name="T36" fmla="*/ 0 w 8149"/>
                <a:gd name="T37" fmla="*/ 0 h 2329"/>
                <a:gd name="T38" fmla="*/ 0 w 8149"/>
                <a:gd name="T39" fmla="*/ 0 h 2329"/>
                <a:gd name="T40" fmla="*/ 0 w 8149"/>
                <a:gd name="T41" fmla="*/ 0 h 2329"/>
                <a:gd name="T42" fmla="*/ 0 w 8149"/>
                <a:gd name="T43" fmla="*/ 0 h 2329"/>
                <a:gd name="T44" fmla="*/ 0 w 8149"/>
                <a:gd name="T45" fmla="*/ 0 h 2329"/>
                <a:gd name="T46" fmla="*/ 0 w 8149"/>
                <a:gd name="T47" fmla="*/ 0 h 2329"/>
                <a:gd name="T48" fmla="*/ 0 w 8149"/>
                <a:gd name="T49" fmla="*/ 0 h 2329"/>
                <a:gd name="T50" fmla="*/ 0 w 8149"/>
                <a:gd name="T51" fmla="*/ 0 h 2329"/>
                <a:gd name="T52" fmla="*/ 0 w 8149"/>
                <a:gd name="T53" fmla="*/ 0 h 2329"/>
                <a:gd name="T54" fmla="*/ 0 w 8149"/>
                <a:gd name="T55" fmla="*/ 0 h 2329"/>
                <a:gd name="T56" fmla="*/ 0 w 8149"/>
                <a:gd name="T57" fmla="*/ 0 h 2329"/>
                <a:gd name="T58" fmla="*/ 0 w 8149"/>
                <a:gd name="T59" fmla="*/ 0 h 2329"/>
                <a:gd name="T60" fmla="*/ 0 w 8149"/>
                <a:gd name="T61" fmla="*/ 0 h 2329"/>
                <a:gd name="T62" fmla="*/ 0 w 8149"/>
                <a:gd name="T63" fmla="*/ 0 h 2329"/>
                <a:gd name="T64" fmla="*/ 0 w 8149"/>
                <a:gd name="T65" fmla="*/ 0 h 2329"/>
                <a:gd name="T66" fmla="*/ 0 w 8149"/>
                <a:gd name="T67" fmla="*/ 0 h 2329"/>
                <a:gd name="T68" fmla="*/ 0 w 8149"/>
                <a:gd name="T69" fmla="*/ 0 h 2329"/>
                <a:gd name="T70" fmla="*/ 0 w 8149"/>
                <a:gd name="T71" fmla="*/ 0 h 2329"/>
                <a:gd name="T72" fmla="*/ 0 w 8149"/>
                <a:gd name="T73" fmla="*/ 0 h 2329"/>
                <a:gd name="T74" fmla="*/ 0 w 8149"/>
                <a:gd name="T75" fmla="*/ 0 h 2329"/>
                <a:gd name="T76" fmla="*/ 0 w 8149"/>
                <a:gd name="T77" fmla="*/ 0 h 2329"/>
                <a:gd name="T78" fmla="*/ 0 w 8149"/>
                <a:gd name="T79" fmla="*/ 0 h 2329"/>
                <a:gd name="T80" fmla="*/ 0 w 8149"/>
                <a:gd name="T81" fmla="*/ 0 h 2329"/>
                <a:gd name="T82" fmla="*/ 0 w 8149"/>
                <a:gd name="T83" fmla="*/ 0 h 2329"/>
                <a:gd name="T84" fmla="*/ 0 w 8149"/>
                <a:gd name="T85" fmla="*/ 0 h 2329"/>
                <a:gd name="T86" fmla="*/ 0 w 8149"/>
                <a:gd name="T87" fmla="*/ 0 h 2329"/>
                <a:gd name="T88" fmla="*/ 0 w 8149"/>
                <a:gd name="T89" fmla="*/ 0 h 2329"/>
                <a:gd name="T90" fmla="*/ 0 w 8149"/>
                <a:gd name="T91" fmla="*/ 0 h 2329"/>
                <a:gd name="T92" fmla="*/ 0 w 8149"/>
                <a:gd name="T93" fmla="*/ 0 h 2329"/>
                <a:gd name="T94" fmla="*/ 0 w 8149"/>
                <a:gd name="T95" fmla="*/ 0 h 2329"/>
                <a:gd name="T96" fmla="*/ 0 w 8149"/>
                <a:gd name="T97" fmla="*/ 0 h 2329"/>
                <a:gd name="T98" fmla="*/ 0 w 8149"/>
                <a:gd name="T99" fmla="*/ 0 h 2329"/>
                <a:gd name="T100" fmla="*/ 0 w 8149"/>
                <a:gd name="T101" fmla="*/ 0 h 2329"/>
                <a:gd name="T102" fmla="*/ 0 w 8149"/>
                <a:gd name="T103" fmla="*/ 0 h 2329"/>
                <a:gd name="T104" fmla="*/ 0 w 8149"/>
                <a:gd name="T105" fmla="*/ 0 h 2329"/>
                <a:gd name="T106" fmla="*/ 0 w 8149"/>
                <a:gd name="T107" fmla="*/ 0 h 2329"/>
                <a:gd name="T108" fmla="*/ 0 w 8149"/>
                <a:gd name="T109" fmla="*/ 0 h 232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49"/>
                <a:gd name="T166" fmla="*/ 0 h 2329"/>
                <a:gd name="T167" fmla="*/ 8149 w 8149"/>
                <a:gd name="T168" fmla="*/ 2329 h 232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49" h="2329">
                  <a:moveTo>
                    <a:pt x="1513" y="2329"/>
                  </a:moveTo>
                  <a:lnTo>
                    <a:pt x="1483" y="2328"/>
                  </a:lnTo>
                  <a:lnTo>
                    <a:pt x="1454" y="2323"/>
                  </a:lnTo>
                  <a:lnTo>
                    <a:pt x="1425" y="2315"/>
                  </a:lnTo>
                  <a:lnTo>
                    <a:pt x="1396" y="2306"/>
                  </a:lnTo>
                  <a:lnTo>
                    <a:pt x="1368" y="2292"/>
                  </a:lnTo>
                  <a:lnTo>
                    <a:pt x="1340" y="2277"/>
                  </a:lnTo>
                  <a:lnTo>
                    <a:pt x="1286" y="2237"/>
                  </a:lnTo>
                  <a:lnTo>
                    <a:pt x="1236" y="2188"/>
                  </a:lnTo>
                  <a:lnTo>
                    <a:pt x="1188" y="2130"/>
                  </a:lnTo>
                  <a:lnTo>
                    <a:pt x="1143" y="2063"/>
                  </a:lnTo>
                  <a:lnTo>
                    <a:pt x="1102" y="1988"/>
                  </a:lnTo>
                  <a:lnTo>
                    <a:pt x="1064" y="1905"/>
                  </a:lnTo>
                  <a:lnTo>
                    <a:pt x="1030" y="1815"/>
                  </a:lnTo>
                  <a:lnTo>
                    <a:pt x="1001" y="1720"/>
                  </a:lnTo>
                  <a:lnTo>
                    <a:pt x="976" y="1618"/>
                  </a:lnTo>
                  <a:lnTo>
                    <a:pt x="958" y="1514"/>
                  </a:lnTo>
                  <a:lnTo>
                    <a:pt x="0" y="1514"/>
                  </a:lnTo>
                  <a:lnTo>
                    <a:pt x="0" y="815"/>
                  </a:lnTo>
                  <a:lnTo>
                    <a:pt x="958" y="815"/>
                  </a:lnTo>
                  <a:lnTo>
                    <a:pt x="976" y="712"/>
                  </a:lnTo>
                  <a:lnTo>
                    <a:pt x="1001" y="609"/>
                  </a:lnTo>
                  <a:lnTo>
                    <a:pt x="1030" y="514"/>
                  </a:lnTo>
                  <a:lnTo>
                    <a:pt x="1064" y="424"/>
                  </a:lnTo>
                  <a:lnTo>
                    <a:pt x="1102" y="341"/>
                  </a:lnTo>
                  <a:lnTo>
                    <a:pt x="1143" y="266"/>
                  </a:lnTo>
                  <a:lnTo>
                    <a:pt x="1188" y="199"/>
                  </a:lnTo>
                  <a:lnTo>
                    <a:pt x="1236" y="141"/>
                  </a:lnTo>
                  <a:lnTo>
                    <a:pt x="1286" y="92"/>
                  </a:lnTo>
                  <a:lnTo>
                    <a:pt x="1340" y="53"/>
                  </a:lnTo>
                  <a:lnTo>
                    <a:pt x="1368" y="37"/>
                  </a:lnTo>
                  <a:lnTo>
                    <a:pt x="1396" y="24"/>
                  </a:lnTo>
                  <a:lnTo>
                    <a:pt x="1425" y="14"/>
                  </a:lnTo>
                  <a:lnTo>
                    <a:pt x="1454" y="6"/>
                  </a:lnTo>
                  <a:lnTo>
                    <a:pt x="1483" y="1"/>
                  </a:lnTo>
                  <a:lnTo>
                    <a:pt x="1513" y="0"/>
                  </a:lnTo>
                  <a:lnTo>
                    <a:pt x="1543" y="1"/>
                  </a:lnTo>
                  <a:lnTo>
                    <a:pt x="1573" y="6"/>
                  </a:lnTo>
                  <a:lnTo>
                    <a:pt x="1602" y="14"/>
                  </a:lnTo>
                  <a:lnTo>
                    <a:pt x="1631" y="24"/>
                  </a:lnTo>
                  <a:lnTo>
                    <a:pt x="1659" y="37"/>
                  </a:lnTo>
                  <a:lnTo>
                    <a:pt x="1687" y="53"/>
                  </a:lnTo>
                  <a:lnTo>
                    <a:pt x="1740" y="92"/>
                  </a:lnTo>
                  <a:lnTo>
                    <a:pt x="1790" y="141"/>
                  </a:lnTo>
                  <a:lnTo>
                    <a:pt x="1838" y="199"/>
                  </a:lnTo>
                  <a:lnTo>
                    <a:pt x="1883" y="266"/>
                  </a:lnTo>
                  <a:lnTo>
                    <a:pt x="1925" y="341"/>
                  </a:lnTo>
                  <a:lnTo>
                    <a:pt x="1963" y="424"/>
                  </a:lnTo>
                  <a:lnTo>
                    <a:pt x="1996" y="514"/>
                  </a:lnTo>
                  <a:lnTo>
                    <a:pt x="2025" y="609"/>
                  </a:lnTo>
                  <a:lnTo>
                    <a:pt x="2050" y="712"/>
                  </a:lnTo>
                  <a:lnTo>
                    <a:pt x="2069" y="815"/>
                  </a:lnTo>
                  <a:lnTo>
                    <a:pt x="2238" y="815"/>
                  </a:lnTo>
                  <a:lnTo>
                    <a:pt x="2257" y="712"/>
                  </a:lnTo>
                  <a:lnTo>
                    <a:pt x="2282" y="609"/>
                  </a:lnTo>
                  <a:lnTo>
                    <a:pt x="2311" y="514"/>
                  </a:lnTo>
                  <a:lnTo>
                    <a:pt x="2344" y="424"/>
                  </a:lnTo>
                  <a:lnTo>
                    <a:pt x="2383" y="341"/>
                  </a:lnTo>
                  <a:lnTo>
                    <a:pt x="2424" y="266"/>
                  </a:lnTo>
                  <a:lnTo>
                    <a:pt x="2469" y="199"/>
                  </a:lnTo>
                  <a:lnTo>
                    <a:pt x="2517" y="141"/>
                  </a:lnTo>
                  <a:lnTo>
                    <a:pt x="2567" y="92"/>
                  </a:lnTo>
                  <a:lnTo>
                    <a:pt x="2620" y="53"/>
                  </a:lnTo>
                  <a:lnTo>
                    <a:pt x="2648" y="37"/>
                  </a:lnTo>
                  <a:lnTo>
                    <a:pt x="2676" y="24"/>
                  </a:lnTo>
                  <a:lnTo>
                    <a:pt x="2705" y="14"/>
                  </a:lnTo>
                  <a:lnTo>
                    <a:pt x="2734" y="6"/>
                  </a:lnTo>
                  <a:lnTo>
                    <a:pt x="2764" y="1"/>
                  </a:lnTo>
                  <a:lnTo>
                    <a:pt x="2794" y="0"/>
                  </a:lnTo>
                  <a:lnTo>
                    <a:pt x="2824" y="1"/>
                  </a:lnTo>
                  <a:lnTo>
                    <a:pt x="2853" y="6"/>
                  </a:lnTo>
                  <a:lnTo>
                    <a:pt x="2882" y="14"/>
                  </a:lnTo>
                  <a:lnTo>
                    <a:pt x="2911" y="24"/>
                  </a:lnTo>
                  <a:lnTo>
                    <a:pt x="2939" y="37"/>
                  </a:lnTo>
                  <a:lnTo>
                    <a:pt x="2967" y="53"/>
                  </a:lnTo>
                  <a:lnTo>
                    <a:pt x="3021" y="92"/>
                  </a:lnTo>
                  <a:lnTo>
                    <a:pt x="3071" y="141"/>
                  </a:lnTo>
                  <a:lnTo>
                    <a:pt x="3119" y="199"/>
                  </a:lnTo>
                  <a:lnTo>
                    <a:pt x="3164" y="266"/>
                  </a:lnTo>
                  <a:lnTo>
                    <a:pt x="3206" y="341"/>
                  </a:lnTo>
                  <a:lnTo>
                    <a:pt x="3243" y="424"/>
                  </a:lnTo>
                  <a:lnTo>
                    <a:pt x="3277" y="514"/>
                  </a:lnTo>
                  <a:lnTo>
                    <a:pt x="3306" y="609"/>
                  </a:lnTo>
                  <a:lnTo>
                    <a:pt x="3331" y="712"/>
                  </a:lnTo>
                  <a:lnTo>
                    <a:pt x="3349" y="815"/>
                  </a:lnTo>
                  <a:lnTo>
                    <a:pt x="3519" y="815"/>
                  </a:lnTo>
                  <a:lnTo>
                    <a:pt x="3538" y="712"/>
                  </a:lnTo>
                  <a:lnTo>
                    <a:pt x="3562" y="609"/>
                  </a:lnTo>
                  <a:lnTo>
                    <a:pt x="3591" y="514"/>
                  </a:lnTo>
                  <a:lnTo>
                    <a:pt x="3625" y="424"/>
                  </a:lnTo>
                  <a:lnTo>
                    <a:pt x="3664" y="341"/>
                  </a:lnTo>
                  <a:lnTo>
                    <a:pt x="3704" y="266"/>
                  </a:lnTo>
                  <a:lnTo>
                    <a:pt x="3750" y="199"/>
                  </a:lnTo>
                  <a:lnTo>
                    <a:pt x="3797" y="141"/>
                  </a:lnTo>
                  <a:lnTo>
                    <a:pt x="3847" y="92"/>
                  </a:lnTo>
                  <a:lnTo>
                    <a:pt x="3901" y="53"/>
                  </a:lnTo>
                  <a:lnTo>
                    <a:pt x="3929" y="37"/>
                  </a:lnTo>
                  <a:lnTo>
                    <a:pt x="3957" y="24"/>
                  </a:lnTo>
                  <a:lnTo>
                    <a:pt x="3986" y="14"/>
                  </a:lnTo>
                  <a:lnTo>
                    <a:pt x="4015" y="6"/>
                  </a:lnTo>
                  <a:lnTo>
                    <a:pt x="4044" y="1"/>
                  </a:lnTo>
                  <a:lnTo>
                    <a:pt x="4074" y="0"/>
                  </a:lnTo>
                  <a:lnTo>
                    <a:pt x="4105" y="1"/>
                  </a:lnTo>
                  <a:lnTo>
                    <a:pt x="4134" y="6"/>
                  </a:lnTo>
                  <a:lnTo>
                    <a:pt x="4163" y="14"/>
                  </a:lnTo>
                  <a:lnTo>
                    <a:pt x="4192" y="24"/>
                  </a:lnTo>
                  <a:lnTo>
                    <a:pt x="4220" y="37"/>
                  </a:lnTo>
                  <a:lnTo>
                    <a:pt x="4248" y="53"/>
                  </a:lnTo>
                  <a:lnTo>
                    <a:pt x="4302" y="92"/>
                  </a:lnTo>
                  <a:lnTo>
                    <a:pt x="4352" y="141"/>
                  </a:lnTo>
                  <a:lnTo>
                    <a:pt x="4399" y="199"/>
                  </a:lnTo>
                  <a:lnTo>
                    <a:pt x="4445" y="266"/>
                  </a:lnTo>
                  <a:lnTo>
                    <a:pt x="4487" y="341"/>
                  </a:lnTo>
                  <a:lnTo>
                    <a:pt x="4524" y="424"/>
                  </a:lnTo>
                  <a:lnTo>
                    <a:pt x="4558" y="514"/>
                  </a:lnTo>
                  <a:lnTo>
                    <a:pt x="4587" y="609"/>
                  </a:lnTo>
                  <a:lnTo>
                    <a:pt x="4611" y="712"/>
                  </a:lnTo>
                  <a:lnTo>
                    <a:pt x="4630" y="815"/>
                  </a:lnTo>
                  <a:lnTo>
                    <a:pt x="4800" y="815"/>
                  </a:lnTo>
                  <a:lnTo>
                    <a:pt x="4818" y="712"/>
                  </a:lnTo>
                  <a:lnTo>
                    <a:pt x="4843" y="609"/>
                  </a:lnTo>
                  <a:lnTo>
                    <a:pt x="4872" y="514"/>
                  </a:lnTo>
                  <a:lnTo>
                    <a:pt x="4906" y="424"/>
                  </a:lnTo>
                  <a:lnTo>
                    <a:pt x="4944" y="341"/>
                  </a:lnTo>
                  <a:lnTo>
                    <a:pt x="4985" y="266"/>
                  </a:lnTo>
                  <a:lnTo>
                    <a:pt x="5030" y="199"/>
                  </a:lnTo>
                  <a:lnTo>
                    <a:pt x="5078" y="141"/>
                  </a:lnTo>
                  <a:lnTo>
                    <a:pt x="5128" y="92"/>
                  </a:lnTo>
                  <a:lnTo>
                    <a:pt x="5182" y="53"/>
                  </a:lnTo>
                  <a:lnTo>
                    <a:pt x="5210" y="37"/>
                  </a:lnTo>
                  <a:lnTo>
                    <a:pt x="5238" y="24"/>
                  </a:lnTo>
                  <a:lnTo>
                    <a:pt x="5267" y="14"/>
                  </a:lnTo>
                  <a:lnTo>
                    <a:pt x="5296" y="6"/>
                  </a:lnTo>
                  <a:lnTo>
                    <a:pt x="5325" y="1"/>
                  </a:lnTo>
                  <a:lnTo>
                    <a:pt x="5355" y="0"/>
                  </a:lnTo>
                  <a:lnTo>
                    <a:pt x="5385" y="1"/>
                  </a:lnTo>
                  <a:lnTo>
                    <a:pt x="5415" y="6"/>
                  </a:lnTo>
                  <a:lnTo>
                    <a:pt x="5444" y="14"/>
                  </a:lnTo>
                  <a:lnTo>
                    <a:pt x="5473" y="24"/>
                  </a:lnTo>
                  <a:lnTo>
                    <a:pt x="5501" y="37"/>
                  </a:lnTo>
                  <a:lnTo>
                    <a:pt x="5529" y="53"/>
                  </a:lnTo>
                  <a:lnTo>
                    <a:pt x="5582" y="92"/>
                  </a:lnTo>
                  <a:lnTo>
                    <a:pt x="5632" y="141"/>
                  </a:lnTo>
                  <a:lnTo>
                    <a:pt x="5680" y="199"/>
                  </a:lnTo>
                  <a:lnTo>
                    <a:pt x="5725" y="266"/>
                  </a:lnTo>
                  <a:lnTo>
                    <a:pt x="5767" y="341"/>
                  </a:lnTo>
                  <a:lnTo>
                    <a:pt x="5805" y="424"/>
                  </a:lnTo>
                  <a:lnTo>
                    <a:pt x="5838" y="514"/>
                  </a:lnTo>
                  <a:lnTo>
                    <a:pt x="5867" y="609"/>
                  </a:lnTo>
                  <a:lnTo>
                    <a:pt x="5892" y="712"/>
                  </a:lnTo>
                  <a:lnTo>
                    <a:pt x="5910" y="815"/>
                  </a:lnTo>
                  <a:lnTo>
                    <a:pt x="6080" y="815"/>
                  </a:lnTo>
                  <a:lnTo>
                    <a:pt x="6099" y="712"/>
                  </a:lnTo>
                  <a:lnTo>
                    <a:pt x="6124" y="609"/>
                  </a:lnTo>
                  <a:lnTo>
                    <a:pt x="6153" y="514"/>
                  </a:lnTo>
                  <a:lnTo>
                    <a:pt x="6186" y="424"/>
                  </a:lnTo>
                  <a:lnTo>
                    <a:pt x="6225" y="341"/>
                  </a:lnTo>
                  <a:lnTo>
                    <a:pt x="6266" y="266"/>
                  </a:lnTo>
                  <a:lnTo>
                    <a:pt x="6311" y="199"/>
                  </a:lnTo>
                  <a:lnTo>
                    <a:pt x="6359" y="141"/>
                  </a:lnTo>
                  <a:lnTo>
                    <a:pt x="6409" y="92"/>
                  </a:lnTo>
                  <a:lnTo>
                    <a:pt x="6462" y="53"/>
                  </a:lnTo>
                  <a:lnTo>
                    <a:pt x="6490" y="37"/>
                  </a:lnTo>
                  <a:lnTo>
                    <a:pt x="6518" y="24"/>
                  </a:lnTo>
                  <a:lnTo>
                    <a:pt x="6547" y="14"/>
                  </a:lnTo>
                  <a:lnTo>
                    <a:pt x="6576" y="6"/>
                  </a:lnTo>
                  <a:lnTo>
                    <a:pt x="6606" y="1"/>
                  </a:lnTo>
                  <a:lnTo>
                    <a:pt x="6636" y="0"/>
                  </a:lnTo>
                  <a:lnTo>
                    <a:pt x="6666" y="1"/>
                  </a:lnTo>
                  <a:lnTo>
                    <a:pt x="6695" y="6"/>
                  </a:lnTo>
                  <a:lnTo>
                    <a:pt x="6724" y="14"/>
                  </a:lnTo>
                  <a:lnTo>
                    <a:pt x="6753" y="24"/>
                  </a:lnTo>
                  <a:lnTo>
                    <a:pt x="6781" y="37"/>
                  </a:lnTo>
                  <a:lnTo>
                    <a:pt x="6809" y="53"/>
                  </a:lnTo>
                  <a:lnTo>
                    <a:pt x="6863" y="92"/>
                  </a:lnTo>
                  <a:lnTo>
                    <a:pt x="6913" y="141"/>
                  </a:lnTo>
                  <a:lnTo>
                    <a:pt x="6961" y="199"/>
                  </a:lnTo>
                  <a:lnTo>
                    <a:pt x="7006" y="266"/>
                  </a:lnTo>
                  <a:lnTo>
                    <a:pt x="7048" y="341"/>
                  </a:lnTo>
                  <a:lnTo>
                    <a:pt x="7085" y="424"/>
                  </a:lnTo>
                  <a:lnTo>
                    <a:pt x="7119" y="514"/>
                  </a:lnTo>
                  <a:lnTo>
                    <a:pt x="7148" y="609"/>
                  </a:lnTo>
                  <a:lnTo>
                    <a:pt x="7173" y="712"/>
                  </a:lnTo>
                  <a:lnTo>
                    <a:pt x="7191" y="815"/>
                  </a:lnTo>
                  <a:lnTo>
                    <a:pt x="8149" y="815"/>
                  </a:lnTo>
                  <a:lnTo>
                    <a:pt x="8149" y="1514"/>
                  </a:lnTo>
                  <a:lnTo>
                    <a:pt x="7191" y="1514"/>
                  </a:lnTo>
                  <a:lnTo>
                    <a:pt x="7173" y="1618"/>
                  </a:lnTo>
                  <a:lnTo>
                    <a:pt x="7148" y="1720"/>
                  </a:lnTo>
                  <a:lnTo>
                    <a:pt x="7119" y="1815"/>
                  </a:lnTo>
                  <a:lnTo>
                    <a:pt x="7085" y="1905"/>
                  </a:lnTo>
                  <a:lnTo>
                    <a:pt x="7048" y="1988"/>
                  </a:lnTo>
                  <a:lnTo>
                    <a:pt x="7006" y="2063"/>
                  </a:lnTo>
                  <a:lnTo>
                    <a:pt x="6961" y="2130"/>
                  </a:lnTo>
                  <a:lnTo>
                    <a:pt x="6913" y="2188"/>
                  </a:lnTo>
                  <a:lnTo>
                    <a:pt x="6863" y="2237"/>
                  </a:lnTo>
                  <a:lnTo>
                    <a:pt x="6809" y="2277"/>
                  </a:lnTo>
                  <a:lnTo>
                    <a:pt x="6781" y="2292"/>
                  </a:lnTo>
                  <a:lnTo>
                    <a:pt x="6753" y="2306"/>
                  </a:lnTo>
                  <a:lnTo>
                    <a:pt x="6724" y="2315"/>
                  </a:lnTo>
                  <a:lnTo>
                    <a:pt x="6695" y="2323"/>
                  </a:lnTo>
                  <a:lnTo>
                    <a:pt x="6666" y="2328"/>
                  </a:lnTo>
                  <a:lnTo>
                    <a:pt x="6636" y="2329"/>
                  </a:lnTo>
                  <a:lnTo>
                    <a:pt x="6606" y="2328"/>
                  </a:lnTo>
                  <a:lnTo>
                    <a:pt x="6576" y="2323"/>
                  </a:lnTo>
                  <a:lnTo>
                    <a:pt x="6547" y="2315"/>
                  </a:lnTo>
                  <a:lnTo>
                    <a:pt x="6518" y="2306"/>
                  </a:lnTo>
                  <a:lnTo>
                    <a:pt x="6490" y="2292"/>
                  </a:lnTo>
                  <a:lnTo>
                    <a:pt x="6462" y="2277"/>
                  </a:lnTo>
                  <a:lnTo>
                    <a:pt x="6409" y="2237"/>
                  </a:lnTo>
                  <a:lnTo>
                    <a:pt x="6359" y="2188"/>
                  </a:lnTo>
                  <a:lnTo>
                    <a:pt x="6311" y="2130"/>
                  </a:lnTo>
                  <a:lnTo>
                    <a:pt x="6266" y="2063"/>
                  </a:lnTo>
                  <a:lnTo>
                    <a:pt x="6225" y="1988"/>
                  </a:lnTo>
                  <a:lnTo>
                    <a:pt x="6186" y="1905"/>
                  </a:lnTo>
                  <a:lnTo>
                    <a:pt x="6153" y="1815"/>
                  </a:lnTo>
                  <a:lnTo>
                    <a:pt x="6124" y="1720"/>
                  </a:lnTo>
                  <a:lnTo>
                    <a:pt x="6099" y="1618"/>
                  </a:lnTo>
                  <a:lnTo>
                    <a:pt x="6080" y="1514"/>
                  </a:lnTo>
                  <a:lnTo>
                    <a:pt x="5910" y="1514"/>
                  </a:lnTo>
                  <a:lnTo>
                    <a:pt x="5892" y="1618"/>
                  </a:lnTo>
                  <a:lnTo>
                    <a:pt x="5867" y="1720"/>
                  </a:lnTo>
                  <a:lnTo>
                    <a:pt x="5838" y="1815"/>
                  </a:lnTo>
                  <a:lnTo>
                    <a:pt x="5805" y="1905"/>
                  </a:lnTo>
                  <a:lnTo>
                    <a:pt x="5767" y="1988"/>
                  </a:lnTo>
                  <a:lnTo>
                    <a:pt x="5725" y="2063"/>
                  </a:lnTo>
                  <a:lnTo>
                    <a:pt x="5680" y="2130"/>
                  </a:lnTo>
                  <a:lnTo>
                    <a:pt x="5632" y="2188"/>
                  </a:lnTo>
                  <a:lnTo>
                    <a:pt x="5582" y="2237"/>
                  </a:lnTo>
                  <a:lnTo>
                    <a:pt x="5529" y="2277"/>
                  </a:lnTo>
                  <a:lnTo>
                    <a:pt x="5501" y="2292"/>
                  </a:lnTo>
                  <a:lnTo>
                    <a:pt x="5473" y="2306"/>
                  </a:lnTo>
                  <a:lnTo>
                    <a:pt x="5444" y="2315"/>
                  </a:lnTo>
                  <a:lnTo>
                    <a:pt x="5415" y="2323"/>
                  </a:lnTo>
                  <a:lnTo>
                    <a:pt x="5385" y="2328"/>
                  </a:lnTo>
                  <a:lnTo>
                    <a:pt x="5355" y="2329"/>
                  </a:lnTo>
                  <a:lnTo>
                    <a:pt x="5325" y="2328"/>
                  </a:lnTo>
                  <a:lnTo>
                    <a:pt x="5296" y="2323"/>
                  </a:lnTo>
                  <a:lnTo>
                    <a:pt x="5267" y="2315"/>
                  </a:lnTo>
                  <a:lnTo>
                    <a:pt x="5238" y="2306"/>
                  </a:lnTo>
                  <a:lnTo>
                    <a:pt x="5210" y="2292"/>
                  </a:lnTo>
                  <a:lnTo>
                    <a:pt x="5182" y="2277"/>
                  </a:lnTo>
                  <a:lnTo>
                    <a:pt x="5128" y="2237"/>
                  </a:lnTo>
                  <a:lnTo>
                    <a:pt x="5078" y="2188"/>
                  </a:lnTo>
                  <a:lnTo>
                    <a:pt x="5030" y="2130"/>
                  </a:lnTo>
                  <a:lnTo>
                    <a:pt x="4985" y="2063"/>
                  </a:lnTo>
                  <a:lnTo>
                    <a:pt x="4944" y="1988"/>
                  </a:lnTo>
                  <a:lnTo>
                    <a:pt x="4906" y="1905"/>
                  </a:lnTo>
                  <a:lnTo>
                    <a:pt x="4872" y="1815"/>
                  </a:lnTo>
                  <a:lnTo>
                    <a:pt x="4843" y="1720"/>
                  </a:lnTo>
                  <a:lnTo>
                    <a:pt x="4818" y="1618"/>
                  </a:lnTo>
                  <a:lnTo>
                    <a:pt x="4800" y="1514"/>
                  </a:lnTo>
                  <a:lnTo>
                    <a:pt x="4630" y="1514"/>
                  </a:lnTo>
                  <a:lnTo>
                    <a:pt x="4611" y="1618"/>
                  </a:lnTo>
                  <a:lnTo>
                    <a:pt x="4587" y="1720"/>
                  </a:lnTo>
                  <a:lnTo>
                    <a:pt x="4558" y="1815"/>
                  </a:lnTo>
                  <a:lnTo>
                    <a:pt x="4524" y="1905"/>
                  </a:lnTo>
                  <a:lnTo>
                    <a:pt x="4487" y="1988"/>
                  </a:lnTo>
                  <a:lnTo>
                    <a:pt x="4445" y="2063"/>
                  </a:lnTo>
                  <a:lnTo>
                    <a:pt x="4399" y="2130"/>
                  </a:lnTo>
                  <a:lnTo>
                    <a:pt x="4352" y="2188"/>
                  </a:lnTo>
                  <a:lnTo>
                    <a:pt x="4302" y="2237"/>
                  </a:lnTo>
                  <a:lnTo>
                    <a:pt x="4248" y="2277"/>
                  </a:lnTo>
                  <a:lnTo>
                    <a:pt x="4220" y="2292"/>
                  </a:lnTo>
                  <a:lnTo>
                    <a:pt x="4192" y="2306"/>
                  </a:lnTo>
                  <a:lnTo>
                    <a:pt x="4163" y="2315"/>
                  </a:lnTo>
                  <a:lnTo>
                    <a:pt x="4134" y="2323"/>
                  </a:lnTo>
                  <a:lnTo>
                    <a:pt x="4105" y="2328"/>
                  </a:lnTo>
                  <a:lnTo>
                    <a:pt x="4074" y="2329"/>
                  </a:lnTo>
                  <a:lnTo>
                    <a:pt x="4044" y="2328"/>
                  </a:lnTo>
                  <a:lnTo>
                    <a:pt x="4015" y="2323"/>
                  </a:lnTo>
                  <a:lnTo>
                    <a:pt x="3986" y="2315"/>
                  </a:lnTo>
                  <a:lnTo>
                    <a:pt x="3957" y="2306"/>
                  </a:lnTo>
                  <a:lnTo>
                    <a:pt x="3929" y="2292"/>
                  </a:lnTo>
                  <a:lnTo>
                    <a:pt x="3901" y="2277"/>
                  </a:lnTo>
                  <a:lnTo>
                    <a:pt x="3847" y="2237"/>
                  </a:lnTo>
                  <a:lnTo>
                    <a:pt x="3797" y="2188"/>
                  </a:lnTo>
                  <a:lnTo>
                    <a:pt x="3750" y="2130"/>
                  </a:lnTo>
                  <a:lnTo>
                    <a:pt x="3704" y="2063"/>
                  </a:lnTo>
                  <a:lnTo>
                    <a:pt x="3664" y="1988"/>
                  </a:lnTo>
                  <a:lnTo>
                    <a:pt x="3625" y="1905"/>
                  </a:lnTo>
                  <a:lnTo>
                    <a:pt x="3591" y="1815"/>
                  </a:lnTo>
                  <a:lnTo>
                    <a:pt x="3562" y="1720"/>
                  </a:lnTo>
                  <a:lnTo>
                    <a:pt x="3538" y="1618"/>
                  </a:lnTo>
                  <a:lnTo>
                    <a:pt x="3519" y="1514"/>
                  </a:lnTo>
                  <a:lnTo>
                    <a:pt x="3349" y="1514"/>
                  </a:lnTo>
                  <a:lnTo>
                    <a:pt x="3331" y="1618"/>
                  </a:lnTo>
                  <a:lnTo>
                    <a:pt x="3306" y="1720"/>
                  </a:lnTo>
                  <a:lnTo>
                    <a:pt x="3277" y="1815"/>
                  </a:lnTo>
                  <a:lnTo>
                    <a:pt x="3243" y="1905"/>
                  </a:lnTo>
                  <a:lnTo>
                    <a:pt x="3206" y="1988"/>
                  </a:lnTo>
                  <a:lnTo>
                    <a:pt x="3164" y="2063"/>
                  </a:lnTo>
                  <a:lnTo>
                    <a:pt x="3119" y="2130"/>
                  </a:lnTo>
                  <a:lnTo>
                    <a:pt x="3071" y="2188"/>
                  </a:lnTo>
                  <a:lnTo>
                    <a:pt x="3021" y="2237"/>
                  </a:lnTo>
                  <a:lnTo>
                    <a:pt x="2967" y="2277"/>
                  </a:lnTo>
                  <a:lnTo>
                    <a:pt x="2939" y="2292"/>
                  </a:lnTo>
                  <a:lnTo>
                    <a:pt x="2911" y="2306"/>
                  </a:lnTo>
                  <a:lnTo>
                    <a:pt x="2882" y="2315"/>
                  </a:lnTo>
                  <a:lnTo>
                    <a:pt x="2853" y="2323"/>
                  </a:lnTo>
                  <a:lnTo>
                    <a:pt x="2824" y="2328"/>
                  </a:lnTo>
                  <a:lnTo>
                    <a:pt x="2794" y="2329"/>
                  </a:lnTo>
                  <a:lnTo>
                    <a:pt x="2764" y="2328"/>
                  </a:lnTo>
                  <a:lnTo>
                    <a:pt x="2734" y="2323"/>
                  </a:lnTo>
                  <a:lnTo>
                    <a:pt x="2705" y="2315"/>
                  </a:lnTo>
                  <a:lnTo>
                    <a:pt x="2676" y="2306"/>
                  </a:lnTo>
                  <a:lnTo>
                    <a:pt x="2648" y="2292"/>
                  </a:lnTo>
                  <a:lnTo>
                    <a:pt x="2620" y="2277"/>
                  </a:lnTo>
                  <a:lnTo>
                    <a:pt x="2567" y="2237"/>
                  </a:lnTo>
                  <a:lnTo>
                    <a:pt x="2517" y="2188"/>
                  </a:lnTo>
                  <a:lnTo>
                    <a:pt x="2469" y="2130"/>
                  </a:lnTo>
                  <a:lnTo>
                    <a:pt x="2424" y="2063"/>
                  </a:lnTo>
                  <a:lnTo>
                    <a:pt x="2383" y="1988"/>
                  </a:lnTo>
                  <a:lnTo>
                    <a:pt x="2344" y="1905"/>
                  </a:lnTo>
                  <a:lnTo>
                    <a:pt x="2311" y="1815"/>
                  </a:lnTo>
                  <a:lnTo>
                    <a:pt x="2282" y="1720"/>
                  </a:lnTo>
                  <a:lnTo>
                    <a:pt x="2257" y="1618"/>
                  </a:lnTo>
                  <a:lnTo>
                    <a:pt x="2238" y="1514"/>
                  </a:lnTo>
                  <a:lnTo>
                    <a:pt x="2069" y="1514"/>
                  </a:lnTo>
                  <a:lnTo>
                    <a:pt x="2050" y="1618"/>
                  </a:lnTo>
                  <a:lnTo>
                    <a:pt x="2025" y="1720"/>
                  </a:lnTo>
                  <a:lnTo>
                    <a:pt x="1996" y="1815"/>
                  </a:lnTo>
                  <a:lnTo>
                    <a:pt x="1963" y="1905"/>
                  </a:lnTo>
                  <a:lnTo>
                    <a:pt x="1925" y="1988"/>
                  </a:lnTo>
                  <a:lnTo>
                    <a:pt x="1883" y="2063"/>
                  </a:lnTo>
                  <a:lnTo>
                    <a:pt x="1838" y="2130"/>
                  </a:lnTo>
                  <a:lnTo>
                    <a:pt x="1790" y="2188"/>
                  </a:lnTo>
                  <a:lnTo>
                    <a:pt x="1740" y="2237"/>
                  </a:lnTo>
                  <a:lnTo>
                    <a:pt x="1687" y="2277"/>
                  </a:lnTo>
                  <a:lnTo>
                    <a:pt x="1659" y="2292"/>
                  </a:lnTo>
                  <a:lnTo>
                    <a:pt x="1631" y="2306"/>
                  </a:lnTo>
                  <a:lnTo>
                    <a:pt x="1602" y="2315"/>
                  </a:lnTo>
                  <a:lnTo>
                    <a:pt x="1573" y="2323"/>
                  </a:lnTo>
                  <a:lnTo>
                    <a:pt x="1543" y="2328"/>
                  </a:lnTo>
                  <a:lnTo>
                    <a:pt x="1513" y="23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3394873" y="3454401"/>
              <a:ext cx="2962657" cy="1108075"/>
            </a:xfrm>
            <a:custGeom>
              <a:avLst/>
              <a:gdLst>
                <a:gd name="T0" fmla="*/ 0 w 9314"/>
                <a:gd name="T1" fmla="*/ 0 h 3493"/>
                <a:gd name="T2" fmla="*/ 0 w 9314"/>
                <a:gd name="T3" fmla="*/ 0 h 3493"/>
                <a:gd name="T4" fmla="*/ 0 w 9314"/>
                <a:gd name="T5" fmla="*/ 0 h 3493"/>
                <a:gd name="T6" fmla="*/ 0 w 9314"/>
                <a:gd name="T7" fmla="*/ 0 h 3493"/>
                <a:gd name="T8" fmla="*/ 0 w 9314"/>
                <a:gd name="T9" fmla="*/ 0 h 3493"/>
                <a:gd name="T10" fmla="*/ 0 w 9314"/>
                <a:gd name="T11" fmla="*/ 0 h 34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14"/>
                <a:gd name="T19" fmla="*/ 0 h 3493"/>
                <a:gd name="T20" fmla="*/ 9314 w 9314"/>
                <a:gd name="T21" fmla="*/ 3493 h 34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14" h="3493">
                  <a:moveTo>
                    <a:pt x="4657" y="3493"/>
                  </a:moveTo>
                  <a:lnTo>
                    <a:pt x="0" y="3493"/>
                  </a:lnTo>
                  <a:lnTo>
                    <a:pt x="0" y="0"/>
                  </a:lnTo>
                  <a:lnTo>
                    <a:pt x="9314" y="0"/>
                  </a:lnTo>
                  <a:lnTo>
                    <a:pt x="9314" y="3493"/>
                  </a:lnTo>
                  <a:lnTo>
                    <a:pt x="4657" y="349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1653537" y="3405188"/>
              <a:ext cx="617022" cy="615950"/>
            </a:xfrm>
            <a:custGeom>
              <a:avLst/>
              <a:gdLst>
                <a:gd name="T0" fmla="*/ 0 w 1940"/>
                <a:gd name="T1" fmla="*/ 0 h 1939"/>
                <a:gd name="T2" fmla="*/ 0 w 1940"/>
                <a:gd name="T3" fmla="*/ 0 h 1939"/>
                <a:gd name="T4" fmla="*/ 0 w 1940"/>
                <a:gd name="T5" fmla="*/ 0 h 1939"/>
                <a:gd name="T6" fmla="*/ 0 w 1940"/>
                <a:gd name="T7" fmla="*/ 0 h 1939"/>
                <a:gd name="T8" fmla="*/ 0 w 1940"/>
                <a:gd name="T9" fmla="*/ 0 h 19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0"/>
                <a:gd name="T16" fmla="*/ 0 h 1939"/>
                <a:gd name="T17" fmla="*/ 1940 w 1940"/>
                <a:gd name="T18" fmla="*/ 1939 h 19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0" h="1939">
                  <a:moveTo>
                    <a:pt x="1858" y="1939"/>
                  </a:moveTo>
                  <a:lnTo>
                    <a:pt x="0" y="81"/>
                  </a:lnTo>
                  <a:lnTo>
                    <a:pt x="81" y="0"/>
                  </a:lnTo>
                  <a:lnTo>
                    <a:pt x="1940" y="1858"/>
                  </a:lnTo>
                  <a:lnTo>
                    <a:pt x="1858" y="19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1998623" y="3746501"/>
              <a:ext cx="543869" cy="447675"/>
            </a:xfrm>
            <a:custGeom>
              <a:avLst/>
              <a:gdLst>
                <a:gd name="T0" fmla="*/ 0 w 1707"/>
                <a:gd name="T1" fmla="*/ 0 h 1409"/>
                <a:gd name="T2" fmla="*/ 0 w 1707"/>
                <a:gd name="T3" fmla="*/ 0 h 1409"/>
                <a:gd name="T4" fmla="*/ 0 w 1707"/>
                <a:gd name="T5" fmla="*/ 0 h 1409"/>
                <a:gd name="T6" fmla="*/ 0 w 1707"/>
                <a:gd name="T7" fmla="*/ 0 h 1409"/>
                <a:gd name="T8" fmla="*/ 0 w 1707"/>
                <a:gd name="T9" fmla="*/ 0 h 1409"/>
                <a:gd name="T10" fmla="*/ 0 w 1707"/>
                <a:gd name="T11" fmla="*/ 0 h 1409"/>
                <a:gd name="T12" fmla="*/ 0 w 1707"/>
                <a:gd name="T13" fmla="*/ 0 h 1409"/>
                <a:gd name="T14" fmla="*/ 0 w 1707"/>
                <a:gd name="T15" fmla="*/ 0 h 1409"/>
                <a:gd name="T16" fmla="*/ 0 w 1707"/>
                <a:gd name="T17" fmla="*/ 0 h 1409"/>
                <a:gd name="T18" fmla="*/ 0 w 1707"/>
                <a:gd name="T19" fmla="*/ 0 h 1409"/>
                <a:gd name="T20" fmla="*/ 0 w 1707"/>
                <a:gd name="T21" fmla="*/ 0 h 1409"/>
                <a:gd name="T22" fmla="*/ 0 w 1707"/>
                <a:gd name="T23" fmla="*/ 0 h 1409"/>
                <a:gd name="T24" fmla="*/ 0 w 1707"/>
                <a:gd name="T25" fmla="*/ 0 h 1409"/>
                <a:gd name="T26" fmla="*/ 0 w 1707"/>
                <a:gd name="T27" fmla="*/ 0 h 1409"/>
                <a:gd name="T28" fmla="*/ 0 w 1707"/>
                <a:gd name="T29" fmla="*/ 0 h 1409"/>
                <a:gd name="T30" fmla="*/ 0 w 1707"/>
                <a:gd name="T31" fmla="*/ 0 h 1409"/>
                <a:gd name="T32" fmla="*/ 0 w 1707"/>
                <a:gd name="T33" fmla="*/ 0 h 1409"/>
                <a:gd name="T34" fmla="*/ 0 w 1707"/>
                <a:gd name="T35" fmla="*/ 0 h 1409"/>
                <a:gd name="T36" fmla="*/ 0 w 1707"/>
                <a:gd name="T37" fmla="*/ 0 h 1409"/>
                <a:gd name="T38" fmla="*/ 0 w 1707"/>
                <a:gd name="T39" fmla="*/ 0 h 1409"/>
                <a:gd name="T40" fmla="*/ 0 w 1707"/>
                <a:gd name="T41" fmla="*/ 0 h 1409"/>
                <a:gd name="T42" fmla="*/ 0 w 1707"/>
                <a:gd name="T43" fmla="*/ 0 h 1409"/>
                <a:gd name="T44" fmla="*/ 0 w 1707"/>
                <a:gd name="T45" fmla="*/ 0 h 14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07"/>
                <a:gd name="T70" fmla="*/ 0 h 1409"/>
                <a:gd name="T71" fmla="*/ 1707 w 1707"/>
                <a:gd name="T72" fmla="*/ 1409 h 140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07" h="1409">
                  <a:moveTo>
                    <a:pt x="1702" y="1409"/>
                  </a:moveTo>
                  <a:lnTo>
                    <a:pt x="1474" y="1398"/>
                  </a:lnTo>
                  <a:lnTo>
                    <a:pt x="1248" y="1366"/>
                  </a:lnTo>
                  <a:lnTo>
                    <a:pt x="1026" y="1312"/>
                  </a:lnTo>
                  <a:lnTo>
                    <a:pt x="810" y="1235"/>
                  </a:lnTo>
                  <a:lnTo>
                    <a:pt x="600" y="1140"/>
                  </a:lnTo>
                  <a:lnTo>
                    <a:pt x="397" y="1020"/>
                  </a:lnTo>
                  <a:lnTo>
                    <a:pt x="206" y="878"/>
                  </a:lnTo>
                  <a:lnTo>
                    <a:pt x="24" y="714"/>
                  </a:lnTo>
                  <a:lnTo>
                    <a:pt x="0" y="686"/>
                  </a:lnTo>
                  <a:lnTo>
                    <a:pt x="686" y="0"/>
                  </a:lnTo>
                  <a:lnTo>
                    <a:pt x="695" y="10"/>
                  </a:lnTo>
                  <a:lnTo>
                    <a:pt x="803" y="106"/>
                  </a:lnTo>
                  <a:lnTo>
                    <a:pt x="919" y="192"/>
                  </a:lnTo>
                  <a:lnTo>
                    <a:pt x="1041" y="265"/>
                  </a:lnTo>
                  <a:lnTo>
                    <a:pt x="1167" y="322"/>
                  </a:lnTo>
                  <a:lnTo>
                    <a:pt x="1297" y="368"/>
                  </a:lnTo>
                  <a:lnTo>
                    <a:pt x="1431" y="399"/>
                  </a:lnTo>
                  <a:lnTo>
                    <a:pt x="1566" y="421"/>
                  </a:lnTo>
                  <a:lnTo>
                    <a:pt x="1702" y="426"/>
                  </a:lnTo>
                  <a:lnTo>
                    <a:pt x="1707" y="427"/>
                  </a:lnTo>
                  <a:lnTo>
                    <a:pt x="1707" y="1408"/>
                  </a:lnTo>
                  <a:lnTo>
                    <a:pt x="1702" y="1409"/>
                  </a:lnTo>
                  <a:close/>
                </a:path>
              </a:pathLst>
            </a:custGeom>
            <a:solidFill>
              <a:srgbClr val="00A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1998623" y="3746501"/>
              <a:ext cx="543869" cy="447675"/>
            </a:xfrm>
            <a:custGeom>
              <a:avLst/>
              <a:gdLst>
                <a:gd name="T0" fmla="*/ 0 w 1707"/>
                <a:gd name="T1" fmla="*/ 0 h 1409"/>
                <a:gd name="T2" fmla="*/ 0 w 1707"/>
                <a:gd name="T3" fmla="*/ 0 h 1409"/>
                <a:gd name="T4" fmla="*/ 0 w 1707"/>
                <a:gd name="T5" fmla="*/ 0 h 1409"/>
                <a:gd name="T6" fmla="*/ 0 w 1707"/>
                <a:gd name="T7" fmla="*/ 0 h 1409"/>
                <a:gd name="T8" fmla="*/ 0 w 1707"/>
                <a:gd name="T9" fmla="*/ 0 h 1409"/>
                <a:gd name="T10" fmla="*/ 0 w 1707"/>
                <a:gd name="T11" fmla="*/ 0 h 1409"/>
                <a:gd name="T12" fmla="*/ 0 w 1707"/>
                <a:gd name="T13" fmla="*/ 0 h 1409"/>
                <a:gd name="T14" fmla="*/ 0 w 1707"/>
                <a:gd name="T15" fmla="*/ 0 h 1409"/>
                <a:gd name="T16" fmla="*/ 0 w 1707"/>
                <a:gd name="T17" fmla="*/ 0 h 1409"/>
                <a:gd name="T18" fmla="*/ 0 w 1707"/>
                <a:gd name="T19" fmla="*/ 0 h 1409"/>
                <a:gd name="T20" fmla="*/ 0 w 1707"/>
                <a:gd name="T21" fmla="*/ 0 h 1409"/>
                <a:gd name="T22" fmla="*/ 0 w 1707"/>
                <a:gd name="T23" fmla="*/ 0 h 1409"/>
                <a:gd name="T24" fmla="*/ 0 w 1707"/>
                <a:gd name="T25" fmla="*/ 0 h 1409"/>
                <a:gd name="T26" fmla="*/ 0 w 1707"/>
                <a:gd name="T27" fmla="*/ 0 h 1409"/>
                <a:gd name="T28" fmla="*/ 0 w 1707"/>
                <a:gd name="T29" fmla="*/ 0 h 1409"/>
                <a:gd name="T30" fmla="*/ 0 w 1707"/>
                <a:gd name="T31" fmla="*/ 0 h 1409"/>
                <a:gd name="T32" fmla="*/ 0 w 1707"/>
                <a:gd name="T33" fmla="*/ 0 h 1409"/>
                <a:gd name="T34" fmla="*/ 0 w 1707"/>
                <a:gd name="T35" fmla="*/ 0 h 1409"/>
                <a:gd name="T36" fmla="*/ 0 w 1707"/>
                <a:gd name="T37" fmla="*/ 0 h 1409"/>
                <a:gd name="T38" fmla="*/ 0 w 1707"/>
                <a:gd name="T39" fmla="*/ 0 h 1409"/>
                <a:gd name="T40" fmla="*/ 0 w 1707"/>
                <a:gd name="T41" fmla="*/ 0 h 1409"/>
                <a:gd name="T42" fmla="*/ 0 w 1707"/>
                <a:gd name="T43" fmla="*/ 0 h 1409"/>
                <a:gd name="T44" fmla="*/ 0 w 1707"/>
                <a:gd name="T45" fmla="*/ 0 h 14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07"/>
                <a:gd name="T70" fmla="*/ 0 h 1409"/>
                <a:gd name="T71" fmla="*/ 1707 w 1707"/>
                <a:gd name="T72" fmla="*/ 1409 h 140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07" h="1409">
                  <a:moveTo>
                    <a:pt x="1702" y="1409"/>
                  </a:moveTo>
                  <a:lnTo>
                    <a:pt x="1474" y="1398"/>
                  </a:lnTo>
                  <a:lnTo>
                    <a:pt x="1248" y="1366"/>
                  </a:lnTo>
                  <a:lnTo>
                    <a:pt x="1026" y="1312"/>
                  </a:lnTo>
                  <a:lnTo>
                    <a:pt x="810" y="1235"/>
                  </a:lnTo>
                  <a:lnTo>
                    <a:pt x="600" y="1140"/>
                  </a:lnTo>
                  <a:lnTo>
                    <a:pt x="397" y="1020"/>
                  </a:lnTo>
                  <a:lnTo>
                    <a:pt x="206" y="878"/>
                  </a:lnTo>
                  <a:lnTo>
                    <a:pt x="24" y="714"/>
                  </a:lnTo>
                  <a:lnTo>
                    <a:pt x="0" y="686"/>
                  </a:lnTo>
                  <a:lnTo>
                    <a:pt x="686" y="0"/>
                  </a:lnTo>
                  <a:lnTo>
                    <a:pt x="695" y="10"/>
                  </a:lnTo>
                  <a:lnTo>
                    <a:pt x="803" y="106"/>
                  </a:lnTo>
                  <a:lnTo>
                    <a:pt x="919" y="192"/>
                  </a:lnTo>
                  <a:lnTo>
                    <a:pt x="1041" y="265"/>
                  </a:lnTo>
                  <a:lnTo>
                    <a:pt x="1167" y="322"/>
                  </a:lnTo>
                  <a:lnTo>
                    <a:pt x="1297" y="368"/>
                  </a:lnTo>
                  <a:lnTo>
                    <a:pt x="1431" y="399"/>
                  </a:lnTo>
                  <a:lnTo>
                    <a:pt x="1566" y="421"/>
                  </a:lnTo>
                  <a:lnTo>
                    <a:pt x="1702" y="426"/>
                  </a:lnTo>
                  <a:lnTo>
                    <a:pt x="1707" y="427"/>
                  </a:lnTo>
                  <a:lnTo>
                    <a:pt x="1707" y="1408"/>
                  </a:lnTo>
                  <a:lnTo>
                    <a:pt x="1702" y="140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1629683" y="2147888"/>
              <a:ext cx="617022" cy="615950"/>
            </a:xfrm>
            <a:custGeom>
              <a:avLst/>
              <a:gdLst>
                <a:gd name="T0" fmla="*/ 0 w 1940"/>
                <a:gd name="T1" fmla="*/ 0 h 1940"/>
                <a:gd name="T2" fmla="*/ 0 w 1940"/>
                <a:gd name="T3" fmla="*/ 0 h 1940"/>
                <a:gd name="T4" fmla="*/ 0 w 1940"/>
                <a:gd name="T5" fmla="*/ 0 h 1940"/>
                <a:gd name="T6" fmla="*/ 0 w 1940"/>
                <a:gd name="T7" fmla="*/ 0 h 1940"/>
                <a:gd name="T8" fmla="*/ 0 w 1940"/>
                <a:gd name="T9" fmla="*/ 0 h 19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0"/>
                <a:gd name="T16" fmla="*/ 0 h 1940"/>
                <a:gd name="T17" fmla="*/ 1940 w 1940"/>
                <a:gd name="T18" fmla="*/ 1940 h 19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0" h="1940">
                  <a:moveTo>
                    <a:pt x="1940" y="82"/>
                  </a:moveTo>
                  <a:lnTo>
                    <a:pt x="82" y="1940"/>
                  </a:lnTo>
                  <a:lnTo>
                    <a:pt x="0" y="1858"/>
                  </a:lnTo>
                  <a:lnTo>
                    <a:pt x="1858" y="0"/>
                  </a:lnTo>
                  <a:lnTo>
                    <a:pt x="194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1974770" y="1974851"/>
              <a:ext cx="542279" cy="447675"/>
            </a:xfrm>
            <a:custGeom>
              <a:avLst/>
              <a:gdLst>
                <a:gd name="T0" fmla="*/ 0 w 1707"/>
                <a:gd name="T1" fmla="*/ 0 h 1410"/>
                <a:gd name="T2" fmla="*/ 0 w 1707"/>
                <a:gd name="T3" fmla="*/ 0 h 1410"/>
                <a:gd name="T4" fmla="*/ 0 w 1707"/>
                <a:gd name="T5" fmla="*/ 0 h 1410"/>
                <a:gd name="T6" fmla="*/ 0 w 1707"/>
                <a:gd name="T7" fmla="*/ 0 h 1410"/>
                <a:gd name="T8" fmla="*/ 0 w 1707"/>
                <a:gd name="T9" fmla="*/ 0 h 1410"/>
                <a:gd name="T10" fmla="*/ 0 w 1707"/>
                <a:gd name="T11" fmla="*/ 0 h 1410"/>
                <a:gd name="T12" fmla="*/ 0 w 1707"/>
                <a:gd name="T13" fmla="*/ 0 h 1410"/>
                <a:gd name="T14" fmla="*/ 0 w 1707"/>
                <a:gd name="T15" fmla="*/ 0 h 1410"/>
                <a:gd name="T16" fmla="*/ 0 w 1707"/>
                <a:gd name="T17" fmla="*/ 0 h 1410"/>
                <a:gd name="T18" fmla="*/ 0 w 1707"/>
                <a:gd name="T19" fmla="*/ 0 h 1410"/>
                <a:gd name="T20" fmla="*/ 0 w 1707"/>
                <a:gd name="T21" fmla="*/ 0 h 1410"/>
                <a:gd name="T22" fmla="*/ 0 w 1707"/>
                <a:gd name="T23" fmla="*/ 0 h 1410"/>
                <a:gd name="T24" fmla="*/ 0 w 1707"/>
                <a:gd name="T25" fmla="*/ 0 h 1410"/>
                <a:gd name="T26" fmla="*/ 0 w 1707"/>
                <a:gd name="T27" fmla="*/ 0 h 1410"/>
                <a:gd name="T28" fmla="*/ 0 w 1707"/>
                <a:gd name="T29" fmla="*/ 0 h 1410"/>
                <a:gd name="T30" fmla="*/ 0 w 1707"/>
                <a:gd name="T31" fmla="*/ 0 h 1410"/>
                <a:gd name="T32" fmla="*/ 0 w 1707"/>
                <a:gd name="T33" fmla="*/ 0 h 1410"/>
                <a:gd name="T34" fmla="*/ 0 w 1707"/>
                <a:gd name="T35" fmla="*/ 0 h 1410"/>
                <a:gd name="T36" fmla="*/ 0 w 1707"/>
                <a:gd name="T37" fmla="*/ 0 h 1410"/>
                <a:gd name="T38" fmla="*/ 0 w 1707"/>
                <a:gd name="T39" fmla="*/ 0 h 1410"/>
                <a:gd name="T40" fmla="*/ 0 w 1707"/>
                <a:gd name="T41" fmla="*/ 0 h 1410"/>
                <a:gd name="T42" fmla="*/ 0 w 1707"/>
                <a:gd name="T43" fmla="*/ 0 h 1410"/>
                <a:gd name="T44" fmla="*/ 0 w 1707"/>
                <a:gd name="T45" fmla="*/ 0 h 14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07"/>
                <a:gd name="T70" fmla="*/ 0 h 1410"/>
                <a:gd name="T71" fmla="*/ 1707 w 1707"/>
                <a:gd name="T72" fmla="*/ 1410 h 14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07" h="1410">
                  <a:moveTo>
                    <a:pt x="1703" y="0"/>
                  </a:moveTo>
                  <a:lnTo>
                    <a:pt x="1476" y="9"/>
                  </a:lnTo>
                  <a:lnTo>
                    <a:pt x="1249" y="43"/>
                  </a:lnTo>
                  <a:lnTo>
                    <a:pt x="1027" y="96"/>
                  </a:lnTo>
                  <a:lnTo>
                    <a:pt x="811" y="174"/>
                  </a:lnTo>
                  <a:lnTo>
                    <a:pt x="600" y="270"/>
                  </a:lnTo>
                  <a:lnTo>
                    <a:pt x="397" y="389"/>
                  </a:lnTo>
                  <a:lnTo>
                    <a:pt x="206" y="532"/>
                  </a:lnTo>
                  <a:lnTo>
                    <a:pt x="26" y="695"/>
                  </a:lnTo>
                  <a:lnTo>
                    <a:pt x="0" y="723"/>
                  </a:lnTo>
                  <a:lnTo>
                    <a:pt x="687" y="1410"/>
                  </a:lnTo>
                  <a:lnTo>
                    <a:pt x="695" y="1398"/>
                  </a:lnTo>
                  <a:lnTo>
                    <a:pt x="804" y="1301"/>
                  </a:lnTo>
                  <a:lnTo>
                    <a:pt x="920" y="1216"/>
                  </a:lnTo>
                  <a:lnTo>
                    <a:pt x="1042" y="1144"/>
                  </a:lnTo>
                  <a:lnTo>
                    <a:pt x="1167" y="1086"/>
                  </a:lnTo>
                  <a:lnTo>
                    <a:pt x="1299" y="1041"/>
                  </a:lnTo>
                  <a:lnTo>
                    <a:pt x="1432" y="1009"/>
                  </a:lnTo>
                  <a:lnTo>
                    <a:pt x="1567" y="989"/>
                  </a:lnTo>
                  <a:lnTo>
                    <a:pt x="1703" y="982"/>
                  </a:lnTo>
                  <a:lnTo>
                    <a:pt x="1707" y="982"/>
                  </a:lnTo>
                  <a:lnTo>
                    <a:pt x="1707" y="1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00A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974770" y="1974851"/>
              <a:ext cx="542279" cy="447675"/>
            </a:xfrm>
            <a:custGeom>
              <a:avLst/>
              <a:gdLst>
                <a:gd name="T0" fmla="*/ 0 w 1707"/>
                <a:gd name="T1" fmla="*/ 0 h 1410"/>
                <a:gd name="T2" fmla="*/ 0 w 1707"/>
                <a:gd name="T3" fmla="*/ 0 h 1410"/>
                <a:gd name="T4" fmla="*/ 0 w 1707"/>
                <a:gd name="T5" fmla="*/ 0 h 1410"/>
                <a:gd name="T6" fmla="*/ 0 w 1707"/>
                <a:gd name="T7" fmla="*/ 0 h 1410"/>
                <a:gd name="T8" fmla="*/ 0 w 1707"/>
                <a:gd name="T9" fmla="*/ 0 h 1410"/>
                <a:gd name="T10" fmla="*/ 0 w 1707"/>
                <a:gd name="T11" fmla="*/ 0 h 1410"/>
                <a:gd name="T12" fmla="*/ 0 w 1707"/>
                <a:gd name="T13" fmla="*/ 0 h 1410"/>
                <a:gd name="T14" fmla="*/ 0 w 1707"/>
                <a:gd name="T15" fmla="*/ 0 h 1410"/>
                <a:gd name="T16" fmla="*/ 0 w 1707"/>
                <a:gd name="T17" fmla="*/ 0 h 1410"/>
                <a:gd name="T18" fmla="*/ 0 w 1707"/>
                <a:gd name="T19" fmla="*/ 0 h 1410"/>
                <a:gd name="T20" fmla="*/ 0 w 1707"/>
                <a:gd name="T21" fmla="*/ 0 h 1410"/>
                <a:gd name="T22" fmla="*/ 0 w 1707"/>
                <a:gd name="T23" fmla="*/ 0 h 1410"/>
                <a:gd name="T24" fmla="*/ 0 w 1707"/>
                <a:gd name="T25" fmla="*/ 0 h 1410"/>
                <a:gd name="T26" fmla="*/ 0 w 1707"/>
                <a:gd name="T27" fmla="*/ 0 h 1410"/>
                <a:gd name="T28" fmla="*/ 0 w 1707"/>
                <a:gd name="T29" fmla="*/ 0 h 1410"/>
                <a:gd name="T30" fmla="*/ 0 w 1707"/>
                <a:gd name="T31" fmla="*/ 0 h 1410"/>
                <a:gd name="T32" fmla="*/ 0 w 1707"/>
                <a:gd name="T33" fmla="*/ 0 h 1410"/>
                <a:gd name="T34" fmla="*/ 0 w 1707"/>
                <a:gd name="T35" fmla="*/ 0 h 1410"/>
                <a:gd name="T36" fmla="*/ 0 w 1707"/>
                <a:gd name="T37" fmla="*/ 0 h 1410"/>
                <a:gd name="T38" fmla="*/ 0 w 1707"/>
                <a:gd name="T39" fmla="*/ 0 h 1410"/>
                <a:gd name="T40" fmla="*/ 0 w 1707"/>
                <a:gd name="T41" fmla="*/ 0 h 1410"/>
                <a:gd name="T42" fmla="*/ 0 w 1707"/>
                <a:gd name="T43" fmla="*/ 0 h 1410"/>
                <a:gd name="T44" fmla="*/ 0 w 1707"/>
                <a:gd name="T45" fmla="*/ 0 h 14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07"/>
                <a:gd name="T70" fmla="*/ 0 h 1410"/>
                <a:gd name="T71" fmla="*/ 1707 w 1707"/>
                <a:gd name="T72" fmla="*/ 1410 h 14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07" h="1410">
                  <a:moveTo>
                    <a:pt x="1703" y="0"/>
                  </a:moveTo>
                  <a:lnTo>
                    <a:pt x="1476" y="9"/>
                  </a:lnTo>
                  <a:lnTo>
                    <a:pt x="1249" y="43"/>
                  </a:lnTo>
                  <a:lnTo>
                    <a:pt x="1027" y="96"/>
                  </a:lnTo>
                  <a:lnTo>
                    <a:pt x="811" y="174"/>
                  </a:lnTo>
                  <a:lnTo>
                    <a:pt x="600" y="270"/>
                  </a:lnTo>
                  <a:lnTo>
                    <a:pt x="397" y="389"/>
                  </a:lnTo>
                  <a:lnTo>
                    <a:pt x="206" y="532"/>
                  </a:lnTo>
                  <a:lnTo>
                    <a:pt x="26" y="695"/>
                  </a:lnTo>
                  <a:lnTo>
                    <a:pt x="0" y="723"/>
                  </a:lnTo>
                  <a:lnTo>
                    <a:pt x="687" y="1410"/>
                  </a:lnTo>
                  <a:lnTo>
                    <a:pt x="695" y="1398"/>
                  </a:lnTo>
                  <a:lnTo>
                    <a:pt x="804" y="1301"/>
                  </a:lnTo>
                  <a:lnTo>
                    <a:pt x="920" y="1216"/>
                  </a:lnTo>
                  <a:lnTo>
                    <a:pt x="1042" y="1144"/>
                  </a:lnTo>
                  <a:lnTo>
                    <a:pt x="1167" y="1086"/>
                  </a:lnTo>
                  <a:lnTo>
                    <a:pt x="1299" y="1041"/>
                  </a:lnTo>
                  <a:lnTo>
                    <a:pt x="1432" y="1009"/>
                  </a:lnTo>
                  <a:lnTo>
                    <a:pt x="1567" y="989"/>
                  </a:lnTo>
                  <a:lnTo>
                    <a:pt x="1703" y="982"/>
                  </a:lnTo>
                  <a:lnTo>
                    <a:pt x="1707" y="982"/>
                  </a:lnTo>
                  <a:lnTo>
                    <a:pt x="1707" y="1"/>
                  </a:lnTo>
                  <a:lnTo>
                    <a:pt x="170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445212" y="2530476"/>
              <a:ext cx="442093" cy="544513"/>
            </a:xfrm>
            <a:custGeom>
              <a:avLst/>
              <a:gdLst>
                <a:gd name="T0" fmla="*/ 0 w 1393"/>
                <a:gd name="T1" fmla="*/ 0 h 1719"/>
                <a:gd name="T2" fmla="*/ 0 w 1393"/>
                <a:gd name="T3" fmla="*/ 0 h 1719"/>
                <a:gd name="T4" fmla="*/ 0 w 1393"/>
                <a:gd name="T5" fmla="*/ 0 h 1719"/>
                <a:gd name="T6" fmla="*/ 0 w 1393"/>
                <a:gd name="T7" fmla="*/ 0 h 1719"/>
                <a:gd name="T8" fmla="*/ 0 w 1393"/>
                <a:gd name="T9" fmla="*/ 0 h 1719"/>
                <a:gd name="T10" fmla="*/ 0 w 1393"/>
                <a:gd name="T11" fmla="*/ 0 h 1719"/>
                <a:gd name="T12" fmla="*/ 0 w 1393"/>
                <a:gd name="T13" fmla="*/ 0 h 1719"/>
                <a:gd name="T14" fmla="*/ 0 w 1393"/>
                <a:gd name="T15" fmla="*/ 0 h 1719"/>
                <a:gd name="T16" fmla="*/ 0 w 1393"/>
                <a:gd name="T17" fmla="*/ 0 h 1719"/>
                <a:gd name="T18" fmla="*/ 0 w 1393"/>
                <a:gd name="T19" fmla="*/ 0 h 1719"/>
                <a:gd name="T20" fmla="*/ 0 w 1393"/>
                <a:gd name="T21" fmla="*/ 0 h 1719"/>
                <a:gd name="T22" fmla="*/ 0 w 1393"/>
                <a:gd name="T23" fmla="*/ 0 h 1719"/>
                <a:gd name="T24" fmla="*/ 0 w 1393"/>
                <a:gd name="T25" fmla="*/ 0 h 1719"/>
                <a:gd name="T26" fmla="*/ 0 w 1393"/>
                <a:gd name="T27" fmla="*/ 0 h 1719"/>
                <a:gd name="T28" fmla="*/ 0 w 1393"/>
                <a:gd name="T29" fmla="*/ 0 h 1719"/>
                <a:gd name="T30" fmla="*/ 0 w 1393"/>
                <a:gd name="T31" fmla="*/ 0 h 1719"/>
                <a:gd name="T32" fmla="*/ 0 w 1393"/>
                <a:gd name="T33" fmla="*/ 0 h 1719"/>
                <a:gd name="T34" fmla="*/ 0 w 1393"/>
                <a:gd name="T35" fmla="*/ 0 h 1719"/>
                <a:gd name="T36" fmla="*/ 0 w 1393"/>
                <a:gd name="T37" fmla="*/ 0 h 1719"/>
                <a:gd name="T38" fmla="*/ 0 w 1393"/>
                <a:gd name="T39" fmla="*/ 0 h 1719"/>
                <a:gd name="T40" fmla="*/ 0 w 1393"/>
                <a:gd name="T41" fmla="*/ 0 h 1719"/>
                <a:gd name="T42" fmla="*/ 0 w 1393"/>
                <a:gd name="T43" fmla="*/ 0 h 1719"/>
                <a:gd name="T44" fmla="*/ 0 w 1393"/>
                <a:gd name="T45" fmla="*/ 0 h 17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93"/>
                <a:gd name="T70" fmla="*/ 0 h 1719"/>
                <a:gd name="T71" fmla="*/ 1393 w 1393"/>
                <a:gd name="T72" fmla="*/ 1719 h 17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93" h="1719">
                  <a:moveTo>
                    <a:pt x="695" y="3"/>
                  </a:moveTo>
                  <a:lnTo>
                    <a:pt x="541" y="171"/>
                  </a:lnTo>
                  <a:lnTo>
                    <a:pt x="405" y="354"/>
                  </a:lnTo>
                  <a:lnTo>
                    <a:pt x="286" y="550"/>
                  </a:lnTo>
                  <a:lnTo>
                    <a:pt x="188" y="757"/>
                  </a:lnTo>
                  <a:lnTo>
                    <a:pt x="107" y="975"/>
                  </a:lnTo>
                  <a:lnTo>
                    <a:pt x="48" y="1202"/>
                  </a:lnTo>
                  <a:lnTo>
                    <a:pt x="13" y="1438"/>
                  </a:lnTo>
                  <a:lnTo>
                    <a:pt x="0" y="1680"/>
                  </a:lnTo>
                  <a:lnTo>
                    <a:pt x="2" y="1719"/>
                  </a:lnTo>
                  <a:lnTo>
                    <a:pt x="973" y="1719"/>
                  </a:lnTo>
                  <a:lnTo>
                    <a:pt x="972" y="1705"/>
                  </a:lnTo>
                  <a:lnTo>
                    <a:pt x="980" y="1559"/>
                  </a:lnTo>
                  <a:lnTo>
                    <a:pt x="1001" y="1417"/>
                  </a:lnTo>
                  <a:lnTo>
                    <a:pt x="1036" y="1281"/>
                  </a:lnTo>
                  <a:lnTo>
                    <a:pt x="1084" y="1151"/>
                  </a:lnTo>
                  <a:lnTo>
                    <a:pt x="1145" y="1025"/>
                  </a:lnTo>
                  <a:lnTo>
                    <a:pt x="1217" y="908"/>
                  </a:lnTo>
                  <a:lnTo>
                    <a:pt x="1298" y="799"/>
                  </a:lnTo>
                  <a:lnTo>
                    <a:pt x="1390" y="698"/>
                  </a:lnTo>
                  <a:lnTo>
                    <a:pt x="1393" y="695"/>
                  </a:lnTo>
                  <a:lnTo>
                    <a:pt x="699" y="0"/>
                  </a:lnTo>
                  <a:lnTo>
                    <a:pt x="695" y="3"/>
                  </a:lnTo>
                  <a:close/>
                </a:path>
              </a:pathLst>
            </a:custGeom>
            <a:solidFill>
              <a:srgbClr val="00A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1445212" y="2530476"/>
              <a:ext cx="442093" cy="544513"/>
            </a:xfrm>
            <a:custGeom>
              <a:avLst/>
              <a:gdLst>
                <a:gd name="T0" fmla="*/ 0 w 1393"/>
                <a:gd name="T1" fmla="*/ 0 h 1719"/>
                <a:gd name="T2" fmla="*/ 0 w 1393"/>
                <a:gd name="T3" fmla="*/ 0 h 1719"/>
                <a:gd name="T4" fmla="*/ 0 w 1393"/>
                <a:gd name="T5" fmla="*/ 0 h 1719"/>
                <a:gd name="T6" fmla="*/ 0 w 1393"/>
                <a:gd name="T7" fmla="*/ 0 h 1719"/>
                <a:gd name="T8" fmla="*/ 0 w 1393"/>
                <a:gd name="T9" fmla="*/ 0 h 1719"/>
                <a:gd name="T10" fmla="*/ 0 w 1393"/>
                <a:gd name="T11" fmla="*/ 0 h 1719"/>
                <a:gd name="T12" fmla="*/ 0 w 1393"/>
                <a:gd name="T13" fmla="*/ 0 h 1719"/>
                <a:gd name="T14" fmla="*/ 0 w 1393"/>
                <a:gd name="T15" fmla="*/ 0 h 1719"/>
                <a:gd name="T16" fmla="*/ 0 w 1393"/>
                <a:gd name="T17" fmla="*/ 0 h 1719"/>
                <a:gd name="T18" fmla="*/ 0 w 1393"/>
                <a:gd name="T19" fmla="*/ 0 h 1719"/>
                <a:gd name="T20" fmla="*/ 0 w 1393"/>
                <a:gd name="T21" fmla="*/ 0 h 1719"/>
                <a:gd name="T22" fmla="*/ 0 w 1393"/>
                <a:gd name="T23" fmla="*/ 0 h 1719"/>
                <a:gd name="T24" fmla="*/ 0 w 1393"/>
                <a:gd name="T25" fmla="*/ 0 h 1719"/>
                <a:gd name="T26" fmla="*/ 0 w 1393"/>
                <a:gd name="T27" fmla="*/ 0 h 1719"/>
                <a:gd name="T28" fmla="*/ 0 w 1393"/>
                <a:gd name="T29" fmla="*/ 0 h 1719"/>
                <a:gd name="T30" fmla="*/ 0 w 1393"/>
                <a:gd name="T31" fmla="*/ 0 h 1719"/>
                <a:gd name="T32" fmla="*/ 0 w 1393"/>
                <a:gd name="T33" fmla="*/ 0 h 1719"/>
                <a:gd name="T34" fmla="*/ 0 w 1393"/>
                <a:gd name="T35" fmla="*/ 0 h 1719"/>
                <a:gd name="T36" fmla="*/ 0 w 1393"/>
                <a:gd name="T37" fmla="*/ 0 h 1719"/>
                <a:gd name="T38" fmla="*/ 0 w 1393"/>
                <a:gd name="T39" fmla="*/ 0 h 1719"/>
                <a:gd name="T40" fmla="*/ 0 w 1393"/>
                <a:gd name="T41" fmla="*/ 0 h 1719"/>
                <a:gd name="T42" fmla="*/ 0 w 1393"/>
                <a:gd name="T43" fmla="*/ 0 h 1719"/>
                <a:gd name="T44" fmla="*/ 0 w 1393"/>
                <a:gd name="T45" fmla="*/ 0 h 17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93"/>
                <a:gd name="T70" fmla="*/ 0 h 1719"/>
                <a:gd name="T71" fmla="*/ 1393 w 1393"/>
                <a:gd name="T72" fmla="*/ 1719 h 17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93" h="1719">
                  <a:moveTo>
                    <a:pt x="695" y="3"/>
                  </a:moveTo>
                  <a:lnTo>
                    <a:pt x="541" y="171"/>
                  </a:lnTo>
                  <a:lnTo>
                    <a:pt x="405" y="354"/>
                  </a:lnTo>
                  <a:lnTo>
                    <a:pt x="286" y="550"/>
                  </a:lnTo>
                  <a:lnTo>
                    <a:pt x="188" y="757"/>
                  </a:lnTo>
                  <a:lnTo>
                    <a:pt x="107" y="975"/>
                  </a:lnTo>
                  <a:lnTo>
                    <a:pt x="48" y="1202"/>
                  </a:lnTo>
                  <a:lnTo>
                    <a:pt x="13" y="1438"/>
                  </a:lnTo>
                  <a:lnTo>
                    <a:pt x="0" y="1680"/>
                  </a:lnTo>
                  <a:lnTo>
                    <a:pt x="2" y="1719"/>
                  </a:lnTo>
                  <a:lnTo>
                    <a:pt x="973" y="1719"/>
                  </a:lnTo>
                  <a:lnTo>
                    <a:pt x="972" y="1705"/>
                  </a:lnTo>
                  <a:lnTo>
                    <a:pt x="980" y="1559"/>
                  </a:lnTo>
                  <a:lnTo>
                    <a:pt x="1001" y="1417"/>
                  </a:lnTo>
                  <a:lnTo>
                    <a:pt x="1036" y="1281"/>
                  </a:lnTo>
                  <a:lnTo>
                    <a:pt x="1084" y="1151"/>
                  </a:lnTo>
                  <a:lnTo>
                    <a:pt x="1145" y="1025"/>
                  </a:lnTo>
                  <a:lnTo>
                    <a:pt x="1217" y="908"/>
                  </a:lnTo>
                  <a:lnTo>
                    <a:pt x="1298" y="799"/>
                  </a:lnTo>
                  <a:lnTo>
                    <a:pt x="1390" y="698"/>
                  </a:lnTo>
                  <a:lnTo>
                    <a:pt x="1393" y="695"/>
                  </a:lnTo>
                  <a:lnTo>
                    <a:pt x="699" y="0"/>
                  </a:lnTo>
                  <a:lnTo>
                    <a:pt x="695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445212" y="3084513"/>
              <a:ext cx="442093" cy="546100"/>
            </a:xfrm>
            <a:custGeom>
              <a:avLst/>
              <a:gdLst>
                <a:gd name="T0" fmla="*/ 0 w 1393"/>
                <a:gd name="T1" fmla="*/ 0 h 1718"/>
                <a:gd name="T2" fmla="*/ 0 w 1393"/>
                <a:gd name="T3" fmla="*/ 0 h 1718"/>
                <a:gd name="T4" fmla="*/ 0 w 1393"/>
                <a:gd name="T5" fmla="*/ 0 h 1718"/>
                <a:gd name="T6" fmla="*/ 0 w 1393"/>
                <a:gd name="T7" fmla="*/ 0 h 1718"/>
                <a:gd name="T8" fmla="*/ 0 w 1393"/>
                <a:gd name="T9" fmla="*/ 0 h 1718"/>
                <a:gd name="T10" fmla="*/ 0 w 1393"/>
                <a:gd name="T11" fmla="*/ 0 h 1718"/>
                <a:gd name="T12" fmla="*/ 0 w 1393"/>
                <a:gd name="T13" fmla="*/ 0 h 1718"/>
                <a:gd name="T14" fmla="*/ 0 w 1393"/>
                <a:gd name="T15" fmla="*/ 0 h 1718"/>
                <a:gd name="T16" fmla="*/ 0 w 1393"/>
                <a:gd name="T17" fmla="*/ 0 h 1718"/>
                <a:gd name="T18" fmla="*/ 0 w 1393"/>
                <a:gd name="T19" fmla="*/ 0 h 1718"/>
                <a:gd name="T20" fmla="*/ 0 w 1393"/>
                <a:gd name="T21" fmla="*/ 0 h 1718"/>
                <a:gd name="T22" fmla="*/ 0 w 1393"/>
                <a:gd name="T23" fmla="*/ 0 h 1718"/>
                <a:gd name="T24" fmla="*/ 0 w 1393"/>
                <a:gd name="T25" fmla="*/ 0 h 1718"/>
                <a:gd name="T26" fmla="*/ 0 w 1393"/>
                <a:gd name="T27" fmla="*/ 0 h 1718"/>
                <a:gd name="T28" fmla="*/ 0 w 1393"/>
                <a:gd name="T29" fmla="*/ 0 h 1718"/>
                <a:gd name="T30" fmla="*/ 0 w 1393"/>
                <a:gd name="T31" fmla="*/ 0 h 1718"/>
                <a:gd name="T32" fmla="*/ 0 w 1393"/>
                <a:gd name="T33" fmla="*/ 0 h 1718"/>
                <a:gd name="T34" fmla="*/ 0 w 1393"/>
                <a:gd name="T35" fmla="*/ 0 h 1718"/>
                <a:gd name="T36" fmla="*/ 0 w 1393"/>
                <a:gd name="T37" fmla="*/ 0 h 1718"/>
                <a:gd name="T38" fmla="*/ 0 w 1393"/>
                <a:gd name="T39" fmla="*/ 0 h 1718"/>
                <a:gd name="T40" fmla="*/ 0 w 1393"/>
                <a:gd name="T41" fmla="*/ 0 h 1718"/>
                <a:gd name="T42" fmla="*/ 0 w 1393"/>
                <a:gd name="T43" fmla="*/ 0 h 1718"/>
                <a:gd name="T44" fmla="*/ 0 w 1393"/>
                <a:gd name="T45" fmla="*/ 0 h 17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93"/>
                <a:gd name="T70" fmla="*/ 0 h 1718"/>
                <a:gd name="T71" fmla="*/ 1393 w 1393"/>
                <a:gd name="T72" fmla="*/ 1718 h 17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93" h="1718">
                  <a:moveTo>
                    <a:pt x="695" y="1716"/>
                  </a:moveTo>
                  <a:lnTo>
                    <a:pt x="541" y="1547"/>
                  </a:lnTo>
                  <a:lnTo>
                    <a:pt x="405" y="1364"/>
                  </a:lnTo>
                  <a:lnTo>
                    <a:pt x="286" y="1169"/>
                  </a:lnTo>
                  <a:lnTo>
                    <a:pt x="188" y="961"/>
                  </a:lnTo>
                  <a:lnTo>
                    <a:pt x="107" y="744"/>
                  </a:lnTo>
                  <a:lnTo>
                    <a:pt x="48" y="517"/>
                  </a:lnTo>
                  <a:lnTo>
                    <a:pt x="13" y="280"/>
                  </a:lnTo>
                  <a:lnTo>
                    <a:pt x="0" y="38"/>
                  </a:lnTo>
                  <a:lnTo>
                    <a:pt x="2" y="0"/>
                  </a:lnTo>
                  <a:lnTo>
                    <a:pt x="973" y="0"/>
                  </a:lnTo>
                  <a:lnTo>
                    <a:pt x="972" y="14"/>
                  </a:lnTo>
                  <a:lnTo>
                    <a:pt x="980" y="159"/>
                  </a:lnTo>
                  <a:lnTo>
                    <a:pt x="1001" y="301"/>
                  </a:lnTo>
                  <a:lnTo>
                    <a:pt x="1036" y="437"/>
                  </a:lnTo>
                  <a:lnTo>
                    <a:pt x="1084" y="568"/>
                  </a:lnTo>
                  <a:lnTo>
                    <a:pt x="1145" y="694"/>
                  </a:lnTo>
                  <a:lnTo>
                    <a:pt x="1217" y="810"/>
                  </a:lnTo>
                  <a:lnTo>
                    <a:pt x="1298" y="920"/>
                  </a:lnTo>
                  <a:lnTo>
                    <a:pt x="1390" y="1021"/>
                  </a:lnTo>
                  <a:lnTo>
                    <a:pt x="1393" y="1023"/>
                  </a:lnTo>
                  <a:lnTo>
                    <a:pt x="699" y="1718"/>
                  </a:lnTo>
                  <a:lnTo>
                    <a:pt x="695" y="1716"/>
                  </a:lnTo>
                  <a:close/>
                </a:path>
              </a:pathLst>
            </a:custGeom>
            <a:solidFill>
              <a:srgbClr val="00A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1445212" y="3084513"/>
              <a:ext cx="442093" cy="546100"/>
            </a:xfrm>
            <a:custGeom>
              <a:avLst/>
              <a:gdLst>
                <a:gd name="T0" fmla="*/ 0 w 1393"/>
                <a:gd name="T1" fmla="*/ 0 h 1718"/>
                <a:gd name="T2" fmla="*/ 0 w 1393"/>
                <a:gd name="T3" fmla="*/ 0 h 1718"/>
                <a:gd name="T4" fmla="*/ 0 w 1393"/>
                <a:gd name="T5" fmla="*/ 0 h 1718"/>
                <a:gd name="T6" fmla="*/ 0 w 1393"/>
                <a:gd name="T7" fmla="*/ 0 h 1718"/>
                <a:gd name="T8" fmla="*/ 0 w 1393"/>
                <a:gd name="T9" fmla="*/ 0 h 1718"/>
                <a:gd name="T10" fmla="*/ 0 w 1393"/>
                <a:gd name="T11" fmla="*/ 0 h 1718"/>
                <a:gd name="T12" fmla="*/ 0 w 1393"/>
                <a:gd name="T13" fmla="*/ 0 h 1718"/>
                <a:gd name="T14" fmla="*/ 0 w 1393"/>
                <a:gd name="T15" fmla="*/ 0 h 1718"/>
                <a:gd name="T16" fmla="*/ 0 w 1393"/>
                <a:gd name="T17" fmla="*/ 0 h 1718"/>
                <a:gd name="T18" fmla="*/ 0 w 1393"/>
                <a:gd name="T19" fmla="*/ 0 h 1718"/>
                <a:gd name="T20" fmla="*/ 0 w 1393"/>
                <a:gd name="T21" fmla="*/ 0 h 1718"/>
                <a:gd name="T22" fmla="*/ 0 w 1393"/>
                <a:gd name="T23" fmla="*/ 0 h 1718"/>
                <a:gd name="T24" fmla="*/ 0 w 1393"/>
                <a:gd name="T25" fmla="*/ 0 h 1718"/>
                <a:gd name="T26" fmla="*/ 0 w 1393"/>
                <a:gd name="T27" fmla="*/ 0 h 1718"/>
                <a:gd name="T28" fmla="*/ 0 w 1393"/>
                <a:gd name="T29" fmla="*/ 0 h 1718"/>
                <a:gd name="T30" fmla="*/ 0 w 1393"/>
                <a:gd name="T31" fmla="*/ 0 h 1718"/>
                <a:gd name="T32" fmla="*/ 0 w 1393"/>
                <a:gd name="T33" fmla="*/ 0 h 1718"/>
                <a:gd name="T34" fmla="*/ 0 w 1393"/>
                <a:gd name="T35" fmla="*/ 0 h 1718"/>
                <a:gd name="T36" fmla="*/ 0 w 1393"/>
                <a:gd name="T37" fmla="*/ 0 h 1718"/>
                <a:gd name="T38" fmla="*/ 0 w 1393"/>
                <a:gd name="T39" fmla="*/ 0 h 1718"/>
                <a:gd name="T40" fmla="*/ 0 w 1393"/>
                <a:gd name="T41" fmla="*/ 0 h 1718"/>
                <a:gd name="T42" fmla="*/ 0 w 1393"/>
                <a:gd name="T43" fmla="*/ 0 h 1718"/>
                <a:gd name="T44" fmla="*/ 0 w 1393"/>
                <a:gd name="T45" fmla="*/ 0 h 17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93"/>
                <a:gd name="T70" fmla="*/ 0 h 1718"/>
                <a:gd name="T71" fmla="*/ 1393 w 1393"/>
                <a:gd name="T72" fmla="*/ 1718 h 17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93" h="1718">
                  <a:moveTo>
                    <a:pt x="695" y="1716"/>
                  </a:moveTo>
                  <a:lnTo>
                    <a:pt x="541" y="1547"/>
                  </a:lnTo>
                  <a:lnTo>
                    <a:pt x="405" y="1364"/>
                  </a:lnTo>
                  <a:lnTo>
                    <a:pt x="286" y="1169"/>
                  </a:lnTo>
                  <a:lnTo>
                    <a:pt x="188" y="961"/>
                  </a:lnTo>
                  <a:lnTo>
                    <a:pt x="107" y="744"/>
                  </a:lnTo>
                  <a:lnTo>
                    <a:pt x="48" y="517"/>
                  </a:lnTo>
                  <a:lnTo>
                    <a:pt x="13" y="280"/>
                  </a:lnTo>
                  <a:lnTo>
                    <a:pt x="0" y="38"/>
                  </a:lnTo>
                  <a:lnTo>
                    <a:pt x="2" y="0"/>
                  </a:lnTo>
                  <a:lnTo>
                    <a:pt x="973" y="0"/>
                  </a:lnTo>
                  <a:lnTo>
                    <a:pt x="972" y="14"/>
                  </a:lnTo>
                  <a:lnTo>
                    <a:pt x="980" y="159"/>
                  </a:lnTo>
                  <a:lnTo>
                    <a:pt x="1001" y="301"/>
                  </a:lnTo>
                  <a:lnTo>
                    <a:pt x="1036" y="437"/>
                  </a:lnTo>
                  <a:lnTo>
                    <a:pt x="1084" y="568"/>
                  </a:lnTo>
                  <a:lnTo>
                    <a:pt x="1145" y="694"/>
                  </a:lnTo>
                  <a:lnTo>
                    <a:pt x="1217" y="810"/>
                  </a:lnTo>
                  <a:lnTo>
                    <a:pt x="1298" y="920"/>
                  </a:lnTo>
                  <a:lnTo>
                    <a:pt x="1390" y="1021"/>
                  </a:lnTo>
                  <a:lnTo>
                    <a:pt x="1393" y="1023"/>
                  </a:lnTo>
                  <a:lnTo>
                    <a:pt x="699" y="1718"/>
                  </a:lnTo>
                  <a:lnTo>
                    <a:pt x="695" y="17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1825285" y="3576638"/>
              <a:ext cx="248081" cy="247650"/>
            </a:xfrm>
            <a:custGeom>
              <a:avLst/>
              <a:gdLst>
                <a:gd name="T0" fmla="*/ 0 w 780"/>
                <a:gd name="T1" fmla="*/ 0 h 780"/>
                <a:gd name="T2" fmla="*/ 0 w 780"/>
                <a:gd name="T3" fmla="*/ 0 h 780"/>
                <a:gd name="T4" fmla="*/ 0 w 780"/>
                <a:gd name="T5" fmla="*/ 0 h 780"/>
                <a:gd name="T6" fmla="*/ 0 w 780"/>
                <a:gd name="T7" fmla="*/ 0 h 780"/>
                <a:gd name="T8" fmla="*/ 0 w 780"/>
                <a:gd name="T9" fmla="*/ 0 h 780"/>
                <a:gd name="T10" fmla="*/ 0 w 780"/>
                <a:gd name="T11" fmla="*/ 0 h 780"/>
                <a:gd name="T12" fmla="*/ 0 w 780"/>
                <a:gd name="T13" fmla="*/ 0 h 780"/>
                <a:gd name="T14" fmla="*/ 0 w 780"/>
                <a:gd name="T15" fmla="*/ 0 h 780"/>
                <a:gd name="T16" fmla="*/ 0 w 780"/>
                <a:gd name="T17" fmla="*/ 0 h 780"/>
                <a:gd name="T18" fmla="*/ 0 w 780"/>
                <a:gd name="T19" fmla="*/ 0 h 780"/>
                <a:gd name="T20" fmla="*/ 0 w 780"/>
                <a:gd name="T21" fmla="*/ 0 h 780"/>
                <a:gd name="T22" fmla="*/ 0 w 780"/>
                <a:gd name="T23" fmla="*/ 0 h 780"/>
                <a:gd name="T24" fmla="*/ 0 w 780"/>
                <a:gd name="T25" fmla="*/ 0 h 780"/>
                <a:gd name="T26" fmla="*/ 0 w 780"/>
                <a:gd name="T27" fmla="*/ 0 h 780"/>
                <a:gd name="T28" fmla="*/ 0 w 780"/>
                <a:gd name="T29" fmla="*/ 0 h 780"/>
                <a:gd name="T30" fmla="*/ 0 w 780"/>
                <a:gd name="T31" fmla="*/ 0 h 780"/>
                <a:gd name="T32" fmla="*/ 0 w 780"/>
                <a:gd name="T33" fmla="*/ 0 h 780"/>
                <a:gd name="T34" fmla="*/ 0 w 780"/>
                <a:gd name="T35" fmla="*/ 0 h 780"/>
                <a:gd name="T36" fmla="*/ 0 w 780"/>
                <a:gd name="T37" fmla="*/ 0 h 780"/>
                <a:gd name="T38" fmla="*/ 0 w 780"/>
                <a:gd name="T39" fmla="*/ 0 h 780"/>
                <a:gd name="T40" fmla="*/ 0 w 780"/>
                <a:gd name="T41" fmla="*/ 0 h 780"/>
                <a:gd name="T42" fmla="*/ 0 w 780"/>
                <a:gd name="T43" fmla="*/ 0 h 780"/>
                <a:gd name="T44" fmla="*/ 0 w 780"/>
                <a:gd name="T45" fmla="*/ 0 h 780"/>
                <a:gd name="T46" fmla="*/ 0 w 780"/>
                <a:gd name="T47" fmla="*/ 0 h 780"/>
                <a:gd name="T48" fmla="*/ 0 w 780"/>
                <a:gd name="T49" fmla="*/ 0 h 780"/>
                <a:gd name="T50" fmla="*/ 0 w 780"/>
                <a:gd name="T51" fmla="*/ 0 h 780"/>
                <a:gd name="T52" fmla="*/ 0 w 780"/>
                <a:gd name="T53" fmla="*/ 0 h 780"/>
                <a:gd name="T54" fmla="*/ 0 w 780"/>
                <a:gd name="T55" fmla="*/ 0 h 780"/>
                <a:gd name="T56" fmla="*/ 0 w 780"/>
                <a:gd name="T57" fmla="*/ 0 h 780"/>
                <a:gd name="T58" fmla="*/ 0 w 780"/>
                <a:gd name="T59" fmla="*/ 0 h 780"/>
                <a:gd name="T60" fmla="*/ 0 w 780"/>
                <a:gd name="T61" fmla="*/ 0 h 780"/>
                <a:gd name="T62" fmla="*/ 0 w 780"/>
                <a:gd name="T63" fmla="*/ 0 h 780"/>
                <a:gd name="T64" fmla="*/ 0 w 780"/>
                <a:gd name="T65" fmla="*/ 0 h 780"/>
                <a:gd name="T66" fmla="*/ 0 w 780"/>
                <a:gd name="T67" fmla="*/ 0 h 780"/>
                <a:gd name="T68" fmla="*/ 0 w 780"/>
                <a:gd name="T69" fmla="*/ 0 h 780"/>
                <a:gd name="T70" fmla="*/ 0 w 780"/>
                <a:gd name="T71" fmla="*/ 0 h 780"/>
                <a:gd name="T72" fmla="*/ 0 w 780"/>
                <a:gd name="T73" fmla="*/ 0 h 780"/>
                <a:gd name="T74" fmla="*/ 0 w 780"/>
                <a:gd name="T75" fmla="*/ 0 h 780"/>
                <a:gd name="T76" fmla="*/ 0 w 780"/>
                <a:gd name="T77" fmla="*/ 0 h 780"/>
                <a:gd name="T78" fmla="*/ 0 w 780"/>
                <a:gd name="T79" fmla="*/ 0 h 780"/>
                <a:gd name="T80" fmla="*/ 0 w 780"/>
                <a:gd name="T81" fmla="*/ 0 h 780"/>
                <a:gd name="T82" fmla="*/ 0 w 780"/>
                <a:gd name="T83" fmla="*/ 0 h 780"/>
                <a:gd name="T84" fmla="*/ 0 w 780"/>
                <a:gd name="T85" fmla="*/ 0 h 780"/>
                <a:gd name="T86" fmla="*/ 0 w 780"/>
                <a:gd name="T87" fmla="*/ 0 h 780"/>
                <a:gd name="T88" fmla="*/ 0 w 780"/>
                <a:gd name="T89" fmla="*/ 0 h 780"/>
                <a:gd name="T90" fmla="*/ 0 w 780"/>
                <a:gd name="T91" fmla="*/ 0 h 780"/>
                <a:gd name="T92" fmla="*/ 0 w 780"/>
                <a:gd name="T93" fmla="*/ 0 h 780"/>
                <a:gd name="T94" fmla="*/ 0 w 780"/>
                <a:gd name="T95" fmla="*/ 0 h 780"/>
                <a:gd name="T96" fmla="*/ 0 w 780"/>
                <a:gd name="T97" fmla="*/ 0 h 780"/>
                <a:gd name="T98" fmla="*/ 0 w 780"/>
                <a:gd name="T99" fmla="*/ 0 h 780"/>
                <a:gd name="T100" fmla="*/ 0 w 780"/>
                <a:gd name="T101" fmla="*/ 0 h 780"/>
                <a:gd name="T102" fmla="*/ 0 w 780"/>
                <a:gd name="T103" fmla="*/ 0 h 780"/>
                <a:gd name="T104" fmla="*/ 0 w 780"/>
                <a:gd name="T105" fmla="*/ 0 h 780"/>
                <a:gd name="T106" fmla="*/ 0 w 780"/>
                <a:gd name="T107" fmla="*/ 0 h 780"/>
                <a:gd name="T108" fmla="*/ 0 w 780"/>
                <a:gd name="T109" fmla="*/ 0 h 780"/>
                <a:gd name="T110" fmla="*/ 0 w 780"/>
                <a:gd name="T111" fmla="*/ 0 h 780"/>
                <a:gd name="T112" fmla="*/ 0 w 780"/>
                <a:gd name="T113" fmla="*/ 0 h 780"/>
                <a:gd name="T114" fmla="*/ 0 w 780"/>
                <a:gd name="T115" fmla="*/ 0 h 780"/>
                <a:gd name="T116" fmla="*/ 0 w 780"/>
                <a:gd name="T117" fmla="*/ 0 h 780"/>
                <a:gd name="T118" fmla="*/ 0 w 780"/>
                <a:gd name="T119" fmla="*/ 0 h 780"/>
                <a:gd name="T120" fmla="*/ 0 w 780"/>
                <a:gd name="T121" fmla="*/ 0 h 780"/>
                <a:gd name="T122" fmla="*/ 0 w 780"/>
                <a:gd name="T123" fmla="*/ 0 h 780"/>
                <a:gd name="T124" fmla="*/ 0 w 780"/>
                <a:gd name="T125" fmla="*/ 0 h 7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0"/>
                <a:gd name="T190" fmla="*/ 0 h 780"/>
                <a:gd name="T191" fmla="*/ 780 w 780"/>
                <a:gd name="T192" fmla="*/ 780 h 7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0" h="780">
                  <a:moveTo>
                    <a:pt x="19" y="761"/>
                  </a:moveTo>
                  <a:lnTo>
                    <a:pt x="14" y="754"/>
                  </a:lnTo>
                  <a:lnTo>
                    <a:pt x="9" y="745"/>
                  </a:lnTo>
                  <a:lnTo>
                    <a:pt x="5" y="737"/>
                  </a:lnTo>
                  <a:lnTo>
                    <a:pt x="2" y="728"/>
                  </a:lnTo>
                  <a:lnTo>
                    <a:pt x="1" y="718"/>
                  </a:lnTo>
                  <a:lnTo>
                    <a:pt x="0" y="707"/>
                  </a:lnTo>
                  <a:lnTo>
                    <a:pt x="1" y="684"/>
                  </a:lnTo>
                  <a:lnTo>
                    <a:pt x="5" y="657"/>
                  </a:lnTo>
                  <a:lnTo>
                    <a:pt x="14" y="628"/>
                  </a:lnTo>
                  <a:lnTo>
                    <a:pt x="25" y="598"/>
                  </a:lnTo>
                  <a:lnTo>
                    <a:pt x="40" y="565"/>
                  </a:lnTo>
                  <a:lnTo>
                    <a:pt x="80" y="495"/>
                  </a:lnTo>
                  <a:lnTo>
                    <a:pt x="131" y="421"/>
                  </a:lnTo>
                  <a:lnTo>
                    <a:pt x="194" y="344"/>
                  </a:lnTo>
                  <a:lnTo>
                    <a:pt x="266" y="267"/>
                  </a:lnTo>
                  <a:lnTo>
                    <a:pt x="343" y="195"/>
                  </a:lnTo>
                  <a:lnTo>
                    <a:pt x="420" y="132"/>
                  </a:lnTo>
                  <a:lnTo>
                    <a:pt x="494" y="81"/>
                  </a:lnTo>
                  <a:lnTo>
                    <a:pt x="529" y="60"/>
                  </a:lnTo>
                  <a:lnTo>
                    <a:pt x="564" y="41"/>
                  </a:lnTo>
                  <a:lnTo>
                    <a:pt x="597" y="26"/>
                  </a:lnTo>
                  <a:lnTo>
                    <a:pt x="627" y="14"/>
                  </a:lnTo>
                  <a:lnTo>
                    <a:pt x="656" y="6"/>
                  </a:lnTo>
                  <a:lnTo>
                    <a:pt x="683" y="0"/>
                  </a:lnTo>
                  <a:lnTo>
                    <a:pt x="706" y="0"/>
                  </a:lnTo>
                  <a:lnTo>
                    <a:pt x="717" y="0"/>
                  </a:lnTo>
                  <a:lnTo>
                    <a:pt x="727" y="3"/>
                  </a:lnTo>
                  <a:lnTo>
                    <a:pt x="737" y="5"/>
                  </a:lnTo>
                  <a:lnTo>
                    <a:pt x="745" y="10"/>
                  </a:lnTo>
                  <a:lnTo>
                    <a:pt x="753" y="14"/>
                  </a:lnTo>
                  <a:lnTo>
                    <a:pt x="760" y="20"/>
                  </a:lnTo>
                  <a:lnTo>
                    <a:pt x="766" y="27"/>
                  </a:lnTo>
                  <a:lnTo>
                    <a:pt x="770" y="35"/>
                  </a:lnTo>
                  <a:lnTo>
                    <a:pt x="775" y="43"/>
                  </a:lnTo>
                  <a:lnTo>
                    <a:pt x="777" y="53"/>
                  </a:lnTo>
                  <a:lnTo>
                    <a:pt x="780" y="63"/>
                  </a:lnTo>
                  <a:lnTo>
                    <a:pt x="780" y="74"/>
                  </a:lnTo>
                  <a:lnTo>
                    <a:pt x="780" y="98"/>
                  </a:lnTo>
                  <a:lnTo>
                    <a:pt x="774" y="124"/>
                  </a:lnTo>
                  <a:lnTo>
                    <a:pt x="766" y="153"/>
                  </a:lnTo>
                  <a:lnTo>
                    <a:pt x="754" y="183"/>
                  </a:lnTo>
                  <a:lnTo>
                    <a:pt x="739" y="217"/>
                  </a:lnTo>
                  <a:lnTo>
                    <a:pt x="720" y="251"/>
                  </a:lnTo>
                  <a:lnTo>
                    <a:pt x="699" y="286"/>
                  </a:lnTo>
                  <a:lnTo>
                    <a:pt x="648" y="360"/>
                  </a:lnTo>
                  <a:lnTo>
                    <a:pt x="585" y="437"/>
                  </a:lnTo>
                  <a:lnTo>
                    <a:pt x="513" y="514"/>
                  </a:lnTo>
                  <a:lnTo>
                    <a:pt x="436" y="586"/>
                  </a:lnTo>
                  <a:lnTo>
                    <a:pt x="359" y="648"/>
                  </a:lnTo>
                  <a:lnTo>
                    <a:pt x="285" y="700"/>
                  </a:lnTo>
                  <a:lnTo>
                    <a:pt x="215" y="740"/>
                  </a:lnTo>
                  <a:lnTo>
                    <a:pt x="182" y="755"/>
                  </a:lnTo>
                  <a:lnTo>
                    <a:pt x="151" y="766"/>
                  </a:lnTo>
                  <a:lnTo>
                    <a:pt x="123" y="775"/>
                  </a:lnTo>
                  <a:lnTo>
                    <a:pt x="96" y="779"/>
                  </a:lnTo>
                  <a:lnTo>
                    <a:pt x="73" y="780"/>
                  </a:lnTo>
                  <a:lnTo>
                    <a:pt x="61" y="780"/>
                  </a:lnTo>
                  <a:lnTo>
                    <a:pt x="52" y="778"/>
                  </a:lnTo>
                  <a:lnTo>
                    <a:pt x="43" y="776"/>
                  </a:lnTo>
                  <a:lnTo>
                    <a:pt x="33" y="771"/>
                  </a:lnTo>
                  <a:lnTo>
                    <a:pt x="26" y="766"/>
                  </a:lnTo>
                  <a:lnTo>
                    <a:pt x="19" y="761"/>
                  </a:lnTo>
                  <a:close/>
                </a:path>
              </a:pathLst>
            </a:custGeom>
            <a:solidFill>
              <a:srgbClr val="E6E6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1823695" y="3576638"/>
              <a:ext cx="249671" cy="247650"/>
            </a:xfrm>
            <a:custGeom>
              <a:avLst/>
              <a:gdLst>
                <a:gd name="T0" fmla="*/ 0 w 782"/>
                <a:gd name="T1" fmla="*/ 0 h 782"/>
                <a:gd name="T2" fmla="*/ 0 w 782"/>
                <a:gd name="T3" fmla="*/ 0 h 782"/>
                <a:gd name="T4" fmla="*/ 0 w 782"/>
                <a:gd name="T5" fmla="*/ 0 h 782"/>
                <a:gd name="T6" fmla="*/ 0 w 782"/>
                <a:gd name="T7" fmla="*/ 0 h 782"/>
                <a:gd name="T8" fmla="*/ 0 w 782"/>
                <a:gd name="T9" fmla="*/ 0 h 782"/>
                <a:gd name="T10" fmla="*/ 0 w 782"/>
                <a:gd name="T11" fmla="*/ 0 h 782"/>
                <a:gd name="T12" fmla="*/ 0 w 782"/>
                <a:gd name="T13" fmla="*/ 0 h 782"/>
                <a:gd name="T14" fmla="*/ 0 w 782"/>
                <a:gd name="T15" fmla="*/ 0 h 782"/>
                <a:gd name="T16" fmla="*/ 0 w 782"/>
                <a:gd name="T17" fmla="*/ 0 h 782"/>
                <a:gd name="T18" fmla="*/ 0 w 782"/>
                <a:gd name="T19" fmla="*/ 0 h 782"/>
                <a:gd name="T20" fmla="*/ 0 w 782"/>
                <a:gd name="T21" fmla="*/ 0 h 782"/>
                <a:gd name="T22" fmla="*/ 0 w 782"/>
                <a:gd name="T23" fmla="*/ 0 h 782"/>
                <a:gd name="T24" fmla="*/ 0 w 782"/>
                <a:gd name="T25" fmla="*/ 0 h 782"/>
                <a:gd name="T26" fmla="*/ 0 w 782"/>
                <a:gd name="T27" fmla="*/ 0 h 782"/>
                <a:gd name="T28" fmla="*/ 0 w 782"/>
                <a:gd name="T29" fmla="*/ 0 h 782"/>
                <a:gd name="T30" fmla="*/ 0 w 782"/>
                <a:gd name="T31" fmla="*/ 0 h 782"/>
                <a:gd name="T32" fmla="*/ 0 w 782"/>
                <a:gd name="T33" fmla="*/ 0 h 782"/>
                <a:gd name="T34" fmla="*/ 0 w 782"/>
                <a:gd name="T35" fmla="*/ 0 h 782"/>
                <a:gd name="T36" fmla="*/ 0 w 782"/>
                <a:gd name="T37" fmla="*/ 0 h 782"/>
                <a:gd name="T38" fmla="*/ 0 w 782"/>
                <a:gd name="T39" fmla="*/ 0 h 782"/>
                <a:gd name="T40" fmla="*/ 0 w 782"/>
                <a:gd name="T41" fmla="*/ 0 h 782"/>
                <a:gd name="T42" fmla="*/ 0 w 782"/>
                <a:gd name="T43" fmla="*/ 0 h 782"/>
                <a:gd name="T44" fmla="*/ 0 w 782"/>
                <a:gd name="T45" fmla="*/ 0 h 782"/>
                <a:gd name="T46" fmla="*/ 0 w 782"/>
                <a:gd name="T47" fmla="*/ 0 h 782"/>
                <a:gd name="T48" fmla="*/ 0 w 782"/>
                <a:gd name="T49" fmla="*/ 0 h 782"/>
                <a:gd name="T50" fmla="*/ 0 w 782"/>
                <a:gd name="T51" fmla="*/ 0 h 782"/>
                <a:gd name="T52" fmla="*/ 0 w 782"/>
                <a:gd name="T53" fmla="*/ 0 h 782"/>
                <a:gd name="T54" fmla="*/ 0 w 782"/>
                <a:gd name="T55" fmla="*/ 0 h 782"/>
                <a:gd name="T56" fmla="*/ 0 w 782"/>
                <a:gd name="T57" fmla="*/ 0 h 782"/>
                <a:gd name="T58" fmla="*/ 0 w 782"/>
                <a:gd name="T59" fmla="*/ 0 h 782"/>
                <a:gd name="T60" fmla="*/ 0 w 782"/>
                <a:gd name="T61" fmla="*/ 0 h 782"/>
                <a:gd name="T62" fmla="*/ 0 w 782"/>
                <a:gd name="T63" fmla="*/ 0 h 782"/>
                <a:gd name="T64" fmla="*/ 0 w 782"/>
                <a:gd name="T65" fmla="*/ 0 h 782"/>
                <a:gd name="T66" fmla="*/ 0 w 782"/>
                <a:gd name="T67" fmla="*/ 0 h 782"/>
                <a:gd name="T68" fmla="*/ 0 w 782"/>
                <a:gd name="T69" fmla="*/ 0 h 782"/>
                <a:gd name="T70" fmla="*/ 0 w 782"/>
                <a:gd name="T71" fmla="*/ 0 h 782"/>
                <a:gd name="T72" fmla="*/ 0 w 782"/>
                <a:gd name="T73" fmla="*/ 0 h 782"/>
                <a:gd name="T74" fmla="*/ 0 w 782"/>
                <a:gd name="T75" fmla="*/ 0 h 782"/>
                <a:gd name="T76" fmla="*/ 0 w 782"/>
                <a:gd name="T77" fmla="*/ 0 h 782"/>
                <a:gd name="T78" fmla="*/ 0 w 782"/>
                <a:gd name="T79" fmla="*/ 0 h 782"/>
                <a:gd name="T80" fmla="*/ 0 w 782"/>
                <a:gd name="T81" fmla="*/ 0 h 782"/>
                <a:gd name="T82" fmla="*/ 0 w 782"/>
                <a:gd name="T83" fmla="*/ 0 h 782"/>
                <a:gd name="T84" fmla="*/ 0 w 782"/>
                <a:gd name="T85" fmla="*/ 0 h 782"/>
                <a:gd name="T86" fmla="*/ 0 w 782"/>
                <a:gd name="T87" fmla="*/ 0 h 782"/>
                <a:gd name="T88" fmla="*/ 0 w 782"/>
                <a:gd name="T89" fmla="*/ 0 h 782"/>
                <a:gd name="T90" fmla="*/ 0 w 782"/>
                <a:gd name="T91" fmla="*/ 0 h 782"/>
                <a:gd name="T92" fmla="*/ 0 w 782"/>
                <a:gd name="T93" fmla="*/ 0 h 782"/>
                <a:gd name="T94" fmla="*/ 0 w 782"/>
                <a:gd name="T95" fmla="*/ 0 h 782"/>
                <a:gd name="T96" fmla="*/ 0 w 782"/>
                <a:gd name="T97" fmla="*/ 0 h 782"/>
                <a:gd name="T98" fmla="*/ 0 w 782"/>
                <a:gd name="T99" fmla="*/ 0 h 782"/>
                <a:gd name="T100" fmla="*/ 0 w 782"/>
                <a:gd name="T101" fmla="*/ 0 h 782"/>
                <a:gd name="T102" fmla="*/ 0 w 782"/>
                <a:gd name="T103" fmla="*/ 0 h 782"/>
                <a:gd name="T104" fmla="*/ 0 w 782"/>
                <a:gd name="T105" fmla="*/ 0 h 782"/>
                <a:gd name="T106" fmla="*/ 0 w 782"/>
                <a:gd name="T107" fmla="*/ 0 h 782"/>
                <a:gd name="T108" fmla="*/ 0 w 782"/>
                <a:gd name="T109" fmla="*/ 0 h 782"/>
                <a:gd name="T110" fmla="*/ 0 w 782"/>
                <a:gd name="T111" fmla="*/ 0 h 782"/>
                <a:gd name="T112" fmla="*/ 0 w 782"/>
                <a:gd name="T113" fmla="*/ 0 h 782"/>
                <a:gd name="T114" fmla="*/ 0 w 782"/>
                <a:gd name="T115" fmla="*/ 0 h 782"/>
                <a:gd name="T116" fmla="*/ 0 w 782"/>
                <a:gd name="T117" fmla="*/ 0 h 782"/>
                <a:gd name="T118" fmla="*/ 0 w 782"/>
                <a:gd name="T119" fmla="*/ 0 h 782"/>
                <a:gd name="T120" fmla="*/ 0 w 782"/>
                <a:gd name="T121" fmla="*/ 0 h 7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782"/>
                <a:gd name="T185" fmla="*/ 782 w 782"/>
                <a:gd name="T186" fmla="*/ 782 h 7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782">
                  <a:moveTo>
                    <a:pt x="21" y="761"/>
                  </a:moveTo>
                  <a:lnTo>
                    <a:pt x="16" y="755"/>
                  </a:lnTo>
                  <a:lnTo>
                    <a:pt x="10" y="747"/>
                  </a:lnTo>
                  <a:lnTo>
                    <a:pt x="6" y="738"/>
                  </a:lnTo>
                  <a:lnTo>
                    <a:pt x="4" y="729"/>
                  </a:lnTo>
                  <a:lnTo>
                    <a:pt x="2" y="719"/>
                  </a:lnTo>
                  <a:lnTo>
                    <a:pt x="0" y="708"/>
                  </a:lnTo>
                  <a:lnTo>
                    <a:pt x="2" y="684"/>
                  </a:lnTo>
                  <a:lnTo>
                    <a:pt x="7" y="657"/>
                  </a:lnTo>
                  <a:lnTo>
                    <a:pt x="16" y="629"/>
                  </a:lnTo>
                  <a:lnTo>
                    <a:pt x="27" y="598"/>
                  </a:lnTo>
                  <a:lnTo>
                    <a:pt x="42" y="565"/>
                  </a:lnTo>
                  <a:lnTo>
                    <a:pt x="82" y="495"/>
                  </a:lnTo>
                  <a:lnTo>
                    <a:pt x="133" y="421"/>
                  </a:lnTo>
                  <a:lnTo>
                    <a:pt x="196" y="344"/>
                  </a:lnTo>
                  <a:lnTo>
                    <a:pt x="268" y="267"/>
                  </a:lnTo>
                  <a:lnTo>
                    <a:pt x="345" y="195"/>
                  </a:lnTo>
                  <a:lnTo>
                    <a:pt x="422" y="133"/>
                  </a:lnTo>
                  <a:lnTo>
                    <a:pt x="496" y="81"/>
                  </a:lnTo>
                  <a:lnTo>
                    <a:pt x="566" y="41"/>
                  </a:lnTo>
                  <a:lnTo>
                    <a:pt x="599" y="26"/>
                  </a:lnTo>
                  <a:lnTo>
                    <a:pt x="629" y="14"/>
                  </a:lnTo>
                  <a:lnTo>
                    <a:pt x="658" y="6"/>
                  </a:lnTo>
                  <a:lnTo>
                    <a:pt x="685" y="1"/>
                  </a:lnTo>
                  <a:lnTo>
                    <a:pt x="708" y="0"/>
                  </a:lnTo>
                  <a:lnTo>
                    <a:pt x="720" y="1"/>
                  </a:lnTo>
                  <a:lnTo>
                    <a:pt x="729" y="3"/>
                  </a:lnTo>
                  <a:lnTo>
                    <a:pt x="739" y="6"/>
                  </a:lnTo>
                  <a:lnTo>
                    <a:pt x="748" y="10"/>
                  </a:lnTo>
                  <a:lnTo>
                    <a:pt x="755" y="14"/>
                  </a:lnTo>
                  <a:lnTo>
                    <a:pt x="762" y="20"/>
                  </a:lnTo>
                  <a:lnTo>
                    <a:pt x="768" y="27"/>
                  </a:lnTo>
                  <a:lnTo>
                    <a:pt x="772" y="35"/>
                  </a:lnTo>
                  <a:lnTo>
                    <a:pt x="777" y="43"/>
                  </a:lnTo>
                  <a:lnTo>
                    <a:pt x="779" y="53"/>
                  </a:lnTo>
                  <a:lnTo>
                    <a:pt x="782" y="63"/>
                  </a:lnTo>
                  <a:lnTo>
                    <a:pt x="782" y="74"/>
                  </a:lnTo>
                  <a:lnTo>
                    <a:pt x="780" y="97"/>
                  </a:lnTo>
                  <a:lnTo>
                    <a:pt x="776" y="124"/>
                  </a:lnTo>
                  <a:lnTo>
                    <a:pt x="768" y="153"/>
                  </a:lnTo>
                  <a:lnTo>
                    <a:pt x="756" y="183"/>
                  </a:lnTo>
                  <a:lnTo>
                    <a:pt x="741" y="216"/>
                  </a:lnTo>
                  <a:lnTo>
                    <a:pt x="701" y="286"/>
                  </a:lnTo>
                  <a:lnTo>
                    <a:pt x="649" y="360"/>
                  </a:lnTo>
                  <a:lnTo>
                    <a:pt x="587" y="437"/>
                  </a:lnTo>
                  <a:lnTo>
                    <a:pt x="515" y="514"/>
                  </a:lnTo>
                  <a:lnTo>
                    <a:pt x="438" y="586"/>
                  </a:lnTo>
                  <a:lnTo>
                    <a:pt x="361" y="649"/>
                  </a:lnTo>
                  <a:lnTo>
                    <a:pt x="287" y="700"/>
                  </a:lnTo>
                  <a:lnTo>
                    <a:pt x="217" y="740"/>
                  </a:lnTo>
                  <a:lnTo>
                    <a:pt x="184" y="755"/>
                  </a:lnTo>
                  <a:lnTo>
                    <a:pt x="153" y="766"/>
                  </a:lnTo>
                  <a:lnTo>
                    <a:pt x="125" y="776"/>
                  </a:lnTo>
                  <a:lnTo>
                    <a:pt x="98" y="780"/>
                  </a:lnTo>
                  <a:lnTo>
                    <a:pt x="75" y="782"/>
                  </a:lnTo>
                  <a:lnTo>
                    <a:pt x="63" y="780"/>
                  </a:lnTo>
                  <a:lnTo>
                    <a:pt x="54" y="778"/>
                  </a:lnTo>
                  <a:lnTo>
                    <a:pt x="44" y="776"/>
                  </a:lnTo>
                  <a:lnTo>
                    <a:pt x="35" y="772"/>
                  </a:lnTo>
                  <a:lnTo>
                    <a:pt x="28" y="768"/>
                  </a:lnTo>
                  <a:lnTo>
                    <a:pt x="21" y="76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1825285" y="2319338"/>
              <a:ext cx="248081" cy="247650"/>
            </a:xfrm>
            <a:custGeom>
              <a:avLst/>
              <a:gdLst>
                <a:gd name="T0" fmla="*/ 0 w 780"/>
                <a:gd name="T1" fmla="*/ 0 h 780"/>
                <a:gd name="T2" fmla="*/ 0 w 780"/>
                <a:gd name="T3" fmla="*/ 0 h 780"/>
                <a:gd name="T4" fmla="*/ 0 w 780"/>
                <a:gd name="T5" fmla="*/ 0 h 780"/>
                <a:gd name="T6" fmla="*/ 0 w 780"/>
                <a:gd name="T7" fmla="*/ 0 h 780"/>
                <a:gd name="T8" fmla="*/ 0 w 780"/>
                <a:gd name="T9" fmla="*/ 0 h 780"/>
                <a:gd name="T10" fmla="*/ 0 w 780"/>
                <a:gd name="T11" fmla="*/ 0 h 780"/>
                <a:gd name="T12" fmla="*/ 0 w 780"/>
                <a:gd name="T13" fmla="*/ 0 h 780"/>
                <a:gd name="T14" fmla="*/ 0 w 780"/>
                <a:gd name="T15" fmla="*/ 0 h 780"/>
                <a:gd name="T16" fmla="*/ 0 w 780"/>
                <a:gd name="T17" fmla="*/ 0 h 780"/>
                <a:gd name="T18" fmla="*/ 0 w 780"/>
                <a:gd name="T19" fmla="*/ 0 h 780"/>
                <a:gd name="T20" fmla="*/ 0 w 780"/>
                <a:gd name="T21" fmla="*/ 0 h 780"/>
                <a:gd name="T22" fmla="*/ 0 w 780"/>
                <a:gd name="T23" fmla="*/ 0 h 780"/>
                <a:gd name="T24" fmla="*/ 0 w 780"/>
                <a:gd name="T25" fmla="*/ 0 h 780"/>
                <a:gd name="T26" fmla="*/ 0 w 780"/>
                <a:gd name="T27" fmla="*/ 0 h 780"/>
                <a:gd name="T28" fmla="*/ 0 w 780"/>
                <a:gd name="T29" fmla="*/ 0 h 780"/>
                <a:gd name="T30" fmla="*/ 0 w 780"/>
                <a:gd name="T31" fmla="*/ 0 h 780"/>
                <a:gd name="T32" fmla="*/ 0 w 780"/>
                <a:gd name="T33" fmla="*/ 0 h 780"/>
                <a:gd name="T34" fmla="*/ 0 w 780"/>
                <a:gd name="T35" fmla="*/ 0 h 780"/>
                <a:gd name="T36" fmla="*/ 0 w 780"/>
                <a:gd name="T37" fmla="*/ 0 h 780"/>
                <a:gd name="T38" fmla="*/ 0 w 780"/>
                <a:gd name="T39" fmla="*/ 0 h 780"/>
                <a:gd name="T40" fmla="*/ 0 w 780"/>
                <a:gd name="T41" fmla="*/ 0 h 780"/>
                <a:gd name="T42" fmla="*/ 0 w 780"/>
                <a:gd name="T43" fmla="*/ 0 h 780"/>
                <a:gd name="T44" fmla="*/ 0 w 780"/>
                <a:gd name="T45" fmla="*/ 0 h 780"/>
                <a:gd name="T46" fmla="*/ 0 w 780"/>
                <a:gd name="T47" fmla="*/ 0 h 780"/>
                <a:gd name="T48" fmla="*/ 0 w 780"/>
                <a:gd name="T49" fmla="*/ 0 h 780"/>
                <a:gd name="T50" fmla="*/ 0 w 780"/>
                <a:gd name="T51" fmla="*/ 0 h 780"/>
                <a:gd name="T52" fmla="*/ 0 w 780"/>
                <a:gd name="T53" fmla="*/ 0 h 780"/>
                <a:gd name="T54" fmla="*/ 0 w 780"/>
                <a:gd name="T55" fmla="*/ 0 h 780"/>
                <a:gd name="T56" fmla="*/ 0 w 780"/>
                <a:gd name="T57" fmla="*/ 0 h 780"/>
                <a:gd name="T58" fmla="*/ 0 w 780"/>
                <a:gd name="T59" fmla="*/ 0 h 780"/>
                <a:gd name="T60" fmla="*/ 0 w 780"/>
                <a:gd name="T61" fmla="*/ 0 h 780"/>
                <a:gd name="T62" fmla="*/ 0 w 780"/>
                <a:gd name="T63" fmla="*/ 0 h 780"/>
                <a:gd name="T64" fmla="*/ 0 w 780"/>
                <a:gd name="T65" fmla="*/ 0 h 780"/>
                <a:gd name="T66" fmla="*/ 0 w 780"/>
                <a:gd name="T67" fmla="*/ 0 h 780"/>
                <a:gd name="T68" fmla="*/ 0 w 780"/>
                <a:gd name="T69" fmla="*/ 0 h 780"/>
                <a:gd name="T70" fmla="*/ 0 w 780"/>
                <a:gd name="T71" fmla="*/ 0 h 780"/>
                <a:gd name="T72" fmla="*/ 0 w 780"/>
                <a:gd name="T73" fmla="*/ 0 h 780"/>
                <a:gd name="T74" fmla="*/ 0 w 780"/>
                <a:gd name="T75" fmla="*/ 0 h 780"/>
                <a:gd name="T76" fmla="*/ 0 w 780"/>
                <a:gd name="T77" fmla="*/ 0 h 780"/>
                <a:gd name="T78" fmla="*/ 0 w 780"/>
                <a:gd name="T79" fmla="*/ 0 h 780"/>
                <a:gd name="T80" fmla="*/ 0 w 780"/>
                <a:gd name="T81" fmla="*/ 0 h 780"/>
                <a:gd name="T82" fmla="*/ 0 w 780"/>
                <a:gd name="T83" fmla="*/ 0 h 780"/>
                <a:gd name="T84" fmla="*/ 0 w 780"/>
                <a:gd name="T85" fmla="*/ 0 h 780"/>
                <a:gd name="T86" fmla="*/ 0 w 780"/>
                <a:gd name="T87" fmla="*/ 0 h 780"/>
                <a:gd name="T88" fmla="*/ 0 w 780"/>
                <a:gd name="T89" fmla="*/ 0 h 780"/>
                <a:gd name="T90" fmla="*/ 0 w 780"/>
                <a:gd name="T91" fmla="*/ 0 h 780"/>
                <a:gd name="T92" fmla="*/ 0 w 780"/>
                <a:gd name="T93" fmla="*/ 0 h 780"/>
                <a:gd name="T94" fmla="*/ 0 w 780"/>
                <a:gd name="T95" fmla="*/ 0 h 780"/>
                <a:gd name="T96" fmla="*/ 0 w 780"/>
                <a:gd name="T97" fmla="*/ 0 h 780"/>
                <a:gd name="T98" fmla="*/ 0 w 780"/>
                <a:gd name="T99" fmla="*/ 0 h 780"/>
                <a:gd name="T100" fmla="*/ 0 w 780"/>
                <a:gd name="T101" fmla="*/ 0 h 780"/>
                <a:gd name="T102" fmla="*/ 0 w 780"/>
                <a:gd name="T103" fmla="*/ 0 h 780"/>
                <a:gd name="T104" fmla="*/ 0 w 780"/>
                <a:gd name="T105" fmla="*/ 0 h 780"/>
                <a:gd name="T106" fmla="*/ 0 w 780"/>
                <a:gd name="T107" fmla="*/ 0 h 780"/>
                <a:gd name="T108" fmla="*/ 0 w 780"/>
                <a:gd name="T109" fmla="*/ 0 h 780"/>
                <a:gd name="T110" fmla="*/ 0 w 780"/>
                <a:gd name="T111" fmla="*/ 0 h 780"/>
                <a:gd name="T112" fmla="*/ 0 w 780"/>
                <a:gd name="T113" fmla="*/ 0 h 780"/>
                <a:gd name="T114" fmla="*/ 0 w 780"/>
                <a:gd name="T115" fmla="*/ 0 h 780"/>
                <a:gd name="T116" fmla="*/ 0 w 780"/>
                <a:gd name="T117" fmla="*/ 0 h 780"/>
                <a:gd name="T118" fmla="*/ 0 w 780"/>
                <a:gd name="T119" fmla="*/ 0 h 780"/>
                <a:gd name="T120" fmla="*/ 0 w 780"/>
                <a:gd name="T121" fmla="*/ 0 h 780"/>
                <a:gd name="T122" fmla="*/ 0 w 780"/>
                <a:gd name="T123" fmla="*/ 0 h 780"/>
                <a:gd name="T124" fmla="*/ 0 w 780"/>
                <a:gd name="T125" fmla="*/ 0 h 7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0"/>
                <a:gd name="T190" fmla="*/ 0 h 780"/>
                <a:gd name="T191" fmla="*/ 780 w 780"/>
                <a:gd name="T192" fmla="*/ 780 h 7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0" h="780">
                  <a:moveTo>
                    <a:pt x="19" y="19"/>
                  </a:moveTo>
                  <a:lnTo>
                    <a:pt x="26" y="13"/>
                  </a:lnTo>
                  <a:lnTo>
                    <a:pt x="35" y="9"/>
                  </a:lnTo>
                  <a:lnTo>
                    <a:pt x="43" y="5"/>
                  </a:lnTo>
                  <a:lnTo>
                    <a:pt x="52" y="2"/>
                  </a:lnTo>
                  <a:lnTo>
                    <a:pt x="62" y="1"/>
                  </a:lnTo>
                  <a:lnTo>
                    <a:pt x="73" y="0"/>
                  </a:lnTo>
                  <a:lnTo>
                    <a:pt x="96" y="1"/>
                  </a:lnTo>
                  <a:lnTo>
                    <a:pt x="123" y="5"/>
                  </a:lnTo>
                  <a:lnTo>
                    <a:pt x="152" y="13"/>
                  </a:lnTo>
                  <a:lnTo>
                    <a:pt x="182" y="25"/>
                  </a:lnTo>
                  <a:lnTo>
                    <a:pt x="215" y="40"/>
                  </a:lnTo>
                  <a:lnTo>
                    <a:pt x="285" y="80"/>
                  </a:lnTo>
                  <a:lnTo>
                    <a:pt x="359" y="131"/>
                  </a:lnTo>
                  <a:lnTo>
                    <a:pt x="436" y="194"/>
                  </a:lnTo>
                  <a:lnTo>
                    <a:pt x="513" y="266"/>
                  </a:lnTo>
                  <a:lnTo>
                    <a:pt x="585" y="343"/>
                  </a:lnTo>
                  <a:lnTo>
                    <a:pt x="648" y="420"/>
                  </a:lnTo>
                  <a:lnTo>
                    <a:pt x="699" y="494"/>
                  </a:lnTo>
                  <a:lnTo>
                    <a:pt x="720" y="529"/>
                  </a:lnTo>
                  <a:lnTo>
                    <a:pt x="739" y="564"/>
                  </a:lnTo>
                  <a:lnTo>
                    <a:pt x="754" y="597"/>
                  </a:lnTo>
                  <a:lnTo>
                    <a:pt x="766" y="627"/>
                  </a:lnTo>
                  <a:lnTo>
                    <a:pt x="774" y="656"/>
                  </a:lnTo>
                  <a:lnTo>
                    <a:pt x="780" y="683"/>
                  </a:lnTo>
                  <a:lnTo>
                    <a:pt x="780" y="706"/>
                  </a:lnTo>
                  <a:lnTo>
                    <a:pt x="780" y="717"/>
                  </a:lnTo>
                  <a:lnTo>
                    <a:pt x="777" y="727"/>
                  </a:lnTo>
                  <a:lnTo>
                    <a:pt x="775" y="737"/>
                  </a:lnTo>
                  <a:lnTo>
                    <a:pt x="770" y="745"/>
                  </a:lnTo>
                  <a:lnTo>
                    <a:pt x="766" y="753"/>
                  </a:lnTo>
                  <a:lnTo>
                    <a:pt x="760" y="760"/>
                  </a:lnTo>
                  <a:lnTo>
                    <a:pt x="753" y="766"/>
                  </a:lnTo>
                  <a:lnTo>
                    <a:pt x="745" y="770"/>
                  </a:lnTo>
                  <a:lnTo>
                    <a:pt x="737" y="775"/>
                  </a:lnTo>
                  <a:lnTo>
                    <a:pt x="727" y="777"/>
                  </a:lnTo>
                  <a:lnTo>
                    <a:pt x="717" y="780"/>
                  </a:lnTo>
                  <a:lnTo>
                    <a:pt x="706" y="780"/>
                  </a:lnTo>
                  <a:lnTo>
                    <a:pt x="682" y="780"/>
                  </a:lnTo>
                  <a:lnTo>
                    <a:pt x="656" y="774"/>
                  </a:lnTo>
                  <a:lnTo>
                    <a:pt x="627" y="766"/>
                  </a:lnTo>
                  <a:lnTo>
                    <a:pt x="597" y="754"/>
                  </a:lnTo>
                  <a:lnTo>
                    <a:pt x="564" y="739"/>
                  </a:lnTo>
                  <a:lnTo>
                    <a:pt x="529" y="720"/>
                  </a:lnTo>
                  <a:lnTo>
                    <a:pt x="494" y="699"/>
                  </a:lnTo>
                  <a:lnTo>
                    <a:pt x="420" y="648"/>
                  </a:lnTo>
                  <a:lnTo>
                    <a:pt x="343" y="585"/>
                  </a:lnTo>
                  <a:lnTo>
                    <a:pt x="266" y="513"/>
                  </a:lnTo>
                  <a:lnTo>
                    <a:pt x="194" y="436"/>
                  </a:lnTo>
                  <a:lnTo>
                    <a:pt x="132" y="359"/>
                  </a:lnTo>
                  <a:lnTo>
                    <a:pt x="80" y="285"/>
                  </a:lnTo>
                  <a:lnTo>
                    <a:pt x="40" y="215"/>
                  </a:lnTo>
                  <a:lnTo>
                    <a:pt x="25" y="182"/>
                  </a:lnTo>
                  <a:lnTo>
                    <a:pt x="14" y="151"/>
                  </a:lnTo>
                  <a:lnTo>
                    <a:pt x="5" y="123"/>
                  </a:lnTo>
                  <a:lnTo>
                    <a:pt x="1" y="96"/>
                  </a:lnTo>
                  <a:lnTo>
                    <a:pt x="0" y="73"/>
                  </a:lnTo>
                  <a:lnTo>
                    <a:pt x="0" y="61"/>
                  </a:lnTo>
                  <a:lnTo>
                    <a:pt x="2" y="52"/>
                  </a:lnTo>
                  <a:lnTo>
                    <a:pt x="4" y="43"/>
                  </a:lnTo>
                  <a:lnTo>
                    <a:pt x="9" y="33"/>
                  </a:lnTo>
                  <a:lnTo>
                    <a:pt x="14" y="26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E6E6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1823695" y="2319338"/>
              <a:ext cx="249671" cy="247650"/>
            </a:xfrm>
            <a:custGeom>
              <a:avLst/>
              <a:gdLst>
                <a:gd name="T0" fmla="*/ 0 w 782"/>
                <a:gd name="T1" fmla="*/ 0 h 782"/>
                <a:gd name="T2" fmla="*/ 0 w 782"/>
                <a:gd name="T3" fmla="*/ 0 h 782"/>
                <a:gd name="T4" fmla="*/ 0 w 782"/>
                <a:gd name="T5" fmla="*/ 0 h 782"/>
                <a:gd name="T6" fmla="*/ 0 w 782"/>
                <a:gd name="T7" fmla="*/ 0 h 782"/>
                <a:gd name="T8" fmla="*/ 0 w 782"/>
                <a:gd name="T9" fmla="*/ 0 h 782"/>
                <a:gd name="T10" fmla="*/ 0 w 782"/>
                <a:gd name="T11" fmla="*/ 0 h 782"/>
                <a:gd name="T12" fmla="*/ 0 w 782"/>
                <a:gd name="T13" fmla="*/ 0 h 782"/>
                <a:gd name="T14" fmla="*/ 0 w 782"/>
                <a:gd name="T15" fmla="*/ 0 h 782"/>
                <a:gd name="T16" fmla="*/ 0 w 782"/>
                <a:gd name="T17" fmla="*/ 0 h 782"/>
                <a:gd name="T18" fmla="*/ 0 w 782"/>
                <a:gd name="T19" fmla="*/ 0 h 782"/>
                <a:gd name="T20" fmla="*/ 0 w 782"/>
                <a:gd name="T21" fmla="*/ 0 h 782"/>
                <a:gd name="T22" fmla="*/ 0 w 782"/>
                <a:gd name="T23" fmla="*/ 0 h 782"/>
                <a:gd name="T24" fmla="*/ 0 w 782"/>
                <a:gd name="T25" fmla="*/ 0 h 782"/>
                <a:gd name="T26" fmla="*/ 0 w 782"/>
                <a:gd name="T27" fmla="*/ 0 h 782"/>
                <a:gd name="T28" fmla="*/ 0 w 782"/>
                <a:gd name="T29" fmla="*/ 0 h 782"/>
                <a:gd name="T30" fmla="*/ 0 w 782"/>
                <a:gd name="T31" fmla="*/ 0 h 782"/>
                <a:gd name="T32" fmla="*/ 0 w 782"/>
                <a:gd name="T33" fmla="*/ 0 h 782"/>
                <a:gd name="T34" fmla="*/ 0 w 782"/>
                <a:gd name="T35" fmla="*/ 0 h 782"/>
                <a:gd name="T36" fmla="*/ 0 w 782"/>
                <a:gd name="T37" fmla="*/ 0 h 782"/>
                <a:gd name="T38" fmla="*/ 0 w 782"/>
                <a:gd name="T39" fmla="*/ 0 h 782"/>
                <a:gd name="T40" fmla="*/ 0 w 782"/>
                <a:gd name="T41" fmla="*/ 0 h 782"/>
                <a:gd name="T42" fmla="*/ 0 w 782"/>
                <a:gd name="T43" fmla="*/ 0 h 782"/>
                <a:gd name="T44" fmla="*/ 0 w 782"/>
                <a:gd name="T45" fmla="*/ 0 h 782"/>
                <a:gd name="T46" fmla="*/ 0 w 782"/>
                <a:gd name="T47" fmla="*/ 0 h 782"/>
                <a:gd name="T48" fmla="*/ 0 w 782"/>
                <a:gd name="T49" fmla="*/ 0 h 782"/>
                <a:gd name="T50" fmla="*/ 0 w 782"/>
                <a:gd name="T51" fmla="*/ 0 h 782"/>
                <a:gd name="T52" fmla="*/ 0 w 782"/>
                <a:gd name="T53" fmla="*/ 0 h 782"/>
                <a:gd name="T54" fmla="*/ 0 w 782"/>
                <a:gd name="T55" fmla="*/ 0 h 782"/>
                <a:gd name="T56" fmla="*/ 0 w 782"/>
                <a:gd name="T57" fmla="*/ 0 h 782"/>
                <a:gd name="T58" fmla="*/ 0 w 782"/>
                <a:gd name="T59" fmla="*/ 0 h 782"/>
                <a:gd name="T60" fmla="*/ 0 w 782"/>
                <a:gd name="T61" fmla="*/ 0 h 782"/>
                <a:gd name="T62" fmla="*/ 0 w 782"/>
                <a:gd name="T63" fmla="*/ 0 h 782"/>
                <a:gd name="T64" fmla="*/ 0 w 782"/>
                <a:gd name="T65" fmla="*/ 0 h 782"/>
                <a:gd name="T66" fmla="*/ 0 w 782"/>
                <a:gd name="T67" fmla="*/ 0 h 782"/>
                <a:gd name="T68" fmla="*/ 0 w 782"/>
                <a:gd name="T69" fmla="*/ 0 h 782"/>
                <a:gd name="T70" fmla="*/ 0 w 782"/>
                <a:gd name="T71" fmla="*/ 0 h 782"/>
                <a:gd name="T72" fmla="*/ 0 w 782"/>
                <a:gd name="T73" fmla="*/ 0 h 782"/>
                <a:gd name="T74" fmla="*/ 0 w 782"/>
                <a:gd name="T75" fmla="*/ 0 h 782"/>
                <a:gd name="T76" fmla="*/ 0 w 782"/>
                <a:gd name="T77" fmla="*/ 0 h 782"/>
                <a:gd name="T78" fmla="*/ 0 w 782"/>
                <a:gd name="T79" fmla="*/ 0 h 782"/>
                <a:gd name="T80" fmla="*/ 0 w 782"/>
                <a:gd name="T81" fmla="*/ 0 h 782"/>
                <a:gd name="T82" fmla="*/ 0 w 782"/>
                <a:gd name="T83" fmla="*/ 0 h 782"/>
                <a:gd name="T84" fmla="*/ 0 w 782"/>
                <a:gd name="T85" fmla="*/ 0 h 782"/>
                <a:gd name="T86" fmla="*/ 0 w 782"/>
                <a:gd name="T87" fmla="*/ 0 h 782"/>
                <a:gd name="T88" fmla="*/ 0 w 782"/>
                <a:gd name="T89" fmla="*/ 0 h 782"/>
                <a:gd name="T90" fmla="*/ 0 w 782"/>
                <a:gd name="T91" fmla="*/ 0 h 782"/>
                <a:gd name="T92" fmla="*/ 0 w 782"/>
                <a:gd name="T93" fmla="*/ 0 h 782"/>
                <a:gd name="T94" fmla="*/ 0 w 782"/>
                <a:gd name="T95" fmla="*/ 0 h 782"/>
                <a:gd name="T96" fmla="*/ 0 w 782"/>
                <a:gd name="T97" fmla="*/ 0 h 782"/>
                <a:gd name="T98" fmla="*/ 0 w 782"/>
                <a:gd name="T99" fmla="*/ 0 h 782"/>
                <a:gd name="T100" fmla="*/ 0 w 782"/>
                <a:gd name="T101" fmla="*/ 0 h 782"/>
                <a:gd name="T102" fmla="*/ 0 w 782"/>
                <a:gd name="T103" fmla="*/ 0 h 782"/>
                <a:gd name="T104" fmla="*/ 0 w 782"/>
                <a:gd name="T105" fmla="*/ 0 h 782"/>
                <a:gd name="T106" fmla="*/ 0 w 782"/>
                <a:gd name="T107" fmla="*/ 0 h 782"/>
                <a:gd name="T108" fmla="*/ 0 w 782"/>
                <a:gd name="T109" fmla="*/ 0 h 782"/>
                <a:gd name="T110" fmla="*/ 0 w 782"/>
                <a:gd name="T111" fmla="*/ 0 h 782"/>
                <a:gd name="T112" fmla="*/ 0 w 782"/>
                <a:gd name="T113" fmla="*/ 0 h 782"/>
                <a:gd name="T114" fmla="*/ 0 w 782"/>
                <a:gd name="T115" fmla="*/ 0 h 782"/>
                <a:gd name="T116" fmla="*/ 0 w 782"/>
                <a:gd name="T117" fmla="*/ 0 h 782"/>
                <a:gd name="T118" fmla="*/ 0 w 782"/>
                <a:gd name="T119" fmla="*/ 0 h 782"/>
                <a:gd name="T120" fmla="*/ 0 w 782"/>
                <a:gd name="T121" fmla="*/ 0 h 7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782"/>
                <a:gd name="T185" fmla="*/ 782 w 782"/>
                <a:gd name="T186" fmla="*/ 782 h 7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782">
                  <a:moveTo>
                    <a:pt x="21" y="21"/>
                  </a:moveTo>
                  <a:lnTo>
                    <a:pt x="27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4"/>
                  </a:lnTo>
                  <a:lnTo>
                    <a:pt x="63" y="2"/>
                  </a:lnTo>
                  <a:lnTo>
                    <a:pt x="74" y="0"/>
                  </a:lnTo>
                  <a:lnTo>
                    <a:pt x="98" y="2"/>
                  </a:lnTo>
                  <a:lnTo>
                    <a:pt x="125" y="7"/>
                  </a:lnTo>
                  <a:lnTo>
                    <a:pt x="153" y="15"/>
                  </a:lnTo>
                  <a:lnTo>
                    <a:pt x="184" y="27"/>
                  </a:lnTo>
                  <a:lnTo>
                    <a:pt x="217" y="42"/>
                  </a:lnTo>
                  <a:lnTo>
                    <a:pt x="287" y="82"/>
                  </a:lnTo>
                  <a:lnTo>
                    <a:pt x="361" y="133"/>
                  </a:lnTo>
                  <a:lnTo>
                    <a:pt x="438" y="196"/>
                  </a:lnTo>
                  <a:lnTo>
                    <a:pt x="515" y="268"/>
                  </a:lnTo>
                  <a:lnTo>
                    <a:pt x="587" y="345"/>
                  </a:lnTo>
                  <a:lnTo>
                    <a:pt x="649" y="422"/>
                  </a:lnTo>
                  <a:lnTo>
                    <a:pt x="701" y="496"/>
                  </a:lnTo>
                  <a:lnTo>
                    <a:pt x="741" y="566"/>
                  </a:lnTo>
                  <a:lnTo>
                    <a:pt x="756" y="599"/>
                  </a:lnTo>
                  <a:lnTo>
                    <a:pt x="768" y="629"/>
                  </a:lnTo>
                  <a:lnTo>
                    <a:pt x="776" y="658"/>
                  </a:lnTo>
                  <a:lnTo>
                    <a:pt x="780" y="685"/>
                  </a:lnTo>
                  <a:lnTo>
                    <a:pt x="782" y="708"/>
                  </a:lnTo>
                  <a:lnTo>
                    <a:pt x="780" y="720"/>
                  </a:lnTo>
                  <a:lnTo>
                    <a:pt x="779" y="729"/>
                  </a:lnTo>
                  <a:lnTo>
                    <a:pt x="776" y="739"/>
                  </a:lnTo>
                  <a:lnTo>
                    <a:pt x="772" y="748"/>
                  </a:lnTo>
                  <a:lnTo>
                    <a:pt x="768" y="755"/>
                  </a:lnTo>
                  <a:lnTo>
                    <a:pt x="762" y="762"/>
                  </a:lnTo>
                  <a:lnTo>
                    <a:pt x="755" y="768"/>
                  </a:lnTo>
                  <a:lnTo>
                    <a:pt x="747" y="772"/>
                  </a:lnTo>
                  <a:lnTo>
                    <a:pt x="739" y="777"/>
                  </a:lnTo>
                  <a:lnTo>
                    <a:pt x="729" y="779"/>
                  </a:lnTo>
                  <a:lnTo>
                    <a:pt x="719" y="782"/>
                  </a:lnTo>
                  <a:lnTo>
                    <a:pt x="708" y="782"/>
                  </a:lnTo>
                  <a:lnTo>
                    <a:pt x="685" y="780"/>
                  </a:lnTo>
                  <a:lnTo>
                    <a:pt x="658" y="776"/>
                  </a:lnTo>
                  <a:lnTo>
                    <a:pt x="629" y="768"/>
                  </a:lnTo>
                  <a:lnTo>
                    <a:pt x="599" y="756"/>
                  </a:lnTo>
                  <a:lnTo>
                    <a:pt x="566" y="741"/>
                  </a:lnTo>
                  <a:lnTo>
                    <a:pt x="496" y="701"/>
                  </a:lnTo>
                  <a:lnTo>
                    <a:pt x="422" y="649"/>
                  </a:lnTo>
                  <a:lnTo>
                    <a:pt x="345" y="587"/>
                  </a:lnTo>
                  <a:lnTo>
                    <a:pt x="268" y="515"/>
                  </a:lnTo>
                  <a:lnTo>
                    <a:pt x="196" y="438"/>
                  </a:lnTo>
                  <a:lnTo>
                    <a:pt x="133" y="361"/>
                  </a:lnTo>
                  <a:lnTo>
                    <a:pt x="82" y="287"/>
                  </a:lnTo>
                  <a:lnTo>
                    <a:pt x="42" y="217"/>
                  </a:lnTo>
                  <a:lnTo>
                    <a:pt x="27" y="184"/>
                  </a:lnTo>
                  <a:lnTo>
                    <a:pt x="16" y="153"/>
                  </a:lnTo>
                  <a:lnTo>
                    <a:pt x="6" y="125"/>
                  </a:lnTo>
                  <a:lnTo>
                    <a:pt x="2" y="98"/>
                  </a:lnTo>
                  <a:lnTo>
                    <a:pt x="0" y="75"/>
                  </a:lnTo>
                  <a:lnTo>
                    <a:pt x="2" y="63"/>
                  </a:lnTo>
                  <a:lnTo>
                    <a:pt x="4" y="54"/>
                  </a:lnTo>
                  <a:lnTo>
                    <a:pt x="6" y="43"/>
                  </a:lnTo>
                  <a:lnTo>
                    <a:pt x="10" y="35"/>
                  </a:lnTo>
                  <a:lnTo>
                    <a:pt x="14" y="28"/>
                  </a:lnTo>
                  <a:lnTo>
                    <a:pt x="21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flipV="1">
              <a:off x="2617235" y="4008438"/>
              <a:ext cx="555001" cy="3698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3099084" y="3824288"/>
              <a:ext cx="73152" cy="369888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3099084" y="3824288"/>
              <a:ext cx="73152" cy="369888"/>
            </a:xfrm>
            <a:custGeom>
              <a:avLst/>
              <a:gdLst>
                <a:gd name="T0" fmla="*/ 0 w 232"/>
                <a:gd name="T1" fmla="*/ 0 h 1165"/>
                <a:gd name="T2" fmla="*/ 0 w 232"/>
                <a:gd name="T3" fmla="*/ 0 h 1165"/>
                <a:gd name="T4" fmla="*/ 0 w 232"/>
                <a:gd name="T5" fmla="*/ 0 h 1165"/>
                <a:gd name="T6" fmla="*/ 0 w 232"/>
                <a:gd name="T7" fmla="*/ 0 h 1165"/>
                <a:gd name="T8" fmla="*/ 0 w 232"/>
                <a:gd name="T9" fmla="*/ 0 h 1165"/>
                <a:gd name="T10" fmla="*/ 0 w 232"/>
                <a:gd name="T11" fmla="*/ 0 h 1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"/>
                <a:gd name="T19" fmla="*/ 0 h 1165"/>
                <a:gd name="T20" fmla="*/ 232 w 232"/>
                <a:gd name="T21" fmla="*/ 1165 h 1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" h="1165">
                  <a:moveTo>
                    <a:pt x="116" y="1165"/>
                  </a:moveTo>
                  <a:lnTo>
                    <a:pt x="0" y="1165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1165"/>
                  </a:lnTo>
                  <a:lnTo>
                    <a:pt x="116" y="116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1691703" y="4378326"/>
              <a:ext cx="9255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2617235" y="4194176"/>
              <a:ext cx="73152" cy="368300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2617235" y="4194176"/>
              <a:ext cx="73152" cy="368300"/>
            </a:xfrm>
            <a:custGeom>
              <a:avLst/>
              <a:gdLst>
                <a:gd name="T0" fmla="*/ 0 w 233"/>
                <a:gd name="T1" fmla="*/ 0 h 1164"/>
                <a:gd name="T2" fmla="*/ 0 w 233"/>
                <a:gd name="T3" fmla="*/ 0 h 1164"/>
                <a:gd name="T4" fmla="*/ 0 w 233"/>
                <a:gd name="T5" fmla="*/ 0 h 1164"/>
                <a:gd name="T6" fmla="*/ 0 w 233"/>
                <a:gd name="T7" fmla="*/ 0 h 1164"/>
                <a:gd name="T8" fmla="*/ 0 w 233"/>
                <a:gd name="T9" fmla="*/ 0 h 1164"/>
                <a:gd name="T10" fmla="*/ 0 w 233"/>
                <a:gd name="T11" fmla="*/ 0 h 11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3"/>
                <a:gd name="T19" fmla="*/ 0 h 1164"/>
                <a:gd name="T20" fmla="*/ 233 w 233"/>
                <a:gd name="T21" fmla="*/ 1164 h 11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3" h="1164">
                  <a:moveTo>
                    <a:pt x="116" y="1164"/>
                  </a:moveTo>
                  <a:lnTo>
                    <a:pt x="0" y="1164"/>
                  </a:lnTo>
                  <a:lnTo>
                    <a:pt x="0" y="0"/>
                  </a:lnTo>
                  <a:lnTo>
                    <a:pt x="233" y="0"/>
                  </a:lnTo>
                  <a:lnTo>
                    <a:pt x="233" y="1164"/>
                  </a:lnTo>
                  <a:lnTo>
                    <a:pt x="116" y="116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>
              <a:off x="950641" y="4194176"/>
              <a:ext cx="1111593" cy="368300"/>
            </a:xfrm>
            <a:prstGeom prst="rect">
              <a:avLst/>
            </a:prstGeom>
            <a:solidFill>
              <a:srgbClr val="E6E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950612" y="4215046"/>
              <a:ext cx="1111593" cy="368300"/>
            </a:xfrm>
            <a:custGeom>
              <a:avLst/>
              <a:gdLst>
                <a:gd name="T0" fmla="*/ 0 w 3493"/>
                <a:gd name="T1" fmla="*/ 0 h 1164"/>
                <a:gd name="T2" fmla="*/ 0 w 3493"/>
                <a:gd name="T3" fmla="*/ 0 h 1164"/>
                <a:gd name="T4" fmla="*/ 0 w 3493"/>
                <a:gd name="T5" fmla="*/ 0 h 1164"/>
                <a:gd name="T6" fmla="*/ 0 w 3493"/>
                <a:gd name="T7" fmla="*/ 0 h 1164"/>
                <a:gd name="T8" fmla="*/ 0 w 3493"/>
                <a:gd name="T9" fmla="*/ 0 h 1164"/>
                <a:gd name="T10" fmla="*/ 0 w 3493"/>
                <a:gd name="T11" fmla="*/ 0 h 11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3"/>
                <a:gd name="T19" fmla="*/ 0 h 1164"/>
                <a:gd name="T20" fmla="*/ 3493 w 3493"/>
                <a:gd name="T21" fmla="*/ 1164 h 11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3" h="1164">
                  <a:moveTo>
                    <a:pt x="1746" y="1164"/>
                  </a:moveTo>
                  <a:lnTo>
                    <a:pt x="0" y="1164"/>
                  </a:lnTo>
                  <a:lnTo>
                    <a:pt x="0" y="0"/>
                  </a:lnTo>
                  <a:lnTo>
                    <a:pt x="3493" y="0"/>
                  </a:lnTo>
                  <a:lnTo>
                    <a:pt x="3493" y="1164"/>
                  </a:lnTo>
                  <a:lnTo>
                    <a:pt x="1746" y="116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6578577" y="3824288"/>
              <a:ext cx="74742" cy="369888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6578577" y="3824288"/>
              <a:ext cx="74742" cy="369888"/>
            </a:xfrm>
            <a:custGeom>
              <a:avLst/>
              <a:gdLst>
                <a:gd name="T0" fmla="*/ 0 w 233"/>
                <a:gd name="T1" fmla="*/ 0 h 1165"/>
                <a:gd name="T2" fmla="*/ 0 w 233"/>
                <a:gd name="T3" fmla="*/ 0 h 1165"/>
                <a:gd name="T4" fmla="*/ 0 w 233"/>
                <a:gd name="T5" fmla="*/ 0 h 1165"/>
                <a:gd name="T6" fmla="*/ 0 w 233"/>
                <a:gd name="T7" fmla="*/ 0 h 1165"/>
                <a:gd name="T8" fmla="*/ 0 w 233"/>
                <a:gd name="T9" fmla="*/ 0 h 1165"/>
                <a:gd name="T10" fmla="*/ 0 w 233"/>
                <a:gd name="T11" fmla="*/ 0 h 1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3"/>
                <a:gd name="T19" fmla="*/ 0 h 1165"/>
                <a:gd name="T20" fmla="*/ 233 w 233"/>
                <a:gd name="T21" fmla="*/ 1165 h 1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3" h="1165">
                  <a:moveTo>
                    <a:pt x="117" y="1165"/>
                  </a:moveTo>
                  <a:lnTo>
                    <a:pt x="0" y="1165"/>
                  </a:lnTo>
                  <a:lnTo>
                    <a:pt x="0" y="0"/>
                  </a:lnTo>
                  <a:lnTo>
                    <a:pt x="233" y="0"/>
                  </a:lnTo>
                  <a:lnTo>
                    <a:pt x="233" y="1165"/>
                  </a:lnTo>
                  <a:lnTo>
                    <a:pt x="117" y="116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52"/>
            <p:cNvSpPr>
              <a:spLocks noChangeShapeType="1"/>
            </p:cNvSpPr>
            <p:nvPr/>
          </p:nvSpPr>
          <p:spPr bwMode="auto">
            <a:xfrm flipV="1">
              <a:off x="6689895" y="3638551"/>
              <a:ext cx="555001" cy="3698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7060426" y="3454401"/>
              <a:ext cx="410288" cy="363538"/>
            </a:xfrm>
            <a:custGeom>
              <a:avLst/>
              <a:gdLst>
                <a:gd name="T0" fmla="*/ 0 w 1288"/>
                <a:gd name="T1" fmla="*/ 0 h 1145"/>
                <a:gd name="T2" fmla="*/ 0 w 1288"/>
                <a:gd name="T3" fmla="*/ 0 h 1145"/>
                <a:gd name="T4" fmla="*/ 0 w 1288"/>
                <a:gd name="T5" fmla="*/ 0 h 1145"/>
                <a:gd name="T6" fmla="*/ 0 w 1288"/>
                <a:gd name="T7" fmla="*/ 0 h 1145"/>
                <a:gd name="T8" fmla="*/ 0 w 1288"/>
                <a:gd name="T9" fmla="*/ 0 h 1145"/>
                <a:gd name="T10" fmla="*/ 0 w 1288"/>
                <a:gd name="T11" fmla="*/ 0 h 1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8"/>
                <a:gd name="T19" fmla="*/ 0 h 1145"/>
                <a:gd name="T20" fmla="*/ 1288 w 1288"/>
                <a:gd name="T21" fmla="*/ 1145 h 1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8" h="1145">
                  <a:moveTo>
                    <a:pt x="166" y="906"/>
                  </a:moveTo>
                  <a:lnTo>
                    <a:pt x="0" y="668"/>
                  </a:lnTo>
                  <a:lnTo>
                    <a:pt x="953" y="0"/>
                  </a:lnTo>
                  <a:lnTo>
                    <a:pt x="1288" y="477"/>
                  </a:lnTo>
                  <a:lnTo>
                    <a:pt x="334" y="1145"/>
                  </a:lnTo>
                  <a:lnTo>
                    <a:pt x="166" y="90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7060426" y="3454401"/>
              <a:ext cx="410288" cy="363538"/>
            </a:xfrm>
            <a:custGeom>
              <a:avLst/>
              <a:gdLst>
                <a:gd name="T0" fmla="*/ 0 w 1288"/>
                <a:gd name="T1" fmla="*/ 0 h 1145"/>
                <a:gd name="T2" fmla="*/ 0 w 1288"/>
                <a:gd name="T3" fmla="*/ 0 h 1145"/>
                <a:gd name="T4" fmla="*/ 0 w 1288"/>
                <a:gd name="T5" fmla="*/ 0 h 1145"/>
                <a:gd name="T6" fmla="*/ 0 w 1288"/>
                <a:gd name="T7" fmla="*/ 0 h 1145"/>
                <a:gd name="T8" fmla="*/ 0 w 1288"/>
                <a:gd name="T9" fmla="*/ 0 h 1145"/>
                <a:gd name="T10" fmla="*/ 0 w 1288"/>
                <a:gd name="T11" fmla="*/ 0 h 1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8"/>
                <a:gd name="T19" fmla="*/ 0 h 1145"/>
                <a:gd name="T20" fmla="*/ 1288 w 1288"/>
                <a:gd name="T21" fmla="*/ 1145 h 1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8" h="1145">
                  <a:moveTo>
                    <a:pt x="166" y="906"/>
                  </a:moveTo>
                  <a:lnTo>
                    <a:pt x="0" y="668"/>
                  </a:lnTo>
                  <a:lnTo>
                    <a:pt x="953" y="0"/>
                  </a:lnTo>
                  <a:lnTo>
                    <a:pt x="1288" y="477"/>
                  </a:lnTo>
                  <a:lnTo>
                    <a:pt x="334" y="1145"/>
                  </a:lnTo>
                  <a:lnTo>
                    <a:pt x="166" y="90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1022053" y="4214806"/>
              <a:ext cx="917612" cy="307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sz="2000" dirty="0">
                  <a:solidFill>
                    <a:srgbClr val="000000"/>
                  </a:solidFill>
                  <a:latin typeface="+mj-lt"/>
                </a:rPr>
                <a:t>Injector</a:t>
              </a:r>
              <a:r>
                <a:rPr lang="en-US" altLang="ja-JP" sz="1900" dirty="0">
                  <a:solidFill>
                    <a:srgbClr val="000000"/>
                  </a:solidFill>
                  <a:latin typeface="HG PゴシックB Sun"/>
                </a:rPr>
                <a:t> </a:t>
              </a:r>
              <a:endParaRPr lang="ja-JP" altLang="en-US" dirty="0"/>
            </a:p>
          </p:txBody>
        </p:sp>
        <p:sp>
          <p:nvSpPr>
            <p:cNvPr id="53" name="Rectangle 56"/>
            <p:cNvSpPr>
              <a:spLocks noChangeArrowheads="1"/>
            </p:cNvSpPr>
            <p:nvPr/>
          </p:nvSpPr>
          <p:spPr bwMode="auto">
            <a:xfrm>
              <a:off x="3593914" y="4643450"/>
              <a:ext cx="2802151" cy="292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>
                  <a:solidFill>
                    <a:srgbClr val="000000"/>
                  </a:solidFill>
                  <a:latin typeface="HG PゴシックB Sun"/>
                </a:rPr>
                <a:t>Super-conducting linac </a:t>
              </a:r>
              <a:endParaRPr lang="ja-JP" altLang="en-US"/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6279608" y="3100388"/>
              <a:ext cx="1218326" cy="292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>
                  <a:solidFill>
                    <a:srgbClr val="000000"/>
                  </a:solidFill>
                  <a:latin typeface="HG PゴシックB Sun"/>
                </a:rPr>
                <a:t>Beam dump </a:t>
              </a:r>
              <a:endParaRPr lang="ja-JP" altLang="en-US"/>
            </a:p>
          </p:txBody>
        </p:sp>
        <p:sp>
          <p:nvSpPr>
            <p:cNvPr id="55" name="Freeform 58"/>
            <p:cNvSpPr>
              <a:spLocks/>
            </p:cNvSpPr>
            <p:nvPr/>
          </p:nvSpPr>
          <p:spPr bwMode="auto">
            <a:xfrm>
              <a:off x="2634728" y="4692651"/>
              <a:ext cx="166977" cy="111125"/>
            </a:xfrm>
            <a:custGeom>
              <a:avLst/>
              <a:gdLst>
                <a:gd name="T0" fmla="*/ 0 w 524"/>
                <a:gd name="T1" fmla="*/ 0 h 349"/>
                <a:gd name="T2" fmla="*/ 0 w 524"/>
                <a:gd name="T3" fmla="*/ 0 h 349"/>
                <a:gd name="T4" fmla="*/ 0 w 524"/>
                <a:gd name="T5" fmla="*/ 0 h 349"/>
                <a:gd name="T6" fmla="*/ 0 w 524"/>
                <a:gd name="T7" fmla="*/ 0 h 3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4"/>
                <a:gd name="T13" fmla="*/ 0 h 349"/>
                <a:gd name="T14" fmla="*/ 524 w 524"/>
                <a:gd name="T15" fmla="*/ 349 h 3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4" h="349">
                  <a:moveTo>
                    <a:pt x="524" y="174"/>
                  </a:moveTo>
                  <a:lnTo>
                    <a:pt x="0" y="349"/>
                  </a:lnTo>
                  <a:lnTo>
                    <a:pt x="0" y="0"/>
                  </a:lnTo>
                  <a:lnTo>
                    <a:pt x="524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59"/>
            <p:cNvSpPr>
              <a:spLocks noChangeShapeType="1"/>
            </p:cNvSpPr>
            <p:nvPr/>
          </p:nvSpPr>
          <p:spPr bwMode="auto">
            <a:xfrm>
              <a:off x="2062234" y="4748213"/>
              <a:ext cx="6058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7263980" y="4322763"/>
              <a:ext cx="166977" cy="111125"/>
            </a:xfrm>
            <a:custGeom>
              <a:avLst/>
              <a:gdLst>
                <a:gd name="T0" fmla="*/ 0 w 524"/>
                <a:gd name="T1" fmla="*/ 0 h 350"/>
                <a:gd name="T2" fmla="*/ 0 w 524"/>
                <a:gd name="T3" fmla="*/ 0 h 350"/>
                <a:gd name="T4" fmla="*/ 0 w 524"/>
                <a:gd name="T5" fmla="*/ 0 h 350"/>
                <a:gd name="T6" fmla="*/ 0 w 524"/>
                <a:gd name="T7" fmla="*/ 0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4"/>
                <a:gd name="T13" fmla="*/ 0 h 350"/>
                <a:gd name="T14" fmla="*/ 524 w 524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4" h="350">
                  <a:moveTo>
                    <a:pt x="524" y="175"/>
                  </a:moveTo>
                  <a:lnTo>
                    <a:pt x="0" y="350"/>
                  </a:lnTo>
                  <a:lnTo>
                    <a:pt x="0" y="0"/>
                  </a:lnTo>
                  <a:lnTo>
                    <a:pt x="524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61"/>
            <p:cNvSpPr>
              <a:spLocks noChangeShapeType="1"/>
            </p:cNvSpPr>
            <p:nvPr/>
          </p:nvSpPr>
          <p:spPr bwMode="auto">
            <a:xfrm>
              <a:off x="6689895" y="4378326"/>
              <a:ext cx="6074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62"/>
            <p:cNvSpPr>
              <a:spLocks/>
            </p:cNvSpPr>
            <p:nvPr/>
          </p:nvSpPr>
          <p:spPr bwMode="auto">
            <a:xfrm>
              <a:off x="8167248" y="3670301"/>
              <a:ext cx="157436" cy="157163"/>
            </a:xfrm>
            <a:custGeom>
              <a:avLst/>
              <a:gdLst>
                <a:gd name="T0" fmla="*/ 0 w 494"/>
                <a:gd name="T1" fmla="*/ 0 h 494"/>
                <a:gd name="T2" fmla="*/ 0 w 494"/>
                <a:gd name="T3" fmla="*/ 0 h 494"/>
                <a:gd name="T4" fmla="*/ 0 w 494"/>
                <a:gd name="T5" fmla="*/ 0 h 494"/>
                <a:gd name="T6" fmla="*/ 0 w 494"/>
                <a:gd name="T7" fmla="*/ 0 h 4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4"/>
                <a:gd name="T13" fmla="*/ 0 h 494"/>
                <a:gd name="T14" fmla="*/ 494 w 494"/>
                <a:gd name="T15" fmla="*/ 494 h 4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4" h="494">
                  <a:moveTo>
                    <a:pt x="494" y="0"/>
                  </a:moveTo>
                  <a:lnTo>
                    <a:pt x="247" y="494"/>
                  </a:lnTo>
                  <a:lnTo>
                    <a:pt x="0" y="247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Line 63"/>
            <p:cNvSpPr>
              <a:spLocks noChangeShapeType="1"/>
            </p:cNvSpPr>
            <p:nvPr/>
          </p:nvSpPr>
          <p:spPr bwMode="auto">
            <a:xfrm flipV="1">
              <a:off x="7801488" y="3765551"/>
              <a:ext cx="429371" cy="428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64"/>
            <p:cNvSpPr>
              <a:spLocks/>
            </p:cNvSpPr>
            <p:nvPr/>
          </p:nvSpPr>
          <p:spPr bwMode="auto">
            <a:xfrm>
              <a:off x="7801488" y="2006601"/>
              <a:ext cx="155846" cy="157163"/>
            </a:xfrm>
            <a:custGeom>
              <a:avLst/>
              <a:gdLst>
                <a:gd name="T0" fmla="*/ 0 w 494"/>
                <a:gd name="T1" fmla="*/ 0 h 493"/>
                <a:gd name="T2" fmla="*/ 0 w 494"/>
                <a:gd name="T3" fmla="*/ 0 h 493"/>
                <a:gd name="T4" fmla="*/ 0 w 494"/>
                <a:gd name="T5" fmla="*/ 0 h 493"/>
                <a:gd name="T6" fmla="*/ 0 w 494"/>
                <a:gd name="T7" fmla="*/ 0 h 4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4"/>
                <a:gd name="T13" fmla="*/ 0 h 493"/>
                <a:gd name="T14" fmla="*/ 494 w 494"/>
                <a:gd name="T15" fmla="*/ 493 h 4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4" h="493">
                  <a:moveTo>
                    <a:pt x="0" y="0"/>
                  </a:moveTo>
                  <a:lnTo>
                    <a:pt x="494" y="247"/>
                  </a:lnTo>
                  <a:lnTo>
                    <a:pt x="247" y="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Line 65"/>
            <p:cNvSpPr>
              <a:spLocks noChangeShapeType="1"/>
            </p:cNvSpPr>
            <p:nvPr/>
          </p:nvSpPr>
          <p:spPr bwMode="auto">
            <a:xfrm flipH="1" flipV="1">
              <a:off x="7895314" y="2101851"/>
              <a:ext cx="429371" cy="428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94039" y="2743201"/>
              <a:ext cx="155846" cy="157163"/>
            </a:xfrm>
            <a:custGeom>
              <a:avLst/>
              <a:gdLst>
                <a:gd name="T0" fmla="*/ 0 w 493"/>
                <a:gd name="T1" fmla="*/ 0 h 494"/>
                <a:gd name="T2" fmla="*/ 0 w 493"/>
                <a:gd name="T3" fmla="*/ 0 h 494"/>
                <a:gd name="T4" fmla="*/ 0 w 493"/>
                <a:gd name="T5" fmla="*/ 0 h 494"/>
                <a:gd name="T6" fmla="*/ 0 w 493"/>
                <a:gd name="T7" fmla="*/ 0 h 4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3"/>
                <a:gd name="T13" fmla="*/ 0 h 494"/>
                <a:gd name="T14" fmla="*/ 493 w 493"/>
                <a:gd name="T15" fmla="*/ 494 h 4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3" h="494">
                  <a:moveTo>
                    <a:pt x="0" y="494"/>
                  </a:moveTo>
                  <a:lnTo>
                    <a:pt x="247" y="0"/>
                  </a:lnTo>
                  <a:lnTo>
                    <a:pt x="493" y="247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187865" y="2376488"/>
              <a:ext cx="429371" cy="428625"/>
            </a:xfrm>
            <a:custGeom>
              <a:avLst/>
              <a:gdLst>
                <a:gd name="T0" fmla="*/ 0 w 1349"/>
                <a:gd name="T1" fmla="*/ 0 h 1350"/>
                <a:gd name="T2" fmla="*/ 0 w 1349"/>
                <a:gd name="T3" fmla="*/ 0 h 1350"/>
                <a:gd name="T4" fmla="*/ 0 w 1349"/>
                <a:gd name="T5" fmla="*/ 0 h 1350"/>
                <a:gd name="T6" fmla="*/ 0 60000 65536"/>
                <a:gd name="T7" fmla="*/ 0 60000 65536"/>
                <a:gd name="T8" fmla="*/ 0 60000 65536"/>
                <a:gd name="T9" fmla="*/ 0 w 1349"/>
                <a:gd name="T10" fmla="*/ 0 h 1350"/>
                <a:gd name="T11" fmla="*/ 1349 w 1349"/>
                <a:gd name="T12" fmla="*/ 1350 h 13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9" h="1350">
                  <a:moveTo>
                    <a:pt x="0" y="1350"/>
                  </a:moveTo>
                  <a:lnTo>
                    <a:pt x="134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427994" y="3635376"/>
              <a:ext cx="157436" cy="157163"/>
            </a:xfrm>
            <a:custGeom>
              <a:avLst/>
              <a:gdLst>
                <a:gd name="T0" fmla="*/ 0 w 494"/>
                <a:gd name="T1" fmla="*/ 0 h 493"/>
                <a:gd name="T2" fmla="*/ 0 w 494"/>
                <a:gd name="T3" fmla="*/ 0 h 493"/>
                <a:gd name="T4" fmla="*/ 0 w 494"/>
                <a:gd name="T5" fmla="*/ 0 h 493"/>
                <a:gd name="T6" fmla="*/ 0 w 494"/>
                <a:gd name="T7" fmla="*/ 0 h 4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4"/>
                <a:gd name="T13" fmla="*/ 0 h 493"/>
                <a:gd name="T14" fmla="*/ 494 w 494"/>
                <a:gd name="T15" fmla="*/ 493 h 4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4" h="493">
                  <a:moveTo>
                    <a:pt x="494" y="493"/>
                  </a:moveTo>
                  <a:lnTo>
                    <a:pt x="0" y="246"/>
                  </a:lnTo>
                  <a:lnTo>
                    <a:pt x="247" y="0"/>
                  </a:lnTo>
                  <a:lnTo>
                    <a:pt x="494" y="4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062234" y="3268663"/>
              <a:ext cx="427780" cy="428625"/>
            </a:xfrm>
            <a:custGeom>
              <a:avLst/>
              <a:gdLst>
                <a:gd name="T0" fmla="*/ 0 w 1349"/>
                <a:gd name="T1" fmla="*/ 0 h 1349"/>
                <a:gd name="T2" fmla="*/ 0 w 1349"/>
                <a:gd name="T3" fmla="*/ 0 h 1349"/>
                <a:gd name="T4" fmla="*/ 0 w 1349"/>
                <a:gd name="T5" fmla="*/ 0 h 1349"/>
                <a:gd name="T6" fmla="*/ 0 60000 65536"/>
                <a:gd name="T7" fmla="*/ 0 60000 65536"/>
                <a:gd name="T8" fmla="*/ 0 60000 65536"/>
                <a:gd name="T9" fmla="*/ 0 w 1349"/>
                <a:gd name="T10" fmla="*/ 0 h 1349"/>
                <a:gd name="T11" fmla="*/ 1349 w 1349"/>
                <a:gd name="T12" fmla="*/ 1349 h 13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9" h="1349">
                  <a:moveTo>
                    <a:pt x="1349" y="1349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6718520" y="3454401"/>
              <a:ext cx="157436" cy="157163"/>
            </a:xfrm>
            <a:custGeom>
              <a:avLst/>
              <a:gdLst>
                <a:gd name="T0" fmla="*/ 0 w 494"/>
                <a:gd name="T1" fmla="*/ 0 h 494"/>
                <a:gd name="T2" fmla="*/ 0 w 494"/>
                <a:gd name="T3" fmla="*/ 0 h 494"/>
                <a:gd name="T4" fmla="*/ 0 w 494"/>
                <a:gd name="T5" fmla="*/ 0 h 494"/>
                <a:gd name="T6" fmla="*/ 0 w 494"/>
                <a:gd name="T7" fmla="*/ 0 h 4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4"/>
                <a:gd name="T13" fmla="*/ 0 h 494"/>
                <a:gd name="T14" fmla="*/ 494 w 494"/>
                <a:gd name="T15" fmla="*/ 494 h 4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4" h="494">
                  <a:moveTo>
                    <a:pt x="494" y="0"/>
                  </a:moveTo>
                  <a:lnTo>
                    <a:pt x="247" y="494"/>
                  </a:lnTo>
                  <a:lnTo>
                    <a:pt x="0" y="247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Line 71"/>
            <p:cNvSpPr>
              <a:spLocks noChangeShapeType="1"/>
            </p:cNvSpPr>
            <p:nvPr/>
          </p:nvSpPr>
          <p:spPr bwMode="auto">
            <a:xfrm flipV="1">
              <a:off x="6689895" y="3548063"/>
              <a:ext cx="90645" cy="904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3116577" y="3694113"/>
              <a:ext cx="166977" cy="111125"/>
            </a:xfrm>
            <a:custGeom>
              <a:avLst/>
              <a:gdLst>
                <a:gd name="T0" fmla="*/ 0 w 524"/>
                <a:gd name="T1" fmla="*/ 0 h 349"/>
                <a:gd name="T2" fmla="*/ 0 w 524"/>
                <a:gd name="T3" fmla="*/ 0 h 349"/>
                <a:gd name="T4" fmla="*/ 0 w 524"/>
                <a:gd name="T5" fmla="*/ 0 h 349"/>
                <a:gd name="T6" fmla="*/ 0 w 524"/>
                <a:gd name="T7" fmla="*/ 0 h 3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4"/>
                <a:gd name="T13" fmla="*/ 0 h 349"/>
                <a:gd name="T14" fmla="*/ 524 w 524"/>
                <a:gd name="T15" fmla="*/ 349 h 3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4" h="349">
                  <a:moveTo>
                    <a:pt x="524" y="175"/>
                  </a:moveTo>
                  <a:lnTo>
                    <a:pt x="0" y="349"/>
                  </a:lnTo>
                  <a:lnTo>
                    <a:pt x="0" y="0"/>
                  </a:lnTo>
                  <a:lnTo>
                    <a:pt x="524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Line 73"/>
            <p:cNvSpPr>
              <a:spLocks noChangeShapeType="1"/>
            </p:cNvSpPr>
            <p:nvPr/>
          </p:nvSpPr>
          <p:spPr bwMode="auto">
            <a:xfrm>
              <a:off x="2728554" y="3749676"/>
              <a:ext cx="4214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Line 74"/>
            <p:cNvSpPr>
              <a:spLocks noChangeShapeType="1"/>
            </p:cNvSpPr>
            <p:nvPr/>
          </p:nvSpPr>
          <p:spPr bwMode="auto">
            <a:xfrm flipV="1">
              <a:off x="3420317" y="2208213"/>
              <a:ext cx="1346952" cy="3603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4170921" y="1879601"/>
              <a:ext cx="1539373" cy="476250"/>
            </a:xfrm>
            <a:custGeom>
              <a:avLst/>
              <a:gdLst>
                <a:gd name="T0" fmla="*/ 0 w 4840"/>
                <a:gd name="T1" fmla="*/ 0 h 1499"/>
                <a:gd name="T2" fmla="*/ 0 w 4840"/>
                <a:gd name="T3" fmla="*/ 0 h 1499"/>
                <a:gd name="T4" fmla="*/ 0 w 4840"/>
                <a:gd name="T5" fmla="*/ 0 h 1499"/>
                <a:gd name="T6" fmla="*/ 0 w 4840"/>
                <a:gd name="T7" fmla="*/ 0 h 1499"/>
                <a:gd name="T8" fmla="*/ 0 w 4840"/>
                <a:gd name="T9" fmla="*/ 0 h 1499"/>
                <a:gd name="T10" fmla="*/ 0 w 4840"/>
                <a:gd name="T11" fmla="*/ 0 h 1499"/>
                <a:gd name="T12" fmla="*/ 0 w 4840"/>
                <a:gd name="T13" fmla="*/ 0 h 1499"/>
                <a:gd name="T14" fmla="*/ 0 w 4840"/>
                <a:gd name="T15" fmla="*/ 0 h 1499"/>
                <a:gd name="T16" fmla="*/ 0 w 4840"/>
                <a:gd name="T17" fmla="*/ 0 h 1499"/>
                <a:gd name="T18" fmla="*/ 0 w 4840"/>
                <a:gd name="T19" fmla="*/ 0 h 1499"/>
                <a:gd name="T20" fmla="*/ 0 w 4840"/>
                <a:gd name="T21" fmla="*/ 0 h 1499"/>
                <a:gd name="T22" fmla="*/ 0 w 4840"/>
                <a:gd name="T23" fmla="*/ 0 h 1499"/>
                <a:gd name="T24" fmla="*/ 0 w 4840"/>
                <a:gd name="T25" fmla="*/ 0 h 1499"/>
                <a:gd name="T26" fmla="*/ 0 w 4840"/>
                <a:gd name="T27" fmla="*/ 0 h 1499"/>
                <a:gd name="T28" fmla="*/ 0 w 4840"/>
                <a:gd name="T29" fmla="*/ 0 h 1499"/>
                <a:gd name="T30" fmla="*/ 0 w 4840"/>
                <a:gd name="T31" fmla="*/ 0 h 1499"/>
                <a:gd name="T32" fmla="*/ 0 w 4840"/>
                <a:gd name="T33" fmla="*/ 0 h 1499"/>
                <a:gd name="T34" fmla="*/ 0 w 4840"/>
                <a:gd name="T35" fmla="*/ 0 h 1499"/>
                <a:gd name="T36" fmla="*/ 0 w 4840"/>
                <a:gd name="T37" fmla="*/ 0 h 1499"/>
                <a:gd name="T38" fmla="*/ 0 w 4840"/>
                <a:gd name="T39" fmla="*/ 0 h 1499"/>
                <a:gd name="T40" fmla="*/ 0 w 4840"/>
                <a:gd name="T41" fmla="*/ 0 h 1499"/>
                <a:gd name="T42" fmla="*/ 0 w 4840"/>
                <a:gd name="T43" fmla="*/ 0 h 1499"/>
                <a:gd name="T44" fmla="*/ 0 w 4840"/>
                <a:gd name="T45" fmla="*/ 0 h 1499"/>
                <a:gd name="T46" fmla="*/ 0 w 4840"/>
                <a:gd name="T47" fmla="*/ 0 h 1499"/>
                <a:gd name="T48" fmla="*/ 0 w 4840"/>
                <a:gd name="T49" fmla="*/ 0 h 1499"/>
                <a:gd name="T50" fmla="*/ 0 w 4840"/>
                <a:gd name="T51" fmla="*/ 0 h 1499"/>
                <a:gd name="T52" fmla="*/ 0 w 4840"/>
                <a:gd name="T53" fmla="*/ 0 h 1499"/>
                <a:gd name="T54" fmla="*/ 0 w 4840"/>
                <a:gd name="T55" fmla="*/ 0 h 149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40"/>
                <a:gd name="T85" fmla="*/ 0 h 1499"/>
                <a:gd name="T86" fmla="*/ 4840 w 4840"/>
                <a:gd name="T87" fmla="*/ 1499 h 149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40" h="1499">
                  <a:moveTo>
                    <a:pt x="59" y="1499"/>
                  </a:moveTo>
                  <a:lnTo>
                    <a:pt x="0" y="1281"/>
                  </a:lnTo>
                  <a:lnTo>
                    <a:pt x="2" y="1283"/>
                  </a:lnTo>
                  <a:lnTo>
                    <a:pt x="4" y="1287"/>
                  </a:lnTo>
                  <a:lnTo>
                    <a:pt x="10" y="1288"/>
                  </a:lnTo>
                  <a:lnTo>
                    <a:pt x="16" y="1288"/>
                  </a:lnTo>
                  <a:lnTo>
                    <a:pt x="33" y="1290"/>
                  </a:lnTo>
                  <a:lnTo>
                    <a:pt x="55" y="1290"/>
                  </a:lnTo>
                  <a:lnTo>
                    <a:pt x="117" y="1285"/>
                  </a:lnTo>
                  <a:lnTo>
                    <a:pt x="199" y="1274"/>
                  </a:lnTo>
                  <a:lnTo>
                    <a:pt x="425" y="1233"/>
                  </a:lnTo>
                  <a:lnTo>
                    <a:pt x="719" y="1170"/>
                  </a:lnTo>
                  <a:lnTo>
                    <a:pt x="1487" y="991"/>
                  </a:lnTo>
                  <a:lnTo>
                    <a:pt x="2421" y="750"/>
                  </a:lnTo>
                  <a:lnTo>
                    <a:pt x="3349" y="492"/>
                  </a:lnTo>
                  <a:lnTo>
                    <a:pt x="4102" y="265"/>
                  </a:lnTo>
                  <a:lnTo>
                    <a:pt x="4390" y="171"/>
                  </a:lnTo>
                  <a:lnTo>
                    <a:pt x="4605" y="93"/>
                  </a:lnTo>
                  <a:lnTo>
                    <a:pt x="4683" y="62"/>
                  </a:lnTo>
                  <a:lnTo>
                    <a:pt x="4739" y="35"/>
                  </a:lnTo>
                  <a:lnTo>
                    <a:pt x="4759" y="24"/>
                  </a:lnTo>
                  <a:lnTo>
                    <a:pt x="4773" y="14"/>
                  </a:lnTo>
                  <a:lnTo>
                    <a:pt x="4777" y="10"/>
                  </a:lnTo>
                  <a:lnTo>
                    <a:pt x="4781" y="7"/>
                  </a:lnTo>
                  <a:lnTo>
                    <a:pt x="4782" y="3"/>
                  </a:lnTo>
                  <a:lnTo>
                    <a:pt x="4782" y="0"/>
                  </a:lnTo>
                  <a:lnTo>
                    <a:pt x="4840" y="219"/>
                  </a:lnTo>
                  <a:lnTo>
                    <a:pt x="59" y="149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4190004" y="1949451"/>
              <a:ext cx="1539373" cy="476250"/>
            </a:xfrm>
            <a:custGeom>
              <a:avLst/>
              <a:gdLst>
                <a:gd name="T0" fmla="*/ 0 w 4839"/>
                <a:gd name="T1" fmla="*/ 0 h 1498"/>
                <a:gd name="T2" fmla="*/ 0 w 4839"/>
                <a:gd name="T3" fmla="*/ 0 h 1498"/>
                <a:gd name="T4" fmla="*/ 0 w 4839"/>
                <a:gd name="T5" fmla="*/ 0 h 1498"/>
                <a:gd name="T6" fmla="*/ 0 w 4839"/>
                <a:gd name="T7" fmla="*/ 0 h 1498"/>
                <a:gd name="T8" fmla="*/ 0 w 4839"/>
                <a:gd name="T9" fmla="*/ 0 h 1498"/>
                <a:gd name="T10" fmla="*/ 0 w 4839"/>
                <a:gd name="T11" fmla="*/ 0 h 1498"/>
                <a:gd name="T12" fmla="*/ 0 w 4839"/>
                <a:gd name="T13" fmla="*/ 0 h 1498"/>
                <a:gd name="T14" fmla="*/ 0 w 4839"/>
                <a:gd name="T15" fmla="*/ 0 h 1498"/>
                <a:gd name="T16" fmla="*/ 0 w 4839"/>
                <a:gd name="T17" fmla="*/ 0 h 1498"/>
                <a:gd name="T18" fmla="*/ 0 w 4839"/>
                <a:gd name="T19" fmla="*/ 0 h 1498"/>
                <a:gd name="T20" fmla="*/ 0 w 4839"/>
                <a:gd name="T21" fmla="*/ 0 h 1498"/>
                <a:gd name="T22" fmla="*/ 0 w 4839"/>
                <a:gd name="T23" fmla="*/ 0 h 1498"/>
                <a:gd name="T24" fmla="*/ 0 w 4839"/>
                <a:gd name="T25" fmla="*/ 0 h 1498"/>
                <a:gd name="T26" fmla="*/ 0 w 4839"/>
                <a:gd name="T27" fmla="*/ 0 h 1498"/>
                <a:gd name="T28" fmla="*/ 0 w 4839"/>
                <a:gd name="T29" fmla="*/ 0 h 1498"/>
                <a:gd name="T30" fmla="*/ 0 w 4839"/>
                <a:gd name="T31" fmla="*/ 0 h 1498"/>
                <a:gd name="T32" fmla="*/ 0 w 4839"/>
                <a:gd name="T33" fmla="*/ 0 h 1498"/>
                <a:gd name="T34" fmla="*/ 0 w 4839"/>
                <a:gd name="T35" fmla="*/ 0 h 1498"/>
                <a:gd name="T36" fmla="*/ 0 w 4839"/>
                <a:gd name="T37" fmla="*/ 0 h 1498"/>
                <a:gd name="T38" fmla="*/ 0 w 4839"/>
                <a:gd name="T39" fmla="*/ 0 h 1498"/>
                <a:gd name="T40" fmla="*/ 0 w 4839"/>
                <a:gd name="T41" fmla="*/ 0 h 1498"/>
                <a:gd name="T42" fmla="*/ 0 w 4839"/>
                <a:gd name="T43" fmla="*/ 0 h 1498"/>
                <a:gd name="T44" fmla="*/ 0 w 4839"/>
                <a:gd name="T45" fmla="*/ 0 h 1498"/>
                <a:gd name="T46" fmla="*/ 0 w 4839"/>
                <a:gd name="T47" fmla="*/ 0 h 1498"/>
                <a:gd name="T48" fmla="*/ 0 w 4839"/>
                <a:gd name="T49" fmla="*/ 0 h 1498"/>
                <a:gd name="T50" fmla="*/ 0 w 4839"/>
                <a:gd name="T51" fmla="*/ 0 h 1498"/>
                <a:gd name="T52" fmla="*/ 0 w 4839"/>
                <a:gd name="T53" fmla="*/ 0 h 1498"/>
                <a:gd name="T54" fmla="*/ 0 w 4839"/>
                <a:gd name="T55" fmla="*/ 0 h 14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39"/>
                <a:gd name="T85" fmla="*/ 0 h 1498"/>
                <a:gd name="T86" fmla="*/ 4839 w 4839"/>
                <a:gd name="T87" fmla="*/ 1498 h 149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39" h="1498">
                  <a:moveTo>
                    <a:pt x="0" y="1279"/>
                  </a:moveTo>
                  <a:lnTo>
                    <a:pt x="61" y="1498"/>
                  </a:lnTo>
                  <a:lnTo>
                    <a:pt x="59" y="1495"/>
                  </a:lnTo>
                  <a:lnTo>
                    <a:pt x="60" y="1492"/>
                  </a:lnTo>
                  <a:lnTo>
                    <a:pt x="66" y="1488"/>
                  </a:lnTo>
                  <a:lnTo>
                    <a:pt x="68" y="1485"/>
                  </a:lnTo>
                  <a:lnTo>
                    <a:pt x="81" y="1476"/>
                  </a:lnTo>
                  <a:lnTo>
                    <a:pt x="101" y="1463"/>
                  </a:lnTo>
                  <a:lnTo>
                    <a:pt x="158" y="1438"/>
                  </a:lnTo>
                  <a:lnTo>
                    <a:pt x="236" y="1407"/>
                  </a:lnTo>
                  <a:lnTo>
                    <a:pt x="452" y="1328"/>
                  </a:lnTo>
                  <a:lnTo>
                    <a:pt x="738" y="1236"/>
                  </a:lnTo>
                  <a:lnTo>
                    <a:pt x="1492" y="1007"/>
                  </a:lnTo>
                  <a:lnTo>
                    <a:pt x="2420" y="749"/>
                  </a:lnTo>
                  <a:lnTo>
                    <a:pt x="3353" y="507"/>
                  </a:lnTo>
                  <a:lnTo>
                    <a:pt x="4121" y="329"/>
                  </a:lnTo>
                  <a:lnTo>
                    <a:pt x="4417" y="267"/>
                  </a:lnTo>
                  <a:lnTo>
                    <a:pt x="4641" y="225"/>
                  </a:lnTo>
                  <a:lnTo>
                    <a:pt x="4725" y="213"/>
                  </a:lnTo>
                  <a:lnTo>
                    <a:pt x="4785" y="208"/>
                  </a:lnTo>
                  <a:lnTo>
                    <a:pt x="4809" y="209"/>
                  </a:lnTo>
                  <a:lnTo>
                    <a:pt x="4827" y="209"/>
                  </a:lnTo>
                  <a:lnTo>
                    <a:pt x="4832" y="212"/>
                  </a:lnTo>
                  <a:lnTo>
                    <a:pt x="4837" y="212"/>
                  </a:lnTo>
                  <a:lnTo>
                    <a:pt x="4839" y="215"/>
                  </a:lnTo>
                  <a:lnTo>
                    <a:pt x="4839" y="217"/>
                  </a:lnTo>
                  <a:lnTo>
                    <a:pt x="4782" y="0"/>
                  </a:lnTo>
                  <a:lnTo>
                    <a:pt x="0" y="127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4086637" y="2200276"/>
              <a:ext cx="206734" cy="311150"/>
            </a:xfrm>
            <a:custGeom>
              <a:avLst/>
              <a:gdLst>
                <a:gd name="T0" fmla="*/ 0 w 649"/>
                <a:gd name="T1" fmla="*/ 0 h 984"/>
                <a:gd name="T2" fmla="*/ 0 w 649"/>
                <a:gd name="T3" fmla="*/ 0 h 984"/>
                <a:gd name="T4" fmla="*/ 0 w 649"/>
                <a:gd name="T5" fmla="*/ 0 h 984"/>
                <a:gd name="T6" fmla="*/ 0 w 649"/>
                <a:gd name="T7" fmla="*/ 0 h 984"/>
                <a:gd name="T8" fmla="*/ 0 w 649"/>
                <a:gd name="T9" fmla="*/ 0 h 984"/>
                <a:gd name="T10" fmla="*/ 0 w 649"/>
                <a:gd name="T11" fmla="*/ 0 h 984"/>
                <a:gd name="T12" fmla="*/ 0 w 649"/>
                <a:gd name="T13" fmla="*/ 0 h 984"/>
                <a:gd name="T14" fmla="*/ 0 w 649"/>
                <a:gd name="T15" fmla="*/ 0 h 984"/>
                <a:gd name="T16" fmla="*/ 0 w 649"/>
                <a:gd name="T17" fmla="*/ 0 h 984"/>
                <a:gd name="T18" fmla="*/ 0 w 649"/>
                <a:gd name="T19" fmla="*/ 0 h 984"/>
                <a:gd name="T20" fmla="*/ 0 w 649"/>
                <a:gd name="T21" fmla="*/ 0 h 984"/>
                <a:gd name="T22" fmla="*/ 0 w 649"/>
                <a:gd name="T23" fmla="*/ 0 h 984"/>
                <a:gd name="T24" fmla="*/ 0 w 649"/>
                <a:gd name="T25" fmla="*/ 0 h 984"/>
                <a:gd name="T26" fmla="*/ 0 w 649"/>
                <a:gd name="T27" fmla="*/ 0 h 984"/>
                <a:gd name="T28" fmla="*/ 0 w 649"/>
                <a:gd name="T29" fmla="*/ 0 h 984"/>
                <a:gd name="T30" fmla="*/ 0 w 649"/>
                <a:gd name="T31" fmla="*/ 0 h 984"/>
                <a:gd name="T32" fmla="*/ 0 w 649"/>
                <a:gd name="T33" fmla="*/ 0 h 984"/>
                <a:gd name="T34" fmla="*/ 0 w 649"/>
                <a:gd name="T35" fmla="*/ 0 h 984"/>
                <a:gd name="T36" fmla="*/ 0 w 649"/>
                <a:gd name="T37" fmla="*/ 0 h 984"/>
                <a:gd name="T38" fmla="*/ 0 w 649"/>
                <a:gd name="T39" fmla="*/ 0 h 984"/>
                <a:gd name="T40" fmla="*/ 0 w 649"/>
                <a:gd name="T41" fmla="*/ 0 h 984"/>
                <a:gd name="T42" fmla="*/ 0 w 649"/>
                <a:gd name="T43" fmla="*/ 0 h 984"/>
                <a:gd name="T44" fmla="*/ 0 w 649"/>
                <a:gd name="T45" fmla="*/ 0 h 984"/>
                <a:gd name="T46" fmla="*/ 0 w 649"/>
                <a:gd name="T47" fmla="*/ 0 h 984"/>
                <a:gd name="T48" fmla="*/ 0 w 649"/>
                <a:gd name="T49" fmla="*/ 0 h 984"/>
                <a:gd name="T50" fmla="*/ 0 w 649"/>
                <a:gd name="T51" fmla="*/ 0 h 984"/>
                <a:gd name="T52" fmla="*/ 0 w 649"/>
                <a:gd name="T53" fmla="*/ 0 h 984"/>
                <a:gd name="T54" fmla="*/ 0 w 649"/>
                <a:gd name="T55" fmla="*/ 0 h 984"/>
                <a:gd name="T56" fmla="*/ 0 w 649"/>
                <a:gd name="T57" fmla="*/ 0 h 984"/>
                <a:gd name="T58" fmla="*/ 0 w 649"/>
                <a:gd name="T59" fmla="*/ 0 h 984"/>
                <a:gd name="T60" fmla="*/ 0 w 649"/>
                <a:gd name="T61" fmla="*/ 0 h 984"/>
                <a:gd name="T62" fmla="*/ 0 w 649"/>
                <a:gd name="T63" fmla="*/ 0 h 984"/>
                <a:gd name="T64" fmla="*/ 0 w 649"/>
                <a:gd name="T65" fmla="*/ 0 h 984"/>
                <a:gd name="T66" fmla="*/ 0 w 649"/>
                <a:gd name="T67" fmla="*/ 0 h 9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9"/>
                <a:gd name="T103" fmla="*/ 0 h 984"/>
                <a:gd name="T104" fmla="*/ 649 w 649"/>
                <a:gd name="T105" fmla="*/ 984 h 9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9" h="984">
                  <a:moveTo>
                    <a:pt x="234" y="984"/>
                  </a:moveTo>
                  <a:lnTo>
                    <a:pt x="0" y="112"/>
                  </a:lnTo>
                  <a:lnTo>
                    <a:pt x="417" y="0"/>
                  </a:lnTo>
                  <a:lnTo>
                    <a:pt x="405" y="4"/>
                  </a:lnTo>
                  <a:lnTo>
                    <a:pt x="396" y="7"/>
                  </a:lnTo>
                  <a:lnTo>
                    <a:pt x="386" y="13"/>
                  </a:lnTo>
                  <a:lnTo>
                    <a:pt x="376" y="21"/>
                  </a:lnTo>
                  <a:lnTo>
                    <a:pt x="368" y="27"/>
                  </a:lnTo>
                  <a:lnTo>
                    <a:pt x="360" y="35"/>
                  </a:lnTo>
                  <a:lnTo>
                    <a:pt x="344" y="55"/>
                  </a:lnTo>
                  <a:lnTo>
                    <a:pt x="330" y="77"/>
                  </a:lnTo>
                  <a:lnTo>
                    <a:pt x="320" y="105"/>
                  </a:lnTo>
                  <a:lnTo>
                    <a:pt x="311" y="134"/>
                  </a:lnTo>
                  <a:lnTo>
                    <a:pt x="304" y="167"/>
                  </a:lnTo>
                  <a:lnTo>
                    <a:pt x="295" y="239"/>
                  </a:lnTo>
                  <a:lnTo>
                    <a:pt x="294" y="316"/>
                  </a:lnTo>
                  <a:lnTo>
                    <a:pt x="306" y="403"/>
                  </a:lnTo>
                  <a:lnTo>
                    <a:pt x="325" y="492"/>
                  </a:lnTo>
                  <a:lnTo>
                    <a:pt x="353" y="578"/>
                  </a:lnTo>
                  <a:lnTo>
                    <a:pt x="386" y="657"/>
                  </a:lnTo>
                  <a:lnTo>
                    <a:pt x="426" y="726"/>
                  </a:lnTo>
                  <a:lnTo>
                    <a:pt x="469" y="782"/>
                  </a:lnTo>
                  <a:lnTo>
                    <a:pt x="491" y="808"/>
                  </a:lnTo>
                  <a:lnTo>
                    <a:pt x="513" y="829"/>
                  </a:lnTo>
                  <a:lnTo>
                    <a:pt x="536" y="847"/>
                  </a:lnTo>
                  <a:lnTo>
                    <a:pt x="560" y="859"/>
                  </a:lnTo>
                  <a:lnTo>
                    <a:pt x="583" y="870"/>
                  </a:lnTo>
                  <a:lnTo>
                    <a:pt x="594" y="873"/>
                  </a:lnTo>
                  <a:lnTo>
                    <a:pt x="605" y="876"/>
                  </a:lnTo>
                  <a:lnTo>
                    <a:pt x="617" y="877"/>
                  </a:lnTo>
                  <a:lnTo>
                    <a:pt x="627" y="877"/>
                  </a:lnTo>
                  <a:lnTo>
                    <a:pt x="639" y="875"/>
                  </a:lnTo>
                  <a:lnTo>
                    <a:pt x="649" y="874"/>
                  </a:lnTo>
                  <a:lnTo>
                    <a:pt x="234" y="9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4086637" y="2200276"/>
              <a:ext cx="206734" cy="311150"/>
            </a:xfrm>
            <a:custGeom>
              <a:avLst/>
              <a:gdLst>
                <a:gd name="T0" fmla="*/ 0 w 649"/>
                <a:gd name="T1" fmla="*/ 0 h 984"/>
                <a:gd name="T2" fmla="*/ 0 w 649"/>
                <a:gd name="T3" fmla="*/ 0 h 984"/>
                <a:gd name="T4" fmla="*/ 0 w 649"/>
                <a:gd name="T5" fmla="*/ 0 h 984"/>
                <a:gd name="T6" fmla="*/ 0 w 649"/>
                <a:gd name="T7" fmla="*/ 0 h 984"/>
                <a:gd name="T8" fmla="*/ 0 w 649"/>
                <a:gd name="T9" fmla="*/ 0 h 984"/>
                <a:gd name="T10" fmla="*/ 0 w 649"/>
                <a:gd name="T11" fmla="*/ 0 h 984"/>
                <a:gd name="T12" fmla="*/ 0 w 649"/>
                <a:gd name="T13" fmla="*/ 0 h 984"/>
                <a:gd name="T14" fmla="*/ 0 w 649"/>
                <a:gd name="T15" fmla="*/ 0 h 984"/>
                <a:gd name="T16" fmla="*/ 0 w 649"/>
                <a:gd name="T17" fmla="*/ 0 h 984"/>
                <a:gd name="T18" fmla="*/ 0 w 649"/>
                <a:gd name="T19" fmla="*/ 0 h 984"/>
                <a:gd name="T20" fmla="*/ 0 w 649"/>
                <a:gd name="T21" fmla="*/ 0 h 984"/>
                <a:gd name="T22" fmla="*/ 0 w 649"/>
                <a:gd name="T23" fmla="*/ 0 h 984"/>
                <a:gd name="T24" fmla="*/ 0 w 649"/>
                <a:gd name="T25" fmla="*/ 0 h 984"/>
                <a:gd name="T26" fmla="*/ 0 w 649"/>
                <a:gd name="T27" fmla="*/ 0 h 984"/>
                <a:gd name="T28" fmla="*/ 0 w 649"/>
                <a:gd name="T29" fmla="*/ 0 h 984"/>
                <a:gd name="T30" fmla="*/ 0 w 649"/>
                <a:gd name="T31" fmla="*/ 0 h 984"/>
                <a:gd name="T32" fmla="*/ 0 w 649"/>
                <a:gd name="T33" fmla="*/ 0 h 984"/>
                <a:gd name="T34" fmla="*/ 0 w 649"/>
                <a:gd name="T35" fmla="*/ 0 h 984"/>
                <a:gd name="T36" fmla="*/ 0 w 649"/>
                <a:gd name="T37" fmla="*/ 0 h 984"/>
                <a:gd name="T38" fmla="*/ 0 w 649"/>
                <a:gd name="T39" fmla="*/ 0 h 984"/>
                <a:gd name="T40" fmla="*/ 0 w 649"/>
                <a:gd name="T41" fmla="*/ 0 h 984"/>
                <a:gd name="T42" fmla="*/ 0 w 649"/>
                <a:gd name="T43" fmla="*/ 0 h 984"/>
                <a:gd name="T44" fmla="*/ 0 w 649"/>
                <a:gd name="T45" fmla="*/ 0 h 984"/>
                <a:gd name="T46" fmla="*/ 0 w 649"/>
                <a:gd name="T47" fmla="*/ 0 h 984"/>
                <a:gd name="T48" fmla="*/ 0 w 649"/>
                <a:gd name="T49" fmla="*/ 0 h 984"/>
                <a:gd name="T50" fmla="*/ 0 w 649"/>
                <a:gd name="T51" fmla="*/ 0 h 984"/>
                <a:gd name="T52" fmla="*/ 0 w 649"/>
                <a:gd name="T53" fmla="*/ 0 h 984"/>
                <a:gd name="T54" fmla="*/ 0 w 649"/>
                <a:gd name="T55" fmla="*/ 0 h 984"/>
                <a:gd name="T56" fmla="*/ 0 w 649"/>
                <a:gd name="T57" fmla="*/ 0 h 984"/>
                <a:gd name="T58" fmla="*/ 0 w 649"/>
                <a:gd name="T59" fmla="*/ 0 h 984"/>
                <a:gd name="T60" fmla="*/ 0 w 649"/>
                <a:gd name="T61" fmla="*/ 0 h 984"/>
                <a:gd name="T62" fmla="*/ 0 w 649"/>
                <a:gd name="T63" fmla="*/ 0 h 984"/>
                <a:gd name="T64" fmla="*/ 0 w 649"/>
                <a:gd name="T65" fmla="*/ 0 h 984"/>
                <a:gd name="T66" fmla="*/ 0 w 649"/>
                <a:gd name="T67" fmla="*/ 0 h 9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9"/>
                <a:gd name="T103" fmla="*/ 0 h 984"/>
                <a:gd name="T104" fmla="*/ 649 w 649"/>
                <a:gd name="T105" fmla="*/ 984 h 9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9" h="984">
                  <a:moveTo>
                    <a:pt x="234" y="984"/>
                  </a:moveTo>
                  <a:lnTo>
                    <a:pt x="0" y="112"/>
                  </a:lnTo>
                  <a:lnTo>
                    <a:pt x="417" y="0"/>
                  </a:lnTo>
                  <a:lnTo>
                    <a:pt x="405" y="4"/>
                  </a:lnTo>
                  <a:lnTo>
                    <a:pt x="396" y="7"/>
                  </a:lnTo>
                  <a:lnTo>
                    <a:pt x="386" y="13"/>
                  </a:lnTo>
                  <a:lnTo>
                    <a:pt x="376" y="21"/>
                  </a:lnTo>
                  <a:lnTo>
                    <a:pt x="368" y="27"/>
                  </a:lnTo>
                  <a:lnTo>
                    <a:pt x="360" y="35"/>
                  </a:lnTo>
                  <a:lnTo>
                    <a:pt x="344" y="55"/>
                  </a:lnTo>
                  <a:lnTo>
                    <a:pt x="330" y="77"/>
                  </a:lnTo>
                  <a:lnTo>
                    <a:pt x="320" y="105"/>
                  </a:lnTo>
                  <a:lnTo>
                    <a:pt x="311" y="134"/>
                  </a:lnTo>
                  <a:lnTo>
                    <a:pt x="304" y="167"/>
                  </a:lnTo>
                  <a:lnTo>
                    <a:pt x="295" y="239"/>
                  </a:lnTo>
                  <a:lnTo>
                    <a:pt x="294" y="316"/>
                  </a:lnTo>
                  <a:lnTo>
                    <a:pt x="306" y="403"/>
                  </a:lnTo>
                  <a:lnTo>
                    <a:pt x="325" y="492"/>
                  </a:lnTo>
                  <a:lnTo>
                    <a:pt x="353" y="578"/>
                  </a:lnTo>
                  <a:lnTo>
                    <a:pt x="386" y="657"/>
                  </a:lnTo>
                  <a:lnTo>
                    <a:pt x="426" y="726"/>
                  </a:lnTo>
                  <a:lnTo>
                    <a:pt x="469" y="782"/>
                  </a:lnTo>
                  <a:lnTo>
                    <a:pt x="491" y="808"/>
                  </a:lnTo>
                  <a:lnTo>
                    <a:pt x="513" y="829"/>
                  </a:lnTo>
                  <a:lnTo>
                    <a:pt x="536" y="847"/>
                  </a:lnTo>
                  <a:lnTo>
                    <a:pt x="560" y="859"/>
                  </a:lnTo>
                  <a:lnTo>
                    <a:pt x="583" y="870"/>
                  </a:lnTo>
                  <a:lnTo>
                    <a:pt x="594" y="873"/>
                  </a:lnTo>
                  <a:lnTo>
                    <a:pt x="605" y="876"/>
                  </a:lnTo>
                  <a:lnTo>
                    <a:pt x="617" y="877"/>
                  </a:lnTo>
                  <a:lnTo>
                    <a:pt x="627" y="877"/>
                  </a:lnTo>
                  <a:lnTo>
                    <a:pt x="639" y="875"/>
                  </a:lnTo>
                  <a:lnTo>
                    <a:pt x="649" y="874"/>
                  </a:lnTo>
                  <a:lnTo>
                    <a:pt x="234" y="98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79"/>
            <p:cNvSpPr>
              <a:spLocks/>
            </p:cNvSpPr>
            <p:nvPr/>
          </p:nvSpPr>
          <p:spPr bwMode="auto">
            <a:xfrm>
              <a:off x="5606927" y="1792288"/>
              <a:ext cx="206734" cy="314325"/>
            </a:xfrm>
            <a:custGeom>
              <a:avLst/>
              <a:gdLst>
                <a:gd name="T0" fmla="*/ 0 w 649"/>
                <a:gd name="T1" fmla="*/ 0 h 988"/>
                <a:gd name="T2" fmla="*/ 0 w 649"/>
                <a:gd name="T3" fmla="*/ 0 h 988"/>
                <a:gd name="T4" fmla="*/ 0 w 649"/>
                <a:gd name="T5" fmla="*/ 0 h 988"/>
                <a:gd name="T6" fmla="*/ 0 w 649"/>
                <a:gd name="T7" fmla="*/ 0 h 988"/>
                <a:gd name="T8" fmla="*/ 0 w 649"/>
                <a:gd name="T9" fmla="*/ 0 h 988"/>
                <a:gd name="T10" fmla="*/ 0 w 649"/>
                <a:gd name="T11" fmla="*/ 0 h 988"/>
                <a:gd name="T12" fmla="*/ 0 w 649"/>
                <a:gd name="T13" fmla="*/ 0 h 988"/>
                <a:gd name="T14" fmla="*/ 0 w 649"/>
                <a:gd name="T15" fmla="*/ 0 h 988"/>
                <a:gd name="T16" fmla="*/ 0 w 649"/>
                <a:gd name="T17" fmla="*/ 0 h 988"/>
                <a:gd name="T18" fmla="*/ 0 w 649"/>
                <a:gd name="T19" fmla="*/ 0 h 988"/>
                <a:gd name="T20" fmla="*/ 0 w 649"/>
                <a:gd name="T21" fmla="*/ 0 h 988"/>
                <a:gd name="T22" fmla="*/ 0 w 649"/>
                <a:gd name="T23" fmla="*/ 0 h 988"/>
                <a:gd name="T24" fmla="*/ 0 w 649"/>
                <a:gd name="T25" fmla="*/ 0 h 988"/>
                <a:gd name="T26" fmla="*/ 0 w 649"/>
                <a:gd name="T27" fmla="*/ 0 h 988"/>
                <a:gd name="T28" fmla="*/ 0 w 649"/>
                <a:gd name="T29" fmla="*/ 0 h 988"/>
                <a:gd name="T30" fmla="*/ 0 w 649"/>
                <a:gd name="T31" fmla="*/ 0 h 988"/>
                <a:gd name="T32" fmla="*/ 0 w 649"/>
                <a:gd name="T33" fmla="*/ 0 h 988"/>
                <a:gd name="T34" fmla="*/ 0 w 649"/>
                <a:gd name="T35" fmla="*/ 0 h 988"/>
                <a:gd name="T36" fmla="*/ 0 w 649"/>
                <a:gd name="T37" fmla="*/ 0 h 988"/>
                <a:gd name="T38" fmla="*/ 0 w 649"/>
                <a:gd name="T39" fmla="*/ 0 h 988"/>
                <a:gd name="T40" fmla="*/ 0 w 649"/>
                <a:gd name="T41" fmla="*/ 0 h 988"/>
                <a:gd name="T42" fmla="*/ 0 w 649"/>
                <a:gd name="T43" fmla="*/ 0 h 988"/>
                <a:gd name="T44" fmla="*/ 0 w 649"/>
                <a:gd name="T45" fmla="*/ 0 h 988"/>
                <a:gd name="T46" fmla="*/ 0 w 649"/>
                <a:gd name="T47" fmla="*/ 0 h 988"/>
                <a:gd name="T48" fmla="*/ 0 w 649"/>
                <a:gd name="T49" fmla="*/ 0 h 988"/>
                <a:gd name="T50" fmla="*/ 0 w 649"/>
                <a:gd name="T51" fmla="*/ 0 h 988"/>
                <a:gd name="T52" fmla="*/ 0 w 649"/>
                <a:gd name="T53" fmla="*/ 0 h 988"/>
                <a:gd name="T54" fmla="*/ 0 w 649"/>
                <a:gd name="T55" fmla="*/ 0 h 988"/>
                <a:gd name="T56" fmla="*/ 0 w 649"/>
                <a:gd name="T57" fmla="*/ 0 h 988"/>
                <a:gd name="T58" fmla="*/ 0 w 649"/>
                <a:gd name="T59" fmla="*/ 0 h 988"/>
                <a:gd name="T60" fmla="*/ 0 w 649"/>
                <a:gd name="T61" fmla="*/ 0 h 988"/>
                <a:gd name="T62" fmla="*/ 0 w 649"/>
                <a:gd name="T63" fmla="*/ 0 h 988"/>
                <a:gd name="T64" fmla="*/ 0 w 649"/>
                <a:gd name="T65" fmla="*/ 0 h 988"/>
                <a:gd name="T66" fmla="*/ 0 w 649"/>
                <a:gd name="T67" fmla="*/ 0 h 9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9"/>
                <a:gd name="T103" fmla="*/ 0 h 988"/>
                <a:gd name="T104" fmla="*/ 649 w 649"/>
                <a:gd name="T105" fmla="*/ 988 h 9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9" h="988">
                  <a:moveTo>
                    <a:pt x="649" y="876"/>
                  </a:moveTo>
                  <a:lnTo>
                    <a:pt x="414" y="0"/>
                  </a:lnTo>
                  <a:lnTo>
                    <a:pt x="0" y="112"/>
                  </a:lnTo>
                  <a:lnTo>
                    <a:pt x="12" y="110"/>
                  </a:lnTo>
                  <a:lnTo>
                    <a:pt x="22" y="109"/>
                  </a:lnTo>
                  <a:lnTo>
                    <a:pt x="31" y="109"/>
                  </a:lnTo>
                  <a:lnTo>
                    <a:pt x="45" y="110"/>
                  </a:lnTo>
                  <a:lnTo>
                    <a:pt x="56" y="115"/>
                  </a:lnTo>
                  <a:lnTo>
                    <a:pt x="68" y="116"/>
                  </a:lnTo>
                  <a:lnTo>
                    <a:pt x="91" y="125"/>
                  </a:lnTo>
                  <a:lnTo>
                    <a:pt x="112" y="140"/>
                  </a:lnTo>
                  <a:lnTo>
                    <a:pt x="137" y="155"/>
                  </a:lnTo>
                  <a:lnTo>
                    <a:pt x="157" y="179"/>
                  </a:lnTo>
                  <a:lnTo>
                    <a:pt x="181" y="201"/>
                  </a:lnTo>
                  <a:lnTo>
                    <a:pt x="223" y="260"/>
                  </a:lnTo>
                  <a:lnTo>
                    <a:pt x="263" y="329"/>
                  </a:lnTo>
                  <a:lnTo>
                    <a:pt x="296" y="409"/>
                  </a:lnTo>
                  <a:lnTo>
                    <a:pt x="324" y="494"/>
                  </a:lnTo>
                  <a:lnTo>
                    <a:pt x="345" y="583"/>
                  </a:lnTo>
                  <a:lnTo>
                    <a:pt x="353" y="669"/>
                  </a:lnTo>
                  <a:lnTo>
                    <a:pt x="355" y="747"/>
                  </a:lnTo>
                  <a:lnTo>
                    <a:pt x="347" y="819"/>
                  </a:lnTo>
                  <a:lnTo>
                    <a:pt x="340" y="850"/>
                  </a:lnTo>
                  <a:lnTo>
                    <a:pt x="331" y="880"/>
                  </a:lnTo>
                  <a:lnTo>
                    <a:pt x="319" y="906"/>
                  </a:lnTo>
                  <a:lnTo>
                    <a:pt x="304" y="930"/>
                  </a:lnTo>
                  <a:lnTo>
                    <a:pt x="289" y="949"/>
                  </a:lnTo>
                  <a:lnTo>
                    <a:pt x="282" y="958"/>
                  </a:lnTo>
                  <a:lnTo>
                    <a:pt x="273" y="967"/>
                  </a:lnTo>
                  <a:lnTo>
                    <a:pt x="265" y="973"/>
                  </a:lnTo>
                  <a:lnTo>
                    <a:pt x="252" y="977"/>
                  </a:lnTo>
                  <a:lnTo>
                    <a:pt x="242" y="983"/>
                  </a:lnTo>
                  <a:lnTo>
                    <a:pt x="234" y="988"/>
                  </a:lnTo>
                  <a:lnTo>
                    <a:pt x="649" y="8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5606927" y="1792288"/>
              <a:ext cx="206734" cy="314325"/>
            </a:xfrm>
            <a:custGeom>
              <a:avLst/>
              <a:gdLst>
                <a:gd name="T0" fmla="*/ 0 w 649"/>
                <a:gd name="T1" fmla="*/ 0 h 988"/>
                <a:gd name="T2" fmla="*/ 0 w 649"/>
                <a:gd name="T3" fmla="*/ 0 h 988"/>
                <a:gd name="T4" fmla="*/ 0 w 649"/>
                <a:gd name="T5" fmla="*/ 0 h 988"/>
                <a:gd name="T6" fmla="*/ 0 w 649"/>
                <a:gd name="T7" fmla="*/ 0 h 988"/>
                <a:gd name="T8" fmla="*/ 0 w 649"/>
                <a:gd name="T9" fmla="*/ 0 h 988"/>
                <a:gd name="T10" fmla="*/ 0 w 649"/>
                <a:gd name="T11" fmla="*/ 0 h 988"/>
                <a:gd name="T12" fmla="*/ 0 w 649"/>
                <a:gd name="T13" fmla="*/ 0 h 988"/>
                <a:gd name="T14" fmla="*/ 0 w 649"/>
                <a:gd name="T15" fmla="*/ 0 h 988"/>
                <a:gd name="T16" fmla="*/ 0 w 649"/>
                <a:gd name="T17" fmla="*/ 0 h 988"/>
                <a:gd name="T18" fmla="*/ 0 w 649"/>
                <a:gd name="T19" fmla="*/ 0 h 988"/>
                <a:gd name="T20" fmla="*/ 0 w 649"/>
                <a:gd name="T21" fmla="*/ 0 h 988"/>
                <a:gd name="T22" fmla="*/ 0 w 649"/>
                <a:gd name="T23" fmla="*/ 0 h 988"/>
                <a:gd name="T24" fmla="*/ 0 w 649"/>
                <a:gd name="T25" fmla="*/ 0 h 988"/>
                <a:gd name="T26" fmla="*/ 0 w 649"/>
                <a:gd name="T27" fmla="*/ 0 h 988"/>
                <a:gd name="T28" fmla="*/ 0 w 649"/>
                <a:gd name="T29" fmla="*/ 0 h 988"/>
                <a:gd name="T30" fmla="*/ 0 w 649"/>
                <a:gd name="T31" fmla="*/ 0 h 988"/>
                <a:gd name="T32" fmla="*/ 0 w 649"/>
                <a:gd name="T33" fmla="*/ 0 h 988"/>
                <a:gd name="T34" fmla="*/ 0 w 649"/>
                <a:gd name="T35" fmla="*/ 0 h 988"/>
                <a:gd name="T36" fmla="*/ 0 w 649"/>
                <a:gd name="T37" fmla="*/ 0 h 988"/>
                <a:gd name="T38" fmla="*/ 0 w 649"/>
                <a:gd name="T39" fmla="*/ 0 h 988"/>
                <a:gd name="T40" fmla="*/ 0 w 649"/>
                <a:gd name="T41" fmla="*/ 0 h 988"/>
                <a:gd name="T42" fmla="*/ 0 w 649"/>
                <a:gd name="T43" fmla="*/ 0 h 988"/>
                <a:gd name="T44" fmla="*/ 0 w 649"/>
                <a:gd name="T45" fmla="*/ 0 h 988"/>
                <a:gd name="T46" fmla="*/ 0 w 649"/>
                <a:gd name="T47" fmla="*/ 0 h 988"/>
                <a:gd name="T48" fmla="*/ 0 w 649"/>
                <a:gd name="T49" fmla="*/ 0 h 988"/>
                <a:gd name="T50" fmla="*/ 0 w 649"/>
                <a:gd name="T51" fmla="*/ 0 h 988"/>
                <a:gd name="T52" fmla="*/ 0 w 649"/>
                <a:gd name="T53" fmla="*/ 0 h 988"/>
                <a:gd name="T54" fmla="*/ 0 w 649"/>
                <a:gd name="T55" fmla="*/ 0 h 988"/>
                <a:gd name="T56" fmla="*/ 0 w 649"/>
                <a:gd name="T57" fmla="*/ 0 h 988"/>
                <a:gd name="T58" fmla="*/ 0 w 649"/>
                <a:gd name="T59" fmla="*/ 0 h 988"/>
                <a:gd name="T60" fmla="*/ 0 w 649"/>
                <a:gd name="T61" fmla="*/ 0 h 988"/>
                <a:gd name="T62" fmla="*/ 0 w 649"/>
                <a:gd name="T63" fmla="*/ 0 h 988"/>
                <a:gd name="T64" fmla="*/ 0 w 649"/>
                <a:gd name="T65" fmla="*/ 0 h 988"/>
                <a:gd name="T66" fmla="*/ 0 w 649"/>
                <a:gd name="T67" fmla="*/ 0 h 9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9"/>
                <a:gd name="T103" fmla="*/ 0 h 988"/>
                <a:gd name="T104" fmla="*/ 649 w 649"/>
                <a:gd name="T105" fmla="*/ 988 h 9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9" h="988">
                  <a:moveTo>
                    <a:pt x="649" y="876"/>
                  </a:moveTo>
                  <a:lnTo>
                    <a:pt x="414" y="0"/>
                  </a:lnTo>
                  <a:lnTo>
                    <a:pt x="0" y="112"/>
                  </a:lnTo>
                  <a:lnTo>
                    <a:pt x="12" y="110"/>
                  </a:lnTo>
                  <a:lnTo>
                    <a:pt x="22" y="109"/>
                  </a:lnTo>
                  <a:lnTo>
                    <a:pt x="31" y="109"/>
                  </a:lnTo>
                  <a:lnTo>
                    <a:pt x="45" y="110"/>
                  </a:lnTo>
                  <a:lnTo>
                    <a:pt x="56" y="115"/>
                  </a:lnTo>
                  <a:lnTo>
                    <a:pt x="68" y="116"/>
                  </a:lnTo>
                  <a:lnTo>
                    <a:pt x="91" y="125"/>
                  </a:lnTo>
                  <a:lnTo>
                    <a:pt x="112" y="140"/>
                  </a:lnTo>
                  <a:lnTo>
                    <a:pt x="137" y="155"/>
                  </a:lnTo>
                  <a:lnTo>
                    <a:pt x="157" y="179"/>
                  </a:lnTo>
                  <a:lnTo>
                    <a:pt x="181" y="201"/>
                  </a:lnTo>
                  <a:lnTo>
                    <a:pt x="223" y="260"/>
                  </a:lnTo>
                  <a:lnTo>
                    <a:pt x="263" y="329"/>
                  </a:lnTo>
                  <a:lnTo>
                    <a:pt x="296" y="409"/>
                  </a:lnTo>
                  <a:lnTo>
                    <a:pt x="324" y="494"/>
                  </a:lnTo>
                  <a:lnTo>
                    <a:pt x="345" y="583"/>
                  </a:lnTo>
                  <a:lnTo>
                    <a:pt x="353" y="669"/>
                  </a:lnTo>
                  <a:lnTo>
                    <a:pt x="355" y="747"/>
                  </a:lnTo>
                  <a:lnTo>
                    <a:pt x="347" y="819"/>
                  </a:lnTo>
                  <a:lnTo>
                    <a:pt x="340" y="850"/>
                  </a:lnTo>
                  <a:lnTo>
                    <a:pt x="331" y="880"/>
                  </a:lnTo>
                  <a:lnTo>
                    <a:pt x="319" y="906"/>
                  </a:lnTo>
                  <a:lnTo>
                    <a:pt x="304" y="930"/>
                  </a:lnTo>
                  <a:lnTo>
                    <a:pt x="289" y="949"/>
                  </a:lnTo>
                  <a:lnTo>
                    <a:pt x="282" y="958"/>
                  </a:lnTo>
                  <a:lnTo>
                    <a:pt x="273" y="967"/>
                  </a:lnTo>
                  <a:lnTo>
                    <a:pt x="265" y="973"/>
                  </a:lnTo>
                  <a:lnTo>
                    <a:pt x="252" y="977"/>
                  </a:lnTo>
                  <a:lnTo>
                    <a:pt x="242" y="983"/>
                  </a:lnTo>
                  <a:lnTo>
                    <a:pt x="234" y="988"/>
                  </a:lnTo>
                  <a:lnTo>
                    <a:pt x="649" y="87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Freeform 81"/>
            <p:cNvSpPr>
              <a:spLocks/>
            </p:cNvSpPr>
            <p:nvPr/>
          </p:nvSpPr>
          <p:spPr bwMode="auto">
            <a:xfrm>
              <a:off x="3482338" y="2360613"/>
              <a:ext cx="144714" cy="193675"/>
            </a:xfrm>
            <a:custGeom>
              <a:avLst/>
              <a:gdLst>
                <a:gd name="T0" fmla="*/ 0 w 454"/>
                <a:gd name="T1" fmla="*/ 0 h 610"/>
                <a:gd name="T2" fmla="*/ 0 w 454"/>
                <a:gd name="T3" fmla="*/ 0 h 610"/>
                <a:gd name="T4" fmla="*/ 0 w 454"/>
                <a:gd name="T5" fmla="*/ 0 h 610"/>
                <a:gd name="T6" fmla="*/ 0 w 454"/>
                <a:gd name="T7" fmla="*/ 0 h 610"/>
                <a:gd name="T8" fmla="*/ 0 w 454"/>
                <a:gd name="T9" fmla="*/ 0 h 610"/>
                <a:gd name="T10" fmla="*/ 0 w 454"/>
                <a:gd name="T11" fmla="*/ 0 h 610"/>
                <a:gd name="T12" fmla="*/ 0 w 454"/>
                <a:gd name="T13" fmla="*/ 0 h 610"/>
                <a:gd name="T14" fmla="*/ 0 w 454"/>
                <a:gd name="T15" fmla="*/ 0 h 610"/>
                <a:gd name="T16" fmla="*/ 0 w 454"/>
                <a:gd name="T17" fmla="*/ 0 h 610"/>
                <a:gd name="T18" fmla="*/ 0 w 454"/>
                <a:gd name="T19" fmla="*/ 0 h 610"/>
                <a:gd name="T20" fmla="*/ 0 w 454"/>
                <a:gd name="T21" fmla="*/ 0 h 610"/>
                <a:gd name="T22" fmla="*/ 0 w 454"/>
                <a:gd name="T23" fmla="*/ 0 h 610"/>
                <a:gd name="T24" fmla="*/ 0 w 454"/>
                <a:gd name="T25" fmla="*/ 0 h 610"/>
                <a:gd name="T26" fmla="*/ 0 w 454"/>
                <a:gd name="T27" fmla="*/ 0 h 610"/>
                <a:gd name="T28" fmla="*/ 0 w 454"/>
                <a:gd name="T29" fmla="*/ 0 h 610"/>
                <a:gd name="T30" fmla="*/ 0 w 454"/>
                <a:gd name="T31" fmla="*/ 0 h 610"/>
                <a:gd name="T32" fmla="*/ 0 w 454"/>
                <a:gd name="T33" fmla="*/ 0 h 610"/>
                <a:gd name="T34" fmla="*/ 0 w 454"/>
                <a:gd name="T35" fmla="*/ 0 h 610"/>
                <a:gd name="T36" fmla="*/ 0 w 454"/>
                <a:gd name="T37" fmla="*/ 0 h 610"/>
                <a:gd name="T38" fmla="*/ 0 w 454"/>
                <a:gd name="T39" fmla="*/ 0 h 610"/>
                <a:gd name="T40" fmla="*/ 0 w 454"/>
                <a:gd name="T41" fmla="*/ 0 h 610"/>
                <a:gd name="T42" fmla="*/ 0 w 454"/>
                <a:gd name="T43" fmla="*/ 0 h 610"/>
                <a:gd name="T44" fmla="*/ 0 w 454"/>
                <a:gd name="T45" fmla="*/ 0 h 610"/>
                <a:gd name="T46" fmla="*/ 0 w 454"/>
                <a:gd name="T47" fmla="*/ 0 h 610"/>
                <a:gd name="T48" fmla="*/ 0 w 454"/>
                <a:gd name="T49" fmla="*/ 0 h 610"/>
                <a:gd name="T50" fmla="*/ 0 w 454"/>
                <a:gd name="T51" fmla="*/ 0 h 610"/>
                <a:gd name="T52" fmla="*/ 0 w 454"/>
                <a:gd name="T53" fmla="*/ 0 h 610"/>
                <a:gd name="T54" fmla="*/ 0 w 454"/>
                <a:gd name="T55" fmla="*/ 0 h 610"/>
                <a:gd name="T56" fmla="*/ 0 w 454"/>
                <a:gd name="T57" fmla="*/ 0 h 610"/>
                <a:gd name="T58" fmla="*/ 0 w 454"/>
                <a:gd name="T59" fmla="*/ 0 h 610"/>
                <a:gd name="T60" fmla="*/ 0 w 454"/>
                <a:gd name="T61" fmla="*/ 0 h 610"/>
                <a:gd name="T62" fmla="*/ 0 w 454"/>
                <a:gd name="T63" fmla="*/ 0 h 610"/>
                <a:gd name="T64" fmla="*/ 0 w 454"/>
                <a:gd name="T65" fmla="*/ 0 h 610"/>
                <a:gd name="T66" fmla="*/ 0 w 454"/>
                <a:gd name="T67" fmla="*/ 0 h 610"/>
                <a:gd name="T68" fmla="*/ 0 w 454"/>
                <a:gd name="T69" fmla="*/ 0 h 610"/>
                <a:gd name="T70" fmla="*/ 0 w 454"/>
                <a:gd name="T71" fmla="*/ 0 h 610"/>
                <a:gd name="T72" fmla="*/ 0 w 454"/>
                <a:gd name="T73" fmla="*/ 0 h 610"/>
                <a:gd name="T74" fmla="*/ 0 w 454"/>
                <a:gd name="T75" fmla="*/ 0 h 610"/>
                <a:gd name="T76" fmla="*/ 0 w 454"/>
                <a:gd name="T77" fmla="*/ 0 h 6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4"/>
                <a:gd name="T118" fmla="*/ 0 h 610"/>
                <a:gd name="T119" fmla="*/ 454 w 454"/>
                <a:gd name="T120" fmla="*/ 610 h 6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4" h="610">
                  <a:moveTo>
                    <a:pt x="0" y="610"/>
                  </a:moveTo>
                  <a:lnTo>
                    <a:pt x="10" y="606"/>
                  </a:lnTo>
                  <a:lnTo>
                    <a:pt x="22" y="600"/>
                  </a:lnTo>
                  <a:lnTo>
                    <a:pt x="45" y="588"/>
                  </a:lnTo>
                  <a:lnTo>
                    <a:pt x="55" y="569"/>
                  </a:lnTo>
                  <a:lnTo>
                    <a:pt x="63" y="551"/>
                  </a:lnTo>
                  <a:lnTo>
                    <a:pt x="71" y="531"/>
                  </a:lnTo>
                  <a:lnTo>
                    <a:pt x="79" y="512"/>
                  </a:lnTo>
                  <a:lnTo>
                    <a:pt x="88" y="415"/>
                  </a:lnTo>
                  <a:lnTo>
                    <a:pt x="77" y="293"/>
                  </a:lnTo>
                  <a:lnTo>
                    <a:pt x="57" y="146"/>
                  </a:lnTo>
                  <a:lnTo>
                    <a:pt x="57" y="29"/>
                  </a:lnTo>
                  <a:lnTo>
                    <a:pt x="62" y="22"/>
                  </a:lnTo>
                  <a:lnTo>
                    <a:pt x="66" y="15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6" y="6"/>
                  </a:lnTo>
                  <a:lnTo>
                    <a:pt x="97" y="12"/>
                  </a:lnTo>
                  <a:lnTo>
                    <a:pt x="106" y="18"/>
                  </a:lnTo>
                  <a:lnTo>
                    <a:pt x="110" y="20"/>
                  </a:lnTo>
                  <a:lnTo>
                    <a:pt x="115" y="22"/>
                  </a:lnTo>
                  <a:lnTo>
                    <a:pt x="161" y="106"/>
                  </a:lnTo>
                  <a:lnTo>
                    <a:pt x="208" y="217"/>
                  </a:lnTo>
                  <a:lnTo>
                    <a:pt x="249" y="305"/>
                  </a:lnTo>
                  <a:lnTo>
                    <a:pt x="258" y="325"/>
                  </a:lnTo>
                  <a:lnTo>
                    <a:pt x="267" y="342"/>
                  </a:lnTo>
                  <a:lnTo>
                    <a:pt x="280" y="378"/>
                  </a:lnTo>
                  <a:lnTo>
                    <a:pt x="304" y="408"/>
                  </a:lnTo>
                  <a:lnTo>
                    <a:pt x="314" y="423"/>
                  </a:lnTo>
                  <a:lnTo>
                    <a:pt x="319" y="430"/>
                  </a:lnTo>
                  <a:lnTo>
                    <a:pt x="325" y="438"/>
                  </a:lnTo>
                  <a:lnTo>
                    <a:pt x="338" y="447"/>
                  </a:lnTo>
                  <a:lnTo>
                    <a:pt x="350" y="456"/>
                  </a:lnTo>
                  <a:lnTo>
                    <a:pt x="363" y="466"/>
                  </a:lnTo>
                  <a:lnTo>
                    <a:pt x="377" y="476"/>
                  </a:lnTo>
                  <a:lnTo>
                    <a:pt x="414" y="482"/>
                  </a:lnTo>
                  <a:lnTo>
                    <a:pt x="434" y="486"/>
                  </a:lnTo>
                  <a:lnTo>
                    <a:pt x="454" y="490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3482338" y="2360613"/>
              <a:ext cx="144714" cy="193675"/>
            </a:xfrm>
            <a:custGeom>
              <a:avLst/>
              <a:gdLst>
                <a:gd name="T0" fmla="*/ 0 w 454"/>
                <a:gd name="T1" fmla="*/ 0 h 610"/>
                <a:gd name="T2" fmla="*/ 0 w 454"/>
                <a:gd name="T3" fmla="*/ 0 h 610"/>
                <a:gd name="T4" fmla="*/ 0 w 454"/>
                <a:gd name="T5" fmla="*/ 0 h 610"/>
                <a:gd name="T6" fmla="*/ 0 w 454"/>
                <a:gd name="T7" fmla="*/ 0 h 610"/>
                <a:gd name="T8" fmla="*/ 0 w 454"/>
                <a:gd name="T9" fmla="*/ 0 h 610"/>
                <a:gd name="T10" fmla="*/ 0 w 454"/>
                <a:gd name="T11" fmla="*/ 0 h 610"/>
                <a:gd name="T12" fmla="*/ 0 w 454"/>
                <a:gd name="T13" fmla="*/ 0 h 610"/>
                <a:gd name="T14" fmla="*/ 0 w 454"/>
                <a:gd name="T15" fmla="*/ 0 h 610"/>
                <a:gd name="T16" fmla="*/ 0 w 454"/>
                <a:gd name="T17" fmla="*/ 0 h 610"/>
                <a:gd name="T18" fmla="*/ 0 w 454"/>
                <a:gd name="T19" fmla="*/ 0 h 610"/>
                <a:gd name="T20" fmla="*/ 0 w 454"/>
                <a:gd name="T21" fmla="*/ 0 h 610"/>
                <a:gd name="T22" fmla="*/ 0 w 454"/>
                <a:gd name="T23" fmla="*/ 0 h 610"/>
                <a:gd name="T24" fmla="*/ 0 w 454"/>
                <a:gd name="T25" fmla="*/ 0 h 610"/>
                <a:gd name="T26" fmla="*/ 0 w 454"/>
                <a:gd name="T27" fmla="*/ 0 h 610"/>
                <a:gd name="T28" fmla="*/ 0 w 454"/>
                <a:gd name="T29" fmla="*/ 0 h 610"/>
                <a:gd name="T30" fmla="*/ 0 w 454"/>
                <a:gd name="T31" fmla="*/ 0 h 610"/>
                <a:gd name="T32" fmla="*/ 0 w 454"/>
                <a:gd name="T33" fmla="*/ 0 h 610"/>
                <a:gd name="T34" fmla="*/ 0 w 454"/>
                <a:gd name="T35" fmla="*/ 0 h 610"/>
                <a:gd name="T36" fmla="*/ 0 w 454"/>
                <a:gd name="T37" fmla="*/ 0 h 610"/>
                <a:gd name="T38" fmla="*/ 0 w 454"/>
                <a:gd name="T39" fmla="*/ 0 h 610"/>
                <a:gd name="T40" fmla="*/ 0 w 454"/>
                <a:gd name="T41" fmla="*/ 0 h 610"/>
                <a:gd name="T42" fmla="*/ 0 w 454"/>
                <a:gd name="T43" fmla="*/ 0 h 610"/>
                <a:gd name="T44" fmla="*/ 0 w 454"/>
                <a:gd name="T45" fmla="*/ 0 h 610"/>
                <a:gd name="T46" fmla="*/ 0 w 454"/>
                <a:gd name="T47" fmla="*/ 0 h 610"/>
                <a:gd name="T48" fmla="*/ 0 w 454"/>
                <a:gd name="T49" fmla="*/ 0 h 610"/>
                <a:gd name="T50" fmla="*/ 0 w 454"/>
                <a:gd name="T51" fmla="*/ 0 h 610"/>
                <a:gd name="T52" fmla="*/ 0 w 454"/>
                <a:gd name="T53" fmla="*/ 0 h 610"/>
                <a:gd name="T54" fmla="*/ 0 w 454"/>
                <a:gd name="T55" fmla="*/ 0 h 610"/>
                <a:gd name="T56" fmla="*/ 0 w 454"/>
                <a:gd name="T57" fmla="*/ 0 h 610"/>
                <a:gd name="T58" fmla="*/ 0 w 454"/>
                <a:gd name="T59" fmla="*/ 0 h 610"/>
                <a:gd name="T60" fmla="*/ 0 w 454"/>
                <a:gd name="T61" fmla="*/ 0 h 610"/>
                <a:gd name="T62" fmla="*/ 0 w 454"/>
                <a:gd name="T63" fmla="*/ 0 h 610"/>
                <a:gd name="T64" fmla="*/ 0 w 454"/>
                <a:gd name="T65" fmla="*/ 0 h 610"/>
                <a:gd name="T66" fmla="*/ 0 w 454"/>
                <a:gd name="T67" fmla="*/ 0 h 610"/>
                <a:gd name="T68" fmla="*/ 0 w 454"/>
                <a:gd name="T69" fmla="*/ 0 h 610"/>
                <a:gd name="T70" fmla="*/ 0 w 454"/>
                <a:gd name="T71" fmla="*/ 0 h 610"/>
                <a:gd name="T72" fmla="*/ 0 w 454"/>
                <a:gd name="T73" fmla="*/ 0 h 610"/>
                <a:gd name="T74" fmla="*/ 0 w 454"/>
                <a:gd name="T75" fmla="*/ 0 h 610"/>
                <a:gd name="T76" fmla="*/ 0 w 454"/>
                <a:gd name="T77" fmla="*/ 0 h 6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4"/>
                <a:gd name="T118" fmla="*/ 0 h 610"/>
                <a:gd name="T119" fmla="*/ 454 w 454"/>
                <a:gd name="T120" fmla="*/ 610 h 6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4" h="610">
                  <a:moveTo>
                    <a:pt x="0" y="610"/>
                  </a:moveTo>
                  <a:lnTo>
                    <a:pt x="10" y="606"/>
                  </a:lnTo>
                  <a:lnTo>
                    <a:pt x="22" y="600"/>
                  </a:lnTo>
                  <a:lnTo>
                    <a:pt x="45" y="588"/>
                  </a:lnTo>
                  <a:lnTo>
                    <a:pt x="55" y="569"/>
                  </a:lnTo>
                  <a:lnTo>
                    <a:pt x="63" y="551"/>
                  </a:lnTo>
                  <a:lnTo>
                    <a:pt x="71" y="531"/>
                  </a:lnTo>
                  <a:lnTo>
                    <a:pt x="79" y="512"/>
                  </a:lnTo>
                  <a:lnTo>
                    <a:pt x="88" y="415"/>
                  </a:lnTo>
                  <a:lnTo>
                    <a:pt x="77" y="293"/>
                  </a:lnTo>
                  <a:lnTo>
                    <a:pt x="57" y="146"/>
                  </a:lnTo>
                  <a:lnTo>
                    <a:pt x="57" y="29"/>
                  </a:lnTo>
                  <a:lnTo>
                    <a:pt x="62" y="22"/>
                  </a:lnTo>
                  <a:lnTo>
                    <a:pt x="66" y="15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6" y="6"/>
                  </a:lnTo>
                  <a:lnTo>
                    <a:pt x="97" y="12"/>
                  </a:lnTo>
                  <a:lnTo>
                    <a:pt x="106" y="18"/>
                  </a:lnTo>
                  <a:lnTo>
                    <a:pt x="110" y="20"/>
                  </a:lnTo>
                  <a:lnTo>
                    <a:pt x="115" y="22"/>
                  </a:lnTo>
                  <a:lnTo>
                    <a:pt x="161" y="106"/>
                  </a:lnTo>
                  <a:lnTo>
                    <a:pt x="208" y="217"/>
                  </a:lnTo>
                  <a:lnTo>
                    <a:pt x="249" y="305"/>
                  </a:lnTo>
                  <a:lnTo>
                    <a:pt x="258" y="325"/>
                  </a:lnTo>
                  <a:lnTo>
                    <a:pt x="267" y="342"/>
                  </a:lnTo>
                  <a:lnTo>
                    <a:pt x="280" y="378"/>
                  </a:lnTo>
                  <a:lnTo>
                    <a:pt x="304" y="408"/>
                  </a:lnTo>
                  <a:lnTo>
                    <a:pt x="314" y="423"/>
                  </a:lnTo>
                  <a:lnTo>
                    <a:pt x="319" y="430"/>
                  </a:lnTo>
                  <a:lnTo>
                    <a:pt x="325" y="438"/>
                  </a:lnTo>
                  <a:lnTo>
                    <a:pt x="338" y="447"/>
                  </a:lnTo>
                  <a:lnTo>
                    <a:pt x="350" y="456"/>
                  </a:lnTo>
                  <a:lnTo>
                    <a:pt x="363" y="466"/>
                  </a:lnTo>
                  <a:lnTo>
                    <a:pt x="377" y="476"/>
                  </a:lnTo>
                  <a:lnTo>
                    <a:pt x="414" y="482"/>
                  </a:lnTo>
                  <a:lnTo>
                    <a:pt x="434" y="486"/>
                  </a:lnTo>
                  <a:lnTo>
                    <a:pt x="454" y="490"/>
                  </a:lnTo>
                  <a:lnTo>
                    <a:pt x="0" y="6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4665492" y="2025651"/>
              <a:ext cx="144714" cy="195263"/>
            </a:xfrm>
            <a:custGeom>
              <a:avLst/>
              <a:gdLst>
                <a:gd name="T0" fmla="*/ 0 w 454"/>
                <a:gd name="T1" fmla="*/ 0 h 612"/>
                <a:gd name="T2" fmla="*/ 0 w 454"/>
                <a:gd name="T3" fmla="*/ 0 h 612"/>
                <a:gd name="T4" fmla="*/ 0 w 454"/>
                <a:gd name="T5" fmla="*/ 0 h 612"/>
                <a:gd name="T6" fmla="*/ 0 w 454"/>
                <a:gd name="T7" fmla="*/ 0 h 612"/>
                <a:gd name="T8" fmla="*/ 0 w 454"/>
                <a:gd name="T9" fmla="*/ 0 h 612"/>
                <a:gd name="T10" fmla="*/ 0 w 454"/>
                <a:gd name="T11" fmla="*/ 0 h 612"/>
                <a:gd name="T12" fmla="*/ 0 w 454"/>
                <a:gd name="T13" fmla="*/ 0 h 612"/>
                <a:gd name="T14" fmla="*/ 0 w 454"/>
                <a:gd name="T15" fmla="*/ 0 h 612"/>
                <a:gd name="T16" fmla="*/ 0 w 454"/>
                <a:gd name="T17" fmla="*/ 0 h 612"/>
                <a:gd name="T18" fmla="*/ 0 w 454"/>
                <a:gd name="T19" fmla="*/ 0 h 612"/>
                <a:gd name="T20" fmla="*/ 0 w 454"/>
                <a:gd name="T21" fmla="*/ 0 h 612"/>
                <a:gd name="T22" fmla="*/ 0 w 454"/>
                <a:gd name="T23" fmla="*/ 0 h 612"/>
                <a:gd name="T24" fmla="*/ 0 w 454"/>
                <a:gd name="T25" fmla="*/ 0 h 612"/>
                <a:gd name="T26" fmla="*/ 0 w 454"/>
                <a:gd name="T27" fmla="*/ 0 h 612"/>
                <a:gd name="T28" fmla="*/ 0 w 454"/>
                <a:gd name="T29" fmla="*/ 0 h 612"/>
                <a:gd name="T30" fmla="*/ 0 w 454"/>
                <a:gd name="T31" fmla="*/ 0 h 612"/>
                <a:gd name="T32" fmla="*/ 0 w 454"/>
                <a:gd name="T33" fmla="*/ 0 h 612"/>
                <a:gd name="T34" fmla="*/ 0 w 454"/>
                <a:gd name="T35" fmla="*/ 0 h 612"/>
                <a:gd name="T36" fmla="*/ 0 w 454"/>
                <a:gd name="T37" fmla="*/ 0 h 612"/>
                <a:gd name="T38" fmla="*/ 0 w 454"/>
                <a:gd name="T39" fmla="*/ 0 h 612"/>
                <a:gd name="T40" fmla="*/ 0 w 454"/>
                <a:gd name="T41" fmla="*/ 0 h 612"/>
                <a:gd name="T42" fmla="*/ 0 w 454"/>
                <a:gd name="T43" fmla="*/ 0 h 612"/>
                <a:gd name="T44" fmla="*/ 0 w 454"/>
                <a:gd name="T45" fmla="*/ 0 h 612"/>
                <a:gd name="T46" fmla="*/ 0 w 454"/>
                <a:gd name="T47" fmla="*/ 0 h 612"/>
                <a:gd name="T48" fmla="*/ 0 w 454"/>
                <a:gd name="T49" fmla="*/ 0 h 612"/>
                <a:gd name="T50" fmla="*/ 0 w 454"/>
                <a:gd name="T51" fmla="*/ 0 h 612"/>
                <a:gd name="T52" fmla="*/ 0 w 454"/>
                <a:gd name="T53" fmla="*/ 0 h 612"/>
                <a:gd name="T54" fmla="*/ 0 w 454"/>
                <a:gd name="T55" fmla="*/ 0 h 612"/>
                <a:gd name="T56" fmla="*/ 0 w 454"/>
                <a:gd name="T57" fmla="*/ 0 h 612"/>
                <a:gd name="T58" fmla="*/ 0 w 454"/>
                <a:gd name="T59" fmla="*/ 0 h 612"/>
                <a:gd name="T60" fmla="*/ 0 w 454"/>
                <a:gd name="T61" fmla="*/ 0 h 612"/>
                <a:gd name="T62" fmla="*/ 0 w 454"/>
                <a:gd name="T63" fmla="*/ 0 h 612"/>
                <a:gd name="T64" fmla="*/ 0 w 454"/>
                <a:gd name="T65" fmla="*/ 0 h 612"/>
                <a:gd name="T66" fmla="*/ 0 w 454"/>
                <a:gd name="T67" fmla="*/ 0 h 612"/>
                <a:gd name="T68" fmla="*/ 0 w 454"/>
                <a:gd name="T69" fmla="*/ 0 h 612"/>
                <a:gd name="T70" fmla="*/ 0 w 454"/>
                <a:gd name="T71" fmla="*/ 0 h 612"/>
                <a:gd name="T72" fmla="*/ 0 w 454"/>
                <a:gd name="T73" fmla="*/ 0 h 612"/>
                <a:gd name="T74" fmla="*/ 0 w 454"/>
                <a:gd name="T75" fmla="*/ 0 h 612"/>
                <a:gd name="T76" fmla="*/ 0 w 454"/>
                <a:gd name="T77" fmla="*/ 0 h 612"/>
                <a:gd name="T78" fmla="*/ 0 w 454"/>
                <a:gd name="T79" fmla="*/ 0 h 612"/>
                <a:gd name="T80" fmla="*/ 0 w 454"/>
                <a:gd name="T81" fmla="*/ 0 h 612"/>
                <a:gd name="T82" fmla="*/ 0 w 454"/>
                <a:gd name="T83" fmla="*/ 0 h 612"/>
                <a:gd name="T84" fmla="*/ 0 w 454"/>
                <a:gd name="T85" fmla="*/ 0 h 612"/>
                <a:gd name="T86" fmla="*/ 0 w 454"/>
                <a:gd name="T87" fmla="*/ 0 h 612"/>
                <a:gd name="T88" fmla="*/ 0 w 454"/>
                <a:gd name="T89" fmla="*/ 0 h 612"/>
                <a:gd name="T90" fmla="*/ 0 w 454"/>
                <a:gd name="T91" fmla="*/ 0 h 612"/>
                <a:gd name="T92" fmla="*/ 0 w 454"/>
                <a:gd name="T93" fmla="*/ 0 h 612"/>
                <a:gd name="T94" fmla="*/ 0 w 454"/>
                <a:gd name="T95" fmla="*/ 0 h 612"/>
                <a:gd name="T96" fmla="*/ 0 w 454"/>
                <a:gd name="T97" fmla="*/ 0 h 612"/>
                <a:gd name="T98" fmla="*/ 0 w 454"/>
                <a:gd name="T99" fmla="*/ 0 h 612"/>
                <a:gd name="T100" fmla="*/ 0 w 454"/>
                <a:gd name="T101" fmla="*/ 0 h 612"/>
                <a:gd name="T102" fmla="*/ 0 w 454"/>
                <a:gd name="T103" fmla="*/ 0 h 612"/>
                <a:gd name="T104" fmla="*/ 0 w 454"/>
                <a:gd name="T105" fmla="*/ 0 h 612"/>
                <a:gd name="T106" fmla="*/ 0 w 454"/>
                <a:gd name="T107" fmla="*/ 0 h 612"/>
                <a:gd name="T108" fmla="*/ 0 w 454"/>
                <a:gd name="T109" fmla="*/ 0 h 612"/>
                <a:gd name="T110" fmla="*/ 0 w 454"/>
                <a:gd name="T111" fmla="*/ 0 h 612"/>
                <a:gd name="T112" fmla="*/ 0 w 454"/>
                <a:gd name="T113" fmla="*/ 0 h 6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612"/>
                <a:gd name="T173" fmla="*/ 454 w 454"/>
                <a:gd name="T174" fmla="*/ 612 h 6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612">
                  <a:moveTo>
                    <a:pt x="0" y="612"/>
                  </a:moveTo>
                  <a:lnTo>
                    <a:pt x="5" y="609"/>
                  </a:lnTo>
                  <a:lnTo>
                    <a:pt x="10" y="607"/>
                  </a:lnTo>
                  <a:lnTo>
                    <a:pt x="22" y="600"/>
                  </a:lnTo>
                  <a:lnTo>
                    <a:pt x="33" y="594"/>
                  </a:lnTo>
                  <a:lnTo>
                    <a:pt x="39" y="592"/>
                  </a:lnTo>
                  <a:lnTo>
                    <a:pt x="45" y="588"/>
                  </a:lnTo>
                  <a:lnTo>
                    <a:pt x="54" y="571"/>
                  </a:lnTo>
                  <a:lnTo>
                    <a:pt x="64" y="552"/>
                  </a:lnTo>
                  <a:lnTo>
                    <a:pt x="72" y="532"/>
                  </a:lnTo>
                  <a:lnTo>
                    <a:pt x="79" y="514"/>
                  </a:lnTo>
                  <a:lnTo>
                    <a:pt x="81" y="488"/>
                  </a:lnTo>
                  <a:lnTo>
                    <a:pt x="83" y="464"/>
                  </a:lnTo>
                  <a:lnTo>
                    <a:pt x="87" y="439"/>
                  </a:lnTo>
                  <a:lnTo>
                    <a:pt x="89" y="416"/>
                  </a:lnTo>
                  <a:lnTo>
                    <a:pt x="82" y="354"/>
                  </a:lnTo>
                  <a:lnTo>
                    <a:pt x="79" y="324"/>
                  </a:lnTo>
                  <a:lnTo>
                    <a:pt x="78" y="295"/>
                  </a:lnTo>
                  <a:lnTo>
                    <a:pt x="72" y="258"/>
                  </a:lnTo>
                  <a:lnTo>
                    <a:pt x="66" y="220"/>
                  </a:lnTo>
                  <a:lnTo>
                    <a:pt x="57" y="147"/>
                  </a:lnTo>
                  <a:lnTo>
                    <a:pt x="57" y="89"/>
                  </a:lnTo>
                  <a:lnTo>
                    <a:pt x="57" y="60"/>
                  </a:lnTo>
                  <a:lnTo>
                    <a:pt x="56" y="32"/>
                  </a:lnTo>
                  <a:lnTo>
                    <a:pt x="61" y="25"/>
                  </a:lnTo>
                  <a:lnTo>
                    <a:pt x="66" y="17"/>
                  </a:lnTo>
                  <a:lnTo>
                    <a:pt x="71" y="10"/>
                  </a:lnTo>
                  <a:lnTo>
                    <a:pt x="75" y="0"/>
                  </a:lnTo>
                  <a:lnTo>
                    <a:pt x="86" y="6"/>
                  </a:lnTo>
                  <a:lnTo>
                    <a:pt x="96" y="13"/>
                  </a:lnTo>
                  <a:lnTo>
                    <a:pt x="106" y="19"/>
                  </a:lnTo>
                  <a:lnTo>
                    <a:pt x="110" y="21"/>
                  </a:lnTo>
                  <a:lnTo>
                    <a:pt x="116" y="24"/>
                  </a:lnTo>
                  <a:lnTo>
                    <a:pt x="128" y="46"/>
                  </a:lnTo>
                  <a:lnTo>
                    <a:pt x="139" y="67"/>
                  </a:lnTo>
                  <a:lnTo>
                    <a:pt x="151" y="86"/>
                  </a:lnTo>
                  <a:lnTo>
                    <a:pt x="156" y="97"/>
                  </a:lnTo>
                  <a:lnTo>
                    <a:pt x="160" y="107"/>
                  </a:lnTo>
                  <a:lnTo>
                    <a:pt x="185" y="163"/>
                  </a:lnTo>
                  <a:lnTo>
                    <a:pt x="196" y="191"/>
                  </a:lnTo>
                  <a:lnTo>
                    <a:pt x="207" y="219"/>
                  </a:lnTo>
                  <a:lnTo>
                    <a:pt x="219" y="241"/>
                  </a:lnTo>
                  <a:lnTo>
                    <a:pt x="229" y="262"/>
                  </a:lnTo>
                  <a:lnTo>
                    <a:pt x="249" y="307"/>
                  </a:lnTo>
                  <a:lnTo>
                    <a:pt x="258" y="324"/>
                  </a:lnTo>
                  <a:lnTo>
                    <a:pt x="265" y="343"/>
                  </a:lnTo>
                  <a:lnTo>
                    <a:pt x="280" y="380"/>
                  </a:lnTo>
                  <a:lnTo>
                    <a:pt x="303" y="409"/>
                  </a:lnTo>
                  <a:lnTo>
                    <a:pt x="315" y="423"/>
                  </a:lnTo>
                  <a:lnTo>
                    <a:pt x="326" y="439"/>
                  </a:lnTo>
                  <a:lnTo>
                    <a:pt x="331" y="443"/>
                  </a:lnTo>
                  <a:lnTo>
                    <a:pt x="338" y="447"/>
                  </a:lnTo>
                  <a:lnTo>
                    <a:pt x="351" y="458"/>
                  </a:lnTo>
                  <a:lnTo>
                    <a:pt x="364" y="467"/>
                  </a:lnTo>
                  <a:lnTo>
                    <a:pt x="377" y="477"/>
                  </a:lnTo>
                  <a:lnTo>
                    <a:pt x="454" y="491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4665492" y="2025651"/>
              <a:ext cx="144714" cy="195263"/>
            </a:xfrm>
            <a:custGeom>
              <a:avLst/>
              <a:gdLst>
                <a:gd name="T0" fmla="*/ 0 w 454"/>
                <a:gd name="T1" fmla="*/ 0 h 612"/>
                <a:gd name="T2" fmla="*/ 0 w 454"/>
                <a:gd name="T3" fmla="*/ 0 h 612"/>
                <a:gd name="T4" fmla="*/ 0 w 454"/>
                <a:gd name="T5" fmla="*/ 0 h 612"/>
                <a:gd name="T6" fmla="*/ 0 w 454"/>
                <a:gd name="T7" fmla="*/ 0 h 612"/>
                <a:gd name="T8" fmla="*/ 0 w 454"/>
                <a:gd name="T9" fmla="*/ 0 h 612"/>
                <a:gd name="T10" fmla="*/ 0 w 454"/>
                <a:gd name="T11" fmla="*/ 0 h 612"/>
                <a:gd name="T12" fmla="*/ 0 w 454"/>
                <a:gd name="T13" fmla="*/ 0 h 612"/>
                <a:gd name="T14" fmla="*/ 0 w 454"/>
                <a:gd name="T15" fmla="*/ 0 h 612"/>
                <a:gd name="T16" fmla="*/ 0 w 454"/>
                <a:gd name="T17" fmla="*/ 0 h 612"/>
                <a:gd name="T18" fmla="*/ 0 w 454"/>
                <a:gd name="T19" fmla="*/ 0 h 612"/>
                <a:gd name="T20" fmla="*/ 0 w 454"/>
                <a:gd name="T21" fmla="*/ 0 h 612"/>
                <a:gd name="T22" fmla="*/ 0 w 454"/>
                <a:gd name="T23" fmla="*/ 0 h 612"/>
                <a:gd name="T24" fmla="*/ 0 w 454"/>
                <a:gd name="T25" fmla="*/ 0 h 612"/>
                <a:gd name="T26" fmla="*/ 0 w 454"/>
                <a:gd name="T27" fmla="*/ 0 h 612"/>
                <a:gd name="T28" fmla="*/ 0 w 454"/>
                <a:gd name="T29" fmla="*/ 0 h 612"/>
                <a:gd name="T30" fmla="*/ 0 w 454"/>
                <a:gd name="T31" fmla="*/ 0 h 612"/>
                <a:gd name="T32" fmla="*/ 0 w 454"/>
                <a:gd name="T33" fmla="*/ 0 h 612"/>
                <a:gd name="T34" fmla="*/ 0 w 454"/>
                <a:gd name="T35" fmla="*/ 0 h 612"/>
                <a:gd name="T36" fmla="*/ 0 w 454"/>
                <a:gd name="T37" fmla="*/ 0 h 612"/>
                <a:gd name="T38" fmla="*/ 0 w 454"/>
                <a:gd name="T39" fmla="*/ 0 h 612"/>
                <a:gd name="T40" fmla="*/ 0 w 454"/>
                <a:gd name="T41" fmla="*/ 0 h 612"/>
                <a:gd name="T42" fmla="*/ 0 w 454"/>
                <a:gd name="T43" fmla="*/ 0 h 612"/>
                <a:gd name="T44" fmla="*/ 0 w 454"/>
                <a:gd name="T45" fmla="*/ 0 h 612"/>
                <a:gd name="T46" fmla="*/ 0 w 454"/>
                <a:gd name="T47" fmla="*/ 0 h 612"/>
                <a:gd name="T48" fmla="*/ 0 w 454"/>
                <a:gd name="T49" fmla="*/ 0 h 612"/>
                <a:gd name="T50" fmla="*/ 0 w 454"/>
                <a:gd name="T51" fmla="*/ 0 h 612"/>
                <a:gd name="T52" fmla="*/ 0 w 454"/>
                <a:gd name="T53" fmla="*/ 0 h 612"/>
                <a:gd name="T54" fmla="*/ 0 w 454"/>
                <a:gd name="T55" fmla="*/ 0 h 612"/>
                <a:gd name="T56" fmla="*/ 0 w 454"/>
                <a:gd name="T57" fmla="*/ 0 h 612"/>
                <a:gd name="T58" fmla="*/ 0 w 454"/>
                <a:gd name="T59" fmla="*/ 0 h 612"/>
                <a:gd name="T60" fmla="*/ 0 w 454"/>
                <a:gd name="T61" fmla="*/ 0 h 612"/>
                <a:gd name="T62" fmla="*/ 0 w 454"/>
                <a:gd name="T63" fmla="*/ 0 h 612"/>
                <a:gd name="T64" fmla="*/ 0 w 454"/>
                <a:gd name="T65" fmla="*/ 0 h 612"/>
                <a:gd name="T66" fmla="*/ 0 w 454"/>
                <a:gd name="T67" fmla="*/ 0 h 612"/>
                <a:gd name="T68" fmla="*/ 0 w 454"/>
                <a:gd name="T69" fmla="*/ 0 h 612"/>
                <a:gd name="T70" fmla="*/ 0 w 454"/>
                <a:gd name="T71" fmla="*/ 0 h 612"/>
                <a:gd name="T72" fmla="*/ 0 w 454"/>
                <a:gd name="T73" fmla="*/ 0 h 612"/>
                <a:gd name="T74" fmla="*/ 0 w 454"/>
                <a:gd name="T75" fmla="*/ 0 h 612"/>
                <a:gd name="T76" fmla="*/ 0 w 454"/>
                <a:gd name="T77" fmla="*/ 0 h 612"/>
                <a:gd name="T78" fmla="*/ 0 w 454"/>
                <a:gd name="T79" fmla="*/ 0 h 612"/>
                <a:gd name="T80" fmla="*/ 0 w 454"/>
                <a:gd name="T81" fmla="*/ 0 h 612"/>
                <a:gd name="T82" fmla="*/ 0 w 454"/>
                <a:gd name="T83" fmla="*/ 0 h 612"/>
                <a:gd name="T84" fmla="*/ 0 w 454"/>
                <a:gd name="T85" fmla="*/ 0 h 612"/>
                <a:gd name="T86" fmla="*/ 0 w 454"/>
                <a:gd name="T87" fmla="*/ 0 h 612"/>
                <a:gd name="T88" fmla="*/ 0 w 454"/>
                <a:gd name="T89" fmla="*/ 0 h 612"/>
                <a:gd name="T90" fmla="*/ 0 w 454"/>
                <a:gd name="T91" fmla="*/ 0 h 612"/>
                <a:gd name="T92" fmla="*/ 0 w 454"/>
                <a:gd name="T93" fmla="*/ 0 h 612"/>
                <a:gd name="T94" fmla="*/ 0 w 454"/>
                <a:gd name="T95" fmla="*/ 0 h 612"/>
                <a:gd name="T96" fmla="*/ 0 w 454"/>
                <a:gd name="T97" fmla="*/ 0 h 612"/>
                <a:gd name="T98" fmla="*/ 0 w 454"/>
                <a:gd name="T99" fmla="*/ 0 h 612"/>
                <a:gd name="T100" fmla="*/ 0 w 454"/>
                <a:gd name="T101" fmla="*/ 0 h 612"/>
                <a:gd name="T102" fmla="*/ 0 w 454"/>
                <a:gd name="T103" fmla="*/ 0 h 612"/>
                <a:gd name="T104" fmla="*/ 0 w 454"/>
                <a:gd name="T105" fmla="*/ 0 h 612"/>
                <a:gd name="T106" fmla="*/ 0 w 454"/>
                <a:gd name="T107" fmla="*/ 0 h 612"/>
                <a:gd name="T108" fmla="*/ 0 w 454"/>
                <a:gd name="T109" fmla="*/ 0 h 612"/>
                <a:gd name="T110" fmla="*/ 0 w 454"/>
                <a:gd name="T111" fmla="*/ 0 h 612"/>
                <a:gd name="T112" fmla="*/ 0 w 454"/>
                <a:gd name="T113" fmla="*/ 0 h 6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612"/>
                <a:gd name="T173" fmla="*/ 454 w 454"/>
                <a:gd name="T174" fmla="*/ 612 h 6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612">
                  <a:moveTo>
                    <a:pt x="0" y="612"/>
                  </a:moveTo>
                  <a:lnTo>
                    <a:pt x="5" y="609"/>
                  </a:lnTo>
                  <a:lnTo>
                    <a:pt x="10" y="607"/>
                  </a:lnTo>
                  <a:lnTo>
                    <a:pt x="22" y="600"/>
                  </a:lnTo>
                  <a:lnTo>
                    <a:pt x="33" y="594"/>
                  </a:lnTo>
                  <a:lnTo>
                    <a:pt x="39" y="592"/>
                  </a:lnTo>
                  <a:lnTo>
                    <a:pt x="45" y="588"/>
                  </a:lnTo>
                  <a:lnTo>
                    <a:pt x="54" y="571"/>
                  </a:lnTo>
                  <a:lnTo>
                    <a:pt x="64" y="552"/>
                  </a:lnTo>
                  <a:lnTo>
                    <a:pt x="72" y="532"/>
                  </a:lnTo>
                  <a:lnTo>
                    <a:pt x="79" y="514"/>
                  </a:lnTo>
                  <a:lnTo>
                    <a:pt x="81" y="488"/>
                  </a:lnTo>
                  <a:lnTo>
                    <a:pt x="83" y="464"/>
                  </a:lnTo>
                  <a:lnTo>
                    <a:pt x="87" y="439"/>
                  </a:lnTo>
                  <a:lnTo>
                    <a:pt x="89" y="416"/>
                  </a:lnTo>
                  <a:lnTo>
                    <a:pt x="82" y="354"/>
                  </a:lnTo>
                  <a:lnTo>
                    <a:pt x="79" y="324"/>
                  </a:lnTo>
                  <a:lnTo>
                    <a:pt x="78" y="295"/>
                  </a:lnTo>
                  <a:lnTo>
                    <a:pt x="72" y="258"/>
                  </a:lnTo>
                  <a:lnTo>
                    <a:pt x="66" y="220"/>
                  </a:lnTo>
                  <a:lnTo>
                    <a:pt x="57" y="147"/>
                  </a:lnTo>
                  <a:lnTo>
                    <a:pt x="57" y="89"/>
                  </a:lnTo>
                  <a:lnTo>
                    <a:pt x="57" y="60"/>
                  </a:lnTo>
                  <a:lnTo>
                    <a:pt x="56" y="32"/>
                  </a:lnTo>
                  <a:lnTo>
                    <a:pt x="61" y="25"/>
                  </a:lnTo>
                  <a:lnTo>
                    <a:pt x="66" y="17"/>
                  </a:lnTo>
                  <a:lnTo>
                    <a:pt x="71" y="10"/>
                  </a:lnTo>
                  <a:lnTo>
                    <a:pt x="75" y="0"/>
                  </a:lnTo>
                  <a:lnTo>
                    <a:pt x="86" y="6"/>
                  </a:lnTo>
                  <a:lnTo>
                    <a:pt x="96" y="13"/>
                  </a:lnTo>
                  <a:lnTo>
                    <a:pt x="106" y="19"/>
                  </a:lnTo>
                  <a:lnTo>
                    <a:pt x="110" y="21"/>
                  </a:lnTo>
                  <a:lnTo>
                    <a:pt x="116" y="24"/>
                  </a:lnTo>
                  <a:lnTo>
                    <a:pt x="128" y="46"/>
                  </a:lnTo>
                  <a:lnTo>
                    <a:pt x="139" y="67"/>
                  </a:lnTo>
                  <a:lnTo>
                    <a:pt x="151" y="86"/>
                  </a:lnTo>
                  <a:lnTo>
                    <a:pt x="156" y="97"/>
                  </a:lnTo>
                  <a:lnTo>
                    <a:pt x="160" y="107"/>
                  </a:lnTo>
                  <a:lnTo>
                    <a:pt x="185" y="163"/>
                  </a:lnTo>
                  <a:lnTo>
                    <a:pt x="196" y="191"/>
                  </a:lnTo>
                  <a:lnTo>
                    <a:pt x="207" y="219"/>
                  </a:lnTo>
                  <a:lnTo>
                    <a:pt x="219" y="241"/>
                  </a:lnTo>
                  <a:lnTo>
                    <a:pt x="229" y="262"/>
                  </a:lnTo>
                  <a:lnTo>
                    <a:pt x="249" y="307"/>
                  </a:lnTo>
                  <a:lnTo>
                    <a:pt x="258" y="324"/>
                  </a:lnTo>
                  <a:lnTo>
                    <a:pt x="265" y="343"/>
                  </a:lnTo>
                  <a:lnTo>
                    <a:pt x="280" y="380"/>
                  </a:lnTo>
                  <a:lnTo>
                    <a:pt x="303" y="409"/>
                  </a:lnTo>
                  <a:lnTo>
                    <a:pt x="315" y="423"/>
                  </a:lnTo>
                  <a:lnTo>
                    <a:pt x="326" y="439"/>
                  </a:lnTo>
                  <a:lnTo>
                    <a:pt x="331" y="443"/>
                  </a:lnTo>
                  <a:lnTo>
                    <a:pt x="338" y="447"/>
                  </a:lnTo>
                  <a:lnTo>
                    <a:pt x="351" y="458"/>
                  </a:lnTo>
                  <a:lnTo>
                    <a:pt x="364" y="467"/>
                  </a:lnTo>
                  <a:lnTo>
                    <a:pt x="377" y="477"/>
                  </a:lnTo>
                  <a:lnTo>
                    <a:pt x="454" y="491"/>
                  </a:lnTo>
                  <a:lnTo>
                    <a:pt x="0" y="6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3449437" y="2592366"/>
              <a:ext cx="685828" cy="307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sz="2000" b="1" dirty="0">
                  <a:solidFill>
                    <a:srgbClr val="000000"/>
                  </a:solidFill>
                  <a:latin typeface="+mj-lt"/>
                </a:rPr>
                <a:t>Laser </a:t>
              </a:r>
              <a:endParaRPr lang="ja-JP" altLang="en-US" sz="2000" b="1" dirty="0">
                <a:latin typeface="+mj-lt"/>
              </a:endParaRPr>
            </a:p>
          </p:txBody>
        </p:sp>
        <p:sp>
          <p:nvSpPr>
            <p:cNvPr id="83" name="Freeform 86"/>
            <p:cNvSpPr>
              <a:spLocks/>
            </p:cNvSpPr>
            <p:nvPr/>
          </p:nvSpPr>
          <p:spPr bwMode="auto">
            <a:xfrm>
              <a:off x="3641364" y="2363788"/>
              <a:ext cx="176519" cy="106363"/>
            </a:xfrm>
            <a:custGeom>
              <a:avLst/>
              <a:gdLst>
                <a:gd name="T0" fmla="*/ 0 w 552"/>
                <a:gd name="T1" fmla="*/ 0 h 338"/>
                <a:gd name="T2" fmla="*/ 0 w 552"/>
                <a:gd name="T3" fmla="*/ 0 h 338"/>
                <a:gd name="T4" fmla="*/ 0 w 552"/>
                <a:gd name="T5" fmla="*/ 0 h 338"/>
                <a:gd name="T6" fmla="*/ 0 w 552"/>
                <a:gd name="T7" fmla="*/ 0 h 3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338"/>
                <a:gd name="T14" fmla="*/ 552 w 552"/>
                <a:gd name="T15" fmla="*/ 338 h 3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338">
                  <a:moveTo>
                    <a:pt x="552" y="32"/>
                  </a:moveTo>
                  <a:lnTo>
                    <a:pt x="92" y="338"/>
                  </a:lnTo>
                  <a:lnTo>
                    <a:pt x="0" y="0"/>
                  </a:lnTo>
                  <a:lnTo>
                    <a:pt x="552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Line 87"/>
            <p:cNvSpPr>
              <a:spLocks noChangeShapeType="1"/>
            </p:cNvSpPr>
            <p:nvPr/>
          </p:nvSpPr>
          <p:spPr bwMode="auto">
            <a:xfrm flipV="1">
              <a:off x="3588885" y="2408238"/>
              <a:ext cx="100186" cy="2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5384290" y="2116138"/>
              <a:ext cx="184470" cy="76200"/>
            </a:xfrm>
            <a:custGeom>
              <a:avLst/>
              <a:gdLst>
                <a:gd name="T0" fmla="*/ 0 w 582"/>
                <a:gd name="T1" fmla="*/ 0 h 240"/>
                <a:gd name="T2" fmla="*/ 0 w 582"/>
                <a:gd name="T3" fmla="*/ 0 h 240"/>
                <a:gd name="T4" fmla="*/ 0 w 582"/>
                <a:gd name="T5" fmla="*/ 0 h 240"/>
                <a:gd name="T6" fmla="*/ 0 w 582"/>
                <a:gd name="T7" fmla="*/ 0 h 240"/>
                <a:gd name="T8" fmla="*/ 0 w 582"/>
                <a:gd name="T9" fmla="*/ 0 h 240"/>
                <a:gd name="T10" fmla="*/ 0 w 582"/>
                <a:gd name="T11" fmla="*/ 0 h 240"/>
                <a:gd name="T12" fmla="*/ 0 w 582"/>
                <a:gd name="T13" fmla="*/ 0 h 240"/>
                <a:gd name="T14" fmla="*/ 0 w 582"/>
                <a:gd name="T15" fmla="*/ 0 h 240"/>
                <a:gd name="T16" fmla="*/ 0 w 582"/>
                <a:gd name="T17" fmla="*/ 0 h 240"/>
                <a:gd name="T18" fmla="*/ 0 w 582"/>
                <a:gd name="T19" fmla="*/ 0 h 240"/>
                <a:gd name="T20" fmla="*/ 0 w 582"/>
                <a:gd name="T21" fmla="*/ 0 h 240"/>
                <a:gd name="T22" fmla="*/ 0 w 582"/>
                <a:gd name="T23" fmla="*/ 0 h 240"/>
                <a:gd name="T24" fmla="*/ 0 w 582"/>
                <a:gd name="T25" fmla="*/ 0 h 240"/>
                <a:gd name="T26" fmla="*/ 0 w 582"/>
                <a:gd name="T27" fmla="*/ 0 h 240"/>
                <a:gd name="T28" fmla="*/ 0 w 582"/>
                <a:gd name="T29" fmla="*/ 0 h 240"/>
                <a:gd name="T30" fmla="*/ 0 w 582"/>
                <a:gd name="T31" fmla="*/ 0 h 240"/>
                <a:gd name="T32" fmla="*/ 0 w 582"/>
                <a:gd name="T33" fmla="*/ 0 h 240"/>
                <a:gd name="T34" fmla="*/ 0 w 582"/>
                <a:gd name="T35" fmla="*/ 0 h 240"/>
                <a:gd name="T36" fmla="*/ 0 w 582"/>
                <a:gd name="T37" fmla="*/ 0 h 240"/>
                <a:gd name="T38" fmla="*/ 0 w 582"/>
                <a:gd name="T39" fmla="*/ 0 h 240"/>
                <a:gd name="T40" fmla="*/ 0 w 582"/>
                <a:gd name="T41" fmla="*/ 0 h 240"/>
                <a:gd name="T42" fmla="*/ 0 w 582"/>
                <a:gd name="T43" fmla="*/ 0 h 240"/>
                <a:gd name="T44" fmla="*/ 0 w 582"/>
                <a:gd name="T45" fmla="*/ 0 h 240"/>
                <a:gd name="T46" fmla="*/ 0 w 582"/>
                <a:gd name="T47" fmla="*/ 0 h 240"/>
                <a:gd name="T48" fmla="*/ 0 w 582"/>
                <a:gd name="T49" fmla="*/ 0 h 240"/>
                <a:gd name="T50" fmla="*/ 0 w 582"/>
                <a:gd name="T51" fmla="*/ 0 h 240"/>
                <a:gd name="T52" fmla="*/ 0 w 582"/>
                <a:gd name="T53" fmla="*/ 0 h 240"/>
                <a:gd name="T54" fmla="*/ 0 w 582"/>
                <a:gd name="T55" fmla="*/ 0 h 240"/>
                <a:gd name="T56" fmla="*/ 0 w 582"/>
                <a:gd name="T57" fmla="*/ 0 h 240"/>
                <a:gd name="T58" fmla="*/ 0 w 582"/>
                <a:gd name="T59" fmla="*/ 0 h 240"/>
                <a:gd name="T60" fmla="*/ 0 w 582"/>
                <a:gd name="T61" fmla="*/ 0 h 240"/>
                <a:gd name="T62" fmla="*/ 0 w 582"/>
                <a:gd name="T63" fmla="*/ 0 h 240"/>
                <a:gd name="T64" fmla="*/ 0 w 582"/>
                <a:gd name="T65" fmla="*/ 0 h 240"/>
                <a:gd name="T66" fmla="*/ 0 w 582"/>
                <a:gd name="T67" fmla="*/ 0 h 240"/>
                <a:gd name="T68" fmla="*/ 0 w 582"/>
                <a:gd name="T69" fmla="*/ 0 h 240"/>
                <a:gd name="T70" fmla="*/ 0 w 582"/>
                <a:gd name="T71" fmla="*/ 0 h 240"/>
                <a:gd name="T72" fmla="*/ 0 w 582"/>
                <a:gd name="T73" fmla="*/ 0 h 240"/>
                <a:gd name="T74" fmla="*/ 0 w 582"/>
                <a:gd name="T75" fmla="*/ 0 h 240"/>
                <a:gd name="T76" fmla="*/ 0 w 582"/>
                <a:gd name="T77" fmla="*/ 0 h 240"/>
                <a:gd name="T78" fmla="*/ 0 w 582"/>
                <a:gd name="T79" fmla="*/ 0 h 240"/>
                <a:gd name="T80" fmla="*/ 0 w 582"/>
                <a:gd name="T81" fmla="*/ 0 h 240"/>
                <a:gd name="T82" fmla="*/ 0 w 582"/>
                <a:gd name="T83" fmla="*/ 0 h 2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2"/>
                <a:gd name="T127" fmla="*/ 0 h 240"/>
                <a:gd name="T128" fmla="*/ 582 w 582"/>
                <a:gd name="T129" fmla="*/ 240 h 2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2" h="240">
                  <a:moveTo>
                    <a:pt x="582" y="120"/>
                  </a:moveTo>
                  <a:lnTo>
                    <a:pt x="582" y="115"/>
                  </a:lnTo>
                  <a:lnTo>
                    <a:pt x="581" y="109"/>
                  </a:lnTo>
                  <a:lnTo>
                    <a:pt x="579" y="102"/>
                  </a:lnTo>
                  <a:lnTo>
                    <a:pt x="577" y="96"/>
                  </a:lnTo>
                  <a:lnTo>
                    <a:pt x="573" y="90"/>
                  </a:lnTo>
                  <a:lnTo>
                    <a:pt x="570" y="84"/>
                  </a:lnTo>
                  <a:lnTo>
                    <a:pt x="564" y="78"/>
                  </a:lnTo>
                  <a:lnTo>
                    <a:pt x="559" y="73"/>
                  </a:lnTo>
                  <a:lnTo>
                    <a:pt x="552" y="68"/>
                  </a:lnTo>
                  <a:lnTo>
                    <a:pt x="546" y="62"/>
                  </a:lnTo>
                  <a:lnTo>
                    <a:pt x="538" y="57"/>
                  </a:lnTo>
                  <a:lnTo>
                    <a:pt x="530" y="52"/>
                  </a:lnTo>
                  <a:lnTo>
                    <a:pt x="522" y="47"/>
                  </a:lnTo>
                  <a:lnTo>
                    <a:pt x="513" y="42"/>
                  </a:lnTo>
                  <a:lnTo>
                    <a:pt x="502" y="38"/>
                  </a:lnTo>
                  <a:lnTo>
                    <a:pt x="492" y="33"/>
                  </a:lnTo>
                  <a:lnTo>
                    <a:pt x="481" y="30"/>
                  </a:lnTo>
                  <a:lnTo>
                    <a:pt x="469" y="26"/>
                  </a:lnTo>
                  <a:lnTo>
                    <a:pt x="458" y="21"/>
                  </a:lnTo>
                  <a:lnTo>
                    <a:pt x="445" y="19"/>
                  </a:lnTo>
                  <a:lnTo>
                    <a:pt x="432" y="16"/>
                  </a:lnTo>
                  <a:lnTo>
                    <a:pt x="419" y="13"/>
                  </a:lnTo>
                  <a:lnTo>
                    <a:pt x="407" y="10"/>
                  </a:lnTo>
                  <a:lnTo>
                    <a:pt x="393" y="7"/>
                  </a:lnTo>
                  <a:lnTo>
                    <a:pt x="379" y="6"/>
                  </a:lnTo>
                  <a:lnTo>
                    <a:pt x="365" y="4"/>
                  </a:lnTo>
                  <a:lnTo>
                    <a:pt x="350" y="3"/>
                  </a:lnTo>
                  <a:lnTo>
                    <a:pt x="336" y="2"/>
                  </a:lnTo>
                  <a:lnTo>
                    <a:pt x="320" y="2"/>
                  </a:lnTo>
                  <a:lnTo>
                    <a:pt x="306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2" y="2"/>
                  </a:lnTo>
                  <a:lnTo>
                    <a:pt x="247" y="2"/>
                  </a:lnTo>
                  <a:lnTo>
                    <a:pt x="233" y="3"/>
                  </a:lnTo>
                  <a:lnTo>
                    <a:pt x="218" y="4"/>
                  </a:lnTo>
                  <a:lnTo>
                    <a:pt x="204" y="6"/>
                  </a:lnTo>
                  <a:lnTo>
                    <a:pt x="190" y="7"/>
                  </a:lnTo>
                  <a:lnTo>
                    <a:pt x="176" y="10"/>
                  </a:lnTo>
                  <a:lnTo>
                    <a:pt x="163" y="13"/>
                  </a:lnTo>
                  <a:lnTo>
                    <a:pt x="150" y="16"/>
                  </a:lnTo>
                  <a:lnTo>
                    <a:pt x="138" y="19"/>
                  </a:lnTo>
                  <a:lnTo>
                    <a:pt x="125" y="21"/>
                  </a:lnTo>
                  <a:lnTo>
                    <a:pt x="113" y="26"/>
                  </a:lnTo>
                  <a:lnTo>
                    <a:pt x="102" y="30"/>
                  </a:lnTo>
                  <a:lnTo>
                    <a:pt x="91" y="33"/>
                  </a:lnTo>
                  <a:lnTo>
                    <a:pt x="81" y="38"/>
                  </a:lnTo>
                  <a:lnTo>
                    <a:pt x="70" y="42"/>
                  </a:lnTo>
                  <a:lnTo>
                    <a:pt x="61" y="47"/>
                  </a:lnTo>
                  <a:lnTo>
                    <a:pt x="53" y="52"/>
                  </a:lnTo>
                  <a:lnTo>
                    <a:pt x="44" y="57"/>
                  </a:lnTo>
                  <a:lnTo>
                    <a:pt x="36" y="62"/>
                  </a:lnTo>
                  <a:lnTo>
                    <a:pt x="31" y="68"/>
                  </a:lnTo>
                  <a:lnTo>
                    <a:pt x="24" y="73"/>
                  </a:lnTo>
                  <a:lnTo>
                    <a:pt x="19" y="78"/>
                  </a:lnTo>
                  <a:lnTo>
                    <a:pt x="13" y="84"/>
                  </a:lnTo>
                  <a:lnTo>
                    <a:pt x="10" y="90"/>
                  </a:lnTo>
                  <a:lnTo>
                    <a:pt x="6" y="96"/>
                  </a:lnTo>
                  <a:lnTo>
                    <a:pt x="4" y="102"/>
                  </a:lnTo>
                  <a:lnTo>
                    <a:pt x="1" y="109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1" y="132"/>
                  </a:lnTo>
                  <a:lnTo>
                    <a:pt x="4" y="139"/>
                  </a:lnTo>
                  <a:lnTo>
                    <a:pt x="6" y="145"/>
                  </a:lnTo>
                  <a:lnTo>
                    <a:pt x="10" y="151"/>
                  </a:lnTo>
                  <a:lnTo>
                    <a:pt x="13" y="156"/>
                  </a:lnTo>
                  <a:lnTo>
                    <a:pt x="19" y="162"/>
                  </a:lnTo>
                  <a:lnTo>
                    <a:pt x="24" y="168"/>
                  </a:lnTo>
                  <a:lnTo>
                    <a:pt x="31" y="173"/>
                  </a:lnTo>
                  <a:lnTo>
                    <a:pt x="36" y="179"/>
                  </a:lnTo>
                  <a:lnTo>
                    <a:pt x="44" y="183"/>
                  </a:lnTo>
                  <a:lnTo>
                    <a:pt x="53" y="189"/>
                  </a:lnTo>
                  <a:lnTo>
                    <a:pt x="61" y="194"/>
                  </a:lnTo>
                  <a:lnTo>
                    <a:pt x="70" y="198"/>
                  </a:lnTo>
                  <a:lnTo>
                    <a:pt x="81" y="203"/>
                  </a:lnTo>
                  <a:lnTo>
                    <a:pt x="91" y="208"/>
                  </a:lnTo>
                  <a:lnTo>
                    <a:pt x="102" y="211"/>
                  </a:lnTo>
                  <a:lnTo>
                    <a:pt x="113" y="215"/>
                  </a:lnTo>
                  <a:lnTo>
                    <a:pt x="125" y="219"/>
                  </a:lnTo>
                  <a:lnTo>
                    <a:pt x="138" y="222"/>
                  </a:lnTo>
                  <a:lnTo>
                    <a:pt x="150" y="225"/>
                  </a:lnTo>
                  <a:lnTo>
                    <a:pt x="163" y="227"/>
                  </a:lnTo>
                  <a:lnTo>
                    <a:pt x="176" y="231"/>
                  </a:lnTo>
                  <a:lnTo>
                    <a:pt x="190" y="233"/>
                  </a:lnTo>
                  <a:lnTo>
                    <a:pt x="204" y="234"/>
                  </a:lnTo>
                  <a:lnTo>
                    <a:pt x="218" y="237"/>
                  </a:lnTo>
                  <a:lnTo>
                    <a:pt x="233" y="238"/>
                  </a:lnTo>
                  <a:lnTo>
                    <a:pt x="247" y="239"/>
                  </a:lnTo>
                  <a:lnTo>
                    <a:pt x="262" y="239"/>
                  </a:lnTo>
                  <a:lnTo>
                    <a:pt x="276" y="240"/>
                  </a:lnTo>
                  <a:lnTo>
                    <a:pt x="291" y="240"/>
                  </a:lnTo>
                  <a:lnTo>
                    <a:pt x="306" y="240"/>
                  </a:lnTo>
                  <a:lnTo>
                    <a:pt x="320" y="239"/>
                  </a:lnTo>
                  <a:lnTo>
                    <a:pt x="336" y="239"/>
                  </a:lnTo>
                  <a:lnTo>
                    <a:pt x="350" y="238"/>
                  </a:lnTo>
                  <a:lnTo>
                    <a:pt x="365" y="237"/>
                  </a:lnTo>
                  <a:lnTo>
                    <a:pt x="379" y="234"/>
                  </a:lnTo>
                  <a:lnTo>
                    <a:pt x="393" y="233"/>
                  </a:lnTo>
                  <a:lnTo>
                    <a:pt x="407" y="231"/>
                  </a:lnTo>
                  <a:lnTo>
                    <a:pt x="419" y="227"/>
                  </a:lnTo>
                  <a:lnTo>
                    <a:pt x="432" y="225"/>
                  </a:lnTo>
                  <a:lnTo>
                    <a:pt x="445" y="222"/>
                  </a:lnTo>
                  <a:lnTo>
                    <a:pt x="458" y="219"/>
                  </a:lnTo>
                  <a:lnTo>
                    <a:pt x="469" y="215"/>
                  </a:lnTo>
                  <a:lnTo>
                    <a:pt x="481" y="211"/>
                  </a:lnTo>
                  <a:lnTo>
                    <a:pt x="492" y="208"/>
                  </a:lnTo>
                  <a:lnTo>
                    <a:pt x="502" y="203"/>
                  </a:lnTo>
                  <a:lnTo>
                    <a:pt x="513" y="198"/>
                  </a:lnTo>
                  <a:lnTo>
                    <a:pt x="522" y="194"/>
                  </a:lnTo>
                  <a:lnTo>
                    <a:pt x="530" y="189"/>
                  </a:lnTo>
                  <a:lnTo>
                    <a:pt x="538" y="183"/>
                  </a:lnTo>
                  <a:lnTo>
                    <a:pt x="546" y="179"/>
                  </a:lnTo>
                  <a:lnTo>
                    <a:pt x="552" y="173"/>
                  </a:lnTo>
                  <a:lnTo>
                    <a:pt x="559" y="168"/>
                  </a:lnTo>
                  <a:lnTo>
                    <a:pt x="564" y="162"/>
                  </a:lnTo>
                  <a:lnTo>
                    <a:pt x="570" y="156"/>
                  </a:lnTo>
                  <a:lnTo>
                    <a:pt x="573" y="151"/>
                  </a:lnTo>
                  <a:lnTo>
                    <a:pt x="577" y="145"/>
                  </a:lnTo>
                  <a:lnTo>
                    <a:pt x="579" y="139"/>
                  </a:lnTo>
                  <a:lnTo>
                    <a:pt x="581" y="132"/>
                  </a:lnTo>
                  <a:lnTo>
                    <a:pt x="582" y="126"/>
                  </a:lnTo>
                  <a:lnTo>
                    <a:pt x="582" y="12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5384290" y="2117726"/>
              <a:ext cx="184470" cy="74613"/>
            </a:xfrm>
            <a:custGeom>
              <a:avLst/>
              <a:gdLst>
                <a:gd name="T0" fmla="*/ 0 w 581"/>
                <a:gd name="T1" fmla="*/ 0 h 238"/>
                <a:gd name="T2" fmla="*/ 0 w 581"/>
                <a:gd name="T3" fmla="*/ 0 h 238"/>
                <a:gd name="T4" fmla="*/ 0 w 581"/>
                <a:gd name="T5" fmla="*/ 0 h 238"/>
                <a:gd name="T6" fmla="*/ 0 w 581"/>
                <a:gd name="T7" fmla="*/ 0 h 238"/>
                <a:gd name="T8" fmla="*/ 0 w 581"/>
                <a:gd name="T9" fmla="*/ 0 h 238"/>
                <a:gd name="T10" fmla="*/ 0 w 581"/>
                <a:gd name="T11" fmla="*/ 0 h 238"/>
                <a:gd name="T12" fmla="*/ 0 w 581"/>
                <a:gd name="T13" fmla="*/ 0 h 238"/>
                <a:gd name="T14" fmla="*/ 0 w 581"/>
                <a:gd name="T15" fmla="*/ 0 h 238"/>
                <a:gd name="T16" fmla="*/ 0 w 581"/>
                <a:gd name="T17" fmla="*/ 0 h 238"/>
                <a:gd name="T18" fmla="*/ 0 w 581"/>
                <a:gd name="T19" fmla="*/ 0 h 238"/>
                <a:gd name="T20" fmla="*/ 0 w 581"/>
                <a:gd name="T21" fmla="*/ 0 h 238"/>
                <a:gd name="T22" fmla="*/ 0 w 581"/>
                <a:gd name="T23" fmla="*/ 0 h 238"/>
                <a:gd name="T24" fmla="*/ 0 w 581"/>
                <a:gd name="T25" fmla="*/ 0 h 238"/>
                <a:gd name="T26" fmla="*/ 0 w 581"/>
                <a:gd name="T27" fmla="*/ 0 h 238"/>
                <a:gd name="T28" fmla="*/ 0 w 581"/>
                <a:gd name="T29" fmla="*/ 0 h 238"/>
                <a:gd name="T30" fmla="*/ 0 w 581"/>
                <a:gd name="T31" fmla="*/ 0 h 238"/>
                <a:gd name="T32" fmla="*/ 0 w 581"/>
                <a:gd name="T33" fmla="*/ 0 h 238"/>
                <a:gd name="T34" fmla="*/ 0 w 581"/>
                <a:gd name="T35" fmla="*/ 0 h 238"/>
                <a:gd name="T36" fmla="*/ 0 w 581"/>
                <a:gd name="T37" fmla="*/ 0 h 238"/>
                <a:gd name="T38" fmla="*/ 0 w 581"/>
                <a:gd name="T39" fmla="*/ 0 h 238"/>
                <a:gd name="T40" fmla="*/ 0 w 581"/>
                <a:gd name="T41" fmla="*/ 0 h 238"/>
                <a:gd name="T42" fmla="*/ 0 w 581"/>
                <a:gd name="T43" fmla="*/ 0 h 238"/>
                <a:gd name="T44" fmla="*/ 0 w 581"/>
                <a:gd name="T45" fmla="*/ 0 h 238"/>
                <a:gd name="T46" fmla="*/ 0 w 581"/>
                <a:gd name="T47" fmla="*/ 0 h 238"/>
                <a:gd name="T48" fmla="*/ 0 w 581"/>
                <a:gd name="T49" fmla="*/ 0 h 238"/>
                <a:gd name="T50" fmla="*/ 0 w 581"/>
                <a:gd name="T51" fmla="*/ 0 h 238"/>
                <a:gd name="T52" fmla="*/ 0 w 581"/>
                <a:gd name="T53" fmla="*/ 0 h 238"/>
                <a:gd name="T54" fmla="*/ 0 w 581"/>
                <a:gd name="T55" fmla="*/ 0 h 238"/>
                <a:gd name="T56" fmla="*/ 0 w 581"/>
                <a:gd name="T57" fmla="*/ 0 h 238"/>
                <a:gd name="T58" fmla="*/ 0 w 581"/>
                <a:gd name="T59" fmla="*/ 0 h 238"/>
                <a:gd name="T60" fmla="*/ 0 w 581"/>
                <a:gd name="T61" fmla="*/ 0 h 238"/>
                <a:gd name="T62" fmla="*/ 0 w 581"/>
                <a:gd name="T63" fmla="*/ 0 h 2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1"/>
                <a:gd name="T97" fmla="*/ 0 h 238"/>
                <a:gd name="T98" fmla="*/ 581 w 581"/>
                <a:gd name="T99" fmla="*/ 238 h 2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1" h="238">
                  <a:moveTo>
                    <a:pt x="291" y="238"/>
                  </a:moveTo>
                  <a:lnTo>
                    <a:pt x="232" y="236"/>
                  </a:lnTo>
                  <a:lnTo>
                    <a:pt x="177" y="229"/>
                  </a:lnTo>
                  <a:lnTo>
                    <a:pt x="128" y="217"/>
                  </a:lnTo>
                  <a:lnTo>
                    <a:pt x="106" y="212"/>
                  </a:lnTo>
                  <a:lnTo>
                    <a:pt x="85" y="203"/>
                  </a:lnTo>
                  <a:lnTo>
                    <a:pt x="67" y="195"/>
                  </a:lnTo>
                  <a:lnTo>
                    <a:pt x="50" y="186"/>
                  </a:lnTo>
                  <a:lnTo>
                    <a:pt x="35" y="175"/>
                  </a:lnTo>
                  <a:lnTo>
                    <a:pt x="24" y="165"/>
                  </a:lnTo>
                  <a:lnTo>
                    <a:pt x="13" y="154"/>
                  </a:lnTo>
                  <a:lnTo>
                    <a:pt x="10" y="149"/>
                  </a:lnTo>
                  <a:lnTo>
                    <a:pt x="6" y="143"/>
                  </a:lnTo>
                  <a:lnTo>
                    <a:pt x="4" y="137"/>
                  </a:lnTo>
                  <a:lnTo>
                    <a:pt x="2" y="131"/>
                  </a:lnTo>
                  <a:lnTo>
                    <a:pt x="0" y="125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2" y="107"/>
                  </a:lnTo>
                  <a:lnTo>
                    <a:pt x="4" y="101"/>
                  </a:lnTo>
                  <a:lnTo>
                    <a:pt x="6" y="95"/>
                  </a:lnTo>
                  <a:lnTo>
                    <a:pt x="10" y="89"/>
                  </a:lnTo>
                  <a:lnTo>
                    <a:pt x="13" y="83"/>
                  </a:lnTo>
                  <a:lnTo>
                    <a:pt x="24" y="73"/>
                  </a:lnTo>
                  <a:lnTo>
                    <a:pt x="35" y="62"/>
                  </a:lnTo>
                  <a:lnTo>
                    <a:pt x="50" y="52"/>
                  </a:lnTo>
                  <a:lnTo>
                    <a:pt x="67" y="43"/>
                  </a:lnTo>
                  <a:lnTo>
                    <a:pt x="85" y="35"/>
                  </a:lnTo>
                  <a:lnTo>
                    <a:pt x="106" y="26"/>
                  </a:lnTo>
                  <a:lnTo>
                    <a:pt x="128" y="21"/>
                  </a:lnTo>
                  <a:lnTo>
                    <a:pt x="177" y="9"/>
                  </a:lnTo>
                  <a:lnTo>
                    <a:pt x="232" y="2"/>
                  </a:lnTo>
                  <a:lnTo>
                    <a:pt x="291" y="0"/>
                  </a:lnTo>
                  <a:lnTo>
                    <a:pt x="350" y="2"/>
                  </a:lnTo>
                  <a:lnTo>
                    <a:pt x="404" y="9"/>
                  </a:lnTo>
                  <a:lnTo>
                    <a:pt x="453" y="21"/>
                  </a:lnTo>
                  <a:lnTo>
                    <a:pt x="475" y="26"/>
                  </a:lnTo>
                  <a:lnTo>
                    <a:pt x="496" y="35"/>
                  </a:lnTo>
                  <a:lnTo>
                    <a:pt x="515" y="43"/>
                  </a:lnTo>
                  <a:lnTo>
                    <a:pt x="531" y="52"/>
                  </a:lnTo>
                  <a:lnTo>
                    <a:pt x="546" y="62"/>
                  </a:lnTo>
                  <a:lnTo>
                    <a:pt x="558" y="73"/>
                  </a:lnTo>
                  <a:lnTo>
                    <a:pt x="569" y="83"/>
                  </a:lnTo>
                  <a:lnTo>
                    <a:pt x="572" y="89"/>
                  </a:lnTo>
                  <a:lnTo>
                    <a:pt x="576" y="95"/>
                  </a:lnTo>
                  <a:lnTo>
                    <a:pt x="578" y="101"/>
                  </a:lnTo>
                  <a:lnTo>
                    <a:pt x="580" y="107"/>
                  </a:lnTo>
                  <a:lnTo>
                    <a:pt x="581" y="113"/>
                  </a:lnTo>
                  <a:lnTo>
                    <a:pt x="581" y="120"/>
                  </a:lnTo>
                  <a:lnTo>
                    <a:pt x="581" y="125"/>
                  </a:lnTo>
                  <a:lnTo>
                    <a:pt x="580" y="131"/>
                  </a:lnTo>
                  <a:lnTo>
                    <a:pt x="578" y="137"/>
                  </a:lnTo>
                  <a:lnTo>
                    <a:pt x="576" y="143"/>
                  </a:lnTo>
                  <a:lnTo>
                    <a:pt x="572" y="149"/>
                  </a:lnTo>
                  <a:lnTo>
                    <a:pt x="569" y="154"/>
                  </a:lnTo>
                  <a:lnTo>
                    <a:pt x="558" y="165"/>
                  </a:lnTo>
                  <a:lnTo>
                    <a:pt x="546" y="175"/>
                  </a:lnTo>
                  <a:lnTo>
                    <a:pt x="531" y="186"/>
                  </a:lnTo>
                  <a:lnTo>
                    <a:pt x="515" y="195"/>
                  </a:lnTo>
                  <a:lnTo>
                    <a:pt x="496" y="203"/>
                  </a:lnTo>
                  <a:lnTo>
                    <a:pt x="475" y="212"/>
                  </a:lnTo>
                  <a:lnTo>
                    <a:pt x="453" y="217"/>
                  </a:lnTo>
                  <a:lnTo>
                    <a:pt x="404" y="229"/>
                  </a:lnTo>
                  <a:lnTo>
                    <a:pt x="350" y="236"/>
                  </a:lnTo>
                  <a:lnTo>
                    <a:pt x="291" y="2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5020121" y="2097088"/>
              <a:ext cx="166977" cy="111125"/>
            </a:xfrm>
            <a:custGeom>
              <a:avLst/>
              <a:gdLst>
                <a:gd name="T0" fmla="*/ 0 w 524"/>
                <a:gd name="T1" fmla="*/ 0 h 349"/>
                <a:gd name="T2" fmla="*/ 0 w 524"/>
                <a:gd name="T3" fmla="*/ 0 h 349"/>
                <a:gd name="T4" fmla="*/ 0 w 524"/>
                <a:gd name="T5" fmla="*/ 0 h 349"/>
                <a:gd name="T6" fmla="*/ 0 w 524"/>
                <a:gd name="T7" fmla="*/ 0 h 3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4"/>
                <a:gd name="T13" fmla="*/ 0 h 349"/>
                <a:gd name="T14" fmla="*/ 524 w 524"/>
                <a:gd name="T15" fmla="*/ 349 h 3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4" h="349">
                  <a:moveTo>
                    <a:pt x="0" y="175"/>
                  </a:moveTo>
                  <a:lnTo>
                    <a:pt x="524" y="0"/>
                  </a:lnTo>
                  <a:lnTo>
                    <a:pt x="524" y="349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Line 91"/>
            <p:cNvSpPr>
              <a:spLocks noChangeShapeType="1"/>
            </p:cNvSpPr>
            <p:nvPr/>
          </p:nvSpPr>
          <p:spPr bwMode="auto">
            <a:xfrm flipH="1">
              <a:off x="5153703" y="2152651"/>
              <a:ext cx="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Rectangle 92"/>
            <p:cNvSpPr>
              <a:spLocks noChangeArrowheads="1"/>
            </p:cNvSpPr>
            <p:nvPr/>
          </p:nvSpPr>
          <p:spPr bwMode="auto">
            <a:xfrm>
              <a:off x="5245938" y="2211388"/>
              <a:ext cx="1308785" cy="3270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Rectangle 93"/>
            <p:cNvSpPr>
              <a:spLocks noChangeArrowheads="1"/>
            </p:cNvSpPr>
            <p:nvPr/>
          </p:nvSpPr>
          <p:spPr bwMode="auto">
            <a:xfrm>
              <a:off x="5340226" y="2260574"/>
              <a:ext cx="1004927" cy="307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sz="2000" b="1" dirty="0">
                  <a:solidFill>
                    <a:srgbClr val="000000"/>
                  </a:solidFill>
                  <a:latin typeface="+mj-lt"/>
                </a:rPr>
                <a:t>E-bunch </a:t>
              </a:r>
              <a:endParaRPr lang="ja-JP" altLang="en-US" sz="2000" b="1" dirty="0">
                <a:latin typeface="+mj-lt"/>
              </a:endParaRPr>
            </a:p>
          </p:txBody>
        </p:sp>
        <p:sp>
          <p:nvSpPr>
            <p:cNvPr id="91" name="Freeform 94"/>
            <p:cNvSpPr>
              <a:spLocks/>
            </p:cNvSpPr>
            <p:nvPr/>
          </p:nvSpPr>
          <p:spPr bwMode="auto">
            <a:xfrm>
              <a:off x="3755863" y="2003426"/>
              <a:ext cx="254442" cy="166688"/>
            </a:xfrm>
            <a:custGeom>
              <a:avLst/>
              <a:gdLst>
                <a:gd name="T0" fmla="*/ 0 w 802"/>
                <a:gd name="T1" fmla="*/ 0 h 523"/>
                <a:gd name="T2" fmla="*/ 0 w 802"/>
                <a:gd name="T3" fmla="*/ 0 h 523"/>
                <a:gd name="T4" fmla="*/ 0 w 802"/>
                <a:gd name="T5" fmla="*/ 0 h 523"/>
                <a:gd name="T6" fmla="*/ 0 w 802"/>
                <a:gd name="T7" fmla="*/ 0 h 5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2"/>
                <a:gd name="T13" fmla="*/ 0 h 523"/>
                <a:gd name="T14" fmla="*/ 802 w 802"/>
                <a:gd name="T15" fmla="*/ 523 h 5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2" h="523">
                  <a:moveTo>
                    <a:pt x="0" y="208"/>
                  </a:moveTo>
                  <a:lnTo>
                    <a:pt x="802" y="0"/>
                  </a:lnTo>
                  <a:lnTo>
                    <a:pt x="766" y="523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3954645" y="2065338"/>
              <a:ext cx="957338" cy="103188"/>
            </a:xfrm>
            <a:custGeom>
              <a:avLst/>
              <a:gdLst>
                <a:gd name="T0" fmla="*/ 0 w 3014"/>
                <a:gd name="T1" fmla="*/ 0 h 323"/>
                <a:gd name="T2" fmla="*/ 0 w 3014"/>
                <a:gd name="T3" fmla="*/ 0 h 323"/>
                <a:gd name="T4" fmla="*/ 0 w 3014"/>
                <a:gd name="T5" fmla="*/ 0 h 323"/>
                <a:gd name="T6" fmla="*/ 0 w 3014"/>
                <a:gd name="T7" fmla="*/ 0 h 323"/>
                <a:gd name="T8" fmla="*/ 0 w 3014"/>
                <a:gd name="T9" fmla="*/ 0 h 3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4"/>
                <a:gd name="T16" fmla="*/ 0 h 323"/>
                <a:gd name="T17" fmla="*/ 3014 w 3014"/>
                <a:gd name="T18" fmla="*/ 323 h 3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4" h="323">
                  <a:moveTo>
                    <a:pt x="3007" y="323"/>
                  </a:moveTo>
                  <a:lnTo>
                    <a:pt x="0" y="116"/>
                  </a:lnTo>
                  <a:lnTo>
                    <a:pt x="8" y="0"/>
                  </a:lnTo>
                  <a:lnTo>
                    <a:pt x="3014" y="207"/>
                  </a:lnTo>
                  <a:lnTo>
                    <a:pt x="3007" y="3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Rectangle 96"/>
            <p:cNvSpPr>
              <a:spLocks noChangeArrowheads="1"/>
            </p:cNvSpPr>
            <p:nvPr/>
          </p:nvSpPr>
          <p:spPr bwMode="auto">
            <a:xfrm>
              <a:off x="3194500" y="1858963"/>
              <a:ext cx="53860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/>
                <a:t>X-ray</a:t>
              </a:r>
            </a:p>
          </p:txBody>
        </p:sp>
        <p:sp>
          <p:nvSpPr>
            <p:cNvPr id="94" name="Rectangle 97"/>
            <p:cNvSpPr>
              <a:spLocks noChangeArrowheads="1"/>
            </p:cNvSpPr>
            <p:nvPr/>
          </p:nvSpPr>
          <p:spPr bwMode="auto">
            <a:xfrm>
              <a:off x="3291506" y="1893888"/>
              <a:ext cx="81103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>
                  <a:latin typeface="Arial" pitchFamily="34" charset="0"/>
                </a:rPr>
                <a:t>-</a:t>
              </a:r>
              <a:endParaRPr lang="en-US" altLang="ja-JP"/>
            </a:p>
          </p:txBody>
        </p:sp>
        <p:sp>
          <p:nvSpPr>
            <p:cNvPr id="95" name="Rectangle 98"/>
            <p:cNvSpPr>
              <a:spLocks noChangeArrowheads="1"/>
            </p:cNvSpPr>
            <p:nvPr/>
          </p:nvSpPr>
          <p:spPr bwMode="auto">
            <a:xfrm>
              <a:off x="3369429" y="1893888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ja-JP" altLang="en-US"/>
            </a:p>
          </p:txBody>
        </p:sp>
        <p:sp>
          <p:nvSpPr>
            <p:cNvPr id="96" name="Rectangle 99"/>
            <p:cNvSpPr>
              <a:spLocks noChangeArrowheads="1"/>
            </p:cNvSpPr>
            <p:nvPr/>
          </p:nvSpPr>
          <p:spPr bwMode="auto">
            <a:xfrm>
              <a:off x="3593914" y="1357289"/>
              <a:ext cx="3358951" cy="3587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Rectangle 100"/>
            <p:cNvSpPr>
              <a:spLocks noChangeArrowheads="1"/>
            </p:cNvSpPr>
            <p:nvPr/>
          </p:nvSpPr>
          <p:spPr bwMode="auto">
            <a:xfrm>
              <a:off x="3593906" y="1357279"/>
              <a:ext cx="3063998" cy="369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sz="2400" dirty="0">
                  <a:solidFill>
                    <a:srgbClr val="000000"/>
                  </a:solidFill>
                  <a:latin typeface="+mj-lt"/>
                </a:rPr>
                <a:t>Pulse laser optical cavity</a:t>
              </a:r>
              <a:endParaRPr lang="ja-JP" altLang="en-US" sz="2400" dirty="0">
                <a:latin typeface="+mj-lt"/>
              </a:endParaRPr>
            </a:p>
          </p:txBody>
        </p:sp>
      </p:grpSp>
      <p:sp>
        <p:nvSpPr>
          <p:cNvPr id="98" name="Text Box 102"/>
          <p:cNvSpPr txBox="1">
            <a:spLocks noChangeArrowheads="1"/>
          </p:cNvSpPr>
          <p:nvPr/>
        </p:nvSpPr>
        <p:spPr bwMode="auto">
          <a:xfrm>
            <a:off x="445908" y="6000750"/>
            <a:ext cx="803787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b="1"/>
              <a:t>35MeV electron beam</a:t>
            </a:r>
            <a:r>
              <a:rPr lang="ja-JP" altLang="en-US" sz="2800" b="1"/>
              <a:t> </a:t>
            </a:r>
            <a:r>
              <a:rPr lang="en-US" altLang="ja-JP" sz="2800" b="1"/>
              <a:t>x 1</a:t>
            </a:r>
            <a:r>
              <a:rPr lang="en-US" altLang="ja-JP" sz="2800" b="1">
                <a:latin typeface="Symbol" pitchFamily="18" charset="2"/>
              </a:rPr>
              <a:t>m</a:t>
            </a:r>
            <a:r>
              <a:rPr lang="en-US" altLang="ja-JP" sz="2800" b="1"/>
              <a:t>m laser</a:t>
            </a:r>
            <a:r>
              <a:rPr lang="ja-JP" altLang="en-US" sz="2800" b="1"/>
              <a:t> </a:t>
            </a:r>
            <a:r>
              <a:rPr lang="en-US" altLang="ja-JP" sz="2800" b="1"/>
              <a:t>= 23keV X-ray</a:t>
            </a:r>
            <a:endParaRPr lang="ja-JP" altLang="en-US" sz="2800" b="1"/>
          </a:p>
        </p:txBody>
      </p:sp>
      <p:sp>
        <p:nvSpPr>
          <p:cNvPr id="99" name="Text Box 101"/>
          <p:cNvSpPr txBox="1">
            <a:spLocks noChangeArrowheads="1"/>
          </p:cNvSpPr>
          <p:nvPr/>
        </p:nvSpPr>
        <p:spPr bwMode="auto">
          <a:xfrm>
            <a:off x="3400937" y="3786188"/>
            <a:ext cx="1796026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/>
              <a:t>Energy recovery </a:t>
            </a:r>
            <a:endParaRPr lang="ja-JP" altLang="en-US"/>
          </a:p>
        </p:txBody>
      </p:sp>
      <p:sp>
        <p:nvSpPr>
          <p:cNvPr id="100" name="下矢印 99"/>
          <p:cNvSpPr/>
          <p:nvPr/>
        </p:nvSpPr>
        <p:spPr>
          <a:xfrm rot="3568742">
            <a:off x="6348413" y="1401071"/>
            <a:ext cx="500062" cy="958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1" name="テキスト ボックス 101"/>
          <p:cNvSpPr txBox="1">
            <a:spLocks noChangeArrowheads="1"/>
          </p:cNvSpPr>
          <p:nvPr/>
        </p:nvSpPr>
        <p:spPr bwMode="auto">
          <a:xfrm>
            <a:off x="7047246" y="1500188"/>
            <a:ext cx="20967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/>
              <a:t>From </a:t>
            </a:r>
            <a:r>
              <a:rPr lang="en-US" altLang="ja-JP" sz="2400" b="1" dirty="0" smtClean="0"/>
              <a:t>STF</a:t>
            </a:r>
          </a:p>
          <a:p>
            <a:r>
              <a:rPr lang="en-US" altLang="ja-JP" sz="2400" b="1" dirty="0" smtClean="0"/>
              <a:t>Change to head-on</a:t>
            </a:r>
            <a:endParaRPr lang="ja-JP" altLang="en-US" sz="2400" b="1" dirty="0"/>
          </a:p>
        </p:txBody>
      </p:sp>
      <p:sp>
        <p:nvSpPr>
          <p:cNvPr id="102" name="テキスト ボックス 101"/>
          <p:cNvSpPr txBox="1">
            <a:spLocks noChangeArrowheads="1"/>
          </p:cNvSpPr>
          <p:nvPr/>
        </p:nvSpPr>
        <p:spPr bwMode="auto">
          <a:xfrm>
            <a:off x="318013" y="1500188"/>
            <a:ext cx="2507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/>
              <a:t>Early 2013 experiment</a:t>
            </a:r>
            <a:endParaRPr lang="ja-JP" altLang="en-US" b="1"/>
          </a:p>
        </p:txBody>
      </p:sp>
    </p:spTree>
    <p:extLst>
      <p:ext uri="{BB962C8B-B14F-4D97-AF65-F5344CB8AC3E}">
        <p14:creationId xmlns:p14="http://schemas.microsoft.com/office/powerpoint/2010/main" val="41680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294560" y="1"/>
            <a:ext cx="7084800" cy="914496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b="1"/>
              <a:t>Laser Compton R&amp;D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86721" y="990825"/>
            <a:ext cx="7070400" cy="5332880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>
                <a:latin typeface="Times New Roman" pitchFamily="16" charset="0"/>
              </a:rPr>
              <a:t>A proof of principle experiment of the polarized positron generation by the inversed laser Compton has been done already at KEK-ATF. </a:t>
            </a:r>
          </a:p>
          <a:p>
            <a:pPr>
              <a:lnSpc>
                <a:spcPct val="91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>
                <a:latin typeface="Times New Roman" pitchFamily="16" charset="0"/>
              </a:rPr>
              <a:t>Demonstration of the system feasibility is the next milestone.</a:t>
            </a:r>
          </a:p>
          <a:p>
            <a:pPr lvl="1">
              <a:lnSpc>
                <a:spcPct val="91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>
                <a:latin typeface="Times New Roman" pitchFamily="16" charset="0"/>
              </a:rPr>
              <a:t>Demonstration of CR scheme : The experiment at ATF.</a:t>
            </a:r>
          </a:p>
          <a:p>
            <a:pPr lvl="1">
              <a:lnSpc>
                <a:spcPct val="91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>
                <a:latin typeface="Times New Roman" pitchFamily="16" charset="0"/>
              </a:rPr>
              <a:t>Demonstration of Linac scheme: BNL-ATF, 1</a:t>
            </a:r>
            <a:r>
              <a:rPr lang="en-GB" baseline="33000">
                <a:latin typeface="Times New Roman" pitchFamily="16" charset="0"/>
              </a:rPr>
              <a:t>st</a:t>
            </a:r>
            <a:r>
              <a:rPr lang="en-GB">
                <a:latin typeface="Times New Roman" pitchFamily="16" charset="0"/>
              </a:rPr>
              <a:t> phase of Q-beam at KEK.</a:t>
            </a:r>
          </a:p>
          <a:p>
            <a:pPr lvl="1">
              <a:lnSpc>
                <a:spcPct val="91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>
                <a:latin typeface="Times New Roman" pitchFamily="16" charset="0"/>
              </a:rPr>
              <a:t>Demonstration of ERL scheme: 2</a:t>
            </a:r>
            <a:r>
              <a:rPr lang="en-GB" baseline="33000">
                <a:latin typeface="Times New Roman" pitchFamily="16" charset="0"/>
              </a:rPr>
              <a:t>nd</a:t>
            </a:r>
            <a:r>
              <a:rPr lang="en-GB">
                <a:latin typeface="Times New Roman" pitchFamily="16" charset="0"/>
              </a:rPr>
              <a:t> phase Q-beam and cERL at KEK.</a:t>
            </a:r>
          </a:p>
        </p:txBody>
      </p:sp>
    </p:spTree>
    <p:extLst>
      <p:ext uri="{BB962C8B-B14F-4D97-AF65-F5344CB8AC3E}">
        <p14:creationId xmlns:p14="http://schemas.microsoft.com/office/powerpoint/2010/main" val="4239758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6885" y="15032"/>
            <a:ext cx="8943474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Suggestion for future R&amp;D</a:t>
            </a:r>
          </a:p>
          <a:p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Should consider multi-laser pulses in a ring cavity which means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the development of larger optical cavity for </a:t>
            </a:r>
            <a:r>
              <a:rPr lang="en-US" altLang="ja-JP" sz="24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ja-JP" sz="24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collider. </a:t>
            </a:r>
          </a:p>
          <a:p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One optical cavity has about 10 laser pulses with 6.15 ns spacing</a:t>
            </a:r>
          </a:p>
          <a:p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nd mirror cooling is necessary.</a:t>
            </a:r>
          </a:p>
          <a:p>
            <a:endParaRPr kumimoji="1"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2. Positron bunch stacking into damping ring should be no beam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lose. We have to i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nvent new scheme, maybe asymmetric strong laser</a:t>
            </a:r>
          </a:p>
          <a:p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ooling.</a:t>
            </a:r>
          </a:p>
          <a:p>
            <a:endParaRPr kumimoji="1"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3. Strong high reflectivity mirror should be developed for future</a:t>
            </a:r>
          </a:p>
          <a:p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igh field physics and laser beam acceleration.</a:t>
            </a:r>
          </a:p>
          <a:p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4. Redesign the scheme with head collision. How many optical cavities</a:t>
            </a:r>
          </a:p>
          <a:p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ill be needed?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63688" y="6298413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Thank you for your attention.  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/>
          <a:lstStyle/>
          <a:p>
            <a:r>
              <a:rPr lang="en-US" sz="2800" smtClean="0">
                <a:solidFill>
                  <a:srgbClr val="0033CC"/>
                </a:solidFill>
                <a:latin typeface="Comic Sans MS" pitchFamily="66" charset="0"/>
              </a:rPr>
              <a:t>Polarized Positrons Source for ILC, CLIC, Super B</a:t>
            </a:r>
          </a:p>
        </p:txBody>
      </p:sp>
      <p:pic>
        <p:nvPicPr>
          <p:cNvPr id="2052" name="Picture 3" descr="conv_po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33400"/>
            <a:ext cx="6934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52400" y="762000"/>
            <a:ext cx="266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33CC"/>
                </a:solidFill>
                <a:latin typeface="Comic Sans MS" pitchFamily="66" charset="0"/>
              </a:rPr>
              <a:t>Conventional Non-Polarized Positrons: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609600" y="4038600"/>
            <a:ext cx="8145463" cy="2819400"/>
            <a:chOff x="384" y="2544"/>
            <a:chExt cx="5131" cy="1776"/>
          </a:xfrm>
        </p:grpSpPr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384" y="2688"/>
              <a:ext cx="5131" cy="1632"/>
              <a:chOff x="240" y="2592"/>
              <a:chExt cx="5131" cy="1632"/>
            </a:xfrm>
          </p:grpSpPr>
          <p:graphicFrame>
            <p:nvGraphicFramePr>
              <p:cNvPr id="2050" name="Object 2"/>
              <p:cNvGraphicFramePr>
                <a:graphicFrameLocks noChangeAspect="1"/>
              </p:cNvGraphicFramePr>
              <p:nvPr/>
            </p:nvGraphicFramePr>
            <p:xfrm>
              <a:off x="240" y="2592"/>
              <a:ext cx="2448" cy="16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73" name="CorelDRAW" r:id="rId5" imgW="4775040" imgH="3155760" progId="">
                      <p:embed/>
                    </p:oleObj>
                  </mc:Choice>
                  <mc:Fallback>
                    <p:oleObj name="CorelDRAW" r:id="rId5" imgW="4775040" imgH="315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" y="2592"/>
                            <a:ext cx="2448" cy="16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076" name="Picture 36" descr="unifor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744" y="2784"/>
                <a:ext cx="1627" cy="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77" name="Line 39"/>
              <p:cNvSpPr>
                <a:spLocks noChangeShapeType="1"/>
              </p:cNvSpPr>
              <p:nvPr/>
            </p:nvSpPr>
            <p:spPr bwMode="auto">
              <a:xfrm>
                <a:off x="3787" y="3323"/>
                <a:ext cx="129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Text Box 40"/>
              <p:cNvSpPr txBox="1">
                <a:spLocks noChangeArrowheads="1"/>
              </p:cNvSpPr>
              <p:nvPr/>
            </p:nvSpPr>
            <p:spPr bwMode="auto">
              <a:xfrm>
                <a:off x="4027" y="3083"/>
                <a:ext cx="86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3% over 1 </a:t>
                </a:r>
                <a:r>
                  <a:rPr lang="en-US" sz="1600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s</a:t>
                </a:r>
              </a:p>
            </p:txBody>
          </p:sp>
          <p:pic>
            <p:nvPicPr>
              <p:cNvPr id="2079" name="Picture 41" descr="TEK0000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059" y="2784"/>
                <a:ext cx="1627" cy="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80" name="Rectangle 43"/>
              <p:cNvSpPr>
                <a:spLocks noChangeArrowheads="1"/>
              </p:cNvSpPr>
              <p:nvPr/>
            </p:nvSpPr>
            <p:spPr bwMode="auto">
              <a:xfrm>
                <a:off x="1248" y="4080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81" name="Rectangle 50"/>
              <p:cNvSpPr>
                <a:spLocks noChangeArrowheads="1"/>
              </p:cNvSpPr>
              <p:nvPr/>
            </p:nvSpPr>
            <p:spPr bwMode="auto">
              <a:xfrm>
                <a:off x="2160" y="3936"/>
                <a:ext cx="576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075" name="Text Box 53"/>
            <p:cNvSpPr txBox="1">
              <a:spLocks noChangeArrowheads="1"/>
            </p:cNvSpPr>
            <p:nvPr/>
          </p:nvSpPr>
          <p:spPr bwMode="auto">
            <a:xfrm>
              <a:off x="2592" y="2544"/>
              <a:ext cx="21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  <a:latin typeface="Comic Sans MS" pitchFamily="66" charset="0"/>
                </a:rPr>
                <a:t>First tests of the laser cavity: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0" y="1752600"/>
            <a:ext cx="9020175" cy="3113088"/>
            <a:chOff x="0" y="1104"/>
            <a:chExt cx="5682" cy="1961"/>
          </a:xfrm>
        </p:grpSpPr>
        <p:sp>
          <p:nvSpPr>
            <p:cNvPr id="2056" name="Text Box 52"/>
            <p:cNvSpPr txBox="1">
              <a:spLocks noChangeArrowheads="1"/>
            </p:cNvSpPr>
            <p:nvPr/>
          </p:nvSpPr>
          <p:spPr bwMode="auto">
            <a:xfrm>
              <a:off x="0" y="1104"/>
              <a:ext cx="1536" cy="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  <a:latin typeface="Comic Sans MS" pitchFamily="66" charset="0"/>
                </a:rPr>
                <a:t>Polarized </a:t>
              </a:r>
              <a:r>
                <a:rPr lang="en-US">
                  <a:solidFill>
                    <a:srgbClr val="0033CC"/>
                  </a:solidFill>
                  <a:latin typeface="Symbol" pitchFamily="18" charset="2"/>
                </a:rPr>
                <a:t>g</a:t>
              </a:r>
              <a:r>
                <a:rPr lang="en-US">
                  <a:solidFill>
                    <a:srgbClr val="0033CC"/>
                  </a:solidFill>
                  <a:latin typeface="Comic Sans MS" pitchFamily="66" charset="0"/>
                </a:rPr>
                <a:t>-ray beam is generated in the Compton back scattering inside optical cavity of  CO2 laser beam    and 6 GeV e-beam produced by linac.</a:t>
              </a:r>
            </a:p>
            <a:p>
              <a:endParaRPr lang="en-US">
                <a:solidFill>
                  <a:srgbClr val="0033CC"/>
                </a:solidFill>
                <a:latin typeface="Comic Sans MS" pitchFamily="66" charset="0"/>
              </a:endParaRPr>
            </a:p>
            <a:p>
              <a:r>
                <a:rPr lang="en-US">
                  <a:solidFill>
                    <a:srgbClr val="0033CC"/>
                  </a:solidFill>
                  <a:latin typeface="Comic Sans MS" pitchFamily="66" charset="0"/>
                </a:rPr>
                <a:t>Laser cavity needs R&amp;D. </a:t>
              </a:r>
              <a:endParaRPr lang="en-US">
                <a:latin typeface="Comic Sans MS" pitchFamily="66" charset="0"/>
              </a:endParaRPr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1488" y="1344"/>
              <a:ext cx="4194" cy="1128"/>
              <a:chOff x="288" y="2976"/>
              <a:chExt cx="4194" cy="1128"/>
            </a:xfrm>
          </p:grpSpPr>
          <p:pic>
            <p:nvPicPr>
              <p:cNvPr id="2059" name="Picture 7" descr="final copy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44" y="2976"/>
                <a:ext cx="3011" cy="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60" name="Text Box 8"/>
              <p:cNvSpPr txBox="1">
                <a:spLocks noChangeArrowheads="1"/>
              </p:cNvSpPr>
              <p:nvPr/>
            </p:nvSpPr>
            <p:spPr bwMode="auto">
              <a:xfrm>
                <a:off x="288" y="3103"/>
                <a:ext cx="82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omic Sans MS" pitchFamily="66" charset="0"/>
                  </a:rPr>
                  <a:t>6GeV e</a:t>
                </a:r>
                <a:r>
                  <a:rPr lang="en-US" sz="1400" baseline="30000">
                    <a:latin typeface="Comic Sans MS" pitchFamily="66" charset="0"/>
                  </a:rPr>
                  <a:t>-</a:t>
                </a:r>
                <a:r>
                  <a:rPr lang="en-US" sz="1400">
                    <a:latin typeface="Comic Sans MS" pitchFamily="66" charset="0"/>
                  </a:rPr>
                  <a:t> beam</a:t>
                </a:r>
              </a:p>
            </p:txBody>
          </p:sp>
          <p:sp>
            <p:nvSpPr>
              <p:cNvPr id="2061" name="Text Box 9"/>
              <p:cNvSpPr txBox="1">
                <a:spLocks noChangeArrowheads="1"/>
              </p:cNvSpPr>
              <p:nvPr/>
            </p:nvSpPr>
            <p:spPr bwMode="auto">
              <a:xfrm>
                <a:off x="2880" y="3072"/>
                <a:ext cx="56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Comic Sans MS" pitchFamily="66" charset="0"/>
                  </a:rPr>
                  <a:t>60MeV </a:t>
                </a:r>
              </a:p>
              <a:p>
                <a:r>
                  <a:rPr lang="en-US" sz="1400">
                    <a:latin typeface="Symbol" pitchFamily="18" charset="2"/>
                  </a:rPr>
                  <a:t>g</a:t>
                </a:r>
                <a:r>
                  <a:rPr lang="en-US" sz="1400">
                    <a:latin typeface="Comic Sans MS" pitchFamily="66" charset="0"/>
                  </a:rPr>
                  <a:t> beam</a:t>
                </a:r>
              </a:p>
            </p:txBody>
          </p:sp>
          <p:sp>
            <p:nvSpPr>
              <p:cNvPr id="2062" name="Rectangle 10"/>
              <p:cNvSpPr>
                <a:spLocks noChangeArrowheads="1"/>
              </p:cNvSpPr>
              <p:nvPr/>
            </p:nvSpPr>
            <p:spPr bwMode="auto">
              <a:xfrm>
                <a:off x="3644" y="3380"/>
                <a:ext cx="39" cy="17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63" name="Text Box 11"/>
              <p:cNvSpPr txBox="1">
                <a:spLocks noChangeArrowheads="1"/>
              </p:cNvSpPr>
              <p:nvPr/>
            </p:nvSpPr>
            <p:spPr bwMode="auto">
              <a:xfrm>
                <a:off x="3936" y="3312"/>
                <a:ext cx="54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Comic Sans MS" pitchFamily="66" charset="0"/>
                  </a:rPr>
                  <a:t>30MeV </a:t>
                </a:r>
              </a:p>
              <a:p>
                <a:r>
                  <a:rPr lang="en-US" sz="1400">
                    <a:latin typeface="Comic Sans MS" pitchFamily="66" charset="0"/>
                  </a:rPr>
                  <a:t>e</a:t>
                </a:r>
                <a:r>
                  <a:rPr lang="en-US" sz="1400" baseline="30000">
                    <a:latin typeface="Comic Sans MS" pitchFamily="66" charset="0"/>
                  </a:rPr>
                  <a:t>+</a:t>
                </a:r>
                <a:r>
                  <a:rPr lang="en-US" sz="1400">
                    <a:latin typeface="Comic Sans MS" pitchFamily="66" charset="0"/>
                  </a:rPr>
                  <a:t> beam</a:t>
                </a:r>
              </a:p>
            </p:txBody>
          </p:sp>
          <p:sp>
            <p:nvSpPr>
              <p:cNvPr id="2064" name="Text Box 12"/>
              <p:cNvSpPr txBox="1">
                <a:spLocks noChangeArrowheads="1"/>
              </p:cNvSpPr>
              <p:nvPr/>
            </p:nvSpPr>
            <p:spPr bwMode="auto">
              <a:xfrm>
                <a:off x="3456" y="3024"/>
                <a:ext cx="1015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Symbol" pitchFamily="18" charset="2"/>
                  </a:rPr>
                  <a:t>g</a:t>
                </a:r>
                <a:r>
                  <a:rPr lang="en-US" sz="1400">
                    <a:latin typeface="Comic Sans MS" pitchFamily="66" charset="0"/>
                  </a:rPr>
                  <a:t> to e</a:t>
                </a:r>
                <a:r>
                  <a:rPr lang="en-US" sz="1400" baseline="30000">
                    <a:latin typeface="Comic Sans MS" pitchFamily="66" charset="0"/>
                  </a:rPr>
                  <a:t>+</a:t>
                </a:r>
                <a:r>
                  <a:rPr lang="en-US" sz="1400">
                    <a:latin typeface="Comic Sans MS" pitchFamily="66" charset="0"/>
                  </a:rPr>
                  <a:t> conv. target</a:t>
                </a:r>
              </a:p>
            </p:txBody>
          </p:sp>
          <p:sp>
            <p:nvSpPr>
              <p:cNvPr id="2065" name="Line 13"/>
              <p:cNvSpPr>
                <a:spLocks noChangeShapeType="1"/>
              </p:cNvSpPr>
              <p:nvPr/>
            </p:nvSpPr>
            <p:spPr bwMode="auto">
              <a:xfrm>
                <a:off x="912" y="3910"/>
                <a:ext cx="21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Text Box 14"/>
              <p:cNvSpPr txBox="1">
                <a:spLocks noChangeArrowheads="1"/>
              </p:cNvSpPr>
              <p:nvPr/>
            </p:nvSpPr>
            <p:spPr bwMode="auto">
              <a:xfrm>
                <a:off x="1732" y="3892"/>
                <a:ext cx="4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~2 m</a:t>
                </a:r>
              </a:p>
            </p:txBody>
          </p:sp>
          <p:sp>
            <p:nvSpPr>
              <p:cNvPr id="2067" name="Line 15"/>
              <p:cNvSpPr>
                <a:spLocks noChangeShapeType="1"/>
              </p:cNvSpPr>
              <p:nvPr/>
            </p:nvSpPr>
            <p:spPr bwMode="auto">
              <a:xfrm>
                <a:off x="3744" y="3072"/>
                <a:ext cx="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Line 16"/>
              <p:cNvSpPr>
                <a:spLocks noChangeShapeType="1"/>
              </p:cNvSpPr>
              <p:nvPr/>
            </p:nvSpPr>
            <p:spPr bwMode="auto">
              <a:xfrm>
                <a:off x="3504" y="3072"/>
                <a:ext cx="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Line 17"/>
              <p:cNvSpPr>
                <a:spLocks noChangeShapeType="1"/>
              </p:cNvSpPr>
              <p:nvPr/>
            </p:nvSpPr>
            <p:spPr bwMode="auto">
              <a:xfrm>
                <a:off x="3984" y="3504"/>
                <a:ext cx="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Line 18"/>
              <p:cNvSpPr>
                <a:spLocks noChangeShapeType="1"/>
              </p:cNvSpPr>
              <p:nvPr/>
            </p:nvSpPr>
            <p:spPr bwMode="auto">
              <a:xfrm>
                <a:off x="2928" y="32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Line 19"/>
              <p:cNvSpPr>
                <a:spLocks noChangeShapeType="1"/>
              </p:cNvSpPr>
              <p:nvPr/>
            </p:nvSpPr>
            <p:spPr bwMode="auto">
              <a:xfrm>
                <a:off x="2005" y="3423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Line 20"/>
              <p:cNvSpPr>
                <a:spLocks noChangeShapeType="1"/>
              </p:cNvSpPr>
              <p:nvPr/>
            </p:nvSpPr>
            <p:spPr bwMode="auto">
              <a:xfrm>
                <a:off x="1966" y="3465"/>
                <a:ext cx="1678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Line 21"/>
              <p:cNvSpPr>
                <a:spLocks noChangeShapeType="1"/>
              </p:cNvSpPr>
              <p:nvPr/>
            </p:nvSpPr>
            <p:spPr bwMode="auto">
              <a:xfrm>
                <a:off x="3683" y="3465"/>
                <a:ext cx="313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" name="AutoShape 54"/>
            <p:cNvSpPr>
              <a:spLocks noChangeArrowheads="1"/>
            </p:cNvSpPr>
            <p:nvPr/>
          </p:nvSpPr>
          <p:spPr bwMode="auto">
            <a:xfrm>
              <a:off x="1536" y="1296"/>
              <a:ext cx="4128" cy="1152"/>
            </a:xfrm>
            <a:prstGeom prst="wedgeRoundRectCallout">
              <a:avLst>
                <a:gd name="adj1" fmla="val -10685"/>
                <a:gd name="adj2" fmla="val -91667"/>
                <a:gd name="adj3" fmla="val 16667"/>
              </a:avLst>
            </a:prstGeom>
            <a:solidFill>
              <a:schemeClr val="bg2">
                <a:alpha val="2196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18270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EDED5D-4051-4D2F-A52C-B112C41746F3}" type="slidenum">
              <a:rPr lang="fr-FR" altLang="ja-JP"/>
              <a:pPr eaLnBrk="1" hangingPunct="1"/>
              <a:t>28</a:t>
            </a:fld>
            <a:endParaRPr lang="fr-FR" altLang="ja-JP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30241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50825" y="3062288"/>
            <a:ext cx="2805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 b="1">
                <a:ea typeface="ＭＳ Ｐゴシック" pitchFamily="50" charset="-128"/>
              </a:rPr>
              <a:t>Regenerative cavity</a:t>
            </a:r>
          </a:p>
          <a:p>
            <a:pPr eaLnBrk="1" hangingPunct="1"/>
            <a:r>
              <a:rPr lang="fr-FR" altLang="ja-JP" sz="1400">
                <a:ea typeface="ＭＳ Ｐゴシック" pitchFamily="50" charset="-128"/>
              </a:rPr>
              <a:t>Sprangle et al. </a:t>
            </a:r>
            <a:r>
              <a:rPr lang="en-GB" altLang="ja-JP" sz="1400">
                <a:ea typeface="ＭＳ Ｐゴシック" pitchFamily="50" charset="-128"/>
              </a:rPr>
              <a:t>JAP</a:t>
            </a:r>
            <a:r>
              <a:rPr lang="en-GB" altLang="ja-JP" sz="1400" b="1">
                <a:ea typeface="ＭＳ Ｐゴシック" pitchFamily="50" charset="-128"/>
              </a:rPr>
              <a:t>72</a:t>
            </a:r>
            <a:r>
              <a:rPr lang="en-GB" altLang="ja-JP" sz="1400">
                <a:ea typeface="ＭＳ Ｐゴシック" pitchFamily="50" charset="-128"/>
              </a:rPr>
              <a:t>(1992)5032</a:t>
            </a:r>
            <a:endParaRPr lang="fr-FR" altLang="ja-JP" sz="1000">
              <a:ea typeface="ＭＳ Ｐゴシック" pitchFamily="50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88125" y="981075"/>
            <a:ext cx="2555875" cy="3119438"/>
            <a:chOff x="4150" y="618"/>
            <a:chExt cx="1610" cy="1965"/>
          </a:xfrm>
        </p:grpSpPr>
        <p:pic>
          <p:nvPicPr>
            <p:cNvPr id="17422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618"/>
              <a:ext cx="1610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Text Box 6"/>
            <p:cNvSpPr txBox="1">
              <a:spLocks noChangeArrowheads="1"/>
            </p:cNvSpPr>
            <p:nvPr/>
          </p:nvSpPr>
          <p:spPr bwMode="auto">
            <a:xfrm>
              <a:off x="4377" y="1871"/>
              <a:ext cx="1290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altLang="ja-JP" b="1">
                  <a:ea typeface="ＭＳ Ｐゴシック" pitchFamily="50" charset="-128"/>
                </a:rPr>
                <a:t>TeraWatt, but  </a:t>
              </a:r>
            </a:p>
            <a:p>
              <a:pPr eaLnBrk="1" hangingPunct="1"/>
              <a:r>
                <a:rPr lang="fr-FR" altLang="ja-JP" b="1">
                  <a:ea typeface="ＭＳ Ｐゴシック" pitchFamily="50" charset="-128"/>
                </a:rPr>
                <a:t>low rep rate …</a:t>
              </a:r>
              <a:r>
                <a:rPr lang="fr-FR" altLang="ja-JP">
                  <a:ea typeface="ＭＳ Ｐゴシック" pitchFamily="50" charset="-128"/>
                </a:rPr>
                <a:t/>
              </a:r>
              <a:br>
                <a:rPr lang="fr-FR" altLang="ja-JP">
                  <a:ea typeface="ＭＳ Ｐゴシック" pitchFamily="50" charset="-128"/>
                </a:rPr>
              </a:br>
              <a:r>
                <a:rPr lang="fr-FR" altLang="ja-JP" sz="1600">
                  <a:ea typeface="ＭＳ Ｐゴシック" pitchFamily="50" charset="-128"/>
                </a:rPr>
                <a:t>(e.g. Chingua Univ.</a:t>
              </a:r>
              <a:br>
                <a:rPr lang="fr-FR" altLang="ja-JP" sz="1600">
                  <a:ea typeface="ＭＳ Ｐゴシック" pitchFamily="50" charset="-128"/>
                </a:rPr>
              </a:br>
              <a:r>
                <a:rPr lang="fr-FR" altLang="ja-JP" sz="1600">
                  <a:ea typeface="ＭＳ Ｐゴシック" pitchFamily="50" charset="-128"/>
                </a:rPr>
                <a:t>&amp; Daresbury project)</a:t>
              </a:r>
            </a:p>
          </p:txBody>
        </p:sp>
      </p:grp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1835150" y="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ja-JP" sz="2800" b="1">
                <a:ea typeface="ＭＳ Ｐゴシック" pitchFamily="50" charset="-128"/>
              </a:rPr>
              <a:t>Single-Collision schemes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3836988"/>
            <a:ext cx="9209088" cy="3021012"/>
            <a:chOff x="0" y="2417"/>
            <a:chExt cx="5801" cy="1903"/>
          </a:xfrm>
        </p:grpSpPr>
        <p:pic>
          <p:nvPicPr>
            <p:cNvPr id="1741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2" t="5624" r="3682"/>
            <a:stretch>
              <a:fillRect/>
            </a:stretch>
          </p:blipFill>
          <p:spPr bwMode="auto">
            <a:xfrm>
              <a:off x="0" y="2439"/>
              <a:ext cx="2517" cy="1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0" name="Text Box 10"/>
            <p:cNvSpPr txBox="1">
              <a:spLocks noChangeArrowheads="1"/>
            </p:cNvSpPr>
            <p:nvPr/>
          </p:nvSpPr>
          <p:spPr bwMode="auto">
            <a:xfrm>
              <a:off x="0" y="2417"/>
              <a:ext cx="147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altLang="ja-JP" b="1">
                  <a:ea typeface="ＭＳ Ｐゴシック" pitchFamily="50" charset="-128"/>
                </a:rPr>
                <a:t>Fabry-Perot cavity </a:t>
              </a:r>
            </a:p>
            <a:p>
              <a:pPr eaLnBrk="1" hangingPunct="1"/>
              <a:r>
                <a:rPr lang="fr-FR" altLang="ja-JP" sz="1200">
                  <a:ea typeface="ＭＳ Ｐゴシック" pitchFamily="50" charset="-128"/>
                </a:rPr>
                <a:t>Huang&amp;Ruth, PRL 80(1998)976</a:t>
              </a:r>
            </a:p>
          </p:txBody>
        </p:sp>
        <p:sp>
          <p:nvSpPr>
            <p:cNvPr id="17421" name="Text Box 11"/>
            <p:cNvSpPr txBox="1">
              <a:spLocks noChangeArrowheads="1"/>
            </p:cNvSpPr>
            <p:nvPr/>
          </p:nvSpPr>
          <p:spPr bwMode="auto">
            <a:xfrm>
              <a:off x="2517" y="2886"/>
              <a:ext cx="3284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ja-JP" b="1">
                  <a:ea typeface="ＭＳ Ｐゴシック" pitchFamily="50" charset="-128"/>
                </a:rPr>
                <a:t>Mode lock laser beam can be stabilised</a:t>
              </a:r>
              <a:br>
                <a:rPr lang="en-GB" altLang="ja-JP" b="1">
                  <a:ea typeface="ＭＳ Ｐゴシック" pitchFamily="50" charset="-128"/>
                </a:rPr>
              </a:br>
              <a:r>
                <a:rPr lang="en-GB" altLang="ja-JP" b="1">
                  <a:ea typeface="ＭＳ Ｐゴシック" pitchFamily="50" charset="-128"/>
                </a:rPr>
                <a:t>to Fabry-Perot cavities: </a:t>
              </a:r>
            </a:p>
            <a:p>
              <a:pPr eaLnBrk="1" hangingPunct="1">
                <a:buFontTx/>
                <a:buChar char="•"/>
              </a:pPr>
              <a:r>
                <a:rPr lang="en-GB" altLang="ja-JP" sz="1600">
                  <a:ea typeface="ＭＳ Ｐゴシック" pitchFamily="50" charset="-128"/>
                </a:rPr>
                <a:t>Jones et al., Opt.Comm.175(2000)409, Jones </a:t>
              </a:r>
              <a:br>
                <a:rPr lang="en-GB" altLang="ja-JP" sz="1600">
                  <a:ea typeface="ＭＳ Ｐゴシック" pitchFamily="50" charset="-128"/>
                </a:rPr>
              </a:br>
              <a:r>
                <a:rPr lang="en-GB" altLang="ja-JP" sz="1600">
                  <a:ea typeface="ＭＳ Ｐゴシック" pitchFamily="50" charset="-128"/>
                </a:rPr>
                <a:t>  et al., PRA69(2004)051803(R)</a:t>
              </a:r>
            </a:p>
            <a:p>
              <a:pPr eaLnBrk="1" hangingPunct="1"/>
              <a:r>
                <a:rPr lang="en-GB" altLang="ja-JP" b="1">
                  <a:solidFill>
                    <a:srgbClr val="FF0000"/>
                  </a:solidFill>
                  <a:ea typeface="ＭＳ Ｐゴシック" pitchFamily="50" charset="-128"/>
                </a:rPr>
                <a:t>A priori no limitation from dispersion induced </a:t>
              </a:r>
              <a:br>
                <a:rPr lang="en-GB" altLang="ja-JP" b="1">
                  <a:solidFill>
                    <a:srgbClr val="FF0000"/>
                  </a:solidFill>
                  <a:ea typeface="ＭＳ Ｐゴシック" pitchFamily="50" charset="-128"/>
                </a:rPr>
              </a:br>
              <a:r>
                <a:rPr lang="en-GB" altLang="ja-JP" b="1">
                  <a:solidFill>
                    <a:srgbClr val="FF0000"/>
                  </a:solidFill>
                  <a:ea typeface="ＭＳ Ｐゴシック" pitchFamily="50" charset="-128"/>
                </a:rPr>
                <a:t>by mirror coatings in picosecond regime:</a:t>
              </a:r>
            </a:p>
            <a:p>
              <a:pPr eaLnBrk="1" hangingPunct="1">
                <a:buFontTx/>
                <a:buChar char="•"/>
              </a:pPr>
              <a:r>
                <a:rPr lang="fr-FR" altLang="ja-JP" sz="1600">
                  <a:ea typeface="ＭＳ Ｐゴシック" pitchFamily="50" charset="-128"/>
                </a:rPr>
                <a:t>Petersen&amp;Luiten,OE11(2003)2975,</a:t>
              </a:r>
              <a:br>
                <a:rPr lang="fr-FR" altLang="ja-JP" sz="1600">
                  <a:ea typeface="ＭＳ Ｐゴシック" pitchFamily="50" charset="-128"/>
                </a:rPr>
              </a:br>
              <a:r>
                <a:rPr lang="fr-FR" altLang="ja-JP" sz="1600">
                  <a:ea typeface="ＭＳ Ｐゴシック" pitchFamily="50" charset="-128"/>
                </a:rPr>
                <a:t>Thorpe at al., OE13(2005)882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419475" y="908050"/>
            <a:ext cx="3414713" cy="2832100"/>
            <a:chOff x="2154" y="572"/>
            <a:chExt cx="2151" cy="1784"/>
          </a:xfrm>
        </p:grpSpPr>
        <p:pic>
          <p:nvPicPr>
            <p:cNvPr id="17417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1" t="12207" r="7574" b="4031"/>
            <a:stretch>
              <a:fillRect/>
            </a:stretch>
          </p:blipFill>
          <p:spPr bwMode="auto">
            <a:xfrm>
              <a:off x="2154" y="572"/>
              <a:ext cx="1770" cy="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 Box 14"/>
            <p:cNvSpPr txBox="1">
              <a:spLocks noChangeArrowheads="1"/>
            </p:cNvSpPr>
            <p:nvPr/>
          </p:nvSpPr>
          <p:spPr bwMode="auto">
            <a:xfrm>
              <a:off x="2414" y="1991"/>
              <a:ext cx="189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altLang="ja-JP" b="1">
                  <a:ea typeface="ＭＳ Ｐゴシック" pitchFamily="50" charset="-128"/>
                </a:rPr>
                <a:t>Non linear cavity (LLNL)</a:t>
              </a:r>
            </a:p>
            <a:p>
              <a:pPr eaLnBrk="1" hangingPunct="1"/>
              <a:r>
                <a:rPr lang="fr-FR" altLang="ja-JP" sz="1400">
                  <a:ea typeface="ＭＳ Ｐゴシック" pitchFamily="50" charset="-128"/>
                </a:rPr>
                <a:t>Jovanovic et al.,NIMA578(2007)160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73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/>
          <a:lstStyle/>
          <a:p>
            <a:r>
              <a:rPr lang="en-US" altLang="ja-JP" dirty="0" smtClean="0"/>
              <a:t>an idea</a:t>
            </a:r>
            <a:endParaRPr lang="en-US" altLang="ja-JP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5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7215206" y="714356"/>
            <a:ext cx="1515138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kumimoji="1" lang="en-US" altLang="ja-JP" dirty="0" err="1" smtClean="0"/>
              <a:t>Klemiz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Monig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2964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458200" cy="6076950"/>
          </a:xfrm>
          <a:noFill/>
        </p:spPr>
      </p:pic>
    </p:spTree>
    <p:extLst>
      <p:ext uri="{BB962C8B-B14F-4D97-AF65-F5344CB8AC3E}">
        <p14:creationId xmlns:p14="http://schemas.microsoft.com/office/powerpoint/2010/main" val="8135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/>
          <a:lstStyle/>
          <a:p>
            <a:r>
              <a:rPr lang="en-US" altLang="ja-JP" dirty="0" smtClean="0"/>
              <a:t>an idea</a:t>
            </a:r>
            <a:endParaRPr lang="en-US" altLang="ja-JP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5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7215206" y="714356"/>
            <a:ext cx="1515138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kumimoji="1" lang="en-US" altLang="ja-JP" dirty="0" err="1" smtClean="0"/>
              <a:t>Klemiz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Monig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 bwMode="auto">
          <a:xfrm>
            <a:off x="1183172" y="2842351"/>
            <a:ext cx="6855078" cy="213481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US" altLang="ja-JP" sz="2200" dirty="0">
                <a:solidFill>
                  <a:schemeClr val="bg1"/>
                </a:solidFill>
                <a:latin typeface="Arial" charset="0"/>
              </a:rPr>
              <a:t>no dedicated R&amp;D program for photon colliders </a:t>
            </a:r>
          </a:p>
          <a:p>
            <a:pPr defTabSz="40752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US" altLang="ja-JP" dirty="0" smtClean="0">
                <a:latin typeface="Arial" charset="0"/>
              </a:rPr>
              <a:t> but projects for laser-Compton scattering with optical cavity</a:t>
            </a:r>
          </a:p>
          <a:p>
            <a:pPr defTabSz="40752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US" altLang="ja-JP" sz="2200" dirty="0">
                <a:solidFill>
                  <a:schemeClr val="bg1"/>
                </a:solidFill>
                <a:latin typeface="Arial" charset="0"/>
              </a:rPr>
              <a:t>		Polarized positron sources</a:t>
            </a:r>
          </a:p>
          <a:p>
            <a:pPr defTabSz="40752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US" altLang="ja-JP" dirty="0" smtClean="0">
                <a:latin typeface="Arial" charset="0"/>
              </a:rPr>
              <a:t>           x-ray sources</a:t>
            </a:r>
            <a:endParaRPr kumimoji="0" lang="ja-JP" altLang="en-US" sz="22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1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04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ja-JP" sz="4000" smtClean="0">
                <a:latin typeface="Times New Roman" pitchFamily="18" charset="0"/>
              </a:rPr>
              <a:t>Experimental Results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229600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mtClean="0"/>
              <a:t>Polarization of positron beam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mtClean="0"/>
              <a:t>72+/-21%, predicted cal. value 77+/-10%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6496050" cy="4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 flipH="1">
            <a:off x="4284663" y="2636838"/>
            <a:ext cx="2290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/>
            <a:r>
              <a:rPr lang="en-US" altLang="ja-JP" sz="2800" b="1">
                <a:solidFill>
                  <a:srgbClr val="0000FF"/>
                </a:solidFill>
                <a:latin typeface="Times" charset="0"/>
                <a:ea typeface="Osaka" charset="-128"/>
              </a:rPr>
              <a:t>e</a:t>
            </a:r>
            <a:r>
              <a:rPr lang="en-US" altLang="ja-JP" sz="2800" b="1" baseline="30000">
                <a:solidFill>
                  <a:srgbClr val="0000FF"/>
                </a:solidFill>
                <a:latin typeface="Times" charset="0"/>
                <a:ea typeface="Osaka" charset="-128"/>
              </a:rPr>
              <a:t>-</a:t>
            </a:r>
            <a:r>
              <a:rPr lang="en-US" altLang="ja-JP" sz="2800" b="1">
                <a:solidFill>
                  <a:srgbClr val="0000FF"/>
                </a:solidFill>
                <a:latin typeface="Times" charset="0"/>
                <a:ea typeface="Osaka" charset="-128"/>
              </a:rPr>
              <a:t> spin in Iron</a:t>
            </a:r>
            <a:endParaRPr lang="en-US" altLang="ja-JP" sz="2800" b="1" baseline="30000">
              <a:solidFill>
                <a:srgbClr val="00FF00"/>
              </a:solidFill>
              <a:latin typeface="Symbol" pitchFamily="18" charset="2"/>
              <a:ea typeface="Osaka" charset="-128"/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5148263" y="4724400"/>
            <a:ext cx="6858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5076825" y="4508500"/>
            <a:ext cx="685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 flipH="1">
            <a:off x="4643438" y="3860800"/>
            <a:ext cx="2290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/>
            <a:r>
              <a:rPr lang="en-US" altLang="ja-JP" sz="2800" b="1">
                <a:solidFill>
                  <a:srgbClr val="0000FF"/>
                </a:solidFill>
                <a:latin typeface="Times" charset="0"/>
                <a:ea typeface="Osaka" charset="-128"/>
              </a:rPr>
              <a:t>e</a:t>
            </a:r>
            <a:r>
              <a:rPr lang="en-US" altLang="ja-JP" sz="2800" b="1" baseline="30000">
                <a:solidFill>
                  <a:srgbClr val="0000FF"/>
                </a:solidFill>
                <a:latin typeface="Times" charset="0"/>
                <a:ea typeface="Osaka" charset="-128"/>
              </a:rPr>
              <a:t>-</a:t>
            </a:r>
            <a:r>
              <a:rPr lang="en-US" altLang="ja-JP" sz="2800" b="1">
                <a:solidFill>
                  <a:srgbClr val="0000FF"/>
                </a:solidFill>
                <a:latin typeface="Times" charset="0"/>
                <a:ea typeface="Osaka" charset="-128"/>
              </a:rPr>
              <a:t> spin in Iron</a:t>
            </a:r>
            <a:endParaRPr lang="en-US" altLang="ja-JP" sz="2800" b="1" baseline="30000">
              <a:solidFill>
                <a:srgbClr val="00FF00"/>
              </a:solidFill>
              <a:latin typeface="Symbol" pitchFamily="18" charset="2"/>
              <a:ea typeface="Osaka" charset="-128"/>
            </a:endParaRPr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5105400" y="330835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5435600" y="6165850"/>
            <a:ext cx="685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 flipH="1">
            <a:off x="4356100" y="5445125"/>
            <a:ext cx="2290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/>
            <a:r>
              <a:rPr lang="en-US" altLang="ja-JP" sz="2800" b="1">
                <a:solidFill>
                  <a:srgbClr val="0000FF"/>
                </a:solidFill>
                <a:latin typeface="Times" charset="0"/>
                <a:ea typeface="Osaka" charset="-128"/>
              </a:rPr>
              <a:t>e</a:t>
            </a:r>
            <a:r>
              <a:rPr lang="en-US" altLang="ja-JP" sz="2800" b="1" baseline="30000">
                <a:solidFill>
                  <a:srgbClr val="0000FF"/>
                </a:solidFill>
                <a:latin typeface="Times" charset="0"/>
                <a:ea typeface="Osaka" charset="-128"/>
              </a:rPr>
              <a:t>-</a:t>
            </a:r>
            <a:r>
              <a:rPr lang="en-US" altLang="ja-JP" sz="2800" b="1">
                <a:solidFill>
                  <a:srgbClr val="0000FF"/>
                </a:solidFill>
                <a:latin typeface="Times" charset="0"/>
                <a:ea typeface="Osaka" charset="-128"/>
              </a:rPr>
              <a:t> spin in Iron</a:t>
            </a:r>
            <a:endParaRPr lang="en-US" altLang="ja-JP" sz="2800" b="1" baseline="30000">
              <a:solidFill>
                <a:srgbClr val="00FF00"/>
              </a:solidFill>
              <a:latin typeface="Symbol" pitchFamily="18" charset="2"/>
              <a:ea typeface="Osaka" charset="-128"/>
            </a:endParaRPr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>
            <a:off x="5105400" y="54737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6753225" y="2636838"/>
            <a:ext cx="2390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/>
            <a:r>
              <a:rPr lang="en-US" altLang="ja-JP" sz="3200" b="1">
                <a:solidFill>
                  <a:srgbClr val="FF0000"/>
                </a:solidFill>
                <a:latin typeface="Times" charset="0"/>
                <a:ea typeface="Osaka" charset="-128"/>
              </a:rPr>
              <a:t>e</a:t>
            </a:r>
            <a:r>
              <a:rPr lang="en-US" altLang="ja-JP" sz="3200" b="1" baseline="30000">
                <a:solidFill>
                  <a:srgbClr val="FF0000"/>
                </a:solidFill>
                <a:latin typeface="Times" charset="0"/>
                <a:ea typeface="Osaka" charset="-128"/>
              </a:rPr>
              <a:t>+</a:t>
            </a:r>
            <a:r>
              <a:rPr lang="en-US" altLang="ja-JP" sz="3200" b="1">
                <a:solidFill>
                  <a:srgbClr val="00FF00"/>
                </a:solidFill>
                <a:latin typeface="Times" charset="0"/>
                <a:ea typeface="Osaka" charset="-128"/>
              </a:rPr>
              <a:t> beam spin</a:t>
            </a:r>
            <a:endParaRPr lang="en-US" altLang="ja-JP" sz="3200" b="1" baseline="30000">
              <a:solidFill>
                <a:srgbClr val="00FF00"/>
              </a:solidFill>
              <a:latin typeface="Symbol" pitchFamily="18" charset="2"/>
              <a:ea typeface="Osaka" charset="-128"/>
            </a:endParaRPr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>
            <a:off x="7524750" y="2708275"/>
            <a:ext cx="6858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6753225" y="3933825"/>
            <a:ext cx="2390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/>
            <a:r>
              <a:rPr lang="en-US" altLang="ja-JP" sz="3200" b="1">
                <a:solidFill>
                  <a:srgbClr val="FF0000"/>
                </a:solidFill>
                <a:latin typeface="Times" charset="0"/>
                <a:ea typeface="Osaka" charset="-128"/>
              </a:rPr>
              <a:t>e</a:t>
            </a:r>
            <a:r>
              <a:rPr lang="en-US" altLang="ja-JP" sz="3200" b="1" baseline="30000">
                <a:solidFill>
                  <a:srgbClr val="FF0000"/>
                </a:solidFill>
                <a:latin typeface="Times" charset="0"/>
                <a:ea typeface="Osaka" charset="-128"/>
              </a:rPr>
              <a:t>+</a:t>
            </a:r>
            <a:r>
              <a:rPr lang="en-US" altLang="ja-JP" sz="3200" b="1">
                <a:solidFill>
                  <a:srgbClr val="00FF00"/>
                </a:solidFill>
                <a:latin typeface="Times" charset="0"/>
                <a:ea typeface="Osaka" charset="-128"/>
              </a:rPr>
              <a:t> beam spin</a:t>
            </a:r>
            <a:endParaRPr lang="en-US" altLang="ja-JP" sz="3200" b="1" baseline="30000">
              <a:solidFill>
                <a:srgbClr val="00FF00"/>
              </a:solidFill>
              <a:latin typeface="Symbol" pitchFamily="18" charset="2"/>
              <a:ea typeface="Osaka" charset="-128"/>
            </a:endParaRPr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 flipH="1">
            <a:off x="7667625" y="3933825"/>
            <a:ext cx="6858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9" name="Rectangle 18"/>
          <p:cNvSpPr>
            <a:spLocks noChangeArrowheads="1"/>
          </p:cNvSpPr>
          <p:nvPr/>
        </p:nvSpPr>
        <p:spPr bwMode="auto">
          <a:xfrm>
            <a:off x="6753225" y="5229225"/>
            <a:ext cx="2390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/>
            <a:r>
              <a:rPr lang="en-US" altLang="ja-JP" sz="3200" b="1">
                <a:solidFill>
                  <a:srgbClr val="FF0000"/>
                </a:solidFill>
                <a:latin typeface="Times" charset="0"/>
                <a:ea typeface="Osaka" charset="-128"/>
              </a:rPr>
              <a:t>e</a:t>
            </a:r>
            <a:r>
              <a:rPr lang="en-US" altLang="ja-JP" sz="3200" b="1" baseline="30000">
                <a:solidFill>
                  <a:srgbClr val="FF0000"/>
                </a:solidFill>
                <a:latin typeface="Times" charset="0"/>
                <a:ea typeface="Osaka" charset="-128"/>
              </a:rPr>
              <a:t>+</a:t>
            </a:r>
            <a:r>
              <a:rPr lang="en-US" altLang="ja-JP" sz="3200" b="1">
                <a:solidFill>
                  <a:srgbClr val="00FF00"/>
                </a:solidFill>
                <a:latin typeface="Times" charset="0"/>
                <a:ea typeface="Osaka" charset="-128"/>
              </a:rPr>
              <a:t> beam spin</a:t>
            </a:r>
          </a:p>
          <a:p>
            <a:pPr algn="ctr" fontAlgn="ctr"/>
            <a:r>
              <a:rPr lang="en-US" altLang="ja-JP" sz="3200" b="1">
                <a:solidFill>
                  <a:srgbClr val="00FF00"/>
                </a:solidFill>
                <a:latin typeface="Times" charset="0"/>
                <a:ea typeface="Osaka" charset="-128"/>
              </a:rPr>
              <a:t>non</a:t>
            </a:r>
            <a:endParaRPr lang="en-US" altLang="ja-JP" sz="3200" b="1" baseline="30000">
              <a:solidFill>
                <a:srgbClr val="00FF00"/>
              </a:solidFill>
              <a:latin typeface="Symbol" pitchFamily="18" charset="2"/>
              <a:ea typeface="Osaka" charset="-128"/>
            </a:endParaRPr>
          </a:p>
        </p:txBody>
      </p:sp>
      <p:sp>
        <p:nvSpPr>
          <p:cNvPr id="8210" name="Rectangle 19"/>
          <p:cNvSpPr>
            <a:spLocks noChangeArrowheads="1"/>
          </p:cNvSpPr>
          <p:nvPr/>
        </p:nvSpPr>
        <p:spPr bwMode="auto">
          <a:xfrm>
            <a:off x="5667375" y="3284538"/>
            <a:ext cx="3476625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/>
            <a:r>
              <a:rPr lang="en-US" altLang="ja-JP" sz="2800" b="1">
                <a:solidFill>
                  <a:srgbClr val="000000"/>
                </a:solidFill>
                <a:latin typeface="Times" charset="0"/>
                <a:ea typeface="Osaka" charset="-128"/>
              </a:rPr>
              <a:t>A(R)= +0.60± 0.25%</a:t>
            </a:r>
          </a:p>
        </p:txBody>
      </p:sp>
      <p:sp>
        <p:nvSpPr>
          <p:cNvPr id="8211" name="Rectangle 20"/>
          <p:cNvSpPr>
            <a:spLocks noChangeArrowheads="1"/>
          </p:cNvSpPr>
          <p:nvPr/>
        </p:nvSpPr>
        <p:spPr bwMode="auto">
          <a:xfrm>
            <a:off x="5772150" y="4581525"/>
            <a:ext cx="337185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/>
            <a:r>
              <a:rPr lang="en-US" altLang="ja-JP" sz="2800" b="1">
                <a:solidFill>
                  <a:srgbClr val="000000"/>
                </a:solidFill>
                <a:latin typeface="Times" charset="0"/>
                <a:ea typeface="Osaka" charset="-128"/>
              </a:rPr>
              <a:t>A(L)= -1.18± 0.27%</a:t>
            </a:r>
          </a:p>
        </p:txBody>
      </p:sp>
      <p:sp>
        <p:nvSpPr>
          <p:cNvPr id="8212" name="Rectangle 21"/>
          <p:cNvSpPr>
            <a:spLocks noChangeArrowheads="1"/>
          </p:cNvSpPr>
          <p:nvPr/>
        </p:nvSpPr>
        <p:spPr bwMode="auto">
          <a:xfrm>
            <a:off x="5830888" y="6338888"/>
            <a:ext cx="3313112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/>
            <a:r>
              <a:rPr lang="en-US" altLang="ja-JP" sz="2800" b="1">
                <a:solidFill>
                  <a:srgbClr val="000000"/>
                </a:solidFill>
                <a:latin typeface="Times" charset="0"/>
                <a:ea typeface="Osaka" charset="-128"/>
              </a:rPr>
              <a:t>A(0)= -0.02± 0.25%</a:t>
            </a:r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>
            <a:off x="4932363" y="3213100"/>
            <a:ext cx="685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4" name="Line 23"/>
          <p:cNvSpPr>
            <a:spLocks noChangeShapeType="1"/>
          </p:cNvSpPr>
          <p:nvPr/>
        </p:nvSpPr>
        <p:spPr bwMode="auto">
          <a:xfrm>
            <a:off x="4932363" y="3357563"/>
            <a:ext cx="6858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5" name="Line 25"/>
          <p:cNvSpPr>
            <a:spLocks noChangeShapeType="1"/>
          </p:cNvSpPr>
          <p:nvPr/>
        </p:nvSpPr>
        <p:spPr bwMode="auto">
          <a:xfrm>
            <a:off x="5508625" y="5949950"/>
            <a:ext cx="6858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79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60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ja-JP" sz="4000" dirty="0" smtClean="0">
                <a:latin typeface="Times New Roman" pitchFamily="18" charset="0"/>
              </a:rPr>
              <a:t>Multi-bunch electron beam generation with 2.8nsec bunch spacing at ATF</a:t>
            </a:r>
            <a:br>
              <a:rPr lang="en-US" altLang="ja-JP" sz="4000" dirty="0" smtClean="0">
                <a:latin typeface="Times New Roman" pitchFamily="18" charset="0"/>
              </a:rPr>
            </a:br>
            <a:r>
              <a:rPr lang="en-US" altLang="ja-JP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</a:t>
            </a:r>
            <a:r>
              <a:rPr lang="en-US" altLang="ja-JP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00 bunches/train, 100Hz operation is possible?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8424862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79388" y="5949950"/>
            <a:ext cx="4411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en-US" altLang="ja-JP" sz="2000" b="1">
                <a:latin typeface="Times New Roman" pitchFamily="18" charset="0"/>
              </a:rPr>
              <a:t>940 </a:t>
            </a:r>
            <a:r>
              <a:rPr lang="en-US" altLang="ja-JP" sz="2000" b="1">
                <a:latin typeface="Symbol" pitchFamily="18" charset="2"/>
              </a:rPr>
              <a:t>m</a:t>
            </a:r>
            <a:r>
              <a:rPr lang="en-US" altLang="ja-JP" sz="2000" b="1">
                <a:latin typeface="Times New Roman" pitchFamily="18" charset="0"/>
              </a:rPr>
              <a:t>J/100 pulses with 2.8nsec spacing,</a:t>
            </a:r>
          </a:p>
          <a:p>
            <a:pPr eaLnBrk="1" fontAlgn="base" hangingPunct="1"/>
            <a:r>
              <a:rPr lang="en-US" altLang="ja-JP" sz="2000" b="1">
                <a:latin typeface="Times New Roman" pitchFamily="18" charset="0"/>
              </a:rPr>
              <a:t>UV 266nm, 7psec</a:t>
            </a:r>
            <a:r>
              <a:rPr lang="ja-JP" altLang="en-US" sz="2000" b="1">
                <a:latin typeface="Times New Roman" pitchFamily="18" charset="0"/>
              </a:rPr>
              <a:t>（</a:t>
            </a:r>
            <a:r>
              <a:rPr lang="en-US" altLang="ja-JP" sz="2000" b="1">
                <a:latin typeface="Times New Roman" pitchFamily="18" charset="0"/>
              </a:rPr>
              <a:t>FWHM)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787900" y="5949950"/>
            <a:ext cx="4160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fontAlgn="base" hangingPunct="1"/>
            <a:r>
              <a:rPr lang="en-US" altLang="ja-JP" sz="2000" b="1">
                <a:latin typeface="Times New Roman" pitchFamily="18" charset="0"/>
              </a:rPr>
              <a:t>Farady Cup to measure multi-bunch</a:t>
            </a:r>
          </a:p>
          <a:p>
            <a:pPr eaLnBrk="1" fontAlgn="base" hangingPunct="1"/>
            <a:r>
              <a:rPr lang="en-US" altLang="ja-JP" sz="2000" b="1">
                <a:latin typeface="Times New Roman" pitchFamily="18" charset="0"/>
              </a:rPr>
              <a:t>Current, 400nC/100 bunches</a:t>
            </a:r>
          </a:p>
        </p:txBody>
      </p:sp>
    </p:spTree>
    <p:extLst>
      <p:ext uri="{BB962C8B-B14F-4D97-AF65-F5344CB8AC3E}">
        <p14:creationId xmlns:p14="http://schemas.microsoft.com/office/powerpoint/2010/main" val="14779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ja-JP" sz="3200" smtClean="0">
                <a:latin typeface="Times New Roman" pitchFamily="18" charset="0"/>
              </a:rPr>
              <a:t>Quick test on 443 pulse train with 12.5Hz operation (1.24</a:t>
            </a:r>
            <a:r>
              <a:rPr lang="en-US" altLang="ja-JP" sz="3200" smtClean="0">
                <a:latin typeface="Symbol" pitchFamily="18" charset="2"/>
              </a:rPr>
              <a:t>m</a:t>
            </a:r>
            <a:r>
              <a:rPr lang="en-US" altLang="ja-JP" sz="3200" smtClean="0">
                <a:latin typeface="Times New Roman" pitchFamily="18" charset="0"/>
              </a:rPr>
              <a:t>sec). Amplification by two pass 9mm</a:t>
            </a:r>
            <a:r>
              <a:rPr lang="en-US" altLang="ja-JP" sz="3200" smtClean="0">
                <a:latin typeface="Symbol" pitchFamily="18" charset="2"/>
              </a:rPr>
              <a:t>f</a:t>
            </a:r>
            <a:r>
              <a:rPr lang="en-US" altLang="ja-JP" sz="3200" smtClean="0">
                <a:latin typeface="Times New Roman" pitchFamily="18" charset="0"/>
              </a:rPr>
              <a:t>YAG rod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74825"/>
            <a:ext cx="3138487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1831975"/>
            <a:ext cx="3184525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0550"/>
            <a:ext cx="3094038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468313" y="1296988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</a:rPr>
              <a:t>3.6</a:t>
            </a:r>
            <a:r>
              <a:rPr lang="en-US" altLang="ja-JP" sz="24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</a:rPr>
              <a:t>J/pulse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3203575" y="1268413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</a:rPr>
              <a:t>65</a:t>
            </a:r>
            <a:r>
              <a:rPr lang="en-US" altLang="ja-JP" sz="24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</a:rPr>
              <a:t>J/pulse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6588125" y="1370013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</a:rPr>
              <a:t>660</a:t>
            </a:r>
            <a:r>
              <a:rPr lang="en-US" altLang="ja-JP" sz="24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</a:rPr>
              <a:t>J/pulse</a:t>
            </a:r>
          </a:p>
        </p:txBody>
      </p:sp>
    </p:spTree>
    <p:extLst>
      <p:ext uri="{BB962C8B-B14F-4D97-AF65-F5344CB8AC3E}">
        <p14:creationId xmlns:p14="http://schemas.microsoft.com/office/powerpoint/2010/main" val="28694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889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ja-JP" sz="4000" b="1" i="1" dirty="0" smtClean="0">
                <a:latin typeface="Times New Roman" pitchFamily="18" charset="0"/>
                <a:ea typeface="ＭＳ 明朝" pitchFamily="17" charset="-128"/>
              </a:rPr>
              <a:t>Memorial Conclusion in 2005 Snowmass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54721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1. The polarized-positron generation scheme which we propose is very flexible, and of moderate size. It provides a fully independent system which means that </a:t>
            </a:r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</a:rPr>
              <a:t>we can perform the ILC beam commissioning at full beam power without the need of a 150GeV electron beam.</a:t>
            </a:r>
            <a:r>
              <a:rPr lang="en-US" altLang="ja-JP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The design of the Compton ring, the Compton collision chamber, and the laser system will be optimized with respect to tolerances.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2. Except for beam stacking into damping ring, we can do test of almost full system at KEK-ATF.</a:t>
            </a:r>
            <a:r>
              <a:rPr lang="ja-JP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　</a:t>
            </a:r>
            <a:r>
              <a:rPr lang="en-US" altLang="ja-JP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(This is extremely difficult experiment because of difficulty on ATF DR tuning.)</a:t>
            </a:r>
          </a:p>
        </p:txBody>
      </p:sp>
    </p:spTree>
    <p:extLst>
      <p:ext uri="{BB962C8B-B14F-4D97-AF65-F5344CB8AC3E}">
        <p14:creationId xmlns:p14="http://schemas.microsoft.com/office/powerpoint/2010/main" val="14540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1259632" y="3789040"/>
            <a:ext cx="6984776" cy="2520280"/>
          </a:xfrm>
          <a:prstGeom prst="roundRect">
            <a:avLst>
              <a:gd name="adj" fmla="val 8102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ja-JP" altLang="en-US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79200" y="0"/>
            <a:ext cx="7431840" cy="1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ctr">
              <a:lnSpc>
                <a:spcPct val="96000"/>
              </a:lnSpc>
              <a:buClr>
                <a:srgbClr val="23346C"/>
              </a:buClr>
            </a:pPr>
            <a:r>
              <a:rPr lang="en-GB" b="1" dirty="0">
                <a:solidFill>
                  <a:srgbClr val="FF00FF"/>
                </a:solidFill>
                <a:latin typeface="Times New Roman" pitchFamily="18" charset="0"/>
                <a:ea typeface="HGSSoeiKakupoptai" charset="-128"/>
                <a:cs typeface="Times New Roman" pitchFamily="18" charset="0"/>
              </a:rPr>
              <a:t>Polarized Positron </a:t>
            </a:r>
            <a:r>
              <a:rPr lang="en-GB" b="1" dirty="0" err="1">
                <a:solidFill>
                  <a:srgbClr val="FF00FF"/>
                </a:solidFill>
                <a:latin typeface="Times New Roman" pitchFamily="18" charset="0"/>
                <a:ea typeface="HGSSoeiKakupoptai" charset="-128"/>
                <a:cs typeface="Times New Roman" pitchFamily="18" charset="0"/>
              </a:rPr>
              <a:t>Soure</a:t>
            </a:r>
            <a:r>
              <a:rPr lang="en-GB" b="1" dirty="0">
                <a:solidFill>
                  <a:srgbClr val="FF00FF"/>
                </a:solidFill>
                <a:latin typeface="Times New Roman" pitchFamily="18" charset="0"/>
                <a:ea typeface="HGSSoeiKakupoptai" charset="-128"/>
                <a:cs typeface="Times New Roman" pitchFamily="18" charset="0"/>
              </a:rPr>
              <a:t/>
            </a:r>
            <a:br>
              <a:rPr lang="en-GB" b="1" dirty="0">
                <a:solidFill>
                  <a:srgbClr val="FF00FF"/>
                </a:solidFill>
                <a:latin typeface="Times New Roman" pitchFamily="18" charset="0"/>
                <a:ea typeface="HGSSoeiKakupoptai" charset="-128"/>
                <a:cs typeface="Times New Roman" pitchFamily="18" charset="0"/>
              </a:rPr>
            </a:br>
            <a:r>
              <a:rPr lang="en-GB" b="1" dirty="0">
                <a:solidFill>
                  <a:srgbClr val="FF00FF"/>
                </a:solidFill>
                <a:latin typeface="Times New Roman" pitchFamily="18" charset="0"/>
                <a:ea typeface="HGSSoeiKakupoptai" charset="-128"/>
                <a:cs typeface="Times New Roman" pitchFamily="18" charset="0"/>
              </a:rPr>
              <a:t>Compton Scheme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79200" y="1468955"/>
            <a:ext cx="7673760" cy="232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20675" indent="-320675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 marL="720725" indent="-263525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>
              <a:lnSpc>
                <a:spcPct val="76000"/>
              </a:lnSpc>
              <a:spcBef>
                <a:spcPts val="635"/>
              </a:spcBef>
              <a:buSzPct val="59000"/>
              <a:buBlip>
                <a:blip r:embed="rId3"/>
              </a:buBlip>
            </a:pPr>
            <a:r>
              <a:rPr lang="en-GB" sz="2500" dirty="0">
                <a:solidFill>
                  <a:srgbClr val="23346C"/>
                </a:solidFill>
                <a:latin typeface="Times New Roman" pitchFamily="18" charset="0"/>
                <a:ea typeface="HGMaruGothicMPRO" pitchFamily="32" charset="-128"/>
                <a:cs typeface="Times New Roman" pitchFamily="18" charset="0"/>
              </a:rPr>
              <a:t>An independent system based on the dedicated electron driver is a big advantage. </a:t>
            </a:r>
          </a:p>
          <a:p>
            <a:pPr>
              <a:lnSpc>
                <a:spcPct val="76000"/>
              </a:lnSpc>
              <a:spcBef>
                <a:spcPts val="635"/>
              </a:spcBef>
              <a:buSzPct val="59000"/>
              <a:buBlip>
                <a:blip r:embed="rId3"/>
              </a:buBlip>
            </a:pPr>
            <a:r>
              <a:rPr lang="en-GB" sz="2500" dirty="0">
                <a:solidFill>
                  <a:srgbClr val="23346C"/>
                </a:solidFill>
                <a:latin typeface="Times New Roman" pitchFamily="18" charset="0"/>
                <a:ea typeface="HGMaruGothicMPRO" pitchFamily="32" charset="-128"/>
                <a:cs typeface="Times New Roman" pitchFamily="18" charset="0"/>
              </a:rPr>
              <a:t>Obtaining enough positron, is a technical challenge.</a:t>
            </a:r>
          </a:p>
          <a:p>
            <a:pPr lvl="1">
              <a:lnSpc>
                <a:spcPct val="76000"/>
              </a:lnSpc>
              <a:spcBef>
                <a:spcPts val="544"/>
              </a:spcBef>
              <a:buClr>
                <a:srgbClr val="FF3333"/>
              </a:buClr>
              <a:buFont typeface="Arial" charset="0"/>
              <a:buChar char="─"/>
            </a:pPr>
            <a:r>
              <a:rPr lang="en-GB" sz="2200" dirty="0">
                <a:solidFill>
                  <a:srgbClr val="23346C"/>
                </a:solidFill>
                <a:latin typeface="Times New Roman" pitchFamily="18" charset="0"/>
                <a:ea typeface="HGMaruGothicMPRO" pitchFamily="32" charset="-128"/>
                <a:cs typeface="Times New Roman" pitchFamily="18" charset="0"/>
              </a:rPr>
              <a:t>High intensity electron beam: </a:t>
            </a:r>
            <a:r>
              <a:rPr lang="en-GB" sz="2200" dirty="0" err="1">
                <a:solidFill>
                  <a:srgbClr val="23346C"/>
                </a:solidFill>
                <a:latin typeface="Times New Roman" pitchFamily="18" charset="0"/>
                <a:ea typeface="HGMaruGothicMPRO" pitchFamily="32" charset="-128"/>
                <a:cs typeface="Times New Roman" pitchFamily="18" charset="0"/>
              </a:rPr>
              <a:t>Linac</a:t>
            </a:r>
            <a:r>
              <a:rPr lang="en-GB" sz="2200" dirty="0">
                <a:solidFill>
                  <a:srgbClr val="23346C"/>
                </a:solidFill>
                <a:latin typeface="Times New Roman" pitchFamily="18" charset="0"/>
                <a:ea typeface="HGMaruGothicMPRO" pitchFamily="32" charset="-128"/>
                <a:cs typeface="Times New Roman" pitchFamily="18" charset="0"/>
              </a:rPr>
              <a:t>, Storage ring, ERL</a:t>
            </a:r>
          </a:p>
          <a:p>
            <a:pPr lvl="1">
              <a:lnSpc>
                <a:spcPct val="76000"/>
              </a:lnSpc>
              <a:spcBef>
                <a:spcPts val="544"/>
              </a:spcBef>
              <a:buClr>
                <a:srgbClr val="FF3333"/>
              </a:buClr>
              <a:buFont typeface="Arial" charset="0"/>
              <a:buChar char="─"/>
            </a:pPr>
            <a:r>
              <a:rPr lang="en-GB" sz="2200" dirty="0">
                <a:solidFill>
                  <a:srgbClr val="23346C"/>
                </a:solidFill>
                <a:latin typeface="Times New Roman" pitchFamily="18" charset="0"/>
                <a:ea typeface="HGMaruGothicMPRO" pitchFamily="32" charset="-128"/>
                <a:cs typeface="Times New Roman" pitchFamily="18" charset="0"/>
              </a:rPr>
              <a:t>High intensity photon beam: High power laser, optical cavity. </a:t>
            </a:r>
          </a:p>
          <a:p>
            <a:pPr lvl="1">
              <a:lnSpc>
                <a:spcPct val="76000"/>
              </a:lnSpc>
              <a:spcBef>
                <a:spcPts val="544"/>
              </a:spcBef>
              <a:buClr>
                <a:srgbClr val="FF3333"/>
              </a:buClr>
              <a:buFont typeface="Arial" charset="0"/>
              <a:buChar char="─"/>
            </a:pPr>
            <a:r>
              <a:rPr lang="en-GB" sz="2200" dirty="0">
                <a:solidFill>
                  <a:srgbClr val="23346C"/>
                </a:solidFill>
                <a:latin typeface="Times New Roman" pitchFamily="18" charset="0"/>
                <a:ea typeface="HGMaruGothicMPRO" pitchFamily="32" charset="-128"/>
                <a:cs typeface="Times New Roman" pitchFamily="18" charset="0"/>
              </a:rPr>
              <a:t>Stacking scheme: DR stacking, Pre-DR, etc.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040" y="4069868"/>
            <a:ext cx="5644800" cy="177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928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0"/>
            <a:ext cx="8229600" cy="756080"/>
          </a:xfrm>
          <a:ln/>
        </p:spPr>
        <p:txBody>
          <a:bodyPr lIns="81639" tIns="42452" rIns="81639" bIns="42452"/>
          <a:lstStyle/>
          <a:p>
            <a:pPr>
              <a:lnSpc>
                <a:spcPct val="11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500"/>
              <a:t>Linac Scheme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41" y="685512"/>
            <a:ext cx="6933600" cy="181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077233"/>
            <a:ext cx="2437920" cy="72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lnSpc>
                <a:spcPct val="11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>
                <a:solidFill>
                  <a:srgbClr val="000000"/>
                </a:solidFill>
                <a:latin typeface="Comic Sans MS" pitchFamily="64" charset="0"/>
              </a:rPr>
              <a:t>Conventional Non-Polarized Positrons: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134304"/>
            <a:ext cx="9144000" cy="2057977"/>
          </a:xfrm>
          <a:ln/>
        </p:spPr>
        <p:txBody>
          <a:bodyPr lIns="81639" tIns="42452" rIns="81639" bIns="42452"/>
          <a:lstStyle/>
          <a:p>
            <a:pPr marL="309605" indent="-309605">
              <a:spcBef>
                <a:spcPts val="544"/>
              </a:spcBef>
              <a:buSzPct val="100000"/>
              <a:buNone/>
              <a:tabLst>
                <a:tab pos="423366" algn="l"/>
                <a:tab pos="830893" algn="l"/>
                <a:tab pos="1238418" algn="l"/>
                <a:tab pos="1645945" algn="l"/>
                <a:tab pos="2053470" algn="l"/>
                <a:tab pos="2460997" algn="l"/>
                <a:tab pos="2868522" algn="l"/>
                <a:tab pos="3276049" algn="l"/>
                <a:tab pos="3683574" algn="l"/>
                <a:tab pos="4091101" algn="l"/>
                <a:tab pos="4498626" algn="l"/>
                <a:tab pos="4906153" algn="l"/>
                <a:tab pos="5313678" algn="l"/>
                <a:tab pos="5721205" algn="l"/>
                <a:tab pos="6128730" algn="l"/>
                <a:tab pos="6536257" algn="l"/>
                <a:tab pos="6945223" algn="l"/>
                <a:tab pos="7351309" algn="l"/>
                <a:tab pos="7758834" algn="l"/>
                <a:tab pos="8166361" algn="l"/>
                <a:tab pos="8536446" algn="l"/>
              </a:tabLst>
            </a:pPr>
            <a:endParaRPr lang="en-GB" sz="1800"/>
          </a:p>
          <a:p>
            <a:pPr marL="309605" indent="-309605">
              <a:spcBef>
                <a:spcPts val="454"/>
              </a:spcBef>
              <a:buSzPct val="83000"/>
              <a:tabLst>
                <a:tab pos="423366" algn="l"/>
                <a:tab pos="830893" algn="l"/>
                <a:tab pos="1238418" algn="l"/>
                <a:tab pos="1645945" algn="l"/>
                <a:tab pos="2053470" algn="l"/>
                <a:tab pos="2460997" algn="l"/>
                <a:tab pos="2868522" algn="l"/>
                <a:tab pos="3276049" algn="l"/>
                <a:tab pos="3683574" algn="l"/>
                <a:tab pos="4091101" algn="l"/>
                <a:tab pos="4498626" algn="l"/>
                <a:tab pos="4906153" algn="l"/>
                <a:tab pos="5313678" algn="l"/>
                <a:tab pos="5721205" algn="l"/>
                <a:tab pos="6128730" algn="l"/>
                <a:tab pos="6536257" algn="l"/>
                <a:tab pos="6945223" algn="l"/>
                <a:tab pos="7351309" algn="l"/>
                <a:tab pos="7758834" algn="l"/>
                <a:tab pos="8166361" algn="l"/>
                <a:tab pos="8536446" algn="l"/>
              </a:tabLst>
            </a:pPr>
            <a:r>
              <a:rPr lang="en-GB" sz="1800"/>
              <a:t>Conventional Positron source (Electron linac driven) is upgraded with a simple modification.</a:t>
            </a:r>
          </a:p>
          <a:p>
            <a:pPr marL="309605" indent="-309605">
              <a:spcBef>
                <a:spcPts val="454"/>
              </a:spcBef>
              <a:buSzPct val="83000"/>
              <a:tabLst>
                <a:tab pos="423366" algn="l"/>
                <a:tab pos="830893" algn="l"/>
                <a:tab pos="1238418" algn="l"/>
                <a:tab pos="1645945" algn="l"/>
                <a:tab pos="2053470" algn="l"/>
                <a:tab pos="2460997" algn="l"/>
                <a:tab pos="2868522" algn="l"/>
                <a:tab pos="3276049" algn="l"/>
                <a:tab pos="3683574" algn="l"/>
                <a:tab pos="4091101" algn="l"/>
                <a:tab pos="4498626" algn="l"/>
                <a:tab pos="4906153" algn="l"/>
                <a:tab pos="5313678" algn="l"/>
                <a:tab pos="5721205" algn="l"/>
                <a:tab pos="6128730" algn="l"/>
                <a:tab pos="6536257" algn="l"/>
                <a:tab pos="6945223" algn="l"/>
                <a:tab pos="7351309" algn="l"/>
                <a:tab pos="7758834" algn="l"/>
                <a:tab pos="8166361" algn="l"/>
                <a:tab pos="8536446" algn="l"/>
              </a:tabLst>
            </a:pPr>
            <a:r>
              <a:rPr lang="en-GB" sz="1800"/>
              <a:t>polarized </a:t>
            </a:r>
            <a:r>
              <a:rPr lang="en-GB" sz="1800">
                <a:latin typeface="Symbol" pitchFamily="16" charset="2"/>
              </a:rPr>
              <a:t></a:t>
            </a:r>
            <a:r>
              <a:rPr lang="en-GB" sz="1800"/>
              <a:t>-ray beam is generated in the Compton back scattering inside optical cavity of CO</a:t>
            </a:r>
            <a:r>
              <a:rPr lang="en-GB" sz="1800" baseline="-25000"/>
              <a:t>2</a:t>
            </a:r>
            <a:r>
              <a:rPr lang="en-GB" sz="1800"/>
              <a:t> laser beam and ~6 GeV e-beam produced by linac. </a:t>
            </a:r>
          </a:p>
          <a:p>
            <a:pPr marL="309605" indent="-309605">
              <a:spcBef>
                <a:spcPts val="454"/>
              </a:spcBef>
              <a:buSzPct val="83000"/>
              <a:tabLst>
                <a:tab pos="423366" algn="l"/>
                <a:tab pos="830893" algn="l"/>
                <a:tab pos="1238418" algn="l"/>
                <a:tab pos="1645945" algn="l"/>
                <a:tab pos="2053470" algn="l"/>
                <a:tab pos="2460997" algn="l"/>
                <a:tab pos="2868522" algn="l"/>
                <a:tab pos="3276049" algn="l"/>
                <a:tab pos="3683574" algn="l"/>
                <a:tab pos="4091101" algn="l"/>
                <a:tab pos="4498626" algn="l"/>
                <a:tab pos="4906153" algn="l"/>
                <a:tab pos="5313678" algn="l"/>
                <a:tab pos="5721205" algn="l"/>
                <a:tab pos="6128730" algn="l"/>
                <a:tab pos="6536257" algn="l"/>
                <a:tab pos="6945223" algn="l"/>
                <a:tab pos="7351309" algn="l"/>
                <a:tab pos="7758834" algn="l"/>
                <a:tab pos="8166361" algn="l"/>
                <a:tab pos="8536446" algn="l"/>
              </a:tabLst>
            </a:pPr>
            <a:r>
              <a:rPr lang="en-GB" sz="1800"/>
              <a:t>The required intensities of polarized positrons are obtained due to 5 times increase of the e-beam charge (compared  to non polarized case) and 10 CO</a:t>
            </a:r>
            <a:r>
              <a:rPr lang="en-GB" sz="1800" baseline="-25000"/>
              <a:t>2</a:t>
            </a:r>
            <a:r>
              <a:rPr lang="en-GB" sz="1800"/>
              <a:t> laser system IPs.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0" y="4190840"/>
            <a:ext cx="5878080" cy="173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91680" y="4437106"/>
            <a:ext cx="1222854" cy="31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GB" sz="1300">
                <a:latin typeface="Comic Sans MS" pitchFamily="64" charset="0"/>
              </a:rPr>
              <a:t>6GeV e</a:t>
            </a:r>
            <a:r>
              <a:rPr lang="en-GB" sz="1300" baseline="30000">
                <a:latin typeface="Comic Sans MS" pitchFamily="64" charset="0"/>
              </a:rPr>
              <a:t>-</a:t>
            </a:r>
            <a:r>
              <a:rPr lang="en-GB" sz="1300">
                <a:latin typeface="Comic Sans MS" pitchFamily="64" charset="0"/>
              </a:rPr>
              <a:t> beam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942880" y="4496152"/>
            <a:ext cx="1296000" cy="60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GB" sz="1500">
                <a:latin typeface="Comic Sans MS" pitchFamily="64" charset="0"/>
              </a:rPr>
              <a:t>30-60MeV </a:t>
            </a:r>
          </a:p>
          <a:p>
            <a:pPr>
              <a:lnSpc>
                <a:spcPct val="109000"/>
              </a:lnSpc>
            </a:pPr>
            <a:r>
              <a:rPr lang="en-GB" sz="1500">
                <a:latin typeface="Symbol" pitchFamily="16" charset="2"/>
              </a:rPr>
              <a:t></a:t>
            </a:r>
            <a:r>
              <a:rPr lang="en-GB" sz="1500">
                <a:latin typeface="Comic Sans MS" pitchFamily="64" charset="0"/>
              </a:rPr>
              <a:t> beam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237440" y="4916676"/>
            <a:ext cx="76320" cy="305312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ja-JP" alt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771681" y="4801464"/>
            <a:ext cx="1372320" cy="6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GB" sz="1500">
                <a:latin typeface="Comic Sans MS" pitchFamily="64" charset="0"/>
              </a:rPr>
              <a:t>30-60MeV </a:t>
            </a:r>
          </a:p>
          <a:p>
            <a:pPr>
              <a:lnSpc>
                <a:spcPct val="116000"/>
              </a:lnSpc>
            </a:pPr>
            <a:r>
              <a:rPr lang="en-GB" sz="1500">
                <a:latin typeface="Comic Sans MS" pitchFamily="64" charset="0"/>
              </a:rPr>
              <a:t>e</a:t>
            </a:r>
            <a:r>
              <a:rPr lang="en-GB" sz="1500" baseline="30000">
                <a:latin typeface="Comic Sans MS" pitchFamily="64" charset="0"/>
              </a:rPr>
              <a:t>+</a:t>
            </a:r>
            <a:r>
              <a:rPr lang="en-GB" sz="1500">
                <a:latin typeface="Comic Sans MS" pitchFamily="64" charset="0"/>
              </a:rPr>
              <a:t> beam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857280" y="4343496"/>
            <a:ext cx="1981440" cy="34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>
              <a:lnSpc>
                <a:spcPct val="109000"/>
              </a:lnSpc>
            </a:pPr>
            <a:r>
              <a:rPr lang="en-GB" sz="1500">
                <a:latin typeface="Symbol" pitchFamily="16" charset="2"/>
              </a:rPr>
              <a:t></a:t>
            </a:r>
            <a:r>
              <a:rPr lang="en-GB" sz="1500">
                <a:latin typeface="Comic Sans MS" pitchFamily="64" charset="0"/>
              </a:rPr>
              <a:t> to e</a:t>
            </a:r>
            <a:r>
              <a:rPr lang="en-GB" sz="1500" baseline="30000">
                <a:latin typeface="Comic Sans MS" pitchFamily="64" charset="0"/>
              </a:rPr>
              <a:t>+</a:t>
            </a:r>
            <a:r>
              <a:rPr lang="en-GB" sz="1500">
                <a:latin typeface="Comic Sans MS" pitchFamily="64" charset="0"/>
              </a:rPr>
              <a:t> conv. target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905120" y="5867176"/>
            <a:ext cx="4266720" cy="1441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506400" y="5835493"/>
            <a:ext cx="604095" cy="35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GB" sz="1500">
                <a:latin typeface="Comic Sans MS" pitchFamily="64" charset="0"/>
              </a:rPr>
              <a:t>~2 m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7315200" y="4419825"/>
            <a:ext cx="152640" cy="144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6933601" y="4419825"/>
            <a:ext cx="152640" cy="144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7848000" y="5145661"/>
            <a:ext cx="152640" cy="144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6019200" y="4840349"/>
            <a:ext cx="152640" cy="144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4037760" y="4993005"/>
            <a:ext cx="1440" cy="144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3961440" y="5069332"/>
            <a:ext cx="3276000" cy="1441"/>
          </a:xfrm>
          <a:prstGeom prst="line">
            <a:avLst/>
          </a:prstGeom>
          <a:noFill/>
          <a:ln w="1908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7315201" y="5069332"/>
            <a:ext cx="609120" cy="1441"/>
          </a:xfrm>
          <a:prstGeom prst="line">
            <a:avLst/>
          </a:prstGeom>
          <a:noFill/>
          <a:ln w="2556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7313760" y="4648809"/>
            <a:ext cx="459360" cy="228984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 rot="16200000">
            <a:off x="7503108" y="4915973"/>
            <a:ext cx="228984" cy="305280"/>
          </a:xfrm>
          <a:custGeom>
            <a:avLst/>
            <a:gdLst>
              <a:gd name="G0" fmla="+- 6450 0 0"/>
              <a:gd name="G1" fmla="+- 21600 0 6450"/>
              <a:gd name="G2" fmla="*/ 6450 1 2"/>
              <a:gd name="G3" fmla="+- 21600 0 G2"/>
              <a:gd name="G4" fmla="+/ 6450 21600 2"/>
              <a:gd name="G5" fmla="+/ G1 0 2"/>
              <a:gd name="G6" fmla="*/ 21600 21600 6450"/>
              <a:gd name="G7" fmla="*/ G6 1 2"/>
              <a:gd name="G8" fmla="+- 21600 0 G7"/>
              <a:gd name="G9" fmla="*/ 21600 1 2"/>
              <a:gd name="G10" fmla="+- 6450 0 G9"/>
              <a:gd name="G11" fmla="?: G10 G8 0"/>
              <a:gd name="G12" fmla="?: G10 G7 21600"/>
              <a:gd name="T0" fmla="*/ 18375 w 21600"/>
              <a:gd name="T1" fmla="*/ 10800 h 21600"/>
              <a:gd name="T2" fmla="*/ 10800 w 21600"/>
              <a:gd name="T3" fmla="*/ 21600 h 21600"/>
              <a:gd name="T4" fmla="*/ 3225 w 21600"/>
              <a:gd name="T5" fmla="*/ 10800 h 21600"/>
              <a:gd name="T6" fmla="*/ 10800 w 21600"/>
              <a:gd name="T7" fmla="*/ 0 h 21600"/>
              <a:gd name="T8" fmla="*/ 5025 w 21600"/>
              <a:gd name="T9" fmla="*/ 5025 h 21600"/>
              <a:gd name="T10" fmla="*/ 16575 w 21600"/>
              <a:gd name="T11" fmla="*/ 16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0" y="21600"/>
                </a:lnTo>
                <a:lnTo>
                  <a:pt x="1515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ja-JP" alt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7162560" y="5563305"/>
            <a:ext cx="1981440" cy="35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defTabSz="449263" eaLnBrk="0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GB" sz="1500">
                <a:latin typeface="Comic Sans MS" pitchFamily="64" charset="0"/>
              </a:rPr>
              <a:t>Capture system</a:t>
            </a: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 flipV="1">
            <a:off x="7693921" y="5178784"/>
            <a:ext cx="231840" cy="384521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5044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1537</Words>
  <Application>Microsoft Office PowerPoint</Application>
  <PresentationFormat>画面に合わせる (4:3)</PresentationFormat>
  <Paragraphs>270</Paragraphs>
  <Slides>30</Slides>
  <Notes>14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30</vt:i4>
      </vt:variant>
    </vt:vector>
  </HeadingPairs>
  <TitlesOfParts>
    <vt:vector size="33" baseType="lpstr">
      <vt:lpstr>Office ​​テーマ</vt:lpstr>
      <vt:lpstr>Equation</vt:lpstr>
      <vt:lpstr>CorelDRAW</vt:lpstr>
      <vt:lpstr>PowerPoint プレゼンテーション</vt:lpstr>
      <vt:lpstr>PowerPoint プレゼンテーション</vt:lpstr>
      <vt:lpstr>PowerPoint プレゼンテーション</vt:lpstr>
      <vt:lpstr>Experimental Results</vt:lpstr>
      <vt:lpstr>Multi-bunch electron beam generation with 2.8nsec bunch spacing at ATF 300 bunches/train, 100Hz operation is possible?</vt:lpstr>
      <vt:lpstr>Quick test on 443 pulse train with 12.5Hz operation (1.24msec). Amplification by two pass 9mmfYAG rod</vt:lpstr>
      <vt:lpstr>Memorial Conclusion in 2005 Snowmass</vt:lpstr>
      <vt:lpstr>PowerPoint プレゼンテーション</vt:lpstr>
      <vt:lpstr>Linac Scheme</vt:lpstr>
      <vt:lpstr>Optical cavity: Simplified test setup</vt:lpstr>
      <vt:lpstr>Compton Ring</vt:lpstr>
      <vt:lpstr>ERL</vt:lpstr>
      <vt:lpstr>CLIC Compton Scheme</vt:lpstr>
      <vt:lpstr>Pulse Stacking Optical Cavity at LAL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Q-Beam and cERL ‏</vt:lpstr>
      <vt:lpstr>Q-Beam and cERL ‏</vt:lpstr>
      <vt:lpstr>PowerPoint プレゼンテーション</vt:lpstr>
      <vt:lpstr>Laser Compton R&amp;D</vt:lpstr>
      <vt:lpstr>PowerPoint プレゼンテーション</vt:lpstr>
      <vt:lpstr>Polarized Positrons Source for ILC, CLIC, Super B</vt:lpstr>
      <vt:lpstr>PowerPoint プレゼンテーション</vt:lpstr>
      <vt:lpstr>an idea</vt:lpstr>
      <vt:lpstr>an idea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Compton e+ source overview (Ring+ERL+Linac(*))</dc:title>
  <dc:creator>Urakawa</dc:creator>
  <cp:lastModifiedBy>Urakawa</cp:lastModifiedBy>
  <cp:revision>39</cp:revision>
  <dcterms:created xsi:type="dcterms:W3CDTF">2011-08-27T07:08:04Z</dcterms:created>
  <dcterms:modified xsi:type="dcterms:W3CDTF">2011-08-28T05:41:44Z</dcterms:modified>
</cp:coreProperties>
</file>