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535" r:id="rId2"/>
    <p:sldId id="537" r:id="rId3"/>
    <p:sldId id="508" r:id="rId4"/>
    <p:sldId id="538" r:id="rId5"/>
    <p:sldId id="465" r:id="rId6"/>
    <p:sldId id="552" r:id="rId7"/>
    <p:sldId id="539" r:id="rId8"/>
    <p:sldId id="553" r:id="rId9"/>
    <p:sldId id="540" r:id="rId10"/>
    <p:sldId id="554" r:id="rId11"/>
    <p:sldId id="555" r:id="rId12"/>
    <p:sldId id="556" r:id="rId13"/>
    <p:sldId id="557" r:id="rId14"/>
    <p:sldId id="516" r:id="rId15"/>
    <p:sldId id="558" r:id="rId16"/>
    <p:sldId id="541" r:id="rId17"/>
    <p:sldId id="542" r:id="rId18"/>
    <p:sldId id="548" r:id="rId19"/>
  </p:sldIdLst>
  <p:sldSz cx="10080625" cy="7559675"/>
  <p:notesSz cx="7099300" cy="10234613"/>
  <p:defaultTextStyle>
    <a:defPPr>
      <a:defRPr lang="en-GB"/>
    </a:defPPr>
    <a:lvl1pPr algn="l" defTabSz="44912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457058" algn="l" defTabSz="44912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914115" algn="l" defTabSz="44912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371173" algn="l" defTabSz="44912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1828231" algn="l" defTabSz="44912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5289" algn="l" defTabSz="914115" rtl="0" eaLnBrk="1" latinLnBrk="0" hangingPunct="1"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2347" algn="l" defTabSz="914115" rtl="0" eaLnBrk="1" latinLnBrk="0" hangingPunct="1"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199405" algn="l" defTabSz="914115" rtl="0" eaLnBrk="1" latinLnBrk="0" hangingPunct="1"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6462" algn="l" defTabSz="914115" rtl="0" eaLnBrk="1" latinLnBrk="0" hangingPunct="1"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FF"/>
    <a:srgbClr val="FF9900"/>
    <a:srgbClr val="000080"/>
    <a:srgbClr val="0000FF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4" autoAdjust="0"/>
    <p:restoredTop sz="94709" autoAdjust="0"/>
  </p:normalViewPr>
  <p:slideViewPr>
    <p:cSldViewPr snapToGrid="0">
      <p:cViewPr>
        <p:scale>
          <a:sx n="60" d="100"/>
          <a:sy n="60" d="100"/>
        </p:scale>
        <p:origin x="-1566" y="-162"/>
      </p:cViewPr>
      <p:guideLst>
        <p:guide orient="horz" pos="4560"/>
        <p:guide pos="2880"/>
      </p:guideLst>
    </p:cSldViewPr>
  </p:slideViewPr>
  <p:outlineViewPr>
    <p:cViewPr varScale="1">
      <p:scale>
        <a:sx n="170" d="200"/>
        <a:sy n="170" d="200"/>
      </p:scale>
      <p:origin x="0" y="13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24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440356" cy="875298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kumimoji="0" lang="ja-JP" alt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440356" cy="875298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kumimoji="0" lang="ja-JP" altLang="en-US"/>
          </a:p>
        </p:txBody>
      </p:sp>
      <p:sp>
        <p:nvSpPr>
          <p:cNvPr id="1638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657225"/>
            <a:ext cx="4371975" cy="327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44036" y="4157669"/>
            <a:ext cx="5150795" cy="393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373820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19929" indent="-37462871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2643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599702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6760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5289" algn="l" defTabSz="45705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45705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45705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56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39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94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14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87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74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459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47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73" y="4861252"/>
            <a:ext cx="5205955" cy="460595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9041" tIns="49521" rIns="99041" bIns="49521"/>
          <a:lstStyle/>
          <a:p>
            <a:endParaRPr lang="ja-JP" altLang="en-US" smtClean="0">
              <a:latin typeface="Times New Roman" pitchFamily="18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40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58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83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85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  <a:prstGeom prst="rect">
            <a:avLst/>
          </a:prstGeom>
        </p:spPr>
        <p:txBody>
          <a:bodyPr vert="horz" lIns="91410" tIns="45706" rIns="91410" bIns="45706"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27" y="1763713"/>
            <a:ext cx="9072563" cy="4989512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16" y="1763713"/>
            <a:ext cx="4460875" cy="4989512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504827" y="1763713"/>
            <a:ext cx="9072563" cy="4989512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pPr lvl="0"/>
            <a:endParaRPr lang="ja-JP" alt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41" y="6886575"/>
            <a:ext cx="2346325" cy="519113"/>
          </a:xfrm>
          <a:prstGeom prst="rect">
            <a:avLst/>
          </a:prstGeom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>
                <a:ea typeface="ヒラギノ角ゴ Pro W3" pitchFamily="-110" charset="-128"/>
              </a:defRPr>
            </a:lvl1pPr>
          </a:lstStyle>
          <a:p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>
                <a:ea typeface="ヒラギノ角ゴ Pro W3" pitchFamily="-110" charset="-128"/>
              </a:defRPr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7891" y="6886575"/>
            <a:ext cx="2346325" cy="519113"/>
          </a:xfrm>
          <a:prstGeom prst="rect">
            <a:avLst/>
          </a:prstGeom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>
                <a:ea typeface="ヒラギノ角ゴ Pro W3" pitchFamily="-110" charset="-128"/>
              </a:defRPr>
            </a:lvl1pPr>
          </a:lstStyle>
          <a:p>
            <a:fld id="{A2BA145A-48C7-4312-9DE5-FB8D02A9544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4827" y="1763713"/>
            <a:ext cx="9072563" cy="4989512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857753"/>
            <a:ext cx="8567738" cy="1501775"/>
          </a:xfrm>
          <a:prstGeom prst="rect">
            <a:avLst/>
          </a:prstGeom>
        </p:spPr>
        <p:txBody>
          <a:bodyPr vert="horz" lIns="91410" tIns="45706" rIns="91410" bIns="45706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vert="horz" lIns="91410" tIns="45706" rIns="91410" bIns="45706"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 vert="horz" lIns="91410" tIns="45706" rIns="91410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16" y="1763713"/>
            <a:ext cx="4460875" cy="4989512"/>
          </a:xfrm>
          <a:prstGeom prst="rect">
            <a:avLst/>
          </a:prstGeom>
        </p:spPr>
        <p:txBody>
          <a:bodyPr vert="horz" lIns="91410" tIns="45706" rIns="91410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  <a:prstGeom prst="rect">
            <a:avLst/>
          </a:prstGeom>
        </p:spPr>
        <p:txBody>
          <a:bodyPr vert="horz" lIns="91410" tIns="45706" rIns="91410" bIns="45706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vert="horz" lIns="91410" tIns="45706" rIns="91410" bIns="45706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 vert="horz" lIns="91410" tIns="45706" rIns="91410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  <a:prstGeom prst="rect">
            <a:avLst/>
          </a:prstGeom>
        </p:spPr>
        <p:txBody>
          <a:bodyPr vert="horz" lIns="91410" tIns="45706" rIns="91410" bIns="45706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  <a:prstGeom prst="rect">
            <a:avLst/>
          </a:prstGeom>
        </p:spPr>
        <p:txBody>
          <a:bodyPr vert="horz" lIns="91410" tIns="45706" rIns="91410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vert="horz" lIns="91410" tIns="45706" rIns="91410" bIns="45706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6" y="301628"/>
            <a:ext cx="5635625" cy="6451599"/>
          </a:xfrm>
          <a:prstGeom prst="rect">
            <a:avLst/>
          </a:prstGeom>
        </p:spPr>
        <p:txBody>
          <a:bodyPr vert="horz" lIns="91410" tIns="45706" rIns="91410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81153"/>
            <a:ext cx="3316288" cy="5172075"/>
          </a:xfrm>
          <a:prstGeom prst="rect">
            <a:avLst/>
          </a:prstGeom>
        </p:spPr>
        <p:txBody>
          <a:bodyPr vert="horz" lIns="91410" tIns="45706" rIns="91410" bIns="45706"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41" y="5291140"/>
            <a:ext cx="6048375" cy="625475"/>
          </a:xfrm>
          <a:prstGeom prst="rect">
            <a:avLst/>
          </a:prstGeom>
        </p:spPr>
        <p:txBody>
          <a:bodyPr vert="horz" lIns="91410" tIns="45706" rIns="91410" bIns="45706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41" y="674688"/>
            <a:ext cx="6048375" cy="4537075"/>
          </a:xfrm>
          <a:prstGeom prst="rect">
            <a:avLst/>
          </a:prstGeom>
        </p:spPr>
        <p:txBody>
          <a:bodyPr vert="horz" lIns="91410" tIns="45706" rIns="91410" bIns="45706"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41" y="5916613"/>
            <a:ext cx="6048375" cy="887412"/>
          </a:xfrm>
          <a:prstGeom prst="rect">
            <a:avLst/>
          </a:prstGeom>
        </p:spPr>
        <p:txBody>
          <a:bodyPr vert="horz" lIns="91410" tIns="45706" rIns="91410" bIns="45706"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defTabSz="44912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+mj-lt"/>
          <a:ea typeface="+mj-ea"/>
          <a:cs typeface="+mj-cs"/>
        </a:defRPr>
      </a:lvl1pPr>
      <a:lvl2pPr algn="ctr" defTabSz="44912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defTabSz="44912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defTabSz="44912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defTabSz="44912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1536221" indent="-215834" algn="ctr" defTabSz="44912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23346C"/>
          </a:solidFill>
          <a:latin typeface="Arial" charset="0"/>
          <a:ea typeface="HGSSoeiPresenceEB" charset="0"/>
          <a:cs typeface="HGSSoeiPresenceEB" charset="0"/>
        </a:defRPr>
      </a:lvl6pPr>
      <a:lvl7pPr marL="1993281" indent="-215834" algn="ctr" defTabSz="44912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23346C"/>
          </a:solidFill>
          <a:latin typeface="Arial" charset="0"/>
          <a:ea typeface="HGSSoeiPresenceEB" charset="0"/>
          <a:cs typeface="HGSSoeiPresenceEB" charset="0"/>
        </a:defRPr>
      </a:lvl7pPr>
      <a:lvl8pPr marL="2450337" indent="-215834" algn="ctr" defTabSz="44912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23346C"/>
          </a:solidFill>
          <a:latin typeface="Arial" charset="0"/>
          <a:ea typeface="HGSSoeiPresenceEB" charset="0"/>
          <a:cs typeface="HGSSoeiPresenceEB" charset="0"/>
        </a:defRPr>
      </a:lvl8pPr>
      <a:lvl9pPr marL="2907397" indent="-215834" algn="ctr" defTabSz="44912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23346C"/>
          </a:solidFill>
          <a:latin typeface="Arial" charset="0"/>
          <a:ea typeface="HGSSoeiPresenceEB" charset="0"/>
          <a:cs typeface="HGSSoeiPresenceEB" charset="0"/>
        </a:defRPr>
      </a:lvl9pPr>
    </p:titleStyle>
    <p:bodyStyle>
      <a:lvl1pPr marL="339620" indent="-339620" algn="l" defTabSz="449123" rtl="0" eaLnBrk="0" fontAlgn="base" hangingPunct="0">
        <a:lnSpc>
          <a:spcPct val="111000"/>
        </a:lnSpc>
        <a:spcBef>
          <a:spcPts val="700"/>
        </a:spcBef>
        <a:spcAft>
          <a:spcPct val="0"/>
        </a:spcAft>
        <a:buClr>
          <a:srgbClr val="355E00"/>
        </a:buClr>
        <a:buSzPct val="95000"/>
        <a:buFont typeface="Arial" charset="0"/>
        <a:buChar char="►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39544" indent="-282486" algn="l" defTabSz="449123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355E00"/>
        </a:buClr>
        <a:buSzPct val="100000"/>
        <a:buFont typeface="Arial" charset="0"/>
        <a:buChar char="–"/>
        <a:defRPr sz="2800" b="1">
          <a:solidFill>
            <a:srgbClr val="99CC00"/>
          </a:solidFill>
          <a:latin typeface="+mn-lt"/>
          <a:ea typeface="+mn-ea"/>
          <a:cs typeface="+mn-cs"/>
        </a:defRPr>
      </a:lvl2pPr>
      <a:lvl3pPr marL="1142643" indent="-228529" algn="l" defTabSz="449123" rtl="0" eaLnBrk="0" fontAlgn="base" hangingPunct="0">
        <a:lnSpc>
          <a:spcPct val="111000"/>
        </a:lnSpc>
        <a:spcBef>
          <a:spcPts val="500"/>
        </a:spcBef>
        <a:spcAft>
          <a:spcPct val="0"/>
        </a:spcAft>
        <a:buClr>
          <a:srgbClr val="7DA647"/>
        </a:buClr>
        <a:buSzPct val="100000"/>
        <a:buFont typeface="Arial" charset="0"/>
        <a:buChar char="●"/>
        <a:defRPr kumimoji="1" sz="2800">
          <a:solidFill>
            <a:srgbClr val="000000"/>
          </a:solidFill>
          <a:latin typeface="+mn-lt"/>
          <a:ea typeface="+mn-ea"/>
          <a:cs typeface="+mn-cs"/>
        </a:defRPr>
      </a:lvl3pPr>
      <a:lvl4pPr marL="1599702" indent="-228529" algn="l" defTabSz="449123" rtl="0" eaLnBrk="0" fontAlgn="base" hangingPunct="0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kumimoji="1" sz="2800">
          <a:solidFill>
            <a:srgbClr val="000000"/>
          </a:solidFill>
          <a:latin typeface="+mn-lt"/>
          <a:ea typeface="+mn-ea"/>
          <a:cs typeface="+mn-cs"/>
        </a:defRPr>
      </a:lvl4pPr>
      <a:lvl5pPr marL="2056760" indent="-228529" algn="l" defTabSz="449123" rtl="0" eaLnBrk="0" fontAlgn="base" hangingPunct="0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  <a:cs typeface="+mn-cs"/>
        </a:defRPr>
      </a:lvl5pPr>
      <a:lvl6pPr marL="2513819" indent="-228529" algn="l" defTabSz="449123" rtl="0" fontAlgn="base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</a:defRPr>
      </a:lvl6pPr>
      <a:lvl7pPr marL="2970876" indent="-228529" algn="l" defTabSz="449123" rtl="0" fontAlgn="base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</a:defRPr>
      </a:lvl7pPr>
      <a:lvl8pPr marL="3427935" indent="-228529" algn="l" defTabSz="449123" rtl="0" fontAlgn="base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</a:defRPr>
      </a:lvl8pPr>
      <a:lvl9pPr marL="3884991" indent="-228529" algn="l" defTabSz="449123" rtl="0" fontAlgn="base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65259" y="359982"/>
            <a:ext cx="8569325" cy="1620838"/>
          </a:xfrm>
          <a:noFill/>
          <a:ln>
            <a:noFill/>
            <a:miter lim="800000"/>
            <a:headEnd/>
            <a:tailEnd/>
          </a:ln>
        </p:spPr>
        <p:txBody>
          <a:bodyPr wrap="square" lIns="100761" tIns="50382" rIns="100761" bIns="50382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Multi </a:t>
            </a:r>
            <a:r>
              <a:rPr lang="en-US" altLang="ja-JP" dirty="0" err="1" smtClean="0"/>
              <a:t>banch</a:t>
            </a:r>
            <a:r>
              <a:rPr lang="en-US" altLang="ja-JP" dirty="0" smtClean="0"/>
              <a:t> generation Experiment </a:t>
            </a:r>
            <a:r>
              <a:rPr lang="en-US" altLang="ja-JP" dirty="0"/>
              <a:t>at </a:t>
            </a:r>
            <a:r>
              <a:rPr lang="en-US" altLang="ja-JP" dirty="0" smtClean="0"/>
              <a:t>ATF</a:t>
            </a:r>
            <a:endParaRPr lang="fr-FR" dirty="0" smtClean="0">
              <a:solidFill>
                <a:srgbClr val="00008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8033" y="4728001"/>
            <a:ext cx="7056438" cy="2000677"/>
          </a:xfrm>
          <a:noFill/>
          <a:ln>
            <a:noFill/>
            <a:miter lim="800000"/>
            <a:headEnd/>
            <a:tailEnd/>
          </a:ln>
        </p:spPr>
        <p:txBody>
          <a:bodyPr wrap="square" lIns="100761" tIns="50382" rIns="100761" bIns="50382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charset="0"/>
              <a:buChar char="►"/>
            </a:pP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Previsous study </a:t>
            </a:r>
          </a:p>
          <a:p>
            <a:pPr algn="l">
              <a:buFont typeface="Arial" charset="0"/>
              <a:buChar char="►"/>
            </a:pP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Multi-bunch measurement</a:t>
            </a:r>
          </a:p>
          <a:p>
            <a:pPr algn="l">
              <a:buFont typeface="Arial" charset="0"/>
              <a:buChar char="►"/>
            </a:pP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Future prospect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643921" y="3756360"/>
            <a:ext cx="6824663" cy="7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r>
              <a:rPr kumimoji="0"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KEK – Hiroshima and  close </a:t>
            </a:r>
            <a:r>
              <a:rPr kumimoji="0"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conatact</a:t>
            </a:r>
            <a:r>
              <a:rPr kumimoji="0"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with </a:t>
            </a:r>
            <a:r>
              <a:rPr kumimoji="0"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Waseda</a:t>
            </a:r>
            <a:r>
              <a:rPr kumimoji="0"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University, </a:t>
            </a:r>
            <a:r>
              <a:rPr kumimoji="0"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Seikei</a:t>
            </a:r>
            <a:r>
              <a:rPr kumimoji="0"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University and LAL </a:t>
            </a:r>
            <a:r>
              <a:rPr kumimoji="0"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Orsay</a:t>
            </a:r>
            <a:r>
              <a:rPr kumimoji="0"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9758" y="2061213"/>
            <a:ext cx="3113292" cy="830968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80"/>
                </a:solidFill>
              </a:rPr>
              <a:t>Tohru Takahashi</a:t>
            </a:r>
          </a:p>
          <a:p>
            <a:pPr algn="ctr"/>
            <a:r>
              <a:rPr kumimoji="1" lang="en-US" altLang="ja-JP" dirty="0" smtClean="0">
                <a:solidFill>
                  <a:srgbClr val="000080"/>
                </a:solidFill>
              </a:rPr>
              <a:t>Hiroshima University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31228" y="6728678"/>
            <a:ext cx="4149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August 2011</a:t>
            </a:r>
          </a:p>
          <a:p>
            <a:r>
              <a:rPr kumimoji="0"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PosiPol2011, IHEP Beijing</a:t>
            </a:r>
            <a:endParaRPr kumimoji="0" lang="en-US" altLang="ja-JP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9431"/>
            <a:ext cx="10323423" cy="771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94483" y="520262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Miyoshi PosiPol210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94483" y="725220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Miyoshi PosiPol210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0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02579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94483" y="740986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Miyoshi PosiPol210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5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6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94483" y="914412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Miyoshi PosiPol210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8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0" y="0"/>
          <a:ext cx="10080625" cy="755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9" name="Acrobat Document" r:id="rId4" imgW="7890120" imgH="5910120" progId="AcroExch.Document.7">
                  <p:embed/>
                </p:oleObj>
              </mc:Choice>
              <mc:Fallback>
                <p:oleObj name="Acrobat Document" r:id="rId4" imgW="7890120" imgH="59101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080625" cy="7554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551682" y="89863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Miyoshi PosiPol2010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Acquisition </a:t>
            </a:r>
            <a:endParaRPr kumimoji="1" lang="ja-JP" altLang="en-US" dirty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6" y="959169"/>
            <a:ext cx="9153524" cy="660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リーフォーム 3"/>
          <p:cNvSpPr/>
          <p:nvPr/>
        </p:nvSpPr>
        <p:spPr bwMode="auto">
          <a:xfrm>
            <a:off x="2238375" y="2195661"/>
            <a:ext cx="4988317" cy="1328589"/>
          </a:xfrm>
          <a:custGeom>
            <a:avLst/>
            <a:gdLst>
              <a:gd name="connsiteX0" fmla="*/ 0 w 3790950"/>
              <a:gd name="connsiteY0" fmla="*/ 1295400 h 1295400"/>
              <a:gd name="connsiteX1" fmla="*/ 866775 w 3790950"/>
              <a:gd name="connsiteY1" fmla="*/ 1295400 h 1295400"/>
              <a:gd name="connsiteX2" fmla="*/ 857250 w 3790950"/>
              <a:gd name="connsiteY2" fmla="*/ 0 h 1295400"/>
              <a:gd name="connsiteX3" fmla="*/ 3790950 w 3790950"/>
              <a:gd name="connsiteY3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1295400">
                <a:moveTo>
                  <a:pt x="0" y="1295400"/>
                </a:moveTo>
                <a:lnTo>
                  <a:pt x="866775" y="1295400"/>
                </a:lnTo>
                <a:lnTo>
                  <a:pt x="857250" y="0"/>
                </a:lnTo>
                <a:lnTo>
                  <a:pt x="3790950" y="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フリーフォーム 4"/>
          <p:cNvSpPr/>
          <p:nvPr/>
        </p:nvSpPr>
        <p:spPr bwMode="auto">
          <a:xfrm>
            <a:off x="3362325" y="3524250"/>
            <a:ext cx="9525" cy="847725"/>
          </a:xfrm>
          <a:custGeom>
            <a:avLst/>
            <a:gdLst>
              <a:gd name="connsiteX0" fmla="*/ 9525 w 9525"/>
              <a:gd name="connsiteY0" fmla="*/ 0 h 847725"/>
              <a:gd name="connsiteX1" fmla="*/ 0 w 9525"/>
              <a:gd name="connsiteY1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847725">
                <a:moveTo>
                  <a:pt x="9525" y="0"/>
                </a:moveTo>
                <a:lnTo>
                  <a:pt x="0" y="847725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6693" y="1904910"/>
            <a:ext cx="168988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ADC to </a:t>
            </a:r>
          </a:p>
          <a:p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count total </a:t>
            </a:r>
          </a:p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# of </a:t>
            </a:r>
            <a:r>
              <a:rPr lang="en-US" altLang="ja-JP" dirty="0" err="1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dirty="0" err="1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endParaRPr kumimoji="1"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18" y="4249807"/>
            <a:ext cx="160492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Scope for</a:t>
            </a:r>
          </a:p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wave form</a:t>
            </a: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" y="4962471"/>
            <a:ext cx="1416050" cy="104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1678345" y="4371975"/>
            <a:ext cx="2426930" cy="50482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695325" y="3267075"/>
            <a:ext cx="1543050" cy="523875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0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Observed signal with 10 bunch</a:t>
            </a:r>
            <a:endParaRPr kumimoji="1" lang="ja-JP" altLang="en-US" dirty="0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39" y="1177703"/>
            <a:ext cx="4680520" cy="348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09" y="1177703"/>
            <a:ext cx="46291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51282" y="4717719"/>
            <a:ext cx="94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 [ns]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945825" y="2560040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pulse height [mV]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381" y="5156147"/>
            <a:ext cx="575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Fitted w/ scintillation + detector response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135513"/>
              </p:ext>
            </p:extLst>
          </p:nvPr>
        </p:nvGraphicFramePr>
        <p:xfrm>
          <a:off x="630621" y="5596759"/>
          <a:ext cx="3745553" cy="184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7" name="Equation" r:id="rId6" imgW="1904760" imgH="939600" progId="Equation.DSMT4">
                  <p:embed/>
                </p:oleObj>
              </mc:Choice>
              <mc:Fallback>
                <p:oleObj name="Equation" r:id="rId6" imgW="190476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21" y="5596759"/>
                        <a:ext cx="3745553" cy="1848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824745" y="5980084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tx1"/>
                </a:solidFill>
              </a:rPr>
              <a:t>+ ,,,,,,,,,,,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bunch by bunch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 rays</a:t>
            </a:r>
            <a:endParaRPr kumimoji="1" lang="ja-JP" altLang="en-US" dirty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035812"/>
            <a:ext cx="56864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62933" y="5388737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bunch number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 bwMode="auto">
          <a:xfrm>
            <a:off x="6321972" y="5619569"/>
            <a:ext cx="58332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7047720" y="538873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tail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6230" y="538873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head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矢印コネクタ 9"/>
          <p:cNvCxnSpPr>
            <a:stCxn id="4" idx="1"/>
            <a:endCxn id="9" idx="3"/>
          </p:cNvCxnSpPr>
          <p:nvPr/>
        </p:nvCxnSpPr>
        <p:spPr bwMode="auto">
          <a:xfrm flipH="1">
            <a:off x="3356981" y="5619570"/>
            <a:ext cx="60595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 rot="16200000">
            <a:off x="-173421" y="2981441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normalized 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kumimoji="1" lang="en-US" altLang="ja-JP" dirty="0" smtClean="0">
                <a:solidFill>
                  <a:schemeClr val="tx1"/>
                </a:solidFill>
              </a:rPr>
              <a:t> rays [/kW/mA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8634" y="6085490"/>
            <a:ext cx="7447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no bunch position dependence in a train</a:t>
            </a:r>
          </a:p>
          <a:p>
            <a:r>
              <a:rPr lang="en-US" altLang="ja-JP" sz="3200" dirty="0" smtClean="0">
                <a:solidFill>
                  <a:schemeClr val="tx1"/>
                </a:solidFill>
              </a:rPr>
              <a:t>absolute # is consistent w/ estimation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76271"/>
            <a:ext cx="9896475" cy="6081274"/>
          </a:xfrm>
        </p:spPr>
        <p:txBody>
          <a:bodyPr/>
          <a:lstStyle/>
          <a:p>
            <a:r>
              <a:rPr kumimoji="1" lang="en-US" altLang="ja-JP" dirty="0" smtClean="0"/>
              <a:t>ATF is back </a:t>
            </a:r>
            <a:r>
              <a:rPr lang="en-US" altLang="ja-JP" dirty="0" smtClean="0"/>
              <a:t>On</a:t>
            </a:r>
            <a:endParaRPr kumimoji="1" lang="en-US" altLang="ja-JP" dirty="0" smtClean="0"/>
          </a:p>
          <a:p>
            <a:pPr lvl="1"/>
            <a:r>
              <a:rPr kumimoji="1" lang="en-US" altLang="ja-JP" smtClean="0"/>
              <a:t>See Omori </a:t>
            </a:r>
            <a:r>
              <a:rPr kumimoji="1" lang="en-US" altLang="ja-JP" dirty="0" smtClean="0"/>
              <a:t>san for detail</a:t>
            </a:r>
          </a:p>
          <a:p>
            <a:r>
              <a:rPr kumimoji="1" lang="en-US" altLang="ja-JP" dirty="0" smtClean="0"/>
              <a:t> rays from </a:t>
            </a:r>
            <a:r>
              <a:rPr kumimoji="1" lang="en-US" altLang="ja-JP" dirty="0" err="1" smtClean="0"/>
              <a:t>multibunch</a:t>
            </a:r>
            <a:r>
              <a:rPr kumimoji="1" lang="en-US" altLang="ja-JP" dirty="0" smtClean="0"/>
              <a:t> beam was observed</a:t>
            </a:r>
            <a:endParaRPr kumimoji="1" lang="en-US" altLang="ja-JP" dirty="0" smtClean="0"/>
          </a:p>
          <a:p>
            <a:pPr lvl="1"/>
            <a:r>
              <a:rPr kumimoji="1" lang="en-US" altLang="ja-JP" dirty="0"/>
              <a:t>Multi-bunch detection system will be updated for</a:t>
            </a:r>
          </a:p>
          <a:p>
            <a:pPr lvl="2"/>
            <a:r>
              <a:rPr lang="en-US" altLang="ja-JP" dirty="0"/>
              <a:t>wider dynamic range</a:t>
            </a:r>
          </a:p>
          <a:p>
            <a:pPr lvl="2"/>
            <a:r>
              <a:rPr lang="en-US" altLang="ja-JP" dirty="0"/>
              <a:t>faster and continuous data </a:t>
            </a:r>
            <a:r>
              <a:rPr lang="en-US" altLang="ja-JP" dirty="0" smtClean="0"/>
              <a:t>acquisition</a:t>
            </a:r>
            <a:endParaRPr kumimoji="1" lang="en-US" altLang="ja-JP" dirty="0" smtClean="0"/>
          </a:p>
          <a:p>
            <a:r>
              <a:rPr lang="en-US" altLang="ja-JP" dirty="0" smtClean="0"/>
              <a:t>The two mirror cavity completed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removed from the beam line</a:t>
            </a:r>
          </a:p>
          <a:p>
            <a:pPr lvl="1"/>
            <a:r>
              <a:rPr kumimoji="1" lang="en-US" altLang="ja-JP" dirty="0" smtClean="0"/>
              <a:t>4 mirror cavity will be installed soon (beginnin</a:t>
            </a:r>
            <a:r>
              <a:rPr kumimoji="1" lang="en-US" altLang="ja-JP" dirty="0" smtClean="0"/>
              <a:t>g of </a:t>
            </a:r>
            <a:r>
              <a:rPr kumimoji="1" lang="en-US" altLang="ja-JP" dirty="0" err="1" smtClean="0"/>
              <a:t>october</a:t>
            </a:r>
            <a:r>
              <a:rPr kumimoji="1" lang="en-US" altLang="ja-JP" dirty="0" smtClean="0"/>
              <a:t> hopefully)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all experiences will be inherited to future studies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654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9061" y="1211920"/>
            <a:ext cx="9072563" cy="4989512"/>
          </a:xfrm>
        </p:spPr>
        <p:txBody>
          <a:bodyPr/>
          <a:lstStyle/>
          <a:p>
            <a:r>
              <a:rPr kumimoji="1" lang="en-US" altLang="ja-JP" dirty="0" smtClean="0"/>
              <a:t>Polarized e+ by laser Compton Scheme</a:t>
            </a:r>
            <a:endParaRPr kumimoji="1" lang="ja-JP" alt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55" y="2004501"/>
            <a:ext cx="5257955" cy="343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781050" y="2963917"/>
            <a:ext cx="42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Ee~1GeV for 10MeV gammas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49158" y="3510456"/>
            <a:ext cx="384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easy to control polarization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2139" y="4756150"/>
            <a:ext cx="6255759" cy="95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457200" y="6243145"/>
            <a:ext cx="8137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</a:rPr>
              <a:t>Toward the positron sources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</a:rPr>
              <a:t>			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-&gt; increase intensity of gamma rays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08538" y="1876097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Omori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0"/>
          <a:ext cx="10080625" cy="755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Acrobat Document" r:id="rId4" imgW="7890120" imgH="5910120" progId="AcroExch.Document.7">
                  <p:embed/>
                </p:oleObj>
              </mc:Choice>
              <mc:Fallback>
                <p:oleObj name="Acrobat Document" r:id="rId4" imgW="7890120" imgH="59101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080625" cy="7554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551682" y="89863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Miyoshi PosiPol2010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872" y="6274075"/>
            <a:ext cx="1485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364827" y="6385035"/>
            <a:ext cx="407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dL</a:t>
            </a:r>
            <a:r>
              <a:rPr lang="ja-JP" altLang="en-US" dirty="0" smtClean="0">
                <a:solidFill>
                  <a:schemeClr val="tx1"/>
                </a:solidFill>
              </a:rPr>
              <a:t>∝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tx1"/>
                </a:solidFill>
              </a:rPr>
              <a:t>/enhancement </a:t>
            </a:r>
            <a:r>
              <a:rPr kumimoji="1" lang="en-US" altLang="ja-JP" smtClean="0">
                <a:solidFill>
                  <a:schemeClr val="tx1"/>
                </a:solidFill>
              </a:rPr>
              <a:t>~0.1nm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for enhancement ~1000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4207" y="5661585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endParaRPr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1806" y="4668172"/>
            <a:ext cx="94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tx1"/>
                </a:solidFill>
              </a:rPr>
              <a:t>L</a:t>
            </a:r>
            <a:r>
              <a:rPr kumimoji="1" lang="en-US" altLang="ja-JP" sz="2800" baseline="-25000" dirty="0" err="1" smtClean="0">
                <a:solidFill>
                  <a:schemeClr val="tx1"/>
                </a:solidFill>
              </a:rPr>
              <a:t>cav</a:t>
            </a:r>
            <a:endParaRPr kumimoji="1" lang="ja-JP" altLang="en-US" sz="2800" baseline="-25000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4887310" y="5139559"/>
            <a:ext cx="2632842" cy="157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1" y="1812364"/>
            <a:ext cx="4380006" cy="30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79176" y="321608"/>
            <a:ext cx="7347978" cy="7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495300"/>
            <a:r>
              <a:rPr lang="en-US" altLang="ja-JP" sz="4400" b="1" dirty="0" smtClean="0">
                <a:solidFill>
                  <a:srgbClr val="0000FF"/>
                </a:solidFill>
                <a:latin typeface="Helvetica" pitchFamily="34" charset="0"/>
                <a:ea typeface="Osaka"/>
                <a:cs typeface="Osaka"/>
              </a:rPr>
              <a:t>Two Prototype </a:t>
            </a:r>
            <a:r>
              <a:rPr lang="en-US" altLang="ja-JP" sz="4400" b="1" dirty="0">
                <a:solidFill>
                  <a:srgbClr val="0000FF"/>
                </a:solidFill>
                <a:latin typeface="Helvetica" pitchFamily="34" charset="0"/>
                <a:ea typeface="Osaka"/>
                <a:cs typeface="Osaka"/>
              </a:rPr>
              <a:t>Cavities</a:t>
            </a:r>
            <a:endParaRPr lang="en-US" altLang="ja-JP" sz="4000" dirty="0">
              <a:solidFill>
                <a:srgbClr val="0000FF"/>
              </a:solidFill>
              <a:latin typeface="Helvetica" pitchFamily="34" charset="0"/>
              <a:ea typeface="Osaka"/>
              <a:cs typeface="Osaka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588000" y="1253563"/>
            <a:ext cx="3962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495300"/>
            <a:r>
              <a:rPr lang="en-US" altLang="ja-JP" sz="2600" b="1" dirty="0">
                <a:solidFill>
                  <a:srgbClr val="0000FF"/>
                </a:solidFill>
                <a:latin typeface="Helvetica" pitchFamily="34" charset="0"/>
                <a:ea typeface="Osaka"/>
                <a:cs typeface="Osaka"/>
              </a:rPr>
              <a:t>4-mirror </a:t>
            </a:r>
            <a:r>
              <a:rPr lang="en-US" altLang="ja-JP" sz="2600" b="1" dirty="0" smtClean="0">
                <a:solidFill>
                  <a:srgbClr val="0000FF"/>
                </a:solidFill>
                <a:latin typeface="Helvetica" pitchFamily="34" charset="0"/>
                <a:ea typeface="Osaka"/>
                <a:cs typeface="Osaka"/>
              </a:rPr>
              <a:t>cavity</a:t>
            </a:r>
            <a:endParaRPr lang="en-US" altLang="ja-JP" sz="1800" b="1" dirty="0">
              <a:solidFill>
                <a:srgbClr val="0000FF"/>
              </a:solidFill>
              <a:latin typeface="Helvetica" pitchFamily="34" charset="0"/>
              <a:ea typeface="Osaka"/>
              <a:cs typeface="Osaka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7000" y="1253563"/>
            <a:ext cx="2565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495300"/>
            <a:r>
              <a:rPr lang="en-US" altLang="ja-JP" sz="2600" b="1">
                <a:solidFill>
                  <a:srgbClr val="0000FF"/>
                </a:solidFill>
                <a:latin typeface="Helvetica" pitchFamily="34" charset="0"/>
                <a:ea typeface="Osaka"/>
                <a:cs typeface="Osaka"/>
              </a:rPr>
              <a:t>2-mirror cavity</a:t>
            </a:r>
            <a:endParaRPr lang="en-US" altLang="ja-JP" sz="1800" b="1">
              <a:solidFill>
                <a:srgbClr val="0000FF"/>
              </a:solidFill>
              <a:latin typeface="Helvetica" pitchFamily="34" charset="0"/>
              <a:ea typeface="Osaka"/>
              <a:cs typeface="Osaka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534958" y="5052357"/>
            <a:ext cx="4114800" cy="17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495300"/>
            <a:r>
              <a:rPr lang="en-US" altLang="ja-JP" sz="2600" b="1" dirty="0">
                <a:solidFill>
                  <a:srgbClr val="008000"/>
                </a:solidFill>
                <a:latin typeface="Helvetica" pitchFamily="34" charset="0"/>
                <a:ea typeface="Osaka"/>
                <a:cs typeface="Osaka"/>
              </a:rPr>
              <a:t>high enhancement</a:t>
            </a:r>
          </a:p>
          <a:p>
            <a:pPr defTabSz="495300"/>
            <a:r>
              <a:rPr lang="en-US" altLang="ja-JP" sz="2600" b="1" dirty="0">
                <a:solidFill>
                  <a:srgbClr val="008000"/>
                </a:solidFill>
                <a:latin typeface="Helvetica" pitchFamily="34" charset="0"/>
                <a:ea typeface="Osaka"/>
                <a:cs typeface="Osaka"/>
              </a:rPr>
              <a:t>small spot size</a:t>
            </a:r>
          </a:p>
          <a:p>
            <a:pPr defTabSz="495300"/>
            <a:r>
              <a:rPr lang="en-US" altLang="ja-JP" sz="2600" b="1" dirty="0">
                <a:solidFill>
                  <a:srgbClr val="7030A0"/>
                </a:solidFill>
                <a:latin typeface="Helvetica" pitchFamily="34" charset="0"/>
                <a:ea typeface="Osaka"/>
                <a:cs typeface="Osaka"/>
              </a:rPr>
              <a:t>complicated control</a:t>
            </a:r>
          </a:p>
          <a:p>
            <a:pPr defTabSz="495300"/>
            <a:endParaRPr lang="en-US" altLang="ja-JP" sz="2600" b="1" dirty="0">
              <a:solidFill>
                <a:srgbClr val="0000FF"/>
              </a:solidFill>
              <a:latin typeface="Helvetica" pitchFamily="34" charset="0"/>
              <a:ea typeface="Osaka"/>
              <a:cs typeface="Osaka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92100" y="5038910"/>
            <a:ext cx="45942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495300"/>
            <a:r>
              <a:rPr lang="en-US" altLang="ja-JP" sz="2600" b="1" dirty="0">
                <a:solidFill>
                  <a:srgbClr val="7030A0"/>
                </a:solidFill>
                <a:latin typeface="Helvetica" pitchFamily="34" charset="0"/>
                <a:ea typeface="Osaka"/>
                <a:cs typeface="Osaka"/>
              </a:rPr>
              <a:t>moderate enhancement</a:t>
            </a:r>
          </a:p>
          <a:p>
            <a:pPr defTabSz="495300"/>
            <a:r>
              <a:rPr lang="en-US" altLang="ja-JP" sz="2600" b="1" dirty="0">
                <a:solidFill>
                  <a:srgbClr val="7030A0"/>
                </a:solidFill>
                <a:latin typeface="Helvetica" pitchFamily="34" charset="0"/>
                <a:ea typeface="Osaka"/>
                <a:cs typeface="Osaka"/>
              </a:rPr>
              <a:t>moderate spot size</a:t>
            </a:r>
          </a:p>
          <a:p>
            <a:pPr defTabSz="495300"/>
            <a:r>
              <a:rPr lang="en-US" altLang="ja-JP" sz="2600" b="1" dirty="0">
                <a:solidFill>
                  <a:srgbClr val="008000"/>
                </a:solidFill>
                <a:latin typeface="Helvetica" pitchFamily="34" charset="0"/>
                <a:ea typeface="Osaka"/>
                <a:cs typeface="Osaka"/>
              </a:rPr>
              <a:t>simple control</a:t>
            </a:r>
          </a:p>
          <a:p>
            <a:pPr defTabSz="495300"/>
            <a:endParaRPr lang="en-US" altLang="ja-JP" sz="2600" b="1" dirty="0">
              <a:solidFill>
                <a:srgbClr val="0000FF"/>
              </a:solidFill>
              <a:latin typeface="Helvetica" pitchFamily="34" charset="0"/>
              <a:ea typeface="Osaka"/>
              <a:cs typeface="Osaka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613025" y="1263088"/>
            <a:ext cx="2597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0000FF"/>
                </a:solidFill>
                <a:latin typeface="Helvetica" pitchFamily="34" charset="0"/>
                <a:ea typeface="Osaka"/>
                <a:cs typeface="Osaka"/>
              </a:rPr>
              <a:t>(Hiroshima / Weseda / </a:t>
            </a:r>
          </a:p>
          <a:p>
            <a:r>
              <a:rPr lang="en-US" altLang="ja-JP" sz="1600" b="1">
                <a:solidFill>
                  <a:srgbClr val="0000FF"/>
                </a:solidFill>
                <a:latin typeface="Helvetica" pitchFamily="34" charset="0"/>
                <a:ea typeface="Osaka"/>
                <a:cs typeface="Osaka"/>
              </a:rPr>
              <a:t>Kyoto / IHEP / KEK)</a:t>
            </a:r>
            <a:endParaRPr kumimoji="0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706" y="6359346"/>
            <a:ext cx="4357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demonstration of </a:t>
            </a:r>
            <a:r>
              <a:rPr lang="en-US" altLang="ja-JP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rgbClr val="0000FF"/>
                </a:solidFill>
              </a:rPr>
              <a:t> ray gen.</a:t>
            </a:r>
          </a:p>
          <a:p>
            <a:r>
              <a:rPr lang="en-US" altLang="ja-JP" dirty="0" err="1" smtClean="0">
                <a:solidFill>
                  <a:srgbClr val="0000FF"/>
                </a:solidFill>
              </a:rPr>
              <a:t>accum</a:t>
            </a:r>
            <a:r>
              <a:rPr lang="en-US" altLang="ja-JP" dirty="0" smtClean="0">
                <a:solidFill>
                  <a:srgbClr val="0000FF"/>
                </a:solidFill>
              </a:rPr>
              <a:t>. exp. w/ cavity and acc.</a:t>
            </a:r>
          </a:p>
          <a:p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97388" y="6589059"/>
            <a:ext cx="349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intense </a:t>
            </a:r>
            <a:r>
              <a:rPr kumimoji="1" lang="en-US" altLang="ja-JP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kumimoji="1" lang="en-US" altLang="ja-JP" dirty="0" smtClean="0">
                <a:solidFill>
                  <a:srgbClr val="0000FF"/>
                </a:solidFill>
              </a:rPr>
              <a:t> ray generation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4679576" y="6521824"/>
            <a:ext cx="995083" cy="52443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877" y="1760560"/>
            <a:ext cx="4767975" cy="3177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4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27050" y="90491"/>
            <a:ext cx="9553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1" tIns="50382" rIns="100761" bIns="50382">
            <a:spAutoFit/>
          </a:bodyPr>
          <a:lstStyle/>
          <a:p>
            <a:pPr defTabSz="495145"/>
            <a:r>
              <a:rPr lang="en-US" altLang="ja-JP" sz="6000" b="1" dirty="0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Experimental R/D in ATF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916" y="4116388"/>
            <a:ext cx="67214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863975" y="4014788"/>
            <a:ext cx="1176338" cy="2435225"/>
          </a:xfrm>
          <a:prstGeom prst="line">
            <a:avLst/>
          </a:prstGeom>
          <a:noFill/>
          <a:ln w="920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1410" tIns="45706" rIns="91410" bIns="45706" anchor="ctr"/>
          <a:lstStyle/>
          <a:p>
            <a:endParaRPr lang="ja-JP" alt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37090" y="4435478"/>
            <a:ext cx="733719" cy="264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61" tIns="50382" rIns="100761" bIns="50382">
            <a:spAutoFit/>
          </a:bodyPr>
          <a:lstStyle/>
          <a:p>
            <a:pPr defTabSz="495145"/>
            <a:r>
              <a:rPr lang="en-US" altLang="ja-JP" sz="16500" dirty="0">
                <a:solidFill>
                  <a:srgbClr val="FF0000"/>
                </a:solidFill>
                <a:latin typeface="Times" pitchFamily="18" charset="0"/>
                <a:ea typeface="Osaka" pitchFamily="1" charset="-128"/>
              </a:rPr>
              <a:t>.</a:t>
            </a:r>
            <a:endParaRPr lang="en-US" altLang="ja-JP" sz="2600" dirty="0">
              <a:solidFill>
                <a:schemeClr val="tx1"/>
              </a:solidFill>
              <a:latin typeface="Times" pitchFamily="18" charset="0"/>
              <a:ea typeface="Osaka" pitchFamily="1" charset="-128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216650" y="1427162"/>
            <a:ext cx="4116388" cy="194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1" tIns="50382" rIns="100761" bIns="50382">
            <a:spAutoFit/>
          </a:bodyPr>
          <a:lstStyle/>
          <a:p>
            <a:pPr defTabSz="495145"/>
            <a:r>
              <a:rPr lang="en-US" altLang="ja-JP" sz="4000" b="1" dirty="0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Make a fist prototype </a:t>
            </a:r>
          </a:p>
          <a:p>
            <a:pPr defTabSz="495145"/>
            <a:r>
              <a:rPr lang="en-US" altLang="ja-JP" sz="4000" b="1" dirty="0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2-mirror cavity</a:t>
            </a:r>
            <a:endParaRPr lang="en-US" altLang="ja-JP" sz="4000" dirty="0">
              <a:solidFill>
                <a:srgbClr val="0000FF"/>
              </a:solidFill>
              <a:latin typeface="Helvetica" pitchFamily="34" charset="0"/>
              <a:ea typeface="Osaka" pitchFamily="1" charset="-128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87375" y="4956175"/>
            <a:ext cx="29416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1" tIns="50382" rIns="100761" bIns="50382">
            <a:spAutoFit/>
          </a:bodyPr>
          <a:lstStyle/>
          <a:p>
            <a:pPr defTabSz="495145"/>
            <a:r>
              <a:rPr lang="en-US" altLang="ja-JP" sz="4000" b="1" dirty="0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Put it in ATF ring</a:t>
            </a:r>
            <a:endParaRPr lang="en-US" altLang="ja-JP" sz="4000" dirty="0">
              <a:solidFill>
                <a:srgbClr val="0000FF"/>
              </a:solidFill>
              <a:latin typeface="Helvetica" pitchFamily="34" charset="0"/>
              <a:ea typeface="Osaka" pitchFamily="1" charset="-128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90713" y="923929"/>
            <a:ext cx="6299200" cy="50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1" tIns="50382" rIns="100761" bIns="50382">
            <a:spAutoFit/>
          </a:bodyPr>
          <a:lstStyle/>
          <a:p>
            <a:pPr defTabSz="495145"/>
            <a:r>
              <a:rPr lang="en-US" altLang="ja-JP" sz="2600" b="1" dirty="0">
                <a:solidFill>
                  <a:schemeClr val="tx1"/>
                </a:solidFill>
                <a:latin typeface="Times" pitchFamily="18" charset="0"/>
                <a:ea typeface="Osaka" pitchFamily="1" charset="-128"/>
              </a:rPr>
              <a:t>Hiroshima-Waseda-Kyoto-IHEP-KEK</a:t>
            </a:r>
            <a:endParaRPr lang="en-US" altLang="ja-JP" sz="3100" dirty="0">
              <a:solidFill>
                <a:srgbClr val="0000FF"/>
              </a:solidFill>
              <a:latin typeface="Times" pitchFamily="18" charset="0"/>
              <a:ea typeface="Osaka" pitchFamily="1" charset="-128"/>
            </a:endParaRP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1566863"/>
            <a:ext cx="5964238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635750" y="3346452"/>
            <a:ext cx="3444875" cy="6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1" tIns="50382" rIns="100761" bIns="50382">
            <a:spAutoFit/>
          </a:bodyPr>
          <a:lstStyle/>
          <a:p>
            <a:pPr defTabSz="495145"/>
            <a:r>
              <a:rPr lang="en-US" altLang="ja-JP" sz="3500" b="1" dirty="0" err="1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L</a:t>
            </a:r>
            <a:r>
              <a:rPr lang="en-US" altLang="ja-JP" sz="3500" b="1" baseline="-25000" dirty="0" err="1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cav</a:t>
            </a:r>
            <a:r>
              <a:rPr lang="en-US" altLang="ja-JP" sz="3500" b="1" baseline="-25000" dirty="0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 </a:t>
            </a:r>
            <a:r>
              <a:rPr lang="en-US" altLang="ja-JP" sz="3500" b="1" dirty="0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= 420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9194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Progress of the 2M cavity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975" y="1133092"/>
            <a:ext cx="9443711" cy="6071749"/>
          </a:xfrm>
        </p:spPr>
        <p:txBody>
          <a:bodyPr/>
          <a:lstStyle/>
          <a:p>
            <a:r>
              <a:rPr kumimoji="1" lang="en-US" altLang="ja-JP" dirty="0" smtClean="0"/>
              <a:t>2007/2008 -- installed into the ATF </a:t>
            </a:r>
          </a:p>
          <a:p>
            <a:pPr lvl="1"/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 ray </a:t>
            </a:r>
            <a:r>
              <a:rPr kumimoji="1" lang="en-US" altLang="ja-JP" dirty="0" smtClean="0"/>
              <a:t>signal </a:t>
            </a:r>
            <a:r>
              <a:rPr kumimoji="1" lang="en-US" altLang="ja-JP" dirty="0" err="1" smtClean="0"/>
              <a:t>comfirmed</a:t>
            </a:r>
            <a:endParaRPr kumimoji="1" lang="en-US" altLang="ja-JP" dirty="0" smtClean="0"/>
          </a:p>
          <a:p>
            <a:r>
              <a:rPr lang="en-US" altLang="ja-JP" dirty="0" smtClean="0"/>
              <a:t>2008/2009 --- synchronized w/ e-</a:t>
            </a:r>
          </a:p>
          <a:p>
            <a:pPr lvl="1"/>
            <a:r>
              <a:rPr kumimoji="1" lang="en-US" altLang="ja-JP" dirty="0"/>
              <a:t> </a:t>
            </a:r>
            <a:r>
              <a:rPr kumimoji="1" lang="en-US" altLang="ja-JP" dirty="0" smtClean="0"/>
              <a:t>500W,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 ray generation</a:t>
            </a:r>
          </a:p>
          <a:p>
            <a:r>
              <a:rPr lang="en-US" altLang="ja-JP" dirty="0" smtClean="0"/>
              <a:t>2008/2009  -- more encasement (750)</a:t>
            </a:r>
          </a:p>
          <a:p>
            <a:pPr lvl="1"/>
            <a:r>
              <a:rPr lang="en-US" altLang="ja-JP" dirty="0" smtClean="0"/>
              <a:t>2.5kW,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ray </a:t>
            </a:r>
            <a:r>
              <a:rPr lang="en-US" altLang="ja-JP" dirty="0" smtClean="0"/>
              <a:t>generation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 2010-</a:t>
            </a:r>
          </a:p>
          <a:p>
            <a:pPr lvl="1"/>
            <a:r>
              <a:rPr lang="en-US" altLang="ja-JP" dirty="0" smtClean="0"/>
              <a:t>bunch by bunch </a:t>
            </a:r>
            <a:r>
              <a:rPr lang="en-US" altLang="ja-JP" dirty="0" smtClean="0"/>
              <a:t>measurement</a:t>
            </a:r>
          </a:p>
          <a:p>
            <a:r>
              <a:rPr lang="en-US" altLang="ja-JP" dirty="0" smtClean="0"/>
              <a:t>Aug 2011</a:t>
            </a:r>
          </a:p>
          <a:p>
            <a:pPr lvl="1"/>
            <a:r>
              <a:rPr lang="en-US" altLang="ja-JP" dirty="0" smtClean="0"/>
              <a:t>removed  for the 4M </a:t>
            </a:r>
            <a:r>
              <a:rPr lang="en-US" altLang="ja-JP" dirty="0" err="1" smtClean="0"/>
              <a:t>installatoin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 bwMode="auto">
          <a:xfrm>
            <a:off x="3554574" y="4508937"/>
            <a:ext cx="788276" cy="104052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6321972" y="5029199"/>
            <a:ext cx="342111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矢印コネクタ 7"/>
          <p:cNvCxnSpPr/>
          <p:nvPr/>
        </p:nvCxnSpPr>
        <p:spPr bwMode="auto">
          <a:xfrm flipV="1">
            <a:off x="9743090" y="3301827"/>
            <a:ext cx="0" cy="179726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5568548" y="4389649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reported in previous meeting 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126124" y="5549461"/>
            <a:ext cx="6195848" cy="5202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758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 2010 operation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525" y="1732182"/>
            <a:ext cx="4678678" cy="4989512"/>
          </a:xfrm>
        </p:spPr>
        <p:txBody>
          <a:bodyPr/>
          <a:lstStyle/>
          <a:p>
            <a:r>
              <a:rPr lang="en-US" altLang="ja-JP" dirty="0" smtClean="0"/>
              <a:t>laser power </a:t>
            </a:r>
          </a:p>
          <a:p>
            <a:pPr lvl="1"/>
            <a:r>
              <a:rPr lang="en-US" altLang="ja-JP" dirty="0" smtClean="0"/>
              <a:t>enhancement </a:t>
            </a:r>
            <a:r>
              <a:rPr kumimoji="1" lang="en-US" altLang="ja-JP" dirty="0" smtClean="0"/>
              <a:t>750</a:t>
            </a:r>
          </a:p>
          <a:p>
            <a:pPr lvl="1"/>
            <a:r>
              <a:rPr kumimoji="1" lang="en-US" altLang="ja-JP" dirty="0" smtClean="0"/>
              <a:t>stored 1.5kW</a:t>
            </a:r>
          </a:p>
          <a:p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rays</a:t>
            </a:r>
          </a:p>
          <a:p>
            <a:pPr lvl="1"/>
            <a:r>
              <a:rPr kumimoji="1" lang="en-US" altLang="ja-JP" dirty="0" smtClean="0"/>
              <a:t>10 bunches</a:t>
            </a:r>
          </a:p>
          <a:p>
            <a:pPr lvl="1"/>
            <a:r>
              <a:rPr kumimoji="1" lang="en-US" altLang="ja-JP" dirty="0" smtClean="0"/>
              <a:t>~10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/bunch in the detector</a:t>
            </a:r>
            <a:endParaRPr kumimoji="1" lang="ja-JP" altLang="en-US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2" y="2002219"/>
            <a:ext cx="5050928" cy="35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565227" y="5602067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energy in </a:t>
            </a:r>
            <a:r>
              <a:rPr kumimoji="1" lang="en-US" altLang="ja-JP" smtClean="0">
                <a:solidFill>
                  <a:schemeClr val="tx1"/>
                </a:solidFill>
              </a:rPr>
              <a:t>the detector </a:t>
            </a:r>
            <a:r>
              <a:rPr kumimoji="1" lang="en-US" altLang="ja-JP" dirty="0" smtClean="0">
                <a:solidFill>
                  <a:schemeClr val="tx1"/>
                </a:solidFill>
              </a:rPr>
              <a:t>[MeV]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560204" y="3405352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number of counts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プレゼンテーション">
      <a:majorFont>
        <a:latin typeface="Arial"/>
        <a:ea typeface="ヒラギノ角ゴ Pro W3"/>
        <a:cs typeface="ヒラギノ角ゴ Pro W3"/>
      </a:majorFont>
      <a:minorFont>
        <a:latin typeface="Comic Sans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368</Words>
  <Application>Microsoft Office PowerPoint</Application>
  <PresentationFormat>ユーザー設定</PresentationFormat>
  <Paragraphs>98</Paragraphs>
  <Slides>18</Slides>
  <Notes>18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新しいプレゼンテーション</vt:lpstr>
      <vt:lpstr>Acrobat Document</vt:lpstr>
      <vt:lpstr>Equation</vt:lpstr>
      <vt:lpstr>Multi banch generation Experiment at ATF</vt:lpstr>
      <vt:lpstr>Introduction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Progress of the 2M cavity</vt:lpstr>
      <vt:lpstr>PowerPoint プレゼンテーション</vt:lpstr>
      <vt:lpstr>in 2010 operation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Data Acquisition </vt:lpstr>
      <vt:lpstr>Observed signal with 10 bunch</vt:lpstr>
      <vt:lpstr>bunch by bunch g rays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Laser-Compton ILC Positron Source, R&amp;D meeting at Beijing</dc:title>
  <dc:creator>takahasi</dc:creator>
  <cp:lastModifiedBy>takahasi</cp:lastModifiedBy>
  <cp:revision>518</cp:revision>
  <cp:lastPrinted>2008-11-16T22:31:22Z</cp:lastPrinted>
  <dcterms:created xsi:type="dcterms:W3CDTF">2009-05-20T23:58:53Z</dcterms:created>
  <dcterms:modified xsi:type="dcterms:W3CDTF">2011-08-28T05:55:48Z</dcterms:modified>
</cp:coreProperties>
</file>