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7" r:id="rId3"/>
    <p:sldId id="438" r:id="rId4"/>
    <p:sldId id="460" r:id="rId5"/>
    <p:sldId id="275" r:id="rId6"/>
    <p:sldId id="276" r:id="rId7"/>
    <p:sldId id="498" r:id="rId8"/>
    <p:sldId id="448" r:id="rId9"/>
    <p:sldId id="449" r:id="rId10"/>
    <p:sldId id="472" r:id="rId11"/>
    <p:sldId id="483" r:id="rId12"/>
    <p:sldId id="487" r:id="rId13"/>
    <p:sldId id="488" r:id="rId14"/>
    <p:sldId id="465" r:id="rId15"/>
    <p:sldId id="489" r:id="rId16"/>
    <p:sldId id="497" r:id="rId17"/>
    <p:sldId id="490" r:id="rId18"/>
    <p:sldId id="493" r:id="rId19"/>
    <p:sldId id="494" r:id="rId20"/>
    <p:sldId id="495" r:id="rId21"/>
    <p:sldId id="496" r:id="rId22"/>
    <p:sldId id="457" r:id="rId23"/>
    <p:sldId id="388" r:id="rId24"/>
    <p:sldId id="426" r:id="rId25"/>
    <p:sldId id="411" r:id="rId26"/>
    <p:sldId id="412" r:id="rId27"/>
    <p:sldId id="413" r:id="rId28"/>
    <p:sldId id="408" r:id="rId29"/>
    <p:sldId id="417" r:id="rId30"/>
    <p:sldId id="427" r:id="rId31"/>
    <p:sldId id="271" r:id="rId32"/>
    <p:sldId id="365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FFFFFF"/>
    <a:srgbClr val="CC3300"/>
    <a:srgbClr val="A02727"/>
    <a:srgbClr val="A23962"/>
    <a:srgbClr val="FBB7DF"/>
    <a:srgbClr val="595959"/>
    <a:srgbClr val="D76038"/>
    <a:srgbClr val="92D050"/>
    <a:srgbClr val="EEE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4" autoAdjust="0"/>
    <p:restoredTop sz="94144" autoAdjust="0"/>
  </p:normalViewPr>
  <p:slideViewPr>
    <p:cSldViewPr snapToGrid="0">
      <p:cViewPr varScale="1">
        <p:scale>
          <a:sx n="99" d="100"/>
          <a:sy n="99" d="100"/>
        </p:scale>
        <p:origin x="63" y="147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6C966-75FC-4B05-B1EF-AF6C2F6B9792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8A5F5-BFA3-4BE4-B391-7D459D643B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99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8A5F5-BFA3-4BE4-B391-7D459D643B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97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236A48-C99D-863B-BCCB-DBA3E2EF4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436DE1-52F0-590C-2083-C19F9F392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1DBB2C-E47F-4287-67AE-210EBA3D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F040-7DE5-4DD8-B201-63C2989373D6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7425BB-2090-DAAB-714C-A77C1D7B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E3E999-E1E2-EFAB-07FA-124438B4E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14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37D1AF-B91C-B504-7785-50C86392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C9B81A-D73B-346B-C854-F440C637E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F2EF50-CA8F-75BB-1B42-2AE1E3A6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E219-3966-4522-8A7C-657221F8C61C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4D10EF-4396-9DB1-0435-3306F32D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B23377-2F17-535C-A738-6C103D76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68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CF212B-7EB6-7177-0156-E8F9C8042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8C51C6-7C6B-0E86-1AAD-F3179BF0B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F4A5FC-4F12-A1CB-D87B-AFFB91C39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C052-9414-4C3A-9779-FE2162A4C43B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7AF7AD-7A2F-27CD-B1A5-F851DFD2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569673-167C-CCC8-04DB-4DE40A42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541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EC5E-1F14-4845-8EDC-1E7CEC9E1D22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14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E42-2334-47C3-B08B-C39B6211BBF2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2235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A6AC7-6925-431A-A4E4-6A2AD8E29451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07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8AB3-04E8-46F7-A357-3A65D2321220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434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927B-E0D4-4909-A481-A584D8675FE2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847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BF4BD-B810-4785-895F-05C471E2269C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0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75C4-D318-4315-A46C-1D12D239F8DB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1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F71C-D3C8-4B98-8350-EACE83ABD37E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9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9CF169-06B5-B70B-8212-3263EB60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26B316-F6A8-ACAC-0434-D3F004025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5B01C5-2064-6A42-F7AF-81DD7162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8BDF-D538-4098-8D92-8BB73A57634E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B098A7-9774-BB14-61D8-37241D56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181BA3-6D4F-FDCD-5187-FEC33765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981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10AF4-77DF-4ADA-AA09-094F69E2DAF3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6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56AA-23F7-4DB0-92C7-40ABA860AC2F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149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6C49-EB7E-4D7E-B3CE-950DDF8A05FD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D0190-7FD9-A5BB-40A0-EFC313AD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106B64-E357-5784-8AB8-4320FAE1A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B69F73-8173-3048-4AB8-73BACFC8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1C1E-7F1F-4A3B-B542-6B3C96A9C6D5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AA2A73-561C-9C33-8DF7-4AC22B26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52A78C-973F-2A32-8DB9-D8D462A4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3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149BB-5E01-7153-8599-1D65D69FF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DEE97-F028-232D-02B4-255CF798A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E1EA28-92DD-1D5F-6947-1DCEB56BA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5A3F17-AC14-093A-F63D-0A64BD9F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28D4-7704-4194-B6F2-67A2D442A7F5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95F27-1152-5C43-C377-9A1DB9ED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FB7DD0-AA0C-039E-472F-470E1A9F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96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C2C58-0363-599E-0157-DC7908B4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DAFC15-51A5-1712-BCDF-60AB67864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B5A357-4A57-BBD5-E308-DBC628533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B8C525-A9FC-EE85-A005-00F020809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FC0BAFF-1110-8A16-E3A9-050E268F0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FB248FA-A812-4FAA-BAAF-697753142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4FA1-D5BB-4350-85D4-C1F527564FB0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AECFCE-229F-DD66-866E-00CD73B9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C70ACE-E3C4-BC7D-9AE4-96839C28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1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FA767B-0637-258F-806D-945DC994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4E221A6-46B7-2C42-8C7A-4D9CA2E3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134A9-5306-44F2-8B0E-572C4C2D7E9B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182C1D-11ED-537F-0B10-09C9B97A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02CBD5-8A3C-D1C8-1B70-8DBEE64F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FEE9B0-4EBF-3C5B-65EA-2F01C9099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735-44B9-40D6-B82F-6248F363D394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70283C-8DB6-91C0-6B05-ED146979B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D604BB-D73C-C3F6-BFC7-A5A1A2BA4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12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CC00C4-845D-E762-DD98-F1C69573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3FE7A2-213F-EBB1-BB74-DAC353360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E2C910-B3B9-7E6B-5D3B-D2A4B3758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9327F2-51C8-42BD-AB7F-AF989798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1A38-B671-4406-B872-084A11733744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A284F4-1AFB-9442-727A-E8C5C53B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96F5396-C5F9-B672-A511-CFE0D740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1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A42A0-911B-4763-CF85-3BA8A8D4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4D8EDD-D273-61AD-05D9-0DEA7BD58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D028D1-390D-0C49-6A91-4B05414B1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516CF5-C004-4D99-ED38-DB839E0B6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3F3F-EE6B-4231-A8C1-B8448E3FA3C6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B18AFC-3E87-2D7C-F6A5-470B0338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F42612-6104-9CB9-8457-A77E3E76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4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FC0629-24C4-EAFD-E848-0CBED747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235E65-4D78-635D-0B05-F4612D4FF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8911CB-62BD-EC5B-6362-212DEA100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AD2C0-0895-4301-BE3A-3581A5254756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5E9FA-A15C-0570-A0DB-DB14AAB15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98E52F-2878-A5DE-CE5C-34644F400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2DB25-D713-427D-9A8D-B6975E9604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00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1EF07-F025-4B6E-93B1-9F12DB672B65}" type="datetime1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F2CF3-2CC0-4C1A-944A-6D16A51DD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66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tags" Target="../tags/tag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tags" Target="../tags/tag3.xml"/><Relationship Id="rId16" Type="http://schemas.openxmlformats.org/officeDocument/2006/relationships/image" Target="../media/image32.png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wmf"/><Relationship Id="rId10" Type="http://schemas.openxmlformats.org/officeDocument/2006/relationships/image" Target="../media/image27.png"/><Relationship Id="rId4" Type="http://schemas.openxmlformats.org/officeDocument/2006/relationships/tags" Target="../tags/tag5.xml"/><Relationship Id="rId9" Type="http://schemas.openxmlformats.org/officeDocument/2006/relationships/image" Target="../media/image26.png"/><Relationship Id="rId1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8.xml"/><Relationship Id="rId7" Type="http://schemas.openxmlformats.org/officeDocument/2006/relationships/image" Target="../media/image4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6.png"/><Relationship Id="rId5" Type="http://schemas.openxmlformats.org/officeDocument/2006/relationships/image" Target="../media/image630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7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7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74.png"/><Relationship Id="rId5" Type="http://schemas.openxmlformats.org/officeDocument/2006/relationships/tags" Target="../tags/tag19.xml"/><Relationship Id="rId10" Type="http://schemas.openxmlformats.org/officeDocument/2006/relationships/image" Target="../media/image73.png"/><Relationship Id="rId4" Type="http://schemas.openxmlformats.org/officeDocument/2006/relationships/tags" Target="../tags/tag18.xml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5423" y="1825421"/>
            <a:ext cx="12045561" cy="915917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altLang="zh-CN" sz="3600" dirty="0">
                <a:latin typeface="方正小标宋简体" panose="02000000000000000000" pitchFamily="2" charset="-122"/>
                <a:ea typeface="方正小标宋简体" panose="02000000000000000000" pitchFamily="2" charset="-122"/>
                <a:cs typeface="+mn-cs"/>
              </a:rPr>
              <a:t>Using machine learning to optimize </a:t>
            </a:r>
            <a:br>
              <a:rPr lang="en-US" altLang="zh-CN" sz="3600" dirty="0">
                <a:latin typeface="方正小标宋简体" panose="02000000000000000000" pitchFamily="2" charset="-122"/>
                <a:ea typeface="方正小标宋简体" panose="02000000000000000000" pitchFamily="2" charset="-122"/>
                <a:cs typeface="+mn-cs"/>
              </a:rPr>
            </a:br>
            <a:r>
              <a:rPr lang="en-US" altLang="zh-CN" sz="3600" dirty="0">
                <a:latin typeface="方正小标宋简体" panose="02000000000000000000" pitchFamily="2" charset="-122"/>
                <a:ea typeface="方正小标宋简体" panose="02000000000000000000" pitchFamily="2" charset="-122"/>
                <a:cs typeface="+mn-cs"/>
              </a:rPr>
              <a:t>the measurements of anomalous gauge couplings</a:t>
            </a:r>
            <a:endParaRPr lang="zh-CN" altLang="en-US" sz="3600" dirty="0">
              <a:latin typeface="方正小标宋简体" panose="02000000000000000000" pitchFamily="2" charset="-122"/>
              <a:ea typeface="方正小标宋简体" panose="02000000000000000000" pitchFamily="2" charset="-122"/>
              <a:cs typeface="+mn-cs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764852" y="3506220"/>
            <a:ext cx="4846699" cy="5496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郭禹辰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（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 Yu-Chen Guo 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）</a:t>
            </a: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524000" y="1002640"/>
            <a:ext cx="980194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598917" y="5108504"/>
            <a:ext cx="699416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28th Mini-workshop on the frontier of LHC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2024 . 07 . 09  </a:t>
            </a:r>
            <a:r>
              <a:rPr lang="zh-CN" altLang="en-US" sz="2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吉林</a:t>
            </a:r>
            <a:r>
              <a:rPr lang="en-US" altLang="zh-CN" sz="2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通化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580779" y="3113819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80779" y="294522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7A000BF6-026E-72C9-4A28-BF121D004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6" t="36863" r="12366" b="37775"/>
          <a:stretch/>
        </p:blipFill>
        <p:spPr>
          <a:xfrm>
            <a:off x="165423" y="198713"/>
            <a:ext cx="2717154" cy="6626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8352116-E370-CC38-6011-517F92BDD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r="10417" b="15416"/>
          <a:stretch/>
        </p:blipFill>
        <p:spPr>
          <a:xfrm>
            <a:off x="10769389" y="29366"/>
            <a:ext cx="1422611" cy="1144510"/>
          </a:xfrm>
          <a:prstGeom prst="rect">
            <a:avLst/>
          </a:prstGeom>
        </p:spPr>
      </p:pic>
      <p:sp>
        <p:nvSpPr>
          <p:cNvPr id="6" name="副标题 2">
            <a:extLst>
              <a:ext uri="{FF2B5EF4-FFF2-40B4-BE49-F238E27FC236}">
                <a16:creationId xmlns:a16="http://schemas.microsoft.com/office/drawing/2014/main" id="{2CD58176-B974-0299-ED68-C724369CB729}"/>
              </a:ext>
            </a:extLst>
          </p:cNvPr>
          <p:cNvSpPr txBox="1">
            <a:spLocks/>
          </p:cNvSpPr>
          <p:nvPr/>
        </p:nvSpPr>
        <p:spPr>
          <a:xfrm>
            <a:off x="4569404" y="4213021"/>
            <a:ext cx="2947313" cy="549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主要合作者：杨冀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翀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1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9FCEEF-BCA7-49CD-9BDD-42519A62B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9</a:t>
            </a:fld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4312328-CD50-9C92-656E-CFD4B249859C}"/>
              </a:ext>
            </a:extLst>
          </p:cNvPr>
          <p:cNvCxnSpPr/>
          <p:nvPr/>
        </p:nvCxnSpPr>
        <p:spPr>
          <a:xfrm>
            <a:off x="538046" y="108228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0BA4CF62-085A-3CAE-26EB-9C1BDB56A151}"/>
              </a:ext>
            </a:extLst>
          </p:cNvPr>
          <p:cNvSpPr txBox="1">
            <a:spLocks/>
          </p:cNvSpPr>
          <p:nvPr/>
        </p:nvSpPr>
        <p:spPr>
          <a:xfrm>
            <a:off x="1831036" y="376746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Clustering Algorithm:</a:t>
            </a:r>
            <a:r>
              <a:rPr lang="zh-CN" altLang="en-US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K-Means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1E7D1FF-1811-3C37-EDDC-E0E95390BCAD}"/>
              </a:ext>
            </a:extLst>
          </p:cNvPr>
          <p:cNvGrpSpPr/>
          <p:nvPr/>
        </p:nvGrpSpPr>
        <p:grpSpPr>
          <a:xfrm>
            <a:off x="977265" y="5151635"/>
            <a:ext cx="4953000" cy="1574165"/>
            <a:chOff x="1512" y="1888"/>
            <a:chExt cx="7800" cy="2479"/>
          </a:xfrm>
        </p:grpSpPr>
        <p:graphicFrame>
          <p:nvGraphicFramePr>
            <p:cNvPr id="38" name="对象 37">
              <a:hlinkClick r:id="" action="ppaction://ole?verb=0"/>
              <a:extLst>
                <a:ext uri="{FF2B5EF4-FFF2-40B4-BE49-F238E27FC236}">
                  <a16:creationId xmlns:a16="http://schemas.microsoft.com/office/drawing/2014/main" id="{0BFEB7B0-A768-83AC-593F-1B87BD3AB74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9078930"/>
                </p:ext>
              </p:extLst>
            </p:nvPr>
          </p:nvGraphicFramePr>
          <p:xfrm>
            <a:off x="2096" y="1888"/>
            <a:ext cx="6633" cy="1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2159000" imgH="545465" progId="Equation.KSEE3">
                    <p:embed/>
                  </p:oleObj>
                </mc:Choice>
                <mc:Fallback>
                  <p:oleObj r:id="rId2" imgW="2159000" imgH="545465" progId="Equation.KSEE3">
                    <p:embed/>
                    <p:pic>
                      <p:nvPicPr>
                        <p:cNvPr id="38" name="对象 37">
                          <a:hlinkClick r:id="" action="ppaction://ole?verb=0"/>
                          <a:extLst>
                            <a:ext uri="{FF2B5EF4-FFF2-40B4-BE49-F238E27FC236}">
                              <a16:creationId xmlns:a16="http://schemas.microsoft.com/office/drawing/2014/main" id="{0BFEB7B0-A768-83AC-593F-1B87BD3AB74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096" y="1888"/>
                          <a:ext cx="6633" cy="16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0012233-49E3-EB6D-BA02-EBBB807B4FFD}"/>
                </a:ext>
              </a:extLst>
            </p:cNvPr>
            <p:cNvSpPr txBox="1"/>
            <p:nvPr/>
          </p:nvSpPr>
          <p:spPr>
            <a:xfrm>
              <a:off x="1512" y="3785"/>
              <a:ext cx="7800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666666"/>
                  </a:solidFill>
                  <a:latin typeface="Raleway" panose="020F0502020204030204" pitchFamily="2" charset="0"/>
                </a:rPr>
                <a:t>The smaller the distance, the more similar</a:t>
              </a:r>
              <a:endParaRPr lang="zh-CN" altLang="en-US" dirty="0">
                <a:solidFill>
                  <a:srgbClr val="666666"/>
                </a:solidFill>
                <a:latin typeface="Raleway" panose="020F0502020204030204" pitchFamily="2" charset="0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CD1FD09B-3B5C-2365-DD78-0F56CA4106A5}"/>
              </a:ext>
            </a:extLst>
          </p:cNvPr>
          <p:cNvSpPr txBox="1"/>
          <p:nvPr/>
        </p:nvSpPr>
        <p:spPr>
          <a:xfrm>
            <a:off x="538046" y="1211064"/>
            <a:ext cx="4057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Unsupervised Learning algorithm</a:t>
            </a:r>
            <a:endParaRPr lang="zh-CN" altLang="en-US" dirty="0">
              <a:solidFill>
                <a:srgbClr val="666666"/>
              </a:solidFill>
              <a:latin typeface="Raleway" panose="020F0502020204030204" pitchFamily="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86ECF62-CCF9-E0A8-B80A-8B1581478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46" y="1768880"/>
            <a:ext cx="6581819" cy="33202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737AB6A-6B10-8370-191C-CDC4D6D9C7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708"/>
          <a:stretch/>
        </p:blipFill>
        <p:spPr>
          <a:xfrm>
            <a:off x="7484961" y="1580396"/>
            <a:ext cx="4533572" cy="442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09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58D210B-A74E-8F5C-2FC6-4779927EAC6B}"/>
              </a:ext>
            </a:extLst>
          </p:cNvPr>
          <p:cNvGrpSpPr/>
          <p:nvPr/>
        </p:nvGrpSpPr>
        <p:grpSpPr>
          <a:xfrm>
            <a:off x="328223" y="1579108"/>
            <a:ext cx="11535554" cy="4598855"/>
            <a:chOff x="1136" y="2029"/>
            <a:chExt cx="17118" cy="6509"/>
          </a:xfrm>
        </p:grpSpPr>
        <p:sp>
          <p:nvSpPr>
            <p:cNvPr id="8" name="圆角矩形 19">
              <a:extLst>
                <a:ext uri="{FF2B5EF4-FFF2-40B4-BE49-F238E27FC236}">
                  <a16:creationId xmlns:a16="http://schemas.microsoft.com/office/drawing/2014/main" id="{C6477460-5CF7-AD82-DD2F-3000261DB824}"/>
                </a:ext>
              </a:extLst>
            </p:cNvPr>
            <p:cNvSpPr/>
            <p:nvPr/>
          </p:nvSpPr>
          <p:spPr>
            <a:xfrm>
              <a:off x="1136" y="2029"/>
              <a:ext cx="17118" cy="6509"/>
            </a:xfrm>
            <a:prstGeom prst="roundRect">
              <a:avLst>
                <a:gd name="adj" fmla="val 2154"/>
              </a:avLst>
            </a:prstGeom>
            <a:noFill/>
            <a:ln w="19050" cap="flat" cmpd="sng" algn="ctr">
              <a:solidFill>
                <a:srgbClr val="EC5F74">
                  <a:lumMod val="75000"/>
                </a:srgbClr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6077FFC-D3EF-CD15-2F32-C8FF86D46E9A}"/>
                </a:ext>
              </a:extLst>
            </p:cNvPr>
            <p:cNvGrpSpPr/>
            <p:nvPr/>
          </p:nvGrpSpPr>
          <p:grpSpPr>
            <a:xfrm>
              <a:off x="1338" y="2387"/>
              <a:ext cx="16542" cy="5706"/>
              <a:chOff x="1338" y="2387"/>
              <a:chExt cx="16542" cy="5706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BB25FA57-E65A-3508-90B8-1CC69CDF178C}"/>
                  </a:ext>
                </a:extLst>
              </p:cNvPr>
              <p:cNvGrpSpPr/>
              <p:nvPr/>
            </p:nvGrpSpPr>
            <p:grpSpPr>
              <a:xfrm>
                <a:off x="11041" y="2567"/>
                <a:ext cx="6839" cy="5491"/>
                <a:chOff x="10683" y="4907"/>
                <a:chExt cx="6839" cy="5491"/>
              </a:xfrm>
            </p:grpSpPr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F38886F1-ADD4-1E63-B9F2-BE73CF96769D}"/>
                    </a:ext>
                  </a:extLst>
                </p:cNvPr>
                <p:cNvGrpSpPr/>
                <p:nvPr/>
              </p:nvGrpSpPr>
              <p:grpSpPr>
                <a:xfrm>
                  <a:off x="10819" y="4907"/>
                  <a:ext cx="6703" cy="5491"/>
                  <a:chOff x="10819" y="4907"/>
                  <a:chExt cx="6703" cy="5491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id="{1E7F4B57-5F17-5176-5E39-BBB99D9068D4}"/>
                      </a:ext>
                    </a:extLst>
                  </p:cNvPr>
                  <p:cNvGrpSpPr/>
                  <p:nvPr/>
                </p:nvGrpSpPr>
                <p:grpSpPr>
                  <a:xfrm>
                    <a:off x="12729" y="4907"/>
                    <a:ext cx="4793" cy="5491"/>
                    <a:chOff x="12729" y="4907"/>
                    <a:chExt cx="4793" cy="5491"/>
                  </a:xfrm>
                </p:grpSpPr>
                <p:sp>
                  <p:nvSpPr>
                    <p:cNvPr id="79" name="文本框 78">
                      <a:extLst>
                        <a:ext uri="{FF2B5EF4-FFF2-40B4-BE49-F238E27FC236}">
                          <a16:creationId xmlns:a16="http://schemas.microsoft.com/office/drawing/2014/main" id="{0658F9A9-9DA0-0A1F-1863-3073421107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29" y="4907"/>
                      <a:ext cx="4793" cy="5491"/>
                    </a:xfrm>
                    <a:prstGeom prst="rect">
                      <a:avLst/>
                    </a:prstGeom>
                    <a:noFill/>
                    <a:ln w="28575" cmpd="dbl">
                      <a:solidFill>
                        <a:srgbClr val="F18870">
                          <a:lumMod val="75000"/>
                        </a:srgbClr>
                      </a:solidFill>
                      <a:prstDash val="sysDot"/>
                    </a:ln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</a:endParaRPr>
                    </a:p>
                  </p:txBody>
                </p:sp>
                <p:pic>
                  <p:nvPicPr>
                    <p:cNvPr id="80" name="图片 79" descr="C:\Users\han\Pictures\Screenshots\屏幕截图 2024-06-07 104810.png屏幕截图 2024-06-07 104810">
                      <a:extLst>
                        <a:ext uri="{FF2B5EF4-FFF2-40B4-BE49-F238E27FC236}">
                          <a16:creationId xmlns:a16="http://schemas.microsoft.com/office/drawing/2014/main" id="{F90EFAA6-2167-063C-1161-9B21F7A4FD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/>
                    <a:stretch>
                      <a:fillRect/>
                    </a:stretch>
                  </p:blipFill>
                  <p:spPr>
                    <a:xfrm>
                      <a:off x="12843" y="5066"/>
                      <a:ext cx="4675" cy="5174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</p:grpSp>
              <p:sp>
                <p:nvSpPr>
                  <p:cNvPr id="78" name="文本框 77">
                    <a:extLst>
                      <a:ext uri="{FF2B5EF4-FFF2-40B4-BE49-F238E27FC236}">
                        <a16:creationId xmlns:a16="http://schemas.microsoft.com/office/drawing/2014/main" id="{3914FE5F-0AD8-8881-DECA-37F707E9FD41}"/>
                      </a:ext>
                    </a:extLst>
                  </p:cNvPr>
                  <p:cNvSpPr txBox="1"/>
                  <p:nvPr/>
                </p:nvSpPr>
                <p:spPr>
                  <a:xfrm rot="21000000">
                    <a:off x="10819" y="7390"/>
                    <a:ext cx="2306" cy="4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a:t>the number of k </a:t>
                    </a:r>
                  </a:p>
                </p:txBody>
              </p:sp>
            </p:grpSp>
            <p:sp>
              <p:nvSpPr>
                <p:cNvPr id="76" name="下弧形箭头 111">
                  <a:extLst>
                    <a:ext uri="{FF2B5EF4-FFF2-40B4-BE49-F238E27FC236}">
                      <a16:creationId xmlns:a16="http://schemas.microsoft.com/office/drawing/2014/main" id="{BAB722E1-64A6-178C-AF71-26023AB0F668}"/>
                    </a:ext>
                  </a:extLst>
                </p:cNvPr>
                <p:cNvSpPr/>
                <p:nvPr/>
              </p:nvSpPr>
              <p:spPr>
                <a:xfrm rot="20880000">
                  <a:off x="10683" y="7073"/>
                  <a:ext cx="2446" cy="450"/>
                </a:xfrm>
                <a:prstGeom prst="curvedUpArrow">
                  <a:avLst>
                    <a:gd name="adj1" fmla="val 25000"/>
                    <a:gd name="adj2" fmla="val 77494"/>
                    <a:gd name="adj3" fmla="val 57326"/>
                  </a:avLst>
                </a:prstGeom>
                <a:solidFill>
                  <a:srgbClr val="6096E6"/>
                </a:solidFill>
                <a:ln w="12700" cap="flat" cmpd="sng" algn="ctr">
                  <a:solidFill>
                    <a:srgbClr val="6096E6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B57824AD-B085-9EA6-FE0C-8D8183FC5373}"/>
                  </a:ext>
                </a:extLst>
              </p:cNvPr>
              <p:cNvGrpSpPr/>
              <p:nvPr/>
            </p:nvGrpSpPr>
            <p:grpSpPr>
              <a:xfrm>
                <a:off x="1338" y="2387"/>
                <a:ext cx="11397" cy="5706"/>
                <a:chOff x="1338" y="2387"/>
                <a:chExt cx="11397" cy="5706"/>
              </a:xfrm>
            </p:grpSpPr>
            <p:grpSp>
              <p:nvGrpSpPr>
                <p:cNvPr id="37" name="组合 36">
                  <a:extLst>
                    <a:ext uri="{FF2B5EF4-FFF2-40B4-BE49-F238E27FC236}">
                      <a16:creationId xmlns:a16="http://schemas.microsoft.com/office/drawing/2014/main" id="{46D69383-0693-110D-7B30-65A3E583F38E}"/>
                    </a:ext>
                  </a:extLst>
                </p:cNvPr>
                <p:cNvGrpSpPr/>
                <p:nvPr/>
              </p:nvGrpSpPr>
              <p:grpSpPr>
                <a:xfrm>
                  <a:off x="2813" y="2387"/>
                  <a:ext cx="9922" cy="2489"/>
                  <a:chOff x="2813" y="2387"/>
                  <a:chExt cx="9922" cy="2489"/>
                </a:xfrm>
              </p:grpSpPr>
              <p:sp>
                <p:nvSpPr>
                  <p:cNvPr id="56" name="下弧形箭头 30">
                    <a:extLst>
                      <a:ext uri="{FF2B5EF4-FFF2-40B4-BE49-F238E27FC236}">
                        <a16:creationId xmlns:a16="http://schemas.microsoft.com/office/drawing/2014/main" id="{9DD2C690-EF6F-6B81-E70C-0A2D19F273ED}"/>
                      </a:ext>
                    </a:extLst>
                  </p:cNvPr>
                  <p:cNvSpPr/>
                  <p:nvPr/>
                </p:nvSpPr>
                <p:spPr>
                  <a:xfrm rot="10380000">
                    <a:off x="2813" y="3064"/>
                    <a:ext cx="2514" cy="477"/>
                  </a:xfrm>
                  <a:prstGeom prst="curvedUpArrow">
                    <a:avLst>
                      <a:gd name="adj1" fmla="val 25000"/>
                      <a:gd name="adj2" fmla="val 77494"/>
                      <a:gd name="adj3" fmla="val 63793"/>
                    </a:avLst>
                  </a:prstGeom>
                  <a:solidFill>
                    <a:srgbClr val="6096E6"/>
                  </a:solidFill>
                  <a:ln w="12700" cap="flat" cmpd="sng" algn="ctr">
                    <a:solidFill>
                      <a:srgbClr val="6096E6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grpSp>
                <p:nvGrpSpPr>
                  <p:cNvPr id="57" name="组合 56">
                    <a:extLst>
                      <a:ext uri="{FF2B5EF4-FFF2-40B4-BE49-F238E27FC236}">
                        <a16:creationId xmlns:a16="http://schemas.microsoft.com/office/drawing/2014/main" id="{0202198D-715D-F3F9-07D7-CB26DC020475}"/>
                      </a:ext>
                    </a:extLst>
                  </p:cNvPr>
                  <p:cNvGrpSpPr/>
                  <p:nvPr/>
                </p:nvGrpSpPr>
                <p:grpSpPr>
                  <a:xfrm>
                    <a:off x="3105" y="2387"/>
                    <a:ext cx="9630" cy="2489"/>
                    <a:chOff x="2899" y="4858"/>
                    <a:chExt cx="9630" cy="2489"/>
                  </a:xfrm>
                </p:grpSpPr>
                <p:sp>
                  <p:nvSpPr>
                    <p:cNvPr id="58" name="文本框 57">
                      <a:extLst>
                        <a:ext uri="{FF2B5EF4-FFF2-40B4-BE49-F238E27FC236}">
                          <a16:creationId xmlns:a16="http://schemas.microsoft.com/office/drawing/2014/main" id="{BEAF9709-6646-0A6E-67C7-D377F2AA4F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85" y="4858"/>
                      <a:ext cx="7444" cy="2489"/>
                    </a:xfrm>
                    <a:prstGeom prst="rect">
                      <a:avLst/>
                    </a:prstGeom>
                    <a:noFill/>
                    <a:ln w="28575" cmpd="dbl">
                      <a:solidFill>
                        <a:srgbClr val="F18870">
                          <a:lumMod val="75000"/>
                        </a:srgbClr>
                      </a:solidFill>
                      <a:prstDash val="sysDot"/>
                    </a:ln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</a:endParaRPr>
                    </a:p>
                  </p:txBody>
                </p:sp>
                <p:grpSp>
                  <p:nvGrpSpPr>
                    <p:cNvPr id="59" name="组合 58">
                      <a:extLst>
                        <a:ext uri="{FF2B5EF4-FFF2-40B4-BE49-F238E27FC236}">
                          <a16:creationId xmlns:a16="http://schemas.microsoft.com/office/drawing/2014/main" id="{60303875-A632-0174-749F-45F29F357B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99" y="5038"/>
                      <a:ext cx="9502" cy="2091"/>
                      <a:chOff x="2899" y="5038"/>
                      <a:chExt cx="9502" cy="2091"/>
                    </a:xfrm>
                  </p:grpSpPr>
                  <p:sp>
                    <p:nvSpPr>
                      <p:cNvPr id="60" name="右箭头 90">
                        <a:extLst>
                          <a:ext uri="{FF2B5EF4-FFF2-40B4-BE49-F238E27FC236}">
                            <a16:creationId xmlns:a16="http://schemas.microsoft.com/office/drawing/2014/main" id="{CF93544B-8C56-F561-C991-3A7C6A63EB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14" y="6164"/>
                        <a:ext cx="393" cy="151"/>
                      </a:xfrm>
                      <a:prstGeom prst="rightArrow">
                        <a:avLst/>
                      </a:prstGeom>
                      <a:solidFill>
                        <a:srgbClr val="EC5F74">
                          <a:lumMod val="75000"/>
                        </a:srgbClr>
                      </a:solidFill>
                      <a:ln w="12700" cap="flat" cmpd="sng" algn="ctr">
                        <a:solidFill>
                          <a:srgbClr val="AB2A39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61" name="组合 60">
                        <a:extLst>
                          <a:ext uri="{FF2B5EF4-FFF2-40B4-BE49-F238E27FC236}">
                            <a16:creationId xmlns:a16="http://schemas.microsoft.com/office/drawing/2014/main" id="{C1DFAB11-9E76-35D3-DE76-2E4802835C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99" y="5038"/>
                        <a:ext cx="9502" cy="2091"/>
                        <a:chOff x="2899" y="5038"/>
                        <a:chExt cx="9502" cy="2091"/>
                      </a:xfrm>
                    </p:grpSpPr>
                    <p:grpSp>
                      <p:nvGrpSpPr>
                        <p:cNvPr id="62" name="组合 61">
                          <a:extLst>
                            <a:ext uri="{FF2B5EF4-FFF2-40B4-BE49-F238E27FC236}">
                              <a16:creationId xmlns:a16="http://schemas.microsoft.com/office/drawing/2014/main" id="{70AB5209-8DD6-4D5F-3C8B-F9AC4C80E21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99" y="5038"/>
                          <a:ext cx="9502" cy="2091"/>
                          <a:chOff x="-179" y="5126"/>
                          <a:chExt cx="9502" cy="2091"/>
                        </a:xfrm>
                        <a:noFill/>
                      </p:grpSpPr>
                      <p:grpSp>
                        <p:nvGrpSpPr>
                          <p:cNvPr id="64" name="组合 63">
                            <a:extLst>
                              <a:ext uri="{FF2B5EF4-FFF2-40B4-BE49-F238E27FC236}">
                                <a16:creationId xmlns:a16="http://schemas.microsoft.com/office/drawing/2014/main" id="{CD61B48E-6990-6013-D14E-E0682828A37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64" y="5126"/>
                            <a:ext cx="3188" cy="2091"/>
                            <a:chOff x="7402" y="2616"/>
                            <a:chExt cx="3225" cy="2279"/>
                          </a:xfrm>
                          <a:grpFill/>
                        </p:grpSpPr>
                        <p:sp>
                          <p:nvSpPr>
                            <p:cNvPr id="72" name="圆角矩形 161">
                              <a:extLst>
                                <a:ext uri="{FF2B5EF4-FFF2-40B4-BE49-F238E27FC236}">
                                  <a16:creationId xmlns:a16="http://schemas.microsoft.com/office/drawing/2014/main" id="{49FEE265-B3A5-C16D-0DBE-21C9C80E635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0800000">
                              <a:off x="7402" y="2616"/>
                              <a:ext cx="3225" cy="2279"/>
                            </a:xfrm>
                            <a:prstGeom prst="roundRect">
                              <a:avLst>
                                <a:gd name="adj" fmla="val 7596"/>
                              </a:avLst>
                            </a:prstGeom>
                            <a:grpFill/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miter lim="800000"/>
                            </a:ln>
                            <a:effectLst>
                              <a:outerShdw blurRad="50800" dist="38100" dir="8100000" algn="tr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p:spPr>
                          <p:txBody>
  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  <a:noAutofit/>
                            </a:bodyPr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zh-CN" altLang="en-US" sz="135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>
                                  <a:glow rad="63500">
                                    <a:srgbClr val="58B6E5">
                                      <a:satMod val="175000"/>
                                      <a:alpha val="40000"/>
                                    </a:srgbClr>
                                  </a:glow>
                                </a:effectLst>
                                <a:uLnTx/>
                                <a:uFillTx/>
                                <a:latin typeface="Arial"/>
                                <a:ea typeface="微软雅黑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73" name="PA_文本框 4">
                              <a:extLst>
                                <a:ext uri="{FF2B5EF4-FFF2-40B4-BE49-F238E27FC236}">
                                  <a16:creationId xmlns:a16="http://schemas.microsoft.com/office/drawing/2014/main" id="{099E178C-16B7-15B1-7D1E-B464871E06D3}"/>
                                </a:ext>
                              </a:extLst>
                            </p:cNvPr>
                            <p:cNvSpPr txBox="1"/>
                            <p:nvPr>
                              <p:custDataLst>
                                <p:tags r:id="rId4"/>
                              </p:custDataLst>
                            </p:nvPr>
                          </p:nvSpPr>
                          <p:spPr>
                            <a:xfrm>
                              <a:off x="7509" y="2815"/>
                              <a:ext cx="2992" cy="496"/>
                            </a:xfrm>
                            <a:prstGeom prst="rect">
                              <a:avLst/>
                            </a:prstGeom>
                            <a:grpFill/>
                          </p:spPr>
                          <p:txBody>
                            <a:bodyPr wrap="square" rtlCol="0">
                              <a:noAutofit/>
                            </a:bodyPr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lang="en-US" altLang="zh-CN" sz="1100" dirty="0">
                                  <a:solidFill>
                                    <a:srgbClr val="666666"/>
                                  </a:solidFill>
                                  <a:latin typeface="Raleway" panose="020F0502020204030204" pitchFamily="2" charset="0"/>
                                  <a:sym typeface="+mn-ea"/>
                                </a:rPr>
                                <a:t>Use k-means Clustering</a:t>
                              </a:r>
                              <a:endParaRPr lang="zh-CN" altLang="en-US" sz="1100" dirty="0">
                                <a:solidFill>
                                  <a:srgbClr val="666666"/>
                                </a:solidFill>
                                <a:latin typeface="Raleway" panose="020F0502020204030204" pitchFamily="2" charset="0"/>
                                <a:sym typeface="+mn-lt"/>
                              </a:endParaRPr>
                            </a:p>
                          </p:txBody>
                        </p:sp>
                        <p:pic>
                          <p:nvPicPr>
                            <p:cNvPr id="74" name="图片 73" descr="C:\Users\han\Pictures\Screenshots\屏幕截图 2024-06-07 101954.png屏幕截图 2024-06-07 101954">
                              <a:extLst>
                                <a:ext uri="{FF2B5EF4-FFF2-40B4-BE49-F238E27FC236}">
                                  <a16:creationId xmlns:a16="http://schemas.microsoft.com/office/drawing/2014/main" id="{937144D5-7DFF-979F-CC2B-63A9DDDF5AA3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7"/>
                            <a:srcRect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821" y="3305"/>
                              <a:ext cx="2367" cy="1432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ysClr val="windowText" lastClr="000000"/>
                              </a:solidFill>
                            </a:ln>
                          </p:spPr>
                        </p:pic>
                      </p:grpSp>
                      <p:grpSp>
                        <p:nvGrpSpPr>
                          <p:cNvPr id="65" name="组合 64">
                            <a:extLst>
                              <a:ext uri="{FF2B5EF4-FFF2-40B4-BE49-F238E27FC236}">
                                <a16:creationId xmlns:a16="http://schemas.microsoft.com/office/drawing/2014/main" id="{5A051D0D-0DF8-D639-CE9C-7242B11B811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179" y="5126"/>
                            <a:ext cx="9502" cy="2062"/>
                            <a:chOff x="-178" y="4752"/>
                            <a:chExt cx="9422" cy="1299"/>
                          </a:xfrm>
                          <a:grpFill/>
                        </p:grpSpPr>
                        <p:grpSp>
                          <p:nvGrpSpPr>
                            <p:cNvPr id="66" name="组合 65">
                              <a:extLst>
                                <a:ext uri="{FF2B5EF4-FFF2-40B4-BE49-F238E27FC236}">
                                  <a16:creationId xmlns:a16="http://schemas.microsoft.com/office/drawing/2014/main" id="{687C2240-F046-72D8-1EDF-555D592EF24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5982" y="4752"/>
                              <a:ext cx="3262" cy="1299"/>
                              <a:chOff x="7354" y="2118"/>
                              <a:chExt cx="3292" cy="2061"/>
                            </a:xfrm>
                            <a:grpFill/>
                          </p:grpSpPr>
                          <p:sp>
                            <p:nvSpPr>
                              <p:cNvPr id="70" name="圆角矩形 34">
                                <a:extLst>
                                  <a:ext uri="{FF2B5EF4-FFF2-40B4-BE49-F238E27FC236}">
                                    <a16:creationId xmlns:a16="http://schemas.microsoft.com/office/drawing/2014/main" id="{F76C7C89-BDC8-A452-0226-E1693E55E70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0800000">
                                <a:off x="7402" y="2118"/>
                                <a:ext cx="3225" cy="2061"/>
                              </a:xfrm>
                              <a:prstGeom prst="roundRect">
                                <a:avLst>
                                  <a:gd name="adj" fmla="val 7596"/>
                                </a:avLst>
                              </a:prstGeom>
                              <a:grpFill/>
                              <a:ln w="6350" cap="flat" cmpd="sng" algn="ctr">
                                <a:solidFill>
                                  <a:sysClr val="windowText" lastClr="000000"/>
                                </a:solidFill>
                                <a:prstDash val="solid"/>
                                <a:miter lim="800000"/>
                              </a:ln>
                              <a:effectLst>
                                <a:outerShdw blurRad="50800" dist="38100" dir="8100000" algn="tr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p:spPr>
                            <p:txBody>
    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    <a:noAutofit/>
                              </a:bodyPr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zh-CN" altLang="en-US" sz="13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glow rad="63500">
                                      <a:srgbClr val="58B6E5">
                                        <a:satMod val="175000"/>
                                        <a:alpha val="40000"/>
                                      </a:srgbClr>
                                    </a:glow>
                                  </a:effectLst>
                                  <a:uLnTx/>
                                  <a:uFillTx/>
                                  <a:latin typeface="Arial"/>
                                  <a:ea typeface="微软雅黑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71" name="PA_文本框 4">
                                <a:extLst>
                                  <a:ext uri="{FF2B5EF4-FFF2-40B4-BE49-F238E27FC236}">
                                    <a16:creationId xmlns:a16="http://schemas.microsoft.com/office/drawing/2014/main" id="{0EE002FB-D234-7AE4-5F59-0C202DB2574E}"/>
                                  </a:ext>
                                </a:extLst>
                              </p:cNvPr>
                              <p:cNvSpPr txBox="1"/>
                              <p:nvPr>
                                <p:custDataLst>
                                  <p:tags r:id="rId3"/>
                                </p:custDataLst>
                              </p:nvPr>
                            </p:nvSpPr>
                            <p:spPr>
                              <a:xfrm>
                                <a:off x="7354" y="2515"/>
                                <a:ext cx="3292" cy="392"/>
                              </a:xfrm>
                              <a:prstGeom prst="rect">
                                <a:avLst/>
                              </a:prstGeom>
                              <a:grp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lang="en-US" altLang="zh-CN" sz="1200" dirty="0">
                                    <a:solidFill>
                                      <a:srgbClr val="666666"/>
                                    </a:solidFill>
                                    <a:latin typeface="Raleway" panose="020F0502020204030204" pitchFamily="2" charset="0"/>
                                    <a:sym typeface="+mn-ea"/>
                                  </a:rPr>
                                  <a:t>anomaly score </a:t>
                                </a:r>
                                <a:r>
                                  <a:rPr lang="en-US" altLang="zh-CN" sz="1200" i="1" dirty="0">
                                    <a:solidFill>
                                      <a:srgbClr val="666666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  <a:sym typeface="+mn-ea"/>
                                  </a:rPr>
                                  <a:t>d</a:t>
                                </a:r>
                                <a:r>
                                  <a:rPr lang="en-US" altLang="zh-CN" sz="1200" dirty="0">
                                    <a:solidFill>
                                      <a:srgbClr val="666666"/>
                                    </a:solidFill>
                                    <a:latin typeface="Raleway" panose="020F0502020204030204" pitchFamily="2" charset="0"/>
                                    <a:sym typeface="+mn-ea"/>
                                  </a:rPr>
                                  <a:t>  for </a:t>
                                </a:r>
                                <a:r>
                                  <a:rPr lang="en-US" altLang="zh-CN" sz="1200" dirty="0" err="1">
                                    <a:solidFill>
                                      <a:srgbClr val="666666"/>
                                    </a:solidFill>
                                    <a:latin typeface="Raleway" panose="020F0502020204030204" pitchFamily="2" charset="0"/>
                                    <a:sym typeface="+mn-ea"/>
                                  </a:rPr>
                                  <a:t>aQGC</a:t>
                                </a:r>
                                <a:endParaRPr lang="zh-CN" altLang="en-US" sz="1200" dirty="0">
                                  <a:solidFill>
                                    <a:srgbClr val="666666"/>
                                  </a:solidFill>
                                  <a:latin typeface="Raleway" panose="020F0502020204030204" pitchFamily="2" charset="0"/>
                                  <a:sym typeface="+mn-lt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67" name="组合 66">
                              <a:extLst>
                                <a:ext uri="{FF2B5EF4-FFF2-40B4-BE49-F238E27FC236}">
                                  <a16:creationId xmlns:a16="http://schemas.microsoft.com/office/drawing/2014/main" id="{3A6C432B-E4A6-A3B9-9818-187A6928B87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178" y="4903"/>
                              <a:ext cx="1964" cy="247"/>
                              <a:chOff x="-1118" y="4584"/>
                              <a:chExt cx="2219" cy="294"/>
                            </a:xfrm>
                            <a:grpFill/>
                          </p:grpSpPr>
                          <p:pic>
                            <p:nvPicPr>
                              <p:cNvPr id="68" name="图片 67">
                                <a:extLst>
                                  <a:ext uri="{FF2B5EF4-FFF2-40B4-BE49-F238E27FC236}">
                                    <a16:creationId xmlns:a16="http://schemas.microsoft.com/office/drawing/2014/main" id="{43D1C635-461F-1E0F-E0E2-030CCE4E17E5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8"/>
                              <a:srcRect r="5212" b="-156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345" y="4584"/>
                                <a:ext cx="1446" cy="159"/>
                              </a:xfrm>
                              <a:prstGeom prst="rect">
                                <a:avLst/>
                              </a:prstGeom>
                              <a:grpFill/>
                            </p:spPr>
                          </p:pic>
                          <p:pic>
                            <p:nvPicPr>
                              <p:cNvPr id="69" name="图片 68" descr="屏幕截图 2024-06-06 132249">
                                <a:extLst>
                                  <a:ext uri="{FF2B5EF4-FFF2-40B4-BE49-F238E27FC236}">
                                    <a16:creationId xmlns:a16="http://schemas.microsoft.com/office/drawing/2014/main" id="{2B4C3685-0282-A2BF-03BC-FE5F2F6F625A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 rot="20520000">
                                <a:off x="-1118" y="4638"/>
                                <a:ext cx="736" cy="240"/>
                              </a:xfrm>
                              <a:prstGeom prst="rect">
                                <a:avLst/>
                              </a:prstGeom>
                              <a:grpFill/>
                            </p:spPr>
                          </p:pic>
                        </p:grpSp>
                      </p:grpSp>
                    </p:grpSp>
                    <p:pic>
                      <p:nvPicPr>
                        <p:cNvPr id="63" name="图片 62">
                          <a:extLst>
                            <a:ext uri="{FF2B5EF4-FFF2-40B4-BE49-F238E27FC236}">
                              <a16:creationId xmlns:a16="http://schemas.microsoft.com/office/drawing/2014/main" id="{D4EAFEF8-5F5E-7A6F-ECD8-27E2A7895C3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24" y="5894"/>
                          <a:ext cx="2782" cy="691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</p:grpSp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5AF19021-4384-0DE1-03C1-25CB3B928462}"/>
                    </a:ext>
                  </a:extLst>
                </p:cNvPr>
                <p:cNvGrpSpPr/>
                <p:nvPr/>
              </p:nvGrpSpPr>
              <p:grpSpPr>
                <a:xfrm>
                  <a:off x="1338" y="3666"/>
                  <a:ext cx="9290" cy="4427"/>
                  <a:chOff x="1338" y="3666"/>
                  <a:chExt cx="9290" cy="4427"/>
                </a:xfrm>
              </p:grpSpPr>
              <p:grpSp>
                <p:nvGrpSpPr>
                  <p:cNvPr id="40" name="组合 39">
                    <a:extLst>
                      <a:ext uri="{FF2B5EF4-FFF2-40B4-BE49-F238E27FC236}">
                        <a16:creationId xmlns:a16="http://schemas.microsoft.com/office/drawing/2014/main" id="{E44FA4D8-E078-0671-6A77-0020349D0A85}"/>
                      </a:ext>
                    </a:extLst>
                  </p:cNvPr>
                  <p:cNvGrpSpPr/>
                  <p:nvPr/>
                </p:nvGrpSpPr>
                <p:grpSpPr>
                  <a:xfrm>
                    <a:off x="1338" y="3666"/>
                    <a:ext cx="3747" cy="2904"/>
                    <a:chOff x="1360" y="4837"/>
                    <a:chExt cx="3747" cy="2904"/>
                  </a:xfrm>
                </p:grpSpPr>
                <p:sp>
                  <p:nvSpPr>
                    <p:cNvPr id="54" name="文本框 53">
                      <a:extLst>
                        <a:ext uri="{FF2B5EF4-FFF2-40B4-BE49-F238E27FC236}">
                          <a16:creationId xmlns:a16="http://schemas.microsoft.com/office/drawing/2014/main" id="{87E32035-2460-ADED-C930-4988BF346E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60" y="4837"/>
                      <a:ext cx="3747" cy="2904"/>
                    </a:xfrm>
                    <a:prstGeom prst="rect">
                      <a:avLst/>
                    </a:prstGeom>
                    <a:noFill/>
                    <a:ln w="28575" cmpd="dbl">
                      <a:solidFill>
                        <a:srgbClr val="F18870">
                          <a:lumMod val="75000"/>
                        </a:srgbClr>
                      </a:solidFill>
                      <a:prstDash val="sysDot"/>
                    </a:ln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</a:endParaRPr>
                    </a:p>
                  </p:txBody>
                </p:sp>
                <p:pic>
                  <p:nvPicPr>
                    <p:cNvPr id="55" name="图片 54">
                      <a:extLst>
                        <a:ext uri="{FF2B5EF4-FFF2-40B4-BE49-F238E27FC236}">
                          <a16:creationId xmlns:a16="http://schemas.microsoft.com/office/drawing/2014/main" id="{DF185F85-B379-2C92-1705-156A45A0BA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1437" y="4925"/>
                      <a:ext cx="3611" cy="2776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" name="组合 40">
                    <a:extLst>
                      <a:ext uri="{FF2B5EF4-FFF2-40B4-BE49-F238E27FC236}">
                        <a16:creationId xmlns:a16="http://schemas.microsoft.com/office/drawing/2014/main" id="{E235D6FE-F6C8-62EF-6311-97B0130C688C}"/>
                      </a:ext>
                    </a:extLst>
                  </p:cNvPr>
                  <p:cNvGrpSpPr/>
                  <p:nvPr/>
                </p:nvGrpSpPr>
                <p:grpSpPr>
                  <a:xfrm>
                    <a:off x="7404" y="6072"/>
                    <a:ext cx="3224" cy="2021"/>
                    <a:chOff x="7544" y="5839"/>
                    <a:chExt cx="3224" cy="2021"/>
                  </a:xfrm>
                </p:grpSpPr>
                <p:grpSp>
                  <p:nvGrpSpPr>
                    <p:cNvPr id="42" name="组合 41">
                      <a:extLst>
                        <a:ext uri="{FF2B5EF4-FFF2-40B4-BE49-F238E27FC236}">
                          <a16:creationId xmlns:a16="http://schemas.microsoft.com/office/drawing/2014/main" id="{529B6172-6AD4-A1B3-86C7-FED6CD351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44" y="5839"/>
                      <a:ext cx="3224" cy="2021"/>
                      <a:chOff x="9009" y="7865"/>
                      <a:chExt cx="3224" cy="2021"/>
                    </a:xfrm>
                  </p:grpSpPr>
                  <p:grpSp>
                    <p:nvGrpSpPr>
                      <p:cNvPr id="44" name="组合 43">
                        <a:extLst>
                          <a:ext uri="{FF2B5EF4-FFF2-40B4-BE49-F238E27FC236}">
                            <a16:creationId xmlns:a16="http://schemas.microsoft.com/office/drawing/2014/main" id="{A3DB7C55-C962-85D4-D0CD-60E33AE6826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09" y="7865"/>
                        <a:ext cx="3224" cy="2021"/>
                        <a:chOff x="13890" y="5073"/>
                        <a:chExt cx="3195" cy="2034"/>
                      </a:xfrm>
                      <a:noFill/>
                    </p:grpSpPr>
                    <p:grpSp>
                      <p:nvGrpSpPr>
                        <p:cNvPr id="46" name="组合 45">
                          <a:extLst>
                            <a:ext uri="{FF2B5EF4-FFF2-40B4-BE49-F238E27FC236}">
                              <a16:creationId xmlns:a16="http://schemas.microsoft.com/office/drawing/2014/main" id="{D46473CD-5226-527A-4892-36A9A3DE225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890" y="5073"/>
                          <a:ext cx="3195" cy="2034"/>
                          <a:chOff x="13890" y="5073"/>
                          <a:chExt cx="3195" cy="2034"/>
                        </a:xfrm>
                        <a:grpFill/>
                      </p:grpSpPr>
                      <p:grpSp>
                        <p:nvGrpSpPr>
                          <p:cNvPr id="48" name="组合 47">
                            <a:extLst>
                              <a:ext uri="{FF2B5EF4-FFF2-40B4-BE49-F238E27FC236}">
                                <a16:creationId xmlns:a16="http://schemas.microsoft.com/office/drawing/2014/main" id="{6D2EDCC6-5B92-E31E-37CA-E51545EA700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890" y="5073"/>
                            <a:ext cx="3195" cy="2034"/>
                            <a:chOff x="1407" y="5137"/>
                            <a:chExt cx="3225" cy="3228"/>
                          </a:xfrm>
                          <a:grpFill/>
                        </p:grpSpPr>
                        <p:grpSp>
                          <p:nvGrpSpPr>
                            <p:cNvPr id="50" name="组合 49">
                              <a:extLst>
                                <a:ext uri="{FF2B5EF4-FFF2-40B4-BE49-F238E27FC236}">
                                  <a16:creationId xmlns:a16="http://schemas.microsoft.com/office/drawing/2014/main" id="{A8017B5B-6AE6-872F-3BF6-970CCCDE7A7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407" y="5137"/>
                              <a:ext cx="3225" cy="3228"/>
                              <a:chOff x="7536" y="2616"/>
                              <a:chExt cx="3225" cy="3228"/>
                            </a:xfrm>
                            <a:grpFill/>
                          </p:grpSpPr>
                          <p:sp>
                            <p:nvSpPr>
                              <p:cNvPr id="52" name="圆角矩形 56">
                                <a:extLst>
                                  <a:ext uri="{FF2B5EF4-FFF2-40B4-BE49-F238E27FC236}">
                                    <a16:creationId xmlns:a16="http://schemas.microsoft.com/office/drawing/2014/main" id="{570971A2-0019-F597-B59B-770ECBEC8DF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0800000">
                                <a:off x="7536" y="2616"/>
                                <a:ext cx="3225" cy="3228"/>
                              </a:xfrm>
                              <a:prstGeom prst="roundRect">
                                <a:avLst>
                                  <a:gd name="adj" fmla="val 7596"/>
                                </a:avLst>
                              </a:prstGeom>
                              <a:grpFill/>
                              <a:ln w="6350" cap="flat" cmpd="sng" algn="ctr">
                                <a:solidFill>
                                  <a:sysClr val="windowText" lastClr="000000"/>
                                </a:solidFill>
                                <a:prstDash val="solid"/>
                                <a:miter lim="800000"/>
                              </a:ln>
                              <a:effectLst>
                                <a:outerShdw blurRad="50800" dist="38100" dir="8100000" algn="tr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p:spPr>
                            <p:txBody>
            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            <a:noAutofit/>
                              </a:bodyPr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zh-CN" altLang="en-US" sz="13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glow rad="63500">
                                      <a:srgbClr val="58B6E5">
                                        <a:satMod val="175000"/>
                                        <a:alpha val="40000"/>
                                      </a:srgbClr>
                                    </a:glow>
                                  </a:effectLst>
                                  <a:uLnTx/>
                                  <a:uFillTx/>
                                  <a:latin typeface="Arial"/>
                                  <a:ea typeface="微软雅黑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" name="PA_文本框 4">
                                <a:extLst>
                                  <a:ext uri="{FF2B5EF4-FFF2-40B4-BE49-F238E27FC236}">
                                    <a16:creationId xmlns:a16="http://schemas.microsoft.com/office/drawing/2014/main" id="{32DA0096-3F8E-0813-B967-513F38477B2C}"/>
                                  </a:ext>
                                </a:extLst>
                              </p:cNvPr>
                              <p:cNvSpPr txBox="1"/>
                              <p:nvPr>
                                <p:custDataLst>
                                  <p:tags r:id="rId2"/>
                                </p:custDataLst>
                              </p:nvPr>
                            </p:nvSpPr>
                            <p:spPr>
                              <a:xfrm>
                                <a:off x="7710" y="2743"/>
                                <a:ext cx="2992" cy="626"/>
                              </a:xfrm>
                              <a:prstGeom prst="rect">
                                <a:avLst/>
                              </a:prstGeom>
                              <a:grp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lang="en-US" altLang="zh-CN" sz="1200" dirty="0">
                                    <a:solidFill>
                                      <a:srgbClr val="666666"/>
                                    </a:solidFill>
                                    <a:latin typeface="Raleway" panose="020F0502020204030204" pitchFamily="2" charset="0"/>
                                    <a:sym typeface="+mn-ea"/>
                                  </a:rPr>
                                  <a:t>Event Selection Strategy</a:t>
                                </a:r>
                                <a:endParaRPr lang="zh-CN" altLang="en-US" sz="1200" dirty="0">
                                  <a:solidFill>
                                    <a:srgbClr val="666666"/>
                                  </a:solidFill>
                                  <a:latin typeface="Raleway" panose="020F0502020204030204" pitchFamily="2" charset="0"/>
                                  <a:sym typeface="+mn-lt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1" name="PA_文本框 4">
                              <a:extLst>
                                <a:ext uri="{FF2B5EF4-FFF2-40B4-BE49-F238E27FC236}">
                                  <a16:creationId xmlns:a16="http://schemas.microsoft.com/office/drawing/2014/main" id="{0F2A356C-A3E4-59F5-67F3-A3A140796283}"/>
                                </a:ext>
                              </a:extLst>
                            </p:cNvPr>
                            <p:cNvSpPr txBox="1"/>
                            <p:nvPr>
                              <p:custDataLst>
                                <p:tags r:id="rId1"/>
                              </p:custDataLst>
                            </p:nvPr>
                          </p:nvSpPr>
                          <p:spPr>
                            <a:xfrm>
                              <a:off x="1581" y="7475"/>
                              <a:ext cx="2629" cy="699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</p:spPr>
                          <p:txBody>
                            <a:bodyPr wrap="square" rtlCol="0">
                              <a:noAutofit/>
                            </a:bodyPr>
                            <a:lstStyle/>
                            <a:p>
                              <a:pPr marL="0" marR="0" lvl="0" indent="0" algn="ctr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altLang="zh-CN" sz="1050" b="1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AB2A39"/>
                                </a:solidFill>
                                <a:effectLst/>
                                <a:uLnTx/>
                                <a:uFillTx/>
                                <a:latin typeface="Cambria" panose="02040503050406030204" pitchFamily="18" charset="0"/>
                                <a:ea typeface="Cambria" panose="02040503050406030204" pitchFamily="18" charset="0"/>
                                <a:cs typeface="Arial" panose="020B0604020202020204" pitchFamily="34" charset="0"/>
                                <a:sym typeface="+mn-lt"/>
                              </a:endParaRPr>
                            </a:p>
                          </p:txBody>
                        </p:sp>
                      </p:grpSp>
                      <p:pic>
                        <p:nvPicPr>
                          <p:cNvPr id="49" name="图片 48">
                            <a:extLst>
                              <a:ext uri="{FF2B5EF4-FFF2-40B4-BE49-F238E27FC236}">
                                <a16:creationId xmlns:a16="http://schemas.microsoft.com/office/drawing/2014/main" id="{7A48AC3C-F636-B003-CDAF-B26454B20C5C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15833" y="5767"/>
                            <a:ext cx="1065" cy="435"/>
                          </a:xfrm>
                          <a:prstGeom prst="rect">
                            <a:avLst/>
                          </a:prstGeom>
                          <a:grpFill/>
                        </p:spPr>
                      </p:pic>
                    </p:grpSp>
                    <p:pic>
                      <p:nvPicPr>
                        <p:cNvPr id="47" name="图片 46">
                          <a:extLst>
                            <a:ext uri="{FF2B5EF4-FFF2-40B4-BE49-F238E27FC236}">
                              <a16:creationId xmlns:a16="http://schemas.microsoft.com/office/drawing/2014/main" id="{D0463889-9EE7-CFC6-2DD4-F1067526761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4591" y="6635"/>
                          <a:ext cx="1706" cy="242"/>
                        </a:xfrm>
                        <a:prstGeom prst="rect">
                          <a:avLst/>
                        </a:prstGeom>
                        <a:grpFill/>
                      </p:spPr>
                    </p:pic>
                  </p:grpSp>
                  <p:graphicFrame>
                    <p:nvGraphicFramePr>
                      <p:cNvPr id="45" name="对象 4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A82279B-8A8D-7937-FBCA-29413C417FF8}"/>
                          </a:ext>
                        </a:extLst>
                      </p:cNvPr>
                      <p:cNvGraphicFramePr>
                        <a:graphicFrameLocks noChangeAspect="1"/>
                      </p:cNvGraphicFramePr>
                      <p:nvPr/>
                    </p:nvGraphicFramePr>
                    <p:xfrm>
                      <a:off x="9145" y="8364"/>
                      <a:ext cx="1433" cy="794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r:id="rId14" imgW="825500" imgH="457200" progId="Equation.KSEE3">
                              <p:embed/>
                            </p:oleObj>
                          </mc:Choice>
                          <mc:Fallback>
                            <p:oleObj r:id="rId14" imgW="825500" imgH="457200" progId="Equation.KSEE3">
                              <p:embed/>
                              <p:pic>
                                <p:nvPicPr>
                                  <p:cNvPr id="45" name="对象 44">
                                    <a:hlinkClick r:id="" action="ppaction://ole?verb=0"/>
                                    <a:extLst>
                                      <a:ext uri="{FF2B5EF4-FFF2-40B4-BE49-F238E27FC236}">
                                        <a16:creationId xmlns:a16="http://schemas.microsoft.com/office/drawing/2014/main" id="{BA82279B-8A8D-7937-FBCA-29413C417FF8}"/>
                                      </a:ext>
                                    </a:extLst>
                                  </p:cNvPr>
                                  <p:cNvPicPr/>
                                  <p:nvPr/>
                                </p:nvPicPr>
                                <p:blipFill>
                                  <a:blip r:embed="rId15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9145" y="8364"/>
                                    <a:ext cx="1433" cy="794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  <p:sp>
                  <p:nvSpPr>
                    <p:cNvPr id="43" name="右箭头 32">
                      <a:extLst>
                        <a:ext uri="{FF2B5EF4-FFF2-40B4-BE49-F238E27FC236}">
                          <a16:creationId xmlns:a16="http://schemas.microsoft.com/office/drawing/2014/main" id="{DD9AF9CF-91BB-E344-2FCA-64C399B33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13" y="6718"/>
                      <a:ext cx="393" cy="151"/>
                    </a:xfrm>
                    <a:prstGeom prst="rightArrow">
                      <a:avLst/>
                    </a:prstGeom>
                    <a:noFill/>
                    <a:ln w="12700" cap="flat" cmpd="sng" algn="ctr">
                      <a:solidFill>
                        <a:srgbClr val="AB2A39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83" name="灯片编号占位符 82">
            <a:extLst>
              <a:ext uri="{FF2B5EF4-FFF2-40B4-BE49-F238E27FC236}">
                <a16:creationId xmlns:a16="http://schemas.microsoft.com/office/drawing/2014/main" id="{5BCF2A68-FD70-A2C9-D1C3-C0908C98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B2E5693-C3A7-8EB3-70BF-F413023D02A8}"/>
              </a:ext>
            </a:extLst>
          </p:cNvPr>
          <p:cNvSpPr txBox="1">
            <a:spLocks/>
          </p:cNvSpPr>
          <p:nvPr/>
        </p:nvSpPr>
        <p:spPr>
          <a:xfrm>
            <a:off x="1998416" y="323862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K-Means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1536DBD-AD49-AFC7-5561-711E3DD4C725}"/>
              </a:ext>
            </a:extLst>
          </p:cNvPr>
          <p:cNvCxnSpPr/>
          <p:nvPr/>
        </p:nvCxnSpPr>
        <p:spPr>
          <a:xfrm>
            <a:off x="538046" y="918712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A6CA0079-0A41-16B2-8D3D-5EA09380BF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046" y="937819"/>
            <a:ext cx="4895512" cy="670618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24974B1-7D59-F267-2D9B-14FDC169E991}"/>
              </a:ext>
            </a:extLst>
          </p:cNvPr>
          <p:cNvSpPr txBox="1"/>
          <p:nvPr/>
        </p:nvSpPr>
        <p:spPr>
          <a:xfrm>
            <a:off x="8692810" y="962296"/>
            <a:ext cx="3060083" cy="377476"/>
          </a:xfrm>
          <a:prstGeom prst="rect">
            <a:avLst/>
          </a:prstGeom>
          <a:noFill/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1219139">
              <a:lnSpc>
                <a:spcPct val="150000"/>
              </a:lnSpc>
            </a:pP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Zhang,  Yang &amp; Guo,  EPJC (2024) 84:142</a:t>
            </a:r>
            <a:endParaRPr lang="en-SG" altLang="zh-CN" sz="1400" i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92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034CCF3-97DE-B675-A607-92837D58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041" y="1351017"/>
            <a:ext cx="3590925" cy="51435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68E51BD-72F4-D21D-B120-8376480CAB93}"/>
              </a:ext>
            </a:extLst>
          </p:cNvPr>
          <p:cNvGrpSpPr/>
          <p:nvPr/>
        </p:nvGrpSpPr>
        <p:grpSpPr>
          <a:xfrm>
            <a:off x="488441" y="1920372"/>
            <a:ext cx="11080366" cy="4531717"/>
            <a:chOff x="744" y="3818"/>
            <a:chExt cx="13265" cy="5507"/>
          </a:xfrm>
        </p:grpSpPr>
        <p:pic>
          <p:nvPicPr>
            <p:cNvPr id="30" name="图片 29" descr="C:\Users\han\Pictures\Screenshots\屏幕截图 2024-06-07 110738.png屏幕截图 2024-06-07 110738">
              <a:extLst>
                <a:ext uri="{FF2B5EF4-FFF2-40B4-BE49-F238E27FC236}">
                  <a16:creationId xmlns:a16="http://schemas.microsoft.com/office/drawing/2014/main" id="{A43E9F8F-194B-38B9-3FFC-513371B3C692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0" y="3859"/>
              <a:ext cx="7349" cy="52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3C79BA8-0F1E-3B2C-6FE1-18EDD254CCCB}"/>
                </a:ext>
              </a:extLst>
            </p:cNvPr>
            <p:cNvGrpSpPr/>
            <p:nvPr/>
          </p:nvGrpSpPr>
          <p:grpSpPr>
            <a:xfrm>
              <a:off x="744" y="3818"/>
              <a:ext cx="5899" cy="5507"/>
              <a:chOff x="744" y="3818"/>
              <a:chExt cx="5899" cy="5507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0CF75F94-DDA6-1AD3-1550-3E177BA9DFEC}"/>
                  </a:ext>
                </a:extLst>
              </p:cNvPr>
              <p:cNvGrpSpPr/>
              <p:nvPr/>
            </p:nvGrpSpPr>
            <p:grpSpPr>
              <a:xfrm>
                <a:off x="744" y="3818"/>
                <a:ext cx="5127" cy="5507"/>
                <a:chOff x="745" y="3713"/>
                <a:chExt cx="5127" cy="5507"/>
              </a:xfrm>
            </p:grpSpPr>
            <p:pic>
              <p:nvPicPr>
                <p:cNvPr id="20" name="图片 19">
                  <a:extLst>
                    <a:ext uri="{FF2B5EF4-FFF2-40B4-BE49-F238E27FC236}">
                      <a16:creationId xmlns:a16="http://schemas.microsoft.com/office/drawing/2014/main" id="{E8121783-2D83-DBA4-1017-0733F85A0E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07" y="3713"/>
                  <a:ext cx="5065" cy="545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31" name="图片 30">
                  <a:extLst>
                    <a:ext uri="{FF2B5EF4-FFF2-40B4-BE49-F238E27FC236}">
                      <a16:creationId xmlns:a16="http://schemas.microsoft.com/office/drawing/2014/main" id="{BD44A27A-4C32-C278-1478-A6BACC8320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45" y="3762"/>
                  <a:ext cx="5065" cy="545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pic>
            <p:nvPicPr>
              <p:cNvPr id="32" name="Picture 204" descr="arrow003">
                <a:extLst>
                  <a:ext uri="{FF2B5EF4-FFF2-40B4-BE49-F238E27FC236}">
                    <a16:creationId xmlns:a16="http://schemas.microsoft.com/office/drawing/2014/main" id="{31D98348-B5DE-0D80-B8CF-AA43A32874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prstClr val="black"/>
                  <a:srgbClr val="CC0000">
                    <a:tint val="45000"/>
                    <a:satMod val="400000"/>
                  </a:srgbClr>
                </a:duotone>
              </a:blip>
              <a:srcRect/>
              <a:stretch>
                <a:fillRect/>
              </a:stretch>
            </p:blipFill>
            <p:spPr bwMode="auto">
              <a:xfrm rot="10800000" flipH="1">
                <a:off x="5962" y="5779"/>
                <a:ext cx="681" cy="1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B7D1369D-9293-8192-B1C1-F7FEB5E08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436" y="1201258"/>
            <a:ext cx="3559175" cy="442595"/>
          </a:xfrm>
          <a:prstGeom prst="rect">
            <a:avLst/>
          </a:prstGeom>
        </p:spPr>
      </p:pic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C1C03E31-D5FA-3DCC-D1A8-65B76676A2D4}"/>
              </a:ext>
            </a:extLst>
          </p:cNvPr>
          <p:cNvCxnSpPr/>
          <p:nvPr/>
        </p:nvCxnSpPr>
        <p:spPr>
          <a:xfrm>
            <a:off x="538046" y="918712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标题 1">
            <a:extLst>
              <a:ext uri="{FF2B5EF4-FFF2-40B4-BE49-F238E27FC236}">
                <a16:creationId xmlns:a16="http://schemas.microsoft.com/office/drawing/2014/main" id="{5BD5048E-1F17-AADC-139B-D38F801854B3}"/>
              </a:ext>
            </a:extLst>
          </p:cNvPr>
          <p:cNvSpPr txBox="1">
            <a:spLocks/>
          </p:cNvSpPr>
          <p:nvPr/>
        </p:nvSpPr>
        <p:spPr>
          <a:xfrm>
            <a:off x="1998416" y="323862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K-Means</a:t>
            </a:r>
          </a:p>
        </p:txBody>
      </p:sp>
      <p:sp>
        <p:nvSpPr>
          <p:cNvPr id="41" name="灯片编号占位符 40">
            <a:extLst>
              <a:ext uri="{FF2B5EF4-FFF2-40B4-BE49-F238E27FC236}">
                <a16:creationId xmlns:a16="http://schemas.microsoft.com/office/drawing/2014/main" id="{560BCC7C-4C8E-7166-8817-D81EFCF0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966" y="632421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006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>
            <a:extLst>
              <a:ext uri="{FF2B5EF4-FFF2-40B4-BE49-F238E27FC236}">
                <a16:creationId xmlns:a16="http://schemas.microsoft.com/office/drawing/2014/main" id="{A0A24262-E7B9-ADF2-7B34-DE616086944E}"/>
              </a:ext>
            </a:extLst>
          </p:cNvPr>
          <p:cNvSpPr txBox="1">
            <a:spLocks/>
          </p:cNvSpPr>
          <p:nvPr/>
        </p:nvSpPr>
        <p:spPr>
          <a:xfrm>
            <a:off x="3071648" y="421269"/>
            <a:ext cx="6809587" cy="7859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Principal Component Analysis (PCA)</a:t>
            </a:r>
            <a:endParaRPr lang="zh-CN" altLang="en-US" sz="2800" dirty="0">
              <a:solidFill>
                <a:srgbClr val="CC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D80C8A7-5DE3-0005-EE54-5B048549B103}"/>
              </a:ext>
            </a:extLst>
          </p:cNvPr>
          <p:cNvCxnSpPr/>
          <p:nvPr/>
        </p:nvCxnSpPr>
        <p:spPr>
          <a:xfrm>
            <a:off x="488576" y="112464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972A8E62-7C22-D3CF-6622-DF49B1FF04D8}"/>
              </a:ext>
            </a:extLst>
          </p:cNvPr>
          <p:cNvSpPr txBox="1"/>
          <p:nvPr/>
        </p:nvSpPr>
        <p:spPr>
          <a:xfrm>
            <a:off x="3016684" y="5452191"/>
            <a:ext cx="6030388" cy="87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PCA is a technique for dimensionality reduction. 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PC capture the maximum variance in the data. </a:t>
            </a:r>
          </a:p>
        </p:txBody>
      </p:sp>
      <p:pic>
        <p:nvPicPr>
          <p:cNvPr id="5" name="Picture 2" descr="Principal Component Analysis (PCA) 101 - NumXL">
            <a:extLst>
              <a:ext uri="{FF2B5EF4-FFF2-40B4-BE49-F238E27FC236}">
                <a16:creationId xmlns:a16="http://schemas.microsoft.com/office/drawing/2014/main" id="{9BEC57AF-4C5A-9093-3CC8-38A8BC51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1490185"/>
            <a:ext cx="6687327" cy="3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416ACFAB-44F1-5B9C-EC25-6956BFC2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161" y="6326854"/>
            <a:ext cx="2743200" cy="365125"/>
          </a:xfrm>
        </p:spPr>
        <p:txBody>
          <a:bodyPr/>
          <a:lstStyle/>
          <a:p>
            <a:fld id="{B842DB25-D713-427D-9A8D-B6975E9604B6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6557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BA28B0-0D4D-08AD-D29D-C60C4468D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60" y="1287680"/>
            <a:ext cx="10515600" cy="5570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/>
              <a:t>1. Data preparation: z-score standardization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2. Divide Data in Train and Test</a:t>
            </a:r>
          </a:p>
          <a:p>
            <a:pPr marL="0" indent="0">
              <a:buNone/>
            </a:pPr>
            <a:r>
              <a:rPr lang="en-US" altLang="zh-CN" sz="2000" dirty="0"/>
              <a:t>3. Find the axis of principal component</a:t>
            </a:r>
          </a:p>
          <a:p>
            <a:pPr marL="0" indent="0">
              <a:buNone/>
            </a:pPr>
            <a:r>
              <a:rPr lang="en-US" altLang="zh-CN" sz="2000" dirty="0"/>
              <a:t>   (The eigen vector corresponds to the largest eigen value)</a:t>
            </a:r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4. Calculate |x| and p, and then d</a:t>
            </a:r>
            <a:endParaRPr lang="zh-CN" altLang="en-US" sz="2000" dirty="0"/>
          </a:p>
          <a:p>
            <a:pPr marL="0" indent="0">
              <a:buNone/>
            </a:pPr>
            <a:endParaRPr lang="en-US" altLang="zh-CN" sz="2000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4312328-CD50-9C92-656E-CFD4B249859C}"/>
              </a:ext>
            </a:extLst>
          </p:cNvPr>
          <p:cNvCxnSpPr/>
          <p:nvPr/>
        </p:nvCxnSpPr>
        <p:spPr>
          <a:xfrm>
            <a:off x="538046" y="108228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0BA4CF62-085A-3CAE-26EB-9C1BDB56A151}"/>
              </a:ext>
            </a:extLst>
          </p:cNvPr>
          <p:cNvSpPr txBox="1">
            <a:spLocks/>
          </p:cNvSpPr>
          <p:nvPr/>
        </p:nvSpPr>
        <p:spPr>
          <a:xfrm>
            <a:off x="2185944" y="338097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PCA AD</a:t>
            </a:r>
          </a:p>
        </p:txBody>
      </p:sp>
      <p:pic>
        <p:nvPicPr>
          <p:cNvPr id="9" name="图片 8" descr="\documentclass{article}&#10;\usepackage{amsmath}&#10;\usepackage{color}&#10;\pagestyle{empty}&#10;\begin{document}&#10;&#10;&#10;\begin{equation*}&#10;\begin{split}&#10;&amp;p=\vec{x}\cdot \vec{v}\\&#10;&amp;d=\sqrt{|x|^2-p^2}&#10;\end{split}&#10;\end{equation*}&#10;&#10;\end{document}" title="IguanaTex Bitmap Display">
            <a:extLst>
              <a:ext uri="{FF2B5EF4-FFF2-40B4-BE49-F238E27FC236}">
                <a16:creationId xmlns:a16="http://schemas.microsoft.com/office/drawing/2014/main" id="{743E424F-2E42-CF1F-BAB0-0EBE8A55DB4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02" y="5327241"/>
            <a:ext cx="1718600" cy="701788"/>
          </a:xfrm>
          <a:prstGeom prst="rect">
            <a:avLst/>
          </a:prstGeom>
        </p:spPr>
      </p:pic>
      <p:pic>
        <p:nvPicPr>
          <p:cNvPr id="10" name="图片 9" descr="\documentclass{article}&#10;\usepackage{amsmath}&#10;\usepackage{color}&#10;\pagestyle{empty}&#10;\begin{document}&#10;&#10;&#10;\begin{equation*}&#10;\begin{split}&#10;&amp;x'_i=\frac{x_i-\bar{x}_i}{\epsilon _i}&#10;\end{split}&#10;\end{equation*}&#10;&#10;\end{document}" title="IguanaTex Bitmap Display">
            <a:extLst>
              <a:ext uri="{FF2B5EF4-FFF2-40B4-BE49-F238E27FC236}">
                <a16:creationId xmlns:a16="http://schemas.microsoft.com/office/drawing/2014/main" id="{8F59A6DF-CAB5-A813-26E6-3155387130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02" y="1772023"/>
            <a:ext cx="1318095" cy="517191"/>
          </a:xfrm>
          <a:prstGeom prst="rect">
            <a:avLst/>
          </a:prstGeom>
        </p:spPr>
      </p:pic>
      <p:pic>
        <p:nvPicPr>
          <p:cNvPr id="11" name="图片 10" descr="\documentclass{article}&#10;\usepackage{amsmath}&#10;\usepackage{color}&#10;\pagestyle{empty}&#10;\begin{document}&#10;&#10;&#10;\begin{equation*}&#10;\begin{split}&#10;&amp;X=\left({\vec{x'}}^1,{\vec{x'}}^2,\ldots,{\vec{x'}}^N\right)\\&#10;&amp;C=XX^T\\&#10;\end{split}&#10;\end{equation*}&#10;&#10;\end{document}" title="IguanaTex Bitmap Display">
            <a:extLst>
              <a:ext uri="{FF2B5EF4-FFF2-40B4-BE49-F238E27FC236}">
                <a16:creationId xmlns:a16="http://schemas.microsoft.com/office/drawing/2014/main" id="{A1321F61-2873-8236-2006-4AC9639DDE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30" y="3893273"/>
            <a:ext cx="2087298" cy="651814"/>
          </a:xfrm>
          <a:prstGeom prst="rect">
            <a:avLst/>
          </a:prstGeom>
        </p:spPr>
      </p:pic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154083A8-79B5-49F1-90E2-93C255D1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D42A3F2-153F-43F8-4AEF-B1116E89C5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479"/>
          <a:stretch/>
        </p:blipFill>
        <p:spPr>
          <a:xfrm>
            <a:off x="4972050" y="5338053"/>
            <a:ext cx="6990519" cy="6801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23519B9-9F42-CD70-D672-FDDD22E9B2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8781" y="3800397"/>
            <a:ext cx="4898463" cy="9429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C22DB3C-0F5E-C923-1A20-02945CF359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2169" y="1676967"/>
            <a:ext cx="4757571" cy="119104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257FD09-A75C-EE27-3D13-1294AD4B6098}"/>
              </a:ext>
            </a:extLst>
          </p:cNvPr>
          <p:cNvSpPr txBox="1"/>
          <p:nvPr/>
        </p:nvSpPr>
        <p:spPr>
          <a:xfrm>
            <a:off x="714409" y="6149146"/>
            <a:ext cx="9428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 </a:t>
            </a:r>
            <a:r>
              <a:rPr lang="en-US" altLang="zh-CN" sz="2000" dirty="0"/>
              <a:t>: distance of a point to the axis of principal component of background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23072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C1C03E31-D5FA-3DCC-D1A8-65B76676A2D4}"/>
              </a:ext>
            </a:extLst>
          </p:cNvPr>
          <p:cNvCxnSpPr/>
          <p:nvPr/>
        </p:nvCxnSpPr>
        <p:spPr>
          <a:xfrm>
            <a:off x="538046" y="918712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标题 1">
            <a:extLst>
              <a:ext uri="{FF2B5EF4-FFF2-40B4-BE49-F238E27FC236}">
                <a16:creationId xmlns:a16="http://schemas.microsoft.com/office/drawing/2014/main" id="{5BD5048E-1F17-AADC-139B-D38F801854B3}"/>
              </a:ext>
            </a:extLst>
          </p:cNvPr>
          <p:cNvSpPr txBox="1">
            <a:spLocks/>
          </p:cNvSpPr>
          <p:nvPr/>
        </p:nvSpPr>
        <p:spPr>
          <a:xfrm>
            <a:off x="1998416" y="323862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PCA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C3F9110C-15D4-F5C5-D29B-61333E38B7D2}"/>
              </a:ext>
            </a:extLst>
          </p:cNvPr>
          <p:cNvSpPr txBox="1"/>
          <p:nvPr/>
        </p:nvSpPr>
        <p:spPr>
          <a:xfrm>
            <a:off x="8692810" y="974055"/>
            <a:ext cx="3060083" cy="377476"/>
          </a:xfrm>
          <a:prstGeom prst="rect">
            <a:avLst/>
          </a:prstGeom>
          <a:noFill/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1219139">
              <a:lnSpc>
                <a:spcPct val="150000"/>
              </a:lnSpc>
            </a:pP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Dong, Mao &amp; Yang,  EPJC (2024) 84:142</a:t>
            </a:r>
            <a:endParaRPr lang="en-SG" altLang="zh-CN" sz="1400" i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413BCDF-99F2-9FB1-1D2B-FE06C501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6" y="937819"/>
            <a:ext cx="4895512" cy="670618"/>
          </a:xfrm>
          <a:prstGeom prst="rect">
            <a:avLst/>
          </a:prstGeom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02E5C099-583D-E289-B198-26C5B0955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2C0C3D-F46C-0522-5552-F46D9807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23" y="2280395"/>
            <a:ext cx="4330677" cy="35072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C2F858-5481-508A-5A0B-CB5748C89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076" y="1513562"/>
            <a:ext cx="6253557" cy="25040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8F70A5-ECDF-3F3E-5D30-9A982AA32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076" y="4034014"/>
            <a:ext cx="6253557" cy="25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03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C1C03E31-D5FA-3DCC-D1A8-65B76676A2D4}"/>
              </a:ext>
            </a:extLst>
          </p:cNvPr>
          <p:cNvCxnSpPr/>
          <p:nvPr/>
        </p:nvCxnSpPr>
        <p:spPr>
          <a:xfrm>
            <a:off x="538046" y="918712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标题 1">
            <a:extLst>
              <a:ext uri="{FF2B5EF4-FFF2-40B4-BE49-F238E27FC236}">
                <a16:creationId xmlns:a16="http://schemas.microsoft.com/office/drawing/2014/main" id="{5BD5048E-1F17-AADC-139B-D38F801854B3}"/>
              </a:ext>
            </a:extLst>
          </p:cNvPr>
          <p:cNvSpPr txBox="1">
            <a:spLocks/>
          </p:cNvSpPr>
          <p:nvPr/>
        </p:nvSpPr>
        <p:spPr>
          <a:xfrm>
            <a:off x="1998416" y="323862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PCA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413BCDF-99F2-9FB1-1D2B-FE06C501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6" y="937819"/>
            <a:ext cx="4895512" cy="67061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6314F57-996A-A257-D565-2DB477568982}"/>
              </a:ext>
            </a:extLst>
          </p:cNvPr>
          <p:cNvGrpSpPr/>
          <p:nvPr/>
        </p:nvGrpSpPr>
        <p:grpSpPr>
          <a:xfrm>
            <a:off x="961646" y="1795191"/>
            <a:ext cx="10367645" cy="4619967"/>
            <a:chOff x="1729" y="1932"/>
            <a:chExt cx="15543" cy="731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8B09CEC-A4FC-DAF7-E3A8-70AADE8F5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2" y="2181"/>
              <a:ext cx="15360" cy="5685"/>
            </a:xfrm>
            <a:prstGeom prst="rect">
              <a:avLst/>
            </a:prstGeom>
          </p:spPr>
        </p:pic>
        <p:sp>
          <p:nvSpPr>
            <p:cNvPr id="8" name="圆角矩形 101">
              <a:extLst>
                <a:ext uri="{FF2B5EF4-FFF2-40B4-BE49-F238E27FC236}">
                  <a16:creationId xmlns:a16="http://schemas.microsoft.com/office/drawing/2014/main" id="{9C452C10-724E-9F54-1A45-C69DB346848A}"/>
                </a:ext>
              </a:extLst>
            </p:cNvPr>
            <p:cNvSpPr/>
            <p:nvPr/>
          </p:nvSpPr>
          <p:spPr>
            <a:xfrm>
              <a:off x="1729" y="1932"/>
              <a:ext cx="15543" cy="7313"/>
            </a:xfrm>
            <a:prstGeom prst="roundRect">
              <a:avLst>
                <a:gd name="adj" fmla="val 2154"/>
              </a:avLst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333BB37-0DA9-539A-AEAE-CD82EBE79F88}"/>
                  </a:ext>
                </a:extLst>
              </p:cNvPr>
              <p:cNvSpPr txBox="1"/>
              <p:nvPr/>
            </p:nvSpPr>
            <p:spPr>
              <a:xfrm>
                <a:off x="1359914" y="5543979"/>
                <a:ext cx="9870440" cy="34124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en-US" sz="160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</m:ctrlPr>
                      </m:radPr>
                      <m:deg/>
                      <m:e>
                        <m:r>
                          <a:rPr lang="en-US" altLang="zh-CN" sz="1600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  <a:sym typeface="+mn-ea"/>
                          </a:rPr>
                          <m:t>𝑠</m:t>
                        </m:r>
                      </m:e>
                    </m:rad>
                    <m:r>
                      <a:rPr lang="zh-CN" altLang="en-US" sz="1600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sym typeface="+mn-ea"/>
                      </a:rPr>
                      <m:t>=3</m:t>
                    </m:r>
                    <m:r>
                      <a:rPr lang="en-US" altLang="zh-CN" sz="1600" i="1" dirty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sym typeface="+mn-ea"/>
                      </a:rPr>
                      <m:t>,</m:t>
                    </m:r>
                    <m:r>
                      <a:rPr lang="zh-CN" altLang="en-US" sz="1600" i="1" dirty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sym typeface="+mn-ea"/>
                      </a:rPr>
                      <m:t> </m:t>
                    </m:r>
                    <m:r>
                      <a:rPr lang="zh-CN" altLang="en-US" sz="1600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sym typeface="+mn-ea"/>
                      </a:rPr>
                      <m:t>10</m:t>
                    </m:r>
                    <m:r>
                      <a:rPr lang="en-US" altLang="zh-CN" sz="1600" i="1" dirty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sym typeface="+mn-ea"/>
                      </a:rPr>
                      <m:t>, </m:t>
                    </m:r>
                    <m:r>
                      <a:rPr lang="zh-CN" altLang="en-US" sz="1600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sym typeface="+mn-ea"/>
                      </a:rPr>
                      <m:t>14</m:t>
                    </m:r>
                    <m:r>
                      <a:rPr lang="en-US" altLang="zh-CN" sz="1600" i="1" dirty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sym typeface="+mn-ea"/>
                      </a:rPr>
                      <m:t>, </m:t>
                    </m:r>
                    <m:r>
                      <a:rPr lang="zh-CN" altLang="en-US" sz="1600" i="1" dirty="0">
                        <a:solidFill>
                          <a:srgbClr val="666666"/>
                        </a:solidFill>
                        <a:latin typeface="Cambria Math" panose="02040503050406030204" pitchFamily="18" charset="0"/>
                        <a:sym typeface="+mn-ea"/>
                      </a:rPr>
                      <m:t>30 </m:t>
                    </m:r>
                  </m:oMath>
                </a14:m>
                <a:r>
                  <a:rPr lang="zh-CN" altLang="en-US" sz="1600" dirty="0">
                    <a:solidFill>
                      <a:srgbClr val="666666"/>
                    </a:solidFill>
                    <a:latin typeface="Raleway" panose="020F0502020204030204" pitchFamily="2" charset="0"/>
                    <a:sym typeface="+mn-ea"/>
                  </a:rPr>
                  <a:t>TeV，</a:t>
                </a:r>
                <a:r>
                  <a:rPr lang="en-US" altLang="zh-CN" sz="1600" dirty="0">
                    <a:solidFill>
                      <a:srgbClr val="666666"/>
                    </a:solidFill>
                    <a:latin typeface="Raleway" panose="020F0502020204030204" pitchFamily="2" charset="0"/>
                    <a:sym typeface="+mn-ea"/>
                  </a:rPr>
                  <a:t>constraints on the operator coefficients by </a:t>
                </a:r>
                <a:r>
                  <a:rPr lang="zh-CN" altLang="en-US" sz="1600" dirty="0">
                    <a:solidFill>
                      <a:srgbClr val="666666"/>
                    </a:solidFill>
                    <a:latin typeface="Raleway" panose="020F0502020204030204" pitchFamily="2" charset="0"/>
                    <a:sym typeface="+mn-ea"/>
                  </a:rPr>
                  <a:t>“KMAD”、“PCAAD” </a:t>
                </a:r>
                <a:r>
                  <a:rPr lang="en-US" altLang="zh-CN" sz="1600" dirty="0">
                    <a:solidFill>
                      <a:srgbClr val="666666"/>
                    </a:solidFill>
                    <a:latin typeface="Raleway" panose="020F0502020204030204" pitchFamily="2" charset="0"/>
                    <a:sym typeface="+mn-ea"/>
                  </a:rPr>
                  <a:t>and </a:t>
                </a:r>
                <a:r>
                  <a:rPr lang="zh-CN" altLang="en-US" sz="1600" dirty="0">
                    <a:solidFill>
                      <a:srgbClr val="666666"/>
                    </a:solidFill>
                    <a:latin typeface="Raleway" panose="020F0502020204030204" pitchFamily="2" charset="0"/>
                    <a:sym typeface="+mn-ea"/>
                  </a:rPr>
                  <a:t>“traditional” </a:t>
                </a:r>
                <a:endParaRPr lang="zh-CN" altLang="en-US" dirty="0">
                  <a:solidFill>
                    <a:srgbClr val="666666"/>
                  </a:solidFill>
                  <a:latin typeface="Raleway" panose="020F0502020204030204" pitchFamily="2" charset="0"/>
                  <a:sym typeface="+mn-ea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333BB37-0DA9-539A-AEAE-CD82EBE7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914" y="5543979"/>
                <a:ext cx="9870440" cy="341247"/>
              </a:xfrm>
              <a:prstGeom prst="rect">
                <a:avLst/>
              </a:prstGeom>
              <a:blipFill>
                <a:blip r:embed="rId4"/>
                <a:stretch>
                  <a:fillRect t="-5357" b="-23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02E5C099-583D-E289-B198-26C5B0955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7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4312328-CD50-9C92-656E-CFD4B249859C}"/>
              </a:ext>
            </a:extLst>
          </p:cNvPr>
          <p:cNvCxnSpPr/>
          <p:nvPr/>
        </p:nvCxnSpPr>
        <p:spPr>
          <a:xfrm>
            <a:off x="538046" y="108228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0BA4CF62-085A-3CAE-26EB-9C1BDB56A151}"/>
              </a:ext>
            </a:extLst>
          </p:cNvPr>
          <p:cNvSpPr txBox="1">
            <a:spLocks/>
          </p:cNvSpPr>
          <p:nvPr/>
        </p:nvSpPr>
        <p:spPr>
          <a:xfrm>
            <a:off x="1895268" y="352255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Vector Machine (SVM)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9244C17-0128-CBFF-387C-418C7EF0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79A028-A230-B28C-3737-A116EFED3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76" y="2227309"/>
            <a:ext cx="4569693" cy="44411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2BDC70E-567D-1CC9-25A8-A6FC40679131}"/>
              </a:ext>
            </a:extLst>
          </p:cNvPr>
          <p:cNvSpPr txBox="1"/>
          <p:nvPr/>
        </p:nvSpPr>
        <p:spPr>
          <a:xfrm>
            <a:off x="538046" y="1082285"/>
            <a:ext cx="11214846" cy="87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SVM: a generalized linear classifier for binary classification base on supervised learning. 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Basic idea: classify the data by solving the maximum margin hyperplane.</a:t>
            </a:r>
            <a:endParaRPr lang="zh-CN" altLang="en-US" dirty="0">
              <a:solidFill>
                <a:srgbClr val="666666"/>
              </a:solidFill>
              <a:latin typeface="Ralew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4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4312328-CD50-9C92-656E-CFD4B249859C}"/>
              </a:ext>
            </a:extLst>
          </p:cNvPr>
          <p:cNvCxnSpPr/>
          <p:nvPr/>
        </p:nvCxnSpPr>
        <p:spPr>
          <a:xfrm>
            <a:off x="538046" y="108228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0BA4CF62-085A-3CAE-26EB-9C1BDB56A151}"/>
              </a:ext>
            </a:extLst>
          </p:cNvPr>
          <p:cNvSpPr txBox="1">
            <a:spLocks/>
          </p:cNvSpPr>
          <p:nvPr/>
        </p:nvSpPr>
        <p:spPr>
          <a:xfrm>
            <a:off x="1895268" y="352255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Vector Machine (SVM)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9244C17-0128-CBFF-387C-418C7EF0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17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B8EDE9B-7628-C0AA-0A1D-1F31B48C7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1" y="1820304"/>
            <a:ext cx="7820167" cy="375817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51E2F9F-EB0D-0775-3CC2-D9F0E83C9ACF}"/>
              </a:ext>
            </a:extLst>
          </p:cNvPr>
          <p:cNvSpPr txBox="1"/>
          <p:nvPr/>
        </p:nvSpPr>
        <p:spPr>
          <a:xfrm>
            <a:off x="1195616" y="6283204"/>
            <a:ext cx="9899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0" dirty="0">
                <a:solidFill>
                  <a:srgbClr val="666666"/>
                </a:solidFill>
                <a:effectLst/>
                <a:latin typeface="Raleway" panose="020F0502020204030204" pitchFamily="2" charset="0"/>
              </a:rPr>
              <a:t> H </a:t>
            </a:r>
            <a:r>
              <a:rPr lang="en-US" altLang="zh-CN" b="0" i="0" dirty="0">
                <a:solidFill>
                  <a:srgbClr val="666666"/>
                </a:solidFill>
                <a:effectLst/>
                <a:latin typeface="Raleway" panose="020F0502020204030204" pitchFamily="2" charset="0"/>
              </a:rPr>
              <a:t>is the classification hyperplane and </a:t>
            </a:r>
            <a:r>
              <a:rPr lang="en-US" altLang="zh-CN" b="1" i="0" dirty="0">
                <a:solidFill>
                  <a:srgbClr val="666666"/>
                </a:solidFill>
                <a:effectLst/>
                <a:latin typeface="Raleway" panose="020F0502020204030204" pitchFamily="2" charset="0"/>
              </a:rPr>
              <a:t>M</a:t>
            </a:r>
            <a:r>
              <a:rPr lang="en-US" altLang="zh-CN" b="0" i="0" dirty="0">
                <a:solidFill>
                  <a:srgbClr val="666666"/>
                </a:solidFill>
                <a:effectLst/>
                <a:latin typeface="Raleway" panose="020F0502020204030204" pitchFamily="2" charset="0"/>
              </a:rPr>
              <a:t> is maximal margin</a:t>
            </a: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,           are </a:t>
            </a:r>
            <a:r>
              <a:rPr lang="en-US" altLang="zh-CN" b="0" i="0" dirty="0">
                <a:solidFill>
                  <a:srgbClr val="666666"/>
                </a:solidFill>
                <a:effectLst/>
                <a:latin typeface="Raleway" panose="020F0502020204030204" pitchFamily="2" charset="0"/>
              </a:rPr>
              <a:t>Support vectors.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3230D7F-0E31-4729-4B35-F8DDE47A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598" y="1831980"/>
            <a:ext cx="3697669" cy="36976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672C498-A386-52EF-3CD5-10BAE7ACDD75}"/>
              </a:ext>
            </a:extLst>
          </p:cNvPr>
          <p:cNvSpPr txBox="1"/>
          <p:nvPr/>
        </p:nvSpPr>
        <p:spPr>
          <a:xfrm>
            <a:off x="582696" y="5669193"/>
            <a:ext cx="3541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666666"/>
                </a:solidFill>
                <a:effectLst/>
                <a:latin typeface="Raleway" pitchFamily="2" charset="0"/>
              </a:rPr>
              <a:t>linearly separable (Hard Margin)</a:t>
            </a:r>
            <a:endParaRPr lang="zh-CN" altLang="en-US" dirty="0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6A8628C6-3F0C-E1BE-DC3A-F609007D9E5F}"/>
              </a:ext>
            </a:extLst>
          </p:cNvPr>
          <p:cNvSpPr/>
          <p:nvPr/>
        </p:nvSpPr>
        <p:spPr>
          <a:xfrm>
            <a:off x="8310898" y="6397101"/>
            <a:ext cx="109182" cy="138773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DB36B0A-A81F-8E9E-9107-7AB78802A172}"/>
              </a:ext>
            </a:extLst>
          </p:cNvPr>
          <p:cNvSpPr/>
          <p:nvPr/>
        </p:nvSpPr>
        <p:spPr>
          <a:xfrm>
            <a:off x="8034598" y="6408621"/>
            <a:ext cx="144342" cy="12835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352A87C-BDFE-CE0A-5FAB-B30ACB9C92FA}"/>
              </a:ext>
            </a:extLst>
          </p:cNvPr>
          <p:cNvSpPr txBox="1"/>
          <p:nvPr/>
        </p:nvSpPr>
        <p:spPr>
          <a:xfrm>
            <a:off x="4637121" y="5670921"/>
            <a:ext cx="3541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666666"/>
                </a:solidFill>
                <a:effectLst/>
                <a:latin typeface="Raleway" pitchFamily="2" charset="0"/>
              </a:rPr>
              <a:t>Linear separable (Soft Margin)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CBE533D-A658-C82B-8D00-3BCB2DADFD1F}"/>
              </a:ext>
            </a:extLst>
          </p:cNvPr>
          <p:cNvSpPr txBox="1"/>
          <p:nvPr/>
        </p:nvSpPr>
        <p:spPr>
          <a:xfrm>
            <a:off x="8557455" y="5664830"/>
            <a:ext cx="3340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666666"/>
                </a:solidFill>
                <a:effectLst/>
                <a:latin typeface="Raleway" pitchFamily="2" charset="0"/>
              </a:rPr>
              <a:t>Nonlinear SVM classification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5A2CFAC-68E3-5C45-467F-5B6FAB274AAD}"/>
              </a:ext>
            </a:extLst>
          </p:cNvPr>
          <p:cNvSpPr txBox="1"/>
          <p:nvPr/>
        </p:nvSpPr>
        <p:spPr>
          <a:xfrm>
            <a:off x="1330523" y="1260468"/>
            <a:ext cx="962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An SVM as a boundary setter, </a:t>
            </a:r>
            <a:r>
              <a:rPr lang="en-US" altLang="zh-CN" b="0" i="0" dirty="0">
                <a:solidFill>
                  <a:srgbClr val="1F2328"/>
                </a:solidFill>
                <a:effectLst/>
                <a:highlight>
                  <a:srgbClr val="FFFFFF"/>
                </a:highlight>
                <a:latin typeface="-apple-system"/>
              </a:rPr>
              <a:t> </a:t>
            </a: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support vectors influence the placement of the boundary </a:t>
            </a:r>
            <a:endParaRPr lang="zh-CN" altLang="en-US" dirty="0">
              <a:solidFill>
                <a:srgbClr val="666666"/>
              </a:solidFill>
              <a:latin typeface="Ralew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3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4312328-CD50-9C92-656E-CFD4B249859C}"/>
              </a:ext>
            </a:extLst>
          </p:cNvPr>
          <p:cNvCxnSpPr/>
          <p:nvPr/>
        </p:nvCxnSpPr>
        <p:spPr>
          <a:xfrm>
            <a:off x="538046" y="108228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标题 1">
            <a:extLst>
              <a:ext uri="{FF2B5EF4-FFF2-40B4-BE49-F238E27FC236}">
                <a16:creationId xmlns:a16="http://schemas.microsoft.com/office/drawing/2014/main" id="{0BA4CF62-085A-3CAE-26EB-9C1BDB56A151}"/>
              </a:ext>
            </a:extLst>
          </p:cNvPr>
          <p:cNvSpPr txBox="1">
            <a:spLocks/>
          </p:cNvSpPr>
          <p:nvPr/>
        </p:nvSpPr>
        <p:spPr>
          <a:xfrm>
            <a:off x="1895268" y="352255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Vector Machine (SVM)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9244C17-0128-CBFF-387C-418C7EF0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1624" y="6347345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18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2088658-773F-CB91-9D90-280D193C3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291" y="3822805"/>
            <a:ext cx="7482303" cy="2682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35D92C-C175-B10B-8D66-2AF898C0B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824" y="1224373"/>
            <a:ext cx="6039249" cy="2255624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C38C082-8E7F-30CC-1CB9-BF87CF580C63}"/>
              </a:ext>
            </a:extLst>
          </p:cNvPr>
          <p:cNvCxnSpPr>
            <a:cxnSpLocks/>
          </p:cNvCxnSpPr>
          <p:nvPr/>
        </p:nvCxnSpPr>
        <p:spPr>
          <a:xfrm>
            <a:off x="3942535" y="3608438"/>
            <a:ext cx="7833814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7764E026-00E3-F85A-C2C0-FC4283FBE6CD}"/>
              </a:ext>
            </a:extLst>
          </p:cNvPr>
          <p:cNvSpPr txBox="1"/>
          <p:nvPr/>
        </p:nvSpPr>
        <p:spPr>
          <a:xfrm>
            <a:off x="357888" y="3398403"/>
            <a:ext cx="3493098" cy="295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Solution: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By selecting a </a:t>
            </a:r>
            <a:r>
              <a:rPr lang="en-US" altLang="zh-CN" b="1" dirty="0">
                <a:solidFill>
                  <a:srgbClr val="666666"/>
                </a:solidFill>
                <a:latin typeface="Raleway" panose="020F0502020204030204" pitchFamily="2" charset="0"/>
              </a:rPr>
              <a:t>Kernel function</a:t>
            </a: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, low-dimensional nonlinear data is mapped to a high-dimensional space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construct the optimal classification hyperplane</a:t>
            </a:r>
            <a:endParaRPr lang="zh-CN" altLang="en-US" dirty="0">
              <a:solidFill>
                <a:srgbClr val="666666"/>
              </a:solidFill>
              <a:latin typeface="Raleway" panose="020F0502020204030204" pitchFamily="2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3DEE94E-FD79-831B-0786-B21874436CF3}"/>
              </a:ext>
            </a:extLst>
          </p:cNvPr>
          <p:cNvSpPr txBox="1"/>
          <p:nvPr/>
        </p:nvSpPr>
        <p:spPr>
          <a:xfrm>
            <a:off x="416254" y="1428878"/>
            <a:ext cx="3376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Raleway" panose="020F0502020204030204" pitchFamily="2" charset="0"/>
              </a:rPr>
              <a:t>What happens if the sample data is nonlinear? </a:t>
            </a:r>
            <a:endParaRPr lang="zh-CN" altLang="en-US" dirty="0">
              <a:solidFill>
                <a:srgbClr val="C00000"/>
              </a:solidFill>
              <a:latin typeface="Raleway" panose="020F0502020204030204" pitchFamily="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7C3B482-757D-85EE-CB7F-D4F78A3196F7}"/>
              </a:ext>
            </a:extLst>
          </p:cNvPr>
          <p:cNvSpPr txBox="1"/>
          <p:nvPr/>
        </p:nvSpPr>
        <p:spPr>
          <a:xfrm>
            <a:off x="416254" y="2135947"/>
            <a:ext cx="3036881" cy="87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Make the nonlinear data linearly separable</a:t>
            </a:r>
          </a:p>
        </p:txBody>
      </p:sp>
    </p:spTree>
    <p:extLst>
      <p:ext uri="{BB962C8B-B14F-4D97-AF65-F5344CB8AC3E}">
        <p14:creationId xmlns:p14="http://schemas.microsoft.com/office/powerpoint/2010/main" val="390037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6000BA9-66EE-742C-D5F6-E70E750435F0}"/>
              </a:ext>
            </a:extLst>
          </p:cNvPr>
          <p:cNvGrpSpPr/>
          <p:nvPr/>
        </p:nvGrpSpPr>
        <p:grpSpPr>
          <a:xfrm>
            <a:off x="1603331" y="1084763"/>
            <a:ext cx="8486384" cy="5636712"/>
            <a:chOff x="1089764" y="0"/>
            <a:chExt cx="9923666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84AB291-CF16-7ADB-BB3F-B6CB951A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8570" y="0"/>
              <a:ext cx="9834860" cy="6858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0E94389-7B23-18B4-F5E8-61F141EF07C6}"/>
                </a:ext>
              </a:extLst>
            </p:cNvPr>
            <p:cNvSpPr/>
            <p:nvPr/>
          </p:nvSpPr>
          <p:spPr>
            <a:xfrm>
              <a:off x="1089764" y="6356350"/>
              <a:ext cx="2943617" cy="501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FBA6665-3313-74DF-503D-9441A04A3C66}"/>
                </a:ext>
              </a:extLst>
            </p:cNvPr>
            <p:cNvSpPr/>
            <p:nvPr/>
          </p:nvSpPr>
          <p:spPr>
            <a:xfrm>
              <a:off x="7949852" y="6288087"/>
              <a:ext cx="2943617" cy="501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0D75FDC-8E45-6660-9C1B-36220BA7F049}"/>
              </a:ext>
            </a:extLst>
          </p:cNvPr>
          <p:cNvCxnSpPr/>
          <p:nvPr/>
        </p:nvCxnSpPr>
        <p:spPr>
          <a:xfrm>
            <a:off x="575624" y="952681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707C35AA-02C6-EF19-8E03-38F6216092B5}"/>
              </a:ext>
            </a:extLst>
          </p:cNvPr>
          <p:cNvSpPr txBox="1">
            <a:spLocks/>
          </p:cNvSpPr>
          <p:nvPr/>
        </p:nvSpPr>
        <p:spPr>
          <a:xfrm>
            <a:off x="3112510" y="312399"/>
            <a:ext cx="5831463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 learning in HEP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212C9D7-1F2D-22BB-9135-BA5D8534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346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4300" imgH="215900" progId="Equation.KSEE3">
                  <p:embed/>
                </p:oleObj>
              </mc:Choice>
              <mc:Fallback>
                <p:oleObj r:id="rId2" imgW="114300" imgH="215900" progId="Equation.KSEE3">
                  <p:embed/>
                  <p:pic>
                    <p:nvPicPr>
                      <p:cNvPr id="6" name="对象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5688603-5BB2-17D1-7DB3-7E336FC2E417}"/>
              </a:ext>
            </a:extLst>
          </p:cNvPr>
          <p:cNvCxnSpPr/>
          <p:nvPr/>
        </p:nvCxnSpPr>
        <p:spPr>
          <a:xfrm>
            <a:off x="538046" y="108228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标题 1">
            <a:extLst>
              <a:ext uri="{FF2B5EF4-FFF2-40B4-BE49-F238E27FC236}">
                <a16:creationId xmlns:a16="http://schemas.microsoft.com/office/drawing/2014/main" id="{7BA43FD2-2323-A4A7-8DC1-1F48A97ACA06}"/>
              </a:ext>
            </a:extLst>
          </p:cNvPr>
          <p:cNvSpPr txBox="1">
            <a:spLocks/>
          </p:cNvSpPr>
          <p:nvPr/>
        </p:nvSpPr>
        <p:spPr>
          <a:xfrm>
            <a:off x="1927006" y="446553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SVM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C2F654-4B65-D484-522C-1A442352A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46" y="1190952"/>
            <a:ext cx="4895512" cy="6706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37F8707-8D13-5DE4-6F41-C2210CAEB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61" y="2668295"/>
            <a:ext cx="4359910" cy="346138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6BE9ED1-AFFB-6E4B-F5D3-72C4D2A0B781}"/>
                  </a:ext>
                </a:extLst>
              </p:cNvPr>
              <p:cNvSpPr txBox="1"/>
              <p:nvPr/>
            </p:nvSpPr>
            <p:spPr>
              <a:xfrm>
                <a:off x="1415345" y="1778629"/>
                <a:ext cx="3382341" cy="764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grow m:val="on"/>
                              <m:supHide m:val="on"/>
                              <m:ctrlPr>
                                <a:rPr lang="en-US" altLang="zh-CN" sz="1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zh-CN" altLang="en-US" sz="1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CN" sz="1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zh-CN" altLang="en-US" sz="1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1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1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zh-CN" altLang="en-US" sz="18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altLang="zh-CN" sz="1800" b="1" i="0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altLang="zh-CN" sz="1800" b="1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1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1800" b="1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1800" b="1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zh-CN" sz="1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zh-CN" altLang="en-US" sz="1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  <m:r>
                        <a:rPr lang="en-US" altLang="zh-CN" sz="18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zh-CN" altLang="en-US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altLang="zh-CN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US" altLang="zh-CN" sz="18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CN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altLang="zh-CN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𝒕𝒉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6BE9ED1-AFFB-6E4B-F5D3-72C4D2A0B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345" y="1778629"/>
                <a:ext cx="3382341" cy="764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4E279FF9-76CB-2B78-0179-B28480048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3603" y="1640546"/>
            <a:ext cx="4334784" cy="499065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2D45268C-035C-FB9D-2CAE-7C964FDAD7CA}"/>
              </a:ext>
            </a:extLst>
          </p:cNvPr>
          <p:cNvSpPr txBox="1"/>
          <p:nvPr/>
        </p:nvSpPr>
        <p:spPr>
          <a:xfrm>
            <a:off x="8781013" y="1135674"/>
            <a:ext cx="3060083" cy="377476"/>
          </a:xfrm>
          <a:prstGeom prst="rect">
            <a:avLst/>
          </a:prstGeom>
          <a:noFill/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1219139">
              <a:lnSpc>
                <a:spcPct val="150000"/>
              </a:lnSpc>
            </a:pP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Zhang, Guo &amp; Yang,  </a:t>
            </a:r>
            <a:r>
              <a:rPr lang="en-US" altLang="zh-CN" sz="14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arXiv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: 2311.15280</a:t>
            </a:r>
            <a:endParaRPr lang="en-SG" altLang="zh-CN" sz="1400" i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87CE0FE-68B8-C960-F6F5-361E09F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6699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3">
            <a:extLst>
              <a:ext uri="{FF2B5EF4-FFF2-40B4-BE49-F238E27FC236}">
                <a16:creationId xmlns:a16="http://schemas.microsoft.com/office/drawing/2014/main" id="{6EF83624-56C2-550F-7749-B6B746F983B5}"/>
              </a:ext>
            </a:extLst>
          </p:cNvPr>
          <p:cNvSpPr txBox="1"/>
          <p:nvPr/>
        </p:nvSpPr>
        <p:spPr>
          <a:xfrm>
            <a:off x="3797352" y="1178508"/>
            <a:ext cx="4771390" cy="6294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rtlCol="0" anchor="ctr">
            <a:noAutofit/>
          </a:bodyPr>
          <a:lstStyle/>
          <a:p>
            <a:pPr marL="12700" algn="ctr"/>
            <a:r>
              <a:rPr sz="3000" b="1" spc="-35" dirty="0">
                <a:latin typeface="Aptos" panose="020B0004020202020204" pitchFamily="34" charset="0"/>
                <a:cs typeface="Arial"/>
              </a:rPr>
              <a:t>W</a:t>
            </a:r>
            <a:r>
              <a:rPr sz="3000" b="1" spc="-25" dirty="0">
                <a:latin typeface="Aptos" panose="020B0004020202020204" pitchFamily="34" charset="0"/>
                <a:cs typeface="Arial"/>
              </a:rPr>
              <a:t>h</a:t>
            </a:r>
            <a:r>
              <a:rPr sz="3000" b="1" spc="0" dirty="0">
                <a:latin typeface="Aptos" panose="020B0004020202020204" pitchFamily="34" charset="0"/>
                <a:cs typeface="Arial"/>
              </a:rPr>
              <a:t>y</a:t>
            </a:r>
            <a:r>
              <a:rPr sz="3000" b="1" spc="-5" dirty="0">
                <a:latin typeface="Aptos" panose="020B0004020202020204" pitchFamily="34" charset="0"/>
                <a:cs typeface="Arial"/>
              </a:rPr>
              <a:t> </a:t>
            </a:r>
            <a:r>
              <a:rPr sz="3000" b="1" spc="0" dirty="0">
                <a:latin typeface="Aptos" panose="020B0004020202020204" pitchFamily="34" charset="0"/>
                <a:cs typeface="Arial"/>
              </a:rPr>
              <a:t>a</a:t>
            </a:r>
            <a:r>
              <a:rPr sz="3000" b="1" spc="-25" dirty="0">
                <a:latin typeface="Aptos" panose="020B0004020202020204" pitchFamily="34" charset="0"/>
                <a:cs typeface="Arial"/>
              </a:rPr>
              <a:t>no</a:t>
            </a:r>
            <a:r>
              <a:rPr sz="3000" b="1" spc="0" dirty="0">
                <a:latin typeface="Aptos" panose="020B0004020202020204" pitchFamily="34" charset="0"/>
                <a:cs typeface="Arial"/>
              </a:rPr>
              <a:t>ma</a:t>
            </a:r>
            <a:r>
              <a:rPr sz="3000" b="1" spc="-10" dirty="0">
                <a:latin typeface="Aptos" panose="020B0004020202020204" pitchFamily="34" charset="0"/>
                <a:cs typeface="Arial"/>
              </a:rPr>
              <a:t>ly</a:t>
            </a:r>
            <a:r>
              <a:rPr sz="3000" b="1" spc="-5" dirty="0">
                <a:latin typeface="Aptos" panose="020B0004020202020204" pitchFamily="34" charset="0"/>
                <a:cs typeface="Arial"/>
              </a:rPr>
              <a:t> </a:t>
            </a:r>
            <a:r>
              <a:rPr sz="3000" b="1" spc="-25" dirty="0">
                <a:latin typeface="Aptos" panose="020B0004020202020204" pitchFamily="34" charset="0"/>
                <a:cs typeface="Arial"/>
              </a:rPr>
              <a:t>d</a:t>
            </a:r>
            <a:r>
              <a:rPr sz="3000" b="1" spc="0" dirty="0">
                <a:latin typeface="Aptos" panose="020B0004020202020204" pitchFamily="34" charset="0"/>
                <a:cs typeface="Arial"/>
              </a:rPr>
              <a:t>etec</a:t>
            </a:r>
            <a:r>
              <a:rPr sz="3000" b="1" spc="-10" dirty="0">
                <a:latin typeface="Aptos" panose="020B0004020202020204" pitchFamily="34" charset="0"/>
                <a:cs typeface="Arial"/>
              </a:rPr>
              <a:t>t</a:t>
            </a:r>
            <a:r>
              <a:rPr sz="3000" b="1" spc="-15" dirty="0">
                <a:latin typeface="Aptos" panose="020B0004020202020204" pitchFamily="34" charset="0"/>
                <a:cs typeface="Arial"/>
              </a:rPr>
              <a:t>i</a:t>
            </a:r>
            <a:r>
              <a:rPr sz="3000" b="1" spc="-25" dirty="0">
                <a:latin typeface="Aptos" panose="020B0004020202020204" pitchFamily="34" charset="0"/>
                <a:cs typeface="Arial"/>
              </a:rPr>
              <a:t>on</a:t>
            </a:r>
            <a:r>
              <a:rPr sz="3000" b="1" spc="-20" dirty="0">
                <a:latin typeface="Aptos" panose="020B0004020202020204" pitchFamily="34" charset="0"/>
                <a:cs typeface="Arial"/>
              </a:rPr>
              <a:t>?</a:t>
            </a:r>
            <a:endParaRPr sz="3000" dirty="0">
              <a:latin typeface="Aptos" panose="020B0004020202020204" pitchFamily="34" charset="0"/>
              <a:cs typeface="Arial"/>
            </a:endParaRPr>
          </a:p>
        </p:txBody>
      </p:sp>
      <p:sp>
        <p:nvSpPr>
          <p:cNvPr id="6" name="object 64">
            <a:extLst>
              <a:ext uri="{FF2B5EF4-FFF2-40B4-BE49-F238E27FC236}">
                <a16:creationId xmlns:a16="http://schemas.microsoft.com/office/drawing/2014/main" id="{2FFC3CB0-22F6-2214-93D2-5314699A1B0D}"/>
              </a:ext>
            </a:extLst>
          </p:cNvPr>
          <p:cNvSpPr/>
          <p:nvPr/>
        </p:nvSpPr>
        <p:spPr>
          <a:xfrm>
            <a:off x="659984" y="2078594"/>
            <a:ext cx="5030155" cy="4277756"/>
          </a:xfrm>
          <a:custGeom>
            <a:avLst/>
            <a:gdLst/>
            <a:ahLst/>
            <a:cxnLst/>
            <a:rect l="l" t="t" r="r" b="b"/>
            <a:pathLst>
              <a:path w="6007682" h="6723268">
                <a:moveTo>
                  <a:pt x="1331208" y="0"/>
                </a:moveTo>
                <a:lnTo>
                  <a:pt x="1019695" y="1761"/>
                </a:lnTo>
                <a:lnTo>
                  <a:pt x="932421" y="4175"/>
                </a:lnTo>
                <a:lnTo>
                  <a:pt x="891627" y="5944"/>
                </a:lnTo>
                <a:lnTo>
                  <a:pt x="852648" y="8154"/>
                </a:lnTo>
                <a:lnTo>
                  <a:pt x="779907" y="14091"/>
                </a:lnTo>
                <a:lnTo>
                  <a:pt x="713729" y="22376"/>
                </a:lnTo>
                <a:lnTo>
                  <a:pt x="653645" y="33402"/>
                </a:lnTo>
                <a:lnTo>
                  <a:pt x="599187" y="47558"/>
                </a:lnTo>
                <a:lnTo>
                  <a:pt x="516460" y="78247"/>
                </a:lnTo>
                <a:lnTo>
                  <a:pt x="451903" y="108417"/>
                </a:lnTo>
                <a:lnTo>
                  <a:pt x="390644" y="143886"/>
                </a:lnTo>
                <a:lnTo>
                  <a:pt x="332969" y="184368"/>
                </a:lnTo>
                <a:lnTo>
                  <a:pt x="279163" y="229577"/>
                </a:lnTo>
                <a:lnTo>
                  <a:pt x="229512" y="279228"/>
                </a:lnTo>
                <a:lnTo>
                  <a:pt x="184303" y="333034"/>
                </a:lnTo>
                <a:lnTo>
                  <a:pt x="143821" y="390709"/>
                </a:lnTo>
                <a:lnTo>
                  <a:pt x="108352" y="451968"/>
                </a:lnTo>
                <a:lnTo>
                  <a:pt x="78181" y="516525"/>
                </a:lnTo>
                <a:lnTo>
                  <a:pt x="55868" y="573987"/>
                </a:lnTo>
                <a:lnTo>
                  <a:pt x="39999" y="625808"/>
                </a:lnTo>
                <a:lnTo>
                  <a:pt x="27457" y="683020"/>
                </a:lnTo>
                <a:lnTo>
                  <a:pt x="17850" y="746093"/>
                </a:lnTo>
                <a:lnTo>
                  <a:pt x="10788" y="815494"/>
                </a:lnTo>
                <a:lnTo>
                  <a:pt x="5879" y="891692"/>
                </a:lnTo>
                <a:lnTo>
                  <a:pt x="4110" y="932487"/>
                </a:lnTo>
                <a:lnTo>
                  <a:pt x="2731" y="975157"/>
                </a:lnTo>
                <a:lnTo>
                  <a:pt x="1696" y="1019761"/>
                </a:lnTo>
                <a:lnTo>
                  <a:pt x="954" y="1066357"/>
                </a:lnTo>
                <a:lnTo>
                  <a:pt x="456" y="1115004"/>
                </a:lnTo>
                <a:lnTo>
                  <a:pt x="154" y="1165761"/>
                </a:lnTo>
                <a:lnTo>
                  <a:pt x="0" y="1218686"/>
                </a:lnTo>
                <a:lnTo>
                  <a:pt x="0" y="5504647"/>
                </a:lnTo>
                <a:lnTo>
                  <a:pt x="154" y="5557572"/>
                </a:lnTo>
                <a:lnTo>
                  <a:pt x="456" y="5608329"/>
                </a:lnTo>
                <a:lnTo>
                  <a:pt x="954" y="5656976"/>
                </a:lnTo>
                <a:lnTo>
                  <a:pt x="1696" y="5703572"/>
                </a:lnTo>
                <a:lnTo>
                  <a:pt x="2731" y="5748176"/>
                </a:lnTo>
                <a:lnTo>
                  <a:pt x="4110" y="5790846"/>
                </a:lnTo>
                <a:lnTo>
                  <a:pt x="5879" y="5831641"/>
                </a:lnTo>
                <a:lnTo>
                  <a:pt x="8089" y="5870619"/>
                </a:lnTo>
                <a:lnTo>
                  <a:pt x="14026" y="5943360"/>
                </a:lnTo>
                <a:lnTo>
                  <a:pt x="22311" y="6009538"/>
                </a:lnTo>
                <a:lnTo>
                  <a:pt x="33336" y="6069622"/>
                </a:lnTo>
                <a:lnTo>
                  <a:pt x="47493" y="6124080"/>
                </a:lnTo>
                <a:lnTo>
                  <a:pt x="65173" y="6173382"/>
                </a:lnTo>
                <a:lnTo>
                  <a:pt x="92586" y="6239480"/>
                </a:lnTo>
                <a:lnTo>
                  <a:pt x="125442" y="6302424"/>
                </a:lnTo>
                <a:lnTo>
                  <a:pt x="163453" y="6361927"/>
                </a:lnTo>
                <a:lnTo>
                  <a:pt x="206334" y="6417703"/>
                </a:lnTo>
                <a:lnTo>
                  <a:pt x="253800" y="6469467"/>
                </a:lnTo>
                <a:lnTo>
                  <a:pt x="305564" y="6516933"/>
                </a:lnTo>
                <a:lnTo>
                  <a:pt x="361340" y="6559814"/>
                </a:lnTo>
                <a:lnTo>
                  <a:pt x="420843" y="6597826"/>
                </a:lnTo>
                <a:lnTo>
                  <a:pt x="483787" y="6630681"/>
                </a:lnTo>
                <a:lnTo>
                  <a:pt x="573921" y="6667399"/>
                </a:lnTo>
                <a:lnTo>
                  <a:pt x="625742" y="6683269"/>
                </a:lnTo>
                <a:lnTo>
                  <a:pt x="682955" y="6695811"/>
                </a:lnTo>
                <a:lnTo>
                  <a:pt x="746027" y="6705417"/>
                </a:lnTo>
                <a:lnTo>
                  <a:pt x="815428" y="6712479"/>
                </a:lnTo>
                <a:lnTo>
                  <a:pt x="891627" y="6717388"/>
                </a:lnTo>
                <a:lnTo>
                  <a:pt x="932421" y="6719158"/>
                </a:lnTo>
                <a:lnTo>
                  <a:pt x="1019695" y="6721572"/>
                </a:lnTo>
                <a:lnTo>
                  <a:pt x="1218620" y="6723268"/>
                </a:lnTo>
                <a:lnTo>
                  <a:pt x="4789062" y="6723268"/>
                </a:lnTo>
                <a:lnTo>
                  <a:pt x="4987987" y="6721572"/>
                </a:lnTo>
                <a:lnTo>
                  <a:pt x="5075260" y="6719158"/>
                </a:lnTo>
                <a:lnTo>
                  <a:pt x="5116055" y="6717388"/>
                </a:lnTo>
                <a:lnTo>
                  <a:pt x="5155034" y="6715178"/>
                </a:lnTo>
                <a:lnTo>
                  <a:pt x="5227775" y="6709242"/>
                </a:lnTo>
                <a:lnTo>
                  <a:pt x="5293953" y="6700956"/>
                </a:lnTo>
                <a:lnTo>
                  <a:pt x="5354037" y="6689931"/>
                </a:lnTo>
                <a:lnTo>
                  <a:pt x="5408495" y="6675774"/>
                </a:lnTo>
                <a:lnTo>
                  <a:pt x="5491222" y="6645086"/>
                </a:lnTo>
                <a:lnTo>
                  <a:pt x="5555779" y="6614916"/>
                </a:lnTo>
                <a:lnTo>
                  <a:pt x="5617038" y="6579447"/>
                </a:lnTo>
                <a:lnTo>
                  <a:pt x="5674714" y="6538965"/>
                </a:lnTo>
                <a:lnTo>
                  <a:pt x="5728520" y="6493755"/>
                </a:lnTo>
                <a:lnTo>
                  <a:pt x="5778170" y="6444105"/>
                </a:lnTo>
                <a:lnTo>
                  <a:pt x="5823380" y="6390299"/>
                </a:lnTo>
                <a:lnTo>
                  <a:pt x="5863862" y="6332624"/>
                </a:lnTo>
                <a:lnTo>
                  <a:pt x="5899331" y="6271364"/>
                </a:lnTo>
                <a:lnTo>
                  <a:pt x="5929501" y="6206808"/>
                </a:lnTo>
                <a:lnTo>
                  <a:pt x="5951814" y="6149346"/>
                </a:lnTo>
                <a:lnTo>
                  <a:pt x="5967683" y="6097525"/>
                </a:lnTo>
                <a:lnTo>
                  <a:pt x="5980225" y="6040313"/>
                </a:lnTo>
                <a:lnTo>
                  <a:pt x="5989831" y="5977240"/>
                </a:lnTo>
                <a:lnTo>
                  <a:pt x="5996893" y="5907839"/>
                </a:lnTo>
                <a:lnTo>
                  <a:pt x="6001802" y="5831641"/>
                </a:lnTo>
                <a:lnTo>
                  <a:pt x="6003572" y="5790846"/>
                </a:lnTo>
                <a:lnTo>
                  <a:pt x="6004950" y="5748176"/>
                </a:lnTo>
                <a:lnTo>
                  <a:pt x="6005986" y="5703572"/>
                </a:lnTo>
                <a:lnTo>
                  <a:pt x="6006728" y="5656976"/>
                </a:lnTo>
                <a:lnTo>
                  <a:pt x="6007225" y="5608329"/>
                </a:lnTo>
                <a:lnTo>
                  <a:pt x="6007527" y="5557572"/>
                </a:lnTo>
                <a:lnTo>
                  <a:pt x="6007682" y="5504647"/>
                </a:lnTo>
                <a:lnTo>
                  <a:pt x="6007682" y="1218686"/>
                </a:lnTo>
                <a:lnTo>
                  <a:pt x="6007527" y="1165761"/>
                </a:lnTo>
                <a:lnTo>
                  <a:pt x="6007225" y="1115004"/>
                </a:lnTo>
                <a:lnTo>
                  <a:pt x="6006728" y="1066357"/>
                </a:lnTo>
                <a:lnTo>
                  <a:pt x="6005986" y="1019761"/>
                </a:lnTo>
                <a:lnTo>
                  <a:pt x="6004950" y="975157"/>
                </a:lnTo>
                <a:lnTo>
                  <a:pt x="6003572" y="932487"/>
                </a:lnTo>
                <a:lnTo>
                  <a:pt x="6001802" y="891692"/>
                </a:lnTo>
                <a:lnTo>
                  <a:pt x="5999592" y="852714"/>
                </a:lnTo>
                <a:lnTo>
                  <a:pt x="5993656" y="779973"/>
                </a:lnTo>
                <a:lnTo>
                  <a:pt x="5985371" y="713795"/>
                </a:lnTo>
                <a:lnTo>
                  <a:pt x="5974346" y="653711"/>
                </a:lnTo>
                <a:lnTo>
                  <a:pt x="5960189" y="599253"/>
                </a:lnTo>
                <a:lnTo>
                  <a:pt x="5942510" y="549951"/>
                </a:lnTo>
                <a:lnTo>
                  <a:pt x="5915096" y="483853"/>
                </a:lnTo>
                <a:lnTo>
                  <a:pt x="5882241" y="420909"/>
                </a:lnTo>
                <a:lnTo>
                  <a:pt x="5844229" y="361406"/>
                </a:lnTo>
                <a:lnTo>
                  <a:pt x="5801348" y="305629"/>
                </a:lnTo>
                <a:lnTo>
                  <a:pt x="5753882" y="253865"/>
                </a:lnTo>
                <a:lnTo>
                  <a:pt x="5702118" y="206400"/>
                </a:lnTo>
                <a:lnTo>
                  <a:pt x="5646342" y="163518"/>
                </a:lnTo>
                <a:lnTo>
                  <a:pt x="5586839" y="125507"/>
                </a:lnTo>
                <a:lnTo>
                  <a:pt x="5523895" y="92652"/>
                </a:lnTo>
                <a:lnTo>
                  <a:pt x="5433761" y="55933"/>
                </a:lnTo>
                <a:lnTo>
                  <a:pt x="5381940" y="40064"/>
                </a:lnTo>
                <a:lnTo>
                  <a:pt x="5324727" y="27522"/>
                </a:lnTo>
                <a:lnTo>
                  <a:pt x="5261655" y="17916"/>
                </a:lnTo>
                <a:lnTo>
                  <a:pt x="5192254" y="10854"/>
                </a:lnTo>
                <a:lnTo>
                  <a:pt x="5116055" y="5944"/>
                </a:lnTo>
                <a:lnTo>
                  <a:pt x="5075260" y="4175"/>
                </a:lnTo>
                <a:lnTo>
                  <a:pt x="4987987" y="1761"/>
                </a:lnTo>
                <a:lnTo>
                  <a:pt x="4789062" y="65"/>
                </a:lnTo>
                <a:lnTo>
                  <a:pt x="1331208" y="0"/>
                </a:lnTo>
                <a:close/>
              </a:path>
            </a:pathLst>
          </a:custGeom>
          <a:solidFill>
            <a:srgbClr val="F0989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65">
            <a:extLst>
              <a:ext uri="{FF2B5EF4-FFF2-40B4-BE49-F238E27FC236}">
                <a16:creationId xmlns:a16="http://schemas.microsoft.com/office/drawing/2014/main" id="{5494471D-58C4-24C3-0FFA-629609C0BCC5}"/>
              </a:ext>
            </a:extLst>
          </p:cNvPr>
          <p:cNvSpPr txBox="1"/>
          <p:nvPr/>
        </p:nvSpPr>
        <p:spPr>
          <a:xfrm>
            <a:off x="1659356" y="2407237"/>
            <a:ext cx="3625215" cy="559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spc="-285" dirty="0">
                <a:latin typeface="Arial"/>
                <a:cs typeface="Arial"/>
              </a:rPr>
              <a:t>T</a:t>
            </a:r>
            <a:r>
              <a:rPr sz="2800" b="1" spc="0" dirty="0">
                <a:latin typeface="Arial"/>
                <a:cs typeface="Arial"/>
              </a:rPr>
              <a:t>y</a:t>
            </a:r>
            <a:r>
              <a:rPr sz="2800" b="1" spc="-30" dirty="0">
                <a:latin typeface="Arial"/>
                <a:cs typeface="Arial"/>
              </a:rPr>
              <a:t>p</a:t>
            </a:r>
            <a:r>
              <a:rPr sz="2800" b="1" spc="-15" dirty="0">
                <a:latin typeface="Arial"/>
                <a:cs typeface="Arial"/>
              </a:rPr>
              <a:t>i</a:t>
            </a:r>
            <a:r>
              <a:rPr sz="2800" b="1" spc="0" dirty="0">
                <a:latin typeface="Arial"/>
                <a:cs typeface="Arial"/>
              </a:rPr>
              <a:t>ca</a:t>
            </a:r>
            <a:r>
              <a:rPr sz="2800" b="1" spc="-10" dirty="0">
                <a:latin typeface="Arial"/>
                <a:cs typeface="Arial"/>
              </a:rPr>
              <a:t>l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0" dirty="0">
                <a:latin typeface="Arial"/>
                <a:cs typeface="Arial"/>
              </a:rPr>
              <a:t>Searc</a:t>
            </a:r>
            <a:r>
              <a:rPr sz="2800" b="1" spc="-30" dirty="0">
                <a:latin typeface="Arial"/>
                <a:cs typeface="Arial"/>
              </a:rPr>
              <a:t>h</a:t>
            </a:r>
            <a:r>
              <a:rPr sz="2800" b="1" spc="0" dirty="0">
                <a:latin typeface="Arial"/>
                <a:cs typeface="Arial"/>
              </a:rPr>
              <a:t>es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69">
            <a:extLst>
              <a:ext uri="{FF2B5EF4-FFF2-40B4-BE49-F238E27FC236}">
                <a16:creationId xmlns:a16="http://schemas.microsoft.com/office/drawing/2014/main" id="{53801A13-21CA-19B2-22D8-1F89241DEEF1}"/>
              </a:ext>
            </a:extLst>
          </p:cNvPr>
          <p:cNvSpPr txBox="1"/>
          <p:nvPr/>
        </p:nvSpPr>
        <p:spPr>
          <a:xfrm>
            <a:off x="889000" y="3063195"/>
            <a:ext cx="4485640" cy="2860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505459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latin typeface="Arial"/>
                <a:cs typeface="Arial"/>
              </a:rPr>
              <a:t>Looking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0" dirty="0">
                <a:latin typeface="Arial"/>
                <a:cs typeface="Arial"/>
              </a:rPr>
              <a:t>or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spec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spc="0" dirty="0">
                <a:latin typeface="Arial"/>
                <a:cs typeface="Arial"/>
              </a:rPr>
              <a:t>fi</a:t>
            </a:r>
            <a:r>
              <a:rPr sz="2400" spc="-15" dirty="0">
                <a:latin typeface="Arial"/>
                <a:cs typeface="Arial"/>
              </a:rPr>
              <a:t>c,</a:t>
            </a:r>
            <a:r>
              <a:rPr sz="2400" spc="-10" dirty="0">
                <a:latin typeface="Arial"/>
                <a:cs typeface="Arial"/>
              </a:rPr>
              <a:t> physics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mo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iva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ed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signal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2400" dirty="0"/>
          </a:p>
          <a:p>
            <a:pPr marL="355600" marR="127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latin typeface="Arial"/>
                <a:cs typeface="Arial"/>
              </a:rPr>
              <a:t>Maximum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sensi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ivi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y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0" dirty="0">
                <a:latin typeface="Arial"/>
                <a:cs typeface="Arial"/>
              </a:rPr>
              <a:t>or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spec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spc="0" dirty="0">
                <a:latin typeface="Arial"/>
                <a:cs typeface="Arial"/>
              </a:rPr>
              <a:t>fic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model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950"/>
              </a:lnSpc>
              <a:spcBef>
                <a:spcPts val="49"/>
              </a:spcBef>
            </a:pPr>
            <a:endParaRPr sz="2400" dirty="0"/>
          </a:p>
          <a:p>
            <a:pPr marL="355600" marR="579755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latin typeface="Arial"/>
                <a:cs typeface="Arial"/>
              </a:rPr>
              <a:t>No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very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use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0" dirty="0">
                <a:latin typeface="Arial"/>
                <a:cs typeface="Arial"/>
              </a:rPr>
              <a:t>ul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0" dirty="0">
                <a:latin typeface="Arial"/>
                <a:cs typeface="Arial"/>
              </a:rPr>
              <a:t>or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o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her signal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models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70">
            <a:extLst>
              <a:ext uri="{FF2B5EF4-FFF2-40B4-BE49-F238E27FC236}">
                <a16:creationId xmlns:a16="http://schemas.microsoft.com/office/drawing/2014/main" id="{F53A847C-FB6B-C95A-6F7B-4B30F0104255}"/>
              </a:ext>
            </a:extLst>
          </p:cNvPr>
          <p:cNvSpPr/>
          <p:nvPr/>
        </p:nvSpPr>
        <p:spPr>
          <a:xfrm>
            <a:off x="6501861" y="2072332"/>
            <a:ext cx="5030155" cy="4277756"/>
          </a:xfrm>
          <a:custGeom>
            <a:avLst/>
            <a:gdLst/>
            <a:ahLst/>
            <a:cxnLst/>
            <a:rect l="l" t="t" r="r" b="b"/>
            <a:pathLst>
              <a:path w="6007683" h="6723268">
                <a:moveTo>
                  <a:pt x="1331209" y="0"/>
                </a:moveTo>
                <a:lnTo>
                  <a:pt x="1019695" y="1761"/>
                </a:lnTo>
                <a:lnTo>
                  <a:pt x="932422" y="4175"/>
                </a:lnTo>
                <a:lnTo>
                  <a:pt x="891627" y="5944"/>
                </a:lnTo>
                <a:lnTo>
                  <a:pt x="852649" y="8154"/>
                </a:lnTo>
                <a:lnTo>
                  <a:pt x="779907" y="14091"/>
                </a:lnTo>
                <a:lnTo>
                  <a:pt x="713729" y="22376"/>
                </a:lnTo>
                <a:lnTo>
                  <a:pt x="653646" y="33402"/>
                </a:lnTo>
                <a:lnTo>
                  <a:pt x="599188" y="47558"/>
                </a:lnTo>
                <a:lnTo>
                  <a:pt x="516460" y="78247"/>
                </a:lnTo>
                <a:lnTo>
                  <a:pt x="451903" y="108417"/>
                </a:lnTo>
                <a:lnTo>
                  <a:pt x="390644" y="143886"/>
                </a:lnTo>
                <a:lnTo>
                  <a:pt x="332968" y="184368"/>
                </a:lnTo>
                <a:lnTo>
                  <a:pt x="279162" y="229577"/>
                </a:lnTo>
                <a:lnTo>
                  <a:pt x="229512" y="279228"/>
                </a:lnTo>
                <a:lnTo>
                  <a:pt x="184303" y="333034"/>
                </a:lnTo>
                <a:lnTo>
                  <a:pt x="143821" y="390709"/>
                </a:lnTo>
                <a:lnTo>
                  <a:pt x="108352" y="451968"/>
                </a:lnTo>
                <a:lnTo>
                  <a:pt x="78182" y="516525"/>
                </a:lnTo>
                <a:lnTo>
                  <a:pt x="55868" y="573987"/>
                </a:lnTo>
                <a:lnTo>
                  <a:pt x="39999" y="625808"/>
                </a:lnTo>
                <a:lnTo>
                  <a:pt x="27457" y="683020"/>
                </a:lnTo>
                <a:lnTo>
                  <a:pt x="17850" y="746093"/>
                </a:lnTo>
                <a:lnTo>
                  <a:pt x="10788" y="815494"/>
                </a:lnTo>
                <a:lnTo>
                  <a:pt x="5879" y="891692"/>
                </a:lnTo>
                <a:lnTo>
                  <a:pt x="4110" y="932487"/>
                </a:lnTo>
                <a:lnTo>
                  <a:pt x="2731" y="975157"/>
                </a:lnTo>
                <a:lnTo>
                  <a:pt x="1696" y="1019761"/>
                </a:lnTo>
                <a:lnTo>
                  <a:pt x="954" y="1066357"/>
                </a:lnTo>
                <a:lnTo>
                  <a:pt x="456" y="1115004"/>
                </a:lnTo>
                <a:lnTo>
                  <a:pt x="154" y="1165761"/>
                </a:lnTo>
                <a:lnTo>
                  <a:pt x="0" y="1218686"/>
                </a:lnTo>
                <a:lnTo>
                  <a:pt x="0" y="5504647"/>
                </a:lnTo>
                <a:lnTo>
                  <a:pt x="154" y="5557572"/>
                </a:lnTo>
                <a:lnTo>
                  <a:pt x="456" y="5608329"/>
                </a:lnTo>
                <a:lnTo>
                  <a:pt x="954" y="5656976"/>
                </a:lnTo>
                <a:lnTo>
                  <a:pt x="1696" y="5703572"/>
                </a:lnTo>
                <a:lnTo>
                  <a:pt x="2731" y="5748176"/>
                </a:lnTo>
                <a:lnTo>
                  <a:pt x="4110" y="5790846"/>
                </a:lnTo>
                <a:lnTo>
                  <a:pt x="5879" y="5831641"/>
                </a:lnTo>
                <a:lnTo>
                  <a:pt x="8089" y="5870619"/>
                </a:lnTo>
                <a:lnTo>
                  <a:pt x="14026" y="5943360"/>
                </a:lnTo>
                <a:lnTo>
                  <a:pt x="22311" y="6009538"/>
                </a:lnTo>
                <a:lnTo>
                  <a:pt x="33336" y="6069622"/>
                </a:lnTo>
                <a:lnTo>
                  <a:pt x="47493" y="6124080"/>
                </a:lnTo>
                <a:lnTo>
                  <a:pt x="65173" y="6173382"/>
                </a:lnTo>
                <a:lnTo>
                  <a:pt x="92586" y="6239480"/>
                </a:lnTo>
                <a:lnTo>
                  <a:pt x="125442" y="6302424"/>
                </a:lnTo>
                <a:lnTo>
                  <a:pt x="163453" y="6361927"/>
                </a:lnTo>
                <a:lnTo>
                  <a:pt x="206334" y="6417703"/>
                </a:lnTo>
                <a:lnTo>
                  <a:pt x="253800" y="6469467"/>
                </a:lnTo>
                <a:lnTo>
                  <a:pt x="305564" y="6516933"/>
                </a:lnTo>
                <a:lnTo>
                  <a:pt x="361340" y="6559814"/>
                </a:lnTo>
                <a:lnTo>
                  <a:pt x="420843" y="6597826"/>
                </a:lnTo>
                <a:lnTo>
                  <a:pt x="483787" y="6630681"/>
                </a:lnTo>
                <a:lnTo>
                  <a:pt x="573922" y="6667399"/>
                </a:lnTo>
                <a:lnTo>
                  <a:pt x="625743" y="6683269"/>
                </a:lnTo>
                <a:lnTo>
                  <a:pt x="682955" y="6695811"/>
                </a:lnTo>
                <a:lnTo>
                  <a:pt x="746027" y="6705417"/>
                </a:lnTo>
                <a:lnTo>
                  <a:pt x="815428" y="6712479"/>
                </a:lnTo>
                <a:lnTo>
                  <a:pt x="891627" y="6717388"/>
                </a:lnTo>
                <a:lnTo>
                  <a:pt x="932422" y="6719158"/>
                </a:lnTo>
                <a:lnTo>
                  <a:pt x="1019695" y="6721572"/>
                </a:lnTo>
                <a:lnTo>
                  <a:pt x="1218620" y="6723268"/>
                </a:lnTo>
                <a:lnTo>
                  <a:pt x="4789062" y="6723268"/>
                </a:lnTo>
                <a:lnTo>
                  <a:pt x="4987986" y="6721572"/>
                </a:lnTo>
                <a:lnTo>
                  <a:pt x="5075260" y="6719158"/>
                </a:lnTo>
                <a:lnTo>
                  <a:pt x="5116055" y="6717388"/>
                </a:lnTo>
                <a:lnTo>
                  <a:pt x="5155033" y="6715178"/>
                </a:lnTo>
                <a:lnTo>
                  <a:pt x="5227774" y="6709242"/>
                </a:lnTo>
                <a:lnTo>
                  <a:pt x="5293953" y="6700956"/>
                </a:lnTo>
                <a:lnTo>
                  <a:pt x="5354036" y="6689931"/>
                </a:lnTo>
                <a:lnTo>
                  <a:pt x="5408495" y="6675774"/>
                </a:lnTo>
                <a:lnTo>
                  <a:pt x="5491222" y="6645086"/>
                </a:lnTo>
                <a:lnTo>
                  <a:pt x="5555779" y="6614916"/>
                </a:lnTo>
                <a:lnTo>
                  <a:pt x="5617038" y="6579447"/>
                </a:lnTo>
                <a:lnTo>
                  <a:pt x="5674713" y="6538965"/>
                </a:lnTo>
                <a:lnTo>
                  <a:pt x="5728519" y="6493755"/>
                </a:lnTo>
                <a:lnTo>
                  <a:pt x="5778170" y="6444105"/>
                </a:lnTo>
                <a:lnTo>
                  <a:pt x="5823379" y="6390299"/>
                </a:lnTo>
                <a:lnTo>
                  <a:pt x="5863861" y="6332624"/>
                </a:lnTo>
                <a:lnTo>
                  <a:pt x="5899330" y="6271364"/>
                </a:lnTo>
                <a:lnTo>
                  <a:pt x="5929501" y="6206808"/>
                </a:lnTo>
                <a:lnTo>
                  <a:pt x="5951814" y="6149346"/>
                </a:lnTo>
                <a:lnTo>
                  <a:pt x="5967683" y="6097525"/>
                </a:lnTo>
                <a:lnTo>
                  <a:pt x="5980225" y="6040313"/>
                </a:lnTo>
                <a:lnTo>
                  <a:pt x="5989832" y="5977240"/>
                </a:lnTo>
                <a:lnTo>
                  <a:pt x="5996894" y="5907839"/>
                </a:lnTo>
                <a:lnTo>
                  <a:pt x="6001803" y="5831641"/>
                </a:lnTo>
                <a:lnTo>
                  <a:pt x="6003573" y="5790846"/>
                </a:lnTo>
                <a:lnTo>
                  <a:pt x="6004951" y="5748176"/>
                </a:lnTo>
                <a:lnTo>
                  <a:pt x="6005987" y="5703572"/>
                </a:lnTo>
                <a:lnTo>
                  <a:pt x="6006729" y="5656976"/>
                </a:lnTo>
                <a:lnTo>
                  <a:pt x="6007226" y="5608329"/>
                </a:lnTo>
                <a:lnTo>
                  <a:pt x="6007528" y="5557572"/>
                </a:lnTo>
                <a:lnTo>
                  <a:pt x="6007683" y="5504647"/>
                </a:lnTo>
                <a:lnTo>
                  <a:pt x="6007683" y="1218686"/>
                </a:lnTo>
                <a:lnTo>
                  <a:pt x="6007528" y="1165761"/>
                </a:lnTo>
                <a:lnTo>
                  <a:pt x="6007226" y="1115004"/>
                </a:lnTo>
                <a:lnTo>
                  <a:pt x="6006729" y="1066357"/>
                </a:lnTo>
                <a:lnTo>
                  <a:pt x="6005987" y="1019761"/>
                </a:lnTo>
                <a:lnTo>
                  <a:pt x="6004951" y="975157"/>
                </a:lnTo>
                <a:lnTo>
                  <a:pt x="6003573" y="932487"/>
                </a:lnTo>
                <a:lnTo>
                  <a:pt x="6001803" y="891692"/>
                </a:lnTo>
                <a:lnTo>
                  <a:pt x="5999593" y="852714"/>
                </a:lnTo>
                <a:lnTo>
                  <a:pt x="5993656" y="779973"/>
                </a:lnTo>
                <a:lnTo>
                  <a:pt x="5985371" y="713795"/>
                </a:lnTo>
                <a:lnTo>
                  <a:pt x="5974346" y="653711"/>
                </a:lnTo>
                <a:lnTo>
                  <a:pt x="5960189" y="599253"/>
                </a:lnTo>
                <a:lnTo>
                  <a:pt x="5942509" y="549951"/>
                </a:lnTo>
                <a:lnTo>
                  <a:pt x="5915096" y="483853"/>
                </a:lnTo>
                <a:lnTo>
                  <a:pt x="5882240" y="420909"/>
                </a:lnTo>
                <a:lnTo>
                  <a:pt x="5844229" y="361406"/>
                </a:lnTo>
                <a:lnTo>
                  <a:pt x="5801348" y="305629"/>
                </a:lnTo>
                <a:lnTo>
                  <a:pt x="5753882" y="253865"/>
                </a:lnTo>
                <a:lnTo>
                  <a:pt x="5702118" y="206400"/>
                </a:lnTo>
                <a:lnTo>
                  <a:pt x="5646341" y="163518"/>
                </a:lnTo>
                <a:lnTo>
                  <a:pt x="5586838" y="125507"/>
                </a:lnTo>
                <a:lnTo>
                  <a:pt x="5523895" y="92652"/>
                </a:lnTo>
                <a:lnTo>
                  <a:pt x="5433761" y="55933"/>
                </a:lnTo>
                <a:lnTo>
                  <a:pt x="5381939" y="40064"/>
                </a:lnTo>
                <a:lnTo>
                  <a:pt x="5324727" y="27522"/>
                </a:lnTo>
                <a:lnTo>
                  <a:pt x="5261655" y="17916"/>
                </a:lnTo>
                <a:lnTo>
                  <a:pt x="5192253" y="10854"/>
                </a:lnTo>
                <a:lnTo>
                  <a:pt x="5116055" y="5944"/>
                </a:lnTo>
                <a:lnTo>
                  <a:pt x="5075260" y="4175"/>
                </a:lnTo>
                <a:lnTo>
                  <a:pt x="4987986" y="1761"/>
                </a:lnTo>
                <a:lnTo>
                  <a:pt x="4789062" y="65"/>
                </a:lnTo>
                <a:lnTo>
                  <a:pt x="1331209" y="0"/>
                </a:lnTo>
                <a:close/>
              </a:path>
            </a:pathLst>
          </a:custGeom>
          <a:solidFill>
            <a:srgbClr val="7A81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71">
            <a:extLst>
              <a:ext uri="{FF2B5EF4-FFF2-40B4-BE49-F238E27FC236}">
                <a16:creationId xmlns:a16="http://schemas.microsoft.com/office/drawing/2014/main" id="{EC93904B-3A37-E54C-F61B-FA206099DAE3}"/>
              </a:ext>
            </a:extLst>
          </p:cNvPr>
          <p:cNvSpPr txBox="1"/>
          <p:nvPr/>
        </p:nvSpPr>
        <p:spPr>
          <a:xfrm>
            <a:off x="7388643" y="2337086"/>
            <a:ext cx="3497797" cy="5594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latin typeface="Arial"/>
                <a:cs typeface="Arial"/>
              </a:rPr>
              <a:t>A</a:t>
            </a:r>
            <a:r>
              <a:rPr sz="2800" b="1" spc="-30" dirty="0">
                <a:latin typeface="Arial"/>
                <a:cs typeface="Arial"/>
              </a:rPr>
              <a:t>no</a:t>
            </a:r>
            <a:r>
              <a:rPr sz="2800" b="1" spc="0" dirty="0">
                <a:latin typeface="Arial"/>
                <a:cs typeface="Arial"/>
              </a:rPr>
              <a:t>ma</a:t>
            </a:r>
            <a:r>
              <a:rPr sz="2800" b="1" spc="-15" dirty="0">
                <a:latin typeface="Arial"/>
                <a:cs typeface="Arial"/>
              </a:rPr>
              <a:t>l</a:t>
            </a:r>
            <a:r>
              <a:rPr sz="2800" b="1" spc="0" dirty="0">
                <a:latin typeface="Arial"/>
                <a:cs typeface="Arial"/>
              </a:rPr>
              <a:t>y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0" dirty="0">
                <a:latin typeface="Arial"/>
                <a:cs typeface="Arial"/>
              </a:rPr>
              <a:t>Detec</a:t>
            </a:r>
            <a:r>
              <a:rPr sz="2800" b="1" spc="-15" dirty="0">
                <a:latin typeface="Arial"/>
                <a:cs typeface="Arial"/>
              </a:rPr>
              <a:t>ti</a:t>
            </a:r>
            <a:r>
              <a:rPr sz="2800" b="1" spc="-30" dirty="0">
                <a:latin typeface="Arial"/>
                <a:cs typeface="Arial"/>
              </a:rPr>
              <a:t>o</a:t>
            </a:r>
            <a:r>
              <a:rPr sz="2800" b="1" spc="-25" dirty="0">
                <a:latin typeface="Arial"/>
                <a:cs typeface="Arial"/>
              </a:rPr>
              <a:t>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1" name="object 75">
            <a:extLst>
              <a:ext uri="{FF2B5EF4-FFF2-40B4-BE49-F238E27FC236}">
                <a16:creationId xmlns:a16="http://schemas.microsoft.com/office/drawing/2014/main" id="{648FD0E4-0A80-8D8D-772B-34D479B7A1C2}"/>
              </a:ext>
            </a:extLst>
          </p:cNvPr>
          <p:cNvSpPr txBox="1"/>
          <p:nvPr/>
        </p:nvSpPr>
        <p:spPr>
          <a:xfrm>
            <a:off x="6961565" y="2904171"/>
            <a:ext cx="4110745" cy="30340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94234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latin typeface="Arial"/>
                <a:cs typeface="Arial"/>
              </a:rPr>
              <a:t>Model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agno</a:t>
            </a:r>
            <a:r>
              <a:rPr sz="2400" spc="-20" dirty="0">
                <a:latin typeface="Arial"/>
                <a:cs typeface="Arial"/>
              </a:rPr>
              <a:t>s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i</a:t>
            </a:r>
            <a:r>
              <a:rPr sz="2400" spc="-15" dirty="0">
                <a:latin typeface="Arial"/>
                <a:cs typeface="Arial"/>
              </a:rPr>
              <a:t>c/</a:t>
            </a:r>
            <a:r>
              <a:rPr sz="2400" spc="-10" dirty="0">
                <a:latin typeface="Arial"/>
                <a:cs typeface="Arial"/>
              </a:rPr>
              <a:t> independent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search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2400" dirty="0"/>
          </a:p>
          <a:p>
            <a:pPr marL="355600" marR="522605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latin typeface="Arial"/>
                <a:cs typeface="Arial"/>
              </a:rPr>
              <a:t>Looking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0" dirty="0">
                <a:latin typeface="Arial"/>
                <a:cs typeface="Arial"/>
              </a:rPr>
              <a:t>or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devia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ions 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0" dirty="0">
                <a:latin typeface="Arial"/>
                <a:cs typeface="Arial"/>
              </a:rPr>
              <a:t>rom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background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only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endParaRPr sz="2400" dirty="0"/>
          </a:p>
          <a:p>
            <a:pPr marL="355600" marR="127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latin typeface="Arial"/>
                <a:cs typeface="Arial"/>
              </a:rPr>
              <a:t>Less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sensi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ive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o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any spec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spc="0" dirty="0">
                <a:latin typeface="Arial"/>
                <a:cs typeface="Arial"/>
              </a:rPr>
              <a:t>fic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model</a:t>
            </a:r>
            <a:r>
              <a:rPr sz="2400" spc="-10" dirty="0">
                <a:latin typeface="Arial"/>
                <a:cs typeface="Arial"/>
              </a:rPr>
              <a:t>,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bu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can look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0" dirty="0">
                <a:latin typeface="Arial"/>
                <a:cs typeface="Arial"/>
              </a:rPr>
              <a:t>or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mul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spc="0" dirty="0">
                <a:latin typeface="Arial"/>
                <a:cs typeface="Arial"/>
              </a:rPr>
              <a:t>iple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0" dirty="0">
                <a:latin typeface="Arial"/>
                <a:cs typeface="Arial"/>
              </a:rPr>
              <a:t>di</a:t>
            </a:r>
            <a:r>
              <a:rPr sz="2400" spc="-75" dirty="0">
                <a:latin typeface="Arial"/>
                <a:cs typeface="Arial"/>
              </a:rPr>
              <a:t>f</a:t>
            </a:r>
            <a:r>
              <a:rPr sz="2400" spc="-15" dirty="0">
                <a:latin typeface="Arial"/>
                <a:cs typeface="Arial"/>
              </a:rPr>
              <a:t>f</a:t>
            </a:r>
            <a:r>
              <a:rPr sz="2400" spc="0" dirty="0">
                <a:latin typeface="Arial"/>
                <a:cs typeface="Arial"/>
              </a:rPr>
              <a:t>eren</a:t>
            </a:r>
            <a:r>
              <a:rPr sz="2400" spc="-10" dirty="0">
                <a:latin typeface="Arial"/>
                <a:cs typeface="Arial"/>
              </a:rPr>
              <a:t>t models</a:t>
            </a:r>
            <a:endParaRPr sz="2400" dirty="0">
              <a:latin typeface="Arial"/>
              <a:cs typeface="Arial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094F60D-44E2-5FB2-F54F-8107A527C9B5}"/>
              </a:ext>
            </a:extLst>
          </p:cNvPr>
          <p:cNvCxnSpPr/>
          <p:nvPr/>
        </p:nvCxnSpPr>
        <p:spPr>
          <a:xfrm>
            <a:off x="575624" y="952681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标题 1">
            <a:extLst>
              <a:ext uri="{FF2B5EF4-FFF2-40B4-BE49-F238E27FC236}">
                <a16:creationId xmlns:a16="http://schemas.microsoft.com/office/drawing/2014/main" id="{6FB7E384-EF29-8E0E-F9DD-C1E4EE8FEE94}"/>
              </a:ext>
            </a:extLst>
          </p:cNvPr>
          <p:cNvSpPr txBox="1">
            <a:spLocks/>
          </p:cNvSpPr>
          <p:nvPr/>
        </p:nvSpPr>
        <p:spPr>
          <a:xfrm>
            <a:off x="1560537" y="318904"/>
            <a:ext cx="8637530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Anomaly detection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4858E3-4C41-A808-186F-1E5EF78F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163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1">
            <a:extLst>
              <a:ext uri="{FF2B5EF4-FFF2-40B4-BE49-F238E27FC236}">
                <a16:creationId xmlns:a16="http://schemas.microsoft.com/office/drawing/2014/main" id="{453B2ABC-2457-86E2-010C-E7D90F674A93}"/>
              </a:ext>
            </a:extLst>
          </p:cNvPr>
          <p:cNvSpPr/>
          <p:nvPr/>
        </p:nvSpPr>
        <p:spPr>
          <a:xfrm>
            <a:off x="95822" y="1260361"/>
            <a:ext cx="3388359" cy="2168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42">
            <a:extLst>
              <a:ext uri="{FF2B5EF4-FFF2-40B4-BE49-F238E27FC236}">
                <a16:creationId xmlns:a16="http://schemas.microsoft.com/office/drawing/2014/main" id="{962FE3EA-E8EF-6A7A-B613-C49F8408D1D2}"/>
              </a:ext>
            </a:extLst>
          </p:cNvPr>
          <p:cNvSpPr/>
          <p:nvPr/>
        </p:nvSpPr>
        <p:spPr>
          <a:xfrm>
            <a:off x="8483934" y="1126142"/>
            <a:ext cx="3515026" cy="2375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45">
            <a:extLst>
              <a:ext uri="{FF2B5EF4-FFF2-40B4-BE49-F238E27FC236}">
                <a16:creationId xmlns:a16="http://schemas.microsoft.com/office/drawing/2014/main" id="{F43E4D16-61BD-4D65-306D-5D0806487DA3}"/>
              </a:ext>
            </a:extLst>
          </p:cNvPr>
          <p:cNvSpPr/>
          <p:nvPr/>
        </p:nvSpPr>
        <p:spPr>
          <a:xfrm>
            <a:off x="8610600" y="4063666"/>
            <a:ext cx="3388360" cy="2199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69">
            <a:extLst>
              <a:ext uri="{FF2B5EF4-FFF2-40B4-BE49-F238E27FC236}">
                <a16:creationId xmlns:a16="http://schemas.microsoft.com/office/drawing/2014/main" id="{D0BDB965-0F8E-747B-255D-5CFE2691F2E2}"/>
              </a:ext>
            </a:extLst>
          </p:cNvPr>
          <p:cNvSpPr/>
          <p:nvPr/>
        </p:nvSpPr>
        <p:spPr>
          <a:xfrm>
            <a:off x="155304" y="3924736"/>
            <a:ext cx="3388360" cy="23472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71">
            <a:extLst>
              <a:ext uri="{FF2B5EF4-FFF2-40B4-BE49-F238E27FC236}">
                <a16:creationId xmlns:a16="http://schemas.microsoft.com/office/drawing/2014/main" id="{7E4FE450-8A7C-1869-96B5-93496699484A}"/>
              </a:ext>
            </a:extLst>
          </p:cNvPr>
          <p:cNvSpPr txBox="1"/>
          <p:nvPr/>
        </p:nvSpPr>
        <p:spPr>
          <a:xfrm>
            <a:off x="644732" y="3517225"/>
            <a:ext cx="11128375" cy="3342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[1807.10261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1808.08979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1808.08992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18</a:t>
            </a:r>
            <a:r>
              <a:rPr sz="1000" i="1" spc="-114" dirty="0">
                <a:solidFill>
                  <a:srgbClr val="929292"/>
                </a:solidFill>
                <a:latin typeface="Arial"/>
                <a:cs typeface="Arial"/>
              </a:rPr>
              <a:t>1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1.10276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1903.02032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1912.10625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2004.09360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2006.05432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2007.01850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2007.15830,</a:t>
            </a:r>
            <a:r>
              <a:rPr lang="en-US"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929292"/>
                </a:solidFill>
                <a:latin typeface="Arial"/>
                <a:cs typeface="Arial"/>
              </a:rPr>
              <a:t>2010.07940,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2102.08390,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2104.09051,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2105.07988,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2105.10427,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2105.09274,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2106.10164,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2108,03986,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2109.10919,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r>
              <a:rPr sz="1000" i="1" spc="-114" dirty="0">
                <a:solidFill>
                  <a:srgbClr val="929292"/>
                </a:solidFill>
                <a:latin typeface="Arial"/>
                <a:cs typeface="Arial"/>
              </a:rPr>
              <a:t>1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10.06948,</a:t>
            </a:r>
            <a:r>
              <a:rPr lang="en-US" sz="1000" i="1" spc="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r>
              <a:rPr sz="1000" i="1" spc="-114" dirty="0">
                <a:solidFill>
                  <a:srgbClr val="929292"/>
                </a:solidFill>
                <a:latin typeface="Arial"/>
                <a:cs typeface="Arial"/>
              </a:rPr>
              <a:t>1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12.04958,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2203.01343,2206.14225,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2303.14134,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2304.03836,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2306.03637,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2308.02671,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2309.10157,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1000" i="1" spc="0" dirty="0">
                <a:solidFill>
                  <a:srgbClr val="929292"/>
                </a:solidFill>
                <a:latin typeface="Arial"/>
                <a:cs typeface="Arial"/>
              </a:rPr>
              <a:t>2309.1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3</a:t>
            </a:r>
            <a:r>
              <a:rPr sz="1000" i="1" spc="-114" dirty="0">
                <a:solidFill>
                  <a:srgbClr val="929292"/>
                </a:solidFill>
                <a:latin typeface="Arial"/>
                <a:cs typeface="Arial"/>
              </a:rPr>
              <a:t>11</a:t>
            </a:r>
            <a:r>
              <a:rPr sz="1000" i="1" spc="-10" dirty="0">
                <a:solidFill>
                  <a:srgbClr val="929292"/>
                </a:solidFill>
                <a:latin typeface="Arial"/>
                <a:cs typeface="Arial"/>
              </a:rPr>
              <a:t>1, </a:t>
            </a:r>
            <a:r>
              <a:rPr sz="1000" i="1" spc="-5" dirty="0">
                <a:solidFill>
                  <a:srgbClr val="929292"/>
                </a:solidFill>
                <a:latin typeface="Arial"/>
                <a:cs typeface="Arial"/>
              </a:rPr>
              <a:t>... ]</a:t>
            </a:r>
            <a:endParaRPr sz="10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1C5A62F-0D6D-D450-DB07-BD7896375B8A}"/>
              </a:ext>
            </a:extLst>
          </p:cNvPr>
          <p:cNvSpPr txBox="1"/>
          <p:nvPr/>
        </p:nvSpPr>
        <p:spPr>
          <a:xfrm>
            <a:off x="4604385" y="1398912"/>
            <a:ext cx="2526030" cy="448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374015">
              <a:lnSpc>
                <a:spcPct val="146200"/>
              </a:lnSpc>
            </a:pPr>
            <a:r>
              <a:rPr lang="en-US" altLang="zh-CN" sz="1800" b="1" spc="-35" dirty="0">
                <a:latin typeface="Arial"/>
                <a:cs typeface="Arial"/>
              </a:rPr>
              <a:t>O</a:t>
            </a:r>
            <a:r>
              <a:rPr lang="en-US" altLang="zh-CN" sz="1800" b="1" spc="-30" dirty="0">
                <a:latin typeface="Arial"/>
                <a:cs typeface="Arial"/>
              </a:rPr>
              <a:t>u</a:t>
            </a:r>
            <a:r>
              <a:rPr lang="en-US" altLang="zh-CN" sz="1800" b="1" spc="-15" dirty="0">
                <a:latin typeface="Arial"/>
                <a:cs typeface="Arial"/>
              </a:rPr>
              <a:t>tli</a:t>
            </a:r>
            <a:r>
              <a:rPr lang="en-US" altLang="zh-CN" sz="1800" b="1" spc="0" dirty="0">
                <a:latin typeface="Arial"/>
                <a:cs typeface="Arial"/>
              </a:rPr>
              <a:t>er</a:t>
            </a:r>
            <a:r>
              <a:rPr lang="en-US" altLang="zh-CN" sz="1800" b="1" spc="-5" dirty="0">
                <a:latin typeface="Arial"/>
                <a:cs typeface="Arial"/>
              </a:rPr>
              <a:t> </a:t>
            </a:r>
            <a:r>
              <a:rPr lang="en-US" altLang="zh-CN" sz="1800" b="1" spc="0" dirty="0">
                <a:latin typeface="Arial"/>
                <a:cs typeface="Arial"/>
              </a:rPr>
              <a:t>Detec</a:t>
            </a:r>
            <a:r>
              <a:rPr lang="en-US" altLang="zh-CN" sz="1800" b="1" spc="-15" dirty="0">
                <a:latin typeface="Arial"/>
                <a:cs typeface="Arial"/>
              </a:rPr>
              <a:t>ti</a:t>
            </a:r>
            <a:r>
              <a:rPr lang="en-US" altLang="zh-CN" sz="1800" b="1" spc="-30" dirty="0">
                <a:latin typeface="Arial"/>
                <a:cs typeface="Arial"/>
              </a:rPr>
              <a:t>o</a:t>
            </a:r>
            <a:r>
              <a:rPr lang="en-US" altLang="zh-CN" sz="1800" b="1" spc="-25" dirty="0">
                <a:latin typeface="Arial"/>
                <a:cs typeface="Arial"/>
              </a:rPr>
              <a:t>n</a:t>
            </a:r>
            <a:r>
              <a:rPr lang="en-US" altLang="zh-CN" sz="1800" b="1" spc="-10" dirty="0">
                <a:latin typeface="Arial"/>
                <a:cs typeface="Arial"/>
              </a:rPr>
              <a:t>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888C72A-425B-CE27-0A12-EC71CEED21E5}"/>
              </a:ext>
            </a:extLst>
          </p:cNvPr>
          <p:cNvSpPr txBox="1"/>
          <p:nvPr/>
        </p:nvSpPr>
        <p:spPr>
          <a:xfrm>
            <a:off x="4413139" y="4334586"/>
            <a:ext cx="3459480" cy="448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2700" indent="374015">
              <a:lnSpc>
                <a:spcPct val="146200"/>
              </a:lnSpc>
            </a:pPr>
            <a:r>
              <a:rPr lang="en-US" altLang="zh-CN" b="1" spc="-35" dirty="0" err="1">
                <a:latin typeface="Arial"/>
                <a:cs typeface="Arial"/>
              </a:rPr>
              <a:t>Overdensity</a:t>
            </a:r>
            <a:r>
              <a:rPr lang="en-US" altLang="zh-CN" b="1" spc="-35" dirty="0">
                <a:latin typeface="Arial"/>
                <a:cs typeface="Arial"/>
              </a:rPr>
              <a:t> detection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3705509-9BF9-0B80-FF61-14BFBCC7ED80}"/>
              </a:ext>
            </a:extLst>
          </p:cNvPr>
          <p:cNvSpPr txBox="1"/>
          <p:nvPr/>
        </p:nvSpPr>
        <p:spPr>
          <a:xfrm>
            <a:off x="3905037" y="5000411"/>
            <a:ext cx="47433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/>
                <a:cs typeface="Arial"/>
              </a:rPr>
              <a:t>Analogous to the traditional bump hunting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26285DF-C45C-FBFB-4FEE-B9FDBC830190}"/>
              </a:ext>
            </a:extLst>
          </p:cNvPr>
          <p:cNvSpPr txBox="1"/>
          <p:nvPr/>
        </p:nvSpPr>
        <p:spPr>
          <a:xfrm>
            <a:off x="3930886" y="1899293"/>
            <a:ext cx="4898488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/>
                <a:cs typeface="Arial"/>
              </a:rPr>
              <a:t>Searching for unique or unexpected events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Arial"/>
                <a:cs typeface="Arial"/>
              </a:rPr>
              <a:t>In HEP, this is the tails of distributions or uncovered phase space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D9DD66E-9462-BB28-E73C-C2D96732349D}"/>
              </a:ext>
            </a:extLst>
          </p:cNvPr>
          <p:cNvSpPr txBox="1"/>
          <p:nvPr/>
        </p:nvSpPr>
        <p:spPr>
          <a:xfrm>
            <a:off x="746760" y="6333439"/>
            <a:ext cx="10424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i="1" spc="-5" dirty="0">
                <a:solidFill>
                  <a:srgbClr val="929292"/>
                </a:solidFill>
                <a:latin typeface="Arial"/>
                <a:cs typeface="Arial"/>
              </a:rPr>
              <a:t>[1805.02664, 1806.02350, 1902.02634, 1912.12155, 2001.05001, 2001.04990, 2012.11638, 2106.10164, 2109.00546, 2202.00686, 2203.09470, 2208.05484, 2210.14924, 2212.11285, 2305.04646, 2305.15179, 2306.03933, 2307.11157, 2309.12918, 2310.06897, 2310.13057, ....]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BEC43306-74A7-F1CC-2EB6-3ADE0D1FB07F}"/>
              </a:ext>
            </a:extLst>
          </p:cNvPr>
          <p:cNvCxnSpPr/>
          <p:nvPr/>
        </p:nvCxnSpPr>
        <p:spPr>
          <a:xfrm>
            <a:off x="538046" y="108228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标题 1">
            <a:extLst>
              <a:ext uri="{FF2B5EF4-FFF2-40B4-BE49-F238E27FC236}">
                <a16:creationId xmlns:a16="http://schemas.microsoft.com/office/drawing/2014/main" id="{1120A0E2-C983-5732-F5BF-1C2C395A99B0}"/>
              </a:ext>
            </a:extLst>
          </p:cNvPr>
          <p:cNvSpPr txBox="1">
            <a:spLocks/>
          </p:cNvSpPr>
          <p:nvPr/>
        </p:nvSpPr>
        <p:spPr>
          <a:xfrm>
            <a:off x="3045113" y="377901"/>
            <a:ext cx="5831463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types of anomaly detection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B1B2D2-A1C7-B6EC-8CA7-36D026B3FA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" t="16896" r="51616" b="30257"/>
          <a:stretch/>
        </p:blipFill>
        <p:spPr>
          <a:xfrm>
            <a:off x="10212080" y="5000411"/>
            <a:ext cx="638183" cy="417570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2659D6-51F8-8B92-9279-F154493D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605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0390" y="1828800"/>
            <a:ext cx="5515610" cy="30226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50432" y="5287165"/>
            <a:ext cx="53131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Dim-2 data for example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NP and SM</a:t>
            </a:r>
            <a:r>
              <a:rPr lang="zh-CN" altLang="en-US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background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29400" y="2286000"/>
            <a:ext cx="4653915" cy="2834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IF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anomaly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“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few and different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”</a:t>
            </a:r>
          </a:p>
          <a:p>
            <a:pPr marL="1270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1270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tabLst/>
              <a:defRPr/>
            </a:pP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  <a:sym typeface="+mn-ea"/>
              </a:rPr>
              <a:t>Define</a:t>
            </a:r>
            <a:r>
              <a:rPr lang="zh-CN" altLang="en-US" dirty="0">
                <a:solidFill>
                  <a:srgbClr val="666666"/>
                </a:solidFill>
                <a:latin typeface="Raleway" panose="020F0502020204030204" pitchFamily="2" charset="0"/>
                <a:sym typeface="+mn-ea"/>
              </a:rPr>
              <a:t> </a:t>
            </a: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  <a:sym typeface="+mn-ea"/>
              </a:rPr>
              <a:t> anomaly score     to quantify the distance between the data point and the center point</a:t>
            </a:r>
            <a:endParaRPr lang="zh-CN" altLang="en-US" dirty="0">
              <a:solidFill>
                <a:srgbClr val="666666"/>
              </a:solidFill>
              <a:latin typeface="Raleway" panose="020F0502020204030204" pitchFamily="2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42922" y="3648710"/>
            <a:ext cx="167640" cy="266700"/>
          </a:xfrm>
          <a:prstGeom prst="rect">
            <a:avLst/>
          </a:prstGeom>
        </p:spPr>
      </p:pic>
      <p:sp>
        <p:nvSpPr>
          <p:cNvPr id="11" name="下箭头 10"/>
          <p:cNvSpPr/>
          <p:nvPr/>
        </p:nvSpPr>
        <p:spPr>
          <a:xfrm>
            <a:off x="9067800" y="2743200"/>
            <a:ext cx="76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58200" y="2971800"/>
            <a:ext cx="161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New physics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6B138DD-46EA-3610-A183-8824C2BD2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5230305"/>
            <a:ext cx="4653915" cy="422167"/>
          </a:xfrm>
          <a:prstGeom prst="rect">
            <a:avLst/>
          </a:prstGeom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A0A24262-E7B9-ADF2-7B34-DE616086944E}"/>
              </a:ext>
            </a:extLst>
          </p:cNvPr>
          <p:cNvSpPr txBox="1">
            <a:spLocks/>
          </p:cNvSpPr>
          <p:nvPr/>
        </p:nvSpPr>
        <p:spPr>
          <a:xfrm>
            <a:off x="4403911" y="462169"/>
            <a:ext cx="3771901" cy="7859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Isolation Forest (IF)</a:t>
            </a:r>
            <a:endParaRPr lang="zh-CN" altLang="en-US" sz="2800" dirty="0">
              <a:solidFill>
                <a:srgbClr val="CC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9D80C8A7-5DE3-0005-EE54-5B048549B103}"/>
              </a:ext>
            </a:extLst>
          </p:cNvPr>
          <p:cNvCxnSpPr/>
          <p:nvPr/>
        </p:nvCxnSpPr>
        <p:spPr>
          <a:xfrm>
            <a:off x="488576" y="112464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2018F2-810F-0BFC-D40C-86A241CE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011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33309" y="1828800"/>
            <a:ext cx="4627418" cy="4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767782" y="4627418"/>
            <a:ext cx="230909" cy="230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220938" y="4849090"/>
            <a:ext cx="230909" cy="230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443625" y="5208158"/>
            <a:ext cx="230909" cy="230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7652327" y="5110047"/>
            <a:ext cx="230909" cy="230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174056" y="4733635"/>
            <a:ext cx="230909" cy="230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289309" y="3052617"/>
            <a:ext cx="230909" cy="230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9784772" y="3241651"/>
            <a:ext cx="230909" cy="230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835899" y="4100440"/>
            <a:ext cx="230909" cy="230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355446" y="4492674"/>
            <a:ext cx="230909" cy="2309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733309" y="3851564"/>
            <a:ext cx="4627418" cy="82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8126268" y="3851564"/>
            <a:ext cx="287" cy="23285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0152351" y="1828800"/>
            <a:ext cx="1" cy="20310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8122946" y="4797221"/>
            <a:ext cx="3237781" cy="192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733309" y="4416659"/>
            <a:ext cx="1389637" cy="208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122946" y="5135495"/>
            <a:ext cx="3237781" cy="254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 flipV="1">
            <a:off x="7546182" y="4442245"/>
            <a:ext cx="4599" cy="17378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7533336" y="4981323"/>
            <a:ext cx="580373" cy="10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内容占位符 2"/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51338"/>
          </a:xfrm>
        </p:spPr>
        <p:txBody>
          <a:bodyPr/>
          <a:lstStyle/>
          <a:p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Gill Sans MT" panose="020B0502020104020203" pitchFamily="34" charset="0"/>
              </a:rPr>
              <a:t>Randomly choose a undivided leaf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Gill Sans MT" panose="020B0502020104020203" pitchFamily="34" charset="0"/>
              </a:rPr>
              <a:t>Randomly choose a dimension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Gill Sans MT" panose="020B0502020104020203" pitchFamily="34" charset="0"/>
              </a:rPr>
              <a:t>Divide </a:t>
            </a:r>
            <a:endParaRPr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51504" y="1053169"/>
            <a:ext cx="3369887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等线" panose="02010600030101010101" pitchFamily="2" charset="-122"/>
                <a:cs typeface="+mn-cs"/>
              </a:rPr>
              <a:t>Isolation tree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A956A689-88E8-C99A-5AD4-B1BE7835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0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3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4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7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6830" y="2071815"/>
            <a:ext cx="691531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atin typeface="Gill Sans MT" panose="020B0502020104020203" pitchFamily="34" charset="0"/>
              </a:rPr>
              <a:t>anomaly points are easier to isolate</a:t>
            </a:r>
            <a:endParaRPr lang="zh-CN" altLang="en-US" sz="3200" dirty="0">
              <a:latin typeface="Gill Sans MT" panose="020B0502020104020203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885358" y="500781"/>
            <a:ext cx="5895093" cy="5541503"/>
            <a:chOff x="826343" y="1828800"/>
            <a:chExt cx="4627418" cy="4351337"/>
          </a:xfrm>
        </p:grpSpPr>
        <p:sp>
          <p:nvSpPr>
            <p:cNvPr id="32" name="矩形 31"/>
            <p:cNvSpPr/>
            <p:nvPr/>
          </p:nvSpPr>
          <p:spPr>
            <a:xfrm>
              <a:off x="826343" y="1828800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860816" y="462741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313972" y="484909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536659" y="520815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745361" y="511004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267090" y="4733635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4382343" y="305261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877806" y="3241651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928933" y="41004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2448480" y="4492674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895205" y="502715"/>
            <a:ext cx="5895093" cy="5541503"/>
            <a:chOff x="1636425" y="1828800"/>
            <a:chExt cx="4627418" cy="4351337"/>
          </a:xfrm>
        </p:grpSpPr>
        <p:sp>
          <p:nvSpPr>
            <p:cNvPr id="4" name="矩形 3"/>
            <p:cNvSpPr/>
            <p:nvPr/>
          </p:nvSpPr>
          <p:spPr>
            <a:xfrm>
              <a:off x="1636425" y="1828800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670898" y="462741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124054" y="484909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346741" y="520815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555443" y="511004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077172" y="4733635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192425" y="305261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687888" y="3241651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739015" y="41004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258562" y="4492674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636425" y="3851564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3470313" y="4373540"/>
              <a:ext cx="42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704502" y="3797475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567275" y="5156290"/>
              <a:ext cx="470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322733" y="4706452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031615" y="4931361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518204" y="5274589"/>
              <a:ext cx="536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620577" y="4322487"/>
              <a:ext cx="500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4687888" y="2862300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159574" y="2693409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86940" y="524017"/>
            <a:ext cx="5895093" cy="5541503"/>
            <a:chOff x="1619401" y="1828800"/>
            <a:chExt cx="4627418" cy="4351337"/>
          </a:xfrm>
        </p:grpSpPr>
        <p:sp>
          <p:nvSpPr>
            <p:cNvPr id="85" name="矩形 84"/>
            <p:cNvSpPr/>
            <p:nvPr/>
          </p:nvSpPr>
          <p:spPr>
            <a:xfrm>
              <a:off x="1619401" y="1828800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2653874" y="462741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3107030" y="484909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329717" y="520815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2538419" y="511004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2060148" y="4733635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5175401" y="305261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4670864" y="3241651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21991" y="41004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3241538" y="4492674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>
              <a:off x="1619401" y="3851564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文本框 95"/>
            <p:cNvSpPr txBox="1"/>
            <p:nvPr/>
          </p:nvSpPr>
          <p:spPr>
            <a:xfrm>
              <a:off x="3453289" y="4373540"/>
              <a:ext cx="425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2621023" y="3805227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3550251" y="5156290"/>
              <a:ext cx="4705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3305709" y="4706452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2014591" y="4931361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2501180" y="5274589"/>
              <a:ext cx="536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2603553" y="4322487"/>
              <a:ext cx="500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4670864" y="2862300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5142550" y="2693409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05" name="直接连接符 104"/>
            <p:cNvCxnSpPr/>
            <p:nvPr/>
          </p:nvCxnSpPr>
          <p:spPr>
            <a:xfrm flipH="1">
              <a:off x="3056407" y="3844943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2894053" y="505964"/>
            <a:ext cx="5907440" cy="5541503"/>
            <a:chOff x="2185750" y="1828800"/>
            <a:chExt cx="4637110" cy="4351337"/>
          </a:xfrm>
        </p:grpSpPr>
        <p:sp>
          <p:nvSpPr>
            <p:cNvPr id="106" name="矩形 105"/>
            <p:cNvSpPr/>
            <p:nvPr/>
          </p:nvSpPr>
          <p:spPr>
            <a:xfrm>
              <a:off x="2185750" y="1828800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3220223" y="462741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673379" y="484909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3896066" y="520815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3104768" y="511004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2626497" y="4733635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5741750" y="305261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5237213" y="3241651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288340" y="41004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3807887" y="4492674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16" name="直接连接符 115"/>
            <p:cNvCxnSpPr/>
            <p:nvPr/>
          </p:nvCxnSpPr>
          <p:spPr>
            <a:xfrm>
              <a:off x="2185750" y="3851564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文本框 116"/>
            <p:cNvSpPr txBox="1"/>
            <p:nvPr/>
          </p:nvSpPr>
          <p:spPr>
            <a:xfrm>
              <a:off x="4019637" y="4373540"/>
              <a:ext cx="718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3187372" y="3805227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4116600" y="5156290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3872058" y="4706452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2580940" y="4931361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3067529" y="5274589"/>
              <a:ext cx="536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3169902" y="4322487"/>
              <a:ext cx="500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5237213" y="2862300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5708899" y="2693409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26" name="直接连接符 125"/>
            <p:cNvCxnSpPr/>
            <p:nvPr/>
          </p:nvCxnSpPr>
          <p:spPr>
            <a:xfrm flipH="1">
              <a:off x="3622756" y="3844943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3585079" y="5125843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组合 197"/>
          <p:cNvGrpSpPr/>
          <p:nvPr/>
        </p:nvGrpSpPr>
        <p:grpSpPr>
          <a:xfrm>
            <a:off x="2893478" y="515882"/>
            <a:ext cx="5907440" cy="5541503"/>
            <a:chOff x="2650111" y="1808440"/>
            <a:chExt cx="4637110" cy="4351337"/>
          </a:xfrm>
        </p:grpSpPr>
        <p:sp>
          <p:nvSpPr>
            <p:cNvPr id="128" name="矩形 127"/>
            <p:cNvSpPr/>
            <p:nvPr/>
          </p:nvSpPr>
          <p:spPr>
            <a:xfrm>
              <a:off x="2650111" y="1808440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3684584" y="460705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4137740" y="482873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4360427" y="518779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569129" y="508968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090858" y="4713275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6206111" y="30322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5701574" y="3221291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752701" y="40800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4272248" y="4472314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38" name="直接连接符 137"/>
            <p:cNvCxnSpPr/>
            <p:nvPr/>
          </p:nvCxnSpPr>
          <p:spPr>
            <a:xfrm>
              <a:off x="2650111" y="3831204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文本框 138"/>
            <p:cNvSpPr txBox="1"/>
            <p:nvPr/>
          </p:nvSpPr>
          <p:spPr>
            <a:xfrm>
              <a:off x="4483998" y="4353180"/>
              <a:ext cx="718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文本框 139"/>
            <p:cNvSpPr txBox="1"/>
            <p:nvPr/>
          </p:nvSpPr>
          <p:spPr>
            <a:xfrm>
              <a:off x="3651733" y="3784867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4580961" y="5135930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4336419" y="4686092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文本框 142"/>
            <p:cNvSpPr txBox="1"/>
            <p:nvPr/>
          </p:nvSpPr>
          <p:spPr>
            <a:xfrm>
              <a:off x="3045301" y="4911001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3531890" y="5254229"/>
              <a:ext cx="536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文本框 144"/>
            <p:cNvSpPr txBox="1"/>
            <p:nvPr/>
          </p:nvSpPr>
          <p:spPr>
            <a:xfrm>
              <a:off x="3634263" y="4302127"/>
              <a:ext cx="500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文本框 145"/>
            <p:cNvSpPr txBox="1"/>
            <p:nvPr/>
          </p:nvSpPr>
          <p:spPr>
            <a:xfrm>
              <a:off x="5619524" y="2841940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文本框 146"/>
            <p:cNvSpPr txBox="1"/>
            <p:nvPr/>
          </p:nvSpPr>
          <p:spPr>
            <a:xfrm>
              <a:off x="6173260" y="2673049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48" name="直接连接符 147"/>
            <p:cNvCxnSpPr/>
            <p:nvPr/>
          </p:nvCxnSpPr>
          <p:spPr>
            <a:xfrm flipH="1">
              <a:off x="4087117" y="3824583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>
              <a:off x="4049440" y="5105483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/>
            <p:nvPr/>
          </p:nvCxnSpPr>
          <p:spPr>
            <a:xfrm>
              <a:off x="6088767" y="1818748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组合 225"/>
          <p:cNvGrpSpPr/>
          <p:nvPr/>
        </p:nvGrpSpPr>
        <p:grpSpPr>
          <a:xfrm>
            <a:off x="2891448" y="504264"/>
            <a:ext cx="5907440" cy="5541503"/>
            <a:chOff x="2439008" y="1808440"/>
            <a:chExt cx="4637110" cy="4351337"/>
          </a:xfrm>
        </p:grpSpPr>
        <p:sp>
          <p:nvSpPr>
            <p:cNvPr id="174" name="矩形 173"/>
            <p:cNvSpPr/>
            <p:nvPr/>
          </p:nvSpPr>
          <p:spPr>
            <a:xfrm>
              <a:off x="2439008" y="1808440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473481" y="460705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椭圆 175"/>
            <p:cNvSpPr/>
            <p:nvPr/>
          </p:nvSpPr>
          <p:spPr>
            <a:xfrm>
              <a:off x="3926637" y="482873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椭圆 176"/>
            <p:cNvSpPr/>
            <p:nvPr/>
          </p:nvSpPr>
          <p:spPr>
            <a:xfrm>
              <a:off x="4149324" y="5187798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3358026" y="508968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椭圆 178"/>
            <p:cNvSpPr/>
            <p:nvPr/>
          </p:nvSpPr>
          <p:spPr>
            <a:xfrm>
              <a:off x="2879755" y="4713275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5995008" y="30322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5490471" y="3221291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椭圆 181"/>
            <p:cNvSpPr/>
            <p:nvPr/>
          </p:nvSpPr>
          <p:spPr>
            <a:xfrm>
              <a:off x="3541598" y="40800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椭圆 182"/>
            <p:cNvSpPr/>
            <p:nvPr/>
          </p:nvSpPr>
          <p:spPr>
            <a:xfrm>
              <a:off x="4061145" y="4472314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84" name="直接连接符 183"/>
            <p:cNvCxnSpPr/>
            <p:nvPr/>
          </p:nvCxnSpPr>
          <p:spPr>
            <a:xfrm>
              <a:off x="2439008" y="3831204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文本框 184"/>
            <p:cNvSpPr txBox="1"/>
            <p:nvPr/>
          </p:nvSpPr>
          <p:spPr>
            <a:xfrm>
              <a:off x="4272895" y="4353180"/>
              <a:ext cx="718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文本框 185"/>
            <p:cNvSpPr txBox="1"/>
            <p:nvPr/>
          </p:nvSpPr>
          <p:spPr>
            <a:xfrm>
              <a:off x="3361689" y="3794538"/>
              <a:ext cx="639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文本框 186"/>
            <p:cNvSpPr txBox="1"/>
            <p:nvPr/>
          </p:nvSpPr>
          <p:spPr>
            <a:xfrm>
              <a:off x="4369858" y="5135930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文本框 187"/>
            <p:cNvSpPr txBox="1"/>
            <p:nvPr/>
          </p:nvSpPr>
          <p:spPr>
            <a:xfrm>
              <a:off x="4125316" y="4686092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文本框 188"/>
            <p:cNvSpPr txBox="1"/>
            <p:nvPr/>
          </p:nvSpPr>
          <p:spPr>
            <a:xfrm>
              <a:off x="2727912" y="4930081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文本框 189"/>
            <p:cNvSpPr txBox="1"/>
            <p:nvPr/>
          </p:nvSpPr>
          <p:spPr>
            <a:xfrm>
              <a:off x="3234018" y="5303798"/>
              <a:ext cx="536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文本框 190"/>
            <p:cNvSpPr txBox="1"/>
            <p:nvPr/>
          </p:nvSpPr>
          <p:spPr>
            <a:xfrm>
              <a:off x="3316364" y="4333538"/>
              <a:ext cx="626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文本框 191"/>
            <p:cNvSpPr txBox="1"/>
            <p:nvPr/>
          </p:nvSpPr>
          <p:spPr>
            <a:xfrm>
              <a:off x="5408421" y="2841940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文本框 192"/>
            <p:cNvSpPr txBox="1"/>
            <p:nvPr/>
          </p:nvSpPr>
          <p:spPr>
            <a:xfrm>
              <a:off x="5962157" y="2673049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94" name="直接连接符 193"/>
            <p:cNvCxnSpPr/>
            <p:nvPr/>
          </p:nvCxnSpPr>
          <p:spPr>
            <a:xfrm flipH="1">
              <a:off x="3876014" y="3824583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3838337" y="5105483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5877664" y="1818748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>
              <a:off x="2448700" y="4338195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2902542" y="511147"/>
            <a:ext cx="5907440" cy="5541503"/>
            <a:chOff x="2470175" y="1838452"/>
            <a:chExt cx="4637110" cy="4351337"/>
          </a:xfrm>
        </p:grpSpPr>
        <p:sp>
          <p:nvSpPr>
            <p:cNvPr id="199" name="矩形 198"/>
            <p:cNvSpPr/>
            <p:nvPr/>
          </p:nvSpPr>
          <p:spPr>
            <a:xfrm>
              <a:off x="2470175" y="183845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椭圆 199"/>
            <p:cNvSpPr/>
            <p:nvPr/>
          </p:nvSpPr>
          <p:spPr>
            <a:xfrm>
              <a:off x="3504648" y="463707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3957804" y="485874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4180491" y="521781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椭圆 202"/>
            <p:cNvSpPr/>
            <p:nvPr/>
          </p:nvSpPr>
          <p:spPr>
            <a:xfrm>
              <a:off x="3389193" y="511969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2910922" y="474328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6026175" y="30622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5521638" y="325130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3572765" y="411009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4092312" y="450232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09" name="直接连接符 208"/>
            <p:cNvCxnSpPr/>
            <p:nvPr/>
          </p:nvCxnSpPr>
          <p:spPr>
            <a:xfrm>
              <a:off x="2470175" y="386121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文本框 209"/>
            <p:cNvSpPr txBox="1"/>
            <p:nvPr/>
          </p:nvSpPr>
          <p:spPr>
            <a:xfrm>
              <a:off x="4304062" y="4383192"/>
              <a:ext cx="718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" name="文本框 210"/>
            <p:cNvSpPr txBox="1"/>
            <p:nvPr/>
          </p:nvSpPr>
          <p:spPr>
            <a:xfrm>
              <a:off x="3392856" y="3824550"/>
              <a:ext cx="639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2" name="文本框 211"/>
            <p:cNvSpPr txBox="1"/>
            <p:nvPr/>
          </p:nvSpPr>
          <p:spPr>
            <a:xfrm>
              <a:off x="4401025" y="5165942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3" name="文本框 212"/>
            <p:cNvSpPr txBox="1"/>
            <p:nvPr/>
          </p:nvSpPr>
          <p:spPr>
            <a:xfrm>
              <a:off x="4156483" y="4716104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文本框 213"/>
            <p:cNvSpPr txBox="1"/>
            <p:nvPr/>
          </p:nvSpPr>
          <p:spPr>
            <a:xfrm>
              <a:off x="2621456" y="4959962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文本框 214"/>
            <p:cNvSpPr txBox="1"/>
            <p:nvPr/>
          </p:nvSpPr>
          <p:spPr>
            <a:xfrm>
              <a:off x="3265185" y="5333810"/>
              <a:ext cx="665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文本框 215"/>
            <p:cNvSpPr txBox="1"/>
            <p:nvPr/>
          </p:nvSpPr>
          <p:spPr>
            <a:xfrm>
              <a:off x="3280615" y="4373336"/>
              <a:ext cx="743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文本框 216"/>
            <p:cNvSpPr txBox="1"/>
            <p:nvPr/>
          </p:nvSpPr>
          <p:spPr>
            <a:xfrm>
              <a:off x="5439588" y="2871952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8" name="文本框 217"/>
            <p:cNvSpPr txBox="1"/>
            <p:nvPr/>
          </p:nvSpPr>
          <p:spPr>
            <a:xfrm>
              <a:off x="5993324" y="2703061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19" name="直接连接符 218"/>
            <p:cNvCxnSpPr/>
            <p:nvPr/>
          </p:nvCxnSpPr>
          <p:spPr>
            <a:xfrm flipH="1">
              <a:off x="3907181" y="3854595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>
              <a:off x="3869504" y="5135495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>
              <a:off x="5908831" y="1848760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>
              <a:off x="2479867" y="4368207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 flipV="1">
              <a:off x="3279063" y="4403705"/>
              <a:ext cx="1097" cy="178608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组合 281"/>
          <p:cNvGrpSpPr/>
          <p:nvPr/>
        </p:nvGrpSpPr>
        <p:grpSpPr>
          <a:xfrm>
            <a:off x="2879894" y="519283"/>
            <a:ext cx="5907440" cy="5541503"/>
            <a:chOff x="2430555" y="1827729"/>
            <a:chExt cx="4637110" cy="4351337"/>
          </a:xfrm>
        </p:grpSpPr>
        <p:sp>
          <p:nvSpPr>
            <p:cNvPr id="227" name="矩形 226"/>
            <p:cNvSpPr/>
            <p:nvPr/>
          </p:nvSpPr>
          <p:spPr>
            <a:xfrm>
              <a:off x="2430555" y="1827729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3465028" y="462634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>
              <a:off x="3918184" y="484801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4140871" y="520708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349573" y="510897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椭圆 231"/>
            <p:cNvSpPr/>
            <p:nvPr/>
          </p:nvSpPr>
          <p:spPr>
            <a:xfrm>
              <a:off x="2871302" y="4732564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椭圆 232"/>
            <p:cNvSpPr/>
            <p:nvPr/>
          </p:nvSpPr>
          <p:spPr>
            <a:xfrm>
              <a:off x="5986555" y="305154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5482018" y="32405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椭圆 234"/>
            <p:cNvSpPr/>
            <p:nvPr/>
          </p:nvSpPr>
          <p:spPr>
            <a:xfrm>
              <a:off x="3533145" y="40993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椭圆 235"/>
            <p:cNvSpPr/>
            <p:nvPr/>
          </p:nvSpPr>
          <p:spPr>
            <a:xfrm>
              <a:off x="4052692" y="449160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37" name="直接连接符 236"/>
            <p:cNvCxnSpPr/>
            <p:nvPr/>
          </p:nvCxnSpPr>
          <p:spPr>
            <a:xfrm>
              <a:off x="2430555" y="3850493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文本框 237"/>
            <p:cNvSpPr txBox="1"/>
            <p:nvPr/>
          </p:nvSpPr>
          <p:spPr>
            <a:xfrm>
              <a:off x="4264442" y="4372469"/>
              <a:ext cx="718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文本框 238"/>
            <p:cNvSpPr txBox="1"/>
            <p:nvPr/>
          </p:nvSpPr>
          <p:spPr>
            <a:xfrm>
              <a:off x="3353236" y="3813827"/>
              <a:ext cx="639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文本框 239"/>
            <p:cNvSpPr txBox="1"/>
            <p:nvPr/>
          </p:nvSpPr>
          <p:spPr>
            <a:xfrm>
              <a:off x="4361405" y="5155219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文本框 240"/>
            <p:cNvSpPr txBox="1"/>
            <p:nvPr/>
          </p:nvSpPr>
          <p:spPr>
            <a:xfrm>
              <a:off x="4108103" y="4741801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文本框 241"/>
            <p:cNvSpPr txBox="1"/>
            <p:nvPr/>
          </p:nvSpPr>
          <p:spPr>
            <a:xfrm>
              <a:off x="2581836" y="4949239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文本框 242"/>
            <p:cNvSpPr txBox="1"/>
            <p:nvPr/>
          </p:nvSpPr>
          <p:spPr>
            <a:xfrm>
              <a:off x="3225565" y="5323087"/>
              <a:ext cx="665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文本框 243"/>
            <p:cNvSpPr txBox="1"/>
            <p:nvPr/>
          </p:nvSpPr>
          <p:spPr>
            <a:xfrm>
              <a:off x="3240995" y="4362613"/>
              <a:ext cx="743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文本框 244"/>
            <p:cNvSpPr txBox="1"/>
            <p:nvPr/>
          </p:nvSpPr>
          <p:spPr>
            <a:xfrm>
              <a:off x="5399968" y="2861229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文本框 245"/>
            <p:cNvSpPr txBox="1"/>
            <p:nvPr/>
          </p:nvSpPr>
          <p:spPr>
            <a:xfrm>
              <a:off x="5953704" y="2692338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47" name="直接连接符 246"/>
            <p:cNvCxnSpPr/>
            <p:nvPr/>
          </p:nvCxnSpPr>
          <p:spPr>
            <a:xfrm flipH="1">
              <a:off x="3867561" y="3843872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/>
          </p:nvCxnSpPr>
          <p:spPr>
            <a:xfrm>
              <a:off x="3829884" y="5124772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/>
            <p:nvPr/>
          </p:nvCxnSpPr>
          <p:spPr>
            <a:xfrm>
              <a:off x="5869211" y="1838037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/>
            <p:nvPr/>
          </p:nvCxnSpPr>
          <p:spPr>
            <a:xfrm>
              <a:off x="2440247" y="4357484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/>
            <p:nvPr/>
          </p:nvCxnSpPr>
          <p:spPr>
            <a:xfrm flipV="1">
              <a:off x="3239443" y="4392982"/>
              <a:ext cx="1097" cy="178608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>
              <a:off x="3829884" y="4786884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组合 283"/>
          <p:cNvGrpSpPr/>
          <p:nvPr/>
        </p:nvGrpSpPr>
        <p:grpSpPr>
          <a:xfrm>
            <a:off x="2867547" y="511147"/>
            <a:ext cx="5907440" cy="5553112"/>
            <a:chOff x="5808833" y="1780719"/>
            <a:chExt cx="4637110" cy="4360453"/>
          </a:xfrm>
        </p:grpSpPr>
        <p:sp>
          <p:nvSpPr>
            <p:cNvPr id="256" name="矩形 255"/>
            <p:cNvSpPr/>
            <p:nvPr/>
          </p:nvSpPr>
          <p:spPr>
            <a:xfrm>
              <a:off x="5817766" y="1780719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椭圆 256"/>
            <p:cNvSpPr/>
            <p:nvPr/>
          </p:nvSpPr>
          <p:spPr>
            <a:xfrm>
              <a:off x="6843306" y="458845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椭圆 257"/>
            <p:cNvSpPr/>
            <p:nvPr/>
          </p:nvSpPr>
          <p:spPr>
            <a:xfrm>
              <a:off x="7296462" y="4810125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7519149" y="516919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椭圆 259"/>
            <p:cNvSpPr/>
            <p:nvPr/>
          </p:nvSpPr>
          <p:spPr>
            <a:xfrm>
              <a:off x="6727851" y="507108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椭圆 260"/>
            <p:cNvSpPr/>
            <p:nvPr/>
          </p:nvSpPr>
          <p:spPr>
            <a:xfrm>
              <a:off x="6249580" y="469467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9364833" y="301365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椭圆 262"/>
            <p:cNvSpPr/>
            <p:nvPr/>
          </p:nvSpPr>
          <p:spPr>
            <a:xfrm>
              <a:off x="8860296" y="320268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椭圆 263"/>
            <p:cNvSpPr/>
            <p:nvPr/>
          </p:nvSpPr>
          <p:spPr>
            <a:xfrm>
              <a:off x="6911423" y="4061475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7430970" y="445370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66" name="直接连接符 265"/>
            <p:cNvCxnSpPr/>
            <p:nvPr/>
          </p:nvCxnSpPr>
          <p:spPr>
            <a:xfrm>
              <a:off x="5808833" y="3812599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文本框 266"/>
            <p:cNvSpPr txBox="1"/>
            <p:nvPr/>
          </p:nvSpPr>
          <p:spPr>
            <a:xfrm>
              <a:off x="7642720" y="4334575"/>
              <a:ext cx="718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文本框 267"/>
            <p:cNvSpPr txBox="1"/>
            <p:nvPr/>
          </p:nvSpPr>
          <p:spPr>
            <a:xfrm>
              <a:off x="6731514" y="3775933"/>
              <a:ext cx="639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文本框 268"/>
            <p:cNvSpPr txBox="1"/>
            <p:nvPr/>
          </p:nvSpPr>
          <p:spPr>
            <a:xfrm>
              <a:off x="7739683" y="5117325"/>
              <a:ext cx="621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文本框 269"/>
            <p:cNvSpPr txBox="1"/>
            <p:nvPr/>
          </p:nvSpPr>
          <p:spPr>
            <a:xfrm>
              <a:off x="7486381" y="4703907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1100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文本框 270"/>
            <p:cNvSpPr txBox="1"/>
            <p:nvPr/>
          </p:nvSpPr>
          <p:spPr>
            <a:xfrm>
              <a:off x="5960114" y="4911345"/>
              <a:ext cx="720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文本框 271"/>
            <p:cNvSpPr txBox="1"/>
            <p:nvPr/>
          </p:nvSpPr>
          <p:spPr>
            <a:xfrm>
              <a:off x="6555569" y="5268467"/>
              <a:ext cx="864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文本框 272"/>
            <p:cNvSpPr txBox="1"/>
            <p:nvPr/>
          </p:nvSpPr>
          <p:spPr>
            <a:xfrm>
              <a:off x="6532237" y="4326340"/>
              <a:ext cx="773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10100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文本框 273"/>
            <p:cNvSpPr txBox="1"/>
            <p:nvPr/>
          </p:nvSpPr>
          <p:spPr>
            <a:xfrm>
              <a:off x="8778246" y="2823335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00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文本框 274"/>
            <p:cNvSpPr txBox="1"/>
            <p:nvPr/>
          </p:nvSpPr>
          <p:spPr>
            <a:xfrm>
              <a:off x="9331982" y="2654444"/>
              <a:ext cx="52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01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76" name="直接连接符 275"/>
            <p:cNvCxnSpPr/>
            <p:nvPr/>
          </p:nvCxnSpPr>
          <p:spPr>
            <a:xfrm flipH="1">
              <a:off x="7245839" y="3805978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/>
          </p:nvCxnSpPr>
          <p:spPr>
            <a:xfrm>
              <a:off x="7208162" y="5086878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接连接符 277"/>
            <p:cNvCxnSpPr/>
            <p:nvPr/>
          </p:nvCxnSpPr>
          <p:spPr>
            <a:xfrm>
              <a:off x="9247489" y="1800143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>
              <a:off x="5818525" y="4319590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接连接符 279"/>
            <p:cNvCxnSpPr/>
            <p:nvPr/>
          </p:nvCxnSpPr>
          <p:spPr>
            <a:xfrm flipV="1">
              <a:off x="6617721" y="4355088"/>
              <a:ext cx="1097" cy="178608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接连接符 280"/>
            <p:cNvCxnSpPr/>
            <p:nvPr/>
          </p:nvCxnSpPr>
          <p:spPr>
            <a:xfrm>
              <a:off x="7208162" y="4748990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/>
            <p:cNvCxnSpPr/>
            <p:nvPr/>
          </p:nvCxnSpPr>
          <p:spPr>
            <a:xfrm>
              <a:off x="6629450" y="4933564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F8C9ABBB-7BF2-F224-C65A-EAD1EA74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0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6836" y="1825625"/>
            <a:ext cx="2658555" cy="4351338"/>
          </a:xfrm>
        </p:spPr>
        <p:txBody>
          <a:bodyPr/>
          <a:lstStyle/>
          <a:p>
            <a:r>
              <a:rPr lang="en-US" altLang="zh-CN" dirty="0">
                <a:latin typeface="Gill Sans MT" panose="020B0502020104020203" pitchFamily="34" charset="0"/>
              </a:rPr>
              <a:t>Isolation tree: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>
                <a:latin typeface="Gill Sans MT" panose="020B0502020104020203" pitchFamily="34" charset="0"/>
              </a:rPr>
              <a:t>Isolation forest:</a:t>
            </a:r>
            <a:endParaRPr lang="zh-CN" altLang="en-US" dirty="0">
              <a:latin typeface="Gill Sans MT" panose="020B0502020104020203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519056" y="1691322"/>
            <a:ext cx="1376218" cy="1430568"/>
            <a:chOff x="480291" y="1691322"/>
            <a:chExt cx="4627418" cy="4351337"/>
          </a:xfrm>
        </p:grpSpPr>
        <p:sp>
          <p:nvSpPr>
            <p:cNvPr id="4" name="矩形 3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3494764" y="4004487"/>
            <a:ext cx="931813" cy="930812"/>
            <a:chOff x="480291" y="1691322"/>
            <a:chExt cx="4627418" cy="4351337"/>
          </a:xfrm>
        </p:grpSpPr>
        <p:sp>
          <p:nvSpPr>
            <p:cNvPr id="32" name="矩形 31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>
            <a:off x="5055709" y="4004487"/>
            <a:ext cx="931813" cy="930812"/>
            <a:chOff x="480291" y="1691322"/>
            <a:chExt cx="4627418" cy="4351337"/>
          </a:xfrm>
        </p:grpSpPr>
        <p:sp>
          <p:nvSpPr>
            <p:cNvPr id="51" name="矩形 50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6547392" y="4004487"/>
            <a:ext cx="931813" cy="930812"/>
            <a:chOff x="480291" y="1691322"/>
            <a:chExt cx="4627418" cy="4351337"/>
          </a:xfrm>
        </p:grpSpPr>
        <p:sp>
          <p:nvSpPr>
            <p:cNvPr id="70" name="矩形 69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87"/>
          <p:cNvGrpSpPr/>
          <p:nvPr/>
        </p:nvGrpSpPr>
        <p:grpSpPr>
          <a:xfrm>
            <a:off x="8099101" y="4004487"/>
            <a:ext cx="931813" cy="930812"/>
            <a:chOff x="480291" y="1691322"/>
            <a:chExt cx="4627418" cy="4351337"/>
          </a:xfrm>
        </p:grpSpPr>
        <p:sp>
          <p:nvSpPr>
            <p:cNvPr id="89" name="矩形 88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99" name="直接连接符 98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9628768" y="4010662"/>
            <a:ext cx="931813" cy="930812"/>
            <a:chOff x="480291" y="1691322"/>
            <a:chExt cx="4627418" cy="4351337"/>
          </a:xfrm>
        </p:grpSpPr>
        <p:sp>
          <p:nvSpPr>
            <p:cNvPr id="108" name="矩形 107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18" name="直接连接符 117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组合 125"/>
          <p:cNvGrpSpPr/>
          <p:nvPr/>
        </p:nvGrpSpPr>
        <p:grpSpPr>
          <a:xfrm>
            <a:off x="3494764" y="5243150"/>
            <a:ext cx="931813" cy="930812"/>
            <a:chOff x="480291" y="1691322"/>
            <a:chExt cx="4627418" cy="4351337"/>
          </a:xfrm>
        </p:grpSpPr>
        <p:sp>
          <p:nvSpPr>
            <p:cNvPr id="127" name="矩形 126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37" name="直接连接符 136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组合 144"/>
          <p:cNvGrpSpPr/>
          <p:nvPr/>
        </p:nvGrpSpPr>
        <p:grpSpPr>
          <a:xfrm>
            <a:off x="5055709" y="5243150"/>
            <a:ext cx="931813" cy="930812"/>
            <a:chOff x="480291" y="1691322"/>
            <a:chExt cx="4627418" cy="4351337"/>
          </a:xfrm>
        </p:grpSpPr>
        <p:sp>
          <p:nvSpPr>
            <p:cNvPr id="146" name="矩形 145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椭圆 146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椭圆 149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椭圆 152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56" name="直接连接符 155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组合 163"/>
          <p:cNvGrpSpPr/>
          <p:nvPr/>
        </p:nvGrpSpPr>
        <p:grpSpPr>
          <a:xfrm>
            <a:off x="6547392" y="5243150"/>
            <a:ext cx="931813" cy="930812"/>
            <a:chOff x="480291" y="1691322"/>
            <a:chExt cx="4627418" cy="4351337"/>
          </a:xfrm>
        </p:grpSpPr>
        <p:sp>
          <p:nvSpPr>
            <p:cNvPr id="165" name="矩形 164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椭圆 165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椭圆 168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椭圆 170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椭圆 171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椭圆 172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75" name="直接连接符 174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组合 182"/>
          <p:cNvGrpSpPr/>
          <p:nvPr/>
        </p:nvGrpSpPr>
        <p:grpSpPr>
          <a:xfrm>
            <a:off x="8099101" y="5243150"/>
            <a:ext cx="931813" cy="930812"/>
            <a:chOff x="480291" y="1691322"/>
            <a:chExt cx="4627418" cy="4351337"/>
          </a:xfrm>
        </p:grpSpPr>
        <p:sp>
          <p:nvSpPr>
            <p:cNvPr id="184" name="矩形 183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椭圆 184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椭圆 185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椭圆 187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椭圆 188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椭圆 190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椭圆 191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94" name="直接连接符 193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组合 201"/>
          <p:cNvGrpSpPr/>
          <p:nvPr/>
        </p:nvGrpSpPr>
        <p:grpSpPr>
          <a:xfrm>
            <a:off x="9628768" y="5249325"/>
            <a:ext cx="931813" cy="930812"/>
            <a:chOff x="480291" y="1691322"/>
            <a:chExt cx="4627418" cy="4351337"/>
          </a:xfrm>
        </p:grpSpPr>
        <p:sp>
          <p:nvSpPr>
            <p:cNvPr id="203" name="矩形 202"/>
            <p:cNvSpPr/>
            <p:nvPr/>
          </p:nvSpPr>
          <p:spPr>
            <a:xfrm>
              <a:off x="480291" y="1691322"/>
              <a:ext cx="4627418" cy="43513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4" name="椭圆 203"/>
            <p:cNvSpPr/>
            <p:nvPr/>
          </p:nvSpPr>
          <p:spPr>
            <a:xfrm>
              <a:off x="1514764" y="448994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" name="椭圆 204"/>
            <p:cNvSpPr/>
            <p:nvPr/>
          </p:nvSpPr>
          <p:spPr>
            <a:xfrm>
              <a:off x="1967920" y="471161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2190607" y="5070680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7" name="椭圆 206"/>
            <p:cNvSpPr/>
            <p:nvPr/>
          </p:nvSpPr>
          <p:spPr>
            <a:xfrm>
              <a:off x="1399309" y="497256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8" name="椭圆 207"/>
            <p:cNvSpPr/>
            <p:nvPr/>
          </p:nvSpPr>
          <p:spPr>
            <a:xfrm>
              <a:off x="921038" y="4596157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4036291" y="2915139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0" name="椭圆 209"/>
            <p:cNvSpPr/>
            <p:nvPr/>
          </p:nvSpPr>
          <p:spPr>
            <a:xfrm>
              <a:off x="3531754" y="3104173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1" name="椭圆 210"/>
            <p:cNvSpPr/>
            <p:nvPr/>
          </p:nvSpPr>
          <p:spPr>
            <a:xfrm>
              <a:off x="1582881" y="3962962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2102428" y="4355196"/>
              <a:ext cx="230909" cy="2309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13" name="直接连接符 212"/>
            <p:cNvCxnSpPr/>
            <p:nvPr/>
          </p:nvCxnSpPr>
          <p:spPr>
            <a:xfrm>
              <a:off x="480291" y="3714086"/>
              <a:ext cx="4627418" cy="82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 flipH="1">
              <a:off x="1873250" y="3714086"/>
              <a:ext cx="287" cy="23285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/>
            <p:nvPr/>
          </p:nvCxnSpPr>
          <p:spPr>
            <a:xfrm>
              <a:off x="3899333" y="1691322"/>
              <a:ext cx="1" cy="203102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/>
            <p:nvPr/>
          </p:nvCxnSpPr>
          <p:spPr>
            <a:xfrm>
              <a:off x="1869928" y="4659743"/>
              <a:ext cx="3237781" cy="1928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/>
            <p:nvPr/>
          </p:nvCxnSpPr>
          <p:spPr>
            <a:xfrm>
              <a:off x="480291" y="4279181"/>
              <a:ext cx="1389637" cy="208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/>
            <p:nvPr/>
          </p:nvCxnSpPr>
          <p:spPr>
            <a:xfrm>
              <a:off x="1869928" y="4998017"/>
              <a:ext cx="3237781" cy="254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/>
            <p:nvPr/>
          </p:nvCxnSpPr>
          <p:spPr>
            <a:xfrm flipH="1" flipV="1">
              <a:off x="1293164" y="4304767"/>
              <a:ext cx="4599" cy="173789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/>
            <p:nvPr/>
          </p:nvCxnSpPr>
          <p:spPr>
            <a:xfrm>
              <a:off x="1280318" y="4843845"/>
              <a:ext cx="580373" cy="1042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63C6B461-8F64-8FC6-05FD-FFB646743959}"/>
              </a:ext>
            </a:extLst>
          </p:cNvPr>
          <p:cNvSpPr txBox="1"/>
          <p:nvPr/>
        </p:nvSpPr>
        <p:spPr>
          <a:xfrm>
            <a:off x="4426577" y="601939"/>
            <a:ext cx="3264543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等线" panose="02010600030101010101" pitchFamily="2" charset="-122"/>
                <a:cs typeface="+mn-cs"/>
              </a:rPr>
              <a:t>Tree -&gt; Forest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0FA663B-1F16-6A3E-EE52-80BCB94B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229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860C024-66E9-91A6-9DEE-B1699837B90E}"/>
              </a:ext>
            </a:extLst>
          </p:cNvPr>
          <p:cNvSpPr txBox="1"/>
          <p:nvPr/>
        </p:nvSpPr>
        <p:spPr>
          <a:xfrm>
            <a:off x="2729454" y="325858"/>
            <a:ext cx="6096000" cy="65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IF</a:t>
            </a:r>
            <a:endParaRPr lang="zh-CN" altLang="en-US" sz="2800" dirty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C80B4CD-CAFC-6CF2-58F6-1A72B3500676}"/>
              </a:ext>
            </a:extLst>
          </p:cNvPr>
          <p:cNvCxnSpPr/>
          <p:nvPr/>
        </p:nvCxnSpPr>
        <p:spPr>
          <a:xfrm>
            <a:off x="488576" y="1124645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DA2A0133-30FC-8F49-7315-E2FD5F2EDFD9}"/>
              </a:ext>
            </a:extLst>
          </p:cNvPr>
          <p:cNvSpPr txBox="1"/>
          <p:nvPr/>
        </p:nvSpPr>
        <p:spPr>
          <a:xfrm>
            <a:off x="3305105" y="1290495"/>
            <a:ext cx="8482885" cy="338554"/>
          </a:xfrm>
          <a:prstGeom prst="rect">
            <a:avLst/>
          </a:prstGeom>
          <a:noFill/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 defTabSz="1219139"/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Jiang, Yang, Guo, Phys. Rev. D 104, 035021 (2021) </a:t>
            </a:r>
            <a:endParaRPr lang="en-SG" sz="16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B4CB66A1-EDAF-C456-5855-DA99EAA6E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79" y="1920803"/>
            <a:ext cx="5645120" cy="615732"/>
          </a:xfrm>
        </p:spPr>
        <p:txBody>
          <a:bodyPr>
            <a:normAutofit/>
          </a:bodyPr>
          <a:lstStyle/>
          <a:p>
            <a:r>
              <a:rPr lang="en-US" altLang="zh-CN" sz="1600" dirty="0"/>
              <a:t>The effect of IF depends on the number of events, it works only when the number of anomalous points is very small </a:t>
            </a:r>
          </a:p>
          <a:p>
            <a:endParaRPr lang="en-US" altLang="zh-CN" sz="16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7412423-6638-3834-7FFE-C1CCE0E6E5C1}"/>
              </a:ext>
            </a:extLst>
          </p:cNvPr>
          <p:cNvGrpSpPr/>
          <p:nvPr/>
        </p:nvGrpSpPr>
        <p:grpSpPr>
          <a:xfrm>
            <a:off x="1992762" y="2451446"/>
            <a:ext cx="2175642" cy="2412487"/>
            <a:chOff x="1702676" y="2749505"/>
            <a:chExt cx="2175642" cy="241248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934B2A4-259D-D77B-3532-BC69DDCE2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72" t="8112" r="7729"/>
            <a:stretch/>
          </p:blipFill>
          <p:spPr>
            <a:xfrm>
              <a:off x="1702676" y="2749505"/>
              <a:ext cx="2175642" cy="2412487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F695F33-71B6-3087-DF01-32D7C71AB481}"/>
                </a:ext>
              </a:extLst>
            </p:cNvPr>
            <p:cNvSpPr/>
            <p:nvPr/>
          </p:nvSpPr>
          <p:spPr>
            <a:xfrm>
              <a:off x="2372091" y="4857212"/>
              <a:ext cx="406943" cy="29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24" name="标题 1">
            <a:extLst>
              <a:ext uri="{FF2B5EF4-FFF2-40B4-BE49-F238E27FC236}">
                <a16:creationId xmlns:a16="http://schemas.microsoft.com/office/drawing/2014/main" id="{CF75A29D-EA26-638E-6825-C81D7A667836}"/>
              </a:ext>
            </a:extLst>
          </p:cNvPr>
          <p:cNvSpPr txBox="1">
            <a:spLocks/>
          </p:cNvSpPr>
          <p:nvPr/>
        </p:nvSpPr>
        <p:spPr>
          <a:xfrm>
            <a:off x="-84524" y="974020"/>
            <a:ext cx="5947442" cy="925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>
              <a:lnSpc>
                <a:spcPct val="150000"/>
              </a:lnSpc>
            </a:pPr>
            <a:r>
              <a:rPr lang="en-US" altLang="zh-CN" sz="24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exclusive </a:t>
            </a:r>
            <a:r>
              <a:rPr lang="el-GR" altLang="zh-CN" sz="2400" i="1" dirty="0">
                <a:solidFill>
                  <a:srgbClr val="C00000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γγ</a:t>
            </a:r>
            <a:r>
              <a:rPr lang="el-GR" altLang="zh-CN" sz="2400" dirty="0">
                <a:solidFill>
                  <a:srgbClr val="C00000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  <a:sym typeface="Wingdings 3" panose="05040102010807070707" pitchFamily="18" charset="2"/>
              </a:rPr>
              <a:t></a:t>
            </a:r>
            <a:r>
              <a:rPr lang="en-US" altLang="zh-CN" sz="2400" dirty="0">
                <a:solidFill>
                  <a:srgbClr val="C00000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C00000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aseline="30000" dirty="0">
                <a:solidFill>
                  <a:srgbClr val="C00000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400" i="1" dirty="0">
                <a:solidFill>
                  <a:srgbClr val="C00000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W</a:t>
            </a:r>
            <a:r>
              <a:rPr lang="en-US" altLang="zh-CN" sz="2400" baseline="30000" dirty="0">
                <a:solidFill>
                  <a:srgbClr val="C00000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-  </a:t>
            </a:r>
            <a:r>
              <a:rPr lang="en-US" altLang="zh-CN" sz="24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VBS processes </a:t>
            </a:r>
            <a:endParaRPr lang="zh-CN" altLang="en-US" sz="2400" dirty="0">
              <a:solidFill>
                <a:srgbClr val="CC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CC04C0-1FE1-77E1-47EE-E70E725AA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2" name="内容占位符 7">
            <a:extLst>
              <a:ext uri="{FF2B5EF4-FFF2-40B4-BE49-F238E27FC236}">
                <a16:creationId xmlns:a16="http://schemas.microsoft.com/office/drawing/2014/main" id="{22D467B7-F7F0-1744-85BC-9F7D023129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80" y="1794898"/>
            <a:ext cx="4091720" cy="3265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19B2242-3203-FF3F-E740-654A459605DA}"/>
                  </a:ext>
                </a:extLst>
              </p:cNvPr>
              <p:cNvSpPr txBox="1"/>
              <p:nvPr/>
            </p:nvSpPr>
            <p:spPr>
              <a:xfrm>
                <a:off x="1021655" y="5255147"/>
                <a:ext cx="4301768" cy="478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sz="1600" b="0" i="1" baseline="0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𝑎</m:t>
                    </m:r>
                    <m:r>
                      <a:rPr lang="en-US" altLang="zh-CN" sz="1600" b="0" i="1" baseline="0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=</m:t>
                    </m:r>
                    <m:sSup>
                      <m:sSupPr>
                        <m:ctrlPr>
                          <a:rPr lang="zh-CN" altLang="zh-CN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1600" b="0" i="1" baseline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e>
                      <m:sup>
                        <m:r>
                          <a:rPr lang="en-US" altLang="zh-CN" sz="1600" b="0" i="1" baseline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fPr>
                          <m:num>
                            <m:acc>
                              <m:accPr>
                                <m:chr m:val="̅"/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600" b="0" i="1" baseline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𝐿</m:t>
                                </m:r>
                              </m:e>
                            </m:acc>
                          </m:num>
                          <m:den>
                            <m:r>
                              <a:rPr lang="en-US" altLang="zh-CN" sz="1600" b="0" i="1" baseline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zh-CN" altLang="zh-CN" sz="1600" i="1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0" i="1" baseline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𝑁</m:t>
                                </m:r>
                              </m:e>
                            </m:d>
                          </m:den>
                        </m:f>
                      </m:sup>
                    </m:sSup>
                  </m:oMath>
                </a14:m>
                <a:r>
                  <a:rPr lang="en-US" altLang="zh-CN" sz="1600" b="0" baseline="0" dirty="0"/>
                  <a:t>  </a:t>
                </a:r>
                <a:r>
                  <a:rPr lang="zh-CN" altLang="en-US" sz="1600" b="0" baseline="0" dirty="0"/>
                  <a:t>，</a:t>
                </a:r>
                <a:r>
                  <a:rPr lang="en-US" altLang="zh-CN" sz="1600" b="0" baseline="0" dirty="0"/>
                  <a:t>with  </a:t>
                </a:r>
                <a14:m>
                  <m:oMath xmlns:m="http://schemas.openxmlformats.org/officeDocument/2006/math">
                    <m:r>
                      <a:rPr lang="en-US" altLang="zh-CN" sz="1600" b="0" i="1" baseline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baseline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sz="1600" b="0" i="1" baseline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CN" sz="1600" b="0" i="1" baseline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baseline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sz="1600" b="0" i="1" baseline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altLang="zh-CN" sz="1600" b="0" i="1" baseline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baseline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zh-CN" altLang="zh-CN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baseline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sz="1600" b="0" i="1" baseline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en-US" altLang="zh-CN" sz="1600" b="0" i="1" baseline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19B2242-3203-FF3F-E740-654A45960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55" y="5255147"/>
                <a:ext cx="4301768" cy="478208"/>
              </a:xfrm>
              <a:prstGeom prst="rect">
                <a:avLst/>
              </a:prstGeom>
              <a:blipFill>
                <a:blip r:embed="rId5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ACEBA7C-9943-9C5D-55D2-C03AC369A898}"/>
              </a:ext>
            </a:extLst>
          </p:cNvPr>
          <p:cNvSpPr txBox="1">
            <a:spLocks/>
          </p:cNvSpPr>
          <p:nvPr/>
        </p:nvSpPr>
        <p:spPr>
          <a:xfrm>
            <a:off x="6818766" y="5168673"/>
            <a:ext cx="4787282" cy="1398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accent1"/>
                </a:solidFill>
              </a:rPr>
              <a:t>Average depth depends on the number of events of the whole data set.</a:t>
            </a:r>
          </a:p>
          <a:p>
            <a:r>
              <a:rPr lang="en-US" altLang="zh-CN" sz="1400" dirty="0">
                <a:solidFill>
                  <a:schemeClr val="accent1"/>
                </a:solidFill>
              </a:rPr>
              <a:t>Anomaly score is some “normalization” so that the result is independent of the number of events of the whole data set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p:pic>
        <p:nvPicPr>
          <p:cNvPr id="9" name="图片 8" descr="\documentclass{article}&#10;\usepackage{amsmath}&#10;\usepackage{color}&#10;\pagestyle{empty}&#10;\begin{document}&#10;&#10;&#10;\begin{equation*}&#10;\begin{split}&#10;&amp;H(x)=\sum _{n=1}^{x}\frac{1}{n}&#10;\end{split}&#10;\end{equation*}&#10;&#10;\end{document}" title="IguanaTex Bitmap Display">
            <a:extLst>
              <a:ext uri="{FF2B5EF4-FFF2-40B4-BE49-F238E27FC236}">
                <a16:creationId xmlns:a16="http://schemas.microsoft.com/office/drawing/2014/main" id="{76CF4CEF-AA7D-85F6-27A8-76072D9152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80" y="5837959"/>
            <a:ext cx="1064740" cy="48818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7E8E57-680C-3A92-F68C-1CF835D51BE3}"/>
              </a:ext>
            </a:extLst>
          </p:cNvPr>
          <p:cNvSpPr txBox="1"/>
          <p:nvPr/>
        </p:nvSpPr>
        <p:spPr>
          <a:xfrm>
            <a:off x="585952" y="4830119"/>
            <a:ext cx="4381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Calculate anomaly score using average depth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695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38224" y="1854264"/>
            <a:ext cx="6599421" cy="18180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Transparency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 only quantify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anomaly”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Model-independent and Operator-independent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891" y="1283670"/>
            <a:ext cx="2528598" cy="2388610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650239" y="820985"/>
            <a:ext cx="5963920" cy="925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150000"/>
              </a:lnSpc>
            </a:pPr>
            <a:r>
              <a:rPr lang="en-US" altLang="zh-CN" sz="24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Advantage of IF:</a:t>
            </a:r>
            <a:endParaRPr lang="zh-CN" altLang="en-US" sz="2400" dirty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F0BD8C4-AA9D-21DF-1D1B-BDE03365E59D}"/>
              </a:ext>
            </a:extLst>
          </p:cNvPr>
          <p:cNvSpPr txBox="1">
            <a:spLocks/>
          </p:cNvSpPr>
          <p:nvPr/>
        </p:nvSpPr>
        <p:spPr>
          <a:xfrm>
            <a:off x="1038225" y="4389524"/>
            <a:ext cx="7268377" cy="20690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about signal events are rare but </a:t>
            </a:r>
            <a:r>
              <a:rPr lang="en-US" altLang="zh-CN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NOT</a:t>
            </a:r>
            <a:r>
              <a:rPr lang="en-US" altLang="zh-CN" sz="2000" dirty="0">
                <a:latin typeface="Gill Sans MT" panose="020B0502020104020203" pitchFamily="34" charset="0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very different from SM?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example, when the Wilson coefficient is very small,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the interference term becomes very important.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4688DA-ADEC-A634-CD83-032922938E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08" y="5696347"/>
            <a:ext cx="3528283" cy="365125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6CD1E7E-88D6-20EA-0CC6-D31ECDE68FFA}"/>
              </a:ext>
            </a:extLst>
          </p:cNvPr>
          <p:cNvSpPr txBox="1">
            <a:spLocks/>
          </p:cNvSpPr>
          <p:nvPr/>
        </p:nvSpPr>
        <p:spPr>
          <a:xfrm>
            <a:off x="601344" y="3705619"/>
            <a:ext cx="3030855" cy="6804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lnSpc>
                <a:spcPct val="150000"/>
              </a:lnSpc>
            </a:pPr>
            <a:r>
              <a:rPr lang="en-US" altLang="zh-CN" sz="24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Disadvantage:</a:t>
            </a:r>
            <a:endParaRPr lang="zh-CN" altLang="en-US" sz="2400" dirty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79359F9-7CA5-E5CC-6B05-1B433B72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443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30305" y="659515"/>
            <a:ext cx="24857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Nested IF (NIF)</a:t>
            </a:r>
            <a:endParaRPr lang="en-US" altLang="zh-CN" sz="2400" kern="1200" dirty="0">
              <a:solidFill>
                <a:srgbClr val="CC33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01703" y="3069436"/>
            <a:ext cx="5594668" cy="255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latin typeface="Gill Sans MT" panose="020B0502020104020203" pitchFamily="34" charset="0"/>
              </a:rPr>
              <a:t>When </a:t>
            </a:r>
            <a:r>
              <a:rPr lang="en-US" altLang="zh-CN" dirty="0">
                <a:solidFill>
                  <a:srgbClr val="FF0000"/>
                </a:solidFill>
                <a:latin typeface="Gill Sans MT" panose="020B0502020104020203" pitchFamily="34" charset="0"/>
              </a:rPr>
              <a:t>interference effects </a:t>
            </a:r>
            <a:r>
              <a:rPr lang="en-US" altLang="zh-CN" dirty="0">
                <a:latin typeface="Gill Sans MT" panose="020B0502020104020203" pitchFamily="34" charset="0"/>
              </a:rPr>
              <a:t>of new physics and the SM dominate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endParaRPr lang="en-US"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800" dirty="0">
                <a:latin typeface="Gill Sans MT" panose="020B0502020104020203" pitchFamily="34" charset="0"/>
              </a:rPr>
              <a:t>Training Dataset</a:t>
            </a: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:  </a:t>
            </a:r>
            <a:r>
              <a:rPr lang="en-US" altLang="zh-CN" sz="1600" dirty="0">
                <a:solidFill>
                  <a:srgbClr val="666666"/>
                </a:solidFill>
                <a:latin typeface="Raleway" panose="020F0502020204030204" pitchFamily="2" charset="0"/>
              </a:rPr>
              <a:t>use MC data of SM to establish a reference value for the anomaly score distribution</a:t>
            </a:r>
            <a:r>
              <a:rPr lang="en-US" altLang="zh-CN" dirty="0">
                <a:solidFill>
                  <a:srgbClr val="666666"/>
                </a:solidFill>
                <a:latin typeface="Raleway" panose="020F0502020204030204" pitchFamily="2" charset="0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zh-CN" altLang="en-US" b="1" dirty="0">
              <a:sym typeface="+mn-ea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latin typeface="Gill Sans MT" panose="020B0502020104020203" pitchFamily="34" charset="0"/>
                <a:sym typeface="+mn-ea"/>
              </a:rPr>
              <a:t>Value of anomaly score change</a:t>
            </a:r>
            <a:r>
              <a:rPr lang="zh-CN" altLang="en-US" dirty="0">
                <a:latin typeface="Gill Sans MT" panose="020B0502020104020203" pitchFamily="34" charset="0"/>
                <a:sym typeface="+mn-ea"/>
              </a:rPr>
              <a:t>：</a:t>
            </a:r>
            <a:endParaRPr dirty="0">
              <a:latin typeface="Gill Sans MT" panose="020B0502020104020203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6B5648F-5852-1925-A921-B4740521D66D}"/>
              </a:ext>
            </a:extLst>
          </p:cNvPr>
          <p:cNvGrpSpPr/>
          <p:nvPr/>
        </p:nvGrpSpPr>
        <p:grpSpPr>
          <a:xfrm>
            <a:off x="9310630" y="5005398"/>
            <a:ext cx="2115422" cy="358140"/>
            <a:chOff x="8718678" y="4468905"/>
            <a:chExt cx="2115422" cy="358140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8718678" y="4482726"/>
              <a:ext cx="1546860" cy="33049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0399760" y="4468905"/>
              <a:ext cx="434340" cy="35814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44259" y="1772920"/>
            <a:ext cx="4438650" cy="368935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2078CFC-205F-C444-2797-B52F11190AD3}"/>
              </a:ext>
            </a:extLst>
          </p:cNvPr>
          <p:cNvCxnSpPr/>
          <p:nvPr/>
        </p:nvCxnSpPr>
        <p:spPr>
          <a:xfrm>
            <a:off x="556835" y="1290496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标题 1">
            <a:extLst>
              <a:ext uri="{FF2B5EF4-FFF2-40B4-BE49-F238E27FC236}">
                <a16:creationId xmlns:a16="http://schemas.microsoft.com/office/drawing/2014/main" id="{27B08373-689F-E246-4F36-D3661FF50363}"/>
              </a:ext>
            </a:extLst>
          </p:cNvPr>
          <p:cNvSpPr txBox="1">
            <a:spLocks/>
          </p:cNvSpPr>
          <p:nvPr/>
        </p:nvSpPr>
        <p:spPr>
          <a:xfrm>
            <a:off x="5717762" y="1807137"/>
            <a:ext cx="4752629" cy="7456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>
              <a:lnSpc>
                <a:spcPct val="150000"/>
              </a:lnSpc>
            </a:pPr>
            <a:r>
              <a:rPr lang="en-US" altLang="zh-CN" sz="20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Nested Isolation Forest</a:t>
            </a:r>
            <a:r>
              <a:rPr lang="zh-CN" altLang="en-US" sz="20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（</a:t>
            </a:r>
            <a:r>
              <a:rPr lang="en-US" altLang="zh-CN" sz="20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NIF</a:t>
            </a:r>
            <a:r>
              <a:rPr lang="zh-CN" altLang="en-US" sz="20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）：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D87E1CF-17E9-FE80-B6BE-E8D96F33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7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382945D-5CCF-357E-1975-87DFD57421CF}"/>
              </a:ext>
            </a:extLst>
          </p:cNvPr>
          <p:cNvCxnSpPr/>
          <p:nvPr/>
        </p:nvCxnSpPr>
        <p:spPr>
          <a:xfrm>
            <a:off x="575624" y="952681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2DF88B64-AE01-051A-57AF-47FDDF79CF4B}"/>
              </a:ext>
            </a:extLst>
          </p:cNvPr>
          <p:cNvSpPr txBox="1">
            <a:spLocks/>
          </p:cNvSpPr>
          <p:nvPr/>
        </p:nvSpPr>
        <p:spPr>
          <a:xfrm>
            <a:off x="2546214" y="357831"/>
            <a:ext cx="709957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do we need ML in new physics study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15058F6-961A-0BC7-D4C2-C50D93A56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085" y="1516210"/>
            <a:ext cx="6688987" cy="323622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Precision tests of the SM era</a:t>
            </a:r>
          </a:p>
          <a:p>
            <a:pPr marL="0" indent="0">
              <a:buNone/>
            </a:pPr>
            <a:endParaRPr lang="en-US" altLang="zh-CN" sz="2400" dirty="0"/>
          </a:p>
          <a:p>
            <a:r>
              <a:rPr lang="en-US" altLang="zh-CN" sz="2400" dirty="0"/>
              <a:t>Very large data set</a:t>
            </a:r>
          </a:p>
          <a:p>
            <a:endParaRPr lang="en-US" altLang="zh-CN" sz="2400" dirty="0"/>
          </a:p>
          <a:p>
            <a:r>
              <a:rPr lang="en-US" altLang="zh-CN" sz="2400" dirty="0"/>
              <a:t>Rare processes with many final state particles</a:t>
            </a:r>
            <a:endParaRPr lang="zh-CN" altLang="en-US" sz="2400" dirty="0"/>
          </a:p>
          <a:p>
            <a:endParaRPr lang="en-US" altLang="zh-CN" sz="2400" dirty="0"/>
          </a:p>
          <a:p>
            <a:r>
              <a:rPr lang="en-US" altLang="zh-CN" sz="2400" dirty="0"/>
              <a:t>Many SMEFT operators</a:t>
            </a:r>
          </a:p>
          <a:p>
            <a:endParaRPr lang="en-US" altLang="zh-CN" sz="24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7476735-2AAD-B000-6A29-8572E1039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56" b="5394"/>
          <a:stretch/>
        </p:blipFill>
        <p:spPr>
          <a:xfrm>
            <a:off x="3068709" y="5177504"/>
            <a:ext cx="5832371" cy="1119535"/>
          </a:xfrm>
          <a:prstGeom prst="rect">
            <a:avLst/>
          </a:prstGeom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E5934F2E-E13B-5B11-D834-C9077BE2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144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760849" y="3255777"/>
            <a:ext cx="7999095" cy="32518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56BF068-268D-2E42-2015-0663A06E5C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/>
          <a:srcRect r="48555"/>
          <a:stretch/>
        </p:blipFill>
        <p:spPr>
          <a:xfrm>
            <a:off x="3324712" y="1722433"/>
            <a:ext cx="2435684" cy="1286617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E3C387F-5314-EC7F-443E-62787227C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14" y="941313"/>
            <a:ext cx="4626673" cy="4977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nTGC in the </a:t>
            </a:r>
            <a:r>
              <a:rPr lang="zh-CN" altLang="en-US" sz="2400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𝑒</a:t>
            </a:r>
            <a:r>
              <a:rPr lang="en-US" altLang="zh-CN" sz="2400" i="1" baseline="30000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400" i="1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𝑒</a:t>
            </a:r>
            <a:r>
              <a:rPr lang="zh-CN" altLang="en-US" sz="2400" baseline="30000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−</a:t>
            </a:r>
            <a:r>
              <a:rPr lang="zh-CN" altLang="en-US" sz="2400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→ 𝑍𝛾 </a:t>
            </a:r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</a:t>
            </a:r>
            <a:endParaRPr lang="zh-CN" altLang="en-US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46638A5-8799-B106-9321-89C45D9B7E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58267" y="1801583"/>
            <a:ext cx="1869440" cy="10860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0A8DE39-A0AA-74B0-5282-25222B94D6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88910" y="1867344"/>
            <a:ext cx="2276297" cy="1002852"/>
          </a:xfrm>
          <a:prstGeom prst="rect">
            <a:avLst/>
          </a:prstGeom>
        </p:spPr>
      </p:pic>
      <p:sp>
        <p:nvSpPr>
          <p:cNvPr id="19" name="object 13">
            <a:extLst>
              <a:ext uri="{FF2B5EF4-FFF2-40B4-BE49-F238E27FC236}">
                <a16:creationId xmlns:a16="http://schemas.microsoft.com/office/drawing/2014/main" id="{0A175DB6-3813-0308-9F14-9B3D2E1A8C6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956138" y="1511285"/>
            <a:ext cx="18694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b="1" dirty="0"/>
              <a:t>SM background:</a:t>
            </a:r>
            <a:endParaRPr lang="zh-CN" altLang="en-US" sz="1800" b="1" dirty="0"/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B026BA67-E76B-01C6-51EC-941E7A4CD20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34741" y="1577521"/>
            <a:ext cx="12852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800" b="1" dirty="0"/>
              <a:t>NP signal:</a:t>
            </a:r>
            <a:endParaRPr lang="zh-CN" altLang="en-US" sz="18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D358954-0779-CCC1-2F0F-0FAD9B44B4E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/>
          <a:srcRect l="60474" t="18586" r="4302"/>
          <a:stretch/>
        </p:blipFill>
        <p:spPr>
          <a:xfrm>
            <a:off x="1362152" y="1917513"/>
            <a:ext cx="1667669" cy="1047490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FE690757-3B10-566D-F8ED-D6E024F732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4936" y="320883"/>
            <a:ext cx="394161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</a:t>
            </a: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NIF</a:t>
            </a:r>
            <a:endParaRPr lang="en-US" altLang="zh-CN" sz="2400" kern="1200" dirty="0">
              <a:solidFill>
                <a:srgbClr val="CC33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090D2B4-49BF-26F8-02E2-916A8FCCBADF}"/>
              </a:ext>
            </a:extLst>
          </p:cNvPr>
          <p:cNvSpPr txBox="1"/>
          <p:nvPr/>
        </p:nvSpPr>
        <p:spPr>
          <a:xfrm>
            <a:off x="8102890" y="978972"/>
            <a:ext cx="3819580" cy="338554"/>
          </a:xfrm>
          <a:prstGeom prst="rect">
            <a:avLst/>
          </a:prstGeom>
          <a:noFill/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1219139"/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Yang, Guo,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Nucl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 Phys. B 977 (2022) 115735</a:t>
            </a:r>
            <a:endParaRPr lang="en-SG" sz="16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21A9F08-1108-373F-2387-966C3996E682}"/>
              </a:ext>
            </a:extLst>
          </p:cNvPr>
          <p:cNvCxnSpPr/>
          <p:nvPr/>
        </p:nvCxnSpPr>
        <p:spPr>
          <a:xfrm>
            <a:off x="556835" y="869634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DFB71D-0AF9-0708-E2F0-4ACDA98F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1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8706289-8FE2-F448-0404-0FBAB7EDD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83" y="4519413"/>
            <a:ext cx="2382415" cy="233858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0C55153-7A54-2552-90AC-1BF71E2CE178}"/>
              </a:ext>
            </a:extLst>
          </p:cNvPr>
          <p:cNvSpPr/>
          <p:nvPr/>
        </p:nvSpPr>
        <p:spPr>
          <a:xfrm>
            <a:off x="9809581" y="4519413"/>
            <a:ext cx="2382417" cy="23385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17DDF78-703D-B112-5EC3-201EF4249B78}"/>
              </a:ext>
            </a:extLst>
          </p:cNvPr>
          <p:cNvCxnSpPr>
            <a:cxnSpLocks/>
          </p:cNvCxnSpPr>
          <p:nvPr/>
        </p:nvCxnSpPr>
        <p:spPr>
          <a:xfrm>
            <a:off x="1567031" y="1510795"/>
            <a:ext cx="9057939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标题 1">
            <a:extLst>
              <a:ext uri="{FF2B5EF4-FFF2-40B4-BE49-F238E27FC236}">
                <a16:creationId xmlns:a16="http://schemas.microsoft.com/office/drawing/2014/main" id="{825213CF-DF6F-1587-5699-9C1D3F76E264}"/>
              </a:ext>
            </a:extLst>
          </p:cNvPr>
          <p:cNvSpPr txBox="1">
            <a:spLocks/>
          </p:cNvSpPr>
          <p:nvPr/>
        </p:nvSpPr>
        <p:spPr>
          <a:xfrm>
            <a:off x="1374141" y="557630"/>
            <a:ext cx="9443717" cy="115607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Summary</a:t>
            </a:r>
            <a:endParaRPr lang="zh-CN" altLang="en-US" sz="3600" dirty="0">
              <a:solidFill>
                <a:srgbClr val="CC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A9223B0-E87F-8445-AE38-20141622D7A6}"/>
              </a:ext>
            </a:extLst>
          </p:cNvPr>
          <p:cNvSpPr txBox="1"/>
          <p:nvPr/>
        </p:nvSpPr>
        <p:spPr>
          <a:xfrm>
            <a:off x="1226920" y="2135712"/>
            <a:ext cx="10001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  <a:latin typeface="Gill Sans MT" panose="020B0502020104020203" pitchFamily="34" charset="0"/>
              </a:rPr>
              <a:t>Search for new physics indirectly as well as directly.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accent5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  <a:latin typeface="Gill Sans MT" panose="020B0502020104020203" pitchFamily="34" charset="0"/>
              </a:rPr>
              <a:t>ML  serves as a valuable assistant, continues to unlock breakthroughs within the realm of HEP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accent5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  <a:latin typeface="Gill Sans MT" panose="020B0502020104020203" pitchFamily="34" charset="0"/>
              </a:rPr>
              <a:t>MLAnalysis (</a:t>
            </a:r>
            <a:r>
              <a:rPr lang="en-US" altLang="zh-CN" sz="2400" dirty="0" err="1">
                <a:solidFill>
                  <a:schemeClr val="accent5"/>
                </a:solidFill>
                <a:latin typeface="Gill Sans MT" panose="020B0502020104020203" pitchFamily="34" charset="0"/>
              </a:rPr>
              <a:t>arxiv</a:t>
            </a:r>
            <a:r>
              <a:rPr lang="en-US" altLang="zh-CN" sz="2400" dirty="0">
                <a:solidFill>
                  <a:schemeClr val="accent5"/>
                </a:solidFill>
                <a:latin typeface="Gill Sans MT" panose="020B0502020104020203" pitchFamily="34" charset="0"/>
              </a:rPr>
              <a:t>: 2305.00964 ) can help users apply ML in HEP research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02E66D0-11EF-1ED8-1B5D-D264BB065289}"/>
              </a:ext>
            </a:extLst>
          </p:cNvPr>
          <p:cNvSpPr/>
          <p:nvPr/>
        </p:nvSpPr>
        <p:spPr>
          <a:xfrm>
            <a:off x="4409314" y="5347205"/>
            <a:ext cx="35114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62129"/>
                </a:solidFill>
                <a:effectLst/>
                <a:uLnTx/>
                <a:uFillTx/>
                <a:latin typeface="Gill Sans MT" panose="020B0502020104020203" pitchFamily="34" charset="0"/>
                <a:ea typeface="等线" panose="02010600030101010101" pitchFamily="2" charset="-122"/>
                <a:cs typeface="+mn-cs"/>
              </a:rPr>
              <a:t>Thank you !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E62129"/>
              </a:solidFill>
              <a:effectLst/>
              <a:uLnTx/>
              <a:uFillTx/>
              <a:latin typeface="Gill Sans MT" panose="020B0502020104020203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720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37C376-0C29-9B9B-CBB3-ABE4A4F6E1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4480" y="1291832"/>
                <a:ext cx="8992251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SMEFT:</a:t>
                </a:r>
                <a:r>
                  <a:rPr lang="en-US" altLang="zh-CN" sz="2400" dirty="0"/>
                  <a:t> 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All possible operators, only SM fields</a:t>
                </a:r>
              </a:p>
              <a:p>
                <a:endParaRPr lang="en-US" altLang="zh-CN" sz="1800" dirty="0"/>
              </a:p>
              <a:p>
                <a:endParaRPr lang="en-US" altLang="zh-CN" sz="1800" dirty="0"/>
              </a:p>
              <a:p>
                <a:endParaRPr lang="en-US" altLang="zh-CN" sz="1800" dirty="0"/>
              </a:p>
              <a:p>
                <a:r>
                  <a:rPr lang="en-US" altLang="zh-CN" sz="2000" dirty="0">
                    <a:solidFill>
                      <a:schemeClr val="accent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What is the results of MC?  </a:t>
                </a:r>
                <a:r>
                  <a:rPr lang="en-US" altLang="zh-CN" sz="2400" b="1" dirty="0"/>
                  <a:t>Events!</a:t>
                </a:r>
              </a:p>
              <a:p>
                <a:endParaRPr lang="en-US" altLang="zh-CN" sz="2400" dirty="0"/>
              </a:p>
              <a:p>
                <a:r>
                  <a:rPr lang="en-US" altLang="zh-CN" sz="200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MadGraph</a:t>
                </a:r>
                <a:r>
                  <a:rPr lang="en-US" altLang="zh-CN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Pythia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000" dirty="0"/>
                  <a:t> 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Delphes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000" dirty="0"/>
                  <a:t> 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Events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 root , </a:t>
                </a:r>
                <a:r>
                  <a:rPr lang="en-US" altLang="zh-CN" sz="2000" dirty="0" err="1">
                    <a:solidFill>
                      <a:schemeClr val="accent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lhco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)</a:t>
                </a:r>
                <a:endParaRPr lang="zh-CN" altLang="en-US" sz="2000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337C376-0C29-9B9B-CBB3-ABE4A4F6E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4480" y="1291832"/>
                <a:ext cx="8992251" cy="4351338"/>
              </a:xfrm>
              <a:blipFill>
                <a:blip r:embed="rId3"/>
                <a:stretch>
                  <a:fillRect l="-881" t="-21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F80F1D-9667-AA43-1E7B-BA997FCA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91AC-7003-4BC7-9033-9DB33A18857C}" type="slidenum">
              <a:rPr lang="zh-CN" altLang="en-US" smtClean="0"/>
              <a:pPr/>
              <a:t>3</a:t>
            </a:fld>
            <a:r>
              <a:rPr lang="en-US" altLang="zh-CN"/>
              <a:t>/37</a:t>
            </a:r>
            <a:endParaRPr lang="zh-CN" altLang="en-US" dirty="0"/>
          </a:p>
        </p:txBody>
      </p:sp>
      <p:pic>
        <p:nvPicPr>
          <p:cNvPr id="5" name="图片 4" descr="\documentclass{article}&#10;\usepackage{amsmath}&#10;\usepackage{color}&#10;\pagestyle{empty}&#10;\begin{document}&#10;&#10;&#10;\begin{equation*}&#10;\begin{split}&#10;&amp;\mathcal{L}=\mathcal{L}_{SM}+\sum _i\frac{C_i}{\Lambda^2}O^{(6)}_i+\sum _j\frac{C_j}{\Lambda^4}O^{(8)}_j+\ldots&#10;\end{split}&#10;\end{equation*}&#10;&#10;\end{document}" title="IguanaTex Bitmap Display">
            <a:extLst>
              <a:ext uri="{FF2B5EF4-FFF2-40B4-BE49-F238E27FC236}">
                <a16:creationId xmlns:a16="http://schemas.microsoft.com/office/drawing/2014/main" id="{95B878C4-DE19-7BD3-8935-5406BF2848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23" y="1964588"/>
            <a:ext cx="4384662" cy="638778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3E2DB7-94FF-A5B5-2956-9E991D14455B}"/>
              </a:ext>
            </a:extLst>
          </p:cNvPr>
          <p:cNvCxnSpPr/>
          <p:nvPr/>
        </p:nvCxnSpPr>
        <p:spPr>
          <a:xfrm>
            <a:off x="575624" y="952681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标题 1">
            <a:extLst>
              <a:ext uri="{FF2B5EF4-FFF2-40B4-BE49-F238E27FC236}">
                <a16:creationId xmlns:a16="http://schemas.microsoft.com/office/drawing/2014/main" id="{2E965878-9EA5-4F9E-7EFE-A75D47013CBA}"/>
              </a:ext>
            </a:extLst>
          </p:cNvPr>
          <p:cNvSpPr txBox="1">
            <a:spLocks/>
          </p:cNvSpPr>
          <p:nvPr/>
        </p:nvSpPr>
        <p:spPr>
          <a:xfrm>
            <a:off x="2546214" y="357831"/>
            <a:ext cx="709957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set: SMEFT and Monte Carlo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F53D777-18DC-7951-E91E-4E781C51ACB9}"/>
              </a:ext>
            </a:extLst>
          </p:cNvPr>
          <p:cNvGrpSpPr/>
          <p:nvPr/>
        </p:nvGrpSpPr>
        <p:grpSpPr>
          <a:xfrm>
            <a:off x="2695924" y="4371669"/>
            <a:ext cx="2448610" cy="2191852"/>
            <a:chOff x="9645785" y="3911174"/>
            <a:chExt cx="2448610" cy="2191852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382118B9-7DE2-8B31-0AD8-0F45A01CA760}"/>
                </a:ext>
              </a:extLst>
            </p:cNvPr>
            <p:cNvGrpSpPr/>
            <p:nvPr/>
          </p:nvGrpSpPr>
          <p:grpSpPr>
            <a:xfrm>
              <a:off x="9645785" y="3911174"/>
              <a:ext cx="2448610" cy="2191852"/>
              <a:chOff x="2941404" y="2132717"/>
              <a:chExt cx="3819485" cy="3885623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FC2B9CE9-8B46-C9A4-FE7F-A5F4EA0EA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1404" y="2132717"/>
                <a:ext cx="3819485" cy="3885623"/>
              </a:xfrm>
              <a:prstGeom prst="rect">
                <a:avLst/>
              </a:prstGeom>
            </p:spPr>
          </p:pic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D623D1E-A3D2-C295-B4BC-9EFCF97EE464}"/>
                  </a:ext>
                </a:extLst>
              </p:cNvPr>
              <p:cNvSpPr/>
              <p:nvPr/>
            </p:nvSpPr>
            <p:spPr>
              <a:xfrm>
                <a:off x="4186335" y="5567265"/>
                <a:ext cx="615820" cy="4292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0347763-C977-D83A-BF8B-C278B6ED7D62}"/>
                </a:ext>
              </a:extLst>
            </p:cNvPr>
            <p:cNvSpPr/>
            <p:nvPr/>
          </p:nvSpPr>
          <p:spPr>
            <a:xfrm>
              <a:off x="11539218" y="4059274"/>
              <a:ext cx="251254" cy="20437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4813DB79-DA9C-D25F-C0D0-7234D7353E53}"/>
              </a:ext>
            </a:extLst>
          </p:cNvPr>
          <p:cNvSpPr txBox="1"/>
          <p:nvPr/>
        </p:nvSpPr>
        <p:spPr>
          <a:xfrm>
            <a:off x="6212962" y="4681838"/>
            <a:ext cx="1329209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Gill Sans MT" panose="020B0502020104020203" pitchFamily="34" charset="0"/>
              </a:rPr>
              <a:t>18 </a:t>
            </a:r>
            <a:r>
              <a:rPr lang="en-US" altLang="zh-CN" dirty="0">
                <a:latin typeface="Gill Sans MT" panose="020B0502020104020203" pitchFamily="34" charset="0"/>
              </a:rPr>
              <a:t>variables</a:t>
            </a:r>
            <a:endParaRPr lang="zh-CN" altLang="en-US" dirty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041366B-9C47-BDE9-A73D-C2F99F9F5E93}"/>
                  </a:ext>
                </a:extLst>
              </p:cNvPr>
              <p:cNvSpPr txBox="1"/>
              <p:nvPr/>
            </p:nvSpPr>
            <p:spPr>
              <a:xfrm>
                <a:off x="5657731" y="5263965"/>
                <a:ext cx="2968493" cy="102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Four-vectors of 4 particles +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x,y</a:t>
                </a: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direction of neutrino momentum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zh-CN" sz="1400" dirty="0"/>
                  <a:t>，</a:t>
                </a:r>
                <a:r>
                  <a:rPr lang="en-US" altLang="zh-CN" sz="1400" dirty="0"/>
                  <a:t>…</a:t>
                </a:r>
                <a:r>
                  <a:rPr lang="zh-CN" altLang="zh-CN" sz="1400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17</m:t>
                        </m:r>
                      </m:sub>
                    </m:sSub>
                  </m:oMath>
                </a14:m>
                <a:endPara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041366B-9C47-BDE9-A73D-C2F99F9F5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1" y="5263965"/>
                <a:ext cx="2968493" cy="1027461"/>
              </a:xfrm>
              <a:prstGeom prst="rect">
                <a:avLst/>
              </a:prstGeom>
              <a:blipFill>
                <a:blip r:embed="rId6"/>
                <a:stretch>
                  <a:fillRect l="-616" r="-1643" b="-53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0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D08C1E-A9FF-8659-E44C-8C4137A62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246" y="1839996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we have events. They are LHE/LHCO files</a:t>
            </a:r>
          </a:p>
          <a:p>
            <a:endParaRPr lang="en-US" altLang="zh-CN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preparation  (Data cleaning &amp; Standardization)</a:t>
            </a:r>
          </a:p>
          <a:p>
            <a:endParaRPr lang="en-US" altLang="zh-CN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Export to csv file (convert it to a data set for ML)</a:t>
            </a:r>
          </a:p>
          <a:p>
            <a:pPr marL="0" indent="0">
              <a:buNone/>
            </a:pPr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some ML algorithms</a:t>
            </a:r>
          </a:p>
          <a:p>
            <a:endParaRPr lang="en-US" altLang="zh-CN" sz="5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altLang="zh-C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MLAnalysis</a:t>
            </a:r>
            <a:endParaRPr lang="en-US" altLang="zh-CN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https://github.com/NBAlexis/MLAnalysis</a:t>
            </a:r>
          </a:p>
          <a:p>
            <a:pPr marL="0" indent="0">
              <a:buNone/>
            </a:pPr>
            <a:r>
              <a:rPr lang="en-US" altLang="zh-C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latest codes</a:t>
            </a:r>
          </a:p>
          <a:p>
            <a:pPr marL="0" indent="0">
              <a:buNone/>
            </a:pPr>
            <a:r>
              <a:rPr lang="fr-FR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https://github.com/NBAlexis/CutExperiment</a:t>
            </a:r>
            <a:endParaRPr lang="zh-CN" altLang="en-US" sz="2400" dirty="0">
              <a:solidFill>
                <a:schemeClr val="accent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4D88148-18A5-D078-FBC4-61AEE9D1A075}"/>
              </a:ext>
            </a:extLst>
          </p:cNvPr>
          <p:cNvCxnSpPr/>
          <p:nvPr/>
        </p:nvCxnSpPr>
        <p:spPr>
          <a:xfrm>
            <a:off x="575624" y="952681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标题 1">
            <a:extLst>
              <a:ext uri="{FF2B5EF4-FFF2-40B4-BE49-F238E27FC236}">
                <a16:creationId xmlns:a16="http://schemas.microsoft.com/office/drawing/2014/main" id="{E2B487C4-3A4A-4C30-FFFE-071F5D961B94}"/>
              </a:ext>
            </a:extLst>
          </p:cNvPr>
          <p:cNvSpPr txBox="1">
            <a:spLocks/>
          </p:cNvSpPr>
          <p:nvPr/>
        </p:nvSpPr>
        <p:spPr>
          <a:xfrm>
            <a:off x="2546214" y="357831"/>
            <a:ext cx="709957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 Tool: </a:t>
            </a:r>
            <a:r>
              <a:rPr lang="en-US" altLang="zh-CN" sz="2800" dirty="0" err="1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MLAnalysis</a:t>
            </a:r>
            <a:endParaRPr lang="en-US" altLang="zh-CN" sz="2800" dirty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E8F8F2D-7B81-C631-686E-9EB255F6033E}"/>
              </a:ext>
            </a:extLst>
          </p:cNvPr>
          <p:cNvSpPr txBox="1"/>
          <p:nvPr/>
        </p:nvSpPr>
        <p:spPr>
          <a:xfrm>
            <a:off x="6411046" y="1117697"/>
            <a:ext cx="5660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Guo, Yang, et al.  </a:t>
            </a:r>
            <a:r>
              <a:rPr lang="fr-FR" altLang="zh-CN" sz="18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Comput.Phys.Commun. 294 (2024) 108957</a:t>
            </a:r>
            <a:endParaRPr lang="en-US" altLang="zh-CN" sz="1800" i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E944CE0E-8F9A-B68E-2650-4C1C4A7E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64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EF89C8-84C0-F9DE-DBED-4D6AD65B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AD61854-2891-B7A4-5912-F140BEC2A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880" y="1637932"/>
            <a:ext cx="7246333" cy="4351338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AF58EB4-922A-A0A8-83BF-CD796C646281}"/>
              </a:ext>
            </a:extLst>
          </p:cNvPr>
          <p:cNvCxnSpPr/>
          <p:nvPr/>
        </p:nvCxnSpPr>
        <p:spPr>
          <a:xfrm>
            <a:off x="575624" y="952681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标题 1">
            <a:extLst>
              <a:ext uri="{FF2B5EF4-FFF2-40B4-BE49-F238E27FC236}">
                <a16:creationId xmlns:a16="http://schemas.microsoft.com/office/drawing/2014/main" id="{087BF6DD-9FF2-D62A-45B5-671A5ED7262D}"/>
              </a:ext>
            </a:extLst>
          </p:cNvPr>
          <p:cNvSpPr txBox="1">
            <a:spLocks/>
          </p:cNvSpPr>
          <p:nvPr/>
        </p:nvSpPr>
        <p:spPr>
          <a:xfrm>
            <a:off x="2546214" y="357831"/>
            <a:ext cx="709957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Code example for 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94384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A6DDF561-6D07-E4FD-FDB5-F786E62B8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76" y="1331556"/>
            <a:ext cx="4626673" cy="4977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aQGC</a:t>
            </a:r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</a:t>
            </a:r>
            <a:r>
              <a:rPr lang="el-GR" altLang="zh-CN" sz="2400" i="1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400" i="1" baseline="30000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400" i="1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l-GR" altLang="zh-CN" sz="2400" i="1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zh-CN" altLang="en-US" sz="2400" baseline="30000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−</a:t>
            </a:r>
            <a:r>
              <a:rPr lang="zh-CN" altLang="en-US" sz="2400" dirty="0">
                <a:solidFill>
                  <a:schemeClr val="accent1"/>
                </a:solidFill>
                <a:latin typeface="Sitka Banner" panose="02000505000000020004" pitchFamily="2" charset="0"/>
                <a:ea typeface="等线" panose="02010600030101010101" pitchFamily="2" charset="-122"/>
                <a:cs typeface="Times New Roman" panose="02020603050405020304" pitchFamily="18" charset="0"/>
              </a:rPr>
              <a:t>→𝛾𝛾𝛾 </a:t>
            </a:r>
            <a:r>
              <a:rPr lang="en-US" altLang="zh-CN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</a:t>
            </a:r>
            <a:endParaRPr lang="zh-CN" altLang="en-US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B7801BFF-D0D3-4CDB-17F4-0BEE1BD3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645" y="323549"/>
            <a:ext cx="6764708" cy="925371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altLang="zh-CN" sz="40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Traditional analysis for </a:t>
            </a:r>
            <a:r>
              <a:rPr lang="en-US" altLang="zh-CN" sz="2800" dirty="0" err="1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aQGCs</a:t>
            </a:r>
            <a:endParaRPr lang="en-US" altLang="zh-CN" sz="2800" dirty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1021A02-93AD-7BE9-5AD0-46C33F3B2685}"/>
              </a:ext>
            </a:extLst>
          </p:cNvPr>
          <p:cNvCxnSpPr/>
          <p:nvPr/>
        </p:nvCxnSpPr>
        <p:spPr>
          <a:xfrm>
            <a:off x="488576" y="1158802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5">
            <a:extLst>
              <a:ext uri="{FF2B5EF4-FFF2-40B4-BE49-F238E27FC236}">
                <a16:creationId xmlns:a16="http://schemas.microsoft.com/office/drawing/2014/main" id="{6CA4F256-C75B-EA09-61ED-C1308AD16A82}"/>
              </a:ext>
            </a:extLst>
          </p:cNvPr>
          <p:cNvSpPr txBox="1"/>
          <p:nvPr/>
        </p:nvSpPr>
        <p:spPr>
          <a:xfrm>
            <a:off x="2493067" y="1820480"/>
            <a:ext cx="3389243" cy="377476"/>
          </a:xfrm>
          <a:prstGeom prst="rect">
            <a:avLst/>
          </a:prstGeom>
          <a:noFill/>
          <a:effectLst>
            <a:outerShdw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defTabSz="1219139">
              <a:lnSpc>
                <a:spcPct val="150000"/>
              </a:lnSpc>
            </a:pP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Yang, Qin, Han, Guo &amp; Li,  JHEP 07(2022)053</a:t>
            </a:r>
            <a:endParaRPr lang="en-SG" altLang="zh-CN" sz="1400" i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5479CC5-F2AB-FCDC-EF38-1031F9B04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694" y="1292514"/>
            <a:ext cx="6096001" cy="24188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83034CE-6854-E93A-3D65-798B960CD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308" y="4140858"/>
            <a:ext cx="5143038" cy="264771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B545D4-4C97-2BA7-5C88-70F44CCCA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91" b="16758"/>
          <a:stretch/>
        </p:blipFill>
        <p:spPr>
          <a:xfrm>
            <a:off x="637781" y="6132769"/>
            <a:ext cx="4328262" cy="37648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BC526B4-1C5C-C0B8-F4D2-726CAE18ECE7}"/>
              </a:ext>
            </a:extLst>
          </p:cNvPr>
          <p:cNvGrpSpPr/>
          <p:nvPr/>
        </p:nvGrpSpPr>
        <p:grpSpPr>
          <a:xfrm>
            <a:off x="428709" y="2159923"/>
            <a:ext cx="5320985" cy="2098501"/>
            <a:chOff x="478597" y="1900141"/>
            <a:chExt cx="5320985" cy="209850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28DDCCD-CCF5-A807-7D17-163C96293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597" y="1900141"/>
              <a:ext cx="5320985" cy="2098501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46E44A0-4D09-05CC-59E0-EFCEC8FF24C6}"/>
                </a:ext>
              </a:extLst>
            </p:cNvPr>
            <p:cNvSpPr txBox="1"/>
            <p:nvPr/>
          </p:nvSpPr>
          <p:spPr>
            <a:xfrm>
              <a:off x="2005182" y="2576053"/>
              <a:ext cx="7532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aQGC</a:t>
              </a:r>
              <a:endParaRPr lang="zh-CN" altLang="en-US" sz="1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8DF414A-8F1D-A847-3EAE-45CFDD758603}"/>
                </a:ext>
              </a:extLst>
            </p:cNvPr>
            <p:cNvSpPr txBox="1"/>
            <p:nvPr/>
          </p:nvSpPr>
          <p:spPr>
            <a:xfrm>
              <a:off x="1209040" y="3633540"/>
              <a:ext cx="7532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(signal)</a:t>
              </a:r>
              <a:endParaRPr lang="zh-CN" altLang="en-US" sz="16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D190581-2F17-F142-D32F-1642090B5FF8}"/>
                </a:ext>
              </a:extLst>
            </p:cNvPr>
            <p:cNvSpPr txBox="1"/>
            <p:nvPr/>
          </p:nvSpPr>
          <p:spPr>
            <a:xfrm>
              <a:off x="4004042" y="3660088"/>
              <a:ext cx="13462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(background)</a:t>
              </a:r>
              <a:endParaRPr lang="zh-CN" altLang="en-US" sz="1600" dirty="0"/>
            </a:p>
          </p:txBody>
        </p:sp>
      </p:grp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1E2DE40-1F9C-7567-5DBD-9BFF18EE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455" y="6423445"/>
            <a:ext cx="2743200" cy="365125"/>
          </a:xfrm>
        </p:spPr>
        <p:txBody>
          <a:bodyPr/>
          <a:lstStyle/>
          <a:p>
            <a:fld id="{B842DB25-D713-427D-9A8D-B6975E9604B6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E7A1A7E-C7EB-81F5-4A00-83E99F603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31" y="4490198"/>
            <a:ext cx="6208199" cy="14107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EBDDE5A-7F30-382C-6BA4-37B5DD43D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199" y="3711385"/>
            <a:ext cx="5373838" cy="36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64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1021A02-93AD-7BE9-5AD0-46C33F3B2685}"/>
              </a:ext>
            </a:extLst>
          </p:cNvPr>
          <p:cNvCxnSpPr/>
          <p:nvPr/>
        </p:nvCxnSpPr>
        <p:spPr>
          <a:xfrm>
            <a:off x="488576" y="1158802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AE5C9DB5-52F0-9699-2D3E-04DC702D3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562" y="1695769"/>
            <a:ext cx="5685449" cy="5118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1FC69B-4C50-D608-35A7-DC5474076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8" r="66380"/>
          <a:stretch/>
        </p:blipFill>
        <p:spPr>
          <a:xfrm>
            <a:off x="793134" y="2373511"/>
            <a:ext cx="4799017" cy="37327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EA5E10-754E-B7DE-BEFC-95B45A05E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413"/>
          <a:stretch/>
        </p:blipFill>
        <p:spPr>
          <a:xfrm>
            <a:off x="704142" y="1291954"/>
            <a:ext cx="4888009" cy="58764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5C0F5E0-2B57-0BB9-00B0-00D8533ABA75}"/>
              </a:ext>
            </a:extLst>
          </p:cNvPr>
          <p:cNvSpPr txBox="1"/>
          <p:nvPr/>
        </p:nvSpPr>
        <p:spPr>
          <a:xfrm>
            <a:off x="1211882" y="5982555"/>
            <a:ext cx="431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Gill Sans MT" panose="020B0502020104020203" pitchFamily="34" charset="0"/>
                <a:cs typeface="Tahoma" panose="020B0604030504040204" pitchFamily="34" charset="0"/>
              </a:rPr>
              <a:t>Take 14TeV T</a:t>
            </a:r>
            <a:r>
              <a:rPr lang="en-US" altLang="zh-CN" baseline="-25000" dirty="0">
                <a:latin typeface="Gill Sans MT" panose="020B0502020104020203" pitchFamily="34" charset="0"/>
                <a:cs typeface="Tahoma" panose="020B0604030504040204" pitchFamily="34" charset="0"/>
              </a:rPr>
              <a:t>0,2 </a:t>
            </a:r>
            <a:r>
              <a:rPr lang="en-US" altLang="zh-CN" dirty="0">
                <a:latin typeface="Gill Sans MT" panose="020B0502020104020203" pitchFamily="34" charset="0"/>
                <a:cs typeface="Tahoma" panose="020B0604030504040204" pitchFamily="34" charset="0"/>
              </a:rPr>
              <a:t>operators as an example</a:t>
            </a:r>
            <a:endParaRPr lang="zh-CN" altLang="en-US" dirty="0">
              <a:latin typeface="Gill Sans MT" panose="020B0502020104020203" pitchFamily="34" charset="0"/>
              <a:cs typeface="Tahoma" panose="020B060403050404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3FCB618-CC6D-C1AD-B2A9-5F00D3BD0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073" y="1203564"/>
            <a:ext cx="4406732" cy="509789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8E151C-7AB8-A246-195C-A60622CC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8310" y="6351887"/>
            <a:ext cx="2743200" cy="365125"/>
          </a:xfrm>
        </p:spPr>
        <p:txBody>
          <a:bodyPr/>
          <a:lstStyle/>
          <a:p>
            <a:fld id="{B842DB25-D713-427D-9A8D-B6975E9604B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1B742F8E-3CDA-9CED-3D90-715B237459FD}"/>
              </a:ext>
            </a:extLst>
          </p:cNvPr>
          <p:cNvSpPr txBox="1">
            <a:spLocks/>
          </p:cNvSpPr>
          <p:nvPr/>
        </p:nvSpPr>
        <p:spPr>
          <a:xfrm>
            <a:off x="2713645" y="323549"/>
            <a:ext cx="6764708" cy="925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Traditional analysis for </a:t>
            </a:r>
            <a:r>
              <a:rPr lang="en-US" altLang="zh-CN" sz="2800" dirty="0" err="1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aQGCs</a:t>
            </a:r>
            <a:endParaRPr lang="en-US" altLang="zh-CN" sz="2800" dirty="0">
              <a:solidFill>
                <a:srgbClr val="CC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82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C7E7A7-572F-094C-68F6-F5C82F7EF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9949" y="1496738"/>
            <a:ext cx="7142282" cy="48596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n-US" altLang="zh-CN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K-Means</a:t>
            </a:r>
          </a:p>
          <a:p>
            <a:pPr>
              <a:lnSpc>
                <a:spcPct val="160000"/>
              </a:lnSpc>
            </a:pPr>
            <a:r>
              <a:rPr lang="en-US" altLang="zh-CN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 Component Analysis (PCA)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Vector Machine (SVM)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Isolation Forest (IF)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Nested </a:t>
            </a: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Isolation Forest </a:t>
            </a: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(NIF)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Local Outlier Factor (LOF)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K-Nearest </a:t>
            </a:r>
            <a:r>
              <a:rPr lang="en-US" altLang="zh-CN" dirty="0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eighbor (</a:t>
            </a:r>
            <a:r>
              <a:rPr lang="en-US" altLang="zh-CN" dirty="0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NN) </a:t>
            </a:r>
            <a:endParaRPr lang="zh-CN" altLang="en-US" sz="2800" dirty="0">
              <a:solidFill>
                <a:srgbClr val="CC33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230D03D-425D-F2BE-16C7-715B428D0B6A}"/>
              </a:ext>
            </a:extLst>
          </p:cNvPr>
          <p:cNvCxnSpPr/>
          <p:nvPr/>
        </p:nvCxnSpPr>
        <p:spPr>
          <a:xfrm>
            <a:off x="488576" y="1220681"/>
            <a:ext cx="11214847" cy="0"/>
          </a:xfrm>
          <a:prstGeom prst="line">
            <a:avLst/>
          </a:prstGeom>
          <a:ln>
            <a:solidFill>
              <a:srgbClr val="D81E1E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标题 1">
            <a:extLst>
              <a:ext uri="{FF2B5EF4-FFF2-40B4-BE49-F238E27FC236}">
                <a16:creationId xmlns:a16="http://schemas.microsoft.com/office/drawing/2014/main" id="{B26584E7-D897-AC31-E4C4-4F5C1F17778A}"/>
              </a:ext>
            </a:extLst>
          </p:cNvPr>
          <p:cNvSpPr txBox="1">
            <a:spLocks/>
          </p:cNvSpPr>
          <p:nvPr/>
        </p:nvSpPr>
        <p:spPr>
          <a:xfrm>
            <a:off x="1831035" y="625831"/>
            <a:ext cx="7820111" cy="5948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dirty="0">
                <a:solidFill>
                  <a:srgbClr val="CC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 example on event selection strategy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7B81682-74CC-4B2A-0D87-8934C07B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2DB25-D713-427D-9A8D-B6975E9604B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0835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6.7079"/>
  <p:tag name="ORIGINALWIDTH" val="2311.211"/>
  <p:tag name="OUTPUTTYPE" val="PNG"/>
  <p:tag name="IGUANATEXVERSION" val="160"/>
  <p:tag name="LATEXADDIN" val="\documentclass{article}&#10;\usepackage{amsmath}&#10;\usepackage{color}&#10;\pagestyle{empty}&#10;\begin{document}&#10;&#10;&#10;\begin{equation*}&#10;\begin{split}&#10;&amp;\mathcal{L}=\mathcal{L}_{SM}+\sum _i\frac{C_i}{\Lambda^2}O^{(6)}_i+\sum _j\frac{C_j}{\Lambda^4}O^{(8)}_j+\ldots&#10;\end{split}&#10;\end{equation*}&#10;&#10;\end{document}"/>
  <p:tag name="IGUANATEXSIZE" val="28"/>
  <p:tag name="IGUANATEXCURSOR" val="234"/>
  <p:tag name="TRANSPARENCY" val="True"/>
  <p:tag name="LATEXENGINEID" val="0"/>
  <p:tag name="TEMPFOLDER" val="d:\ig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9.7076"/>
  <p:tag name="ORIGINALWIDTH" val="740.9074"/>
  <p:tag name="OUTPUTTYPE" val="PNG"/>
  <p:tag name="IGUANATEXVERSION" val="160"/>
  <p:tag name="LATEXADDIN" val="\documentclass{article}&#10;\usepackage{amsmath}&#10;\usepackage{color}&#10;\pagestyle{empty}&#10;\begin{document}&#10;&#10;&#10;\begin{equation*}&#10;\begin{split}&#10;&amp;H(x)=\sum _{n=1}^{x}\frac{1}{n}&#10;\end{split}&#10;\end{equation*}&#10;&#10;\end{document}"/>
  <p:tag name="IGUANATEXSIZE" val="28"/>
  <p:tag name="IGUANATEXCURSOR" val="161"/>
  <p:tag name="TRANSPARENCY" val="True"/>
  <p:tag name="LATEXENGINEID" val="0"/>
  <p:tag name="TEMPFOLDER" val="d:\ig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7319"/>
  <p:tag name="ORIGINALWIDTH" val="1398.575"/>
  <p:tag name="LATEXADDIN" val="\documentclass{article}&#10;\usepackage{amsmath}&#10;\usepackage{color}&#10;\pagestyle{empty}&#10;\begin{document}&#10;&#10;\textcolor[rgb]{0,0,0}{&#10;\begin{equation*}&#10;\begin{split}&#10;&amp;\sigma = \sigma _{sm}+C \sigma _{int} + C^2 \sigma _{np}&#10;\end{split}&#10;\end{equation*}&#10;}&#10;&#10;\end{document}"/>
  <p:tag name="IGUANATEXSIZE" val="28"/>
  <p:tag name="IGUANATEXCURSOR" val="212"/>
  <p:tag name="TRANSPARENCY" val="True"/>
  <p:tag name="FILENAME" val=""/>
  <p:tag name="LATEXENGINEID" val="0"/>
  <p:tag name="TEMPFOLDER" val="D:\Iguana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7.4578"/>
  <p:tag name="ORIGINALWIDTH" val="826.3967"/>
  <p:tag name="OUTPUTTYPE" val="PNG"/>
  <p:tag name="IGUANATEXVERSION" val="160"/>
  <p:tag name="LATEXADDIN" val="\documentclass{article}&#10;\usepackage{amsmath}&#10;\usepackage{color}&#10;\pagestyle{empty}&#10;\begin{document}&#10;&#10;&#10;\begin{equation*}&#10;\begin{split}&#10;&amp;p=\vec{x}\cdot \vec{v}\\&#10;&amp;d=\sqrt{|x|^2-p^2}&#10;\end{split}&#10;\end{equation*}&#10;&#10;\end{document}"/>
  <p:tag name="IGUANATEXSIZE" val="28"/>
  <p:tag name="IGUANATEXCURSOR" val="156"/>
  <p:tag name="TRANSPARENCY" val="True"/>
  <p:tag name="LATEXENGINEID" val="0"/>
  <p:tag name="TEMPFOLDER" val="d:\ig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4672"/>
  <p:tag name="ORIGINALWIDTH" val="668.9164"/>
  <p:tag name="OUTPUTTYPE" val="PNG"/>
  <p:tag name="IGUANATEXVERSION" val="160"/>
  <p:tag name="LATEXADDIN" val="\documentclass{article}&#10;\usepackage{amsmath}&#10;\usepackage{color}&#10;\pagestyle{empty}&#10;\begin{document}&#10;&#10;&#10;\begin{equation*}&#10;\begin{split}&#10;&amp;x'_i=\frac{x_i-\bar{x}_i}{\epsilon _i}&#10;\end{split}&#10;\end{equation*}&#10;&#10;\end{document}"/>
  <p:tag name="IGUANATEXSIZE" val="28"/>
  <p:tag name="IGUANATEXCURSOR" val="171"/>
  <p:tag name="TRANSPARENCY" val="True"/>
  <p:tag name="LATEXENGINEID" val="0"/>
  <p:tag name="TEMPFOLDER" val="d:\ig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2.9509"/>
  <p:tag name="ORIGINALWIDTH" val="1258.343"/>
  <p:tag name="OUTPUTTYPE" val="PNG"/>
  <p:tag name="IGUANATEXVERSION" val="160"/>
  <p:tag name="LATEXADDIN" val="\documentclass{article}&#10;\usepackage{amsmath}&#10;\usepackage{color}&#10;\pagestyle{empty}&#10;\begin{document}&#10;&#10;&#10;\begin{equation*}&#10;\begin{split}&#10;&amp;X=\left({\vec{x'}}^1,{\vec{x'}}^2,\ldots,{\vec{x'}}^N\right)\\&#10;&amp;C=XX^T\\&#10;\end{split}&#10;\end{equation*}&#10;&#10;\end{document}"/>
  <p:tag name="IGUANATEXSIZE" val="28"/>
  <p:tag name="IGUANATEXCURSOR" val="183"/>
  <p:tag name="TRANSPARENCY" val="True"/>
  <p:tag name="LATEXENGINEID" val="0"/>
  <p:tag name="TEMPFOLDER" val="d:\igtemp\"/>
  <p:tag name="LATEXFORMHEIGHT" val="320"/>
  <p:tag name="LATEXFORMWIDTH" val="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6475</TotalTime>
  <Words>1313</Words>
  <Application>Microsoft Office PowerPoint</Application>
  <PresentationFormat>宽屏</PresentationFormat>
  <Paragraphs>282</Paragraphs>
  <Slides>31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-apple-system</vt:lpstr>
      <vt:lpstr>等线</vt:lpstr>
      <vt:lpstr>等线 Light</vt:lpstr>
      <vt:lpstr>方正小标宋简体</vt:lpstr>
      <vt:lpstr>华文楷体</vt:lpstr>
      <vt:lpstr>华文新魏</vt:lpstr>
      <vt:lpstr>宋体</vt:lpstr>
      <vt:lpstr>微软雅黑</vt:lpstr>
      <vt:lpstr>Aptos</vt:lpstr>
      <vt:lpstr>Arial</vt:lpstr>
      <vt:lpstr>Cambria</vt:lpstr>
      <vt:lpstr>Cambria Math</vt:lpstr>
      <vt:lpstr>Georgia</vt:lpstr>
      <vt:lpstr>Gill Sans MT</vt:lpstr>
      <vt:lpstr>Raleway</vt:lpstr>
      <vt:lpstr>Sitka Banner</vt:lpstr>
      <vt:lpstr>Tahoma</vt:lpstr>
      <vt:lpstr>Times New Roman</vt:lpstr>
      <vt:lpstr>Wingdings</vt:lpstr>
      <vt:lpstr>Office 主题​​</vt:lpstr>
      <vt:lpstr>1_Office 主题​​</vt:lpstr>
      <vt:lpstr>Equation.KSEE3</vt:lpstr>
      <vt:lpstr>Using machine learning to optimize  the measurements of anomalous gauge couplings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Traditional analysis for aQGCs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anomaly points are easier to isolate</vt:lpstr>
      <vt:lpstr>PowerPoint 演示文稿</vt:lpstr>
      <vt:lpstr>PowerPoint 演示文稿</vt:lpstr>
      <vt:lpstr>PowerPoint 演示文稿</vt:lpstr>
      <vt:lpstr> Nested IF (NIF)</vt:lpstr>
      <vt:lpstr>An example of NIF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study of the aQGC and nTGC</dc:title>
  <dc:creator>Guo Yuchen</dc:creator>
  <cp:lastModifiedBy>Yuchen Guo</cp:lastModifiedBy>
  <cp:revision>47</cp:revision>
  <dcterms:created xsi:type="dcterms:W3CDTF">2022-07-05T13:35:33Z</dcterms:created>
  <dcterms:modified xsi:type="dcterms:W3CDTF">2024-07-09T02:14:03Z</dcterms:modified>
</cp:coreProperties>
</file>