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sldIdLst>
    <p:sldId id="256" r:id="rId2"/>
    <p:sldId id="257" r:id="rId3"/>
    <p:sldId id="5897" r:id="rId4"/>
    <p:sldId id="4701" r:id="rId5"/>
    <p:sldId id="5898" r:id="rId6"/>
    <p:sldId id="5888" r:id="rId7"/>
    <p:sldId id="264" r:id="rId8"/>
    <p:sldId id="338" r:id="rId9"/>
    <p:sldId id="5876" r:id="rId10"/>
    <p:sldId id="5878" r:id="rId11"/>
    <p:sldId id="5892" r:id="rId12"/>
    <p:sldId id="5893" r:id="rId13"/>
    <p:sldId id="5879" r:id="rId14"/>
    <p:sldId id="323" r:id="rId15"/>
    <p:sldId id="5880" r:id="rId16"/>
    <p:sldId id="5915" r:id="rId17"/>
    <p:sldId id="347" r:id="rId18"/>
    <p:sldId id="5889" r:id="rId19"/>
    <p:sldId id="5891" r:id="rId20"/>
    <p:sldId id="5881" r:id="rId21"/>
    <p:sldId id="5890" r:id="rId22"/>
    <p:sldId id="284" r:id="rId23"/>
    <p:sldId id="5875" r:id="rId24"/>
    <p:sldId id="258" r:id="rId25"/>
    <p:sldId id="340" r:id="rId26"/>
    <p:sldId id="315" r:id="rId27"/>
    <p:sldId id="321" r:id="rId28"/>
    <p:sldId id="317" r:id="rId29"/>
    <p:sldId id="318" r:id="rId30"/>
    <p:sldId id="319" r:id="rId31"/>
    <p:sldId id="320" r:id="rId32"/>
    <p:sldId id="267" r:id="rId33"/>
    <p:sldId id="357" r:id="rId34"/>
    <p:sldId id="341" r:id="rId35"/>
    <p:sldId id="322" r:id="rId36"/>
    <p:sldId id="325" r:id="rId37"/>
    <p:sldId id="326" r:id="rId38"/>
    <p:sldId id="358" r:id="rId39"/>
    <p:sldId id="269" r:id="rId40"/>
    <p:sldId id="327" r:id="rId41"/>
    <p:sldId id="328" r:id="rId42"/>
    <p:sldId id="270" r:id="rId43"/>
    <p:sldId id="329" r:id="rId44"/>
    <p:sldId id="330" r:id="rId45"/>
    <p:sldId id="337" r:id="rId46"/>
    <p:sldId id="331" r:id="rId47"/>
    <p:sldId id="332" r:id="rId48"/>
    <p:sldId id="333" r:id="rId49"/>
    <p:sldId id="334" r:id="rId50"/>
    <p:sldId id="271" r:id="rId51"/>
    <p:sldId id="339" r:id="rId52"/>
    <p:sldId id="273" r:id="rId53"/>
    <p:sldId id="335" r:id="rId54"/>
    <p:sldId id="5895" r:id="rId55"/>
    <p:sldId id="336" r:id="rId56"/>
    <p:sldId id="272" r:id="rId57"/>
    <p:sldId id="281" r:id="rId58"/>
    <p:sldId id="274" r:id="rId59"/>
    <p:sldId id="275" r:id="rId60"/>
    <p:sldId id="288" r:id="rId61"/>
    <p:sldId id="276" r:id="rId62"/>
    <p:sldId id="359" r:id="rId63"/>
    <p:sldId id="603" r:id="rId64"/>
    <p:sldId id="607" r:id="rId65"/>
    <p:sldId id="676" r:id="rId66"/>
    <p:sldId id="678" r:id="rId67"/>
    <p:sldId id="1635" r:id="rId68"/>
    <p:sldId id="1639" r:id="rId69"/>
    <p:sldId id="1637" r:id="rId70"/>
    <p:sldId id="5872" r:id="rId71"/>
    <p:sldId id="303" r:id="rId72"/>
    <p:sldId id="684" r:id="rId73"/>
    <p:sldId id="5873" r:id="rId74"/>
    <p:sldId id="5874" r:id="rId75"/>
    <p:sldId id="304" r:id="rId76"/>
    <p:sldId id="298" r:id="rId77"/>
    <p:sldId id="299" r:id="rId78"/>
    <p:sldId id="449" r:id="rId79"/>
    <p:sldId id="447" r:id="rId80"/>
    <p:sldId id="457" r:id="rId81"/>
    <p:sldId id="5871" r:id="rId82"/>
    <p:sldId id="451" r:id="rId83"/>
    <p:sldId id="259" r:id="rId84"/>
    <p:sldId id="662" r:id="rId85"/>
    <p:sldId id="687" r:id="rId86"/>
    <p:sldId id="689" r:id="rId87"/>
    <p:sldId id="667" r:id="rId88"/>
    <p:sldId id="690" r:id="rId89"/>
    <p:sldId id="353" r:id="rId90"/>
    <p:sldId id="671" r:id="rId91"/>
    <p:sldId id="455" r:id="rId92"/>
    <p:sldId id="5882" r:id="rId93"/>
    <p:sldId id="5883" r:id="rId94"/>
    <p:sldId id="5885" r:id="rId95"/>
    <p:sldId id="5896" r:id="rId96"/>
    <p:sldId id="5884" r:id="rId97"/>
    <p:sldId id="5886" r:id="rId98"/>
    <p:sldId id="5887"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281E"/>
    <a:srgbClr val="3223F4"/>
    <a:srgbClr val="FBFBFB"/>
    <a:srgbClr val="CC7E41"/>
    <a:srgbClr val="F60B05"/>
    <a:srgbClr val="6E0000"/>
    <a:srgbClr val="BC8D00"/>
    <a:srgbClr val="690000"/>
    <a:srgbClr val="ED1B13"/>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8" autoAdjust="0"/>
    <p:restoredTop sz="94660"/>
  </p:normalViewPr>
  <p:slideViewPr>
    <p:cSldViewPr snapToGrid="0">
      <p:cViewPr varScale="1">
        <p:scale>
          <a:sx n="81" d="100"/>
          <a:sy n="81" d="100"/>
        </p:scale>
        <p:origin x="571"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88249-2126-4118-A6DB-077F297E8578}" type="datetimeFigureOut">
              <a:rPr lang="zh-CN" altLang="en-US" smtClean="0"/>
              <a:t>2024/9/24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8AC3C-9BC5-438A-A6A5-37FEB951131C}" type="slidenum">
              <a:rPr lang="zh-CN" altLang="en-US" smtClean="0"/>
              <a:t>‹#›</a:t>
            </a:fld>
            <a:endParaRPr lang="zh-CN" altLang="en-US"/>
          </a:p>
        </p:txBody>
      </p:sp>
    </p:spTree>
    <p:extLst>
      <p:ext uri="{BB962C8B-B14F-4D97-AF65-F5344CB8AC3E}">
        <p14:creationId xmlns:p14="http://schemas.microsoft.com/office/powerpoint/2010/main" val="2031970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888AC3C-9BC5-438A-A6A5-37FEB951131C}" type="slidenum">
              <a:rPr lang="zh-CN" altLang="en-US" smtClean="0"/>
              <a:t>1</a:t>
            </a:fld>
            <a:endParaRPr lang="zh-CN" altLang="en-US"/>
          </a:p>
        </p:txBody>
      </p:sp>
    </p:spTree>
    <p:extLst>
      <p:ext uri="{BB962C8B-B14F-4D97-AF65-F5344CB8AC3E}">
        <p14:creationId xmlns:p14="http://schemas.microsoft.com/office/powerpoint/2010/main" val="24848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257265-9F26-4A11-875C-D2F3C751A2A4}" type="slidenum">
              <a:rPr lang="zh-CN" altLang="en-US" smtClean="0"/>
              <a:t>69</a:t>
            </a:fld>
            <a:endParaRPr lang="zh-CN" altLang="en-US"/>
          </a:p>
        </p:txBody>
      </p:sp>
    </p:spTree>
    <p:extLst>
      <p:ext uri="{BB962C8B-B14F-4D97-AF65-F5344CB8AC3E}">
        <p14:creationId xmlns:p14="http://schemas.microsoft.com/office/powerpoint/2010/main" val="381678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FairRoot</a:t>
            </a:r>
            <a:r>
              <a:rPr lang="en-US" altLang="zh-CN" dirty="0"/>
              <a:t> is a software framework mainly for high energy and nuclear physics experiments.</a:t>
            </a:r>
          </a:p>
          <a:p>
            <a:r>
              <a:rPr lang="en-US" altLang="zh-CN" dirty="0" err="1"/>
              <a:t>FairRoot</a:t>
            </a:r>
            <a:r>
              <a:rPr lang="en-US" altLang="zh-CN" dirty="0"/>
              <a:t> is developed based on ROOT. In this plot, the top level shows the common used </a:t>
            </a:r>
            <a:r>
              <a:rPr lang="en-US" altLang="zh-CN" dirty="0" err="1"/>
              <a:t>softwares</a:t>
            </a:r>
            <a:r>
              <a:rPr lang="en-US" altLang="zh-CN" dirty="0"/>
              <a:t>, such as ROOT and Geant4. </a:t>
            </a:r>
            <a:r>
              <a:rPr lang="en-US" altLang="zh-CN" dirty="0" err="1"/>
              <a:t>FairRoot</a:t>
            </a:r>
            <a:r>
              <a:rPr lang="en-US" altLang="zh-CN" dirty="0"/>
              <a:t> depends on these </a:t>
            </a:r>
            <a:r>
              <a:rPr lang="en-US" altLang="zh-CN" dirty="0" err="1"/>
              <a:t>softwares</a:t>
            </a:r>
            <a:r>
              <a:rPr lang="en-US" altLang="zh-CN" dirty="0"/>
              <a:t>. </a:t>
            </a:r>
          </a:p>
          <a:p>
            <a:r>
              <a:rPr lang="en-US" altLang="zh-CN" dirty="0"/>
              <a:t>The middle level shows the structure of </a:t>
            </a:r>
            <a:r>
              <a:rPr lang="en-US" altLang="zh-CN" dirty="0" err="1"/>
              <a:t>FairRoot</a:t>
            </a:r>
            <a:r>
              <a:rPr lang="en-US" altLang="zh-CN" dirty="0"/>
              <a:t>. It manages the general </a:t>
            </a:r>
            <a:r>
              <a:rPr lang="en-US" altLang="zh-CN" dirty="0" err="1"/>
              <a:t>infractructure</a:t>
            </a:r>
            <a:r>
              <a:rPr lang="en-US" altLang="zh-CN" dirty="0"/>
              <a:t> with simulation and tasks.</a:t>
            </a:r>
          </a:p>
          <a:p>
            <a:r>
              <a:rPr lang="en-US" altLang="zh-CN" dirty="0"/>
              <a:t>The bottom level shows the specific experiment implementation using </a:t>
            </a:r>
            <a:r>
              <a:rPr lang="en-US" altLang="zh-CN" dirty="0" err="1"/>
              <a:t>FairRoot</a:t>
            </a:r>
            <a:r>
              <a:rPr lang="en-US" altLang="zh-CN" dirty="0"/>
              <a:t>. Currently, there are many experiments using </a:t>
            </a:r>
            <a:r>
              <a:rPr lang="en-US" altLang="zh-CN" dirty="0" err="1"/>
              <a:t>FairRoot</a:t>
            </a:r>
            <a:r>
              <a:rPr lang="en-US" altLang="zh-CN" dirty="0"/>
              <a:t>, such as PANDA, CBM, and EicC.</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BFD609E-336B-48CE-934C-94EE390D43CE}" type="slidenum">
              <a:rPr lang="zh-CN" altLang="en-US" smtClean="0"/>
              <a:t>89</a:t>
            </a:fld>
            <a:endParaRPr lang="zh-CN" altLang="en-US"/>
          </a:p>
        </p:txBody>
      </p:sp>
    </p:spTree>
    <p:extLst>
      <p:ext uri="{BB962C8B-B14F-4D97-AF65-F5344CB8AC3E}">
        <p14:creationId xmlns:p14="http://schemas.microsoft.com/office/powerpoint/2010/main" val="426090284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920834" y="1304229"/>
            <a:ext cx="9966960" cy="3035808"/>
          </a:xfrm>
        </p:spPr>
        <p:txBody>
          <a:bodyPr anchor="ctr">
            <a:noAutofit/>
          </a:bodyPr>
          <a:lstStyle>
            <a:lvl1pPr algn="l">
              <a:lnSpc>
                <a:spcPct val="80000"/>
              </a:lnSpc>
              <a:defRPr sz="9600" cap="none" baseline="0">
                <a:blipFill dpi="0" rotWithShape="1">
                  <a:blip r:embed="rId4"/>
                  <a:srcRect/>
                  <a:tile tx="6350" ty="-127000" sx="65000" sy="64000" flip="none" algn="tl"/>
                </a:blipFill>
                <a:latin typeface="Adobe Devanagari" panose="02040503050201020203" pitchFamily="18" charset="0"/>
                <a:cs typeface="Adobe Devanagari" panose="02040503050201020203" pitchFamily="18" charset="0"/>
              </a:defRPr>
            </a:lvl1pPr>
          </a:lstStyle>
          <a:p>
            <a:r>
              <a:rPr lang="en-US" dirty="0"/>
              <a:t>Click to edit Master title style</a:t>
            </a:r>
          </a:p>
        </p:txBody>
      </p:sp>
      <p:sp>
        <p:nvSpPr>
          <p:cNvPr id="3" name="Subtitle 2"/>
          <p:cNvSpPr>
            <a:spLocks noGrp="1"/>
          </p:cNvSpPr>
          <p:nvPr>
            <p:ph type="subTitle" idx="1"/>
          </p:nvPr>
        </p:nvSpPr>
        <p:spPr>
          <a:xfrm>
            <a:off x="1088136" y="5036425"/>
            <a:ext cx="7891272" cy="1069848"/>
          </a:xfrm>
        </p:spPr>
        <p:txBody>
          <a:bodyPr>
            <a:normAutofit/>
          </a:bodyPr>
          <a:lstStyle>
            <a:lvl1pPr marL="0" indent="0" algn="l">
              <a:buNone/>
              <a:defRPr sz="2200">
                <a:solidFill>
                  <a:schemeClr val="tx1"/>
                </a:solidFill>
                <a:latin typeface="Adobe Devanagari" panose="02040503050201020203" pitchFamily="18" charset="0"/>
                <a:cs typeface="Adobe Devanagari" panose="02040503050201020203" pitchFamily="18"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11196D4D-1E41-4F3F-872D-C3F6F7A8F85A}" type="datetime1">
              <a:rPr lang="en-US" altLang="zh-CN"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B6F415A-146C-4031-B7DF-DA5827ED46CC}" type="slidenum">
              <a:rPr lang="en-US" smtClean="0"/>
              <a:t>‹#›</a:t>
            </a:fld>
            <a:endParaRPr lang="en-US"/>
          </a:p>
        </p:txBody>
      </p:sp>
      <p:grpSp>
        <p:nvGrpSpPr>
          <p:cNvPr id="13" name="Group 12"/>
          <p:cNvGrpSpPr/>
          <p:nvPr/>
        </p:nvGrpSpPr>
        <p:grpSpPr>
          <a:xfrm>
            <a:off x="903998" y="4489385"/>
            <a:ext cx="8688735" cy="239977"/>
            <a:chOff x="867054" y="4574016"/>
            <a:chExt cx="8493760" cy="249412"/>
          </a:xfrm>
        </p:grpSpPr>
        <p:sp>
          <p:nvSpPr>
            <p:cNvPr id="14" name="Rectangle 13"/>
            <p:cNvSpPr/>
            <p:nvPr/>
          </p:nvSpPr>
          <p:spPr>
            <a:xfrm>
              <a:off x="867054" y="4574016"/>
              <a:ext cx="1259839" cy="2494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126894" y="4574016"/>
              <a:ext cx="3942080" cy="2494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68974" y="4574016"/>
              <a:ext cx="1645920" cy="249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714894" y="4574016"/>
              <a:ext cx="1645920" cy="2494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115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cap="none" baseline="0"/>
            </a:lvl1pPr>
          </a:lstStyle>
          <a:p>
            <a:r>
              <a:rPr lang="en-US" dirty="0"/>
              <a:t>Click to edit Master title style</a:t>
            </a:r>
          </a:p>
        </p:txBody>
      </p:sp>
      <p:sp>
        <p:nvSpPr>
          <p:cNvPr id="3" name="Content Placeholder 2"/>
          <p:cNvSpPr>
            <a:spLocks noGrp="1"/>
          </p:cNvSpPr>
          <p:nvPr>
            <p:ph idx="1"/>
          </p:nvPr>
        </p:nvSpPr>
        <p:spPr/>
        <p:txBody>
          <a:bodyPr/>
          <a:lstStyle>
            <a:lvl1pPr>
              <a:defRPr>
                <a:latin typeface="Adobe Devanagari" panose="02040503050201020203" pitchFamily="18" charset="0"/>
                <a:cs typeface="Adobe Devanagari" panose="02040503050201020203" pitchFamily="18" charset="0"/>
              </a:defRPr>
            </a:lvl1pPr>
            <a:lvl2pPr>
              <a:defRPr>
                <a:latin typeface="Adobe Devanagari" panose="02040503050201020203" pitchFamily="18" charset="0"/>
                <a:cs typeface="Adobe Devanagari" panose="02040503050201020203" pitchFamily="18" charset="0"/>
              </a:defRPr>
            </a:lvl2pPr>
            <a:lvl3pPr>
              <a:defRPr>
                <a:latin typeface="Adobe Devanagari" panose="02040503050201020203" pitchFamily="18" charset="0"/>
                <a:cs typeface="Adobe Devanagari" panose="02040503050201020203" pitchFamily="18" charset="0"/>
              </a:defRPr>
            </a:lvl3pPr>
            <a:lvl4pPr>
              <a:defRPr>
                <a:latin typeface="Adobe Devanagari" panose="02040503050201020203" pitchFamily="18" charset="0"/>
                <a:cs typeface="Adobe Devanagari" panose="02040503050201020203" pitchFamily="18" charset="0"/>
              </a:defRPr>
            </a:lvl4pPr>
            <a:lvl5pPr>
              <a:defRPr>
                <a:latin typeface="Adobe Devanagari" panose="02040503050201020203" pitchFamily="18" charset="0"/>
                <a:cs typeface="Adobe Devanagari" panose="02040503050201020203"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16E24FD-CF87-487A-A172-0ECA9560F768}" type="datetime1">
              <a:rPr lang="en-US" altLang="zh-CN"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F415A-146C-4031-B7DF-DA5827ED46CC}" type="slidenum">
              <a:rPr lang="en-US" smtClean="0"/>
              <a:t>‹#›</a:t>
            </a:fld>
            <a:endParaRPr lang="en-US"/>
          </a:p>
        </p:txBody>
      </p:sp>
    </p:spTree>
    <p:extLst>
      <p:ext uri="{BB962C8B-B14F-4D97-AF65-F5344CB8AC3E}">
        <p14:creationId xmlns:p14="http://schemas.microsoft.com/office/powerpoint/2010/main" val="42321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BDB053-E1C3-A4DD-97FF-4FDB32A9BA68}"/>
              </a:ext>
            </a:extLst>
          </p:cNvPr>
          <p:cNvSpPr>
            <a:spLocks noGrp="1"/>
          </p:cNvSpPr>
          <p:nvPr>
            <p:ph type="dt" sz="half" idx="10"/>
          </p:nvPr>
        </p:nvSpPr>
        <p:spPr/>
        <p:txBody>
          <a:bodyPr/>
          <a:lstStyle/>
          <a:p>
            <a:fld id="{D9326C84-934B-4CC2-8DFC-2D40D0FCE8AA}" type="datetimeFigureOut">
              <a:rPr lang="zh-CN" altLang="en-US" smtClean="0"/>
              <a:t>2024/9/24</a:t>
            </a:fld>
            <a:endParaRPr lang="zh-CN" altLang="en-US"/>
          </a:p>
        </p:txBody>
      </p:sp>
      <p:sp>
        <p:nvSpPr>
          <p:cNvPr id="3" name="页脚占位符 2">
            <a:extLst>
              <a:ext uri="{FF2B5EF4-FFF2-40B4-BE49-F238E27FC236}">
                <a16:creationId xmlns:a16="http://schemas.microsoft.com/office/drawing/2014/main" id="{02BE03E6-724F-4A7F-E3A8-4F991CDFEE3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56098DE-14CC-C0CE-11D0-13BC0912F72A}"/>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1293378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32451" y="150634"/>
            <a:ext cx="10519281" cy="640543"/>
          </a:xfrm>
        </p:spPr>
        <p:txBody>
          <a:bodyPr>
            <a:normAutofit/>
          </a:bodyPr>
          <a:lstStyle>
            <a:lvl1pPr algn="ctr">
              <a:defRPr sz="3600" b="1"/>
            </a:lvl1pPr>
          </a:lstStyle>
          <a:p>
            <a:r>
              <a:rPr lang="zh-CN" altLang="en-US" dirty="0"/>
              <a:t>单击此处编辑母版标题样式</a:t>
            </a:r>
          </a:p>
        </p:txBody>
      </p:sp>
      <p:sp>
        <p:nvSpPr>
          <p:cNvPr id="6" name="灯片编号占位符 5"/>
          <p:cNvSpPr>
            <a:spLocks noGrp="1"/>
          </p:cNvSpPr>
          <p:nvPr>
            <p:ph type="sldNum" sz="quarter" idx="12"/>
          </p:nvPr>
        </p:nvSpPr>
        <p:spPr>
          <a:xfrm>
            <a:off x="10943302" y="6491818"/>
            <a:ext cx="1069439" cy="365125"/>
          </a:xfrm>
          <a:prstGeom prst="rect">
            <a:avLst/>
          </a:prstGeom>
        </p:spPr>
        <p:txBody>
          <a:bodyPr/>
          <a:lstStyle>
            <a:lvl1pPr>
              <a:defRPr>
                <a:latin typeface="Arial" panose="020B0604020202020204" pitchFamily="34" charset="0"/>
                <a:cs typeface="Arial" panose="020B0604020202020204" pitchFamily="34" charset="0"/>
              </a:defRPr>
            </a:lvl1pPr>
          </a:lstStyle>
          <a:p>
            <a:fld id="{545CBE06-6006-43AD-A26A-192634409295}" type="slidenum">
              <a:rPr lang="zh-CN" altLang="en-US" smtClean="0"/>
              <a:pPr/>
              <a:t>‹#›</a:t>
            </a:fld>
            <a:r>
              <a:rPr lang="en-US" altLang="zh-CN" dirty="0"/>
              <a:t>/24</a:t>
            </a:r>
            <a:endParaRPr lang="zh-CN" altLang="en-US" dirty="0"/>
          </a:p>
        </p:txBody>
      </p:sp>
    </p:spTree>
    <p:extLst>
      <p:ext uri="{BB962C8B-B14F-4D97-AF65-F5344CB8AC3E}">
        <p14:creationId xmlns:p14="http://schemas.microsoft.com/office/powerpoint/2010/main" val="3986140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4B723EC-3165-4132-A408-31869C87BE84}" type="datetime1">
              <a:rPr lang="en-US" altLang="zh-CN" smtClean="0"/>
              <a:t>9/24/2024</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B6F415A-146C-4031-B7DF-DA5827ED46CC}" type="slidenum">
              <a:rPr lang="en-US" smtClean="0"/>
              <a:t>‹#›</a:t>
            </a:fld>
            <a:endParaRPr lang="en-US"/>
          </a:p>
        </p:txBody>
      </p:sp>
      <p:grpSp>
        <p:nvGrpSpPr>
          <p:cNvPr id="10" name="Group 9"/>
          <p:cNvGrpSpPr/>
          <p:nvPr/>
        </p:nvGrpSpPr>
        <p:grpSpPr>
          <a:xfrm>
            <a:off x="0" y="6733309"/>
            <a:ext cx="11311128" cy="133926"/>
            <a:chOff x="0" y="6608588"/>
            <a:chExt cx="8493760" cy="249412"/>
          </a:xfrm>
        </p:grpSpPr>
        <p:sp>
          <p:nvSpPr>
            <p:cNvPr id="11" name="Rectangle 10"/>
            <p:cNvSpPr/>
            <p:nvPr/>
          </p:nvSpPr>
          <p:spPr>
            <a:xfrm>
              <a:off x="0" y="6608588"/>
              <a:ext cx="1259839" cy="24941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59840" y="6608588"/>
              <a:ext cx="3942080" cy="2494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201920" y="6608588"/>
              <a:ext cx="1645920" cy="249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47840" y="6608588"/>
              <a:ext cx="1645920" cy="2494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1262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400" rtl="0" eaLnBrk="1" latinLnBrk="0" hangingPunct="1">
        <a:lnSpc>
          <a:spcPct val="90000"/>
        </a:lnSpc>
        <a:spcBef>
          <a:spcPct val="0"/>
        </a:spcBef>
        <a:buNone/>
        <a:defRPr sz="5400" kern="1200" cap="none" baseline="0">
          <a:blipFill>
            <a:blip r:embed="rId8">
              <a:extLst>
                <a:ext uri="{28A0092B-C50C-407E-A947-70E740481C1C}">
                  <a14:useLocalDpi xmlns:a14="http://schemas.microsoft.com/office/drawing/2010/main" val="0"/>
                </a:ext>
              </a:extLst>
            </a:blip>
            <a:tile tx="6350" ty="-127000" sx="65000" sy="64000" flip="none" algn="tl"/>
          </a:blipFill>
          <a:latin typeface="Adobe Devanagari" panose="02040503050201020203" pitchFamily="18" charset="0"/>
          <a:ea typeface="+mj-ea"/>
          <a:cs typeface="Adobe Devanagari" panose="02040503050201020203" pitchFamily="18" charset="0"/>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Adobe Devanagari" panose="02040503050201020203" pitchFamily="18" charset="0"/>
          <a:ea typeface="+mn-ea"/>
          <a:cs typeface="Adobe Devanagari" panose="02040503050201020203" pitchFamily="18"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Adobe Devanagari" panose="02040503050201020203" pitchFamily="18" charset="0"/>
          <a:ea typeface="+mn-ea"/>
          <a:cs typeface="Adobe Devanagari" panose="02040503050201020203" pitchFamily="18"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Adobe Devanagari" panose="02040503050201020203" pitchFamily="18" charset="0"/>
          <a:ea typeface="+mn-ea"/>
          <a:cs typeface="Adobe Devanagari" panose="02040503050201020203" pitchFamily="18"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Adobe Devanagari" panose="02040503050201020203" pitchFamily="18" charset="0"/>
          <a:ea typeface="+mn-ea"/>
          <a:cs typeface="Adobe Devanagari" panose="02040503050201020203" pitchFamily="18"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Adobe Devanagari" panose="02040503050201020203" pitchFamily="18" charset="0"/>
          <a:ea typeface="+mn-ea"/>
          <a:cs typeface="Adobe Devanagari" panose="02040503050201020203" pitchFamily="18"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osti.gov/biblio/1765663/" TargetMode="External"/><Relationship Id="rId3" Type="http://schemas.openxmlformats.org/officeDocument/2006/relationships/hyperlink" Target="https://www.bnl.gov/eic/" TargetMode="External"/><Relationship Id="rId7" Type="http://schemas.openxmlformats.org/officeDocument/2006/relationships/hyperlink" Target="https://arxiv.org/abs/2103.05419"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hyperlink" Target="https://arxiv.org/abs/1212.1701" TargetMode="External"/><Relationship Id="rId5" Type="http://schemas.openxmlformats.org/officeDocument/2006/relationships/hyperlink" Target="https://www.eicug.org/" TargetMode="External"/><Relationship Id="rId4" Type="http://schemas.openxmlformats.org/officeDocument/2006/relationships/hyperlink" Target="https://wiki.bnl.gov/EPIC/index.php?title=Collaboratio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3.em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62.png"/><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hyperlink" Target="https://arxiv.org/abs/2103.10276" TargetMode="Externa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8.wmf"/><Relationship Id="rId5" Type="http://schemas.openxmlformats.org/officeDocument/2006/relationships/oleObject" Target="../embeddings/oleObject4.bin"/><Relationship Id="rId4" Type="http://schemas.openxmlformats.org/officeDocument/2006/relationships/image" Target="../media/image77.wmf"/></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wmf"/><Relationship Id="rId4" Type="http://schemas.openxmlformats.org/officeDocument/2006/relationships/oleObject" Target="../embeddings/oleObject6.bin"/></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oleObject" Target="../embeddings/oleObject7.bin"/><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oleObject" Target="../embeddings/oleObject9.bin"/><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oleObject" Target="../embeddings/oleObject10.bin"/><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94.wmf"/><Relationship Id="rId5" Type="http://schemas.openxmlformats.org/officeDocument/2006/relationships/oleObject" Target="../embeddings/oleObject12.bin"/><Relationship Id="rId4" Type="http://schemas.openxmlformats.org/officeDocument/2006/relationships/image" Target="../media/image93.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tiff"/><Relationship Id="rId7" Type="http://schemas.openxmlformats.org/officeDocument/2006/relationships/image" Target="../media/image111.pn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emf"/><Relationship Id="rId11" Type="http://schemas.openxmlformats.org/officeDocument/2006/relationships/image" Target="../media/image115.png"/><Relationship Id="rId5" Type="http://schemas.openxmlformats.org/officeDocument/2006/relationships/image" Target="../media/image109.emf"/><Relationship Id="rId10" Type="http://schemas.openxmlformats.org/officeDocument/2006/relationships/image" Target="../media/image114.jpeg"/><Relationship Id="rId4" Type="http://schemas.openxmlformats.org/officeDocument/2006/relationships/image" Target="../media/image108.emf"/><Relationship Id="rId9" Type="http://schemas.openxmlformats.org/officeDocument/2006/relationships/image" Target="../media/image11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lists.ustc.edu.cn/sympa/subscribe/eicc_physics?previous_action=info" TargetMode="External"/><Relationship Id="rId2" Type="http://schemas.openxmlformats.org/officeDocument/2006/relationships/hyperlink" Target="http://lists.ustc.edu.cn/sympa/subscribe/eicc_member?previous_action=info" TargetMode="External"/><Relationship Id="rId1" Type="http://schemas.openxmlformats.org/officeDocument/2006/relationships/slideLayout" Target="../slideLayouts/slideLayout2.xml"/><Relationship Id="rId5" Type="http://schemas.openxmlformats.org/officeDocument/2006/relationships/hyperlink" Target="http://lists.ustc.edu.cn/sympa/subscribe/eicc_accelerator?previous_action=info" TargetMode="External"/><Relationship Id="rId4" Type="http://schemas.openxmlformats.org/officeDocument/2006/relationships/hyperlink" Target="http://lists.ustc.edu.cn/sympa/subscribe/eicc_detector?previous_action=info"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jpeg"/></Relationships>
</file>

<file path=ppt/slides/_rels/slide7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wmf"/></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75.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jp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jpe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78.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64.emf"/><Relationship Id="rId1" Type="http://schemas.openxmlformats.org/officeDocument/2006/relationships/slideLayout" Target="../slideLayouts/slideLayout2.xml"/><Relationship Id="rId6" Type="http://schemas.openxmlformats.org/officeDocument/2006/relationships/image" Target="../media/image168.emf"/><Relationship Id="rId5" Type="http://schemas.openxmlformats.org/officeDocument/2006/relationships/image" Target="../media/image167.emf"/><Relationship Id="rId4" Type="http://schemas.openxmlformats.org/officeDocument/2006/relationships/image" Target="../media/image166.emf"/></Relationships>
</file>

<file path=ppt/slides/_rels/slide79.xml.rels><?xml version="1.0" encoding="UTF-8" standalone="yes"?>
<Relationships xmlns="http://schemas.openxmlformats.org/package/2006/relationships"><Relationship Id="rId3" Type="http://schemas.openxmlformats.org/officeDocument/2006/relationships/image" Target="../media/image170.tiff"/><Relationship Id="rId2" Type="http://schemas.openxmlformats.org/officeDocument/2006/relationships/image" Target="../media/image169.jpeg"/><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172.tiff"/><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tiff"/><Relationship Id="rId4" Type="http://schemas.openxmlformats.org/officeDocument/2006/relationships/image" Target="../media/image260.png"/></Relationships>
</file>

<file path=ppt/slides/_rels/slide8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jpg"/></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8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9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10" Type="http://schemas.openxmlformats.org/officeDocument/2006/relationships/image" Target="../media/image196.png"/><Relationship Id="rId4" Type="http://schemas.openxmlformats.org/officeDocument/2006/relationships/image" Target="../media/image198.png"/><Relationship Id="rId9" Type="http://schemas.openxmlformats.org/officeDocument/2006/relationships/image" Target="../media/image203.png"/></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27.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128.png"/><Relationship Id="rId4" Type="http://schemas.openxmlformats.org/officeDocument/2006/relationships/image" Target="../media/image130.png"/></Relationships>
</file>

<file path=ppt/slides/_rels/slide9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207.jpeg"/><Relationship Id="rId4" Type="http://schemas.openxmlformats.org/officeDocument/2006/relationships/image" Target="../media/image206.jpeg"/></Relationships>
</file>

<file path=ppt/slides/_rels/slide9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0834" y="1304229"/>
            <a:ext cx="10341596" cy="3035808"/>
          </a:xfrm>
        </p:spPr>
        <p:txBody>
          <a:bodyPr/>
          <a:lstStyle/>
          <a:p>
            <a:r>
              <a:rPr lang="en-US" sz="4800" b="1" dirty="0">
                <a:latin typeface="Times" panose="02020603050405020304" pitchFamily="18" charset="0"/>
                <a:ea typeface="黑体" panose="02010609060101010101" pitchFamily="49" charset="-122"/>
                <a:cs typeface="Times" panose="02020603050405020304" pitchFamily="18" charset="0"/>
              </a:rPr>
              <a:t>E</a:t>
            </a:r>
            <a:r>
              <a:rPr lang="en-US" altLang="zh-CN" sz="4800" b="1" dirty="0">
                <a:latin typeface="Times" panose="02020603050405020304" pitchFamily="18" charset="0"/>
                <a:ea typeface="黑体" panose="02010609060101010101" pitchFamily="49" charset="-122"/>
                <a:cs typeface="Times" panose="02020603050405020304" pitchFamily="18" charset="0"/>
              </a:rPr>
              <a:t>lectron-ion collider in China (</a:t>
            </a:r>
            <a:r>
              <a:rPr lang="en-US" altLang="zh-CN" sz="4800" b="1" dirty="0" err="1">
                <a:latin typeface="Times" panose="02020603050405020304" pitchFamily="18" charset="0"/>
                <a:ea typeface="黑体" panose="02010609060101010101" pitchFamily="49" charset="-122"/>
                <a:cs typeface="Times" panose="02020603050405020304" pitchFamily="18" charset="0"/>
              </a:rPr>
              <a:t>EicC</a:t>
            </a:r>
            <a:r>
              <a:rPr lang="en-US" altLang="zh-CN" sz="4800" b="1" dirty="0">
                <a:latin typeface="Times" panose="02020603050405020304" pitchFamily="18" charset="0"/>
                <a:ea typeface="黑体" panose="02010609060101010101" pitchFamily="49" charset="-122"/>
                <a:cs typeface="Times" panose="02020603050405020304" pitchFamily="18" charset="0"/>
              </a:rPr>
              <a:t>)</a:t>
            </a:r>
            <a:endParaRPr lang="en-US" sz="4800" b="1" dirty="0">
              <a:latin typeface="Times" panose="02020603050405020304" pitchFamily="18" charset="0"/>
              <a:ea typeface="黑体" panose="02010609060101010101" pitchFamily="49" charset="-122"/>
              <a:cs typeface="Times" panose="02020603050405020304" pitchFamily="18" charset="0"/>
            </a:endParaRPr>
          </a:p>
        </p:txBody>
      </p:sp>
      <p:sp>
        <p:nvSpPr>
          <p:cNvPr id="3" name="Subtitle 2"/>
          <p:cNvSpPr>
            <a:spLocks noGrp="1"/>
          </p:cNvSpPr>
          <p:nvPr>
            <p:ph type="subTitle" idx="1"/>
          </p:nvPr>
        </p:nvSpPr>
        <p:spPr>
          <a:xfrm>
            <a:off x="920834" y="5018847"/>
            <a:ext cx="8142950" cy="1069848"/>
          </a:xfrm>
        </p:spPr>
        <p:txBody>
          <a:bodyPr>
            <a:normAutofit/>
          </a:bodyPr>
          <a:lstStyle/>
          <a:p>
            <a:r>
              <a:rPr lang="en-US" dirty="0"/>
              <a:t>Peng Sun (Institute of Modern Physics, Chinese Academy of Sciences)</a:t>
            </a:r>
          </a:p>
        </p:txBody>
      </p:sp>
      <p:sp>
        <p:nvSpPr>
          <p:cNvPr id="4" name="灯片编号占位符 3">
            <a:extLst>
              <a:ext uri="{FF2B5EF4-FFF2-40B4-BE49-F238E27FC236}">
                <a16:creationId xmlns:a16="http://schemas.microsoft.com/office/drawing/2014/main" id="{926144B4-0727-4D77-A919-FB7762BDF4EF}"/>
              </a:ext>
            </a:extLst>
          </p:cNvPr>
          <p:cNvSpPr>
            <a:spLocks noGrp="1"/>
          </p:cNvSpPr>
          <p:nvPr>
            <p:ph type="sldNum" sz="quarter" idx="12"/>
          </p:nvPr>
        </p:nvSpPr>
        <p:spPr/>
        <p:txBody>
          <a:bodyPr/>
          <a:lstStyle/>
          <a:p>
            <a:fld id="{6B6F415A-146C-4031-B7DF-DA5827ED46CC}" type="slidenum">
              <a:rPr lang="en-US" smtClean="0"/>
              <a:t>1</a:t>
            </a:fld>
            <a:endParaRPr lang="en-US"/>
          </a:p>
        </p:txBody>
      </p:sp>
      <p:pic>
        <p:nvPicPr>
          <p:cNvPr id="5" name="图片 4">
            <a:extLst>
              <a:ext uri="{FF2B5EF4-FFF2-40B4-BE49-F238E27FC236}">
                <a16:creationId xmlns:a16="http://schemas.microsoft.com/office/drawing/2014/main" id="{97D295CC-7AA1-D76B-B7C4-B1D73EF5CDDE}"/>
              </a:ext>
            </a:extLst>
          </p:cNvPr>
          <p:cNvPicPr>
            <a:picLocks noChangeAspect="1"/>
          </p:cNvPicPr>
          <p:nvPr/>
        </p:nvPicPr>
        <p:blipFill>
          <a:blip r:embed="rId3"/>
          <a:stretch>
            <a:fillRect/>
          </a:stretch>
        </p:blipFill>
        <p:spPr>
          <a:xfrm>
            <a:off x="10016061" y="5018847"/>
            <a:ext cx="1737511" cy="1639966"/>
          </a:xfrm>
          <a:prstGeom prst="rect">
            <a:avLst/>
          </a:prstGeom>
        </p:spPr>
      </p:pic>
    </p:spTree>
    <p:extLst>
      <p:ext uri="{BB962C8B-B14F-4D97-AF65-F5344CB8AC3E}">
        <p14:creationId xmlns:p14="http://schemas.microsoft.com/office/powerpoint/2010/main" val="164101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80F99-B253-4289-8989-D56D9A13D7D7}"/>
              </a:ext>
            </a:extLst>
          </p:cNvPr>
          <p:cNvSpPr>
            <a:spLocks noGrp="1"/>
          </p:cNvSpPr>
          <p:nvPr>
            <p:ph type="title"/>
          </p:nvPr>
        </p:nvSpPr>
        <p:spPr>
          <a:xfrm>
            <a:off x="856488" y="78376"/>
            <a:ext cx="10058400" cy="1075073"/>
          </a:xfrm>
        </p:spPr>
        <p:txBody>
          <a:bodyPr>
            <a:normAutofit fontScale="90000"/>
          </a:bodyPr>
          <a:lstStyle/>
          <a:p>
            <a:r>
              <a:rPr lang="en-US" altLang="zh-CN" sz="4000" b="1" dirty="0" err="1"/>
              <a:t>EicC</a:t>
            </a:r>
            <a:r>
              <a:rPr lang="en-US" altLang="zh-CN" sz="4000" b="1" dirty="0"/>
              <a:t> and EIC-</a:t>
            </a:r>
            <a:r>
              <a:rPr lang="en-US" altLang="zh-CN" sz="4000" b="1" dirty="0">
                <a:solidFill>
                  <a:srgbClr val="00B050"/>
                </a:solidFill>
              </a:rPr>
              <a:t>helicity distribution via SIDIS (1D spin)</a:t>
            </a:r>
            <a:endParaRPr lang="zh-CN" altLang="en-US" sz="4000" b="1" dirty="0">
              <a:solidFill>
                <a:srgbClr val="00B050"/>
              </a:solidFill>
            </a:endParaRPr>
          </a:p>
        </p:txBody>
      </p:sp>
      <p:sp>
        <p:nvSpPr>
          <p:cNvPr id="4" name="灯片编号占位符 3">
            <a:extLst>
              <a:ext uri="{FF2B5EF4-FFF2-40B4-BE49-F238E27FC236}">
                <a16:creationId xmlns:a16="http://schemas.microsoft.com/office/drawing/2014/main" id="{BADD0D28-D565-46A1-9226-596ED91CC7A0}"/>
              </a:ext>
            </a:extLst>
          </p:cNvPr>
          <p:cNvSpPr>
            <a:spLocks noGrp="1"/>
          </p:cNvSpPr>
          <p:nvPr>
            <p:ph type="sldNum" sz="quarter" idx="12"/>
          </p:nvPr>
        </p:nvSpPr>
        <p:spPr/>
        <p:txBody>
          <a:bodyPr/>
          <a:lstStyle/>
          <a:p>
            <a:fld id="{6B6F415A-146C-4031-B7DF-DA5827ED46CC}" type="slidenum">
              <a:rPr lang="en-US" smtClean="0"/>
              <a:t>10</a:t>
            </a:fld>
            <a:endParaRPr lang="en-US"/>
          </a:p>
        </p:txBody>
      </p:sp>
      <p:grpSp>
        <p:nvGrpSpPr>
          <p:cNvPr id="5" name="组合 4">
            <a:extLst>
              <a:ext uri="{FF2B5EF4-FFF2-40B4-BE49-F238E27FC236}">
                <a16:creationId xmlns:a16="http://schemas.microsoft.com/office/drawing/2014/main" id="{66A5BB77-0962-4F7E-9987-B8E65F8C7374}"/>
              </a:ext>
            </a:extLst>
          </p:cNvPr>
          <p:cNvGrpSpPr/>
          <p:nvPr/>
        </p:nvGrpSpPr>
        <p:grpSpPr>
          <a:xfrm>
            <a:off x="254726" y="1043299"/>
            <a:ext cx="9280141" cy="2348952"/>
            <a:chOff x="95794" y="1157560"/>
            <a:chExt cx="9083040" cy="2167976"/>
          </a:xfrm>
        </p:grpSpPr>
        <p:pic>
          <p:nvPicPr>
            <p:cNvPr id="6" name="图片 5">
              <a:extLst>
                <a:ext uri="{FF2B5EF4-FFF2-40B4-BE49-F238E27FC236}">
                  <a16:creationId xmlns:a16="http://schemas.microsoft.com/office/drawing/2014/main" id="{B5ED3EE9-4FAA-4BED-9E7C-E8C4B3F94DC1}"/>
                </a:ext>
              </a:extLst>
            </p:cNvPr>
            <p:cNvPicPr>
              <a:picLocks noChangeAspect="1"/>
            </p:cNvPicPr>
            <p:nvPr/>
          </p:nvPicPr>
          <p:blipFill>
            <a:blip r:embed="rId2"/>
            <a:stretch>
              <a:fillRect/>
            </a:stretch>
          </p:blipFill>
          <p:spPr>
            <a:xfrm>
              <a:off x="95794" y="1157560"/>
              <a:ext cx="6096001" cy="2136322"/>
            </a:xfrm>
            <a:prstGeom prst="rect">
              <a:avLst/>
            </a:prstGeom>
          </p:spPr>
        </p:pic>
        <p:pic>
          <p:nvPicPr>
            <p:cNvPr id="7" name="图片 6">
              <a:extLst>
                <a:ext uri="{FF2B5EF4-FFF2-40B4-BE49-F238E27FC236}">
                  <a16:creationId xmlns:a16="http://schemas.microsoft.com/office/drawing/2014/main" id="{80B3400C-054B-4FBD-9773-E5DA1E21571F}"/>
                </a:ext>
              </a:extLst>
            </p:cNvPr>
            <p:cNvPicPr>
              <a:picLocks noChangeAspect="1"/>
            </p:cNvPicPr>
            <p:nvPr/>
          </p:nvPicPr>
          <p:blipFill>
            <a:blip r:embed="rId3"/>
            <a:stretch>
              <a:fillRect/>
            </a:stretch>
          </p:blipFill>
          <p:spPr>
            <a:xfrm>
              <a:off x="6132603" y="1157560"/>
              <a:ext cx="3046231" cy="2167976"/>
            </a:xfrm>
            <a:prstGeom prst="rect">
              <a:avLst/>
            </a:prstGeom>
          </p:spPr>
        </p:pic>
      </p:grpSp>
      <p:pic>
        <p:nvPicPr>
          <p:cNvPr id="8" name="图片 7">
            <a:extLst>
              <a:ext uri="{FF2B5EF4-FFF2-40B4-BE49-F238E27FC236}">
                <a16:creationId xmlns:a16="http://schemas.microsoft.com/office/drawing/2014/main" id="{EAD0442A-B593-4AFB-96F5-C09DCC209E69}"/>
              </a:ext>
            </a:extLst>
          </p:cNvPr>
          <p:cNvPicPr>
            <a:picLocks noChangeAspect="1"/>
          </p:cNvPicPr>
          <p:nvPr/>
        </p:nvPicPr>
        <p:blipFill>
          <a:blip r:embed="rId4"/>
          <a:stretch>
            <a:fillRect/>
          </a:stretch>
        </p:blipFill>
        <p:spPr>
          <a:xfrm>
            <a:off x="322200" y="3491087"/>
            <a:ext cx="9280149" cy="3230388"/>
          </a:xfrm>
          <a:prstGeom prst="rect">
            <a:avLst/>
          </a:prstGeom>
        </p:spPr>
      </p:pic>
      <p:cxnSp>
        <p:nvCxnSpPr>
          <p:cNvPr id="9" name="直接连接符 8">
            <a:extLst>
              <a:ext uri="{FF2B5EF4-FFF2-40B4-BE49-F238E27FC236}">
                <a16:creationId xmlns:a16="http://schemas.microsoft.com/office/drawing/2014/main" id="{BF7E690F-0902-47DF-B3A7-EF09F4C2BAEE}"/>
              </a:ext>
            </a:extLst>
          </p:cNvPr>
          <p:cNvCxnSpPr/>
          <p:nvPr/>
        </p:nvCxnSpPr>
        <p:spPr>
          <a:xfrm flipV="1">
            <a:off x="2712720" y="3595098"/>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E5DE224-60AF-4690-86C8-A2A2A751E8CD}"/>
              </a:ext>
            </a:extLst>
          </p:cNvPr>
          <p:cNvCxnSpPr/>
          <p:nvPr/>
        </p:nvCxnSpPr>
        <p:spPr>
          <a:xfrm flipV="1">
            <a:off x="5643154" y="3603806"/>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0C114536-FBE5-4DFF-A2F1-6E26526B9978}"/>
              </a:ext>
            </a:extLst>
          </p:cNvPr>
          <p:cNvCxnSpPr/>
          <p:nvPr/>
        </p:nvCxnSpPr>
        <p:spPr>
          <a:xfrm flipV="1">
            <a:off x="8551818" y="3595098"/>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530E7A69-2356-4EB9-90FA-90B2ECCCE1CF}"/>
              </a:ext>
            </a:extLst>
          </p:cNvPr>
          <p:cNvSpPr txBox="1"/>
          <p:nvPr/>
        </p:nvSpPr>
        <p:spPr>
          <a:xfrm>
            <a:off x="9726396" y="2049649"/>
            <a:ext cx="2337178" cy="400110"/>
          </a:xfrm>
          <a:prstGeom prst="rect">
            <a:avLst/>
          </a:prstGeom>
          <a:noFill/>
        </p:spPr>
        <p:txBody>
          <a:bodyPr wrap="none" rtlCol="0">
            <a:spAutoFit/>
          </a:bodyPr>
          <a:lstStyle/>
          <a:p>
            <a:r>
              <a:rPr lang="en-US" altLang="zh-CN" sz="2000" b="1" dirty="0" err="1">
                <a:solidFill>
                  <a:srgbClr val="C00000"/>
                </a:solidFill>
              </a:rPr>
              <a:t>EicC</a:t>
            </a:r>
            <a:r>
              <a:rPr lang="en-US" altLang="zh-CN" sz="2000" b="1" dirty="0">
                <a:solidFill>
                  <a:srgbClr val="C00000"/>
                </a:solidFill>
              </a:rPr>
              <a:t> white paper</a:t>
            </a:r>
            <a:endParaRPr lang="zh-CN" altLang="en-US" sz="2000" b="1" dirty="0">
              <a:solidFill>
                <a:srgbClr val="C00000"/>
              </a:solidFill>
            </a:endParaRPr>
          </a:p>
        </p:txBody>
      </p:sp>
      <p:sp>
        <p:nvSpPr>
          <p:cNvPr id="13" name="文本框 12">
            <a:extLst>
              <a:ext uri="{FF2B5EF4-FFF2-40B4-BE49-F238E27FC236}">
                <a16:creationId xmlns:a16="http://schemas.microsoft.com/office/drawing/2014/main" id="{FFA8A719-7D98-49FB-9A34-138744BD19E5}"/>
              </a:ext>
            </a:extLst>
          </p:cNvPr>
          <p:cNvSpPr txBox="1"/>
          <p:nvPr/>
        </p:nvSpPr>
        <p:spPr>
          <a:xfrm>
            <a:off x="9667443" y="5159613"/>
            <a:ext cx="2444195" cy="400110"/>
          </a:xfrm>
          <a:prstGeom prst="rect">
            <a:avLst/>
          </a:prstGeom>
          <a:noFill/>
        </p:spPr>
        <p:txBody>
          <a:bodyPr wrap="none" rtlCol="0">
            <a:spAutoFit/>
          </a:bodyPr>
          <a:lstStyle/>
          <a:p>
            <a:r>
              <a:rPr lang="en-US" altLang="zh-CN" sz="2000" b="1" dirty="0">
                <a:solidFill>
                  <a:srgbClr val="C00000"/>
                </a:solidFill>
              </a:rPr>
              <a:t>EIC Yellow Report</a:t>
            </a:r>
            <a:endParaRPr lang="zh-CN" altLang="en-US" sz="2000" b="1" dirty="0">
              <a:solidFill>
                <a:srgbClr val="C00000"/>
              </a:solidFill>
            </a:endParaRPr>
          </a:p>
        </p:txBody>
      </p:sp>
      <p:sp>
        <p:nvSpPr>
          <p:cNvPr id="14" name="箭头: 右 13">
            <a:extLst>
              <a:ext uri="{FF2B5EF4-FFF2-40B4-BE49-F238E27FC236}">
                <a16:creationId xmlns:a16="http://schemas.microsoft.com/office/drawing/2014/main" id="{45A65D8E-2E06-45C8-9F73-8AA0FBC0F7D3}"/>
              </a:ext>
            </a:extLst>
          </p:cNvPr>
          <p:cNvSpPr/>
          <p:nvPr/>
        </p:nvSpPr>
        <p:spPr>
          <a:xfrm>
            <a:off x="2804507" y="3279937"/>
            <a:ext cx="452845" cy="34504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9F1F7538-153B-423E-AFD0-6B46D720160E}"/>
              </a:ext>
            </a:extLst>
          </p:cNvPr>
          <p:cNvSpPr txBox="1"/>
          <p:nvPr/>
        </p:nvSpPr>
        <p:spPr>
          <a:xfrm>
            <a:off x="3239821" y="3272125"/>
            <a:ext cx="1818703" cy="369332"/>
          </a:xfrm>
          <a:prstGeom prst="rect">
            <a:avLst/>
          </a:prstGeom>
          <a:noFill/>
        </p:spPr>
        <p:txBody>
          <a:bodyPr wrap="none" rtlCol="0">
            <a:spAutoFit/>
          </a:bodyPr>
          <a:lstStyle/>
          <a:p>
            <a:r>
              <a:rPr lang="en-US" altLang="zh-CN" b="1" dirty="0" err="1">
                <a:solidFill>
                  <a:srgbClr val="C00000"/>
                </a:solidFill>
              </a:rPr>
              <a:t>EicC</a:t>
            </a:r>
            <a:r>
              <a:rPr lang="en-US" altLang="zh-CN" b="1" dirty="0">
                <a:solidFill>
                  <a:srgbClr val="C00000"/>
                </a:solidFill>
              </a:rPr>
              <a:t> coverage</a:t>
            </a:r>
            <a:endParaRPr lang="zh-CN" altLang="en-US" b="1" dirty="0">
              <a:solidFill>
                <a:srgbClr val="C00000"/>
              </a:solidFill>
            </a:endParaRPr>
          </a:p>
        </p:txBody>
      </p:sp>
      <p:sp>
        <p:nvSpPr>
          <p:cNvPr id="16" name="箭头: 上下 15">
            <a:extLst>
              <a:ext uri="{FF2B5EF4-FFF2-40B4-BE49-F238E27FC236}">
                <a16:creationId xmlns:a16="http://schemas.microsoft.com/office/drawing/2014/main" id="{28734619-066F-4AA9-ABF7-F279950C8F18}"/>
              </a:ext>
            </a:extLst>
          </p:cNvPr>
          <p:cNvSpPr/>
          <p:nvPr/>
        </p:nvSpPr>
        <p:spPr>
          <a:xfrm>
            <a:off x="10283797" y="2542903"/>
            <a:ext cx="971003" cy="2530913"/>
          </a:xfrm>
          <a:prstGeom prst="up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F308385A-401C-4F54-BA5F-21C5650E5539}"/>
              </a:ext>
            </a:extLst>
          </p:cNvPr>
          <p:cNvSpPr txBox="1"/>
          <p:nvPr/>
        </p:nvSpPr>
        <p:spPr>
          <a:xfrm>
            <a:off x="9763248" y="1359708"/>
            <a:ext cx="2123017" cy="461665"/>
          </a:xfrm>
          <a:prstGeom prst="rect">
            <a:avLst/>
          </a:prstGeom>
          <a:noFill/>
        </p:spPr>
        <p:txBody>
          <a:bodyPr wrap="none" rtlCol="0">
            <a:spAutoFit/>
          </a:bodyPr>
          <a:lstStyle/>
          <a:p>
            <a:r>
              <a:rPr lang="en-US" altLang="zh-CN" sz="2400" dirty="0"/>
              <a:t>An NLO study</a:t>
            </a:r>
          </a:p>
        </p:txBody>
      </p:sp>
      <p:sp>
        <p:nvSpPr>
          <p:cNvPr id="3" name="文本框 2">
            <a:extLst>
              <a:ext uri="{FF2B5EF4-FFF2-40B4-BE49-F238E27FC236}">
                <a16:creationId xmlns:a16="http://schemas.microsoft.com/office/drawing/2014/main" id="{B9489F5F-43CD-4319-A43E-42B2150D618A}"/>
              </a:ext>
            </a:extLst>
          </p:cNvPr>
          <p:cNvSpPr txBox="1"/>
          <p:nvPr/>
        </p:nvSpPr>
        <p:spPr>
          <a:xfrm>
            <a:off x="2547914" y="790574"/>
            <a:ext cx="7527738" cy="307777"/>
          </a:xfrm>
          <a:prstGeom prst="rect">
            <a:avLst/>
          </a:prstGeom>
          <a:noFill/>
        </p:spPr>
        <p:txBody>
          <a:bodyPr wrap="square" rtlCol="0">
            <a:spAutoFit/>
          </a:bodyPr>
          <a:lstStyle/>
          <a:p>
            <a:r>
              <a:rPr lang="en-US" altLang="zh-CN" sz="1400" dirty="0">
                <a:latin typeface="Adobe Devanagari" panose="02040503050201020203" pitchFamily="18" charset="0"/>
                <a:cs typeface="Adobe Devanagari" panose="02040503050201020203" pitchFamily="18" charset="0"/>
              </a:rPr>
              <a:t>D. Anderle, T. Hou, H. Xing, M. Yan, C. -P. Yuan, Y. X. Zhao, </a:t>
            </a:r>
            <a:r>
              <a:rPr lang="en-US" altLang="zh-CN" sz="1400" b="1" dirty="0">
                <a:solidFill>
                  <a:srgbClr val="C00000"/>
                </a:solidFill>
                <a:latin typeface="Adobe Devanagari" panose="02040503050201020203" pitchFamily="18" charset="0"/>
                <a:cs typeface="Adobe Devanagari" panose="02040503050201020203" pitchFamily="18" charset="0"/>
              </a:rPr>
              <a:t>JHEP08, 034 (2021)</a:t>
            </a:r>
            <a:endParaRPr lang="zh-CN" altLang="en-US" sz="1400" b="1" dirty="0">
              <a:solidFill>
                <a:srgbClr val="C00000"/>
              </a:solidFill>
              <a:latin typeface="Adobe Devanagari" panose="02040503050201020203" pitchFamily="18" charset="0"/>
              <a:cs typeface="Adobe Devanagari" panose="02040503050201020203" pitchFamily="18" charset="0"/>
            </a:endParaRPr>
          </a:p>
        </p:txBody>
      </p:sp>
      <p:sp>
        <p:nvSpPr>
          <p:cNvPr id="19" name="文本框 18">
            <a:extLst>
              <a:ext uri="{FF2B5EF4-FFF2-40B4-BE49-F238E27FC236}">
                <a16:creationId xmlns:a16="http://schemas.microsoft.com/office/drawing/2014/main" id="{F31D2A1A-1B35-4D8A-B072-E89038404A58}"/>
              </a:ext>
            </a:extLst>
          </p:cNvPr>
          <p:cNvSpPr txBox="1"/>
          <p:nvPr/>
        </p:nvSpPr>
        <p:spPr>
          <a:xfrm>
            <a:off x="9834458" y="3595098"/>
            <a:ext cx="1869679" cy="369332"/>
          </a:xfrm>
          <a:prstGeom prst="rect">
            <a:avLst/>
          </a:prstGeom>
          <a:solidFill>
            <a:srgbClr val="FFC000"/>
          </a:solidFill>
        </p:spPr>
        <p:txBody>
          <a:bodyPr wrap="none" rtlCol="0">
            <a:spAutoFit/>
          </a:bodyPr>
          <a:lstStyle/>
          <a:p>
            <a:r>
              <a:rPr lang="en-US" altLang="zh-CN" sz="1800" dirty="0"/>
              <a:t>complementary</a:t>
            </a:r>
            <a:endParaRPr lang="zh-CN" altLang="en-US" dirty="0"/>
          </a:p>
        </p:txBody>
      </p:sp>
    </p:spTree>
    <p:extLst>
      <p:ext uri="{BB962C8B-B14F-4D97-AF65-F5344CB8AC3E}">
        <p14:creationId xmlns:p14="http://schemas.microsoft.com/office/powerpoint/2010/main" val="1010959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BCD197-4BDE-409A-B25F-3B50258270F9}"/>
              </a:ext>
            </a:extLst>
          </p:cNvPr>
          <p:cNvSpPr>
            <a:spLocks noGrp="1"/>
          </p:cNvSpPr>
          <p:nvPr>
            <p:ph type="title"/>
          </p:nvPr>
        </p:nvSpPr>
        <p:spPr>
          <a:xfrm>
            <a:off x="686671" y="113212"/>
            <a:ext cx="10058400" cy="1068106"/>
          </a:xfrm>
        </p:spPr>
        <p:txBody>
          <a:bodyPr>
            <a:normAutofit fontScale="90000"/>
          </a:bodyPr>
          <a:lstStyle/>
          <a:p>
            <a:r>
              <a:rPr lang="en-US" altLang="zh-CN" sz="4800" b="1" dirty="0" err="1"/>
              <a:t>EicC</a:t>
            </a:r>
            <a:r>
              <a:rPr lang="en-US" altLang="zh-CN" sz="4800" b="1" dirty="0"/>
              <a:t> and EIC-</a:t>
            </a:r>
            <a:r>
              <a:rPr lang="en-US" altLang="zh-CN" sz="4800" b="1" dirty="0">
                <a:solidFill>
                  <a:srgbClr val="00B050"/>
                </a:solidFill>
              </a:rPr>
              <a:t>gluon polarization (at large x)</a:t>
            </a:r>
            <a:endParaRPr lang="zh-CN" altLang="en-US" sz="4800" b="1" dirty="0">
              <a:solidFill>
                <a:srgbClr val="00B050"/>
              </a:solidFill>
            </a:endParaRPr>
          </a:p>
        </p:txBody>
      </p:sp>
      <p:sp>
        <p:nvSpPr>
          <p:cNvPr id="4" name="灯片编号占位符 3">
            <a:extLst>
              <a:ext uri="{FF2B5EF4-FFF2-40B4-BE49-F238E27FC236}">
                <a16:creationId xmlns:a16="http://schemas.microsoft.com/office/drawing/2014/main" id="{507A5A13-F466-4E5A-8949-5862E3142D02}"/>
              </a:ext>
            </a:extLst>
          </p:cNvPr>
          <p:cNvSpPr>
            <a:spLocks noGrp="1"/>
          </p:cNvSpPr>
          <p:nvPr>
            <p:ph type="sldNum" sz="quarter" idx="12"/>
          </p:nvPr>
        </p:nvSpPr>
        <p:spPr/>
        <p:txBody>
          <a:bodyPr/>
          <a:lstStyle/>
          <a:p>
            <a:fld id="{6B6F415A-146C-4031-B7DF-DA5827ED46CC}" type="slidenum">
              <a:rPr lang="en-US" smtClean="0"/>
              <a:t>11</a:t>
            </a:fld>
            <a:endParaRPr lang="en-US"/>
          </a:p>
        </p:txBody>
      </p:sp>
      <p:pic>
        <p:nvPicPr>
          <p:cNvPr id="6" name="图片 5">
            <a:extLst>
              <a:ext uri="{FF2B5EF4-FFF2-40B4-BE49-F238E27FC236}">
                <a16:creationId xmlns:a16="http://schemas.microsoft.com/office/drawing/2014/main" id="{B7C78C43-67D3-4943-B745-5C9ECB1E3B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17" y="4186759"/>
            <a:ext cx="3828486" cy="2481943"/>
          </a:xfrm>
          <a:prstGeom prst="rect">
            <a:avLst/>
          </a:prstGeom>
        </p:spPr>
      </p:pic>
      <p:pic>
        <p:nvPicPr>
          <p:cNvPr id="8" name="图片 7">
            <a:extLst>
              <a:ext uri="{FF2B5EF4-FFF2-40B4-BE49-F238E27FC236}">
                <a16:creationId xmlns:a16="http://schemas.microsoft.com/office/drawing/2014/main" id="{4C33B034-EF20-4D6E-977B-CD24AEA18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53" y="1048453"/>
            <a:ext cx="3661248" cy="2890117"/>
          </a:xfrm>
          <a:prstGeom prst="rect">
            <a:avLst/>
          </a:prstGeom>
        </p:spPr>
      </p:pic>
      <p:grpSp>
        <p:nvGrpSpPr>
          <p:cNvPr id="9" name="组合 8">
            <a:extLst>
              <a:ext uri="{FF2B5EF4-FFF2-40B4-BE49-F238E27FC236}">
                <a16:creationId xmlns:a16="http://schemas.microsoft.com/office/drawing/2014/main" id="{3FC049FD-3A79-4BA2-83DF-AE17314F81FD}"/>
              </a:ext>
            </a:extLst>
          </p:cNvPr>
          <p:cNvGrpSpPr/>
          <p:nvPr/>
        </p:nvGrpSpPr>
        <p:grpSpPr>
          <a:xfrm>
            <a:off x="4874205" y="3204754"/>
            <a:ext cx="2607286" cy="3355095"/>
            <a:chOff x="489507" y="2850892"/>
            <a:chExt cx="3001327" cy="3780412"/>
          </a:xfrm>
        </p:grpSpPr>
        <p:pic>
          <p:nvPicPr>
            <p:cNvPr id="10" name="图片 9">
              <a:extLst>
                <a:ext uri="{FF2B5EF4-FFF2-40B4-BE49-F238E27FC236}">
                  <a16:creationId xmlns:a16="http://schemas.microsoft.com/office/drawing/2014/main" id="{91A9ADBD-E0CB-4854-88D7-656A411143FD}"/>
                </a:ext>
              </a:extLst>
            </p:cNvPr>
            <p:cNvPicPr>
              <a:picLocks noChangeAspect="1"/>
            </p:cNvPicPr>
            <p:nvPr/>
          </p:nvPicPr>
          <p:blipFill>
            <a:blip r:embed="rId4"/>
            <a:stretch>
              <a:fillRect/>
            </a:stretch>
          </p:blipFill>
          <p:spPr>
            <a:xfrm>
              <a:off x="489507" y="3029711"/>
              <a:ext cx="3001327" cy="3601593"/>
            </a:xfrm>
            <a:prstGeom prst="rect">
              <a:avLst/>
            </a:prstGeom>
          </p:spPr>
        </p:pic>
        <p:sp>
          <p:nvSpPr>
            <p:cNvPr id="11" name="文本框 10">
              <a:extLst>
                <a:ext uri="{FF2B5EF4-FFF2-40B4-BE49-F238E27FC236}">
                  <a16:creationId xmlns:a16="http://schemas.microsoft.com/office/drawing/2014/main" id="{7D380A86-F80D-4328-9B88-B68719EC7A52}"/>
                </a:ext>
              </a:extLst>
            </p:cNvPr>
            <p:cNvSpPr txBox="1"/>
            <p:nvPr/>
          </p:nvSpPr>
          <p:spPr>
            <a:xfrm>
              <a:off x="769620" y="3136612"/>
              <a:ext cx="71628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sp>
          <p:nvSpPr>
            <p:cNvPr id="12" name="文本框 11">
              <a:extLst>
                <a:ext uri="{FF2B5EF4-FFF2-40B4-BE49-F238E27FC236}">
                  <a16:creationId xmlns:a16="http://schemas.microsoft.com/office/drawing/2014/main" id="{B25C7230-78A8-4E54-BF6A-6182D664F5B9}"/>
                </a:ext>
              </a:extLst>
            </p:cNvPr>
            <p:cNvSpPr txBox="1"/>
            <p:nvPr/>
          </p:nvSpPr>
          <p:spPr>
            <a:xfrm>
              <a:off x="1897380" y="2850892"/>
              <a:ext cx="89916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grpSp>
      <p:pic>
        <p:nvPicPr>
          <p:cNvPr id="14" name="图片 13">
            <a:extLst>
              <a:ext uri="{FF2B5EF4-FFF2-40B4-BE49-F238E27FC236}">
                <a16:creationId xmlns:a16="http://schemas.microsoft.com/office/drawing/2014/main" id="{30560F64-0FBA-4625-A3DE-8D49FCE6DB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466" y="1301790"/>
            <a:ext cx="3614764" cy="1838338"/>
          </a:xfrm>
          <a:prstGeom prst="rect">
            <a:avLst/>
          </a:prstGeom>
        </p:spPr>
      </p:pic>
      <p:pic>
        <p:nvPicPr>
          <p:cNvPr id="5" name="图片 4">
            <a:extLst>
              <a:ext uri="{FF2B5EF4-FFF2-40B4-BE49-F238E27FC236}">
                <a16:creationId xmlns:a16="http://schemas.microsoft.com/office/drawing/2014/main" id="{96D0E22B-B344-40FF-ACED-41DFF6E3C7A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7197" y="4190885"/>
            <a:ext cx="3614765" cy="2471566"/>
          </a:xfrm>
          <a:prstGeom prst="rect">
            <a:avLst/>
          </a:prstGeom>
        </p:spPr>
      </p:pic>
      <p:pic>
        <p:nvPicPr>
          <p:cNvPr id="13" name="图片 12">
            <a:extLst>
              <a:ext uri="{FF2B5EF4-FFF2-40B4-BE49-F238E27FC236}">
                <a16:creationId xmlns:a16="http://schemas.microsoft.com/office/drawing/2014/main" id="{BCA024C5-BF68-4368-A6E0-85AB1FED422E}"/>
              </a:ext>
            </a:extLst>
          </p:cNvPr>
          <p:cNvPicPr>
            <a:picLocks noChangeAspect="1"/>
          </p:cNvPicPr>
          <p:nvPr/>
        </p:nvPicPr>
        <p:blipFill>
          <a:blip r:embed="rId7"/>
          <a:stretch>
            <a:fillRect/>
          </a:stretch>
        </p:blipFill>
        <p:spPr>
          <a:xfrm>
            <a:off x="7939038" y="1238324"/>
            <a:ext cx="3853764" cy="2633405"/>
          </a:xfrm>
          <a:prstGeom prst="rect">
            <a:avLst/>
          </a:prstGeom>
        </p:spPr>
      </p:pic>
      <p:sp>
        <p:nvSpPr>
          <p:cNvPr id="7" name="文本框 6">
            <a:extLst>
              <a:ext uri="{FF2B5EF4-FFF2-40B4-BE49-F238E27FC236}">
                <a16:creationId xmlns:a16="http://schemas.microsoft.com/office/drawing/2014/main" id="{B9D6D02F-AC27-44E4-9DCA-7C88DE127C51}"/>
              </a:ext>
            </a:extLst>
          </p:cNvPr>
          <p:cNvSpPr txBox="1"/>
          <p:nvPr/>
        </p:nvSpPr>
        <p:spPr>
          <a:xfrm>
            <a:off x="10467470" y="1602359"/>
            <a:ext cx="615874" cy="369332"/>
          </a:xfrm>
          <a:prstGeom prst="rect">
            <a:avLst/>
          </a:prstGeom>
          <a:noFill/>
        </p:spPr>
        <p:txBody>
          <a:bodyPr wrap="none" rtlCol="0">
            <a:spAutoFit/>
          </a:bodyPr>
          <a:lstStyle/>
          <a:p>
            <a:r>
              <a:rPr lang="en-US" altLang="zh-CN" b="1" dirty="0">
                <a:solidFill>
                  <a:srgbClr val="C00000"/>
                </a:solidFill>
              </a:rPr>
              <a:t>EIC</a:t>
            </a:r>
            <a:endParaRPr lang="zh-CN" altLang="en-US" b="1" dirty="0">
              <a:solidFill>
                <a:srgbClr val="C00000"/>
              </a:solidFill>
            </a:endParaRPr>
          </a:p>
        </p:txBody>
      </p:sp>
      <p:sp>
        <p:nvSpPr>
          <p:cNvPr id="15" name="文本框 14">
            <a:extLst>
              <a:ext uri="{FF2B5EF4-FFF2-40B4-BE49-F238E27FC236}">
                <a16:creationId xmlns:a16="http://schemas.microsoft.com/office/drawing/2014/main" id="{B007B3C4-756A-49D2-A764-D3B9AD5FAE2A}"/>
              </a:ext>
            </a:extLst>
          </p:cNvPr>
          <p:cNvSpPr txBox="1"/>
          <p:nvPr/>
        </p:nvSpPr>
        <p:spPr>
          <a:xfrm>
            <a:off x="10063244" y="4455631"/>
            <a:ext cx="729687" cy="369332"/>
          </a:xfrm>
          <a:prstGeom prst="rect">
            <a:avLst/>
          </a:prstGeom>
          <a:noFill/>
        </p:spPr>
        <p:txBody>
          <a:bodyPr wrap="none" rtlCol="0">
            <a:spAutoFit/>
          </a:bodyPr>
          <a:lstStyle/>
          <a:p>
            <a:r>
              <a:rPr lang="en-US" altLang="zh-CN" b="1" dirty="0" err="1">
                <a:solidFill>
                  <a:srgbClr val="C00000"/>
                </a:solidFill>
              </a:rPr>
              <a:t>EicC</a:t>
            </a:r>
            <a:endParaRPr lang="zh-CN" altLang="en-US" b="1" dirty="0">
              <a:solidFill>
                <a:srgbClr val="C00000"/>
              </a:solidFill>
            </a:endParaRPr>
          </a:p>
        </p:txBody>
      </p:sp>
      <p:sp>
        <p:nvSpPr>
          <p:cNvPr id="16" name="文本框 15">
            <a:extLst>
              <a:ext uri="{FF2B5EF4-FFF2-40B4-BE49-F238E27FC236}">
                <a16:creationId xmlns:a16="http://schemas.microsoft.com/office/drawing/2014/main" id="{16DCF46C-2F21-4F8A-9145-041DA17B09EC}"/>
              </a:ext>
            </a:extLst>
          </p:cNvPr>
          <p:cNvSpPr txBox="1"/>
          <p:nvPr/>
        </p:nvSpPr>
        <p:spPr>
          <a:xfrm>
            <a:off x="4592685" y="915076"/>
            <a:ext cx="7236590" cy="338554"/>
          </a:xfrm>
          <a:prstGeom prst="rect">
            <a:avLst/>
          </a:prstGeom>
          <a:noFill/>
        </p:spPr>
        <p:txBody>
          <a:bodyPr wrap="square" rtlCol="0">
            <a:spAutoFit/>
          </a:bodyPr>
          <a:lstStyle/>
          <a:p>
            <a:r>
              <a:rPr lang="en-US" altLang="zh-CN" sz="1400" dirty="0">
                <a:latin typeface="Adobe Devanagari" panose="02040503050201020203" pitchFamily="18" charset="0"/>
                <a:cs typeface="Adobe Devanagari" panose="02040503050201020203" pitchFamily="18" charset="0"/>
              </a:rPr>
              <a:t>D. Anderle</a:t>
            </a:r>
            <a:r>
              <a:rPr lang="en-US" altLang="zh-CN" sz="1400" dirty="0">
                <a:latin typeface="Adobe Devanagari" panose="02040503050201020203" pitchFamily="18" charset="0"/>
                <a:ea typeface="微软雅黑" panose="020B0503020204020204" pitchFamily="34" charset="-122"/>
                <a:cs typeface="Adobe Devanagari" panose="02040503050201020203" pitchFamily="18" charset="0"/>
              </a:rPr>
              <a:t> </a:t>
            </a:r>
            <a:r>
              <a:rPr lang="en-US" altLang="zh-CN" sz="1400" dirty="0">
                <a:latin typeface="Adobe Devanagari" panose="02040503050201020203" pitchFamily="18" charset="0"/>
                <a:cs typeface="Adobe Devanagari" panose="02040503050201020203" pitchFamily="18" charset="0"/>
              </a:rPr>
              <a:t>, X. Dong, …, E. </a:t>
            </a:r>
            <a:r>
              <a:rPr lang="en-US" altLang="zh-CN" sz="1400" dirty="0" err="1">
                <a:latin typeface="Adobe Devanagari" panose="02040503050201020203" pitchFamily="18" charset="0"/>
                <a:cs typeface="Adobe Devanagari" panose="02040503050201020203" pitchFamily="18" charset="0"/>
              </a:rPr>
              <a:t>Sichtermann</a:t>
            </a:r>
            <a:r>
              <a:rPr lang="en-US" altLang="zh-CN" sz="1400" dirty="0">
                <a:latin typeface="Adobe Devanagari" panose="02040503050201020203" pitchFamily="18" charset="0"/>
                <a:cs typeface="Adobe Devanagari" panose="02040503050201020203" pitchFamily="18" charset="0"/>
              </a:rPr>
              <a:t>, …, F. Yuan, Y. X. Zhao , </a:t>
            </a:r>
            <a:r>
              <a:rPr lang="en-US" altLang="zh-CN" sz="1600" dirty="0">
                <a:solidFill>
                  <a:srgbClr val="C00000"/>
                </a:solidFill>
                <a:latin typeface="Adobe Devanagari" panose="02040503050201020203" pitchFamily="18" charset="0"/>
                <a:cs typeface="Adobe Devanagari" panose="02040503050201020203" pitchFamily="18" charset="0"/>
              </a:rPr>
              <a:t>Phys. Rev. D104, 114039 (2021)</a:t>
            </a:r>
          </a:p>
        </p:txBody>
      </p:sp>
      <p:sp>
        <p:nvSpPr>
          <p:cNvPr id="17" name="文本框 16">
            <a:extLst>
              <a:ext uri="{FF2B5EF4-FFF2-40B4-BE49-F238E27FC236}">
                <a16:creationId xmlns:a16="http://schemas.microsoft.com/office/drawing/2014/main" id="{81D57DE0-BB2A-4D28-9F35-2556918F4756}"/>
              </a:ext>
            </a:extLst>
          </p:cNvPr>
          <p:cNvSpPr txBox="1"/>
          <p:nvPr/>
        </p:nvSpPr>
        <p:spPr>
          <a:xfrm>
            <a:off x="1789246" y="3958281"/>
            <a:ext cx="1745991"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a:t>
            </a:r>
            <a:r>
              <a:rPr lang="en-US" altLang="zh-CN" sz="1800" kern="100" dirty="0">
                <a:effectLst/>
                <a:latin typeface="Adobe Devanagari" panose="02040503050201020203" pitchFamily="18" charset="0"/>
                <a:ea typeface="等线" panose="02010600030101010101" pitchFamily="2" charset="-122"/>
                <a:cs typeface="Adobe Devanagari" panose="02040503050201020203" pitchFamily="18" charset="0"/>
              </a:rPr>
              <a:t>2209.08584</a:t>
            </a:r>
            <a:endParaRPr lang="zh-CN" altLang="zh-CN" sz="1800" kern="100" dirty="0">
              <a:effectLst/>
              <a:latin typeface="Adobe Devanagari" panose="02040503050201020203" pitchFamily="18" charset="0"/>
              <a:ea typeface="等线" panose="02010600030101010101" pitchFamily="2" charset="-122"/>
              <a:cs typeface="Adobe Devanagari" panose="02040503050201020203" pitchFamily="18" charset="0"/>
            </a:endParaRPr>
          </a:p>
        </p:txBody>
      </p:sp>
      <p:sp>
        <p:nvSpPr>
          <p:cNvPr id="18" name="文本框 17">
            <a:extLst>
              <a:ext uri="{FF2B5EF4-FFF2-40B4-BE49-F238E27FC236}">
                <a16:creationId xmlns:a16="http://schemas.microsoft.com/office/drawing/2014/main" id="{2598D609-BC38-4E95-923B-F232147A4999}"/>
              </a:ext>
            </a:extLst>
          </p:cNvPr>
          <p:cNvSpPr txBox="1"/>
          <p:nvPr/>
        </p:nvSpPr>
        <p:spPr>
          <a:xfrm>
            <a:off x="1705955" y="844705"/>
            <a:ext cx="1745991"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ArXiv:2211.15587</a:t>
            </a:r>
            <a:endParaRPr lang="zh-CN" altLang="zh-CN" dirty="0">
              <a:latin typeface="Adobe Devanagari" panose="02040503050201020203" pitchFamily="18" charset="0"/>
              <a:cs typeface="Adobe Devanagari" panose="02040503050201020203" pitchFamily="18" charset="0"/>
            </a:endParaRPr>
          </a:p>
        </p:txBody>
      </p:sp>
      <p:sp>
        <p:nvSpPr>
          <p:cNvPr id="19" name="文本框 18">
            <a:extLst>
              <a:ext uri="{FF2B5EF4-FFF2-40B4-BE49-F238E27FC236}">
                <a16:creationId xmlns:a16="http://schemas.microsoft.com/office/drawing/2014/main" id="{4DD7E840-63F0-496E-A855-AF5075B779C5}"/>
              </a:ext>
            </a:extLst>
          </p:cNvPr>
          <p:cNvSpPr txBox="1"/>
          <p:nvPr/>
        </p:nvSpPr>
        <p:spPr>
          <a:xfrm>
            <a:off x="10618989" y="3800070"/>
            <a:ext cx="1305870" cy="276999"/>
          </a:xfrm>
          <a:prstGeom prst="rect">
            <a:avLst/>
          </a:prstGeom>
          <a:solidFill>
            <a:srgbClr val="FFC000"/>
          </a:solidFill>
        </p:spPr>
        <p:txBody>
          <a:bodyPr wrap="none" rtlCol="0">
            <a:spAutoFit/>
          </a:bodyPr>
          <a:lstStyle/>
          <a:p>
            <a:r>
              <a:rPr lang="en-US" altLang="zh-CN" sz="1200" dirty="0"/>
              <a:t>complementary</a:t>
            </a:r>
            <a:endParaRPr lang="zh-CN" altLang="en-US" sz="1200" dirty="0"/>
          </a:p>
        </p:txBody>
      </p:sp>
    </p:spTree>
    <p:extLst>
      <p:ext uri="{BB962C8B-B14F-4D97-AF65-F5344CB8AC3E}">
        <p14:creationId xmlns:p14="http://schemas.microsoft.com/office/powerpoint/2010/main" val="1156967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BCD197-4BDE-409A-B25F-3B50258270F9}"/>
              </a:ext>
            </a:extLst>
          </p:cNvPr>
          <p:cNvSpPr>
            <a:spLocks noGrp="1"/>
          </p:cNvSpPr>
          <p:nvPr>
            <p:ph type="title"/>
          </p:nvPr>
        </p:nvSpPr>
        <p:spPr>
          <a:xfrm>
            <a:off x="686671" y="113212"/>
            <a:ext cx="10058400" cy="1068106"/>
          </a:xfrm>
        </p:spPr>
        <p:txBody>
          <a:bodyPr>
            <a:normAutofit fontScale="90000"/>
          </a:bodyPr>
          <a:lstStyle/>
          <a:p>
            <a:r>
              <a:rPr lang="en-US" altLang="zh-CN" sz="4800" b="1" dirty="0" err="1"/>
              <a:t>EicC</a:t>
            </a:r>
            <a:r>
              <a:rPr lang="en-US" altLang="zh-CN" sz="4800" b="1" dirty="0"/>
              <a:t> and EIC-</a:t>
            </a:r>
            <a:r>
              <a:rPr lang="en-US" altLang="zh-CN" sz="4800" b="1" dirty="0">
                <a:solidFill>
                  <a:srgbClr val="00B050"/>
                </a:solidFill>
              </a:rPr>
              <a:t>gluon polarization (at large x)</a:t>
            </a:r>
            <a:endParaRPr lang="zh-CN" altLang="en-US" sz="4800" b="1" dirty="0">
              <a:solidFill>
                <a:srgbClr val="00B050"/>
              </a:solidFill>
            </a:endParaRPr>
          </a:p>
        </p:txBody>
      </p:sp>
      <p:sp>
        <p:nvSpPr>
          <p:cNvPr id="4" name="灯片编号占位符 3">
            <a:extLst>
              <a:ext uri="{FF2B5EF4-FFF2-40B4-BE49-F238E27FC236}">
                <a16:creationId xmlns:a16="http://schemas.microsoft.com/office/drawing/2014/main" id="{507A5A13-F466-4E5A-8949-5862E3142D02}"/>
              </a:ext>
            </a:extLst>
          </p:cNvPr>
          <p:cNvSpPr>
            <a:spLocks noGrp="1"/>
          </p:cNvSpPr>
          <p:nvPr>
            <p:ph type="sldNum" sz="quarter" idx="12"/>
          </p:nvPr>
        </p:nvSpPr>
        <p:spPr/>
        <p:txBody>
          <a:bodyPr/>
          <a:lstStyle/>
          <a:p>
            <a:fld id="{6B6F415A-146C-4031-B7DF-DA5827ED46CC}" type="slidenum">
              <a:rPr lang="en-US" smtClean="0"/>
              <a:t>12</a:t>
            </a:fld>
            <a:endParaRPr lang="en-US"/>
          </a:p>
        </p:txBody>
      </p:sp>
      <p:pic>
        <p:nvPicPr>
          <p:cNvPr id="6" name="图片 5">
            <a:extLst>
              <a:ext uri="{FF2B5EF4-FFF2-40B4-BE49-F238E27FC236}">
                <a16:creationId xmlns:a16="http://schemas.microsoft.com/office/drawing/2014/main" id="{B7C78C43-67D3-4943-B745-5C9ECB1E3B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17" y="4186759"/>
            <a:ext cx="3828486" cy="2481943"/>
          </a:xfrm>
          <a:prstGeom prst="rect">
            <a:avLst/>
          </a:prstGeom>
        </p:spPr>
      </p:pic>
      <p:pic>
        <p:nvPicPr>
          <p:cNvPr id="8" name="图片 7">
            <a:extLst>
              <a:ext uri="{FF2B5EF4-FFF2-40B4-BE49-F238E27FC236}">
                <a16:creationId xmlns:a16="http://schemas.microsoft.com/office/drawing/2014/main" id="{4C33B034-EF20-4D6E-977B-CD24AEA18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53" y="1048453"/>
            <a:ext cx="3661248" cy="2890117"/>
          </a:xfrm>
          <a:prstGeom prst="rect">
            <a:avLst/>
          </a:prstGeom>
        </p:spPr>
      </p:pic>
      <p:grpSp>
        <p:nvGrpSpPr>
          <p:cNvPr id="9" name="组合 8">
            <a:extLst>
              <a:ext uri="{FF2B5EF4-FFF2-40B4-BE49-F238E27FC236}">
                <a16:creationId xmlns:a16="http://schemas.microsoft.com/office/drawing/2014/main" id="{3FC049FD-3A79-4BA2-83DF-AE17314F81FD}"/>
              </a:ext>
            </a:extLst>
          </p:cNvPr>
          <p:cNvGrpSpPr/>
          <p:nvPr/>
        </p:nvGrpSpPr>
        <p:grpSpPr>
          <a:xfrm>
            <a:off x="4874205" y="3204754"/>
            <a:ext cx="2607286" cy="3355095"/>
            <a:chOff x="489507" y="2850892"/>
            <a:chExt cx="3001327" cy="3780412"/>
          </a:xfrm>
        </p:grpSpPr>
        <p:pic>
          <p:nvPicPr>
            <p:cNvPr id="10" name="图片 9">
              <a:extLst>
                <a:ext uri="{FF2B5EF4-FFF2-40B4-BE49-F238E27FC236}">
                  <a16:creationId xmlns:a16="http://schemas.microsoft.com/office/drawing/2014/main" id="{91A9ADBD-E0CB-4854-88D7-656A411143FD}"/>
                </a:ext>
              </a:extLst>
            </p:cNvPr>
            <p:cNvPicPr>
              <a:picLocks noChangeAspect="1"/>
            </p:cNvPicPr>
            <p:nvPr/>
          </p:nvPicPr>
          <p:blipFill>
            <a:blip r:embed="rId4"/>
            <a:stretch>
              <a:fillRect/>
            </a:stretch>
          </p:blipFill>
          <p:spPr>
            <a:xfrm>
              <a:off x="489507" y="3029711"/>
              <a:ext cx="3001327" cy="3601593"/>
            </a:xfrm>
            <a:prstGeom prst="rect">
              <a:avLst/>
            </a:prstGeom>
          </p:spPr>
        </p:pic>
        <p:sp>
          <p:nvSpPr>
            <p:cNvPr id="11" name="文本框 10">
              <a:extLst>
                <a:ext uri="{FF2B5EF4-FFF2-40B4-BE49-F238E27FC236}">
                  <a16:creationId xmlns:a16="http://schemas.microsoft.com/office/drawing/2014/main" id="{7D380A86-F80D-4328-9B88-B68719EC7A52}"/>
                </a:ext>
              </a:extLst>
            </p:cNvPr>
            <p:cNvSpPr txBox="1"/>
            <p:nvPr/>
          </p:nvSpPr>
          <p:spPr>
            <a:xfrm>
              <a:off x="769620" y="3136612"/>
              <a:ext cx="71628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sp>
          <p:nvSpPr>
            <p:cNvPr id="12" name="文本框 11">
              <a:extLst>
                <a:ext uri="{FF2B5EF4-FFF2-40B4-BE49-F238E27FC236}">
                  <a16:creationId xmlns:a16="http://schemas.microsoft.com/office/drawing/2014/main" id="{B25C7230-78A8-4E54-BF6A-6182D664F5B9}"/>
                </a:ext>
              </a:extLst>
            </p:cNvPr>
            <p:cNvSpPr txBox="1"/>
            <p:nvPr/>
          </p:nvSpPr>
          <p:spPr>
            <a:xfrm>
              <a:off x="1897380" y="2850892"/>
              <a:ext cx="89916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grpSp>
      <p:pic>
        <p:nvPicPr>
          <p:cNvPr id="14" name="图片 13">
            <a:extLst>
              <a:ext uri="{FF2B5EF4-FFF2-40B4-BE49-F238E27FC236}">
                <a16:creationId xmlns:a16="http://schemas.microsoft.com/office/drawing/2014/main" id="{30560F64-0FBA-4625-A3DE-8D49FCE6DB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466" y="1301790"/>
            <a:ext cx="3614764" cy="1838338"/>
          </a:xfrm>
          <a:prstGeom prst="rect">
            <a:avLst/>
          </a:prstGeom>
        </p:spPr>
      </p:pic>
      <p:pic>
        <p:nvPicPr>
          <p:cNvPr id="5" name="图片 4">
            <a:extLst>
              <a:ext uri="{FF2B5EF4-FFF2-40B4-BE49-F238E27FC236}">
                <a16:creationId xmlns:a16="http://schemas.microsoft.com/office/drawing/2014/main" id="{96D0E22B-B344-40FF-ACED-41DFF6E3C7A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7197" y="4190885"/>
            <a:ext cx="3614765" cy="2471566"/>
          </a:xfrm>
          <a:prstGeom prst="rect">
            <a:avLst/>
          </a:prstGeom>
        </p:spPr>
      </p:pic>
      <p:pic>
        <p:nvPicPr>
          <p:cNvPr id="13" name="图片 12">
            <a:extLst>
              <a:ext uri="{FF2B5EF4-FFF2-40B4-BE49-F238E27FC236}">
                <a16:creationId xmlns:a16="http://schemas.microsoft.com/office/drawing/2014/main" id="{BCA024C5-BF68-4368-A6E0-85AB1FED422E}"/>
              </a:ext>
            </a:extLst>
          </p:cNvPr>
          <p:cNvPicPr>
            <a:picLocks noChangeAspect="1"/>
          </p:cNvPicPr>
          <p:nvPr/>
        </p:nvPicPr>
        <p:blipFill>
          <a:blip r:embed="rId7"/>
          <a:stretch>
            <a:fillRect/>
          </a:stretch>
        </p:blipFill>
        <p:spPr>
          <a:xfrm>
            <a:off x="7939038" y="1238324"/>
            <a:ext cx="3853764" cy="2633405"/>
          </a:xfrm>
          <a:prstGeom prst="rect">
            <a:avLst/>
          </a:prstGeom>
        </p:spPr>
      </p:pic>
      <p:sp>
        <p:nvSpPr>
          <p:cNvPr id="7" name="文本框 6">
            <a:extLst>
              <a:ext uri="{FF2B5EF4-FFF2-40B4-BE49-F238E27FC236}">
                <a16:creationId xmlns:a16="http://schemas.microsoft.com/office/drawing/2014/main" id="{B9D6D02F-AC27-44E4-9DCA-7C88DE127C51}"/>
              </a:ext>
            </a:extLst>
          </p:cNvPr>
          <p:cNvSpPr txBox="1"/>
          <p:nvPr/>
        </p:nvSpPr>
        <p:spPr>
          <a:xfrm>
            <a:off x="10467470" y="1602359"/>
            <a:ext cx="615874" cy="369332"/>
          </a:xfrm>
          <a:prstGeom prst="rect">
            <a:avLst/>
          </a:prstGeom>
          <a:noFill/>
        </p:spPr>
        <p:txBody>
          <a:bodyPr wrap="none" rtlCol="0">
            <a:spAutoFit/>
          </a:bodyPr>
          <a:lstStyle/>
          <a:p>
            <a:r>
              <a:rPr lang="en-US" altLang="zh-CN" b="1" dirty="0">
                <a:solidFill>
                  <a:srgbClr val="C00000"/>
                </a:solidFill>
              </a:rPr>
              <a:t>EIC</a:t>
            </a:r>
            <a:endParaRPr lang="zh-CN" altLang="en-US" b="1" dirty="0">
              <a:solidFill>
                <a:srgbClr val="C00000"/>
              </a:solidFill>
            </a:endParaRPr>
          </a:p>
        </p:txBody>
      </p:sp>
      <p:sp>
        <p:nvSpPr>
          <p:cNvPr id="15" name="文本框 14">
            <a:extLst>
              <a:ext uri="{FF2B5EF4-FFF2-40B4-BE49-F238E27FC236}">
                <a16:creationId xmlns:a16="http://schemas.microsoft.com/office/drawing/2014/main" id="{B007B3C4-756A-49D2-A764-D3B9AD5FAE2A}"/>
              </a:ext>
            </a:extLst>
          </p:cNvPr>
          <p:cNvSpPr txBox="1"/>
          <p:nvPr/>
        </p:nvSpPr>
        <p:spPr>
          <a:xfrm>
            <a:off x="10063244" y="4455631"/>
            <a:ext cx="729687" cy="369332"/>
          </a:xfrm>
          <a:prstGeom prst="rect">
            <a:avLst/>
          </a:prstGeom>
          <a:noFill/>
        </p:spPr>
        <p:txBody>
          <a:bodyPr wrap="none" rtlCol="0">
            <a:spAutoFit/>
          </a:bodyPr>
          <a:lstStyle/>
          <a:p>
            <a:r>
              <a:rPr lang="en-US" altLang="zh-CN" b="1" dirty="0" err="1">
                <a:solidFill>
                  <a:srgbClr val="C00000"/>
                </a:solidFill>
              </a:rPr>
              <a:t>EicC</a:t>
            </a:r>
            <a:endParaRPr lang="zh-CN" altLang="en-US" b="1" dirty="0">
              <a:solidFill>
                <a:srgbClr val="C00000"/>
              </a:solidFill>
            </a:endParaRPr>
          </a:p>
        </p:txBody>
      </p:sp>
      <p:sp>
        <p:nvSpPr>
          <p:cNvPr id="16" name="文本框 15">
            <a:extLst>
              <a:ext uri="{FF2B5EF4-FFF2-40B4-BE49-F238E27FC236}">
                <a16:creationId xmlns:a16="http://schemas.microsoft.com/office/drawing/2014/main" id="{16DCF46C-2F21-4F8A-9145-041DA17B09EC}"/>
              </a:ext>
            </a:extLst>
          </p:cNvPr>
          <p:cNvSpPr txBox="1"/>
          <p:nvPr/>
        </p:nvSpPr>
        <p:spPr>
          <a:xfrm>
            <a:off x="4592685" y="905978"/>
            <a:ext cx="7236590" cy="338554"/>
          </a:xfrm>
          <a:prstGeom prst="rect">
            <a:avLst/>
          </a:prstGeom>
          <a:noFill/>
        </p:spPr>
        <p:txBody>
          <a:bodyPr wrap="square" rtlCol="0">
            <a:spAutoFit/>
          </a:bodyPr>
          <a:lstStyle/>
          <a:p>
            <a:r>
              <a:rPr lang="en-US" altLang="zh-CN" sz="1400" dirty="0">
                <a:latin typeface="Adobe Devanagari" panose="02040503050201020203" pitchFamily="18" charset="0"/>
                <a:cs typeface="Adobe Devanagari" panose="02040503050201020203" pitchFamily="18" charset="0"/>
              </a:rPr>
              <a:t>D. Anderle</a:t>
            </a:r>
            <a:r>
              <a:rPr lang="en-US" altLang="zh-CN" sz="1400" dirty="0">
                <a:latin typeface="Adobe Devanagari" panose="02040503050201020203" pitchFamily="18" charset="0"/>
                <a:ea typeface="微软雅黑" panose="020B0503020204020204" pitchFamily="34" charset="-122"/>
                <a:cs typeface="Adobe Devanagari" panose="02040503050201020203" pitchFamily="18" charset="0"/>
              </a:rPr>
              <a:t> </a:t>
            </a:r>
            <a:r>
              <a:rPr lang="en-US" altLang="zh-CN" sz="1400" dirty="0">
                <a:latin typeface="Adobe Devanagari" panose="02040503050201020203" pitchFamily="18" charset="0"/>
                <a:cs typeface="Adobe Devanagari" panose="02040503050201020203" pitchFamily="18" charset="0"/>
              </a:rPr>
              <a:t>, X. Dong, …, E. </a:t>
            </a:r>
            <a:r>
              <a:rPr lang="en-US" altLang="zh-CN" sz="1400" dirty="0" err="1">
                <a:latin typeface="Adobe Devanagari" panose="02040503050201020203" pitchFamily="18" charset="0"/>
                <a:cs typeface="Adobe Devanagari" panose="02040503050201020203" pitchFamily="18" charset="0"/>
              </a:rPr>
              <a:t>Sichtermann</a:t>
            </a:r>
            <a:r>
              <a:rPr lang="en-US" altLang="zh-CN" sz="1400" dirty="0">
                <a:latin typeface="Adobe Devanagari" panose="02040503050201020203" pitchFamily="18" charset="0"/>
                <a:cs typeface="Adobe Devanagari" panose="02040503050201020203" pitchFamily="18" charset="0"/>
              </a:rPr>
              <a:t>, …, F. Yuan, Y. X. Zhao, </a:t>
            </a:r>
            <a:r>
              <a:rPr lang="en-US" altLang="zh-CN" sz="1600" dirty="0">
                <a:solidFill>
                  <a:srgbClr val="C00000"/>
                </a:solidFill>
                <a:latin typeface="Adobe Devanagari" panose="02040503050201020203" pitchFamily="18" charset="0"/>
                <a:cs typeface="Adobe Devanagari" panose="02040503050201020203" pitchFamily="18" charset="0"/>
              </a:rPr>
              <a:t>Phys. Rev. D104, 114039 (2021)</a:t>
            </a:r>
          </a:p>
        </p:txBody>
      </p:sp>
      <p:sp>
        <p:nvSpPr>
          <p:cNvPr id="17" name="文本框 16">
            <a:extLst>
              <a:ext uri="{FF2B5EF4-FFF2-40B4-BE49-F238E27FC236}">
                <a16:creationId xmlns:a16="http://schemas.microsoft.com/office/drawing/2014/main" id="{81D57DE0-BB2A-4D28-9F35-2556918F4756}"/>
              </a:ext>
            </a:extLst>
          </p:cNvPr>
          <p:cNvSpPr txBox="1"/>
          <p:nvPr/>
        </p:nvSpPr>
        <p:spPr>
          <a:xfrm>
            <a:off x="1789246" y="3958281"/>
            <a:ext cx="1745991"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a:t>
            </a:r>
            <a:r>
              <a:rPr lang="en-US" altLang="zh-CN" sz="1800" kern="100" dirty="0">
                <a:effectLst/>
                <a:latin typeface="Adobe Devanagari" panose="02040503050201020203" pitchFamily="18" charset="0"/>
                <a:ea typeface="等线" panose="02010600030101010101" pitchFamily="2" charset="-122"/>
                <a:cs typeface="Adobe Devanagari" panose="02040503050201020203" pitchFamily="18" charset="0"/>
              </a:rPr>
              <a:t>2209.08584</a:t>
            </a:r>
            <a:endParaRPr lang="zh-CN" altLang="zh-CN" sz="1800" kern="100" dirty="0">
              <a:effectLst/>
              <a:latin typeface="Adobe Devanagari" panose="02040503050201020203" pitchFamily="18" charset="0"/>
              <a:ea typeface="等线" panose="02010600030101010101" pitchFamily="2" charset="-122"/>
              <a:cs typeface="Adobe Devanagari" panose="02040503050201020203" pitchFamily="18" charset="0"/>
            </a:endParaRPr>
          </a:p>
        </p:txBody>
      </p:sp>
      <p:sp>
        <p:nvSpPr>
          <p:cNvPr id="18" name="文本框 17">
            <a:extLst>
              <a:ext uri="{FF2B5EF4-FFF2-40B4-BE49-F238E27FC236}">
                <a16:creationId xmlns:a16="http://schemas.microsoft.com/office/drawing/2014/main" id="{2598D609-BC38-4E95-923B-F232147A4999}"/>
              </a:ext>
            </a:extLst>
          </p:cNvPr>
          <p:cNvSpPr txBox="1"/>
          <p:nvPr/>
        </p:nvSpPr>
        <p:spPr>
          <a:xfrm>
            <a:off x="1705955" y="844705"/>
            <a:ext cx="1745991"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ArXiv:2211.15587</a:t>
            </a:r>
            <a:endParaRPr lang="zh-CN" altLang="zh-CN" dirty="0">
              <a:latin typeface="Adobe Devanagari" panose="02040503050201020203" pitchFamily="18" charset="0"/>
              <a:cs typeface="Adobe Devanagari" panose="02040503050201020203" pitchFamily="18" charset="0"/>
            </a:endParaRPr>
          </a:p>
        </p:txBody>
      </p:sp>
      <p:sp>
        <p:nvSpPr>
          <p:cNvPr id="19" name="文本框 18">
            <a:extLst>
              <a:ext uri="{FF2B5EF4-FFF2-40B4-BE49-F238E27FC236}">
                <a16:creationId xmlns:a16="http://schemas.microsoft.com/office/drawing/2014/main" id="{4DD7E840-63F0-496E-A855-AF5075B779C5}"/>
              </a:ext>
            </a:extLst>
          </p:cNvPr>
          <p:cNvSpPr txBox="1"/>
          <p:nvPr/>
        </p:nvSpPr>
        <p:spPr>
          <a:xfrm>
            <a:off x="10618989" y="3800070"/>
            <a:ext cx="1305870" cy="276999"/>
          </a:xfrm>
          <a:prstGeom prst="rect">
            <a:avLst/>
          </a:prstGeom>
          <a:solidFill>
            <a:srgbClr val="FFC000"/>
          </a:solidFill>
        </p:spPr>
        <p:txBody>
          <a:bodyPr wrap="none" rtlCol="0">
            <a:spAutoFit/>
          </a:bodyPr>
          <a:lstStyle/>
          <a:p>
            <a:r>
              <a:rPr lang="en-US" altLang="zh-CN" sz="1200" dirty="0"/>
              <a:t>complementary</a:t>
            </a:r>
            <a:endParaRPr lang="zh-CN" altLang="en-US" sz="1200" dirty="0"/>
          </a:p>
        </p:txBody>
      </p:sp>
      <p:pic>
        <p:nvPicPr>
          <p:cNvPr id="20" name="图片 19">
            <a:extLst>
              <a:ext uri="{FF2B5EF4-FFF2-40B4-BE49-F238E27FC236}">
                <a16:creationId xmlns:a16="http://schemas.microsoft.com/office/drawing/2014/main" id="{8C69E925-3E8D-4F67-A060-7E05F494BD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1212" y="2418123"/>
            <a:ext cx="5295559" cy="2547407"/>
          </a:xfrm>
          <a:prstGeom prst="rect">
            <a:avLst/>
          </a:prstGeom>
          <a:ln w="88900" cmpd="sng">
            <a:solidFill>
              <a:srgbClr val="3223F4"/>
            </a:solidFill>
          </a:ln>
        </p:spPr>
      </p:pic>
    </p:spTree>
    <p:extLst>
      <p:ext uri="{BB962C8B-B14F-4D97-AF65-F5344CB8AC3E}">
        <p14:creationId xmlns:p14="http://schemas.microsoft.com/office/powerpoint/2010/main" val="3414310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4CC64876-F5F8-49F4-A79A-E24050AF3A0A}"/>
              </a:ext>
            </a:extLst>
          </p:cNvPr>
          <p:cNvSpPr/>
          <p:nvPr/>
        </p:nvSpPr>
        <p:spPr>
          <a:xfrm>
            <a:off x="140644" y="83547"/>
            <a:ext cx="11906337" cy="6106686"/>
          </a:xfrm>
          <a:prstGeom prst="roundRect">
            <a:avLst>
              <a:gd name="adj" fmla="val 1399"/>
            </a:avLst>
          </a:prstGeom>
          <a:solidFill>
            <a:srgbClr val="354C58"/>
          </a:solidFill>
          <a:ln w="41275">
            <a:solidFill>
              <a:srgbClr val="354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a:extLst>
              <a:ext uri="{FF2B5EF4-FFF2-40B4-BE49-F238E27FC236}">
                <a16:creationId xmlns:a16="http://schemas.microsoft.com/office/drawing/2014/main" id="{96839DC7-9542-4A4E-8F34-52F89DFC02B1}"/>
              </a:ext>
            </a:extLst>
          </p:cNvPr>
          <p:cNvSpPr>
            <a:spLocks noGrp="1"/>
          </p:cNvSpPr>
          <p:nvPr>
            <p:ph type="sldNum" sz="quarter" idx="12"/>
          </p:nvPr>
        </p:nvSpPr>
        <p:spPr/>
        <p:txBody>
          <a:bodyPr/>
          <a:lstStyle/>
          <a:p>
            <a:fld id="{6B6F415A-146C-4031-B7DF-DA5827ED46CC}" type="slidenum">
              <a:rPr lang="en-US" smtClean="0"/>
              <a:t>13</a:t>
            </a:fld>
            <a:endParaRPr lang="en-US"/>
          </a:p>
        </p:txBody>
      </p:sp>
      <p:pic>
        <p:nvPicPr>
          <p:cNvPr id="6" name="图片 5">
            <a:extLst>
              <a:ext uri="{FF2B5EF4-FFF2-40B4-BE49-F238E27FC236}">
                <a16:creationId xmlns:a16="http://schemas.microsoft.com/office/drawing/2014/main" id="{E0F46FC5-DB0A-44A9-9715-50EFDE9C4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19" y="83547"/>
            <a:ext cx="11906337" cy="4347556"/>
          </a:xfrm>
          <a:prstGeom prst="rect">
            <a:avLst/>
          </a:prstGeom>
          <a:effectLst>
            <a:softEdge rad="63500"/>
          </a:effectLst>
        </p:spPr>
      </p:pic>
      <p:sp>
        <p:nvSpPr>
          <p:cNvPr id="7" name="文本框 6">
            <a:extLst>
              <a:ext uri="{FF2B5EF4-FFF2-40B4-BE49-F238E27FC236}">
                <a16:creationId xmlns:a16="http://schemas.microsoft.com/office/drawing/2014/main" id="{2E5A4C22-860E-4477-AE49-5BCFDBEA5787}"/>
              </a:ext>
            </a:extLst>
          </p:cNvPr>
          <p:cNvSpPr txBox="1"/>
          <p:nvPr/>
        </p:nvSpPr>
        <p:spPr>
          <a:xfrm>
            <a:off x="551644" y="5404201"/>
            <a:ext cx="10422725" cy="461665"/>
          </a:xfrm>
          <a:prstGeom prst="rect">
            <a:avLst/>
          </a:prstGeom>
          <a:noFill/>
        </p:spPr>
        <p:txBody>
          <a:bodyPr wrap="none" rtlCol="0">
            <a:spAutoFit/>
          </a:bodyPr>
          <a:lstStyle/>
          <a:p>
            <a:pPr algn="ctr"/>
            <a:r>
              <a:rPr lang="en-US" altLang="zh-CN" sz="2400" dirty="0">
                <a:solidFill>
                  <a:schemeClr val="bg1">
                    <a:lumMod val="85000"/>
                  </a:schemeClr>
                </a:solidFill>
              </a:rPr>
              <a:t>TMDs: deformation of Parton’s </a:t>
            </a:r>
            <a:r>
              <a:rPr lang="en-US" altLang="zh-CN" sz="2400" dirty="0">
                <a:solidFill>
                  <a:srgbClr val="FFFF00"/>
                </a:solidFill>
              </a:rPr>
              <a:t>confined motion </a:t>
            </a:r>
            <a:r>
              <a:rPr lang="en-US" altLang="zh-CN" sz="2400" dirty="0">
                <a:solidFill>
                  <a:schemeClr val="bg1">
                    <a:lumMod val="85000"/>
                  </a:schemeClr>
                </a:solidFill>
              </a:rPr>
              <a:t>when hadron is polarized</a:t>
            </a:r>
            <a:endParaRPr lang="zh-CN" altLang="en-US" sz="2400" dirty="0">
              <a:solidFill>
                <a:schemeClr val="bg1">
                  <a:lumMod val="85000"/>
                </a:schemeClr>
              </a:solidFill>
            </a:endParaRPr>
          </a:p>
        </p:txBody>
      </p:sp>
      <p:sp>
        <p:nvSpPr>
          <p:cNvPr id="8" name="文本框 7">
            <a:extLst>
              <a:ext uri="{FF2B5EF4-FFF2-40B4-BE49-F238E27FC236}">
                <a16:creationId xmlns:a16="http://schemas.microsoft.com/office/drawing/2014/main" id="{284A3E28-F16B-42F5-B2AE-EAE1FF096003}"/>
              </a:ext>
            </a:extLst>
          </p:cNvPr>
          <p:cNvSpPr txBox="1"/>
          <p:nvPr/>
        </p:nvSpPr>
        <p:spPr>
          <a:xfrm>
            <a:off x="516974" y="4782849"/>
            <a:ext cx="10759484" cy="461665"/>
          </a:xfrm>
          <a:prstGeom prst="rect">
            <a:avLst/>
          </a:prstGeom>
          <a:noFill/>
        </p:spPr>
        <p:txBody>
          <a:bodyPr wrap="square" rtlCol="0">
            <a:spAutoFit/>
          </a:bodyPr>
          <a:lstStyle/>
          <a:p>
            <a:pPr algn="ctr"/>
            <a:r>
              <a:rPr lang="en-US" altLang="zh-CN" sz="2400" dirty="0">
                <a:solidFill>
                  <a:schemeClr val="bg1">
                    <a:lumMod val="85000"/>
                  </a:schemeClr>
                </a:solidFill>
              </a:rPr>
              <a:t>GPDs: deformation of Parton’s </a:t>
            </a:r>
            <a:r>
              <a:rPr lang="en-US" altLang="zh-CN" sz="2400" dirty="0">
                <a:solidFill>
                  <a:srgbClr val="FFFF00"/>
                </a:solidFill>
              </a:rPr>
              <a:t>spatial distribution </a:t>
            </a:r>
            <a:r>
              <a:rPr lang="en-US" altLang="zh-CN" sz="2400" dirty="0">
                <a:solidFill>
                  <a:schemeClr val="bg1">
                    <a:lumMod val="85000"/>
                  </a:schemeClr>
                </a:solidFill>
              </a:rPr>
              <a:t>when hadron is polarized</a:t>
            </a:r>
            <a:endParaRPr lang="zh-CN" altLang="en-US" sz="2400" dirty="0">
              <a:solidFill>
                <a:schemeClr val="bg1">
                  <a:lumMod val="85000"/>
                </a:schemeClr>
              </a:solidFill>
            </a:endParaRPr>
          </a:p>
        </p:txBody>
      </p:sp>
      <p:sp>
        <p:nvSpPr>
          <p:cNvPr id="9" name="文本框 8">
            <a:extLst>
              <a:ext uri="{FF2B5EF4-FFF2-40B4-BE49-F238E27FC236}">
                <a16:creationId xmlns:a16="http://schemas.microsoft.com/office/drawing/2014/main" id="{ED5F2F30-2B11-4325-B0C9-ADA94F831280}"/>
              </a:ext>
            </a:extLst>
          </p:cNvPr>
          <p:cNvSpPr txBox="1"/>
          <p:nvPr/>
        </p:nvSpPr>
        <p:spPr>
          <a:xfrm>
            <a:off x="9958915" y="149185"/>
            <a:ext cx="1672253" cy="769441"/>
          </a:xfrm>
          <a:prstGeom prst="rect">
            <a:avLst/>
          </a:prstGeom>
          <a:noFill/>
        </p:spPr>
        <p:txBody>
          <a:bodyPr wrap="none" rtlCol="0">
            <a:spAutoFit/>
          </a:bodyPr>
          <a:lstStyle/>
          <a:p>
            <a:pPr algn="ctr"/>
            <a:r>
              <a:rPr lang="en-US" altLang="zh-CN" sz="4400" dirty="0">
                <a:solidFill>
                  <a:srgbClr val="FFFF00"/>
                </a:solidFill>
              </a:rPr>
              <a:t>TMDs</a:t>
            </a:r>
            <a:endParaRPr lang="zh-CN" altLang="en-US" sz="4400" dirty="0">
              <a:solidFill>
                <a:srgbClr val="FFFF00"/>
              </a:solidFill>
            </a:endParaRPr>
          </a:p>
        </p:txBody>
      </p:sp>
      <p:sp>
        <p:nvSpPr>
          <p:cNvPr id="10" name="文本框 9">
            <a:extLst>
              <a:ext uri="{FF2B5EF4-FFF2-40B4-BE49-F238E27FC236}">
                <a16:creationId xmlns:a16="http://schemas.microsoft.com/office/drawing/2014/main" id="{93968DFD-343A-447F-9B82-0B37E3B1910B}"/>
              </a:ext>
            </a:extLst>
          </p:cNvPr>
          <p:cNvSpPr txBox="1"/>
          <p:nvPr/>
        </p:nvSpPr>
        <p:spPr>
          <a:xfrm>
            <a:off x="140645" y="203090"/>
            <a:ext cx="1630575" cy="769441"/>
          </a:xfrm>
          <a:prstGeom prst="rect">
            <a:avLst/>
          </a:prstGeom>
          <a:noFill/>
        </p:spPr>
        <p:txBody>
          <a:bodyPr wrap="none" rtlCol="0">
            <a:spAutoFit/>
          </a:bodyPr>
          <a:lstStyle/>
          <a:p>
            <a:pPr algn="ctr"/>
            <a:r>
              <a:rPr lang="en-US" altLang="zh-CN" sz="4400" dirty="0">
                <a:solidFill>
                  <a:srgbClr val="FFFF00"/>
                </a:solidFill>
              </a:rPr>
              <a:t>GPDs</a:t>
            </a:r>
            <a:endParaRPr lang="zh-CN" altLang="en-US" sz="4400" dirty="0">
              <a:solidFill>
                <a:srgbClr val="FFFF00"/>
              </a:solidFill>
            </a:endParaRPr>
          </a:p>
        </p:txBody>
      </p:sp>
    </p:spTree>
    <p:extLst>
      <p:ext uri="{BB962C8B-B14F-4D97-AF65-F5344CB8AC3E}">
        <p14:creationId xmlns:p14="http://schemas.microsoft.com/office/powerpoint/2010/main" val="2340680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390" y="130671"/>
            <a:ext cx="10058400" cy="744400"/>
          </a:xfrm>
        </p:spPr>
        <p:txBody>
          <a:bodyPr>
            <a:normAutofit fontScale="90000"/>
          </a:bodyPr>
          <a:lstStyle/>
          <a:p>
            <a:r>
              <a:rPr lang="en-US" b="1" dirty="0"/>
              <a:t>Leading-Twist TMDs</a:t>
            </a:r>
          </a:p>
        </p:txBody>
      </p:sp>
      <p:sp>
        <p:nvSpPr>
          <p:cNvPr id="4" name="Slide Number Placeholder 3"/>
          <p:cNvSpPr>
            <a:spLocks noGrp="1"/>
          </p:cNvSpPr>
          <p:nvPr>
            <p:ph type="sldNum" sz="quarter" idx="12"/>
          </p:nvPr>
        </p:nvSpPr>
        <p:spPr/>
        <p:txBody>
          <a:bodyPr/>
          <a:lstStyle/>
          <a:p>
            <a:fld id="{6B6F415A-146C-4031-B7DF-DA5827ED46CC}" type="slidenum">
              <a:rPr lang="en-US" smtClean="0"/>
              <a:t>14</a:t>
            </a:fld>
            <a:endParaRPr lang="en-US"/>
          </a:p>
        </p:txBody>
      </p:sp>
      <p:graphicFrame>
        <p:nvGraphicFramePr>
          <p:cNvPr id="5" name="Table 7"/>
          <p:cNvGraphicFramePr>
            <a:graphicFrameLocks noGrp="1"/>
          </p:cNvGraphicFramePr>
          <p:nvPr/>
        </p:nvGraphicFramePr>
        <p:xfrm>
          <a:off x="377955" y="900319"/>
          <a:ext cx="11126526" cy="4996818"/>
        </p:xfrm>
        <a:graphic>
          <a:graphicData uri="http://schemas.openxmlformats.org/drawingml/2006/table">
            <a:tbl>
              <a:tblPr firstRow="1" bandRow="1">
                <a:effectLst>
                  <a:outerShdw blurRad="50800" dist="38100" dir="2700000" algn="tl" rotWithShape="0">
                    <a:prstClr val="black">
                      <a:alpha val="40000"/>
                    </a:prstClr>
                  </a:outerShdw>
                </a:effectLst>
                <a:tableStyleId>{7E9639D4-E3E2-4D34-9284-5A2195B3D0D7}</a:tableStyleId>
              </a:tblPr>
              <a:tblGrid>
                <a:gridCol w="637816">
                  <a:extLst>
                    <a:ext uri="{9D8B030D-6E8A-4147-A177-3AD203B41FA5}">
                      <a16:colId xmlns:a16="http://schemas.microsoft.com/office/drawing/2014/main" val="20000"/>
                    </a:ext>
                  </a:extLst>
                </a:gridCol>
                <a:gridCol w="567568">
                  <a:extLst>
                    <a:ext uri="{9D8B030D-6E8A-4147-A177-3AD203B41FA5}">
                      <a16:colId xmlns:a16="http://schemas.microsoft.com/office/drawing/2014/main" val="20001"/>
                    </a:ext>
                  </a:extLst>
                </a:gridCol>
                <a:gridCol w="3308208">
                  <a:extLst>
                    <a:ext uri="{9D8B030D-6E8A-4147-A177-3AD203B41FA5}">
                      <a16:colId xmlns:a16="http://schemas.microsoft.com/office/drawing/2014/main" val="20002"/>
                    </a:ext>
                  </a:extLst>
                </a:gridCol>
                <a:gridCol w="3306467">
                  <a:extLst>
                    <a:ext uri="{9D8B030D-6E8A-4147-A177-3AD203B41FA5}">
                      <a16:colId xmlns:a16="http://schemas.microsoft.com/office/drawing/2014/main" val="20003"/>
                    </a:ext>
                  </a:extLst>
                </a:gridCol>
                <a:gridCol w="3306467">
                  <a:extLst>
                    <a:ext uri="{9D8B030D-6E8A-4147-A177-3AD203B41FA5}">
                      <a16:colId xmlns:a16="http://schemas.microsoft.com/office/drawing/2014/main" val="20004"/>
                    </a:ext>
                  </a:extLst>
                </a:gridCol>
              </a:tblGrid>
              <a:tr h="503721">
                <a:tc rowSpan="2" gridSpan="2">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rowSpan="2" hMerge="1">
                  <a:txBody>
                    <a:bodyPr/>
                    <a:lstStyle/>
                    <a:p>
                      <a:endParaRPr lang="en-US" dirty="0"/>
                    </a:p>
                  </a:txBody>
                  <a:tcPr/>
                </a:tc>
                <a:tc gridSpan="3">
                  <a:txBody>
                    <a:bodyPr/>
                    <a:lstStyle/>
                    <a:p>
                      <a:pPr algn="ctr"/>
                      <a:r>
                        <a:rPr lang="en-US" sz="1800" dirty="0">
                          <a:ln>
                            <a:noFill/>
                          </a:ln>
                        </a:rPr>
                        <a:t>Quark polarization</a:t>
                      </a:r>
                      <a:endParaRPr lang="en-US" sz="1800" b="1" dirty="0">
                        <a:ln>
                          <a:noFill/>
                        </a:ln>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881511">
                <a:tc gridSpan="2" vMerge="1">
                  <a:txBody>
                    <a:bodyPr/>
                    <a:lstStyle/>
                    <a:p>
                      <a:endParaRPr lang="en-US" dirty="0"/>
                    </a:p>
                  </a:txBody>
                  <a:tcPr/>
                </a:tc>
                <a:tc hMerge="1" vMerge="1">
                  <a:txBody>
                    <a:bodyPr/>
                    <a:lstStyle/>
                    <a:p>
                      <a:endParaRPr lang="en-US"/>
                    </a:p>
                  </a:txBody>
                  <a:tcPr/>
                </a:tc>
                <a:tc>
                  <a:txBody>
                    <a:bodyPr/>
                    <a:lstStyle/>
                    <a:p>
                      <a:pPr algn="ctr"/>
                      <a:r>
                        <a:rPr lang="en-US" sz="1800" b="1" dirty="0" err="1">
                          <a:solidFill>
                            <a:schemeClr val="bg1"/>
                          </a:solidFill>
                        </a:rPr>
                        <a:t>Unpolarized</a:t>
                      </a:r>
                      <a:endParaRPr lang="en-US" sz="1800" b="1" dirty="0">
                        <a:solidFill>
                          <a:schemeClr val="bg1"/>
                        </a:solidFill>
                      </a:endParaRPr>
                    </a:p>
                    <a:p>
                      <a:pPr algn="ctr"/>
                      <a:r>
                        <a:rPr lang="en-US" sz="1800" b="1" dirty="0">
                          <a:solidFill>
                            <a:schemeClr val="bg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800" b="1" dirty="0">
                          <a:solidFill>
                            <a:schemeClr val="bg1"/>
                          </a:solidFill>
                        </a:rPr>
                        <a:t>Longitudinally Polarized (L)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1800" b="1" dirty="0">
                          <a:solidFill>
                            <a:schemeClr val="bg1"/>
                          </a:solidFill>
                        </a:rPr>
                        <a:t>Transversely Polarized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1"/>
                  </a:ext>
                </a:extLst>
              </a:tr>
              <a:tr h="1013606">
                <a:tc rowSpan="3">
                  <a:txBody>
                    <a:bodyPr/>
                    <a:lstStyle/>
                    <a:p>
                      <a:pPr algn="ctr"/>
                      <a:r>
                        <a:rPr lang="en-US" sz="1800" b="1" dirty="0">
                          <a:ln>
                            <a:noFill/>
                          </a:ln>
                          <a:solidFill>
                            <a:schemeClr val="bg1"/>
                          </a:solidFill>
                        </a:rPr>
                        <a:t>Nucleon</a:t>
                      </a:r>
                      <a:r>
                        <a:rPr lang="en-US" sz="1800" baseline="0" dirty="0">
                          <a:ln>
                            <a:noFill/>
                          </a:ln>
                        </a:rPr>
                        <a:t> </a:t>
                      </a:r>
                      <a:r>
                        <a:rPr lang="en-US" sz="1800" b="1" baseline="0" dirty="0">
                          <a:ln>
                            <a:noFill/>
                          </a:ln>
                          <a:solidFill>
                            <a:schemeClr val="bg1"/>
                          </a:solidFill>
                        </a:rPr>
                        <a:t>Polarization</a:t>
                      </a:r>
                      <a:endParaRPr lang="en-US" sz="1800" b="1" dirty="0">
                        <a:ln>
                          <a:noFill/>
                        </a:ln>
                        <a:solidFill>
                          <a:schemeClr val="bg1"/>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r>
                        <a:rPr lang="en-US" sz="1800" dirty="0"/>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67875">
                <a:tc vMerge="1">
                  <a:txBody>
                    <a:bodyPr/>
                    <a:lstStyle/>
                    <a:p>
                      <a:endParaRPr lang="en-US" dirty="0"/>
                    </a:p>
                  </a:txBody>
                  <a:tcPr/>
                </a:tc>
                <a:tc>
                  <a:txBody>
                    <a:bodyPr/>
                    <a:lstStyle/>
                    <a:p>
                      <a:pPr algn="ctr"/>
                      <a:r>
                        <a:rPr lang="en-US" sz="1800" dirty="0"/>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630105">
                <a:tc vMerge="1">
                  <a:txBody>
                    <a:bodyPr/>
                    <a:lstStyle/>
                    <a:p>
                      <a:endParaRPr lang="en-US" dirty="0"/>
                    </a:p>
                  </a:txBody>
                  <a:tcPr/>
                </a:tc>
                <a:tc>
                  <a:txBody>
                    <a:bodyPr/>
                    <a:lstStyle/>
                    <a:p>
                      <a:pPr algn="ctr"/>
                      <a:r>
                        <a:rPr lang="en-US" sz="1800" dirty="0"/>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6" name="椭圆 42"/>
          <p:cNvSpPr/>
          <p:nvPr/>
        </p:nvSpPr>
        <p:spPr>
          <a:xfrm>
            <a:off x="5189047" y="3377164"/>
            <a:ext cx="2436812" cy="839406"/>
          </a:xfrm>
          <a:prstGeom prst="ellipse">
            <a:avLst/>
          </a:prstGeom>
          <a:noFill/>
          <a:ln w="31750" cap="rnd" cmpd="sng">
            <a:solidFill>
              <a:srgbClr val="7030A0"/>
            </a:solidFill>
          </a:ln>
          <a:effectLst/>
        </p:spPr>
        <p:style>
          <a:lnRef idx="1">
            <a:schemeClr val="accent6"/>
          </a:lnRef>
          <a:fillRef idx="2">
            <a:schemeClr val="accent6"/>
          </a:fillRef>
          <a:effectRef idx="1">
            <a:schemeClr val="accent6"/>
          </a:effectRef>
          <a:fontRef idx="minor">
            <a:schemeClr val="dk1"/>
          </a:fontRef>
        </p:style>
        <p:txBody>
          <a:bodyPr lIns="90960" tIns="45481" rIns="90960" bIns="45481"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a:solidFill>
                <a:srgbClr val="FFC000"/>
              </a:solidFill>
            </a:endParaRPr>
          </a:p>
        </p:txBody>
      </p:sp>
      <p:sp>
        <p:nvSpPr>
          <p:cNvPr id="7" name="椭圆 43"/>
          <p:cNvSpPr/>
          <p:nvPr/>
        </p:nvSpPr>
        <p:spPr>
          <a:xfrm>
            <a:off x="8668812" y="4286636"/>
            <a:ext cx="2584450" cy="820199"/>
          </a:xfrm>
          <a:prstGeom prst="ellipse">
            <a:avLst/>
          </a:prstGeom>
          <a:noFill/>
          <a:ln w="31750" cap="rnd" cmpd="sng">
            <a:solidFill>
              <a:srgbClr val="7030A0"/>
            </a:solidFill>
          </a:ln>
          <a:effectLst/>
        </p:spPr>
        <p:style>
          <a:lnRef idx="1">
            <a:schemeClr val="accent6"/>
          </a:lnRef>
          <a:fillRef idx="2">
            <a:schemeClr val="accent6"/>
          </a:fillRef>
          <a:effectRef idx="1">
            <a:schemeClr val="accent6"/>
          </a:effectRef>
          <a:fontRef idx="minor">
            <a:schemeClr val="dk1"/>
          </a:fontRef>
        </p:style>
        <p:txBody>
          <a:bodyPr lIns="90960" tIns="45481" rIns="90960" bIns="45481"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a:solidFill>
                <a:srgbClr val="000000"/>
              </a:solidFill>
            </a:endParaRPr>
          </a:p>
        </p:txBody>
      </p:sp>
      <p:grpSp>
        <p:nvGrpSpPr>
          <p:cNvPr id="8" name="组合 38"/>
          <p:cNvGrpSpPr>
            <a:grpSpLocks/>
          </p:cNvGrpSpPr>
          <p:nvPr/>
        </p:nvGrpSpPr>
        <p:grpSpPr bwMode="auto">
          <a:xfrm>
            <a:off x="2600269" y="2456522"/>
            <a:ext cx="1085569" cy="523875"/>
            <a:chOff x="1527744" y="3152766"/>
            <a:chExt cx="1086588" cy="521916"/>
          </a:xfrm>
        </p:grpSpPr>
        <p:sp>
          <p:nvSpPr>
            <p:cNvPr id="9" name="TextBox 8"/>
            <p:cNvSpPr txBox="1">
              <a:spLocks noChangeArrowheads="1"/>
            </p:cNvSpPr>
            <p:nvPr/>
          </p:nvSpPr>
          <p:spPr bwMode="auto">
            <a:xfrm>
              <a:off x="1527744" y="3152766"/>
              <a:ext cx="720171" cy="52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dirty="0">
                  <a:solidFill>
                    <a:srgbClr val="0070C0"/>
                  </a:solidFill>
                  <a:latin typeface="Times New Roman" panose="02020603050405020304" pitchFamily="18" charset="0"/>
                </a:rPr>
                <a:t>f</a:t>
              </a:r>
              <a:r>
                <a:rPr lang="en-US" altLang="zh-CN" sz="2800" b="1" i="1" baseline="-25000" dirty="0">
                  <a:solidFill>
                    <a:srgbClr val="0070C0"/>
                  </a:solidFill>
                  <a:latin typeface="Times New Roman" panose="02020603050405020304" pitchFamily="18" charset="0"/>
                </a:rPr>
                <a:t>1</a:t>
              </a:r>
              <a:r>
                <a:rPr lang="en-US" altLang="zh-CN" sz="2800" b="1" i="1" dirty="0">
                  <a:solidFill>
                    <a:srgbClr val="000000"/>
                  </a:solidFill>
                  <a:latin typeface="Times New Roman" panose="02020603050405020304" pitchFamily="18" charset="0"/>
                </a:rPr>
                <a:t> =</a:t>
              </a:r>
            </a:p>
          </p:txBody>
        </p:sp>
        <p:pic>
          <p:nvPicPr>
            <p:cNvPr id="10"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719" y="3264442"/>
              <a:ext cx="32861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组合 58"/>
          <p:cNvGrpSpPr>
            <a:grpSpLocks/>
          </p:cNvGrpSpPr>
          <p:nvPr/>
        </p:nvGrpSpPr>
        <p:grpSpPr bwMode="auto">
          <a:xfrm>
            <a:off x="1993635" y="4570437"/>
            <a:ext cx="2342302" cy="991670"/>
            <a:chOff x="1328570" y="4839853"/>
            <a:chExt cx="2342237" cy="991563"/>
          </a:xfrm>
        </p:grpSpPr>
        <p:sp>
          <p:nvSpPr>
            <p:cNvPr id="12" name="TextBox 7"/>
            <p:cNvSpPr txBox="1">
              <a:spLocks noChangeArrowheads="1"/>
            </p:cNvSpPr>
            <p:nvPr/>
          </p:nvSpPr>
          <p:spPr bwMode="auto">
            <a:xfrm>
              <a:off x="1328570" y="4877313"/>
              <a:ext cx="1082405" cy="52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a:solidFill>
                    <a:srgbClr val="00B050"/>
                  </a:solidFill>
                  <a:latin typeface="Times New Roman" panose="02020603050405020304" pitchFamily="18" charset="0"/>
                </a:rPr>
                <a:t>f</a:t>
              </a:r>
              <a:r>
                <a:rPr lang="en-US" altLang="zh-CN" sz="2800" b="1" i="1" baseline="-25000">
                  <a:solidFill>
                    <a:srgbClr val="00B050"/>
                  </a:solidFill>
                  <a:latin typeface="Times New Roman" panose="02020603050405020304" pitchFamily="18" charset="0"/>
                  <a:sym typeface="Symbol" panose="05050102010706020507" pitchFamily="18" charset="2"/>
                </a:rPr>
                <a:t> </a:t>
              </a:r>
              <a:r>
                <a:rPr lang="en-US" altLang="zh-CN" sz="2800" b="1" i="1" baseline="-25000">
                  <a:solidFill>
                    <a:srgbClr val="00B050"/>
                  </a:solidFill>
                  <a:latin typeface="Times New Roman" panose="02020603050405020304" pitchFamily="18" charset="0"/>
                </a:rPr>
                <a:t>1T</a:t>
              </a:r>
              <a:r>
                <a:rPr lang="en-US" altLang="zh-CN" sz="2800" b="1" i="1" baseline="30000">
                  <a:solidFill>
                    <a:srgbClr val="00B050"/>
                  </a:solidFill>
                  <a:latin typeface="Times New Roman" panose="02020603050405020304" pitchFamily="18" charset="0"/>
                  <a:sym typeface="Symbol" panose="05050102010706020507" pitchFamily="18" charset="2"/>
                </a:rPr>
                <a:t></a:t>
              </a:r>
              <a:r>
                <a:rPr lang="en-US" altLang="zh-CN" sz="2800" b="1" i="1">
                  <a:solidFill>
                    <a:srgbClr val="00B050"/>
                  </a:solidFill>
                  <a:latin typeface="Times New Roman" panose="02020603050405020304" pitchFamily="18" charset="0"/>
                  <a:sym typeface="Symbol" panose="05050102010706020507" pitchFamily="18" charset="2"/>
                </a:rPr>
                <a:t> </a:t>
              </a:r>
              <a:r>
                <a:rPr lang="en-US" altLang="zh-CN" sz="2800" b="1" i="1">
                  <a:solidFill>
                    <a:srgbClr val="000000"/>
                  </a:solidFill>
                  <a:latin typeface="Times New Roman" panose="02020603050405020304" pitchFamily="18" charset="0"/>
                </a:rPr>
                <a:t>=</a:t>
              </a:r>
            </a:p>
          </p:txBody>
        </p:sp>
        <p:sp>
          <p:nvSpPr>
            <p:cNvPr id="13" name="TextBox 12"/>
            <p:cNvSpPr txBox="1"/>
            <p:nvPr/>
          </p:nvSpPr>
          <p:spPr>
            <a:xfrm>
              <a:off x="2096704" y="5369800"/>
              <a:ext cx="908942" cy="461616"/>
            </a:xfrm>
            <a:prstGeom prst="rect">
              <a:avLst/>
            </a:prstGeom>
            <a:noFill/>
          </p:spPr>
          <p:txBody>
            <a:bodyPr wrap="none">
              <a:spAutoFit/>
            </a:bodyPr>
            <a:lstStyle/>
            <a:p>
              <a:pPr eaLnBrk="1" hangingPunct="1">
                <a:buFont typeface="Arial" panose="020B0604020202020204" pitchFamily="34" charset="0"/>
                <a:buNone/>
                <a:defRPr/>
              </a:pPr>
              <a:r>
                <a:rPr lang="en-US" sz="2400" dirty="0">
                  <a:solidFill>
                    <a:srgbClr val="00B050"/>
                  </a:solidFill>
                  <a:effectLst>
                    <a:outerShdw blurRad="38100" dist="38100" dir="2700000" algn="tl">
                      <a:srgbClr val="000000">
                        <a:alpha val="43137"/>
                      </a:srgbClr>
                    </a:outerShdw>
                  </a:effectLst>
                  <a:ea typeface="宋体" panose="02010600030101010101" pitchFamily="2" charset="-122"/>
                </a:rPr>
                <a:t>Sivers</a:t>
              </a:r>
            </a:p>
          </p:txBody>
        </p:sp>
        <p:pic>
          <p:nvPicPr>
            <p:cNvPr id="1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0644" y="4839853"/>
              <a:ext cx="1300163" cy="64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62"/>
          <p:cNvGrpSpPr>
            <a:grpSpLocks/>
          </p:cNvGrpSpPr>
          <p:nvPr/>
        </p:nvGrpSpPr>
        <p:grpSpPr bwMode="auto">
          <a:xfrm>
            <a:off x="5252666" y="3377164"/>
            <a:ext cx="2241550" cy="800869"/>
            <a:chOff x="3826567" y="3562131"/>
            <a:chExt cx="2240481" cy="801910"/>
          </a:xfrm>
        </p:grpSpPr>
        <p:sp>
          <p:nvSpPr>
            <p:cNvPr id="16" name="TextBox 15"/>
            <p:cNvSpPr txBox="1"/>
            <p:nvPr/>
          </p:nvSpPr>
          <p:spPr>
            <a:xfrm>
              <a:off x="4681365" y="3963411"/>
              <a:ext cx="961664" cy="400630"/>
            </a:xfrm>
            <a:prstGeom prst="rect">
              <a:avLst/>
            </a:prstGeom>
            <a:noFill/>
          </p:spPr>
          <p:txBody>
            <a:bodyPr wrap="none">
              <a:spAutoFit/>
            </a:bodyPr>
            <a:lstStyle/>
            <a:p>
              <a:pPr eaLnBrk="1" hangingPunct="1">
                <a:buFont typeface="Arial" panose="020B0604020202020204" pitchFamily="34" charset="0"/>
                <a:buNone/>
                <a:defRPr/>
              </a:pPr>
              <a:r>
                <a:rPr lang="en-US" sz="2000" dirty="0">
                  <a:solidFill>
                    <a:srgbClr val="0070C0"/>
                  </a:solidFill>
                  <a:effectLst>
                    <a:outerShdw blurRad="38100" dist="38100" dir="2700000" algn="tl">
                      <a:srgbClr val="000000">
                        <a:alpha val="43137"/>
                      </a:srgbClr>
                    </a:outerShdw>
                  </a:effectLst>
                  <a:ea typeface="宋体" panose="02010600030101010101" pitchFamily="2" charset="-122"/>
                </a:rPr>
                <a:t>Helicity</a:t>
              </a:r>
            </a:p>
          </p:txBody>
        </p:sp>
        <p:grpSp>
          <p:nvGrpSpPr>
            <p:cNvPr id="17" name="组合 37"/>
            <p:cNvGrpSpPr>
              <a:grpSpLocks/>
            </p:cNvGrpSpPr>
            <p:nvPr/>
          </p:nvGrpSpPr>
          <p:grpSpPr bwMode="auto">
            <a:xfrm>
              <a:off x="3826567" y="3562131"/>
              <a:ext cx="2240481" cy="523536"/>
              <a:chOff x="3791702" y="4020955"/>
              <a:chExt cx="2240481" cy="523536"/>
            </a:xfrm>
          </p:grpSpPr>
          <p:sp>
            <p:nvSpPr>
              <p:cNvPr id="18" name="TextBox 9"/>
              <p:cNvSpPr txBox="1">
                <a:spLocks noChangeArrowheads="1"/>
              </p:cNvSpPr>
              <p:nvPr/>
            </p:nvSpPr>
            <p:spPr bwMode="auto">
              <a:xfrm>
                <a:off x="3791702" y="4020955"/>
                <a:ext cx="779386" cy="52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dirty="0">
                    <a:solidFill>
                      <a:srgbClr val="0070C0"/>
                    </a:solidFill>
                    <a:latin typeface="Times New Roman" panose="02020603050405020304" pitchFamily="18" charset="0"/>
                  </a:rPr>
                  <a:t>g</a:t>
                </a:r>
                <a:r>
                  <a:rPr lang="en-US" altLang="zh-CN" sz="2800" b="1" i="1" baseline="-25000" dirty="0">
                    <a:solidFill>
                      <a:srgbClr val="0070C0"/>
                    </a:solidFill>
                    <a:latin typeface="Times New Roman" panose="02020603050405020304" pitchFamily="18" charset="0"/>
                  </a:rPr>
                  <a:t>1</a:t>
                </a:r>
                <a:r>
                  <a:rPr lang="en-US" altLang="zh-CN" sz="2800" b="1" i="1" dirty="0">
                    <a:solidFill>
                      <a:srgbClr val="000000"/>
                    </a:solidFill>
                    <a:latin typeface="Times New Roman" panose="02020603050405020304" pitchFamily="18" charset="0"/>
                  </a:rPr>
                  <a:t> =</a:t>
                </a:r>
              </a:p>
            </p:txBody>
          </p:sp>
          <p:pic>
            <p:nvPicPr>
              <p:cNvPr id="19"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4114800"/>
                <a:ext cx="146018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0" name="组合 60"/>
          <p:cNvGrpSpPr>
            <a:grpSpLocks/>
          </p:cNvGrpSpPr>
          <p:nvPr/>
        </p:nvGrpSpPr>
        <p:grpSpPr bwMode="auto">
          <a:xfrm>
            <a:off x="8718863" y="4375515"/>
            <a:ext cx="2100263" cy="760473"/>
            <a:chOff x="6498554" y="4477818"/>
            <a:chExt cx="2100569" cy="762457"/>
          </a:xfrm>
        </p:grpSpPr>
        <p:sp>
          <p:nvSpPr>
            <p:cNvPr id="21" name="TextBox 13"/>
            <p:cNvSpPr txBox="1">
              <a:spLocks noChangeArrowheads="1"/>
            </p:cNvSpPr>
            <p:nvPr/>
          </p:nvSpPr>
          <p:spPr bwMode="auto">
            <a:xfrm>
              <a:off x="6498554" y="4515396"/>
              <a:ext cx="800406" cy="52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a:solidFill>
                    <a:srgbClr val="C0C0C0"/>
                  </a:solidFill>
                  <a:latin typeface="Times New Roman" panose="02020603050405020304" pitchFamily="18" charset="0"/>
                </a:rPr>
                <a:t>h</a:t>
              </a:r>
              <a:r>
                <a:rPr lang="en-US" altLang="zh-CN" sz="2800" b="1" i="1" baseline="-25000">
                  <a:solidFill>
                    <a:srgbClr val="C0C0C0"/>
                  </a:solidFill>
                  <a:latin typeface="Times New Roman" panose="02020603050405020304" pitchFamily="18" charset="0"/>
                </a:rPr>
                <a:t>1</a:t>
              </a:r>
              <a:r>
                <a:rPr lang="en-US" altLang="zh-CN" sz="2800" b="1" i="1">
                  <a:solidFill>
                    <a:srgbClr val="00B050"/>
                  </a:solidFill>
                  <a:latin typeface="Times New Roman" panose="02020603050405020304" pitchFamily="18" charset="0"/>
                </a:rPr>
                <a:t> </a:t>
              </a:r>
              <a:r>
                <a:rPr lang="en-US" altLang="zh-CN" sz="2800" b="1" i="1">
                  <a:solidFill>
                    <a:srgbClr val="000000"/>
                  </a:solidFill>
                  <a:latin typeface="Times New Roman" panose="02020603050405020304" pitchFamily="18" charset="0"/>
                </a:rPr>
                <a:t>=</a:t>
              </a:r>
            </a:p>
          </p:txBody>
        </p:sp>
        <p:sp>
          <p:nvSpPr>
            <p:cNvPr id="22" name="TextBox 21"/>
            <p:cNvSpPr txBox="1"/>
            <p:nvPr/>
          </p:nvSpPr>
          <p:spPr>
            <a:xfrm>
              <a:off x="7006628" y="4839121"/>
              <a:ext cx="1422519" cy="401154"/>
            </a:xfrm>
            <a:prstGeom prst="rect">
              <a:avLst/>
            </a:prstGeom>
            <a:noFill/>
          </p:spPr>
          <p:txBody>
            <a:bodyPr wrap="none">
              <a:spAutoFit/>
            </a:bodyPr>
            <a:lstStyle/>
            <a:p>
              <a:pPr eaLnBrk="1" hangingPunct="1">
                <a:buFont typeface="Arial" panose="020B0604020202020204" pitchFamily="34" charset="0"/>
                <a:buNone/>
                <a:defRPr/>
              </a:pPr>
              <a:r>
                <a:rPr lang="en-US" sz="2000" dirty="0">
                  <a:solidFill>
                    <a:srgbClr val="C0C0C0"/>
                  </a:solidFill>
                  <a:effectLst>
                    <a:outerShdw blurRad="38100" dist="38100" dir="2700000" algn="tl">
                      <a:srgbClr val="000000">
                        <a:alpha val="43137"/>
                      </a:srgbClr>
                    </a:outerShdw>
                  </a:effectLst>
                  <a:ea typeface="宋体" panose="02010600030101010101" pitchFamily="2" charset="-122"/>
                </a:rPr>
                <a:t>Transversity</a:t>
              </a:r>
            </a:p>
          </p:txBody>
        </p:sp>
        <p:pic>
          <p:nvPicPr>
            <p:cNvPr id="23"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8960" y="4477818"/>
              <a:ext cx="1300163" cy="48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组合 56"/>
          <p:cNvGrpSpPr>
            <a:grpSpLocks/>
          </p:cNvGrpSpPr>
          <p:nvPr/>
        </p:nvGrpSpPr>
        <p:grpSpPr bwMode="auto">
          <a:xfrm>
            <a:off x="8596626" y="2447691"/>
            <a:ext cx="2222500" cy="814459"/>
            <a:chOff x="6474509" y="2605001"/>
            <a:chExt cx="2220800" cy="815896"/>
          </a:xfrm>
        </p:grpSpPr>
        <p:sp>
          <p:nvSpPr>
            <p:cNvPr id="25" name="TextBox 12"/>
            <p:cNvSpPr txBox="1">
              <a:spLocks noChangeArrowheads="1"/>
            </p:cNvSpPr>
            <p:nvPr/>
          </p:nvSpPr>
          <p:spPr bwMode="auto">
            <a:xfrm>
              <a:off x="6474509" y="2605001"/>
              <a:ext cx="957097" cy="5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dirty="0">
                  <a:solidFill>
                    <a:srgbClr val="00B050"/>
                  </a:solidFill>
                  <a:latin typeface="Times New Roman" panose="02020603050405020304" pitchFamily="18" charset="0"/>
                </a:rPr>
                <a:t>h</a:t>
              </a:r>
              <a:r>
                <a:rPr lang="en-US" altLang="zh-CN" sz="2800" b="1" i="1" baseline="-25000" dirty="0">
                  <a:solidFill>
                    <a:srgbClr val="00B050"/>
                  </a:solidFill>
                  <a:latin typeface="Times New Roman" panose="02020603050405020304" pitchFamily="18" charset="0"/>
                </a:rPr>
                <a:t>1</a:t>
              </a:r>
              <a:r>
                <a:rPr lang="en-US" altLang="zh-CN" sz="2800" b="1" i="1" baseline="30000" dirty="0">
                  <a:solidFill>
                    <a:srgbClr val="00B050"/>
                  </a:solidFill>
                  <a:latin typeface="Times New Roman" panose="02020603050405020304" pitchFamily="18" charset="0"/>
                  <a:sym typeface="Symbol" panose="05050102010706020507" pitchFamily="18" charset="2"/>
                </a:rPr>
                <a:t></a:t>
              </a:r>
              <a:r>
                <a:rPr lang="en-US" altLang="zh-CN" sz="2800" b="1" i="1" dirty="0">
                  <a:solidFill>
                    <a:srgbClr val="00B050"/>
                  </a:solidFill>
                  <a:latin typeface="Times New Roman" panose="02020603050405020304" pitchFamily="18" charset="0"/>
                  <a:sym typeface="Symbol" panose="05050102010706020507" pitchFamily="18" charset="2"/>
                </a:rPr>
                <a:t> </a:t>
              </a:r>
              <a:r>
                <a:rPr lang="en-US" altLang="zh-CN" sz="2800" b="1" i="1" dirty="0">
                  <a:solidFill>
                    <a:srgbClr val="000000"/>
                  </a:solidFill>
                  <a:latin typeface="Times New Roman" panose="02020603050405020304" pitchFamily="18" charset="0"/>
                </a:rPr>
                <a:t>=</a:t>
              </a:r>
            </a:p>
          </p:txBody>
        </p:sp>
        <p:sp>
          <p:nvSpPr>
            <p:cNvPr id="26" name="TextBox 25"/>
            <p:cNvSpPr txBox="1"/>
            <p:nvPr/>
          </p:nvSpPr>
          <p:spPr>
            <a:xfrm>
              <a:off x="6908769" y="3020081"/>
              <a:ext cx="1616962" cy="400816"/>
            </a:xfrm>
            <a:prstGeom prst="rect">
              <a:avLst/>
            </a:prstGeom>
            <a:noFill/>
          </p:spPr>
          <p:txBody>
            <a:bodyPr wrap="none">
              <a:spAutoFit/>
            </a:bodyPr>
            <a:lstStyle/>
            <a:p>
              <a:pPr eaLnBrk="1" hangingPunct="1">
                <a:buFont typeface="Arial" panose="020B0604020202020204" pitchFamily="34" charset="0"/>
                <a:buNone/>
                <a:defRPr/>
              </a:pPr>
              <a:r>
                <a:rPr lang="en-US" sz="2000" dirty="0">
                  <a:solidFill>
                    <a:srgbClr val="00B050"/>
                  </a:solidFill>
                  <a:effectLst>
                    <a:outerShdw blurRad="38100" dist="38100" dir="2700000" algn="tl">
                      <a:srgbClr val="000000">
                        <a:alpha val="43137"/>
                      </a:srgbClr>
                    </a:outerShdw>
                  </a:effectLst>
                  <a:ea typeface="宋体" panose="02010600030101010101" pitchFamily="2" charset="-122"/>
                </a:rPr>
                <a:t>Boer-</a:t>
              </a:r>
              <a:r>
                <a:rPr lang="en-US" sz="2000" dirty="0" err="1">
                  <a:solidFill>
                    <a:srgbClr val="00B050"/>
                  </a:solidFill>
                  <a:effectLst>
                    <a:outerShdw blurRad="38100" dist="38100" dir="2700000" algn="tl">
                      <a:srgbClr val="000000">
                        <a:alpha val="43137"/>
                      </a:srgbClr>
                    </a:outerShdw>
                  </a:effectLst>
                  <a:ea typeface="宋体" panose="02010600030101010101" pitchFamily="2" charset="-122"/>
                </a:rPr>
                <a:t>Mulders</a:t>
              </a:r>
              <a:endParaRPr lang="en-US" sz="2000" dirty="0">
                <a:solidFill>
                  <a:srgbClr val="00B050"/>
                </a:solidFill>
                <a:effectLst>
                  <a:outerShdw blurRad="38100" dist="38100" dir="2700000" algn="tl">
                    <a:srgbClr val="000000">
                      <a:alpha val="43137"/>
                    </a:srgbClr>
                  </a:outerShdw>
                </a:effectLst>
                <a:ea typeface="宋体" panose="02010600030101010101" pitchFamily="2" charset="-122"/>
              </a:endParaRPr>
            </a:p>
          </p:txBody>
        </p:sp>
        <p:pic>
          <p:nvPicPr>
            <p:cNvPr id="27"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5146" y="2679730"/>
              <a:ext cx="130016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组合 61"/>
          <p:cNvGrpSpPr>
            <a:grpSpLocks/>
          </p:cNvGrpSpPr>
          <p:nvPr/>
        </p:nvGrpSpPr>
        <p:grpSpPr bwMode="auto">
          <a:xfrm>
            <a:off x="8774381" y="5089304"/>
            <a:ext cx="2327275" cy="846197"/>
            <a:chOff x="6397565" y="5133016"/>
            <a:chExt cx="2327050" cy="845725"/>
          </a:xfrm>
        </p:grpSpPr>
        <p:sp>
          <p:nvSpPr>
            <p:cNvPr id="29" name="TextBox 14"/>
            <p:cNvSpPr txBox="1">
              <a:spLocks noChangeArrowheads="1"/>
            </p:cNvSpPr>
            <p:nvPr/>
          </p:nvSpPr>
          <p:spPr bwMode="auto">
            <a:xfrm>
              <a:off x="6397565" y="5208091"/>
              <a:ext cx="1103415" cy="52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a:solidFill>
                    <a:srgbClr val="002060"/>
                  </a:solidFill>
                  <a:latin typeface="Times New Roman" panose="02020603050405020304" pitchFamily="18" charset="0"/>
                </a:rPr>
                <a:t>h</a:t>
              </a:r>
              <a:r>
                <a:rPr lang="en-US" altLang="zh-CN" sz="2800" b="1" i="1" baseline="-25000">
                  <a:solidFill>
                    <a:srgbClr val="002060"/>
                  </a:solidFill>
                  <a:latin typeface="Times New Roman" panose="02020603050405020304" pitchFamily="18" charset="0"/>
                </a:rPr>
                <a:t>1T</a:t>
              </a:r>
              <a:r>
                <a:rPr lang="en-US" altLang="zh-CN" sz="2800" b="1" i="1" baseline="30000">
                  <a:solidFill>
                    <a:srgbClr val="002060"/>
                  </a:solidFill>
                  <a:latin typeface="Times New Roman" panose="02020603050405020304" pitchFamily="18" charset="0"/>
                  <a:sym typeface="Symbol" panose="05050102010706020507" pitchFamily="18" charset="2"/>
                </a:rPr>
                <a:t></a:t>
              </a:r>
              <a:r>
                <a:rPr lang="en-US" altLang="zh-CN" sz="2800" b="1" i="1">
                  <a:solidFill>
                    <a:srgbClr val="002060"/>
                  </a:solidFill>
                  <a:latin typeface="Times New Roman" panose="02020603050405020304" pitchFamily="18" charset="0"/>
                  <a:sym typeface="Symbol" panose="05050102010706020507" pitchFamily="18" charset="2"/>
                </a:rPr>
                <a:t> </a:t>
              </a:r>
              <a:r>
                <a:rPr lang="en-US" altLang="zh-CN" sz="2800" b="1" i="1">
                  <a:solidFill>
                    <a:srgbClr val="000000"/>
                  </a:solidFill>
                  <a:latin typeface="Times New Roman" panose="02020603050405020304" pitchFamily="18" charset="0"/>
                </a:rPr>
                <a:t>=</a:t>
              </a:r>
            </a:p>
          </p:txBody>
        </p:sp>
        <p:sp>
          <p:nvSpPr>
            <p:cNvPr id="30" name="TextBox 29"/>
            <p:cNvSpPr txBox="1"/>
            <p:nvPr/>
          </p:nvSpPr>
          <p:spPr>
            <a:xfrm>
              <a:off x="7007106" y="5578854"/>
              <a:ext cx="1397107" cy="399887"/>
            </a:xfrm>
            <a:prstGeom prst="rect">
              <a:avLst/>
            </a:prstGeom>
            <a:noFill/>
          </p:spPr>
          <p:txBody>
            <a:bodyPr wrap="none">
              <a:spAutoFit/>
            </a:bodyPr>
            <a:lstStyle/>
            <a:p>
              <a:pPr eaLnBrk="1" hangingPunct="1">
                <a:buFont typeface="Arial" panose="020B0604020202020204" pitchFamily="34" charset="0"/>
                <a:buNone/>
                <a:defRPr/>
              </a:pPr>
              <a:r>
                <a:rPr lang="en-US" sz="2000" dirty="0" err="1">
                  <a:solidFill>
                    <a:srgbClr val="002060"/>
                  </a:solidFill>
                  <a:effectLst>
                    <a:outerShdw blurRad="38100" dist="38100" dir="2700000" algn="tl">
                      <a:srgbClr val="000000">
                        <a:alpha val="43137"/>
                      </a:srgbClr>
                    </a:outerShdw>
                  </a:effectLst>
                  <a:ea typeface="宋体" panose="02010600030101010101" pitchFamily="2" charset="-122"/>
                </a:rPr>
                <a:t>Pretzelosity</a:t>
              </a:r>
              <a:endParaRPr lang="en-US" sz="2000" dirty="0">
                <a:solidFill>
                  <a:srgbClr val="002060"/>
                </a:solidFill>
                <a:effectLst>
                  <a:outerShdw blurRad="38100" dist="38100" dir="2700000" algn="tl">
                    <a:srgbClr val="000000">
                      <a:alpha val="43137"/>
                    </a:srgbClr>
                  </a:outerShdw>
                </a:effectLst>
                <a:ea typeface="宋体" panose="02010600030101010101" pitchFamily="2" charset="-122"/>
              </a:endParaRPr>
            </a:p>
          </p:txBody>
        </p:sp>
        <p:pic>
          <p:nvPicPr>
            <p:cNvPr id="31"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4452" y="5133016"/>
              <a:ext cx="1300163" cy="49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组合 59"/>
          <p:cNvGrpSpPr>
            <a:grpSpLocks/>
          </p:cNvGrpSpPr>
          <p:nvPr/>
        </p:nvGrpSpPr>
        <p:grpSpPr bwMode="auto">
          <a:xfrm>
            <a:off x="5347501" y="4731019"/>
            <a:ext cx="2330084" cy="888252"/>
            <a:chOff x="3842802" y="4954353"/>
            <a:chExt cx="2330584" cy="888624"/>
          </a:xfrm>
        </p:grpSpPr>
        <p:sp>
          <p:nvSpPr>
            <p:cNvPr id="33" name="TextBox 10"/>
            <p:cNvSpPr txBox="1">
              <a:spLocks noChangeArrowheads="1"/>
            </p:cNvSpPr>
            <p:nvPr/>
          </p:nvSpPr>
          <p:spPr bwMode="auto">
            <a:xfrm>
              <a:off x="3842802" y="4991634"/>
              <a:ext cx="984520" cy="52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a:solidFill>
                    <a:srgbClr val="D67000"/>
                  </a:solidFill>
                  <a:latin typeface="Times New Roman" panose="02020603050405020304" pitchFamily="18" charset="0"/>
                </a:rPr>
                <a:t>g</a:t>
              </a:r>
              <a:r>
                <a:rPr lang="en-US" altLang="zh-CN" sz="2800" b="1" i="1" baseline="-25000">
                  <a:solidFill>
                    <a:srgbClr val="D67000"/>
                  </a:solidFill>
                  <a:latin typeface="Times New Roman" panose="02020603050405020304" pitchFamily="18" charset="0"/>
                </a:rPr>
                <a:t>1T</a:t>
              </a:r>
              <a:r>
                <a:rPr lang="en-US" altLang="zh-CN" sz="2800" b="1" i="1" baseline="30000">
                  <a:solidFill>
                    <a:srgbClr val="FF0000"/>
                  </a:solidFill>
                  <a:latin typeface="Times New Roman" panose="02020603050405020304" pitchFamily="18" charset="0"/>
                  <a:sym typeface="Symbol" panose="05050102010706020507" pitchFamily="18" charset="2"/>
                </a:rPr>
                <a:t> </a:t>
              </a:r>
              <a:r>
                <a:rPr lang="en-US" altLang="zh-CN" sz="2800" b="1" i="1">
                  <a:solidFill>
                    <a:srgbClr val="FF0000"/>
                  </a:solidFill>
                  <a:latin typeface="Times New Roman" panose="02020603050405020304" pitchFamily="18" charset="0"/>
                </a:rPr>
                <a:t> </a:t>
              </a:r>
              <a:r>
                <a:rPr lang="en-US" altLang="zh-CN" sz="2800" b="1" i="1">
                  <a:solidFill>
                    <a:srgbClr val="000000"/>
                  </a:solidFill>
                  <a:latin typeface="Times New Roman" panose="02020603050405020304" pitchFamily="18" charset="0"/>
                </a:rPr>
                <a:t>=</a:t>
              </a:r>
            </a:p>
          </p:txBody>
        </p:sp>
        <p:pic>
          <p:nvPicPr>
            <p:cNvPr id="34" name="Picture 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3223" y="4954353"/>
              <a:ext cx="1300163"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4388264" y="5442699"/>
              <a:ext cx="1392475" cy="400278"/>
            </a:xfrm>
            <a:prstGeom prst="rect">
              <a:avLst/>
            </a:prstGeom>
            <a:noFill/>
          </p:spPr>
          <p:txBody>
            <a:bodyPr wrap="none">
              <a:spAutoFit/>
            </a:bodyPr>
            <a:lstStyle/>
            <a:p>
              <a:pPr eaLnBrk="1" hangingPunct="1">
                <a:buFont typeface="Arial" panose="020B0604020202020204" pitchFamily="34" charset="0"/>
                <a:buNone/>
                <a:defRPr/>
              </a:pPr>
              <a:r>
                <a:rPr lang="en-US" sz="2000" dirty="0">
                  <a:solidFill>
                    <a:srgbClr val="D67000"/>
                  </a:solidFill>
                  <a:effectLst>
                    <a:outerShdw blurRad="38100" dist="38100" dir="2700000" algn="tl">
                      <a:srgbClr val="000000">
                        <a:alpha val="43137"/>
                      </a:srgbClr>
                    </a:outerShdw>
                  </a:effectLst>
                  <a:ea typeface="宋体" panose="02010600030101010101" pitchFamily="2" charset="-122"/>
                </a:rPr>
                <a:t>Worm Gear</a:t>
              </a:r>
            </a:p>
          </p:txBody>
        </p:sp>
      </p:grpSp>
      <p:grpSp>
        <p:nvGrpSpPr>
          <p:cNvPr id="36" name="组合 57"/>
          <p:cNvGrpSpPr>
            <a:grpSpLocks/>
          </p:cNvGrpSpPr>
          <p:nvPr/>
        </p:nvGrpSpPr>
        <p:grpSpPr bwMode="auto">
          <a:xfrm>
            <a:off x="8479679" y="3402938"/>
            <a:ext cx="2514600" cy="820182"/>
            <a:chOff x="6408786" y="3516879"/>
            <a:chExt cx="2515501" cy="820237"/>
          </a:xfrm>
        </p:grpSpPr>
        <p:grpSp>
          <p:nvGrpSpPr>
            <p:cNvPr id="37" name="组合 55"/>
            <p:cNvGrpSpPr>
              <a:grpSpLocks/>
            </p:cNvGrpSpPr>
            <p:nvPr/>
          </p:nvGrpSpPr>
          <p:grpSpPr bwMode="auto">
            <a:xfrm>
              <a:off x="6408786" y="3516879"/>
              <a:ext cx="2515501" cy="523369"/>
              <a:chOff x="6408786" y="3748628"/>
              <a:chExt cx="2515501" cy="523369"/>
            </a:xfrm>
          </p:grpSpPr>
          <p:sp>
            <p:nvSpPr>
              <p:cNvPr id="39" name="TextBox 11"/>
              <p:cNvSpPr txBox="1">
                <a:spLocks noChangeArrowheads="1"/>
              </p:cNvSpPr>
              <p:nvPr/>
            </p:nvSpPr>
            <p:spPr bwMode="auto">
              <a:xfrm>
                <a:off x="6408786" y="3748628"/>
                <a:ext cx="1103474" cy="52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800" b="1" i="1" dirty="0">
                    <a:solidFill>
                      <a:srgbClr val="D67000"/>
                    </a:solidFill>
                    <a:latin typeface="Times New Roman" panose="02020603050405020304" pitchFamily="18" charset="0"/>
                  </a:rPr>
                  <a:t>h</a:t>
                </a:r>
                <a:r>
                  <a:rPr lang="en-US" altLang="zh-CN" sz="2800" b="1" i="1" baseline="-25000" dirty="0">
                    <a:solidFill>
                      <a:srgbClr val="D67000"/>
                    </a:solidFill>
                    <a:latin typeface="Times New Roman" panose="02020603050405020304" pitchFamily="18" charset="0"/>
                  </a:rPr>
                  <a:t>1L</a:t>
                </a:r>
                <a:r>
                  <a:rPr lang="en-US" altLang="zh-CN" sz="2800" b="1" i="1" baseline="30000" dirty="0">
                    <a:solidFill>
                      <a:srgbClr val="D67000"/>
                    </a:solidFill>
                    <a:latin typeface="Times New Roman" panose="02020603050405020304" pitchFamily="18" charset="0"/>
                    <a:sym typeface="Symbol" panose="05050102010706020507" pitchFamily="18" charset="2"/>
                  </a:rPr>
                  <a:t></a:t>
                </a:r>
                <a:r>
                  <a:rPr lang="en-US" altLang="zh-CN" sz="2800" b="1" i="1" dirty="0">
                    <a:solidFill>
                      <a:srgbClr val="D67000"/>
                    </a:solidFill>
                    <a:latin typeface="Times New Roman" panose="02020603050405020304" pitchFamily="18" charset="0"/>
                    <a:sym typeface="Symbol" panose="05050102010706020507" pitchFamily="18" charset="2"/>
                  </a:rPr>
                  <a:t> </a:t>
                </a:r>
                <a:r>
                  <a:rPr lang="en-US" altLang="zh-CN" sz="2800" b="1" i="1" dirty="0">
                    <a:solidFill>
                      <a:srgbClr val="000000"/>
                    </a:solidFill>
                    <a:latin typeface="Times New Roman" panose="02020603050405020304" pitchFamily="18" charset="0"/>
                  </a:rPr>
                  <a:t>=</a:t>
                </a:r>
              </a:p>
            </p:txBody>
          </p:sp>
          <p:pic>
            <p:nvPicPr>
              <p:cNvPr id="40" name="Picture 7"/>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104" y="3841720"/>
                <a:ext cx="1460183"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p:cNvSpPr txBox="1"/>
            <p:nvPr/>
          </p:nvSpPr>
          <p:spPr>
            <a:xfrm>
              <a:off x="7004862" y="3936979"/>
              <a:ext cx="1392676" cy="400137"/>
            </a:xfrm>
            <a:prstGeom prst="rect">
              <a:avLst/>
            </a:prstGeom>
            <a:noFill/>
          </p:spPr>
          <p:txBody>
            <a:bodyPr wrap="none">
              <a:spAutoFit/>
            </a:bodyPr>
            <a:lstStyle/>
            <a:p>
              <a:pPr algn="ctr" eaLnBrk="1" hangingPunct="1">
                <a:buFont typeface="Arial" panose="020B0604020202020204" pitchFamily="34" charset="0"/>
                <a:buNone/>
                <a:defRPr/>
              </a:pPr>
              <a:r>
                <a:rPr lang="en-US" sz="2000" dirty="0">
                  <a:solidFill>
                    <a:srgbClr val="D67000"/>
                  </a:solidFill>
                  <a:effectLst>
                    <a:outerShdw blurRad="38100" dist="38100" dir="2700000" algn="tl">
                      <a:srgbClr val="000000">
                        <a:alpha val="43137"/>
                      </a:srgbClr>
                    </a:outerShdw>
                  </a:effectLst>
                  <a:ea typeface="宋体" panose="02010600030101010101" pitchFamily="2" charset="-122"/>
                </a:rPr>
                <a:t>Worm Gear</a:t>
              </a:r>
            </a:p>
          </p:txBody>
        </p:sp>
      </p:grpSp>
      <p:grpSp>
        <p:nvGrpSpPr>
          <p:cNvPr id="41" name="组合 44"/>
          <p:cNvGrpSpPr>
            <a:grpSpLocks/>
          </p:cNvGrpSpPr>
          <p:nvPr/>
        </p:nvGrpSpPr>
        <p:grpSpPr bwMode="auto">
          <a:xfrm>
            <a:off x="4399429" y="5992788"/>
            <a:ext cx="6922141" cy="622630"/>
            <a:chOff x="1443525" y="6012232"/>
            <a:chExt cx="3538578" cy="622291"/>
          </a:xfrm>
        </p:grpSpPr>
        <p:sp>
          <p:nvSpPr>
            <p:cNvPr id="42" name="椭圆 39"/>
            <p:cNvSpPr/>
            <p:nvPr/>
          </p:nvSpPr>
          <p:spPr>
            <a:xfrm>
              <a:off x="1443525" y="6012232"/>
              <a:ext cx="762834" cy="609269"/>
            </a:xfrm>
            <a:prstGeom prst="ellipse">
              <a:avLst/>
            </a:prstGeom>
            <a:noFill/>
            <a:ln w="31750" cmpd="sng">
              <a:solidFill>
                <a:srgbClr val="7030A0"/>
              </a:solidFill>
            </a:ln>
            <a:effectLst/>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a:solidFill>
                  <a:srgbClr val="000000"/>
                </a:solidFill>
              </a:endParaRPr>
            </a:p>
          </p:txBody>
        </p:sp>
        <p:sp>
          <p:nvSpPr>
            <p:cNvPr id="43" name="TextBox 42"/>
            <p:cNvSpPr txBox="1"/>
            <p:nvPr/>
          </p:nvSpPr>
          <p:spPr>
            <a:xfrm>
              <a:off x="2196136" y="6055400"/>
              <a:ext cx="2785967" cy="579123"/>
            </a:xfrm>
            <a:prstGeom prst="rect">
              <a:avLst/>
            </a:prstGeom>
            <a:noFill/>
            <a:ln w="31750" cmpd="dbl">
              <a:noFill/>
            </a:ln>
            <a:effectLst/>
          </p:spPr>
          <p:style>
            <a:lnRef idx="1">
              <a:schemeClr val="accent6"/>
            </a:lnRef>
            <a:fillRef idx="2">
              <a:schemeClr val="accent6"/>
            </a:fillRef>
            <a:effectRef idx="1">
              <a:schemeClr val="accent6"/>
            </a:effectRef>
            <a:fontRef idx="minor">
              <a:schemeClr val="dk1"/>
            </a:fontRef>
          </p:style>
          <p:txBody>
            <a:bodyPr anchor="ctr"/>
            <a:lstStyle/>
            <a:p>
              <a:pPr algn="ctr" eaLnBrk="1" hangingPunct="1">
                <a:buFont typeface="Arial" panose="020B0604020202020204" pitchFamily="34" charset="0"/>
                <a:buNone/>
                <a:defRPr/>
              </a:pPr>
              <a:r>
                <a:rPr lang="en-US" sz="2000" b="1" dirty="0">
                  <a:solidFill>
                    <a:srgbClr val="FF0000"/>
                  </a:solidFill>
                </a:rPr>
                <a:t>Survive the k</a:t>
              </a:r>
              <a:r>
                <a:rPr lang="en-US" sz="2000" b="1" baseline="-25000" dirty="0">
                  <a:solidFill>
                    <a:srgbClr val="FF0000"/>
                  </a:solidFill>
                </a:rPr>
                <a:t>T</a:t>
              </a:r>
              <a:r>
                <a:rPr lang="en-US" sz="2000" b="1" dirty="0">
                  <a:solidFill>
                    <a:srgbClr val="FF0000"/>
                  </a:solidFill>
                </a:rPr>
                <a:t> integration, yield 1D pdfs</a:t>
              </a:r>
            </a:p>
          </p:txBody>
        </p:sp>
      </p:grpSp>
      <p:grpSp>
        <p:nvGrpSpPr>
          <p:cNvPr id="44" name="组合 44"/>
          <p:cNvGrpSpPr>
            <a:grpSpLocks/>
          </p:cNvGrpSpPr>
          <p:nvPr/>
        </p:nvGrpSpPr>
        <p:grpSpPr bwMode="auto">
          <a:xfrm>
            <a:off x="438340" y="6106606"/>
            <a:ext cx="3669678" cy="403086"/>
            <a:chOff x="7150802" y="150122"/>
            <a:chExt cx="4153736" cy="456175"/>
          </a:xfrm>
        </p:grpSpPr>
        <p:sp>
          <p:nvSpPr>
            <p:cNvPr id="45" name="TextBox 47"/>
            <p:cNvSpPr txBox="1">
              <a:spLocks noChangeArrowheads="1"/>
            </p:cNvSpPr>
            <p:nvPr/>
          </p:nvSpPr>
          <p:spPr bwMode="auto">
            <a:xfrm>
              <a:off x="7684199" y="158235"/>
              <a:ext cx="1518560" cy="3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1600" b="1" i="1" dirty="0">
                  <a:solidFill>
                    <a:srgbClr val="000000"/>
                  </a:solidFill>
                  <a:latin typeface="Times New Roman" panose="02020603050405020304" pitchFamily="18" charset="0"/>
                </a:rPr>
                <a:t>Nucleon Spin</a:t>
              </a:r>
            </a:p>
          </p:txBody>
        </p:sp>
        <p:sp>
          <p:nvSpPr>
            <p:cNvPr id="46" name="TextBox 48"/>
            <p:cNvSpPr txBox="1">
              <a:spLocks noChangeArrowheads="1"/>
            </p:cNvSpPr>
            <p:nvPr/>
          </p:nvSpPr>
          <p:spPr bwMode="auto">
            <a:xfrm>
              <a:off x="9980060" y="150122"/>
              <a:ext cx="1324478" cy="3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1600" b="1" i="1" dirty="0">
                  <a:solidFill>
                    <a:srgbClr val="FF0000"/>
                  </a:solidFill>
                  <a:latin typeface="Times New Roman" panose="02020603050405020304" pitchFamily="18" charset="0"/>
                </a:rPr>
                <a:t>Quark Spin</a:t>
              </a:r>
            </a:p>
          </p:txBody>
        </p:sp>
        <p:grpSp>
          <p:nvGrpSpPr>
            <p:cNvPr id="47" name="组合 42"/>
            <p:cNvGrpSpPr>
              <a:grpSpLocks/>
            </p:cNvGrpSpPr>
            <p:nvPr/>
          </p:nvGrpSpPr>
          <p:grpSpPr bwMode="auto">
            <a:xfrm>
              <a:off x="7150802" y="152400"/>
              <a:ext cx="534256" cy="381000"/>
              <a:chOff x="6922202" y="152400"/>
              <a:chExt cx="534256" cy="381000"/>
            </a:xfrm>
          </p:grpSpPr>
          <p:cxnSp>
            <p:nvCxnSpPr>
              <p:cNvPr id="51" name="Straight Arrow Connector 69"/>
              <p:cNvCxnSpPr>
                <a:stCxn id="52" idx="6"/>
              </p:cNvCxnSpPr>
              <p:nvPr/>
            </p:nvCxnSpPr>
            <p:spPr>
              <a:xfrm>
                <a:off x="7303039" y="342838"/>
                <a:ext cx="152737" cy="0"/>
              </a:xfrm>
              <a:prstGeom prst="straightConnector1">
                <a:avLst/>
              </a:prstGeom>
              <a:ln w="28575">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椭圆 54"/>
              <p:cNvSpPr/>
              <p:nvPr/>
            </p:nvSpPr>
            <p:spPr>
              <a:xfrm>
                <a:off x="6922096" y="152400"/>
                <a:ext cx="380944" cy="380876"/>
              </a:xfrm>
              <a:prstGeom prst="ellipse">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sz="1600">
                  <a:solidFill>
                    <a:srgbClr val="000000"/>
                  </a:solidFill>
                </a:endParaRPr>
              </a:p>
            </p:txBody>
          </p:sp>
        </p:grpSp>
        <p:grpSp>
          <p:nvGrpSpPr>
            <p:cNvPr id="48" name="组合 43"/>
            <p:cNvGrpSpPr>
              <a:grpSpLocks/>
            </p:cNvGrpSpPr>
            <p:nvPr/>
          </p:nvGrpSpPr>
          <p:grpSpPr bwMode="auto">
            <a:xfrm>
              <a:off x="9378320" y="223623"/>
              <a:ext cx="380943" cy="382674"/>
              <a:chOff x="9165418" y="223623"/>
              <a:chExt cx="380943" cy="382674"/>
            </a:xfrm>
          </p:grpSpPr>
          <p:cxnSp>
            <p:nvCxnSpPr>
              <p:cNvPr id="49" name="Straight Arrow Connector 74"/>
              <p:cNvCxnSpPr/>
              <p:nvPr/>
            </p:nvCxnSpPr>
            <p:spPr>
              <a:xfrm flipV="1">
                <a:off x="9276069" y="414960"/>
                <a:ext cx="199456" cy="0"/>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椭圆 52"/>
              <p:cNvSpPr/>
              <p:nvPr/>
            </p:nvSpPr>
            <p:spPr>
              <a:xfrm>
                <a:off x="9165418" y="223623"/>
                <a:ext cx="380943" cy="382674"/>
              </a:xfrm>
              <a:prstGeom prst="ellipse">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sz="1600">
                  <a:solidFill>
                    <a:srgbClr val="000000"/>
                  </a:solidFill>
                </a:endParaRPr>
              </a:p>
            </p:txBody>
          </p:sp>
        </p:grpSp>
      </p:grpSp>
      <p:sp>
        <p:nvSpPr>
          <p:cNvPr id="53" name="椭圆 42"/>
          <p:cNvSpPr/>
          <p:nvPr/>
        </p:nvSpPr>
        <p:spPr>
          <a:xfrm>
            <a:off x="2166938" y="2313646"/>
            <a:ext cx="2082800" cy="839788"/>
          </a:xfrm>
          <a:prstGeom prst="ellipse">
            <a:avLst/>
          </a:prstGeom>
          <a:noFill/>
          <a:ln w="31750" cap="rnd" cmpd="sng">
            <a:solidFill>
              <a:srgbClr val="7030A0"/>
            </a:solidFill>
          </a:ln>
          <a:effectLst/>
        </p:spPr>
        <p:style>
          <a:lnRef idx="1">
            <a:schemeClr val="accent6"/>
          </a:lnRef>
          <a:fillRef idx="2">
            <a:schemeClr val="accent6"/>
          </a:fillRef>
          <a:effectRef idx="1">
            <a:schemeClr val="accent6"/>
          </a:effectRef>
          <a:fontRef idx="minor">
            <a:schemeClr val="dk1"/>
          </a:fontRef>
        </p:style>
        <p:txBody>
          <a:bodyPr lIns="90960" tIns="45481" rIns="90960" bIns="45481"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buFont typeface="Arial" panose="020B0604020202020204" pitchFamily="34" charset="0"/>
              <a:buNone/>
            </a:pPr>
            <a:endParaRPr lang="en-US" altLang="zh-CN">
              <a:solidFill>
                <a:srgbClr val="000000"/>
              </a:solidFill>
            </a:endParaRPr>
          </a:p>
        </p:txBody>
      </p:sp>
    </p:spTree>
    <p:extLst>
      <p:ext uri="{BB962C8B-B14F-4D97-AF65-F5344CB8AC3E}">
        <p14:creationId xmlns:p14="http://schemas.microsoft.com/office/powerpoint/2010/main" val="533466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10AA231-E398-47FE-AF6F-EE05B3A31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402" y="185122"/>
            <a:ext cx="3460075" cy="2605368"/>
          </a:xfrm>
          <a:prstGeom prst="rect">
            <a:avLst/>
          </a:prstGeom>
        </p:spPr>
      </p:pic>
      <p:sp>
        <p:nvSpPr>
          <p:cNvPr id="2" name="标题 1">
            <a:extLst>
              <a:ext uri="{FF2B5EF4-FFF2-40B4-BE49-F238E27FC236}">
                <a16:creationId xmlns:a16="http://schemas.microsoft.com/office/drawing/2014/main" id="{7B503F6A-313D-460A-8838-9FE6F6C567A8}"/>
              </a:ext>
            </a:extLst>
          </p:cNvPr>
          <p:cNvSpPr>
            <a:spLocks noGrp="1"/>
          </p:cNvSpPr>
          <p:nvPr>
            <p:ph type="title"/>
          </p:nvPr>
        </p:nvSpPr>
        <p:spPr>
          <a:xfrm>
            <a:off x="390580" y="91440"/>
            <a:ext cx="10058400" cy="1271016"/>
          </a:xfrm>
        </p:spPr>
        <p:txBody>
          <a:bodyPr/>
          <a:lstStyle/>
          <a:p>
            <a:r>
              <a:rPr lang="en-US" altLang="zh-CN" b="1" dirty="0" err="1"/>
              <a:t>EicC</a:t>
            </a:r>
            <a:r>
              <a:rPr lang="en-US" altLang="zh-CN" b="1" dirty="0"/>
              <a:t> and EIC-</a:t>
            </a:r>
            <a:r>
              <a:rPr lang="en-US" altLang="zh-CN" b="1" dirty="0" err="1">
                <a:solidFill>
                  <a:srgbClr val="00B050"/>
                </a:solidFill>
              </a:rPr>
              <a:t>Sivers</a:t>
            </a:r>
            <a:r>
              <a:rPr lang="en-US" altLang="zh-CN" b="1" dirty="0">
                <a:solidFill>
                  <a:srgbClr val="00B050"/>
                </a:solidFill>
              </a:rPr>
              <a:t> TMDs</a:t>
            </a:r>
            <a:endParaRPr lang="zh-CN" altLang="en-US" b="1" dirty="0">
              <a:solidFill>
                <a:srgbClr val="00B050"/>
              </a:solidFill>
            </a:endParaRPr>
          </a:p>
        </p:txBody>
      </p:sp>
      <p:sp>
        <p:nvSpPr>
          <p:cNvPr id="4" name="灯片编号占位符 3">
            <a:extLst>
              <a:ext uri="{FF2B5EF4-FFF2-40B4-BE49-F238E27FC236}">
                <a16:creationId xmlns:a16="http://schemas.microsoft.com/office/drawing/2014/main" id="{8B91DAD8-C6DD-492E-8D08-290CAFC9C677}"/>
              </a:ext>
            </a:extLst>
          </p:cNvPr>
          <p:cNvSpPr>
            <a:spLocks noGrp="1"/>
          </p:cNvSpPr>
          <p:nvPr>
            <p:ph type="sldNum" sz="quarter" idx="12"/>
          </p:nvPr>
        </p:nvSpPr>
        <p:spPr/>
        <p:txBody>
          <a:bodyPr/>
          <a:lstStyle/>
          <a:p>
            <a:fld id="{6B6F415A-146C-4031-B7DF-DA5827ED46CC}" type="slidenum">
              <a:rPr lang="en-US" smtClean="0"/>
              <a:t>15</a:t>
            </a:fld>
            <a:endParaRPr lang="en-US"/>
          </a:p>
        </p:txBody>
      </p:sp>
      <p:pic>
        <p:nvPicPr>
          <p:cNvPr id="6" name="图片 5">
            <a:extLst>
              <a:ext uri="{FF2B5EF4-FFF2-40B4-BE49-F238E27FC236}">
                <a16:creationId xmlns:a16="http://schemas.microsoft.com/office/drawing/2014/main" id="{4B3F2384-B26C-443B-9CB4-DCB7DE57E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8" y="1581369"/>
            <a:ext cx="6565644" cy="5005541"/>
          </a:xfrm>
          <a:prstGeom prst="rect">
            <a:avLst/>
          </a:prstGeom>
        </p:spPr>
      </p:pic>
      <p:sp>
        <p:nvSpPr>
          <p:cNvPr id="7" name="文本框 6">
            <a:extLst>
              <a:ext uri="{FF2B5EF4-FFF2-40B4-BE49-F238E27FC236}">
                <a16:creationId xmlns:a16="http://schemas.microsoft.com/office/drawing/2014/main" id="{81DF0587-6708-4738-B62C-84A82E487D8E}"/>
              </a:ext>
            </a:extLst>
          </p:cNvPr>
          <p:cNvSpPr txBox="1"/>
          <p:nvPr/>
        </p:nvSpPr>
        <p:spPr>
          <a:xfrm>
            <a:off x="847122" y="1062502"/>
            <a:ext cx="5736400" cy="369332"/>
          </a:xfrm>
          <a:prstGeom prst="rect">
            <a:avLst/>
          </a:prstGeom>
          <a:noFill/>
        </p:spPr>
        <p:txBody>
          <a:bodyPr wrap="square" rtlCol="0">
            <a:spAutoFit/>
          </a:bodyPr>
          <a:lstStyle/>
          <a:p>
            <a:r>
              <a:rPr lang="en-US" altLang="zh-CN" dirty="0">
                <a:latin typeface="Adobe Devanagari" panose="02040503050201020203" pitchFamily="18" charset="0"/>
                <a:cs typeface="Adobe Devanagari" panose="02040503050201020203" pitchFamily="18" charset="0"/>
              </a:rPr>
              <a:t>C. H. Zeng, T. B. Liu, P. Sun, Y. X. Zhao, </a:t>
            </a:r>
            <a:r>
              <a:rPr lang="en-US" altLang="zh-CN" dirty="0">
                <a:solidFill>
                  <a:srgbClr val="C00000"/>
                </a:solidFill>
                <a:latin typeface="Adobe Devanagari" panose="02040503050201020203" pitchFamily="18" charset="0"/>
                <a:cs typeface="Adobe Devanagari" panose="02040503050201020203" pitchFamily="18" charset="0"/>
              </a:rPr>
              <a:t>PRD106.094039 (2022)</a:t>
            </a:r>
            <a:endParaRPr lang="zh-CN" altLang="en-US" dirty="0">
              <a:solidFill>
                <a:srgbClr val="C00000"/>
              </a:solidFill>
              <a:latin typeface="Adobe Devanagari" panose="02040503050201020203" pitchFamily="18" charset="0"/>
              <a:cs typeface="Adobe Devanagari" panose="02040503050201020203" pitchFamily="18" charset="0"/>
            </a:endParaRPr>
          </a:p>
        </p:txBody>
      </p:sp>
      <p:sp>
        <p:nvSpPr>
          <p:cNvPr id="11" name="箭头: 下 10">
            <a:extLst>
              <a:ext uri="{FF2B5EF4-FFF2-40B4-BE49-F238E27FC236}">
                <a16:creationId xmlns:a16="http://schemas.microsoft.com/office/drawing/2014/main" id="{F5D9D927-479F-4B6F-B5D1-E943ECF263D4}"/>
              </a:ext>
            </a:extLst>
          </p:cNvPr>
          <p:cNvSpPr/>
          <p:nvPr/>
        </p:nvSpPr>
        <p:spPr>
          <a:xfrm>
            <a:off x="10127739" y="722452"/>
            <a:ext cx="179602" cy="2680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下 11">
            <a:extLst>
              <a:ext uri="{FF2B5EF4-FFF2-40B4-BE49-F238E27FC236}">
                <a16:creationId xmlns:a16="http://schemas.microsoft.com/office/drawing/2014/main" id="{AD3A07EF-E0C8-4581-A395-10229FA480F4}"/>
              </a:ext>
            </a:extLst>
          </p:cNvPr>
          <p:cNvSpPr/>
          <p:nvPr/>
        </p:nvSpPr>
        <p:spPr>
          <a:xfrm flipV="1">
            <a:off x="10269378" y="1657328"/>
            <a:ext cx="179602" cy="2680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425AAB5-D154-43CE-9025-B04D3DDF0FCC}"/>
              </a:ext>
            </a:extLst>
          </p:cNvPr>
          <p:cNvSpPr txBox="1"/>
          <p:nvPr/>
        </p:nvSpPr>
        <p:spPr>
          <a:xfrm>
            <a:off x="9521644" y="2063802"/>
            <a:ext cx="1212191" cy="369332"/>
          </a:xfrm>
          <a:prstGeom prst="rect">
            <a:avLst/>
          </a:prstGeom>
          <a:noFill/>
        </p:spPr>
        <p:txBody>
          <a:bodyPr wrap="none" rtlCol="0">
            <a:spAutoFit/>
          </a:bodyPr>
          <a:lstStyle/>
          <a:p>
            <a:r>
              <a:rPr lang="en-US" altLang="zh-CN" dirty="0"/>
              <a:t>Higher Q</a:t>
            </a:r>
            <a:r>
              <a:rPr lang="en-US" altLang="zh-CN" baseline="30000" dirty="0"/>
              <a:t>2</a:t>
            </a:r>
            <a:endParaRPr lang="zh-CN" altLang="en-US" baseline="30000" dirty="0"/>
          </a:p>
        </p:txBody>
      </p:sp>
      <p:sp>
        <p:nvSpPr>
          <p:cNvPr id="16" name="文本框 15">
            <a:extLst>
              <a:ext uri="{FF2B5EF4-FFF2-40B4-BE49-F238E27FC236}">
                <a16:creationId xmlns:a16="http://schemas.microsoft.com/office/drawing/2014/main" id="{62CFF01D-686D-4874-9412-842303AB3892}"/>
              </a:ext>
            </a:extLst>
          </p:cNvPr>
          <p:cNvSpPr txBox="1"/>
          <p:nvPr/>
        </p:nvSpPr>
        <p:spPr>
          <a:xfrm>
            <a:off x="8006311" y="5559051"/>
            <a:ext cx="3403496" cy="830997"/>
          </a:xfrm>
          <a:prstGeom prst="rect">
            <a:avLst/>
          </a:prstGeom>
          <a:noFill/>
        </p:spPr>
        <p:txBody>
          <a:bodyPr wrap="none" rtlCol="0">
            <a:spAutoFit/>
          </a:bodyPr>
          <a:lstStyle/>
          <a:p>
            <a:pPr marL="342900" indent="-342900">
              <a:buAutoNum type="arabicPeriod"/>
            </a:pPr>
            <a:r>
              <a:rPr lang="en-US" altLang="zh-CN" sz="2400" dirty="0">
                <a:latin typeface="Adobe Devanagari" panose="02040503050201020203" pitchFamily="18" charset="0"/>
                <a:cs typeface="Adobe Devanagari" panose="02040503050201020203" pitchFamily="18" charset="0"/>
              </a:rPr>
              <a:t>Higher Q</a:t>
            </a:r>
            <a:r>
              <a:rPr lang="en-US" altLang="zh-CN" sz="2400" baseline="30000" dirty="0">
                <a:latin typeface="Adobe Devanagari" panose="02040503050201020203" pitchFamily="18" charset="0"/>
                <a:cs typeface="Adobe Devanagari" panose="02040503050201020203" pitchFamily="18" charset="0"/>
              </a:rPr>
              <a:t>2</a:t>
            </a:r>
            <a:r>
              <a:rPr lang="en-US" altLang="zh-CN" sz="2400" dirty="0">
                <a:latin typeface="Adobe Devanagari" panose="02040503050201020203" pitchFamily="18" charset="0"/>
                <a:cs typeface="Adobe Devanagari" panose="02040503050201020203" pitchFamily="18" charset="0"/>
              </a:rPr>
              <a:t>, smaller effect</a:t>
            </a:r>
          </a:p>
          <a:p>
            <a:pPr marL="342900" indent="-342900">
              <a:buAutoNum type="arabicPeriod"/>
            </a:pPr>
            <a:r>
              <a:rPr lang="en-US" altLang="zh-CN" sz="2400" dirty="0">
                <a:latin typeface="Adobe Devanagari" panose="02040503050201020203" pitchFamily="18" charset="0"/>
                <a:cs typeface="Adobe Devanagari" panose="02040503050201020203" pitchFamily="18" charset="0"/>
              </a:rPr>
              <a:t>Smaller x, smaller effect</a:t>
            </a:r>
            <a:endParaRPr lang="zh-CN" altLang="en-US" sz="2400" dirty="0">
              <a:latin typeface="Adobe Devanagari" panose="02040503050201020203" pitchFamily="18" charset="0"/>
              <a:cs typeface="Adobe Devanagari" panose="02040503050201020203" pitchFamily="18" charset="0"/>
            </a:endParaRPr>
          </a:p>
        </p:txBody>
      </p:sp>
      <p:sp>
        <p:nvSpPr>
          <p:cNvPr id="17" name="灯片编号占位符 1">
            <a:extLst>
              <a:ext uri="{FF2B5EF4-FFF2-40B4-BE49-F238E27FC236}">
                <a16:creationId xmlns:a16="http://schemas.microsoft.com/office/drawing/2014/main" id="{48B2BDD3-49F8-4616-81B0-FB44C8965C62}"/>
              </a:ext>
            </a:extLst>
          </p:cNvPr>
          <p:cNvSpPr txBox="1">
            <a:spLocks/>
          </p:cNvSpPr>
          <p:nvPr/>
        </p:nvSpPr>
        <p:spPr>
          <a:xfrm>
            <a:off x="8756140" y="4973248"/>
            <a:ext cx="274320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7B1B70-3CD6-4562-BFD9-9D35E03EDA2F}" type="slidenum">
              <a:rPr lang="zh-CN" altLang="en-US" smtClean="0"/>
              <a:pPr/>
              <a:t>15</a:t>
            </a:fld>
            <a:endParaRPr lang="zh-CN" altLang="en-US"/>
          </a:p>
        </p:txBody>
      </p:sp>
      <p:pic>
        <p:nvPicPr>
          <p:cNvPr id="18" name="图片 17">
            <a:extLst>
              <a:ext uri="{FF2B5EF4-FFF2-40B4-BE49-F238E27FC236}">
                <a16:creationId xmlns:a16="http://schemas.microsoft.com/office/drawing/2014/main" id="{3FFFD561-4123-4BA7-8F33-D12920E6C138}"/>
              </a:ext>
            </a:extLst>
          </p:cNvPr>
          <p:cNvPicPr>
            <a:picLocks noChangeAspect="1"/>
          </p:cNvPicPr>
          <p:nvPr/>
        </p:nvPicPr>
        <p:blipFill>
          <a:blip r:embed="rId4"/>
          <a:stretch>
            <a:fillRect/>
          </a:stretch>
        </p:blipFill>
        <p:spPr>
          <a:xfrm>
            <a:off x="7781798" y="3277543"/>
            <a:ext cx="3628009" cy="2237272"/>
          </a:xfrm>
          <a:prstGeom prst="rect">
            <a:avLst/>
          </a:prstGeom>
        </p:spPr>
      </p:pic>
      <p:sp>
        <p:nvSpPr>
          <p:cNvPr id="19" name="文本框 18">
            <a:extLst>
              <a:ext uri="{FF2B5EF4-FFF2-40B4-BE49-F238E27FC236}">
                <a16:creationId xmlns:a16="http://schemas.microsoft.com/office/drawing/2014/main" id="{EED2A743-35E4-4A71-BEBB-DC0FE932483C}"/>
              </a:ext>
            </a:extLst>
          </p:cNvPr>
          <p:cNvSpPr txBox="1"/>
          <p:nvPr/>
        </p:nvSpPr>
        <p:spPr>
          <a:xfrm>
            <a:off x="8628899" y="3301214"/>
            <a:ext cx="758541" cy="461665"/>
          </a:xfrm>
          <a:prstGeom prst="rect">
            <a:avLst/>
          </a:prstGeom>
          <a:noFill/>
        </p:spPr>
        <p:txBody>
          <a:bodyPr wrap="none" rtlCol="0">
            <a:spAutoFit/>
          </a:bodyPr>
          <a:lstStyle/>
          <a:p>
            <a:r>
              <a:rPr lang="en-US" altLang="zh-CN" sz="2400" b="1" dirty="0">
                <a:solidFill>
                  <a:srgbClr val="C00000"/>
                </a:solidFill>
              </a:rPr>
              <a:t>EicC</a:t>
            </a:r>
            <a:endParaRPr lang="zh-CN" altLang="en-US" sz="2400" b="1" dirty="0">
              <a:solidFill>
                <a:srgbClr val="C00000"/>
              </a:solidFill>
            </a:endParaRPr>
          </a:p>
        </p:txBody>
      </p:sp>
      <p:sp>
        <p:nvSpPr>
          <p:cNvPr id="20" name="文本框 19">
            <a:extLst>
              <a:ext uri="{FF2B5EF4-FFF2-40B4-BE49-F238E27FC236}">
                <a16:creationId xmlns:a16="http://schemas.microsoft.com/office/drawing/2014/main" id="{4791FD7C-B18A-440D-9696-5C6B0DDBB121}"/>
              </a:ext>
            </a:extLst>
          </p:cNvPr>
          <p:cNvSpPr txBox="1"/>
          <p:nvPr/>
        </p:nvSpPr>
        <p:spPr>
          <a:xfrm>
            <a:off x="7777416" y="2901991"/>
            <a:ext cx="3488455" cy="307777"/>
          </a:xfrm>
          <a:prstGeom prst="rect">
            <a:avLst/>
          </a:prstGeom>
          <a:noFill/>
        </p:spPr>
        <p:txBody>
          <a:bodyPr wrap="none" rtlCol="0">
            <a:spAutoFit/>
          </a:bodyPr>
          <a:lstStyle/>
          <a:p>
            <a:r>
              <a:rPr lang="en-US" altLang="zh-CN" sz="1400" dirty="0">
                <a:latin typeface="Adobe Devanagari" panose="02040503050201020203" pitchFamily="18" charset="0"/>
                <a:cs typeface="Adobe Devanagari" panose="02040503050201020203" pitchFamily="18" charset="0"/>
              </a:rPr>
              <a:t>S. </a:t>
            </a:r>
            <a:r>
              <a:rPr lang="en-US" altLang="zh-CN" sz="1400" dirty="0" err="1">
                <a:latin typeface="Adobe Devanagari" panose="02040503050201020203" pitchFamily="18" charset="0"/>
                <a:cs typeface="Adobe Devanagari" panose="02040503050201020203" pitchFamily="18" charset="0"/>
              </a:rPr>
              <a:t>Aybat</a:t>
            </a:r>
            <a:r>
              <a:rPr lang="en-US" altLang="zh-CN" sz="1400" dirty="0">
                <a:latin typeface="Adobe Devanagari" panose="02040503050201020203" pitchFamily="18" charset="0"/>
                <a:cs typeface="Adobe Devanagari" panose="02040503050201020203" pitchFamily="18" charset="0"/>
              </a:rPr>
              <a:t> et. al. Phys. Rev. Lett 108, 242003 (2012)</a:t>
            </a:r>
            <a:endParaRPr lang="zh-CN" altLang="en-US" sz="1400" dirty="0">
              <a:latin typeface="Adobe Devanagari" panose="02040503050201020203" pitchFamily="18" charset="0"/>
              <a:cs typeface="Adobe Devanagari" panose="02040503050201020203" pitchFamily="18" charset="0"/>
            </a:endParaRPr>
          </a:p>
        </p:txBody>
      </p:sp>
      <p:sp>
        <p:nvSpPr>
          <p:cNvPr id="21" name="文本框 20">
            <a:extLst>
              <a:ext uri="{FF2B5EF4-FFF2-40B4-BE49-F238E27FC236}">
                <a16:creationId xmlns:a16="http://schemas.microsoft.com/office/drawing/2014/main" id="{6FA51748-CE02-457B-9AF4-6EA6F2C103DE}"/>
              </a:ext>
            </a:extLst>
          </p:cNvPr>
          <p:cNvSpPr txBox="1"/>
          <p:nvPr/>
        </p:nvSpPr>
        <p:spPr>
          <a:xfrm>
            <a:off x="8828044" y="6334324"/>
            <a:ext cx="1678536" cy="338554"/>
          </a:xfrm>
          <a:prstGeom prst="rect">
            <a:avLst/>
          </a:prstGeom>
          <a:solidFill>
            <a:srgbClr val="FFC000"/>
          </a:solidFill>
        </p:spPr>
        <p:txBody>
          <a:bodyPr wrap="none" rtlCol="0">
            <a:spAutoFit/>
          </a:bodyPr>
          <a:lstStyle/>
          <a:p>
            <a:r>
              <a:rPr lang="en-US" altLang="zh-CN" sz="1600" dirty="0"/>
              <a:t>complementary</a:t>
            </a:r>
            <a:endParaRPr lang="zh-CN" altLang="en-US" sz="1600" dirty="0"/>
          </a:p>
        </p:txBody>
      </p:sp>
    </p:spTree>
    <p:extLst>
      <p:ext uri="{BB962C8B-B14F-4D97-AF65-F5344CB8AC3E}">
        <p14:creationId xmlns:p14="http://schemas.microsoft.com/office/powerpoint/2010/main" val="4251005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FA35BBD-A702-41D6-8137-4AE458447C8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00393" y="2217411"/>
            <a:ext cx="6469842" cy="4237935"/>
          </a:xfrm>
          <a:prstGeom prst="rect">
            <a:avLst/>
          </a:prstGeom>
        </p:spPr>
      </p:pic>
      <p:sp>
        <p:nvSpPr>
          <p:cNvPr id="2" name="标题 1">
            <a:extLst>
              <a:ext uri="{FF2B5EF4-FFF2-40B4-BE49-F238E27FC236}">
                <a16:creationId xmlns:a16="http://schemas.microsoft.com/office/drawing/2014/main" id="{FB651820-819F-40CB-8C0D-BEFE2CF44DD6}"/>
              </a:ext>
            </a:extLst>
          </p:cNvPr>
          <p:cNvSpPr>
            <a:spLocks noGrp="1"/>
          </p:cNvSpPr>
          <p:nvPr>
            <p:ph type="title"/>
          </p:nvPr>
        </p:nvSpPr>
        <p:spPr>
          <a:xfrm>
            <a:off x="376930" y="12047"/>
            <a:ext cx="10058400" cy="1495650"/>
          </a:xfrm>
        </p:spPr>
        <p:txBody>
          <a:bodyPr/>
          <a:lstStyle/>
          <a:p>
            <a:r>
              <a:rPr lang="en-US" altLang="zh-CN" b="1" dirty="0"/>
              <a:t>More words on TMDs study</a:t>
            </a:r>
            <a:endParaRPr lang="zh-CN" altLang="en-US" b="1" dirty="0"/>
          </a:p>
        </p:txBody>
      </p:sp>
      <p:sp>
        <p:nvSpPr>
          <p:cNvPr id="4" name="灯片编号占位符 3">
            <a:extLst>
              <a:ext uri="{FF2B5EF4-FFF2-40B4-BE49-F238E27FC236}">
                <a16:creationId xmlns:a16="http://schemas.microsoft.com/office/drawing/2014/main" id="{7C1BCD06-7080-473E-B38B-C50EBFB2E688}"/>
              </a:ext>
            </a:extLst>
          </p:cNvPr>
          <p:cNvSpPr>
            <a:spLocks noGrp="1"/>
          </p:cNvSpPr>
          <p:nvPr>
            <p:ph type="sldNum" sz="quarter" idx="12"/>
          </p:nvPr>
        </p:nvSpPr>
        <p:spPr/>
        <p:txBody>
          <a:bodyPr/>
          <a:lstStyle/>
          <a:p>
            <a:fld id="{6B6F415A-146C-4031-B7DF-DA5827ED46CC}" type="slidenum">
              <a:rPr lang="en-US" smtClean="0"/>
              <a:t>16</a:t>
            </a:fld>
            <a:endParaRPr lang="en-US"/>
          </a:p>
        </p:txBody>
      </p:sp>
      <p:pic>
        <p:nvPicPr>
          <p:cNvPr id="6" name="图片 5">
            <a:extLst>
              <a:ext uri="{FF2B5EF4-FFF2-40B4-BE49-F238E27FC236}">
                <a16:creationId xmlns:a16="http://schemas.microsoft.com/office/drawing/2014/main" id="{42C548A0-DC89-44E8-B934-A7183D88D075}"/>
              </a:ext>
            </a:extLst>
          </p:cNvPr>
          <p:cNvPicPr>
            <a:picLocks noChangeAspect="1"/>
          </p:cNvPicPr>
          <p:nvPr/>
        </p:nvPicPr>
        <p:blipFill rotWithShape="1">
          <a:blip r:embed="rId3"/>
          <a:srcRect l="50026"/>
          <a:stretch/>
        </p:blipFill>
        <p:spPr>
          <a:xfrm>
            <a:off x="271473" y="3929599"/>
            <a:ext cx="3959990" cy="2565390"/>
          </a:xfrm>
          <a:prstGeom prst="rect">
            <a:avLst/>
          </a:prstGeom>
        </p:spPr>
      </p:pic>
      <p:pic>
        <p:nvPicPr>
          <p:cNvPr id="7" name="图片 6">
            <a:extLst>
              <a:ext uri="{FF2B5EF4-FFF2-40B4-BE49-F238E27FC236}">
                <a16:creationId xmlns:a16="http://schemas.microsoft.com/office/drawing/2014/main" id="{6891D040-CE93-47F5-86D3-A686F937394F}"/>
              </a:ext>
            </a:extLst>
          </p:cNvPr>
          <p:cNvPicPr>
            <a:picLocks noChangeAspect="1"/>
          </p:cNvPicPr>
          <p:nvPr/>
        </p:nvPicPr>
        <p:blipFill rotWithShape="1">
          <a:blip r:embed="rId3"/>
          <a:srcRect r="50026"/>
          <a:stretch/>
        </p:blipFill>
        <p:spPr>
          <a:xfrm>
            <a:off x="246249" y="1228420"/>
            <a:ext cx="4010439" cy="2598073"/>
          </a:xfrm>
          <a:prstGeom prst="rect">
            <a:avLst/>
          </a:prstGeom>
        </p:spPr>
      </p:pic>
      <p:sp>
        <p:nvSpPr>
          <p:cNvPr id="11" name="文本框 10">
            <a:extLst>
              <a:ext uri="{FF2B5EF4-FFF2-40B4-BE49-F238E27FC236}">
                <a16:creationId xmlns:a16="http://schemas.microsoft.com/office/drawing/2014/main" id="{DF3AFE39-D5CB-4AB8-BD1B-72124628D79C}"/>
              </a:ext>
            </a:extLst>
          </p:cNvPr>
          <p:cNvSpPr txBox="1"/>
          <p:nvPr/>
        </p:nvSpPr>
        <p:spPr>
          <a:xfrm>
            <a:off x="1683757" y="1125314"/>
            <a:ext cx="1260281" cy="369332"/>
          </a:xfrm>
          <a:prstGeom prst="rect">
            <a:avLst/>
          </a:prstGeom>
          <a:noFill/>
        </p:spPr>
        <p:txBody>
          <a:bodyPr wrap="none" rtlCol="0">
            <a:spAutoFit/>
          </a:bodyPr>
          <a:lstStyle/>
          <a:p>
            <a:r>
              <a:rPr lang="en-US" altLang="zh-CN" dirty="0" err="1">
                <a:solidFill>
                  <a:srgbClr val="C00000"/>
                </a:solidFill>
                <a:latin typeface="Adobe Devanagari" panose="02040503050201020203" pitchFamily="18" charset="0"/>
                <a:cs typeface="Adobe Devanagari" panose="02040503050201020203" pitchFamily="18" charset="0"/>
              </a:rPr>
              <a:t>Transversity</a:t>
            </a:r>
            <a:endParaRPr lang="zh-CN" altLang="en-US" dirty="0">
              <a:solidFill>
                <a:srgbClr val="C00000"/>
              </a:solidFill>
              <a:latin typeface="Adobe Devanagari" panose="02040503050201020203" pitchFamily="18" charset="0"/>
              <a:cs typeface="Adobe Devanagari" panose="02040503050201020203" pitchFamily="18" charset="0"/>
            </a:endParaRPr>
          </a:p>
        </p:txBody>
      </p:sp>
      <p:sp>
        <p:nvSpPr>
          <p:cNvPr id="12" name="文本框 11">
            <a:extLst>
              <a:ext uri="{FF2B5EF4-FFF2-40B4-BE49-F238E27FC236}">
                <a16:creationId xmlns:a16="http://schemas.microsoft.com/office/drawing/2014/main" id="{5E5668E7-25E6-41F8-BFBD-29729978B540}"/>
              </a:ext>
            </a:extLst>
          </p:cNvPr>
          <p:cNvSpPr txBox="1"/>
          <p:nvPr/>
        </p:nvSpPr>
        <p:spPr>
          <a:xfrm>
            <a:off x="2025344" y="3744933"/>
            <a:ext cx="694421" cy="369332"/>
          </a:xfrm>
          <a:prstGeom prst="rect">
            <a:avLst/>
          </a:prstGeom>
          <a:noFill/>
        </p:spPr>
        <p:txBody>
          <a:bodyPr wrap="none" rtlCol="0">
            <a:spAutoFit/>
          </a:bodyPr>
          <a:lstStyle/>
          <a:p>
            <a:r>
              <a:rPr lang="en-US" altLang="zh-CN" dirty="0" err="1">
                <a:solidFill>
                  <a:srgbClr val="C00000"/>
                </a:solidFill>
                <a:latin typeface="Adobe Devanagari" panose="02040503050201020203" pitchFamily="18" charset="0"/>
                <a:cs typeface="Adobe Devanagari" panose="02040503050201020203" pitchFamily="18" charset="0"/>
              </a:rPr>
              <a:t>Sivers</a:t>
            </a:r>
            <a:endParaRPr lang="zh-CN" altLang="en-US" dirty="0">
              <a:solidFill>
                <a:srgbClr val="C00000"/>
              </a:solidFill>
              <a:latin typeface="Adobe Devanagari" panose="02040503050201020203" pitchFamily="18" charset="0"/>
              <a:cs typeface="Adobe Devanagari" panose="02040503050201020203" pitchFamily="18" charset="0"/>
            </a:endParaRPr>
          </a:p>
        </p:txBody>
      </p:sp>
      <p:sp>
        <p:nvSpPr>
          <p:cNvPr id="13" name="文本框 12">
            <a:extLst>
              <a:ext uri="{FF2B5EF4-FFF2-40B4-BE49-F238E27FC236}">
                <a16:creationId xmlns:a16="http://schemas.microsoft.com/office/drawing/2014/main" id="{04FBAA82-053B-4BEE-946D-C24DC2117073}"/>
              </a:ext>
            </a:extLst>
          </p:cNvPr>
          <p:cNvSpPr txBox="1"/>
          <p:nvPr/>
        </p:nvSpPr>
        <p:spPr>
          <a:xfrm>
            <a:off x="5469341" y="1610803"/>
            <a:ext cx="2047355" cy="584775"/>
          </a:xfrm>
          <a:prstGeom prst="rect">
            <a:avLst/>
          </a:prstGeom>
          <a:noFill/>
        </p:spPr>
        <p:txBody>
          <a:bodyPr wrap="none" rtlCol="0">
            <a:spAutoFit/>
          </a:bodyPr>
          <a:lstStyle/>
          <a:p>
            <a:r>
              <a:rPr lang="en-US" altLang="zh-CN" sz="3200" dirty="0">
                <a:solidFill>
                  <a:srgbClr val="C00000"/>
                </a:solidFill>
                <a:latin typeface="Adobe Devanagari" panose="02040503050201020203" pitchFamily="18" charset="0"/>
                <a:cs typeface="Adobe Devanagari" panose="02040503050201020203" pitchFamily="18" charset="0"/>
              </a:rPr>
              <a:t>Observables</a:t>
            </a:r>
            <a:endParaRPr lang="zh-CN" altLang="en-US" sz="3200" dirty="0">
              <a:solidFill>
                <a:srgbClr val="C00000"/>
              </a:solidFill>
              <a:latin typeface="Adobe Devanagari" panose="02040503050201020203" pitchFamily="18" charset="0"/>
              <a:cs typeface="Adobe Devanagari" panose="02040503050201020203" pitchFamily="18" charset="0"/>
            </a:endParaRPr>
          </a:p>
        </p:txBody>
      </p:sp>
      <p:pic>
        <p:nvPicPr>
          <p:cNvPr id="14" name="图片 13">
            <a:extLst>
              <a:ext uri="{FF2B5EF4-FFF2-40B4-BE49-F238E27FC236}">
                <a16:creationId xmlns:a16="http://schemas.microsoft.com/office/drawing/2014/main" id="{094ECE2F-D66F-4580-BC5B-040EFF5D49E9}"/>
              </a:ext>
            </a:extLst>
          </p:cNvPr>
          <p:cNvPicPr>
            <a:picLocks noChangeAspect="1"/>
          </p:cNvPicPr>
          <p:nvPr/>
        </p:nvPicPr>
        <p:blipFill>
          <a:blip r:embed="rId4"/>
          <a:stretch>
            <a:fillRect/>
          </a:stretch>
        </p:blipFill>
        <p:spPr>
          <a:xfrm>
            <a:off x="8372132" y="74728"/>
            <a:ext cx="2924176" cy="2181096"/>
          </a:xfrm>
          <a:prstGeom prst="rect">
            <a:avLst/>
          </a:prstGeom>
        </p:spPr>
      </p:pic>
      <p:sp>
        <p:nvSpPr>
          <p:cNvPr id="15" name="文本框 14">
            <a:extLst>
              <a:ext uri="{FF2B5EF4-FFF2-40B4-BE49-F238E27FC236}">
                <a16:creationId xmlns:a16="http://schemas.microsoft.com/office/drawing/2014/main" id="{481EBA04-2525-4071-A351-74BDF1260321}"/>
              </a:ext>
            </a:extLst>
          </p:cNvPr>
          <p:cNvSpPr txBox="1"/>
          <p:nvPr/>
        </p:nvSpPr>
        <p:spPr>
          <a:xfrm>
            <a:off x="1759432" y="6437854"/>
            <a:ext cx="7616188" cy="400110"/>
          </a:xfrm>
          <a:prstGeom prst="rect">
            <a:avLst/>
          </a:prstGeom>
          <a:noFill/>
        </p:spPr>
        <p:txBody>
          <a:bodyPr wrap="none" rtlCol="0">
            <a:spAutoFit/>
          </a:bodyPr>
          <a:lstStyle/>
          <a:p>
            <a:r>
              <a:rPr lang="en-US" altLang="zh-CN" sz="2000" b="1" dirty="0">
                <a:solidFill>
                  <a:srgbClr val="C00000"/>
                </a:solidFill>
                <a:latin typeface="Adobe Devanagari" panose="02040503050201020203" pitchFamily="18" charset="0"/>
                <a:cs typeface="Adobe Devanagari" panose="02040503050201020203" pitchFamily="18" charset="0"/>
              </a:rPr>
              <a:t>For TMDs study: We need a moderate-energy EIC but with high luminosity</a:t>
            </a:r>
            <a:endParaRPr lang="zh-CN" altLang="en-US" sz="2000" b="1" dirty="0">
              <a:solidFill>
                <a:srgbClr val="C00000"/>
              </a:solidFill>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2139656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DAAB3C-890A-4330-866A-DFF924AD4059}"/>
              </a:ext>
            </a:extLst>
          </p:cNvPr>
          <p:cNvSpPr>
            <a:spLocks noGrp="1"/>
          </p:cNvSpPr>
          <p:nvPr>
            <p:ph type="title"/>
          </p:nvPr>
        </p:nvSpPr>
        <p:spPr>
          <a:xfrm>
            <a:off x="389465" y="54842"/>
            <a:ext cx="10058400" cy="1261915"/>
          </a:xfrm>
        </p:spPr>
        <p:txBody>
          <a:bodyPr/>
          <a:lstStyle/>
          <a:p>
            <a:r>
              <a:rPr lang="en-US" altLang="zh-CN" b="1" dirty="0"/>
              <a:t>Proton mass study</a:t>
            </a:r>
            <a:endParaRPr lang="zh-CN" altLang="en-US" b="1" dirty="0"/>
          </a:p>
        </p:txBody>
      </p:sp>
      <p:sp>
        <p:nvSpPr>
          <p:cNvPr id="4" name="灯片编号占位符 3">
            <a:extLst>
              <a:ext uri="{FF2B5EF4-FFF2-40B4-BE49-F238E27FC236}">
                <a16:creationId xmlns:a16="http://schemas.microsoft.com/office/drawing/2014/main" id="{242A114E-9128-49D0-A014-9634C6552EFC}"/>
              </a:ext>
            </a:extLst>
          </p:cNvPr>
          <p:cNvSpPr>
            <a:spLocks noGrp="1"/>
          </p:cNvSpPr>
          <p:nvPr>
            <p:ph type="sldNum" sz="quarter" idx="12"/>
          </p:nvPr>
        </p:nvSpPr>
        <p:spPr/>
        <p:txBody>
          <a:bodyPr/>
          <a:lstStyle/>
          <a:p>
            <a:fld id="{6B6F415A-146C-4031-B7DF-DA5827ED46CC}" type="slidenum">
              <a:rPr lang="en-US" smtClean="0"/>
              <a:t>17</a:t>
            </a:fld>
            <a:endParaRPr lang="en-US"/>
          </a:p>
        </p:txBody>
      </p:sp>
      <p:sp>
        <p:nvSpPr>
          <p:cNvPr id="10" name="文本框 9">
            <a:extLst>
              <a:ext uri="{FF2B5EF4-FFF2-40B4-BE49-F238E27FC236}">
                <a16:creationId xmlns:a16="http://schemas.microsoft.com/office/drawing/2014/main" id="{A5435D0A-017B-48E3-B417-0D2D0D14AD3F}"/>
              </a:ext>
            </a:extLst>
          </p:cNvPr>
          <p:cNvSpPr txBox="1"/>
          <p:nvPr/>
        </p:nvSpPr>
        <p:spPr>
          <a:xfrm>
            <a:off x="497194" y="1032425"/>
            <a:ext cx="5140280" cy="646331"/>
          </a:xfrm>
          <a:prstGeom prst="rect">
            <a:avLst/>
          </a:prstGeom>
          <a:noFill/>
        </p:spPr>
        <p:txBody>
          <a:bodyPr wrap="square" rtlCol="0">
            <a:spAutoFit/>
          </a:bodyPr>
          <a:lstStyle/>
          <a:p>
            <a:r>
              <a:rPr lang="en-US" altLang="zh-CN" b="1" dirty="0">
                <a:solidFill>
                  <a:srgbClr val="C00000"/>
                </a:solidFill>
              </a:rPr>
              <a:t>Lattice QCD calculation </a:t>
            </a:r>
          </a:p>
          <a:p>
            <a:r>
              <a:rPr lang="en-US" altLang="zh-CN" b="1" dirty="0">
                <a:solidFill>
                  <a:srgbClr val="C00000"/>
                </a:solidFill>
              </a:rPr>
              <a:t>Phys. Rev. Lett. 121 (2018) 21, 212001</a:t>
            </a:r>
            <a:endParaRPr lang="zh-CN" altLang="en-US" b="1" dirty="0">
              <a:solidFill>
                <a:srgbClr val="C00000"/>
              </a:solidFill>
            </a:endParaRPr>
          </a:p>
        </p:txBody>
      </p:sp>
      <p:sp>
        <p:nvSpPr>
          <p:cNvPr id="11" name="文本框 10">
            <a:extLst>
              <a:ext uri="{FF2B5EF4-FFF2-40B4-BE49-F238E27FC236}">
                <a16:creationId xmlns:a16="http://schemas.microsoft.com/office/drawing/2014/main" id="{574FB4A5-F44B-4A79-9542-61C272668CE0}"/>
              </a:ext>
            </a:extLst>
          </p:cNvPr>
          <p:cNvSpPr txBox="1"/>
          <p:nvPr/>
        </p:nvSpPr>
        <p:spPr>
          <a:xfrm>
            <a:off x="415213" y="4839760"/>
            <a:ext cx="5880136" cy="1200329"/>
          </a:xfrm>
          <a:prstGeom prst="rect">
            <a:avLst/>
          </a:prstGeom>
          <a:noFill/>
        </p:spPr>
        <p:txBody>
          <a:bodyPr wrap="none" rtlCol="0">
            <a:spAutoFit/>
          </a:bodyPr>
          <a:lstStyle/>
          <a:p>
            <a:pPr marL="285750" indent="-285750">
              <a:buFont typeface="Arial" panose="020B0604020202020204" pitchFamily="34" charset="0"/>
              <a:buChar char="•"/>
            </a:pPr>
            <a:r>
              <a:rPr lang="en-US" altLang="zh-CN" b="1" dirty="0">
                <a:latin typeface="Adobe Devanagari" panose="02040503050201020203" pitchFamily="18" charset="0"/>
                <a:cs typeface="Adobe Devanagari" panose="02040503050201020203" pitchFamily="18" charset="0"/>
              </a:rPr>
              <a:t>Quark energy </a:t>
            </a:r>
            <a:r>
              <a:rPr lang="en-US" altLang="zh-CN" dirty="0">
                <a:latin typeface="Adobe Devanagari" panose="02040503050201020203" pitchFamily="18" charset="0"/>
                <a:cs typeface="Adobe Devanagari" panose="02040503050201020203" pitchFamily="18" charset="0"/>
              </a:rPr>
              <a:t>and </a:t>
            </a:r>
            <a:r>
              <a:rPr lang="en-US" altLang="zh-CN" b="1" dirty="0">
                <a:latin typeface="Adobe Devanagari" panose="02040503050201020203" pitchFamily="18" charset="0"/>
                <a:cs typeface="Adobe Devanagari" panose="02040503050201020203" pitchFamily="18" charset="0"/>
              </a:rPr>
              <a:t>gluon energy </a:t>
            </a:r>
            <a:r>
              <a:rPr lang="en-US" altLang="zh-CN" dirty="0">
                <a:latin typeface="Adobe Devanagari" panose="02040503050201020203" pitchFamily="18" charset="0"/>
                <a:cs typeface="Adobe Devanagari" panose="02040503050201020203" pitchFamily="18" charset="0"/>
              </a:rPr>
              <a:t>constrained by PDFs</a:t>
            </a:r>
          </a:p>
          <a:p>
            <a:pPr marL="285750" indent="-285750">
              <a:buFont typeface="Arial" panose="020B0604020202020204" pitchFamily="34" charset="0"/>
              <a:buChar char="•"/>
            </a:pPr>
            <a:r>
              <a:rPr lang="en-US" altLang="zh-CN" b="1" dirty="0">
                <a:latin typeface="Adobe Devanagari" panose="02040503050201020203" pitchFamily="18" charset="0"/>
                <a:cs typeface="Adobe Devanagari" panose="02040503050201020203" pitchFamily="18" charset="0"/>
              </a:rPr>
              <a:t>Quark mass </a:t>
            </a:r>
            <a:r>
              <a:rPr lang="en-US" altLang="zh-CN" dirty="0">
                <a:latin typeface="Adobe Devanagari" panose="02040503050201020203" pitchFamily="18" charset="0"/>
                <a:cs typeface="Adobe Devanagari" panose="02040503050201020203" pitchFamily="18" charset="0"/>
              </a:rPr>
              <a:t>via  </a:t>
            </a:r>
            <a:r>
              <a:rPr lang="el-GR" altLang="zh-CN" dirty="0">
                <a:latin typeface="Times New Roman" panose="02020603050405020304" pitchFamily="18" charset="0"/>
                <a:cs typeface="Times New Roman" panose="02020603050405020304" pitchFamily="18" charset="0"/>
              </a:rPr>
              <a:t>π</a:t>
            </a:r>
            <a:r>
              <a:rPr lang="en-US" altLang="zh-CN" dirty="0">
                <a:latin typeface="Times New Roman" panose="02020603050405020304" pitchFamily="18" charset="0"/>
                <a:cs typeface="Times New Roman" panose="02020603050405020304" pitchFamily="18" charset="0"/>
              </a:rPr>
              <a:t>N </a:t>
            </a:r>
            <a:r>
              <a:rPr lang="en-US" altLang="zh-CN" dirty="0">
                <a:latin typeface="Adobe Devanagari" panose="02040503050201020203" pitchFamily="18" charset="0"/>
                <a:cs typeface="Adobe Devanagari" panose="02040503050201020203" pitchFamily="18" charset="0"/>
              </a:rPr>
              <a:t>low energy scattering</a:t>
            </a:r>
          </a:p>
          <a:p>
            <a:pPr marL="285750" indent="-285750">
              <a:buFont typeface="Arial" panose="020B0604020202020204" pitchFamily="34" charset="0"/>
              <a:buChar char="•"/>
            </a:pPr>
            <a:endParaRPr lang="en-US" altLang="zh-CN" dirty="0">
              <a:latin typeface="Adobe Devanagari" panose="02040503050201020203" pitchFamily="18" charset="0"/>
              <a:cs typeface="Adobe Devanagari" panose="02040503050201020203" pitchFamily="18" charset="0"/>
            </a:endParaRPr>
          </a:p>
          <a:p>
            <a:pPr marL="285750" indent="-285750">
              <a:buFont typeface="Arial" panose="020B0604020202020204" pitchFamily="34" charset="0"/>
              <a:buChar char="•"/>
            </a:pPr>
            <a:r>
              <a:rPr lang="en-US" altLang="zh-CN" b="1" dirty="0">
                <a:latin typeface="Adobe Devanagari" panose="02040503050201020203" pitchFamily="18" charset="0"/>
                <a:cs typeface="Adobe Devanagari" panose="02040503050201020203" pitchFamily="18" charset="0"/>
              </a:rPr>
              <a:t>Trace anomaly </a:t>
            </a:r>
            <a:r>
              <a:rPr lang="en-US" altLang="zh-CN" dirty="0">
                <a:latin typeface="Adobe Devanagari" panose="02040503050201020203" pitchFamily="18" charset="0"/>
                <a:cs typeface="Adobe Devanagari" panose="02040503050201020203" pitchFamily="18" charset="0"/>
              </a:rPr>
              <a:t>via threshold production of J/Psi and Upsilon </a:t>
            </a:r>
            <a:r>
              <a:rPr lang="en-US" altLang="zh-CN" dirty="0">
                <a:latin typeface="Algerian" panose="04020705040A02060702" pitchFamily="82" charset="0"/>
                <a:cs typeface="Adobe Devanagari" panose="02040503050201020203" pitchFamily="18" charset="0"/>
              </a:rPr>
              <a:t>?</a:t>
            </a:r>
            <a:endParaRPr lang="zh-CN" altLang="en-US" dirty="0">
              <a:latin typeface="Algerian" panose="04020705040A02060702" pitchFamily="82" charset="0"/>
              <a:cs typeface="Adobe Devanagari" panose="02040503050201020203" pitchFamily="18" charset="0"/>
            </a:endParaRPr>
          </a:p>
        </p:txBody>
      </p:sp>
      <p:pic>
        <p:nvPicPr>
          <p:cNvPr id="13" name="图片 12">
            <a:extLst>
              <a:ext uri="{FF2B5EF4-FFF2-40B4-BE49-F238E27FC236}">
                <a16:creationId xmlns:a16="http://schemas.microsoft.com/office/drawing/2014/main" id="{60C5251C-1A7E-4576-B5C0-ECB7FA64B1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194" y="1713174"/>
            <a:ext cx="5323519" cy="2958183"/>
          </a:xfrm>
          <a:prstGeom prst="rect">
            <a:avLst/>
          </a:prstGeom>
        </p:spPr>
      </p:pic>
      <p:pic>
        <p:nvPicPr>
          <p:cNvPr id="14" name="图片 13">
            <a:extLst>
              <a:ext uri="{FF2B5EF4-FFF2-40B4-BE49-F238E27FC236}">
                <a16:creationId xmlns:a16="http://schemas.microsoft.com/office/drawing/2014/main" id="{CEBB8B45-E46C-4218-80F8-CD800930F8C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85742" y="3933081"/>
            <a:ext cx="3965061" cy="2689250"/>
          </a:xfrm>
          <a:prstGeom prst="rect">
            <a:avLst/>
          </a:prstGeom>
        </p:spPr>
      </p:pic>
      <p:pic>
        <p:nvPicPr>
          <p:cNvPr id="18" name="图片 17">
            <a:extLst>
              <a:ext uri="{FF2B5EF4-FFF2-40B4-BE49-F238E27FC236}">
                <a16:creationId xmlns:a16="http://schemas.microsoft.com/office/drawing/2014/main" id="{83C1B105-EFE4-4DC9-9421-7C5605CDA37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0737" y="689098"/>
            <a:ext cx="4095072" cy="2804503"/>
          </a:xfrm>
          <a:prstGeom prst="rect">
            <a:avLst/>
          </a:prstGeom>
        </p:spPr>
      </p:pic>
      <p:sp>
        <p:nvSpPr>
          <p:cNvPr id="19" name="矩形: 圆角 18">
            <a:extLst>
              <a:ext uri="{FF2B5EF4-FFF2-40B4-BE49-F238E27FC236}">
                <a16:creationId xmlns:a16="http://schemas.microsoft.com/office/drawing/2014/main" id="{9B007D24-EAD1-45E5-8ACF-BB4940A25EF3}"/>
              </a:ext>
            </a:extLst>
          </p:cNvPr>
          <p:cNvSpPr/>
          <p:nvPr/>
        </p:nvSpPr>
        <p:spPr>
          <a:xfrm>
            <a:off x="706389" y="5700187"/>
            <a:ext cx="5538404" cy="305485"/>
          </a:xfrm>
          <a:prstGeom prst="roundRect">
            <a:avLst/>
          </a:prstGeom>
          <a:noFill/>
          <a:ln w="158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a:extLst>
              <a:ext uri="{FF2B5EF4-FFF2-40B4-BE49-F238E27FC236}">
                <a16:creationId xmlns:a16="http://schemas.microsoft.com/office/drawing/2014/main" id="{E4D40A3B-9ADC-4C43-83B8-7B664BD4560A}"/>
              </a:ext>
            </a:extLst>
          </p:cNvPr>
          <p:cNvSpPr txBox="1"/>
          <p:nvPr/>
        </p:nvSpPr>
        <p:spPr>
          <a:xfrm>
            <a:off x="7518615" y="284692"/>
            <a:ext cx="3519040" cy="369332"/>
          </a:xfrm>
          <a:prstGeom prst="rect">
            <a:avLst/>
          </a:prstGeom>
          <a:noFill/>
        </p:spPr>
        <p:txBody>
          <a:bodyPr wrap="none" rtlCol="0">
            <a:spAutoFit/>
          </a:bodyPr>
          <a:lstStyle/>
          <a:p>
            <a:r>
              <a:rPr lang="en-US" altLang="zh-CN" dirty="0"/>
              <a:t>Near threshold J/Psi production</a:t>
            </a:r>
            <a:endParaRPr lang="zh-CN" altLang="en-US" dirty="0"/>
          </a:p>
        </p:txBody>
      </p:sp>
      <p:sp>
        <p:nvSpPr>
          <p:cNvPr id="21" name="文本框 20">
            <a:extLst>
              <a:ext uri="{FF2B5EF4-FFF2-40B4-BE49-F238E27FC236}">
                <a16:creationId xmlns:a16="http://schemas.microsoft.com/office/drawing/2014/main" id="{EF686A82-3A74-4D99-8CB8-3E3DF21F08B3}"/>
              </a:ext>
            </a:extLst>
          </p:cNvPr>
          <p:cNvSpPr txBox="1"/>
          <p:nvPr/>
        </p:nvSpPr>
        <p:spPr>
          <a:xfrm>
            <a:off x="7355109" y="3502672"/>
            <a:ext cx="3846053" cy="369332"/>
          </a:xfrm>
          <a:prstGeom prst="rect">
            <a:avLst/>
          </a:prstGeom>
          <a:noFill/>
        </p:spPr>
        <p:txBody>
          <a:bodyPr wrap="none" rtlCol="0">
            <a:spAutoFit/>
          </a:bodyPr>
          <a:lstStyle/>
          <a:p>
            <a:r>
              <a:rPr lang="en-US" altLang="zh-CN" dirty="0"/>
              <a:t>Near threshold Upsilon production</a:t>
            </a:r>
            <a:endParaRPr lang="zh-CN" altLang="en-US" dirty="0"/>
          </a:p>
        </p:txBody>
      </p:sp>
      <p:sp>
        <p:nvSpPr>
          <p:cNvPr id="22" name="文本框 21">
            <a:extLst>
              <a:ext uri="{FF2B5EF4-FFF2-40B4-BE49-F238E27FC236}">
                <a16:creationId xmlns:a16="http://schemas.microsoft.com/office/drawing/2014/main" id="{8C7FDA07-F2CB-4953-8DD8-2587016825FA}"/>
              </a:ext>
            </a:extLst>
          </p:cNvPr>
          <p:cNvSpPr txBox="1"/>
          <p:nvPr/>
        </p:nvSpPr>
        <p:spPr>
          <a:xfrm>
            <a:off x="2244093" y="6269797"/>
            <a:ext cx="3576620" cy="369332"/>
          </a:xfrm>
          <a:prstGeom prst="rect">
            <a:avLst/>
          </a:prstGeom>
          <a:solidFill>
            <a:srgbClr val="FFC000"/>
          </a:solid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One of the hot topics under discussions</a:t>
            </a:r>
          </a:p>
        </p:txBody>
      </p:sp>
      <p:sp>
        <p:nvSpPr>
          <p:cNvPr id="23" name="箭头: 圆角右 22">
            <a:extLst>
              <a:ext uri="{FF2B5EF4-FFF2-40B4-BE49-F238E27FC236}">
                <a16:creationId xmlns:a16="http://schemas.microsoft.com/office/drawing/2014/main" id="{7BF8E821-A970-43C5-BF53-56C0B9E97FE1}"/>
              </a:ext>
            </a:extLst>
          </p:cNvPr>
          <p:cNvSpPr/>
          <p:nvPr/>
        </p:nvSpPr>
        <p:spPr>
          <a:xfrm flipV="1">
            <a:off x="972183" y="6124381"/>
            <a:ext cx="1135416" cy="420364"/>
          </a:xfrm>
          <a:prstGeom prst="bentArrow">
            <a:avLst>
              <a:gd name="adj1" fmla="val 25000"/>
              <a:gd name="adj2" fmla="val 25033"/>
              <a:gd name="adj3" fmla="val 50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文本框 2">
            <a:extLst>
              <a:ext uri="{FF2B5EF4-FFF2-40B4-BE49-F238E27FC236}">
                <a16:creationId xmlns:a16="http://schemas.microsoft.com/office/drawing/2014/main" id="{5476C281-BE1D-47F7-8E56-9A936C50CB40}"/>
              </a:ext>
            </a:extLst>
          </p:cNvPr>
          <p:cNvSpPr txBox="1"/>
          <p:nvPr/>
        </p:nvSpPr>
        <p:spPr>
          <a:xfrm>
            <a:off x="11094169" y="1316757"/>
            <a:ext cx="691215" cy="1477328"/>
          </a:xfrm>
          <a:prstGeom prst="rect">
            <a:avLst/>
          </a:prstGeom>
          <a:noFill/>
        </p:spPr>
        <p:txBody>
          <a:bodyPr wrap="none" rtlCol="0">
            <a:spAutoFit/>
          </a:bodyPr>
          <a:lstStyle/>
          <a:p>
            <a:pPr algn="ctr"/>
            <a:r>
              <a:rPr lang="en-US" altLang="zh-CN" dirty="0" err="1"/>
              <a:t>JLab</a:t>
            </a:r>
            <a:endParaRPr lang="en-US" altLang="zh-CN" dirty="0"/>
          </a:p>
          <a:p>
            <a:pPr algn="ctr"/>
            <a:r>
              <a:rPr lang="en-US" altLang="zh-CN" dirty="0"/>
              <a:t>&amp;</a:t>
            </a:r>
          </a:p>
          <a:p>
            <a:pPr algn="ctr"/>
            <a:r>
              <a:rPr lang="en-US" altLang="zh-CN" dirty="0" err="1"/>
              <a:t>EicC</a:t>
            </a:r>
            <a:endParaRPr lang="en-US" altLang="zh-CN" dirty="0"/>
          </a:p>
          <a:p>
            <a:pPr algn="ctr"/>
            <a:r>
              <a:rPr lang="en-US" altLang="zh-CN" dirty="0"/>
              <a:t>&amp;</a:t>
            </a:r>
          </a:p>
          <a:p>
            <a:pPr algn="ctr"/>
            <a:r>
              <a:rPr lang="en-US" altLang="zh-CN" dirty="0"/>
              <a:t>EIC</a:t>
            </a:r>
            <a:endParaRPr lang="zh-CN" altLang="en-US" dirty="0"/>
          </a:p>
        </p:txBody>
      </p:sp>
      <p:sp>
        <p:nvSpPr>
          <p:cNvPr id="5" name="文本框 4">
            <a:extLst>
              <a:ext uri="{FF2B5EF4-FFF2-40B4-BE49-F238E27FC236}">
                <a16:creationId xmlns:a16="http://schemas.microsoft.com/office/drawing/2014/main" id="{FBD574F8-D051-4C07-8B62-1448A5A83E99}"/>
              </a:ext>
            </a:extLst>
          </p:cNvPr>
          <p:cNvSpPr txBox="1"/>
          <p:nvPr/>
        </p:nvSpPr>
        <p:spPr>
          <a:xfrm>
            <a:off x="11201162" y="4776857"/>
            <a:ext cx="691215" cy="923330"/>
          </a:xfrm>
          <a:prstGeom prst="rect">
            <a:avLst/>
          </a:prstGeom>
          <a:noFill/>
        </p:spPr>
        <p:txBody>
          <a:bodyPr wrap="none" rtlCol="0">
            <a:spAutoFit/>
          </a:bodyPr>
          <a:lstStyle/>
          <a:p>
            <a:pPr algn="ctr"/>
            <a:r>
              <a:rPr lang="en-US" altLang="zh-CN" dirty="0" err="1"/>
              <a:t>EicC</a:t>
            </a:r>
            <a:endParaRPr lang="en-US" altLang="zh-CN" dirty="0"/>
          </a:p>
          <a:p>
            <a:pPr algn="ctr"/>
            <a:r>
              <a:rPr lang="en-US" altLang="zh-CN" dirty="0"/>
              <a:t>&amp;</a:t>
            </a:r>
          </a:p>
          <a:p>
            <a:pPr algn="ctr"/>
            <a:r>
              <a:rPr lang="en-US" altLang="zh-CN" dirty="0"/>
              <a:t>EIC</a:t>
            </a:r>
            <a:endParaRPr lang="zh-CN" altLang="en-US" dirty="0"/>
          </a:p>
        </p:txBody>
      </p:sp>
    </p:spTree>
    <p:extLst>
      <p:ext uri="{BB962C8B-B14F-4D97-AF65-F5344CB8AC3E}">
        <p14:creationId xmlns:p14="http://schemas.microsoft.com/office/powerpoint/2010/main" val="3159829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7DF648D0-197B-444C-9D43-9D7FDA9CE283}"/>
              </a:ext>
            </a:extLst>
          </p:cNvPr>
          <p:cNvSpPr/>
          <p:nvPr/>
        </p:nvSpPr>
        <p:spPr>
          <a:xfrm>
            <a:off x="146576" y="108341"/>
            <a:ext cx="11845127" cy="6565479"/>
          </a:xfrm>
          <a:prstGeom prst="roundRect">
            <a:avLst>
              <a:gd name="adj" fmla="val 3535"/>
            </a:avLst>
          </a:prstGeom>
          <a:solidFill>
            <a:srgbClr val="0A0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EIC</a:t>
            </a:r>
            <a:endParaRPr lang="zh-CN" altLang="en-US" dirty="0"/>
          </a:p>
        </p:txBody>
      </p:sp>
      <p:sp>
        <p:nvSpPr>
          <p:cNvPr id="4" name="灯片编号占位符 3">
            <a:extLst>
              <a:ext uri="{FF2B5EF4-FFF2-40B4-BE49-F238E27FC236}">
                <a16:creationId xmlns:a16="http://schemas.microsoft.com/office/drawing/2014/main" id="{0DE0B528-FEE7-4C5E-9990-7CBA69351C24}"/>
              </a:ext>
            </a:extLst>
          </p:cNvPr>
          <p:cNvSpPr>
            <a:spLocks noGrp="1"/>
          </p:cNvSpPr>
          <p:nvPr>
            <p:ph type="sldNum" sz="quarter" idx="12"/>
          </p:nvPr>
        </p:nvSpPr>
        <p:spPr/>
        <p:txBody>
          <a:bodyPr/>
          <a:lstStyle/>
          <a:p>
            <a:fld id="{6B6F415A-146C-4031-B7DF-DA5827ED46CC}" type="slidenum">
              <a:rPr lang="en-US" smtClean="0"/>
              <a:t>18</a:t>
            </a:fld>
            <a:endParaRPr lang="en-US"/>
          </a:p>
        </p:txBody>
      </p:sp>
      <p:pic>
        <p:nvPicPr>
          <p:cNvPr id="5" name="图片 4">
            <a:extLst>
              <a:ext uri="{FF2B5EF4-FFF2-40B4-BE49-F238E27FC236}">
                <a16:creationId xmlns:a16="http://schemas.microsoft.com/office/drawing/2014/main" id="{94239707-8A80-49F7-8923-8A0B1BC4EF0D}"/>
              </a:ext>
            </a:extLst>
          </p:cNvPr>
          <p:cNvPicPr>
            <a:picLocks noChangeAspect="1"/>
          </p:cNvPicPr>
          <p:nvPr/>
        </p:nvPicPr>
        <p:blipFill>
          <a:blip r:embed="rId2"/>
          <a:stretch>
            <a:fillRect/>
          </a:stretch>
        </p:blipFill>
        <p:spPr>
          <a:xfrm>
            <a:off x="81997" y="1275725"/>
            <a:ext cx="12028006" cy="3363428"/>
          </a:xfrm>
          <a:prstGeom prst="rect">
            <a:avLst/>
          </a:prstGeom>
          <a:effectLst>
            <a:softEdge rad="355600"/>
          </a:effectLst>
        </p:spPr>
      </p:pic>
      <p:sp>
        <p:nvSpPr>
          <p:cNvPr id="7" name="文本框 6">
            <a:extLst>
              <a:ext uri="{FF2B5EF4-FFF2-40B4-BE49-F238E27FC236}">
                <a16:creationId xmlns:a16="http://schemas.microsoft.com/office/drawing/2014/main" id="{F47F6FB7-20A4-4AF6-8DF5-2418EA272AE1}"/>
              </a:ext>
            </a:extLst>
          </p:cNvPr>
          <p:cNvSpPr txBox="1"/>
          <p:nvPr/>
        </p:nvSpPr>
        <p:spPr>
          <a:xfrm>
            <a:off x="10721752" y="1454610"/>
            <a:ext cx="909416" cy="369332"/>
          </a:xfrm>
          <a:prstGeom prst="rect">
            <a:avLst/>
          </a:prstGeom>
          <a:noFill/>
        </p:spPr>
        <p:txBody>
          <a:bodyPr wrap="none" rtlCol="0">
            <a:spAutoFit/>
          </a:bodyPr>
          <a:lstStyle/>
          <a:p>
            <a:r>
              <a:rPr lang="en-US" altLang="zh-CN" dirty="0">
                <a:solidFill>
                  <a:schemeClr val="bg1"/>
                </a:solidFill>
              </a:rPr>
              <a:t>quarks</a:t>
            </a:r>
            <a:endParaRPr lang="zh-CN" altLang="en-US" dirty="0">
              <a:solidFill>
                <a:schemeClr val="bg1"/>
              </a:solidFill>
            </a:endParaRPr>
          </a:p>
        </p:txBody>
      </p:sp>
      <p:sp>
        <p:nvSpPr>
          <p:cNvPr id="8" name="文本框 7">
            <a:extLst>
              <a:ext uri="{FF2B5EF4-FFF2-40B4-BE49-F238E27FC236}">
                <a16:creationId xmlns:a16="http://schemas.microsoft.com/office/drawing/2014/main" id="{CA1AE686-706D-47C9-9F7A-3E83E46D80FD}"/>
              </a:ext>
            </a:extLst>
          </p:cNvPr>
          <p:cNvSpPr txBox="1"/>
          <p:nvPr/>
        </p:nvSpPr>
        <p:spPr>
          <a:xfrm>
            <a:off x="10678209" y="4586434"/>
            <a:ext cx="898003" cy="369332"/>
          </a:xfrm>
          <a:prstGeom prst="rect">
            <a:avLst/>
          </a:prstGeom>
          <a:noFill/>
        </p:spPr>
        <p:txBody>
          <a:bodyPr wrap="none" rtlCol="0">
            <a:spAutoFit/>
          </a:bodyPr>
          <a:lstStyle/>
          <a:p>
            <a:r>
              <a:rPr lang="en-US" altLang="zh-CN" dirty="0">
                <a:solidFill>
                  <a:schemeClr val="bg1"/>
                </a:solidFill>
              </a:rPr>
              <a:t>gluons</a:t>
            </a:r>
            <a:endParaRPr lang="zh-CN" altLang="en-US" dirty="0">
              <a:solidFill>
                <a:schemeClr val="bg1"/>
              </a:solidFill>
            </a:endParaRPr>
          </a:p>
        </p:txBody>
      </p:sp>
      <p:sp>
        <p:nvSpPr>
          <p:cNvPr id="9" name="文本框 8">
            <a:extLst>
              <a:ext uri="{FF2B5EF4-FFF2-40B4-BE49-F238E27FC236}">
                <a16:creationId xmlns:a16="http://schemas.microsoft.com/office/drawing/2014/main" id="{4D7047D0-1E2A-4D13-88E5-68A93D854159}"/>
              </a:ext>
            </a:extLst>
          </p:cNvPr>
          <p:cNvSpPr txBox="1"/>
          <p:nvPr/>
        </p:nvSpPr>
        <p:spPr>
          <a:xfrm>
            <a:off x="8095517" y="4552163"/>
            <a:ext cx="1032014" cy="369332"/>
          </a:xfrm>
          <a:prstGeom prst="rect">
            <a:avLst/>
          </a:prstGeom>
          <a:noFill/>
        </p:spPr>
        <p:txBody>
          <a:bodyPr wrap="none" rtlCol="0">
            <a:spAutoFit/>
          </a:bodyPr>
          <a:lstStyle/>
          <a:p>
            <a:r>
              <a:rPr lang="en-US" altLang="zh-CN" dirty="0">
                <a:solidFill>
                  <a:schemeClr val="bg1"/>
                </a:solidFill>
              </a:rPr>
              <a:t>nucleon</a:t>
            </a:r>
            <a:endParaRPr lang="zh-CN" altLang="en-US" dirty="0">
              <a:solidFill>
                <a:schemeClr val="bg1"/>
              </a:solidFill>
            </a:endParaRPr>
          </a:p>
        </p:txBody>
      </p:sp>
      <p:sp>
        <p:nvSpPr>
          <p:cNvPr id="10" name="文本框 9">
            <a:extLst>
              <a:ext uri="{FF2B5EF4-FFF2-40B4-BE49-F238E27FC236}">
                <a16:creationId xmlns:a16="http://schemas.microsoft.com/office/drawing/2014/main" id="{B5EDE508-9C5C-462C-9BB1-CB4E8597A4DD}"/>
              </a:ext>
            </a:extLst>
          </p:cNvPr>
          <p:cNvSpPr txBox="1"/>
          <p:nvPr/>
        </p:nvSpPr>
        <p:spPr>
          <a:xfrm>
            <a:off x="3379909" y="4581273"/>
            <a:ext cx="708848" cy="369332"/>
          </a:xfrm>
          <a:prstGeom prst="rect">
            <a:avLst/>
          </a:prstGeom>
          <a:noFill/>
        </p:spPr>
        <p:txBody>
          <a:bodyPr wrap="none" rtlCol="0">
            <a:spAutoFit/>
          </a:bodyPr>
          <a:lstStyle/>
          <a:p>
            <a:r>
              <a:rPr lang="en-US" altLang="zh-CN" dirty="0">
                <a:solidFill>
                  <a:schemeClr val="bg1"/>
                </a:solidFill>
              </a:rPr>
              <a:t>atom</a:t>
            </a:r>
            <a:endParaRPr lang="zh-CN" altLang="en-US" dirty="0">
              <a:solidFill>
                <a:schemeClr val="bg1"/>
              </a:solidFill>
            </a:endParaRPr>
          </a:p>
        </p:txBody>
      </p:sp>
      <p:sp>
        <p:nvSpPr>
          <p:cNvPr id="11" name="文本框 10">
            <a:extLst>
              <a:ext uri="{FF2B5EF4-FFF2-40B4-BE49-F238E27FC236}">
                <a16:creationId xmlns:a16="http://schemas.microsoft.com/office/drawing/2014/main" id="{6942DE3D-D80C-4892-B1F1-6B9B8FDB73E3}"/>
              </a:ext>
            </a:extLst>
          </p:cNvPr>
          <p:cNvSpPr txBox="1"/>
          <p:nvPr/>
        </p:nvSpPr>
        <p:spPr>
          <a:xfrm>
            <a:off x="5595222" y="4585958"/>
            <a:ext cx="1001556" cy="369332"/>
          </a:xfrm>
          <a:prstGeom prst="rect">
            <a:avLst/>
          </a:prstGeom>
          <a:noFill/>
        </p:spPr>
        <p:txBody>
          <a:bodyPr wrap="none" rtlCol="0">
            <a:spAutoFit/>
          </a:bodyPr>
          <a:lstStyle/>
          <a:p>
            <a:r>
              <a:rPr lang="en-US" altLang="zh-CN" dirty="0">
                <a:solidFill>
                  <a:schemeClr val="bg1"/>
                </a:solidFill>
              </a:rPr>
              <a:t>nucleus</a:t>
            </a:r>
            <a:endParaRPr lang="zh-CN" altLang="en-US" dirty="0">
              <a:solidFill>
                <a:schemeClr val="bg1"/>
              </a:solidFill>
            </a:endParaRPr>
          </a:p>
        </p:txBody>
      </p:sp>
      <p:sp>
        <p:nvSpPr>
          <p:cNvPr id="15" name="对话气泡: 圆角矩形 14">
            <a:extLst>
              <a:ext uri="{FF2B5EF4-FFF2-40B4-BE49-F238E27FC236}">
                <a16:creationId xmlns:a16="http://schemas.microsoft.com/office/drawing/2014/main" id="{1F83B00F-9579-44CD-B39F-E384EC1521B4}"/>
              </a:ext>
            </a:extLst>
          </p:cNvPr>
          <p:cNvSpPr/>
          <p:nvPr/>
        </p:nvSpPr>
        <p:spPr>
          <a:xfrm>
            <a:off x="6825476" y="610419"/>
            <a:ext cx="4350984" cy="853844"/>
          </a:xfrm>
          <a:prstGeom prst="wedgeRoundRectCallout">
            <a:avLst>
              <a:gd name="adj1" fmla="val 4565"/>
              <a:gd name="adj2" fmla="val 170100"/>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err="1">
                <a:solidFill>
                  <a:schemeClr val="bg1"/>
                </a:solidFill>
              </a:rPr>
              <a:t>EicC</a:t>
            </a:r>
            <a:r>
              <a:rPr lang="en-US" altLang="zh-CN" dirty="0">
                <a:solidFill>
                  <a:schemeClr val="bg1"/>
                </a:solidFill>
              </a:rPr>
              <a:t>: Multi-dimensional imaging of the structure of the nucleon</a:t>
            </a:r>
            <a:endParaRPr lang="zh-CN" altLang="en-US" dirty="0">
              <a:solidFill>
                <a:schemeClr val="bg1"/>
              </a:solidFill>
            </a:endParaRPr>
          </a:p>
        </p:txBody>
      </p:sp>
      <p:sp>
        <p:nvSpPr>
          <p:cNvPr id="16" name="对话气泡: 圆角矩形 15">
            <a:extLst>
              <a:ext uri="{FF2B5EF4-FFF2-40B4-BE49-F238E27FC236}">
                <a16:creationId xmlns:a16="http://schemas.microsoft.com/office/drawing/2014/main" id="{F19B499D-8BE7-4123-86C2-92420E9E7704}"/>
              </a:ext>
            </a:extLst>
          </p:cNvPr>
          <p:cNvSpPr/>
          <p:nvPr/>
        </p:nvSpPr>
        <p:spPr>
          <a:xfrm>
            <a:off x="4649984" y="5548780"/>
            <a:ext cx="4350984" cy="853844"/>
          </a:xfrm>
          <a:prstGeom prst="wedgeRoundRectCallout">
            <a:avLst>
              <a:gd name="adj1" fmla="val -17049"/>
              <a:gd name="adj2" fmla="val -114125"/>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err="1">
                <a:solidFill>
                  <a:schemeClr val="bg1"/>
                </a:solidFill>
              </a:rPr>
              <a:t>EicC</a:t>
            </a:r>
            <a:r>
              <a:rPr lang="en-US" altLang="zh-CN" dirty="0">
                <a:solidFill>
                  <a:schemeClr val="bg1"/>
                </a:solidFill>
              </a:rPr>
              <a:t>: QCD dynamics that can affect the identity of nucleons in a nucleus</a:t>
            </a:r>
            <a:endParaRPr lang="zh-CN" altLang="en-US" dirty="0">
              <a:solidFill>
                <a:schemeClr val="bg1"/>
              </a:solidFill>
            </a:endParaRPr>
          </a:p>
        </p:txBody>
      </p:sp>
    </p:spTree>
    <p:extLst>
      <p:ext uri="{BB962C8B-B14F-4D97-AF65-F5344CB8AC3E}">
        <p14:creationId xmlns:p14="http://schemas.microsoft.com/office/powerpoint/2010/main" val="1105930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7DF648D0-197B-444C-9D43-9D7FDA9CE283}"/>
              </a:ext>
            </a:extLst>
          </p:cNvPr>
          <p:cNvSpPr/>
          <p:nvPr/>
        </p:nvSpPr>
        <p:spPr>
          <a:xfrm>
            <a:off x="146576" y="108341"/>
            <a:ext cx="11845127" cy="6565479"/>
          </a:xfrm>
          <a:prstGeom prst="roundRect">
            <a:avLst>
              <a:gd name="adj" fmla="val 3535"/>
            </a:avLst>
          </a:prstGeom>
          <a:solidFill>
            <a:srgbClr val="0A0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EIC</a:t>
            </a:r>
            <a:endParaRPr lang="zh-CN" altLang="en-US" dirty="0"/>
          </a:p>
        </p:txBody>
      </p:sp>
      <p:sp>
        <p:nvSpPr>
          <p:cNvPr id="4" name="灯片编号占位符 3">
            <a:extLst>
              <a:ext uri="{FF2B5EF4-FFF2-40B4-BE49-F238E27FC236}">
                <a16:creationId xmlns:a16="http://schemas.microsoft.com/office/drawing/2014/main" id="{0DE0B528-FEE7-4C5E-9990-7CBA69351C24}"/>
              </a:ext>
            </a:extLst>
          </p:cNvPr>
          <p:cNvSpPr>
            <a:spLocks noGrp="1"/>
          </p:cNvSpPr>
          <p:nvPr>
            <p:ph type="sldNum" sz="quarter" idx="12"/>
          </p:nvPr>
        </p:nvSpPr>
        <p:spPr/>
        <p:txBody>
          <a:bodyPr/>
          <a:lstStyle/>
          <a:p>
            <a:fld id="{6B6F415A-146C-4031-B7DF-DA5827ED46CC}" type="slidenum">
              <a:rPr lang="en-US" smtClean="0"/>
              <a:t>19</a:t>
            </a:fld>
            <a:endParaRPr lang="en-US"/>
          </a:p>
        </p:txBody>
      </p:sp>
      <p:pic>
        <p:nvPicPr>
          <p:cNvPr id="5" name="图片 4">
            <a:extLst>
              <a:ext uri="{FF2B5EF4-FFF2-40B4-BE49-F238E27FC236}">
                <a16:creationId xmlns:a16="http://schemas.microsoft.com/office/drawing/2014/main" id="{94239707-8A80-49F7-8923-8A0B1BC4EF0D}"/>
              </a:ext>
            </a:extLst>
          </p:cNvPr>
          <p:cNvPicPr>
            <a:picLocks noChangeAspect="1"/>
          </p:cNvPicPr>
          <p:nvPr/>
        </p:nvPicPr>
        <p:blipFill>
          <a:blip r:embed="rId2"/>
          <a:stretch>
            <a:fillRect/>
          </a:stretch>
        </p:blipFill>
        <p:spPr>
          <a:xfrm>
            <a:off x="81997" y="1275725"/>
            <a:ext cx="12028006" cy="3363428"/>
          </a:xfrm>
          <a:prstGeom prst="rect">
            <a:avLst/>
          </a:prstGeom>
          <a:effectLst>
            <a:softEdge rad="355600"/>
          </a:effectLst>
        </p:spPr>
      </p:pic>
      <p:sp>
        <p:nvSpPr>
          <p:cNvPr id="7" name="文本框 6">
            <a:extLst>
              <a:ext uri="{FF2B5EF4-FFF2-40B4-BE49-F238E27FC236}">
                <a16:creationId xmlns:a16="http://schemas.microsoft.com/office/drawing/2014/main" id="{F47F6FB7-20A4-4AF6-8DF5-2418EA272AE1}"/>
              </a:ext>
            </a:extLst>
          </p:cNvPr>
          <p:cNvSpPr txBox="1"/>
          <p:nvPr/>
        </p:nvSpPr>
        <p:spPr>
          <a:xfrm>
            <a:off x="10721752" y="1454610"/>
            <a:ext cx="909416" cy="369332"/>
          </a:xfrm>
          <a:prstGeom prst="rect">
            <a:avLst/>
          </a:prstGeom>
          <a:noFill/>
        </p:spPr>
        <p:txBody>
          <a:bodyPr wrap="none" rtlCol="0">
            <a:spAutoFit/>
          </a:bodyPr>
          <a:lstStyle/>
          <a:p>
            <a:r>
              <a:rPr lang="en-US" altLang="zh-CN" dirty="0">
                <a:solidFill>
                  <a:schemeClr val="bg1"/>
                </a:solidFill>
              </a:rPr>
              <a:t>quarks</a:t>
            </a:r>
            <a:endParaRPr lang="zh-CN" altLang="en-US" dirty="0">
              <a:solidFill>
                <a:schemeClr val="bg1"/>
              </a:solidFill>
            </a:endParaRPr>
          </a:p>
        </p:txBody>
      </p:sp>
      <p:sp>
        <p:nvSpPr>
          <p:cNvPr id="8" name="文本框 7">
            <a:extLst>
              <a:ext uri="{FF2B5EF4-FFF2-40B4-BE49-F238E27FC236}">
                <a16:creationId xmlns:a16="http://schemas.microsoft.com/office/drawing/2014/main" id="{CA1AE686-706D-47C9-9F7A-3E83E46D80FD}"/>
              </a:ext>
            </a:extLst>
          </p:cNvPr>
          <p:cNvSpPr txBox="1"/>
          <p:nvPr/>
        </p:nvSpPr>
        <p:spPr>
          <a:xfrm>
            <a:off x="10678209" y="4586434"/>
            <a:ext cx="898003" cy="369332"/>
          </a:xfrm>
          <a:prstGeom prst="rect">
            <a:avLst/>
          </a:prstGeom>
          <a:noFill/>
        </p:spPr>
        <p:txBody>
          <a:bodyPr wrap="none" rtlCol="0">
            <a:spAutoFit/>
          </a:bodyPr>
          <a:lstStyle/>
          <a:p>
            <a:r>
              <a:rPr lang="en-US" altLang="zh-CN" dirty="0">
                <a:solidFill>
                  <a:schemeClr val="bg1"/>
                </a:solidFill>
              </a:rPr>
              <a:t>gluons</a:t>
            </a:r>
            <a:endParaRPr lang="zh-CN" altLang="en-US" dirty="0">
              <a:solidFill>
                <a:schemeClr val="bg1"/>
              </a:solidFill>
            </a:endParaRPr>
          </a:p>
        </p:txBody>
      </p:sp>
      <p:sp>
        <p:nvSpPr>
          <p:cNvPr id="9" name="文本框 8">
            <a:extLst>
              <a:ext uri="{FF2B5EF4-FFF2-40B4-BE49-F238E27FC236}">
                <a16:creationId xmlns:a16="http://schemas.microsoft.com/office/drawing/2014/main" id="{4D7047D0-1E2A-4D13-88E5-68A93D854159}"/>
              </a:ext>
            </a:extLst>
          </p:cNvPr>
          <p:cNvSpPr txBox="1"/>
          <p:nvPr/>
        </p:nvSpPr>
        <p:spPr>
          <a:xfrm>
            <a:off x="8095517" y="4552163"/>
            <a:ext cx="1032014" cy="369332"/>
          </a:xfrm>
          <a:prstGeom prst="rect">
            <a:avLst/>
          </a:prstGeom>
          <a:noFill/>
        </p:spPr>
        <p:txBody>
          <a:bodyPr wrap="none" rtlCol="0">
            <a:spAutoFit/>
          </a:bodyPr>
          <a:lstStyle/>
          <a:p>
            <a:r>
              <a:rPr lang="en-US" altLang="zh-CN" dirty="0">
                <a:solidFill>
                  <a:schemeClr val="bg1"/>
                </a:solidFill>
              </a:rPr>
              <a:t>nucleon</a:t>
            </a:r>
            <a:endParaRPr lang="zh-CN" altLang="en-US" dirty="0">
              <a:solidFill>
                <a:schemeClr val="bg1"/>
              </a:solidFill>
            </a:endParaRPr>
          </a:p>
        </p:txBody>
      </p:sp>
      <p:sp>
        <p:nvSpPr>
          <p:cNvPr id="10" name="文本框 9">
            <a:extLst>
              <a:ext uri="{FF2B5EF4-FFF2-40B4-BE49-F238E27FC236}">
                <a16:creationId xmlns:a16="http://schemas.microsoft.com/office/drawing/2014/main" id="{B5EDE508-9C5C-462C-9BB1-CB4E8597A4DD}"/>
              </a:ext>
            </a:extLst>
          </p:cNvPr>
          <p:cNvSpPr txBox="1"/>
          <p:nvPr/>
        </p:nvSpPr>
        <p:spPr>
          <a:xfrm>
            <a:off x="3379909" y="4581273"/>
            <a:ext cx="708848" cy="369332"/>
          </a:xfrm>
          <a:prstGeom prst="rect">
            <a:avLst/>
          </a:prstGeom>
          <a:noFill/>
        </p:spPr>
        <p:txBody>
          <a:bodyPr wrap="none" rtlCol="0">
            <a:spAutoFit/>
          </a:bodyPr>
          <a:lstStyle/>
          <a:p>
            <a:r>
              <a:rPr lang="en-US" altLang="zh-CN" dirty="0">
                <a:solidFill>
                  <a:schemeClr val="bg1"/>
                </a:solidFill>
              </a:rPr>
              <a:t>atom</a:t>
            </a:r>
            <a:endParaRPr lang="zh-CN" altLang="en-US" dirty="0">
              <a:solidFill>
                <a:schemeClr val="bg1"/>
              </a:solidFill>
            </a:endParaRPr>
          </a:p>
        </p:txBody>
      </p:sp>
      <p:sp>
        <p:nvSpPr>
          <p:cNvPr id="11" name="文本框 10">
            <a:extLst>
              <a:ext uri="{FF2B5EF4-FFF2-40B4-BE49-F238E27FC236}">
                <a16:creationId xmlns:a16="http://schemas.microsoft.com/office/drawing/2014/main" id="{6942DE3D-D80C-4892-B1F1-6B9B8FDB73E3}"/>
              </a:ext>
            </a:extLst>
          </p:cNvPr>
          <p:cNvSpPr txBox="1"/>
          <p:nvPr/>
        </p:nvSpPr>
        <p:spPr>
          <a:xfrm>
            <a:off x="5595222" y="4585958"/>
            <a:ext cx="1001556" cy="369332"/>
          </a:xfrm>
          <a:prstGeom prst="rect">
            <a:avLst/>
          </a:prstGeom>
          <a:noFill/>
        </p:spPr>
        <p:txBody>
          <a:bodyPr wrap="none" rtlCol="0">
            <a:spAutoFit/>
          </a:bodyPr>
          <a:lstStyle/>
          <a:p>
            <a:r>
              <a:rPr lang="en-US" altLang="zh-CN" dirty="0">
                <a:solidFill>
                  <a:schemeClr val="bg1"/>
                </a:solidFill>
              </a:rPr>
              <a:t>nucleus</a:t>
            </a:r>
            <a:endParaRPr lang="zh-CN" altLang="en-US" dirty="0">
              <a:solidFill>
                <a:schemeClr val="bg1"/>
              </a:solidFill>
            </a:endParaRPr>
          </a:p>
        </p:txBody>
      </p:sp>
      <p:sp>
        <p:nvSpPr>
          <p:cNvPr id="2" name="文本框 1">
            <a:extLst>
              <a:ext uri="{FF2B5EF4-FFF2-40B4-BE49-F238E27FC236}">
                <a16:creationId xmlns:a16="http://schemas.microsoft.com/office/drawing/2014/main" id="{3D5C9C8F-5C43-4858-8B70-DD02D6C141C5}"/>
              </a:ext>
            </a:extLst>
          </p:cNvPr>
          <p:cNvSpPr txBox="1"/>
          <p:nvPr/>
        </p:nvSpPr>
        <p:spPr>
          <a:xfrm>
            <a:off x="403678" y="177920"/>
            <a:ext cx="11330922" cy="1061894"/>
          </a:xfrm>
          <a:prstGeom prst="rect">
            <a:avLst/>
          </a:prstGeom>
          <a:noFill/>
        </p:spPr>
        <p:txBody>
          <a:bodyPr wrap="none" rtlCol="0">
            <a:spAutoFit/>
          </a:bodyPr>
          <a:lstStyle/>
          <a:p>
            <a:pPr>
              <a:lnSpc>
                <a:spcPts val="4000"/>
              </a:lnSpc>
            </a:pPr>
            <a:r>
              <a:rPr lang="en-US" altLang="zh-CN" sz="2400" b="1" dirty="0">
                <a:solidFill>
                  <a:schemeClr val="bg1">
                    <a:lumMod val="95000"/>
                  </a:schemeClr>
                </a:solidFill>
              </a:rPr>
              <a:t>Physics: </a:t>
            </a:r>
            <a:r>
              <a:rPr lang="en-US" altLang="zh-CN" sz="2400" dirty="0">
                <a:solidFill>
                  <a:schemeClr val="bg1">
                    <a:lumMod val="95000"/>
                  </a:schemeClr>
                </a:solidFill>
              </a:rPr>
              <a:t>Understand the inner structure of the visible world</a:t>
            </a:r>
          </a:p>
          <a:p>
            <a:pPr>
              <a:lnSpc>
                <a:spcPts val="4000"/>
              </a:lnSpc>
            </a:pPr>
            <a:r>
              <a:rPr lang="en-US" altLang="zh-CN" sz="2400" b="1" dirty="0">
                <a:solidFill>
                  <a:schemeClr val="bg1">
                    <a:lumMod val="95000"/>
                  </a:schemeClr>
                </a:solidFill>
              </a:rPr>
              <a:t>Detector: </a:t>
            </a:r>
            <a:r>
              <a:rPr lang="en-US" altLang="zh-CN" sz="2400" dirty="0">
                <a:solidFill>
                  <a:schemeClr val="bg1">
                    <a:lumMod val="95000"/>
                  </a:schemeClr>
                </a:solidFill>
              </a:rPr>
              <a:t>Push for the development and application of cutting-edge technology</a:t>
            </a:r>
            <a:endParaRPr lang="zh-CN" altLang="en-US" sz="2400" dirty="0">
              <a:solidFill>
                <a:schemeClr val="bg1">
                  <a:lumMod val="95000"/>
                </a:schemeClr>
              </a:solidFill>
            </a:endParaRPr>
          </a:p>
        </p:txBody>
      </p:sp>
    </p:spTree>
    <p:extLst>
      <p:ext uri="{BB962C8B-B14F-4D97-AF65-F5344CB8AC3E}">
        <p14:creationId xmlns:p14="http://schemas.microsoft.com/office/powerpoint/2010/main" val="493051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5E6D74-BCA0-410E-B368-68ADD98DE717}"/>
              </a:ext>
            </a:extLst>
          </p:cNvPr>
          <p:cNvSpPr>
            <a:spLocks noGrp="1"/>
          </p:cNvSpPr>
          <p:nvPr>
            <p:ph type="title"/>
          </p:nvPr>
        </p:nvSpPr>
        <p:spPr>
          <a:xfrm>
            <a:off x="513514" y="213049"/>
            <a:ext cx="10058400" cy="1609344"/>
          </a:xfrm>
        </p:spPr>
        <p:txBody>
          <a:bodyPr/>
          <a:lstStyle/>
          <a:p>
            <a:r>
              <a:rPr lang="en-US" altLang="zh-CN" b="1" dirty="0"/>
              <a:t>Outline</a:t>
            </a:r>
            <a:endParaRPr lang="zh-CN" altLang="en-US" b="1" dirty="0"/>
          </a:p>
        </p:txBody>
      </p:sp>
      <p:sp>
        <p:nvSpPr>
          <p:cNvPr id="3" name="内容占位符 2">
            <a:extLst>
              <a:ext uri="{FF2B5EF4-FFF2-40B4-BE49-F238E27FC236}">
                <a16:creationId xmlns:a16="http://schemas.microsoft.com/office/drawing/2014/main" id="{FC0364D7-09D1-4A02-8D0F-8CFC2E6DE766}"/>
              </a:ext>
            </a:extLst>
          </p:cNvPr>
          <p:cNvSpPr>
            <a:spLocks noGrp="1"/>
          </p:cNvSpPr>
          <p:nvPr>
            <p:ph idx="1"/>
          </p:nvPr>
        </p:nvSpPr>
        <p:spPr>
          <a:xfrm>
            <a:off x="916524" y="1822393"/>
            <a:ext cx="7457164" cy="3735789"/>
          </a:xfrm>
        </p:spPr>
        <p:txBody>
          <a:bodyPr>
            <a:normAutofit/>
          </a:bodyPr>
          <a:lstStyle/>
          <a:p>
            <a:pPr>
              <a:lnSpc>
                <a:spcPct val="150000"/>
              </a:lnSpc>
            </a:pPr>
            <a:r>
              <a:rPr lang="en-US" altLang="zh-CN" sz="3600" dirty="0"/>
              <a:t> Introduction</a:t>
            </a:r>
          </a:p>
          <a:p>
            <a:pPr>
              <a:lnSpc>
                <a:spcPct val="150000"/>
              </a:lnSpc>
            </a:pPr>
            <a:r>
              <a:rPr lang="en-US" altLang="zh-CN" sz="3600" dirty="0"/>
              <a:t> Physics highlights </a:t>
            </a:r>
          </a:p>
          <a:p>
            <a:pPr>
              <a:lnSpc>
                <a:spcPct val="150000"/>
              </a:lnSpc>
            </a:pPr>
            <a:r>
              <a:rPr lang="en-US" altLang="zh-CN" sz="3600" dirty="0"/>
              <a:t> Summary</a:t>
            </a:r>
            <a:endParaRPr lang="zh-CN" altLang="en-US" sz="3600" dirty="0"/>
          </a:p>
        </p:txBody>
      </p:sp>
      <p:sp>
        <p:nvSpPr>
          <p:cNvPr id="4" name="灯片编号占位符 3">
            <a:extLst>
              <a:ext uri="{FF2B5EF4-FFF2-40B4-BE49-F238E27FC236}">
                <a16:creationId xmlns:a16="http://schemas.microsoft.com/office/drawing/2014/main" id="{C9A53394-FA2A-48CB-B754-C1E51C529B3E}"/>
              </a:ext>
            </a:extLst>
          </p:cNvPr>
          <p:cNvSpPr>
            <a:spLocks noGrp="1"/>
          </p:cNvSpPr>
          <p:nvPr>
            <p:ph type="sldNum" sz="quarter" idx="12"/>
          </p:nvPr>
        </p:nvSpPr>
        <p:spPr/>
        <p:txBody>
          <a:bodyPr/>
          <a:lstStyle/>
          <a:p>
            <a:fld id="{6B6F415A-146C-4031-B7DF-DA5827ED46CC}" type="slidenum">
              <a:rPr lang="en-US" smtClean="0"/>
              <a:t>2</a:t>
            </a:fld>
            <a:endParaRPr lang="en-US"/>
          </a:p>
        </p:txBody>
      </p:sp>
    </p:spTree>
    <p:extLst>
      <p:ext uri="{BB962C8B-B14F-4D97-AF65-F5344CB8AC3E}">
        <p14:creationId xmlns:p14="http://schemas.microsoft.com/office/powerpoint/2010/main" val="206802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B743A7-54D7-4307-907B-E51D1E4B863F}"/>
              </a:ext>
            </a:extLst>
          </p:cNvPr>
          <p:cNvSpPr>
            <a:spLocks noGrp="1"/>
          </p:cNvSpPr>
          <p:nvPr>
            <p:ph type="title"/>
          </p:nvPr>
        </p:nvSpPr>
        <p:spPr/>
        <p:txBody>
          <a:bodyPr/>
          <a:lstStyle/>
          <a:p>
            <a:r>
              <a:rPr lang="en-US" altLang="zh-CN" dirty="0"/>
              <a:t>Backups</a:t>
            </a:r>
            <a:endParaRPr lang="zh-CN" altLang="en-US" dirty="0"/>
          </a:p>
        </p:txBody>
      </p:sp>
      <p:sp>
        <p:nvSpPr>
          <p:cNvPr id="3" name="内容占位符 2">
            <a:extLst>
              <a:ext uri="{FF2B5EF4-FFF2-40B4-BE49-F238E27FC236}">
                <a16:creationId xmlns:a16="http://schemas.microsoft.com/office/drawing/2014/main" id="{78291A8D-8936-4AB0-8C07-7F3A70374543}"/>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03E88383-C8F2-4457-8125-FB85C7071969}"/>
              </a:ext>
            </a:extLst>
          </p:cNvPr>
          <p:cNvSpPr>
            <a:spLocks noGrp="1"/>
          </p:cNvSpPr>
          <p:nvPr>
            <p:ph type="sldNum" sz="quarter" idx="12"/>
          </p:nvPr>
        </p:nvSpPr>
        <p:spPr/>
        <p:txBody>
          <a:bodyPr/>
          <a:lstStyle/>
          <a:p>
            <a:fld id="{6B6F415A-146C-4031-B7DF-DA5827ED46CC}" type="slidenum">
              <a:rPr lang="en-US" smtClean="0"/>
              <a:t>20</a:t>
            </a:fld>
            <a:endParaRPr lang="en-US"/>
          </a:p>
        </p:txBody>
      </p:sp>
    </p:spTree>
    <p:extLst>
      <p:ext uri="{BB962C8B-B14F-4D97-AF65-F5344CB8AC3E}">
        <p14:creationId xmlns:p14="http://schemas.microsoft.com/office/powerpoint/2010/main" val="4112181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323769-2B58-4C44-BD5D-35D323899E7B}"/>
              </a:ext>
            </a:extLst>
          </p:cNvPr>
          <p:cNvSpPr>
            <a:spLocks noGrp="1"/>
          </p:cNvSpPr>
          <p:nvPr>
            <p:ph type="title"/>
          </p:nvPr>
        </p:nvSpPr>
        <p:spPr>
          <a:xfrm>
            <a:off x="431284" y="266348"/>
            <a:ext cx="10058400" cy="1122496"/>
          </a:xfrm>
        </p:spPr>
        <p:txBody>
          <a:bodyPr/>
          <a:lstStyle/>
          <a:p>
            <a:r>
              <a:rPr lang="en-US" altLang="zh-CN" b="1" dirty="0"/>
              <a:t>Timeline</a:t>
            </a:r>
            <a:endParaRPr lang="zh-CN" altLang="en-US" b="1" dirty="0"/>
          </a:p>
        </p:txBody>
      </p:sp>
      <p:sp>
        <p:nvSpPr>
          <p:cNvPr id="4" name="灯片编号占位符 3">
            <a:extLst>
              <a:ext uri="{FF2B5EF4-FFF2-40B4-BE49-F238E27FC236}">
                <a16:creationId xmlns:a16="http://schemas.microsoft.com/office/drawing/2014/main" id="{FDA49E2B-9FD8-492E-9A14-E8F5459E2492}"/>
              </a:ext>
            </a:extLst>
          </p:cNvPr>
          <p:cNvSpPr>
            <a:spLocks noGrp="1"/>
          </p:cNvSpPr>
          <p:nvPr>
            <p:ph type="sldNum" sz="quarter" idx="12"/>
          </p:nvPr>
        </p:nvSpPr>
        <p:spPr/>
        <p:txBody>
          <a:bodyPr/>
          <a:lstStyle/>
          <a:p>
            <a:fld id="{6B6F415A-146C-4031-B7DF-DA5827ED46CC}" type="slidenum">
              <a:rPr lang="en-US" smtClean="0"/>
              <a:t>21</a:t>
            </a:fld>
            <a:endParaRPr lang="en-US"/>
          </a:p>
        </p:txBody>
      </p:sp>
      <p:graphicFrame>
        <p:nvGraphicFramePr>
          <p:cNvPr id="6" name="Table 5">
            <a:extLst>
              <a:ext uri="{FF2B5EF4-FFF2-40B4-BE49-F238E27FC236}">
                <a16:creationId xmlns:a16="http://schemas.microsoft.com/office/drawing/2014/main" id="{6ED68DEA-101D-46FA-81F1-DC6FFC44B43E}"/>
              </a:ext>
            </a:extLst>
          </p:cNvPr>
          <p:cNvGraphicFramePr>
            <a:graphicFrameLocks noGrp="1"/>
          </p:cNvGraphicFramePr>
          <p:nvPr>
            <p:extLst>
              <p:ext uri="{D42A27DB-BD31-4B8C-83A1-F6EECF244321}">
                <p14:modId xmlns:p14="http://schemas.microsoft.com/office/powerpoint/2010/main" val="4204929005"/>
              </p:ext>
            </p:extLst>
          </p:nvPr>
        </p:nvGraphicFramePr>
        <p:xfrm>
          <a:off x="301920" y="1514689"/>
          <a:ext cx="11329248" cy="4592320"/>
        </p:xfrm>
        <a:graphic>
          <a:graphicData uri="http://schemas.openxmlformats.org/drawingml/2006/table">
            <a:tbl>
              <a:tblPr firstRow="1" bandRow="1">
                <a:tableStyleId>{5C22544A-7EE6-4342-B048-85BDC9FD1C3A}</a:tableStyleId>
              </a:tblPr>
              <a:tblGrid>
                <a:gridCol w="492576">
                  <a:extLst>
                    <a:ext uri="{9D8B030D-6E8A-4147-A177-3AD203B41FA5}">
                      <a16:colId xmlns:a16="http://schemas.microsoft.com/office/drawing/2014/main" val="4180110548"/>
                    </a:ext>
                  </a:extLst>
                </a:gridCol>
                <a:gridCol w="492576">
                  <a:extLst>
                    <a:ext uri="{9D8B030D-6E8A-4147-A177-3AD203B41FA5}">
                      <a16:colId xmlns:a16="http://schemas.microsoft.com/office/drawing/2014/main" val="244420148"/>
                    </a:ext>
                  </a:extLst>
                </a:gridCol>
                <a:gridCol w="492576">
                  <a:extLst>
                    <a:ext uri="{9D8B030D-6E8A-4147-A177-3AD203B41FA5}">
                      <a16:colId xmlns:a16="http://schemas.microsoft.com/office/drawing/2014/main" val="3209449204"/>
                    </a:ext>
                  </a:extLst>
                </a:gridCol>
                <a:gridCol w="492576">
                  <a:extLst>
                    <a:ext uri="{9D8B030D-6E8A-4147-A177-3AD203B41FA5}">
                      <a16:colId xmlns:a16="http://schemas.microsoft.com/office/drawing/2014/main" val="3383189725"/>
                    </a:ext>
                  </a:extLst>
                </a:gridCol>
                <a:gridCol w="492576">
                  <a:extLst>
                    <a:ext uri="{9D8B030D-6E8A-4147-A177-3AD203B41FA5}">
                      <a16:colId xmlns:a16="http://schemas.microsoft.com/office/drawing/2014/main" val="3360031620"/>
                    </a:ext>
                  </a:extLst>
                </a:gridCol>
                <a:gridCol w="492576">
                  <a:extLst>
                    <a:ext uri="{9D8B030D-6E8A-4147-A177-3AD203B41FA5}">
                      <a16:colId xmlns:a16="http://schemas.microsoft.com/office/drawing/2014/main" val="3832489126"/>
                    </a:ext>
                  </a:extLst>
                </a:gridCol>
                <a:gridCol w="492576">
                  <a:extLst>
                    <a:ext uri="{9D8B030D-6E8A-4147-A177-3AD203B41FA5}">
                      <a16:colId xmlns:a16="http://schemas.microsoft.com/office/drawing/2014/main" val="1149253452"/>
                    </a:ext>
                  </a:extLst>
                </a:gridCol>
                <a:gridCol w="492576">
                  <a:extLst>
                    <a:ext uri="{9D8B030D-6E8A-4147-A177-3AD203B41FA5}">
                      <a16:colId xmlns:a16="http://schemas.microsoft.com/office/drawing/2014/main" val="2118397739"/>
                    </a:ext>
                  </a:extLst>
                </a:gridCol>
                <a:gridCol w="492576">
                  <a:extLst>
                    <a:ext uri="{9D8B030D-6E8A-4147-A177-3AD203B41FA5}">
                      <a16:colId xmlns:a16="http://schemas.microsoft.com/office/drawing/2014/main" val="2941743990"/>
                    </a:ext>
                  </a:extLst>
                </a:gridCol>
                <a:gridCol w="492576">
                  <a:extLst>
                    <a:ext uri="{9D8B030D-6E8A-4147-A177-3AD203B41FA5}">
                      <a16:colId xmlns:a16="http://schemas.microsoft.com/office/drawing/2014/main" val="3926012025"/>
                    </a:ext>
                  </a:extLst>
                </a:gridCol>
                <a:gridCol w="492576">
                  <a:extLst>
                    <a:ext uri="{9D8B030D-6E8A-4147-A177-3AD203B41FA5}">
                      <a16:colId xmlns:a16="http://schemas.microsoft.com/office/drawing/2014/main" val="3761946959"/>
                    </a:ext>
                  </a:extLst>
                </a:gridCol>
                <a:gridCol w="492576">
                  <a:extLst>
                    <a:ext uri="{9D8B030D-6E8A-4147-A177-3AD203B41FA5}">
                      <a16:colId xmlns:a16="http://schemas.microsoft.com/office/drawing/2014/main" val="1104131622"/>
                    </a:ext>
                  </a:extLst>
                </a:gridCol>
                <a:gridCol w="492576">
                  <a:extLst>
                    <a:ext uri="{9D8B030D-6E8A-4147-A177-3AD203B41FA5}">
                      <a16:colId xmlns:a16="http://schemas.microsoft.com/office/drawing/2014/main" val="1203265210"/>
                    </a:ext>
                  </a:extLst>
                </a:gridCol>
                <a:gridCol w="492576">
                  <a:extLst>
                    <a:ext uri="{9D8B030D-6E8A-4147-A177-3AD203B41FA5}">
                      <a16:colId xmlns:a16="http://schemas.microsoft.com/office/drawing/2014/main" val="3693182407"/>
                    </a:ext>
                  </a:extLst>
                </a:gridCol>
                <a:gridCol w="492576">
                  <a:extLst>
                    <a:ext uri="{9D8B030D-6E8A-4147-A177-3AD203B41FA5}">
                      <a16:colId xmlns:a16="http://schemas.microsoft.com/office/drawing/2014/main" val="550585718"/>
                    </a:ext>
                  </a:extLst>
                </a:gridCol>
                <a:gridCol w="492576">
                  <a:extLst>
                    <a:ext uri="{9D8B030D-6E8A-4147-A177-3AD203B41FA5}">
                      <a16:colId xmlns:a16="http://schemas.microsoft.com/office/drawing/2014/main" val="11736691"/>
                    </a:ext>
                  </a:extLst>
                </a:gridCol>
                <a:gridCol w="492576">
                  <a:extLst>
                    <a:ext uri="{9D8B030D-6E8A-4147-A177-3AD203B41FA5}">
                      <a16:colId xmlns:a16="http://schemas.microsoft.com/office/drawing/2014/main" val="1496470367"/>
                    </a:ext>
                  </a:extLst>
                </a:gridCol>
                <a:gridCol w="492576">
                  <a:extLst>
                    <a:ext uri="{9D8B030D-6E8A-4147-A177-3AD203B41FA5}">
                      <a16:colId xmlns:a16="http://schemas.microsoft.com/office/drawing/2014/main" val="32186507"/>
                    </a:ext>
                  </a:extLst>
                </a:gridCol>
                <a:gridCol w="492576">
                  <a:extLst>
                    <a:ext uri="{9D8B030D-6E8A-4147-A177-3AD203B41FA5}">
                      <a16:colId xmlns:a16="http://schemas.microsoft.com/office/drawing/2014/main" val="802209770"/>
                    </a:ext>
                  </a:extLst>
                </a:gridCol>
                <a:gridCol w="492576">
                  <a:extLst>
                    <a:ext uri="{9D8B030D-6E8A-4147-A177-3AD203B41FA5}">
                      <a16:colId xmlns:a16="http://schemas.microsoft.com/office/drawing/2014/main" val="3555676128"/>
                    </a:ext>
                  </a:extLst>
                </a:gridCol>
                <a:gridCol w="492576">
                  <a:extLst>
                    <a:ext uri="{9D8B030D-6E8A-4147-A177-3AD203B41FA5}">
                      <a16:colId xmlns:a16="http://schemas.microsoft.com/office/drawing/2014/main" val="1765112383"/>
                    </a:ext>
                  </a:extLst>
                </a:gridCol>
                <a:gridCol w="492576">
                  <a:extLst>
                    <a:ext uri="{9D8B030D-6E8A-4147-A177-3AD203B41FA5}">
                      <a16:colId xmlns:a16="http://schemas.microsoft.com/office/drawing/2014/main" val="2402206908"/>
                    </a:ext>
                  </a:extLst>
                </a:gridCol>
                <a:gridCol w="492576">
                  <a:extLst>
                    <a:ext uri="{9D8B030D-6E8A-4147-A177-3AD203B41FA5}">
                      <a16:colId xmlns:a16="http://schemas.microsoft.com/office/drawing/2014/main" val="2732063902"/>
                    </a:ext>
                  </a:extLst>
                </a:gridCol>
              </a:tblGrid>
              <a:tr h="690880">
                <a:tc>
                  <a:txBody>
                    <a:bodyPr/>
                    <a:lstStyle/>
                    <a:p>
                      <a:r>
                        <a:rPr lang="en-US" altLang="zh-CN" sz="1800" b="0" dirty="0"/>
                        <a:t>18</a:t>
                      </a:r>
                      <a:endParaRPr lang="en-US" sz="1800" b="0" dirty="0"/>
                    </a:p>
                  </a:txBody>
                  <a:tcPr marL="121920" marR="121920" marT="60960" marB="6096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altLang="zh-CN" sz="1800" b="0" dirty="0"/>
                        <a:t>19</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20</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21</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22</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23</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24</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25</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26</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27</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28</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29</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30</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31</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32</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33</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34</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altLang="zh-CN" sz="1800" b="0" dirty="0"/>
                        <a:t>35</a:t>
                      </a:r>
                      <a:endParaRPr lang="en-US" sz="1800" b="0" dirty="0"/>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sz="1800" b="0" dirty="0"/>
                        <a:t>36</a:t>
                      </a:r>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sz="1800" b="0" dirty="0"/>
                        <a:t>37</a:t>
                      </a:r>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sz="1800" b="0" dirty="0"/>
                        <a:t>38</a:t>
                      </a:r>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sz="1800" b="0" dirty="0"/>
                        <a:t>39</a:t>
                      </a:r>
                    </a:p>
                  </a:txBody>
                  <a:tcPr marL="121920" marR="121920" marT="60960" marB="60960">
                    <a:lnT w="12700" cap="flat" cmpd="sng" algn="ctr">
                      <a:solidFill>
                        <a:schemeClr val="tx1"/>
                      </a:solidFill>
                      <a:prstDash val="solid"/>
                      <a:round/>
                      <a:headEnd type="none" w="med" len="med"/>
                      <a:tailEnd type="none" w="med" len="med"/>
                    </a:lnT>
                  </a:tcPr>
                </a:tc>
                <a:tc>
                  <a:txBody>
                    <a:bodyPr/>
                    <a:lstStyle/>
                    <a:p>
                      <a:r>
                        <a:rPr lang="en-US" sz="1800" b="0" dirty="0"/>
                        <a:t>40</a:t>
                      </a:r>
                    </a:p>
                  </a:txBody>
                  <a:tcPr marL="121920" marR="12192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3190256"/>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300" b="0" dirty="0">
                          <a:solidFill>
                            <a:schemeClr val="bg1"/>
                          </a:solidFill>
                          <a:latin typeface="华文细黑"/>
                          <a:ea typeface="华文细黑"/>
                          <a:cs typeface="华文细黑"/>
                        </a:rPr>
                        <a:t>十三五</a:t>
                      </a: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dirty="0"/>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300" b="0" dirty="0">
                          <a:solidFill>
                            <a:schemeClr val="bg1"/>
                          </a:solidFill>
                          <a:latin typeface="华文细黑"/>
                          <a:ea typeface="华文细黑"/>
                          <a:cs typeface="华文细黑"/>
                        </a:rPr>
                        <a:t>十四五</a:t>
                      </a: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300" b="0" dirty="0">
                          <a:solidFill>
                            <a:schemeClr val="bg1"/>
                          </a:solidFill>
                          <a:latin typeface="华文细黑"/>
                          <a:ea typeface="华文细黑"/>
                          <a:cs typeface="华文细黑"/>
                        </a:rPr>
                        <a:t>十五五</a:t>
                      </a: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300" b="0" dirty="0">
                          <a:solidFill>
                            <a:schemeClr val="bg1"/>
                          </a:solidFill>
                          <a:latin typeface="华文细黑"/>
                          <a:ea typeface="华文细黑"/>
                          <a:cs typeface="华文细黑"/>
                        </a:rPr>
                        <a:t>十六五</a:t>
                      </a: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300" b="0" dirty="0">
                          <a:solidFill>
                            <a:schemeClr val="bg1"/>
                          </a:solidFill>
                          <a:latin typeface="华文细黑"/>
                          <a:ea typeface="华文细黑"/>
                          <a:cs typeface="华文细黑"/>
                        </a:rPr>
                        <a:t>十七五</a:t>
                      </a: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latin typeface="华文细黑"/>
                        <a:ea typeface="华文细黑"/>
                        <a:cs typeface="华文细黑"/>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latin typeface="华文细黑"/>
                        <a:ea typeface="华文细黑"/>
                        <a:cs typeface="华文细黑"/>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latin typeface="华文细黑"/>
                        <a:ea typeface="华文细黑"/>
                        <a:cs typeface="华文细黑"/>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latin typeface="华文细黑"/>
                        <a:ea typeface="华文细黑"/>
                        <a:cs typeface="华文细黑"/>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8308056"/>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1649095"/>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6362604"/>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7907741"/>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32293432"/>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8472470"/>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6770919"/>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59177031"/>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09155"/>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86046133"/>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386485"/>
                  </a:ext>
                </a:extLst>
              </a:tr>
              <a:tr h="3251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p>
                  </a:txBody>
                  <a:tcPr marL="121920" marR="121920" marT="60960" marB="609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dirty="0">
                        <a:solidFill>
                          <a:schemeClr val="bg1"/>
                        </a:solidFill>
                        <a:latin typeface="华文细黑"/>
                        <a:ea typeface="华文细黑"/>
                        <a:cs typeface="华文细黑"/>
                      </a:endParaRPr>
                    </a:p>
                  </a:txBody>
                  <a:tcPr marL="121920" marR="121920" marT="60960" marB="609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44587869"/>
                  </a:ext>
                </a:extLst>
              </a:tr>
            </a:tbl>
          </a:graphicData>
        </a:graphic>
      </p:graphicFrame>
      <p:sp>
        <p:nvSpPr>
          <p:cNvPr id="7" name="Rounded Rectangle 2">
            <a:extLst>
              <a:ext uri="{FF2B5EF4-FFF2-40B4-BE49-F238E27FC236}">
                <a16:creationId xmlns:a16="http://schemas.microsoft.com/office/drawing/2014/main" id="{A0DEF9A1-803B-424E-B22D-13693C68DD6A}"/>
              </a:ext>
            </a:extLst>
          </p:cNvPr>
          <p:cNvSpPr/>
          <p:nvPr/>
        </p:nvSpPr>
        <p:spPr>
          <a:xfrm>
            <a:off x="3984567" y="2467361"/>
            <a:ext cx="3806186" cy="428288"/>
          </a:xfrm>
          <a:prstGeom prst="roundRect">
            <a:avLst/>
          </a:prstGeom>
          <a:solidFill>
            <a:schemeClr val="bg1"/>
          </a:solidFill>
          <a:ln w="571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HIAF</a:t>
            </a:r>
          </a:p>
        </p:txBody>
      </p:sp>
      <p:sp>
        <p:nvSpPr>
          <p:cNvPr id="8" name="Rounded Rectangle 7">
            <a:extLst>
              <a:ext uri="{FF2B5EF4-FFF2-40B4-BE49-F238E27FC236}">
                <a16:creationId xmlns:a16="http://schemas.microsoft.com/office/drawing/2014/main" id="{7DF4188A-D815-425D-BE35-9382037D1227}"/>
              </a:ext>
            </a:extLst>
          </p:cNvPr>
          <p:cNvSpPr/>
          <p:nvPr/>
        </p:nvSpPr>
        <p:spPr>
          <a:xfrm>
            <a:off x="6350592" y="2932737"/>
            <a:ext cx="5280576" cy="428288"/>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HIAF</a:t>
            </a:r>
            <a:r>
              <a:rPr lang="en-US" altLang="zh-CN" sz="2133" b="1" dirty="0">
                <a:solidFill>
                  <a:schemeClr val="tx1"/>
                </a:solidFill>
              </a:rPr>
              <a:t>-U</a:t>
            </a:r>
            <a:endParaRPr lang="en-US" sz="2133" b="1" baseline="30000" dirty="0">
              <a:solidFill>
                <a:schemeClr val="tx1"/>
              </a:solidFill>
            </a:endParaRPr>
          </a:p>
        </p:txBody>
      </p:sp>
      <p:sp>
        <p:nvSpPr>
          <p:cNvPr id="9" name="Rounded Rectangle 8">
            <a:extLst>
              <a:ext uri="{FF2B5EF4-FFF2-40B4-BE49-F238E27FC236}">
                <a16:creationId xmlns:a16="http://schemas.microsoft.com/office/drawing/2014/main" id="{0D44251F-8BC2-4063-B0F2-906606AF9943}"/>
              </a:ext>
            </a:extLst>
          </p:cNvPr>
          <p:cNvSpPr/>
          <p:nvPr/>
        </p:nvSpPr>
        <p:spPr>
          <a:xfrm>
            <a:off x="8223429" y="3391635"/>
            <a:ext cx="3407739" cy="428288"/>
          </a:xfrm>
          <a:prstGeom prst="roundRect">
            <a:avLst/>
          </a:prstGeom>
          <a:solidFill>
            <a:schemeClr val="bg1"/>
          </a:solidFill>
          <a:ln w="57150">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EicC</a:t>
            </a:r>
            <a:endParaRPr lang="en-US" sz="2133" b="1" baseline="30000" dirty="0">
              <a:solidFill>
                <a:schemeClr val="tx1"/>
              </a:solidFill>
            </a:endParaRPr>
          </a:p>
        </p:txBody>
      </p:sp>
      <p:sp>
        <p:nvSpPr>
          <p:cNvPr id="10" name="Rounded Rectangle 9">
            <a:extLst>
              <a:ext uri="{FF2B5EF4-FFF2-40B4-BE49-F238E27FC236}">
                <a16:creationId xmlns:a16="http://schemas.microsoft.com/office/drawing/2014/main" id="{E70912C8-67DD-4485-8D1E-9B8544648101}"/>
              </a:ext>
            </a:extLst>
          </p:cNvPr>
          <p:cNvSpPr/>
          <p:nvPr/>
        </p:nvSpPr>
        <p:spPr>
          <a:xfrm>
            <a:off x="5038043" y="4084865"/>
            <a:ext cx="3712816" cy="361539"/>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CEE</a:t>
            </a:r>
            <a:r>
              <a:rPr lang="en-US" altLang="zh-CN" sz="2133" b="1" baseline="30000" dirty="0">
                <a:solidFill>
                  <a:schemeClr val="tx1"/>
                </a:solidFill>
              </a:rPr>
              <a:t>+</a:t>
            </a:r>
            <a:endParaRPr lang="en-US" sz="2133" b="1" baseline="30000" dirty="0">
              <a:solidFill>
                <a:schemeClr val="tx1"/>
              </a:solidFill>
            </a:endParaRPr>
          </a:p>
        </p:txBody>
      </p:sp>
      <p:sp>
        <p:nvSpPr>
          <p:cNvPr id="11" name="Rounded Rectangle 10">
            <a:extLst>
              <a:ext uri="{FF2B5EF4-FFF2-40B4-BE49-F238E27FC236}">
                <a16:creationId xmlns:a16="http://schemas.microsoft.com/office/drawing/2014/main" id="{9516F03A-48A6-4128-8CFC-D20601CB206A}"/>
              </a:ext>
            </a:extLst>
          </p:cNvPr>
          <p:cNvSpPr/>
          <p:nvPr/>
        </p:nvSpPr>
        <p:spPr>
          <a:xfrm>
            <a:off x="5356104" y="4468908"/>
            <a:ext cx="3818964" cy="398627"/>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CHNS</a:t>
            </a:r>
          </a:p>
        </p:txBody>
      </p:sp>
      <p:sp>
        <p:nvSpPr>
          <p:cNvPr id="12" name="Rounded Rectangle 11">
            <a:extLst>
              <a:ext uri="{FF2B5EF4-FFF2-40B4-BE49-F238E27FC236}">
                <a16:creationId xmlns:a16="http://schemas.microsoft.com/office/drawing/2014/main" id="{8FE714DB-1DF1-49CF-9316-996B4297D865}"/>
              </a:ext>
            </a:extLst>
          </p:cNvPr>
          <p:cNvSpPr/>
          <p:nvPr/>
        </p:nvSpPr>
        <p:spPr>
          <a:xfrm>
            <a:off x="3617822" y="3700822"/>
            <a:ext cx="1964685" cy="361539"/>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CEE</a:t>
            </a:r>
            <a:endParaRPr lang="en-US" sz="2133" b="1" baseline="30000" dirty="0">
              <a:solidFill>
                <a:schemeClr val="tx1"/>
              </a:solidFill>
            </a:endParaRPr>
          </a:p>
        </p:txBody>
      </p:sp>
      <p:sp>
        <p:nvSpPr>
          <p:cNvPr id="20" name="Rounded Rectangle 32">
            <a:extLst>
              <a:ext uri="{FF2B5EF4-FFF2-40B4-BE49-F238E27FC236}">
                <a16:creationId xmlns:a16="http://schemas.microsoft.com/office/drawing/2014/main" id="{DDCCD534-F020-42DA-ACCC-D1136A0FE542}"/>
              </a:ext>
            </a:extLst>
          </p:cNvPr>
          <p:cNvSpPr/>
          <p:nvPr/>
        </p:nvSpPr>
        <p:spPr>
          <a:xfrm>
            <a:off x="8218811" y="4915809"/>
            <a:ext cx="3455741" cy="398627"/>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EicC</a:t>
            </a:r>
          </a:p>
        </p:txBody>
      </p:sp>
      <p:sp>
        <p:nvSpPr>
          <p:cNvPr id="22" name="左大括号 21">
            <a:extLst>
              <a:ext uri="{FF2B5EF4-FFF2-40B4-BE49-F238E27FC236}">
                <a16:creationId xmlns:a16="http://schemas.microsoft.com/office/drawing/2014/main" id="{56902123-076D-4CF7-8099-161B9F06AF33}"/>
              </a:ext>
            </a:extLst>
          </p:cNvPr>
          <p:cNvSpPr/>
          <p:nvPr/>
        </p:nvSpPr>
        <p:spPr>
          <a:xfrm>
            <a:off x="1826349" y="2595334"/>
            <a:ext cx="195492" cy="1210938"/>
          </a:xfrm>
          <a:prstGeom prst="leftBrace">
            <a:avLst>
              <a:gd name="adj1" fmla="val 83112"/>
              <a:gd name="adj2" fmla="val 50524"/>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20102182-D2AD-4D4A-99BD-CF084D60F710}"/>
              </a:ext>
            </a:extLst>
          </p:cNvPr>
          <p:cNvSpPr txBox="1"/>
          <p:nvPr/>
        </p:nvSpPr>
        <p:spPr>
          <a:xfrm>
            <a:off x="431284" y="3006698"/>
            <a:ext cx="1430841" cy="369332"/>
          </a:xfrm>
          <a:prstGeom prst="rect">
            <a:avLst/>
          </a:prstGeom>
          <a:noFill/>
        </p:spPr>
        <p:txBody>
          <a:bodyPr wrap="none" rtlCol="0">
            <a:spAutoFit/>
          </a:bodyPr>
          <a:lstStyle/>
          <a:p>
            <a:r>
              <a:rPr lang="en-US" altLang="zh-CN" dirty="0"/>
              <a:t>Accelerator</a:t>
            </a:r>
            <a:endParaRPr lang="zh-CN" altLang="en-US" dirty="0"/>
          </a:p>
        </p:txBody>
      </p:sp>
      <p:sp>
        <p:nvSpPr>
          <p:cNvPr id="24" name="左大括号 23">
            <a:extLst>
              <a:ext uri="{FF2B5EF4-FFF2-40B4-BE49-F238E27FC236}">
                <a16:creationId xmlns:a16="http://schemas.microsoft.com/office/drawing/2014/main" id="{3B0CD8C1-ED3A-4DF6-9B86-0D0F78EFD859}"/>
              </a:ext>
            </a:extLst>
          </p:cNvPr>
          <p:cNvSpPr/>
          <p:nvPr/>
        </p:nvSpPr>
        <p:spPr>
          <a:xfrm>
            <a:off x="1852124" y="3885199"/>
            <a:ext cx="195492" cy="1210938"/>
          </a:xfrm>
          <a:prstGeom prst="leftBrace">
            <a:avLst>
              <a:gd name="adj1" fmla="val 83112"/>
              <a:gd name="adj2" fmla="val 50524"/>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FECA770D-140C-4D0E-8331-36417663A281}"/>
              </a:ext>
            </a:extLst>
          </p:cNvPr>
          <p:cNvSpPr txBox="1"/>
          <p:nvPr/>
        </p:nvSpPr>
        <p:spPr>
          <a:xfrm>
            <a:off x="593507" y="4298889"/>
            <a:ext cx="1106393" cy="369332"/>
          </a:xfrm>
          <a:prstGeom prst="rect">
            <a:avLst/>
          </a:prstGeom>
          <a:noFill/>
        </p:spPr>
        <p:txBody>
          <a:bodyPr wrap="none" rtlCol="0">
            <a:spAutoFit/>
          </a:bodyPr>
          <a:lstStyle/>
          <a:p>
            <a:r>
              <a:rPr lang="en-US" altLang="zh-CN" dirty="0"/>
              <a:t>Detector</a:t>
            </a:r>
            <a:endParaRPr lang="zh-CN" altLang="en-US" dirty="0"/>
          </a:p>
        </p:txBody>
      </p:sp>
      <p:sp>
        <p:nvSpPr>
          <p:cNvPr id="28" name="箭头: 下 27">
            <a:extLst>
              <a:ext uri="{FF2B5EF4-FFF2-40B4-BE49-F238E27FC236}">
                <a16:creationId xmlns:a16="http://schemas.microsoft.com/office/drawing/2014/main" id="{F42D20E2-8C3C-4BD1-B770-0B25762E9A50}"/>
              </a:ext>
            </a:extLst>
          </p:cNvPr>
          <p:cNvSpPr/>
          <p:nvPr/>
        </p:nvSpPr>
        <p:spPr>
          <a:xfrm>
            <a:off x="3446949" y="1028460"/>
            <a:ext cx="170873" cy="4432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5530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1" y="202060"/>
            <a:ext cx="10058400" cy="780894"/>
          </a:xfrm>
        </p:spPr>
        <p:txBody>
          <a:bodyPr>
            <a:normAutofit fontScale="90000"/>
          </a:bodyPr>
          <a:lstStyle/>
          <a:p>
            <a:r>
              <a:rPr lang="en-US" b="1" dirty="0"/>
              <a:t>Lepton-Nucleon Scatterings</a:t>
            </a:r>
          </a:p>
        </p:txBody>
      </p:sp>
      <p:sp>
        <p:nvSpPr>
          <p:cNvPr id="4" name="Slide Number Placeholder 3"/>
          <p:cNvSpPr>
            <a:spLocks noGrp="1"/>
          </p:cNvSpPr>
          <p:nvPr>
            <p:ph type="sldNum" sz="quarter" idx="12"/>
          </p:nvPr>
        </p:nvSpPr>
        <p:spPr/>
        <p:txBody>
          <a:bodyPr/>
          <a:lstStyle/>
          <a:p>
            <a:fld id="{6B6F415A-146C-4031-B7DF-DA5827ED46CC}" type="slidenum">
              <a:rPr lang="en-US" smtClean="0"/>
              <a:t>22</a:t>
            </a:fld>
            <a:endParaRPr lang="en-US"/>
          </a:p>
        </p:txBody>
      </p:sp>
      <p:pic>
        <p:nvPicPr>
          <p:cNvPr id="5" name="Picture 5" descr="d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28" y="1031913"/>
            <a:ext cx="4776873" cy="3693996"/>
          </a:xfrm>
          <a:prstGeom prst="rect">
            <a:avLst/>
          </a:prstGeom>
          <a:noFill/>
          <a:ln w="4762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kin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5966" y="1311779"/>
            <a:ext cx="2500943" cy="344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2594181" y="1047712"/>
            <a:ext cx="6848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fr-FR" sz="3200" b="1" dirty="0">
                <a:latin typeface="Arial" panose="020B0604020202020204" pitchFamily="34" charset="0"/>
              </a:rPr>
              <a:t>[1]</a:t>
            </a:r>
          </a:p>
        </p:txBody>
      </p:sp>
      <p:sp>
        <p:nvSpPr>
          <p:cNvPr id="8" name="Text Box 10"/>
          <p:cNvSpPr txBox="1">
            <a:spLocks noChangeArrowheads="1"/>
          </p:cNvSpPr>
          <p:nvPr/>
        </p:nvSpPr>
        <p:spPr bwMode="auto">
          <a:xfrm>
            <a:off x="2180317" y="4002498"/>
            <a:ext cx="6848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fr-FR" sz="3200" b="1" dirty="0">
                <a:solidFill>
                  <a:srgbClr val="FF0000"/>
                </a:solidFill>
                <a:latin typeface="Arial" panose="020B0604020202020204" pitchFamily="34" charset="0"/>
              </a:rPr>
              <a:t>[2]</a:t>
            </a:r>
          </a:p>
        </p:txBody>
      </p:sp>
      <p:sp>
        <p:nvSpPr>
          <p:cNvPr id="9" name="Text Box 6"/>
          <p:cNvSpPr txBox="1">
            <a:spLocks noChangeArrowheads="1"/>
          </p:cNvSpPr>
          <p:nvPr/>
        </p:nvSpPr>
        <p:spPr bwMode="auto">
          <a:xfrm>
            <a:off x="3998616" y="3349923"/>
            <a:ext cx="6848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fr-FR" sz="3200" b="1" dirty="0">
                <a:solidFill>
                  <a:srgbClr val="008000"/>
                </a:solidFill>
                <a:latin typeface="Arial" panose="020B0604020202020204" pitchFamily="34" charset="0"/>
              </a:rPr>
              <a:t>[3]</a:t>
            </a:r>
          </a:p>
        </p:txBody>
      </p:sp>
      <p:grpSp>
        <p:nvGrpSpPr>
          <p:cNvPr id="10" name="Group 11"/>
          <p:cNvGrpSpPr>
            <a:grpSpLocks/>
          </p:cNvGrpSpPr>
          <p:nvPr/>
        </p:nvGrpSpPr>
        <p:grpSpPr bwMode="auto">
          <a:xfrm>
            <a:off x="74695" y="4789910"/>
            <a:ext cx="11514139" cy="1449390"/>
            <a:chOff x="-303" y="3052"/>
            <a:chExt cx="7253" cy="913"/>
          </a:xfrm>
          <a:solidFill>
            <a:schemeClr val="accent4">
              <a:lumMod val="20000"/>
              <a:lumOff val="80000"/>
            </a:schemeClr>
          </a:solidFill>
        </p:grpSpPr>
        <p:sp>
          <p:nvSpPr>
            <p:cNvPr id="11" name="Text Box 12"/>
            <p:cNvSpPr txBox="1">
              <a:spLocks noChangeArrowheads="1"/>
            </p:cNvSpPr>
            <p:nvPr/>
          </p:nvSpPr>
          <p:spPr bwMode="auto">
            <a:xfrm>
              <a:off x="-303" y="3052"/>
              <a:ext cx="5255" cy="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1125" indent="-111125">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eaLnBrk="1" hangingPunct="1">
                <a:lnSpc>
                  <a:spcPct val="105000"/>
                </a:lnSpc>
              </a:pPr>
              <a:r>
                <a:rPr lang="en-US" altLang="fr-FR" sz="2800" b="1" dirty="0">
                  <a:solidFill>
                    <a:srgbClr val="000000"/>
                  </a:solidFill>
                  <a:latin typeface="Arial" panose="020B0604020202020204" pitchFamily="34" charset="0"/>
                </a:rPr>
                <a:t>Observe scattered electron/muon          </a:t>
              </a:r>
              <a:r>
                <a:rPr lang="en-US" altLang="fr-FR" b="1" dirty="0">
                  <a:solidFill>
                    <a:srgbClr val="000000"/>
                  </a:solidFill>
                  <a:latin typeface="Arial" panose="020B0604020202020204" pitchFamily="34" charset="0"/>
                </a:rPr>
                <a:t>[1]</a:t>
              </a:r>
            </a:p>
            <a:p>
              <a:pPr marL="0" indent="0" eaLnBrk="1" hangingPunct="1">
                <a:lnSpc>
                  <a:spcPct val="105000"/>
                </a:lnSpc>
              </a:pPr>
              <a:r>
                <a:rPr lang="en-US" altLang="fr-FR" sz="2800" b="1" dirty="0">
                  <a:solidFill>
                    <a:srgbClr val="FF0000"/>
                  </a:solidFill>
                  <a:latin typeface="Arial" panose="020B0604020202020204" pitchFamily="34" charset="0"/>
                </a:rPr>
                <a:t>Observe current jet/hadron                     </a:t>
              </a:r>
              <a:r>
                <a:rPr lang="en-US" altLang="fr-FR" b="1" dirty="0">
                  <a:latin typeface="Arial" panose="020B0604020202020204" pitchFamily="34" charset="0"/>
                </a:rPr>
                <a:t>[1]+</a:t>
              </a:r>
              <a:r>
                <a:rPr lang="en-US" altLang="fr-FR" b="1" dirty="0">
                  <a:solidFill>
                    <a:srgbClr val="FF0000"/>
                  </a:solidFill>
                  <a:latin typeface="Arial" panose="020B0604020202020204" pitchFamily="34" charset="0"/>
                </a:rPr>
                <a:t>[2]</a:t>
              </a:r>
            </a:p>
            <a:p>
              <a:pPr marL="0" indent="0" eaLnBrk="1" hangingPunct="1">
                <a:lnSpc>
                  <a:spcPct val="105000"/>
                </a:lnSpc>
              </a:pPr>
              <a:r>
                <a:rPr lang="en-US" altLang="fr-FR" sz="2800" b="1" dirty="0">
                  <a:solidFill>
                    <a:srgbClr val="008000"/>
                  </a:solidFill>
                  <a:latin typeface="Arial" panose="020B0604020202020204" pitchFamily="34" charset="0"/>
                </a:rPr>
                <a:t>Observe remnant jet/hadron as well      </a:t>
              </a:r>
              <a:r>
                <a:rPr lang="en-US" altLang="fr-FR" b="1" dirty="0">
                  <a:latin typeface="Arial" panose="020B0604020202020204" pitchFamily="34" charset="0"/>
                </a:rPr>
                <a:t>[1]+</a:t>
              </a:r>
              <a:r>
                <a:rPr lang="en-US" altLang="fr-FR" b="1" dirty="0">
                  <a:solidFill>
                    <a:srgbClr val="FF0000"/>
                  </a:solidFill>
                  <a:latin typeface="Arial" panose="020B0604020202020204" pitchFamily="34" charset="0"/>
                </a:rPr>
                <a:t>[2]</a:t>
              </a:r>
              <a:r>
                <a:rPr lang="en-US" altLang="fr-FR" b="1" dirty="0">
                  <a:latin typeface="Arial" panose="020B0604020202020204" pitchFamily="34" charset="0"/>
                </a:rPr>
                <a:t>+</a:t>
              </a:r>
              <a:r>
                <a:rPr lang="en-US" altLang="fr-FR" b="1" dirty="0">
                  <a:solidFill>
                    <a:srgbClr val="008000"/>
                  </a:solidFill>
                  <a:latin typeface="Arial" panose="020B0604020202020204" pitchFamily="34" charset="0"/>
                </a:rPr>
                <a:t>[3]</a:t>
              </a:r>
              <a:endParaRPr lang="en-US" altLang="fr-FR" b="1" dirty="0">
                <a:solidFill>
                  <a:srgbClr val="008000"/>
                </a:solidFill>
                <a:latin typeface="Lucida Sans Unicode" panose="020B0602030504020204" pitchFamily="34" charset="0"/>
              </a:endParaRPr>
            </a:p>
          </p:txBody>
        </p:sp>
        <p:sp>
          <p:nvSpPr>
            <p:cNvPr id="12" name="Text Box 13"/>
            <p:cNvSpPr txBox="1">
              <a:spLocks noChangeArrowheads="1"/>
            </p:cNvSpPr>
            <p:nvPr/>
          </p:nvSpPr>
          <p:spPr bwMode="auto">
            <a:xfrm>
              <a:off x="4907" y="3054"/>
              <a:ext cx="2043" cy="9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fr-FR" sz="2800" b="1" dirty="0">
                  <a:latin typeface="Lucida Sans Unicode" panose="020B0602030504020204" pitchFamily="34" charset="0"/>
                  <a:sym typeface="Wingdings" panose="05000000000000000000" pitchFamily="2" charset="2"/>
                </a:rPr>
                <a:t> </a:t>
              </a:r>
              <a:r>
                <a:rPr lang="en-US" altLang="fr-FR" sz="2800" b="1" dirty="0">
                  <a:latin typeface="Arial" panose="020B0604020202020204" pitchFamily="34" charset="0"/>
                </a:rPr>
                <a:t>inclusive</a:t>
              </a:r>
              <a:r>
                <a:rPr lang="en-US" altLang="fr-FR" sz="3200" b="1" dirty="0">
                  <a:latin typeface="Arial" panose="020B0604020202020204" pitchFamily="34" charset="0"/>
                </a:rPr>
                <a:t> </a:t>
              </a:r>
              <a:endParaRPr lang="en-US" altLang="fr-FR" sz="2800" b="1" dirty="0">
                <a:solidFill>
                  <a:srgbClr val="000000"/>
                </a:solidFill>
                <a:latin typeface="Arial" panose="020B0604020202020204" pitchFamily="34" charset="0"/>
              </a:endParaRPr>
            </a:p>
            <a:p>
              <a:pPr eaLnBrk="1" hangingPunct="1"/>
              <a:r>
                <a:rPr lang="en-US" altLang="fr-FR" sz="2800" b="1" dirty="0">
                  <a:solidFill>
                    <a:srgbClr val="FF0000"/>
                  </a:solidFill>
                  <a:latin typeface="Lucida Sans Unicode" panose="020B0602030504020204" pitchFamily="34" charset="0"/>
                  <a:sym typeface="Wingdings" panose="05000000000000000000" pitchFamily="2" charset="2"/>
                </a:rPr>
                <a:t> </a:t>
              </a:r>
              <a:r>
                <a:rPr lang="en-US" altLang="fr-FR" sz="2800" b="1" dirty="0">
                  <a:solidFill>
                    <a:srgbClr val="FF0000"/>
                  </a:solidFill>
                  <a:latin typeface="Arial" panose="020B0604020202020204" pitchFamily="34" charset="0"/>
                </a:rPr>
                <a:t>semi-inclusive</a:t>
              </a:r>
              <a:r>
                <a:rPr lang="en-US" altLang="fr-FR" sz="2800" b="1" dirty="0">
                  <a:solidFill>
                    <a:srgbClr val="FF0000"/>
                  </a:solidFill>
                  <a:latin typeface="Lucida Sans Unicode" panose="020B0602030504020204" pitchFamily="34" charset="0"/>
                </a:rPr>
                <a:t> </a:t>
              </a:r>
              <a:endParaRPr lang="en-US" altLang="fr-FR" sz="2800" b="1" dirty="0">
                <a:solidFill>
                  <a:srgbClr val="FF0000"/>
                </a:solidFill>
                <a:latin typeface="Arial" panose="020B0604020202020204" pitchFamily="34" charset="0"/>
              </a:endParaRPr>
            </a:p>
            <a:p>
              <a:pPr eaLnBrk="1" hangingPunct="1"/>
              <a:r>
                <a:rPr lang="en-US" altLang="fr-FR" sz="2800" b="1" dirty="0">
                  <a:solidFill>
                    <a:srgbClr val="008000"/>
                  </a:solidFill>
                  <a:latin typeface="Lucida Sans Unicode" panose="020B0602030504020204" pitchFamily="34" charset="0"/>
                  <a:sym typeface="Wingdings" panose="05000000000000000000" pitchFamily="2" charset="2"/>
                </a:rPr>
                <a:t> </a:t>
              </a:r>
              <a:r>
                <a:rPr lang="en-US" altLang="fr-FR" sz="2800" b="1" dirty="0">
                  <a:solidFill>
                    <a:srgbClr val="008000"/>
                  </a:solidFill>
                  <a:latin typeface="Arial" panose="020B0604020202020204" pitchFamily="34" charset="0"/>
                </a:rPr>
                <a:t>exclusive</a:t>
              </a:r>
              <a:r>
                <a:rPr lang="en-US" altLang="fr-FR" sz="2800" b="1" dirty="0">
                  <a:latin typeface="Arial" panose="020B0604020202020204" pitchFamily="34" charset="0"/>
                </a:rPr>
                <a:t> </a:t>
              </a:r>
            </a:p>
          </p:txBody>
        </p:sp>
      </p:grpSp>
      <p:sp>
        <p:nvSpPr>
          <p:cNvPr id="13" name="文本框 34"/>
          <p:cNvSpPr txBox="1"/>
          <p:nvPr/>
        </p:nvSpPr>
        <p:spPr>
          <a:xfrm>
            <a:off x="7267201" y="1383718"/>
            <a:ext cx="4820946" cy="3139321"/>
          </a:xfrm>
          <a:prstGeom prst="rect">
            <a:avLst/>
          </a:prstGeom>
          <a:solidFill>
            <a:schemeClr val="accent4">
              <a:lumMod val="20000"/>
              <a:lumOff val="80000"/>
            </a:schemeClr>
          </a:solidFill>
        </p:spPr>
        <p:txBody>
          <a:bodyPr wrap="square">
            <a:spAutoFit/>
          </a:bodyPr>
          <a:lstStyle>
            <a:lvl1pPr marL="285750" indent="-285750">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buFont typeface="Wingdings" panose="05000000000000000000" pitchFamily="2" charset="2"/>
              <a:buChar char="l"/>
            </a:pPr>
            <a:r>
              <a:rPr lang="en-US" altLang="zh-CN" sz="2000" dirty="0"/>
              <a:t>QED probe is clean</a:t>
            </a:r>
          </a:p>
          <a:p>
            <a:pPr>
              <a:buFont typeface="Wingdings" panose="05000000000000000000" pitchFamily="2" charset="2"/>
              <a:buChar char="l"/>
            </a:pPr>
            <a:endParaRPr lang="en-US" altLang="zh-CN" sz="2000" dirty="0"/>
          </a:p>
          <a:p>
            <a:pPr>
              <a:buFont typeface="Wingdings" panose="05000000000000000000" pitchFamily="2" charset="2"/>
              <a:buChar char="l"/>
            </a:pPr>
            <a:r>
              <a:rPr lang="en-US" altLang="zh-CN" sz="2000" dirty="0"/>
              <a:t>α</a:t>
            </a:r>
            <a:r>
              <a:rPr lang="en-US" altLang="zh-CN" sz="2000" baseline="-25000" dirty="0"/>
              <a:t>EM</a:t>
            </a:r>
            <a:r>
              <a:rPr lang="en-US" altLang="zh-CN" sz="2000" dirty="0"/>
              <a:t> ~1/137 with broad Q coverage</a:t>
            </a:r>
          </a:p>
          <a:p>
            <a:pPr>
              <a:buFont typeface="Wingdings" panose="05000000000000000000" pitchFamily="2" charset="2"/>
              <a:buChar char="l"/>
            </a:pPr>
            <a:endParaRPr lang="en-US" altLang="zh-CN" sz="2000" dirty="0"/>
          </a:p>
          <a:p>
            <a:pPr>
              <a:buFont typeface="Wingdings" panose="05000000000000000000" pitchFamily="2" charset="2"/>
              <a:buChar char="l"/>
            </a:pPr>
            <a:r>
              <a:rPr lang="en-US" altLang="zh-CN" sz="2000" dirty="0"/>
              <a:t>One-photon exchange approximation: </a:t>
            </a:r>
          </a:p>
          <a:p>
            <a:r>
              <a:rPr lang="en-US" altLang="zh-CN" sz="2000" dirty="0"/>
              <a:t>	~1% accuracy</a:t>
            </a:r>
          </a:p>
          <a:p>
            <a:pPr>
              <a:buFont typeface="Wingdings" panose="05000000000000000000" pitchFamily="2" charset="2"/>
              <a:buChar char="l"/>
            </a:pPr>
            <a:endParaRPr lang="en-US" altLang="zh-CN" sz="2000" dirty="0"/>
          </a:p>
          <a:p>
            <a:pPr>
              <a:buFont typeface="Wingdings" panose="05000000000000000000" pitchFamily="2" charset="2"/>
              <a:buChar char="l"/>
            </a:pPr>
            <a:r>
              <a:rPr lang="en-US" altLang="zh-CN" sz="2000" dirty="0"/>
              <a:t>Detection scale is determined by Q</a:t>
            </a:r>
            <a:r>
              <a:rPr lang="en-US" altLang="zh-CN" sz="2000" baseline="30000" dirty="0"/>
              <a:t>2</a:t>
            </a:r>
            <a:r>
              <a:rPr lang="en-US" altLang="zh-CN" sz="2000" dirty="0"/>
              <a:t>: </a:t>
            </a:r>
          </a:p>
          <a:p>
            <a:r>
              <a:rPr lang="en-US" altLang="zh-CN" sz="2000" dirty="0"/>
              <a:t>	200 MeV ~ 1fm</a:t>
            </a:r>
          </a:p>
          <a:p>
            <a:r>
              <a:rPr lang="en-US" altLang="zh-CN" dirty="0"/>
              <a:t> </a:t>
            </a:r>
            <a:endParaRPr lang="zh-CN" altLang="en-US" dirty="0"/>
          </a:p>
        </p:txBody>
      </p:sp>
      <p:sp>
        <p:nvSpPr>
          <p:cNvPr id="3" name="TextBox 2"/>
          <p:cNvSpPr txBox="1"/>
          <p:nvPr/>
        </p:nvSpPr>
        <p:spPr>
          <a:xfrm>
            <a:off x="5199061" y="833372"/>
            <a:ext cx="6471259" cy="461665"/>
          </a:xfrm>
          <a:prstGeom prst="rect">
            <a:avLst/>
          </a:prstGeom>
          <a:noFill/>
        </p:spPr>
        <p:txBody>
          <a:bodyPr wrap="none" rtlCol="0">
            <a:spAutoFit/>
          </a:bodyPr>
          <a:lstStyle/>
          <a:p>
            <a:r>
              <a:rPr lang="en-US" sz="2400" dirty="0">
                <a:solidFill>
                  <a:srgbClr val="C00000"/>
                </a:solidFill>
              </a:rPr>
              <a:t>QED tool to study QCD nature of the nucleon</a:t>
            </a:r>
          </a:p>
        </p:txBody>
      </p:sp>
    </p:spTree>
    <p:extLst>
      <p:ext uri="{BB962C8B-B14F-4D97-AF65-F5344CB8AC3E}">
        <p14:creationId xmlns:p14="http://schemas.microsoft.com/office/powerpoint/2010/main" val="1163961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7DF648D0-197B-444C-9D43-9D7FDA9CE283}"/>
              </a:ext>
            </a:extLst>
          </p:cNvPr>
          <p:cNvSpPr/>
          <p:nvPr/>
        </p:nvSpPr>
        <p:spPr>
          <a:xfrm>
            <a:off x="146576" y="268941"/>
            <a:ext cx="11845127" cy="5892373"/>
          </a:xfrm>
          <a:prstGeom prst="roundRect">
            <a:avLst>
              <a:gd name="adj" fmla="val 3535"/>
            </a:avLst>
          </a:prstGeom>
          <a:solidFill>
            <a:srgbClr val="0A0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224DFB52-63EE-423F-96C1-45EB85A1C599}"/>
              </a:ext>
            </a:extLst>
          </p:cNvPr>
          <p:cNvSpPr>
            <a:spLocks noGrp="1"/>
          </p:cNvSpPr>
          <p:nvPr>
            <p:ph type="title"/>
          </p:nvPr>
        </p:nvSpPr>
        <p:spPr>
          <a:xfrm>
            <a:off x="470351" y="308897"/>
            <a:ext cx="11251297" cy="1146032"/>
          </a:xfrm>
        </p:spPr>
        <p:txBody>
          <a:bodyPr>
            <a:normAutofit fontScale="90000"/>
          </a:bodyPr>
          <a:lstStyle/>
          <a:p>
            <a:r>
              <a:rPr lang="en-US" altLang="zh-CN" sz="4000" b="1" i="1" dirty="0">
                <a:solidFill>
                  <a:srgbClr val="FFC000"/>
                </a:solidFill>
              </a:rPr>
              <a:t>Do we understand the building blocks of our visible world?</a:t>
            </a:r>
            <a:endParaRPr lang="zh-CN" altLang="en-US" sz="4000" b="1" i="1" dirty="0">
              <a:solidFill>
                <a:srgbClr val="FFC000"/>
              </a:solidFill>
            </a:endParaRPr>
          </a:p>
        </p:txBody>
      </p:sp>
      <p:sp>
        <p:nvSpPr>
          <p:cNvPr id="4" name="灯片编号占位符 3">
            <a:extLst>
              <a:ext uri="{FF2B5EF4-FFF2-40B4-BE49-F238E27FC236}">
                <a16:creationId xmlns:a16="http://schemas.microsoft.com/office/drawing/2014/main" id="{0DE0B528-FEE7-4C5E-9990-7CBA69351C24}"/>
              </a:ext>
            </a:extLst>
          </p:cNvPr>
          <p:cNvSpPr>
            <a:spLocks noGrp="1"/>
          </p:cNvSpPr>
          <p:nvPr>
            <p:ph type="sldNum" sz="quarter" idx="12"/>
          </p:nvPr>
        </p:nvSpPr>
        <p:spPr/>
        <p:txBody>
          <a:bodyPr/>
          <a:lstStyle/>
          <a:p>
            <a:fld id="{6B6F415A-146C-4031-B7DF-DA5827ED46CC}" type="slidenum">
              <a:rPr lang="en-US" smtClean="0"/>
              <a:t>23</a:t>
            </a:fld>
            <a:endParaRPr lang="en-US"/>
          </a:p>
        </p:txBody>
      </p:sp>
      <p:pic>
        <p:nvPicPr>
          <p:cNvPr id="5" name="图片 4">
            <a:extLst>
              <a:ext uri="{FF2B5EF4-FFF2-40B4-BE49-F238E27FC236}">
                <a16:creationId xmlns:a16="http://schemas.microsoft.com/office/drawing/2014/main" id="{94239707-8A80-49F7-8923-8A0B1BC4EF0D}"/>
              </a:ext>
            </a:extLst>
          </p:cNvPr>
          <p:cNvPicPr>
            <a:picLocks noChangeAspect="1"/>
          </p:cNvPicPr>
          <p:nvPr/>
        </p:nvPicPr>
        <p:blipFill>
          <a:blip r:embed="rId2"/>
          <a:stretch>
            <a:fillRect/>
          </a:stretch>
        </p:blipFill>
        <p:spPr>
          <a:xfrm>
            <a:off x="81997" y="1275725"/>
            <a:ext cx="12028006" cy="3363428"/>
          </a:xfrm>
          <a:prstGeom prst="rect">
            <a:avLst/>
          </a:prstGeom>
          <a:effectLst>
            <a:softEdge rad="355600"/>
          </a:effectLst>
        </p:spPr>
      </p:pic>
      <p:sp>
        <p:nvSpPr>
          <p:cNvPr id="7" name="文本框 6">
            <a:extLst>
              <a:ext uri="{FF2B5EF4-FFF2-40B4-BE49-F238E27FC236}">
                <a16:creationId xmlns:a16="http://schemas.microsoft.com/office/drawing/2014/main" id="{F47F6FB7-20A4-4AF6-8DF5-2418EA272AE1}"/>
              </a:ext>
            </a:extLst>
          </p:cNvPr>
          <p:cNvSpPr txBox="1"/>
          <p:nvPr/>
        </p:nvSpPr>
        <p:spPr>
          <a:xfrm>
            <a:off x="10728350" y="1409937"/>
            <a:ext cx="909416" cy="369332"/>
          </a:xfrm>
          <a:prstGeom prst="rect">
            <a:avLst/>
          </a:prstGeom>
          <a:noFill/>
        </p:spPr>
        <p:txBody>
          <a:bodyPr wrap="none" rtlCol="0">
            <a:spAutoFit/>
          </a:bodyPr>
          <a:lstStyle/>
          <a:p>
            <a:r>
              <a:rPr lang="en-US" altLang="zh-CN" dirty="0">
                <a:solidFill>
                  <a:schemeClr val="bg1"/>
                </a:solidFill>
              </a:rPr>
              <a:t>quarks</a:t>
            </a:r>
            <a:endParaRPr lang="zh-CN" altLang="en-US" dirty="0">
              <a:solidFill>
                <a:schemeClr val="bg1"/>
              </a:solidFill>
            </a:endParaRPr>
          </a:p>
        </p:txBody>
      </p:sp>
      <p:sp>
        <p:nvSpPr>
          <p:cNvPr id="8" name="文本框 7">
            <a:extLst>
              <a:ext uri="{FF2B5EF4-FFF2-40B4-BE49-F238E27FC236}">
                <a16:creationId xmlns:a16="http://schemas.microsoft.com/office/drawing/2014/main" id="{CA1AE686-706D-47C9-9F7A-3E83E46D80FD}"/>
              </a:ext>
            </a:extLst>
          </p:cNvPr>
          <p:cNvSpPr txBox="1"/>
          <p:nvPr/>
        </p:nvSpPr>
        <p:spPr>
          <a:xfrm>
            <a:off x="10703849" y="4481282"/>
            <a:ext cx="898003" cy="369332"/>
          </a:xfrm>
          <a:prstGeom prst="rect">
            <a:avLst/>
          </a:prstGeom>
          <a:noFill/>
        </p:spPr>
        <p:txBody>
          <a:bodyPr wrap="none" rtlCol="0">
            <a:spAutoFit/>
          </a:bodyPr>
          <a:lstStyle/>
          <a:p>
            <a:r>
              <a:rPr lang="en-US" altLang="zh-CN" dirty="0">
                <a:solidFill>
                  <a:schemeClr val="bg1"/>
                </a:solidFill>
              </a:rPr>
              <a:t>gluons</a:t>
            </a:r>
            <a:endParaRPr lang="zh-CN" altLang="en-US" dirty="0">
              <a:solidFill>
                <a:schemeClr val="bg1"/>
              </a:solidFill>
            </a:endParaRPr>
          </a:p>
        </p:txBody>
      </p:sp>
      <p:sp>
        <p:nvSpPr>
          <p:cNvPr id="9" name="文本框 8">
            <a:extLst>
              <a:ext uri="{FF2B5EF4-FFF2-40B4-BE49-F238E27FC236}">
                <a16:creationId xmlns:a16="http://schemas.microsoft.com/office/drawing/2014/main" id="{4D7047D0-1E2A-4D13-88E5-68A93D854159}"/>
              </a:ext>
            </a:extLst>
          </p:cNvPr>
          <p:cNvSpPr txBox="1"/>
          <p:nvPr/>
        </p:nvSpPr>
        <p:spPr>
          <a:xfrm>
            <a:off x="8095517" y="4552163"/>
            <a:ext cx="1032014" cy="369332"/>
          </a:xfrm>
          <a:prstGeom prst="rect">
            <a:avLst/>
          </a:prstGeom>
          <a:noFill/>
        </p:spPr>
        <p:txBody>
          <a:bodyPr wrap="none" rtlCol="0">
            <a:spAutoFit/>
          </a:bodyPr>
          <a:lstStyle/>
          <a:p>
            <a:r>
              <a:rPr lang="en-US" altLang="zh-CN" dirty="0">
                <a:solidFill>
                  <a:schemeClr val="bg1"/>
                </a:solidFill>
              </a:rPr>
              <a:t>nucleon</a:t>
            </a:r>
            <a:endParaRPr lang="zh-CN" altLang="en-US" dirty="0">
              <a:solidFill>
                <a:schemeClr val="bg1"/>
              </a:solidFill>
            </a:endParaRPr>
          </a:p>
        </p:txBody>
      </p:sp>
      <p:sp>
        <p:nvSpPr>
          <p:cNvPr id="10" name="文本框 9">
            <a:extLst>
              <a:ext uri="{FF2B5EF4-FFF2-40B4-BE49-F238E27FC236}">
                <a16:creationId xmlns:a16="http://schemas.microsoft.com/office/drawing/2014/main" id="{B5EDE508-9C5C-462C-9BB1-CB4E8597A4DD}"/>
              </a:ext>
            </a:extLst>
          </p:cNvPr>
          <p:cNvSpPr txBox="1"/>
          <p:nvPr/>
        </p:nvSpPr>
        <p:spPr>
          <a:xfrm>
            <a:off x="3379909" y="4581273"/>
            <a:ext cx="708848" cy="369332"/>
          </a:xfrm>
          <a:prstGeom prst="rect">
            <a:avLst/>
          </a:prstGeom>
          <a:noFill/>
        </p:spPr>
        <p:txBody>
          <a:bodyPr wrap="none" rtlCol="0">
            <a:spAutoFit/>
          </a:bodyPr>
          <a:lstStyle/>
          <a:p>
            <a:r>
              <a:rPr lang="en-US" altLang="zh-CN" dirty="0">
                <a:solidFill>
                  <a:schemeClr val="bg1"/>
                </a:solidFill>
              </a:rPr>
              <a:t>atom</a:t>
            </a:r>
            <a:endParaRPr lang="zh-CN" altLang="en-US" dirty="0">
              <a:solidFill>
                <a:schemeClr val="bg1"/>
              </a:solidFill>
            </a:endParaRPr>
          </a:p>
        </p:txBody>
      </p:sp>
      <p:sp>
        <p:nvSpPr>
          <p:cNvPr id="11" name="文本框 10">
            <a:extLst>
              <a:ext uri="{FF2B5EF4-FFF2-40B4-BE49-F238E27FC236}">
                <a16:creationId xmlns:a16="http://schemas.microsoft.com/office/drawing/2014/main" id="{6942DE3D-D80C-4892-B1F1-6B9B8FDB73E3}"/>
              </a:ext>
            </a:extLst>
          </p:cNvPr>
          <p:cNvSpPr txBox="1"/>
          <p:nvPr/>
        </p:nvSpPr>
        <p:spPr>
          <a:xfrm>
            <a:off x="5595222" y="4585958"/>
            <a:ext cx="1001556" cy="369332"/>
          </a:xfrm>
          <a:prstGeom prst="rect">
            <a:avLst/>
          </a:prstGeom>
          <a:noFill/>
        </p:spPr>
        <p:txBody>
          <a:bodyPr wrap="none" rtlCol="0">
            <a:spAutoFit/>
          </a:bodyPr>
          <a:lstStyle/>
          <a:p>
            <a:r>
              <a:rPr lang="en-US" altLang="zh-CN" dirty="0">
                <a:solidFill>
                  <a:schemeClr val="bg1"/>
                </a:solidFill>
              </a:rPr>
              <a:t>nucleus</a:t>
            </a:r>
            <a:endParaRPr lang="zh-CN" altLang="en-US" dirty="0">
              <a:solidFill>
                <a:schemeClr val="bg1"/>
              </a:solidFill>
            </a:endParaRPr>
          </a:p>
        </p:txBody>
      </p:sp>
      <p:sp>
        <p:nvSpPr>
          <p:cNvPr id="12" name="文本框 11">
            <a:extLst>
              <a:ext uri="{FF2B5EF4-FFF2-40B4-BE49-F238E27FC236}">
                <a16:creationId xmlns:a16="http://schemas.microsoft.com/office/drawing/2014/main" id="{4D29531B-85C3-4A10-95F1-37EE54E17499}"/>
              </a:ext>
            </a:extLst>
          </p:cNvPr>
          <p:cNvSpPr txBox="1"/>
          <p:nvPr/>
        </p:nvSpPr>
        <p:spPr>
          <a:xfrm>
            <a:off x="394997" y="5144316"/>
            <a:ext cx="11402003" cy="923330"/>
          </a:xfrm>
          <a:prstGeom prst="rect">
            <a:avLst/>
          </a:prstGeom>
          <a:noFill/>
        </p:spPr>
        <p:txBody>
          <a:bodyPr wrap="square" rtlCol="0">
            <a:spAutoFit/>
          </a:bodyPr>
          <a:lstStyle/>
          <a:p>
            <a:r>
              <a:rPr lang="en-US" altLang="zh-CN" dirty="0">
                <a:solidFill>
                  <a:srgbClr val="FFC000"/>
                </a:solidFill>
              </a:rPr>
              <a:t>Open questions:</a:t>
            </a:r>
          </a:p>
          <a:p>
            <a:r>
              <a:rPr lang="en-US" altLang="zh-CN" dirty="0">
                <a:solidFill>
                  <a:srgbClr val="FFC000"/>
                </a:solidFill>
                <a:sym typeface="Wingdings" panose="05000000000000000000" pitchFamily="2" charset="2"/>
              </a:rPr>
              <a:t>	</a:t>
            </a:r>
            <a:r>
              <a:rPr lang="en-US" altLang="zh-CN" dirty="0">
                <a:solidFill>
                  <a:srgbClr val="FFC000"/>
                </a:solidFill>
              </a:rPr>
              <a:t>How do</a:t>
            </a:r>
            <a:r>
              <a:rPr lang="zh-CN" altLang="en-US">
                <a:solidFill>
                  <a:srgbClr val="FFC000"/>
                </a:solidFill>
              </a:rPr>
              <a:t> </a:t>
            </a:r>
            <a:r>
              <a:rPr lang="en-US" altLang="zh-CN">
                <a:solidFill>
                  <a:srgbClr val="FFC000"/>
                </a:solidFill>
              </a:rPr>
              <a:t>quarks </a:t>
            </a:r>
            <a:r>
              <a:rPr lang="en-US" altLang="zh-CN" dirty="0">
                <a:solidFill>
                  <a:srgbClr val="FFC000"/>
                </a:solidFill>
              </a:rPr>
              <a:t>+ gluons as well as their interactions make up a nucleon?</a:t>
            </a:r>
          </a:p>
          <a:p>
            <a:r>
              <a:rPr lang="en-US" altLang="zh-CN" dirty="0">
                <a:solidFill>
                  <a:srgbClr val="FFC000"/>
                </a:solidFill>
              </a:rPr>
              <a:t>	</a:t>
            </a:r>
            <a:r>
              <a:rPr lang="en-US" altLang="zh-CN" dirty="0">
                <a:solidFill>
                  <a:srgbClr val="FFC000"/>
                </a:solidFill>
                <a:sym typeface="Wingdings" panose="05000000000000000000" pitchFamily="2" charset="2"/>
              </a:rPr>
              <a:t></a:t>
            </a:r>
            <a:r>
              <a:rPr lang="en-US" altLang="zh-CN" dirty="0">
                <a:solidFill>
                  <a:srgbClr val="FFC000"/>
                </a:solidFill>
              </a:rPr>
              <a:t>How can the nucleon’s emergent property be explained at quarks and gluons’ degree of freedom?</a:t>
            </a:r>
            <a:endParaRPr lang="zh-CN" altLang="en-US" dirty="0">
              <a:solidFill>
                <a:srgbClr val="FFC000"/>
              </a:solidFill>
            </a:endParaRPr>
          </a:p>
        </p:txBody>
      </p:sp>
    </p:spTree>
    <p:extLst>
      <p:ext uri="{BB962C8B-B14F-4D97-AF65-F5344CB8AC3E}">
        <p14:creationId xmlns:p14="http://schemas.microsoft.com/office/powerpoint/2010/main" val="3404205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F53D23-DB1C-4E2C-ADC7-298379C1805C}"/>
              </a:ext>
            </a:extLst>
          </p:cNvPr>
          <p:cNvSpPr>
            <a:spLocks noGrp="1"/>
          </p:cNvSpPr>
          <p:nvPr>
            <p:ph type="title"/>
          </p:nvPr>
        </p:nvSpPr>
        <p:spPr>
          <a:xfrm>
            <a:off x="850442" y="118282"/>
            <a:ext cx="10058400" cy="1040783"/>
          </a:xfrm>
        </p:spPr>
        <p:txBody>
          <a:bodyPr>
            <a:normAutofit/>
          </a:bodyPr>
          <a:lstStyle/>
          <a:p>
            <a:r>
              <a:rPr lang="en-US" altLang="zh-CN" sz="3600" b="1" dirty="0">
                <a:solidFill>
                  <a:srgbClr val="FF0000"/>
                </a:solidFill>
              </a:rPr>
              <a:t>H</a:t>
            </a:r>
            <a:r>
              <a:rPr lang="en-US" altLang="zh-CN" sz="3600" b="1" dirty="0"/>
              <a:t>igh </a:t>
            </a:r>
            <a:r>
              <a:rPr lang="en-US" altLang="zh-CN" sz="3600" b="1" dirty="0">
                <a:solidFill>
                  <a:srgbClr val="FF0000"/>
                </a:solidFill>
              </a:rPr>
              <a:t>I</a:t>
            </a:r>
            <a:r>
              <a:rPr lang="en-US" altLang="zh-CN" sz="3600" b="1" dirty="0"/>
              <a:t>ntensity heavy-ion </a:t>
            </a:r>
            <a:r>
              <a:rPr lang="en-US" altLang="zh-CN" sz="3600" b="1" dirty="0">
                <a:solidFill>
                  <a:srgbClr val="FF0000"/>
                </a:solidFill>
              </a:rPr>
              <a:t>A</a:t>
            </a:r>
            <a:r>
              <a:rPr lang="en-US" altLang="zh-CN" sz="3600" b="1" dirty="0"/>
              <a:t>ccelerator </a:t>
            </a:r>
            <a:r>
              <a:rPr lang="en-US" altLang="zh-CN" sz="3600" b="1" dirty="0">
                <a:solidFill>
                  <a:srgbClr val="FF0000"/>
                </a:solidFill>
              </a:rPr>
              <a:t>F</a:t>
            </a:r>
            <a:r>
              <a:rPr lang="en-US" altLang="zh-CN" sz="3600" b="1" dirty="0"/>
              <a:t>acility (</a:t>
            </a:r>
            <a:r>
              <a:rPr lang="en-US" altLang="zh-CN" sz="3600" b="1" dirty="0">
                <a:solidFill>
                  <a:srgbClr val="FF0000"/>
                </a:solidFill>
              </a:rPr>
              <a:t>HIAF</a:t>
            </a:r>
            <a:r>
              <a:rPr lang="en-US" altLang="zh-CN" sz="3600" b="1" dirty="0"/>
              <a:t>)</a:t>
            </a:r>
            <a:endParaRPr lang="zh-CN" altLang="en-US" sz="3600" b="1" dirty="0"/>
          </a:p>
        </p:txBody>
      </p:sp>
      <p:sp>
        <p:nvSpPr>
          <p:cNvPr id="4" name="灯片编号占位符 3">
            <a:extLst>
              <a:ext uri="{FF2B5EF4-FFF2-40B4-BE49-F238E27FC236}">
                <a16:creationId xmlns:a16="http://schemas.microsoft.com/office/drawing/2014/main" id="{B0A8A987-4BCF-4375-BE89-CE04D0B91E02}"/>
              </a:ext>
            </a:extLst>
          </p:cNvPr>
          <p:cNvSpPr>
            <a:spLocks noGrp="1"/>
          </p:cNvSpPr>
          <p:nvPr>
            <p:ph type="sldNum" sz="quarter" idx="12"/>
          </p:nvPr>
        </p:nvSpPr>
        <p:spPr/>
        <p:txBody>
          <a:bodyPr/>
          <a:lstStyle/>
          <a:p>
            <a:fld id="{6B6F415A-146C-4031-B7DF-DA5827ED46CC}" type="slidenum">
              <a:rPr lang="en-US" smtClean="0"/>
              <a:t>24</a:t>
            </a:fld>
            <a:endParaRPr lang="en-US"/>
          </a:p>
        </p:txBody>
      </p:sp>
      <p:pic>
        <p:nvPicPr>
          <p:cNvPr id="5" name="图片 4">
            <a:extLst>
              <a:ext uri="{FF2B5EF4-FFF2-40B4-BE49-F238E27FC236}">
                <a16:creationId xmlns:a16="http://schemas.microsoft.com/office/drawing/2014/main" id="{1DD69F65-CE3B-41F0-B0DC-CD49B02DAB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75" t="-1" r="10537" b="9895"/>
          <a:stretch/>
        </p:blipFill>
        <p:spPr>
          <a:xfrm>
            <a:off x="1749234" y="1475709"/>
            <a:ext cx="7762794" cy="4797004"/>
          </a:xfrm>
          <a:prstGeom prst="rect">
            <a:avLst/>
          </a:prstGeom>
        </p:spPr>
      </p:pic>
      <p:grpSp>
        <p:nvGrpSpPr>
          <p:cNvPr id="6" name="组合 16">
            <a:extLst>
              <a:ext uri="{FF2B5EF4-FFF2-40B4-BE49-F238E27FC236}">
                <a16:creationId xmlns:a16="http://schemas.microsoft.com/office/drawing/2014/main" id="{B90FF321-59F2-435B-90EC-2B2F0E5FD9E7}"/>
              </a:ext>
            </a:extLst>
          </p:cNvPr>
          <p:cNvGrpSpPr/>
          <p:nvPr/>
        </p:nvGrpSpPr>
        <p:grpSpPr>
          <a:xfrm>
            <a:off x="763373" y="1391044"/>
            <a:ext cx="10535110" cy="5142306"/>
            <a:chOff x="-498916" y="1975175"/>
            <a:chExt cx="10535110" cy="5142306"/>
          </a:xfrm>
        </p:grpSpPr>
        <p:sp>
          <p:nvSpPr>
            <p:cNvPr id="7" name="Text Box 211">
              <a:extLst>
                <a:ext uri="{FF2B5EF4-FFF2-40B4-BE49-F238E27FC236}">
                  <a16:creationId xmlns:a16="http://schemas.microsoft.com/office/drawing/2014/main" id="{9A1A84EF-DE23-43C6-AE3D-1F58A56CADB9}"/>
                </a:ext>
              </a:extLst>
            </p:cNvPr>
            <p:cNvSpPr txBox="1">
              <a:spLocks noChangeArrowheads="1"/>
            </p:cNvSpPr>
            <p:nvPr/>
          </p:nvSpPr>
          <p:spPr bwMode="auto">
            <a:xfrm>
              <a:off x="6607194" y="5978708"/>
              <a:ext cx="3429000" cy="1138773"/>
            </a:xfrm>
            <a:prstGeom prst="rect">
              <a:avLst/>
            </a:prstGeom>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2000" b="1" dirty="0">
                  <a:solidFill>
                    <a:srgbClr val="002060"/>
                  </a:solidFill>
                  <a:effectLst>
                    <a:outerShdw blurRad="38100" dist="38100" dir="2700000" algn="tl">
                      <a:srgbClr val="000000">
                        <a:alpha val="43137"/>
                      </a:srgbClr>
                    </a:outerShdw>
                  </a:effectLst>
                  <a:ea typeface="仿宋_GB2312" pitchFamily="49" charset="-122"/>
                  <a:cs typeface="Arial" panose="020B0604020202020204" pitchFamily="34" charset="0"/>
                </a:rPr>
                <a:t>Superconducting Ion Linac: </a:t>
              </a:r>
              <a:endParaRPr lang="en-US" altLang="zh-CN" sz="2000" b="1" dirty="0">
                <a:solidFill>
                  <a:srgbClr val="002060"/>
                </a:solidFill>
                <a:effectLst>
                  <a:outerShdw blurRad="38100" dist="38100" dir="2700000" algn="tl">
                    <a:srgbClr val="000000">
                      <a:alpha val="43137"/>
                    </a:srgbClr>
                  </a:outerShdw>
                </a:effectLst>
                <a:ea typeface="黑体" pitchFamily="49" charset="-122"/>
                <a:cs typeface="Arial" panose="020B0604020202020204" pitchFamily="34" charset="0"/>
              </a:endParaRP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Length: 180 m </a:t>
              </a: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Energy:</a:t>
              </a:r>
              <a:r>
                <a:rPr lang="en-US" altLang="zh-CN" sz="1600" b="1" dirty="0">
                  <a:solidFill>
                    <a:srgbClr val="003366"/>
                  </a:solidFill>
                  <a:ea typeface="黑体" pitchFamily="49" charset="-122"/>
                  <a:cs typeface="Arial" panose="020B0604020202020204" pitchFamily="34" charset="0"/>
                </a:rPr>
                <a:t> 17 MeV/u (U</a:t>
              </a:r>
              <a:r>
                <a:rPr lang="en-US" altLang="zh-CN" sz="1600" b="1" baseline="30000" dirty="0">
                  <a:solidFill>
                    <a:srgbClr val="003366"/>
                  </a:solidFill>
                  <a:ea typeface="黑体" pitchFamily="49" charset="-122"/>
                  <a:cs typeface="Arial" panose="020B0604020202020204" pitchFamily="34" charset="0"/>
                </a:rPr>
                <a:t>34+</a:t>
              </a:r>
              <a:r>
                <a:rPr lang="en-US" altLang="zh-CN" sz="1600" b="1" dirty="0">
                  <a:solidFill>
                    <a:srgbClr val="003366"/>
                  </a:solidFill>
                  <a:ea typeface="黑体" pitchFamily="49" charset="-122"/>
                  <a:cs typeface="Arial" panose="020B0604020202020204" pitchFamily="34" charset="0"/>
                </a:rPr>
                <a:t>)</a:t>
              </a:r>
            </a:p>
            <a:p>
              <a:pPr marL="0" lvl="1" eaLnBrk="0" fontAlgn="base" hangingPunct="0">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Arial Unicode MS" pitchFamily="34" charset="-122"/>
                  <a:cs typeface="Arial" panose="020B0604020202020204" pitchFamily="34" charset="0"/>
                </a:rPr>
                <a:t> CW and pulse modes </a:t>
              </a:r>
              <a:endParaRPr lang="en-US" altLang="zh-CN" sz="1600" b="1" dirty="0">
                <a:solidFill>
                  <a:srgbClr val="003366"/>
                </a:solidFill>
                <a:ea typeface="黑体" pitchFamily="49" charset="-122"/>
                <a:cs typeface="Arial" panose="020B0604020202020204" pitchFamily="34" charset="0"/>
              </a:endParaRPr>
            </a:p>
          </p:txBody>
        </p:sp>
        <p:sp>
          <p:nvSpPr>
            <p:cNvPr id="8" name="Text Box 211">
              <a:extLst>
                <a:ext uri="{FF2B5EF4-FFF2-40B4-BE49-F238E27FC236}">
                  <a16:creationId xmlns:a16="http://schemas.microsoft.com/office/drawing/2014/main" id="{B10E5520-2D3B-45B2-BEE6-84B8B2BD4777}"/>
                </a:ext>
              </a:extLst>
            </p:cNvPr>
            <p:cNvSpPr txBox="1">
              <a:spLocks noChangeArrowheads="1"/>
            </p:cNvSpPr>
            <p:nvPr/>
          </p:nvSpPr>
          <p:spPr bwMode="auto">
            <a:xfrm>
              <a:off x="-498916" y="1975175"/>
              <a:ext cx="2921969" cy="1384995"/>
            </a:xfrm>
            <a:prstGeom prst="rect">
              <a:avLst/>
            </a:prstGeom>
            <a:solidFill>
              <a:schemeClr val="lt1">
                <a:alpha val="50000"/>
              </a:schemeClr>
            </a:solid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fontAlgn="base">
                <a:spcBef>
                  <a:spcPct val="0"/>
                </a:spcBef>
                <a:spcAft>
                  <a:spcPct val="0"/>
                </a:spcAft>
                <a:defRPr/>
              </a:pPr>
              <a:r>
                <a:rPr lang="en-US" altLang="zh-CN" sz="2000" b="1" dirty="0">
                  <a:solidFill>
                    <a:srgbClr val="002060"/>
                  </a:solidFill>
                  <a:effectLst>
                    <a:outerShdw blurRad="38100" dist="38100" dir="2700000" algn="tl">
                      <a:srgbClr val="000000">
                        <a:alpha val="43137"/>
                      </a:srgbClr>
                    </a:outerShdw>
                  </a:effectLst>
                  <a:ea typeface="仿宋_GB2312" pitchFamily="49" charset="-122"/>
                  <a:cs typeface="Arial" panose="020B0604020202020204" pitchFamily="34" charset="0"/>
                </a:rPr>
                <a:t>Booster Ring:</a:t>
              </a: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Circumference: 569 m</a:t>
              </a: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Rigidity: 34 Tm</a:t>
              </a: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Accumulation</a:t>
              </a:r>
            </a:p>
            <a:p>
              <a:pPr fontAlgn="base">
                <a:spcBef>
                  <a:spcPct val="0"/>
                </a:spcBef>
                <a:spcAft>
                  <a:spcPct val="0"/>
                </a:spcAft>
                <a:buClr>
                  <a:srgbClr val="F79646"/>
                </a:buClr>
                <a:buSzPct val="100000"/>
                <a:buFont typeface="Wingdings" panose="05000000000000000000" pitchFamily="2" charset="2"/>
                <a:buChar char="Ø"/>
                <a:defRPr/>
              </a:pPr>
              <a:r>
                <a:rPr lang="en-US" altLang="zh-CN" sz="1600" b="1" dirty="0">
                  <a:solidFill>
                    <a:srgbClr val="003366"/>
                  </a:solidFill>
                  <a:ea typeface="宋体" panose="02010600030101010101" pitchFamily="2" charset="-122"/>
                  <a:cs typeface="Arial" panose="020B0604020202020204" pitchFamily="34" charset="0"/>
                </a:rPr>
                <a:t> Cooling &amp; acceleration</a:t>
              </a:r>
            </a:p>
          </p:txBody>
        </p:sp>
      </p:grpSp>
      <p:sp>
        <p:nvSpPr>
          <p:cNvPr id="9" name="文本框 8">
            <a:extLst>
              <a:ext uri="{FF2B5EF4-FFF2-40B4-BE49-F238E27FC236}">
                <a16:creationId xmlns:a16="http://schemas.microsoft.com/office/drawing/2014/main" id="{3DBC5722-A2F3-4E60-9EDD-5D3A810F5625}"/>
              </a:ext>
            </a:extLst>
          </p:cNvPr>
          <p:cNvSpPr txBox="1"/>
          <p:nvPr/>
        </p:nvSpPr>
        <p:spPr>
          <a:xfrm>
            <a:off x="5931183" y="5194522"/>
            <a:ext cx="777777" cy="400110"/>
          </a:xfrm>
          <a:prstGeom prst="rect">
            <a:avLst/>
          </a:prstGeom>
          <a:noFill/>
        </p:spPr>
        <p:txBody>
          <a:bodyPr wrap="none" rtlCol="0">
            <a:spAutoFit/>
          </a:bodyPr>
          <a:lstStyle/>
          <a:p>
            <a:pPr algn="ctr">
              <a:defRPr/>
            </a:pPr>
            <a:r>
              <a:rPr lang="en-US" altLang="zh-CN"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rPr>
              <a:t>iLinac</a:t>
            </a:r>
            <a:endParaRPr lang="zh-CN" altLang="en-US"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endParaRPr>
          </a:p>
        </p:txBody>
      </p:sp>
      <p:sp>
        <p:nvSpPr>
          <p:cNvPr id="10" name="文本框 9">
            <a:extLst>
              <a:ext uri="{FF2B5EF4-FFF2-40B4-BE49-F238E27FC236}">
                <a16:creationId xmlns:a16="http://schemas.microsoft.com/office/drawing/2014/main" id="{7F9E2D4D-9ABD-497E-A136-8BB33E608923}"/>
              </a:ext>
            </a:extLst>
          </p:cNvPr>
          <p:cNvSpPr txBox="1"/>
          <p:nvPr/>
        </p:nvSpPr>
        <p:spPr>
          <a:xfrm>
            <a:off x="6834037" y="2633709"/>
            <a:ext cx="756938" cy="400110"/>
          </a:xfrm>
          <a:prstGeom prst="rect">
            <a:avLst/>
          </a:prstGeom>
          <a:noFill/>
        </p:spPr>
        <p:txBody>
          <a:bodyPr wrap="none" rtlCol="0">
            <a:spAutoFit/>
          </a:bodyPr>
          <a:lstStyle/>
          <a:p>
            <a:pPr algn="ctr">
              <a:defRPr/>
            </a:pPr>
            <a:r>
              <a:rPr lang="en-US" altLang="zh-CN"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rPr>
              <a:t>SRing</a:t>
            </a:r>
            <a:endParaRPr lang="zh-CN" altLang="en-US"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endParaRPr>
          </a:p>
        </p:txBody>
      </p:sp>
      <p:sp>
        <p:nvSpPr>
          <p:cNvPr id="11" name="文本框 10">
            <a:extLst>
              <a:ext uri="{FF2B5EF4-FFF2-40B4-BE49-F238E27FC236}">
                <a16:creationId xmlns:a16="http://schemas.microsoft.com/office/drawing/2014/main" id="{363928A1-447F-4BCA-BFCE-C944E5F57F06}"/>
              </a:ext>
            </a:extLst>
          </p:cNvPr>
          <p:cNvSpPr txBox="1"/>
          <p:nvPr/>
        </p:nvSpPr>
        <p:spPr>
          <a:xfrm>
            <a:off x="3258339" y="5594632"/>
            <a:ext cx="777777" cy="400110"/>
          </a:xfrm>
          <a:prstGeom prst="rect">
            <a:avLst/>
          </a:prstGeom>
          <a:noFill/>
        </p:spPr>
        <p:txBody>
          <a:bodyPr wrap="none" rtlCol="0">
            <a:spAutoFit/>
          </a:bodyPr>
          <a:lstStyle/>
          <a:p>
            <a:pPr algn="ctr">
              <a:defRPr/>
            </a:pPr>
            <a:r>
              <a:rPr lang="en-US" altLang="zh-CN"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rPr>
              <a:t>BRing</a:t>
            </a:r>
            <a:endParaRPr lang="zh-CN" altLang="en-US"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endParaRPr>
          </a:p>
        </p:txBody>
      </p:sp>
      <p:sp>
        <p:nvSpPr>
          <p:cNvPr id="12" name="文本框 11">
            <a:extLst>
              <a:ext uri="{FF2B5EF4-FFF2-40B4-BE49-F238E27FC236}">
                <a16:creationId xmlns:a16="http://schemas.microsoft.com/office/drawing/2014/main" id="{20BF45C0-DC26-497D-824A-49929EF79854}"/>
              </a:ext>
            </a:extLst>
          </p:cNvPr>
          <p:cNvSpPr txBox="1"/>
          <p:nvPr/>
        </p:nvSpPr>
        <p:spPr>
          <a:xfrm>
            <a:off x="4095311" y="2141784"/>
            <a:ext cx="718274" cy="400110"/>
          </a:xfrm>
          <a:prstGeom prst="rect">
            <a:avLst/>
          </a:prstGeom>
          <a:noFill/>
        </p:spPr>
        <p:txBody>
          <a:bodyPr wrap="none" rtlCol="0">
            <a:spAutoFit/>
          </a:bodyPr>
          <a:lstStyle/>
          <a:p>
            <a:pPr algn="ctr">
              <a:defRPr/>
            </a:pPr>
            <a:r>
              <a:rPr lang="en-US" altLang="zh-CN"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rPr>
              <a:t>HFRS</a:t>
            </a:r>
            <a:endParaRPr lang="zh-CN" altLang="en-US" sz="2000" dirty="0">
              <a:solidFill>
                <a:srgbClr val="003366"/>
              </a:solidFill>
              <a:effectLst>
                <a:outerShdw blurRad="38100" dist="38100" dir="2700000" algn="tl">
                  <a:srgbClr val="000000">
                    <a:alpha val="43137"/>
                  </a:srgbClr>
                </a:outerShdw>
              </a:effectLst>
              <a:ea typeface="黑体" pitchFamily="49" charset="-122"/>
              <a:cs typeface="Arial" panose="020B0604020202020204" pitchFamily="34" charset="0"/>
            </a:endParaRPr>
          </a:p>
        </p:txBody>
      </p:sp>
      <p:sp>
        <p:nvSpPr>
          <p:cNvPr id="14" name="矩形 13">
            <a:extLst>
              <a:ext uri="{FF2B5EF4-FFF2-40B4-BE49-F238E27FC236}">
                <a16:creationId xmlns:a16="http://schemas.microsoft.com/office/drawing/2014/main" id="{947CB962-58D4-4279-98F1-F5818521B26D}"/>
              </a:ext>
            </a:extLst>
          </p:cNvPr>
          <p:cNvSpPr/>
          <p:nvPr/>
        </p:nvSpPr>
        <p:spPr>
          <a:xfrm>
            <a:off x="684967" y="6000171"/>
            <a:ext cx="4572000" cy="584775"/>
          </a:xfrm>
          <a:prstGeom prst="rect">
            <a:avLst/>
          </a:prstGeom>
        </p:spPr>
        <p:txBody>
          <a:bodyPr>
            <a:spAutoFit/>
          </a:bodyPr>
          <a:lstStyle/>
          <a:p>
            <a:pPr marL="285750" indent="-285750" eaLnBrk="0" fontAlgn="base" hangingPunct="0">
              <a:spcBef>
                <a:spcPct val="0"/>
              </a:spcBef>
              <a:spcAft>
                <a:spcPct val="0"/>
              </a:spcAft>
              <a:buClr>
                <a:srgbClr val="F79646"/>
              </a:buClr>
              <a:buFont typeface="Wingdings" panose="05000000000000000000" pitchFamily="2" charset="2"/>
              <a:buChar char="Ø"/>
              <a:defRPr/>
            </a:pPr>
            <a:r>
              <a:rPr lang="en-US" altLang="zh-CN" sz="1600" b="1" dirty="0">
                <a:solidFill>
                  <a:srgbClr val="003366"/>
                </a:solidFill>
                <a:ea typeface="MS PGothic" pitchFamily="34" charset="-128"/>
                <a:cs typeface="Arial" panose="020B0604020202020204" pitchFamily="34" charset="0"/>
              </a:rPr>
              <a:t>Two-plane painting injection scheme</a:t>
            </a:r>
          </a:p>
          <a:p>
            <a:pPr marL="285750" indent="-285750" eaLnBrk="0" fontAlgn="base" hangingPunct="0">
              <a:spcBef>
                <a:spcPct val="0"/>
              </a:spcBef>
              <a:spcAft>
                <a:spcPct val="0"/>
              </a:spcAft>
              <a:buClr>
                <a:srgbClr val="F79646"/>
              </a:buClr>
              <a:buFont typeface="Wingdings" panose="05000000000000000000" pitchFamily="2" charset="2"/>
              <a:buChar char="Ø"/>
              <a:defRPr/>
            </a:pPr>
            <a:r>
              <a:rPr lang="en-US" altLang="zh-CN" sz="1600" b="1" dirty="0">
                <a:solidFill>
                  <a:srgbClr val="003366"/>
                </a:solidFill>
                <a:ea typeface="MS PGothic" pitchFamily="34" charset="-128"/>
                <a:cs typeface="Arial" panose="020B0604020202020204" pitchFamily="34" charset="0"/>
              </a:rPr>
              <a:t>Fast ramping rate operation</a:t>
            </a:r>
            <a:endParaRPr lang="zh-CN" altLang="en-US" sz="1600" b="1" dirty="0">
              <a:solidFill>
                <a:srgbClr val="003366"/>
              </a:solidFill>
              <a:ea typeface="宋体" charset="-122"/>
              <a:cs typeface="Arial" panose="020B0604020202020204" pitchFamily="34" charset="0"/>
            </a:endParaRPr>
          </a:p>
        </p:txBody>
      </p:sp>
      <p:cxnSp>
        <p:nvCxnSpPr>
          <p:cNvPr id="15" name="肘形连接符 18">
            <a:extLst>
              <a:ext uri="{FF2B5EF4-FFF2-40B4-BE49-F238E27FC236}">
                <a16:creationId xmlns:a16="http://schemas.microsoft.com/office/drawing/2014/main" id="{0278876A-0450-404D-8001-F6990C08B7B6}"/>
              </a:ext>
            </a:extLst>
          </p:cNvPr>
          <p:cNvCxnSpPr>
            <a:cxnSpLocks/>
          </p:cNvCxnSpPr>
          <p:nvPr/>
        </p:nvCxnSpPr>
        <p:spPr>
          <a:xfrm rot="16200000" flipH="1">
            <a:off x="7832679" y="4412070"/>
            <a:ext cx="884995" cy="679908"/>
          </a:xfrm>
          <a:prstGeom prst="bentConnector3">
            <a:avLst>
              <a:gd name="adj1" fmla="val 50000"/>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肘形连接符 23">
            <a:extLst>
              <a:ext uri="{FF2B5EF4-FFF2-40B4-BE49-F238E27FC236}">
                <a16:creationId xmlns:a16="http://schemas.microsoft.com/office/drawing/2014/main" id="{7CAEE048-C265-4C09-9B1F-856D6B5B7388}"/>
              </a:ext>
            </a:extLst>
          </p:cNvPr>
          <p:cNvCxnSpPr>
            <a:cxnSpLocks/>
          </p:cNvCxnSpPr>
          <p:nvPr/>
        </p:nvCxnSpPr>
        <p:spPr>
          <a:xfrm rot="16200000" flipH="1">
            <a:off x="2679632" y="3065579"/>
            <a:ext cx="1632718" cy="1084813"/>
          </a:xfrm>
          <a:prstGeom prst="bentConnector3">
            <a:avLst>
              <a:gd name="adj1" fmla="val 74966"/>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17540596-7200-4C67-87F7-5E056F5D5064}"/>
              </a:ext>
            </a:extLst>
          </p:cNvPr>
          <p:cNvSpPr txBox="1"/>
          <p:nvPr/>
        </p:nvSpPr>
        <p:spPr>
          <a:xfrm>
            <a:off x="8235411" y="1612836"/>
            <a:ext cx="3373172" cy="1323439"/>
          </a:xfrm>
          <a:prstGeom prst="rect">
            <a:avLst/>
          </a:prstGeom>
          <a:noFill/>
          <a:ln>
            <a:solidFill>
              <a:srgbClr val="FF0000"/>
            </a:solidFill>
          </a:ln>
        </p:spPr>
        <p:txBody>
          <a:bodyPr wrap="square" rtlCol="0">
            <a:spAutoFit/>
          </a:bodyPr>
          <a:lstStyle/>
          <a:p>
            <a:r>
              <a:rPr lang="en-US" altLang="zh-CN" sz="2000" b="1" u="sng" dirty="0">
                <a:solidFill>
                  <a:srgbClr val="FF0000"/>
                </a:solidFill>
                <a:cs typeface="Arial" panose="020B0604020202020204" pitchFamily="34" charset="0"/>
              </a:rPr>
              <a:t>HIAF</a:t>
            </a:r>
            <a:r>
              <a:rPr lang="en-US" altLang="zh-CN" sz="2000" b="1" dirty="0">
                <a:solidFill>
                  <a:srgbClr val="FF0000"/>
                </a:solidFill>
                <a:cs typeface="Arial" panose="020B0604020202020204" pitchFamily="34" charset="0"/>
              </a:rPr>
              <a:t> for atomic physics, nuclear physics, applied research in biology and material science etc.</a:t>
            </a:r>
            <a:endParaRPr lang="zh-CN" altLang="en-US" sz="2000" dirty="0"/>
          </a:p>
        </p:txBody>
      </p:sp>
      <p:sp>
        <p:nvSpPr>
          <p:cNvPr id="3" name="文本框 2">
            <a:extLst>
              <a:ext uri="{FF2B5EF4-FFF2-40B4-BE49-F238E27FC236}">
                <a16:creationId xmlns:a16="http://schemas.microsoft.com/office/drawing/2014/main" id="{2C3C249C-3B96-4E3B-BE3C-97D18C60FF5C}"/>
              </a:ext>
            </a:extLst>
          </p:cNvPr>
          <p:cNvSpPr txBox="1"/>
          <p:nvPr/>
        </p:nvSpPr>
        <p:spPr>
          <a:xfrm>
            <a:off x="2761089" y="899574"/>
            <a:ext cx="5872120" cy="461665"/>
          </a:xfrm>
          <a:prstGeom prst="rect">
            <a:avLst/>
          </a:prstGeom>
          <a:noFill/>
        </p:spPr>
        <p:txBody>
          <a:bodyPr wrap="none" rtlCol="0">
            <a:spAutoFit/>
          </a:bodyPr>
          <a:lstStyle/>
          <a:p>
            <a:r>
              <a:rPr lang="en-US" altLang="zh-CN" sz="2400" dirty="0">
                <a:latin typeface="Adobe Devanagari" panose="02040503050201020203" pitchFamily="18" charset="0"/>
                <a:cs typeface="Adobe Devanagari" panose="02040503050201020203" pitchFamily="18" charset="0"/>
              </a:rPr>
              <a:t>HIAF total investment: 2.5 billion RMB </a:t>
            </a:r>
            <a:r>
              <a:rPr lang="en-US" altLang="zh-CN" sz="2400" dirty="0">
                <a:solidFill>
                  <a:srgbClr val="FF0000"/>
                </a:solidFill>
                <a:latin typeface="Adobe Devanagari" panose="02040503050201020203" pitchFamily="18" charset="0"/>
                <a:cs typeface="Adobe Devanagari" panose="02040503050201020203" pitchFamily="18" charset="0"/>
              </a:rPr>
              <a:t>(</a:t>
            </a:r>
            <a:r>
              <a:rPr lang="en-US" altLang="zh-CN" sz="2400" b="1" dirty="0">
                <a:solidFill>
                  <a:srgbClr val="FF0000"/>
                </a:solidFill>
                <a:latin typeface="Adobe Devanagari" panose="02040503050201020203" pitchFamily="18" charset="0"/>
                <a:cs typeface="Adobe Devanagari" panose="02040503050201020203" pitchFamily="18" charset="0"/>
              </a:rPr>
              <a:t>Funded)</a:t>
            </a:r>
            <a:endParaRPr lang="zh-CN" altLang="en-US" sz="2400" b="1" dirty="0">
              <a:solidFill>
                <a:srgbClr val="FF0000"/>
              </a:solidFill>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1337294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3FFE8-391D-4E76-8802-111B6BB1CEB2}"/>
              </a:ext>
            </a:extLst>
          </p:cNvPr>
          <p:cNvSpPr>
            <a:spLocks noGrp="1"/>
          </p:cNvSpPr>
          <p:nvPr>
            <p:ph type="title"/>
          </p:nvPr>
        </p:nvSpPr>
        <p:spPr>
          <a:xfrm>
            <a:off x="87744" y="0"/>
            <a:ext cx="11714019" cy="1609344"/>
          </a:xfrm>
        </p:spPr>
        <p:txBody>
          <a:bodyPr/>
          <a:lstStyle/>
          <a:p>
            <a:r>
              <a:rPr lang="en-US" altLang="zh-CN" b="1" dirty="0"/>
              <a:t>US EIC at Brookhaven National Laboratory</a:t>
            </a:r>
            <a:endParaRPr lang="zh-CN" altLang="en-US" b="1" dirty="0"/>
          </a:p>
        </p:txBody>
      </p:sp>
      <p:sp>
        <p:nvSpPr>
          <p:cNvPr id="4" name="灯片编号占位符 3">
            <a:extLst>
              <a:ext uri="{FF2B5EF4-FFF2-40B4-BE49-F238E27FC236}">
                <a16:creationId xmlns:a16="http://schemas.microsoft.com/office/drawing/2014/main" id="{F5E7AD3A-F80D-43C1-9E33-51EBEA0D10DD}"/>
              </a:ext>
            </a:extLst>
          </p:cNvPr>
          <p:cNvSpPr>
            <a:spLocks noGrp="1"/>
          </p:cNvSpPr>
          <p:nvPr>
            <p:ph type="sldNum" sz="quarter" idx="12"/>
          </p:nvPr>
        </p:nvSpPr>
        <p:spPr/>
        <p:txBody>
          <a:bodyPr/>
          <a:lstStyle/>
          <a:p>
            <a:fld id="{6B6F415A-146C-4031-B7DF-DA5827ED46CC}" type="slidenum">
              <a:rPr lang="en-US" smtClean="0"/>
              <a:t>25</a:t>
            </a:fld>
            <a:endParaRPr lang="en-US"/>
          </a:p>
        </p:txBody>
      </p:sp>
      <p:pic>
        <p:nvPicPr>
          <p:cNvPr id="9218" name="Picture 2" descr="EIC schematic">
            <a:extLst>
              <a:ext uri="{FF2B5EF4-FFF2-40B4-BE49-F238E27FC236}">
                <a16:creationId xmlns:a16="http://schemas.microsoft.com/office/drawing/2014/main" id="{67332A25-BFBF-41D3-8B35-2ED030130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04" y="1302503"/>
            <a:ext cx="4366491" cy="5038259"/>
          </a:xfrm>
          <a:prstGeom prst="rect">
            <a:avLst/>
          </a:prstGeom>
          <a:solidFill>
            <a:schemeClr val="tx1"/>
          </a:solidFill>
        </p:spPr>
      </p:pic>
      <p:sp>
        <p:nvSpPr>
          <p:cNvPr id="5" name="文本框 4">
            <a:extLst>
              <a:ext uri="{FF2B5EF4-FFF2-40B4-BE49-F238E27FC236}">
                <a16:creationId xmlns:a16="http://schemas.microsoft.com/office/drawing/2014/main" id="{C0FEEC1C-697C-4A70-A9AC-959F6646F557}"/>
              </a:ext>
            </a:extLst>
          </p:cNvPr>
          <p:cNvSpPr txBox="1"/>
          <p:nvPr/>
        </p:nvSpPr>
        <p:spPr>
          <a:xfrm>
            <a:off x="4658243" y="1191667"/>
            <a:ext cx="7446013" cy="5324535"/>
          </a:xfrm>
          <a:prstGeom prst="rect">
            <a:avLst/>
          </a:prstGeom>
          <a:noFill/>
        </p:spPr>
        <p:txBody>
          <a:bodyPr wrap="none" rtlCol="0">
            <a:spAutoFit/>
          </a:bodyPr>
          <a:lstStyle/>
          <a:p>
            <a:r>
              <a:rPr lang="en-US" altLang="zh-CN" sz="2000" dirty="0"/>
              <a:t>EIC website:</a:t>
            </a:r>
          </a:p>
          <a:p>
            <a:r>
              <a:rPr lang="en-US" altLang="zh-CN" sz="2000" dirty="0"/>
              <a:t>	 </a:t>
            </a:r>
            <a:r>
              <a:rPr lang="en-US" altLang="zh-CN" sz="2000" dirty="0">
                <a:hlinkClick r:id="rId3"/>
              </a:rPr>
              <a:t>https://www.bnl.gov/eic/</a:t>
            </a:r>
            <a:endParaRPr lang="en-US" altLang="zh-CN" sz="2000" dirty="0"/>
          </a:p>
          <a:p>
            <a:endParaRPr lang="en-US" altLang="zh-CN" sz="2000" dirty="0"/>
          </a:p>
          <a:p>
            <a:r>
              <a:rPr lang="en-US" altLang="zh-CN" sz="2000" dirty="0" err="1"/>
              <a:t>ePIC</a:t>
            </a:r>
            <a:r>
              <a:rPr lang="en-US" altLang="zh-CN" sz="2000" dirty="0"/>
              <a:t> collaboration (1</a:t>
            </a:r>
            <a:r>
              <a:rPr lang="en-US" altLang="zh-CN" sz="2000" baseline="30000" dirty="0"/>
              <a:t>st</a:t>
            </a:r>
            <a:r>
              <a:rPr lang="en-US" altLang="zh-CN" sz="2000" dirty="0"/>
              <a:t> interaction point): </a:t>
            </a:r>
          </a:p>
          <a:p>
            <a:r>
              <a:rPr lang="en-US" altLang="zh-CN" sz="2000" dirty="0"/>
              <a:t>	</a:t>
            </a:r>
            <a:r>
              <a:rPr lang="en-US" altLang="zh-CN" sz="2000" dirty="0">
                <a:hlinkClick r:id="rId4"/>
              </a:rPr>
              <a:t>https://wiki.bnl.gov/EPIC/index.php?title=Collaboration</a:t>
            </a:r>
            <a:r>
              <a:rPr lang="en-US" altLang="zh-CN" sz="2000" dirty="0"/>
              <a:t> </a:t>
            </a:r>
          </a:p>
          <a:p>
            <a:endParaRPr lang="en-US" altLang="zh-CN" sz="2000" dirty="0"/>
          </a:p>
          <a:p>
            <a:r>
              <a:rPr lang="en-US" altLang="zh-CN" sz="2000" dirty="0"/>
              <a:t>EIC User group:</a:t>
            </a:r>
          </a:p>
          <a:p>
            <a:r>
              <a:rPr lang="en-US" altLang="zh-CN" sz="2000" dirty="0"/>
              <a:t>	</a:t>
            </a:r>
            <a:r>
              <a:rPr lang="en-US" altLang="zh-CN" sz="2000" dirty="0">
                <a:hlinkClick r:id="rId5"/>
              </a:rPr>
              <a:t>https://www.eicug.org/</a:t>
            </a:r>
            <a:r>
              <a:rPr lang="en-US" altLang="zh-CN" sz="2000" dirty="0"/>
              <a:t> </a:t>
            </a:r>
          </a:p>
          <a:p>
            <a:endParaRPr lang="en-US" altLang="zh-CN" sz="2000" dirty="0"/>
          </a:p>
          <a:p>
            <a:r>
              <a:rPr lang="en-US" altLang="zh-CN" sz="2000" dirty="0"/>
              <a:t>EIC whitepaper:</a:t>
            </a:r>
          </a:p>
          <a:p>
            <a:r>
              <a:rPr lang="en-US" altLang="zh-CN" sz="2000" dirty="0"/>
              <a:t>	</a:t>
            </a:r>
            <a:r>
              <a:rPr lang="en-US" altLang="zh-CN" sz="2000" dirty="0">
                <a:hlinkClick r:id="rId6"/>
              </a:rPr>
              <a:t>https://arxiv.org/abs/1212.1701</a:t>
            </a:r>
            <a:r>
              <a:rPr lang="en-US" altLang="zh-CN" sz="2000" dirty="0"/>
              <a:t> </a:t>
            </a:r>
          </a:p>
          <a:p>
            <a:endParaRPr lang="en-US" altLang="zh-CN" sz="2000" dirty="0"/>
          </a:p>
          <a:p>
            <a:r>
              <a:rPr lang="en-US" altLang="zh-CN" sz="2000" dirty="0"/>
              <a:t>EIC yellow report:</a:t>
            </a:r>
          </a:p>
          <a:p>
            <a:r>
              <a:rPr lang="en-US" altLang="zh-CN" sz="2000" dirty="0"/>
              <a:t>	</a:t>
            </a:r>
            <a:r>
              <a:rPr lang="en-US" altLang="zh-CN" sz="2000" dirty="0">
                <a:hlinkClick r:id="rId7"/>
              </a:rPr>
              <a:t>https://arxiv.org/abs/2103.05419</a:t>
            </a:r>
            <a:r>
              <a:rPr lang="en-US" altLang="zh-CN" sz="2000" dirty="0"/>
              <a:t> </a:t>
            </a:r>
          </a:p>
          <a:p>
            <a:endParaRPr lang="en-US" altLang="zh-CN" sz="2000" dirty="0"/>
          </a:p>
          <a:p>
            <a:r>
              <a:rPr lang="en-US" altLang="zh-CN" sz="2000" dirty="0"/>
              <a:t>EIC Conceptual Design Report:</a:t>
            </a:r>
          </a:p>
          <a:p>
            <a:r>
              <a:rPr lang="en-US" altLang="zh-CN" sz="2000" dirty="0"/>
              <a:t>	</a:t>
            </a:r>
            <a:r>
              <a:rPr lang="en-US" altLang="zh-CN" sz="2000" dirty="0">
                <a:hlinkClick r:id="rId8"/>
              </a:rPr>
              <a:t>https://www.osti.gov/biblio/1765663/</a:t>
            </a:r>
            <a:r>
              <a:rPr lang="en-US" altLang="zh-CN" sz="2000" dirty="0"/>
              <a:t> </a:t>
            </a:r>
          </a:p>
        </p:txBody>
      </p:sp>
    </p:spTree>
    <p:extLst>
      <p:ext uri="{BB962C8B-B14F-4D97-AF65-F5344CB8AC3E}">
        <p14:creationId xmlns:p14="http://schemas.microsoft.com/office/powerpoint/2010/main" val="836639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71" y="133081"/>
            <a:ext cx="11943429" cy="1142790"/>
          </a:xfrm>
        </p:spPr>
        <p:txBody>
          <a:bodyPr>
            <a:normAutofit fontScale="90000"/>
          </a:bodyPr>
          <a:lstStyle/>
          <a:p>
            <a:r>
              <a:rPr lang="en-US" sz="6600" b="1" dirty="0"/>
              <a:t>Open Questions driving the spin physics</a:t>
            </a:r>
          </a:p>
        </p:txBody>
      </p:sp>
      <p:sp>
        <p:nvSpPr>
          <p:cNvPr id="3" name="Content Placeholder 2"/>
          <p:cNvSpPr>
            <a:spLocks noGrp="1"/>
          </p:cNvSpPr>
          <p:nvPr>
            <p:ph idx="1"/>
          </p:nvPr>
        </p:nvSpPr>
        <p:spPr>
          <a:xfrm>
            <a:off x="349889" y="1103273"/>
            <a:ext cx="10058400" cy="5352073"/>
          </a:xfrm>
        </p:spPr>
        <p:txBody>
          <a:bodyPr>
            <a:normAutofit/>
          </a:bodyPr>
          <a:lstStyle/>
          <a:p>
            <a:r>
              <a:rPr lang="en-US" b="1" dirty="0"/>
              <a:t>How do quarks/gluons + their dynamics make up the proton spin?</a:t>
            </a:r>
          </a:p>
          <a:p>
            <a:endParaRPr lang="en-US" dirty="0"/>
          </a:p>
          <a:p>
            <a:endParaRPr lang="en-US" dirty="0"/>
          </a:p>
          <a:p>
            <a:endParaRPr lang="en-US" dirty="0"/>
          </a:p>
          <a:p>
            <a:endParaRPr lang="en-US" dirty="0"/>
          </a:p>
          <a:p>
            <a:r>
              <a:rPr lang="en-US" b="1" dirty="0"/>
              <a:t>How is proton’s spin correlated with the motion of the quarks/gluons?</a:t>
            </a:r>
          </a:p>
          <a:p>
            <a:endParaRPr lang="en-US" dirty="0"/>
          </a:p>
          <a:p>
            <a:endParaRPr lang="en-US" dirty="0"/>
          </a:p>
          <a:p>
            <a:pPr marL="0" indent="0">
              <a:buNone/>
            </a:pPr>
            <a:endParaRPr lang="en-US" dirty="0"/>
          </a:p>
          <a:p>
            <a:pPr marL="0" indent="0">
              <a:buNone/>
            </a:pPr>
            <a:endParaRPr lang="en-US" dirty="0"/>
          </a:p>
          <a:p>
            <a:r>
              <a:rPr lang="en-US" b="1" dirty="0"/>
              <a:t>How does proton’s spin influence the spatial distribution of </a:t>
            </a:r>
            <a:r>
              <a:rPr lang="en-US" b="1" dirty="0" err="1"/>
              <a:t>partons</a:t>
            </a:r>
            <a:r>
              <a:rPr lang="en-US" b="1" dirty="0"/>
              <a:t>?</a:t>
            </a:r>
          </a:p>
        </p:txBody>
      </p:sp>
      <p:sp>
        <p:nvSpPr>
          <p:cNvPr id="4" name="Slide Number Placeholder 3"/>
          <p:cNvSpPr>
            <a:spLocks noGrp="1"/>
          </p:cNvSpPr>
          <p:nvPr>
            <p:ph type="sldNum" sz="quarter" idx="12"/>
          </p:nvPr>
        </p:nvSpPr>
        <p:spPr/>
        <p:txBody>
          <a:bodyPr/>
          <a:lstStyle/>
          <a:p>
            <a:fld id="{6B6F415A-146C-4031-B7DF-DA5827ED46CC}" type="slidenum">
              <a:rPr lang="en-US" smtClean="0"/>
              <a:t>26</a:t>
            </a:fld>
            <a:endParaRPr lang="en-US"/>
          </a:p>
        </p:txBody>
      </p:sp>
      <p:pic>
        <p:nvPicPr>
          <p:cNvPr id="5" name="Picture 4"/>
          <p:cNvPicPr>
            <a:picLocks noChangeAspect="1"/>
          </p:cNvPicPr>
          <p:nvPr/>
        </p:nvPicPr>
        <p:blipFill>
          <a:blip r:embed="rId2"/>
          <a:stretch>
            <a:fillRect/>
          </a:stretch>
        </p:blipFill>
        <p:spPr>
          <a:xfrm>
            <a:off x="1858197" y="1668938"/>
            <a:ext cx="5698742" cy="1483578"/>
          </a:xfrm>
          <a:prstGeom prst="rect">
            <a:avLst/>
          </a:prstGeom>
        </p:spPr>
      </p:pic>
      <p:pic>
        <p:nvPicPr>
          <p:cNvPr id="6" name="Picture 5"/>
          <p:cNvPicPr>
            <a:picLocks noChangeAspect="1"/>
          </p:cNvPicPr>
          <p:nvPr/>
        </p:nvPicPr>
        <p:blipFill>
          <a:blip r:embed="rId3"/>
          <a:stretch>
            <a:fillRect/>
          </a:stretch>
        </p:blipFill>
        <p:spPr>
          <a:xfrm>
            <a:off x="921954" y="3778616"/>
            <a:ext cx="4653784" cy="1600054"/>
          </a:xfrm>
          <a:prstGeom prst="rect">
            <a:avLst/>
          </a:prstGeom>
        </p:spPr>
      </p:pic>
      <p:sp>
        <p:nvSpPr>
          <p:cNvPr id="7" name="TextBox 6"/>
          <p:cNvSpPr txBox="1"/>
          <p:nvPr/>
        </p:nvSpPr>
        <p:spPr>
          <a:xfrm>
            <a:off x="6075068" y="4116978"/>
            <a:ext cx="3035959" cy="923330"/>
          </a:xfrm>
          <a:prstGeom prst="rect">
            <a:avLst/>
          </a:prstGeom>
          <a:noFill/>
          <a:ln w="38100">
            <a:solidFill>
              <a:srgbClr val="7030A0"/>
            </a:solidFill>
          </a:ln>
        </p:spPr>
        <p:txBody>
          <a:bodyPr wrap="none" rtlCol="0">
            <a:spAutoFit/>
          </a:bodyPr>
          <a:lstStyle/>
          <a:p>
            <a:r>
              <a:rPr lang="en-US" dirty="0"/>
              <a:t>Deformation of </a:t>
            </a:r>
            <a:r>
              <a:rPr lang="en-US" dirty="0" err="1"/>
              <a:t>parton’s</a:t>
            </a:r>
            <a:r>
              <a:rPr lang="en-US" dirty="0"/>
              <a:t> </a:t>
            </a:r>
          </a:p>
          <a:p>
            <a:r>
              <a:rPr lang="en-US" dirty="0"/>
              <a:t>       </a:t>
            </a:r>
            <a:r>
              <a:rPr lang="en-US" b="1" dirty="0">
                <a:solidFill>
                  <a:srgbClr val="FF0000"/>
                </a:solidFill>
              </a:rPr>
              <a:t>confined motion</a:t>
            </a:r>
          </a:p>
          <a:p>
            <a:r>
              <a:rPr lang="en-US" dirty="0"/>
              <a:t>When hadron is polarized?</a:t>
            </a:r>
          </a:p>
        </p:txBody>
      </p:sp>
      <p:sp>
        <p:nvSpPr>
          <p:cNvPr id="8" name="Right Arrow 7"/>
          <p:cNvSpPr/>
          <p:nvPr/>
        </p:nvSpPr>
        <p:spPr>
          <a:xfrm>
            <a:off x="9250377" y="4310629"/>
            <a:ext cx="719959" cy="536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39620" y="4200326"/>
            <a:ext cx="1837362" cy="769441"/>
          </a:xfrm>
          <a:prstGeom prst="rect">
            <a:avLst/>
          </a:prstGeom>
          <a:noFill/>
        </p:spPr>
        <p:txBody>
          <a:bodyPr wrap="none" rtlCol="0">
            <a:spAutoFit/>
          </a:bodyPr>
          <a:lstStyle/>
          <a:p>
            <a:r>
              <a:rPr lang="en-US" sz="4400" dirty="0"/>
              <a:t>TMDs!</a:t>
            </a:r>
          </a:p>
        </p:txBody>
      </p:sp>
      <p:sp>
        <p:nvSpPr>
          <p:cNvPr id="10" name="Right Arrow 9"/>
          <p:cNvSpPr/>
          <p:nvPr/>
        </p:nvSpPr>
        <p:spPr>
          <a:xfrm>
            <a:off x="5100565" y="6004770"/>
            <a:ext cx="719959" cy="536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63090" y="5900226"/>
            <a:ext cx="1795684" cy="769441"/>
          </a:xfrm>
          <a:prstGeom prst="rect">
            <a:avLst/>
          </a:prstGeom>
          <a:noFill/>
        </p:spPr>
        <p:txBody>
          <a:bodyPr wrap="none" rtlCol="0">
            <a:spAutoFit/>
          </a:bodyPr>
          <a:lstStyle/>
          <a:p>
            <a:r>
              <a:rPr lang="en-US" sz="4400" dirty="0"/>
              <a:t>GPDs!</a:t>
            </a:r>
          </a:p>
        </p:txBody>
      </p:sp>
      <p:sp>
        <p:nvSpPr>
          <p:cNvPr id="12" name="TextBox 11"/>
          <p:cNvSpPr txBox="1"/>
          <p:nvPr/>
        </p:nvSpPr>
        <p:spPr>
          <a:xfrm>
            <a:off x="1665620" y="5746337"/>
            <a:ext cx="3192379" cy="923330"/>
          </a:xfrm>
          <a:prstGeom prst="rect">
            <a:avLst/>
          </a:prstGeom>
          <a:noFill/>
          <a:ln w="38100">
            <a:solidFill>
              <a:srgbClr val="7030A0"/>
            </a:solidFill>
          </a:ln>
        </p:spPr>
        <p:txBody>
          <a:bodyPr wrap="square" rtlCol="0">
            <a:spAutoFit/>
          </a:bodyPr>
          <a:lstStyle/>
          <a:p>
            <a:r>
              <a:rPr lang="en-US" dirty="0"/>
              <a:t>Deformation of </a:t>
            </a:r>
            <a:r>
              <a:rPr lang="en-US" dirty="0" err="1"/>
              <a:t>parton’s</a:t>
            </a:r>
            <a:r>
              <a:rPr lang="en-US" dirty="0"/>
              <a:t> </a:t>
            </a:r>
          </a:p>
          <a:p>
            <a:r>
              <a:rPr lang="en-US" dirty="0"/>
              <a:t>    </a:t>
            </a:r>
            <a:r>
              <a:rPr lang="en-US" b="1" dirty="0">
                <a:solidFill>
                  <a:srgbClr val="FF0000"/>
                </a:solidFill>
              </a:rPr>
              <a:t>spatial distribution</a:t>
            </a:r>
          </a:p>
          <a:p>
            <a:r>
              <a:rPr lang="en-US" dirty="0"/>
              <a:t>When hadron is polarized?</a:t>
            </a:r>
          </a:p>
        </p:txBody>
      </p:sp>
    </p:spTree>
    <p:extLst>
      <p:ext uri="{BB962C8B-B14F-4D97-AF65-F5344CB8AC3E}">
        <p14:creationId xmlns:p14="http://schemas.microsoft.com/office/powerpoint/2010/main" val="60057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068" y="101221"/>
            <a:ext cx="9973893" cy="929972"/>
          </a:xfrm>
        </p:spPr>
        <p:txBody>
          <a:bodyPr/>
          <a:lstStyle/>
          <a:p>
            <a:r>
              <a:rPr lang="en-US" b="1" dirty="0"/>
              <a:t>Unified view of nucleon structure</a:t>
            </a:r>
          </a:p>
        </p:txBody>
      </p:sp>
      <p:sp>
        <p:nvSpPr>
          <p:cNvPr id="4" name="Slide Number Placeholder 3"/>
          <p:cNvSpPr>
            <a:spLocks noGrp="1"/>
          </p:cNvSpPr>
          <p:nvPr>
            <p:ph type="sldNum" sz="quarter" idx="12"/>
          </p:nvPr>
        </p:nvSpPr>
        <p:spPr/>
        <p:txBody>
          <a:bodyPr/>
          <a:lstStyle/>
          <a:p>
            <a:fld id="{6B6F415A-146C-4031-B7DF-DA5827ED46CC}" type="slidenum">
              <a:rPr lang="en-US" smtClean="0"/>
              <a:t>27</a:t>
            </a:fld>
            <a:endParaRPr lang="en-US"/>
          </a:p>
        </p:txBody>
      </p:sp>
      <p:sp>
        <p:nvSpPr>
          <p:cNvPr id="5" name="Text Box 2"/>
          <p:cNvSpPr txBox="1">
            <a:spLocks noChangeArrowheads="1"/>
          </p:cNvSpPr>
          <p:nvPr/>
        </p:nvSpPr>
        <p:spPr bwMode="auto">
          <a:xfrm>
            <a:off x="2035493" y="891858"/>
            <a:ext cx="5818187" cy="4953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zh-CN" altLang="en-GB" sz="2400" b="1" i="1">
                <a:solidFill>
                  <a:srgbClr val="000000"/>
                </a:solidFill>
                <a:latin typeface="Times New Roman" panose="02020603050405020304" pitchFamily="18" charset="0"/>
              </a:rPr>
              <a:t>    </a:t>
            </a:r>
            <a:r>
              <a:rPr lang="en-GB" altLang="zh-CN" sz="2400" b="1" i="1">
                <a:solidFill>
                  <a:srgbClr val="000000"/>
                </a:solidFill>
                <a:latin typeface="Times New Roman" panose="02020603050405020304" pitchFamily="18" charset="0"/>
              </a:rPr>
              <a:t>W</a:t>
            </a:r>
            <a:r>
              <a:rPr lang="en-GB" altLang="zh-CN" sz="2400" b="1" i="1" baseline="-25000">
                <a:solidFill>
                  <a:srgbClr val="000000"/>
                </a:solidFill>
                <a:latin typeface="Times New Roman" panose="02020603050405020304" pitchFamily="18" charset="0"/>
              </a:rPr>
              <a:t>p</a:t>
            </a:r>
            <a:r>
              <a:rPr lang="en-GB" altLang="zh-CN" sz="2400" b="1" i="1" baseline="30000">
                <a:solidFill>
                  <a:srgbClr val="000000"/>
                </a:solidFill>
                <a:latin typeface="Times New Roman" panose="02020603050405020304" pitchFamily="18" charset="0"/>
              </a:rPr>
              <a:t>u</a:t>
            </a:r>
            <a:r>
              <a:rPr lang="en-GB" altLang="zh-CN" sz="2400" b="1" i="1">
                <a:solidFill>
                  <a:srgbClr val="000000"/>
                </a:solidFill>
                <a:latin typeface="Times New Roman" panose="02020603050405020304" pitchFamily="18" charset="0"/>
              </a:rPr>
              <a:t>(x,k</a:t>
            </a:r>
            <a:r>
              <a:rPr lang="en-GB" altLang="zh-CN" sz="2400" b="1" i="1" baseline="-33000">
                <a:solidFill>
                  <a:srgbClr val="000000"/>
                </a:solidFill>
                <a:latin typeface="Times New Roman" panose="02020603050405020304" pitchFamily="18" charset="0"/>
              </a:rPr>
              <a:t>T</a:t>
            </a:r>
            <a:r>
              <a:rPr lang="en-GB" altLang="zh-CN" sz="2400" b="1" i="1">
                <a:solidFill>
                  <a:srgbClr val="000000"/>
                </a:solidFill>
                <a:latin typeface="Times New Roman" panose="02020603050405020304" pitchFamily="18" charset="0"/>
              </a:rPr>
              <a:t>,r )  Wigner distributions  </a:t>
            </a:r>
            <a:r>
              <a:rPr lang="en-GB" altLang="zh-CN" sz="2800" b="1">
                <a:solidFill>
                  <a:srgbClr val="C00000"/>
                </a:solidFill>
                <a:latin typeface="Times New Roman" panose="02020603050405020304" pitchFamily="18" charset="0"/>
              </a:rPr>
              <a:t>(X. Ji)</a:t>
            </a:r>
          </a:p>
        </p:txBody>
      </p:sp>
      <p:grpSp>
        <p:nvGrpSpPr>
          <p:cNvPr id="6" name="Group 36"/>
          <p:cNvGrpSpPr>
            <a:grpSpLocks/>
          </p:cNvGrpSpPr>
          <p:nvPr/>
        </p:nvGrpSpPr>
        <p:grpSpPr bwMode="auto">
          <a:xfrm>
            <a:off x="4072255" y="3916045"/>
            <a:ext cx="985073" cy="1528763"/>
            <a:chOff x="2770808" y="3844153"/>
            <a:chExt cx="987010" cy="1529535"/>
          </a:xfrm>
        </p:grpSpPr>
        <p:sp>
          <p:nvSpPr>
            <p:cNvPr id="7" name="Text Box 8"/>
            <p:cNvSpPr txBox="1">
              <a:spLocks noChangeArrowheads="1"/>
            </p:cNvSpPr>
            <p:nvPr/>
          </p:nvSpPr>
          <p:spPr bwMode="auto">
            <a:xfrm>
              <a:off x="2860649" y="4202591"/>
              <a:ext cx="897169" cy="55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solidFill>
                    <a:srgbClr val="000000"/>
                  </a:solidFill>
                  <a:latin typeface="Times New Roman" panose="02020603050405020304" pitchFamily="18" charset="0"/>
                </a:rPr>
                <a:t>d</a:t>
              </a:r>
              <a:r>
                <a:rPr lang="en-GB" altLang="zh-CN" b="1" i="1" baseline="30000" dirty="0">
                  <a:solidFill>
                    <a:srgbClr val="000000"/>
                  </a:solidFill>
                  <a:latin typeface="Times New Roman" panose="02020603050405020304" pitchFamily="18" charset="0"/>
                </a:rPr>
                <a:t>2</a:t>
              </a:r>
              <a:r>
                <a:rPr lang="en-GB" altLang="zh-CN" b="1" i="1" dirty="0">
                  <a:solidFill>
                    <a:srgbClr val="000000"/>
                  </a:solidFill>
                  <a:latin typeface="Times New Roman" panose="02020603050405020304" pitchFamily="18" charset="0"/>
                </a:rPr>
                <a:t>k</a:t>
              </a:r>
              <a:r>
                <a:rPr lang="en-GB" altLang="zh-CN" b="1" i="1" baseline="-25000" dirty="0">
                  <a:solidFill>
                    <a:srgbClr val="000000"/>
                  </a:solidFill>
                  <a:latin typeface="Times New Roman" panose="02020603050405020304" pitchFamily="18" charset="0"/>
                </a:rPr>
                <a:t>T</a:t>
              </a:r>
            </a:p>
          </p:txBody>
        </p:sp>
        <p:sp>
          <p:nvSpPr>
            <p:cNvPr id="8" name="Line 10"/>
            <p:cNvSpPr>
              <a:spLocks noChangeShapeType="1"/>
            </p:cNvSpPr>
            <p:nvPr/>
          </p:nvSpPr>
          <p:spPr bwMode="auto">
            <a:xfrm>
              <a:off x="2770808" y="3844153"/>
              <a:ext cx="0" cy="1529535"/>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 name="Text Box 11"/>
          <p:cNvSpPr txBox="1">
            <a:spLocks noChangeArrowheads="1"/>
          </p:cNvSpPr>
          <p:nvPr/>
        </p:nvSpPr>
        <p:spPr bwMode="auto">
          <a:xfrm>
            <a:off x="2483168" y="5511483"/>
            <a:ext cx="2897187" cy="1125537"/>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dirty="0">
                <a:solidFill>
                  <a:srgbClr val="000000"/>
                </a:solidFill>
                <a:latin typeface="Times New Roman" panose="02020603050405020304" pitchFamily="18" charset="0"/>
              </a:rPr>
              <a:t>PDFs</a:t>
            </a:r>
            <a:r>
              <a:rPr lang="en-GB" altLang="zh-CN" sz="3600" b="1" i="1" dirty="0">
                <a:solidFill>
                  <a:srgbClr val="0066FF"/>
                </a:solidFill>
                <a:latin typeface="Times New Roman" panose="02020603050405020304" pitchFamily="18" charset="0"/>
              </a:rPr>
              <a:t> </a:t>
            </a:r>
          </a:p>
          <a:p>
            <a:pPr>
              <a:lnSpc>
                <a:spcPct val="93000"/>
              </a:lnSpc>
              <a:spcBef>
                <a:spcPct val="0"/>
              </a:spcBef>
              <a:buFontTx/>
              <a:buNone/>
            </a:pPr>
            <a:r>
              <a:rPr lang="en-GB" altLang="zh-CN" sz="3600" b="1" i="1" dirty="0">
                <a:latin typeface="Times New Roman" panose="02020603050405020304" pitchFamily="18" charset="0"/>
              </a:rPr>
              <a:t>f</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 .. h</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a:t>
            </a:r>
            <a:r>
              <a:rPr lang="ar-SA" altLang="zh-CN" sz="3600" b="1" i="1" dirty="0">
                <a:solidFill>
                  <a:srgbClr val="000000"/>
                </a:solidFill>
                <a:latin typeface="Times New Roman" panose="02020603050405020304" pitchFamily="18" charset="0"/>
              </a:rPr>
              <a:t>‏</a:t>
            </a:r>
            <a:endParaRPr lang="en-GB" altLang="zh-CN" sz="3600" b="1" i="1" dirty="0">
              <a:solidFill>
                <a:srgbClr val="000000"/>
              </a:solidFill>
              <a:latin typeface="Times New Roman" panose="02020603050405020304" pitchFamily="18" charset="0"/>
            </a:endParaRPr>
          </a:p>
        </p:txBody>
      </p:sp>
      <p:grpSp>
        <p:nvGrpSpPr>
          <p:cNvPr id="10" name="Group 29"/>
          <p:cNvGrpSpPr>
            <a:grpSpLocks/>
          </p:cNvGrpSpPr>
          <p:nvPr/>
        </p:nvGrpSpPr>
        <p:grpSpPr bwMode="auto">
          <a:xfrm>
            <a:off x="5893118" y="1398270"/>
            <a:ext cx="2344737" cy="1458913"/>
            <a:chOff x="2789" y="845"/>
            <a:chExt cx="1477" cy="919"/>
          </a:xfrm>
        </p:grpSpPr>
        <p:sp>
          <p:nvSpPr>
            <p:cNvPr id="11" name="Text Box 5"/>
            <p:cNvSpPr txBox="1">
              <a:spLocks noChangeArrowheads="1"/>
            </p:cNvSpPr>
            <p:nvPr/>
          </p:nvSpPr>
          <p:spPr bwMode="auto">
            <a:xfrm>
              <a:off x="2911" y="1452"/>
              <a:ext cx="1208" cy="312"/>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GPDs/IPDs</a:t>
              </a:r>
            </a:p>
          </p:txBody>
        </p:sp>
        <p:sp>
          <p:nvSpPr>
            <p:cNvPr id="12" name="Line 6"/>
            <p:cNvSpPr>
              <a:spLocks noChangeShapeType="1"/>
            </p:cNvSpPr>
            <p:nvPr/>
          </p:nvSpPr>
          <p:spPr bwMode="auto">
            <a:xfrm>
              <a:off x="2789" y="845"/>
              <a:ext cx="726" cy="589"/>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7"/>
            <p:cNvSpPr txBox="1">
              <a:spLocks noChangeArrowheads="1"/>
            </p:cNvSpPr>
            <p:nvPr/>
          </p:nvSpPr>
          <p:spPr bwMode="auto">
            <a:xfrm>
              <a:off x="3263" y="919"/>
              <a:ext cx="1003"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2</a:t>
              </a:r>
              <a:r>
                <a:rPr lang="en-GB" altLang="zh-CN" sz="3600" b="1" i="1">
                  <a:solidFill>
                    <a:srgbClr val="000000"/>
                  </a:solidFill>
                  <a:latin typeface="Times New Roman" panose="02020603050405020304" pitchFamily="18" charset="0"/>
                </a:rPr>
                <a:t>k</a:t>
              </a:r>
              <a:r>
                <a:rPr lang="en-GB" altLang="zh-CN" sz="3600" b="1" i="1" baseline="-25000">
                  <a:solidFill>
                    <a:srgbClr val="000000"/>
                  </a:solidFill>
                  <a:latin typeface="Times New Roman" panose="02020603050405020304" pitchFamily="18" charset="0"/>
                </a:rPr>
                <a:t>T </a:t>
              </a:r>
              <a:r>
                <a:rPr lang="en-GB" altLang="zh-CN" sz="3600" b="1" i="1">
                  <a:solidFill>
                    <a:srgbClr val="000000"/>
                  </a:solidFill>
                  <a:latin typeface="Times New Roman" panose="02020603050405020304" pitchFamily="18" charset="0"/>
                </a:rPr>
                <a:t>dr</a:t>
              </a:r>
              <a:r>
                <a:rPr lang="en-GB" altLang="zh-CN" sz="3600" b="1" i="1" baseline="-25000">
                  <a:solidFill>
                    <a:srgbClr val="000000"/>
                  </a:solidFill>
                  <a:latin typeface="Times New Roman" panose="02020603050405020304" pitchFamily="18" charset="0"/>
                </a:rPr>
                <a:t>z</a:t>
              </a:r>
            </a:p>
          </p:txBody>
        </p:sp>
      </p:grpSp>
      <p:grpSp>
        <p:nvGrpSpPr>
          <p:cNvPr id="14" name="Group 28"/>
          <p:cNvGrpSpPr>
            <a:grpSpLocks/>
          </p:cNvGrpSpPr>
          <p:nvPr/>
        </p:nvGrpSpPr>
        <p:grpSpPr bwMode="auto">
          <a:xfrm>
            <a:off x="914400" y="1453833"/>
            <a:ext cx="4827905" cy="2462212"/>
            <a:chOff x="46" y="860"/>
            <a:chExt cx="2687" cy="1572"/>
          </a:xfrm>
        </p:grpSpPr>
        <p:sp>
          <p:nvSpPr>
            <p:cNvPr id="15" name="Line 3"/>
            <p:cNvSpPr>
              <a:spLocks noChangeShapeType="1"/>
            </p:cNvSpPr>
            <p:nvPr/>
          </p:nvSpPr>
          <p:spPr bwMode="auto">
            <a:xfrm flipH="1">
              <a:off x="2106" y="860"/>
              <a:ext cx="627" cy="574"/>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4"/>
            <p:cNvSpPr txBox="1">
              <a:spLocks noChangeArrowheads="1"/>
            </p:cNvSpPr>
            <p:nvPr/>
          </p:nvSpPr>
          <p:spPr bwMode="auto">
            <a:xfrm>
              <a:off x="1858" y="899"/>
              <a:ext cx="72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3</a:t>
              </a:r>
              <a:r>
                <a:rPr lang="en-GB" altLang="zh-CN" sz="3600" b="1" i="1">
                  <a:solidFill>
                    <a:srgbClr val="000000"/>
                  </a:solidFill>
                  <a:latin typeface="Times New Roman" panose="02020603050405020304" pitchFamily="18" charset="0"/>
                </a:rPr>
                <a:t>r   </a:t>
              </a:r>
            </a:p>
          </p:txBody>
        </p:sp>
        <p:sp>
          <p:nvSpPr>
            <p:cNvPr id="17" name="Text Box 9"/>
            <p:cNvSpPr txBox="1">
              <a:spLocks noChangeArrowheads="1"/>
            </p:cNvSpPr>
            <p:nvPr/>
          </p:nvSpPr>
          <p:spPr bwMode="auto">
            <a:xfrm>
              <a:off x="1296" y="1480"/>
              <a:ext cx="1288" cy="937"/>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latin typeface="Times New Roman" panose="02020603050405020304" pitchFamily="18" charset="0"/>
                </a:rPr>
                <a:t>TMD PDFs f</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 .. h</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a:t>
              </a:r>
              <a:r>
                <a:rPr lang="ar-SA" altLang="zh-CN" b="1" i="1" dirty="0">
                  <a:latin typeface="Times New Roman" panose="02020603050405020304" pitchFamily="18" charset="0"/>
                </a:rPr>
                <a:t>‏</a:t>
              </a:r>
              <a:endParaRPr lang="en-GB" altLang="zh-CN" b="1" i="1" dirty="0">
                <a:latin typeface="Times New Roman" panose="02020603050405020304" pitchFamily="18" charset="0"/>
              </a:endParaRPr>
            </a:p>
          </p:txBody>
        </p:sp>
        <p:pic>
          <p:nvPicPr>
            <p:cNvPr id="1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 y="976"/>
              <a:ext cx="1250"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9" name="Text Box 24"/>
          <p:cNvSpPr txBox="1">
            <a:spLocks noChangeArrowheads="1"/>
          </p:cNvSpPr>
          <p:nvPr/>
        </p:nvSpPr>
        <p:spPr bwMode="auto">
          <a:xfrm>
            <a:off x="7916386" y="2868295"/>
            <a:ext cx="18827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3D imaging</a:t>
            </a:r>
          </a:p>
        </p:txBody>
      </p:sp>
      <p:sp>
        <p:nvSpPr>
          <p:cNvPr id="20" name="Text Box 25"/>
          <p:cNvSpPr txBox="1">
            <a:spLocks noChangeArrowheads="1"/>
          </p:cNvSpPr>
          <p:nvPr/>
        </p:nvSpPr>
        <p:spPr bwMode="auto">
          <a:xfrm>
            <a:off x="7937818" y="860108"/>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4000" b="1" i="1" u="sng">
                <a:solidFill>
                  <a:srgbClr val="007A77"/>
                </a:solidFill>
                <a:latin typeface="Times New Roman" panose="02020603050405020304" pitchFamily="18" charset="0"/>
              </a:rPr>
              <a:t>6D Dist.</a:t>
            </a:r>
          </a:p>
        </p:txBody>
      </p:sp>
      <p:sp>
        <p:nvSpPr>
          <p:cNvPr id="21" name="Text Box 20"/>
          <p:cNvSpPr txBox="1">
            <a:spLocks noChangeArrowheads="1"/>
          </p:cNvSpPr>
          <p:nvPr/>
        </p:nvSpPr>
        <p:spPr bwMode="auto">
          <a:xfrm>
            <a:off x="6691630" y="5230495"/>
            <a:ext cx="2449513" cy="12954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Form Factors</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E</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 </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M</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a:t>
            </a:r>
            <a:r>
              <a:rPr lang="ar-SA" altLang="zh-CN" sz="2800" b="1" i="1" dirty="0">
                <a:solidFill>
                  <a:srgbClr val="000000"/>
                </a:solidFill>
                <a:latin typeface="Times New Roman" panose="02020603050405020304" pitchFamily="18" charset="0"/>
              </a:rPr>
              <a:t>‏</a:t>
            </a:r>
            <a:endParaRPr lang="en-GB" altLang="zh-CN" sz="2800" b="1" i="1" dirty="0">
              <a:solidFill>
                <a:srgbClr val="000000"/>
              </a:solidFill>
              <a:latin typeface="Times New Roman" panose="02020603050405020304" pitchFamily="18" charset="0"/>
            </a:endParaRPr>
          </a:p>
        </p:txBody>
      </p:sp>
      <p:grpSp>
        <p:nvGrpSpPr>
          <p:cNvPr id="22" name="Group 37"/>
          <p:cNvGrpSpPr>
            <a:grpSpLocks/>
          </p:cNvGrpSpPr>
          <p:nvPr/>
        </p:nvGrpSpPr>
        <p:grpSpPr bwMode="auto">
          <a:xfrm>
            <a:off x="5146993" y="2923858"/>
            <a:ext cx="5267325" cy="2520950"/>
            <a:chOff x="3846513" y="2852738"/>
            <a:chExt cx="5267324" cy="2520967"/>
          </a:xfrm>
        </p:grpSpPr>
        <p:sp>
          <p:nvSpPr>
            <p:cNvPr id="23" name="Line 17"/>
            <p:cNvSpPr>
              <a:spLocks noChangeShapeType="1"/>
            </p:cNvSpPr>
            <p:nvPr/>
          </p:nvSpPr>
          <p:spPr bwMode="auto">
            <a:xfrm flipH="1">
              <a:off x="3846513" y="2852738"/>
              <a:ext cx="1860550" cy="2520967"/>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Text Box 18"/>
            <p:cNvSpPr txBox="1">
              <a:spLocks noChangeArrowheads="1"/>
            </p:cNvSpPr>
            <p:nvPr/>
          </p:nvSpPr>
          <p:spPr bwMode="auto">
            <a:xfrm>
              <a:off x="4572000" y="4149734"/>
              <a:ext cx="865074" cy="55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a:solidFill>
                    <a:srgbClr val="000000"/>
                  </a:solidFill>
                  <a:latin typeface="Times New Roman" panose="02020603050405020304" pitchFamily="18" charset="0"/>
                </a:rPr>
                <a:t>d</a:t>
              </a:r>
              <a:r>
                <a:rPr lang="en-GB" altLang="zh-CN" b="1" i="1" baseline="30000">
                  <a:solidFill>
                    <a:srgbClr val="000000"/>
                  </a:solidFill>
                  <a:latin typeface="Times New Roman" panose="02020603050405020304" pitchFamily="18" charset="0"/>
                </a:rPr>
                <a:t>2</a:t>
              </a:r>
              <a:r>
                <a:rPr lang="en-GB" altLang="zh-CN" b="1" i="1">
                  <a:solidFill>
                    <a:srgbClr val="000000"/>
                  </a:solidFill>
                  <a:latin typeface="Times New Roman" panose="02020603050405020304" pitchFamily="18" charset="0"/>
                </a:rPr>
                <a:t>r</a:t>
              </a:r>
              <a:r>
                <a:rPr lang="en-GB" altLang="zh-CN" b="1" i="1" baseline="-25000">
                  <a:solidFill>
                    <a:srgbClr val="000000"/>
                  </a:solidFill>
                  <a:latin typeface="Times New Roman" panose="02020603050405020304" pitchFamily="18" charset="0"/>
                </a:rPr>
                <a:t>T</a:t>
              </a:r>
              <a:r>
                <a:rPr lang="en-GB" altLang="zh-CN" b="1" i="1">
                  <a:solidFill>
                    <a:srgbClr val="000000"/>
                  </a:solidFill>
                  <a:latin typeface="Times New Roman" panose="02020603050405020304" pitchFamily="18" charset="0"/>
                </a:rPr>
                <a:t>   </a:t>
              </a:r>
            </a:p>
          </p:txBody>
        </p:sp>
        <p:sp>
          <p:nvSpPr>
            <p:cNvPr id="25" name="Line 19"/>
            <p:cNvSpPr>
              <a:spLocks noChangeShapeType="1"/>
            </p:cNvSpPr>
            <p:nvPr/>
          </p:nvSpPr>
          <p:spPr bwMode="auto">
            <a:xfrm flipH="1">
              <a:off x="6030913" y="2852738"/>
              <a:ext cx="36512" cy="2024076"/>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22"/>
            <p:cNvSpPr txBox="1">
              <a:spLocks noChangeArrowheads="1"/>
            </p:cNvSpPr>
            <p:nvPr/>
          </p:nvSpPr>
          <p:spPr bwMode="auto">
            <a:xfrm>
              <a:off x="6126162" y="3405960"/>
              <a:ext cx="2987675" cy="112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400" b="1" i="1">
                  <a:solidFill>
                    <a:srgbClr val="000000"/>
                  </a:solidFill>
                  <a:latin typeface="Times New Roman" panose="02020603050405020304" pitchFamily="18" charset="0"/>
                </a:rPr>
                <a:t>dx &amp;</a:t>
              </a:r>
            </a:p>
            <a:p>
              <a:pPr>
                <a:lnSpc>
                  <a:spcPct val="93000"/>
                </a:lnSpc>
                <a:spcBef>
                  <a:spcPct val="0"/>
                </a:spcBef>
                <a:buFontTx/>
                <a:buNone/>
              </a:pPr>
              <a:r>
                <a:rPr lang="en-GB" altLang="zh-CN" sz="2400" b="1" i="1">
                  <a:solidFill>
                    <a:srgbClr val="000000"/>
                  </a:solidFill>
                  <a:latin typeface="Times New Roman" panose="02020603050405020304" pitchFamily="18" charset="0"/>
                </a:rPr>
                <a:t>Fourier Transformation    </a:t>
              </a:r>
            </a:p>
          </p:txBody>
        </p:sp>
      </p:grpSp>
      <p:sp>
        <p:nvSpPr>
          <p:cNvPr id="27" name="Text Box 26"/>
          <p:cNvSpPr txBox="1">
            <a:spLocks noChangeArrowheads="1"/>
          </p:cNvSpPr>
          <p:nvPr/>
        </p:nvSpPr>
        <p:spPr bwMode="auto">
          <a:xfrm>
            <a:off x="5505768" y="5706745"/>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1D</a:t>
            </a:r>
          </a:p>
        </p:txBody>
      </p:sp>
      <p:sp>
        <p:nvSpPr>
          <p:cNvPr id="28" name="文本框 1"/>
          <p:cNvSpPr txBox="1">
            <a:spLocks noChangeArrowheads="1"/>
          </p:cNvSpPr>
          <p:nvPr/>
        </p:nvSpPr>
        <p:spPr bwMode="auto">
          <a:xfrm>
            <a:off x="8004493" y="715410"/>
            <a:ext cx="2762295"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5400" b="1" i="1" u="sng" dirty="0">
                <a:solidFill>
                  <a:srgbClr val="FF0000"/>
                </a:solidFill>
              </a:rPr>
              <a:t>5D Dist.</a:t>
            </a:r>
            <a:endParaRPr lang="zh-CN" altLang="en-US" sz="5400" b="1" i="1" u="sng" dirty="0">
              <a:solidFill>
                <a:srgbClr val="FF0000"/>
              </a:solidFill>
            </a:endParaRPr>
          </a:p>
        </p:txBody>
      </p:sp>
    </p:spTree>
    <p:extLst>
      <p:ext uri="{BB962C8B-B14F-4D97-AF65-F5344CB8AC3E}">
        <p14:creationId xmlns:p14="http://schemas.microsoft.com/office/powerpoint/2010/main" val="4173717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068" y="101221"/>
            <a:ext cx="9973893" cy="929972"/>
          </a:xfrm>
        </p:spPr>
        <p:txBody>
          <a:bodyPr/>
          <a:lstStyle/>
          <a:p>
            <a:r>
              <a:rPr lang="en-US" b="1" dirty="0"/>
              <a:t>Unified view of nucleon structure</a:t>
            </a:r>
          </a:p>
        </p:txBody>
      </p:sp>
      <p:sp>
        <p:nvSpPr>
          <p:cNvPr id="4" name="Slide Number Placeholder 3"/>
          <p:cNvSpPr>
            <a:spLocks noGrp="1"/>
          </p:cNvSpPr>
          <p:nvPr>
            <p:ph type="sldNum" sz="quarter" idx="12"/>
          </p:nvPr>
        </p:nvSpPr>
        <p:spPr/>
        <p:txBody>
          <a:bodyPr/>
          <a:lstStyle/>
          <a:p>
            <a:fld id="{6B6F415A-146C-4031-B7DF-DA5827ED46CC}" type="slidenum">
              <a:rPr lang="en-US" smtClean="0"/>
              <a:t>28</a:t>
            </a:fld>
            <a:endParaRPr lang="en-US"/>
          </a:p>
        </p:txBody>
      </p:sp>
      <p:sp>
        <p:nvSpPr>
          <p:cNvPr id="5" name="Text Box 2"/>
          <p:cNvSpPr txBox="1">
            <a:spLocks noChangeArrowheads="1"/>
          </p:cNvSpPr>
          <p:nvPr/>
        </p:nvSpPr>
        <p:spPr bwMode="auto">
          <a:xfrm>
            <a:off x="2035493" y="891858"/>
            <a:ext cx="5818187" cy="4953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zh-CN" altLang="en-GB" sz="2400" b="1" i="1">
                <a:solidFill>
                  <a:srgbClr val="000000"/>
                </a:solidFill>
                <a:latin typeface="Times New Roman" panose="02020603050405020304" pitchFamily="18" charset="0"/>
              </a:rPr>
              <a:t>    </a:t>
            </a:r>
            <a:r>
              <a:rPr lang="en-GB" altLang="zh-CN" sz="2400" b="1" i="1">
                <a:solidFill>
                  <a:srgbClr val="000000"/>
                </a:solidFill>
                <a:latin typeface="Times New Roman" panose="02020603050405020304" pitchFamily="18" charset="0"/>
              </a:rPr>
              <a:t>W</a:t>
            </a:r>
            <a:r>
              <a:rPr lang="en-GB" altLang="zh-CN" sz="2400" b="1" i="1" baseline="-25000">
                <a:solidFill>
                  <a:srgbClr val="000000"/>
                </a:solidFill>
                <a:latin typeface="Times New Roman" panose="02020603050405020304" pitchFamily="18" charset="0"/>
              </a:rPr>
              <a:t>p</a:t>
            </a:r>
            <a:r>
              <a:rPr lang="en-GB" altLang="zh-CN" sz="2400" b="1" i="1" baseline="30000">
                <a:solidFill>
                  <a:srgbClr val="000000"/>
                </a:solidFill>
                <a:latin typeface="Times New Roman" panose="02020603050405020304" pitchFamily="18" charset="0"/>
              </a:rPr>
              <a:t>u</a:t>
            </a:r>
            <a:r>
              <a:rPr lang="en-GB" altLang="zh-CN" sz="2400" b="1" i="1">
                <a:solidFill>
                  <a:srgbClr val="000000"/>
                </a:solidFill>
                <a:latin typeface="Times New Roman" panose="02020603050405020304" pitchFamily="18" charset="0"/>
              </a:rPr>
              <a:t>(x,k</a:t>
            </a:r>
            <a:r>
              <a:rPr lang="en-GB" altLang="zh-CN" sz="2400" b="1" i="1" baseline="-33000">
                <a:solidFill>
                  <a:srgbClr val="000000"/>
                </a:solidFill>
                <a:latin typeface="Times New Roman" panose="02020603050405020304" pitchFamily="18" charset="0"/>
              </a:rPr>
              <a:t>T</a:t>
            </a:r>
            <a:r>
              <a:rPr lang="en-GB" altLang="zh-CN" sz="2400" b="1" i="1">
                <a:solidFill>
                  <a:srgbClr val="000000"/>
                </a:solidFill>
                <a:latin typeface="Times New Roman" panose="02020603050405020304" pitchFamily="18" charset="0"/>
              </a:rPr>
              <a:t>,r )  Wigner distributions  </a:t>
            </a:r>
            <a:r>
              <a:rPr lang="en-GB" altLang="zh-CN" sz="2800" b="1">
                <a:solidFill>
                  <a:srgbClr val="C00000"/>
                </a:solidFill>
                <a:latin typeface="Times New Roman" panose="02020603050405020304" pitchFamily="18" charset="0"/>
              </a:rPr>
              <a:t>(X. Ji)</a:t>
            </a:r>
          </a:p>
        </p:txBody>
      </p:sp>
      <p:grpSp>
        <p:nvGrpSpPr>
          <p:cNvPr id="6" name="Group 36"/>
          <p:cNvGrpSpPr>
            <a:grpSpLocks/>
          </p:cNvGrpSpPr>
          <p:nvPr/>
        </p:nvGrpSpPr>
        <p:grpSpPr bwMode="auto">
          <a:xfrm>
            <a:off x="4072255" y="3916045"/>
            <a:ext cx="985073" cy="1528763"/>
            <a:chOff x="2770808" y="3844153"/>
            <a:chExt cx="987010" cy="1529535"/>
          </a:xfrm>
        </p:grpSpPr>
        <p:sp>
          <p:nvSpPr>
            <p:cNvPr id="7" name="Text Box 8"/>
            <p:cNvSpPr txBox="1">
              <a:spLocks noChangeArrowheads="1"/>
            </p:cNvSpPr>
            <p:nvPr/>
          </p:nvSpPr>
          <p:spPr bwMode="auto">
            <a:xfrm>
              <a:off x="2860649" y="4202591"/>
              <a:ext cx="897169" cy="55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solidFill>
                    <a:srgbClr val="000000"/>
                  </a:solidFill>
                  <a:latin typeface="Times New Roman" panose="02020603050405020304" pitchFamily="18" charset="0"/>
                </a:rPr>
                <a:t>d</a:t>
              </a:r>
              <a:r>
                <a:rPr lang="en-GB" altLang="zh-CN" b="1" i="1" baseline="30000" dirty="0">
                  <a:solidFill>
                    <a:srgbClr val="000000"/>
                  </a:solidFill>
                  <a:latin typeface="Times New Roman" panose="02020603050405020304" pitchFamily="18" charset="0"/>
                </a:rPr>
                <a:t>2</a:t>
              </a:r>
              <a:r>
                <a:rPr lang="en-GB" altLang="zh-CN" b="1" i="1" dirty="0">
                  <a:solidFill>
                    <a:srgbClr val="000000"/>
                  </a:solidFill>
                  <a:latin typeface="Times New Roman" panose="02020603050405020304" pitchFamily="18" charset="0"/>
                </a:rPr>
                <a:t>k</a:t>
              </a:r>
              <a:r>
                <a:rPr lang="en-GB" altLang="zh-CN" b="1" i="1" baseline="-25000" dirty="0">
                  <a:solidFill>
                    <a:srgbClr val="000000"/>
                  </a:solidFill>
                  <a:latin typeface="Times New Roman" panose="02020603050405020304" pitchFamily="18" charset="0"/>
                </a:rPr>
                <a:t>T</a:t>
              </a:r>
            </a:p>
          </p:txBody>
        </p:sp>
        <p:sp>
          <p:nvSpPr>
            <p:cNvPr id="8" name="Line 10"/>
            <p:cNvSpPr>
              <a:spLocks noChangeShapeType="1"/>
            </p:cNvSpPr>
            <p:nvPr/>
          </p:nvSpPr>
          <p:spPr bwMode="auto">
            <a:xfrm>
              <a:off x="2770808" y="3844153"/>
              <a:ext cx="0" cy="1529535"/>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 name="Text Box 11"/>
          <p:cNvSpPr txBox="1">
            <a:spLocks noChangeArrowheads="1"/>
          </p:cNvSpPr>
          <p:nvPr/>
        </p:nvSpPr>
        <p:spPr bwMode="auto">
          <a:xfrm>
            <a:off x="2483168" y="5511483"/>
            <a:ext cx="2897187" cy="1125537"/>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dirty="0">
                <a:solidFill>
                  <a:srgbClr val="000000"/>
                </a:solidFill>
                <a:latin typeface="Times New Roman" panose="02020603050405020304" pitchFamily="18" charset="0"/>
              </a:rPr>
              <a:t>PDFs</a:t>
            </a:r>
            <a:r>
              <a:rPr lang="en-GB" altLang="zh-CN" sz="3600" b="1" i="1" dirty="0">
                <a:solidFill>
                  <a:srgbClr val="0066FF"/>
                </a:solidFill>
                <a:latin typeface="Times New Roman" panose="02020603050405020304" pitchFamily="18" charset="0"/>
              </a:rPr>
              <a:t> </a:t>
            </a:r>
          </a:p>
          <a:p>
            <a:pPr>
              <a:lnSpc>
                <a:spcPct val="93000"/>
              </a:lnSpc>
              <a:spcBef>
                <a:spcPct val="0"/>
              </a:spcBef>
              <a:buFontTx/>
              <a:buNone/>
            </a:pPr>
            <a:r>
              <a:rPr lang="en-GB" altLang="zh-CN" sz="3600" b="1" i="1" dirty="0">
                <a:latin typeface="Times New Roman" panose="02020603050405020304" pitchFamily="18" charset="0"/>
              </a:rPr>
              <a:t>f</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 .. h</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a:t>
            </a:r>
            <a:r>
              <a:rPr lang="ar-SA" altLang="zh-CN" sz="3600" b="1" i="1" dirty="0">
                <a:solidFill>
                  <a:srgbClr val="000000"/>
                </a:solidFill>
                <a:latin typeface="Times New Roman" panose="02020603050405020304" pitchFamily="18" charset="0"/>
              </a:rPr>
              <a:t>‏</a:t>
            </a:r>
            <a:endParaRPr lang="en-GB" altLang="zh-CN" sz="3600" b="1" i="1" dirty="0">
              <a:solidFill>
                <a:srgbClr val="000000"/>
              </a:solidFill>
              <a:latin typeface="Times New Roman" panose="02020603050405020304" pitchFamily="18" charset="0"/>
            </a:endParaRPr>
          </a:p>
        </p:txBody>
      </p:sp>
      <p:grpSp>
        <p:nvGrpSpPr>
          <p:cNvPr id="10" name="Group 29"/>
          <p:cNvGrpSpPr>
            <a:grpSpLocks/>
          </p:cNvGrpSpPr>
          <p:nvPr/>
        </p:nvGrpSpPr>
        <p:grpSpPr bwMode="auto">
          <a:xfrm>
            <a:off x="5893118" y="1398270"/>
            <a:ext cx="2344737" cy="1458913"/>
            <a:chOff x="2789" y="845"/>
            <a:chExt cx="1477" cy="919"/>
          </a:xfrm>
        </p:grpSpPr>
        <p:sp>
          <p:nvSpPr>
            <p:cNvPr id="11" name="Text Box 5"/>
            <p:cNvSpPr txBox="1">
              <a:spLocks noChangeArrowheads="1"/>
            </p:cNvSpPr>
            <p:nvPr/>
          </p:nvSpPr>
          <p:spPr bwMode="auto">
            <a:xfrm>
              <a:off x="2911" y="1452"/>
              <a:ext cx="1208" cy="312"/>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GPDs/IPDs</a:t>
              </a:r>
            </a:p>
          </p:txBody>
        </p:sp>
        <p:sp>
          <p:nvSpPr>
            <p:cNvPr id="12" name="Line 6"/>
            <p:cNvSpPr>
              <a:spLocks noChangeShapeType="1"/>
            </p:cNvSpPr>
            <p:nvPr/>
          </p:nvSpPr>
          <p:spPr bwMode="auto">
            <a:xfrm>
              <a:off x="2789" y="845"/>
              <a:ext cx="726" cy="589"/>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7"/>
            <p:cNvSpPr txBox="1">
              <a:spLocks noChangeArrowheads="1"/>
            </p:cNvSpPr>
            <p:nvPr/>
          </p:nvSpPr>
          <p:spPr bwMode="auto">
            <a:xfrm>
              <a:off x="3263" y="919"/>
              <a:ext cx="1003"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2</a:t>
              </a:r>
              <a:r>
                <a:rPr lang="en-GB" altLang="zh-CN" sz="3600" b="1" i="1">
                  <a:solidFill>
                    <a:srgbClr val="000000"/>
                  </a:solidFill>
                  <a:latin typeface="Times New Roman" panose="02020603050405020304" pitchFamily="18" charset="0"/>
                </a:rPr>
                <a:t>k</a:t>
              </a:r>
              <a:r>
                <a:rPr lang="en-GB" altLang="zh-CN" sz="3600" b="1" i="1" baseline="-25000">
                  <a:solidFill>
                    <a:srgbClr val="000000"/>
                  </a:solidFill>
                  <a:latin typeface="Times New Roman" panose="02020603050405020304" pitchFamily="18" charset="0"/>
                </a:rPr>
                <a:t>T </a:t>
              </a:r>
              <a:r>
                <a:rPr lang="en-GB" altLang="zh-CN" sz="3600" b="1" i="1">
                  <a:solidFill>
                    <a:srgbClr val="000000"/>
                  </a:solidFill>
                  <a:latin typeface="Times New Roman" panose="02020603050405020304" pitchFamily="18" charset="0"/>
                </a:rPr>
                <a:t>dr</a:t>
              </a:r>
              <a:r>
                <a:rPr lang="en-GB" altLang="zh-CN" sz="3600" b="1" i="1" baseline="-25000">
                  <a:solidFill>
                    <a:srgbClr val="000000"/>
                  </a:solidFill>
                  <a:latin typeface="Times New Roman" panose="02020603050405020304" pitchFamily="18" charset="0"/>
                </a:rPr>
                <a:t>z</a:t>
              </a:r>
            </a:p>
          </p:txBody>
        </p:sp>
      </p:grpSp>
      <p:grpSp>
        <p:nvGrpSpPr>
          <p:cNvPr id="14" name="Group 28"/>
          <p:cNvGrpSpPr>
            <a:grpSpLocks/>
          </p:cNvGrpSpPr>
          <p:nvPr/>
        </p:nvGrpSpPr>
        <p:grpSpPr bwMode="auto">
          <a:xfrm>
            <a:off x="914400" y="1453833"/>
            <a:ext cx="4827905" cy="2462212"/>
            <a:chOff x="46" y="860"/>
            <a:chExt cx="2687" cy="1572"/>
          </a:xfrm>
        </p:grpSpPr>
        <p:sp>
          <p:nvSpPr>
            <p:cNvPr id="15" name="Line 3"/>
            <p:cNvSpPr>
              <a:spLocks noChangeShapeType="1"/>
            </p:cNvSpPr>
            <p:nvPr/>
          </p:nvSpPr>
          <p:spPr bwMode="auto">
            <a:xfrm flipH="1">
              <a:off x="2106" y="860"/>
              <a:ext cx="627" cy="574"/>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4"/>
            <p:cNvSpPr txBox="1">
              <a:spLocks noChangeArrowheads="1"/>
            </p:cNvSpPr>
            <p:nvPr/>
          </p:nvSpPr>
          <p:spPr bwMode="auto">
            <a:xfrm>
              <a:off x="1858" y="899"/>
              <a:ext cx="72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3</a:t>
              </a:r>
              <a:r>
                <a:rPr lang="en-GB" altLang="zh-CN" sz="3600" b="1" i="1">
                  <a:solidFill>
                    <a:srgbClr val="000000"/>
                  </a:solidFill>
                  <a:latin typeface="Times New Roman" panose="02020603050405020304" pitchFamily="18" charset="0"/>
                </a:rPr>
                <a:t>r   </a:t>
              </a:r>
            </a:p>
          </p:txBody>
        </p:sp>
        <p:sp>
          <p:nvSpPr>
            <p:cNvPr id="17" name="Text Box 9"/>
            <p:cNvSpPr txBox="1">
              <a:spLocks noChangeArrowheads="1"/>
            </p:cNvSpPr>
            <p:nvPr/>
          </p:nvSpPr>
          <p:spPr bwMode="auto">
            <a:xfrm>
              <a:off x="1296" y="1480"/>
              <a:ext cx="1288" cy="937"/>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latin typeface="Times New Roman" panose="02020603050405020304" pitchFamily="18" charset="0"/>
                </a:rPr>
                <a:t>TMD PDFs f</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 .. h</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a:t>
              </a:r>
              <a:r>
                <a:rPr lang="ar-SA" altLang="zh-CN" b="1" i="1" dirty="0">
                  <a:latin typeface="Times New Roman" panose="02020603050405020304" pitchFamily="18" charset="0"/>
                </a:rPr>
                <a:t>‏</a:t>
              </a:r>
              <a:endParaRPr lang="en-GB" altLang="zh-CN" b="1" i="1" dirty="0">
                <a:latin typeface="Times New Roman" panose="02020603050405020304" pitchFamily="18" charset="0"/>
              </a:endParaRPr>
            </a:p>
          </p:txBody>
        </p:sp>
        <p:pic>
          <p:nvPicPr>
            <p:cNvPr id="1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 y="976"/>
              <a:ext cx="1250"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9" name="Text Box 24"/>
          <p:cNvSpPr txBox="1">
            <a:spLocks noChangeArrowheads="1"/>
          </p:cNvSpPr>
          <p:nvPr/>
        </p:nvSpPr>
        <p:spPr bwMode="auto">
          <a:xfrm>
            <a:off x="7916386" y="2868295"/>
            <a:ext cx="18827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3D imaging</a:t>
            </a:r>
          </a:p>
        </p:txBody>
      </p:sp>
      <p:sp>
        <p:nvSpPr>
          <p:cNvPr id="20" name="Text Box 25"/>
          <p:cNvSpPr txBox="1">
            <a:spLocks noChangeArrowheads="1"/>
          </p:cNvSpPr>
          <p:nvPr/>
        </p:nvSpPr>
        <p:spPr bwMode="auto">
          <a:xfrm>
            <a:off x="7937818" y="860108"/>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4000" b="1" i="1" u="sng">
                <a:solidFill>
                  <a:srgbClr val="007A77"/>
                </a:solidFill>
                <a:latin typeface="Times New Roman" panose="02020603050405020304" pitchFamily="18" charset="0"/>
              </a:rPr>
              <a:t>6D Dist.</a:t>
            </a:r>
          </a:p>
        </p:txBody>
      </p:sp>
      <p:sp>
        <p:nvSpPr>
          <p:cNvPr id="21" name="Text Box 20"/>
          <p:cNvSpPr txBox="1">
            <a:spLocks noChangeArrowheads="1"/>
          </p:cNvSpPr>
          <p:nvPr/>
        </p:nvSpPr>
        <p:spPr bwMode="auto">
          <a:xfrm>
            <a:off x="6691630" y="5230495"/>
            <a:ext cx="2449513" cy="12954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Form Factors</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E</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 </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M</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a:t>
            </a:r>
            <a:r>
              <a:rPr lang="ar-SA" altLang="zh-CN" sz="2800" b="1" i="1" dirty="0">
                <a:solidFill>
                  <a:srgbClr val="000000"/>
                </a:solidFill>
                <a:latin typeface="Times New Roman" panose="02020603050405020304" pitchFamily="18" charset="0"/>
              </a:rPr>
              <a:t>‏</a:t>
            </a:r>
            <a:endParaRPr lang="en-GB" altLang="zh-CN" sz="2800" b="1" i="1" dirty="0">
              <a:solidFill>
                <a:srgbClr val="000000"/>
              </a:solidFill>
              <a:latin typeface="Times New Roman" panose="02020603050405020304" pitchFamily="18" charset="0"/>
            </a:endParaRPr>
          </a:p>
        </p:txBody>
      </p:sp>
      <p:grpSp>
        <p:nvGrpSpPr>
          <p:cNvPr id="22" name="Group 37"/>
          <p:cNvGrpSpPr>
            <a:grpSpLocks/>
          </p:cNvGrpSpPr>
          <p:nvPr/>
        </p:nvGrpSpPr>
        <p:grpSpPr bwMode="auto">
          <a:xfrm>
            <a:off x="5146993" y="2923858"/>
            <a:ext cx="5267325" cy="2520950"/>
            <a:chOff x="3846513" y="2852738"/>
            <a:chExt cx="5267324" cy="2520967"/>
          </a:xfrm>
        </p:grpSpPr>
        <p:sp>
          <p:nvSpPr>
            <p:cNvPr id="23" name="Line 17"/>
            <p:cNvSpPr>
              <a:spLocks noChangeShapeType="1"/>
            </p:cNvSpPr>
            <p:nvPr/>
          </p:nvSpPr>
          <p:spPr bwMode="auto">
            <a:xfrm flipH="1">
              <a:off x="3846513" y="2852738"/>
              <a:ext cx="1860550" cy="2520967"/>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Text Box 18"/>
            <p:cNvSpPr txBox="1">
              <a:spLocks noChangeArrowheads="1"/>
            </p:cNvSpPr>
            <p:nvPr/>
          </p:nvSpPr>
          <p:spPr bwMode="auto">
            <a:xfrm>
              <a:off x="4572000" y="4149734"/>
              <a:ext cx="865074" cy="55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a:solidFill>
                    <a:srgbClr val="000000"/>
                  </a:solidFill>
                  <a:latin typeface="Times New Roman" panose="02020603050405020304" pitchFamily="18" charset="0"/>
                </a:rPr>
                <a:t>d</a:t>
              </a:r>
              <a:r>
                <a:rPr lang="en-GB" altLang="zh-CN" b="1" i="1" baseline="30000">
                  <a:solidFill>
                    <a:srgbClr val="000000"/>
                  </a:solidFill>
                  <a:latin typeface="Times New Roman" panose="02020603050405020304" pitchFamily="18" charset="0"/>
                </a:rPr>
                <a:t>2</a:t>
              </a:r>
              <a:r>
                <a:rPr lang="en-GB" altLang="zh-CN" b="1" i="1">
                  <a:solidFill>
                    <a:srgbClr val="000000"/>
                  </a:solidFill>
                  <a:latin typeface="Times New Roman" panose="02020603050405020304" pitchFamily="18" charset="0"/>
                </a:rPr>
                <a:t>r</a:t>
              </a:r>
              <a:r>
                <a:rPr lang="en-GB" altLang="zh-CN" b="1" i="1" baseline="-25000">
                  <a:solidFill>
                    <a:srgbClr val="000000"/>
                  </a:solidFill>
                  <a:latin typeface="Times New Roman" panose="02020603050405020304" pitchFamily="18" charset="0"/>
                </a:rPr>
                <a:t>T</a:t>
              </a:r>
              <a:r>
                <a:rPr lang="en-GB" altLang="zh-CN" b="1" i="1">
                  <a:solidFill>
                    <a:srgbClr val="000000"/>
                  </a:solidFill>
                  <a:latin typeface="Times New Roman" panose="02020603050405020304" pitchFamily="18" charset="0"/>
                </a:rPr>
                <a:t>   </a:t>
              </a:r>
            </a:p>
          </p:txBody>
        </p:sp>
        <p:sp>
          <p:nvSpPr>
            <p:cNvPr id="25" name="Line 19"/>
            <p:cNvSpPr>
              <a:spLocks noChangeShapeType="1"/>
            </p:cNvSpPr>
            <p:nvPr/>
          </p:nvSpPr>
          <p:spPr bwMode="auto">
            <a:xfrm flipH="1">
              <a:off x="6030913" y="2852738"/>
              <a:ext cx="36512" cy="2024076"/>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22"/>
            <p:cNvSpPr txBox="1">
              <a:spLocks noChangeArrowheads="1"/>
            </p:cNvSpPr>
            <p:nvPr/>
          </p:nvSpPr>
          <p:spPr bwMode="auto">
            <a:xfrm>
              <a:off x="6126162" y="3405960"/>
              <a:ext cx="2987675" cy="112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400" b="1" i="1">
                  <a:solidFill>
                    <a:srgbClr val="000000"/>
                  </a:solidFill>
                  <a:latin typeface="Times New Roman" panose="02020603050405020304" pitchFamily="18" charset="0"/>
                </a:rPr>
                <a:t>dx &amp;</a:t>
              </a:r>
            </a:p>
            <a:p>
              <a:pPr>
                <a:lnSpc>
                  <a:spcPct val="93000"/>
                </a:lnSpc>
                <a:spcBef>
                  <a:spcPct val="0"/>
                </a:spcBef>
                <a:buFontTx/>
                <a:buNone/>
              </a:pPr>
              <a:r>
                <a:rPr lang="en-GB" altLang="zh-CN" sz="2400" b="1" i="1">
                  <a:solidFill>
                    <a:srgbClr val="000000"/>
                  </a:solidFill>
                  <a:latin typeface="Times New Roman" panose="02020603050405020304" pitchFamily="18" charset="0"/>
                </a:rPr>
                <a:t>Fourier Transformation    </a:t>
              </a:r>
            </a:p>
          </p:txBody>
        </p:sp>
      </p:grpSp>
      <p:sp>
        <p:nvSpPr>
          <p:cNvPr id="27" name="Text Box 26"/>
          <p:cNvSpPr txBox="1">
            <a:spLocks noChangeArrowheads="1"/>
          </p:cNvSpPr>
          <p:nvPr/>
        </p:nvSpPr>
        <p:spPr bwMode="auto">
          <a:xfrm>
            <a:off x="5505768" y="5706745"/>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1D</a:t>
            </a:r>
          </a:p>
        </p:txBody>
      </p:sp>
      <p:sp>
        <p:nvSpPr>
          <p:cNvPr id="28" name="文本框 1"/>
          <p:cNvSpPr txBox="1">
            <a:spLocks noChangeArrowheads="1"/>
          </p:cNvSpPr>
          <p:nvPr/>
        </p:nvSpPr>
        <p:spPr bwMode="auto">
          <a:xfrm>
            <a:off x="8004493" y="715410"/>
            <a:ext cx="2762295"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5400" b="1" i="1" u="sng" dirty="0">
                <a:solidFill>
                  <a:srgbClr val="FF0000"/>
                </a:solidFill>
              </a:rPr>
              <a:t>5D Dist.</a:t>
            </a:r>
            <a:endParaRPr lang="zh-CN" altLang="en-US" sz="5400" b="1" i="1" u="sng" dirty="0">
              <a:solidFill>
                <a:srgbClr val="FF0000"/>
              </a:solidFill>
            </a:endParaRPr>
          </a:p>
        </p:txBody>
      </p:sp>
      <p:sp>
        <p:nvSpPr>
          <p:cNvPr id="3" name="箭头: 上 2">
            <a:extLst>
              <a:ext uri="{FF2B5EF4-FFF2-40B4-BE49-F238E27FC236}">
                <a16:creationId xmlns:a16="http://schemas.microsoft.com/office/drawing/2014/main" id="{ECF1BF29-1D58-4878-A9A9-7A5A0B7F3EE7}"/>
              </a:ext>
            </a:extLst>
          </p:cNvPr>
          <p:cNvSpPr/>
          <p:nvPr/>
        </p:nvSpPr>
        <p:spPr>
          <a:xfrm>
            <a:off x="111940" y="770709"/>
            <a:ext cx="939525" cy="5355790"/>
          </a:xfrm>
          <a:prstGeom prst="upArrow">
            <a:avLst>
              <a:gd name="adj1" fmla="val 50000"/>
              <a:gd name="adj2" fmla="val 19736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207305E4-555F-4891-9E78-9C6100ABFD0E}"/>
              </a:ext>
            </a:extLst>
          </p:cNvPr>
          <p:cNvSpPr txBox="1"/>
          <p:nvPr/>
        </p:nvSpPr>
        <p:spPr>
          <a:xfrm>
            <a:off x="43369" y="6224513"/>
            <a:ext cx="2361544" cy="461665"/>
          </a:xfrm>
          <a:prstGeom prst="rect">
            <a:avLst/>
          </a:prstGeom>
          <a:solidFill>
            <a:srgbClr val="FFC000"/>
          </a:solidFill>
        </p:spPr>
        <p:txBody>
          <a:bodyPr wrap="none" rtlCol="0">
            <a:spAutoFit/>
          </a:bodyPr>
          <a:lstStyle/>
          <a:p>
            <a:r>
              <a:rPr lang="en-US" altLang="zh-CN" sz="2400" dirty="0"/>
              <a:t>Experimentally</a:t>
            </a:r>
            <a:endParaRPr lang="zh-CN" altLang="en-US" sz="2400" dirty="0"/>
          </a:p>
        </p:txBody>
      </p:sp>
    </p:spTree>
    <p:extLst>
      <p:ext uri="{BB962C8B-B14F-4D97-AF65-F5344CB8AC3E}">
        <p14:creationId xmlns:p14="http://schemas.microsoft.com/office/powerpoint/2010/main" val="991498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23" y="0"/>
            <a:ext cx="11852885" cy="1041924"/>
          </a:xfrm>
        </p:spPr>
        <p:txBody>
          <a:bodyPr>
            <a:normAutofit/>
          </a:bodyPr>
          <a:lstStyle/>
          <a:p>
            <a:r>
              <a:rPr lang="en-US" sz="4400" b="1" dirty="0"/>
              <a:t>Structure functions and </a:t>
            </a:r>
            <a:r>
              <a:rPr lang="en-US" sz="4400" b="1" dirty="0">
                <a:solidFill>
                  <a:srgbClr val="FF0000"/>
                </a:solidFill>
              </a:rPr>
              <a:t>PDFs : Polarized case </a:t>
            </a:r>
            <a:endParaRPr lang="en-US" sz="4400" dirty="0">
              <a:solidFill>
                <a:srgbClr val="FF0000"/>
              </a:solidFill>
            </a:endParaRPr>
          </a:p>
        </p:txBody>
      </p:sp>
      <p:sp>
        <p:nvSpPr>
          <p:cNvPr id="4" name="Slide Number Placeholder 3"/>
          <p:cNvSpPr>
            <a:spLocks noGrp="1"/>
          </p:cNvSpPr>
          <p:nvPr>
            <p:ph type="sldNum" sz="quarter" idx="12"/>
          </p:nvPr>
        </p:nvSpPr>
        <p:spPr/>
        <p:txBody>
          <a:bodyPr/>
          <a:lstStyle/>
          <a:p>
            <a:fld id="{6B6F415A-146C-4031-B7DF-DA5827ED46CC}" type="slidenum">
              <a:rPr lang="en-US" smtClean="0"/>
              <a:t>29</a:t>
            </a:fld>
            <a:endParaRPr lang="en-US"/>
          </a:p>
        </p:txBody>
      </p:sp>
      <p:sp>
        <p:nvSpPr>
          <p:cNvPr id="5" name="文本框 1"/>
          <p:cNvSpPr txBox="1">
            <a:spLocks noChangeArrowheads="1"/>
          </p:cNvSpPr>
          <p:nvPr/>
        </p:nvSpPr>
        <p:spPr bwMode="auto">
          <a:xfrm>
            <a:off x="617711" y="3259941"/>
            <a:ext cx="46410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2800" b="1" dirty="0"/>
              <a:t>Experimental observables</a:t>
            </a:r>
            <a:endParaRPr lang="zh-CN" altLang="en-US" sz="2800" b="1" dirty="0"/>
          </a:p>
        </p:txBody>
      </p:sp>
      <p:sp>
        <p:nvSpPr>
          <p:cNvPr id="6" name="文本框 2"/>
          <p:cNvSpPr txBox="1">
            <a:spLocks noChangeArrowheads="1"/>
          </p:cNvSpPr>
          <p:nvPr/>
        </p:nvSpPr>
        <p:spPr bwMode="auto">
          <a:xfrm>
            <a:off x="9360218" y="3165996"/>
            <a:ext cx="1233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b="1" dirty="0"/>
              <a:t>PDFs</a:t>
            </a:r>
            <a:endParaRPr lang="zh-CN" altLang="en-US" b="1" dirty="0"/>
          </a:p>
        </p:txBody>
      </p:sp>
      <p:sp>
        <p:nvSpPr>
          <p:cNvPr id="7" name="圆角矩形 4"/>
          <p:cNvSpPr>
            <a:spLocks noChangeArrowheads="1"/>
          </p:cNvSpPr>
          <p:nvPr/>
        </p:nvSpPr>
        <p:spPr bwMode="auto">
          <a:xfrm>
            <a:off x="289291" y="3215631"/>
            <a:ext cx="5297856" cy="3320327"/>
          </a:xfrm>
          <a:prstGeom prst="roundRect">
            <a:avLst>
              <a:gd name="adj" fmla="val 16667"/>
            </a:avLst>
          </a:prstGeom>
          <a:noFill/>
          <a:ln w="508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zh-CN" altLang="en-US" sz="1800"/>
          </a:p>
        </p:txBody>
      </p:sp>
      <p:sp>
        <p:nvSpPr>
          <p:cNvPr id="8" name="圆角矩形 8"/>
          <p:cNvSpPr>
            <a:spLocks noChangeArrowheads="1"/>
          </p:cNvSpPr>
          <p:nvPr/>
        </p:nvSpPr>
        <p:spPr bwMode="auto">
          <a:xfrm>
            <a:off x="7741920" y="3129810"/>
            <a:ext cx="4246880" cy="3142974"/>
          </a:xfrm>
          <a:prstGeom prst="roundRect">
            <a:avLst>
              <a:gd name="adj" fmla="val 16667"/>
            </a:avLst>
          </a:prstGeom>
          <a:noFill/>
          <a:ln w="508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zh-CN" altLang="en-US" sz="1800"/>
          </a:p>
        </p:txBody>
      </p:sp>
      <p:cxnSp>
        <p:nvCxnSpPr>
          <p:cNvPr id="9" name="直接连接符 6"/>
          <p:cNvCxnSpPr>
            <a:cxnSpLocks noChangeShapeType="1"/>
          </p:cNvCxnSpPr>
          <p:nvPr/>
        </p:nvCxnSpPr>
        <p:spPr bwMode="auto">
          <a:xfrm>
            <a:off x="289291" y="3867371"/>
            <a:ext cx="5297856" cy="6667"/>
          </a:xfrm>
          <a:prstGeom prst="line">
            <a:avLst/>
          </a:prstGeom>
          <a:noFill/>
          <a:ln w="508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接连接符 12"/>
          <p:cNvCxnSpPr>
            <a:cxnSpLocks noChangeShapeType="1"/>
          </p:cNvCxnSpPr>
          <p:nvPr/>
        </p:nvCxnSpPr>
        <p:spPr bwMode="auto">
          <a:xfrm flipV="1">
            <a:off x="7741920" y="3862688"/>
            <a:ext cx="4246880" cy="35094"/>
          </a:xfrm>
          <a:prstGeom prst="line">
            <a:avLst/>
          </a:prstGeom>
          <a:noFill/>
          <a:ln w="508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下箭头 15"/>
          <p:cNvSpPr>
            <a:spLocks noChangeArrowheads="1"/>
          </p:cNvSpPr>
          <p:nvPr/>
        </p:nvSpPr>
        <p:spPr bwMode="auto">
          <a:xfrm>
            <a:off x="2504439" y="4593264"/>
            <a:ext cx="436394" cy="618890"/>
          </a:xfrm>
          <a:prstGeom prst="downArrow">
            <a:avLst>
              <a:gd name="adj1" fmla="val 50000"/>
              <a:gd name="adj2" fmla="val 50080"/>
            </a:avLst>
          </a:prstGeom>
          <a:solidFill>
            <a:srgbClr val="FFC000"/>
          </a:solidFill>
          <a:ln w="9525" algn="ctr">
            <a:noFill/>
            <a:round/>
            <a:headEnd/>
            <a:tailEnd/>
          </a:ln>
          <a:effectLst/>
        </p:spPr>
        <p:txBody>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zh-CN" altLang="en-US"/>
          </a:p>
        </p:txBody>
      </p:sp>
      <p:sp>
        <p:nvSpPr>
          <p:cNvPr id="12" name="右箭头 24"/>
          <p:cNvSpPr>
            <a:spLocks noChangeArrowheads="1"/>
          </p:cNvSpPr>
          <p:nvPr/>
        </p:nvSpPr>
        <p:spPr bwMode="auto">
          <a:xfrm>
            <a:off x="5703762" y="4643522"/>
            <a:ext cx="1865862" cy="446088"/>
          </a:xfrm>
          <a:prstGeom prst="rightArrow">
            <a:avLst>
              <a:gd name="adj1" fmla="val 50000"/>
              <a:gd name="adj2" fmla="val 50107"/>
            </a:avLst>
          </a:prstGeom>
          <a:solidFill>
            <a:srgbClr val="FFC000"/>
          </a:solidFill>
          <a:ln w="9525" algn="ctr">
            <a:noFill/>
            <a:round/>
            <a:headEnd/>
            <a:tailEnd/>
          </a:ln>
          <a:effectLst/>
        </p:spPr>
        <p:txBody>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endParaRPr lang="zh-CN" altLang="en-US" sz="1800"/>
          </a:p>
        </p:txBody>
      </p:sp>
      <p:sp>
        <p:nvSpPr>
          <p:cNvPr id="13" name="文本框 23"/>
          <p:cNvSpPr txBox="1">
            <a:spLocks noChangeArrowheads="1"/>
          </p:cNvSpPr>
          <p:nvPr/>
        </p:nvSpPr>
        <p:spPr bwMode="auto">
          <a:xfrm>
            <a:off x="5598264" y="3993172"/>
            <a:ext cx="21467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1600" b="1" dirty="0">
                <a:solidFill>
                  <a:srgbClr val="FF0000"/>
                </a:solidFill>
              </a:rPr>
              <a:t>Quark-Parton Model</a:t>
            </a:r>
          </a:p>
          <a:p>
            <a:pPr>
              <a:spcBef>
                <a:spcPct val="0"/>
              </a:spcBef>
              <a:buFontTx/>
              <a:buNone/>
            </a:pPr>
            <a:r>
              <a:rPr lang="en-US" altLang="zh-CN" sz="1600" b="1" dirty="0"/>
              <a:t>           </a:t>
            </a:r>
            <a:r>
              <a:rPr lang="en-US" altLang="zh-CN" sz="1600" b="1" dirty="0">
                <a:solidFill>
                  <a:srgbClr val="FF0000"/>
                </a:solidFill>
              </a:rPr>
              <a:t>QPM</a:t>
            </a:r>
            <a:endParaRPr lang="zh-CN" altLang="en-US" sz="1600" b="1" dirty="0">
              <a:solidFill>
                <a:srgbClr val="FF0000"/>
              </a:solidFill>
            </a:endParaRPr>
          </a:p>
        </p:txBody>
      </p:sp>
      <p:pic>
        <p:nvPicPr>
          <p:cNvPr id="14" name="Picture 5" descr="d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05" y="753125"/>
            <a:ext cx="3272549" cy="2397907"/>
          </a:xfrm>
          <a:prstGeom prst="rect">
            <a:avLst/>
          </a:prstGeom>
          <a:noFill/>
          <a:ln w="47625" cmpd="sng">
            <a:noFill/>
            <a:miter lim="800000"/>
            <a:headEnd/>
            <a:tailEnd/>
          </a:ln>
          <a:extLst>
            <a:ext uri="{909E8E84-426E-40DD-AFC4-6F175D3DCCD1}">
              <a14:hiddenFill xmlns:a14="http://schemas.microsoft.com/office/drawing/2010/main">
                <a:solidFill>
                  <a:srgbClr val="FFFFFF"/>
                </a:solidFill>
              </a14:hiddenFill>
            </a:ext>
          </a:extLst>
        </p:spPr>
      </p:pic>
      <p:sp>
        <p:nvSpPr>
          <p:cNvPr id="15" name="Oval 14"/>
          <p:cNvSpPr/>
          <p:nvPr/>
        </p:nvSpPr>
        <p:spPr>
          <a:xfrm>
            <a:off x="2672714" y="693928"/>
            <a:ext cx="1138998" cy="677035"/>
          </a:xfrm>
          <a:prstGeom prst="ellipse">
            <a:avLst/>
          </a:prstGeom>
          <a:noFill/>
          <a:ln w="444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3811712" y="1370963"/>
            <a:ext cx="1220839" cy="1285061"/>
          </a:xfrm>
          <a:prstGeom prst="straightConnector1">
            <a:avLst/>
          </a:prstGeom>
          <a:ln w="603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19048" y="2503310"/>
            <a:ext cx="6277488" cy="584775"/>
          </a:xfrm>
          <a:prstGeom prst="rect">
            <a:avLst/>
          </a:prstGeom>
          <a:noFill/>
        </p:spPr>
        <p:txBody>
          <a:bodyPr wrap="none" rtlCol="0">
            <a:spAutoFit/>
          </a:bodyPr>
          <a:lstStyle/>
          <a:p>
            <a:r>
              <a:rPr lang="en-US" sz="3200" dirty="0"/>
              <a:t>Only scattered leptons are detected</a:t>
            </a:r>
          </a:p>
        </p:txBody>
      </p:sp>
      <p:sp>
        <p:nvSpPr>
          <p:cNvPr id="18" name="TextBox 17"/>
          <p:cNvSpPr txBox="1"/>
          <p:nvPr/>
        </p:nvSpPr>
        <p:spPr>
          <a:xfrm>
            <a:off x="3057448" y="4525778"/>
            <a:ext cx="1814920" cy="584775"/>
          </a:xfrm>
          <a:prstGeom prst="rect">
            <a:avLst/>
          </a:prstGeom>
          <a:noFill/>
        </p:spPr>
        <p:txBody>
          <a:bodyPr wrap="none" rtlCol="0">
            <a:spAutoFit/>
          </a:bodyPr>
          <a:lstStyle/>
          <a:p>
            <a:r>
              <a:rPr lang="en-US" sz="3200" dirty="0"/>
              <a:t>Q</a:t>
            </a:r>
            <a:r>
              <a:rPr lang="en-US" sz="3200" baseline="30000" dirty="0"/>
              <a:t>2</a:t>
            </a:r>
            <a:r>
              <a:rPr lang="en-US" sz="3200" dirty="0"/>
              <a:t> &lt;&lt; M</a:t>
            </a:r>
            <a:r>
              <a:rPr lang="en-US" sz="3200" baseline="-25000" dirty="0"/>
              <a:t>Z</a:t>
            </a:r>
            <a:r>
              <a:rPr lang="en-US" sz="3200" baseline="30000" dirty="0"/>
              <a:t>2</a:t>
            </a:r>
          </a:p>
        </p:txBody>
      </p:sp>
      <p:graphicFrame>
        <p:nvGraphicFramePr>
          <p:cNvPr id="19" name="Object 4"/>
          <p:cNvGraphicFramePr>
            <a:graphicFrameLocks noChangeAspect="1"/>
          </p:cNvGraphicFramePr>
          <p:nvPr/>
        </p:nvGraphicFramePr>
        <p:xfrm>
          <a:off x="4597981" y="759182"/>
          <a:ext cx="7489927" cy="1124712"/>
        </p:xfrm>
        <a:graphic>
          <a:graphicData uri="http://schemas.openxmlformats.org/presentationml/2006/ole">
            <mc:AlternateContent xmlns:mc="http://schemas.openxmlformats.org/markup-compatibility/2006">
              <mc:Choice xmlns:v="urn:schemas-microsoft-com:vml" Requires="v">
                <p:oleObj name="Equation" r:id="rId3" imgW="3352641" imgH="466581" progId="Equation.3">
                  <p:embed/>
                </p:oleObj>
              </mc:Choice>
              <mc:Fallback>
                <p:oleObj name="Equation" r:id="rId3" imgW="3352641" imgH="466581" progId="Equation.3">
                  <p:embed/>
                  <p:pic>
                    <p:nvPicPr>
                      <p:cNvPr id="19"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981" y="759182"/>
                        <a:ext cx="7489927" cy="1124712"/>
                      </a:xfrm>
                      <a:prstGeom prst="rect">
                        <a:avLst/>
                      </a:prstGeom>
                      <a:solidFill>
                        <a:schemeClr val="accent4">
                          <a:lumMod val="20000"/>
                          <a:lumOff val="80000"/>
                        </a:schemeClr>
                      </a:solidFill>
                      <a:ln>
                        <a:noFill/>
                      </a:ln>
                      <a:effectLst/>
                    </p:spPr>
                  </p:pic>
                </p:oleObj>
              </mc:Fallback>
            </mc:AlternateContent>
          </a:graphicData>
        </a:graphic>
      </p:graphicFrame>
      <p:sp>
        <p:nvSpPr>
          <p:cNvPr id="20" name="文本框 16"/>
          <p:cNvSpPr txBox="1">
            <a:spLocks noChangeArrowheads="1"/>
          </p:cNvSpPr>
          <p:nvPr/>
        </p:nvSpPr>
        <p:spPr bwMode="auto">
          <a:xfrm>
            <a:off x="1769331" y="3897782"/>
            <a:ext cx="18273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3600" dirty="0"/>
              <a:t>A</a:t>
            </a:r>
            <a:r>
              <a:rPr lang="en-US" altLang="zh-CN" sz="3600" baseline="-25000" dirty="0"/>
              <a:t>LL</a:t>
            </a:r>
            <a:r>
              <a:rPr lang="en-US" altLang="zh-CN" sz="3600" dirty="0"/>
              <a:t> , A</a:t>
            </a:r>
            <a:r>
              <a:rPr lang="en-US" altLang="zh-CN" sz="3600" baseline="-25000" dirty="0"/>
              <a:t>LT</a:t>
            </a:r>
            <a:endParaRPr lang="zh-CN" altLang="en-US" sz="3600" baseline="-25000" dirty="0"/>
          </a:p>
        </p:txBody>
      </p:sp>
      <p:sp>
        <p:nvSpPr>
          <p:cNvPr id="21" name="文本框 20"/>
          <p:cNvSpPr txBox="1">
            <a:spLocks noChangeArrowheads="1"/>
          </p:cNvSpPr>
          <p:nvPr/>
        </p:nvSpPr>
        <p:spPr bwMode="auto">
          <a:xfrm>
            <a:off x="261042" y="5177518"/>
            <a:ext cx="53543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dirty="0"/>
              <a:t>Polarized structure functions</a:t>
            </a:r>
            <a:endParaRPr lang="zh-CN" altLang="en-US" dirty="0"/>
          </a:p>
        </p:txBody>
      </p:sp>
      <p:sp>
        <p:nvSpPr>
          <p:cNvPr id="22" name="文本框 21"/>
          <p:cNvSpPr txBox="1">
            <a:spLocks noChangeArrowheads="1"/>
          </p:cNvSpPr>
          <p:nvPr/>
        </p:nvSpPr>
        <p:spPr bwMode="auto">
          <a:xfrm>
            <a:off x="2079671" y="5751638"/>
            <a:ext cx="12859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dirty="0"/>
              <a:t>g</a:t>
            </a:r>
            <a:r>
              <a:rPr lang="en-US" altLang="zh-CN" baseline="-25000" dirty="0"/>
              <a:t>1</a:t>
            </a:r>
            <a:r>
              <a:rPr lang="en-US" altLang="zh-CN" dirty="0"/>
              <a:t> , g</a:t>
            </a:r>
            <a:r>
              <a:rPr lang="en-US" altLang="zh-CN" baseline="-25000" dirty="0"/>
              <a:t>2</a:t>
            </a:r>
            <a:endParaRPr lang="zh-CN" altLang="en-US" baseline="-25000" dirty="0"/>
          </a:p>
        </p:txBody>
      </p:sp>
      <p:sp>
        <p:nvSpPr>
          <p:cNvPr id="23" name="文本框 27"/>
          <p:cNvSpPr txBox="1">
            <a:spLocks noChangeArrowheads="1"/>
          </p:cNvSpPr>
          <p:nvPr/>
        </p:nvSpPr>
        <p:spPr bwMode="auto">
          <a:xfrm>
            <a:off x="8474594" y="3978606"/>
            <a:ext cx="27815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dirty="0"/>
              <a:t>Polarized pdfs</a:t>
            </a:r>
            <a:endParaRPr lang="zh-CN" altLang="en-US" dirty="0"/>
          </a:p>
        </p:txBody>
      </p:sp>
      <p:sp>
        <p:nvSpPr>
          <p:cNvPr id="24" name="文本框 28"/>
          <p:cNvSpPr txBox="1">
            <a:spLocks noChangeArrowheads="1"/>
          </p:cNvSpPr>
          <p:nvPr/>
        </p:nvSpPr>
        <p:spPr bwMode="auto">
          <a:xfrm>
            <a:off x="8482016" y="4471442"/>
            <a:ext cx="33226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1800" dirty="0"/>
              <a:t>Helicity distribution  </a:t>
            </a:r>
            <a:r>
              <a:rPr lang="zh-CN" altLang="en-US" dirty="0"/>
              <a:t>∆</a:t>
            </a:r>
            <a:r>
              <a:rPr lang="en-US" altLang="zh-CN" dirty="0"/>
              <a:t>q=q</a:t>
            </a:r>
            <a:r>
              <a:rPr lang="en-US" altLang="zh-CN" baseline="30000" dirty="0"/>
              <a:t>↑</a:t>
            </a:r>
            <a:r>
              <a:rPr lang="en-US" altLang="zh-CN" dirty="0"/>
              <a:t>(x) - q</a:t>
            </a:r>
            <a:r>
              <a:rPr lang="en-US" altLang="zh-CN" baseline="30000" dirty="0"/>
              <a:t>↓</a:t>
            </a:r>
            <a:r>
              <a:rPr lang="en-US" altLang="zh-CN" dirty="0"/>
              <a:t>(x)</a:t>
            </a:r>
            <a:endParaRPr lang="zh-CN" altLang="en-US" dirty="0"/>
          </a:p>
        </p:txBody>
      </p:sp>
      <p:pic>
        <p:nvPicPr>
          <p:cNvPr id="25" name="图片 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04629" y="5333216"/>
            <a:ext cx="2921459" cy="83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3753180" y="4040148"/>
            <a:ext cx="1080745" cy="461665"/>
          </a:xfrm>
          <a:prstGeom prst="rect">
            <a:avLst/>
          </a:prstGeom>
          <a:noFill/>
        </p:spPr>
        <p:txBody>
          <a:bodyPr wrap="none" rtlCol="0">
            <a:spAutoFit/>
          </a:bodyPr>
          <a:lstStyle/>
          <a:p>
            <a:r>
              <a:rPr lang="en-US" sz="2400" dirty="0"/>
              <a:t>(A</a:t>
            </a:r>
            <a:r>
              <a:rPr lang="en-US" sz="2400" baseline="-25000" dirty="0"/>
              <a:t>1</a:t>
            </a:r>
            <a:r>
              <a:rPr lang="en-US" sz="2400" dirty="0"/>
              <a:t>, A</a:t>
            </a:r>
            <a:r>
              <a:rPr lang="en-US" sz="2400" baseline="-25000" dirty="0"/>
              <a:t>2</a:t>
            </a:r>
            <a:r>
              <a:rPr lang="en-US" sz="2400" dirty="0"/>
              <a:t>)</a:t>
            </a:r>
          </a:p>
        </p:txBody>
      </p:sp>
      <p:grpSp>
        <p:nvGrpSpPr>
          <p:cNvPr id="28" name="Group 27"/>
          <p:cNvGrpSpPr>
            <a:grpSpLocks/>
          </p:cNvGrpSpPr>
          <p:nvPr/>
        </p:nvGrpSpPr>
        <p:grpSpPr bwMode="auto">
          <a:xfrm>
            <a:off x="5251484" y="1964910"/>
            <a:ext cx="5726118" cy="503238"/>
            <a:chOff x="3151" y="1188"/>
            <a:chExt cx="3607" cy="317"/>
          </a:xfrm>
        </p:grpSpPr>
        <p:graphicFrame>
          <p:nvGraphicFramePr>
            <p:cNvPr id="29" name="Object 3"/>
            <p:cNvGraphicFramePr>
              <a:graphicFrameLocks noChangeAspect="1"/>
            </p:cNvGraphicFramePr>
            <p:nvPr/>
          </p:nvGraphicFramePr>
          <p:xfrm>
            <a:off x="3151" y="1188"/>
            <a:ext cx="1672" cy="317"/>
          </p:xfrm>
          <a:graphic>
            <a:graphicData uri="http://schemas.openxmlformats.org/presentationml/2006/ole">
              <mc:AlternateContent xmlns:mc="http://schemas.openxmlformats.org/markup-compatibility/2006">
                <mc:Choice xmlns:v="urn:schemas-microsoft-com:vml" Requires="v">
                  <p:oleObj name="Equation" r:id="rId6" imgW="1019333" imgH="142893" progId="Equation.3">
                    <p:embed/>
                  </p:oleObj>
                </mc:Choice>
                <mc:Fallback>
                  <p:oleObj name="Equation" r:id="rId6" imgW="1019333" imgH="142893" progId="Equation.3">
                    <p:embed/>
                    <p:pic>
                      <p:nvPicPr>
                        <p:cNvPr id="2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 y="1188"/>
                          <a:ext cx="1672" cy="317"/>
                        </a:xfrm>
                        <a:prstGeom prst="rect">
                          <a:avLst/>
                        </a:prstGeom>
                        <a:noFill/>
                        <a:ln>
                          <a:noFill/>
                        </a:ln>
                        <a:effectLst/>
                      </p:spPr>
                    </p:pic>
                  </p:oleObj>
                </mc:Fallback>
              </mc:AlternateContent>
            </a:graphicData>
          </a:graphic>
        </p:graphicFrame>
        <p:sp>
          <p:nvSpPr>
            <p:cNvPr id="30" name="Text Box 8"/>
            <p:cNvSpPr txBox="1">
              <a:spLocks noChangeArrowheads="1"/>
            </p:cNvSpPr>
            <p:nvPr/>
          </p:nvSpPr>
          <p:spPr bwMode="auto">
            <a:xfrm>
              <a:off x="4910" y="1221"/>
              <a:ext cx="184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fr-FR" sz="2000" dirty="0">
                  <a:solidFill>
                    <a:srgbClr val="000099"/>
                  </a:solidFill>
                  <a:latin typeface="Arial" panose="020B0604020202020204" pitchFamily="34" charset="0"/>
                </a:rPr>
                <a:t>beam/target helicity flips</a:t>
              </a:r>
            </a:p>
          </p:txBody>
        </p:sp>
      </p:grpSp>
    </p:spTree>
    <p:extLst>
      <p:ext uri="{BB962C8B-B14F-4D97-AF65-F5344CB8AC3E}">
        <p14:creationId xmlns:p14="http://schemas.microsoft.com/office/powerpoint/2010/main" val="391154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B86F389-A635-401F-8ECC-91D45CB6D941}"/>
              </a:ext>
            </a:extLst>
          </p:cNvPr>
          <p:cNvPicPr>
            <a:picLocks noChangeAspect="1"/>
          </p:cNvPicPr>
          <p:nvPr/>
        </p:nvPicPr>
        <p:blipFill rotWithShape="1">
          <a:blip r:embed="rId2"/>
          <a:srcRect l="1" t="9799" r="-395"/>
          <a:stretch/>
        </p:blipFill>
        <p:spPr>
          <a:xfrm>
            <a:off x="94165" y="693366"/>
            <a:ext cx="12047744" cy="4819986"/>
          </a:xfrm>
          <a:prstGeom prst="rect">
            <a:avLst/>
          </a:prstGeom>
        </p:spPr>
      </p:pic>
      <p:sp>
        <p:nvSpPr>
          <p:cNvPr id="2" name="Title 1"/>
          <p:cNvSpPr>
            <a:spLocks noGrp="1"/>
          </p:cNvSpPr>
          <p:nvPr>
            <p:ph type="title"/>
          </p:nvPr>
        </p:nvSpPr>
        <p:spPr>
          <a:xfrm>
            <a:off x="237826" y="11232"/>
            <a:ext cx="11613510" cy="665103"/>
          </a:xfrm>
        </p:spPr>
        <p:txBody>
          <a:bodyPr>
            <a:noAutofit/>
          </a:bodyPr>
          <a:lstStyle/>
          <a:p>
            <a:r>
              <a:rPr lang="en-US" sz="3200" b="1" dirty="0">
                <a:solidFill>
                  <a:srgbClr val="FF0000"/>
                </a:solidFill>
              </a:rPr>
              <a:t>Electron Ion Collider in China</a:t>
            </a:r>
            <a:r>
              <a:rPr lang="en-US" sz="3200" b="1" dirty="0"/>
              <a:t>…Huizhou(</a:t>
            </a:r>
            <a:r>
              <a:rPr lang="zh-CN" altLang="en-US" sz="3200" b="1" dirty="0">
                <a:latin typeface="FangSong" panose="02010609060101010101" pitchFamily="49" charset="-122"/>
                <a:ea typeface="FangSong" panose="02010609060101010101" pitchFamily="49" charset="-122"/>
              </a:rPr>
              <a:t>惠州</a:t>
            </a:r>
            <a:r>
              <a:rPr lang="en-US" sz="3200" b="1" dirty="0"/>
              <a:t>) in Guangdong province</a:t>
            </a:r>
          </a:p>
        </p:txBody>
      </p:sp>
      <p:sp>
        <p:nvSpPr>
          <p:cNvPr id="4" name="Slide Number Placeholder 3"/>
          <p:cNvSpPr>
            <a:spLocks noGrp="1"/>
          </p:cNvSpPr>
          <p:nvPr>
            <p:ph type="sldNum" sz="quarter" idx="12"/>
          </p:nvPr>
        </p:nvSpPr>
        <p:spPr/>
        <p:txBody>
          <a:bodyPr/>
          <a:lstStyle/>
          <a:p>
            <a:fld id="{6B6F415A-146C-4031-B7DF-DA5827ED46CC}" type="slidenum">
              <a:rPr lang="en-US" smtClean="0"/>
              <a:t>3</a:t>
            </a:fld>
            <a:endParaRPr lang="en-US"/>
          </a:p>
        </p:txBody>
      </p:sp>
      <p:sp>
        <p:nvSpPr>
          <p:cNvPr id="3" name="文本框 2">
            <a:extLst>
              <a:ext uri="{FF2B5EF4-FFF2-40B4-BE49-F238E27FC236}">
                <a16:creationId xmlns:a16="http://schemas.microsoft.com/office/drawing/2014/main" id="{DE8D71F1-F51D-49CC-AE1C-53800FCB00AB}"/>
              </a:ext>
            </a:extLst>
          </p:cNvPr>
          <p:cNvSpPr txBox="1"/>
          <p:nvPr/>
        </p:nvSpPr>
        <p:spPr>
          <a:xfrm>
            <a:off x="61175" y="5501375"/>
            <a:ext cx="3299045" cy="400110"/>
          </a:xfrm>
          <a:prstGeom prst="rect">
            <a:avLst/>
          </a:prstGeom>
          <a:noFill/>
        </p:spPr>
        <p:txBody>
          <a:bodyPr wrap="none" rtlCol="0">
            <a:spAutoFit/>
          </a:bodyPr>
          <a:lstStyle/>
          <a:p>
            <a:r>
              <a:rPr lang="en-US" altLang="zh-CN" sz="2000" b="1" dirty="0">
                <a:solidFill>
                  <a:srgbClr val="FF0000"/>
                </a:solidFill>
              </a:rPr>
              <a:t>HIAF under construction</a:t>
            </a:r>
            <a:endParaRPr lang="zh-CN" altLang="en-US" sz="2000" b="1" dirty="0">
              <a:solidFill>
                <a:srgbClr val="FF0000"/>
              </a:solidFill>
            </a:endParaRPr>
          </a:p>
        </p:txBody>
      </p:sp>
      <p:sp>
        <p:nvSpPr>
          <p:cNvPr id="9" name="箭头: 圆角右 8">
            <a:extLst>
              <a:ext uri="{FF2B5EF4-FFF2-40B4-BE49-F238E27FC236}">
                <a16:creationId xmlns:a16="http://schemas.microsoft.com/office/drawing/2014/main" id="{83DCE993-DECE-4A26-8463-AD2963123542}"/>
              </a:ext>
            </a:extLst>
          </p:cNvPr>
          <p:cNvSpPr/>
          <p:nvPr/>
        </p:nvSpPr>
        <p:spPr>
          <a:xfrm flipV="1">
            <a:off x="331205" y="5918516"/>
            <a:ext cx="1673410" cy="759300"/>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a:extLst>
              <a:ext uri="{FF2B5EF4-FFF2-40B4-BE49-F238E27FC236}">
                <a16:creationId xmlns:a16="http://schemas.microsoft.com/office/drawing/2014/main" id="{1648669B-58B8-44D8-BB12-88D58BC8A63D}"/>
              </a:ext>
            </a:extLst>
          </p:cNvPr>
          <p:cNvSpPr txBox="1"/>
          <p:nvPr/>
        </p:nvSpPr>
        <p:spPr>
          <a:xfrm>
            <a:off x="2060033" y="6307970"/>
            <a:ext cx="1641796" cy="369332"/>
          </a:xfrm>
          <a:prstGeom prst="rect">
            <a:avLst/>
          </a:prstGeom>
          <a:noFill/>
        </p:spPr>
        <p:txBody>
          <a:bodyPr wrap="none" rtlCol="0">
            <a:spAutoFit/>
          </a:bodyPr>
          <a:lstStyle/>
          <a:p>
            <a:r>
              <a:rPr lang="en-US" altLang="zh-CN" b="1" dirty="0">
                <a:solidFill>
                  <a:srgbClr val="FF0000"/>
                </a:solidFill>
              </a:rPr>
              <a:t>EIC in China</a:t>
            </a:r>
            <a:endParaRPr lang="zh-CN" altLang="en-US" b="1" dirty="0">
              <a:solidFill>
                <a:srgbClr val="FF0000"/>
              </a:solidFill>
            </a:endParaRPr>
          </a:p>
        </p:txBody>
      </p:sp>
      <p:sp>
        <p:nvSpPr>
          <p:cNvPr id="14" name="文本框 13">
            <a:extLst>
              <a:ext uri="{FF2B5EF4-FFF2-40B4-BE49-F238E27FC236}">
                <a16:creationId xmlns:a16="http://schemas.microsoft.com/office/drawing/2014/main" id="{3A10900E-4E0B-493F-8552-DC54F8519351}"/>
              </a:ext>
            </a:extLst>
          </p:cNvPr>
          <p:cNvSpPr txBox="1"/>
          <p:nvPr/>
        </p:nvSpPr>
        <p:spPr>
          <a:xfrm>
            <a:off x="5419493" y="5819977"/>
            <a:ext cx="6711332"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4400" b="1" dirty="0">
                <a:solidFill>
                  <a:srgbClr val="00B050"/>
                </a:solidFill>
              </a:rPr>
              <a:t>E</a:t>
            </a:r>
            <a:r>
              <a:rPr lang="en-US" altLang="zh-CN" sz="2000" b="1" dirty="0"/>
              <a:t>lectron </a:t>
            </a:r>
            <a:r>
              <a:rPr lang="en-US" altLang="zh-CN" sz="4800" b="1" dirty="0">
                <a:solidFill>
                  <a:srgbClr val="0070C0"/>
                </a:solidFill>
              </a:rPr>
              <a:t>I</a:t>
            </a:r>
            <a:r>
              <a:rPr lang="en-US" altLang="zh-CN" sz="2000" b="1" dirty="0"/>
              <a:t>on </a:t>
            </a:r>
            <a:r>
              <a:rPr lang="en-US" altLang="zh-CN" sz="4800" b="1" dirty="0">
                <a:solidFill>
                  <a:srgbClr val="00B050"/>
                </a:solidFill>
              </a:rPr>
              <a:t>C</a:t>
            </a:r>
            <a:r>
              <a:rPr lang="en-US" altLang="zh-CN" sz="2000" b="1" dirty="0"/>
              <a:t>ollider in </a:t>
            </a:r>
            <a:r>
              <a:rPr lang="en-US" altLang="zh-CN" sz="4800" b="1" dirty="0">
                <a:solidFill>
                  <a:srgbClr val="C00000"/>
                </a:solidFill>
              </a:rPr>
              <a:t>C</a:t>
            </a:r>
            <a:r>
              <a:rPr lang="en-US" altLang="zh-CN" sz="2000" b="1" dirty="0"/>
              <a:t>hina, </a:t>
            </a:r>
            <a:r>
              <a:rPr lang="en-US" altLang="zh-CN" sz="2000" b="1" dirty="0" err="1"/>
              <a:t>EicC</a:t>
            </a:r>
            <a:endParaRPr lang="zh-CN" altLang="en-US" sz="2000" b="1" dirty="0"/>
          </a:p>
        </p:txBody>
      </p:sp>
      <p:pic>
        <p:nvPicPr>
          <p:cNvPr id="15" name="图片 14">
            <a:extLst>
              <a:ext uri="{FF2B5EF4-FFF2-40B4-BE49-F238E27FC236}">
                <a16:creationId xmlns:a16="http://schemas.microsoft.com/office/drawing/2014/main" id="{96C825BC-E465-4742-85CC-540F50BCD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2788" y="5600514"/>
            <a:ext cx="1145096" cy="1107163"/>
          </a:xfrm>
          <a:prstGeom prst="rect">
            <a:avLst/>
          </a:prstGeom>
        </p:spPr>
      </p:pic>
      <p:sp>
        <p:nvSpPr>
          <p:cNvPr id="5" name="文本框 4">
            <a:extLst>
              <a:ext uri="{FF2B5EF4-FFF2-40B4-BE49-F238E27FC236}">
                <a16:creationId xmlns:a16="http://schemas.microsoft.com/office/drawing/2014/main" id="{34C81E4D-896D-4A0D-B7DF-494F4625CEF4}"/>
              </a:ext>
            </a:extLst>
          </p:cNvPr>
          <p:cNvSpPr txBox="1"/>
          <p:nvPr/>
        </p:nvSpPr>
        <p:spPr>
          <a:xfrm>
            <a:off x="413154" y="867594"/>
            <a:ext cx="7234160" cy="954107"/>
          </a:xfrm>
          <a:prstGeom prst="rect">
            <a:avLst/>
          </a:prstGeom>
          <a:noFill/>
        </p:spPr>
        <p:txBody>
          <a:bodyPr wrap="none" rtlCol="0">
            <a:spAutoFit/>
          </a:bodyPr>
          <a:lstStyle/>
          <a:p>
            <a:r>
              <a:rPr lang="en-US" altLang="zh-CN" sz="2800" dirty="0">
                <a:solidFill>
                  <a:srgbClr val="FBFBFB"/>
                </a:solidFill>
              </a:rPr>
              <a:t>Picture in May 2024</a:t>
            </a:r>
          </a:p>
          <a:p>
            <a:r>
              <a:rPr lang="en-US" altLang="zh-CN" sz="2800" dirty="0">
                <a:solidFill>
                  <a:srgbClr val="FBFBFB"/>
                </a:solidFill>
                <a:sym typeface="Wingdings" panose="05000000000000000000" pitchFamily="2" charset="2"/>
              </a:rPr>
              <a:t> Deliver the first heavy ion beam in 2025 </a:t>
            </a:r>
            <a:endParaRPr lang="zh-CN" altLang="en-US" sz="2800" dirty="0">
              <a:solidFill>
                <a:srgbClr val="FBFBFB"/>
              </a:solidFill>
            </a:endParaRPr>
          </a:p>
        </p:txBody>
      </p:sp>
    </p:spTree>
    <p:extLst>
      <p:ext uri="{BB962C8B-B14F-4D97-AF65-F5344CB8AC3E}">
        <p14:creationId xmlns:p14="http://schemas.microsoft.com/office/powerpoint/2010/main" val="1923115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F091A-AE77-4E2A-A4B3-6340EE92C8CC}"/>
              </a:ext>
            </a:extLst>
          </p:cNvPr>
          <p:cNvSpPr>
            <a:spLocks noGrp="1"/>
          </p:cNvSpPr>
          <p:nvPr>
            <p:ph type="title"/>
          </p:nvPr>
        </p:nvSpPr>
        <p:spPr>
          <a:xfrm>
            <a:off x="908739" y="322216"/>
            <a:ext cx="10058400" cy="1014113"/>
          </a:xfrm>
        </p:spPr>
        <p:txBody>
          <a:bodyPr/>
          <a:lstStyle/>
          <a:p>
            <a:r>
              <a:rPr lang="en-US" altLang="zh-CN" b="1" dirty="0"/>
              <a:t>Flavor decompositions</a:t>
            </a:r>
            <a:endParaRPr lang="zh-CN" altLang="en-US" b="1" dirty="0"/>
          </a:p>
        </p:txBody>
      </p:sp>
      <p:sp>
        <p:nvSpPr>
          <p:cNvPr id="4" name="灯片编号占位符 3">
            <a:extLst>
              <a:ext uri="{FF2B5EF4-FFF2-40B4-BE49-F238E27FC236}">
                <a16:creationId xmlns:a16="http://schemas.microsoft.com/office/drawing/2014/main" id="{A1702D07-91C0-4264-95EE-5B840D794333}"/>
              </a:ext>
            </a:extLst>
          </p:cNvPr>
          <p:cNvSpPr>
            <a:spLocks noGrp="1"/>
          </p:cNvSpPr>
          <p:nvPr>
            <p:ph type="sldNum" sz="quarter" idx="12"/>
          </p:nvPr>
        </p:nvSpPr>
        <p:spPr/>
        <p:txBody>
          <a:bodyPr/>
          <a:lstStyle/>
          <a:p>
            <a:fld id="{6B6F415A-146C-4031-B7DF-DA5827ED46CC}" type="slidenum">
              <a:rPr lang="en-US" smtClean="0"/>
              <a:t>30</a:t>
            </a:fld>
            <a:endParaRPr lang="en-US"/>
          </a:p>
        </p:txBody>
      </p:sp>
      <p:sp>
        <p:nvSpPr>
          <p:cNvPr id="5" name="矩形: 圆角 4">
            <a:extLst>
              <a:ext uri="{FF2B5EF4-FFF2-40B4-BE49-F238E27FC236}">
                <a16:creationId xmlns:a16="http://schemas.microsoft.com/office/drawing/2014/main" id="{CF35C038-86C1-4851-B1B1-6C4A6B614FAA}"/>
              </a:ext>
            </a:extLst>
          </p:cNvPr>
          <p:cNvSpPr/>
          <p:nvPr/>
        </p:nvSpPr>
        <p:spPr>
          <a:xfrm>
            <a:off x="1283808" y="5672710"/>
            <a:ext cx="8047968" cy="97448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3">
            <a:extLst>
              <a:ext uri="{FF2B5EF4-FFF2-40B4-BE49-F238E27FC236}">
                <a16:creationId xmlns:a16="http://schemas.microsoft.com/office/drawing/2014/main" id="{984F669A-2DCC-492C-960E-85ACD3460A44}"/>
              </a:ext>
            </a:extLst>
          </p:cNvPr>
          <p:cNvPicPr>
            <a:picLocks noChangeAspect="1"/>
          </p:cNvPicPr>
          <p:nvPr/>
        </p:nvPicPr>
        <p:blipFill>
          <a:blip r:embed="rId2"/>
          <a:stretch>
            <a:fillRect/>
          </a:stretch>
        </p:blipFill>
        <p:spPr>
          <a:xfrm>
            <a:off x="1479099" y="2078642"/>
            <a:ext cx="5564486" cy="1232206"/>
          </a:xfrm>
          <a:prstGeom prst="rect">
            <a:avLst/>
          </a:prstGeom>
        </p:spPr>
      </p:pic>
      <p:sp>
        <p:nvSpPr>
          <p:cNvPr id="7" name="TextBox 4">
            <a:extLst>
              <a:ext uri="{FF2B5EF4-FFF2-40B4-BE49-F238E27FC236}">
                <a16:creationId xmlns:a16="http://schemas.microsoft.com/office/drawing/2014/main" id="{D2FC2505-85DF-4F6D-8B63-12D16C5D40F1}"/>
              </a:ext>
            </a:extLst>
          </p:cNvPr>
          <p:cNvSpPr txBox="1"/>
          <p:nvPr/>
        </p:nvSpPr>
        <p:spPr>
          <a:xfrm>
            <a:off x="948267" y="1307917"/>
            <a:ext cx="5020926" cy="400110"/>
          </a:xfrm>
          <a:prstGeom prst="rect">
            <a:avLst/>
          </a:prstGeom>
          <a:noFill/>
        </p:spPr>
        <p:txBody>
          <a:bodyPr wrap="none" rtlCol="0">
            <a:spAutoFit/>
          </a:bodyPr>
          <a:lstStyle/>
          <a:p>
            <a:pPr marL="457200" indent="-457200">
              <a:buFont typeface="Arial" panose="020B0604020202020204" pitchFamily="34" charset="0"/>
              <a:buChar char="•"/>
            </a:pPr>
            <a:r>
              <a:rPr lang="en-US" sz="2000" dirty="0"/>
              <a:t>With pure </a:t>
            </a:r>
            <a:r>
              <a:rPr lang="az-Cyrl-AZ" sz="2000" dirty="0"/>
              <a:t>ү</a:t>
            </a:r>
            <a:r>
              <a:rPr lang="en-US" sz="2000" dirty="0"/>
              <a:t> exchange in inclusive DIS:</a:t>
            </a:r>
          </a:p>
        </p:txBody>
      </p:sp>
      <p:sp>
        <p:nvSpPr>
          <p:cNvPr id="8" name="TextBox 6">
            <a:extLst>
              <a:ext uri="{FF2B5EF4-FFF2-40B4-BE49-F238E27FC236}">
                <a16:creationId xmlns:a16="http://schemas.microsoft.com/office/drawing/2014/main" id="{3A235D72-400E-4D7B-BE00-475B21DC7612}"/>
              </a:ext>
            </a:extLst>
          </p:cNvPr>
          <p:cNvSpPr txBox="1"/>
          <p:nvPr/>
        </p:nvSpPr>
        <p:spPr>
          <a:xfrm>
            <a:off x="970471" y="3669779"/>
            <a:ext cx="7407797" cy="1015663"/>
          </a:xfrm>
          <a:prstGeom prst="rect">
            <a:avLst/>
          </a:prstGeom>
          <a:noFill/>
        </p:spPr>
        <p:txBody>
          <a:bodyPr wrap="none" rtlCol="0">
            <a:spAutoFit/>
          </a:bodyPr>
          <a:lstStyle/>
          <a:p>
            <a:pPr marL="457200" indent="-457200">
              <a:buFont typeface="Arial" panose="020B0604020202020204" pitchFamily="34" charset="0"/>
              <a:buChar char="•"/>
            </a:pPr>
            <a:r>
              <a:rPr lang="en-US" sz="2000" dirty="0">
                <a:solidFill>
                  <a:srgbClr val="C00000"/>
                </a:solidFill>
              </a:rPr>
              <a:t>Assumption: SU(3) flavor symmetry</a:t>
            </a:r>
          </a:p>
          <a:p>
            <a:pPr marL="914400" lvl="1" indent="-457200">
              <a:buFont typeface="Wingdings" panose="05000000000000000000" pitchFamily="2" charset="2"/>
              <a:buChar char="ü"/>
            </a:pPr>
            <a:r>
              <a:rPr lang="en-US" altLang="zh-CN" sz="2000" dirty="0"/>
              <a:t>Additional inputs from </a:t>
            </a:r>
            <a:r>
              <a:rPr lang="el-GR" altLang="zh-CN" sz="2000" dirty="0"/>
              <a:t>β</a:t>
            </a:r>
            <a:r>
              <a:rPr lang="en-US" altLang="zh-CN" sz="2000" dirty="0"/>
              <a:t>-decay of neutron and hyperons</a:t>
            </a:r>
          </a:p>
          <a:p>
            <a:pPr marL="914400" lvl="1" indent="-457200">
              <a:buFont typeface="Arial" panose="020B0604020202020204" pitchFamily="34" charset="0"/>
              <a:buChar char="•"/>
            </a:pPr>
            <a:endParaRPr lang="en-US" sz="2000" dirty="0">
              <a:solidFill>
                <a:srgbClr val="C00000"/>
              </a:solidFill>
            </a:endParaRPr>
          </a:p>
        </p:txBody>
      </p:sp>
      <p:sp>
        <p:nvSpPr>
          <p:cNvPr id="9" name="TextBox 8">
            <a:extLst>
              <a:ext uri="{FF2B5EF4-FFF2-40B4-BE49-F238E27FC236}">
                <a16:creationId xmlns:a16="http://schemas.microsoft.com/office/drawing/2014/main" id="{C84C48DC-C66D-4924-B644-D46D9CAB707C}"/>
              </a:ext>
            </a:extLst>
          </p:cNvPr>
          <p:cNvSpPr txBox="1"/>
          <p:nvPr/>
        </p:nvSpPr>
        <p:spPr>
          <a:xfrm>
            <a:off x="2433598" y="4511161"/>
            <a:ext cx="1827744" cy="461665"/>
          </a:xfrm>
          <a:prstGeom prst="rect">
            <a:avLst/>
          </a:prstGeom>
          <a:noFill/>
        </p:spPr>
        <p:txBody>
          <a:bodyPr wrap="none" rtlCol="0">
            <a:spAutoFit/>
          </a:bodyPr>
          <a:lstStyle/>
          <a:p>
            <a:r>
              <a:rPr lang="el-GR" sz="2400" dirty="0"/>
              <a:t>Δ</a:t>
            </a:r>
            <a:r>
              <a:rPr lang="en-US" sz="2400" dirty="0"/>
              <a:t>u + </a:t>
            </a:r>
            <a:r>
              <a:rPr lang="el-GR" sz="2400" dirty="0"/>
              <a:t>Δ</a:t>
            </a:r>
            <a:r>
              <a:rPr lang="en-US" sz="2400" dirty="0"/>
              <a:t>d -2</a:t>
            </a:r>
            <a:r>
              <a:rPr lang="el-GR" sz="2400" dirty="0"/>
              <a:t> Δ</a:t>
            </a:r>
            <a:r>
              <a:rPr lang="en-US" sz="2400" dirty="0"/>
              <a:t>s</a:t>
            </a:r>
          </a:p>
        </p:txBody>
      </p:sp>
      <p:pic>
        <p:nvPicPr>
          <p:cNvPr id="10" name="Picture 2">
            <a:extLst>
              <a:ext uri="{FF2B5EF4-FFF2-40B4-BE49-F238E27FC236}">
                <a16:creationId xmlns:a16="http://schemas.microsoft.com/office/drawing/2014/main" id="{00522B81-87C5-4A9C-AFA7-E4609EA01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1940" y="2060714"/>
            <a:ext cx="2156845" cy="250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23">
            <a:extLst>
              <a:ext uri="{FF2B5EF4-FFF2-40B4-BE49-F238E27FC236}">
                <a16:creationId xmlns:a16="http://schemas.microsoft.com/office/drawing/2014/main" id="{97224FD3-8B53-464C-8620-F82291B901CF}"/>
              </a:ext>
            </a:extLst>
          </p:cNvPr>
          <p:cNvSpPr txBox="1"/>
          <p:nvPr/>
        </p:nvSpPr>
        <p:spPr>
          <a:xfrm>
            <a:off x="4966648" y="4506539"/>
            <a:ext cx="1215397" cy="461665"/>
          </a:xfrm>
          <a:prstGeom prst="rect">
            <a:avLst/>
          </a:prstGeom>
          <a:noFill/>
        </p:spPr>
        <p:txBody>
          <a:bodyPr wrap="none" rtlCol="0">
            <a:spAutoFit/>
          </a:bodyPr>
          <a:lstStyle/>
          <a:p>
            <a:r>
              <a:rPr lang="el-GR" sz="2400" dirty="0"/>
              <a:t>Δ</a:t>
            </a:r>
            <a:r>
              <a:rPr lang="en-US" sz="2400" dirty="0"/>
              <a:t>u + </a:t>
            </a:r>
            <a:r>
              <a:rPr lang="el-GR" sz="2400" dirty="0"/>
              <a:t>Δ</a:t>
            </a:r>
            <a:r>
              <a:rPr lang="en-US" sz="2400" dirty="0"/>
              <a:t>d </a:t>
            </a:r>
          </a:p>
        </p:txBody>
      </p:sp>
      <p:sp>
        <p:nvSpPr>
          <p:cNvPr id="12" name="文本框 11">
            <a:extLst>
              <a:ext uri="{FF2B5EF4-FFF2-40B4-BE49-F238E27FC236}">
                <a16:creationId xmlns:a16="http://schemas.microsoft.com/office/drawing/2014/main" id="{621F9015-C946-467E-AC96-90EFEBDF9346}"/>
              </a:ext>
            </a:extLst>
          </p:cNvPr>
          <p:cNvSpPr txBox="1"/>
          <p:nvPr/>
        </p:nvSpPr>
        <p:spPr>
          <a:xfrm>
            <a:off x="1391887" y="5714153"/>
            <a:ext cx="7851829" cy="830997"/>
          </a:xfrm>
          <a:prstGeom prst="rect">
            <a:avLst/>
          </a:prstGeom>
          <a:noFill/>
        </p:spPr>
        <p:txBody>
          <a:bodyPr wrap="none" rtlCol="0">
            <a:spAutoFit/>
          </a:bodyPr>
          <a:lstStyle/>
          <a:p>
            <a:r>
              <a:rPr lang="en-US" altLang="zh-CN" sz="2400" dirty="0"/>
              <a:t>SIDIS measurements: with the initial quark flavor tagged</a:t>
            </a:r>
          </a:p>
          <a:p>
            <a:pPr lvl="2" algn="just"/>
            <a:r>
              <a:rPr lang="en-US" altLang="zh-CN" sz="2400" dirty="0"/>
              <a:t>Fragmentation Functions needed</a:t>
            </a:r>
            <a:endParaRPr lang="zh-CN" altLang="en-US" sz="2400" dirty="0"/>
          </a:p>
        </p:txBody>
      </p:sp>
      <p:sp>
        <p:nvSpPr>
          <p:cNvPr id="13" name="文本框 12">
            <a:extLst>
              <a:ext uri="{FF2B5EF4-FFF2-40B4-BE49-F238E27FC236}">
                <a16:creationId xmlns:a16="http://schemas.microsoft.com/office/drawing/2014/main" id="{31A51DF1-010D-4F07-B770-320984E67C78}"/>
              </a:ext>
            </a:extLst>
          </p:cNvPr>
          <p:cNvSpPr txBox="1"/>
          <p:nvPr/>
        </p:nvSpPr>
        <p:spPr>
          <a:xfrm>
            <a:off x="1021257" y="5133577"/>
            <a:ext cx="1603965" cy="461665"/>
          </a:xfrm>
          <a:prstGeom prst="rect">
            <a:avLst/>
          </a:prstGeom>
          <a:noFill/>
        </p:spPr>
        <p:txBody>
          <a:bodyPr wrap="none" rtlCol="0">
            <a:spAutoFit/>
          </a:bodyPr>
          <a:lstStyle/>
          <a:p>
            <a:r>
              <a:rPr lang="en-US" altLang="zh-CN" sz="2400" dirty="0"/>
              <a:t>A way out:</a:t>
            </a:r>
            <a:endParaRPr lang="zh-CN" altLang="en-US" sz="2400" dirty="0"/>
          </a:p>
        </p:txBody>
      </p:sp>
      <p:sp>
        <p:nvSpPr>
          <p:cNvPr id="14" name="TextBox 22">
            <a:extLst>
              <a:ext uri="{FF2B5EF4-FFF2-40B4-BE49-F238E27FC236}">
                <a16:creationId xmlns:a16="http://schemas.microsoft.com/office/drawing/2014/main" id="{5FAE977E-3B27-489A-85A3-31BB2D493102}"/>
              </a:ext>
            </a:extLst>
          </p:cNvPr>
          <p:cNvSpPr txBox="1"/>
          <p:nvPr/>
        </p:nvSpPr>
        <p:spPr>
          <a:xfrm>
            <a:off x="7988049" y="1208995"/>
            <a:ext cx="3831449" cy="830997"/>
          </a:xfrm>
          <a:prstGeom prst="rect">
            <a:avLst/>
          </a:prstGeom>
          <a:noFill/>
        </p:spPr>
        <p:txBody>
          <a:bodyPr wrap="square" rtlCol="0">
            <a:spAutoFit/>
          </a:bodyPr>
          <a:lstStyle/>
          <a:p>
            <a:r>
              <a:rPr lang="en-US" sz="2400" b="1" dirty="0">
                <a:solidFill>
                  <a:srgbClr val="0070C0"/>
                </a:solidFill>
              </a:rPr>
              <a:t>Hmm … No third kind </a:t>
            </a:r>
          </a:p>
          <a:p>
            <a:r>
              <a:rPr lang="en-US" sz="2400" b="1" dirty="0">
                <a:solidFill>
                  <a:srgbClr val="0070C0"/>
                </a:solidFill>
              </a:rPr>
              <a:t>of nucleon … No...</a:t>
            </a:r>
          </a:p>
        </p:txBody>
      </p:sp>
    </p:spTree>
    <p:extLst>
      <p:ext uri="{BB962C8B-B14F-4D97-AF65-F5344CB8AC3E}">
        <p14:creationId xmlns:p14="http://schemas.microsoft.com/office/powerpoint/2010/main" val="2857308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C2D1C4-05AA-4F15-91F6-83C356F7FCDE}"/>
              </a:ext>
            </a:extLst>
          </p:cNvPr>
          <p:cNvSpPr>
            <a:spLocks noGrp="1"/>
          </p:cNvSpPr>
          <p:nvPr>
            <p:ph type="title"/>
          </p:nvPr>
        </p:nvSpPr>
        <p:spPr>
          <a:xfrm>
            <a:off x="531875" y="136289"/>
            <a:ext cx="11531643" cy="1609344"/>
          </a:xfrm>
        </p:spPr>
        <p:txBody>
          <a:bodyPr/>
          <a:lstStyle/>
          <a:p>
            <a:r>
              <a:rPr lang="en-US" altLang="zh-CN" b="1" dirty="0"/>
              <a:t>SIDIS processes for flavor decompositions</a:t>
            </a:r>
            <a:endParaRPr lang="zh-CN" altLang="en-US" b="1" dirty="0"/>
          </a:p>
        </p:txBody>
      </p:sp>
      <p:sp>
        <p:nvSpPr>
          <p:cNvPr id="4" name="灯片编号占位符 3">
            <a:extLst>
              <a:ext uri="{FF2B5EF4-FFF2-40B4-BE49-F238E27FC236}">
                <a16:creationId xmlns:a16="http://schemas.microsoft.com/office/drawing/2014/main" id="{A8840CD1-051F-49CE-906C-E8358682B547}"/>
              </a:ext>
            </a:extLst>
          </p:cNvPr>
          <p:cNvSpPr>
            <a:spLocks noGrp="1"/>
          </p:cNvSpPr>
          <p:nvPr>
            <p:ph type="sldNum" sz="quarter" idx="12"/>
          </p:nvPr>
        </p:nvSpPr>
        <p:spPr/>
        <p:txBody>
          <a:bodyPr/>
          <a:lstStyle/>
          <a:p>
            <a:fld id="{6B6F415A-146C-4031-B7DF-DA5827ED46CC}" type="slidenum">
              <a:rPr lang="en-US" smtClean="0"/>
              <a:t>31</a:t>
            </a:fld>
            <a:endParaRPr lang="en-US"/>
          </a:p>
        </p:txBody>
      </p:sp>
      <p:pic>
        <p:nvPicPr>
          <p:cNvPr id="5" name="Picture 6">
            <a:extLst>
              <a:ext uri="{FF2B5EF4-FFF2-40B4-BE49-F238E27FC236}">
                <a16:creationId xmlns:a16="http://schemas.microsoft.com/office/drawing/2014/main" id="{D6064C6C-4924-45FB-B575-7526E8A47D2B}"/>
              </a:ext>
            </a:extLst>
          </p:cNvPr>
          <p:cNvPicPr>
            <a:picLocks noChangeAspect="1"/>
          </p:cNvPicPr>
          <p:nvPr/>
        </p:nvPicPr>
        <p:blipFill>
          <a:blip r:embed="rId2"/>
          <a:stretch>
            <a:fillRect/>
          </a:stretch>
        </p:blipFill>
        <p:spPr>
          <a:xfrm>
            <a:off x="1758509" y="5360091"/>
            <a:ext cx="7105650" cy="723900"/>
          </a:xfrm>
          <a:prstGeom prst="rect">
            <a:avLst/>
          </a:prstGeom>
        </p:spPr>
      </p:pic>
      <p:grpSp>
        <p:nvGrpSpPr>
          <p:cNvPr id="6" name="组合 5">
            <a:extLst>
              <a:ext uri="{FF2B5EF4-FFF2-40B4-BE49-F238E27FC236}">
                <a16:creationId xmlns:a16="http://schemas.microsoft.com/office/drawing/2014/main" id="{5C74CF03-5857-4D98-B964-3BD94EE93CB8}"/>
              </a:ext>
            </a:extLst>
          </p:cNvPr>
          <p:cNvGrpSpPr/>
          <p:nvPr/>
        </p:nvGrpSpPr>
        <p:grpSpPr>
          <a:xfrm>
            <a:off x="2411410" y="1386573"/>
            <a:ext cx="6728460" cy="2236107"/>
            <a:chOff x="166812" y="909798"/>
            <a:chExt cx="4626612" cy="1923612"/>
          </a:xfrm>
        </p:grpSpPr>
        <p:pic>
          <p:nvPicPr>
            <p:cNvPr id="7" name="Picture 1" descr="E:\My Documents\my file\JLab\Transversity\Doc\Talk Collection\g1TIllustration.png">
              <a:extLst>
                <a:ext uri="{FF2B5EF4-FFF2-40B4-BE49-F238E27FC236}">
                  <a16:creationId xmlns:a16="http://schemas.microsoft.com/office/drawing/2014/main" id="{343D50BA-48E7-462A-AED6-3A178732D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157"/>
            <a:stretch>
              <a:fillRect/>
            </a:stretch>
          </p:blipFill>
          <p:spPr bwMode="auto">
            <a:xfrm>
              <a:off x="166812" y="909798"/>
              <a:ext cx="4626612" cy="19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椭圆 7">
              <a:extLst>
                <a:ext uri="{FF2B5EF4-FFF2-40B4-BE49-F238E27FC236}">
                  <a16:creationId xmlns:a16="http://schemas.microsoft.com/office/drawing/2014/main" id="{3687BA4B-E446-4525-A92E-F2C28170AC8E}"/>
                </a:ext>
              </a:extLst>
            </p:cNvPr>
            <p:cNvSpPr/>
            <p:nvPr/>
          </p:nvSpPr>
          <p:spPr>
            <a:xfrm>
              <a:off x="3878580" y="1203960"/>
              <a:ext cx="914844" cy="716745"/>
            </a:xfrm>
            <a:prstGeom prst="ellipse">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FF0000"/>
                  </a:solidFill>
                </a:rPr>
                <a:t>Pion/Kaon</a:t>
              </a:r>
              <a:endParaRPr lang="zh-CN" altLang="en-US" sz="1200" dirty="0">
                <a:solidFill>
                  <a:srgbClr val="FF0000"/>
                </a:solidFill>
              </a:endParaRPr>
            </a:p>
          </p:txBody>
        </p:sp>
      </p:grpSp>
      <p:sp>
        <p:nvSpPr>
          <p:cNvPr id="9" name="文本框 8">
            <a:extLst>
              <a:ext uri="{FF2B5EF4-FFF2-40B4-BE49-F238E27FC236}">
                <a16:creationId xmlns:a16="http://schemas.microsoft.com/office/drawing/2014/main" id="{2E8E6428-61E3-43DB-9B5A-8B17B3DCEE51}"/>
              </a:ext>
            </a:extLst>
          </p:cNvPr>
          <p:cNvSpPr txBox="1"/>
          <p:nvPr/>
        </p:nvSpPr>
        <p:spPr>
          <a:xfrm>
            <a:off x="285261" y="3788262"/>
            <a:ext cx="4889480" cy="307777"/>
          </a:xfrm>
          <a:prstGeom prst="rect">
            <a:avLst/>
          </a:prstGeom>
          <a:noFill/>
        </p:spPr>
        <p:txBody>
          <a:bodyPr wrap="none" rtlCol="0">
            <a:spAutoFit/>
          </a:bodyPr>
          <a:lstStyle/>
          <a:p>
            <a:r>
              <a:rPr lang="en-US" altLang="zh-CN" sz="1400" dirty="0"/>
              <a:t>Experimental observable:    polarized structure functions g1</a:t>
            </a:r>
            <a:endParaRPr lang="zh-CN" altLang="en-US" sz="1400" dirty="0"/>
          </a:p>
        </p:txBody>
      </p:sp>
      <p:sp>
        <p:nvSpPr>
          <p:cNvPr id="10" name="文本框 9">
            <a:extLst>
              <a:ext uri="{FF2B5EF4-FFF2-40B4-BE49-F238E27FC236}">
                <a16:creationId xmlns:a16="http://schemas.microsoft.com/office/drawing/2014/main" id="{78259100-0326-4B6E-ACA6-BE3984F9FC5A}"/>
              </a:ext>
            </a:extLst>
          </p:cNvPr>
          <p:cNvSpPr txBox="1"/>
          <p:nvPr/>
        </p:nvSpPr>
        <p:spPr>
          <a:xfrm>
            <a:off x="2313363" y="6297001"/>
            <a:ext cx="7456234" cy="338554"/>
          </a:xfrm>
          <a:prstGeom prst="rect">
            <a:avLst/>
          </a:prstGeom>
          <a:solidFill>
            <a:srgbClr val="FFC000"/>
          </a:solidFill>
          <a:ln w="63500">
            <a:solidFill>
              <a:srgbClr val="FFC000"/>
            </a:solidFill>
          </a:ln>
        </p:spPr>
        <p:txBody>
          <a:bodyPr wrap="square" rtlCol="0">
            <a:spAutoFit/>
          </a:bodyPr>
          <a:lstStyle/>
          <a:p>
            <a:r>
              <a:rPr lang="en-US" altLang="zh-CN" sz="1600" dirty="0"/>
              <a:t>Extracted nucleon structure information: polarized PDFs (helicity distribution)</a:t>
            </a:r>
            <a:endParaRPr lang="zh-CN" altLang="en-US" sz="1600" dirty="0"/>
          </a:p>
        </p:txBody>
      </p:sp>
      <p:sp>
        <p:nvSpPr>
          <p:cNvPr id="11" name="文本框 10">
            <a:extLst>
              <a:ext uri="{FF2B5EF4-FFF2-40B4-BE49-F238E27FC236}">
                <a16:creationId xmlns:a16="http://schemas.microsoft.com/office/drawing/2014/main" id="{B7019277-8F9E-4892-9B29-5908C5DE886D}"/>
              </a:ext>
            </a:extLst>
          </p:cNvPr>
          <p:cNvSpPr txBox="1"/>
          <p:nvPr/>
        </p:nvSpPr>
        <p:spPr>
          <a:xfrm>
            <a:off x="1184366" y="1311309"/>
            <a:ext cx="3152503" cy="369332"/>
          </a:xfrm>
          <a:prstGeom prst="rect">
            <a:avLst/>
          </a:prstGeom>
          <a:solidFill>
            <a:srgbClr val="FFC000"/>
          </a:solidFill>
        </p:spPr>
        <p:txBody>
          <a:bodyPr wrap="square" rtlCol="0">
            <a:spAutoFit/>
          </a:bodyPr>
          <a:lstStyle/>
          <a:p>
            <a:r>
              <a:rPr lang="en-US" altLang="zh-CN" dirty="0"/>
              <a:t>Electron-proton scattering</a:t>
            </a:r>
            <a:endParaRPr lang="zh-CN" altLang="en-US" dirty="0"/>
          </a:p>
        </p:txBody>
      </p:sp>
      <p:sp>
        <p:nvSpPr>
          <p:cNvPr id="12" name="箭头: 下 11">
            <a:extLst>
              <a:ext uri="{FF2B5EF4-FFF2-40B4-BE49-F238E27FC236}">
                <a16:creationId xmlns:a16="http://schemas.microsoft.com/office/drawing/2014/main" id="{D9D0E958-B2D1-4FEC-9D1C-314C81ACB245}"/>
              </a:ext>
            </a:extLst>
          </p:cNvPr>
          <p:cNvSpPr/>
          <p:nvPr/>
        </p:nvSpPr>
        <p:spPr>
          <a:xfrm>
            <a:off x="1867427" y="4145911"/>
            <a:ext cx="1087967" cy="122142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56B3449C-69BB-441D-AA61-E2D06E710A51}"/>
              </a:ext>
            </a:extLst>
          </p:cNvPr>
          <p:cNvSpPr/>
          <p:nvPr/>
        </p:nvSpPr>
        <p:spPr>
          <a:xfrm>
            <a:off x="9139870" y="3348817"/>
            <a:ext cx="1743559"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Fragmentation Functions</a:t>
            </a:r>
            <a:endParaRPr lang="zh-CN" altLang="en-US" dirty="0"/>
          </a:p>
        </p:txBody>
      </p:sp>
      <p:cxnSp>
        <p:nvCxnSpPr>
          <p:cNvPr id="14" name="直接箭头连接符 13">
            <a:extLst>
              <a:ext uri="{FF2B5EF4-FFF2-40B4-BE49-F238E27FC236}">
                <a16:creationId xmlns:a16="http://schemas.microsoft.com/office/drawing/2014/main" id="{9C5E1B9D-9A6F-4C83-AD37-CD33514E8CE5}"/>
              </a:ext>
            </a:extLst>
          </p:cNvPr>
          <p:cNvCxnSpPr>
            <a:cxnSpLocks/>
          </p:cNvCxnSpPr>
          <p:nvPr/>
        </p:nvCxnSpPr>
        <p:spPr>
          <a:xfrm flipH="1">
            <a:off x="5883411" y="3786019"/>
            <a:ext cx="3352785" cy="16010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E7A73980-C228-4FE5-96A0-871F044608C3}"/>
              </a:ext>
            </a:extLst>
          </p:cNvPr>
          <p:cNvCxnSpPr>
            <a:cxnSpLocks/>
          </p:cNvCxnSpPr>
          <p:nvPr/>
        </p:nvCxnSpPr>
        <p:spPr>
          <a:xfrm flipH="1">
            <a:off x="8172450" y="3938419"/>
            <a:ext cx="1216147" cy="15099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4D8701F0-C2BE-4CE7-86AA-6567A1955B20}"/>
              </a:ext>
            </a:extLst>
          </p:cNvPr>
          <p:cNvSpPr/>
          <p:nvPr/>
        </p:nvSpPr>
        <p:spPr>
          <a:xfrm>
            <a:off x="6920523" y="3938419"/>
            <a:ext cx="914400" cy="428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input</a:t>
            </a:r>
            <a:endParaRPr lang="zh-CN" altLang="en-US" dirty="0"/>
          </a:p>
        </p:txBody>
      </p:sp>
      <p:sp>
        <p:nvSpPr>
          <p:cNvPr id="17" name="矩形 16">
            <a:extLst>
              <a:ext uri="{FF2B5EF4-FFF2-40B4-BE49-F238E27FC236}">
                <a16:creationId xmlns:a16="http://schemas.microsoft.com/office/drawing/2014/main" id="{A1A5A824-F0CD-4237-92BA-02FA9CAB7D1B}"/>
              </a:ext>
            </a:extLst>
          </p:cNvPr>
          <p:cNvSpPr/>
          <p:nvPr/>
        </p:nvSpPr>
        <p:spPr>
          <a:xfrm>
            <a:off x="8855197" y="4736610"/>
            <a:ext cx="914400" cy="428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input</a:t>
            </a:r>
            <a:endParaRPr lang="zh-CN" altLang="en-US" dirty="0"/>
          </a:p>
        </p:txBody>
      </p:sp>
      <p:sp>
        <p:nvSpPr>
          <p:cNvPr id="18" name="箭头: 下 17">
            <a:extLst>
              <a:ext uri="{FF2B5EF4-FFF2-40B4-BE49-F238E27FC236}">
                <a16:creationId xmlns:a16="http://schemas.microsoft.com/office/drawing/2014/main" id="{3455C66A-E9CA-4BFB-999E-13BF09B50920}"/>
              </a:ext>
            </a:extLst>
          </p:cNvPr>
          <p:cNvSpPr/>
          <p:nvPr/>
        </p:nvSpPr>
        <p:spPr>
          <a:xfrm>
            <a:off x="4721469" y="5828969"/>
            <a:ext cx="312128" cy="443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下 18">
            <a:extLst>
              <a:ext uri="{FF2B5EF4-FFF2-40B4-BE49-F238E27FC236}">
                <a16:creationId xmlns:a16="http://schemas.microsoft.com/office/drawing/2014/main" id="{AAC4A603-3BF3-408B-B374-FBF3E63352AB}"/>
              </a:ext>
            </a:extLst>
          </p:cNvPr>
          <p:cNvSpPr/>
          <p:nvPr/>
        </p:nvSpPr>
        <p:spPr>
          <a:xfrm>
            <a:off x="7002341" y="5822951"/>
            <a:ext cx="312128" cy="4434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a:extLst>
              <a:ext uri="{FF2B5EF4-FFF2-40B4-BE49-F238E27FC236}">
                <a16:creationId xmlns:a16="http://schemas.microsoft.com/office/drawing/2014/main" id="{FEB553C1-AA65-4EE9-B743-E86695A4F8D8}"/>
              </a:ext>
            </a:extLst>
          </p:cNvPr>
          <p:cNvCxnSpPr/>
          <p:nvPr/>
        </p:nvCxnSpPr>
        <p:spPr>
          <a:xfrm>
            <a:off x="7438292" y="2760785"/>
            <a:ext cx="1477108" cy="588032"/>
          </a:xfrm>
          <a:prstGeom prst="straightConnector1">
            <a:avLst/>
          </a:prstGeom>
          <a:ln w="635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F0332FE6-0516-4890-9656-14D45B194871}"/>
              </a:ext>
            </a:extLst>
          </p:cNvPr>
          <p:cNvSpPr txBox="1"/>
          <p:nvPr/>
        </p:nvSpPr>
        <p:spPr>
          <a:xfrm>
            <a:off x="9196127" y="5491084"/>
            <a:ext cx="2557239" cy="369332"/>
          </a:xfrm>
          <a:prstGeom prst="rect">
            <a:avLst/>
          </a:prstGeom>
          <a:noFill/>
        </p:spPr>
        <p:txBody>
          <a:bodyPr wrap="none" rtlCol="0">
            <a:spAutoFit/>
          </a:bodyPr>
          <a:lstStyle/>
          <a:p>
            <a:r>
              <a:rPr lang="en-US" altLang="zh-CN" dirty="0"/>
              <a:t>Leading Order picture</a:t>
            </a:r>
            <a:endParaRPr lang="zh-CN" altLang="en-US" dirty="0"/>
          </a:p>
        </p:txBody>
      </p:sp>
    </p:spTree>
    <p:extLst>
      <p:ext uri="{BB962C8B-B14F-4D97-AF65-F5344CB8AC3E}">
        <p14:creationId xmlns:p14="http://schemas.microsoft.com/office/powerpoint/2010/main" val="3928961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80F99-B253-4289-8989-D56D9A13D7D7}"/>
              </a:ext>
            </a:extLst>
          </p:cNvPr>
          <p:cNvSpPr>
            <a:spLocks noGrp="1"/>
          </p:cNvSpPr>
          <p:nvPr>
            <p:ph type="title"/>
          </p:nvPr>
        </p:nvSpPr>
        <p:spPr>
          <a:xfrm>
            <a:off x="856488" y="78376"/>
            <a:ext cx="10058400" cy="1075073"/>
          </a:xfrm>
        </p:spPr>
        <p:txBody>
          <a:bodyPr>
            <a:normAutofit/>
          </a:bodyPr>
          <a:lstStyle/>
          <a:p>
            <a:r>
              <a:rPr lang="en-US" altLang="zh-CN" sz="4000" b="1" dirty="0"/>
              <a:t>Spin of the nucleon-</a:t>
            </a:r>
            <a:r>
              <a:rPr lang="en-US" altLang="zh-CN" sz="4000" b="1" dirty="0">
                <a:solidFill>
                  <a:srgbClr val="00B050"/>
                </a:solidFill>
              </a:rPr>
              <a:t>helicity distribution</a:t>
            </a:r>
            <a:endParaRPr lang="zh-CN" altLang="en-US" sz="4000" b="1" dirty="0">
              <a:solidFill>
                <a:srgbClr val="00B050"/>
              </a:solidFill>
            </a:endParaRPr>
          </a:p>
        </p:txBody>
      </p:sp>
      <p:sp>
        <p:nvSpPr>
          <p:cNvPr id="4" name="灯片编号占位符 3">
            <a:extLst>
              <a:ext uri="{FF2B5EF4-FFF2-40B4-BE49-F238E27FC236}">
                <a16:creationId xmlns:a16="http://schemas.microsoft.com/office/drawing/2014/main" id="{BADD0D28-D565-46A1-9226-596ED91CC7A0}"/>
              </a:ext>
            </a:extLst>
          </p:cNvPr>
          <p:cNvSpPr>
            <a:spLocks noGrp="1"/>
          </p:cNvSpPr>
          <p:nvPr>
            <p:ph type="sldNum" sz="quarter" idx="12"/>
          </p:nvPr>
        </p:nvSpPr>
        <p:spPr/>
        <p:txBody>
          <a:bodyPr/>
          <a:lstStyle/>
          <a:p>
            <a:fld id="{6B6F415A-146C-4031-B7DF-DA5827ED46CC}" type="slidenum">
              <a:rPr lang="en-US" smtClean="0"/>
              <a:t>32</a:t>
            </a:fld>
            <a:endParaRPr lang="en-US"/>
          </a:p>
        </p:txBody>
      </p:sp>
      <p:grpSp>
        <p:nvGrpSpPr>
          <p:cNvPr id="5" name="组合 4">
            <a:extLst>
              <a:ext uri="{FF2B5EF4-FFF2-40B4-BE49-F238E27FC236}">
                <a16:creationId xmlns:a16="http://schemas.microsoft.com/office/drawing/2014/main" id="{66A5BB77-0962-4F7E-9987-B8E65F8C7374}"/>
              </a:ext>
            </a:extLst>
          </p:cNvPr>
          <p:cNvGrpSpPr/>
          <p:nvPr/>
        </p:nvGrpSpPr>
        <p:grpSpPr>
          <a:xfrm>
            <a:off x="254726" y="960694"/>
            <a:ext cx="9280141" cy="2348952"/>
            <a:chOff x="95794" y="1157560"/>
            <a:chExt cx="9083040" cy="2167976"/>
          </a:xfrm>
        </p:grpSpPr>
        <p:pic>
          <p:nvPicPr>
            <p:cNvPr id="6" name="图片 5">
              <a:extLst>
                <a:ext uri="{FF2B5EF4-FFF2-40B4-BE49-F238E27FC236}">
                  <a16:creationId xmlns:a16="http://schemas.microsoft.com/office/drawing/2014/main" id="{B5ED3EE9-4FAA-4BED-9E7C-E8C4B3F94DC1}"/>
                </a:ext>
              </a:extLst>
            </p:cNvPr>
            <p:cNvPicPr>
              <a:picLocks noChangeAspect="1"/>
            </p:cNvPicPr>
            <p:nvPr/>
          </p:nvPicPr>
          <p:blipFill>
            <a:blip r:embed="rId2"/>
            <a:stretch>
              <a:fillRect/>
            </a:stretch>
          </p:blipFill>
          <p:spPr>
            <a:xfrm>
              <a:off x="95794" y="1157560"/>
              <a:ext cx="6096001" cy="2136322"/>
            </a:xfrm>
            <a:prstGeom prst="rect">
              <a:avLst/>
            </a:prstGeom>
          </p:spPr>
        </p:pic>
        <p:pic>
          <p:nvPicPr>
            <p:cNvPr id="7" name="图片 6">
              <a:extLst>
                <a:ext uri="{FF2B5EF4-FFF2-40B4-BE49-F238E27FC236}">
                  <a16:creationId xmlns:a16="http://schemas.microsoft.com/office/drawing/2014/main" id="{80B3400C-054B-4FBD-9773-E5DA1E21571F}"/>
                </a:ext>
              </a:extLst>
            </p:cNvPr>
            <p:cNvPicPr>
              <a:picLocks noChangeAspect="1"/>
            </p:cNvPicPr>
            <p:nvPr/>
          </p:nvPicPr>
          <p:blipFill>
            <a:blip r:embed="rId3"/>
            <a:stretch>
              <a:fillRect/>
            </a:stretch>
          </p:blipFill>
          <p:spPr>
            <a:xfrm>
              <a:off x="6132603" y="1157560"/>
              <a:ext cx="3046231" cy="2167976"/>
            </a:xfrm>
            <a:prstGeom prst="rect">
              <a:avLst/>
            </a:prstGeom>
          </p:spPr>
        </p:pic>
      </p:grpSp>
      <p:pic>
        <p:nvPicPr>
          <p:cNvPr id="8" name="图片 7">
            <a:extLst>
              <a:ext uri="{FF2B5EF4-FFF2-40B4-BE49-F238E27FC236}">
                <a16:creationId xmlns:a16="http://schemas.microsoft.com/office/drawing/2014/main" id="{EAD0442A-B593-4AFB-96F5-C09DCC209E69}"/>
              </a:ext>
            </a:extLst>
          </p:cNvPr>
          <p:cNvPicPr>
            <a:picLocks noChangeAspect="1"/>
          </p:cNvPicPr>
          <p:nvPr/>
        </p:nvPicPr>
        <p:blipFill>
          <a:blip r:embed="rId4"/>
          <a:stretch>
            <a:fillRect/>
          </a:stretch>
        </p:blipFill>
        <p:spPr>
          <a:xfrm>
            <a:off x="322200" y="3810683"/>
            <a:ext cx="9280149" cy="2910792"/>
          </a:xfrm>
          <a:prstGeom prst="rect">
            <a:avLst/>
          </a:prstGeom>
        </p:spPr>
      </p:pic>
      <p:cxnSp>
        <p:nvCxnSpPr>
          <p:cNvPr id="9" name="直接连接符 8">
            <a:extLst>
              <a:ext uri="{FF2B5EF4-FFF2-40B4-BE49-F238E27FC236}">
                <a16:creationId xmlns:a16="http://schemas.microsoft.com/office/drawing/2014/main" id="{BF7E690F-0902-47DF-B3A7-EF09F4C2BAEE}"/>
              </a:ext>
            </a:extLst>
          </p:cNvPr>
          <p:cNvCxnSpPr/>
          <p:nvPr/>
        </p:nvCxnSpPr>
        <p:spPr>
          <a:xfrm flipV="1">
            <a:off x="2712720" y="3595098"/>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E5DE224-60AF-4690-86C8-A2A2A751E8CD}"/>
              </a:ext>
            </a:extLst>
          </p:cNvPr>
          <p:cNvCxnSpPr/>
          <p:nvPr/>
        </p:nvCxnSpPr>
        <p:spPr>
          <a:xfrm flipV="1">
            <a:off x="5625738" y="3595098"/>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0C114536-FBE5-4DFF-A2F1-6E26526B9978}"/>
              </a:ext>
            </a:extLst>
          </p:cNvPr>
          <p:cNvCxnSpPr/>
          <p:nvPr/>
        </p:nvCxnSpPr>
        <p:spPr>
          <a:xfrm flipV="1">
            <a:off x="8551818" y="3595098"/>
            <a:ext cx="0" cy="26517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530E7A69-2356-4EB9-90FA-90B2ECCCE1CF}"/>
              </a:ext>
            </a:extLst>
          </p:cNvPr>
          <p:cNvSpPr txBox="1"/>
          <p:nvPr/>
        </p:nvSpPr>
        <p:spPr>
          <a:xfrm>
            <a:off x="9612608" y="1869547"/>
            <a:ext cx="2337178" cy="400110"/>
          </a:xfrm>
          <a:prstGeom prst="rect">
            <a:avLst/>
          </a:prstGeom>
          <a:noFill/>
        </p:spPr>
        <p:txBody>
          <a:bodyPr wrap="none" rtlCol="0">
            <a:spAutoFit/>
          </a:bodyPr>
          <a:lstStyle/>
          <a:p>
            <a:r>
              <a:rPr lang="en-US" altLang="zh-CN" sz="2000" b="1" dirty="0" err="1">
                <a:solidFill>
                  <a:srgbClr val="FF0000"/>
                </a:solidFill>
              </a:rPr>
              <a:t>EicC</a:t>
            </a:r>
            <a:r>
              <a:rPr lang="en-US" altLang="zh-CN" sz="2000" b="1" dirty="0">
                <a:solidFill>
                  <a:srgbClr val="FF0000"/>
                </a:solidFill>
              </a:rPr>
              <a:t> white paper</a:t>
            </a:r>
            <a:endParaRPr lang="zh-CN" altLang="en-US" sz="2000" b="1" dirty="0">
              <a:solidFill>
                <a:srgbClr val="FF0000"/>
              </a:solidFill>
            </a:endParaRPr>
          </a:p>
        </p:txBody>
      </p:sp>
      <p:sp>
        <p:nvSpPr>
          <p:cNvPr id="13" name="文本框 12">
            <a:extLst>
              <a:ext uri="{FF2B5EF4-FFF2-40B4-BE49-F238E27FC236}">
                <a16:creationId xmlns:a16="http://schemas.microsoft.com/office/drawing/2014/main" id="{FFA8A719-7D98-49FB-9A34-138744BD19E5}"/>
              </a:ext>
            </a:extLst>
          </p:cNvPr>
          <p:cNvSpPr txBox="1"/>
          <p:nvPr/>
        </p:nvSpPr>
        <p:spPr>
          <a:xfrm>
            <a:off x="9559100" y="5159613"/>
            <a:ext cx="2444195" cy="400110"/>
          </a:xfrm>
          <a:prstGeom prst="rect">
            <a:avLst/>
          </a:prstGeom>
          <a:noFill/>
        </p:spPr>
        <p:txBody>
          <a:bodyPr wrap="none" rtlCol="0">
            <a:spAutoFit/>
          </a:bodyPr>
          <a:lstStyle/>
          <a:p>
            <a:r>
              <a:rPr lang="en-US" altLang="zh-CN" sz="2000" b="1" dirty="0">
                <a:solidFill>
                  <a:srgbClr val="FFC000"/>
                </a:solidFill>
              </a:rPr>
              <a:t>EIC Yellow Report</a:t>
            </a:r>
            <a:endParaRPr lang="zh-CN" altLang="en-US" sz="2000" b="1" dirty="0">
              <a:solidFill>
                <a:srgbClr val="FFC000"/>
              </a:solidFill>
            </a:endParaRPr>
          </a:p>
        </p:txBody>
      </p:sp>
      <p:sp>
        <p:nvSpPr>
          <p:cNvPr id="14" name="箭头: 右 13">
            <a:extLst>
              <a:ext uri="{FF2B5EF4-FFF2-40B4-BE49-F238E27FC236}">
                <a16:creationId xmlns:a16="http://schemas.microsoft.com/office/drawing/2014/main" id="{45A65D8E-2E06-45C8-9F73-8AA0FBC0F7D3}"/>
              </a:ext>
            </a:extLst>
          </p:cNvPr>
          <p:cNvSpPr/>
          <p:nvPr/>
        </p:nvSpPr>
        <p:spPr>
          <a:xfrm>
            <a:off x="2838993" y="3516332"/>
            <a:ext cx="452845" cy="345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9F1F7538-153B-423E-AFD0-6B46D720160E}"/>
              </a:ext>
            </a:extLst>
          </p:cNvPr>
          <p:cNvSpPr txBox="1"/>
          <p:nvPr/>
        </p:nvSpPr>
        <p:spPr>
          <a:xfrm>
            <a:off x="3291838" y="3487297"/>
            <a:ext cx="1636987" cy="369332"/>
          </a:xfrm>
          <a:prstGeom prst="rect">
            <a:avLst/>
          </a:prstGeom>
          <a:noFill/>
        </p:spPr>
        <p:txBody>
          <a:bodyPr wrap="none" rtlCol="0">
            <a:spAutoFit/>
          </a:bodyPr>
          <a:lstStyle/>
          <a:p>
            <a:r>
              <a:rPr lang="en-US" altLang="zh-CN" b="1" dirty="0" err="1">
                <a:solidFill>
                  <a:srgbClr val="FF0000"/>
                </a:solidFill>
              </a:rPr>
              <a:t>EicC</a:t>
            </a:r>
            <a:r>
              <a:rPr lang="en-US" altLang="zh-CN" b="1" dirty="0">
                <a:solidFill>
                  <a:srgbClr val="FF0000"/>
                </a:solidFill>
              </a:rPr>
              <a:t> coverage</a:t>
            </a:r>
            <a:endParaRPr lang="zh-CN" altLang="en-US" b="1" dirty="0">
              <a:solidFill>
                <a:srgbClr val="FF0000"/>
              </a:solidFill>
            </a:endParaRPr>
          </a:p>
        </p:txBody>
      </p:sp>
      <p:sp>
        <p:nvSpPr>
          <p:cNvPr id="16" name="箭头: 上下 15">
            <a:extLst>
              <a:ext uri="{FF2B5EF4-FFF2-40B4-BE49-F238E27FC236}">
                <a16:creationId xmlns:a16="http://schemas.microsoft.com/office/drawing/2014/main" id="{28734619-066F-4AA9-ABF7-F279950C8F18}"/>
              </a:ext>
            </a:extLst>
          </p:cNvPr>
          <p:cNvSpPr/>
          <p:nvPr/>
        </p:nvSpPr>
        <p:spPr>
          <a:xfrm>
            <a:off x="10283797" y="2303887"/>
            <a:ext cx="971003" cy="2769929"/>
          </a:xfrm>
          <a:prstGeom prst="up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F308385A-401C-4F54-BA5F-21C5650E5539}"/>
              </a:ext>
            </a:extLst>
          </p:cNvPr>
          <p:cNvSpPr txBox="1"/>
          <p:nvPr/>
        </p:nvSpPr>
        <p:spPr>
          <a:xfrm>
            <a:off x="9602349" y="1035513"/>
            <a:ext cx="2187522" cy="830997"/>
          </a:xfrm>
          <a:prstGeom prst="rect">
            <a:avLst/>
          </a:prstGeom>
          <a:noFill/>
        </p:spPr>
        <p:txBody>
          <a:bodyPr wrap="none" rtlCol="0">
            <a:spAutoFit/>
          </a:bodyPr>
          <a:lstStyle/>
          <a:p>
            <a:r>
              <a:rPr lang="en-US" altLang="zh-CN" sz="1600" dirty="0"/>
              <a:t>A NLO impact study</a:t>
            </a:r>
          </a:p>
          <a:p>
            <a:r>
              <a:rPr lang="en-US" altLang="zh-CN" sz="1600" dirty="0"/>
              <a:t>See arXiv:</a:t>
            </a:r>
            <a:r>
              <a:rPr lang="en-US" altLang="zh-CN" sz="1600" dirty="0">
                <a:hlinkClick r:id="rId5">
                  <a:extLst>
                    <a:ext uri="{A12FA001-AC4F-418D-AE19-62706E023703}">
                      <ahyp:hlinkClr xmlns:ahyp="http://schemas.microsoft.com/office/drawing/2018/hyperlinkcolor" val="tx"/>
                    </a:ext>
                  </a:extLst>
                </a:hlinkClick>
              </a:rPr>
              <a:t>2103.10276</a:t>
            </a:r>
            <a:endParaRPr lang="en-US" altLang="zh-CN" sz="1600" dirty="0"/>
          </a:p>
          <a:p>
            <a:r>
              <a:rPr lang="en-US" altLang="zh-CN" sz="1600" dirty="0"/>
              <a:t>JHEP08(2021)034</a:t>
            </a:r>
            <a:endParaRPr lang="zh-CN" altLang="en-US" sz="1600" dirty="0"/>
          </a:p>
        </p:txBody>
      </p:sp>
      <p:pic>
        <p:nvPicPr>
          <p:cNvPr id="18" name="图片 17">
            <a:extLst>
              <a:ext uri="{FF2B5EF4-FFF2-40B4-BE49-F238E27FC236}">
                <a16:creationId xmlns:a16="http://schemas.microsoft.com/office/drawing/2014/main" id="{AAFB0909-F670-44CC-B4A8-23636254AD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1375" y="117562"/>
            <a:ext cx="938411" cy="907324"/>
          </a:xfrm>
          <a:prstGeom prst="rect">
            <a:avLst/>
          </a:prstGeom>
        </p:spPr>
      </p:pic>
    </p:spTree>
    <p:extLst>
      <p:ext uri="{BB962C8B-B14F-4D97-AF65-F5344CB8AC3E}">
        <p14:creationId xmlns:p14="http://schemas.microsoft.com/office/powerpoint/2010/main" val="636576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4E58D6-6B2E-42D6-8A1D-05D2D350A957}"/>
              </a:ext>
            </a:extLst>
          </p:cNvPr>
          <p:cNvSpPr>
            <a:spLocks noGrp="1"/>
          </p:cNvSpPr>
          <p:nvPr>
            <p:ph type="title"/>
          </p:nvPr>
        </p:nvSpPr>
        <p:spPr>
          <a:xfrm>
            <a:off x="689051" y="106547"/>
            <a:ext cx="11098476" cy="1443929"/>
          </a:xfrm>
        </p:spPr>
        <p:txBody>
          <a:bodyPr/>
          <a:lstStyle/>
          <a:p>
            <a:r>
              <a:rPr lang="en-US" altLang="zh-CN" b="1" dirty="0"/>
              <a:t>Multiplicity measurements at BESIII</a:t>
            </a:r>
            <a:endParaRPr lang="zh-CN" altLang="en-US" b="1" dirty="0"/>
          </a:p>
        </p:txBody>
      </p:sp>
      <p:sp>
        <p:nvSpPr>
          <p:cNvPr id="4" name="灯片编号占位符 3">
            <a:extLst>
              <a:ext uri="{FF2B5EF4-FFF2-40B4-BE49-F238E27FC236}">
                <a16:creationId xmlns:a16="http://schemas.microsoft.com/office/drawing/2014/main" id="{6416165C-B77F-477F-8939-195DFB6A505B}"/>
              </a:ext>
            </a:extLst>
          </p:cNvPr>
          <p:cNvSpPr>
            <a:spLocks noGrp="1"/>
          </p:cNvSpPr>
          <p:nvPr>
            <p:ph type="sldNum" sz="quarter" idx="12"/>
          </p:nvPr>
        </p:nvSpPr>
        <p:spPr/>
        <p:txBody>
          <a:bodyPr/>
          <a:lstStyle/>
          <a:p>
            <a:fld id="{6B6F415A-146C-4031-B7DF-DA5827ED46CC}" type="slidenum">
              <a:rPr lang="en-US" smtClean="0"/>
              <a:t>33</a:t>
            </a:fld>
            <a:endParaRPr lang="en-US"/>
          </a:p>
        </p:txBody>
      </p:sp>
      <p:pic>
        <p:nvPicPr>
          <p:cNvPr id="5" name="图片 4">
            <a:extLst>
              <a:ext uri="{FF2B5EF4-FFF2-40B4-BE49-F238E27FC236}">
                <a16:creationId xmlns:a16="http://schemas.microsoft.com/office/drawing/2014/main" id="{E0C53054-9175-49AA-98DF-ECCF3B178F03}"/>
              </a:ext>
            </a:extLst>
          </p:cNvPr>
          <p:cNvPicPr>
            <a:picLocks noChangeAspect="1"/>
          </p:cNvPicPr>
          <p:nvPr/>
        </p:nvPicPr>
        <p:blipFill rotWithShape="1">
          <a:blip r:embed="rId2"/>
          <a:srcRect l="23427" t="-4622"/>
          <a:stretch/>
        </p:blipFill>
        <p:spPr>
          <a:xfrm>
            <a:off x="3076857" y="1442408"/>
            <a:ext cx="4294684" cy="568822"/>
          </a:xfrm>
          <a:prstGeom prst="rect">
            <a:avLst/>
          </a:prstGeom>
          <a:ln w="73025" cmpd="dbl">
            <a:solidFill>
              <a:schemeClr val="accent1"/>
            </a:solidFill>
          </a:ln>
        </p:spPr>
      </p:pic>
      <p:sp>
        <p:nvSpPr>
          <p:cNvPr id="6" name="文本框 5">
            <a:extLst>
              <a:ext uri="{FF2B5EF4-FFF2-40B4-BE49-F238E27FC236}">
                <a16:creationId xmlns:a16="http://schemas.microsoft.com/office/drawing/2014/main" id="{6B10A5C5-75B9-4E89-AD27-9161362E46AA}"/>
              </a:ext>
            </a:extLst>
          </p:cNvPr>
          <p:cNvSpPr txBox="1"/>
          <p:nvPr/>
        </p:nvSpPr>
        <p:spPr>
          <a:xfrm>
            <a:off x="2903658" y="2215187"/>
            <a:ext cx="5143267" cy="338554"/>
          </a:xfrm>
          <a:prstGeom prst="rect">
            <a:avLst/>
          </a:prstGeom>
          <a:noFill/>
        </p:spPr>
        <p:txBody>
          <a:bodyPr wrap="none" rtlCol="0">
            <a:spAutoFit/>
          </a:bodyPr>
          <a:lstStyle/>
          <a:p>
            <a:r>
              <a:rPr lang="en-US" altLang="zh-CN" sz="1600" dirty="0"/>
              <a:t>h is a particular type of hadron such as </a:t>
            </a:r>
            <a:r>
              <a:rPr lang="el-GR" altLang="zh-CN" sz="1600" dirty="0"/>
              <a:t>π</a:t>
            </a:r>
            <a:r>
              <a:rPr lang="en-US" altLang="zh-CN" sz="1600" baseline="30000" dirty="0"/>
              <a:t>0</a:t>
            </a:r>
            <a:r>
              <a:rPr lang="en-US" altLang="zh-CN" sz="1600" dirty="0"/>
              <a:t>, </a:t>
            </a:r>
            <a:r>
              <a:rPr lang="el-GR" altLang="zh-CN" sz="1600" dirty="0"/>
              <a:t>π</a:t>
            </a:r>
            <a:r>
              <a:rPr lang="en-US" altLang="zh-CN" sz="1600" baseline="30000" dirty="0"/>
              <a:t>+/-</a:t>
            </a:r>
            <a:r>
              <a:rPr lang="en-US" altLang="zh-CN" sz="1600" dirty="0"/>
              <a:t>, K</a:t>
            </a:r>
            <a:r>
              <a:rPr lang="en-US" altLang="zh-CN" sz="1600" baseline="30000" dirty="0"/>
              <a:t>+/-</a:t>
            </a:r>
            <a:r>
              <a:rPr lang="en-US" altLang="zh-CN" sz="1600" dirty="0"/>
              <a:t> …</a:t>
            </a:r>
            <a:endParaRPr lang="zh-CN" altLang="en-US" sz="1600" dirty="0"/>
          </a:p>
        </p:txBody>
      </p:sp>
      <p:sp>
        <p:nvSpPr>
          <p:cNvPr id="7" name="文本框 6">
            <a:extLst>
              <a:ext uri="{FF2B5EF4-FFF2-40B4-BE49-F238E27FC236}">
                <a16:creationId xmlns:a16="http://schemas.microsoft.com/office/drawing/2014/main" id="{96FED1A0-1642-421F-8199-2764B3E9ACA1}"/>
              </a:ext>
            </a:extLst>
          </p:cNvPr>
          <p:cNvSpPr txBox="1"/>
          <p:nvPr/>
        </p:nvSpPr>
        <p:spPr>
          <a:xfrm>
            <a:off x="339834" y="1426455"/>
            <a:ext cx="2443298" cy="584775"/>
          </a:xfrm>
          <a:prstGeom prst="rect">
            <a:avLst/>
          </a:prstGeom>
          <a:noFill/>
        </p:spPr>
        <p:txBody>
          <a:bodyPr wrap="none" rtlCol="0">
            <a:spAutoFit/>
          </a:bodyPr>
          <a:lstStyle/>
          <a:p>
            <a:r>
              <a:rPr lang="en-US" altLang="zh-CN" sz="3200" dirty="0"/>
              <a:t>Multiplicity:</a:t>
            </a:r>
            <a:endParaRPr lang="zh-CN" altLang="en-US" sz="3200" dirty="0"/>
          </a:p>
        </p:txBody>
      </p:sp>
      <p:grpSp>
        <p:nvGrpSpPr>
          <p:cNvPr id="8" name="组合 7">
            <a:extLst>
              <a:ext uri="{FF2B5EF4-FFF2-40B4-BE49-F238E27FC236}">
                <a16:creationId xmlns:a16="http://schemas.microsoft.com/office/drawing/2014/main" id="{E823165E-C949-4D0E-9E2E-DFD4269BDF9F}"/>
              </a:ext>
            </a:extLst>
          </p:cNvPr>
          <p:cNvGrpSpPr/>
          <p:nvPr/>
        </p:nvGrpSpPr>
        <p:grpSpPr>
          <a:xfrm>
            <a:off x="7639561" y="1394708"/>
            <a:ext cx="2664519" cy="707886"/>
            <a:chOff x="2362200" y="5067300"/>
            <a:chExt cx="2664519" cy="707886"/>
          </a:xfrm>
        </p:grpSpPr>
        <p:sp>
          <p:nvSpPr>
            <p:cNvPr id="9" name="文本框 8">
              <a:extLst>
                <a:ext uri="{FF2B5EF4-FFF2-40B4-BE49-F238E27FC236}">
                  <a16:creationId xmlns:a16="http://schemas.microsoft.com/office/drawing/2014/main" id="{E89A7E60-B9DA-4EB3-8D68-EFC2A9E08470}"/>
                </a:ext>
              </a:extLst>
            </p:cNvPr>
            <p:cNvSpPr txBox="1"/>
            <p:nvPr/>
          </p:nvSpPr>
          <p:spPr>
            <a:xfrm>
              <a:off x="2362200" y="5067300"/>
              <a:ext cx="484428" cy="707886"/>
            </a:xfrm>
            <a:prstGeom prst="rect">
              <a:avLst/>
            </a:prstGeom>
            <a:noFill/>
          </p:spPr>
          <p:txBody>
            <a:bodyPr wrap="none" rtlCol="0">
              <a:spAutoFit/>
            </a:bodyPr>
            <a:lstStyle/>
            <a:p>
              <a:r>
                <a:rPr lang="en-US" altLang="zh-CN" sz="4000" dirty="0"/>
                <a:t>~</a:t>
              </a:r>
              <a:endParaRPr lang="zh-CN" altLang="en-US" sz="4000" dirty="0"/>
            </a:p>
          </p:txBody>
        </p:sp>
        <p:pic>
          <p:nvPicPr>
            <p:cNvPr id="10" name="图片 9">
              <a:extLst>
                <a:ext uri="{FF2B5EF4-FFF2-40B4-BE49-F238E27FC236}">
                  <a16:creationId xmlns:a16="http://schemas.microsoft.com/office/drawing/2014/main" id="{8B493DDC-9B58-433B-8D8B-6A0C0218308E}"/>
                </a:ext>
              </a:extLst>
            </p:cNvPr>
            <p:cNvPicPr>
              <a:picLocks noChangeAspect="1"/>
            </p:cNvPicPr>
            <p:nvPr/>
          </p:nvPicPr>
          <p:blipFill>
            <a:blip r:embed="rId3"/>
            <a:stretch>
              <a:fillRect/>
            </a:stretch>
          </p:blipFill>
          <p:spPr>
            <a:xfrm>
              <a:off x="2940744" y="5145018"/>
              <a:ext cx="2085975" cy="552450"/>
            </a:xfrm>
            <a:prstGeom prst="rect">
              <a:avLst/>
            </a:prstGeom>
          </p:spPr>
        </p:pic>
      </p:grpSp>
      <p:sp>
        <p:nvSpPr>
          <p:cNvPr id="11" name="文本框 10">
            <a:extLst>
              <a:ext uri="{FF2B5EF4-FFF2-40B4-BE49-F238E27FC236}">
                <a16:creationId xmlns:a16="http://schemas.microsoft.com/office/drawing/2014/main" id="{237F206D-BDC3-445C-8A99-F615AF6DACEE}"/>
              </a:ext>
            </a:extLst>
          </p:cNvPr>
          <p:cNvSpPr txBox="1"/>
          <p:nvPr/>
        </p:nvSpPr>
        <p:spPr>
          <a:xfrm>
            <a:off x="10666178" y="1425485"/>
            <a:ext cx="1144865" cy="646331"/>
          </a:xfrm>
          <a:prstGeom prst="rect">
            <a:avLst/>
          </a:prstGeom>
          <a:noFill/>
        </p:spPr>
        <p:txBody>
          <a:bodyPr wrap="none" rtlCol="0">
            <a:spAutoFit/>
          </a:bodyPr>
          <a:lstStyle/>
          <a:p>
            <a:r>
              <a:rPr lang="en-US" altLang="zh-CN" sz="3600" dirty="0">
                <a:latin typeface="Adobe Devanagari" panose="02040503050201020203" pitchFamily="18" charset="0"/>
                <a:cs typeface="Adobe Devanagari" panose="02040503050201020203" pitchFamily="18" charset="0"/>
              </a:rPr>
              <a:t>at LO</a:t>
            </a:r>
            <a:endParaRPr lang="zh-CN" altLang="en-US" sz="3600" dirty="0">
              <a:latin typeface="Adobe Devanagari" panose="02040503050201020203" pitchFamily="18" charset="0"/>
              <a:cs typeface="Adobe Devanagari" panose="02040503050201020203" pitchFamily="18" charset="0"/>
            </a:endParaRPr>
          </a:p>
        </p:txBody>
      </p:sp>
      <p:pic>
        <p:nvPicPr>
          <p:cNvPr id="13" name="图片 12">
            <a:extLst>
              <a:ext uri="{FF2B5EF4-FFF2-40B4-BE49-F238E27FC236}">
                <a16:creationId xmlns:a16="http://schemas.microsoft.com/office/drawing/2014/main" id="{A498E780-02DD-4BE9-B55A-AB524E557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82" y="2666334"/>
            <a:ext cx="4012959" cy="4066398"/>
          </a:xfrm>
          <a:prstGeom prst="rect">
            <a:avLst/>
          </a:prstGeom>
        </p:spPr>
      </p:pic>
      <p:pic>
        <p:nvPicPr>
          <p:cNvPr id="15" name="图片 14">
            <a:extLst>
              <a:ext uri="{FF2B5EF4-FFF2-40B4-BE49-F238E27FC236}">
                <a16:creationId xmlns:a16="http://schemas.microsoft.com/office/drawing/2014/main" id="{4A63478D-0C16-434F-8D0F-6919D356C6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8577" y="2688365"/>
            <a:ext cx="3909713" cy="4010220"/>
          </a:xfrm>
          <a:prstGeom prst="rect">
            <a:avLst/>
          </a:prstGeom>
        </p:spPr>
      </p:pic>
      <p:sp>
        <p:nvSpPr>
          <p:cNvPr id="16" name="文本框 15">
            <a:extLst>
              <a:ext uri="{FF2B5EF4-FFF2-40B4-BE49-F238E27FC236}">
                <a16:creationId xmlns:a16="http://schemas.microsoft.com/office/drawing/2014/main" id="{E5C80E3A-B02E-4A18-9429-715BC5F360E6}"/>
              </a:ext>
            </a:extLst>
          </p:cNvPr>
          <p:cNvSpPr txBox="1"/>
          <p:nvPr/>
        </p:nvSpPr>
        <p:spPr>
          <a:xfrm>
            <a:off x="8243662" y="2213868"/>
            <a:ext cx="3827456" cy="1323439"/>
          </a:xfrm>
          <a:prstGeom prst="rect">
            <a:avLst/>
          </a:prstGeom>
          <a:solidFill>
            <a:srgbClr val="FFC000"/>
          </a:solidFill>
        </p:spPr>
        <p:txBody>
          <a:bodyPr wrap="square" rtlCol="0">
            <a:spAutoFit/>
          </a:bodyPr>
          <a:lstStyle/>
          <a:p>
            <a:pPr marL="285750" indent="-285750">
              <a:buFont typeface="Wingdings" panose="05000000000000000000" pitchFamily="2" charset="2"/>
              <a:buChar char="Ø"/>
            </a:pPr>
            <a:r>
              <a:rPr lang="en-US" altLang="zh-CN" sz="1600" dirty="0"/>
              <a:t>First precision measurements at BESIII: </a:t>
            </a:r>
            <a:r>
              <a:rPr lang="en-US" altLang="zh-CN" sz="1200" b="1" i="0" u="none" strike="noStrike" dirty="0">
                <a:solidFill>
                  <a:srgbClr val="C00000"/>
                </a:solidFill>
                <a:effectLst/>
                <a:latin typeface="Helvetica Neue"/>
              </a:rPr>
              <a:t>Phys. Rev. Lett. 130, 231901 (2023)</a:t>
            </a:r>
            <a:endParaRPr lang="en-US" altLang="zh-CN" sz="1200" b="1" dirty="0">
              <a:solidFill>
                <a:srgbClr val="C00000"/>
              </a:solidFill>
            </a:endParaRPr>
          </a:p>
          <a:p>
            <a:pPr marL="285750" indent="-285750">
              <a:buFont typeface="Wingdings" panose="05000000000000000000" pitchFamily="2" charset="2"/>
              <a:buChar char="Ø"/>
            </a:pPr>
            <a:r>
              <a:rPr lang="en-US" altLang="zh-CN" sz="1600" dirty="0"/>
              <a:t>Analyses of many other final states are ongoing </a:t>
            </a:r>
            <a:r>
              <a:rPr lang="en-US" altLang="zh-CN" sz="1600" dirty="0">
                <a:sym typeface="Wingdings" panose="05000000000000000000" pitchFamily="2" charset="2"/>
              </a:rPr>
              <a:t> provide inputs for future EIC</a:t>
            </a:r>
            <a:endParaRPr lang="zh-CN" altLang="en-US" sz="1600" dirty="0"/>
          </a:p>
        </p:txBody>
      </p:sp>
      <p:pic>
        <p:nvPicPr>
          <p:cNvPr id="17" name="图片 16">
            <a:extLst>
              <a:ext uri="{FF2B5EF4-FFF2-40B4-BE49-F238E27FC236}">
                <a16:creationId xmlns:a16="http://schemas.microsoft.com/office/drawing/2014/main" id="{17156F8E-D01C-4977-AF53-688E7FDDE0B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71536" y="3910799"/>
            <a:ext cx="3999582" cy="2314758"/>
          </a:xfrm>
          <a:prstGeom prst="rect">
            <a:avLst/>
          </a:prstGeom>
        </p:spPr>
      </p:pic>
      <p:sp>
        <p:nvSpPr>
          <p:cNvPr id="18" name="箭头: 左右 17">
            <a:extLst>
              <a:ext uri="{FF2B5EF4-FFF2-40B4-BE49-F238E27FC236}">
                <a16:creationId xmlns:a16="http://schemas.microsoft.com/office/drawing/2014/main" id="{A811A208-23AE-42A0-A763-E44E6E7156D0}"/>
              </a:ext>
            </a:extLst>
          </p:cNvPr>
          <p:cNvSpPr/>
          <p:nvPr/>
        </p:nvSpPr>
        <p:spPr>
          <a:xfrm>
            <a:off x="9260744" y="5513987"/>
            <a:ext cx="2578783" cy="11542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04BF1C9C-4004-4960-88CF-CBC4B14DDA08}"/>
              </a:ext>
            </a:extLst>
          </p:cNvPr>
          <p:cNvSpPr txBox="1"/>
          <p:nvPr/>
        </p:nvSpPr>
        <p:spPr>
          <a:xfrm>
            <a:off x="9618323" y="5577663"/>
            <a:ext cx="1828962" cy="276999"/>
          </a:xfrm>
          <a:prstGeom prst="rect">
            <a:avLst/>
          </a:prstGeom>
          <a:noFill/>
        </p:spPr>
        <p:txBody>
          <a:bodyPr wrap="none" rtlCol="0">
            <a:spAutoFit/>
          </a:bodyPr>
          <a:lstStyle/>
          <a:p>
            <a:r>
              <a:rPr lang="en-US" altLang="zh-CN" sz="1200" dirty="0"/>
              <a:t>BESIII energy coverage</a:t>
            </a:r>
            <a:endParaRPr lang="zh-CN" altLang="en-US" sz="1200" dirty="0"/>
          </a:p>
        </p:txBody>
      </p:sp>
    </p:spTree>
    <p:extLst>
      <p:ext uri="{BB962C8B-B14F-4D97-AF65-F5344CB8AC3E}">
        <p14:creationId xmlns:p14="http://schemas.microsoft.com/office/powerpoint/2010/main" val="3163856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BCD197-4BDE-409A-B25F-3B50258270F9}"/>
              </a:ext>
            </a:extLst>
          </p:cNvPr>
          <p:cNvSpPr>
            <a:spLocks noGrp="1"/>
          </p:cNvSpPr>
          <p:nvPr>
            <p:ph type="title"/>
          </p:nvPr>
        </p:nvSpPr>
        <p:spPr>
          <a:xfrm>
            <a:off x="686671" y="113212"/>
            <a:ext cx="10058400" cy="1068106"/>
          </a:xfrm>
        </p:spPr>
        <p:txBody>
          <a:bodyPr>
            <a:normAutofit fontScale="90000"/>
          </a:bodyPr>
          <a:lstStyle/>
          <a:p>
            <a:r>
              <a:rPr lang="en-US" altLang="zh-CN" sz="4800" b="1" dirty="0" err="1"/>
              <a:t>EicC</a:t>
            </a:r>
            <a:r>
              <a:rPr lang="en-US" altLang="zh-CN" sz="4800" b="1" dirty="0"/>
              <a:t> and EIC-</a:t>
            </a:r>
            <a:r>
              <a:rPr lang="en-US" altLang="zh-CN" sz="4800" b="1" dirty="0">
                <a:solidFill>
                  <a:srgbClr val="00B050"/>
                </a:solidFill>
              </a:rPr>
              <a:t>gluon polarization (at large x)</a:t>
            </a:r>
            <a:endParaRPr lang="zh-CN" altLang="en-US" sz="4800" b="1" dirty="0">
              <a:solidFill>
                <a:srgbClr val="00B050"/>
              </a:solidFill>
            </a:endParaRPr>
          </a:p>
        </p:txBody>
      </p:sp>
      <p:sp>
        <p:nvSpPr>
          <p:cNvPr id="4" name="灯片编号占位符 3">
            <a:extLst>
              <a:ext uri="{FF2B5EF4-FFF2-40B4-BE49-F238E27FC236}">
                <a16:creationId xmlns:a16="http://schemas.microsoft.com/office/drawing/2014/main" id="{507A5A13-F466-4E5A-8949-5862E3142D02}"/>
              </a:ext>
            </a:extLst>
          </p:cNvPr>
          <p:cNvSpPr>
            <a:spLocks noGrp="1"/>
          </p:cNvSpPr>
          <p:nvPr>
            <p:ph type="sldNum" sz="quarter" idx="12"/>
          </p:nvPr>
        </p:nvSpPr>
        <p:spPr/>
        <p:txBody>
          <a:bodyPr/>
          <a:lstStyle/>
          <a:p>
            <a:fld id="{6B6F415A-146C-4031-B7DF-DA5827ED46CC}" type="slidenum">
              <a:rPr lang="en-US" smtClean="0"/>
              <a:t>34</a:t>
            </a:fld>
            <a:endParaRPr lang="en-US"/>
          </a:p>
        </p:txBody>
      </p:sp>
      <p:pic>
        <p:nvPicPr>
          <p:cNvPr id="6" name="图片 5">
            <a:extLst>
              <a:ext uri="{FF2B5EF4-FFF2-40B4-BE49-F238E27FC236}">
                <a16:creationId xmlns:a16="http://schemas.microsoft.com/office/drawing/2014/main" id="{B7C78C43-67D3-4943-B745-5C9ECB1E3B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17" y="4186759"/>
            <a:ext cx="3828486" cy="2481943"/>
          </a:xfrm>
          <a:prstGeom prst="rect">
            <a:avLst/>
          </a:prstGeom>
        </p:spPr>
      </p:pic>
      <p:pic>
        <p:nvPicPr>
          <p:cNvPr id="8" name="图片 7">
            <a:extLst>
              <a:ext uri="{FF2B5EF4-FFF2-40B4-BE49-F238E27FC236}">
                <a16:creationId xmlns:a16="http://schemas.microsoft.com/office/drawing/2014/main" id="{4C33B034-EF20-4D6E-977B-CD24AEA18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53" y="1048453"/>
            <a:ext cx="3661248" cy="2890117"/>
          </a:xfrm>
          <a:prstGeom prst="rect">
            <a:avLst/>
          </a:prstGeom>
        </p:spPr>
      </p:pic>
      <p:grpSp>
        <p:nvGrpSpPr>
          <p:cNvPr id="9" name="组合 8">
            <a:extLst>
              <a:ext uri="{FF2B5EF4-FFF2-40B4-BE49-F238E27FC236}">
                <a16:creationId xmlns:a16="http://schemas.microsoft.com/office/drawing/2014/main" id="{3FC049FD-3A79-4BA2-83DF-AE17314F81FD}"/>
              </a:ext>
            </a:extLst>
          </p:cNvPr>
          <p:cNvGrpSpPr/>
          <p:nvPr/>
        </p:nvGrpSpPr>
        <p:grpSpPr>
          <a:xfrm>
            <a:off x="4874205" y="3204754"/>
            <a:ext cx="2607286" cy="3355095"/>
            <a:chOff x="489507" y="2850892"/>
            <a:chExt cx="3001327" cy="3780412"/>
          </a:xfrm>
        </p:grpSpPr>
        <p:pic>
          <p:nvPicPr>
            <p:cNvPr id="10" name="图片 9">
              <a:extLst>
                <a:ext uri="{FF2B5EF4-FFF2-40B4-BE49-F238E27FC236}">
                  <a16:creationId xmlns:a16="http://schemas.microsoft.com/office/drawing/2014/main" id="{91A9ADBD-E0CB-4854-88D7-656A411143FD}"/>
                </a:ext>
              </a:extLst>
            </p:cNvPr>
            <p:cNvPicPr>
              <a:picLocks noChangeAspect="1"/>
            </p:cNvPicPr>
            <p:nvPr/>
          </p:nvPicPr>
          <p:blipFill>
            <a:blip r:embed="rId4"/>
            <a:stretch>
              <a:fillRect/>
            </a:stretch>
          </p:blipFill>
          <p:spPr>
            <a:xfrm>
              <a:off x="489507" y="3029711"/>
              <a:ext cx="3001327" cy="3601593"/>
            </a:xfrm>
            <a:prstGeom prst="rect">
              <a:avLst/>
            </a:prstGeom>
          </p:spPr>
        </p:pic>
        <p:sp>
          <p:nvSpPr>
            <p:cNvPr id="11" name="文本框 10">
              <a:extLst>
                <a:ext uri="{FF2B5EF4-FFF2-40B4-BE49-F238E27FC236}">
                  <a16:creationId xmlns:a16="http://schemas.microsoft.com/office/drawing/2014/main" id="{7D380A86-F80D-4328-9B88-B68719EC7A52}"/>
                </a:ext>
              </a:extLst>
            </p:cNvPr>
            <p:cNvSpPr txBox="1"/>
            <p:nvPr/>
          </p:nvSpPr>
          <p:spPr>
            <a:xfrm>
              <a:off x="769620" y="3136612"/>
              <a:ext cx="71628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sp>
          <p:nvSpPr>
            <p:cNvPr id="12" name="文本框 11">
              <a:extLst>
                <a:ext uri="{FF2B5EF4-FFF2-40B4-BE49-F238E27FC236}">
                  <a16:creationId xmlns:a16="http://schemas.microsoft.com/office/drawing/2014/main" id="{B25C7230-78A8-4E54-BF6A-6182D664F5B9}"/>
                </a:ext>
              </a:extLst>
            </p:cNvPr>
            <p:cNvSpPr txBox="1"/>
            <p:nvPr/>
          </p:nvSpPr>
          <p:spPr>
            <a:xfrm>
              <a:off x="1897380" y="2850892"/>
              <a:ext cx="899160" cy="584775"/>
            </a:xfrm>
            <a:prstGeom prst="rect">
              <a:avLst/>
            </a:prstGeom>
            <a:solidFill>
              <a:schemeClr val="bg1"/>
            </a:solidFill>
          </p:spPr>
          <p:txBody>
            <a:bodyPr wrap="square" rtlCol="0">
              <a:spAutoFit/>
            </a:bodyPr>
            <a:lstStyle/>
            <a:p>
              <a:r>
                <a:rPr lang="en-US" altLang="zh-CN" sz="3200" b="1" dirty="0"/>
                <a:t>e'</a:t>
              </a:r>
              <a:endParaRPr lang="zh-CN" altLang="en-US" sz="3200" b="1" dirty="0"/>
            </a:p>
          </p:txBody>
        </p:sp>
      </p:grpSp>
      <p:pic>
        <p:nvPicPr>
          <p:cNvPr id="14" name="图片 13">
            <a:extLst>
              <a:ext uri="{FF2B5EF4-FFF2-40B4-BE49-F238E27FC236}">
                <a16:creationId xmlns:a16="http://schemas.microsoft.com/office/drawing/2014/main" id="{30560F64-0FBA-4625-A3DE-8D49FCE6DB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466" y="1301790"/>
            <a:ext cx="3614764" cy="1838338"/>
          </a:xfrm>
          <a:prstGeom prst="rect">
            <a:avLst/>
          </a:prstGeom>
        </p:spPr>
      </p:pic>
      <p:pic>
        <p:nvPicPr>
          <p:cNvPr id="5" name="图片 4">
            <a:extLst>
              <a:ext uri="{FF2B5EF4-FFF2-40B4-BE49-F238E27FC236}">
                <a16:creationId xmlns:a16="http://schemas.microsoft.com/office/drawing/2014/main" id="{96D0E22B-B344-40FF-ACED-41DFF6E3C7A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7197" y="4190885"/>
            <a:ext cx="3614765" cy="2471566"/>
          </a:xfrm>
          <a:prstGeom prst="rect">
            <a:avLst/>
          </a:prstGeom>
        </p:spPr>
      </p:pic>
      <p:pic>
        <p:nvPicPr>
          <p:cNvPr id="13" name="图片 12">
            <a:extLst>
              <a:ext uri="{FF2B5EF4-FFF2-40B4-BE49-F238E27FC236}">
                <a16:creationId xmlns:a16="http://schemas.microsoft.com/office/drawing/2014/main" id="{BCA024C5-BF68-4368-A6E0-85AB1FED422E}"/>
              </a:ext>
            </a:extLst>
          </p:cNvPr>
          <p:cNvPicPr>
            <a:picLocks noChangeAspect="1"/>
          </p:cNvPicPr>
          <p:nvPr/>
        </p:nvPicPr>
        <p:blipFill>
          <a:blip r:embed="rId7"/>
          <a:stretch>
            <a:fillRect/>
          </a:stretch>
        </p:blipFill>
        <p:spPr>
          <a:xfrm>
            <a:off x="7939038" y="1238324"/>
            <a:ext cx="3853764" cy="2633405"/>
          </a:xfrm>
          <a:prstGeom prst="rect">
            <a:avLst/>
          </a:prstGeom>
        </p:spPr>
      </p:pic>
      <p:sp>
        <p:nvSpPr>
          <p:cNvPr id="7" name="文本框 6">
            <a:extLst>
              <a:ext uri="{FF2B5EF4-FFF2-40B4-BE49-F238E27FC236}">
                <a16:creationId xmlns:a16="http://schemas.microsoft.com/office/drawing/2014/main" id="{B9D6D02F-AC27-44E4-9DCA-7C88DE127C51}"/>
              </a:ext>
            </a:extLst>
          </p:cNvPr>
          <p:cNvSpPr txBox="1"/>
          <p:nvPr/>
        </p:nvSpPr>
        <p:spPr>
          <a:xfrm>
            <a:off x="10467470" y="1602359"/>
            <a:ext cx="615874" cy="369332"/>
          </a:xfrm>
          <a:prstGeom prst="rect">
            <a:avLst/>
          </a:prstGeom>
          <a:noFill/>
        </p:spPr>
        <p:txBody>
          <a:bodyPr wrap="none" rtlCol="0">
            <a:spAutoFit/>
          </a:bodyPr>
          <a:lstStyle/>
          <a:p>
            <a:r>
              <a:rPr lang="en-US" altLang="zh-CN" b="1" dirty="0">
                <a:solidFill>
                  <a:srgbClr val="C00000"/>
                </a:solidFill>
              </a:rPr>
              <a:t>EIC</a:t>
            </a:r>
            <a:endParaRPr lang="zh-CN" altLang="en-US" b="1" dirty="0">
              <a:solidFill>
                <a:srgbClr val="C00000"/>
              </a:solidFill>
            </a:endParaRPr>
          </a:p>
        </p:txBody>
      </p:sp>
      <p:sp>
        <p:nvSpPr>
          <p:cNvPr id="15" name="文本框 14">
            <a:extLst>
              <a:ext uri="{FF2B5EF4-FFF2-40B4-BE49-F238E27FC236}">
                <a16:creationId xmlns:a16="http://schemas.microsoft.com/office/drawing/2014/main" id="{B007B3C4-756A-49D2-A764-D3B9AD5FAE2A}"/>
              </a:ext>
            </a:extLst>
          </p:cNvPr>
          <p:cNvSpPr txBox="1"/>
          <p:nvPr/>
        </p:nvSpPr>
        <p:spPr>
          <a:xfrm>
            <a:off x="10063244" y="4455631"/>
            <a:ext cx="729687" cy="369332"/>
          </a:xfrm>
          <a:prstGeom prst="rect">
            <a:avLst/>
          </a:prstGeom>
          <a:noFill/>
        </p:spPr>
        <p:txBody>
          <a:bodyPr wrap="none" rtlCol="0">
            <a:spAutoFit/>
          </a:bodyPr>
          <a:lstStyle/>
          <a:p>
            <a:r>
              <a:rPr lang="en-US" altLang="zh-CN" b="1" dirty="0" err="1">
                <a:solidFill>
                  <a:srgbClr val="C00000"/>
                </a:solidFill>
              </a:rPr>
              <a:t>EicC</a:t>
            </a:r>
            <a:endParaRPr lang="zh-CN" altLang="en-US" b="1" dirty="0">
              <a:solidFill>
                <a:srgbClr val="C00000"/>
              </a:solidFill>
            </a:endParaRPr>
          </a:p>
        </p:txBody>
      </p:sp>
      <p:sp>
        <p:nvSpPr>
          <p:cNvPr id="16" name="文本框 15">
            <a:extLst>
              <a:ext uri="{FF2B5EF4-FFF2-40B4-BE49-F238E27FC236}">
                <a16:creationId xmlns:a16="http://schemas.microsoft.com/office/drawing/2014/main" id="{16DCF46C-2F21-4F8A-9145-041DA17B09EC}"/>
              </a:ext>
            </a:extLst>
          </p:cNvPr>
          <p:cNvSpPr txBox="1"/>
          <p:nvPr/>
        </p:nvSpPr>
        <p:spPr>
          <a:xfrm>
            <a:off x="4592685" y="928723"/>
            <a:ext cx="7236590" cy="338554"/>
          </a:xfrm>
          <a:prstGeom prst="rect">
            <a:avLst/>
          </a:prstGeom>
          <a:noFill/>
        </p:spPr>
        <p:txBody>
          <a:bodyPr wrap="square" rtlCol="0">
            <a:spAutoFit/>
          </a:bodyPr>
          <a:lstStyle/>
          <a:p>
            <a:r>
              <a:rPr lang="en-US" altLang="zh-CN" sz="1400" dirty="0">
                <a:latin typeface="Adobe Devanagari" panose="02040503050201020203" pitchFamily="18" charset="0"/>
                <a:cs typeface="Adobe Devanagari" panose="02040503050201020203" pitchFamily="18" charset="0"/>
              </a:rPr>
              <a:t>D. Anderle</a:t>
            </a:r>
            <a:r>
              <a:rPr lang="en-US" altLang="zh-CN" sz="1400" dirty="0">
                <a:latin typeface="Adobe Devanagari" panose="02040503050201020203" pitchFamily="18" charset="0"/>
                <a:ea typeface="微软雅黑" panose="020B0503020204020204" pitchFamily="34" charset="-122"/>
                <a:cs typeface="Adobe Devanagari" panose="02040503050201020203" pitchFamily="18" charset="0"/>
              </a:rPr>
              <a:t> </a:t>
            </a:r>
            <a:r>
              <a:rPr lang="en-US" altLang="zh-CN" sz="1400" dirty="0">
                <a:latin typeface="Adobe Devanagari" panose="02040503050201020203" pitchFamily="18" charset="0"/>
                <a:cs typeface="Adobe Devanagari" panose="02040503050201020203" pitchFamily="18" charset="0"/>
              </a:rPr>
              <a:t>, X. Dong, …, E. </a:t>
            </a:r>
            <a:r>
              <a:rPr lang="en-US" altLang="zh-CN" sz="1400" dirty="0" err="1">
                <a:latin typeface="Adobe Devanagari" panose="02040503050201020203" pitchFamily="18" charset="0"/>
                <a:cs typeface="Adobe Devanagari" panose="02040503050201020203" pitchFamily="18" charset="0"/>
              </a:rPr>
              <a:t>Sichtermann</a:t>
            </a:r>
            <a:r>
              <a:rPr lang="en-US" altLang="zh-CN" sz="1400" dirty="0">
                <a:latin typeface="Adobe Devanagari" panose="02040503050201020203" pitchFamily="18" charset="0"/>
                <a:cs typeface="Adobe Devanagari" panose="02040503050201020203" pitchFamily="18" charset="0"/>
              </a:rPr>
              <a:t>, …, F. Yuan, Y. X. Zhao  </a:t>
            </a:r>
            <a:r>
              <a:rPr lang="en-US" altLang="zh-CN" sz="1600" dirty="0">
                <a:solidFill>
                  <a:srgbClr val="C00000"/>
                </a:solidFill>
                <a:latin typeface="Adobe Devanagari" panose="02040503050201020203" pitchFamily="18" charset="0"/>
                <a:cs typeface="Adobe Devanagari" panose="02040503050201020203" pitchFamily="18" charset="0"/>
              </a:rPr>
              <a:t>Phys. Rev. D104, 114039 (2021)</a:t>
            </a:r>
          </a:p>
        </p:txBody>
      </p:sp>
      <p:sp>
        <p:nvSpPr>
          <p:cNvPr id="17" name="文本框 16">
            <a:extLst>
              <a:ext uri="{FF2B5EF4-FFF2-40B4-BE49-F238E27FC236}">
                <a16:creationId xmlns:a16="http://schemas.microsoft.com/office/drawing/2014/main" id="{81D57DE0-BB2A-4D28-9F35-2556918F4756}"/>
              </a:ext>
            </a:extLst>
          </p:cNvPr>
          <p:cNvSpPr txBox="1"/>
          <p:nvPr/>
        </p:nvSpPr>
        <p:spPr>
          <a:xfrm>
            <a:off x="1789246" y="3958281"/>
            <a:ext cx="1693092"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a:t>
            </a:r>
            <a:r>
              <a:rPr lang="en-US" altLang="zh-CN" sz="1800" kern="100" dirty="0">
                <a:effectLst/>
                <a:latin typeface="Adobe Devanagari" panose="02040503050201020203" pitchFamily="18" charset="0"/>
                <a:ea typeface="等线" panose="02010600030101010101" pitchFamily="2" charset="-122"/>
                <a:cs typeface="Adobe Devanagari" panose="02040503050201020203" pitchFamily="18" charset="0"/>
              </a:rPr>
              <a:t>2209.08584</a:t>
            </a:r>
            <a:endParaRPr lang="zh-CN" altLang="zh-CN" sz="1800" kern="100" dirty="0">
              <a:effectLst/>
              <a:latin typeface="Adobe Devanagari" panose="02040503050201020203" pitchFamily="18" charset="0"/>
              <a:ea typeface="等线" panose="02010600030101010101" pitchFamily="2" charset="-122"/>
              <a:cs typeface="Adobe Devanagari" panose="02040503050201020203" pitchFamily="18" charset="0"/>
            </a:endParaRPr>
          </a:p>
        </p:txBody>
      </p:sp>
      <p:sp>
        <p:nvSpPr>
          <p:cNvPr id="18" name="文本框 17">
            <a:extLst>
              <a:ext uri="{FF2B5EF4-FFF2-40B4-BE49-F238E27FC236}">
                <a16:creationId xmlns:a16="http://schemas.microsoft.com/office/drawing/2014/main" id="{2598D609-BC38-4E95-923B-F232147A4999}"/>
              </a:ext>
            </a:extLst>
          </p:cNvPr>
          <p:cNvSpPr txBox="1"/>
          <p:nvPr/>
        </p:nvSpPr>
        <p:spPr>
          <a:xfrm>
            <a:off x="1705955" y="844705"/>
            <a:ext cx="1693092" cy="369332"/>
          </a:xfrm>
          <a:prstGeom prst="rect">
            <a:avLst/>
          </a:prstGeom>
          <a:noFill/>
        </p:spPr>
        <p:txBody>
          <a:bodyPr wrap="none" rtlCol="0">
            <a:spAutoFit/>
          </a:bodyPr>
          <a:lstStyle/>
          <a:p>
            <a:r>
              <a:rPr lang="en-US" altLang="zh-CN" dirty="0">
                <a:latin typeface="Adobe Devanagari" panose="02040503050201020203" pitchFamily="18" charset="0"/>
                <a:cs typeface="Adobe Devanagari" panose="02040503050201020203" pitchFamily="18" charset="0"/>
              </a:rPr>
              <a:t>arXiv:2211.15587</a:t>
            </a:r>
            <a:endParaRPr lang="zh-CN" altLang="zh-CN" dirty="0">
              <a:latin typeface="Adobe Devanagari" panose="02040503050201020203" pitchFamily="18" charset="0"/>
              <a:cs typeface="Adobe Devanagari" panose="02040503050201020203" pitchFamily="18" charset="0"/>
            </a:endParaRPr>
          </a:p>
        </p:txBody>
      </p:sp>
      <p:sp>
        <p:nvSpPr>
          <p:cNvPr id="19" name="文本框 18">
            <a:extLst>
              <a:ext uri="{FF2B5EF4-FFF2-40B4-BE49-F238E27FC236}">
                <a16:creationId xmlns:a16="http://schemas.microsoft.com/office/drawing/2014/main" id="{4DD7E840-63F0-496E-A855-AF5075B779C5}"/>
              </a:ext>
            </a:extLst>
          </p:cNvPr>
          <p:cNvSpPr txBox="1"/>
          <p:nvPr/>
        </p:nvSpPr>
        <p:spPr>
          <a:xfrm>
            <a:off x="10618989" y="3800070"/>
            <a:ext cx="1305870" cy="276999"/>
          </a:xfrm>
          <a:prstGeom prst="rect">
            <a:avLst/>
          </a:prstGeom>
          <a:solidFill>
            <a:srgbClr val="FFC000"/>
          </a:solidFill>
        </p:spPr>
        <p:txBody>
          <a:bodyPr wrap="none" rtlCol="0">
            <a:spAutoFit/>
          </a:bodyPr>
          <a:lstStyle/>
          <a:p>
            <a:r>
              <a:rPr lang="en-US" altLang="zh-CN" sz="1200" dirty="0"/>
              <a:t>complementary</a:t>
            </a:r>
            <a:endParaRPr lang="zh-CN" altLang="en-US" sz="1200" dirty="0"/>
          </a:p>
        </p:txBody>
      </p:sp>
    </p:spTree>
    <p:extLst>
      <p:ext uri="{BB962C8B-B14F-4D97-AF65-F5344CB8AC3E}">
        <p14:creationId xmlns:p14="http://schemas.microsoft.com/office/powerpoint/2010/main" val="4068163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068" y="101221"/>
            <a:ext cx="9973893" cy="929972"/>
          </a:xfrm>
        </p:spPr>
        <p:txBody>
          <a:bodyPr/>
          <a:lstStyle/>
          <a:p>
            <a:r>
              <a:rPr lang="en-US" b="1" dirty="0"/>
              <a:t>Unified view of nucleon structure</a:t>
            </a:r>
          </a:p>
        </p:txBody>
      </p:sp>
      <p:sp>
        <p:nvSpPr>
          <p:cNvPr id="4" name="Slide Number Placeholder 3"/>
          <p:cNvSpPr>
            <a:spLocks noGrp="1"/>
          </p:cNvSpPr>
          <p:nvPr>
            <p:ph type="sldNum" sz="quarter" idx="12"/>
          </p:nvPr>
        </p:nvSpPr>
        <p:spPr/>
        <p:txBody>
          <a:bodyPr/>
          <a:lstStyle/>
          <a:p>
            <a:fld id="{6B6F415A-146C-4031-B7DF-DA5827ED46CC}" type="slidenum">
              <a:rPr lang="en-US" smtClean="0"/>
              <a:t>35</a:t>
            </a:fld>
            <a:endParaRPr lang="en-US"/>
          </a:p>
        </p:txBody>
      </p:sp>
      <p:sp>
        <p:nvSpPr>
          <p:cNvPr id="5" name="Text Box 2"/>
          <p:cNvSpPr txBox="1">
            <a:spLocks noChangeArrowheads="1"/>
          </p:cNvSpPr>
          <p:nvPr/>
        </p:nvSpPr>
        <p:spPr bwMode="auto">
          <a:xfrm>
            <a:off x="2035493" y="891858"/>
            <a:ext cx="5818187" cy="4953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zh-CN" altLang="en-GB" sz="2400" b="1" i="1">
                <a:solidFill>
                  <a:srgbClr val="000000"/>
                </a:solidFill>
                <a:latin typeface="Times New Roman" panose="02020603050405020304" pitchFamily="18" charset="0"/>
              </a:rPr>
              <a:t>    </a:t>
            </a:r>
            <a:r>
              <a:rPr lang="en-GB" altLang="zh-CN" sz="2400" b="1" i="1">
                <a:solidFill>
                  <a:srgbClr val="000000"/>
                </a:solidFill>
                <a:latin typeface="Times New Roman" panose="02020603050405020304" pitchFamily="18" charset="0"/>
              </a:rPr>
              <a:t>W</a:t>
            </a:r>
            <a:r>
              <a:rPr lang="en-GB" altLang="zh-CN" sz="2400" b="1" i="1" baseline="-25000">
                <a:solidFill>
                  <a:srgbClr val="000000"/>
                </a:solidFill>
                <a:latin typeface="Times New Roman" panose="02020603050405020304" pitchFamily="18" charset="0"/>
              </a:rPr>
              <a:t>p</a:t>
            </a:r>
            <a:r>
              <a:rPr lang="en-GB" altLang="zh-CN" sz="2400" b="1" i="1" baseline="30000">
                <a:solidFill>
                  <a:srgbClr val="000000"/>
                </a:solidFill>
                <a:latin typeface="Times New Roman" panose="02020603050405020304" pitchFamily="18" charset="0"/>
              </a:rPr>
              <a:t>u</a:t>
            </a:r>
            <a:r>
              <a:rPr lang="en-GB" altLang="zh-CN" sz="2400" b="1" i="1">
                <a:solidFill>
                  <a:srgbClr val="000000"/>
                </a:solidFill>
                <a:latin typeface="Times New Roman" panose="02020603050405020304" pitchFamily="18" charset="0"/>
              </a:rPr>
              <a:t>(x,k</a:t>
            </a:r>
            <a:r>
              <a:rPr lang="en-GB" altLang="zh-CN" sz="2400" b="1" i="1" baseline="-33000">
                <a:solidFill>
                  <a:srgbClr val="000000"/>
                </a:solidFill>
                <a:latin typeface="Times New Roman" panose="02020603050405020304" pitchFamily="18" charset="0"/>
              </a:rPr>
              <a:t>T</a:t>
            </a:r>
            <a:r>
              <a:rPr lang="en-GB" altLang="zh-CN" sz="2400" b="1" i="1">
                <a:solidFill>
                  <a:srgbClr val="000000"/>
                </a:solidFill>
                <a:latin typeface="Times New Roman" panose="02020603050405020304" pitchFamily="18" charset="0"/>
              </a:rPr>
              <a:t>,r )  Wigner distributions  </a:t>
            </a:r>
            <a:r>
              <a:rPr lang="en-GB" altLang="zh-CN" sz="2800" b="1">
                <a:solidFill>
                  <a:srgbClr val="C00000"/>
                </a:solidFill>
                <a:latin typeface="Times New Roman" panose="02020603050405020304" pitchFamily="18" charset="0"/>
              </a:rPr>
              <a:t>(X. Ji)</a:t>
            </a:r>
          </a:p>
        </p:txBody>
      </p:sp>
      <p:grpSp>
        <p:nvGrpSpPr>
          <p:cNvPr id="6" name="Group 36"/>
          <p:cNvGrpSpPr>
            <a:grpSpLocks/>
          </p:cNvGrpSpPr>
          <p:nvPr/>
        </p:nvGrpSpPr>
        <p:grpSpPr bwMode="auto">
          <a:xfrm>
            <a:off x="4072255" y="3916045"/>
            <a:ext cx="985073" cy="1528763"/>
            <a:chOff x="2770808" y="3844153"/>
            <a:chExt cx="987010" cy="1529535"/>
          </a:xfrm>
        </p:grpSpPr>
        <p:sp>
          <p:nvSpPr>
            <p:cNvPr id="7" name="Text Box 8"/>
            <p:cNvSpPr txBox="1">
              <a:spLocks noChangeArrowheads="1"/>
            </p:cNvSpPr>
            <p:nvPr/>
          </p:nvSpPr>
          <p:spPr bwMode="auto">
            <a:xfrm>
              <a:off x="2860649" y="4202591"/>
              <a:ext cx="897169" cy="55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solidFill>
                    <a:srgbClr val="000000"/>
                  </a:solidFill>
                  <a:latin typeface="Times New Roman" panose="02020603050405020304" pitchFamily="18" charset="0"/>
                </a:rPr>
                <a:t>d</a:t>
              </a:r>
              <a:r>
                <a:rPr lang="en-GB" altLang="zh-CN" b="1" i="1" baseline="30000" dirty="0">
                  <a:solidFill>
                    <a:srgbClr val="000000"/>
                  </a:solidFill>
                  <a:latin typeface="Times New Roman" panose="02020603050405020304" pitchFamily="18" charset="0"/>
                </a:rPr>
                <a:t>2</a:t>
              </a:r>
              <a:r>
                <a:rPr lang="en-GB" altLang="zh-CN" b="1" i="1" dirty="0">
                  <a:solidFill>
                    <a:srgbClr val="000000"/>
                  </a:solidFill>
                  <a:latin typeface="Times New Roman" panose="02020603050405020304" pitchFamily="18" charset="0"/>
                </a:rPr>
                <a:t>k</a:t>
              </a:r>
              <a:r>
                <a:rPr lang="en-GB" altLang="zh-CN" b="1" i="1" baseline="-25000" dirty="0">
                  <a:solidFill>
                    <a:srgbClr val="000000"/>
                  </a:solidFill>
                  <a:latin typeface="Times New Roman" panose="02020603050405020304" pitchFamily="18" charset="0"/>
                </a:rPr>
                <a:t>T</a:t>
              </a:r>
            </a:p>
          </p:txBody>
        </p:sp>
        <p:sp>
          <p:nvSpPr>
            <p:cNvPr id="8" name="Line 10"/>
            <p:cNvSpPr>
              <a:spLocks noChangeShapeType="1"/>
            </p:cNvSpPr>
            <p:nvPr/>
          </p:nvSpPr>
          <p:spPr bwMode="auto">
            <a:xfrm>
              <a:off x="2770808" y="3844153"/>
              <a:ext cx="0" cy="1529535"/>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 name="Text Box 11"/>
          <p:cNvSpPr txBox="1">
            <a:spLocks noChangeArrowheads="1"/>
          </p:cNvSpPr>
          <p:nvPr/>
        </p:nvSpPr>
        <p:spPr bwMode="auto">
          <a:xfrm>
            <a:off x="2483168" y="5511483"/>
            <a:ext cx="2897187" cy="1125537"/>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dirty="0">
                <a:solidFill>
                  <a:srgbClr val="000000"/>
                </a:solidFill>
                <a:latin typeface="Times New Roman" panose="02020603050405020304" pitchFamily="18" charset="0"/>
              </a:rPr>
              <a:t>PDFs</a:t>
            </a:r>
            <a:r>
              <a:rPr lang="en-GB" altLang="zh-CN" sz="3600" b="1" i="1" dirty="0">
                <a:solidFill>
                  <a:srgbClr val="0066FF"/>
                </a:solidFill>
                <a:latin typeface="Times New Roman" panose="02020603050405020304" pitchFamily="18" charset="0"/>
              </a:rPr>
              <a:t> </a:t>
            </a:r>
          </a:p>
          <a:p>
            <a:pPr>
              <a:lnSpc>
                <a:spcPct val="93000"/>
              </a:lnSpc>
              <a:spcBef>
                <a:spcPct val="0"/>
              </a:spcBef>
              <a:buFontTx/>
              <a:buNone/>
            </a:pPr>
            <a:r>
              <a:rPr lang="en-GB" altLang="zh-CN" sz="3600" b="1" i="1" dirty="0">
                <a:latin typeface="Times New Roman" panose="02020603050405020304" pitchFamily="18" charset="0"/>
              </a:rPr>
              <a:t>f</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 .. h</a:t>
            </a:r>
            <a:r>
              <a:rPr lang="en-GB" altLang="zh-CN" sz="3600" b="1" i="1" baseline="-25000" dirty="0">
                <a:latin typeface="Times New Roman" panose="02020603050405020304" pitchFamily="18" charset="0"/>
              </a:rPr>
              <a:t>1</a:t>
            </a:r>
            <a:r>
              <a:rPr lang="en-GB" altLang="zh-CN" sz="3600" b="1" i="1" baseline="30000" dirty="0">
                <a:latin typeface="Times New Roman" panose="02020603050405020304" pitchFamily="18" charset="0"/>
              </a:rPr>
              <a:t>u</a:t>
            </a:r>
            <a:r>
              <a:rPr lang="en-GB" altLang="zh-CN" sz="3600" b="1" i="1" dirty="0">
                <a:latin typeface="Times New Roman" panose="02020603050405020304" pitchFamily="18" charset="0"/>
              </a:rPr>
              <a:t>(x)</a:t>
            </a:r>
            <a:r>
              <a:rPr lang="ar-SA" altLang="zh-CN" sz="3600" b="1" i="1" dirty="0">
                <a:solidFill>
                  <a:srgbClr val="000000"/>
                </a:solidFill>
                <a:latin typeface="Times New Roman" panose="02020603050405020304" pitchFamily="18" charset="0"/>
              </a:rPr>
              <a:t>‏</a:t>
            </a:r>
            <a:endParaRPr lang="en-GB" altLang="zh-CN" sz="3600" b="1" i="1" dirty="0">
              <a:solidFill>
                <a:srgbClr val="000000"/>
              </a:solidFill>
              <a:latin typeface="Times New Roman" panose="02020603050405020304" pitchFamily="18" charset="0"/>
            </a:endParaRPr>
          </a:p>
        </p:txBody>
      </p:sp>
      <p:grpSp>
        <p:nvGrpSpPr>
          <p:cNvPr id="10" name="Group 29"/>
          <p:cNvGrpSpPr>
            <a:grpSpLocks/>
          </p:cNvGrpSpPr>
          <p:nvPr/>
        </p:nvGrpSpPr>
        <p:grpSpPr bwMode="auto">
          <a:xfrm>
            <a:off x="5893118" y="1398270"/>
            <a:ext cx="2344737" cy="1458913"/>
            <a:chOff x="2789" y="845"/>
            <a:chExt cx="1477" cy="919"/>
          </a:xfrm>
        </p:grpSpPr>
        <p:sp>
          <p:nvSpPr>
            <p:cNvPr id="11" name="Text Box 5"/>
            <p:cNvSpPr txBox="1">
              <a:spLocks noChangeArrowheads="1"/>
            </p:cNvSpPr>
            <p:nvPr/>
          </p:nvSpPr>
          <p:spPr bwMode="auto">
            <a:xfrm>
              <a:off x="2911" y="1452"/>
              <a:ext cx="1208" cy="312"/>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GPDs/IPDs</a:t>
              </a:r>
            </a:p>
          </p:txBody>
        </p:sp>
        <p:sp>
          <p:nvSpPr>
            <p:cNvPr id="12" name="Line 6"/>
            <p:cNvSpPr>
              <a:spLocks noChangeShapeType="1"/>
            </p:cNvSpPr>
            <p:nvPr/>
          </p:nvSpPr>
          <p:spPr bwMode="auto">
            <a:xfrm>
              <a:off x="2789" y="845"/>
              <a:ext cx="726" cy="589"/>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7"/>
            <p:cNvSpPr txBox="1">
              <a:spLocks noChangeArrowheads="1"/>
            </p:cNvSpPr>
            <p:nvPr/>
          </p:nvSpPr>
          <p:spPr bwMode="auto">
            <a:xfrm>
              <a:off x="3263" y="919"/>
              <a:ext cx="1003"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2</a:t>
              </a:r>
              <a:r>
                <a:rPr lang="en-GB" altLang="zh-CN" sz="3600" b="1" i="1">
                  <a:solidFill>
                    <a:srgbClr val="000000"/>
                  </a:solidFill>
                  <a:latin typeface="Times New Roman" panose="02020603050405020304" pitchFamily="18" charset="0"/>
                </a:rPr>
                <a:t>k</a:t>
              </a:r>
              <a:r>
                <a:rPr lang="en-GB" altLang="zh-CN" sz="3600" b="1" i="1" baseline="-25000">
                  <a:solidFill>
                    <a:srgbClr val="000000"/>
                  </a:solidFill>
                  <a:latin typeface="Times New Roman" panose="02020603050405020304" pitchFamily="18" charset="0"/>
                </a:rPr>
                <a:t>T </a:t>
              </a:r>
              <a:r>
                <a:rPr lang="en-GB" altLang="zh-CN" sz="3600" b="1" i="1">
                  <a:solidFill>
                    <a:srgbClr val="000000"/>
                  </a:solidFill>
                  <a:latin typeface="Times New Roman" panose="02020603050405020304" pitchFamily="18" charset="0"/>
                </a:rPr>
                <a:t>dr</a:t>
              </a:r>
              <a:r>
                <a:rPr lang="en-GB" altLang="zh-CN" sz="3600" b="1" i="1" baseline="-25000">
                  <a:solidFill>
                    <a:srgbClr val="000000"/>
                  </a:solidFill>
                  <a:latin typeface="Times New Roman" panose="02020603050405020304" pitchFamily="18" charset="0"/>
                </a:rPr>
                <a:t>z</a:t>
              </a:r>
            </a:p>
          </p:txBody>
        </p:sp>
      </p:grpSp>
      <p:grpSp>
        <p:nvGrpSpPr>
          <p:cNvPr id="14" name="Group 28"/>
          <p:cNvGrpSpPr>
            <a:grpSpLocks/>
          </p:cNvGrpSpPr>
          <p:nvPr/>
        </p:nvGrpSpPr>
        <p:grpSpPr bwMode="auto">
          <a:xfrm>
            <a:off x="914400" y="1453833"/>
            <a:ext cx="4827905" cy="2462212"/>
            <a:chOff x="46" y="860"/>
            <a:chExt cx="2687" cy="1572"/>
          </a:xfrm>
        </p:grpSpPr>
        <p:sp>
          <p:nvSpPr>
            <p:cNvPr id="15" name="Line 3"/>
            <p:cNvSpPr>
              <a:spLocks noChangeShapeType="1"/>
            </p:cNvSpPr>
            <p:nvPr/>
          </p:nvSpPr>
          <p:spPr bwMode="auto">
            <a:xfrm flipH="1">
              <a:off x="2106" y="860"/>
              <a:ext cx="627" cy="574"/>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4"/>
            <p:cNvSpPr txBox="1">
              <a:spLocks noChangeArrowheads="1"/>
            </p:cNvSpPr>
            <p:nvPr/>
          </p:nvSpPr>
          <p:spPr bwMode="auto">
            <a:xfrm>
              <a:off x="1858" y="899"/>
              <a:ext cx="72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3600" b="1" i="1">
                  <a:solidFill>
                    <a:srgbClr val="000000"/>
                  </a:solidFill>
                  <a:latin typeface="Times New Roman" panose="02020603050405020304" pitchFamily="18" charset="0"/>
                </a:rPr>
                <a:t>d</a:t>
              </a:r>
              <a:r>
                <a:rPr lang="en-GB" altLang="zh-CN" sz="3600" b="1" i="1" baseline="30000">
                  <a:solidFill>
                    <a:srgbClr val="000000"/>
                  </a:solidFill>
                  <a:latin typeface="Times New Roman" panose="02020603050405020304" pitchFamily="18" charset="0"/>
                </a:rPr>
                <a:t>3</a:t>
              </a:r>
              <a:r>
                <a:rPr lang="en-GB" altLang="zh-CN" sz="3600" b="1" i="1">
                  <a:solidFill>
                    <a:srgbClr val="000000"/>
                  </a:solidFill>
                  <a:latin typeface="Times New Roman" panose="02020603050405020304" pitchFamily="18" charset="0"/>
                </a:rPr>
                <a:t>r   </a:t>
              </a:r>
            </a:p>
          </p:txBody>
        </p:sp>
        <p:sp>
          <p:nvSpPr>
            <p:cNvPr id="17" name="Text Box 9"/>
            <p:cNvSpPr txBox="1">
              <a:spLocks noChangeArrowheads="1"/>
            </p:cNvSpPr>
            <p:nvPr/>
          </p:nvSpPr>
          <p:spPr bwMode="auto">
            <a:xfrm>
              <a:off x="1296" y="1480"/>
              <a:ext cx="1288" cy="937"/>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dirty="0">
                  <a:latin typeface="Times New Roman" panose="02020603050405020304" pitchFamily="18" charset="0"/>
                </a:rPr>
                <a:t>TMD PDFs f</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 .. h</a:t>
              </a:r>
              <a:r>
                <a:rPr lang="en-GB" altLang="zh-CN" b="1" i="1" baseline="-25000" dirty="0">
                  <a:latin typeface="Times New Roman" panose="02020603050405020304" pitchFamily="18" charset="0"/>
                </a:rPr>
                <a:t>1</a:t>
              </a:r>
              <a:r>
                <a:rPr lang="en-GB" altLang="zh-CN" b="1" i="1" baseline="30000" dirty="0">
                  <a:latin typeface="Times New Roman" panose="02020603050405020304" pitchFamily="18" charset="0"/>
                </a:rPr>
                <a:t>u</a:t>
              </a:r>
              <a:r>
                <a:rPr lang="en-GB" altLang="zh-CN" b="1" i="1" dirty="0">
                  <a:latin typeface="Times New Roman" panose="02020603050405020304" pitchFamily="18" charset="0"/>
                </a:rPr>
                <a:t>(</a:t>
              </a:r>
              <a:r>
                <a:rPr lang="en-GB" altLang="zh-CN" b="1" i="1" dirty="0" err="1">
                  <a:latin typeface="Times New Roman" panose="02020603050405020304" pitchFamily="18" charset="0"/>
                </a:rPr>
                <a:t>x,k</a:t>
              </a:r>
              <a:r>
                <a:rPr lang="en-GB" altLang="zh-CN" b="1" i="1" baseline="-25000" dirty="0" err="1">
                  <a:latin typeface="Times New Roman" panose="02020603050405020304" pitchFamily="18" charset="0"/>
                </a:rPr>
                <a:t>T</a:t>
              </a:r>
              <a:r>
                <a:rPr lang="en-GB" altLang="zh-CN" b="1" i="1" dirty="0">
                  <a:latin typeface="Times New Roman" panose="02020603050405020304" pitchFamily="18" charset="0"/>
                </a:rPr>
                <a:t>)</a:t>
              </a:r>
              <a:r>
                <a:rPr lang="ar-SA" altLang="zh-CN" b="1" i="1" dirty="0">
                  <a:latin typeface="Times New Roman" panose="02020603050405020304" pitchFamily="18" charset="0"/>
                </a:rPr>
                <a:t>‏</a:t>
              </a:r>
              <a:endParaRPr lang="en-GB" altLang="zh-CN" b="1" i="1" dirty="0">
                <a:latin typeface="Times New Roman" panose="02020603050405020304" pitchFamily="18" charset="0"/>
              </a:endParaRPr>
            </a:p>
          </p:txBody>
        </p:sp>
        <p:pic>
          <p:nvPicPr>
            <p:cNvPr id="1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 y="976"/>
              <a:ext cx="1250"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9" name="Text Box 24"/>
          <p:cNvSpPr txBox="1">
            <a:spLocks noChangeArrowheads="1"/>
          </p:cNvSpPr>
          <p:nvPr/>
        </p:nvSpPr>
        <p:spPr bwMode="auto">
          <a:xfrm>
            <a:off x="7916386" y="2868295"/>
            <a:ext cx="18827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3D imaging</a:t>
            </a:r>
          </a:p>
        </p:txBody>
      </p:sp>
      <p:sp>
        <p:nvSpPr>
          <p:cNvPr id="20" name="Text Box 25"/>
          <p:cNvSpPr txBox="1">
            <a:spLocks noChangeArrowheads="1"/>
          </p:cNvSpPr>
          <p:nvPr/>
        </p:nvSpPr>
        <p:spPr bwMode="auto">
          <a:xfrm>
            <a:off x="7937818" y="860108"/>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4000" b="1" i="1" u="sng">
                <a:solidFill>
                  <a:srgbClr val="007A77"/>
                </a:solidFill>
                <a:latin typeface="Times New Roman" panose="02020603050405020304" pitchFamily="18" charset="0"/>
              </a:rPr>
              <a:t>6D Dist.</a:t>
            </a:r>
          </a:p>
        </p:txBody>
      </p:sp>
      <p:sp>
        <p:nvSpPr>
          <p:cNvPr id="21" name="Text Box 20"/>
          <p:cNvSpPr txBox="1">
            <a:spLocks noChangeArrowheads="1"/>
          </p:cNvSpPr>
          <p:nvPr/>
        </p:nvSpPr>
        <p:spPr bwMode="auto">
          <a:xfrm>
            <a:off x="6691630" y="5230495"/>
            <a:ext cx="2449513" cy="1295400"/>
          </a:xfrm>
          <a:prstGeom prst="rect">
            <a:avLst/>
          </a:prstGeom>
          <a:solidFill>
            <a:srgbClr val="FFFFFF"/>
          </a:solidFill>
          <a:ln w="9360">
            <a:solidFill>
              <a:srgbClr val="000000"/>
            </a:solidFill>
            <a:miter lim="800000"/>
            <a:headEnd/>
            <a:tailEnd/>
          </a:ln>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800" b="1" i="1" dirty="0">
                <a:solidFill>
                  <a:srgbClr val="000000"/>
                </a:solidFill>
                <a:latin typeface="Times New Roman" panose="02020603050405020304" pitchFamily="18" charset="0"/>
              </a:rPr>
              <a:t>Form Factors</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E</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 </a:t>
            </a:r>
          </a:p>
          <a:p>
            <a:pPr>
              <a:lnSpc>
                <a:spcPct val="93000"/>
              </a:lnSpc>
              <a:spcBef>
                <a:spcPct val="0"/>
              </a:spcBef>
              <a:buFontTx/>
              <a:buNone/>
            </a:pPr>
            <a:r>
              <a:rPr lang="en-GB" altLang="zh-CN" sz="2800" b="1" i="1" dirty="0">
                <a:solidFill>
                  <a:srgbClr val="000000"/>
                </a:solidFill>
                <a:latin typeface="Times New Roman" panose="02020603050405020304" pitchFamily="18" charset="0"/>
              </a:rPr>
              <a:t>G</a:t>
            </a:r>
            <a:r>
              <a:rPr lang="en-GB" altLang="zh-CN" sz="2800" b="1" i="1" baseline="-25000" dirty="0">
                <a:solidFill>
                  <a:srgbClr val="000000"/>
                </a:solidFill>
                <a:latin typeface="Times New Roman" panose="02020603050405020304" pitchFamily="18" charset="0"/>
              </a:rPr>
              <a:t>M</a:t>
            </a:r>
            <a:r>
              <a:rPr lang="en-GB" altLang="zh-CN" sz="2800" b="1" i="1" dirty="0">
                <a:solidFill>
                  <a:srgbClr val="000000"/>
                </a:solidFill>
                <a:latin typeface="Times New Roman" panose="02020603050405020304" pitchFamily="18" charset="0"/>
              </a:rPr>
              <a:t>(Q</a:t>
            </a:r>
            <a:r>
              <a:rPr lang="en-GB" altLang="zh-CN" sz="2800" b="1" i="1" baseline="30000" dirty="0">
                <a:solidFill>
                  <a:srgbClr val="000000"/>
                </a:solidFill>
                <a:latin typeface="Times New Roman" panose="02020603050405020304" pitchFamily="18" charset="0"/>
              </a:rPr>
              <a:t>2</a:t>
            </a:r>
            <a:r>
              <a:rPr lang="en-GB" altLang="zh-CN" sz="2800" b="1" i="1" dirty="0">
                <a:solidFill>
                  <a:srgbClr val="000000"/>
                </a:solidFill>
                <a:latin typeface="Times New Roman" panose="02020603050405020304" pitchFamily="18" charset="0"/>
              </a:rPr>
              <a:t>)</a:t>
            </a:r>
            <a:r>
              <a:rPr lang="ar-SA" altLang="zh-CN" sz="2800" b="1" i="1" dirty="0">
                <a:solidFill>
                  <a:srgbClr val="000000"/>
                </a:solidFill>
                <a:latin typeface="Times New Roman" panose="02020603050405020304" pitchFamily="18" charset="0"/>
              </a:rPr>
              <a:t>‏</a:t>
            </a:r>
            <a:endParaRPr lang="en-GB" altLang="zh-CN" sz="2800" b="1" i="1" dirty="0">
              <a:solidFill>
                <a:srgbClr val="000000"/>
              </a:solidFill>
              <a:latin typeface="Times New Roman" panose="02020603050405020304" pitchFamily="18" charset="0"/>
            </a:endParaRPr>
          </a:p>
        </p:txBody>
      </p:sp>
      <p:grpSp>
        <p:nvGrpSpPr>
          <p:cNvPr id="22" name="Group 37"/>
          <p:cNvGrpSpPr>
            <a:grpSpLocks/>
          </p:cNvGrpSpPr>
          <p:nvPr/>
        </p:nvGrpSpPr>
        <p:grpSpPr bwMode="auto">
          <a:xfrm>
            <a:off x="5146993" y="2923858"/>
            <a:ext cx="5287849" cy="2520950"/>
            <a:chOff x="3846513" y="2852738"/>
            <a:chExt cx="5287848" cy="2520967"/>
          </a:xfrm>
        </p:grpSpPr>
        <p:sp>
          <p:nvSpPr>
            <p:cNvPr id="23" name="Line 17"/>
            <p:cNvSpPr>
              <a:spLocks noChangeShapeType="1"/>
            </p:cNvSpPr>
            <p:nvPr/>
          </p:nvSpPr>
          <p:spPr bwMode="auto">
            <a:xfrm flipH="1">
              <a:off x="3846513" y="2852738"/>
              <a:ext cx="1860550" cy="2520967"/>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Text Box 18"/>
            <p:cNvSpPr txBox="1">
              <a:spLocks noChangeArrowheads="1"/>
            </p:cNvSpPr>
            <p:nvPr/>
          </p:nvSpPr>
          <p:spPr bwMode="auto">
            <a:xfrm>
              <a:off x="4572000" y="4149734"/>
              <a:ext cx="865074" cy="55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b="1" i="1">
                  <a:solidFill>
                    <a:srgbClr val="000000"/>
                  </a:solidFill>
                  <a:latin typeface="Times New Roman" panose="02020603050405020304" pitchFamily="18" charset="0"/>
                </a:rPr>
                <a:t>d</a:t>
              </a:r>
              <a:r>
                <a:rPr lang="en-GB" altLang="zh-CN" b="1" i="1" baseline="30000">
                  <a:solidFill>
                    <a:srgbClr val="000000"/>
                  </a:solidFill>
                  <a:latin typeface="Times New Roman" panose="02020603050405020304" pitchFamily="18" charset="0"/>
                </a:rPr>
                <a:t>2</a:t>
              </a:r>
              <a:r>
                <a:rPr lang="en-GB" altLang="zh-CN" b="1" i="1">
                  <a:solidFill>
                    <a:srgbClr val="000000"/>
                  </a:solidFill>
                  <a:latin typeface="Times New Roman" panose="02020603050405020304" pitchFamily="18" charset="0"/>
                </a:rPr>
                <a:t>r</a:t>
              </a:r>
              <a:r>
                <a:rPr lang="en-GB" altLang="zh-CN" b="1" i="1" baseline="-25000">
                  <a:solidFill>
                    <a:srgbClr val="000000"/>
                  </a:solidFill>
                  <a:latin typeface="Times New Roman" panose="02020603050405020304" pitchFamily="18" charset="0"/>
                </a:rPr>
                <a:t>T</a:t>
              </a:r>
              <a:r>
                <a:rPr lang="en-GB" altLang="zh-CN" b="1" i="1">
                  <a:solidFill>
                    <a:srgbClr val="000000"/>
                  </a:solidFill>
                  <a:latin typeface="Times New Roman" panose="02020603050405020304" pitchFamily="18" charset="0"/>
                </a:rPr>
                <a:t>   </a:t>
              </a:r>
            </a:p>
          </p:txBody>
        </p:sp>
        <p:sp>
          <p:nvSpPr>
            <p:cNvPr id="25" name="Line 19"/>
            <p:cNvSpPr>
              <a:spLocks noChangeShapeType="1"/>
            </p:cNvSpPr>
            <p:nvPr/>
          </p:nvSpPr>
          <p:spPr bwMode="auto">
            <a:xfrm flipH="1">
              <a:off x="6030913" y="2852738"/>
              <a:ext cx="36512" cy="2024076"/>
            </a:xfrm>
            <a:prstGeom prst="line">
              <a:avLst/>
            </a:prstGeom>
            <a:noFill/>
            <a:ln w="444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22"/>
            <p:cNvSpPr txBox="1">
              <a:spLocks noChangeArrowheads="1"/>
            </p:cNvSpPr>
            <p:nvPr/>
          </p:nvSpPr>
          <p:spPr bwMode="auto">
            <a:xfrm>
              <a:off x="6146686" y="3863467"/>
              <a:ext cx="2987675" cy="112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93000"/>
                </a:lnSpc>
                <a:spcBef>
                  <a:spcPct val="0"/>
                </a:spcBef>
                <a:buFontTx/>
                <a:buNone/>
              </a:pPr>
              <a:r>
                <a:rPr lang="en-GB" altLang="zh-CN" sz="2400" b="1" i="1" dirty="0">
                  <a:solidFill>
                    <a:srgbClr val="000000"/>
                  </a:solidFill>
                  <a:latin typeface="Times New Roman" panose="02020603050405020304" pitchFamily="18" charset="0"/>
                </a:rPr>
                <a:t>dx &amp;</a:t>
              </a:r>
            </a:p>
            <a:p>
              <a:pPr>
                <a:lnSpc>
                  <a:spcPct val="93000"/>
                </a:lnSpc>
                <a:spcBef>
                  <a:spcPct val="0"/>
                </a:spcBef>
                <a:buFontTx/>
                <a:buNone/>
              </a:pPr>
              <a:r>
                <a:rPr lang="en-GB" altLang="zh-CN" sz="2400" b="1" i="1" dirty="0">
                  <a:solidFill>
                    <a:srgbClr val="000000"/>
                  </a:solidFill>
                  <a:latin typeface="Times New Roman" panose="02020603050405020304" pitchFamily="18" charset="0"/>
                </a:rPr>
                <a:t>Fourier Transformation    </a:t>
              </a:r>
            </a:p>
          </p:txBody>
        </p:sp>
      </p:grpSp>
      <p:sp>
        <p:nvSpPr>
          <p:cNvPr id="27" name="Text Box 26"/>
          <p:cNvSpPr txBox="1">
            <a:spLocks noChangeArrowheads="1"/>
          </p:cNvSpPr>
          <p:nvPr/>
        </p:nvSpPr>
        <p:spPr bwMode="auto">
          <a:xfrm>
            <a:off x="5505768" y="5706745"/>
            <a:ext cx="8286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ea typeface="SimSun" panose="02010600030101010101" pitchFamily="2" charset="-122"/>
              </a:defRPr>
            </a:lvl9pPr>
          </a:lstStyle>
          <a:p>
            <a:pPr>
              <a:lnSpc>
                <a:spcPct val="76000"/>
              </a:lnSpc>
              <a:spcBef>
                <a:spcPct val="0"/>
              </a:spcBef>
              <a:buFontTx/>
              <a:buNone/>
            </a:pPr>
            <a:r>
              <a:rPr lang="en-GB" altLang="zh-CN" sz="6000" b="1" i="1" u="sng" dirty="0">
                <a:solidFill>
                  <a:srgbClr val="FF0000"/>
                </a:solidFill>
                <a:latin typeface="Times New Roman" panose="02020603050405020304" pitchFamily="18" charset="0"/>
              </a:rPr>
              <a:t>1D</a:t>
            </a:r>
          </a:p>
        </p:txBody>
      </p:sp>
      <p:sp>
        <p:nvSpPr>
          <p:cNvPr id="28" name="文本框 1"/>
          <p:cNvSpPr txBox="1">
            <a:spLocks noChangeArrowheads="1"/>
          </p:cNvSpPr>
          <p:nvPr/>
        </p:nvSpPr>
        <p:spPr bwMode="auto">
          <a:xfrm>
            <a:off x="8004493" y="715410"/>
            <a:ext cx="2762295"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en-US" altLang="zh-CN" sz="5400" b="1" i="1" u="sng" dirty="0">
                <a:solidFill>
                  <a:srgbClr val="FF0000"/>
                </a:solidFill>
              </a:rPr>
              <a:t>5D Dist.</a:t>
            </a:r>
            <a:endParaRPr lang="zh-CN" altLang="en-US" sz="5400" b="1" i="1" u="sng" dirty="0">
              <a:solidFill>
                <a:srgbClr val="FF0000"/>
              </a:solidFill>
            </a:endParaRPr>
          </a:p>
        </p:txBody>
      </p:sp>
      <p:sp>
        <p:nvSpPr>
          <p:cNvPr id="3" name="箭头: 上 2">
            <a:extLst>
              <a:ext uri="{FF2B5EF4-FFF2-40B4-BE49-F238E27FC236}">
                <a16:creationId xmlns:a16="http://schemas.microsoft.com/office/drawing/2014/main" id="{ECF1BF29-1D58-4878-A9A9-7A5A0B7F3EE7}"/>
              </a:ext>
            </a:extLst>
          </p:cNvPr>
          <p:cNvSpPr/>
          <p:nvPr/>
        </p:nvSpPr>
        <p:spPr>
          <a:xfrm>
            <a:off x="111940" y="770709"/>
            <a:ext cx="939525" cy="5355790"/>
          </a:xfrm>
          <a:prstGeom prst="upArrow">
            <a:avLst>
              <a:gd name="adj1" fmla="val 50000"/>
              <a:gd name="adj2" fmla="val 19736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207305E4-555F-4891-9E78-9C6100ABFD0E}"/>
              </a:ext>
            </a:extLst>
          </p:cNvPr>
          <p:cNvSpPr txBox="1"/>
          <p:nvPr/>
        </p:nvSpPr>
        <p:spPr>
          <a:xfrm>
            <a:off x="43369" y="6224513"/>
            <a:ext cx="2361544" cy="461665"/>
          </a:xfrm>
          <a:prstGeom prst="rect">
            <a:avLst/>
          </a:prstGeom>
          <a:solidFill>
            <a:srgbClr val="FFC000"/>
          </a:solidFill>
        </p:spPr>
        <p:txBody>
          <a:bodyPr wrap="none" rtlCol="0">
            <a:spAutoFit/>
          </a:bodyPr>
          <a:lstStyle/>
          <a:p>
            <a:r>
              <a:rPr lang="en-US" altLang="zh-CN" sz="2400" dirty="0"/>
              <a:t>Experimentally</a:t>
            </a:r>
            <a:endParaRPr lang="zh-CN" altLang="en-US" sz="2400" dirty="0"/>
          </a:p>
        </p:txBody>
      </p:sp>
      <p:sp>
        <p:nvSpPr>
          <p:cNvPr id="31" name="矩形 30">
            <a:extLst>
              <a:ext uri="{FF2B5EF4-FFF2-40B4-BE49-F238E27FC236}">
                <a16:creationId xmlns:a16="http://schemas.microsoft.com/office/drawing/2014/main" id="{3C03C5EE-F994-4BEA-A2E4-1DDFF6A32A1B}"/>
              </a:ext>
            </a:extLst>
          </p:cNvPr>
          <p:cNvSpPr/>
          <p:nvPr/>
        </p:nvSpPr>
        <p:spPr>
          <a:xfrm>
            <a:off x="2463650" y="3906651"/>
            <a:ext cx="7824651" cy="2770133"/>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81054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287" y="131126"/>
            <a:ext cx="10058400" cy="1100918"/>
          </a:xfrm>
        </p:spPr>
        <p:txBody>
          <a:bodyPr/>
          <a:lstStyle/>
          <a:p>
            <a:r>
              <a:rPr lang="en-US" b="1" dirty="0"/>
              <a:t>TMDs in SIDIS Cross Section</a:t>
            </a:r>
          </a:p>
        </p:txBody>
      </p:sp>
      <p:sp>
        <p:nvSpPr>
          <p:cNvPr id="4" name="Slide Number Placeholder 3"/>
          <p:cNvSpPr>
            <a:spLocks noGrp="1"/>
          </p:cNvSpPr>
          <p:nvPr>
            <p:ph type="sldNum" sz="quarter" idx="12"/>
          </p:nvPr>
        </p:nvSpPr>
        <p:spPr/>
        <p:txBody>
          <a:bodyPr/>
          <a:lstStyle/>
          <a:p>
            <a:fld id="{6B6F415A-146C-4031-B7DF-DA5827ED46CC}" type="slidenum">
              <a:rPr lang="en-US" smtClean="0"/>
              <a:t>36</a:t>
            </a:fld>
            <a:endParaRPr lang="en-US"/>
          </a:p>
        </p:txBody>
      </p:sp>
      <p:pic>
        <p:nvPicPr>
          <p:cNvPr id="5" name="内容占位符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4662" y="1037000"/>
            <a:ext cx="8952706" cy="5035293"/>
          </a:xfrm>
          <a:prstGeom prst="rect">
            <a:avLst/>
          </a:prstGeom>
          <a:noFill/>
        </p:spPr>
      </p:pic>
      <p:pic>
        <p:nvPicPr>
          <p:cNvPr id="6" name="Picture 1" descr="E:\My Documents\my file\JLab\Transversity\Doc\Talk Collection\g1TIllustration.png"/>
          <p:cNvPicPr>
            <a:picLocks noChangeAspect="1" noChangeArrowheads="1"/>
          </p:cNvPicPr>
          <p:nvPr/>
        </p:nvPicPr>
        <p:blipFill>
          <a:blip r:embed="rId3">
            <a:extLst>
              <a:ext uri="{28A0092B-C50C-407E-A947-70E740481C1C}">
                <a14:useLocalDpi xmlns:a14="http://schemas.microsoft.com/office/drawing/2010/main" val="0"/>
              </a:ext>
            </a:extLst>
          </a:blip>
          <a:srcRect b="6157"/>
          <a:stretch>
            <a:fillRect/>
          </a:stretch>
        </p:blipFill>
        <p:spPr bwMode="auto">
          <a:xfrm>
            <a:off x="8195575" y="98321"/>
            <a:ext cx="3837081" cy="171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
          <p:cNvSpPr txBox="1"/>
          <p:nvPr/>
        </p:nvSpPr>
        <p:spPr>
          <a:xfrm>
            <a:off x="819079" y="5991578"/>
            <a:ext cx="10007804" cy="646331"/>
          </a:xfrm>
          <a:prstGeom prst="rect">
            <a:avLst/>
          </a:prstGeom>
          <a:noFill/>
        </p:spPr>
        <p:txBody>
          <a:bodyPr wrap="non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r>
              <a:rPr lang="en-US" altLang="zh-CN" sz="3600" b="1" dirty="0">
                <a:solidFill>
                  <a:srgbClr val="C00000"/>
                </a:solidFill>
                <a:effectLst>
                  <a:outerShdw blurRad="38100" dist="38100" dir="2700000" algn="tl">
                    <a:srgbClr val="C0C0C0"/>
                  </a:outerShdw>
                </a:effectLst>
              </a:rPr>
              <a:t>Target SSA, beam-target DSA measurements</a:t>
            </a:r>
            <a:endParaRPr lang="zh-CN" altLang="en-US" sz="3600" b="1" dirty="0">
              <a:solidFill>
                <a:srgbClr val="C00000"/>
              </a:solidFill>
              <a:effectLst>
                <a:outerShdw blurRad="38100" dist="38100" dir="2700000" algn="tl">
                  <a:srgbClr val="C0C0C0"/>
                </a:outerShdw>
              </a:effectLst>
            </a:endParaRPr>
          </a:p>
        </p:txBody>
      </p:sp>
    </p:spTree>
    <p:extLst>
      <p:ext uri="{BB962C8B-B14F-4D97-AF65-F5344CB8AC3E}">
        <p14:creationId xmlns:p14="http://schemas.microsoft.com/office/powerpoint/2010/main" val="1453781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6036" y="1329339"/>
            <a:ext cx="5701047" cy="409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4968" y="91342"/>
            <a:ext cx="11749548" cy="1609344"/>
          </a:xfrm>
        </p:spPr>
        <p:txBody>
          <a:bodyPr>
            <a:normAutofit fontScale="90000"/>
          </a:bodyPr>
          <a:lstStyle/>
          <a:p>
            <a:r>
              <a:rPr lang="en-US" b="1" dirty="0"/>
              <a:t>Separation of Collins, </a:t>
            </a:r>
            <a:r>
              <a:rPr lang="en-US" b="1" dirty="0" err="1"/>
              <a:t>Sivers</a:t>
            </a:r>
            <a:r>
              <a:rPr lang="en-US" b="1" dirty="0"/>
              <a:t> and </a:t>
            </a:r>
            <a:r>
              <a:rPr lang="en-US" b="1" dirty="0" err="1"/>
              <a:t>Pretzelosity</a:t>
            </a:r>
            <a:r>
              <a:rPr lang="en-US" b="1" dirty="0"/>
              <a:t> through azimuthal angular dependence</a:t>
            </a:r>
          </a:p>
        </p:txBody>
      </p:sp>
      <p:sp>
        <p:nvSpPr>
          <p:cNvPr id="4" name="Slide Number Placeholder 3"/>
          <p:cNvSpPr>
            <a:spLocks noGrp="1"/>
          </p:cNvSpPr>
          <p:nvPr>
            <p:ph type="sldNum" sz="quarter" idx="12"/>
          </p:nvPr>
        </p:nvSpPr>
        <p:spPr/>
        <p:txBody>
          <a:bodyPr/>
          <a:lstStyle/>
          <a:p>
            <a:fld id="{6B6F415A-146C-4031-B7DF-DA5827ED46CC}" type="slidenum">
              <a:rPr lang="en-US" smtClean="0"/>
              <a:t>37</a:t>
            </a:fld>
            <a:endParaRPr lang="en-US"/>
          </a:p>
        </p:txBody>
      </p:sp>
      <p:graphicFrame>
        <p:nvGraphicFramePr>
          <p:cNvPr id="5" name="Object 7"/>
          <p:cNvGraphicFramePr>
            <a:graphicFrameLocks noChangeAspect="1"/>
          </p:cNvGraphicFramePr>
          <p:nvPr/>
        </p:nvGraphicFramePr>
        <p:xfrm>
          <a:off x="627380" y="1549234"/>
          <a:ext cx="5332413" cy="2082800"/>
        </p:xfrm>
        <a:graphic>
          <a:graphicData uri="http://schemas.openxmlformats.org/presentationml/2006/ole">
            <mc:AlternateContent xmlns:mc="http://schemas.openxmlformats.org/markup-compatibility/2006">
              <mc:Choice xmlns:v="urn:schemas-microsoft-com:vml" Requires="v">
                <p:oleObj r:id="rId3" imgW="2438400" imgH="952500" progId="">
                  <p:embed/>
                </p:oleObj>
              </mc:Choice>
              <mc:Fallback>
                <p:oleObj r:id="rId3" imgW="2438400" imgH="952500" progId="">
                  <p:embed/>
                  <p:pic>
                    <p:nvPicPr>
                      <p:cNvPr id="5"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 y="1549234"/>
                        <a:ext cx="5332413"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8"/>
          <p:cNvGraphicFramePr>
            <a:graphicFrameLocks noChangeAspect="1"/>
          </p:cNvGraphicFramePr>
          <p:nvPr/>
        </p:nvGraphicFramePr>
        <p:xfrm>
          <a:off x="174773" y="4313212"/>
          <a:ext cx="6048375" cy="1984375"/>
        </p:xfrm>
        <a:graphic>
          <a:graphicData uri="http://schemas.openxmlformats.org/presentationml/2006/ole">
            <mc:AlternateContent xmlns:mc="http://schemas.openxmlformats.org/markup-compatibility/2006">
              <mc:Choice xmlns:v="urn:schemas-microsoft-com:vml" Requires="v">
                <p:oleObj r:id="rId5" imgW="2476500" imgH="812800" progId="">
                  <p:embed/>
                </p:oleObj>
              </mc:Choice>
              <mc:Fallback>
                <p:oleObj r:id="rId5" imgW="2476500" imgH="812800" progId="">
                  <p:embed/>
                  <p:pic>
                    <p:nvPicPr>
                      <p:cNvPr id="7"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773" y="4313212"/>
                        <a:ext cx="60483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Box 6"/>
          <p:cNvSpPr>
            <a:spLocks noChangeArrowheads="1"/>
          </p:cNvSpPr>
          <p:nvPr/>
        </p:nvSpPr>
        <p:spPr bwMode="auto">
          <a:xfrm>
            <a:off x="7359798" y="5935379"/>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r" eaLnBrk="1" hangingPunct="1">
              <a:spcBef>
                <a:spcPct val="0"/>
              </a:spcBef>
              <a:buClr>
                <a:srgbClr val="045C75"/>
              </a:buClr>
              <a:buFont typeface="Constantia" panose="02030602050306030303" pitchFamily="18" charset="0"/>
              <a:buNone/>
            </a:pPr>
            <a:endParaRPr lang="zh-CN" altLang="zh-CN" sz="1200" b="1" i="1">
              <a:solidFill>
                <a:srgbClr val="045C75"/>
              </a:solidFill>
              <a:latin typeface="Constantia" panose="02030602050306030303" pitchFamily="18" charset="0"/>
              <a:sym typeface="Constantia" panose="02030602050306030303" pitchFamily="18" charset="0"/>
            </a:endParaRPr>
          </a:p>
        </p:txBody>
      </p:sp>
      <p:sp>
        <p:nvSpPr>
          <p:cNvPr id="9" name="TextBox 2"/>
          <p:cNvSpPr>
            <a:spLocks noChangeArrowheads="1"/>
          </p:cNvSpPr>
          <p:nvPr/>
        </p:nvSpPr>
        <p:spPr bwMode="auto">
          <a:xfrm>
            <a:off x="6223148" y="4459004"/>
            <a:ext cx="2722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400" dirty="0">
                <a:solidFill>
                  <a:srgbClr val="000000"/>
                </a:solidFill>
                <a:sym typeface="Wingdings" panose="05000000000000000000" pitchFamily="2" charset="2"/>
              </a:rPr>
              <a:t>TMD: </a:t>
            </a:r>
            <a:r>
              <a:rPr lang="en-US" altLang="zh-CN" sz="2400" dirty="0" err="1">
                <a:solidFill>
                  <a:srgbClr val="000000"/>
                </a:solidFill>
                <a:latin typeface="Calibri" panose="020F0502020204030204" pitchFamily="34" charset="0"/>
                <a:sym typeface="Calibri" panose="020F0502020204030204" pitchFamily="34" charset="0"/>
              </a:rPr>
              <a:t>Transversity</a:t>
            </a:r>
            <a:endParaRPr lang="zh-CN" altLang="en-US" sz="2400" dirty="0">
              <a:solidFill>
                <a:srgbClr val="000000"/>
              </a:solidFill>
              <a:latin typeface="Calibri" panose="020F0502020204030204" pitchFamily="34" charset="0"/>
              <a:sym typeface="SimSun" panose="02010600030101010101" pitchFamily="2" charset="-122"/>
            </a:endParaRPr>
          </a:p>
        </p:txBody>
      </p:sp>
      <p:sp>
        <p:nvSpPr>
          <p:cNvPr id="10" name="TextBox 3"/>
          <p:cNvSpPr>
            <a:spLocks noChangeArrowheads="1"/>
          </p:cNvSpPr>
          <p:nvPr/>
        </p:nvSpPr>
        <p:spPr bwMode="auto">
          <a:xfrm>
            <a:off x="6224735" y="5117817"/>
            <a:ext cx="1963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400" dirty="0">
                <a:solidFill>
                  <a:srgbClr val="000000"/>
                </a:solidFill>
                <a:sym typeface="Wingdings" panose="05000000000000000000" pitchFamily="2" charset="2"/>
              </a:rPr>
              <a:t>TMD: </a:t>
            </a:r>
            <a:r>
              <a:rPr lang="en-US" altLang="zh-CN" sz="2400" dirty="0" err="1">
                <a:solidFill>
                  <a:srgbClr val="000000"/>
                </a:solidFill>
                <a:latin typeface="Calibri" panose="020F0502020204030204" pitchFamily="34" charset="0"/>
                <a:sym typeface="Calibri" panose="020F0502020204030204" pitchFamily="34" charset="0"/>
              </a:rPr>
              <a:t>Sivers</a:t>
            </a:r>
            <a:endParaRPr lang="zh-CN" altLang="en-US" sz="2400" dirty="0">
              <a:solidFill>
                <a:srgbClr val="000000"/>
              </a:solidFill>
              <a:latin typeface="Calibri" panose="020F0502020204030204" pitchFamily="34" charset="0"/>
              <a:sym typeface="SimSun" panose="02010600030101010101" pitchFamily="2" charset="-122"/>
            </a:endParaRPr>
          </a:p>
        </p:txBody>
      </p:sp>
      <p:sp>
        <p:nvSpPr>
          <p:cNvPr id="11" name="TextBox 4"/>
          <p:cNvSpPr>
            <a:spLocks noChangeArrowheads="1"/>
          </p:cNvSpPr>
          <p:nvPr/>
        </p:nvSpPr>
        <p:spPr bwMode="auto">
          <a:xfrm>
            <a:off x="6224735" y="5748054"/>
            <a:ext cx="2773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400" dirty="0">
                <a:solidFill>
                  <a:srgbClr val="000000"/>
                </a:solidFill>
                <a:sym typeface="Wingdings" panose="05000000000000000000" pitchFamily="2" charset="2"/>
              </a:rPr>
              <a:t>TMD: </a:t>
            </a:r>
            <a:r>
              <a:rPr lang="en-US" altLang="zh-CN" sz="2400" dirty="0" err="1">
                <a:solidFill>
                  <a:srgbClr val="000000"/>
                </a:solidFill>
                <a:latin typeface="Calibri" panose="020F0502020204030204" pitchFamily="34" charset="0"/>
                <a:sym typeface="Calibri" panose="020F0502020204030204" pitchFamily="34" charset="0"/>
              </a:rPr>
              <a:t>Pretzelosity</a:t>
            </a:r>
            <a:endParaRPr lang="zh-CN" altLang="en-US" sz="2400" dirty="0">
              <a:solidFill>
                <a:srgbClr val="000000"/>
              </a:solidFill>
              <a:latin typeface="Calibri" panose="020F0502020204030204" pitchFamily="34" charset="0"/>
              <a:sym typeface="SimSun" panose="02010600030101010101" pitchFamily="2" charset="-122"/>
            </a:endParaRPr>
          </a:p>
        </p:txBody>
      </p:sp>
      <p:sp>
        <p:nvSpPr>
          <p:cNvPr id="12" name="TextBox 1"/>
          <p:cNvSpPr>
            <a:spLocks noChangeArrowheads="1"/>
          </p:cNvSpPr>
          <p:nvPr/>
        </p:nvSpPr>
        <p:spPr bwMode="auto">
          <a:xfrm>
            <a:off x="208904" y="3681399"/>
            <a:ext cx="6997700" cy="461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FontTx/>
              <a:buNone/>
            </a:pPr>
            <a:r>
              <a:rPr lang="en-US" altLang="zh-CN" sz="2400" b="1" dirty="0">
                <a:solidFill>
                  <a:srgbClr val="000000"/>
                </a:solidFill>
                <a:latin typeface="Calibri" panose="020F0502020204030204" pitchFamily="34" charset="0"/>
                <a:sym typeface="Calibri" panose="020F0502020204030204" pitchFamily="34" charset="0"/>
              </a:rPr>
              <a:t>UT</a:t>
            </a:r>
            <a:r>
              <a:rPr lang="en-US" altLang="zh-CN" sz="2400" dirty="0">
                <a:solidFill>
                  <a:srgbClr val="000000"/>
                </a:solidFill>
                <a:latin typeface="Calibri" panose="020F0502020204030204" pitchFamily="34" charset="0"/>
                <a:sym typeface="Calibri" panose="020F0502020204030204" pitchFamily="34" charset="0"/>
              </a:rPr>
              <a:t>: </a:t>
            </a:r>
            <a:r>
              <a:rPr lang="en-US" altLang="zh-CN" sz="2400" b="1" dirty="0" err="1">
                <a:solidFill>
                  <a:srgbClr val="000000"/>
                </a:solidFill>
                <a:latin typeface="Calibri" panose="020F0502020204030204" pitchFamily="34" charset="0"/>
                <a:sym typeface="Calibri" panose="020F0502020204030204" pitchFamily="34" charset="0"/>
              </a:rPr>
              <a:t>U</a:t>
            </a:r>
            <a:r>
              <a:rPr lang="en-US" altLang="zh-CN" sz="2400" dirty="0" err="1">
                <a:solidFill>
                  <a:srgbClr val="000000"/>
                </a:solidFill>
                <a:latin typeface="Calibri" panose="020F0502020204030204" pitchFamily="34" charset="0"/>
                <a:sym typeface="Calibri" panose="020F0502020204030204" pitchFamily="34" charset="0"/>
              </a:rPr>
              <a:t>npolarized</a:t>
            </a:r>
            <a:r>
              <a:rPr lang="en-US" altLang="zh-CN" sz="2400" dirty="0">
                <a:solidFill>
                  <a:srgbClr val="000000"/>
                </a:solidFill>
                <a:latin typeface="Calibri" panose="020F0502020204030204" pitchFamily="34" charset="0"/>
                <a:sym typeface="Calibri" panose="020F0502020204030204" pitchFamily="34" charset="0"/>
              </a:rPr>
              <a:t> beam  +  </a:t>
            </a:r>
            <a:r>
              <a:rPr lang="en-US" altLang="zh-CN" sz="2400" b="1" dirty="0">
                <a:solidFill>
                  <a:srgbClr val="000000"/>
                </a:solidFill>
                <a:latin typeface="Calibri" panose="020F0502020204030204" pitchFamily="34" charset="0"/>
                <a:sym typeface="Calibri" panose="020F0502020204030204" pitchFamily="34" charset="0"/>
              </a:rPr>
              <a:t>T</a:t>
            </a:r>
            <a:r>
              <a:rPr lang="en-US" altLang="zh-CN" sz="2400" dirty="0">
                <a:solidFill>
                  <a:srgbClr val="000000"/>
                </a:solidFill>
                <a:latin typeface="Calibri" panose="020F0502020204030204" pitchFamily="34" charset="0"/>
                <a:sym typeface="Calibri" panose="020F0502020204030204" pitchFamily="34" charset="0"/>
              </a:rPr>
              <a:t>ransversely polarized target</a:t>
            </a:r>
            <a:endParaRPr lang="zh-CN" altLang="en-US" sz="2400" dirty="0">
              <a:solidFill>
                <a:srgbClr val="000000"/>
              </a:solidFill>
              <a:latin typeface="Calibri" panose="020F0502020204030204" pitchFamily="34" charset="0"/>
              <a:sym typeface="SimSun" panose="02010600030101010101" pitchFamily="2" charset="-122"/>
            </a:endParaRPr>
          </a:p>
        </p:txBody>
      </p:sp>
    </p:spTree>
    <p:extLst>
      <p:ext uri="{BB962C8B-B14F-4D97-AF65-F5344CB8AC3E}">
        <p14:creationId xmlns:p14="http://schemas.microsoft.com/office/powerpoint/2010/main" val="973630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10AA231-E398-47FE-AF6F-EE05B3A31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402" y="185122"/>
            <a:ext cx="3460075" cy="2605368"/>
          </a:xfrm>
          <a:prstGeom prst="rect">
            <a:avLst/>
          </a:prstGeom>
        </p:spPr>
      </p:pic>
      <p:sp>
        <p:nvSpPr>
          <p:cNvPr id="2" name="标题 1">
            <a:extLst>
              <a:ext uri="{FF2B5EF4-FFF2-40B4-BE49-F238E27FC236}">
                <a16:creationId xmlns:a16="http://schemas.microsoft.com/office/drawing/2014/main" id="{7B503F6A-313D-460A-8838-9FE6F6C567A8}"/>
              </a:ext>
            </a:extLst>
          </p:cNvPr>
          <p:cNvSpPr>
            <a:spLocks noGrp="1"/>
          </p:cNvSpPr>
          <p:nvPr>
            <p:ph type="title"/>
          </p:nvPr>
        </p:nvSpPr>
        <p:spPr>
          <a:xfrm>
            <a:off x="390580" y="91440"/>
            <a:ext cx="10058400" cy="1271016"/>
          </a:xfrm>
        </p:spPr>
        <p:txBody>
          <a:bodyPr/>
          <a:lstStyle/>
          <a:p>
            <a:r>
              <a:rPr lang="en-US" altLang="zh-CN" b="1" dirty="0" err="1"/>
              <a:t>EicC</a:t>
            </a:r>
            <a:r>
              <a:rPr lang="en-US" altLang="zh-CN" b="1" dirty="0"/>
              <a:t> and EIC-</a:t>
            </a:r>
            <a:r>
              <a:rPr lang="en-US" altLang="zh-CN" b="1" dirty="0" err="1">
                <a:solidFill>
                  <a:srgbClr val="00B050"/>
                </a:solidFill>
              </a:rPr>
              <a:t>Sivers</a:t>
            </a:r>
            <a:r>
              <a:rPr lang="en-US" altLang="zh-CN" b="1" dirty="0">
                <a:solidFill>
                  <a:srgbClr val="00B050"/>
                </a:solidFill>
              </a:rPr>
              <a:t> TMDs</a:t>
            </a:r>
            <a:endParaRPr lang="zh-CN" altLang="en-US" b="1" dirty="0">
              <a:solidFill>
                <a:srgbClr val="00B050"/>
              </a:solidFill>
            </a:endParaRPr>
          </a:p>
        </p:txBody>
      </p:sp>
      <p:sp>
        <p:nvSpPr>
          <p:cNvPr id="4" name="灯片编号占位符 3">
            <a:extLst>
              <a:ext uri="{FF2B5EF4-FFF2-40B4-BE49-F238E27FC236}">
                <a16:creationId xmlns:a16="http://schemas.microsoft.com/office/drawing/2014/main" id="{8B91DAD8-C6DD-492E-8D08-290CAFC9C677}"/>
              </a:ext>
            </a:extLst>
          </p:cNvPr>
          <p:cNvSpPr>
            <a:spLocks noGrp="1"/>
          </p:cNvSpPr>
          <p:nvPr>
            <p:ph type="sldNum" sz="quarter" idx="12"/>
          </p:nvPr>
        </p:nvSpPr>
        <p:spPr/>
        <p:txBody>
          <a:bodyPr/>
          <a:lstStyle/>
          <a:p>
            <a:fld id="{6B6F415A-146C-4031-B7DF-DA5827ED46CC}" type="slidenum">
              <a:rPr lang="en-US" smtClean="0"/>
              <a:t>38</a:t>
            </a:fld>
            <a:endParaRPr lang="en-US"/>
          </a:p>
        </p:txBody>
      </p:sp>
      <p:pic>
        <p:nvPicPr>
          <p:cNvPr id="6" name="图片 5">
            <a:extLst>
              <a:ext uri="{FF2B5EF4-FFF2-40B4-BE49-F238E27FC236}">
                <a16:creationId xmlns:a16="http://schemas.microsoft.com/office/drawing/2014/main" id="{4B3F2384-B26C-443B-9CB4-DCB7DE57E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8" y="1581369"/>
            <a:ext cx="6565644" cy="5005541"/>
          </a:xfrm>
          <a:prstGeom prst="rect">
            <a:avLst/>
          </a:prstGeom>
        </p:spPr>
      </p:pic>
      <p:sp>
        <p:nvSpPr>
          <p:cNvPr id="7" name="文本框 6">
            <a:extLst>
              <a:ext uri="{FF2B5EF4-FFF2-40B4-BE49-F238E27FC236}">
                <a16:creationId xmlns:a16="http://schemas.microsoft.com/office/drawing/2014/main" id="{81DF0587-6708-4738-B62C-84A82E487D8E}"/>
              </a:ext>
            </a:extLst>
          </p:cNvPr>
          <p:cNvSpPr txBox="1"/>
          <p:nvPr/>
        </p:nvSpPr>
        <p:spPr>
          <a:xfrm>
            <a:off x="863748" y="1170169"/>
            <a:ext cx="5736400" cy="369332"/>
          </a:xfrm>
          <a:prstGeom prst="rect">
            <a:avLst/>
          </a:prstGeom>
          <a:noFill/>
        </p:spPr>
        <p:txBody>
          <a:bodyPr wrap="square" rtlCol="0">
            <a:spAutoFit/>
          </a:bodyPr>
          <a:lstStyle/>
          <a:p>
            <a:r>
              <a:rPr lang="en-US" altLang="zh-CN" dirty="0">
                <a:latin typeface="Adobe Devanagari" panose="02040503050201020203" pitchFamily="18" charset="0"/>
                <a:cs typeface="Adobe Devanagari" panose="02040503050201020203" pitchFamily="18" charset="0"/>
              </a:rPr>
              <a:t>C. H. Zeng, T. B. Liu, P. Sun, Y. X. Zhao, </a:t>
            </a:r>
            <a:r>
              <a:rPr lang="en-US" altLang="zh-CN" dirty="0">
                <a:solidFill>
                  <a:srgbClr val="C00000"/>
                </a:solidFill>
                <a:latin typeface="Adobe Devanagari" panose="02040503050201020203" pitchFamily="18" charset="0"/>
                <a:cs typeface="Adobe Devanagari" panose="02040503050201020203" pitchFamily="18" charset="0"/>
              </a:rPr>
              <a:t>PRD106.094039 (2022)</a:t>
            </a:r>
            <a:endParaRPr lang="zh-CN" altLang="en-US" dirty="0">
              <a:solidFill>
                <a:srgbClr val="C00000"/>
              </a:solidFill>
              <a:latin typeface="Adobe Devanagari" panose="02040503050201020203" pitchFamily="18" charset="0"/>
              <a:cs typeface="Adobe Devanagari" panose="02040503050201020203" pitchFamily="18" charset="0"/>
            </a:endParaRPr>
          </a:p>
        </p:txBody>
      </p:sp>
      <p:sp>
        <p:nvSpPr>
          <p:cNvPr id="11" name="箭头: 下 10">
            <a:extLst>
              <a:ext uri="{FF2B5EF4-FFF2-40B4-BE49-F238E27FC236}">
                <a16:creationId xmlns:a16="http://schemas.microsoft.com/office/drawing/2014/main" id="{F5D9D927-479F-4B6F-B5D1-E943ECF263D4}"/>
              </a:ext>
            </a:extLst>
          </p:cNvPr>
          <p:cNvSpPr/>
          <p:nvPr/>
        </p:nvSpPr>
        <p:spPr>
          <a:xfrm>
            <a:off x="10127739" y="722452"/>
            <a:ext cx="179602" cy="2680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下 11">
            <a:extLst>
              <a:ext uri="{FF2B5EF4-FFF2-40B4-BE49-F238E27FC236}">
                <a16:creationId xmlns:a16="http://schemas.microsoft.com/office/drawing/2014/main" id="{AD3A07EF-E0C8-4581-A395-10229FA480F4}"/>
              </a:ext>
            </a:extLst>
          </p:cNvPr>
          <p:cNvSpPr/>
          <p:nvPr/>
        </p:nvSpPr>
        <p:spPr>
          <a:xfrm flipV="1">
            <a:off x="10269378" y="1657328"/>
            <a:ext cx="179602" cy="2680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1425AAB5-D154-43CE-9025-B04D3DDF0FCC}"/>
              </a:ext>
            </a:extLst>
          </p:cNvPr>
          <p:cNvSpPr txBox="1"/>
          <p:nvPr/>
        </p:nvSpPr>
        <p:spPr>
          <a:xfrm>
            <a:off x="9521644" y="2063802"/>
            <a:ext cx="1212191" cy="369332"/>
          </a:xfrm>
          <a:prstGeom prst="rect">
            <a:avLst/>
          </a:prstGeom>
          <a:noFill/>
        </p:spPr>
        <p:txBody>
          <a:bodyPr wrap="none" rtlCol="0">
            <a:spAutoFit/>
          </a:bodyPr>
          <a:lstStyle/>
          <a:p>
            <a:r>
              <a:rPr lang="en-US" altLang="zh-CN" dirty="0"/>
              <a:t>Higher Q</a:t>
            </a:r>
            <a:r>
              <a:rPr lang="en-US" altLang="zh-CN" baseline="30000" dirty="0"/>
              <a:t>2</a:t>
            </a:r>
            <a:endParaRPr lang="zh-CN" altLang="en-US" baseline="30000" dirty="0"/>
          </a:p>
        </p:txBody>
      </p:sp>
      <p:sp>
        <p:nvSpPr>
          <p:cNvPr id="16" name="文本框 15">
            <a:extLst>
              <a:ext uri="{FF2B5EF4-FFF2-40B4-BE49-F238E27FC236}">
                <a16:creationId xmlns:a16="http://schemas.microsoft.com/office/drawing/2014/main" id="{62CFF01D-686D-4874-9412-842303AB3892}"/>
              </a:ext>
            </a:extLst>
          </p:cNvPr>
          <p:cNvSpPr txBox="1"/>
          <p:nvPr/>
        </p:nvSpPr>
        <p:spPr>
          <a:xfrm>
            <a:off x="8006311" y="5559051"/>
            <a:ext cx="3403496" cy="830997"/>
          </a:xfrm>
          <a:prstGeom prst="rect">
            <a:avLst/>
          </a:prstGeom>
          <a:noFill/>
        </p:spPr>
        <p:txBody>
          <a:bodyPr wrap="none" rtlCol="0">
            <a:spAutoFit/>
          </a:bodyPr>
          <a:lstStyle/>
          <a:p>
            <a:pPr marL="342900" indent="-342900">
              <a:buAutoNum type="arabicPeriod"/>
            </a:pPr>
            <a:r>
              <a:rPr lang="en-US" altLang="zh-CN" sz="2400" dirty="0">
                <a:latin typeface="Adobe Devanagari" panose="02040503050201020203" pitchFamily="18" charset="0"/>
                <a:cs typeface="Adobe Devanagari" panose="02040503050201020203" pitchFamily="18" charset="0"/>
              </a:rPr>
              <a:t>Higher Q</a:t>
            </a:r>
            <a:r>
              <a:rPr lang="en-US" altLang="zh-CN" sz="2400" baseline="30000" dirty="0">
                <a:latin typeface="Adobe Devanagari" panose="02040503050201020203" pitchFamily="18" charset="0"/>
                <a:cs typeface="Adobe Devanagari" panose="02040503050201020203" pitchFamily="18" charset="0"/>
              </a:rPr>
              <a:t>2</a:t>
            </a:r>
            <a:r>
              <a:rPr lang="en-US" altLang="zh-CN" sz="2400" dirty="0">
                <a:latin typeface="Adobe Devanagari" panose="02040503050201020203" pitchFamily="18" charset="0"/>
                <a:cs typeface="Adobe Devanagari" panose="02040503050201020203" pitchFamily="18" charset="0"/>
              </a:rPr>
              <a:t>, smaller effect</a:t>
            </a:r>
          </a:p>
          <a:p>
            <a:pPr marL="342900" indent="-342900">
              <a:buAutoNum type="arabicPeriod"/>
            </a:pPr>
            <a:r>
              <a:rPr lang="en-US" altLang="zh-CN" sz="2400" dirty="0">
                <a:latin typeface="Adobe Devanagari" panose="02040503050201020203" pitchFamily="18" charset="0"/>
                <a:cs typeface="Adobe Devanagari" panose="02040503050201020203" pitchFamily="18" charset="0"/>
              </a:rPr>
              <a:t>Smaller x, smaller effect</a:t>
            </a:r>
            <a:endParaRPr lang="zh-CN" altLang="en-US" sz="2400" dirty="0">
              <a:latin typeface="Adobe Devanagari" panose="02040503050201020203" pitchFamily="18" charset="0"/>
              <a:cs typeface="Adobe Devanagari" panose="02040503050201020203" pitchFamily="18" charset="0"/>
            </a:endParaRPr>
          </a:p>
        </p:txBody>
      </p:sp>
      <p:sp>
        <p:nvSpPr>
          <p:cNvPr id="17" name="灯片编号占位符 1">
            <a:extLst>
              <a:ext uri="{FF2B5EF4-FFF2-40B4-BE49-F238E27FC236}">
                <a16:creationId xmlns:a16="http://schemas.microsoft.com/office/drawing/2014/main" id="{48B2BDD3-49F8-4616-81B0-FB44C8965C62}"/>
              </a:ext>
            </a:extLst>
          </p:cNvPr>
          <p:cNvSpPr txBox="1">
            <a:spLocks/>
          </p:cNvSpPr>
          <p:nvPr/>
        </p:nvSpPr>
        <p:spPr>
          <a:xfrm>
            <a:off x="8756140" y="4973248"/>
            <a:ext cx="274320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7B1B70-3CD6-4562-BFD9-9D35E03EDA2F}" type="slidenum">
              <a:rPr lang="zh-CN" altLang="en-US" smtClean="0"/>
              <a:pPr/>
              <a:t>38</a:t>
            </a:fld>
            <a:endParaRPr lang="zh-CN" altLang="en-US"/>
          </a:p>
        </p:txBody>
      </p:sp>
      <p:pic>
        <p:nvPicPr>
          <p:cNvPr id="18" name="图片 17">
            <a:extLst>
              <a:ext uri="{FF2B5EF4-FFF2-40B4-BE49-F238E27FC236}">
                <a16:creationId xmlns:a16="http://schemas.microsoft.com/office/drawing/2014/main" id="{3FFFD561-4123-4BA7-8F33-D12920E6C138}"/>
              </a:ext>
            </a:extLst>
          </p:cNvPr>
          <p:cNvPicPr>
            <a:picLocks noChangeAspect="1"/>
          </p:cNvPicPr>
          <p:nvPr/>
        </p:nvPicPr>
        <p:blipFill>
          <a:blip r:embed="rId4"/>
          <a:stretch>
            <a:fillRect/>
          </a:stretch>
        </p:blipFill>
        <p:spPr>
          <a:xfrm>
            <a:off x="7781798" y="3277543"/>
            <a:ext cx="3628009" cy="2237272"/>
          </a:xfrm>
          <a:prstGeom prst="rect">
            <a:avLst/>
          </a:prstGeom>
        </p:spPr>
      </p:pic>
      <p:sp>
        <p:nvSpPr>
          <p:cNvPr id="19" name="文本框 18">
            <a:extLst>
              <a:ext uri="{FF2B5EF4-FFF2-40B4-BE49-F238E27FC236}">
                <a16:creationId xmlns:a16="http://schemas.microsoft.com/office/drawing/2014/main" id="{EED2A743-35E4-4A71-BEBB-DC0FE932483C}"/>
              </a:ext>
            </a:extLst>
          </p:cNvPr>
          <p:cNvSpPr txBox="1"/>
          <p:nvPr/>
        </p:nvSpPr>
        <p:spPr>
          <a:xfrm>
            <a:off x="8628899" y="3301214"/>
            <a:ext cx="758541" cy="461665"/>
          </a:xfrm>
          <a:prstGeom prst="rect">
            <a:avLst/>
          </a:prstGeom>
          <a:noFill/>
        </p:spPr>
        <p:txBody>
          <a:bodyPr wrap="none" rtlCol="0">
            <a:spAutoFit/>
          </a:bodyPr>
          <a:lstStyle/>
          <a:p>
            <a:r>
              <a:rPr lang="en-US" altLang="zh-CN" sz="2400" b="1" dirty="0">
                <a:solidFill>
                  <a:srgbClr val="C00000"/>
                </a:solidFill>
              </a:rPr>
              <a:t>EicC</a:t>
            </a:r>
            <a:endParaRPr lang="zh-CN" altLang="en-US" sz="2400" b="1" dirty="0">
              <a:solidFill>
                <a:srgbClr val="C00000"/>
              </a:solidFill>
            </a:endParaRPr>
          </a:p>
        </p:txBody>
      </p:sp>
      <p:sp>
        <p:nvSpPr>
          <p:cNvPr id="20" name="文本框 19">
            <a:extLst>
              <a:ext uri="{FF2B5EF4-FFF2-40B4-BE49-F238E27FC236}">
                <a16:creationId xmlns:a16="http://schemas.microsoft.com/office/drawing/2014/main" id="{4791FD7C-B18A-440D-9696-5C6B0DDBB121}"/>
              </a:ext>
            </a:extLst>
          </p:cNvPr>
          <p:cNvSpPr txBox="1"/>
          <p:nvPr/>
        </p:nvSpPr>
        <p:spPr>
          <a:xfrm>
            <a:off x="7963831" y="2971262"/>
            <a:ext cx="3488455" cy="307777"/>
          </a:xfrm>
          <a:prstGeom prst="rect">
            <a:avLst/>
          </a:prstGeom>
          <a:noFill/>
        </p:spPr>
        <p:txBody>
          <a:bodyPr wrap="none" rtlCol="0">
            <a:spAutoFit/>
          </a:bodyPr>
          <a:lstStyle/>
          <a:p>
            <a:r>
              <a:rPr lang="en-US" altLang="zh-CN" sz="1400" dirty="0">
                <a:latin typeface="Adobe Devanagari" panose="02040503050201020203" pitchFamily="18" charset="0"/>
                <a:cs typeface="Adobe Devanagari" panose="02040503050201020203" pitchFamily="18" charset="0"/>
              </a:rPr>
              <a:t>S. </a:t>
            </a:r>
            <a:r>
              <a:rPr lang="en-US" altLang="zh-CN" sz="1400" dirty="0" err="1">
                <a:latin typeface="Adobe Devanagari" panose="02040503050201020203" pitchFamily="18" charset="0"/>
                <a:cs typeface="Adobe Devanagari" panose="02040503050201020203" pitchFamily="18" charset="0"/>
              </a:rPr>
              <a:t>Aybat</a:t>
            </a:r>
            <a:r>
              <a:rPr lang="en-US" altLang="zh-CN" sz="1400" dirty="0">
                <a:latin typeface="Adobe Devanagari" panose="02040503050201020203" pitchFamily="18" charset="0"/>
                <a:cs typeface="Adobe Devanagari" panose="02040503050201020203" pitchFamily="18" charset="0"/>
              </a:rPr>
              <a:t> et. al. Phys. Rev. Lett 108, 242003 (2012)</a:t>
            </a:r>
            <a:endParaRPr lang="zh-CN" altLang="en-US" sz="1400" dirty="0">
              <a:latin typeface="Adobe Devanagari" panose="02040503050201020203" pitchFamily="18" charset="0"/>
              <a:cs typeface="Adobe Devanagari" panose="02040503050201020203" pitchFamily="18" charset="0"/>
            </a:endParaRPr>
          </a:p>
        </p:txBody>
      </p:sp>
      <p:sp>
        <p:nvSpPr>
          <p:cNvPr id="21" name="文本框 20">
            <a:extLst>
              <a:ext uri="{FF2B5EF4-FFF2-40B4-BE49-F238E27FC236}">
                <a16:creationId xmlns:a16="http://schemas.microsoft.com/office/drawing/2014/main" id="{6FA51748-CE02-457B-9AF4-6EA6F2C103DE}"/>
              </a:ext>
            </a:extLst>
          </p:cNvPr>
          <p:cNvSpPr txBox="1"/>
          <p:nvPr/>
        </p:nvSpPr>
        <p:spPr>
          <a:xfrm>
            <a:off x="8828044" y="6334324"/>
            <a:ext cx="1678536" cy="338554"/>
          </a:xfrm>
          <a:prstGeom prst="rect">
            <a:avLst/>
          </a:prstGeom>
          <a:solidFill>
            <a:srgbClr val="FFC000"/>
          </a:solidFill>
        </p:spPr>
        <p:txBody>
          <a:bodyPr wrap="none" rtlCol="0">
            <a:spAutoFit/>
          </a:bodyPr>
          <a:lstStyle/>
          <a:p>
            <a:r>
              <a:rPr lang="en-US" altLang="zh-CN" sz="1600" dirty="0"/>
              <a:t>complementary</a:t>
            </a:r>
            <a:endParaRPr lang="zh-CN" altLang="en-US" sz="1600" dirty="0"/>
          </a:p>
        </p:txBody>
      </p:sp>
    </p:spTree>
    <p:extLst>
      <p:ext uri="{BB962C8B-B14F-4D97-AF65-F5344CB8AC3E}">
        <p14:creationId xmlns:p14="http://schemas.microsoft.com/office/powerpoint/2010/main" val="3512034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96EF1C-D543-49BE-B61B-E4267FB12ED5}"/>
              </a:ext>
            </a:extLst>
          </p:cNvPr>
          <p:cNvSpPr>
            <a:spLocks noGrp="1"/>
          </p:cNvSpPr>
          <p:nvPr>
            <p:ph type="title"/>
          </p:nvPr>
        </p:nvSpPr>
        <p:spPr>
          <a:xfrm>
            <a:off x="978408" y="161108"/>
            <a:ext cx="10058400" cy="1349393"/>
          </a:xfrm>
        </p:spPr>
        <p:txBody>
          <a:bodyPr>
            <a:normAutofit fontScale="90000"/>
          </a:bodyPr>
          <a:lstStyle/>
          <a:p>
            <a:r>
              <a:rPr lang="en-US" altLang="zh-CN" b="1" dirty="0"/>
              <a:t>Spin structure of the nucleon-</a:t>
            </a:r>
            <a:r>
              <a:rPr lang="en-US" altLang="zh-CN" b="1" dirty="0">
                <a:solidFill>
                  <a:srgbClr val="00B050"/>
                </a:solidFill>
              </a:rPr>
              <a:t>GPDs</a:t>
            </a:r>
            <a:endParaRPr lang="zh-CN" altLang="en-US" b="1" dirty="0">
              <a:solidFill>
                <a:srgbClr val="00B050"/>
              </a:solidFill>
            </a:endParaRPr>
          </a:p>
        </p:txBody>
      </p:sp>
      <p:sp>
        <p:nvSpPr>
          <p:cNvPr id="4" name="灯片编号占位符 3">
            <a:extLst>
              <a:ext uri="{FF2B5EF4-FFF2-40B4-BE49-F238E27FC236}">
                <a16:creationId xmlns:a16="http://schemas.microsoft.com/office/drawing/2014/main" id="{ECFE9747-F443-4C0D-85DC-1DAC1D6276D0}"/>
              </a:ext>
            </a:extLst>
          </p:cNvPr>
          <p:cNvSpPr>
            <a:spLocks noGrp="1"/>
          </p:cNvSpPr>
          <p:nvPr>
            <p:ph type="sldNum" sz="quarter" idx="12"/>
          </p:nvPr>
        </p:nvSpPr>
        <p:spPr/>
        <p:txBody>
          <a:bodyPr/>
          <a:lstStyle/>
          <a:p>
            <a:fld id="{6B6F415A-146C-4031-B7DF-DA5827ED46CC}" type="slidenum">
              <a:rPr lang="en-US" smtClean="0"/>
              <a:t>39</a:t>
            </a:fld>
            <a:endParaRPr lang="en-US"/>
          </a:p>
        </p:txBody>
      </p:sp>
      <p:pic>
        <p:nvPicPr>
          <p:cNvPr id="6" name="图片 5">
            <a:extLst>
              <a:ext uri="{FF2B5EF4-FFF2-40B4-BE49-F238E27FC236}">
                <a16:creationId xmlns:a16="http://schemas.microsoft.com/office/drawing/2014/main" id="{E536C962-5FBA-4709-81D4-10C173CE4303}"/>
              </a:ext>
            </a:extLst>
          </p:cNvPr>
          <p:cNvPicPr>
            <a:picLocks noChangeAspect="1"/>
          </p:cNvPicPr>
          <p:nvPr/>
        </p:nvPicPr>
        <p:blipFill>
          <a:blip r:embed="rId2"/>
          <a:stretch>
            <a:fillRect/>
          </a:stretch>
        </p:blipFill>
        <p:spPr>
          <a:xfrm>
            <a:off x="4014651" y="1432560"/>
            <a:ext cx="7859339" cy="4124070"/>
          </a:xfrm>
          <a:prstGeom prst="rect">
            <a:avLst/>
          </a:prstGeom>
        </p:spPr>
      </p:pic>
      <p:pic>
        <p:nvPicPr>
          <p:cNvPr id="9" name="图片 2">
            <a:extLst>
              <a:ext uri="{FF2B5EF4-FFF2-40B4-BE49-F238E27FC236}">
                <a16:creationId xmlns:a16="http://schemas.microsoft.com/office/drawing/2014/main" id="{509077E9-85B6-461C-AABA-A48BC648AA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580" y="4832525"/>
            <a:ext cx="3947756" cy="162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箭头连接符 10">
            <a:extLst>
              <a:ext uri="{FF2B5EF4-FFF2-40B4-BE49-F238E27FC236}">
                <a16:creationId xmlns:a16="http://schemas.microsoft.com/office/drawing/2014/main" id="{F3798AE4-255C-4F38-A7A4-3BB1C2265E20}"/>
              </a:ext>
            </a:extLst>
          </p:cNvPr>
          <p:cNvCxnSpPr>
            <a:cxnSpLocks/>
          </p:cNvCxnSpPr>
          <p:nvPr/>
        </p:nvCxnSpPr>
        <p:spPr>
          <a:xfrm flipV="1">
            <a:off x="4049486" y="5425442"/>
            <a:ext cx="888274" cy="57122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A3D57769-F710-4F8C-840E-84B7627A237D}"/>
              </a:ext>
            </a:extLst>
          </p:cNvPr>
          <p:cNvSpPr txBox="1"/>
          <p:nvPr/>
        </p:nvSpPr>
        <p:spPr>
          <a:xfrm>
            <a:off x="4454435" y="5712823"/>
            <a:ext cx="4081567" cy="369332"/>
          </a:xfrm>
          <a:prstGeom prst="rect">
            <a:avLst/>
          </a:prstGeom>
          <a:noFill/>
        </p:spPr>
        <p:txBody>
          <a:bodyPr wrap="none" rtlCol="0">
            <a:spAutoFit/>
          </a:bodyPr>
          <a:lstStyle/>
          <a:p>
            <a:r>
              <a:rPr lang="en-US" altLang="zh-CN" dirty="0">
                <a:solidFill>
                  <a:schemeClr val="accent1"/>
                </a:solidFill>
                <a:latin typeface="Adobe Devanagari" panose="02040503050201020203" pitchFamily="18" charset="0"/>
                <a:cs typeface="Adobe Devanagari" panose="02040503050201020203" pitchFamily="18" charset="0"/>
              </a:rPr>
              <a:t>Only with this azimuthal angular modulation</a:t>
            </a:r>
            <a:endParaRPr lang="zh-CN" altLang="en-US" dirty="0">
              <a:solidFill>
                <a:schemeClr val="accent1"/>
              </a:solidFill>
              <a:latin typeface="Adobe Devanagari" panose="02040503050201020203" pitchFamily="18" charset="0"/>
              <a:cs typeface="Adobe Devanagari" panose="02040503050201020203" pitchFamily="18" charset="0"/>
            </a:endParaRPr>
          </a:p>
        </p:txBody>
      </p:sp>
      <p:sp>
        <p:nvSpPr>
          <p:cNvPr id="15" name="文本框 14">
            <a:extLst>
              <a:ext uri="{FF2B5EF4-FFF2-40B4-BE49-F238E27FC236}">
                <a16:creationId xmlns:a16="http://schemas.microsoft.com/office/drawing/2014/main" id="{8152B3E1-751A-407A-8772-3B67C0AECEE7}"/>
              </a:ext>
            </a:extLst>
          </p:cNvPr>
          <p:cNvSpPr txBox="1"/>
          <p:nvPr/>
        </p:nvSpPr>
        <p:spPr>
          <a:xfrm>
            <a:off x="5320825" y="1141169"/>
            <a:ext cx="6088526" cy="369332"/>
          </a:xfrm>
          <a:prstGeom prst="rect">
            <a:avLst/>
          </a:prstGeom>
          <a:noFill/>
        </p:spPr>
        <p:txBody>
          <a:bodyPr wrap="none" rtlCol="0">
            <a:spAutoFit/>
          </a:bodyPr>
          <a:lstStyle/>
          <a:p>
            <a:r>
              <a:rPr lang="en-US" altLang="zh-CN" dirty="0">
                <a:solidFill>
                  <a:srgbClr val="000000"/>
                </a:solidFill>
                <a:latin typeface="Adobe Devanagari" panose="02040503050201020203" pitchFamily="18" charset="0"/>
                <a:cs typeface="Adobe Devanagari" panose="02040503050201020203" pitchFamily="18" charset="0"/>
              </a:rPr>
              <a:t>The extraction of CFF with neural network methods [</a:t>
            </a:r>
            <a:r>
              <a:rPr lang="en-US" altLang="zh-CN" dirty="0" err="1">
                <a:solidFill>
                  <a:srgbClr val="FF0000"/>
                </a:solidFill>
                <a:latin typeface="Adobe Devanagari" panose="02040503050201020203" pitchFamily="18" charset="0"/>
                <a:cs typeface="Adobe Devanagari" panose="02040503050201020203" pitchFamily="18" charset="0"/>
              </a:rPr>
              <a:t>Kumericki</a:t>
            </a:r>
            <a:r>
              <a:rPr lang="en-US" altLang="zh-CN" dirty="0">
                <a:solidFill>
                  <a:srgbClr val="FF0000"/>
                </a:solidFill>
                <a:latin typeface="Adobe Devanagari" panose="02040503050201020203" pitchFamily="18" charset="0"/>
                <a:cs typeface="Adobe Devanagari" panose="02040503050201020203" pitchFamily="18" charset="0"/>
              </a:rPr>
              <a:t>, 19</a:t>
            </a:r>
            <a:r>
              <a:rPr lang="en-US" altLang="zh-CN" dirty="0">
                <a:solidFill>
                  <a:srgbClr val="000000"/>
                </a:solidFill>
                <a:latin typeface="Adobe Devanagari" panose="02040503050201020203" pitchFamily="18" charset="0"/>
                <a:cs typeface="Adobe Devanagari" panose="02040503050201020203" pitchFamily="18" charset="0"/>
              </a:rPr>
              <a:t>]</a:t>
            </a:r>
            <a:endParaRPr lang="zh-CN" altLang="en-US" dirty="0">
              <a:latin typeface="Adobe Devanagari" panose="02040503050201020203" pitchFamily="18" charset="0"/>
              <a:cs typeface="Adobe Devanagari" panose="02040503050201020203" pitchFamily="18" charset="0"/>
            </a:endParaRPr>
          </a:p>
        </p:txBody>
      </p:sp>
      <p:pic>
        <p:nvPicPr>
          <p:cNvPr id="13" name="图片 12">
            <a:extLst>
              <a:ext uri="{FF2B5EF4-FFF2-40B4-BE49-F238E27FC236}">
                <a16:creationId xmlns:a16="http://schemas.microsoft.com/office/drawing/2014/main" id="{D3F65271-B5DB-48A7-888F-9077C684CC2B}"/>
              </a:ext>
            </a:extLst>
          </p:cNvPr>
          <p:cNvPicPr>
            <a:picLocks noChangeAspect="1"/>
          </p:cNvPicPr>
          <p:nvPr/>
        </p:nvPicPr>
        <p:blipFill>
          <a:blip r:embed="rId4"/>
          <a:stretch>
            <a:fillRect/>
          </a:stretch>
        </p:blipFill>
        <p:spPr>
          <a:xfrm>
            <a:off x="496256" y="1055939"/>
            <a:ext cx="2326056" cy="1813808"/>
          </a:xfrm>
          <a:prstGeom prst="rect">
            <a:avLst/>
          </a:prstGeom>
        </p:spPr>
      </p:pic>
      <p:pic>
        <p:nvPicPr>
          <p:cNvPr id="14" name="图片 13">
            <a:extLst>
              <a:ext uri="{FF2B5EF4-FFF2-40B4-BE49-F238E27FC236}">
                <a16:creationId xmlns:a16="http://schemas.microsoft.com/office/drawing/2014/main" id="{71842C52-ACC2-41A4-84D0-6B006ED7A08B}"/>
              </a:ext>
            </a:extLst>
          </p:cNvPr>
          <p:cNvPicPr>
            <a:picLocks noChangeAspect="1"/>
          </p:cNvPicPr>
          <p:nvPr/>
        </p:nvPicPr>
        <p:blipFill>
          <a:blip r:embed="rId5"/>
          <a:stretch>
            <a:fillRect/>
          </a:stretch>
        </p:blipFill>
        <p:spPr>
          <a:xfrm>
            <a:off x="565964" y="2921247"/>
            <a:ext cx="2351125" cy="1911278"/>
          </a:xfrm>
          <a:prstGeom prst="rect">
            <a:avLst/>
          </a:prstGeom>
        </p:spPr>
      </p:pic>
      <p:cxnSp>
        <p:nvCxnSpPr>
          <p:cNvPr id="16" name="直接连接符 15">
            <a:extLst>
              <a:ext uri="{FF2B5EF4-FFF2-40B4-BE49-F238E27FC236}">
                <a16:creationId xmlns:a16="http://schemas.microsoft.com/office/drawing/2014/main" id="{0311271F-DF48-4787-93C6-F6E53B35B0CE}"/>
              </a:ext>
            </a:extLst>
          </p:cNvPr>
          <p:cNvCxnSpPr/>
          <p:nvPr/>
        </p:nvCxnSpPr>
        <p:spPr>
          <a:xfrm>
            <a:off x="127580" y="6082155"/>
            <a:ext cx="3811688"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0E4D2A95-FBF4-475F-B82B-3470BAEDC4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4264" y="0"/>
            <a:ext cx="1086761" cy="1050760"/>
          </a:xfrm>
          <a:prstGeom prst="rect">
            <a:avLst/>
          </a:prstGeom>
        </p:spPr>
      </p:pic>
    </p:spTree>
    <p:extLst>
      <p:ext uri="{BB962C8B-B14F-4D97-AF65-F5344CB8AC3E}">
        <p14:creationId xmlns:p14="http://schemas.microsoft.com/office/powerpoint/2010/main" val="350801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C302C3C-C667-4912-A452-C070514168B5}"/>
              </a:ext>
            </a:extLst>
          </p:cNvPr>
          <p:cNvSpPr>
            <a:spLocks noGrp="1"/>
          </p:cNvSpPr>
          <p:nvPr>
            <p:ph type="sldNum" sz="quarter" idx="12"/>
          </p:nvPr>
        </p:nvSpPr>
        <p:spPr/>
        <p:txBody>
          <a:bodyPr/>
          <a:lstStyle/>
          <a:p>
            <a:fld id="{6B6F415A-146C-4031-B7DF-DA5827ED46CC}" type="slidenum">
              <a:rPr lang="en-US" smtClean="0"/>
              <a:t>4</a:t>
            </a:fld>
            <a:endParaRPr lang="en-US"/>
          </a:p>
        </p:txBody>
      </p:sp>
      <p:pic>
        <p:nvPicPr>
          <p:cNvPr id="5" name="图片 4">
            <a:extLst>
              <a:ext uri="{FF2B5EF4-FFF2-40B4-BE49-F238E27FC236}">
                <a16:creationId xmlns:a16="http://schemas.microsoft.com/office/drawing/2014/main" id="{7737986E-B379-4EB7-848F-19320EBFF0A8}"/>
              </a:ext>
            </a:extLst>
          </p:cNvPr>
          <p:cNvPicPr>
            <a:picLocks noChangeAspect="1"/>
          </p:cNvPicPr>
          <p:nvPr/>
        </p:nvPicPr>
        <p:blipFill>
          <a:blip r:embed="rId2"/>
          <a:stretch>
            <a:fillRect/>
          </a:stretch>
        </p:blipFill>
        <p:spPr>
          <a:xfrm>
            <a:off x="361805" y="1102270"/>
            <a:ext cx="10855124" cy="5431498"/>
          </a:xfrm>
          <a:prstGeom prst="rect">
            <a:avLst/>
          </a:prstGeom>
        </p:spPr>
      </p:pic>
      <p:pic>
        <p:nvPicPr>
          <p:cNvPr id="6" name="图片 5" descr="4631442_121002066199_2.jpg">
            <a:extLst>
              <a:ext uri="{FF2B5EF4-FFF2-40B4-BE49-F238E27FC236}">
                <a16:creationId xmlns:a16="http://schemas.microsoft.com/office/drawing/2014/main" id="{160BB43F-5DBC-4786-B811-29913C756906}"/>
              </a:ext>
            </a:extLst>
          </p:cNvPr>
          <p:cNvPicPr>
            <a:picLocks noChangeAspect="1"/>
          </p:cNvPicPr>
          <p:nvPr/>
        </p:nvPicPr>
        <p:blipFill>
          <a:blip r:embed="rId3" cstate="print"/>
          <a:srcRect l="1923" t="9300" r="7692"/>
          <a:stretch>
            <a:fillRect/>
          </a:stretch>
        </p:blipFill>
        <p:spPr>
          <a:xfrm>
            <a:off x="8808768" y="4821676"/>
            <a:ext cx="2408161" cy="1712092"/>
          </a:xfrm>
          <a:prstGeom prst="rect">
            <a:avLst/>
          </a:prstGeom>
          <a:ln>
            <a:solidFill>
              <a:schemeClr val="bg1">
                <a:lumMod val="65000"/>
              </a:schemeClr>
            </a:solidFill>
          </a:ln>
        </p:spPr>
      </p:pic>
      <p:sp>
        <p:nvSpPr>
          <p:cNvPr id="7" name="四角星 12">
            <a:extLst>
              <a:ext uri="{FF2B5EF4-FFF2-40B4-BE49-F238E27FC236}">
                <a16:creationId xmlns:a16="http://schemas.microsoft.com/office/drawing/2014/main" id="{35C33467-3C55-4424-ABD1-C8F37EA52A23}"/>
              </a:ext>
            </a:extLst>
          </p:cNvPr>
          <p:cNvSpPr>
            <a:spLocks noChangeArrowheads="1"/>
          </p:cNvSpPr>
          <p:nvPr/>
        </p:nvSpPr>
        <p:spPr bwMode="auto">
          <a:xfrm>
            <a:off x="10573885" y="6213837"/>
            <a:ext cx="152400" cy="144016"/>
          </a:xfrm>
          <a:prstGeom prst="star4">
            <a:avLst>
              <a:gd name="adj" fmla="val 12500"/>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defRPr/>
            </a:pPr>
            <a:endParaRPr lang="zh-CN" altLang="en-US">
              <a:solidFill>
                <a:prstClr val="black"/>
              </a:solidFill>
              <a:latin typeface="Arial" charset="0"/>
              <a:ea typeface="宋体" charset="-122"/>
              <a:cs typeface="Times New Roman" pitchFamily="18" charset="0"/>
            </a:endParaRPr>
          </a:p>
        </p:txBody>
      </p:sp>
      <p:sp>
        <p:nvSpPr>
          <p:cNvPr id="8" name="文本框 5">
            <a:extLst>
              <a:ext uri="{FF2B5EF4-FFF2-40B4-BE49-F238E27FC236}">
                <a16:creationId xmlns:a16="http://schemas.microsoft.com/office/drawing/2014/main" id="{67895CC6-24FA-4C0C-B1A4-C40333820662}"/>
              </a:ext>
            </a:extLst>
          </p:cNvPr>
          <p:cNvSpPr txBox="1">
            <a:spLocks noChangeArrowheads="1"/>
          </p:cNvSpPr>
          <p:nvPr/>
        </p:nvSpPr>
        <p:spPr bwMode="auto">
          <a:xfrm>
            <a:off x="7574850" y="6055108"/>
            <a:ext cx="783037" cy="40011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200">
                <a:solidFill>
                  <a:srgbClr val="376092"/>
                </a:solidFill>
                <a:latin typeface="Arial" pitchFamily="34" charset="0"/>
                <a:ea typeface="黑体" pitchFamily="49" charset="-122"/>
                <a:cs typeface="Times New Roman" pitchFamily="18" charset="0"/>
              </a:defRPr>
            </a:lvl1pPr>
            <a:lvl2pPr>
              <a:defRPr sz="2400">
                <a:solidFill>
                  <a:srgbClr val="376092"/>
                </a:solidFill>
                <a:latin typeface="Arial" pitchFamily="34" charset="0"/>
                <a:ea typeface="黑体" pitchFamily="49" charset="-122"/>
                <a:cs typeface="Times New Roman" pitchFamily="18" charset="0"/>
              </a:defRPr>
            </a:lvl2pPr>
            <a:lvl3pPr>
              <a:defRPr sz="2000">
                <a:solidFill>
                  <a:srgbClr val="376092"/>
                </a:solidFill>
                <a:latin typeface="Arial" pitchFamily="34" charset="0"/>
                <a:ea typeface="黑体" pitchFamily="49" charset="-122"/>
                <a:cs typeface="Times New Roman" pitchFamily="18" charset="0"/>
              </a:defRPr>
            </a:lvl3pPr>
            <a:lvl4pPr>
              <a:defRPr sz="2000">
                <a:solidFill>
                  <a:srgbClr val="376092"/>
                </a:solidFill>
                <a:latin typeface="Arial" pitchFamily="34" charset="0"/>
                <a:ea typeface="黑体" pitchFamily="49" charset="-122"/>
                <a:cs typeface="Times New Roman" pitchFamily="18" charset="0"/>
              </a:defRPr>
            </a:lvl4pPr>
            <a:lvl5pPr>
              <a:defRPr sz="2000">
                <a:solidFill>
                  <a:srgbClr val="376092"/>
                </a:solidFill>
                <a:latin typeface="Arial" pitchFamily="34" charset="0"/>
                <a:ea typeface="黑体" pitchFamily="49" charset="-122"/>
                <a:cs typeface="Times New Roman" pitchFamily="18" charset="0"/>
              </a:defRPr>
            </a:lvl5pPr>
            <a:lvl6pPr eaLnBrk="0" fontAlgn="base" hangingPunct="0">
              <a:spcAft>
                <a:spcPct val="0"/>
              </a:spcAft>
              <a:buChar char="»"/>
              <a:defRPr sz="2000">
                <a:solidFill>
                  <a:srgbClr val="376092"/>
                </a:solidFill>
                <a:latin typeface="Arial" pitchFamily="34" charset="0"/>
                <a:ea typeface="黑体" pitchFamily="49" charset="-122"/>
                <a:cs typeface="Times New Roman" pitchFamily="18" charset="0"/>
              </a:defRPr>
            </a:lvl6pPr>
            <a:lvl7pPr eaLnBrk="0" fontAlgn="base" hangingPunct="0">
              <a:spcAft>
                <a:spcPct val="0"/>
              </a:spcAft>
              <a:buChar char="»"/>
              <a:defRPr sz="2000">
                <a:solidFill>
                  <a:srgbClr val="376092"/>
                </a:solidFill>
                <a:latin typeface="Arial" pitchFamily="34" charset="0"/>
                <a:ea typeface="黑体" pitchFamily="49" charset="-122"/>
                <a:cs typeface="Times New Roman" pitchFamily="18" charset="0"/>
              </a:defRPr>
            </a:lvl7pPr>
            <a:lvl8pPr eaLnBrk="0" fontAlgn="base" hangingPunct="0">
              <a:spcAft>
                <a:spcPct val="0"/>
              </a:spcAft>
              <a:buChar char="»"/>
              <a:defRPr sz="2000">
                <a:solidFill>
                  <a:srgbClr val="376092"/>
                </a:solidFill>
                <a:latin typeface="Arial" pitchFamily="34" charset="0"/>
                <a:ea typeface="黑体" pitchFamily="49" charset="-122"/>
                <a:cs typeface="Times New Roman" pitchFamily="18" charset="0"/>
              </a:defRPr>
            </a:lvl8pPr>
            <a:lvl9pPr eaLnBrk="0" fontAlgn="base" hangingPunct="0">
              <a:spcAft>
                <a:spcPct val="0"/>
              </a:spcAft>
              <a:buChar char="»"/>
              <a:defRPr sz="2000">
                <a:solidFill>
                  <a:srgbClr val="376092"/>
                </a:solidFill>
                <a:latin typeface="Arial" pitchFamily="34" charset="0"/>
                <a:ea typeface="黑体" pitchFamily="49" charset="-122"/>
                <a:cs typeface="Times New Roman" pitchFamily="18" charset="0"/>
              </a:defRPr>
            </a:lvl9pPr>
          </a:lstStyle>
          <a:p>
            <a:pPr algn="ctr" fontAlgn="base">
              <a:spcBef>
                <a:spcPct val="0"/>
              </a:spcBef>
              <a:spcAft>
                <a:spcPct val="0"/>
              </a:spcAft>
              <a:defRPr/>
            </a:pPr>
            <a:r>
              <a:rPr kumimoji="1" lang="en-US" altLang="zh-CN" sz="2000" b="1" dirty="0">
                <a:solidFill>
                  <a:srgbClr val="FF0000"/>
                </a:solidFill>
                <a:cs typeface="Arial" pitchFamily="34" charset="0"/>
              </a:rPr>
              <a:t>HIAF</a:t>
            </a:r>
          </a:p>
        </p:txBody>
      </p:sp>
      <p:cxnSp>
        <p:nvCxnSpPr>
          <p:cNvPr id="9" name="直线箭头连接符 11">
            <a:extLst>
              <a:ext uri="{FF2B5EF4-FFF2-40B4-BE49-F238E27FC236}">
                <a16:creationId xmlns:a16="http://schemas.microsoft.com/office/drawing/2014/main" id="{CCD9FE9C-0374-4FCE-AD09-775965280E9B}"/>
              </a:ext>
            </a:extLst>
          </p:cNvPr>
          <p:cNvCxnSpPr>
            <a:cxnSpLocks noChangeShapeType="1"/>
          </p:cNvCxnSpPr>
          <p:nvPr/>
        </p:nvCxnSpPr>
        <p:spPr bwMode="auto">
          <a:xfrm flipV="1">
            <a:off x="7966369" y="5073688"/>
            <a:ext cx="0" cy="970993"/>
          </a:xfrm>
          <a:prstGeom prst="straightConnector1">
            <a:avLst/>
          </a:prstGeom>
          <a:noFill/>
          <a:ln w="19050" cmpd="sng">
            <a:solidFill>
              <a:srgbClr val="FF0000"/>
            </a:solidFill>
            <a:rou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四角星 12">
            <a:extLst>
              <a:ext uri="{FF2B5EF4-FFF2-40B4-BE49-F238E27FC236}">
                <a16:creationId xmlns:a16="http://schemas.microsoft.com/office/drawing/2014/main" id="{2CCC0E56-80EA-4A7B-A7B2-3B489622C38E}"/>
              </a:ext>
            </a:extLst>
          </p:cNvPr>
          <p:cNvSpPr>
            <a:spLocks noChangeArrowheads="1"/>
          </p:cNvSpPr>
          <p:nvPr/>
        </p:nvSpPr>
        <p:spPr bwMode="auto">
          <a:xfrm>
            <a:off x="7843615" y="4782191"/>
            <a:ext cx="234950" cy="215900"/>
          </a:xfrm>
          <a:prstGeom prst="star4">
            <a:avLst>
              <a:gd name="adj" fmla="val 12500"/>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defRPr/>
            </a:pPr>
            <a:endParaRPr lang="zh-CN" altLang="en-US" dirty="0">
              <a:solidFill>
                <a:prstClr val="black"/>
              </a:solidFill>
              <a:latin typeface="Arial" charset="0"/>
              <a:ea typeface="宋体" charset="-122"/>
              <a:cs typeface="Times New Roman" pitchFamily="18" charset="0"/>
            </a:endParaRPr>
          </a:p>
        </p:txBody>
      </p:sp>
      <p:sp>
        <p:nvSpPr>
          <p:cNvPr id="11" name="文本框 10">
            <a:extLst>
              <a:ext uri="{FF2B5EF4-FFF2-40B4-BE49-F238E27FC236}">
                <a16:creationId xmlns:a16="http://schemas.microsoft.com/office/drawing/2014/main" id="{AD6CB545-AF75-404D-9511-3BD41C0DA7C9}"/>
              </a:ext>
            </a:extLst>
          </p:cNvPr>
          <p:cNvSpPr txBox="1"/>
          <p:nvPr/>
        </p:nvSpPr>
        <p:spPr>
          <a:xfrm>
            <a:off x="4274200" y="1159541"/>
            <a:ext cx="6859979" cy="523220"/>
          </a:xfrm>
          <a:prstGeom prst="rect">
            <a:avLst/>
          </a:prstGeom>
          <a:solidFill>
            <a:srgbClr val="FFFF00"/>
          </a:solidFill>
        </p:spPr>
        <p:txBody>
          <a:bodyPr wrap="square" rtlCol="0">
            <a:spAutoFit/>
          </a:bodyPr>
          <a:lstStyle/>
          <a:p>
            <a:r>
              <a:rPr lang="en-US" altLang="zh-CN" sz="2800" b="1" dirty="0"/>
              <a:t>HIAF construction:</a:t>
            </a:r>
            <a:r>
              <a:rPr lang="zh-CN" altLang="en-US" sz="2800" b="1" dirty="0"/>
              <a:t>   </a:t>
            </a:r>
            <a:r>
              <a:rPr lang="en-US" altLang="zh-CN" sz="2800" b="1" dirty="0"/>
              <a:t>2018 - </a:t>
            </a:r>
            <a:r>
              <a:rPr lang="en-US" altLang="zh-CN" sz="2800" b="1" dirty="0">
                <a:solidFill>
                  <a:srgbClr val="FF0000"/>
                </a:solidFill>
              </a:rPr>
              <a:t>2025</a:t>
            </a:r>
          </a:p>
        </p:txBody>
      </p:sp>
      <p:sp>
        <p:nvSpPr>
          <p:cNvPr id="12" name="标题 1">
            <a:extLst>
              <a:ext uri="{FF2B5EF4-FFF2-40B4-BE49-F238E27FC236}">
                <a16:creationId xmlns:a16="http://schemas.microsoft.com/office/drawing/2014/main" id="{62833116-482C-46DC-95F0-42E4FB286972}"/>
              </a:ext>
            </a:extLst>
          </p:cNvPr>
          <p:cNvSpPr>
            <a:spLocks noGrp="1"/>
          </p:cNvSpPr>
          <p:nvPr>
            <p:ph type="title"/>
          </p:nvPr>
        </p:nvSpPr>
        <p:spPr>
          <a:xfrm>
            <a:off x="361805" y="69065"/>
            <a:ext cx="10058400" cy="1314287"/>
          </a:xfrm>
        </p:spPr>
        <p:txBody>
          <a:bodyPr/>
          <a:lstStyle/>
          <a:p>
            <a:r>
              <a:rPr lang="en-US" altLang="zh-CN" b="1" dirty="0"/>
              <a:t>Location: Huizhou, Guangdong</a:t>
            </a:r>
            <a:endParaRPr lang="zh-CN" altLang="en-US" b="1" dirty="0"/>
          </a:p>
        </p:txBody>
      </p:sp>
    </p:spTree>
    <p:extLst>
      <p:ext uri="{BB962C8B-B14F-4D97-AF65-F5344CB8AC3E}">
        <p14:creationId xmlns:p14="http://schemas.microsoft.com/office/powerpoint/2010/main" val="3539648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8C0B0F-BC2F-4BDE-89B3-E31CCA802242}"/>
              </a:ext>
            </a:extLst>
          </p:cNvPr>
          <p:cNvSpPr>
            <a:spLocks noGrp="1"/>
          </p:cNvSpPr>
          <p:nvPr>
            <p:ph type="title"/>
          </p:nvPr>
        </p:nvSpPr>
        <p:spPr>
          <a:xfrm>
            <a:off x="447186" y="185058"/>
            <a:ext cx="10058400" cy="1408176"/>
          </a:xfrm>
        </p:spPr>
        <p:txBody>
          <a:bodyPr/>
          <a:lstStyle/>
          <a:p>
            <a:r>
              <a:rPr lang="en-US" altLang="zh-CN" b="1" dirty="0"/>
              <a:t>Highlighted physics topics</a:t>
            </a:r>
            <a:endParaRPr lang="zh-CN" altLang="en-US" b="1" dirty="0"/>
          </a:p>
        </p:txBody>
      </p:sp>
      <p:sp>
        <p:nvSpPr>
          <p:cNvPr id="4" name="灯片编号占位符 3">
            <a:extLst>
              <a:ext uri="{FF2B5EF4-FFF2-40B4-BE49-F238E27FC236}">
                <a16:creationId xmlns:a16="http://schemas.microsoft.com/office/drawing/2014/main" id="{FCA958F7-5DA2-41EB-8208-6832F5EBB223}"/>
              </a:ext>
            </a:extLst>
          </p:cNvPr>
          <p:cNvSpPr>
            <a:spLocks noGrp="1"/>
          </p:cNvSpPr>
          <p:nvPr>
            <p:ph type="sldNum" sz="quarter" idx="12"/>
          </p:nvPr>
        </p:nvSpPr>
        <p:spPr/>
        <p:txBody>
          <a:bodyPr/>
          <a:lstStyle/>
          <a:p>
            <a:fld id="{6B6F415A-146C-4031-B7DF-DA5827ED46CC}" type="slidenum">
              <a:rPr lang="en-US" smtClean="0"/>
              <a:t>40</a:t>
            </a:fld>
            <a:endParaRPr lang="en-US"/>
          </a:p>
        </p:txBody>
      </p:sp>
      <p:sp>
        <p:nvSpPr>
          <p:cNvPr id="5" name="内容占位符 2">
            <a:extLst>
              <a:ext uri="{FF2B5EF4-FFF2-40B4-BE49-F238E27FC236}">
                <a16:creationId xmlns:a16="http://schemas.microsoft.com/office/drawing/2014/main" id="{CAA02033-8295-411F-A5F1-1E2407D2B850}"/>
              </a:ext>
            </a:extLst>
          </p:cNvPr>
          <p:cNvSpPr>
            <a:spLocks noGrp="1"/>
          </p:cNvSpPr>
          <p:nvPr/>
        </p:nvSpPr>
        <p:spPr>
          <a:xfrm>
            <a:off x="160590" y="1872025"/>
            <a:ext cx="11870819" cy="4583321"/>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Calibri" panose="020F0502020204030204" pitchFamily="34" charset="0"/>
                <a:ea typeface="+mn-ea"/>
                <a:cs typeface="Calibri" panose="020F050202020403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altLang="zh-CN" sz="2800" dirty="0">
                <a:solidFill>
                  <a:srgbClr val="C00000"/>
                </a:solidFill>
                <a:latin typeface="Adobe Devanagari" panose="02040503050201020203" pitchFamily="18" charset="0"/>
                <a:cs typeface="Adobe Devanagari" panose="02040503050201020203" pitchFamily="18" charset="0"/>
              </a:rPr>
              <a:t>Spin of the nucleon: 1D, 3D </a:t>
            </a: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 polarized electron + polarized proton/light nuclei</a:t>
            </a:r>
            <a:endParaRPr lang="en-US" altLang="zh-CN" sz="2400" dirty="0">
              <a:latin typeface="Adobe Devanagari" panose="02040503050201020203" pitchFamily="18" charset="0"/>
              <a:cs typeface="Adobe Devanagari" panose="02040503050201020203" pitchFamily="18" charset="0"/>
            </a:endParaRPr>
          </a:p>
          <a:p>
            <a:endParaRPr lang="en-US" altLang="zh-CN" sz="2800" dirty="0">
              <a:latin typeface="Adobe Devanagari" panose="02040503050201020203" pitchFamily="18" charset="0"/>
              <a:cs typeface="Adobe Devanagari" panose="02040503050201020203" pitchFamily="18" charset="0"/>
            </a:endParaRPr>
          </a:p>
          <a:p>
            <a:r>
              <a:rPr lang="en-US" altLang="zh-CN" sz="2800" dirty="0">
                <a:solidFill>
                  <a:srgbClr val="C00000"/>
                </a:solidFill>
                <a:latin typeface="Adobe Devanagari" panose="02040503050201020203" pitchFamily="18" charset="0"/>
                <a:cs typeface="Adobe Devanagari" panose="02040503050201020203" pitchFamily="18" charset="0"/>
              </a:rPr>
              <a:t>Partonic structure of nuclei and the </a:t>
            </a:r>
            <a:r>
              <a:rPr lang="en-US" altLang="zh-CN" sz="2800" dirty="0" err="1">
                <a:solidFill>
                  <a:srgbClr val="C00000"/>
                </a:solidFill>
                <a:latin typeface="Adobe Devanagari" panose="02040503050201020203" pitchFamily="18" charset="0"/>
                <a:cs typeface="Adobe Devanagari" panose="02040503050201020203" pitchFamily="18" charset="0"/>
              </a:rPr>
              <a:t>parton</a:t>
            </a:r>
            <a:r>
              <a:rPr lang="en-US" altLang="zh-CN" sz="2800" dirty="0">
                <a:solidFill>
                  <a:srgbClr val="C00000"/>
                </a:solidFill>
                <a:latin typeface="Adobe Devanagari" panose="02040503050201020203" pitchFamily="18" charset="0"/>
                <a:cs typeface="Adobe Devanagari" panose="02040503050201020203" pitchFamily="18" charset="0"/>
              </a:rPr>
              <a:t> interaction with the nuclear environment  </a:t>
            </a:r>
            <a:endPar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endParaRP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unpolarized electron + unpolarized various nuclei</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Exotic states with c/cbar, b/</a:t>
            </a:r>
            <a:r>
              <a:rPr lang="en-US" altLang="zh-CN" sz="2800" dirty="0" err="1">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bbar</a:t>
            </a:r>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 (BESIII community in China)</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Mass of the nucleon</a:t>
            </a:r>
            <a:endParaRPr lang="zh-CN" altLang="en-US" dirty="0">
              <a:latin typeface="Adobe Devanagari" panose="02040503050201020203" pitchFamily="18" charset="0"/>
              <a:cs typeface="Adobe Devanagari" panose="02040503050201020203" pitchFamily="18" charset="0"/>
            </a:endParaRPr>
          </a:p>
        </p:txBody>
      </p:sp>
      <p:pic>
        <p:nvPicPr>
          <p:cNvPr id="6" name="图片 5">
            <a:extLst>
              <a:ext uri="{FF2B5EF4-FFF2-40B4-BE49-F238E27FC236}">
                <a16:creationId xmlns:a16="http://schemas.microsoft.com/office/drawing/2014/main" id="{A7ED5366-516E-41AF-B175-AF494BE758C9}"/>
              </a:ext>
            </a:extLst>
          </p:cNvPr>
          <p:cNvPicPr>
            <a:picLocks noChangeAspect="1"/>
          </p:cNvPicPr>
          <p:nvPr/>
        </p:nvPicPr>
        <p:blipFill>
          <a:blip r:embed="rId2"/>
          <a:stretch>
            <a:fillRect/>
          </a:stretch>
        </p:blipFill>
        <p:spPr>
          <a:xfrm>
            <a:off x="7798526" y="159752"/>
            <a:ext cx="4101737" cy="3059420"/>
          </a:xfrm>
          <a:prstGeom prst="rect">
            <a:avLst/>
          </a:prstGeom>
        </p:spPr>
      </p:pic>
      <p:sp>
        <p:nvSpPr>
          <p:cNvPr id="3" name="矩形 2">
            <a:extLst>
              <a:ext uri="{FF2B5EF4-FFF2-40B4-BE49-F238E27FC236}">
                <a16:creationId xmlns:a16="http://schemas.microsoft.com/office/drawing/2014/main" id="{CCADF35B-5C7E-4537-9003-7128B92058FE}"/>
              </a:ext>
            </a:extLst>
          </p:cNvPr>
          <p:cNvSpPr/>
          <p:nvPr/>
        </p:nvSpPr>
        <p:spPr>
          <a:xfrm>
            <a:off x="41004" y="1545869"/>
            <a:ext cx="7085575" cy="14597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6833282-D801-491C-B113-89F635D7355D}"/>
              </a:ext>
            </a:extLst>
          </p:cNvPr>
          <p:cNvSpPr/>
          <p:nvPr/>
        </p:nvSpPr>
        <p:spPr>
          <a:xfrm>
            <a:off x="93255" y="4813024"/>
            <a:ext cx="8798196" cy="14597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5426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7941D8-CFC5-4567-8031-6E98DC1136DF}"/>
              </a:ext>
            </a:extLst>
          </p:cNvPr>
          <p:cNvSpPr>
            <a:spLocks noGrp="1"/>
          </p:cNvSpPr>
          <p:nvPr>
            <p:ph type="title"/>
          </p:nvPr>
        </p:nvSpPr>
        <p:spPr>
          <a:xfrm>
            <a:off x="609600" y="220091"/>
            <a:ext cx="10893117" cy="1109907"/>
          </a:xfrm>
        </p:spPr>
        <p:txBody>
          <a:bodyPr>
            <a:normAutofit/>
          </a:bodyPr>
          <a:lstStyle/>
          <a:p>
            <a:r>
              <a:rPr lang="en-US" altLang="zh-CN" sz="3200" b="1" dirty="0"/>
              <a:t>“old” and long standing problems for cold nuclear matter effect</a:t>
            </a:r>
            <a:endParaRPr lang="zh-CN" altLang="en-US" sz="3200" b="1" dirty="0"/>
          </a:p>
        </p:txBody>
      </p:sp>
      <p:sp>
        <p:nvSpPr>
          <p:cNvPr id="4" name="灯片编号占位符 3">
            <a:extLst>
              <a:ext uri="{FF2B5EF4-FFF2-40B4-BE49-F238E27FC236}">
                <a16:creationId xmlns:a16="http://schemas.microsoft.com/office/drawing/2014/main" id="{CAC50720-4CBC-4E3F-820F-0351419499A3}"/>
              </a:ext>
            </a:extLst>
          </p:cNvPr>
          <p:cNvSpPr>
            <a:spLocks noGrp="1"/>
          </p:cNvSpPr>
          <p:nvPr>
            <p:ph type="sldNum" sz="quarter" idx="12"/>
          </p:nvPr>
        </p:nvSpPr>
        <p:spPr/>
        <p:txBody>
          <a:bodyPr/>
          <a:lstStyle/>
          <a:p>
            <a:fld id="{6B6F415A-146C-4031-B7DF-DA5827ED46CC}" type="slidenum">
              <a:rPr lang="en-US" smtClean="0"/>
              <a:t>41</a:t>
            </a:fld>
            <a:endParaRPr lang="en-US"/>
          </a:p>
        </p:txBody>
      </p:sp>
      <p:graphicFrame>
        <p:nvGraphicFramePr>
          <p:cNvPr id="5" name="对象 4">
            <a:extLst>
              <a:ext uri="{FF2B5EF4-FFF2-40B4-BE49-F238E27FC236}">
                <a16:creationId xmlns:a16="http://schemas.microsoft.com/office/drawing/2014/main" id="{B296795F-1458-4C96-8B58-4BBC85042CF2}"/>
              </a:ext>
            </a:extLst>
          </p:cNvPr>
          <p:cNvGraphicFramePr>
            <a:graphicFrameLocks noChangeAspect="1"/>
          </p:cNvGraphicFramePr>
          <p:nvPr>
            <p:extLst>
              <p:ext uri="{D42A27DB-BD31-4B8C-83A1-F6EECF244321}">
                <p14:modId xmlns:p14="http://schemas.microsoft.com/office/powerpoint/2010/main" val="2559154144"/>
              </p:ext>
            </p:extLst>
          </p:nvPr>
        </p:nvGraphicFramePr>
        <p:xfrm>
          <a:off x="240792" y="1144204"/>
          <a:ext cx="8368937" cy="5128580"/>
        </p:xfrm>
        <a:graphic>
          <a:graphicData uri="http://schemas.openxmlformats.org/presentationml/2006/ole">
            <mc:AlternateContent xmlns:mc="http://schemas.openxmlformats.org/markup-compatibility/2006">
              <mc:Choice xmlns:v="urn:schemas-microsoft-com:vml" Requires="v">
                <p:oleObj name="BMP 图像" r:id="rId2" imgW="6691320" imgH="4100400" progId="Paint.Picture">
                  <p:embed/>
                </p:oleObj>
              </mc:Choice>
              <mc:Fallback>
                <p:oleObj name="BMP 图像" r:id="rId2" imgW="6691320" imgH="4100400" progId="Paint.Picture">
                  <p:embed/>
                  <p:pic>
                    <p:nvPicPr>
                      <p:cNvPr id="0" name=""/>
                      <p:cNvPicPr/>
                      <p:nvPr/>
                    </p:nvPicPr>
                    <p:blipFill>
                      <a:blip r:embed="rId3"/>
                      <a:stretch>
                        <a:fillRect/>
                      </a:stretch>
                    </p:blipFill>
                    <p:spPr>
                      <a:xfrm>
                        <a:off x="240792" y="1144204"/>
                        <a:ext cx="8368937" cy="5128580"/>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6714AAF5-49E8-4354-AD22-1F94FB84533C}"/>
              </a:ext>
            </a:extLst>
          </p:cNvPr>
          <p:cNvGraphicFramePr>
            <a:graphicFrameLocks noChangeAspect="1"/>
          </p:cNvGraphicFramePr>
          <p:nvPr>
            <p:extLst>
              <p:ext uri="{D42A27DB-BD31-4B8C-83A1-F6EECF244321}">
                <p14:modId xmlns:p14="http://schemas.microsoft.com/office/powerpoint/2010/main" val="2878672940"/>
              </p:ext>
            </p:extLst>
          </p:nvPr>
        </p:nvGraphicFramePr>
        <p:xfrm>
          <a:off x="8363573" y="966213"/>
          <a:ext cx="3507952" cy="2384879"/>
        </p:xfrm>
        <a:graphic>
          <a:graphicData uri="http://schemas.openxmlformats.org/presentationml/2006/ole">
            <mc:AlternateContent xmlns:mc="http://schemas.openxmlformats.org/markup-compatibility/2006">
              <mc:Choice xmlns:v="urn:schemas-microsoft-com:vml" Requires="v">
                <p:oleObj name="BMP 图像" r:id="rId4" imgW="5057640" imgH="3438360" progId="Paint.Picture">
                  <p:embed/>
                </p:oleObj>
              </mc:Choice>
              <mc:Fallback>
                <p:oleObj name="BMP 图像" r:id="rId4" imgW="5057640" imgH="3438360" progId="Paint.Picture">
                  <p:embed/>
                  <p:pic>
                    <p:nvPicPr>
                      <p:cNvPr id="0" name=""/>
                      <p:cNvPicPr/>
                      <p:nvPr/>
                    </p:nvPicPr>
                    <p:blipFill>
                      <a:blip r:embed="rId5"/>
                      <a:stretch>
                        <a:fillRect/>
                      </a:stretch>
                    </p:blipFill>
                    <p:spPr>
                      <a:xfrm>
                        <a:off x="8363573" y="966213"/>
                        <a:ext cx="3507952" cy="2384879"/>
                      </a:xfrm>
                      <a:prstGeom prst="rect">
                        <a:avLst/>
                      </a:prstGeom>
                    </p:spPr>
                  </p:pic>
                </p:oleObj>
              </mc:Fallback>
            </mc:AlternateContent>
          </a:graphicData>
        </a:graphic>
      </p:graphicFrame>
      <p:pic>
        <p:nvPicPr>
          <p:cNvPr id="7" name="图片 6">
            <a:extLst>
              <a:ext uri="{FF2B5EF4-FFF2-40B4-BE49-F238E27FC236}">
                <a16:creationId xmlns:a16="http://schemas.microsoft.com/office/drawing/2014/main" id="{8F6C30DC-47A1-43BB-B2B5-4CF954277044}"/>
              </a:ext>
            </a:extLst>
          </p:cNvPr>
          <p:cNvPicPr>
            <a:picLocks noChangeAspect="1"/>
          </p:cNvPicPr>
          <p:nvPr/>
        </p:nvPicPr>
        <p:blipFill>
          <a:blip r:embed="rId6"/>
          <a:stretch>
            <a:fillRect/>
          </a:stretch>
        </p:blipFill>
        <p:spPr>
          <a:xfrm>
            <a:off x="8609729" y="3429000"/>
            <a:ext cx="3378926" cy="2782389"/>
          </a:xfrm>
          <a:prstGeom prst="rect">
            <a:avLst/>
          </a:prstGeom>
        </p:spPr>
      </p:pic>
      <p:sp>
        <p:nvSpPr>
          <p:cNvPr id="8" name="文本框 7">
            <a:extLst>
              <a:ext uri="{FF2B5EF4-FFF2-40B4-BE49-F238E27FC236}">
                <a16:creationId xmlns:a16="http://schemas.microsoft.com/office/drawing/2014/main" id="{822F87EF-0E8F-4AE6-95DF-CC3B8E9EC410}"/>
              </a:ext>
            </a:extLst>
          </p:cNvPr>
          <p:cNvSpPr txBox="1"/>
          <p:nvPr/>
        </p:nvSpPr>
        <p:spPr>
          <a:xfrm>
            <a:off x="9508940" y="6104631"/>
            <a:ext cx="1879041" cy="369332"/>
          </a:xfrm>
          <a:prstGeom prst="rect">
            <a:avLst/>
          </a:prstGeom>
          <a:noFill/>
        </p:spPr>
        <p:txBody>
          <a:bodyPr wrap="none" rtlCol="0">
            <a:spAutoFit/>
          </a:bodyPr>
          <a:lstStyle/>
          <a:p>
            <a:r>
              <a:rPr lang="en-US" altLang="zh-CN" sz="1800" b="0" i="0" u="none" strike="noStrike" baseline="0" dirty="0">
                <a:latin typeface="AAAAAD+HelveticaNeue"/>
              </a:rPr>
              <a:t>arXiv:2107.12401 </a:t>
            </a:r>
            <a:endParaRPr lang="zh-CN" altLang="en-US" dirty="0"/>
          </a:p>
        </p:txBody>
      </p:sp>
    </p:spTree>
    <p:extLst>
      <p:ext uri="{BB962C8B-B14F-4D97-AF65-F5344CB8AC3E}">
        <p14:creationId xmlns:p14="http://schemas.microsoft.com/office/powerpoint/2010/main" val="3990096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0D510F-D150-41C7-8D33-BEA2C89F6507}"/>
              </a:ext>
            </a:extLst>
          </p:cNvPr>
          <p:cNvSpPr>
            <a:spLocks noGrp="1"/>
          </p:cNvSpPr>
          <p:nvPr>
            <p:ph type="title"/>
          </p:nvPr>
        </p:nvSpPr>
        <p:spPr>
          <a:xfrm>
            <a:off x="921803" y="335279"/>
            <a:ext cx="10058400" cy="1105553"/>
          </a:xfrm>
        </p:spPr>
        <p:txBody>
          <a:bodyPr/>
          <a:lstStyle/>
          <a:p>
            <a:r>
              <a:rPr lang="en-US" altLang="zh-CN" b="1" dirty="0"/>
              <a:t>Nuclear PDFs study with ion beam</a:t>
            </a:r>
            <a:endParaRPr lang="zh-CN" altLang="en-US" b="1" dirty="0"/>
          </a:p>
        </p:txBody>
      </p:sp>
      <p:sp>
        <p:nvSpPr>
          <p:cNvPr id="4" name="灯片编号占位符 3">
            <a:extLst>
              <a:ext uri="{FF2B5EF4-FFF2-40B4-BE49-F238E27FC236}">
                <a16:creationId xmlns:a16="http://schemas.microsoft.com/office/drawing/2014/main" id="{D8D210BE-BE9A-4489-9317-A07368E6D267}"/>
              </a:ext>
            </a:extLst>
          </p:cNvPr>
          <p:cNvSpPr>
            <a:spLocks noGrp="1"/>
          </p:cNvSpPr>
          <p:nvPr>
            <p:ph type="sldNum" sz="quarter" idx="12"/>
          </p:nvPr>
        </p:nvSpPr>
        <p:spPr/>
        <p:txBody>
          <a:bodyPr/>
          <a:lstStyle/>
          <a:p>
            <a:fld id="{6B6F415A-146C-4031-B7DF-DA5827ED46CC}" type="slidenum">
              <a:rPr lang="en-US" smtClean="0"/>
              <a:t>42</a:t>
            </a:fld>
            <a:endParaRPr lang="en-US"/>
          </a:p>
        </p:txBody>
      </p:sp>
      <p:pic>
        <p:nvPicPr>
          <p:cNvPr id="6" name="图片 5">
            <a:extLst>
              <a:ext uri="{FF2B5EF4-FFF2-40B4-BE49-F238E27FC236}">
                <a16:creationId xmlns:a16="http://schemas.microsoft.com/office/drawing/2014/main" id="{3B777125-287F-4DB9-A96B-435F75075CE6}"/>
              </a:ext>
            </a:extLst>
          </p:cNvPr>
          <p:cNvPicPr>
            <a:picLocks noChangeAspect="1"/>
          </p:cNvPicPr>
          <p:nvPr/>
        </p:nvPicPr>
        <p:blipFill>
          <a:blip r:embed="rId2"/>
          <a:stretch>
            <a:fillRect/>
          </a:stretch>
        </p:blipFill>
        <p:spPr>
          <a:xfrm>
            <a:off x="840376" y="1336913"/>
            <a:ext cx="9482743" cy="4388972"/>
          </a:xfrm>
          <a:prstGeom prst="rect">
            <a:avLst/>
          </a:prstGeom>
        </p:spPr>
      </p:pic>
      <p:sp>
        <p:nvSpPr>
          <p:cNvPr id="7" name="文本框 6">
            <a:extLst>
              <a:ext uri="{FF2B5EF4-FFF2-40B4-BE49-F238E27FC236}">
                <a16:creationId xmlns:a16="http://schemas.microsoft.com/office/drawing/2014/main" id="{478AEAEE-B7C7-4653-92F1-0B8268518B20}"/>
              </a:ext>
            </a:extLst>
          </p:cNvPr>
          <p:cNvSpPr txBox="1"/>
          <p:nvPr/>
        </p:nvSpPr>
        <p:spPr>
          <a:xfrm>
            <a:off x="2503715" y="5870571"/>
            <a:ext cx="6304931" cy="584775"/>
          </a:xfrm>
          <a:prstGeom prst="rect">
            <a:avLst/>
          </a:prstGeom>
          <a:noFill/>
        </p:spPr>
        <p:txBody>
          <a:bodyPr wrap="none" rtlCol="0">
            <a:spAutoFit/>
          </a:bodyPr>
          <a:lstStyle/>
          <a:p>
            <a:r>
              <a:rPr lang="en-US" altLang="zh-CN" sz="3200" dirty="0">
                <a:solidFill>
                  <a:srgbClr val="FF0000"/>
                </a:solidFill>
              </a:rPr>
              <a:t>With only a few hours of running</a:t>
            </a:r>
            <a:endParaRPr lang="zh-CN" altLang="en-US" sz="3200" dirty="0">
              <a:solidFill>
                <a:srgbClr val="FF0000"/>
              </a:solidFill>
            </a:endParaRPr>
          </a:p>
        </p:txBody>
      </p:sp>
      <p:sp>
        <p:nvSpPr>
          <p:cNvPr id="8" name="文本框 7">
            <a:extLst>
              <a:ext uri="{FF2B5EF4-FFF2-40B4-BE49-F238E27FC236}">
                <a16:creationId xmlns:a16="http://schemas.microsoft.com/office/drawing/2014/main" id="{41471762-3BBA-40E4-8260-13C66F60299B}"/>
              </a:ext>
            </a:extLst>
          </p:cNvPr>
          <p:cNvSpPr txBox="1"/>
          <p:nvPr/>
        </p:nvSpPr>
        <p:spPr>
          <a:xfrm>
            <a:off x="3378926" y="2622274"/>
            <a:ext cx="1903726" cy="400110"/>
          </a:xfrm>
          <a:prstGeom prst="rect">
            <a:avLst/>
          </a:prstGeom>
          <a:noFill/>
        </p:spPr>
        <p:txBody>
          <a:bodyPr wrap="none" rtlCol="0">
            <a:spAutoFit/>
          </a:bodyPr>
          <a:lstStyle/>
          <a:p>
            <a:r>
              <a:rPr lang="en-US" altLang="zh-CN" sz="2000" dirty="0" err="1">
                <a:solidFill>
                  <a:schemeClr val="accent1"/>
                </a:solidFill>
              </a:rPr>
              <a:t>EicC</a:t>
            </a:r>
            <a:r>
              <a:rPr lang="en-US" altLang="zh-CN" sz="2000" dirty="0">
                <a:solidFill>
                  <a:schemeClr val="accent1"/>
                </a:solidFill>
              </a:rPr>
              <a:t> coverage</a:t>
            </a:r>
            <a:endParaRPr lang="zh-CN" altLang="en-US" sz="2000" dirty="0">
              <a:solidFill>
                <a:schemeClr val="accent1"/>
              </a:solidFill>
            </a:endParaRPr>
          </a:p>
        </p:txBody>
      </p:sp>
      <p:sp>
        <p:nvSpPr>
          <p:cNvPr id="9" name="椭圆 8">
            <a:extLst>
              <a:ext uri="{FF2B5EF4-FFF2-40B4-BE49-F238E27FC236}">
                <a16:creationId xmlns:a16="http://schemas.microsoft.com/office/drawing/2014/main" id="{751FAD79-AD30-49EC-A97D-C4D747A492BF}"/>
              </a:ext>
            </a:extLst>
          </p:cNvPr>
          <p:cNvSpPr/>
          <p:nvPr/>
        </p:nvSpPr>
        <p:spPr>
          <a:xfrm>
            <a:off x="921803" y="2822329"/>
            <a:ext cx="345294" cy="122280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9E55EE2-8448-4D44-8AF1-A97F830114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1375" y="117562"/>
            <a:ext cx="938411" cy="907324"/>
          </a:xfrm>
          <a:prstGeom prst="rect">
            <a:avLst/>
          </a:prstGeom>
        </p:spPr>
      </p:pic>
    </p:spTree>
    <p:extLst>
      <p:ext uri="{BB962C8B-B14F-4D97-AF65-F5344CB8AC3E}">
        <p14:creationId xmlns:p14="http://schemas.microsoft.com/office/powerpoint/2010/main" val="268713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3780DC-B86A-4F08-BA2D-646FE78D2301}"/>
              </a:ext>
            </a:extLst>
          </p:cNvPr>
          <p:cNvSpPr>
            <a:spLocks noGrp="1"/>
          </p:cNvSpPr>
          <p:nvPr>
            <p:ph type="title"/>
          </p:nvPr>
        </p:nvSpPr>
        <p:spPr>
          <a:xfrm>
            <a:off x="269966" y="220091"/>
            <a:ext cx="11765280" cy="1005841"/>
          </a:xfrm>
        </p:spPr>
        <p:txBody>
          <a:bodyPr>
            <a:normAutofit fontScale="90000"/>
          </a:bodyPr>
          <a:lstStyle/>
          <a:p>
            <a:r>
              <a:rPr lang="en-US" altLang="zh-CN" sz="4000" b="1" dirty="0"/>
              <a:t>Nuclear medium effect for </a:t>
            </a:r>
            <a:r>
              <a:rPr lang="en-US" altLang="zh-CN" sz="4000" b="1" dirty="0" err="1"/>
              <a:t>parton</a:t>
            </a:r>
            <a:r>
              <a:rPr lang="en-US" altLang="zh-CN" sz="4000" b="1" dirty="0"/>
              <a:t> propagation and hadronization</a:t>
            </a:r>
            <a:endParaRPr lang="zh-CN" altLang="en-US" sz="4000" b="1" dirty="0"/>
          </a:p>
        </p:txBody>
      </p:sp>
      <p:sp>
        <p:nvSpPr>
          <p:cNvPr id="4" name="灯片编号占位符 3">
            <a:extLst>
              <a:ext uri="{FF2B5EF4-FFF2-40B4-BE49-F238E27FC236}">
                <a16:creationId xmlns:a16="http://schemas.microsoft.com/office/drawing/2014/main" id="{1F4BD91D-1724-40C9-A72D-180657C62E90}"/>
              </a:ext>
            </a:extLst>
          </p:cNvPr>
          <p:cNvSpPr>
            <a:spLocks noGrp="1"/>
          </p:cNvSpPr>
          <p:nvPr>
            <p:ph type="sldNum" sz="quarter" idx="12"/>
          </p:nvPr>
        </p:nvSpPr>
        <p:spPr/>
        <p:txBody>
          <a:bodyPr/>
          <a:lstStyle/>
          <a:p>
            <a:fld id="{6B6F415A-146C-4031-B7DF-DA5827ED46CC}" type="slidenum">
              <a:rPr lang="en-US" smtClean="0"/>
              <a:t>43</a:t>
            </a:fld>
            <a:endParaRPr lang="en-US"/>
          </a:p>
        </p:txBody>
      </p:sp>
      <p:graphicFrame>
        <p:nvGraphicFramePr>
          <p:cNvPr id="5" name="对象 4">
            <a:extLst>
              <a:ext uri="{FF2B5EF4-FFF2-40B4-BE49-F238E27FC236}">
                <a16:creationId xmlns:a16="http://schemas.microsoft.com/office/drawing/2014/main" id="{F0C399A8-C97C-49C0-A3A1-B30685552699}"/>
              </a:ext>
            </a:extLst>
          </p:cNvPr>
          <p:cNvGraphicFramePr>
            <a:graphicFrameLocks noChangeAspect="1"/>
          </p:cNvGraphicFramePr>
          <p:nvPr>
            <p:extLst>
              <p:ext uri="{D42A27DB-BD31-4B8C-83A1-F6EECF244321}">
                <p14:modId xmlns:p14="http://schemas.microsoft.com/office/powerpoint/2010/main" val="1374694247"/>
              </p:ext>
            </p:extLst>
          </p:nvPr>
        </p:nvGraphicFramePr>
        <p:xfrm>
          <a:off x="107906" y="1794787"/>
          <a:ext cx="11927340" cy="4258859"/>
        </p:xfrm>
        <a:graphic>
          <a:graphicData uri="http://schemas.openxmlformats.org/presentationml/2006/ole">
            <mc:AlternateContent xmlns:mc="http://schemas.openxmlformats.org/markup-compatibility/2006">
              <mc:Choice xmlns:v="urn:schemas-microsoft-com:vml" Requires="v">
                <p:oleObj name="BMP 图像" r:id="rId2" imgW="8962920" imgH="3200400" progId="Paint.Picture">
                  <p:embed/>
                </p:oleObj>
              </mc:Choice>
              <mc:Fallback>
                <p:oleObj name="BMP 图像" r:id="rId2" imgW="8962920" imgH="3200400" progId="Paint.Picture">
                  <p:embed/>
                  <p:pic>
                    <p:nvPicPr>
                      <p:cNvPr id="0" name=""/>
                      <p:cNvPicPr/>
                      <p:nvPr/>
                    </p:nvPicPr>
                    <p:blipFill>
                      <a:blip r:embed="rId3"/>
                      <a:stretch>
                        <a:fillRect/>
                      </a:stretch>
                    </p:blipFill>
                    <p:spPr>
                      <a:xfrm>
                        <a:off x="107906" y="1794787"/>
                        <a:ext cx="11927340" cy="4258859"/>
                      </a:xfrm>
                      <a:prstGeom prst="rect">
                        <a:avLst/>
                      </a:prstGeom>
                    </p:spPr>
                  </p:pic>
                </p:oleObj>
              </mc:Fallback>
            </mc:AlternateContent>
          </a:graphicData>
        </a:graphic>
      </p:graphicFrame>
      <p:pic>
        <p:nvPicPr>
          <p:cNvPr id="6" name="图片 5">
            <a:extLst>
              <a:ext uri="{FF2B5EF4-FFF2-40B4-BE49-F238E27FC236}">
                <a16:creationId xmlns:a16="http://schemas.microsoft.com/office/drawing/2014/main" id="{C15FB844-A54E-4D83-8F40-394A5C5E8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2060" y="991408"/>
            <a:ext cx="938411" cy="907324"/>
          </a:xfrm>
          <a:prstGeom prst="rect">
            <a:avLst/>
          </a:prstGeom>
        </p:spPr>
      </p:pic>
    </p:spTree>
    <p:extLst>
      <p:ext uri="{BB962C8B-B14F-4D97-AF65-F5344CB8AC3E}">
        <p14:creationId xmlns:p14="http://schemas.microsoft.com/office/powerpoint/2010/main" val="1244824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8C0B0F-BC2F-4BDE-89B3-E31CCA802242}"/>
              </a:ext>
            </a:extLst>
          </p:cNvPr>
          <p:cNvSpPr>
            <a:spLocks noGrp="1"/>
          </p:cNvSpPr>
          <p:nvPr>
            <p:ph type="title"/>
          </p:nvPr>
        </p:nvSpPr>
        <p:spPr>
          <a:xfrm>
            <a:off x="447186" y="185058"/>
            <a:ext cx="10058400" cy="1408176"/>
          </a:xfrm>
        </p:spPr>
        <p:txBody>
          <a:bodyPr/>
          <a:lstStyle/>
          <a:p>
            <a:r>
              <a:rPr lang="en-US" altLang="zh-CN" b="1" dirty="0"/>
              <a:t>Highlighted physics topics</a:t>
            </a:r>
            <a:endParaRPr lang="zh-CN" altLang="en-US" b="1" dirty="0"/>
          </a:p>
        </p:txBody>
      </p:sp>
      <p:sp>
        <p:nvSpPr>
          <p:cNvPr id="4" name="灯片编号占位符 3">
            <a:extLst>
              <a:ext uri="{FF2B5EF4-FFF2-40B4-BE49-F238E27FC236}">
                <a16:creationId xmlns:a16="http://schemas.microsoft.com/office/drawing/2014/main" id="{FCA958F7-5DA2-41EB-8208-6832F5EBB223}"/>
              </a:ext>
            </a:extLst>
          </p:cNvPr>
          <p:cNvSpPr>
            <a:spLocks noGrp="1"/>
          </p:cNvSpPr>
          <p:nvPr>
            <p:ph type="sldNum" sz="quarter" idx="12"/>
          </p:nvPr>
        </p:nvSpPr>
        <p:spPr/>
        <p:txBody>
          <a:bodyPr/>
          <a:lstStyle/>
          <a:p>
            <a:fld id="{6B6F415A-146C-4031-B7DF-DA5827ED46CC}" type="slidenum">
              <a:rPr lang="en-US" smtClean="0"/>
              <a:t>44</a:t>
            </a:fld>
            <a:endParaRPr lang="en-US"/>
          </a:p>
        </p:txBody>
      </p:sp>
      <p:sp>
        <p:nvSpPr>
          <p:cNvPr id="5" name="内容占位符 2">
            <a:extLst>
              <a:ext uri="{FF2B5EF4-FFF2-40B4-BE49-F238E27FC236}">
                <a16:creationId xmlns:a16="http://schemas.microsoft.com/office/drawing/2014/main" id="{CAA02033-8295-411F-A5F1-1E2407D2B850}"/>
              </a:ext>
            </a:extLst>
          </p:cNvPr>
          <p:cNvSpPr>
            <a:spLocks noGrp="1"/>
          </p:cNvSpPr>
          <p:nvPr/>
        </p:nvSpPr>
        <p:spPr>
          <a:xfrm>
            <a:off x="160590" y="1872025"/>
            <a:ext cx="11870819" cy="4583321"/>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Calibri" panose="020F0502020204030204" pitchFamily="34" charset="0"/>
                <a:ea typeface="+mn-ea"/>
                <a:cs typeface="Calibri" panose="020F050202020403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altLang="zh-CN" sz="2800" dirty="0">
                <a:solidFill>
                  <a:srgbClr val="C00000"/>
                </a:solidFill>
                <a:latin typeface="Adobe Devanagari" panose="02040503050201020203" pitchFamily="18" charset="0"/>
                <a:cs typeface="Adobe Devanagari" panose="02040503050201020203" pitchFamily="18" charset="0"/>
              </a:rPr>
              <a:t>Spin of the nucleon: 1D, 3D </a:t>
            </a: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 polarized electron + polarized proton/light nuclei</a:t>
            </a:r>
            <a:endParaRPr lang="en-US" altLang="zh-CN" sz="2400" dirty="0">
              <a:latin typeface="Adobe Devanagari" panose="02040503050201020203" pitchFamily="18" charset="0"/>
              <a:cs typeface="Adobe Devanagari" panose="02040503050201020203" pitchFamily="18" charset="0"/>
            </a:endParaRPr>
          </a:p>
          <a:p>
            <a:endParaRPr lang="en-US" altLang="zh-CN" sz="2800" dirty="0">
              <a:latin typeface="Adobe Devanagari" panose="02040503050201020203" pitchFamily="18" charset="0"/>
              <a:cs typeface="Adobe Devanagari" panose="02040503050201020203" pitchFamily="18" charset="0"/>
            </a:endParaRPr>
          </a:p>
          <a:p>
            <a:r>
              <a:rPr lang="en-US" altLang="zh-CN" sz="2800" dirty="0">
                <a:solidFill>
                  <a:srgbClr val="C00000"/>
                </a:solidFill>
                <a:latin typeface="Adobe Devanagari" panose="02040503050201020203" pitchFamily="18" charset="0"/>
                <a:cs typeface="Adobe Devanagari" panose="02040503050201020203" pitchFamily="18" charset="0"/>
              </a:rPr>
              <a:t>Partonic structure of nuclei and the </a:t>
            </a:r>
            <a:r>
              <a:rPr lang="en-US" altLang="zh-CN" sz="2800" dirty="0" err="1">
                <a:solidFill>
                  <a:srgbClr val="C00000"/>
                </a:solidFill>
                <a:latin typeface="Adobe Devanagari" panose="02040503050201020203" pitchFamily="18" charset="0"/>
                <a:cs typeface="Adobe Devanagari" panose="02040503050201020203" pitchFamily="18" charset="0"/>
              </a:rPr>
              <a:t>parton</a:t>
            </a:r>
            <a:r>
              <a:rPr lang="en-US" altLang="zh-CN" sz="2800" dirty="0">
                <a:solidFill>
                  <a:srgbClr val="C00000"/>
                </a:solidFill>
                <a:latin typeface="Adobe Devanagari" panose="02040503050201020203" pitchFamily="18" charset="0"/>
                <a:cs typeface="Adobe Devanagari" panose="02040503050201020203" pitchFamily="18" charset="0"/>
              </a:rPr>
              <a:t> interaction with the nuclear environment  </a:t>
            </a:r>
            <a:endPar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endParaRP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unpolarized electron + unpolarized various nuclei</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Exotic states with c/cbar, b/</a:t>
            </a:r>
            <a:r>
              <a:rPr lang="en-US" altLang="zh-CN" sz="2800" dirty="0" err="1">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bbar</a:t>
            </a:r>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 (BESIII community in China)</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Mass of the nucleon</a:t>
            </a:r>
            <a:endParaRPr lang="zh-CN" altLang="en-US" dirty="0">
              <a:latin typeface="Adobe Devanagari" panose="02040503050201020203" pitchFamily="18" charset="0"/>
              <a:cs typeface="Adobe Devanagari" panose="02040503050201020203" pitchFamily="18" charset="0"/>
            </a:endParaRPr>
          </a:p>
        </p:txBody>
      </p:sp>
      <p:pic>
        <p:nvPicPr>
          <p:cNvPr id="6" name="图片 5">
            <a:extLst>
              <a:ext uri="{FF2B5EF4-FFF2-40B4-BE49-F238E27FC236}">
                <a16:creationId xmlns:a16="http://schemas.microsoft.com/office/drawing/2014/main" id="{A7ED5366-516E-41AF-B175-AF494BE758C9}"/>
              </a:ext>
            </a:extLst>
          </p:cNvPr>
          <p:cNvPicPr>
            <a:picLocks noChangeAspect="1"/>
          </p:cNvPicPr>
          <p:nvPr/>
        </p:nvPicPr>
        <p:blipFill>
          <a:blip r:embed="rId2"/>
          <a:stretch>
            <a:fillRect/>
          </a:stretch>
        </p:blipFill>
        <p:spPr>
          <a:xfrm>
            <a:off x="7798526" y="159752"/>
            <a:ext cx="4101737" cy="3059420"/>
          </a:xfrm>
          <a:prstGeom prst="rect">
            <a:avLst/>
          </a:prstGeom>
        </p:spPr>
      </p:pic>
      <p:sp>
        <p:nvSpPr>
          <p:cNvPr id="3" name="矩形 2">
            <a:extLst>
              <a:ext uri="{FF2B5EF4-FFF2-40B4-BE49-F238E27FC236}">
                <a16:creationId xmlns:a16="http://schemas.microsoft.com/office/drawing/2014/main" id="{CCADF35B-5C7E-4537-9003-7128B92058FE}"/>
              </a:ext>
            </a:extLst>
          </p:cNvPr>
          <p:cNvSpPr/>
          <p:nvPr/>
        </p:nvSpPr>
        <p:spPr>
          <a:xfrm>
            <a:off x="41004" y="1545869"/>
            <a:ext cx="7085575" cy="14597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6833282-D801-491C-B113-89F635D7355D}"/>
              </a:ext>
            </a:extLst>
          </p:cNvPr>
          <p:cNvSpPr/>
          <p:nvPr/>
        </p:nvSpPr>
        <p:spPr>
          <a:xfrm>
            <a:off x="93255" y="5560422"/>
            <a:ext cx="8798196" cy="71236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317A7A9-946B-45BA-BCEC-785E214E701F}"/>
              </a:ext>
            </a:extLst>
          </p:cNvPr>
          <p:cNvSpPr/>
          <p:nvPr/>
        </p:nvSpPr>
        <p:spPr>
          <a:xfrm>
            <a:off x="232592" y="3331784"/>
            <a:ext cx="11667671" cy="13471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92112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73C4B-40D9-4E4D-A8A7-F973BB31BCFE}"/>
              </a:ext>
            </a:extLst>
          </p:cNvPr>
          <p:cNvSpPr>
            <a:spLocks noGrp="1"/>
          </p:cNvSpPr>
          <p:nvPr>
            <p:ph type="title"/>
          </p:nvPr>
        </p:nvSpPr>
        <p:spPr>
          <a:xfrm>
            <a:off x="616473" y="192122"/>
            <a:ext cx="10058400" cy="1046517"/>
          </a:xfrm>
        </p:spPr>
        <p:txBody>
          <a:bodyPr/>
          <a:lstStyle/>
          <a:p>
            <a:r>
              <a:rPr lang="en-US" altLang="zh-CN" b="1" dirty="0"/>
              <a:t>Quarkonium as a probe</a:t>
            </a:r>
            <a:endParaRPr lang="zh-CN" altLang="en-US" b="1" dirty="0"/>
          </a:p>
        </p:txBody>
      </p:sp>
      <p:sp>
        <p:nvSpPr>
          <p:cNvPr id="4" name="灯片编号占位符 3">
            <a:extLst>
              <a:ext uri="{FF2B5EF4-FFF2-40B4-BE49-F238E27FC236}">
                <a16:creationId xmlns:a16="http://schemas.microsoft.com/office/drawing/2014/main" id="{44A61B4B-CED7-4500-8E6B-ACBB72502D96}"/>
              </a:ext>
            </a:extLst>
          </p:cNvPr>
          <p:cNvSpPr>
            <a:spLocks noGrp="1"/>
          </p:cNvSpPr>
          <p:nvPr>
            <p:ph type="sldNum" sz="quarter" idx="12"/>
          </p:nvPr>
        </p:nvSpPr>
        <p:spPr/>
        <p:txBody>
          <a:bodyPr/>
          <a:lstStyle/>
          <a:p>
            <a:fld id="{6B6F415A-146C-4031-B7DF-DA5827ED46CC}" type="slidenum">
              <a:rPr lang="en-US" smtClean="0"/>
              <a:t>45</a:t>
            </a:fld>
            <a:endParaRPr lang="en-US"/>
          </a:p>
        </p:txBody>
      </p:sp>
      <p:sp>
        <p:nvSpPr>
          <p:cNvPr id="7" name="矩形: 圆角 6">
            <a:extLst>
              <a:ext uri="{FF2B5EF4-FFF2-40B4-BE49-F238E27FC236}">
                <a16:creationId xmlns:a16="http://schemas.microsoft.com/office/drawing/2014/main" id="{D6AC1E03-55B8-47F7-9E64-D01DD500A4B6}"/>
              </a:ext>
            </a:extLst>
          </p:cNvPr>
          <p:cNvSpPr/>
          <p:nvPr/>
        </p:nvSpPr>
        <p:spPr>
          <a:xfrm rot="18540618">
            <a:off x="5366289" y="2366108"/>
            <a:ext cx="1412468" cy="232687"/>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B88BA2D9-0429-4F8E-A1A8-9C592E280AF2}"/>
              </a:ext>
            </a:extLst>
          </p:cNvPr>
          <p:cNvSpPr/>
          <p:nvPr/>
        </p:nvSpPr>
        <p:spPr>
          <a:xfrm>
            <a:off x="6289223" y="3712028"/>
            <a:ext cx="897813" cy="240030"/>
          </a:xfrm>
          <a:prstGeom prst="roundRect">
            <a:avLst/>
          </a:prstGeom>
          <a:solidFill>
            <a:schemeClr val="accent1"/>
          </a:solid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44373C1F-FFC9-4524-A420-94506159C00A}"/>
              </a:ext>
            </a:extLst>
          </p:cNvPr>
          <p:cNvSpPr/>
          <p:nvPr/>
        </p:nvSpPr>
        <p:spPr>
          <a:xfrm rot="3339991">
            <a:off x="5733546" y="4831589"/>
            <a:ext cx="897813" cy="240030"/>
          </a:xfrm>
          <a:prstGeom prst="roundRect">
            <a:avLst/>
          </a:prstGeom>
          <a:solidFill>
            <a:schemeClr val="accent1"/>
          </a:solid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9DA1EE30-B0C6-4AE0-BFFA-DB07BF56FB6A}"/>
              </a:ext>
            </a:extLst>
          </p:cNvPr>
          <p:cNvSpPr/>
          <p:nvPr/>
        </p:nvSpPr>
        <p:spPr>
          <a:xfrm rot="7592919">
            <a:off x="3815857" y="4875550"/>
            <a:ext cx="897813" cy="240030"/>
          </a:xfrm>
          <a:prstGeom prst="roundRect">
            <a:avLst/>
          </a:prstGeom>
          <a:solidFill>
            <a:schemeClr val="accent1"/>
          </a:solid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6183AE56-4737-4177-8B0F-EC15E19004C1}"/>
              </a:ext>
            </a:extLst>
          </p:cNvPr>
          <p:cNvSpPr/>
          <p:nvPr/>
        </p:nvSpPr>
        <p:spPr>
          <a:xfrm rot="2281594">
            <a:off x="3569005" y="2986827"/>
            <a:ext cx="897813" cy="24003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E7584337-00D4-4AE9-94DC-C40C9D2186E1}"/>
              </a:ext>
            </a:extLst>
          </p:cNvPr>
          <p:cNvSpPr/>
          <p:nvPr/>
        </p:nvSpPr>
        <p:spPr>
          <a:xfrm>
            <a:off x="4046478" y="2647655"/>
            <a:ext cx="2415540" cy="2408238"/>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Quarkonium</a:t>
            </a:r>
            <a:endParaRPr lang="zh-CN" alt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
        <p:nvSpPr>
          <p:cNvPr id="13" name="矩形: 圆角 12">
            <a:extLst>
              <a:ext uri="{FF2B5EF4-FFF2-40B4-BE49-F238E27FC236}">
                <a16:creationId xmlns:a16="http://schemas.microsoft.com/office/drawing/2014/main" id="{4A2C9904-D7B3-408D-B99E-2CA5559AAE4E}"/>
              </a:ext>
            </a:extLst>
          </p:cNvPr>
          <p:cNvSpPr/>
          <p:nvPr/>
        </p:nvSpPr>
        <p:spPr>
          <a:xfrm>
            <a:off x="616473" y="1937657"/>
            <a:ext cx="3276256" cy="1118148"/>
          </a:xfrm>
          <a:prstGeom prst="roundRect">
            <a:avLst/>
          </a:prstGeom>
          <a:solidFill>
            <a:srgbClr val="418087"/>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AD9268D-0A37-46CA-8CEB-546C87739453}"/>
              </a:ext>
            </a:extLst>
          </p:cNvPr>
          <p:cNvSpPr/>
          <p:nvPr/>
        </p:nvSpPr>
        <p:spPr>
          <a:xfrm>
            <a:off x="6389373" y="1015174"/>
            <a:ext cx="3596378" cy="1132290"/>
          </a:xfrm>
          <a:prstGeom prst="round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B593C594-1B83-44E1-872C-805FF74159F8}"/>
              </a:ext>
            </a:extLst>
          </p:cNvPr>
          <p:cNvSpPr/>
          <p:nvPr/>
        </p:nvSpPr>
        <p:spPr>
          <a:xfrm>
            <a:off x="660503" y="5055893"/>
            <a:ext cx="3604260" cy="1638300"/>
          </a:xfrm>
          <a:prstGeom prst="roundRect">
            <a:avLst/>
          </a:prstGeom>
          <a:solidFill>
            <a:srgbClr val="C8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圆角 15">
            <a:extLst>
              <a:ext uri="{FF2B5EF4-FFF2-40B4-BE49-F238E27FC236}">
                <a16:creationId xmlns:a16="http://schemas.microsoft.com/office/drawing/2014/main" id="{1A8DFF39-4293-4454-9C33-E67CF921C5F8}"/>
              </a:ext>
            </a:extLst>
          </p:cNvPr>
          <p:cNvSpPr/>
          <p:nvPr/>
        </p:nvSpPr>
        <p:spPr>
          <a:xfrm>
            <a:off x="7034304" y="3032624"/>
            <a:ext cx="4151856" cy="1638300"/>
          </a:xfrm>
          <a:prstGeom prst="roundRect">
            <a:avLst/>
          </a:prstGeom>
          <a:solidFill>
            <a:srgbClr val="00823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圆角 16">
            <a:extLst>
              <a:ext uri="{FF2B5EF4-FFF2-40B4-BE49-F238E27FC236}">
                <a16:creationId xmlns:a16="http://schemas.microsoft.com/office/drawing/2014/main" id="{E264455C-A4DE-459C-B1C5-09A9DB50AECA}"/>
              </a:ext>
            </a:extLst>
          </p:cNvPr>
          <p:cNvSpPr/>
          <p:nvPr/>
        </p:nvSpPr>
        <p:spPr>
          <a:xfrm>
            <a:off x="6204126" y="5055893"/>
            <a:ext cx="4504509" cy="1638300"/>
          </a:xfrm>
          <a:prstGeom prst="roundRect">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a:extLst>
              <a:ext uri="{FF2B5EF4-FFF2-40B4-BE49-F238E27FC236}">
                <a16:creationId xmlns:a16="http://schemas.microsoft.com/office/drawing/2014/main" id="{7E361CE8-D120-4AE8-86A8-910C17D7C98C}"/>
              </a:ext>
            </a:extLst>
          </p:cNvPr>
          <p:cNvSpPr txBox="1"/>
          <p:nvPr/>
        </p:nvSpPr>
        <p:spPr>
          <a:xfrm>
            <a:off x="6738129" y="1258153"/>
            <a:ext cx="2837636" cy="646331"/>
          </a:xfrm>
          <a:prstGeom prst="rect">
            <a:avLst/>
          </a:prstGeom>
          <a:noFill/>
          <a:ln>
            <a:noFill/>
          </a:ln>
          <a:effectLst/>
          <a:sp3d>
            <a:bevelT w="139700" h="139700"/>
          </a:sp3d>
        </p:spPr>
        <p:txBody>
          <a:bodyPr wrap="none"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Gluon GPDs</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C8EB1EA7-907E-40C1-9C00-8BC4581E7FB5}"/>
              </a:ext>
            </a:extLst>
          </p:cNvPr>
          <p:cNvSpPr txBox="1"/>
          <p:nvPr/>
        </p:nvSpPr>
        <p:spPr>
          <a:xfrm>
            <a:off x="777634" y="5512248"/>
            <a:ext cx="3268844" cy="584775"/>
          </a:xfrm>
          <a:prstGeom prst="rect">
            <a:avLst/>
          </a:prstGeom>
          <a:noFill/>
          <a:ln>
            <a:noFill/>
          </a:ln>
          <a:effectLst/>
          <a:sp3d>
            <a:bevelT w="139700" h="139700"/>
          </a:sp3d>
        </p:spPr>
        <p:txBody>
          <a:bodyPr wrap="none" rtlCol="0">
            <a:spAutoFit/>
          </a:bodyPr>
          <a:lstStyle/>
          <a:p>
            <a:r>
              <a:rPr lang="en-US" altLang="zh-CN" sz="3200" i="1" dirty="0">
                <a:solidFill>
                  <a:schemeClr val="bg1"/>
                </a:solidFill>
                <a:latin typeface="微软雅黑" panose="020B0503020204020204" pitchFamily="34" charset="-122"/>
                <a:ea typeface="微软雅黑" panose="020B0503020204020204" pitchFamily="34" charset="-122"/>
              </a:rPr>
              <a:t>Nucleon mass ?</a:t>
            </a:r>
          </a:p>
        </p:txBody>
      </p:sp>
      <p:sp>
        <p:nvSpPr>
          <p:cNvPr id="22" name="文本框 21">
            <a:extLst>
              <a:ext uri="{FF2B5EF4-FFF2-40B4-BE49-F238E27FC236}">
                <a16:creationId xmlns:a16="http://schemas.microsoft.com/office/drawing/2014/main" id="{37BAB1FA-4C30-4290-902B-16E1ED1A9026}"/>
              </a:ext>
            </a:extLst>
          </p:cNvPr>
          <p:cNvSpPr txBox="1"/>
          <p:nvPr/>
        </p:nvSpPr>
        <p:spPr>
          <a:xfrm>
            <a:off x="6343464" y="5617057"/>
            <a:ext cx="4118435" cy="523220"/>
          </a:xfrm>
          <a:prstGeom prst="rect">
            <a:avLst/>
          </a:prstGeom>
          <a:noFill/>
          <a:ln>
            <a:noFill/>
          </a:ln>
          <a:effectLst/>
          <a:sp3d>
            <a:bevelT w="139700" h="139700"/>
          </a:sp3d>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Nuclear medium effect</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A2A07766-3208-4FE6-BABA-14BA2317CCA7}"/>
              </a:ext>
            </a:extLst>
          </p:cNvPr>
          <p:cNvSpPr txBox="1"/>
          <p:nvPr/>
        </p:nvSpPr>
        <p:spPr>
          <a:xfrm>
            <a:off x="731002" y="2138393"/>
            <a:ext cx="3148491" cy="646331"/>
          </a:xfrm>
          <a:prstGeom prst="rect">
            <a:avLst/>
          </a:prstGeom>
          <a:noFill/>
          <a:ln>
            <a:noFill/>
          </a:ln>
          <a:effectLst/>
          <a:sp3d>
            <a:bevelT w="139700" h="139700"/>
          </a:sp3d>
        </p:spPr>
        <p:txBody>
          <a:bodyPr wrap="none"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Spectroscopy</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D73DD823-FCF0-49D1-9B2F-E9432A7C8692}"/>
              </a:ext>
            </a:extLst>
          </p:cNvPr>
          <p:cNvSpPr txBox="1"/>
          <p:nvPr/>
        </p:nvSpPr>
        <p:spPr>
          <a:xfrm>
            <a:off x="7468004" y="3528608"/>
            <a:ext cx="2927404" cy="646331"/>
          </a:xfrm>
          <a:prstGeom prst="rect">
            <a:avLst/>
          </a:prstGeom>
          <a:noFill/>
          <a:ln>
            <a:noFill/>
          </a:ln>
          <a:effectLst/>
          <a:sp3d>
            <a:bevelT w="139700" h="139700"/>
          </a:sp3d>
        </p:spPr>
        <p:txBody>
          <a:bodyPr wrap="none"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Gluon TMDs</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362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26D2E1-495E-4BBB-A823-324E11A0AE94}"/>
              </a:ext>
            </a:extLst>
          </p:cNvPr>
          <p:cNvSpPr>
            <a:spLocks noGrp="1"/>
          </p:cNvSpPr>
          <p:nvPr>
            <p:ph type="title"/>
          </p:nvPr>
        </p:nvSpPr>
        <p:spPr>
          <a:xfrm>
            <a:off x="682316" y="220091"/>
            <a:ext cx="10058400" cy="1266662"/>
          </a:xfrm>
        </p:spPr>
        <p:txBody>
          <a:bodyPr/>
          <a:lstStyle/>
          <a:p>
            <a:r>
              <a:rPr lang="en-US" altLang="zh-CN" b="1" dirty="0"/>
              <a:t>J/Psi production at </a:t>
            </a:r>
            <a:r>
              <a:rPr lang="en-US" altLang="zh-CN" b="1" dirty="0" err="1"/>
              <a:t>EicC</a:t>
            </a:r>
            <a:endParaRPr lang="zh-CN" altLang="en-US" b="1" dirty="0"/>
          </a:p>
        </p:txBody>
      </p:sp>
      <p:sp>
        <p:nvSpPr>
          <p:cNvPr id="4" name="灯片编号占位符 3">
            <a:extLst>
              <a:ext uri="{FF2B5EF4-FFF2-40B4-BE49-F238E27FC236}">
                <a16:creationId xmlns:a16="http://schemas.microsoft.com/office/drawing/2014/main" id="{F5752A5E-852C-459F-A9CA-90C6D5DA31D1}"/>
              </a:ext>
            </a:extLst>
          </p:cNvPr>
          <p:cNvSpPr>
            <a:spLocks noGrp="1"/>
          </p:cNvSpPr>
          <p:nvPr>
            <p:ph type="sldNum" sz="quarter" idx="12"/>
          </p:nvPr>
        </p:nvSpPr>
        <p:spPr/>
        <p:txBody>
          <a:bodyPr/>
          <a:lstStyle/>
          <a:p>
            <a:fld id="{6B6F415A-146C-4031-B7DF-DA5827ED46CC}" type="slidenum">
              <a:rPr lang="en-US" smtClean="0"/>
              <a:t>46</a:t>
            </a:fld>
            <a:endParaRPr lang="en-US"/>
          </a:p>
        </p:txBody>
      </p:sp>
      <p:graphicFrame>
        <p:nvGraphicFramePr>
          <p:cNvPr id="5" name="对象 4">
            <a:extLst>
              <a:ext uri="{FF2B5EF4-FFF2-40B4-BE49-F238E27FC236}">
                <a16:creationId xmlns:a16="http://schemas.microsoft.com/office/drawing/2014/main" id="{D1D66870-BB3D-40BB-8A1F-66A2F4E10C72}"/>
              </a:ext>
            </a:extLst>
          </p:cNvPr>
          <p:cNvGraphicFramePr>
            <a:graphicFrameLocks noChangeAspect="1"/>
          </p:cNvGraphicFramePr>
          <p:nvPr>
            <p:extLst>
              <p:ext uri="{D42A27DB-BD31-4B8C-83A1-F6EECF244321}">
                <p14:modId xmlns:p14="http://schemas.microsoft.com/office/powerpoint/2010/main" val="3315702013"/>
              </p:ext>
            </p:extLst>
          </p:nvPr>
        </p:nvGraphicFramePr>
        <p:xfrm>
          <a:off x="1609635" y="1176298"/>
          <a:ext cx="8535851" cy="5461611"/>
        </p:xfrm>
        <a:graphic>
          <a:graphicData uri="http://schemas.openxmlformats.org/presentationml/2006/ole">
            <mc:AlternateContent xmlns:mc="http://schemas.openxmlformats.org/markup-compatibility/2006">
              <mc:Choice xmlns:v="urn:schemas-microsoft-com:vml" Requires="v">
                <p:oleObj name="BMP 图像" r:id="rId2" imgW="11449080" imgH="7324560" progId="Paint.Picture">
                  <p:embed/>
                </p:oleObj>
              </mc:Choice>
              <mc:Fallback>
                <p:oleObj name="BMP 图像" r:id="rId2" imgW="11449080" imgH="7324560" progId="Paint.Picture">
                  <p:embed/>
                  <p:pic>
                    <p:nvPicPr>
                      <p:cNvPr id="0" name=""/>
                      <p:cNvPicPr/>
                      <p:nvPr/>
                    </p:nvPicPr>
                    <p:blipFill>
                      <a:blip r:embed="rId3"/>
                      <a:stretch>
                        <a:fillRect/>
                      </a:stretch>
                    </p:blipFill>
                    <p:spPr>
                      <a:xfrm>
                        <a:off x="1609635" y="1176298"/>
                        <a:ext cx="8535851" cy="5461611"/>
                      </a:xfrm>
                      <a:prstGeom prst="rect">
                        <a:avLst/>
                      </a:prstGeom>
                    </p:spPr>
                  </p:pic>
                </p:oleObj>
              </mc:Fallback>
            </mc:AlternateContent>
          </a:graphicData>
        </a:graphic>
      </p:graphicFrame>
      <p:pic>
        <p:nvPicPr>
          <p:cNvPr id="6" name="图片 5">
            <a:extLst>
              <a:ext uri="{FF2B5EF4-FFF2-40B4-BE49-F238E27FC236}">
                <a16:creationId xmlns:a16="http://schemas.microsoft.com/office/drawing/2014/main" id="{836FBD7F-E424-411A-979C-E208E8CD9D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1375" y="117562"/>
            <a:ext cx="938411" cy="907324"/>
          </a:xfrm>
          <a:prstGeom prst="rect">
            <a:avLst/>
          </a:prstGeom>
        </p:spPr>
      </p:pic>
    </p:spTree>
    <p:extLst>
      <p:ext uri="{BB962C8B-B14F-4D97-AF65-F5344CB8AC3E}">
        <p14:creationId xmlns:p14="http://schemas.microsoft.com/office/powerpoint/2010/main" val="1104793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26D2E1-495E-4BBB-A823-324E11A0AE94}"/>
              </a:ext>
            </a:extLst>
          </p:cNvPr>
          <p:cNvSpPr>
            <a:spLocks noGrp="1"/>
          </p:cNvSpPr>
          <p:nvPr>
            <p:ph type="title"/>
          </p:nvPr>
        </p:nvSpPr>
        <p:spPr>
          <a:xfrm>
            <a:off x="673607" y="108857"/>
            <a:ext cx="10058400" cy="1173244"/>
          </a:xfrm>
        </p:spPr>
        <p:txBody>
          <a:bodyPr/>
          <a:lstStyle/>
          <a:p>
            <a:r>
              <a:rPr lang="en-US" altLang="zh-CN" b="1" dirty="0"/>
              <a:t>Upsilon production at </a:t>
            </a:r>
            <a:r>
              <a:rPr lang="en-US" altLang="zh-CN" b="1" dirty="0" err="1"/>
              <a:t>EicC</a:t>
            </a:r>
            <a:endParaRPr lang="zh-CN" altLang="en-US" b="1" dirty="0"/>
          </a:p>
        </p:txBody>
      </p:sp>
      <p:sp>
        <p:nvSpPr>
          <p:cNvPr id="4" name="灯片编号占位符 3">
            <a:extLst>
              <a:ext uri="{FF2B5EF4-FFF2-40B4-BE49-F238E27FC236}">
                <a16:creationId xmlns:a16="http://schemas.microsoft.com/office/drawing/2014/main" id="{F5752A5E-852C-459F-A9CA-90C6D5DA31D1}"/>
              </a:ext>
            </a:extLst>
          </p:cNvPr>
          <p:cNvSpPr>
            <a:spLocks noGrp="1"/>
          </p:cNvSpPr>
          <p:nvPr>
            <p:ph type="sldNum" sz="quarter" idx="12"/>
          </p:nvPr>
        </p:nvSpPr>
        <p:spPr/>
        <p:txBody>
          <a:bodyPr/>
          <a:lstStyle/>
          <a:p>
            <a:fld id="{6B6F415A-146C-4031-B7DF-DA5827ED46CC}" type="slidenum">
              <a:rPr lang="en-US" smtClean="0"/>
              <a:t>47</a:t>
            </a:fld>
            <a:endParaRPr lang="en-US"/>
          </a:p>
        </p:txBody>
      </p:sp>
      <p:graphicFrame>
        <p:nvGraphicFramePr>
          <p:cNvPr id="3" name="对象 2">
            <a:extLst>
              <a:ext uri="{FF2B5EF4-FFF2-40B4-BE49-F238E27FC236}">
                <a16:creationId xmlns:a16="http://schemas.microsoft.com/office/drawing/2014/main" id="{EA0D6C6E-2779-49CA-A23F-57713DD41FFF}"/>
              </a:ext>
            </a:extLst>
          </p:cNvPr>
          <p:cNvGraphicFramePr>
            <a:graphicFrameLocks noChangeAspect="1"/>
          </p:cNvGraphicFramePr>
          <p:nvPr>
            <p:extLst>
              <p:ext uri="{D42A27DB-BD31-4B8C-83A1-F6EECF244321}">
                <p14:modId xmlns:p14="http://schemas.microsoft.com/office/powerpoint/2010/main" val="3354433553"/>
              </p:ext>
            </p:extLst>
          </p:nvPr>
        </p:nvGraphicFramePr>
        <p:xfrm>
          <a:off x="1058091" y="979491"/>
          <a:ext cx="9501052" cy="5673463"/>
        </p:xfrm>
        <a:graphic>
          <a:graphicData uri="http://schemas.openxmlformats.org/presentationml/2006/ole">
            <mc:AlternateContent xmlns:mc="http://schemas.openxmlformats.org/markup-compatibility/2006">
              <mc:Choice xmlns:v="urn:schemas-microsoft-com:vml" Requires="v">
                <p:oleObj name="BMP 图像" r:id="rId2" imgW="11325240" imgH="6762600" progId="Paint.Picture">
                  <p:embed/>
                </p:oleObj>
              </mc:Choice>
              <mc:Fallback>
                <p:oleObj name="BMP 图像" r:id="rId2" imgW="11325240" imgH="6762600" progId="Paint.Picture">
                  <p:embed/>
                  <p:pic>
                    <p:nvPicPr>
                      <p:cNvPr id="0" name=""/>
                      <p:cNvPicPr/>
                      <p:nvPr/>
                    </p:nvPicPr>
                    <p:blipFill>
                      <a:blip r:embed="rId3"/>
                      <a:stretch>
                        <a:fillRect/>
                      </a:stretch>
                    </p:blipFill>
                    <p:spPr>
                      <a:xfrm>
                        <a:off x="1058091" y="979491"/>
                        <a:ext cx="9501052" cy="5673463"/>
                      </a:xfrm>
                      <a:prstGeom prst="rect">
                        <a:avLst/>
                      </a:prstGeom>
                    </p:spPr>
                  </p:pic>
                </p:oleObj>
              </mc:Fallback>
            </mc:AlternateContent>
          </a:graphicData>
        </a:graphic>
      </p:graphicFrame>
      <p:pic>
        <p:nvPicPr>
          <p:cNvPr id="6" name="图片 5">
            <a:extLst>
              <a:ext uri="{FF2B5EF4-FFF2-40B4-BE49-F238E27FC236}">
                <a16:creationId xmlns:a16="http://schemas.microsoft.com/office/drawing/2014/main" id="{4CFA83F4-D036-41E2-A7C7-5487416AB0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1375" y="117562"/>
            <a:ext cx="938411" cy="907324"/>
          </a:xfrm>
          <a:prstGeom prst="rect">
            <a:avLst/>
          </a:prstGeom>
        </p:spPr>
      </p:pic>
    </p:spTree>
    <p:extLst>
      <p:ext uri="{BB962C8B-B14F-4D97-AF65-F5344CB8AC3E}">
        <p14:creationId xmlns:p14="http://schemas.microsoft.com/office/powerpoint/2010/main" val="2854989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42571A-287A-454D-9792-9B309E7C774D}"/>
              </a:ext>
            </a:extLst>
          </p:cNvPr>
          <p:cNvSpPr>
            <a:spLocks noGrp="1"/>
          </p:cNvSpPr>
          <p:nvPr>
            <p:ph type="title"/>
          </p:nvPr>
        </p:nvSpPr>
        <p:spPr>
          <a:xfrm>
            <a:off x="900031" y="0"/>
            <a:ext cx="10058400" cy="1250501"/>
          </a:xfrm>
        </p:spPr>
        <p:txBody>
          <a:bodyPr/>
          <a:lstStyle/>
          <a:p>
            <a:r>
              <a:rPr lang="en-US" altLang="zh-CN" b="1" dirty="0"/>
              <a:t>Exotic states production at </a:t>
            </a:r>
            <a:r>
              <a:rPr lang="en-US" altLang="zh-CN" b="1" dirty="0" err="1"/>
              <a:t>EicC</a:t>
            </a:r>
            <a:endParaRPr lang="zh-CN" altLang="en-US" b="1" dirty="0"/>
          </a:p>
        </p:txBody>
      </p:sp>
      <p:sp>
        <p:nvSpPr>
          <p:cNvPr id="4" name="灯片编号占位符 3">
            <a:extLst>
              <a:ext uri="{FF2B5EF4-FFF2-40B4-BE49-F238E27FC236}">
                <a16:creationId xmlns:a16="http://schemas.microsoft.com/office/drawing/2014/main" id="{12C0E398-CA95-44AB-B471-E50147DEAE9A}"/>
              </a:ext>
            </a:extLst>
          </p:cNvPr>
          <p:cNvSpPr>
            <a:spLocks noGrp="1"/>
          </p:cNvSpPr>
          <p:nvPr>
            <p:ph type="sldNum" sz="quarter" idx="12"/>
          </p:nvPr>
        </p:nvSpPr>
        <p:spPr/>
        <p:txBody>
          <a:bodyPr/>
          <a:lstStyle/>
          <a:p>
            <a:fld id="{6B6F415A-146C-4031-B7DF-DA5827ED46CC}" type="slidenum">
              <a:rPr lang="en-US" smtClean="0"/>
              <a:t>48</a:t>
            </a:fld>
            <a:endParaRPr lang="en-US"/>
          </a:p>
        </p:txBody>
      </p:sp>
      <p:graphicFrame>
        <p:nvGraphicFramePr>
          <p:cNvPr id="5" name="对象 4">
            <a:extLst>
              <a:ext uri="{FF2B5EF4-FFF2-40B4-BE49-F238E27FC236}">
                <a16:creationId xmlns:a16="http://schemas.microsoft.com/office/drawing/2014/main" id="{E6B8845B-E00B-43CA-90C2-69793A427B92}"/>
              </a:ext>
            </a:extLst>
          </p:cNvPr>
          <p:cNvGraphicFramePr>
            <a:graphicFrameLocks noChangeAspect="1"/>
          </p:cNvGraphicFramePr>
          <p:nvPr>
            <p:extLst>
              <p:ext uri="{D42A27DB-BD31-4B8C-83A1-F6EECF244321}">
                <p14:modId xmlns:p14="http://schemas.microsoft.com/office/powerpoint/2010/main" val="2163583407"/>
              </p:ext>
            </p:extLst>
          </p:nvPr>
        </p:nvGraphicFramePr>
        <p:xfrm>
          <a:off x="1355542" y="1024885"/>
          <a:ext cx="8637543" cy="5701263"/>
        </p:xfrm>
        <a:graphic>
          <a:graphicData uri="http://schemas.openxmlformats.org/presentationml/2006/ole">
            <mc:AlternateContent xmlns:mc="http://schemas.openxmlformats.org/markup-compatibility/2006">
              <mc:Choice xmlns:v="urn:schemas-microsoft-com:vml" Requires="v">
                <p:oleObj name="BMP 图像" r:id="rId2" imgW="11444400" imgH="7658280" progId="Paint.Picture">
                  <p:embed/>
                </p:oleObj>
              </mc:Choice>
              <mc:Fallback>
                <p:oleObj name="BMP 图像" r:id="rId2" imgW="11444400" imgH="7658280" progId="Paint.Picture">
                  <p:embed/>
                  <p:pic>
                    <p:nvPicPr>
                      <p:cNvPr id="0" name=""/>
                      <p:cNvPicPr/>
                      <p:nvPr/>
                    </p:nvPicPr>
                    <p:blipFill>
                      <a:blip r:embed="rId3"/>
                      <a:stretch>
                        <a:fillRect/>
                      </a:stretch>
                    </p:blipFill>
                    <p:spPr>
                      <a:xfrm>
                        <a:off x="1355542" y="1024885"/>
                        <a:ext cx="8637543" cy="5701263"/>
                      </a:xfrm>
                      <a:prstGeom prst="rect">
                        <a:avLst/>
                      </a:prstGeom>
                    </p:spPr>
                  </p:pic>
                </p:oleObj>
              </mc:Fallback>
            </mc:AlternateContent>
          </a:graphicData>
        </a:graphic>
      </p:graphicFrame>
      <p:pic>
        <p:nvPicPr>
          <p:cNvPr id="6" name="图片 5">
            <a:extLst>
              <a:ext uri="{FF2B5EF4-FFF2-40B4-BE49-F238E27FC236}">
                <a16:creationId xmlns:a16="http://schemas.microsoft.com/office/drawing/2014/main" id="{B08B44F1-7556-4F17-858B-A0F6BF514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1375" y="117562"/>
            <a:ext cx="938411" cy="907324"/>
          </a:xfrm>
          <a:prstGeom prst="rect">
            <a:avLst/>
          </a:prstGeom>
        </p:spPr>
      </p:pic>
    </p:spTree>
    <p:extLst>
      <p:ext uri="{BB962C8B-B14F-4D97-AF65-F5344CB8AC3E}">
        <p14:creationId xmlns:p14="http://schemas.microsoft.com/office/powerpoint/2010/main" val="1216496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8C0B0F-BC2F-4BDE-89B3-E31CCA802242}"/>
              </a:ext>
            </a:extLst>
          </p:cNvPr>
          <p:cNvSpPr>
            <a:spLocks noGrp="1"/>
          </p:cNvSpPr>
          <p:nvPr>
            <p:ph type="title"/>
          </p:nvPr>
        </p:nvSpPr>
        <p:spPr>
          <a:xfrm>
            <a:off x="447186" y="185058"/>
            <a:ext cx="10058400" cy="1408176"/>
          </a:xfrm>
        </p:spPr>
        <p:txBody>
          <a:bodyPr/>
          <a:lstStyle/>
          <a:p>
            <a:r>
              <a:rPr lang="en-US" altLang="zh-CN" b="1" dirty="0"/>
              <a:t>Highlighted physics topics</a:t>
            </a:r>
            <a:endParaRPr lang="zh-CN" altLang="en-US" b="1" dirty="0"/>
          </a:p>
        </p:txBody>
      </p:sp>
      <p:sp>
        <p:nvSpPr>
          <p:cNvPr id="4" name="灯片编号占位符 3">
            <a:extLst>
              <a:ext uri="{FF2B5EF4-FFF2-40B4-BE49-F238E27FC236}">
                <a16:creationId xmlns:a16="http://schemas.microsoft.com/office/drawing/2014/main" id="{FCA958F7-5DA2-41EB-8208-6832F5EBB223}"/>
              </a:ext>
            </a:extLst>
          </p:cNvPr>
          <p:cNvSpPr>
            <a:spLocks noGrp="1"/>
          </p:cNvSpPr>
          <p:nvPr>
            <p:ph type="sldNum" sz="quarter" idx="12"/>
          </p:nvPr>
        </p:nvSpPr>
        <p:spPr/>
        <p:txBody>
          <a:bodyPr/>
          <a:lstStyle/>
          <a:p>
            <a:fld id="{6B6F415A-146C-4031-B7DF-DA5827ED46CC}" type="slidenum">
              <a:rPr lang="en-US" smtClean="0"/>
              <a:t>49</a:t>
            </a:fld>
            <a:endParaRPr lang="en-US"/>
          </a:p>
        </p:txBody>
      </p:sp>
      <p:sp>
        <p:nvSpPr>
          <p:cNvPr id="5" name="内容占位符 2">
            <a:extLst>
              <a:ext uri="{FF2B5EF4-FFF2-40B4-BE49-F238E27FC236}">
                <a16:creationId xmlns:a16="http://schemas.microsoft.com/office/drawing/2014/main" id="{CAA02033-8295-411F-A5F1-1E2407D2B850}"/>
              </a:ext>
            </a:extLst>
          </p:cNvPr>
          <p:cNvSpPr>
            <a:spLocks noGrp="1"/>
          </p:cNvSpPr>
          <p:nvPr/>
        </p:nvSpPr>
        <p:spPr>
          <a:xfrm>
            <a:off x="160590" y="1872025"/>
            <a:ext cx="11870819" cy="4583321"/>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Calibri" panose="020F0502020204030204" pitchFamily="34" charset="0"/>
                <a:ea typeface="+mn-ea"/>
                <a:cs typeface="Calibri" panose="020F050202020403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altLang="zh-CN" sz="2800" dirty="0">
                <a:solidFill>
                  <a:srgbClr val="C00000"/>
                </a:solidFill>
                <a:latin typeface="Adobe Devanagari" panose="02040503050201020203" pitchFamily="18" charset="0"/>
                <a:cs typeface="Adobe Devanagari" panose="02040503050201020203" pitchFamily="18" charset="0"/>
              </a:rPr>
              <a:t>Spin of the nucleon: 1D, 3D </a:t>
            </a: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 polarized electron + polarized proton/light nuclei</a:t>
            </a:r>
            <a:endParaRPr lang="en-US" altLang="zh-CN" sz="2400" dirty="0">
              <a:latin typeface="Adobe Devanagari" panose="02040503050201020203" pitchFamily="18" charset="0"/>
              <a:cs typeface="Adobe Devanagari" panose="02040503050201020203" pitchFamily="18" charset="0"/>
            </a:endParaRPr>
          </a:p>
          <a:p>
            <a:endParaRPr lang="en-US" altLang="zh-CN" sz="2800" dirty="0">
              <a:latin typeface="Adobe Devanagari" panose="02040503050201020203" pitchFamily="18" charset="0"/>
              <a:cs typeface="Adobe Devanagari" panose="02040503050201020203" pitchFamily="18" charset="0"/>
            </a:endParaRPr>
          </a:p>
          <a:p>
            <a:r>
              <a:rPr lang="en-US" altLang="zh-CN" sz="2800" dirty="0">
                <a:solidFill>
                  <a:srgbClr val="C00000"/>
                </a:solidFill>
                <a:latin typeface="Adobe Devanagari" panose="02040503050201020203" pitchFamily="18" charset="0"/>
                <a:cs typeface="Adobe Devanagari" panose="02040503050201020203" pitchFamily="18" charset="0"/>
              </a:rPr>
              <a:t>Partonic structure of nuclei and the </a:t>
            </a:r>
            <a:r>
              <a:rPr lang="en-US" altLang="zh-CN" sz="2800" dirty="0" err="1">
                <a:solidFill>
                  <a:srgbClr val="C00000"/>
                </a:solidFill>
                <a:latin typeface="Adobe Devanagari" panose="02040503050201020203" pitchFamily="18" charset="0"/>
                <a:cs typeface="Adobe Devanagari" panose="02040503050201020203" pitchFamily="18" charset="0"/>
              </a:rPr>
              <a:t>parton</a:t>
            </a:r>
            <a:r>
              <a:rPr lang="en-US" altLang="zh-CN" sz="2800" dirty="0">
                <a:solidFill>
                  <a:srgbClr val="C00000"/>
                </a:solidFill>
                <a:latin typeface="Adobe Devanagari" panose="02040503050201020203" pitchFamily="18" charset="0"/>
                <a:cs typeface="Adobe Devanagari" panose="02040503050201020203" pitchFamily="18" charset="0"/>
              </a:rPr>
              <a:t> interaction with the nuclear environment  </a:t>
            </a:r>
            <a:endPar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endParaRPr>
          </a:p>
          <a:p>
            <a:pPr lvl="1">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unpolarized electron + unpolarized various nuclei</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Exotic states with c/cbar, b/</a:t>
            </a:r>
            <a:r>
              <a:rPr lang="en-US" altLang="zh-CN" sz="2800" dirty="0" err="1">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bbar</a:t>
            </a:r>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 (BESIII community in China)</a:t>
            </a:r>
          </a:p>
          <a:p>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Mass of the nucleon</a:t>
            </a:r>
            <a:endParaRPr lang="zh-CN" altLang="en-US" dirty="0">
              <a:latin typeface="Adobe Devanagari" panose="02040503050201020203" pitchFamily="18" charset="0"/>
              <a:cs typeface="Adobe Devanagari" panose="02040503050201020203" pitchFamily="18" charset="0"/>
            </a:endParaRPr>
          </a:p>
        </p:txBody>
      </p:sp>
      <p:pic>
        <p:nvPicPr>
          <p:cNvPr id="6" name="图片 5">
            <a:extLst>
              <a:ext uri="{FF2B5EF4-FFF2-40B4-BE49-F238E27FC236}">
                <a16:creationId xmlns:a16="http://schemas.microsoft.com/office/drawing/2014/main" id="{A7ED5366-516E-41AF-B175-AF494BE758C9}"/>
              </a:ext>
            </a:extLst>
          </p:cNvPr>
          <p:cNvPicPr>
            <a:picLocks noChangeAspect="1"/>
          </p:cNvPicPr>
          <p:nvPr/>
        </p:nvPicPr>
        <p:blipFill>
          <a:blip r:embed="rId2"/>
          <a:stretch>
            <a:fillRect/>
          </a:stretch>
        </p:blipFill>
        <p:spPr>
          <a:xfrm>
            <a:off x="7798526" y="159752"/>
            <a:ext cx="4101737" cy="3059420"/>
          </a:xfrm>
          <a:prstGeom prst="rect">
            <a:avLst/>
          </a:prstGeom>
        </p:spPr>
      </p:pic>
      <p:sp>
        <p:nvSpPr>
          <p:cNvPr id="3" name="矩形 2">
            <a:extLst>
              <a:ext uri="{FF2B5EF4-FFF2-40B4-BE49-F238E27FC236}">
                <a16:creationId xmlns:a16="http://schemas.microsoft.com/office/drawing/2014/main" id="{CCADF35B-5C7E-4537-9003-7128B92058FE}"/>
              </a:ext>
            </a:extLst>
          </p:cNvPr>
          <p:cNvSpPr/>
          <p:nvPr/>
        </p:nvSpPr>
        <p:spPr>
          <a:xfrm>
            <a:off x="41004" y="1545869"/>
            <a:ext cx="7085575" cy="145976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317A7A9-946B-45BA-BCEC-785E214E701F}"/>
              </a:ext>
            </a:extLst>
          </p:cNvPr>
          <p:cNvSpPr/>
          <p:nvPr/>
        </p:nvSpPr>
        <p:spPr>
          <a:xfrm>
            <a:off x="232592" y="3331784"/>
            <a:ext cx="11667671" cy="209310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131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45D4C0-22F2-4FBB-8642-F63B1CEC69B6}"/>
              </a:ext>
            </a:extLst>
          </p:cNvPr>
          <p:cNvSpPr>
            <a:spLocks noGrp="1"/>
          </p:cNvSpPr>
          <p:nvPr>
            <p:ph type="title"/>
          </p:nvPr>
        </p:nvSpPr>
        <p:spPr>
          <a:xfrm>
            <a:off x="829001" y="106135"/>
            <a:ext cx="10058400" cy="1314287"/>
          </a:xfrm>
        </p:spPr>
        <p:txBody>
          <a:bodyPr/>
          <a:lstStyle/>
          <a:p>
            <a:r>
              <a:rPr lang="en-US" altLang="zh-CN" b="1" dirty="0" err="1"/>
              <a:t>EicC</a:t>
            </a:r>
            <a:r>
              <a:rPr lang="en-US" altLang="zh-CN" b="1" dirty="0"/>
              <a:t> Accelerator complex layout</a:t>
            </a:r>
            <a:endParaRPr lang="zh-CN" altLang="en-US" b="1" dirty="0"/>
          </a:p>
        </p:txBody>
      </p:sp>
      <p:sp>
        <p:nvSpPr>
          <p:cNvPr id="4" name="灯片编号占位符 3">
            <a:extLst>
              <a:ext uri="{FF2B5EF4-FFF2-40B4-BE49-F238E27FC236}">
                <a16:creationId xmlns:a16="http://schemas.microsoft.com/office/drawing/2014/main" id="{3987AA31-D810-4AE6-B7C5-ACDFBD54613D}"/>
              </a:ext>
            </a:extLst>
          </p:cNvPr>
          <p:cNvSpPr>
            <a:spLocks noGrp="1"/>
          </p:cNvSpPr>
          <p:nvPr>
            <p:ph type="sldNum" sz="quarter" idx="12"/>
          </p:nvPr>
        </p:nvSpPr>
        <p:spPr/>
        <p:txBody>
          <a:bodyPr/>
          <a:lstStyle/>
          <a:p>
            <a:fld id="{6B6F415A-146C-4031-B7DF-DA5827ED46CC}" type="slidenum">
              <a:rPr lang="en-US" smtClean="0"/>
              <a:t>5</a:t>
            </a:fld>
            <a:endParaRPr lang="en-US"/>
          </a:p>
        </p:txBody>
      </p:sp>
      <p:pic>
        <p:nvPicPr>
          <p:cNvPr id="10" name="图片 9">
            <a:extLst>
              <a:ext uri="{FF2B5EF4-FFF2-40B4-BE49-F238E27FC236}">
                <a16:creationId xmlns:a16="http://schemas.microsoft.com/office/drawing/2014/main" id="{0E842EA4-E3D9-49C7-8493-9B23CBCA140D}"/>
              </a:ext>
            </a:extLst>
          </p:cNvPr>
          <p:cNvPicPr>
            <a:picLocks noChangeAspect="1"/>
          </p:cNvPicPr>
          <p:nvPr/>
        </p:nvPicPr>
        <p:blipFill>
          <a:blip r:embed="rId2"/>
          <a:stretch>
            <a:fillRect/>
          </a:stretch>
        </p:blipFill>
        <p:spPr>
          <a:xfrm>
            <a:off x="3023827" y="1551435"/>
            <a:ext cx="8542348" cy="4463327"/>
          </a:xfrm>
          <a:prstGeom prst="rect">
            <a:avLst/>
          </a:prstGeo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2D7C0BAE-13CF-4B8B-B8DC-40D061AEF889}"/>
                  </a:ext>
                </a:extLst>
              </p:cNvPr>
              <p:cNvSpPr txBox="1"/>
              <p:nvPr/>
            </p:nvSpPr>
            <p:spPr>
              <a:xfrm>
                <a:off x="402393" y="1467013"/>
                <a:ext cx="5025902" cy="2704202"/>
              </a:xfrm>
              <a:prstGeom prst="rect">
                <a:avLst/>
              </a:prstGeom>
              <a:noFill/>
            </p:spPr>
            <p:txBody>
              <a:bodyPr wrap="square" rtlCol="0">
                <a:spAutoFit/>
              </a:bodyPr>
              <a:lstStyle/>
              <a:p>
                <a:pPr marL="342900" indent="-342900" algn="just">
                  <a:lnSpc>
                    <a:spcPct val="150000"/>
                  </a:lnSpc>
                  <a:spcBef>
                    <a:spcPts val="600"/>
                  </a:spcBef>
                  <a:buFont typeface="Wingdings" panose="05000000000000000000" pitchFamily="2" charset="2"/>
                  <a:buChar char="Ø"/>
                  <a:defRPr/>
                </a:pPr>
                <a:r>
                  <a:rPr lang="en-US" altLang="zh-CN" sz="2000" b="1" dirty="0">
                    <a:solidFill>
                      <a:srgbClr val="000066"/>
                    </a:solidFill>
                    <a:ea typeface="黑体" panose="02010609060101010101" pitchFamily="49" charset="-122"/>
                    <a:cs typeface="Times New Roman" panose="02020603050405020304" pitchFamily="18" charset="0"/>
                  </a:rPr>
                  <a:t>20 GeV p </a:t>
                </a:r>
                <a:r>
                  <a:rPr lang="en-US" altLang="zh-CN" sz="2000" b="1" dirty="0">
                    <a:solidFill>
                      <a:prstClr val="black"/>
                    </a:solidFill>
                    <a:ea typeface="黑体" panose="02010609060101010101" pitchFamily="49" charset="-122"/>
                    <a:cs typeface="Times New Roman" panose="02020603050405020304" pitchFamily="18" charset="0"/>
                  </a:rPr>
                  <a:t>+</a:t>
                </a:r>
                <a:r>
                  <a:rPr lang="en-US" altLang="zh-CN" sz="2000" b="1" dirty="0">
                    <a:solidFill>
                      <a:srgbClr val="FF0000"/>
                    </a:solidFill>
                    <a:ea typeface="黑体" panose="02010609060101010101" pitchFamily="49" charset="-122"/>
                    <a:cs typeface="Times New Roman" panose="02020603050405020304" pitchFamily="18" charset="0"/>
                  </a:rPr>
                  <a:t> </a:t>
                </a:r>
                <a:r>
                  <a:rPr lang="en-US" altLang="zh-CN" sz="2000" b="1" dirty="0">
                    <a:solidFill>
                      <a:srgbClr val="00B050"/>
                    </a:solidFill>
                    <a:ea typeface="黑体" panose="02010609060101010101" pitchFamily="49" charset="-122"/>
                    <a:cs typeface="Times New Roman" panose="02020603050405020304" pitchFamily="18" charset="0"/>
                  </a:rPr>
                  <a:t>3.5 GeV e</a:t>
                </a:r>
              </a:p>
              <a:p>
                <a:pPr marL="342900" indent="-342900" algn="just">
                  <a:lnSpc>
                    <a:spcPct val="150000"/>
                  </a:lnSpc>
                  <a:spcBef>
                    <a:spcPts val="600"/>
                  </a:spcBef>
                  <a:buFont typeface="Wingdings" panose="05000000000000000000" pitchFamily="2" charset="2"/>
                  <a:buChar char="Ø"/>
                  <a:defRPr/>
                </a:pPr>
                <a14:m>
                  <m:oMath xmlns:m="http://schemas.openxmlformats.org/officeDocument/2006/math">
                    <m:rad>
                      <m:radPr>
                        <m:degHide m:val="on"/>
                        <m:ctrlPr>
                          <a:rPr lang="zh-CN" altLang="en-US" sz="2000" b="1" i="1">
                            <a:solidFill>
                              <a:srgbClr val="7030A0"/>
                            </a:solidFill>
                            <a:latin typeface="Cambria Math" panose="02040503050406030204" pitchFamily="18" charset="0"/>
                          </a:rPr>
                        </m:ctrlPr>
                      </m:radPr>
                      <m:deg/>
                      <m:e>
                        <m:r>
                          <a:rPr lang="en-US" altLang="zh-CN" sz="2000" b="1" i="1">
                            <a:solidFill>
                              <a:srgbClr val="7030A0"/>
                            </a:solidFill>
                            <a:latin typeface="Cambria Math" panose="02040503050406030204" pitchFamily="18" charset="0"/>
                          </a:rPr>
                          <m:t>𝑺</m:t>
                        </m:r>
                      </m:e>
                    </m:rad>
                    <m:r>
                      <a:rPr lang="en-US" altLang="zh-CN" sz="2000" b="1" i="1" smtClean="0">
                        <a:solidFill>
                          <a:srgbClr val="7030A0"/>
                        </a:solidFill>
                        <a:latin typeface="Cambria Math" panose="02040503050406030204" pitchFamily="18" charset="0"/>
                      </a:rPr>
                      <m:t>: </m:t>
                    </m:r>
                  </m:oMath>
                </a14:m>
                <a:r>
                  <a:rPr lang="en-US" altLang="zh-CN" sz="2000" b="1" dirty="0">
                    <a:solidFill>
                      <a:srgbClr val="7030A0"/>
                    </a:solidFill>
                    <a:ea typeface="黑体" panose="02010609060101010101" pitchFamily="49" charset="-122"/>
                    <a:cs typeface="Times New Roman" panose="02020603050405020304" pitchFamily="18" charset="0"/>
                  </a:rPr>
                  <a:t>16.7GeV</a:t>
                </a:r>
                <a:endParaRPr lang="en-US" altLang="zh-CN" sz="2000" b="1" dirty="0">
                  <a:solidFill>
                    <a:prstClr val="black"/>
                  </a:solidFill>
                  <a:ea typeface="黑体" panose="02010609060101010101" pitchFamily="49" charset="-122"/>
                  <a:cs typeface="Times New Roman" panose="02020603050405020304" pitchFamily="18" charset="0"/>
                </a:endParaRPr>
              </a:p>
              <a:p>
                <a:pPr marL="342900" indent="-342900" algn="just">
                  <a:lnSpc>
                    <a:spcPct val="150000"/>
                  </a:lnSpc>
                  <a:spcBef>
                    <a:spcPts val="600"/>
                  </a:spcBef>
                  <a:buFont typeface="Wingdings" panose="05000000000000000000" pitchFamily="2" charset="2"/>
                  <a:buChar char="Ø"/>
                  <a:defRPr/>
                </a:pPr>
                <a:r>
                  <a:rPr lang="en-US" altLang="zh-CN" sz="2000" b="1" dirty="0">
                    <a:solidFill>
                      <a:prstClr val="black"/>
                    </a:solidFill>
                    <a:ea typeface="黑体" panose="02010609060101010101" pitchFamily="49" charset="-122"/>
                    <a:cs typeface="Times New Roman" panose="02020603050405020304" pitchFamily="18" charset="0"/>
                  </a:rPr>
                  <a:t>High Lumi.</a:t>
                </a:r>
                <a:r>
                  <a:rPr lang="zh-CN" altLang="en-US" sz="2000" b="1" dirty="0">
                    <a:solidFill>
                      <a:prstClr val="black"/>
                    </a:solidFill>
                    <a:ea typeface="黑体" panose="02010609060101010101" pitchFamily="49" charset="-122"/>
                    <a:cs typeface="Times New Roman" panose="02020603050405020304" pitchFamily="18" charset="0"/>
                  </a:rPr>
                  <a:t>：</a:t>
                </a:r>
                <a:r>
                  <a:rPr lang="en-US" altLang="zh-CN" sz="2000" b="1" dirty="0">
                    <a:solidFill>
                      <a:prstClr val="black"/>
                    </a:solidFill>
                    <a:ea typeface="黑体" panose="02010609060101010101" pitchFamily="49" charset="-122"/>
                    <a:cs typeface="Times New Roman" panose="02020603050405020304" pitchFamily="18" charset="0"/>
                  </a:rPr>
                  <a:t> </a:t>
                </a:r>
              </a:p>
              <a:p>
                <a:pPr algn="just">
                  <a:lnSpc>
                    <a:spcPct val="150000"/>
                  </a:lnSpc>
                  <a:spcBef>
                    <a:spcPts val="600"/>
                  </a:spcBef>
                  <a:defRPr/>
                </a:pPr>
                <a:r>
                  <a:rPr lang="en-US" altLang="zh-CN" sz="2000" b="1" kern="0" dirty="0">
                    <a:solidFill>
                      <a:prstClr val="black"/>
                    </a:solidFill>
                    <a:ea typeface="黑体" panose="02010609060101010101" pitchFamily="49" charset="-122"/>
                    <a:cs typeface="Times New Roman" panose="02020603050405020304" pitchFamily="18" charset="0"/>
                    <a:sym typeface="Wingdings" pitchFamily="2" charset="2"/>
                  </a:rPr>
                  <a:t>       </a:t>
                </a:r>
                <a:r>
                  <a:rPr lang="en-US" altLang="zh-CN" sz="2000" b="1" kern="0" dirty="0">
                    <a:solidFill>
                      <a:srgbClr val="C00000"/>
                    </a:solidFill>
                    <a:ea typeface="黑体" panose="02010609060101010101" pitchFamily="49" charset="-122"/>
                    <a:cs typeface="Times New Roman" panose="02020603050405020304" pitchFamily="18" charset="0"/>
                    <a:sym typeface="Wingdings" pitchFamily="2" charset="2"/>
                  </a:rPr>
                  <a:t>2-4 x10</a:t>
                </a:r>
                <a:r>
                  <a:rPr lang="en-US" altLang="zh-CN" sz="2000" b="1" kern="0" baseline="30000" dirty="0">
                    <a:solidFill>
                      <a:srgbClr val="C00000"/>
                    </a:solidFill>
                    <a:ea typeface="黑体" panose="02010609060101010101" pitchFamily="49" charset="-122"/>
                    <a:cs typeface="Times New Roman" panose="02020603050405020304" pitchFamily="18" charset="0"/>
                    <a:sym typeface="Wingdings" pitchFamily="2" charset="2"/>
                  </a:rPr>
                  <a:t>33</a:t>
                </a:r>
                <a:r>
                  <a:rPr lang="en-US" altLang="zh-CN" sz="2000" b="1" kern="0" dirty="0">
                    <a:solidFill>
                      <a:srgbClr val="C00000"/>
                    </a:solidFill>
                    <a:ea typeface="黑体" panose="02010609060101010101" pitchFamily="49" charset="-122"/>
                    <a:cs typeface="Times New Roman" panose="02020603050405020304" pitchFamily="18" charset="0"/>
                    <a:sym typeface="Wingdings" pitchFamily="2" charset="2"/>
                  </a:rPr>
                  <a:t> cm</a:t>
                </a:r>
                <a:r>
                  <a:rPr lang="en-US" altLang="zh-CN" sz="2000" b="1" kern="0" baseline="30000" dirty="0">
                    <a:solidFill>
                      <a:srgbClr val="C00000"/>
                    </a:solidFill>
                    <a:ea typeface="黑体" panose="02010609060101010101" pitchFamily="49" charset="-122"/>
                    <a:cs typeface="Times New Roman" panose="02020603050405020304" pitchFamily="18" charset="0"/>
                    <a:sym typeface="Wingdings" pitchFamily="2" charset="2"/>
                  </a:rPr>
                  <a:t>-2</a:t>
                </a:r>
                <a:r>
                  <a:rPr lang="en-US" altLang="zh-CN" sz="2000" b="1" kern="0" dirty="0">
                    <a:solidFill>
                      <a:srgbClr val="C00000"/>
                    </a:solidFill>
                    <a:ea typeface="黑体" panose="02010609060101010101" pitchFamily="49" charset="-122"/>
                    <a:cs typeface="Times New Roman" panose="02020603050405020304" pitchFamily="18" charset="0"/>
                    <a:sym typeface="Wingdings" pitchFamily="2" charset="2"/>
                  </a:rPr>
                  <a:t>s</a:t>
                </a:r>
                <a:r>
                  <a:rPr lang="en-US" altLang="zh-CN" sz="2000" b="1" kern="0" baseline="30000" dirty="0">
                    <a:solidFill>
                      <a:srgbClr val="C00000"/>
                    </a:solidFill>
                    <a:ea typeface="黑体" panose="02010609060101010101" pitchFamily="49" charset="-122"/>
                    <a:cs typeface="Times New Roman" panose="02020603050405020304" pitchFamily="18" charset="0"/>
                    <a:sym typeface="Wingdings" pitchFamily="2" charset="2"/>
                  </a:rPr>
                  <a:t>-1</a:t>
                </a:r>
              </a:p>
              <a:p>
                <a:pPr marL="342900" indent="-342900" algn="just">
                  <a:lnSpc>
                    <a:spcPct val="150000"/>
                  </a:lnSpc>
                  <a:spcBef>
                    <a:spcPts val="600"/>
                  </a:spcBef>
                  <a:buFont typeface="Wingdings" panose="05000000000000000000" pitchFamily="2" charset="2"/>
                  <a:buChar char="Ø"/>
                  <a:defRPr/>
                </a:pPr>
                <a:r>
                  <a:rPr lang="en-US" altLang="zh-CN" sz="2000" b="1" kern="0" dirty="0">
                    <a:ea typeface="黑体" panose="02010609060101010101" pitchFamily="49" charset="-122"/>
                    <a:cs typeface="Times New Roman" panose="02020603050405020304" pitchFamily="18" charset="0"/>
                    <a:sym typeface="Wingdings" pitchFamily="2" charset="2"/>
                  </a:rPr>
                  <a:t>Polarized beams</a:t>
                </a:r>
                <a:endParaRPr lang="en-US" altLang="zh-CN" sz="2000" b="1" dirty="0">
                  <a:ea typeface="黑体" panose="02010609060101010101" pitchFamily="49" charset="-122"/>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2D7C0BAE-13CF-4B8B-B8DC-40D061AEF889}"/>
                  </a:ext>
                </a:extLst>
              </p:cNvPr>
              <p:cNvSpPr txBox="1">
                <a:spLocks noRot="1" noChangeAspect="1" noMove="1" noResize="1" noEditPoints="1" noAdjustHandles="1" noChangeArrowheads="1" noChangeShapeType="1" noTextEdit="1"/>
              </p:cNvSpPr>
              <p:nvPr/>
            </p:nvSpPr>
            <p:spPr>
              <a:xfrm>
                <a:off x="402393" y="1467013"/>
                <a:ext cx="5025902" cy="2704202"/>
              </a:xfrm>
              <a:prstGeom prst="rect">
                <a:avLst/>
              </a:prstGeom>
              <a:blipFill>
                <a:blip r:embed="rId3"/>
                <a:stretch>
                  <a:fillRect l="-1092" b="-29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77096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16E349-1354-4FF2-996E-32F0E58608E7}"/>
              </a:ext>
            </a:extLst>
          </p:cNvPr>
          <p:cNvSpPr>
            <a:spLocks noGrp="1"/>
          </p:cNvSpPr>
          <p:nvPr>
            <p:ph type="title"/>
          </p:nvPr>
        </p:nvSpPr>
        <p:spPr>
          <a:xfrm>
            <a:off x="686671" y="130456"/>
            <a:ext cx="10058400" cy="966216"/>
          </a:xfrm>
        </p:spPr>
        <p:txBody>
          <a:bodyPr/>
          <a:lstStyle/>
          <a:p>
            <a:r>
              <a:rPr lang="en-US" altLang="zh-CN" b="1" dirty="0"/>
              <a:t>Proton mass study</a:t>
            </a:r>
            <a:endParaRPr lang="zh-CN" altLang="en-US" b="1" dirty="0"/>
          </a:p>
        </p:txBody>
      </p:sp>
      <p:sp>
        <p:nvSpPr>
          <p:cNvPr id="4" name="灯片编号占位符 3">
            <a:extLst>
              <a:ext uri="{FF2B5EF4-FFF2-40B4-BE49-F238E27FC236}">
                <a16:creationId xmlns:a16="http://schemas.microsoft.com/office/drawing/2014/main" id="{4A70CBD0-E18C-4DCD-99DD-F5D60DCDDDD3}"/>
              </a:ext>
            </a:extLst>
          </p:cNvPr>
          <p:cNvSpPr>
            <a:spLocks noGrp="1"/>
          </p:cNvSpPr>
          <p:nvPr>
            <p:ph type="sldNum" sz="quarter" idx="12"/>
          </p:nvPr>
        </p:nvSpPr>
        <p:spPr/>
        <p:txBody>
          <a:bodyPr/>
          <a:lstStyle/>
          <a:p>
            <a:fld id="{6B6F415A-146C-4031-B7DF-DA5827ED46CC}" type="slidenum">
              <a:rPr lang="en-US" smtClean="0"/>
              <a:t>50</a:t>
            </a:fld>
            <a:endParaRPr lang="en-US"/>
          </a:p>
        </p:txBody>
      </p:sp>
      <p:pic>
        <p:nvPicPr>
          <p:cNvPr id="6" name="图片 5">
            <a:extLst>
              <a:ext uri="{FF2B5EF4-FFF2-40B4-BE49-F238E27FC236}">
                <a16:creationId xmlns:a16="http://schemas.microsoft.com/office/drawing/2014/main" id="{99A7D485-EB0E-44F8-AA31-A11195761636}"/>
              </a:ext>
            </a:extLst>
          </p:cNvPr>
          <p:cNvPicPr>
            <a:picLocks noChangeAspect="1"/>
          </p:cNvPicPr>
          <p:nvPr/>
        </p:nvPicPr>
        <p:blipFill>
          <a:blip r:embed="rId2"/>
          <a:stretch>
            <a:fillRect/>
          </a:stretch>
        </p:blipFill>
        <p:spPr>
          <a:xfrm>
            <a:off x="4851075" y="1596890"/>
            <a:ext cx="6997807" cy="4746171"/>
          </a:xfrm>
          <a:prstGeom prst="rect">
            <a:avLst/>
          </a:prstGeom>
        </p:spPr>
      </p:pic>
      <p:pic>
        <p:nvPicPr>
          <p:cNvPr id="8" name="图片 7">
            <a:extLst>
              <a:ext uri="{FF2B5EF4-FFF2-40B4-BE49-F238E27FC236}">
                <a16:creationId xmlns:a16="http://schemas.microsoft.com/office/drawing/2014/main" id="{A761896F-E467-488F-B023-B0DED19F96C4}"/>
              </a:ext>
            </a:extLst>
          </p:cNvPr>
          <p:cNvPicPr>
            <a:picLocks noChangeAspect="1"/>
          </p:cNvPicPr>
          <p:nvPr/>
        </p:nvPicPr>
        <p:blipFill>
          <a:blip r:embed="rId3"/>
          <a:stretch>
            <a:fillRect/>
          </a:stretch>
        </p:blipFill>
        <p:spPr>
          <a:xfrm>
            <a:off x="445008" y="1121664"/>
            <a:ext cx="3980688" cy="5373021"/>
          </a:xfrm>
          <a:prstGeom prst="rect">
            <a:avLst/>
          </a:prstGeom>
        </p:spPr>
      </p:pic>
      <p:sp>
        <p:nvSpPr>
          <p:cNvPr id="9" name="箭头: 下 8">
            <a:extLst>
              <a:ext uri="{FF2B5EF4-FFF2-40B4-BE49-F238E27FC236}">
                <a16:creationId xmlns:a16="http://schemas.microsoft.com/office/drawing/2014/main" id="{403B939A-C4CF-44F3-8DA5-C6E0E7690E9C}"/>
              </a:ext>
            </a:extLst>
          </p:cNvPr>
          <p:cNvSpPr/>
          <p:nvPr/>
        </p:nvSpPr>
        <p:spPr>
          <a:xfrm>
            <a:off x="6300598" y="5504375"/>
            <a:ext cx="460213" cy="80498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11304A23-DDA3-4308-A445-AC7A50BD38AA}"/>
              </a:ext>
            </a:extLst>
          </p:cNvPr>
          <p:cNvSpPr txBox="1"/>
          <p:nvPr/>
        </p:nvSpPr>
        <p:spPr>
          <a:xfrm>
            <a:off x="5487069" y="6272784"/>
            <a:ext cx="1818703" cy="369332"/>
          </a:xfrm>
          <a:prstGeom prst="rect">
            <a:avLst/>
          </a:prstGeom>
          <a:noFill/>
        </p:spPr>
        <p:txBody>
          <a:bodyPr wrap="none" rtlCol="0">
            <a:spAutoFit/>
          </a:bodyPr>
          <a:lstStyle/>
          <a:p>
            <a:r>
              <a:rPr lang="en-US" altLang="zh-CN" b="1" dirty="0" err="1">
                <a:solidFill>
                  <a:srgbClr val="FF0000"/>
                </a:solidFill>
              </a:rPr>
              <a:t>EicC</a:t>
            </a:r>
            <a:r>
              <a:rPr lang="en-US" altLang="zh-CN" b="1" dirty="0">
                <a:solidFill>
                  <a:srgbClr val="FF0000"/>
                </a:solidFill>
              </a:rPr>
              <a:t> coverage</a:t>
            </a:r>
            <a:endParaRPr lang="zh-CN" altLang="en-US" b="1" dirty="0">
              <a:solidFill>
                <a:srgbClr val="FF0000"/>
              </a:solidFill>
            </a:endParaRPr>
          </a:p>
        </p:txBody>
      </p:sp>
      <p:pic>
        <p:nvPicPr>
          <p:cNvPr id="12" name="图片 11">
            <a:extLst>
              <a:ext uri="{FF2B5EF4-FFF2-40B4-BE49-F238E27FC236}">
                <a16:creationId xmlns:a16="http://schemas.microsoft.com/office/drawing/2014/main" id="{61226565-8265-4D2E-8E18-FE1B1A265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2354" y="56582"/>
            <a:ext cx="2727843" cy="1515316"/>
          </a:xfrm>
          <a:prstGeom prst="rect">
            <a:avLst/>
          </a:prstGeom>
        </p:spPr>
      </p:pic>
      <p:sp>
        <p:nvSpPr>
          <p:cNvPr id="13" name="文本框 12">
            <a:extLst>
              <a:ext uri="{FF2B5EF4-FFF2-40B4-BE49-F238E27FC236}">
                <a16:creationId xmlns:a16="http://schemas.microsoft.com/office/drawing/2014/main" id="{E39164EA-C776-495B-B6FB-BE9F1186646F}"/>
              </a:ext>
            </a:extLst>
          </p:cNvPr>
          <p:cNvSpPr txBox="1"/>
          <p:nvPr/>
        </p:nvSpPr>
        <p:spPr>
          <a:xfrm>
            <a:off x="9663466" y="377285"/>
            <a:ext cx="2287742" cy="923330"/>
          </a:xfrm>
          <a:prstGeom prst="rect">
            <a:avLst/>
          </a:prstGeom>
          <a:noFill/>
        </p:spPr>
        <p:txBody>
          <a:bodyPr wrap="square" rtlCol="0">
            <a:spAutoFit/>
          </a:bodyPr>
          <a:lstStyle/>
          <a:p>
            <a:r>
              <a:rPr lang="en-US" altLang="zh-CN" b="1" dirty="0">
                <a:solidFill>
                  <a:srgbClr val="C00000"/>
                </a:solidFill>
              </a:rPr>
              <a:t>Lattice QCD calculation by Yang et al, 2018</a:t>
            </a:r>
            <a:endParaRPr lang="zh-CN" altLang="en-US" b="1" dirty="0">
              <a:solidFill>
                <a:srgbClr val="C00000"/>
              </a:solidFill>
            </a:endParaRPr>
          </a:p>
        </p:txBody>
      </p:sp>
      <p:sp>
        <p:nvSpPr>
          <p:cNvPr id="3" name="矩形: 圆角 2">
            <a:extLst>
              <a:ext uri="{FF2B5EF4-FFF2-40B4-BE49-F238E27FC236}">
                <a16:creationId xmlns:a16="http://schemas.microsoft.com/office/drawing/2014/main" id="{1DC9A1D2-560F-45B7-83AA-EF6592A6000D}"/>
              </a:ext>
            </a:extLst>
          </p:cNvPr>
          <p:cNvSpPr/>
          <p:nvPr/>
        </p:nvSpPr>
        <p:spPr>
          <a:xfrm>
            <a:off x="506186" y="4620986"/>
            <a:ext cx="3845378" cy="665389"/>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6DAA2834-11C6-4ACA-B7C7-226032AEEF77}"/>
              </a:ext>
            </a:extLst>
          </p:cNvPr>
          <p:cNvSpPr txBox="1"/>
          <p:nvPr/>
        </p:nvSpPr>
        <p:spPr>
          <a:xfrm rot="1273729">
            <a:off x="4358165" y="4251163"/>
            <a:ext cx="761747" cy="1323439"/>
          </a:xfrm>
          <a:prstGeom prst="rect">
            <a:avLst/>
          </a:prstGeom>
          <a:noFill/>
        </p:spPr>
        <p:txBody>
          <a:bodyPr wrap="none" rtlCol="0">
            <a:spAutoFit/>
          </a:bodyPr>
          <a:lstStyle/>
          <a:p>
            <a:r>
              <a:rPr lang="en-US" altLang="zh-CN" sz="8000" b="1" dirty="0">
                <a:solidFill>
                  <a:srgbClr val="C00000"/>
                </a:solidFill>
              </a:rPr>
              <a:t>?</a:t>
            </a:r>
            <a:endParaRPr lang="zh-CN" altLang="en-US" sz="8000" b="1" dirty="0">
              <a:solidFill>
                <a:srgbClr val="C00000"/>
              </a:solidFill>
            </a:endParaRPr>
          </a:p>
        </p:txBody>
      </p:sp>
    </p:spTree>
    <p:extLst>
      <p:ext uri="{BB962C8B-B14F-4D97-AF65-F5344CB8AC3E}">
        <p14:creationId xmlns:p14="http://schemas.microsoft.com/office/powerpoint/2010/main" val="1906864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8EC6F39-B1EC-97F8-EA1A-5E63D5028B8E}"/>
              </a:ext>
            </a:extLst>
          </p:cNvPr>
          <p:cNvSpPr>
            <a:spLocks noGrp="1"/>
          </p:cNvSpPr>
          <p:nvPr>
            <p:ph type="sldNum" sz="quarter" idx="12"/>
          </p:nvPr>
        </p:nvSpPr>
        <p:spPr/>
        <p:txBody>
          <a:bodyPr/>
          <a:lstStyle/>
          <a:p>
            <a:fld id="{6B6F415A-146C-4031-B7DF-DA5827ED46CC}" type="slidenum">
              <a:rPr lang="en-US" smtClean="0"/>
              <a:t>51</a:t>
            </a:fld>
            <a:endParaRPr lang="en-US"/>
          </a:p>
        </p:txBody>
      </p:sp>
      <p:pic>
        <p:nvPicPr>
          <p:cNvPr id="14" name="图片 13">
            <a:extLst>
              <a:ext uri="{FF2B5EF4-FFF2-40B4-BE49-F238E27FC236}">
                <a16:creationId xmlns:a16="http://schemas.microsoft.com/office/drawing/2014/main" id="{7E47C470-9AD4-E3C0-1EC4-68029D8247E4}"/>
              </a:ext>
            </a:extLst>
          </p:cNvPr>
          <p:cNvPicPr>
            <a:picLocks noChangeAspect="1"/>
          </p:cNvPicPr>
          <p:nvPr/>
        </p:nvPicPr>
        <p:blipFill rotWithShape="1">
          <a:blip r:embed="rId2"/>
          <a:srcRect b="35433"/>
          <a:stretch/>
        </p:blipFill>
        <p:spPr>
          <a:xfrm>
            <a:off x="378244" y="1726321"/>
            <a:ext cx="4415812" cy="3848427"/>
          </a:xfrm>
          <a:prstGeom prst="rect">
            <a:avLst/>
          </a:prstGeom>
        </p:spPr>
      </p:pic>
      <p:graphicFrame>
        <p:nvGraphicFramePr>
          <p:cNvPr id="8" name="对象 7">
            <a:extLst>
              <a:ext uri="{FF2B5EF4-FFF2-40B4-BE49-F238E27FC236}">
                <a16:creationId xmlns:a16="http://schemas.microsoft.com/office/drawing/2014/main" id="{84A98D6E-580E-D3AC-3837-A6B9454936A4}"/>
              </a:ext>
            </a:extLst>
          </p:cNvPr>
          <p:cNvGraphicFramePr>
            <a:graphicFrameLocks noChangeAspect="1"/>
          </p:cNvGraphicFramePr>
          <p:nvPr/>
        </p:nvGraphicFramePr>
        <p:xfrm>
          <a:off x="5011275" y="1381078"/>
          <a:ext cx="6357460" cy="2959923"/>
        </p:xfrm>
        <a:graphic>
          <a:graphicData uri="http://schemas.openxmlformats.org/presentationml/2006/ole">
            <mc:AlternateContent xmlns:mc="http://schemas.openxmlformats.org/markup-compatibility/2006">
              <mc:Choice xmlns:v="urn:schemas-microsoft-com:vml" Requires="v">
                <p:oleObj name="BMP 图像" r:id="rId3" imgW="8786880" imgH="4091040" progId="Paint.Picture">
                  <p:embed/>
                </p:oleObj>
              </mc:Choice>
              <mc:Fallback>
                <p:oleObj name="BMP 图像" r:id="rId3" imgW="8786880" imgH="4091040" progId="Paint.Picture">
                  <p:embed/>
                  <p:pic>
                    <p:nvPicPr>
                      <p:cNvPr id="8" name="对象 7">
                        <a:extLst>
                          <a:ext uri="{FF2B5EF4-FFF2-40B4-BE49-F238E27FC236}">
                            <a16:creationId xmlns:a16="http://schemas.microsoft.com/office/drawing/2014/main" id="{84A98D6E-580E-D3AC-3837-A6B9454936A4}"/>
                          </a:ext>
                        </a:extLst>
                      </p:cNvPr>
                      <p:cNvPicPr/>
                      <p:nvPr/>
                    </p:nvPicPr>
                    <p:blipFill>
                      <a:blip r:embed="rId4"/>
                      <a:stretch>
                        <a:fillRect/>
                      </a:stretch>
                    </p:blipFill>
                    <p:spPr>
                      <a:xfrm>
                        <a:off x="5011275" y="1381078"/>
                        <a:ext cx="6357460" cy="2959923"/>
                      </a:xfrm>
                      <a:prstGeom prst="rect">
                        <a:avLst/>
                      </a:prstGeom>
                    </p:spPr>
                  </p:pic>
                </p:oleObj>
              </mc:Fallback>
            </mc:AlternateContent>
          </a:graphicData>
        </a:graphic>
      </p:graphicFrame>
      <p:sp>
        <p:nvSpPr>
          <p:cNvPr id="10" name="任意多边形: 形状 9">
            <a:extLst>
              <a:ext uri="{FF2B5EF4-FFF2-40B4-BE49-F238E27FC236}">
                <a16:creationId xmlns:a16="http://schemas.microsoft.com/office/drawing/2014/main" id="{BF3684AB-A05E-A846-71E8-609631452D13}"/>
              </a:ext>
            </a:extLst>
          </p:cNvPr>
          <p:cNvSpPr/>
          <p:nvPr/>
        </p:nvSpPr>
        <p:spPr>
          <a:xfrm>
            <a:off x="3445565" y="4134678"/>
            <a:ext cx="6665844" cy="1104810"/>
          </a:xfrm>
          <a:custGeom>
            <a:avLst/>
            <a:gdLst>
              <a:gd name="connsiteX0" fmla="*/ 0 w 6816794"/>
              <a:gd name="connsiteY0" fmla="*/ 0 h 1393514"/>
              <a:gd name="connsiteX1" fmla="*/ 3908766 w 6816794"/>
              <a:gd name="connsiteY1" fmla="*/ 1389260 h 1393514"/>
              <a:gd name="connsiteX2" fmla="*/ 6816794 w 6816794"/>
              <a:gd name="connsiteY2" fmla="*/ 349278 h 1393514"/>
            </a:gdLst>
            <a:ahLst/>
            <a:cxnLst>
              <a:cxn ang="0">
                <a:pos x="connsiteX0" y="connsiteY0"/>
              </a:cxn>
              <a:cxn ang="0">
                <a:pos x="connsiteX1" y="connsiteY1"/>
              </a:cxn>
              <a:cxn ang="0">
                <a:pos x="connsiteX2" y="connsiteY2"/>
              </a:cxn>
            </a:cxnLst>
            <a:rect l="l" t="t" r="r" b="b"/>
            <a:pathLst>
              <a:path w="6816794" h="1393514">
                <a:moveTo>
                  <a:pt x="0" y="0"/>
                </a:moveTo>
                <a:cubicBezTo>
                  <a:pt x="1386317" y="665523"/>
                  <a:pt x="2772634" y="1331047"/>
                  <a:pt x="3908766" y="1389260"/>
                </a:cubicBezTo>
                <a:cubicBezTo>
                  <a:pt x="5044898" y="1447473"/>
                  <a:pt x="5930846" y="898375"/>
                  <a:pt x="6816794" y="349278"/>
                </a:cubicBezTo>
              </a:path>
            </a:pathLst>
          </a:custGeom>
          <a:noFill/>
          <a:ln w="79375" cap="rnd">
            <a:headEnd type="none"/>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982021D7-5231-4D6D-34A6-AE9ADF66F56E}"/>
              </a:ext>
            </a:extLst>
          </p:cNvPr>
          <p:cNvSpPr/>
          <p:nvPr/>
        </p:nvSpPr>
        <p:spPr>
          <a:xfrm>
            <a:off x="9351617" y="1908313"/>
            <a:ext cx="2462139" cy="1263374"/>
          </a:xfrm>
          <a:prstGeom prst="ellipse">
            <a:avLst/>
          </a:prstGeom>
          <a:noFill/>
          <a:ln w="412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B8F1F7F4-AE48-CC13-1390-D75E70ACB15C}"/>
              </a:ext>
            </a:extLst>
          </p:cNvPr>
          <p:cNvSpPr txBox="1"/>
          <p:nvPr/>
        </p:nvSpPr>
        <p:spPr>
          <a:xfrm>
            <a:off x="9511688" y="1261202"/>
            <a:ext cx="1912703" cy="523220"/>
          </a:xfrm>
          <a:prstGeom prst="rect">
            <a:avLst/>
          </a:prstGeom>
          <a:solidFill>
            <a:srgbClr val="FFE699"/>
          </a:solidFill>
        </p:spPr>
        <p:txBody>
          <a:bodyPr wrap="none" rtlCol="0">
            <a:spAutoFit/>
          </a:bodyPr>
          <a:lstStyle/>
          <a:p>
            <a:r>
              <a:rPr lang="en-US" altLang="zh-CN" sz="2800" dirty="0"/>
              <a:t>GPDs </a:t>
            </a:r>
            <a:r>
              <a:rPr lang="zh-CN" altLang="en-US" sz="2800" dirty="0">
                <a:latin typeface="黑体" panose="02010609060101010101" pitchFamily="49" charset="-122"/>
                <a:ea typeface="黑体" panose="02010609060101010101" pitchFamily="49" charset="-122"/>
              </a:rPr>
              <a:t>研究</a:t>
            </a:r>
          </a:p>
        </p:txBody>
      </p:sp>
      <p:sp>
        <p:nvSpPr>
          <p:cNvPr id="15" name="文本框 14">
            <a:extLst>
              <a:ext uri="{FF2B5EF4-FFF2-40B4-BE49-F238E27FC236}">
                <a16:creationId xmlns:a16="http://schemas.microsoft.com/office/drawing/2014/main" id="{A3B31838-3430-EE37-3171-DC41BF426175}"/>
              </a:ext>
            </a:extLst>
          </p:cNvPr>
          <p:cNvSpPr txBox="1"/>
          <p:nvPr/>
        </p:nvSpPr>
        <p:spPr>
          <a:xfrm>
            <a:off x="5698436" y="5303992"/>
            <a:ext cx="3310522" cy="461665"/>
          </a:xfrm>
          <a:prstGeom prst="rect">
            <a:avLst/>
          </a:prstGeom>
          <a:solidFill>
            <a:srgbClr val="FFE699"/>
          </a:solidFill>
        </p:spPr>
        <p:txBody>
          <a:bodyPr wrap="none" rtlCol="0">
            <a:spAutoFit/>
          </a:bodyPr>
          <a:lstStyle/>
          <a:p>
            <a:r>
              <a:rPr lang="en-US" altLang="zh-CN" sz="2400" dirty="0">
                <a:latin typeface="Adobe Devanagari" panose="02040503050201020203" pitchFamily="18" charset="0"/>
                <a:cs typeface="Adobe Devanagari" panose="02040503050201020203" pitchFamily="18" charset="0"/>
              </a:rPr>
              <a:t>Gravitational Form Factors</a:t>
            </a:r>
            <a:endParaRPr lang="zh-CN" altLang="en-US" sz="2400" dirty="0">
              <a:latin typeface="Adobe Devanagari" panose="02040503050201020203" pitchFamily="18" charset="0"/>
              <a:ea typeface="黑体" panose="02010609060101010101" pitchFamily="49" charset="-122"/>
              <a:cs typeface="Adobe Devanagari" panose="02040503050201020203" pitchFamily="18" charset="0"/>
            </a:endParaRPr>
          </a:p>
        </p:txBody>
      </p:sp>
      <p:sp>
        <p:nvSpPr>
          <p:cNvPr id="21" name="文本框 20">
            <a:extLst>
              <a:ext uri="{FF2B5EF4-FFF2-40B4-BE49-F238E27FC236}">
                <a16:creationId xmlns:a16="http://schemas.microsoft.com/office/drawing/2014/main" id="{0FFA9F88-398C-6285-470C-B4F8D3CA4475}"/>
              </a:ext>
            </a:extLst>
          </p:cNvPr>
          <p:cNvSpPr txBox="1"/>
          <p:nvPr/>
        </p:nvSpPr>
        <p:spPr>
          <a:xfrm>
            <a:off x="1626973" y="6143873"/>
            <a:ext cx="7827784" cy="584775"/>
          </a:xfrm>
          <a:prstGeom prst="rect">
            <a:avLst/>
          </a:prstGeom>
          <a:solidFill>
            <a:srgbClr val="FFE699"/>
          </a:solidFill>
          <a:ln>
            <a:noFill/>
          </a:ln>
        </p:spPr>
        <p:txBody>
          <a:bodyPr wrap="none" rtlCol="0">
            <a:spAutoFit/>
          </a:bodyPr>
          <a:lstStyle/>
          <a:p>
            <a:r>
              <a:rPr lang="en-US" altLang="zh-CN" sz="3200" dirty="0">
                <a:latin typeface="Adobe Devanagari" panose="02040503050201020203" pitchFamily="18" charset="0"/>
                <a:cs typeface="Adobe Devanagari" panose="02040503050201020203" pitchFamily="18" charset="0"/>
              </a:rPr>
              <a:t>Defining Ma related observables…ongoing efforts</a:t>
            </a:r>
            <a:endParaRPr lang="zh-CN" altLang="en-US" sz="3200" dirty="0">
              <a:latin typeface="Adobe Devanagari" panose="02040503050201020203" pitchFamily="18" charset="0"/>
              <a:cs typeface="Adobe Devanagari" panose="02040503050201020203" pitchFamily="18" charset="0"/>
            </a:endParaRPr>
          </a:p>
        </p:txBody>
      </p:sp>
      <p:graphicFrame>
        <p:nvGraphicFramePr>
          <p:cNvPr id="22" name="对象 21">
            <a:extLst>
              <a:ext uri="{FF2B5EF4-FFF2-40B4-BE49-F238E27FC236}">
                <a16:creationId xmlns:a16="http://schemas.microsoft.com/office/drawing/2014/main" id="{7EF569D7-C85A-CFAB-A6A8-A2391925E96A}"/>
              </a:ext>
            </a:extLst>
          </p:cNvPr>
          <p:cNvGraphicFramePr>
            <a:graphicFrameLocks noChangeAspect="1"/>
          </p:cNvGraphicFramePr>
          <p:nvPr/>
        </p:nvGraphicFramePr>
        <p:xfrm>
          <a:off x="7797838" y="180881"/>
          <a:ext cx="4296979" cy="1006014"/>
        </p:xfrm>
        <a:graphic>
          <a:graphicData uri="http://schemas.openxmlformats.org/presentationml/2006/ole">
            <mc:AlternateContent xmlns:mc="http://schemas.openxmlformats.org/markup-compatibility/2006">
              <mc:Choice xmlns:v="urn:schemas-microsoft-com:vml" Requires="v">
                <p:oleObj name="BMP 图像" r:id="rId5" imgW="6448320" imgH="1509840" progId="Paint.Picture">
                  <p:embed/>
                </p:oleObj>
              </mc:Choice>
              <mc:Fallback>
                <p:oleObj name="BMP 图像" r:id="rId5" imgW="6448320" imgH="1509840" progId="Paint.Picture">
                  <p:embed/>
                  <p:pic>
                    <p:nvPicPr>
                      <p:cNvPr id="22" name="对象 21">
                        <a:extLst>
                          <a:ext uri="{FF2B5EF4-FFF2-40B4-BE49-F238E27FC236}">
                            <a16:creationId xmlns:a16="http://schemas.microsoft.com/office/drawing/2014/main" id="{7EF569D7-C85A-CFAB-A6A8-A2391925E96A}"/>
                          </a:ext>
                        </a:extLst>
                      </p:cNvPr>
                      <p:cNvPicPr/>
                      <p:nvPr/>
                    </p:nvPicPr>
                    <p:blipFill>
                      <a:blip r:embed="rId6"/>
                      <a:stretch>
                        <a:fillRect/>
                      </a:stretch>
                    </p:blipFill>
                    <p:spPr>
                      <a:xfrm>
                        <a:off x="7797838" y="180881"/>
                        <a:ext cx="4296979" cy="1006014"/>
                      </a:xfrm>
                      <a:prstGeom prst="rect">
                        <a:avLst/>
                      </a:prstGeom>
                    </p:spPr>
                  </p:pic>
                </p:oleObj>
              </mc:Fallback>
            </mc:AlternateContent>
          </a:graphicData>
        </a:graphic>
      </p:graphicFrame>
      <p:sp>
        <p:nvSpPr>
          <p:cNvPr id="16" name="标题 1">
            <a:extLst>
              <a:ext uri="{FF2B5EF4-FFF2-40B4-BE49-F238E27FC236}">
                <a16:creationId xmlns:a16="http://schemas.microsoft.com/office/drawing/2014/main" id="{02679D37-3346-4A32-577D-95B8373C8549}"/>
              </a:ext>
            </a:extLst>
          </p:cNvPr>
          <p:cNvSpPr txBox="1">
            <a:spLocks/>
          </p:cNvSpPr>
          <p:nvPr/>
        </p:nvSpPr>
        <p:spPr>
          <a:xfrm>
            <a:off x="767609" y="362722"/>
            <a:ext cx="10058400" cy="966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cap="none" baseline="0">
                <a:blipFill>
                  <a:blip r:embed="rId7">
                    <a:extLst>
                      <a:ext uri="{28A0092B-C50C-407E-A947-70E740481C1C}">
                        <a14:useLocalDpi xmlns:a14="http://schemas.microsoft.com/office/drawing/2010/main" val="0"/>
                      </a:ext>
                    </a:extLst>
                  </a:blip>
                  <a:tile tx="6350" ty="-127000" sx="65000" sy="64000" flip="none" algn="tl"/>
                </a:blipFill>
                <a:latin typeface="Adobe Devanagari" panose="02040503050201020203" pitchFamily="18" charset="0"/>
                <a:ea typeface="+mj-ea"/>
                <a:cs typeface="Adobe Devanagari" panose="02040503050201020203" pitchFamily="18" charset="0"/>
              </a:defRPr>
            </a:lvl1pPr>
          </a:lstStyle>
          <a:p>
            <a:r>
              <a:rPr lang="en-US" altLang="zh-CN" b="1" dirty="0"/>
              <a:t>Proton mass study</a:t>
            </a:r>
            <a:endParaRPr lang="zh-CN" altLang="en-US" b="1" dirty="0"/>
          </a:p>
        </p:txBody>
      </p:sp>
    </p:spTree>
    <p:extLst>
      <p:ext uri="{BB962C8B-B14F-4D97-AF65-F5344CB8AC3E}">
        <p14:creationId xmlns:p14="http://schemas.microsoft.com/office/powerpoint/2010/main" val="1146667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5E6D74-BCA0-410E-B368-68ADD98DE717}"/>
              </a:ext>
            </a:extLst>
          </p:cNvPr>
          <p:cNvSpPr>
            <a:spLocks noGrp="1"/>
          </p:cNvSpPr>
          <p:nvPr>
            <p:ph type="title"/>
          </p:nvPr>
        </p:nvSpPr>
        <p:spPr>
          <a:xfrm>
            <a:off x="600402" y="374414"/>
            <a:ext cx="10058400" cy="1609344"/>
          </a:xfrm>
        </p:spPr>
        <p:txBody>
          <a:bodyPr/>
          <a:lstStyle/>
          <a:p>
            <a:r>
              <a:rPr lang="en-US" altLang="zh-CN" dirty="0"/>
              <a:t>Outline</a:t>
            </a:r>
            <a:endParaRPr lang="zh-CN" altLang="en-US" dirty="0"/>
          </a:p>
        </p:txBody>
      </p:sp>
      <p:sp>
        <p:nvSpPr>
          <p:cNvPr id="3" name="内容占位符 2">
            <a:extLst>
              <a:ext uri="{FF2B5EF4-FFF2-40B4-BE49-F238E27FC236}">
                <a16:creationId xmlns:a16="http://schemas.microsoft.com/office/drawing/2014/main" id="{FC0364D7-09D1-4A02-8D0F-8CFC2E6DE766}"/>
              </a:ext>
            </a:extLst>
          </p:cNvPr>
          <p:cNvSpPr>
            <a:spLocks noGrp="1"/>
          </p:cNvSpPr>
          <p:nvPr>
            <p:ph idx="1"/>
          </p:nvPr>
        </p:nvSpPr>
        <p:spPr>
          <a:xfrm>
            <a:off x="408214" y="2121408"/>
            <a:ext cx="10720034" cy="4050792"/>
          </a:xfrm>
        </p:spPr>
        <p:txBody>
          <a:bodyPr>
            <a:normAutofit/>
          </a:bodyPr>
          <a:lstStyle/>
          <a:p>
            <a:r>
              <a:rPr lang="en-US" altLang="zh-CN" sz="3600" dirty="0"/>
              <a:t>General introduction</a:t>
            </a:r>
          </a:p>
          <a:p>
            <a:r>
              <a:rPr lang="en-US" altLang="zh-CN" sz="3600" dirty="0"/>
              <a:t>Physics highlights  </a:t>
            </a:r>
          </a:p>
          <a:p>
            <a:r>
              <a:rPr lang="en-US" altLang="zh-CN" sz="3600" dirty="0"/>
              <a:t>Project status</a:t>
            </a:r>
          </a:p>
          <a:p>
            <a:r>
              <a:rPr lang="en-US" altLang="zh-CN" sz="3600" dirty="0"/>
              <a:t>Summary</a:t>
            </a:r>
            <a:endParaRPr lang="zh-CN" altLang="en-US" sz="3600" dirty="0"/>
          </a:p>
        </p:txBody>
      </p:sp>
      <p:sp>
        <p:nvSpPr>
          <p:cNvPr id="4" name="灯片编号占位符 3">
            <a:extLst>
              <a:ext uri="{FF2B5EF4-FFF2-40B4-BE49-F238E27FC236}">
                <a16:creationId xmlns:a16="http://schemas.microsoft.com/office/drawing/2014/main" id="{C9A53394-FA2A-48CB-B754-C1E51C529B3E}"/>
              </a:ext>
            </a:extLst>
          </p:cNvPr>
          <p:cNvSpPr>
            <a:spLocks noGrp="1"/>
          </p:cNvSpPr>
          <p:nvPr>
            <p:ph type="sldNum" sz="quarter" idx="12"/>
          </p:nvPr>
        </p:nvSpPr>
        <p:spPr/>
        <p:txBody>
          <a:bodyPr/>
          <a:lstStyle/>
          <a:p>
            <a:fld id="{6B6F415A-146C-4031-B7DF-DA5827ED46CC}" type="slidenum">
              <a:rPr lang="en-US" smtClean="0"/>
              <a:t>52</a:t>
            </a:fld>
            <a:endParaRPr lang="en-US"/>
          </a:p>
        </p:txBody>
      </p:sp>
      <p:sp>
        <p:nvSpPr>
          <p:cNvPr id="5" name="矩形: 圆角 4">
            <a:extLst>
              <a:ext uri="{FF2B5EF4-FFF2-40B4-BE49-F238E27FC236}">
                <a16:creationId xmlns:a16="http://schemas.microsoft.com/office/drawing/2014/main" id="{E335B8CC-142E-4DF0-A49F-8077CD16D6A7}"/>
              </a:ext>
            </a:extLst>
          </p:cNvPr>
          <p:cNvSpPr/>
          <p:nvPr/>
        </p:nvSpPr>
        <p:spPr>
          <a:xfrm>
            <a:off x="169327" y="1847915"/>
            <a:ext cx="10920549" cy="1543155"/>
          </a:xfrm>
          <a:prstGeom prst="round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05516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29647B-52C8-4B9C-9C2F-FB0E3165C383}"/>
              </a:ext>
            </a:extLst>
          </p:cNvPr>
          <p:cNvSpPr>
            <a:spLocks noGrp="1"/>
          </p:cNvSpPr>
          <p:nvPr>
            <p:ph type="title"/>
          </p:nvPr>
        </p:nvSpPr>
        <p:spPr>
          <a:xfrm>
            <a:off x="236459" y="178958"/>
            <a:ext cx="11784688" cy="1396900"/>
          </a:xfrm>
        </p:spPr>
        <p:txBody>
          <a:bodyPr/>
          <a:lstStyle/>
          <a:p>
            <a:r>
              <a:rPr lang="en-US" altLang="zh-CN" b="1" dirty="0"/>
              <a:t>Towards Conceptual Design Report (CDR)</a:t>
            </a:r>
            <a:endParaRPr lang="zh-CN" altLang="en-US" b="1" dirty="0"/>
          </a:p>
        </p:txBody>
      </p:sp>
      <p:sp>
        <p:nvSpPr>
          <p:cNvPr id="4" name="灯片编号占位符 3">
            <a:extLst>
              <a:ext uri="{FF2B5EF4-FFF2-40B4-BE49-F238E27FC236}">
                <a16:creationId xmlns:a16="http://schemas.microsoft.com/office/drawing/2014/main" id="{8A24294B-A1CC-4C6B-BA95-FB0D4C823D5B}"/>
              </a:ext>
            </a:extLst>
          </p:cNvPr>
          <p:cNvSpPr>
            <a:spLocks noGrp="1"/>
          </p:cNvSpPr>
          <p:nvPr>
            <p:ph type="sldNum" sz="quarter" idx="12"/>
          </p:nvPr>
        </p:nvSpPr>
        <p:spPr/>
        <p:txBody>
          <a:bodyPr/>
          <a:lstStyle/>
          <a:p>
            <a:fld id="{6B6F415A-146C-4031-B7DF-DA5827ED46CC}" type="slidenum">
              <a:rPr lang="en-US" smtClean="0"/>
              <a:t>53</a:t>
            </a:fld>
            <a:endParaRPr lang="en-US"/>
          </a:p>
        </p:txBody>
      </p:sp>
      <p:pic>
        <p:nvPicPr>
          <p:cNvPr id="5" name="图片 4">
            <a:extLst>
              <a:ext uri="{FF2B5EF4-FFF2-40B4-BE49-F238E27FC236}">
                <a16:creationId xmlns:a16="http://schemas.microsoft.com/office/drawing/2014/main" id="{C943D552-291D-463B-A61B-627B5122367D}"/>
              </a:ext>
            </a:extLst>
          </p:cNvPr>
          <p:cNvPicPr>
            <a:picLocks noChangeAspect="1"/>
          </p:cNvPicPr>
          <p:nvPr/>
        </p:nvPicPr>
        <p:blipFill>
          <a:blip r:embed="rId2"/>
          <a:stretch>
            <a:fillRect/>
          </a:stretch>
        </p:blipFill>
        <p:spPr>
          <a:xfrm>
            <a:off x="141637" y="1618975"/>
            <a:ext cx="3287714" cy="4384535"/>
          </a:xfrm>
          <a:prstGeom prst="rect">
            <a:avLst/>
          </a:prstGeom>
        </p:spPr>
      </p:pic>
      <p:sp>
        <p:nvSpPr>
          <p:cNvPr id="6" name="箭头: 右 5">
            <a:extLst>
              <a:ext uri="{FF2B5EF4-FFF2-40B4-BE49-F238E27FC236}">
                <a16:creationId xmlns:a16="http://schemas.microsoft.com/office/drawing/2014/main" id="{197491F1-1197-416D-9A71-A562BB1681FA}"/>
              </a:ext>
            </a:extLst>
          </p:cNvPr>
          <p:cNvSpPr/>
          <p:nvPr/>
        </p:nvSpPr>
        <p:spPr>
          <a:xfrm>
            <a:off x="3481021" y="3811242"/>
            <a:ext cx="1843826" cy="1000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11">
            <a:extLst>
              <a:ext uri="{FF2B5EF4-FFF2-40B4-BE49-F238E27FC236}">
                <a16:creationId xmlns:a16="http://schemas.microsoft.com/office/drawing/2014/main" id="{AA3D90AB-A25C-43CE-B226-A850C9B2E6E5}"/>
              </a:ext>
            </a:extLst>
          </p:cNvPr>
          <p:cNvPicPr>
            <a:picLocks noChangeAspect="1"/>
          </p:cNvPicPr>
          <p:nvPr/>
        </p:nvPicPr>
        <p:blipFill rotWithShape="1">
          <a:blip r:embed="rId3">
            <a:extLst>
              <a:ext uri="{28A0092B-C50C-407E-A947-70E740481C1C}">
                <a14:useLocalDpi xmlns:a14="http://schemas.microsoft.com/office/drawing/2010/main" val="0"/>
              </a:ext>
            </a:extLst>
          </a:blip>
          <a:srcRect l="8804" t="11111" r="19099" b="13889"/>
          <a:stretch/>
        </p:blipFill>
        <p:spPr>
          <a:xfrm>
            <a:off x="5014496" y="1356671"/>
            <a:ext cx="3493933" cy="5143500"/>
          </a:xfrm>
          <a:prstGeom prst="rect">
            <a:avLst/>
          </a:prstGeom>
        </p:spPr>
      </p:pic>
      <p:pic>
        <p:nvPicPr>
          <p:cNvPr id="8" name="Picture 2">
            <a:extLst>
              <a:ext uri="{FF2B5EF4-FFF2-40B4-BE49-F238E27FC236}">
                <a16:creationId xmlns:a16="http://schemas.microsoft.com/office/drawing/2014/main" id="{EDAE1E2E-E88F-4892-901A-310C15011973}"/>
              </a:ext>
            </a:extLst>
          </p:cNvPr>
          <p:cNvPicPr>
            <a:picLocks noChangeAspect="1"/>
          </p:cNvPicPr>
          <p:nvPr/>
        </p:nvPicPr>
        <p:blipFill rotWithShape="1">
          <a:blip r:embed="rId4">
            <a:extLst>
              <a:ext uri="{28A0092B-C50C-407E-A947-70E740481C1C}">
                <a14:useLocalDpi xmlns:a14="http://schemas.microsoft.com/office/drawing/2010/main" val="0"/>
              </a:ext>
            </a:extLst>
          </a:blip>
          <a:srcRect l="12852" t="9999" r="20495" b="11112"/>
          <a:stretch/>
        </p:blipFill>
        <p:spPr>
          <a:xfrm>
            <a:off x="8569409" y="1276371"/>
            <a:ext cx="3161975" cy="5295900"/>
          </a:xfrm>
          <a:prstGeom prst="rect">
            <a:avLst/>
          </a:prstGeom>
        </p:spPr>
      </p:pic>
      <p:sp>
        <p:nvSpPr>
          <p:cNvPr id="9" name="文本框 8">
            <a:extLst>
              <a:ext uri="{FF2B5EF4-FFF2-40B4-BE49-F238E27FC236}">
                <a16:creationId xmlns:a16="http://schemas.microsoft.com/office/drawing/2014/main" id="{1A62DB89-4F10-45A4-9D25-605A5360933E}"/>
              </a:ext>
            </a:extLst>
          </p:cNvPr>
          <p:cNvSpPr txBox="1"/>
          <p:nvPr/>
        </p:nvSpPr>
        <p:spPr>
          <a:xfrm>
            <a:off x="7483103" y="1618975"/>
            <a:ext cx="1967590" cy="369332"/>
          </a:xfrm>
          <a:prstGeom prst="rect">
            <a:avLst/>
          </a:prstGeom>
          <a:noFill/>
        </p:spPr>
        <p:txBody>
          <a:bodyPr wrap="none" rtlCol="0">
            <a:spAutoFit/>
          </a:bodyPr>
          <a:lstStyle/>
          <a:p>
            <a:r>
              <a:rPr lang="en-US" altLang="zh-CN" dirty="0"/>
              <a:t>CDR preparation</a:t>
            </a:r>
            <a:endParaRPr lang="zh-CN" altLang="en-US" dirty="0"/>
          </a:p>
        </p:txBody>
      </p:sp>
      <p:sp>
        <p:nvSpPr>
          <p:cNvPr id="10" name="文本框 9">
            <a:extLst>
              <a:ext uri="{FF2B5EF4-FFF2-40B4-BE49-F238E27FC236}">
                <a16:creationId xmlns:a16="http://schemas.microsoft.com/office/drawing/2014/main" id="{B7DFCDF4-833E-457C-8BF5-FA6BD93C1031}"/>
              </a:ext>
            </a:extLst>
          </p:cNvPr>
          <p:cNvSpPr txBox="1"/>
          <p:nvPr/>
        </p:nvSpPr>
        <p:spPr>
          <a:xfrm>
            <a:off x="9886182" y="6318872"/>
            <a:ext cx="415498" cy="369332"/>
          </a:xfrm>
          <a:prstGeom prst="rect">
            <a:avLst/>
          </a:prstGeom>
          <a:noFill/>
        </p:spPr>
        <p:txBody>
          <a:bodyPr wrap="none" rtlCol="0">
            <a:spAutoFit/>
          </a:bodyPr>
          <a:lstStyle/>
          <a:p>
            <a:r>
              <a:rPr lang="en-US" altLang="zh-CN" dirty="0"/>
              <a:t>…</a:t>
            </a:r>
            <a:endParaRPr lang="zh-CN" altLang="en-US" dirty="0"/>
          </a:p>
        </p:txBody>
      </p:sp>
      <p:sp>
        <p:nvSpPr>
          <p:cNvPr id="12" name="文本框 11">
            <a:extLst>
              <a:ext uri="{FF2B5EF4-FFF2-40B4-BE49-F238E27FC236}">
                <a16:creationId xmlns:a16="http://schemas.microsoft.com/office/drawing/2014/main" id="{0F14BC74-2C48-42A2-B48B-E07EF408ED28}"/>
              </a:ext>
            </a:extLst>
          </p:cNvPr>
          <p:cNvSpPr txBox="1"/>
          <p:nvPr/>
        </p:nvSpPr>
        <p:spPr>
          <a:xfrm>
            <a:off x="680674" y="1316243"/>
            <a:ext cx="2021900" cy="369332"/>
          </a:xfrm>
          <a:prstGeom prst="rect">
            <a:avLst/>
          </a:prstGeom>
          <a:noFill/>
        </p:spPr>
        <p:txBody>
          <a:bodyPr wrap="none" rtlCol="0">
            <a:spAutoFit/>
          </a:bodyPr>
          <a:lstStyle/>
          <a:p>
            <a:r>
              <a:rPr lang="en-US" altLang="zh-CN" dirty="0" err="1"/>
              <a:t>EicC</a:t>
            </a:r>
            <a:r>
              <a:rPr lang="en-US" altLang="zh-CN" dirty="0"/>
              <a:t> white paper</a:t>
            </a:r>
            <a:endParaRPr lang="zh-CN" altLang="en-US" dirty="0"/>
          </a:p>
        </p:txBody>
      </p:sp>
    </p:spTree>
    <p:extLst>
      <p:ext uri="{BB962C8B-B14F-4D97-AF65-F5344CB8AC3E}">
        <p14:creationId xmlns:p14="http://schemas.microsoft.com/office/powerpoint/2010/main" val="2030495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对话气泡: 圆角矩形 39">
            <a:extLst>
              <a:ext uri="{FF2B5EF4-FFF2-40B4-BE49-F238E27FC236}">
                <a16:creationId xmlns:a16="http://schemas.microsoft.com/office/drawing/2014/main" id="{0848D2F0-BDD3-4528-A2C8-B8E028F49465}"/>
              </a:ext>
            </a:extLst>
          </p:cNvPr>
          <p:cNvSpPr/>
          <p:nvPr/>
        </p:nvSpPr>
        <p:spPr>
          <a:xfrm flipV="1">
            <a:off x="79513" y="4394737"/>
            <a:ext cx="8037621" cy="2289979"/>
          </a:xfrm>
          <a:prstGeom prst="wedgeRoundRectCallout">
            <a:avLst>
              <a:gd name="adj1" fmla="val -42216"/>
              <a:gd name="adj2" fmla="val 63628"/>
              <a:gd name="adj3" fmla="val 16667"/>
            </a:avLst>
          </a:prstGeom>
          <a:solidFill>
            <a:srgbClr val="9B1529">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5674824D-E3CA-788A-A420-7E1D8AB72385}"/>
              </a:ext>
            </a:extLst>
          </p:cNvPr>
          <p:cNvSpPr>
            <a:spLocks noGrp="1"/>
          </p:cNvSpPr>
          <p:nvPr>
            <p:ph type="title"/>
          </p:nvPr>
        </p:nvSpPr>
        <p:spPr>
          <a:xfrm>
            <a:off x="381670" y="114486"/>
            <a:ext cx="10058400" cy="1101536"/>
          </a:xfrm>
        </p:spPr>
        <p:txBody>
          <a:bodyPr>
            <a:normAutofit/>
          </a:bodyPr>
          <a:lstStyle/>
          <a:p>
            <a:r>
              <a:rPr lang="en-US" altLang="zh-CN" sz="4000" b="1" dirty="0"/>
              <a:t>Why we need an Electron-Ion Collider</a:t>
            </a:r>
            <a:endParaRPr lang="zh-CN" altLang="en-US" sz="4000" b="1" dirty="0"/>
          </a:p>
        </p:txBody>
      </p:sp>
      <p:sp>
        <p:nvSpPr>
          <p:cNvPr id="4" name="灯片编号占位符 3">
            <a:extLst>
              <a:ext uri="{FF2B5EF4-FFF2-40B4-BE49-F238E27FC236}">
                <a16:creationId xmlns:a16="http://schemas.microsoft.com/office/drawing/2014/main" id="{23BCACC6-F4D1-BA0D-2A8C-7A216303E7A3}"/>
              </a:ext>
            </a:extLst>
          </p:cNvPr>
          <p:cNvSpPr>
            <a:spLocks noGrp="1"/>
          </p:cNvSpPr>
          <p:nvPr>
            <p:ph type="sldNum" sz="quarter" idx="12"/>
          </p:nvPr>
        </p:nvSpPr>
        <p:spPr/>
        <p:txBody>
          <a:bodyPr/>
          <a:lstStyle/>
          <a:p>
            <a:fld id="{6B6F415A-146C-4031-B7DF-DA5827ED46CC}" type="slidenum">
              <a:rPr lang="en-US" smtClean="0"/>
              <a:t>54</a:t>
            </a:fld>
            <a:endParaRPr lang="en-US"/>
          </a:p>
        </p:txBody>
      </p:sp>
      <p:pic>
        <p:nvPicPr>
          <p:cNvPr id="7" name="图片 6">
            <a:extLst>
              <a:ext uri="{FF2B5EF4-FFF2-40B4-BE49-F238E27FC236}">
                <a16:creationId xmlns:a16="http://schemas.microsoft.com/office/drawing/2014/main" id="{DBE6C0D2-5C80-4FCC-AACF-90BEDD4B22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501" y="1023832"/>
            <a:ext cx="7950057" cy="2646831"/>
          </a:xfrm>
          <a:prstGeom prst="rect">
            <a:avLst/>
          </a:prstGeom>
        </p:spPr>
      </p:pic>
      <p:sp>
        <p:nvSpPr>
          <p:cNvPr id="31" name="文本框 30">
            <a:extLst>
              <a:ext uri="{FF2B5EF4-FFF2-40B4-BE49-F238E27FC236}">
                <a16:creationId xmlns:a16="http://schemas.microsoft.com/office/drawing/2014/main" id="{D90D2624-614A-42D5-9782-6CF748B5F7AD}"/>
              </a:ext>
            </a:extLst>
          </p:cNvPr>
          <p:cNvSpPr txBox="1"/>
          <p:nvPr/>
        </p:nvSpPr>
        <p:spPr>
          <a:xfrm>
            <a:off x="3526069" y="1170177"/>
            <a:ext cx="2726772" cy="369332"/>
          </a:xfrm>
          <a:prstGeom prst="rect">
            <a:avLst/>
          </a:prstGeom>
          <a:noFill/>
        </p:spPr>
        <p:txBody>
          <a:bodyPr wrap="none" rtlCol="0">
            <a:spAutoFit/>
          </a:bodyPr>
          <a:lstStyle/>
          <a:p>
            <a:r>
              <a:rPr lang="en-US" altLang="zh-CN" dirty="0" err="1"/>
              <a:t>Bjorken</a:t>
            </a:r>
            <a:r>
              <a:rPr lang="en-US" altLang="zh-CN" dirty="0"/>
              <a:t> scaling (</a:t>
            </a:r>
            <a:r>
              <a:rPr lang="en-US" altLang="zh-CN" dirty="0" err="1"/>
              <a:t>unpol</a:t>
            </a:r>
            <a:r>
              <a:rPr lang="en-US" altLang="zh-CN" dirty="0"/>
              <a:t>.)</a:t>
            </a:r>
            <a:endParaRPr lang="zh-CN" altLang="en-US" dirty="0"/>
          </a:p>
        </p:txBody>
      </p:sp>
      <p:sp>
        <p:nvSpPr>
          <p:cNvPr id="32" name="文本框 31">
            <a:extLst>
              <a:ext uri="{FF2B5EF4-FFF2-40B4-BE49-F238E27FC236}">
                <a16:creationId xmlns:a16="http://schemas.microsoft.com/office/drawing/2014/main" id="{8D262DF0-3A16-4399-AC26-D2B7517D2D8F}"/>
              </a:ext>
            </a:extLst>
          </p:cNvPr>
          <p:cNvSpPr txBox="1"/>
          <p:nvPr/>
        </p:nvSpPr>
        <p:spPr>
          <a:xfrm>
            <a:off x="3116746" y="1730689"/>
            <a:ext cx="2140907" cy="369332"/>
          </a:xfrm>
          <a:prstGeom prst="rect">
            <a:avLst/>
          </a:prstGeom>
          <a:noFill/>
        </p:spPr>
        <p:txBody>
          <a:bodyPr wrap="none" rtlCol="0">
            <a:spAutoFit/>
          </a:bodyPr>
          <a:lstStyle/>
          <a:p>
            <a:r>
              <a:rPr lang="en-US" altLang="zh-CN" dirty="0"/>
              <a:t>“Spin crisis” (pol.)</a:t>
            </a:r>
            <a:endParaRPr lang="zh-CN" altLang="en-US" dirty="0"/>
          </a:p>
        </p:txBody>
      </p:sp>
      <p:sp>
        <p:nvSpPr>
          <p:cNvPr id="33" name="文本框 32">
            <a:extLst>
              <a:ext uri="{FF2B5EF4-FFF2-40B4-BE49-F238E27FC236}">
                <a16:creationId xmlns:a16="http://schemas.microsoft.com/office/drawing/2014/main" id="{43745779-F9D6-4BC6-899F-3B23B26D6379}"/>
              </a:ext>
            </a:extLst>
          </p:cNvPr>
          <p:cNvSpPr txBox="1"/>
          <p:nvPr/>
        </p:nvSpPr>
        <p:spPr>
          <a:xfrm>
            <a:off x="4832847" y="2125368"/>
            <a:ext cx="2745175" cy="369332"/>
          </a:xfrm>
          <a:prstGeom prst="rect">
            <a:avLst/>
          </a:prstGeom>
          <a:noFill/>
        </p:spPr>
        <p:txBody>
          <a:bodyPr wrap="none" rtlCol="0">
            <a:spAutoFit/>
          </a:bodyPr>
          <a:lstStyle/>
          <a:p>
            <a:r>
              <a:rPr lang="en-US" altLang="zh-CN" dirty="0"/>
              <a:t>“HERA Legacy” (</a:t>
            </a:r>
            <a:r>
              <a:rPr lang="en-US" altLang="zh-CN" dirty="0" err="1"/>
              <a:t>unpol</a:t>
            </a:r>
            <a:r>
              <a:rPr lang="en-US" altLang="zh-CN" dirty="0"/>
              <a:t>.)</a:t>
            </a:r>
            <a:endParaRPr lang="zh-CN" altLang="en-US" dirty="0"/>
          </a:p>
        </p:txBody>
      </p:sp>
      <p:sp>
        <p:nvSpPr>
          <p:cNvPr id="34" name="文本框 33">
            <a:extLst>
              <a:ext uri="{FF2B5EF4-FFF2-40B4-BE49-F238E27FC236}">
                <a16:creationId xmlns:a16="http://schemas.microsoft.com/office/drawing/2014/main" id="{9D28D6D4-876D-454F-97DB-57D27CB176DC}"/>
              </a:ext>
            </a:extLst>
          </p:cNvPr>
          <p:cNvSpPr txBox="1"/>
          <p:nvPr/>
        </p:nvSpPr>
        <p:spPr>
          <a:xfrm>
            <a:off x="6146572" y="2932285"/>
            <a:ext cx="1558440" cy="369332"/>
          </a:xfrm>
          <a:prstGeom prst="rect">
            <a:avLst/>
          </a:prstGeom>
          <a:noFill/>
        </p:spPr>
        <p:txBody>
          <a:bodyPr wrap="none" rtlCol="0">
            <a:spAutoFit/>
          </a:bodyPr>
          <a:lstStyle/>
          <a:p>
            <a:r>
              <a:rPr lang="en-US" altLang="zh-CN" dirty="0"/>
              <a:t>3-D structure</a:t>
            </a:r>
            <a:endParaRPr lang="zh-CN" altLang="en-US" dirty="0"/>
          </a:p>
        </p:txBody>
      </p:sp>
      <p:pic>
        <p:nvPicPr>
          <p:cNvPr id="35" name="Picture 5">
            <a:extLst>
              <a:ext uri="{FF2B5EF4-FFF2-40B4-BE49-F238E27FC236}">
                <a16:creationId xmlns:a16="http://schemas.microsoft.com/office/drawing/2014/main" id="{C5657B46-E7A5-4138-93DE-6013B6387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9961" y="4321064"/>
            <a:ext cx="2858024" cy="2087497"/>
          </a:xfrm>
          <a:prstGeom prst="rect">
            <a:avLst/>
          </a:prstGeom>
        </p:spPr>
      </p:pic>
      <p:sp>
        <p:nvSpPr>
          <p:cNvPr id="36" name="文本框 35">
            <a:extLst>
              <a:ext uri="{FF2B5EF4-FFF2-40B4-BE49-F238E27FC236}">
                <a16:creationId xmlns:a16="http://schemas.microsoft.com/office/drawing/2014/main" id="{86EDD2BD-EA78-4CF4-ACB2-C77025657695}"/>
              </a:ext>
            </a:extLst>
          </p:cNvPr>
          <p:cNvSpPr txBox="1"/>
          <p:nvPr/>
        </p:nvSpPr>
        <p:spPr>
          <a:xfrm>
            <a:off x="151208" y="3732696"/>
            <a:ext cx="7005187" cy="369332"/>
          </a:xfrm>
          <a:prstGeom prst="rect">
            <a:avLst/>
          </a:prstGeom>
          <a:noFill/>
        </p:spPr>
        <p:txBody>
          <a:bodyPr wrap="none" rtlCol="0">
            <a:spAutoFit/>
          </a:bodyPr>
          <a:lstStyle/>
          <a:p>
            <a:r>
              <a:rPr lang="en-US" altLang="zh-CN" u="sng" dirty="0"/>
              <a:t>Quotation from “Why we need an EIC” by </a:t>
            </a:r>
            <a:r>
              <a:rPr lang="en-US" altLang="zh-CN" i="1" u="sng" dirty="0"/>
              <a:t>Raju </a:t>
            </a:r>
            <a:r>
              <a:rPr lang="en-US" altLang="zh-CN" i="1" u="sng" dirty="0" err="1"/>
              <a:t>Venugopalan</a:t>
            </a:r>
            <a:r>
              <a:rPr lang="en-US" altLang="zh-CN" i="1" u="sng" dirty="0"/>
              <a:t>, 2021</a:t>
            </a:r>
            <a:endParaRPr lang="zh-CN" altLang="en-US" i="1" u="sng" dirty="0"/>
          </a:p>
        </p:txBody>
      </p:sp>
      <p:sp>
        <p:nvSpPr>
          <p:cNvPr id="37" name="文本框 36">
            <a:extLst>
              <a:ext uri="{FF2B5EF4-FFF2-40B4-BE49-F238E27FC236}">
                <a16:creationId xmlns:a16="http://schemas.microsoft.com/office/drawing/2014/main" id="{60C1D8F5-1369-4035-85C1-69A1A9112DAB}"/>
              </a:ext>
            </a:extLst>
          </p:cNvPr>
          <p:cNvSpPr txBox="1"/>
          <p:nvPr/>
        </p:nvSpPr>
        <p:spPr>
          <a:xfrm>
            <a:off x="118118" y="4391858"/>
            <a:ext cx="8114465" cy="2223750"/>
          </a:xfrm>
          <a:prstGeom prst="rect">
            <a:avLst/>
          </a:prstGeom>
          <a:noFill/>
        </p:spPr>
        <p:txBody>
          <a:bodyPr wrap="none" rtlCol="0">
            <a:spAutoFit/>
          </a:bodyPr>
          <a:lstStyle/>
          <a:p>
            <a:pPr marL="342900" indent="-342900">
              <a:lnSpc>
                <a:spcPct val="200000"/>
              </a:lnSpc>
              <a:buAutoNum type="arabicPeriod"/>
            </a:pPr>
            <a:r>
              <a:rPr lang="en-US" altLang="zh-CN" b="1" dirty="0">
                <a:solidFill>
                  <a:schemeClr val="bg1">
                    <a:lumMod val="95000"/>
                  </a:schemeClr>
                </a:solidFill>
              </a:rPr>
              <a:t>Nailing down the quark and gluon spin content of the proton</a:t>
            </a:r>
          </a:p>
          <a:p>
            <a:pPr marL="342900" indent="-342900">
              <a:lnSpc>
                <a:spcPct val="200000"/>
              </a:lnSpc>
              <a:buAutoNum type="arabicPeriod"/>
            </a:pPr>
            <a:r>
              <a:rPr lang="en-US" altLang="zh-CN" b="1" dirty="0">
                <a:solidFill>
                  <a:schemeClr val="bg1">
                    <a:lumMod val="95000"/>
                  </a:schemeClr>
                </a:solidFill>
              </a:rPr>
              <a:t>Three dimensional images of the internal structure of hadrons</a:t>
            </a:r>
          </a:p>
          <a:p>
            <a:pPr marL="342900" indent="-342900">
              <a:lnSpc>
                <a:spcPct val="200000"/>
              </a:lnSpc>
              <a:buAutoNum type="arabicPeriod"/>
            </a:pPr>
            <a:r>
              <a:rPr lang="en-US" altLang="zh-CN" b="1" dirty="0">
                <a:solidFill>
                  <a:schemeClr val="bg1">
                    <a:lumMod val="95000"/>
                  </a:schemeClr>
                </a:solidFill>
              </a:rPr>
              <a:t>Exploring the terra incognita of the nuclear quark-gluon landscape</a:t>
            </a:r>
          </a:p>
          <a:p>
            <a:pPr marL="342900" indent="-342900">
              <a:lnSpc>
                <a:spcPct val="200000"/>
              </a:lnSpc>
              <a:buAutoNum type="arabicPeriod"/>
            </a:pPr>
            <a:r>
              <a:rPr lang="en-US" altLang="zh-CN" b="1" dirty="0">
                <a:solidFill>
                  <a:schemeClr val="bg1">
                    <a:lumMod val="95000"/>
                  </a:schemeClr>
                </a:solidFill>
              </a:rPr>
              <a:t>Discovery and characterization of universal gluon matter?</a:t>
            </a:r>
            <a:endParaRPr lang="zh-CN" altLang="en-US" b="1" dirty="0">
              <a:solidFill>
                <a:schemeClr val="bg1">
                  <a:lumMod val="95000"/>
                </a:schemeClr>
              </a:solidFill>
            </a:endParaRPr>
          </a:p>
        </p:txBody>
      </p:sp>
      <p:sp>
        <p:nvSpPr>
          <p:cNvPr id="38" name="文本框 37">
            <a:extLst>
              <a:ext uri="{FF2B5EF4-FFF2-40B4-BE49-F238E27FC236}">
                <a16:creationId xmlns:a16="http://schemas.microsoft.com/office/drawing/2014/main" id="{582D1778-31EC-45BE-87B6-22AEA790979D}"/>
              </a:ext>
            </a:extLst>
          </p:cNvPr>
          <p:cNvSpPr txBox="1"/>
          <p:nvPr/>
        </p:nvSpPr>
        <p:spPr>
          <a:xfrm>
            <a:off x="3286610" y="4070650"/>
            <a:ext cx="3803157" cy="369332"/>
          </a:xfrm>
          <a:prstGeom prst="rect">
            <a:avLst/>
          </a:prstGeom>
          <a:noFill/>
        </p:spPr>
        <p:txBody>
          <a:bodyPr wrap="none" rtlCol="0">
            <a:spAutoFit/>
          </a:bodyPr>
          <a:lstStyle/>
          <a:p>
            <a:r>
              <a:rPr lang="en-US" altLang="zh-CN" dirty="0"/>
              <a:t>Only feasible with a polarized EIC</a:t>
            </a:r>
            <a:endParaRPr lang="zh-CN" altLang="en-US" dirty="0"/>
          </a:p>
        </p:txBody>
      </p:sp>
      <p:pic>
        <p:nvPicPr>
          <p:cNvPr id="39" name="图片 38">
            <a:extLst>
              <a:ext uri="{FF2B5EF4-FFF2-40B4-BE49-F238E27FC236}">
                <a16:creationId xmlns:a16="http://schemas.microsoft.com/office/drawing/2014/main" id="{E44CB392-AD54-406E-AF33-F9BEA038976A}"/>
              </a:ext>
            </a:extLst>
          </p:cNvPr>
          <p:cNvPicPr>
            <a:picLocks noChangeAspect="1"/>
          </p:cNvPicPr>
          <p:nvPr/>
        </p:nvPicPr>
        <p:blipFill>
          <a:blip r:embed="rId4"/>
          <a:stretch>
            <a:fillRect/>
          </a:stretch>
        </p:blipFill>
        <p:spPr>
          <a:xfrm>
            <a:off x="8396697" y="2127401"/>
            <a:ext cx="2897353" cy="2004626"/>
          </a:xfrm>
          <a:prstGeom prst="rect">
            <a:avLst/>
          </a:prstGeom>
        </p:spPr>
      </p:pic>
      <p:sp>
        <p:nvSpPr>
          <p:cNvPr id="41" name="文本框 40">
            <a:extLst>
              <a:ext uri="{FF2B5EF4-FFF2-40B4-BE49-F238E27FC236}">
                <a16:creationId xmlns:a16="http://schemas.microsoft.com/office/drawing/2014/main" id="{7173D75B-5988-4044-B99E-393D2482FC93}"/>
              </a:ext>
            </a:extLst>
          </p:cNvPr>
          <p:cNvSpPr txBox="1"/>
          <p:nvPr/>
        </p:nvSpPr>
        <p:spPr>
          <a:xfrm>
            <a:off x="8437104" y="646665"/>
            <a:ext cx="3514104" cy="1477328"/>
          </a:xfrm>
          <a:prstGeom prst="rect">
            <a:avLst/>
          </a:prstGeom>
          <a:noFill/>
        </p:spPr>
        <p:txBody>
          <a:bodyPr wrap="none" rtlCol="0">
            <a:spAutoFit/>
          </a:bodyPr>
          <a:lstStyle/>
          <a:p>
            <a:r>
              <a:rPr lang="en-US" altLang="zh-CN" b="1" dirty="0">
                <a:latin typeface="Adobe Devanagari" panose="02040503050201020203" pitchFamily="18" charset="0"/>
                <a:ea typeface="黑体" panose="02010609060101010101" pitchFamily="49" charset="-122"/>
                <a:cs typeface="Adobe Devanagari" panose="02040503050201020203" pitchFamily="18" charset="0"/>
              </a:rPr>
              <a:t>Electron-Ion Collider</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a:t>
            </a:r>
            <a:endParaRPr lang="en-US" altLang="zh-CN" b="1" dirty="0">
              <a:latin typeface="Adobe Devanagari" panose="02040503050201020203" pitchFamily="18" charset="0"/>
              <a:ea typeface="黑体" panose="02010609060101010101" pitchFamily="49" charset="-122"/>
              <a:cs typeface="Adobe Devanagari" panose="02040503050201020203" pitchFamily="18" charset="0"/>
            </a:endParaRPr>
          </a:p>
          <a:p>
            <a:pPr marL="342900" indent="-342900">
              <a:buAutoNum type="arabicPeriod"/>
            </a:pP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Polarized beams (first time)</a:t>
            </a:r>
          </a:p>
          <a:p>
            <a:pPr marL="342900" indent="-342900">
              <a:buAutoNum type="arabicPeriod"/>
            </a:pP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High</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b="1" dirty="0" err="1">
                <a:latin typeface="Adobe Devanagari" panose="02040503050201020203" pitchFamily="18" charset="0"/>
                <a:ea typeface="黑体" panose="02010609060101010101" pitchFamily="49" charset="-122"/>
                <a:cs typeface="Adobe Devanagari" panose="02040503050201020203" pitchFamily="18" charset="0"/>
              </a:rPr>
              <a:t>lumi</a:t>
            </a: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a:t>
            </a: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100-1000 x HERA</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a:t>
            </a:r>
            <a:endParaRPr lang="en-US" altLang="zh-CN" b="1" dirty="0">
              <a:latin typeface="Adobe Devanagari" panose="02040503050201020203" pitchFamily="18" charset="0"/>
              <a:ea typeface="黑体" panose="02010609060101010101" pitchFamily="49" charset="-122"/>
              <a:cs typeface="Adobe Devanagari" panose="02040503050201020203" pitchFamily="18" charset="0"/>
            </a:endParaRPr>
          </a:p>
          <a:p>
            <a:pPr marL="342900" indent="-342900">
              <a:buAutoNum type="arabicPeriod"/>
            </a:pP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High</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polarization</a:t>
            </a:r>
            <a:r>
              <a:rPr lang="zh-CN" altLang="en-US" b="1"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~70%</a:t>
            </a:r>
          </a:p>
          <a:p>
            <a:pPr marL="342900" indent="-342900">
              <a:buAutoNum type="arabicPeriod"/>
            </a:pPr>
            <a:r>
              <a:rPr lang="en-US" altLang="zh-CN" b="1" dirty="0">
                <a:latin typeface="Adobe Devanagari" panose="02040503050201020203" pitchFamily="18" charset="0"/>
                <a:ea typeface="黑体" panose="02010609060101010101" pitchFamily="49" charset="-122"/>
                <a:cs typeface="Adobe Devanagari" panose="02040503050201020203" pitchFamily="18" charset="0"/>
              </a:rPr>
              <a:t>Full detector coverage</a:t>
            </a:r>
            <a:endParaRPr lang="zh-CN" altLang="en-US" b="1" dirty="0">
              <a:latin typeface="Adobe Devanagari" panose="02040503050201020203" pitchFamily="18" charset="0"/>
              <a:ea typeface="黑体" panose="02010609060101010101" pitchFamily="49" charset="-122"/>
              <a:cs typeface="Adobe Devanagari" panose="02040503050201020203" pitchFamily="18" charset="0"/>
            </a:endParaRPr>
          </a:p>
        </p:txBody>
      </p:sp>
    </p:spTree>
    <p:extLst>
      <p:ext uri="{BB962C8B-B14F-4D97-AF65-F5344CB8AC3E}">
        <p14:creationId xmlns:p14="http://schemas.microsoft.com/office/powerpoint/2010/main" val="17682884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E5853-8A8C-4E80-A33A-BFC604530165}"/>
              </a:ext>
            </a:extLst>
          </p:cNvPr>
          <p:cNvSpPr>
            <a:spLocks noGrp="1"/>
          </p:cNvSpPr>
          <p:nvPr>
            <p:ph type="title"/>
          </p:nvPr>
        </p:nvSpPr>
        <p:spPr>
          <a:xfrm>
            <a:off x="516287" y="123012"/>
            <a:ext cx="10058400" cy="1077065"/>
          </a:xfrm>
        </p:spPr>
        <p:txBody>
          <a:bodyPr/>
          <a:lstStyle/>
          <a:p>
            <a:r>
              <a:rPr lang="en-US" altLang="zh-CN" b="1" dirty="0"/>
              <a:t>Working groups</a:t>
            </a:r>
            <a:endParaRPr lang="zh-CN" altLang="en-US" b="1" dirty="0"/>
          </a:p>
        </p:txBody>
      </p:sp>
      <p:sp>
        <p:nvSpPr>
          <p:cNvPr id="4" name="灯片编号占位符 3">
            <a:extLst>
              <a:ext uri="{FF2B5EF4-FFF2-40B4-BE49-F238E27FC236}">
                <a16:creationId xmlns:a16="http://schemas.microsoft.com/office/drawing/2014/main" id="{F5D5BF8A-86D9-44CC-A43A-7E94998277F2}"/>
              </a:ext>
            </a:extLst>
          </p:cNvPr>
          <p:cNvSpPr>
            <a:spLocks noGrp="1"/>
          </p:cNvSpPr>
          <p:nvPr>
            <p:ph type="sldNum" sz="quarter" idx="12"/>
          </p:nvPr>
        </p:nvSpPr>
        <p:spPr/>
        <p:txBody>
          <a:bodyPr/>
          <a:lstStyle/>
          <a:p>
            <a:fld id="{6B6F415A-146C-4031-B7DF-DA5827ED46CC}" type="slidenum">
              <a:rPr lang="en-US" smtClean="0"/>
              <a:t>55</a:t>
            </a:fld>
            <a:endParaRPr lang="en-US"/>
          </a:p>
        </p:txBody>
      </p:sp>
      <p:graphicFrame>
        <p:nvGraphicFramePr>
          <p:cNvPr id="5" name="Table 2">
            <a:extLst>
              <a:ext uri="{FF2B5EF4-FFF2-40B4-BE49-F238E27FC236}">
                <a16:creationId xmlns:a16="http://schemas.microsoft.com/office/drawing/2014/main" id="{0FD9F0D4-06B3-4FB1-8722-E3A0C5D521BB}"/>
              </a:ext>
            </a:extLst>
          </p:cNvPr>
          <p:cNvGraphicFramePr>
            <a:graphicFrameLocks noGrp="1"/>
          </p:cNvGraphicFramePr>
          <p:nvPr>
            <p:extLst>
              <p:ext uri="{D42A27DB-BD31-4B8C-83A1-F6EECF244321}">
                <p14:modId xmlns:p14="http://schemas.microsoft.com/office/powerpoint/2010/main" val="1871794855"/>
              </p:ext>
            </p:extLst>
          </p:nvPr>
        </p:nvGraphicFramePr>
        <p:xfrm>
          <a:off x="815989" y="1107121"/>
          <a:ext cx="10242920" cy="5423235"/>
        </p:xfrm>
        <a:graphic>
          <a:graphicData uri="http://schemas.openxmlformats.org/drawingml/2006/table">
            <a:tbl>
              <a:tblPr firstRow="1" bandRow="1">
                <a:tableStyleId>{5C22544A-7EE6-4342-B048-85BDC9FD1C3A}</a:tableStyleId>
              </a:tblPr>
              <a:tblGrid>
                <a:gridCol w="3294506">
                  <a:extLst>
                    <a:ext uri="{9D8B030D-6E8A-4147-A177-3AD203B41FA5}">
                      <a16:colId xmlns:a16="http://schemas.microsoft.com/office/drawing/2014/main" val="2192949407"/>
                    </a:ext>
                  </a:extLst>
                </a:gridCol>
                <a:gridCol w="3474207">
                  <a:extLst>
                    <a:ext uri="{9D8B030D-6E8A-4147-A177-3AD203B41FA5}">
                      <a16:colId xmlns:a16="http://schemas.microsoft.com/office/drawing/2014/main" val="2389598044"/>
                    </a:ext>
                  </a:extLst>
                </a:gridCol>
                <a:gridCol w="3474207">
                  <a:extLst>
                    <a:ext uri="{9D8B030D-6E8A-4147-A177-3AD203B41FA5}">
                      <a16:colId xmlns:a16="http://schemas.microsoft.com/office/drawing/2014/main" val="2519257307"/>
                    </a:ext>
                  </a:extLst>
                </a:gridCol>
              </a:tblGrid>
              <a:tr h="581759">
                <a:tc>
                  <a:txBody>
                    <a:bodyPr/>
                    <a:lstStyle/>
                    <a:p>
                      <a:pPr algn="ctr"/>
                      <a:r>
                        <a:rPr lang="en-US" sz="3200" dirty="0">
                          <a:solidFill>
                            <a:schemeClr val="tx1"/>
                          </a:solidFill>
                          <a:latin typeface="Times" pitchFamily="2" charset="0"/>
                        </a:rPr>
                        <a:t>Accelerator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ctr"/>
                      <a:r>
                        <a:rPr lang="en-US" sz="3200" dirty="0">
                          <a:solidFill>
                            <a:schemeClr val="tx1"/>
                          </a:solidFill>
                          <a:latin typeface="Times" pitchFamily="2" charset="0"/>
                        </a:rPr>
                        <a:t>Physics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ctr"/>
                      <a:r>
                        <a:rPr lang="en-US" sz="3200" dirty="0">
                          <a:solidFill>
                            <a:schemeClr val="tx1"/>
                          </a:solidFill>
                          <a:latin typeface="Times" pitchFamily="2" charset="0"/>
                        </a:rPr>
                        <a:t>Detector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1413564238"/>
                  </a:ext>
                </a:extLst>
              </a:tr>
              <a:tr h="372328">
                <a:tc>
                  <a:txBody>
                    <a:bodyPr/>
                    <a:lstStyle/>
                    <a:p>
                      <a:pPr algn="l"/>
                      <a:r>
                        <a:rPr lang="en-US" sz="1600" dirty="0">
                          <a:latin typeface="Times" pitchFamily="2" charset="0"/>
                        </a:rPr>
                        <a:t>1) </a:t>
                      </a:r>
                      <a:r>
                        <a:rPr lang="en-US" sz="1600" dirty="0" err="1">
                          <a:latin typeface="Times" pitchFamily="2" charset="0"/>
                        </a:rPr>
                        <a:t>EicC</a:t>
                      </a:r>
                      <a:r>
                        <a:rPr lang="en-US" sz="1600" dirty="0">
                          <a:latin typeface="Times" pitchFamily="2" charset="0"/>
                        </a:rPr>
                        <a:t> Accelerators</a:t>
                      </a:r>
                      <a:endParaRPr lang="en-US" sz="1600" b="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dirty="0">
                          <a:latin typeface="Times" pitchFamily="2" charset="0"/>
                        </a:rPr>
                        <a:t>1) 1D spin</a:t>
                      </a:r>
                      <a:endParaRPr lang="en-US" sz="1600" b="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Times" pitchFamily="2" charset="0"/>
                        </a:rPr>
                        <a:t>1) Vertexing + tracking</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3690158041"/>
                  </a:ext>
                </a:extLst>
              </a:tr>
              <a:tr h="372328">
                <a:tc>
                  <a:txBody>
                    <a:bodyPr/>
                    <a:lstStyle/>
                    <a:p>
                      <a:pPr algn="l"/>
                      <a:r>
                        <a:rPr lang="en-US" sz="1600" dirty="0">
                          <a:latin typeface="Times" pitchFamily="2" charset="0"/>
                        </a:rPr>
                        <a:t>2) Ion Sources</a:t>
                      </a:r>
                      <a:endParaRPr lang="en-US" sz="1600" b="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dirty="0">
                          <a:latin typeface="Times" pitchFamily="2" charset="0"/>
                        </a:rPr>
                        <a:t>2) 3D spin (TMDs + GPDs)</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2) PID</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3602033782"/>
                  </a:ext>
                </a:extLst>
              </a:tr>
              <a:tr h="372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a:solidFill>
                            <a:schemeClr val="dk1"/>
                          </a:solidFill>
                          <a:latin typeface="Times" pitchFamily="2" charset="0"/>
                          <a:ea typeface="+mn-ea"/>
                          <a:cs typeface="+mn-cs"/>
                        </a:rPr>
                        <a:t>3) Ion Machine</a:t>
                      </a:r>
                      <a:endParaRPr lang="en-US" altLang="zh-CN"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dirty="0">
                          <a:latin typeface="Times" pitchFamily="2" charset="0"/>
                        </a:rPr>
                        <a:t>3) Exotic states</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3) Calorimetry</a:t>
                      </a:r>
                      <a:endParaRPr lang="en-US" sz="1600" dirty="0">
                        <a:solidFill>
                          <a:srgbClr val="00206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1692968519"/>
                  </a:ext>
                </a:extLst>
              </a:tr>
              <a:tr h="372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Times" pitchFamily="2" charset="0"/>
                          <a:ea typeface="+mn-ea"/>
                          <a:cs typeface="+mn-cs"/>
                        </a:rPr>
                        <a:t>5) Electron Machine</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dirty="0">
                          <a:latin typeface="Times" pitchFamily="2" charset="0"/>
                        </a:rPr>
                        <a:t>4) EHM and proton mass</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4) IR + </a:t>
                      </a:r>
                      <a:r>
                        <a:rPr lang="en-US" sz="1600" kern="1200" dirty="0">
                          <a:solidFill>
                            <a:schemeClr val="dk1"/>
                          </a:solidFill>
                          <a:latin typeface="Times" pitchFamily="2" charset="0"/>
                          <a:ea typeface="+mn-ea"/>
                          <a:cs typeface="+mn-cs"/>
                        </a:rPr>
                        <a:t>Magnet</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3668228858"/>
                  </a:ext>
                </a:extLst>
              </a:tr>
              <a:tr h="372328">
                <a:tc>
                  <a:txBody>
                    <a:bodyPr/>
                    <a:lstStyle/>
                    <a:p>
                      <a:pPr algn="l"/>
                      <a:r>
                        <a:rPr lang="en-US" sz="1600" dirty="0">
                          <a:latin typeface="Times" pitchFamily="2" charset="0"/>
                        </a:rPr>
                        <a:t>5) Polarization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kern="1200" dirty="0">
                          <a:solidFill>
                            <a:schemeClr val="dk1"/>
                          </a:solidFill>
                          <a:latin typeface="Times" pitchFamily="2" charset="0"/>
                          <a:ea typeface="+mn-ea"/>
                          <a:cs typeface="+mn-cs"/>
                        </a:rPr>
                        <a:t>5) Nuclei</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5) Luminosity and polarimetry</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3706229872"/>
                  </a:ext>
                </a:extLst>
              </a:tr>
              <a:tr h="3723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Times" pitchFamily="2" charset="0"/>
                        </a:rPr>
                        <a:t>6) Electron cooling</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kern="1200" dirty="0">
                          <a:solidFill>
                            <a:schemeClr val="dk1"/>
                          </a:solidFill>
                          <a:latin typeface="Times" pitchFamily="2" charset="0"/>
                          <a:ea typeface="+mn-ea"/>
                          <a:cs typeface="+mn-cs"/>
                        </a:rPr>
                        <a:t>6) LQCD</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6) Forward detector</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690715968"/>
                  </a:ext>
                </a:extLst>
              </a:tr>
              <a:tr h="372328">
                <a:tc>
                  <a:txBody>
                    <a:bodyPr/>
                    <a:lstStyle/>
                    <a:p>
                      <a:pPr algn="l"/>
                      <a:r>
                        <a:rPr lang="en-US" sz="1600" dirty="0">
                          <a:latin typeface="Times" pitchFamily="2" charset="0"/>
                        </a:rPr>
                        <a:t>7) IR</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r>
                        <a:rPr lang="en-US" sz="1600" kern="1200" dirty="0">
                          <a:solidFill>
                            <a:schemeClr val="dk1"/>
                          </a:solidFill>
                          <a:latin typeface="Times" pitchFamily="2" charset="0"/>
                          <a:ea typeface="+mn-ea"/>
                          <a:cs typeface="+mn-cs"/>
                        </a:rPr>
                        <a:t> 7) DSE</a:t>
                      </a:r>
                      <a:endParaRPr lang="en-US" sz="1600" kern="1200" dirty="0">
                        <a:solidFill>
                          <a:srgbClr val="FF0000"/>
                        </a:solidFill>
                        <a:latin typeface="Times" pitchFamily="2" charset="0"/>
                        <a:ea typeface="+mn-ea"/>
                        <a:cs typeface="+mn-cs"/>
                      </a:endParaRPr>
                    </a:p>
                  </a:txBody>
                  <a:tcPr marL="47625" marR="476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7) DAQ</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3483198452"/>
                  </a:ext>
                </a:extLst>
              </a:tr>
              <a:tr h="1071661">
                <a:tc>
                  <a:txBody>
                    <a:bodyPr/>
                    <a:lstStyle/>
                    <a:p>
                      <a:pPr algn="l"/>
                      <a:r>
                        <a:rPr lang="en-US" sz="1600" kern="1200" dirty="0">
                          <a:solidFill>
                            <a:schemeClr val="dk1"/>
                          </a:solidFill>
                          <a:latin typeface="Times" pitchFamily="2" charset="0"/>
                          <a:ea typeface="+mn-ea"/>
                          <a:cs typeface="+mn-cs"/>
                        </a:rPr>
                        <a:t>8) Common System</a:t>
                      </a: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r>
                        <a:rPr lang="en-US" sz="1600" dirty="0">
                          <a:latin typeface="Times" pitchFamily="2" charset="0"/>
                        </a:rPr>
                        <a:t>8) New ideas: </a:t>
                      </a:r>
                    </a:p>
                    <a:p>
                      <a:pPr algn="l"/>
                      <a:r>
                        <a:rPr lang="en-US" sz="1600" kern="1200" dirty="0">
                          <a:solidFill>
                            <a:srgbClr val="FF0000"/>
                          </a:solidFill>
                          <a:latin typeface="Times" pitchFamily="2" charset="0"/>
                          <a:ea typeface="+mn-ea"/>
                          <a:cs typeface="+mn-cs"/>
                        </a:rPr>
                        <a:t>    </a:t>
                      </a:r>
                      <a:r>
                        <a:rPr lang="en-US" sz="1600" kern="1200" dirty="0">
                          <a:solidFill>
                            <a:schemeClr val="tx1"/>
                          </a:solidFill>
                          <a:latin typeface="Times" pitchFamily="2" charset="0"/>
                          <a:ea typeface="+mn-ea"/>
                          <a:cs typeface="+mn-cs"/>
                        </a:rPr>
                        <a:t>(1) Jets</a:t>
                      </a:r>
                    </a:p>
                    <a:p>
                      <a:pPr algn="l"/>
                      <a:r>
                        <a:rPr lang="en-US" sz="1600" kern="1200" dirty="0">
                          <a:solidFill>
                            <a:schemeClr val="tx1"/>
                          </a:solidFill>
                          <a:latin typeface="Times" pitchFamily="2" charset="0"/>
                          <a:ea typeface="+mn-ea"/>
                          <a:cs typeface="+mn-cs"/>
                        </a:rPr>
                        <a:t>    (2) Heavy flavor observable</a:t>
                      </a:r>
                    </a:p>
                    <a:p>
                      <a:pPr algn="l"/>
                      <a:r>
                        <a:rPr lang="en-US" sz="1600" kern="1200" dirty="0">
                          <a:solidFill>
                            <a:schemeClr val="tx1"/>
                          </a:solidFill>
                          <a:latin typeface="Times" pitchFamily="2" charset="0"/>
                          <a:ea typeface="+mn-ea"/>
                          <a:cs typeface="+mn-cs"/>
                        </a:rPr>
                        <a:t>    (3) Fragmentation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1600" dirty="0">
                          <a:latin typeface="Times" pitchFamily="2" charset="0"/>
                        </a:rPr>
                        <a:t>8) Simulations</a:t>
                      </a:r>
                      <a:endParaRPr lang="en-US" sz="1600" dirty="0">
                        <a:solidFill>
                          <a:srgbClr val="00206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1444007804"/>
                  </a:ext>
                </a:extLst>
              </a:tr>
              <a:tr h="398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endParaRPr lang="en-US" sz="20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r>
                        <a:rPr lang="en-US" sz="2000" b="1" dirty="0">
                          <a:latin typeface="Times" pitchFamily="2" charset="0"/>
                        </a:rPr>
                        <a:t>Software</a:t>
                      </a:r>
                      <a:r>
                        <a:rPr lang="en-US" sz="2000" dirty="0">
                          <a:latin typeface="Times" pitchFamily="2" charset="0"/>
                        </a:rPr>
                        <a:t>: </a:t>
                      </a:r>
                      <a:r>
                        <a:rPr lang="en-US" sz="1600" dirty="0" err="1">
                          <a:latin typeface="Times" pitchFamily="2" charset="0"/>
                        </a:rPr>
                        <a:t>EicCRoot</a:t>
                      </a:r>
                      <a:endParaRPr lang="en-US" sz="16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1187519865"/>
                  </a:ext>
                </a:extLst>
              </a:tr>
              <a:tr h="398046">
                <a:tc>
                  <a:txBody>
                    <a:bodyPr/>
                    <a:lstStyle/>
                    <a:p>
                      <a:pPr algn="l"/>
                      <a:endParaRPr lang="en-US" sz="1600" kern="1200" dirty="0">
                        <a:solidFill>
                          <a:srgbClr val="FF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a:txBody>
                    <a:bodyPr/>
                    <a:lstStyle/>
                    <a:p>
                      <a:pPr algn="l"/>
                      <a:endParaRPr lang="en-US" sz="2000" dirty="0">
                        <a:solidFill>
                          <a:srgbClr val="FF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39000"/>
                      </a:srgbClr>
                    </a:solidFill>
                  </a:tcPr>
                </a:tc>
                <a:tc>
                  <a:txBody>
                    <a:bodyPr/>
                    <a:lstStyle/>
                    <a:p>
                      <a:pPr algn="l"/>
                      <a:endParaRPr lang="en-US" sz="2000" kern="1200" dirty="0">
                        <a:solidFill>
                          <a:schemeClr val="dk1"/>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1398226629"/>
                  </a:ext>
                </a:extLst>
              </a:tr>
              <a:tr h="367427">
                <a:tc>
                  <a:txBody>
                    <a:bodyPr/>
                    <a:lstStyle/>
                    <a:p>
                      <a:pPr algn="ctr"/>
                      <a:r>
                        <a:rPr lang="en-US" sz="1800" b="1" dirty="0" err="1">
                          <a:latin typeface="Times" pitchFamily="2" charset="0"/>
                        </a:rPr>
                        <a:t>EicC</a:t>
                      </a:r>
                      <a:r>
                        <a:rPr lang="en-US" sz="1800" b="1" dirty="0">
                          <a:latin typeface="Times" pitchFamily="2" charset="0"/>
                        </a:rPr>
                        <a:t> CDR    </a:t>
                      </a:r>
                      <a:r>
                        <a:rPr lang="en-US" sz="1800" dirty="0">
                          <a:latin typeface="Times" pitchFamily="2" charset="0"/>
                        </a:rPr>
                        <a:t>Volume 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800" b="1" dirty="0" err="1">
                          <a:latin typeface="Times" pitchFamily="2" charset="0"/>
                        </a:rPr>
                        <a:t>EicC</a:t>
                      </a:r>
                      <a:r>
                        <a:rPr lang="en-US" sz="1800" b="1" dirty="0">
                          <a:latin typeface="Times" pitchFamily="2" charset="0"/>
                        </a:rPr>
                        <a:t> CDR   </a:t>
                      </a:r>
                      <a:r>
                        <a:rPr lang="en-US" sz="1800" dirty="0">
                          <a:latin typeface="Times" pitchFamily="2" charset="0"/>
                        </a:rPr>
                        <a:t>Volume 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9000"/>
                      </a:srgbClr>
                    </a:solidFill>
                  </a:tcPr>
                </a:tc>
                <a:extLst>
                  <a:ext uri="{0D108BD9-81ED-4DB2-BD59-A6C34878D82A}">
                    <a16:rowId xmlns:a16="http://schemas.microsoft.com/office/drawing/2014/main" val="2857556921"/>
                  </a:ext>
                </a:extLst>
              </a:tr>
            </a:tbl>
          </a:graphicData>
        </a:graphic>
      </p:graphicFrame>
    </p:spTree>
    <p:extLst>
      <p:ext uri="{BB962C8B-B14F-4D97-AF65-F5344CB8AC3E}">
        <p14:creationId xmlns:p14="http://schemas.microsoft.com/office/powerpoint/2010/main" val="2621445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729AFB-7325-49FA-B0FF-21CB1E1DFBBC}"/>
              </a:ext>
            </a:extLst>
          </p:cNvPr>
          <p:cNvSpPr>
            <a:spLocks noGrp="1"/>
          </p:cNvSpPr>
          <p:nvPr>
            <p:ph type="title"/>
          </p:nvPr>
        </p:nvSpPr>
        <p:spPr>
          <a:xfrm>
            <a:off x="515683" y="32803"/>
            <a:ext cx="10058400" cy="1330272"/>
          </a:xfrm>
        </p:spPr>
        <p:txBody>
          <a:bodyPr/>
          <a:lstStyle/>
          <a:p>
            <a:r>
              <a:rPr lang="en-US" altLang="zh-CN" b="1" dirty="0" err="1"/>
              <a:t>EicC</a:t>
            </a:r>
            <a:r>
              <a:rPr lang="en-US" altLang="zh-CN" b="1" dirty="0"/>
              <a:t> detector considerations</a:t>
            </a:r>
            <a:endParaRPr lang="zh-CN" altLang="en-US" b="1" dirty="0"/>
          </a:p>
        </p:txBody>
      </p:sp>
      <p:sp>
        <p:nvSpPr>
          <p:cNvPr id="4" name="灯片编号占位符 3">
            <a:extLst>
              <a:ext uri="{FF2B5EF4-FFF2-40B4-BE49-F238E27FC236}">
                <a16:creationId xmlns:a16="http://schemas.microsoft.com/office/drawing/2014/main" id="{8FD50637-E276-4AE2-B6DE-9BD607B9CED9}"/>
              </a:ext>
            </a:extLst>
          </p:cNvPr>
          <p:cNvSpPr>
            <a:spLocks noGrp="1"/>
          </p:cNvSpPr>
          <p:nvPr>
            <p:ph type="sldNum" sz="quarter" idx="12"/>
          </p:nvPr>
        </p:nvSpPr>
        <p:spPr/>
        <p:txBody>
          <a:bodyPr/>
          <a:lstStyle/>
          <a:p>
            <a:fld id="{6B6F415A-146C-4031-B7DF-DA5827ED46CC}" type="slidenum">
              <a:rPr lang="en-US" smtClean="0"/>
              <a:t>56</a:t>
            </a:fld>
            <a:endParaRPr lang="en-US"/>
          </a:p>
        </p:txBody>
      </p:sp>
      <p:sp>
        <p:nvSpPr>
          <p:cNvPr id="6" name="文本框 5">
            <a:extLst>
              <a:ext uri="{FF2B5EF4-FFF2-40B4-BE49-F238E27FC236}">
                <a16:creationId xmlns:a16="http://schemas.microsoft.com/office/drawing/2014/main" id="{5AA4441D-BE75-458D-9D48-5A125D8C7E3F}"/>
              </a:ext>
            </a:extLst>
          </p:cNvPr>
          <p:cNvSpPr txBox="1"/>
          <p:nvPr/>
        </p:nvSpPr>
        <p:spPr>
          <a:xfrm>
            <a:off x="2159725" y="6084209"/>
            <a:ext cx="7761292" cy="523220"/>
          </a:xfrm>
          <a:prstGeom prst="rect">
            <a:avLst/>
          </a:prstGeom>
          <a:noFill/>
        </p:spPr>
        <p:txBody>
          <a:bodyPr wrap="none" rtlCol="0">
            <a:spAutoFit/>
          </a:bodyPr>
          <a:lstStyle/>
          <a:p>
            <a:r>
              <a:rPr lang="en-US" altLang="zh-CN" sz="2800" b="1" dirty="0">
                <a:solidFill>
                  <a:srgbClr val="FF0000"/>
                </a:solidFill>
              </a:rPr>
              <a:t>Detailed full Geant4 simulation is ongoing</a:t>
            </a:r>
            <a:endParaRPr lang="zh-CN" altLang="en-US" sz="2800" b="1" dirty="0">
              <a:solidFill>
                <a:srgbClr val="FF0000"/>
              </a:solidFill>
            </a:endParaRPr>
          </a:p>
        </p:txBody>
      </p:sp>
      <p:pic>
        <p:nvPicPr>
          <p:cNvPr id="7" name="图片 6">
            <a:extLst>
              <a:ext uri="{FF2B5EF4-FFF2-40B4-BE49-F238E27FC236}">
                <a16:creationId xmlns:a16="http://schemas.microsoft.com/office/drawing/2014/main" id="{D30D7F79-A745-2B28-ECEC-B116FA570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70" y="931705"/>
            <a:ext cx="10193715" cy="5115477"/>
          </a:xfrm>
          <a:prstGeom prst="rect">
            <a:avLst/>
          </a:prstGeom>
        </p:spPr>
      </p:pic>
    </p:spTree>
    <p:extLst>
      <p:ext uri="{BB962C8B-B14F-4D97-AF65-F5344CB8AC3E}">
        <p14:creationId xmlns:p14="http://schemas.microsoft.com/office/powerpoint/2010/main" val="29166513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5C29AA7-23E7-4545-8684-B7FB6DB27D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0961" y="2850602"/>
            <a:ext cx="3899620" cy="3041150"/>
          </a:xfrm>
          <a:prstGeom prst="rect">
            <a:avLst/>
          </a:prstGeom>
        </p:spPr>
      </p:pic>
      <p:sp>
        <p:nvSpPr>
          <p:cNvPr id="2" name="标题 1">
            <a:extLst>
              <a:ext uri="{FF2B5EF4-FFF2-40B4-BE49-F238E27FC236}">
                <a16:creationId xmlns:a16="http://schemas.microsoft.com/office/drawing/2014/main" id="{72BDC27F-32D3-439A-838A-2ED72CA3D01E}"/>
              </a:ext>
            </a:extLst>
          </p:cNvPr>
          <p:cNvSpPr>
            <a:spLocks noGrp="1"/>
          </p:cNvSpPr>
          <p:nvPr>
            <p:ph type="title"/>
          </p:nvPr>
        </p:nvSpPr>
        <p:spPr>
          <a:xfrm>
            <a:off x="469504" y="19062"/>
            <a:ext cx="10058400" cy="1521041"/>
          </a:xfrm>
        </p:spPr>
        <p:txBody>
          <a:bodyPr>
            <a:normAutofit fontScale="90000"/>
          </a:bodyPr>
          <a:lstStyle/>
          <a:p>
            <a:r>
              <a:rPr lang="en-US" altLang="zh-CN" b="1" dirty="0"/>
              <a:t>Subsystem simulations---an example</a:t>
            </a:r>
            <a:endParaRPr lang="zh-CN" altLang="en-US" b="1" dirty="0"/>
          </a:p>
        </p:txBody>
      </p:sp>
      <p:sp>
        <p:nvSpPr>
          <p:cNvPr id="4" name="灯片编号占位符 3">
            <a:extLst>
              <a:ext uri="{FF2B5EF4-FFF2-40B4-BE49-F238E27FC236}">
                <a16:creationId xmlns:a16="http://schemas.microsoft.com/office/drawing/2014/main" id="{582263D7-0A91-4C8D-8220-BBBC805B42A1}"/>
              </a:ext>
            </a:extLst>
          </p:cNvPr>
          <p:cNvSpPr>
            <a:spLocks noGrp="1"/>
          </p:cNvSpPr>
          <p:nvPr>
            <p:ph type="sldNum" sz="quarter" idx="12"/>
          </p:nvPr>
        </p:nvSpPr>
        <p:spPr/>
        <p:txBody>
          <a:bodyPr/>
          <a:lstStyle/>
          <a:p>
            <a:fld id="{6B6F415A-146C-4031-B7DF-DA5827ED46CC}" type="slidenum">
              <a:rPr lang="en-US" smtClean="0"/>
              <a:t>57</a:t>
            </a:fld>
            <a:endParaRPr lang="en-US"/>
          </a:p>
        </p:txBody>
      </p:sp>
      <p:pic>
        <p:nvPicPr>
          <p:cNvPr id="6" name="图片 5">
            <a:extLst>
              <a:ext uri="{FF2B5EF4-FFF2-40B4-BE49-F238E27FC236}">
                <a16:creationId xmlns:a16="http://schemas.microsoft.com/office/drawing/2014/main" id="{2750F5BC-C4C7-47A1-AAEE-3F2EDD03998C}"/>
              </a:ext>
            </a:extLst>
          </p:cNvPr>
          <p:cNvPicPr>
            <a:picLocks noChangeAspect="1"/>
          </p:cNvPicPr>
          <p:nvPr/>
        </p:nvPicPr>
        <p:blipFill>
          <a:blip r:embed="rId3"/>
          <a:stretch>
            <a:fillRect/>
          </a:stretch>
        </p:blipFill>
        <p:spPr>
          <a:xfrm>
            <a:off x="240792" y="1697985"/>
            <a:ext cx="4674894" cy="2538987"/>
          </a:xfrm>
          <a:prstGeom prst="rect">
            <a:avLst/>
          </a:prstGeom>
        </p:spPr>
      </p:pic>
      <p:sp>
        <p:nvSpPr>
          <p:cNvPr id="7" name="文本框 6">
            <a:extLst>
              <a:ext uri="{FF2B5EF4-FFF2-40B4-BE49-F238E27FC236}">
                <a16:creationId xmlns:a16="http://schemas.microsoft.com/office/drawing/2014/main" id="{A92CA2FA-9724-45DA-88DB-BFB1C5BED77B}"/>
              </a:ext>
            </a:extLst>
          </p:cNvPr>
          <p:cNvSpPr txBox="1"/>
          <p:nvPr/>
        </p:nvSpPr>
        <p:spPr>
          <a:xfrm>
            <a:off x="108994" y="1259959"/>
            <a:ext cx="4941417" cy="369332"/>
          </a:xfrm>
          <a:prstGeom prst="rect">
            <a:avLst/>
          </a:prstGeom>
          <a:noFill/>
        </p:spPr>
        <p:txBody>
          <a:bodyPr wrap="none" rtlCol="0">
            <a:spAutoFit/>
          </a:bodyPr>
          <a:lstStyle/>
          <a:p>
            <a:r>
              <a:rPr lang="en-US" altLang="zh-CN" dirty="0"/>
              <a:t>Tracking with all-silicon or </a:t>
            </a:r>
            <a:r>
              <a:rPr lang="en-US" altLang="zh-CN" dirty="0" err="1"/>
              <a:t>Si+MPGD</a:t>
            </a:r>
            <a:r>
              <a:rPr lang="en-US" altLang="zh-CN" dirty="0"/>
              <a:t> design </a:t>
            </a:r>
            <a:endParaRPr lang="zh-CN" altLang="en-US" dirty="0"/>
          </a:p>
        </p:txBody>
      </p:sp>
      <p:pic>
        <p:nvPicPr>
          <p:cNvPr id="8" name="图片 7">
            <a:extLst>
              <a:ext uri="{FF2B5EF4-FFF2-40B4-BE49-F238E27FC236}">
                <a16:creationId xmlns:a16="http://schemas.microsoft.com/office/drawing/2014/main" id="{90C663FE-C0C9-42C2-BB5A-510C7280C253}"/>
              </a:ext>
            </a:extLst>
          </p:cNvPr>
          <p:cNvPicPr>
            <a:picLocks noChangeAspect="1"/>
          </p:cNvPicPr>
          <p:nvPr/>
        </p:nvPicPr>
        <p:blipFill>
          <a:blip r:embed="rId4"/>
          <a:stretch>
            <a:fillRect/>
          </a:stretch>
        </p:blipFill>
        <p:spPr>
          <a:xfrm>
            <a:off x="5050411" y="2940694"/>
            <a:ext cx="3699705" cy="3041150"/>
          </a:xfrm>
          <a:prstGeom prst="rect">
            <a:avLst/>
          </a:prstGeom>
        </p:spPr>
      </p:pic>
      <p:pic>
        <p:nvPicPr>
          <p:cNvPr id="10" name="图片 9">
            <a:extLst>
              <a:ext uri="{FF2B5EF4-FFF2-40B4-BE49-F238E27FC236}">
                <a16:creationId xmlns:a16="http://schemas.microsoft.com/office/drawing/2014/main" id="{86E7C902-2B51-44BE-9C01-BA1A6ABF7D84}"/>
              </a:ext>
            </a:extLst>
          </p:cNvPr>
          <p:cNvPicPr>
            <a:picLocks noChangeAspect="1"/>
          </p:cNvPicPr>
          <p:nvPr/>
        </p:nvPicPr>
        <p:blipFill>
          <a:blip r:embed="rId5"/>
          <a:stretch>
            <a:fillRect/>
          </a:stretch>
        </p:blipFill>
        <p:spPr>
          <a:xfrm>
            <a:off x="4909535" y="1358135"/>
            <a:ext cx="7346342" cy="1291620"/>
          </a:xfrm>
          <a:prstGeom prst="rect">
            <a:avLst/>
          </a:prstGeom>
        </p:spPr>
      </p:pic>
      <p:sp>
        <p:nvSpPr>
          <p:cNvPr id="11" name="文本框 10">
            <a:extLst>
              <a:ext uri="{FF2B5EF4-FFF2-40B4-BE49-F238E27FC236}">
                <a16:creationId xmlns:a16="http://schemas.microsoft.com/office/drawing/2014/main" id="{0D8A50C2-8418-4D72-83B4-F3245AECC22D}"/>
              </a:ext>
            </a:extLst>
          </p:cNvPr>
          <p:cNvSpPr txBox="1"/>
          <p:nvPr/>
        </p:nvSpPr>
        <p:spPr>
          <a:xfrm>
            <a:off x="7171509" y="6272784"/>
            <a:ext cx="2283061" cy="369332"/>
          </a:xfrm>
          <a:prstGeom prst="rect">
            <a:avLst/>
          </a:prstGeom>
          <a:noFill/>
        </p:spPr>
        <p:txBody>
          <a:bodyPr wrap="none" rtlCol="0">
            <a:spAutoFit/>
          </a:bodyPr>
          <a:lstStyle/>
          <a:p>
            <a:r>
              <a:rPr lang="en-US" altLang="zh-CN" dirty="0"/>
              <a:t>Calorimetry system</a:t>
            </a:r>
            <a:endParaRPr lang="zh-CN" altLang="en-US" dirty="0"/>
          </a:p>
        </p:txBody>
      </p:sp>
      <p:pic>
        <p:nvPicPr>
          <p:cNvPr id="13" name="图片 12">
            <a:extLst>
              <a:ext uri="{FF2B5EF4-FFF2-40B4-BE49-F238E27FC236}">
                <a16:creationId xmlns:a16="http://schemas.microsoft.com/office/drawing/2014/main" id="{A029056E-0575-462F-84A1-E7930644BB76}"/>
              </a:ext>
            </a:extLst>
          </p:cNvPr>
          <p:cNvPicPr>
            <a:picLocks noChangeAspect="1"/>
          </p:cNvPicPr>
          <p:nvPr/>
        </p:nvPicPr>
        <p:blipFill>
          <a:blip r:embed="rId6"/>
          <a:stretch>
            <a:fillRect/>
          </a:stretch>
        </p:blipFill>
        <p:spPr>
          <a:xfrm>
            <a:off x="1880340" y="4374361"/>
            <a:ext cx="2814868" cy="2263548"/>
          </a:xfrm>
          <a:prstGeom prst="rect">
            <a:avLst/>
          </a:prstGeom>
        </p:spPr>
      </p:pic>
      <p:sp>
        <p:nvSpPr>
          <p:cNvPr id="14" name="文本框 13">
            <a:extLst>
              <a:ext uri="{FF2B5EF4-FFF2-40B4-BE49-F238E27FC236}">
                <a16:creationId xmlns:a16="http://schemas.microsoft.com/office/drawing/2014/main" id="{8499BD6E-1AAF-447D-BAAE-55B70E303D53}"/>
              </a:ext>
            </a:extLst>
          </p:cNvPr>
          <p:cNvSpPr txBox="1"/>
          <p:nvPr/>
        </p:nvSpPr>
        <p:spPr>
          <a:xfrm>
            <a:off x="209006" y="5262616"/>
            <a:ext cx="1790875" cy="338554"/>
          </a:xfrm>
          <a:prstGeom prst="rect">
            <a:avLst/>
          </a:prstGeom>
          <a:noFill/>
        </p:spPr>
        <p:txBody>
          <a:bodyPr wrap="none" rtlCol="0">
            <a:spAutoFit/>
          </a:bodyPr>
          <a:lstStyle/>
          <a:p>
            <a:r>
              <a:rPr lang="en-US" altLang="zh-CN" sz="1600" dirty="0">
                <a:effectLst/>
                <a:latin typeface="Arial" panose="020B0604020202020204" pitchFamily="34" charset="0"/>
              </a:rPr>
              <a:t>arXiv:2102.08337</a:t>
            </a:r>
            <a:endParaRPr lang="zh-CN" altLang="en-US" sz="1600" dirty="0"/>
          </a:p>
        </p:txBody>
      </p:sp>
      <p:sp>
        <p:nvSpPr>
          <p:cNvPr id="15" name="箭头: 上 14">
            <a:extLst>
              <a:ext uri="{FF2B5EF4-FFF2-40B4-BE49-F238E27FC236}">
                <a16:creationId xmlns:a16="http://schemas.microsoft.com/office/drawing/2014/main" id="{49E0DCD6-90F0-41F3-974E-BD1DD05B4FA8}"/>
              </a:ext>
            </a:extLst>
          </p:cNvPr>
          <p:cNvSpPr/>
          <p:nvPr/>
        </p:nvSpPr>
        <p:spPr>
          <a:xfrm>
            <a:off x="2804160" y="3940629"/>
            <a:ext cx="230777" cy="1018902"/>
          </a:xfrm>
          <a:prstGeom prst="upArrow">
            <a:avLst/>
          </a:prstGeom>
          <a:solidFill>
            <a:srgbClr val="ED1B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18811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B49FD4-33B5-49D5-8644-AE1BA6E99575}"/>
              </a:ext>
            </a:extLst>
          </p:cNvPr>
          <p:cNvSpPr>
            <a:spLocks noGrp="1"/>
          </p:cNvSpPr>
          <p:nvPr>
            <p:ph type="title"/>
          </p:nvPr>
        </p:nvSpPr>
        <p:spPr>
          <a:xfrm>
            <a:off x="778110" y="207380"/>
            <a:ext cx="10058400" cy="1083782"/>
          </a:xfrm>
        </p:spPr>
        <p:txBody>
          <a:bodyPr/>
          <a:lstStyle/>
          <a:p>
            <a:r>
              <a:rPr lang="en-US" altLang="zh-CN" b="1" dirty="0"/>
              <a:t>Detector R&amp;Ds</a:t>
            </a:r>
            <a:endParaRPr lang="zh-CN" altLang="en-US" b="1" dirty="0"/>
          </a:p>
        </p:txBody>
      </p:sp>
      <p:sp>
        <p:nvSpPr>
          <p:cNvPr id="4" name="灯片编号占位符 3">
            <a:extLst>
              <a:ext uri="{FF2B5EF4-FFF2-40B4-BE49-F238E27FC236}">
                <a16:creationId xmlns:a16="http://schemas.microsoft.com/office/drawing/2014/main" id="{291F3B45-2F48-4579-B497-490B61E6C409}"/>
              </a:ext>
            </a:extLst>
          </p:cNvPr>
          <p:cNvSpPr>
            <a:spLocks noGrp="1"/>
          </p:cNvSpPr>
          <p:nvPr>
            <p:ph type="sldNum" sz="quarter" idx="12"/>
          </p:nvPr>
        </p:nvSpPr>
        <p:spPr/>
        <p:txBody>
          <a:bodyPr/>
          <a:lstStyle/>
          <a:p>
            <a:fld id="{6B6F415A-146C-4031-B7DF-DA5827ED46CC}" type="slidenum">
              <a:rPr lang="en-US" smtClean="0"/>
              <a:t>58</a:t>
            </a:fld>
            <a:endParaRPr lang="en-US"/>
          </a:p>
        </p:txBody>
      </p:sp>
      <p:sp>
        <p:nvSpPr>
          <p:cNvPr id="5" name="文本框 4">
            <a:extLst>
              <a:ext uri="{FF2B5EF4-FFF2-40B4-BE49-F238E27FC236}">
                <a16:creationId xmlns:a16="http://schemas.microsoft.com/office/drawing/2014/main" id="{CBD036ED-D60F-4DE1-AD44-B7D3F0A533C7}"/>
              </a:ext>
            </a:extLst>
          </p:cNvPr>
          <p:cNvSpPr txBox="1"/>
          <p:nvPr/>
        </p:nvSpPr>
        <p:spPr>
          <a:xfrm>
            <a:off x="243727" y="1244185"/>
            <a:ext cx="3866606" cy="646331"/>
          </a:xfrm>
          <a:prstGeom prst="rect">
            <a:avLst/>
          </a:prstGeom>
          <a:noFill/>
        </p:spPr>
        <p:txBody>
          <a:bodyPr wrap="square" rtlCol="0">
            <a:spAutoFit/>
          </a:bodyPr>
          <a:lstStyle/>
          <a:p>
            <a:r>
              <a:rPr lang="en-US" altLang="zh-CN" b="1" dirty="0">
                <a:solidFill>
                  <a:srgbClr val="FF0000"/>
                </a:solidFill>
                <a:latin typeface="Adobe Devanagari" panose="02040503050201020203" pitchFamily="18" charset="0"/>
                <a:cs typeface="Adobe Devanagari" panose="02040503050201020203" pitchFamily="18" charset="0"/>
              </a:rPr>
              <a:t>Clean rooms </a:t>
            </a:r>
            <a:r>
              <a:rPr lang="en-US" altLang="zh-CN" b="1" dirty="0">
                <a:latin typeface="Adobe Devanagari" panose="02040503050201020203" pitchFamily="18" charset="0"/>
                <a:cs typeface="Adobe Devanagari" panose="02040503050201020203" pitchFamily="18" charset="0"/>
              </a:rPr>
              <a:t>of ISO6 and ISO7 (in total of 200 m</a:t>
            </a:r>
            <a:r>
              <a:rPr lang="en-US" altLang="zh-CN" b="1" baseline="30000" dirty="0">
                <a:latin typeface="Adobe Devanagari" panose="02040503050201020203" pitchFamily="18" charset="0"/>
                <a:cs typeface="Adobe Devanagari" panose="02040503050201020203" pitchFamily="18" charset="0"/>
              </a:rPr>
              <a:t>2</a:t>
            </a:r>
            <a:r>
              <a:rPr lang="en-US" altLang="zh-CN" b="1" dirty="0">
                <a:latin typeface="Adobe Devanagari" panose="02040503050201020203" pitchFamily="18" charset="0"/>
                <a:cs typeface="Adobe Devanagari" panose="02040503050201020203" pitchFamily="18" charset="0"/>
              </a:rPr>
              <a:t>) for detector assembling</a:t>
            </a:r>
            <a:endParaRPr lang="zh-CN" altLang="en-US" b="1" dirty="0">
              <a:latin typeface="Adobe Devanagari" panose="02040503050201020203" pitchFamily="18" charset="0"/>
              <a:cs typeface="Adobe Devanagari" panose="02040503050201020203" pitchFamily="18" charset="0"/>
            </a:endParaRPr>
          </a:p>
        </p:txBody>
      </p:sp>
      <p:pic>
        <p:nvPicPr>
          <p:cNvPr id="6" name="图片 1" descr="20181024_152807.jpg">
            <a:extLst>
              <a:ext uri="{FF2B5EF4-FFF2-40B4-BE49-F238E27FC236}">
                <a16:creationId xmlns:a16="http://schemas.microsoft.com/office/drawing/2014/main" id="{96313C94-F6B0-4DF4-B94A-133A232DB758}"/>
              </a:ext>
            </a:extLst>
          </p:cNvPr>
          <p:cNvPicPr>
            <a:picLocks noChangeAspect="1"/>
          </p:cNvPicPr>
          <p:nvPr/>
        </p:nvPicPr>
        <p:blipFill>
          <a:blip r:embed="rId2" cstate="print">
            <a:alphaModFix amt="78000"/>
            <a:extLst>
              <a:ext uri="{28A0092B-C50C-407E-A947-70E740481C1C}">
                <a14:useLocalDpi xmlns:a14="http://schemas.microsoft.com/office/drawing/2010/main" val="0"/>
              </a:ext>
            </a:extLst>
          </a:blip>
          <a:stretch>
            <a:fillRect/>
          </a:stretch>
        </p:blipFill>
        <p:spPr>
          <a:xfrm>
            <a:off x="98355" y="2022425"/>
            <a:ext cx="4189987" cy="1978224"/>
          </a:xfrm>
          <a:prstGeom prst="rect">
            <a:avLst/>
          </a:prstGeom>
          <a:ln>
            <a:noFill/>
          </a:ln>
          <a:effectLst>
            <a:softEdge rad="112500"/>
          </a:effectLst>
        </p:spPr>
      </p:pic>
      <p:pic>
        <p:nvPicPr>
          <p:cNvPr id="7" name="Picture 20">
            <a:extLst>
              <a:ext uri="{FF2B5EF4-FFF2-40B4-BE49-F238E27FC236}">
                <a16:creationId xmlns:a16="http://schemas.microsoft.com/office/drawing/2014/main" id="{4D9AA155-656E-4F05-B8FE-9D20B58DF0F7}"/>
              </a:ext>
            </a:extLst>
          </p:cNvPr>
          <p:cNvPicPr>
            <a:picLocks noChangeAspect="1"/>
          </p:cNvPicPr>
          <p:nvPr/>
        </p:nvPicPr>
        <p:blipFill rotWithShape="1">
          <a:blip r:embed="rId3"/>
          <a:srcRect r="10606"/>
          <a:stretch/>
        </p:blipFill>
        <p:spPr>
          <a:xfrm>
            <a:off x="326032" y="4634324"/>
            <a:ext cx="2770996" cy="1923230"/>
          </a:xfrm>
          <a:prstGeom prst="rect">
            <a:avLst/>
          </a:prstGeom>
        </p:spPr>
      </p:pic>
      <p:sp>
        <p:nvSpPr>
          <p:cNvPr id="8" name="文本框 7">
            <a:extLst>
              <a:ext uri="{FF2B5EF4-FFF2-40B4-BE49-F238E27FC236}">
                <a16:creationId xmlns:a16="http://schemas.microsoft.com/office/drawing/2014/main" id="{329F0893-6BE2-4EA2-8614-5211591B59A1}"/>
              </a:ext>
            </a:extLst>
          </p:cNvPr>
          <p:cNvSpPr txBox="1"/>
          <p:nvPr/>
        </p:nvSpPr>
        <p:spPr>
          <a:xfrm>
            <a:off x="139224" y="4193178"/>
            <a:ext cx="3550972" cy="369332"/>
          </a:xfrm>
          <a:prstGeom prst="rect">
            <a:avLst/>
          </a:prstGeom>
          <a:noFill/>
        </p:spPr>
        <p:txBody>
          <a:bodyPr wrap="none" rtlCol="0">
            <a:spAutoFit/>
          </a:bodyPr>
          <a:lstStyle/>
          <a:p>
            <a:r>
              <a:rPr lang="en-US" altLang="zh-CN" b="1" dirty="0">
                <a:latin typeface="Adobe Devanagari" panose="02040503050201020203" pitchFamily="18" charset="0"/>
                <a:cs typeface="Adobe Devanagari" panose="02040503050201020203" pitchFamily="18" charset="0"/>
              </a:rPr>
              <a:t>ALICE style ITS2 MAPS </a:t>
            </a:r>
            <a:r>
              <a:rPr lang="en-US" altLang="zh-CN" b="1" dirty="0">
                <a:solidFill>
                  <a:srgbClr val="FF0000"/>
                </a:solidFill>
                <a:latin typeface="Adobe Devanagari" panose="02040503050201020203" pitchFamily="18" charset="0"/>
                <a:cs typeface="Adobe Devanagari" panose="02040503050201020203" pitchFamily="18" charset="0"/>
              </a:rPr>
              <a:t>pixel detector</a:t>
            </a:r>
            <a:endParaRPr lang="zh-CN" altLang="en-US" b="1" dirty="0">
              <a:solidFill>
                <a:srgbClr val="FF0000"/>
              </a:solidFill>
              <a:latin typeface="Adobe Devanagari" panose="02040503050201020203" pitchFamily="18" charset="0"/>
              <a:cs typeface="Adobe Devanagari" panose="02040503050201020203" pitchFamily="18" charset="0"/>
            </a:endParaRPr>
          </a:p>
        </p:txBody>
      </p:sp>
      <p:pic>
        <p:nvPicPr>
          <p:cNvPr id="9" name="图片 8">
            <a:extLst>
              <a:ext uri="{FF2B5EF4-FFF2-40B4-BE49-F238E27FC236}">
                <a16:creationId xmlns:a16="http://schemas.microsoft.com/office/drawing/2014/main" id="{AAE0F299-1E08-4F87-A21E-400D6CC9BF44}"/>
              </a:ext>
            </a:extLst>
          </p:cNvPr>
          <p:cNvPicPr>
            <a:picLocks noChangeAspect="1"/>
          </p:cNvPicPr>
          <p:nvPr/>
        </p:nvPicPr>
        <p:blipFill>
          <a:blip r:embed="rId4"/>
          <a:stretch>
            <a:fillRect/>
          </a:stretch>
        </p:blipFill>
        <p:spPr>
          <a:xfrm>
            <a:off x="4536352" y="1978048"/>
            <a:ext cx="2222622" cy="1832176"/>
          </a:xfrm>
          <a:prstGeom prst="rect">
            <a:avLst/>
          </a:prstGeom>
        </p:spPr>
      </p:pic>
      <p:sp>
        <p:nvSpPr>
          <p:cNvPr id="10" name="文本框 9">
            <a:extLst>
              <a:ext uri="{FF2B5EF4-FFF2-40B4-BE49-F238E27FC236}">
                <a16:creationId xmlns:a16="http://schemas.microsoft.com/office/drawing/2014/main" id="{9AC2695E-87D8-4633-AB31-2E8221E4C62F}"/>
              </a:ext>
            </a:extLst>
          </p:cNvPr>
          <p:cNvSpPr txBox="1"/>
          <p:nvPr/>
        </p:nvSpPr>
        <p:spPr>
          <a:xfrm>
            <a:off x="4339571" y="1054718"/>
            <a:ext cx="2758640" cy="923330"/>
          </a:xfrm>
          <a:prstGeom prst="rect">
            <a:avLst/>
          </a:prstGeom>
          <a:noFill/>
        </p:spPr>
        <p:txBody>
          <a:bodyPr wrap="square" rtlCol="0">
            <a:spAutoFit/>
          </a:bodyPr>
          <a:lstStyle/>
          <a:p>
            <a:pPr marL="171450" indent="-171450">
              <a:buFont typeface="Arial" panose="020B0604020202020204" pitchFamily="34" charset="0"/>
              <a:buChar char="•"/>
            </a:pPr>
            <a:r>
              <a:rPr lang="en-US" altLang="zh-CN" b="1" dirty="0">
                <a:latin typeface="Adobe Devanagari" panose="02040503050201020203" pitchFamily="18" charset="0"/>
                <a:cs typeface="Adobe Devanagari" panose="02040503050201020203" pitchFamily="18" charset="0"/>
              </a:rPr>
              <a:t>25cm x 25 cm </a:t>
            </a:r>
            <a:r>
              <a:rPr lang="en-US" altLang="zh-CN" b="1" dirty="0">
                <a:solidFill>
                  <a:srgbClr val="FF0000"/>
                </a:solidFill>
                <a:latin typeface="Adobe Devanagari" panose="02040503050201020203" pitchFamily="18" charset="0"/>
                <a:cs typeface="Adobe Devanagari" panose="02040503050201020203" pitchFamily="18" charset="0"/>
              </a:rPr>
              <a:t>Micromegas</a:t>
            </a:r>
            <a:r>
              <a:rPr lang="en-US" altLang="zh-CN" b="1" dirty="0">
                <a:latin typeface="Adobe Devanagari" panose="02040503050201020203" pitchFamily="18" charset="0"/>
                <a:cs typeface="Adobe Devanagari" panose="02040503050201020203" pitchFamily="18" charset="0"/>
              </a:rPr>
              <a:t> mass production</a:t>
            </a:r>
          </a:p>
          <a:p>
            <a:pPr marL="171450" indent="-171450">
              <a:buFont typeface="Arial" panose="020B0604020202020204" pitchFamily="34" charset="0"/>
              <a:buChar char="•"/>
            </a:pPr>
            <a:r>
              <a:rPr lang="en-US" altLang="zh-CN" b="1" dirty="0">
                <a:latin typeface="Adobe Devanagari" panose="02040503050201020203" pitchFamily="18" charset="0"/>
                <a:cs typeface="Adobe Devanagari" panose="02040503050201020203" pitchFamily="18" charset="0"/>
              </a:rPr>
              <a:t>R&amp;D on 0.4m x 0.4m</a:t>
            </a:r>
            <a:endParaRPr lang="zh-CN" altLang="en-US" b="1" dirty="0">
              <a:latin typeface="Adobe Devanagari" panose="02040503050201020203" pitchFamily="18" charset="0"/>
              <a:cs typeface="Adobe Devanagari" panose="02040503050201020203" pitchFamily="18" charset="0"/>
            </a:endParaRPr>
          </a:p>
        </p:txBody>
      </p:sp>
      <p:pic>
        <p:nvPicPr>
          <p:cNvPr id="11" name="图片 10">
            <a:extLst>
              <a:ext uri="{FF2B5EF4-FFF2-40B4-BE49-F238E27FC236}">
                <a16:creationId xmlns:a16="http://schemas.microsoft.com/office/drawing/2014/main" id="{BDE9FE12-E164-45A1-88D2-7E6F63F034DC}"/>
              </a:ext>
            </a:extLst>
          </p:cNvPr>
          <p:cNvPicPr>
            <a:picLocks noChangeAspect="1"/>
          </p:cNvPicPr>
          <p:nvPr/>
        </p:nvPicPr>
        <p:blipFill>
          <a:blip r:embed="rId5"/>
          <a:stretch>
            <a:fillRect/>
          </a:stretch>
        </p:blipFill>
        <p:spPr>
          <a:xfrm>
            <a:off x="3715923" y="4226352"/>
            <a:ext cx="3423240" cy="1059703"/>
          </a:xfrm>
          <a:prstGeom prst="rect">
            <a:avLst/>
          </a:prstGeom>
        </p:spPr>
      </p:pic>
      <p:pic>
        <p:nvPicPr>
          <p:cNvPr id="12" name="图片 11">
            <a:extLst>
              <a:ext uri="{FF2B5EF4-FFF2-40B4-BE49-F238E27FC236}">
                <a16:creationId xmlns:a16="http://schemas.microsoft.com/office/drawing/2014/main" id="{09938030-7054-406C-94E6-456A480C2EA6}"/>
              </a:ext>
            </a:extLst>
          </p:cNvPr>
          <p:cNvPicPr>
            <a:picLocks noChangeAspect="1"/>
          </p:cNvPicPr>
          <p:nvPr/>
        </p:nvPicPr>
        <p:blipFill>
          <a:blip r:embed="rId6"/>
          <a:stretch>
            <a:fillRect/>
          </a:stretch>
        </p:blipFill>
        <p:spPr>
          <a:xfrm>
            <a:off x="3842929" y="5191210"/>
            <a:ext cx="2916045" cy="1366344"/>
          </a:xfrm>
          <a:prstGeom prst="rect">
            <a:avLst/>
          </a:prstGeom>
        </p:spPr>
      </p:pic>
      <p:sp>
        <p:nvSpPr>
          <p:cNvPr id="13" name="文本框 12">
            <a:extLst>
              <a:ext uri="{FF2B5EF4-FFF2-40B4-BE49-F238E27FC236}">
                <a16:creationId xmlns:a16="http://schemas.microsoft.com/office/drawing/2014/main" id="{B0D9473C-CBC7-4F8F-91A6-114F79F4B6E0}"/>
              </a:ext>
            </a:extLst>
          </p:cNvPr>
          <p:cNvSpPr txBox="1"/>
          <p:nvPr/>
        </p:nvSpPr>
        <p:spPr>
          <a:xfrm>
            <a:off x="4299905" y="4072463"/>
            <a:ext cx="2608755" cy="307777"/>
          </a:xfrm>
          <a:prstGeom prst="rect">
            <a:avLst/>
          </a:prstGeom>
          <a:noFill/>
        </p:spPr>
        <p:txBody>
          <a:bodyPr wrap="square" rtlCol="0">
            <a:spAutoFit/>
          </a:bodyPr>
          <a:lstStyle/>
          <a:p>
            <a:r>
              <a:rPr lang="en-US" altLang="zh-CN" sz="1400" b="1" dirty="0">
                <a:latin typeface="Adobe Devanagari" panose="02040503050201020203" pitchFamily="18" charset="0"/>
                <a:cs typeface="Adobe Devanagari" panose="02040503050201020203" pitchFamily="18" charset="0"/>
              </a:rPr>
              <a:t>1m x 0.5 m </a:t>
            </a:r>
            <a:r>
              <a:rPr lang="en-US" altLang="zh-CN" sz="1400" b="1" dirty="0">
                <a:solidFill>
                  <a:srgbClr val="FF0000"/>
                </a:solidFill>
                <a:latin typeface="Adobe Devanagari" panose="02040503050201020203" pitchFamily="18" charset="0"/>
                <a:cs typeface="Adobe Devanagari" panose="02040503050201020203" pitchFamily="18" charset="0"/>
              </a:rPr>
              <a:t>GEM</a:t>
            </a:r>
            <a:r>
              <a:rPr lang="en-US" altLang="zh-CN" sz="1400" b="1" dirty="0">
                <a:latin typeface="Adobe Devanagari" panose="02040503050201020203" pitchFamily="18" charset="0"/>
                <a:cs typeface="Adobe Devanagari" panose="02040503050201020203" pitchFamily="18" charset="0"/>
              </a:rPr>
              <a:t> (self-stretching)</a:t>
            </a:r>
            <a:endParaRPr lang="zh-CN" altLang="en-US" sz="1400" b="1" dirty="0">
              <a:latin typeface="Adobe Devanagari" panose="02040503050201020203" pitchFamily="18" charset="0"/>
              <a:cs typeface="Adobe Devanagari" panose="02040503050201020203" pitchFamily="18" charset="0"/>
            </a:endParaRPr>
          </a:p>
        </p:txBody>
      </p:sp>
      <p:pic>
        <p:nvPicPr>
          <p:cNvPr id="14" name="图片 13">
            <a:extLst>
              <a:ext uri="{FF2B5EF4-FFF2-40B4-BE49-F238E27FC236}">
                <a16:creationId xmlns:a16="http://schemas.microsoft.com/office/drawing/2014/main" id="{031E7D17-56A7-42C5-99F7-EA63542DA7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511" y="462978"/>
            <a:ext cx="1941922" cy="1539006"/>
          </a:xfrm>
          <a:prstGeom prst="rect">
            <a:avLst/>
          </a:prstGeom>
        </p:spPr>
      </p:pic>
      <p:pic>
        <p:nvPicPr>
          <p:cNvPr id="15" name="图片 14">
            <a:extLst>
              <a:ext uri="{FF2B5EF4-FFF2-40B4-BE49-F238E27FC236}">
                <a16:creationId xmlns:a16="http://schemas.microsoft.com/office/drawing/2014/main" id="{F593BC45-EB37-4F38-B4DA-7C8826FD77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3466" y="525490"/>
            <a:ext cx="1772927" cy="1404845"/>
          </a:xfrm>
          <a:prstGeom prst="rect">
            <a:avLst/>
          </a:prstGeom>
        </p:spPr>
      </p:pic>
      <p:sp>
        <p:nvSpPr>
          <p:cNvPr id="16" name="文本框 15">
            <a:extLst>
              <a:ext uri="{FF2B5EF4-FFF2-40B4-BE49-F238E27FC236}">
                <a16:creationId xmlns:a16="http://schemas.microsoft.com/office/drawing/2014/main" id="{61C21008-78A1-43DE-9EA7-7CAE47B7D8BB}"/>
              </a:ext>
            </a:extLst>
          </p:cNvPr>
          <p:cNvSpPr txBox="1"/>
          <p:nvPr/>
        </p:nvSpPr>
        <p:spPr>
          <a:xfrm>
            <a:off x="9272173" y="131586"/>
            <a:ext cx="1443024" cy="369332"/>
          </a:xfrm>
          <a:prstGeom prst="rect">
            <a:avLst/>
          </a:prstGeom>
          <a:noFill/>
        </p:spPr>
        <p:txBody>
          <a:bodyPr wrap="none" rtlCol="0">
            <a:spAutoFit/>
          </a:bodyPr>
          <a:lstStyle/>
          <a:p>
            <a:r>
              <a:rPr lang="en-US" altLang="zh-CN" b="1" dirty="0" err="1">
                <a:solidFill>
                  <a:srgbClr val="FF0000"/>
                </a:solidFill>
                <a:latin typeface="Adobe Devanagari" panose="02040503050201020203" pitchFamily="18" charset="0"/>
                <a:cs typeface="Adobe Devanagari" panose="02040503050201020203" pitchFamily="18" charset="0"/>
              </a:rPr>
              <a:t>sTGC</a:t>
            </a:r>
            <a:r>
              <a:rPr lang="en-US" altLang="zh-CN" b="1" dirty="0">
                <a:latin typeface="Adobe Devanagari" panose="02040503050201020203" pitchFamily="18" charset="0"/>
                <a:cs typeface="Adobe Devanagari" panose="02040503050201020203" pitchFamily="18" charset="0"/>
              </a:rPr>
              <a:t> detector</a:t>
            </a:r>
            <a:endParaRPr lang="zh-CN" altLang="en-US" b="1" dirty="0">
              <a:latin typeface="Adobe Devanagari" panose="02040503050201020203" pitchFamily="18" charset="0"/>
              <a:cs typeface="Adobe Devanagari" panose="02040503050201020203" pitchFamily="18" charset="0"/>
            </a:endParaRPr>
          </a:p>
        </p:txBody>
      </p:sp>
      <p:pic>
        <p:nvPicPr>
          <p:cNvPr id="17" name="图片 16">
            <a:extLst>
              <a:ext uri="{FF2B5EF4-FFF2-40B4-BE49-F238E27FC236}">
                <a16:creationId xmlns:a16="http://schemas.microsoft.com/office/drawing/2014/main" id="{94F845A6-1ED1-4B41-B158-D2DC63AC0E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0078" y="2558839"/>
            <a:ext cx="1986942" cy="1629448"/>
          </a:xfrm>
          <a:prstGeom prst="rect">
            <a:avLst/>
          </a:prstGeom>
        </p:spPr>
      </p:pic>
      <p:pic>
        <p:nvPicPr>
          <p:cNvPr id="18" name="图片 17">
            <a:extLst>
              <a:ext uri="{FF2B5EF4-FFF2-40B4-BE49-F238E27FC236}">
                <a16:creationId xmlns:a16="http://schemas.microsoft.com/office/drawing/2014/main" id="{7BD84982-7AC5-4353-B5F1-F0545D14980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04"/>
          <a:stretch/>
        </p:blipFill>
        <p:spPr>
          <a:xfrm>
            <a:off x="9853466" y="2557841"/>
            <a:ext cx="2057772" cy="1657795"/>
          </a:xfrm>
          <a:prstGeom prst="rect">
            <a:avLst/>
          </a:prstGeom>
        </p:spPr>
      </p:pic>
      <p:sp>
        <p:nvSpPr>
          <p:cNvPr id="19" name="文本框 18">
            <a:extLst>
              <a:ext uri="{FF2B5EF4-FFF2-40B4-BE49-F238E27FC236}">
                <a16:creationId xmlns:a16="http://schemas.microsoft.com/office/drawing/2014/main" id="{3A2F0FF7-C28A-42FB-9E98-DE3DE957EFCC}"/>
              </a:ext>
            </a:extLst>
          </p:cNvPr>
          <p:cNvSpPr txBox="1"/>
          <p:nvPr/>
        </p:nvSpPr>
        <p:spPr>
          <a:xfrm>
            <a:off x="8064982" y="2146205"/>
            <a:ext cx="3453189" cy="369332"/>
          </a:xfrm>
          <a:prstGeom prst="rect">
            <a:avLst/>
          </a:prstGeom>
          <a:noFill/>
        </p:spPr>
        <p:txBody>
          <a:bodyPr wrap="none" rtlCol="0">
            <a:spAutoFit/>
          </a:bodyPr>
          <a:lstStyle/>
          <a:p>
            <a:r>
              <a:rPr lang="en-US" altLang="zh-CN" b="1" dirty="0" err="1">
                <a:latin typeface="Adobe Devanagari" panose="02040503050201020203" pitchFamily="18" charset="0"/>
                <a:cs typeface="Adobe Devanagari" panose="02040503050201020203" pitchFamily="18" charset="0"/>
              </a:rPr>
              <a:t>Shashlyk</a:t>
            </a:r>
            <a:r>
              <a:rPr lang="en-US" altLang="zh-CN" b="1" dirty="0">
                <a:latin typeface="Adobe Devanagari" panose="02040503050201020203" pitchFamily="18" charset="0"/>
                <a:cs typeface="Adobe Devanagari" panose="02040503050201020203" pitchFamily="18" charset="0"/>
              </a:rPr>
              <a:t> and </a:t>
            </a:r>
            <a:r>
              <a:rPr lang="en-US" altLang="zh-CN" b="1" dirty="0" err="1">
                <a:latin typeface="Adobe Devanagari" panose="02040503050201020203" pitchFamily="18" charset="0"/>
                <a:cs typeface="Adobe Devanagari" panose="02040503050201020203" pitchFamily="18" charset="0"/>
              </a:rPr>
              <a:t>W-powder+ScFi</a:t>
            </a:r>
            <a:r>
              <a:rPr lang="en-US" altLang="zh-CN" b="1" dirty="0">
                <a:latin typeface="Adobe Devanagari" panose="02040503050201020203" pitchFamily="18" charset="0"/>
                <a:cs typeface="Adobe Devanagari" panose="02040503050201020203" pitchFamily="18" charset="0"/>
              </a:rPr>
              <a:t> </a:t>
            </a:r>
            <a:r>
              <a:rPr lang="en-US" altLang="zh-CN" b="1" dirty="0" err="1">
                <a:solidFill>
                  <a:srgbClr val="FF0000"/>
                </a:solidFill>
                <a:latin typeface="Adobe Devanagari" panose="02040503050201020203" pitchFamily="18" charset="0"/>
                <a:cs typeface="Adobe Devanagari" panose="02040503050201020203" pitchFamily="18" charset="0"/>
              </a:rPr>
              <a:t>EMCal</a:t>
            </a:r>
            <a:endParaRPr lang="zh-CN" altLang="en-US" b="1" dirty="0">
              <a:solidFill>
                <a:srgbClr val="FF0000"/>
              </a:solidFill>
              <a:latin typeface="Adobe Devanagari" panose="02040503050201020203" pitchFamily="18" charset="0"/>
              <a:cs typeface="Adobe Devanagari" panose="02040503050201020203" pitchFamily="18" charset="0"/>
            </a:endParaRPr>
          </a:p>
        </p:txBody>
      </p:sp>
      <p:pic>
        <p:nvPicPr>
          <p:cNvPr id="21" name="图片 20">
            <a:extLst>
              <a:ext uri="{FF2B5EF4-FFF2-40B4-BE49-F238E27FC236}">
                <a16:creationId xmlns:a16="http://schemas.microsoft.com/office/drawing/2014/main" id="{B81B662F-9EF4-4B2F-979C-62947258E604}"/>
              </a:ext>
            </a:extLst>
          </p:cNvPr>
          <p:cNvPicPr>
            <a:picLocks noChangeAspect="1"/>
          </p:cNvPicPr>
          <p:nvPr/>
        </p:nvPicPr>
        <p:blipFill>
          <a:blip r:embed="rId11"/>
          <a:stretch>
            <a:fillRect/>
          </a:stretch>
        </p:blipFill>
        <p:spPr>
          <a:xfrm>
            <a:off x="7908895" y="4911643"/>
            <a:ext cx="3012689" cy="1748367"/>
          </a:xfrm>
          <a:prstGeom prst="rect">
            <a:avLst/>
          </a:prstGeom>
        </p:spPr>
      </p:pic>
      <p:sp>
        <p:nvSpPr>
          <p:cNvPr id="3" name="文本框 2">
            <a:extLst>
              <a:ext uri="{FF2B5EF4-FFF2-40B4-BE49-F238E27FC236}">
                <a16:creationId xmlns:a16="http://schemas.microsoft.com/office/drawing/2014/main" id="{6B6277C9-D4DB-4B39-8662-E01639970D16}"/>
              </a:ext>
            </a:extLst>
          </p:cNvPr>
          <p:cNvSpPr txBox="1"/>
          <p:nvPr/>
        </p:nvSpPr>
        <p:spPr>
          <a:xfrm>
            <a:off x="8502063" y="4514309"/>
            <a:ext cx="2073003" cy="461665"/>
          </a:xfrm>
          <a:prstGeom prst="rect">
            <a:avLst/>
          </a:prstGeom>
          <a:noFill/>
        </p:spPr>
        <p:txBody>
          <a:bodyPr wrap="none" rtlCol="0">
            <a:spAutoFit/>
          </a:bodyPr>
          <a:lstStyle/>
          <a:p>
            <a:r>
              <a:rPr lang="en-US" altLang="zh-CN" sz="2400" b="1" dirty="0">
                <a:solidFill>
                  <a:srgbClr val="FF0000"/>
                </a:solidFill>
                <a:latin typeface="Adobe Devanagari" panose="02040503050201020203" pitchFamily="18" charset="0"/>
                <a:cs typeface="Adobe Devanagari" panose="02040503050201020203" pitchFamily="18" charset="0"/>
              </a:rPr>
              <a:t>DIRC</a:t>
            </a:r>
            <a:r>
              <a:rPr lang="en-US" altLang="zh-CN" sz="2400" b="1" dirty="0">
                <a:latin typeface="Adobe Devanagari" panose="02040503050201020203" pitchFamily="18" charset="0"/>
                <a:cs typeface="Adobe Devanagari" panose="02040503050201020203" pitchFamily="18" charset="0"/>
              </a:rPr>
              <a:t> prototype</a:t>
            </a:r>
            <a:endParaRPr lang="zh-CN" altLang="en-US" sz="2400" b="1" dirty="0">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3454796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79" y="368145"/>
            <a:ext cx="2155837" cy="886646"/>
          </a:xfrm>
        </p:spPr>
        <p:txBody>
          <a:bodyPr>
            <a:noAutofit/>
          </a:bodyPr>
          <a:lstStyle/>
          <a:p>
            <a:r>
              <a:rPr lang="en-US" sz="4400" b="1" dirty="0"/>
              <a:t>Timeline</a:t>
            </a:r>
          </a:p>
        </p:txBody>
      </p:sp>
      <p:sp>
        <p:nvSpPr>
          <p:cNvPr id="4" name="Slide Number Placeholder 3"/>
          <p:cNvSpPr>
            <a:spLocks noGrp="1"/>
          </p:cNvSpPr>
          <p:nvPr>
            <p:ph type="sldNum" sz="quarter" idx="12"/>
          </p:nvPr>
        </p:nvSpPr>
        <p:spPr/>
        <p:txBody>
          <a:bodyPr/>
          <a:lstStyle/>
          <a:p>
            <a:fld id="{6B6F415A-146C-4031-B7DF-DA5827ED46CC}" type="slidenum">
              <a:rPr lang="en-US" smtClean="0"/>
              <a:t>59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655076632"/>
              </p:ext>
            </p:extLst>
          </p:nvPr>
        </p:nvGraphicFramePr>
        <p:xfrm>
          <a:off x="108161" y="1337185"/>
          <a:ext cx="11975680" cy="4562173"/>
        </p:xfrm>
        <a:graphic>
          <a:graphicData uri="http://schemas.openxmlformats.org/drawingml/2006/table">
            <a:tbl>
              <a:tblPr firstRow="1" bandRow="1">
                <a:tableStyleId>{5C22544A-7EE6-4342-B048-85BDC9FD1C3A}</a:tableStyleId>
              </a:tblPr>
              <a:tblGrid>
                <a:gridCol w="598784">
                  <a:extLst>
                    <a:ext uri="{9D8B030D-6E8A-4147-A177-3AD203B41FA5}">
                      <a16:colId xmlns:a16="http://schemas.microsoft.com/office/drawing/2014/main" val="20000"/>
                    </a:ext>
                  </a:extLst>
                </a:gridCol>
                <a:gridCol w="598784">
                  <a:extLst>
                    <a:ext uri="{9D8B030D-6E8A-4147-A177-3AD203B41FA5}">
                      <a16:colId xmlns:a16="http://schemas.microsoft.com/office/drawing/2014/main" val="20001"/>
                    </a:ext>
                  </a:extLst>
                </a:gridCol>
                <a:gridCol w="598784">
                  <a:extLst>
                    <a:ext uri="{9D8B030D-6E8A-4147-A177-3AD203B41FA5}">
                      <a16:colId xmlns:a16="http://schemas.microsoft.com/office/drawing/2014/main" val="20002"/>
                    </a:ext>
                  </a:extLst>
                </a:gridCol>
                <a:gridCol w="598784">
                  <a:extLst>
                    <a:ext uri="{9D8B030D-6E8A-4147-A177-3AD203B41FA5}">
                      <a16:colId xmlns:a16="http://schemas.microsoft.com/office/drawing/2014/main" val="20003"/>
                    </a:ext>
                  </a:extLst>
                </a:gridCol>
                <a:gridCol w="598784">
                  <a:extLst>
                    <a:ext uri="{9D8B030D-6E8A-4147-A177-3AD203B41FA5}">
                      <a16:colId xmlns:a16="http://schemas.microsoft.com/office/drawing/2014/main" val="20004"/>
                    </a:ext>
                  </a:extLst>
                </a:gridCol>
                <a:gridCol w="598784">
                  <a:extLst>
                    <a:ext uri="{9D8B030D-6E8A-4147-A177-3AD203B41FA5}">
                      <a16:colId xmlns:a16="http://schemas.microsoft.com/office/drawing/2014/main" val="20005"/>
                    </a:ext>
                  </a:extLst>
                </a:gridCol>
                <a:gridCol w="598784">
                  <a:extLst>
                    <a:ext uri="{9D8B030D-6E8A-4147-A177-3AD203B41FA5}">
                      <a16:colId xmlns:a16="http://schemas.microsoft.com/office/drawing/2014/main" val="20006"/>
                    </a:ext>
                  </a:extLst>
                </a:gridCol>
                <a:gridCol w="598784">
                  <a:extLst>
                    <a:ext uri="{9D8B030D-6E8A-4147-A177-3AD203B41FA5}">
                      <a16:colId xmlns:a16="http://schemas.microsoft.com/office/drawing/2014/main" val="20007"/>
                    </a:ext>
                  </a:extLst>
                </a:gridCol>
                <a:gridCol w="598784">
                  <a:extLst>
                    <a:ext uri="{9D8B030D-6E8A-4147-A177-3AD203B41FA5}">
                      <a16:colId xmlns:a16="http://schemas.microsoft.com/office/drawing/2014/main" val="20008"/>
                    </a:ext>
                  </a:extLst>
                </a:gridCol>
                <a:gridCol w="598784">
                  <a:extLst>
                    <a:ext uri="{9D8B030D-6E8A-4147-A177-3AD203B41FA5}">
                      <a16:colId xmlns:a16="http://schemas.microsoft.com/office/drawing/2014/main" val="20009"/>
                    </a:ext>
                  </a:extLst>
                </a:gridCol>
                <a:gridCol w="598784">
                  <a:extLst>
                    <a:ext uri="{9D8B030D-6E8A-4147-A177-3AD203B41FA5}">
                      <a16:colId xmlns:a16="http://schemas.microsoft.com/office/drawing/2014/main" val="20010"/>
                    </a:ext>
                  </a:extLst>
                </a:gridCol>
                <a:gridCol w="598784">
                  <a:extLst>
                    <a:ext uri="{9D8B030D-6E8A-4147-A177-3AD203B41FA5}">
                      <a16:colId xmlns:a16="http://schemas.microsoft.com/office/drawing/2014/main" val="20011"/>
                    </a:ext>
                  </a:extLst>
                </a:gridCol>
                <a:gridCol w="598784">
                  <a:extLst>
                    <a:ext uri="{9D8B030D-6E8A-4147-A177-3AD203B41FA5}">
                      <a16:colId xmlns:a16="http://schemas.microsoft.com/office/drawing/2014/main" val="20012"/>
                    </a:ext>
                  </a:extLst>
                </a:gridCol>
                <a:gridCol w="598784">
                  <a:extLst>
                    <a:ext uri="{9D8B030D-6E8A-4147-A177-3AD203B41FA5}">
                      <a16:colId xmlns:a16="http://schemas.microsoft.com/office/drawing/2014/main" val="20013"/>
                    </a:ext>
                  </a:extLst>
                </a:gridCol>
                <a:gridCol w="598784">
                  <a:extLst>
                    <a:ext uri="{9D8B030D-6E8A-4147-A177-3AD203B41FA5}">
                      <a16:colId xmlns:a16="http://schemas.microsoft.com/office/drawing/2014/main" val="20014"/>
                    </a:ext>
                  </a:extLst>
                </a:gridCol>
                <a:gridCol w="598784">
                  <a:extLst>
                    <a:ext uri="{9D8B030D-6E8A-4147-A177-3AD203B41FA5}">
                      <a16:colId xmlns:a16="http://schemas.microsoft.com/office/drawing/2014/main" val="20015"/>
                    </a:ext>
                  </a:extLst>
                </a:gridCol>
                <a:gridCol w="598784">
                  <a:extLst>
                    <a:ext uri="{9D8B030D-6E8A-4147-A177-3AD203B41FA5}">
                      <a16:colId xmlns:a16="http://schemas.microsoft.com/office/drawing/2014/main" val="20016"/>
                    </a:ext>
                  </a:extLst>
                </a:gridCol>
                <a:gridCol w="598784">
                  <a:extLst>
                    <a:ext uri="{9D8B030D-6E8A-4147-A177-3AD203B41FA5}">
                      <a16:colId xmlns:a16="http://schemas.microsoft.com/office/drawing/2014/main" val="20017"/>
                    </a:ext>
                  </a:extLst>
                </a:gridCol>
                <a:gridCol w="598784">
                  <a:extLst>
                    <a:ext uri="{9D8B030D-6E8A-4147-A177-3AD203B41FA5}">
                      <a16:colId xmlns:a16="http://schemas.microsoft.com/office/drawing/2014/main" val="20018"/>
                    </a:ext>
                  </a:extLst>
                </a:gridCol>
                <a:gridCol w="598784">
                  <a:extLst>
                    <a:ext uri="{9D8B030D-6E8A-4147-A177-3AD203B41FA5}">
                      <a16:colId xmlns:a16="http://schemas.microsoft.com/office/drawing/2014/main" val="20019"/>
                    </a:ext>
                  </a:extLst>
                </a:gridCol>
              </a:tblGrid>
              <a:tr h="651739">
                <a:tc>
                  <a:txBody>
                    <a:bodyPr/>
                    <a:lstStyle/>
                    <a:p>
                      <a:r>
                        <a:rPr lang="en-US" sz="1800" b="1" dirty="0">
                          <a:latin typeface="华文细黑"/>
                          <a:ea typeface="华文细黑"/>
                          <a:cs typeface="华文细黑"/>
                        </a:rPr>
                        <a:t>CY</a:t>
                      </a:r>
                    </a:p>
                  </a:txBody>
                  <a:tcPr anchor="ctr"/>
                </a:tc>
                <a:tc>
                  <a:txBody>
                    <a:bodyPr/>
                    <a:lstStyle/>
                    <a:p>
                      <a:r>
                        <a:rPr lang="en-US" sz="2400" b="0" dirty="0">
                          <a:latin typeface="华文细黑"/>
                          <a:ea typeface="华文细黑"/>
                          <a:cs typeface="华文细黑"/>
                        </a:rPr>
                        <a:t>18</a:t>
                      </a:r>
                    </a:p>
                  </a:txBody>
                  <a:tcPr anchor="ctr"/>
                </a:tc>
                <a:tc>
                  <a:txBody>
                    <a:bodyPr/>
                    <a:lstStyle/>
                    <a:p>
                      <a:r>
                        <a:rPr lang="en-US" sz="2400" b="0" dirty="0">
                          <a:latin typeface="华文细黑"/>
                          <a:ea typeface="华文细黑"/>
                          <a:cs typeface="华文细黑"/>
                        </a:rPr>
                        <a:t>19</a:t>
                      </a:r>
                    </a:p>
                  </a:txBody>
                  <a:tcPr anchor="ctr"/>
                </a:tc>
                <a:tc>
                  <a:txBody>
                    <a:bodyPr/>
                    <a:lstStyle/>
                    <a:p>
                      <a:r>
                        <a:rPr lang="en-US" sz="2400" b="0" dirty="0">
                          <a:latin typeface="华文细黑"/>
                          <a:ea typeface="华文细黑"/>
                          <a:cs typeface="华文细黑"/>
                        </a:rPr>
                        <a:t>20</a:t>
                      </a:r>
                    </a:p>
                  </a:txBody>
                  <a:tcPr anchor="ctr"/>
                </a:tc>
                <a:tc>
                  <a:txBody>
                    <a:bodyPr/>
                    <a:lstStyle/>
                    <a:p>
                      <a:r>
                        <a:rPr lang="en-US" sz="2400" b="0" dirty="0">
                          <a:latin typeface="华文细黑"/>
                          <a:ea typeface="华文细黑"/>
                          <a:cs typeface="华文细黑"/>
                        </a:rPr>
                        <a:t>21</a:t>
                      </a:r>
                    </a:p>
                  </a:txBody>
                  <a:tcPr anchor="ctr"/>
                </a:tc>
                <a:tc>
                  <a:txBody>
                    <a:bodyPr/>
                    <a:lstStyle/>
                    <a:p>
                      <a:r>
                        <a:rPr lang="en-US" sz="2400" b="0" dirty="0">
                          <a:latin typeface="华文细黑"/>
                          <a:ea typeface="华文细黑"/>
                          <a:cs typeface="华文细黑"/>
                        </a:rPr>
                        <a:t>22</a:t>
                      </a:r>
                    </a:p>
                  </a:txBody>
                  <a:tcPr anchor="ctr"/>
                </a:tc>
                <a:tc>
                  <a:txBody>
                    <a:bodyPr/>
                    <a:lstStyle/>
                    <a:p>
                      <a:r>
                        <a:rPr lang="en-US" sz="2400" b="0" dirty="0">
                          <a:latin typeface="华文细黑"/>
                          <a:ea typeface="华文细黑"/>
                          <a:cs typeface="华文细黑"/>
                        </a:rPr>
                        <a:t>23</a:t>
                      </a:r>
                    </a:p>
                  </a:txBody>
                  <a:tcPr anchor="ctr"/>
                </a:tc>
                <a:tc>
                  <a:txBody>
                    <a:bodyPr/>
                    <a:lstStyle/>
                    <a:p>
                      <a:r>
                        <a:rPr lang="en-US" sz="2400" b="0" dirty="0">
                          <a:latin typeface="华文细黑"/>
                          <a:ea typeface="华文细黑"/>
                          <a:cs typeface="华文细黑"/>
                        </a:rPr>
                        <a:t>24</a:t>
                      </a:r>
                    </a:p>
                  </a:txBody>
                  <a:tcPr anchor="ctr"/>
                </a:tc>
                <a:tc>
                  <a:txBody>
                    <a:bodyPr/>
                    <a:lstStyle/>
                    <a:p>
                      <a:r>
                        <a:rPr lang="en-US" sz="2400" b="0" dirty="0">
                          <a:latin typeface="华文细黑"/>
                          <a:ea typeface="华文细黑"/>
                          <a:cs typeface="华文细黑"/>
                        </a:rPr>
                        <a:t>25</a:t>
                      </a:r>
                    </a:p>
                  </a:txBody>
                  <a:tcPr anchor="ctr"/>
                </a:tc>
                <a:tc>
                  <a:txBody>
                    <a:bodyPr/>
                    <a:lstStyle/>
                    <a:p>
                      <a:r>
                        <a:rPr lang="en-US" sz="2400" b="0" dirty="0">
                          <a:latin typeface="华文细黑"/>
                          <a:ea typeface="华文细黑"/>
                          <a:cs typeface="华文细黑"/>
                        </a:rPr>
                        <a:t>26</a:t>
                      </a:r>
                    </a:p>
                  </a:txBody>
                  <a:tcPr anchor="ctr"/>
                </a:tc>
                <a:tc>
                  <a:txBody>
                    <a:bodyPr/>
                    <a:lstStyle/>
                    <a:p>
                      <a:r>
                        <a:rPr lang="en-US" sz="2400" b="0" dirty="0">
                          <a:latin typeface="华文细黑"/>
                          <a:ea typeface="华文细黑"/>
                          <a:cs typeface="华文细黑"/>
                        </a:rPr>
                        <a:t>27</a:t>
                      </a:r>
                    </a:p>
                  </a:txBody>
                  <a:tcPr anchor="ctr"/>
                </a:tc>
                <a:tc>
                  <a:txBody>
                    <a:bodyPr/>
                    <a:lstStyle/>
                    <a:p>
                      <a:r>
                        <a:rPr lang="en-US" sz="2400" b="0" dirty="0">
                          <a:latin typeface="华文细黑"/>
                          <a:ea typeface="华文细黑"/>
                          <a:cs typeface="华文细黑"/>
                        </a:rPr>
                        <a:t>28</a:t>
                      </a:r>
                    </a:p>
                  </a:txBody>
                  <a:tcPr anchor="ctr"/>
                </a:tc>
                <a:tc>
                  <a:txBody>
                    <a:bodyPr/>
                    <a:lstStyle/>
                    <a:p>
                      <a:r>
                        <a:rPr lang="en-US" sz="2400" b="0" dirty="0">
                          <a:latin typeface="华文细黑"/>
                          <a:ea typeface="华文细黑"/>
                          <a:cs typeface="华文细黑"/>
                        </a:rPr>
                        <a:t>29</a:t>
                      </a:r>
                    </a:p>
                  </a:txBody>
                  <a:tcPr anchor="ctr"/>
                </a:tc>
                <a:tc>
                  <a:txBody>
                    <a:bodyPr/>
                    <a:lstStyle/>
                    <a:p>
                      <a:r>
                        <a:rPr lang="en-US" sz="2400" b="0" dirty="0">
                          <a:latin typeface="华文细黑"/>
                          <a:ea typeface="华文细黑"/>
                          <a:cs typeface="华文细黑"/>
                        </a:rPr>
                        <a:t>30</a:t>
                      </a:r>
                    </a:p>
                  </a:txBody>
                  <a:tcPr anchor="ctr"/>
                </a:tc>
                <a:tc>
                  <a:txBody>
                    <a:bodyPr/>
                    <a:lstStyle/>
                    <a:p>
                      <a:r>
                        <a:rPr lang="en-US" sz="2400" b="0" dirty="0">
                          <a:latin typeface="华文细黑"/>
                          <a:ea typeface="华文细黑"/>
                          <a:cs typeface="华文细黑"/>
                        </a:rPr>
                        <a:t>31</a:t>
                      </a:r>
                    </a:p>
                  </a:txBody>
                  <a:tcPr anchor="ctr"/>
                </a:tc>
                <a:tc>
                  <a:txBody>
                    <a:bodyPr/>
                    <a:lstStyle/>
                    <a:p>
                      <a:r>
                        <a:rPr lang="en-US" sz="2400" b="0" dirty="0">
                          <a:latin typeface="华文细黑"/>
                          <a:ea typeface="华文细黑"/>
                          <a:cs typeface="华文细黑"/>
                        </a:rPr>
                        <a:t>32</a:t>
                      </a:r>
                    </a:p>
                  </a:txBody>
                  <a:tcPr anchor="ctr"/>
                </a:tc>
                <a:tc>
                  <a:txBody>
                    <a:bodyPr/>
                    <a:lstStyle/>
                    <a:p>
                      <a:r>
                        <a:rPr lang="en-US" sz="2400" b="0" dirty="0">
                          <a:latin typeface="华文细黑"/>
                          <a:ea typeface="华文细黑"/>
                          <a:cs typeface="华文细黑"/>
                        </a:rPr>
                        <a:t>33</a:t>
                      </a:r>
                    </a:p>
                  </a:txBody>
                  <a:tcPr anchor="ctr"/>
                </a:tc>
                <a:tc>
                  <a:txBody>
                    <a:bodyPr/>
                    <a:lstStyle/>
                    <a:p>
                      <a:r>
                        <a:rPr lang="en-US" sz="2400" b="0" dirty="0">
                          <a:latin typeface="华文细黑"/>
                          <a:ea typeface="华文细黑"/>
                          <a:cs typeface="华文细黑"/>
                        </a:rPr>
                        <a:t>34</a:t>
                      </a:r>
                    </a:p>
                  </a:txBody>
                  <a:tcPr anchor="ctr"/>
                </a:tc>
                <a:tc>
                  <a:txBody>
                    <a:bodyPr/>
                    <a:lstStyle/>
                    <a:p>
                      <a:r>
                        <a:rPr lang="en-US" sz="2400" b="0" dirty="0">
                          <a:latin typeface="华文细黑"/>
                          <a:ea typeface="华文细黑"/>
                          <a:cs typeface="华文细黑"/>
                        </a:rPr>
                        <a:t>35</a:t>
                      </a:r>
                    </a:p>
                  </a:txBody>
                  <a:tcPr anchor="ctr"/>
                </a:tc>
                <a:tc>
                  <a:txBody>
                    <a:bodyPr/>
                    <a:lstStyle/>
                    <a:p>
                      <a:endParaRPr lang="en-US" sz="1100" b="0" dirty="0">
                        <a:latin typeface="华文细黑"/>
                        <a:ea typeface="华文细黑"/>
                        <a:cs typeface="华文细黑"/>
                      </a:endParaRPr>
                    </a:p>
                  </a:txBody>
                  <a:tcPr anchor="ctr"/>
                </a:tc>
                <a:extLst>
                  <a:ext uri="{0D108BD9-81ED-4DB2-BD59-A6C34878D82A}">
                    <a16:rowId xmlns:a16="http://schemas.microsoft.com/office/drawing/2014/main" val="10000"/>
                  </a:ext>
                </a:extLst>
              </a:tr>
              <a:tr h="651739">
                <a:tc>
                  <a:txBody>
                    <a:bodyPr/>
                    <a:lstStyle/>
                    <a:p>
                      <a:endParaRPr lang="en-US" sz="1600" dirty="0"/>
                    </a:p>
                  </a:txBody>
                  <a:tcPr anchor="ct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92D050"/>
                          </a:solidFill>
                          <a:latin typeface="华文细黑"/>
                          <a:ea typeface="华文细黑"/>
                          <a:cs typeface="华文细黑"/>
                        </a:rPr>
                        <a:t>5-year-plan</a:t>
                      </a:r>
                    </a:p>
                  </a:txBody>
                  <a:tcPr anchor="ctr">
                    <a:solidFill>
                      <a:srgbClr val="7030A0"/>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92D050"/>
                          </a:solidFill>
                          <a:latin typeface="华文细黑"/>
                          <a:ea typeface="华文细黑"/>
                          <a:cs typeface="华文细黑"/>
                        </a:rPr>
                        <a:t>5-year-plan</a:t>
                      </a:r>
                    </a:p>
                  </a:txBody>
                  <a:tcPr anchor="ctr">
                    <a:solidFill>
                      <a:srgbClr val="7030A0"/>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92D050"/>
                          </a:solidFill>
                          <a:latin typeface="华文细黑"/>
                          <a:ea typeface="华文细黑"/>
                          <a:cs typeface="华文细黑"/>
                        </a:rPr>
                        <a:t>5-year-plan</a:t>
                      </a:r>
                    </a:p>
                  </a:txBody>
                  <a:tcPr anchor="ctr">
                    <a:solidFill>
                      <a:srgbClr val="7030A0"/>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92D050"/>
                          </a:solidFill>
                          <a:latin typeface="华文细黑"/>
                          <a:ea typeface="华文细黑"/>
                          <a:cs typeface="华文细黑"/>
                        </a:rPr>
                        <a:t>5-year-plan</a:t>
                      </a:r>
                    </a:p>
                  </a:txBody>
                  <a:tcPr anchor="ctr">
                    <a:solidFill>
                      <a:srgbClr val="7030A0"/>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hMerge="1">
                  <a:txBody>
                    <a:bodyPr/>
                    <a:lstStyle/>
                    <a:p>
                      <a:endParaRPr lang="en-US" dirty="0"/>
                    </a:p>
                  </a:txBody>
                  <a:tcPr>
                    <a:solidFill>
                      <a:srgbClr val="0000FF"/>
                    </a:solidFill>
                  </a:tcPr>
                </a:tc>
                <a:tc>
                  <a:txBody>
                    <a:bodyPr/>
                    <a:lstStyle/>
                    <a:p>
                      <a:endParaRPr lang="en-US" sz="1600" dirty="0"/>
                    </a:p>
                  </a:txBody>
                  <a:tcPr anchor="ctr"/>
                </a:tc>
                <a:extLst>
                  <a:ext uri="{0D108BD9-81ED-4DB2-BD59-A6C34878D82A}">
                    <a16:rowId xmlns:a16="http://schemas.microsoft.com/office/drawing/2014/main" val="10001"/>
                  </a:ext>
                </a:extLst>
              </a:tr>
              <a:tr h="651739">
                <a:tc>
                  <a:txBody>
                    <a:bodyPr/>
                    <a:lstStyle/>
                    <a:p>
                      <a:endParaRPr lang="en-US" sz="1600"/>
                    </a:p>
                  </a:txBody>
                  <a:tcPr/>
                </a:tc>
                <a:tc gridSpan="6">
                  <a:txBody>
                    <a:bodyPr/>
                    <a:lstStyle/>
                    <a:p>
                      <a:pPr algn="ctr"/>
                      <a:r>
                        <a:rPr lang="en-US" sz="3600" b="1" dirty="0">
                          <a:solidFill>
                            <a:srgbClr val="800000"/>
                          </a:solidFill>
                        </a:rPr>
                        <a:t>HIAF</a:t>
                      </a:r>
                    </a:p>
                  </a:txBody>
                  <a:tcPr>
                    <a:solidFill>
                      <a:srgbClr val="FFFF00"/>
                    </a:solidFill>
                  </a:tcPr>
                </a:tc>
                <a:tc hMerge="1">
                  <a:txBody>
                    <a:bodyPr/>
                    <a:lstStyle/>
                    <a:p>
                      <a:endParaRPr lang="en-US" dirty="0"/>
                    </a:p>
                  </a:txBody>
                  <a:tcPr>
                    <a:solidFill>
                      <a:srgbClr val="FFFF00"/>
                    </a:solidFill>
                  </a:tcPr>
                </a:tc>
                <a:tc hMerge="1">
                  <a:txBody>
                    <a:bodyPr/>
                    <a:lstStyle/>
                    <a:p>
                      <a:endParaRPr lang="en-US" dirty="0"/>
                    </a:p>
                  </a:txBody>
                  <a:tcPr>
                    <a:solidFill>
                      <a:srgbClr val="FFFF00"/>
                    </a:solidFill>
                  </a:tcPr>
                </a:tc>
                <a:tc hMerge="1">
                  <a:txBody>
                    <a:bodyPr/>
                    <a:lstStyle/>
                    <a:p>
                      <a:endParaRPr lang="en-US" dirty="0"/>
                    </a:p>
                  </a:txBody>
                  <a:tcPr>
                    <a:solidFill>
                      <a:srgbClr val="FFFF00"/>
                    </a:solidFill>
                  </a:tcPr>
                </a:tc>
                <a:tc hMerge="1">
                  <a:txBody>
                    <a:bodyPr/>
                    <a:lstStyle/>
                    <a:p>
                      <a:endParaRPr lang="en-US" dirty="0"/>
                    </a:p>
                  </a:txBody>
                  <a:tcPr>
                    <a:solidFill>
                      <a:srgbClr val="FFFF00"/>
                    </a:solidFill>
                  </a:tcPr>
                </a:tc>
                <a:tc hMerge="1">
                  <a:txBody>
                    <a:bodyPr/>
                    <a:lstStyle/>
                    <a:p>
                      <a:endParaRPr lang="en-US" dirty="0"/>
                    </a:p>
                  </a:txBody>
                  <a:tcPr>
                    <a:solidFill>
                      <a:srgbClr val="FFFF00"/>
                    </a:solidFill>
                  </a:tcPr>
                </a:tc>
                <a:tc>
                  <a:txBody>
                    <a:bodyPr/>
                    <a:lstStyle/>
                    <a:p>
                      <a:endParaRPr lang="en-US" sz="1600" dirty="0"/>
                    </a:p>
                  </a:txBody>
                  <a:tcPr>
                    <a:solidFill>
                      <a:srgbClr val="008000"/>
                    </a:solidFill>
                  </a:tcPr>
                </a:tc>
                <a:tc>
                  <a:txBody>
                    <a:bodyPr/>
                    <a:lstStyle/>
                    <a:p>
                      <a:endParaRPr lang="en-US" sz="1600"/>
                    </a:p>
                  </a:txBody>
                  <a:tcPr>
                    <a:solidFill>
                      <a:srgbClr val="008000"/>
                    </a:solidFill>
                  </a:tcPr>
                </a:tc>
                <a:tc>
                  <a:txBody>
                    <a:bodyPr/>
                    <a:lstStyle/>
                    <a:p>
                      <a:endParaRPr lang="en-US" sz="1600" dirty="0"/>
                    </a:p>
                  </a:txBody>
                  <a:tcPr>
                    <a:solidFill>
                      <a:srgbClr val="008000"/>
                    </a:solidFill>
                  </a:tcPr>
                </a:tc>
                <a:tc>
                  <a:txBody>
                    <a:bodyPr/>
                    <a:lstStyle/>
                    <a:p>
                      <a:endParaRPr lang="en-US" sz="1600" dirty="0"/>
                    </a:p>
                  </a:txBody>
                  <a:tcPr>
                    <a:solidFill>
                      <a:srgbClr val="008000"/>
                    </a:solidFill>
                  </a:tcPr>
                </a:tc>
                <a:tc>
                  <a:txBody>
                    <a:bodyPr/>
                    <a:lstStyle/>
                    <a:p>
                      <a:endParaRPr lang="en-US" sz="1600"/>
                    </a:p>
                  </a:txBody>
                  <a:tcPr>
                    <a:solidFill>
                      <a:srgbClr val="008000"/>
                    </a:solidFill>
                  </a:tcPr>
                </a:tc>
                <a:tc>
                  <a:txBody>
                    <a:bodyPr/>
                    <a:lstStyle/>
                    <a:p>
                      <a:endParaRPr lang="en-US" sz="1600" dirty="0"/>
                    </a:p>
                  </a:txBody>
                  <a:tcPr>
                    <a:solidFill>
                      <a:srgbClr val="008000"/>
                    </a:solidFill>
                  </a:tcPr>
                </a:tc>
                <a:tc>
                  <a:txBody>
                    <a:bodyPr/>
                    <a:lstStyle/>
                    <a:p>
                      <a:endParaRPr lang="en-US" sz="1600"/>
                    </a:p>
                  </a:txBody>
                  <a:tcPr>
                    <a:solidFill>
                      <a:srgbClr val="008000"/>
                    </a:solidFill>
                  </a:tcPr>
                </a:tc>
                <a:tc>
                  <a:txBody>
                    <a:bodyPr/>
                    <a:lstStyle/>
                    <a:p>
                      <a:endParaRPr lang="en-US" sz="1600"/>
                    </a:p>
                  </a:txBody>
                  <a:tcPr>
                    <a:solidFill>
                      <a:srgbClr val="008000"/>
                    </a:solidFill>
                  </a:tcPr>
                </a:tc>
                <a:tc>
                  <a:txBody>
                    <a:bodyPr/>
                    <a:lstStyle/>
                    <a:p>
                      <a:endParaRPr lang="en-US" sz="1600" dirty="0"/>
                    </a:p>
                  </a:txBody>
                  <a:tcPr>
                    <a:solidFill>
                      <a:srgbClr val="008000"/>
                    </a:solidFill>
                  </a:tcPr>
                </a:tc>
                <a:tc>
                  <a:txBody>
                    <a:bodyPr/>
                    <a:lstStyle/>
                    <a:p>
                      <a:endParaRPr lang="en-US" sz="1600" dirty="0"/>
                    </a:p>
                  </a:txBody>
                  <a:tcPr>
                    <a:solidFill>
                      <a:srgbClr val="008000"/>
                    </a:solidFill>
                  </a:tcPr>
                </a:tc>
                <a:tc>
                  <a:txBody>
                    <a:bodyPr/>
                    <a:lstStyle/>
                    <a:p>
                      <a:endParaRPr lang="en-US" sz="1600" dirty="0"/>
                    </a:p>
                  </a:txBody>
                  <a:tcPr>
                    <a:solidFill>
                      <a:srgbClr val="008000"/>
                    </a:solidFill>
                  </a:tcPr>
                </a:tc>
                <a:tc>
                  <a:txBody>
                    <a:bodyPr/>
                    <a:lstStyle/>
                    <a:p>
                      <a:endParaRPr lang="en-US" sz="1600" dirty="0"/>
                    </a:p>
                  </a:txBody>
                  <a:tcPr>
                    <a:solidFill>
                      <a:srgbClr val="008000"/>
                    </a:solidFill>
                  </a:tcPr>
                </a:tc>
                <a:tc>
                  <a:txBody>
                    <a:bodyPr/>
                    <a:lstStyle/>
                    <a:p>
                      <a:endParaRPr lang="en-US" sz="1600" dirty="0"/>
                    </a:p>
                  </a:txBody>
                  <a:tcPr>
                    <a:solidFill>
                      <a:srgbClr val="008000"/>
                    </a:solidFill>
                  </a:tcPr>
                </a:tc>
                <a:extLst>
                  <a:ext uri="{0D108BD9-81ED-4DB2-BD59-A6C34878D82A}">
                    <a16:rowId xmlns:a16="http://schemas.microsoft.com/office/drawing/2014/main" val="10002"/>
                  </a:ext>
                </a:extLst>
              </a:tr>
              <a:tr h="651739">
                <a:tc rowSpan="2" gridSpan="4">
                  <a:txBody>
                    <a:bodyPr/>
                    <a:lstStyle/>
                    <a:p>
                      <a:pPr algn="ctr"/>
                      <a:r>
                        <a:rPr lang="en-US" sz="3600" b="1" dirty="0" err="1">
                          <a:solidFill>
                            <a:srgbClr val="800000"/>
                          </a:solidFill>
                          <a:latin typeface="华文细黑"/>
                          <a:ea typeface="华文细黑"/>
                          <a:cs typeface="华文细黑"/>
                        </a:rPr>
                        <a:t>EicC</a:t>
                      </a:r>
                      <a:endParaRPr lang="en-US" sz="3600" b="1" dirty="0">
                        <a:solidFill>
                          <a:srgbClr val="800000"/>
                        </a:solidFill>
                        <a:latin typeface="华文细黑"/>
                        <a:ea typeface="华文细黑"/>
                        <a:cs typeface="华文细黑"/>
                      </a:endParaRPr>
                    </a:p>
                  </a:txBody>
                  <a:tcPr anchor="ctr"/>
                </a:tc>
                <a:tc rowSpan="2" hMerge="1">
                  <a:txBody>
                    <a:bodyPr/>
                    <a:lstStyle/>
                    <a:p>
                      <a:endParaRPr lang="en-US" dirty="0"/>
                    </a:p>
                  </a:txBody>
                  <a:tcPr/>
                </a:tc>
                <a:tc rowSpan="2" hMerge="1">
                  <a:txBody>
                    <a:bodyPr/>
                    <a:lstStyle/>
                    <a:p>
                      <a:endParaRPr lang="en-US" dirty="0"/>
                    </a:p>
                  </a:txBody>
                  <a:tcPr/>
                </a:tc>
                <a:tc rowSpan="2" hMerge="1">
                  <a:txBody>
                    <a:bodyPr/>
                    <a:lstStyle/>
                    <a:p>
                      <a:endParaRPr lang="en-US" dirty="0"/>
                    </a:p>
                  </a:txBody>
                  <a:tcPr/>
                </a:tc>
                <a:tc gridSpan="6">
                  <a:txBody>
                    <a:bodyPr/>
                    <a:lstStyle/>
                    <a:p>
                      <a:pPr algn="ctr"/>
                      <a:r>
                        <a:rPr lang="en-US" sz="3200" dirty="0">
                          <a:latin typeface="华文细黑"/>
                          <a:ea typeface="华文细黑"/>
                          <a:cs typeface="华文细黑"/>
                        </a:rPr>
                        <a:t>R&amp;D</a:t>
                      </a: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extLst>
                  <a:ext uri="{0D108BD9-81ED-4DB2-BD59-A6C34878D82A}">
                    <a16:rowId xmlns:a16="http://schemas.microsoft.com/office/drawing/2014/main" val="10003"/>
                  </a:ext>
                </a:extLst>
              </a:tr>
              <a:tr h="651739">
                <a:tc gridSpan="4" vMerge="1">
                  <a:txBody>
                    <a:bodyPr/>
                    <a:lstStyle/>
                    <a:p>
                      <a:endParaRPr lang="en-US" sz="1600">
                        <a:latin typeface="华文细黑"/>
                        <a:ea typeface="华文细黑"/>
                        <a:cs typeface="华文细黑"/>
                      </a:endParaRPr>
                    </a:p>
                  </a:txBody>
                  <a:tcPr/>
                </a:tc>
                <a:tc hMerge="1" vMerge="1">
                  <a:txBody>
                    <a:bodyPr/>
                    <a:lstStyle/>
                    <a:p>
                      <a:endParaRPr lang="en-US" sz="1600">
                        <a:latin typeface="华文细黑"/>
                        <a:ea typeface="华文细黑"/>
                        <a:cs typeface="华文细黑"/>
                      </a:endParaRPr>
                    </a:p>
                  </a:txBody>
                  <a:tcPr/>
                </a:tc>
                <a:tc hMerge="1" vMerge="1">
                  <a:txBody>
                    <a:bodyPr/>
                    <a:lstStyle/>
                    <a:p>
                      <a:endParaRPr lang="en-US" sz="1600">
                        <a:latin typeface="华文细黑"/>
                        <a:ea typeface="华文细黑"/>
                        <a:cs typeface="华文细黑"/>
                      </a:endParaRPr>
                    </a:p>
                  </a:txBody>
                  <a:tcPr/>
                </a:tc>
                <a:tc hMerge="1" vMerge="1">
                  <a:txBody>
                    <a:bodyPr/>
                    <a:lstStyle/>
                    <a:p>
                      <a:endParaRPr lang="en-US" sz="16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gridSpan="6">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dirty="0">
                          <a:latin typeface="华文细黑"/>
                          <a:ea typeface="华文细黑"/>
                          <a:cs typeface="华文细黑"/>
                        </a:rPr>
                        <a:t>√s  ~ 17GeV, 2</a:t>
                      </a:r>
                      <a:r>
                        <a:rPr lang="en-US" sz="1800" b="1" kern="1200" dirty="0">
                          <a:solidFill>
                            <a:schemeClr val="dk1"/>
                          </a:solidFill>
                          <a:latin typeface="华文细黑"/>
                          <a:ea typeface="华文细黑"/>
                          <a:cs typeface="华文细黑"/>
                        </a:rPr>
                        <a:t>x10</a:t>
                      </a:r>
                      <a:r>
                        <a:rPr lang="en-US" sz="1800" b="1" kern="1200" baseline="30000" dirty="0">
                          <a:solidFill>
                            <a:schemeClr val="dk1"/>
                          </a:solidFill>
                          <a:latin typeface="华文细黑"/>
                          <a:ea typeface="华文细黑"/>
                          <a:cs typeface="华文细黑"/>
                        </a:rPr>
                        <a:t>33</a:t>
                      </a:r>
                      <a:r>
                        <a:rPr lang="en-US" sz="1800" b="1" kern="1200" dirty="0">
                          <a:solidFill>
                            <a:schemeClr val="dk1"/>
                          </a:solidFill>
                          <a:latin typeface="华文细黑"/>
                          <a:ea typeface="华文细黑"/>
                          <a:cs typeface="华文细黑"/>
                        </a:rPr>
                        <a:t>/s/cm</a:t>
                      </a:r>
                      <a:r>
                        <a:rPr lang="en-US" sz="1800" b="1" kern="1200" baseline="30000" dirty="0">
                          <a:solidFill>
                            <a:schemeClr val="dk1"/>
                          </a:solidFill>
                          <a:latin typeface="华文细黑"/>
                          <a:ea typeface="华文细黑"/>
                          <a:cs typeface="华文细黑"/>
                        </a:rPr>
                        <a:t>2</a:t>
                      </a:r>
                      <a:endParaRPr lang="en-US" sz="1800" b="1" dirty="0">
                        <a:latin typeface="华文细黑"/>
                        <a:ea typeface="华文细黑"/>
                        <a:cs typeface="华文细黑"/>
                      </a:endParaRPr>
                    </a:p>
                  </a:txBody>
                  <a:tcPr anchor="ct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hMerge="1">
                  <a:txBody>
                    <a:bodyPr/>
                    <a:lstStyle/>
                    <a:p>
                      <a:endParaRPr lang="en-US" sz="1600" dirty="0">
                        <a:latin typeface="华文细黑"/>
                        <a:ea typeface="华文细黑"/>
                        <a:cs typeface="华文细黑"/>
                      </a:endParaRPr>
                    </a:p>
                  </a:txBody>
                  <a:tcPr>
                    <a:solidFill>
                      <a:srgbClr val="FFFF00"/>
                    </a:solidFill>
                  </a:tcPr>
                </a:tc>
                <a:tc>
                  <a:txBody>
                    <a:bodyPr/>
                    <a:lstStyle/>
                    <a:p>
                      <a:endParaRPr lang="en-US" sz="1400" dirty="0">
                        <a:latin typeface="华文细黑"/>
                        <a:ea typeface="华文细黑"/>
                        <a:cs typeface="华文细黑"/>
                      </a:endParaRPr>
                    </a:p>
                  </a:txBody>
                  <a:tcPr>
                    <a:solidFill>
                      <a:srgbClr val="008000"/>
                    </a:solidFill>
                  </a:tcPr>
                </a:tc>
                <a:tc>
                  <a:txBody>
                    <a:bodyPr/>
                    <a:lstStyle/>
                    <a:p>
                      <a:endParaRPr lang="en-US" sz="1400" dirty="0">
                        <a:latin typeface="华文细黑"/>
                        <a:ea typeface="华文细黑"/>
                        <a:cs typeface="华文细黑"/>
                      </a:endParaRPr>
                    </a:p>
                  </a:txBody>
                  <a:tcPr>
                    <a:solidFill>
                      <a:srgbClr val="008000"/>
                    </a:solidFill>
                  </a:tcPr>
                </a:tc>
                <a:tc>
                  <a:txBody>
                    <a:bodyPr/>
                    <a:lstStyle/>
                    <a:p>
                      <a:endParaRPr lang="en-US" sz="1400" dirty="0">
                        <a:latin typeface="华文细黑"/>
                        <a:ea typeface="华文细黑"/>
                        <a:cs typeface="华文细黑"/>
                      </a:endParaRPr>
                    </a:p>
                  </a:txBody>
                  <a:tcPr>
                    <a:solidFill>
                      <a:srgbClr val="008000"/>
                    </a:solidFill>
                  </a:tcPr>
                </a:tc>
                <a:tc>
                  <a:txBody>
                    <a:bodyPr/>
                    <a:lstStyle/>
                    <a:p>
                      <a:endParaRPr lang="en-US" sz="1400" dirty="0">
                        <a:latin typeface="华文细黑"/>
                        <a:ea typeface="华文细黑"/>
                        <a:cs typeface="华文细黑"/>
                      </a:endParaRPr>
                    </a:p>
                  </a:txBody>
                  <a:tcPr>
                    <a:solidFill>
                      <a:srgbClr val="008000"/>
                    </a:solidFill>
                  </a:tcPr>
                </a:tc>
                <a:tc>
                  <a:txBody>
                    <a:bodyPr/>
                    <a:lstStyle/>
                    <a:p>
                      <a:endParaRPr lang="en-US" sz="1400" dirty="0">
                        <a:latin typeface="华文细黑"/>
                        <a:ea typeface="华文细黑"/>
                        <a:cs typeface="华文细黑"/>
                      </a:endParaRPr>
                    </a:p>
                  </a:txBody>
                  <a:tcPr>
                    <a:solidFill>
                      <a:srgbClr val="008000"/>
                    </a:solidFill>
                  </a:tcPr>
                </a:tc>
                <a:extLst>
                  <a:ext uri="{0D108BD9-81ED-4DB2-BD59-A6C34878D82A}">
                    <a16:rowId xmlns:a16="http://schemas.microsoft.com/office/drawing/2014/main" val="10004"/>
                  </a:ext>
                </a:extLst>
              </a:tr>
              <a:tr h="651739">
                <a:tc>
                  <a:txBody>
                    <a:bodyPr/>
                    <a:lstStyle/>
                    <a:p>
                      <a:endParaRPr lang="en-US" sz="1400" dirty="0">
                        <a:latin typeface="华文细黑"/>
                        <a:ea typeface="华文细黑"/>
                        <a:cs typeface="华文细黑"/>
                      </a:endParaRPr>
                    </a:p>
                  </a:txBody>
                  <a:tcPr>
                    <a:solidFill>
                      <a:srgbClr val="FFFF00"/>
                    </a:solidFill>
                  </a:tcPr>
                </a:tc>
                <a:tc>
                  <a:txBody>
                    <a:bodyPr/>
                    <a:lstStyle/>
                    <a:p>
                      <a:endParaRPr lang="en-US" sz="1400" dirty="0">
                        <a:latin typeface="华文细黑"/>
                        <a:ea typeface="华文细黑"/>
                        <a:cs typeface="华文细黑"/>
                      </a:endParaRPr>
                    </a:p>
                  </a:txBody>
                  <a:tcPr>
                    <a:solidFill>
                      <a:srgbClr val="FFFF00"/>
                    </a:solidFill>
                  </a:tcPr>
                </a:tc>
                <a:tc gridSpan="7">
                  <a:txBody>
                    <a:bodyPr/>
                    <a:lstStyle/>
                    <a:p>
                      <a:r>
                        <a:rPr lang="en-US" sz="2400" dirty="0">
                          <a:latin typeface="华文细黑"/>
                          <a:ea typeface="华文细黑"/>
                          <a:cs typeface="华文细黑"/>
                        </a:rPr>
                        <a:t>R&amp;D and construction</a:t>
                      </a:r>
                    </a:p>
                  </a:txBody>
                  <a:tcPr>
                    <a:solidFill>
                      <a:schemeClr val="bg1"/>
                    </a:solidFill>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extLst>
                  <a:ext uri="{0D108BD9-81ED-4DB2-BD59-A6C34878D82A}">
                    <a16:rowId xmlns:a16="http://schemas.microsoft.com/office/drawing/2014/main" val="10005"/>
                  </a:ext>
                </a:extLst>
              </a:tr>
              <a:tr h="651739">
                <a:tc>
                  <a:txBody>
                    <a:bodyPr/>
                    <a:lstStyle/>
                    <a:p>
                      <a:endParaRPr lang="en-US" sz="1400" dirty="0">
                        <a:latin typeface="华文细黑"/>
                        <a:ea typeface="华文细黑"/>
                        <a:cs typeface="华文细黑"/>
                      </a:endParaRPr>
                    </a:p>
                  </a:txBody>
                  <a:tcPr>
                    <a:solidFill>
                      <a:srgbClr val="008000"/>
                    </a:solidFill>
                  </a:tcPr>
                </a:tc>
                <a:tc>
                  <a:txBody>
                    <a:bodyPr/>
                    <a:lstStyle/>
                    <a:p>
                      <a:endParaRPr lang="en-US" sz="1400" dirty="0">
                        <a:latin typeface="华文细黑"/>
                        <a:ea typeface="华文细黑"/>
                        <a:cs typeface="华文细黑"/>
                      </a:endParaRPr>
                    </a:p>
                  </a:txBody>
                  <a:tcPr>
                    <a:solidFill>
                      <a:srgbClr val="008000"/>
                    </a:solidFill>
                  </a:tcPr>
                </a:tc>
                <a:tc gridSpan="7">
                  <a:txBody>
                    <a:bodyPr/>
                    <a:lstStyle/>
                    <a:p>
                      <a:r>
                        <a:rPr lang="en-US" sz="2800" dirty="0">
                          <a:solidFill>
                            <a:srgbClr val="008000"/>
                          </a:solidFill>
                          <a:latin typeface="华文细黑"/>
                          <a:ea typeface="华文细黑"/>
                          <a:cs typeface="华文细黑"/>
                        </a:rPr>
                        <a:t>In operation</a:t>
                      </a:r>
                    </a:p>
                  </a:txBody>
                  <a:tcPr>
                    <a:solidFill>
                      <a:schemeClr val="bg1"/>
                    </a:solidFill>
                  </a:tcPr>
                </a:tc>
                <a:tc hMerge="1">
                  <a:txBody>
                    <a:bodyPr/>
                    <a:lstStyle/>
                    <a:p>
                      <a:endParaRPr lang="en-US" sz="1600" dirty="0">
                        <a:latin typeface="华文细黑"/>
                        <a:ea typeface="华文细黑"/>
                        <a:cs typeface="华文细黑"/>
                      </a:endParaRPr>
                    </a:p>
                  </a:txBody>
                  <a:tcPr>
                    <a:solidFill>
                      <a:schemeClr val="bg1"/>
                    </a:solidFill>
                  </a:tcPr>
                </a:tc>
                <a:tc hMerge="1">
                  <a:txBody>
                    <a:bodyPr/>
                    <a:lstStyle/>
                    <a:p>
                      <a:endParaRPr lang="en-US" sz="1600" dirty="0">
                        <a:latin typeface="华文细黑"/>
                        <a:ea typeface="华文细黑"/>
                        <a:cs typeface="华文细黑"/>
                      </a:endParaRPr>
                    </a:p>
                  </a:txBody>
                  <a:tcPr>
                    <a:solidFill>
                      <a:schemeClr val="bg1"/>
                    </a:solidFill>
                  </a:tcPr>
                </a:tc>
                <a:tc hMerge="1">
                  <a:txBody>
                    <a:bodyPr/>
                    <a:lstStyle/>
                    <a:p>
                      <a:endParaRPr lang="en-US" sz="1600" dirty="0">
                        <a:latin typeface="华文细黑"/>
                        <a:ea typeface="华文细黑"/>
                        <a:cs typeface="华文细黑"/>
                      </a:endParaRPr>
                    </a:p>
                  </a:txBody>
                  <a:tcPr>
                    <a:solidFill>
                      <a:schemeClr val="bg1"/>
                    </a:solidFill>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hMerge="1">
                  <a:txBody>
                    <a:bodyPr/>
                    <a:lstStyle/>
                    <a:p>
                      <a:endParaRPr lang="en-US" sz="16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tc>
                  <a:txBody>
                    <a:bodyPr/>
                    <a:lstStyle/>
                    <a:p>
                      <a:endParaRPr lang="en-US" sz="1400" dirty="0">
                        <a:latin typeface="华文细黑"/>
                        <a:ea typeface="华文细黑"/>
                        <a:cs typeface="华文细黑"/>
                      </a:endParaRPr>
                    </a:p>
                  </a:txBody>
                  <a:tcPr/>
                </a:tc>
                <a:extLst>
                  <a:ext uri="{0D108BD9-81ED-4DB2-BD59-A6C34878D82A}">
                    <a16:rowId xmlns:a16="http://schemas.microsoft.com/office/drawing/2014/main" val="10006"/>
                  </a:ext>
                </a:extLst>
              </a:tr>
            </a:tbl>
          </a:graphicData>
        </a:graphic>
      </p:graphicFrame>
      <p:sp>
        <p:nvSpPr>
          <p:cNvPr id="6" name="Down Arrow 5"/>
          <p:cNvSpPr/>
          <p:nvPr/>
        </p:nvSpPr>
        <p:spPr>
          <a:xfrm>
            <a:off x="3990222" y="589005"/>
            <a:ext cx="462116" cy="6882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a:extLst>
              <a:ext uri="{FF2B5EF4-FFF2-40B4-BE49-F238E27FC236}">
                <a16:creationId xmlns:a16="http://schemas.microsoft.com/office/drawing/2014/main" id="{01197193-CDFD-43FB-B94A-BAC07190832C}"/>
              </a:ext>
            </a:extLst>
          </p:cNvPr>
          <p:cNvSpPr txBox="1"/>
          <p:nvPr/>
        </p:nvSpPr>
        <p:spPr>
          <a:xfrm>
            <a:off x="4452338" y="519080"/>
            <a:ext cx="4941802" cy="584775"/>
          </a:xfrm>
          <a:prstGeom prst="rect">
            <a:avLst/>
          </a:prstGeom>
          <a:noFill/>
        </p:spPr>
        <p:txBody>
          <a:bodyPr wrap="none" rtlCol="0">
            <a:spAutoFit/>
          </a:bodyPr>
          <a:lstStyle/>
          <a:p>
            <a:r>
              <a:rPr lang="en-US" altLang="zh-CN" sz="3200" dirty="0"/>
              <a:t>First version of </a:t>
            </a:r>
            <a:r>
              <a:rPr lang="en-US" altLang="zh-CN" sz="3200" dirty="0" err="1"/>
              <a:t>EicC</a:t>
            </a:r>
            <a:r>
              <a:rPr lang="en-US" altLang="zh-CN" sz="3200" dirty="0"/>
              <a:t> CDR</a:t>
            </a:r>
            <a:endParaRPr lang="zh-CN" altLang="en-US" sz="3200" dirty="0"/>
          </a:p>
        </p:txBody>
      </p:sp>
    </p:spTree>
    <p:extLst>
      <p:ext uri="{BB962C8B-B14F-4D97-AF65-F5344CB8AC3E}">
        <p14:creationId xmlns:p14="http://schemas.microsoft.com/office/powerpoint/2010/main" val="3840522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2520E2-3B4D-4F5D-963A-95EFF2AAACBB}"/>
              </a:ext>
            </a:extLst>
          </p:cNvPr>
          <p:cNvSpPr>
            <a:spLocks noGrp="1"/>
          </p:cNvSpPr>
          <p:nvPr>
            <p:ph type="title"/>
          </p:nvPr>
        </p:nvSpPr>
        <p:spPr>
          <a:xfrm>
            <a:off x="254725" y="191988"/>
            <a:ext cx="11682549" cy="1169920"/>
          </a:xfrm>
        </p:spPr>
        <p:txBody>
          <a:bodyPr>
            <a:normAutofit/>
          </a:bodyPr>
          <a:lstStyle/>
          <a:p>
            <a:r>
              <a:rPr lang="en-US" altLang="zh-CN" sz="6000" b="1" dirty="0" err="1"/>
              <a:t>EicC</a:t>
            </a:r>
            <a:r>
              <a:rPr lang="en-US" altLang="zh-CN" sz="6000" b="1" dirty="0"/>
              <a:t> white paper (</a:t>
            </a:r>
            <a:r>
              <a:rPr lang="en-US" altLang="zh-CN" sz="6000" b="1" dirty="0" err="1"/>
              <a:t>arXiv</a:t>
            </a:r>
            <a:r>
              <a:rPr lang="en-US" altLang="zh-CN" sz="6000" b="1" dirty="0"/>
              <a:t>: 2102.09222)</a:t>
            </a:r>
            <a:endParaRPr lang="zh-CN" altLang="en-US" sz="6000" b="1" dirty="0"/>
          </a:p>
        </p:txBody>
      </p:sp>
      <p:sp>
        <p:nvSpPr>
          <p:cNvPr id="4" name="灯片编号占位符 3">
            <a:extLst>
              <a:ext uri="{FF2B5EF4-FFF2-40B4-BE49-F238E27FC236}">
                <a16:creationId xmlns:a16="http://schemas.microsoft.com/office/drawing/2014/main" id="{67AE9F70-A09B-495D-AF37-93B955D9154D}"/>
              </a:ext>
            </a:extLst>
          </p:cNvPr>
          <p:cNvSpPr>
            <a:spLocks noGrp="1"/>
          </p:cNvSpPr>
          <p:nvPr>
            <p:ph type="sldNum" sz="quarter" idx="12"/>
          </p:nvPr>
        </p:nvSpPr>
        <p:spPr/>
        <p:txBody>
          <a:bodyPr/>
          <a:lstStyle/>
          <a:p>
            <a:fld id="{6B6F415A-146C-4031-B7DF-DA5827ED46CC}" type="slidenum">
              <a:rPr lang="en-US" smtClean="0"/>
              <a:t>6</a:t>
            </a:fld>
            <a:endParaRPr lang="en-US"/>
          </a:p>
        </p:txBody>
      </p:sp>
      <p:sp>
        <p:nvSpPr>
          <p:cNvPr id="3" name="文本框 2">
            <a:extLst>
              <a:ext uri="{FF2B5EF4-FFF2-40B4-BE49-F238E27FC236}">
                <a16:creationId xmlns:a16="http://schemas.microsoft.com/office/drawing/2014/main" id="{12271E44-12FF-40BC-B730-FE8E602E4F1B}"/>
              </a:ext>
            </a:extLst>
          </p:cNvPr>
          <p:cNvSpPr txBox="1"/>
          <p:nvPr/>
        </p:nvSpPr>
        <p:spPr>
          <a:xfrm>
            <a:off x="2349938" y="1120870"/>
            <a:ext cx="6875600" cy="584775"/>
          </a:xfrm>
          <a:prstGeom prst="rect">
            <a:avLst/>
          </a:prstGeom>
          <a:noFill/>
        </p:spPr>
        <p:txBody>
          <a:bodyPr wrap="none" rtlCol="0">
            <a:spAutoFit/>
          </a:bodyPr>
          <a:lstStyle/>
          <a:p>
            <a:r>
              <a:rPr lang="en-US" altLang="zh-CN" sz="3200" b="1" dirty="0">
                <a:latin typeface="Adobe Devanagari" panose="02040503050201020203" pitchFamily="18" charset="0"/>
                <a:cs typeface="Adobe Devanagari" panose="02040503050201020203" pitchFamily="18" charset="0"/>
              </a:rPr>
              <a:t>Published in</a:t>
            </a:r>
            <a:r>
              <a:rPr lang="zh-CN" altLang="en-US" sz="3200" b="1" dirty="0">
                <a:latin typeface="Adobe Devanagari" panose="02040503050201020203" pitchFamily="18" charset="0"/>
                <a:cs typeface="Adobe Devanagari" panose="02040503050201020203" pitchFamily="18" charset="0"/>
              </a:rPr>
              <a:t> </a:t>
            </a:r>
            <a:r>
              <a:rPr lang="en-US" altLang="zh-CN" sz="3200" b="1" dirty="0">
                <a:latin typeface="Adobe Devanagari" panose="02040503050201020203" pitchFamily="18" charset="0"/>
                <a:cs typeface="Adobe Devanagari" panose="02040503050201020203" pitchFamily="18" charset="0"/>
              </a:rPr>
              <a:t>the</a:t>
            </a:r>
            <a:r>
              <a:rPr lang="zh-CN" altLang="en-US" sz="3200" b="1" dirty="0">
                <a:latin typeface="Adobe Devanagari" panose="02040503050201020203" pitchFamily="18" charset="0"/>
                <a:cs typeface="Adobe Devanagari" panose="02040503050201020203" pitchFamily="18" charset="0"/>
              </a:rPr>
              <a:t> </a:t>
            </a:r>
            <a:r>
              <a:rPr lang="en-US" altLang="zh-CN" sz="3200" b="1" i="1" dirty="0">
                <a:solidFill>
                  <a:srgbClr val="FF0000"/>
                </a:solidFill>
                <a:latin typeface="Adobe Devanagari" panose="02040503050201020203" pitchFamily="18" charset="0"/>
                <a:cs typeface="Adobe Devanagari" panose="02040503050201020203" pitchFamily="18" charset="0"/>
              </a:rPr>
              <a:t>Frontiers of Physics </a:t>
            </a:r>
            <a:r>
              <a:rPr lang="en-US" altLang="zh-CN" sz="3200" b="1" dirty="0">
                <a:latin typeface="Adobe Devanagari" panose="02040503050201020203" pitchFamily="18" charset="0"/>
                <a:cs typeface="Adobe Devanagari" panose="02040503050201020203" pitchFamily="18" charset="0"/>
              </a:rPr>
              <a:t>(2021)</a:t>
            </a:r>
            <a:endParaRPr lang="zh-CN" altLang="en-US" sz="3200" b="1" dirty="0">
              <a:latin typeface="Adobe Devanagari" panose="02040503050201020203" pitchFamily="18" charset="0"/>
              <a:cs typeface="Adobe Devanagari" panose="02040503050201020203" pitchFamily="18" charset="0"/>
            </a:endParaRPr>
          </a:p>
        </p:txBody>
      </p:sp>
      <p:sp>
        <p:nvSpPr>
          <p:cNvPr id="6" name="文本框 5">
            <a:extLst>
              <a:ext uri="{FF2B5EF4-FFF2-40B4-BE49-F238E27FC236}">
                <a16:creationId xmlns:a16="http://schemas.microsoft.com/office/drawing/2014/main" id="{9E0EB09E-C3E6-4AA3-8220-DD6B55E96AD5}"/>
              </a:ext>
            </a:extLst>
          </p:cNvPr>
          <p:cNvSpPr txBox="1"/>
          <p:nvPr/>
        </p:nvSpPr>
        <p:spPr>
          <a:xfrm>
            <a:off x="5025196" y="6199163"/>
            <a:ext cx="4580443" cy="461665"/>
          </a:xfrm>
          <a:prstGeom prst="rect">
            <a:avLst/>
          </a:prstGeom>
          <a:solidFill>
            <a:srgbClr val="FFC000"/>
          </a:solidFill>
        </p:spPr>
        <p:txBody>
          <a:bodyPr wrap="square" rtlCol="0">
            <a:spAutoFit/>
          </a:bodyPr>
          <a:lstStyle/>
          <a:p>
            <a:r>
              <a:rPr lang="en-US" altLang="zh-CN" sz="2400" dirty="0">
                <a:latin typeface="Adobe Devanagari" panose="02040503050201020203" pitchFamily="18" charset="0"/>
                <a:cs typeface="Adobe Devanagari" panose="02040503050201020203" pitchFamily="18" charset="0"/>
              </a:rPr>
              <a:t>46 institutes and &gt;100 physicists</a:t>
            </a:r>
            <a:endParaRPr lang="zh-CN" altLang="en-US" sz="2400" dirty="0">
              <a:latin typeface="Adobe Devanagari" panose="02040503050201020203" pitchFamily="18" charset="0"/>
              <a:cs typeface="Adobe Devanagari" panose="02040503050201020203" pitchFamily="18" charset="0"/>
            </a:endParaRPr>
          </a:p>
        </p:txBody>
      </p:sp>
      <p:pic>
        <p:nvPicPr>
          <p:cNvPr id="10" name="Picture 6">
            <a:extLst>
              <a:ext uri="{FF2B5EF4-FFF2-40B4-BE49-F238E27FC236}">
                <a16:creationId xmlns:a16="http://schemas.microsoft.com/office/drawing/2014/main" id="{60DF921F-A06E-4D7F-A1CF-9D0F95431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32" y="1700849"/>
            <a:ext cx="3742511" cy="4835784"/>
          </a:xfrm>
          <a:prstGeom prst="rect">
            <a:avLst/>
          </a:prstGeom>
          <a:ln>
            <a:noFill/>
          </a:ln>
        </p:spPr>
      </p:pic>
      <p:sp>
        <p:nvSpPr>
          <p:cNvPr id="11" name="内容占位符 2">
            <a:extLst>
              <a:ext uri="{FF2B5EF4-FFF2-40B4-BE49-F238E27FC236}">
                <a16:creationId xmlns:a16="http://schemas.microsoft.com/office/drawing/2014/main" id="{F1758CD7-6105-44E8-9E35-4271BC624CD1}"/>
              </a:ext>
            </a:extLst>
          </p:cNvPr>
          <p:cNvSpPr>
            <a:spLocks noGrp="1"/>
          </p:cNvSpPr>
          <p:nvPr/>
        </p:nvSpPr>
        <p:spPr>
          <a:xfrm>
            <a:off x="5025198" y="2135061"/>
            <a:ext cx="6912076" cy="3340257"/>
          </a:xfrm>
          <a:prstGeom prst="rect">
            <a:avLst/>
          </a:prstGeom>
          <a:solidFill>
            <a:schemeClr val="bg1">
              <a:lumMod val="85000"/>
            </a:schemeClr>
          </a:solidFill>
        </p:spPr>
        <p:txBody>
          <a:bodyPr vert="horz" lIns="91440" tIns="45720" rIns="91440" bIns="45720" rtlCol="0">
            <a:normAutofit fontScale="850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Calibri" panose="020F0502020204030204" pitchFamily="34" charset="0"/>
                <a:ea typeface="+mn-ea"/>
                <a:cs typeface="Calibri" panose="020F0502020204030204" pitchFamily="34" charset="0"/>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Calibri" panose="020F0502020204030204" pitchFamily="34" charset="0"/>
                <a:ea typeface="+mn-ea"/>
                <a:cs typeface="Calibri" panose="020F0502020204030204" pitchFamily="34" charset="0"/>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nSpc>
                <a:spcPct val="110000"/>
              </a:lnSpc>
            </a:pPr>
            <a:r>
              <a:rPr lang="en-US" altLang="zh-CN" sz="2800" dirty="0">
                <a:solidFill>
                  <a:srgbClr val="C00000"/>
                </a:solidFill>
                <a:latin typeface="Adobe Devanagari" panose="02040503050201020203" pitchFamily="18" charset="0"/>
                <a:cs typeface="Adobe Devanagari" panose="02040503050201020203" pitchFamily="18" charset="0"/>
              </a:rPr>
              <a:t>Spin structure of the nucleon: 1D, 3D </a:t>
            </a:r>
          </a:p>
          <a:p>
            <a:pPr lvl="1">
              <a:lnSpc>
                <a:spcPct val="110000"/>
              </a:lnSpc>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 polarized electron + polarized proton/light nuclei</a:t>
            </a:r>
            <a:endParaRPr lang="en-US" altLang="zh-CN" sz="2800" dirty="0">
              <a:latin typeface="Adobe Devanagari" panose="02040503050201020203" pitchFamily="18" charset="0"/>
              <a:cs typeface="Adobe Devanagari" panose="02040503050201020203" pitchFamily="18" charset="0"/>
            </a:endParaRPr>
          </a:p>
          <a:p>
            <a:pPr>
              <a:lnSpc>
                <a:spcPct val="110000"/>
              </a:lnSpc>
            </a:pPr>
            <a:r>
              <a:rPr lang="en-US" altLang="zh-CN" sz="2800" dirty="0">
                <a:solidFill>
                  <a:srgbClr val="C00000"/>
                </a:solidFill>
                <a:latin typeface="Adobe Devanagari" panose="02040503050201020203" pitchFamily="18" charset="0"/>
                <a:cs typeface="Adobe Devanagari" panose="02040503050201020203" pitchFamily="18" charset="0"/>
              </a:rPr>
              <a:t>Partonic structure of nuclei and the Parton interaction with the cold nuclear environment  </a:t>
            </a:r>
            <a:endPar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endParaRPr>
          </a:p>
          <a:p>
            <a:pPr lvl="1">
              <a:lnSpc>
                <a:spcPct val="110000"/>
              </a:lnSpc>
              <a:buFont typeface="Wingdings" panose="05000000000000000000" pitchFamily="2" charset="2"/>
              <a:buChar char="Ø"/>
            </a:pPr>
            <a:r>
              <a:rPr lang="en-US" altLang="zh-CN" sz="2400" dirty="0">
                <a:latin typeface="Adobe Devanagari" panose="02040503050201020203" pitchFamily="18" charset="0"/>
                <a:cs typeface="Adobe Devanagari" panose="02040503050201020203" pitchFamily="18" charset="0"/>
                <a:sym typeface="Wingdings" panose="05000000000000000000" pitchFamily="2" charset="2"/>
              </a:rPr>
              <a:t>unpolarized electron + unpolarized various nuclei</a:t>
            </a:r>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pPr>
              <a:lnSpc>
                <a:spcPct val="110000"/>
              </a:lnSpc>
            </a:pPr>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Quarkonium with c/cbar, b/</a:t>
            </a:r>
            <a:r>
              <a:rPr lang="en-US" altLang="zh-CN" sz="2800" dirty="0" err="1">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bbar</a:t>
            </a:r>
            <a:endParaRPr lang="en-US" altLang="zh-CN" sz="2800" dirty="0">
              <a:latin typeface="Adobe Devanagari" panose="02040503050201020203" pitchFamily="18" charset="0"/>
              <a:cs typeface="Adobe Devanagari" panose="02040503050201020203" pitchFamily="18" charset="0"/>
              <a:sym typeface="Wingdings" panose="05000000000000000000" pitchFamily="2" charset="2"/>
            </a:endParaRPr>
          </a:p>
          <a:p>
            <a:pPr>
              <a:lnSpc>
                <a:spcPct val="110000"/>
              </a:lnSpc>
            </a:pPr>
            <a:r>
              <a:rPr lang="en-US" altLang="zh-CN" sz="2800" dirty="0">
                <a:solidFill>
                  <a:srgbClr val="C00000"/>
                </a:solidFill>
                <a:latin typeface="Adobe Devanagari" panose="02040503050201020203" pitchFamily="18" charset="0"/>
                <a:cs typeface="Adobe Devanagari" panose="02040503050201020203" pitchFamily="18" charset="0"/>
                <a:sym typeface="Wingdings" panose="05000000000000000000" pitchFamily="2" charset="2"/>
              </a:rPr>
              <a:t>Origin of the proton mass study via J/Psi and Upsilon near-threshold production</a:t>
            </a:r>
            <a:endParaRPr lang="en-US" altLang="zh-CN" dirty="0">
              <a:latin typeface="Adobe Devanagari" panose="02040503050201020203" pitchFamily="18" charset="0"/>
              <a:cs typeface="Adobe Devanagari" panose="02040503050201020203" pitchFamily="18" charset="0"/>
            </a:endParaRPr>
          </a:p>
        </p:txBody>
      </p:sp>
      <p:sp>
        <p:nvSpPr>
          <p:cNvPr id="12" name="文本框 11">
            <a:extLst>
              <a:ext uri="{FF2B5EF4-FFF2-40B4-BE49-F238E27FC236}">
                <a16:creationId xmlns:a16="http://schemas.microsoft.com/office/drawing/2014/main" id="{72AB0B1F-A4E8-4BCE-81A2-0B28B94CF690}"/>
              </a:ext>
            </a:extLst>
          </p:cNvPr>
          <p:cNvSpPr txBox="1"/>
          <p:nvPr/>
        </p:nvSpPr>
        <p:spPr>
          <a:xfrm>
            <a:off x="4985566" y="1660715"/>
            <a:ext cx="6645602" cy="369332"/>
          </a:xfrm>
          <a:prstGeom prst="rect">
            <a:avLst/>
          </a:prstGeom>
          <a:noFill/>
        </p:spPr>
        <p:txBody>
          <a:bodyPr wrap="none" rtlCol="0">
            <a:spAutoFit/>
          </a:bodyPr>
          <a:lstStyle/>
          <a:p>
            <a:r>
              <a:rPr lang="en-US" altLang="zh-CN" dirty="0">
                <a:solidFill>
                  <a:schemeClr val="tx1">
                    <a:lumMod val="75000"/>
                    <a:lumOff val="25000"/>
                  </a:schemeClr>
                </a:solidFill>
              </a:rPr>
              <a:t>https://link.springer.com/article/10.1007/s11467-021-1062-0</a:t>
            </a:r>
            <a:endParaRPr lang="zh-CN" altLang="en-US" dirty="0">
              <a:solidFill>
                <a:schemeClr val="tx1">
                  <a:lumMod val="75000"/>
                  <a:lumOff val="25000"/>
                </a:schemeClr>
              </a:solidFill>
            </a:endParaRPr>
          </a:p>
        </p:txBody>
      </p:sp>
      <p:sp>
        <p:nvSpPr>
          <p:cNvPr id="5" name="文本框 4">
            <a:extLst>
              <a:ext uri="{FF2B5EF4-FFF2-40B4-BE49-F238E27FC236}">
                <a16:creationId xmlns:a16="http://schemas.microsoft.com/office/drawing/2014/main" id="{3BBC38F3-5F68-4C9B-9255-7ECBDEA4A216}"/>
              </a:ext>
            </a:extLst>
          </p:cNvPr>
          <p:cNvSpPr txBox="1"/>
          <p:nvPr/>
        </p:nvSpPr>
        <p:spPr>
          <a:xfrm>
            <a:off x="5025197" y="5609000"/>
            <a:ext cx="6912076" cy="461665"/>
          </a:xfrm>
          <a:prstGeom prst="rect">
            <a:avLst/>
          </a:prstGeom>
          <a:solidFill>
            <a:srgbClr val="D9D9D9"/>
          </a:solidFill>
        </p:spPr>
        <p:txBody>
          <a:bodyPr wrap="square" rtlCol="0">
            <a:spAutoFit/>
          </a:bodyPr>
          <a:lstStyle/>
          <a:p>
            <a:r>
              <a:rPr lang="en-US" altLang="zh-CN" sz="2400" dirty="0"/>
              <a:t>Detector + Accelerator preliminary design</a:t>
            </a:r>
            <a:endParaRPr lang="zh-CN" altLang="en-US" sz="2400" dirty="0"/>
          </a:p>
        </p:txBody>
      </p:sp>
    </p:spTree>
    <p:extLst>
      <p:ext uri="{BB962C8B-B14F-4D97-AF65-F5344CB8AC3E}">
        <p14:creationId xmlns:p14="http://schemas.microsoft.com/office/powerpoint/2010/main" val="3127656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69F935-0B82-4E04-93DA-8C8388E1A54E}"/>
              </a:ext>
            </a:extLst>
          </p:cNvPr>
          <p:cNvSpPr>
            <a:spLocks noGrp="1"/>
          </p:cNvSpPr>
          <p:nvPr>
            <p:ph type="title"/>
          </p:nvPr>
        </p:nvSpPr>
        <p:spPr>
          <a:xfrm>
            <a:off x="568912" y="36903"/>
            <a:ext cx="11382296" cy="1490937"/>
          </a:xfrm>
        </p:spPr>
        <p:txBody>
          <a:bodyPr>
            <a:normAutofit fontScale="90000"/>
          </a:bodyPr>
          <a:lstStyle/>
          <a:p>
            <a:r>
              <a:rPr lang="en-US" altLang="zh-CN" b="1" dirty="0"/>
              <a:t>To follow our regular meetings/workshops</a:t>
            </a:r>
            <a:endParaRPr lang="zh-CN" altLang="en-US" b="1" dirty="0"/>
          </a:p>
        </p:txBody>
      </p:sp>
      <p:sp>
        <p:nvSpPr>
          <p:cNvPr id="4" name="灯片编号占位符 3">
            <a:extLst>
              <a:ext uri="{FF2B5EF4-FFF2-40B4-BE49-F238E27FC236}">
                <a16:creationId xmlns:a16="http://schemas.microsoft.com/office/drawing/2014/main" id="{5AFB412A-C762-45C6-BBE9-863797F1ABEE}"/>
              </a:ext>
            </a:extLst>
          </p:cNvPr>
          <p:cNvSpPr>
            <a:spLocks noGrp="1"/>
          </p:cNvSpPr>
          <p:nvPr>
            <p:ph type="sldNum" sz="quarter" idx="12"/>
          </p:nvPr>
        </p:nvSpPr>
        <p:spPr/>
        <p:txBody>
          <a:bodyPr/>
          <a:lstStyle/>
          <a:p>
            <a:fld id="{6B6F415A-146C-4031-B7DF-DA5827ED46CC}" type="slidenum">
              <a:rPr lang="en-US" smtClean="0"/>
              <a:t>60</a:t>
            </a:fld>
            <a:endParaRPr lang="en-US"/>
          </a:p>
        </p:txBody>
      </p:sp>
      <p:sp>
        <p:nvSpPr>
          <p:cNvPr id="5" name="文本框 4">
            <a:extLst>
              <a:ext uri="{FF2B5EF4-FFF2-40B4-BE49-F238E27FC236}">
                <a16:creationId xmlns:a16="http://schemas.microsoft.com/office/drawing/2014/main" id="{7F0B7734-E746-4DA9-B796-C243166D1EF8}"/>
              </a:ext>
            </a:extLst>
          </p:cNvPr>
          <p:cNvSpPr txBox="1"/>
          <p:nvPr/>
        </p:nvSpPr>
        <p:spPr>
          <a:xfrm>
            <a:off x="865195" y="1323727"/>
            <a:ext cx="10919494" cy="5078313"/>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For subscription to the </a:t>
            </a:r>
            <a:r>
              <a:rPr lang="en-US" altLang="zh-CN" b="1" dirty="0" err="1">
                <a:solidFill>
                  <a:srgbClr val="FF0000"/>
                </a:solidFill>
              </a:rPr>
              <a:t>eicc_member</a:t>
            </a:r>
            <a:r>
              <a:rPr lang="en-US" altLang="zh-CN" b="1" dirty="0">
                <a:solidFill>
                  <a:srgbClr val="FF0000"/>
                </a:solidFill>
              </a:rPr>
              <a:t> </a:t>
            </a:r>
            <a:r>
              <a:rPr lang="en-US" altLang="zh-CN" dirty="0"/>
              <a:t>mailing list, please do it in the following link:</a:t>
            </a:r>
          </a:p>
          <a:p>
            <a:endParaRPr lang="en-US" altLang="zh-CN" dirty="0"/>
          </a:p>
          <a:p>
            <a:r>
              <a:rPr lang="en-US" altLang="zh-CN" dirty="0">
                <a:hlinkClick r:id="rId2"/>
              </a:rPr>
              <a:t>http://lists.ustc.edu.cn/sympa/subscribe/eicc_member?previous_action=info</a:t>
            </a:r>
            <a:r>
              <a:rPr lang="en-US" altLang="zh-CN" dirty="0"/>
              <a:t> </a:t>
            </a:r>
          </a:p>
          <a:p>
            <a:endParaRPr lang="en-US" altLang="zh-CN" dirty="0"/>
          </a:p>
          <a:p>
            <a:endParaRPr lang="en-US" altLang="zh-CN" dirty="0"/>
          </a:p>
          <a:p>
            <a:pPr marL="285750" indent="-285750">
              <a:buFont typeface="Arial" panose="020B0604020202020204" pitchFamily="34" charset="0"/>
              <a:buChar char="•"/>
            </a:pPr>
            <a:r>
              <a:rPr lang="en-US" altLang="zh-CN" dirty="0"/>
              <a:t>For subscription to the </a:t>
            </a:r>
            <a:r>
              <a:rPr lang="en-US" altLang="zh-CN" b="1" dirty="0" err="1">
                <a:solidFill>
                  <a:srgbClr val="FF0000"/>
                </a:solidFill>
              </a:rPr>
              <a:t>eicc_physics</a:t>
            </a:r>
            <a:r>
              <a:rPr lang="en-US" altLang="zh-CN" b="1" dirty="0">
                <a:solidFill>
                  <a:srgbClr val="FF0000"/>
                </a:solidFill>
              </a:rPr>
              <a:t> </a:t>
            </a:r>
            <a:r>
              <a:rPr lang="en-US" altLang="zh-CN" dirty="0"/>
              <a:t>mailing list, please do it in the following link:</a:t>
            </a:r>
          </a:p>
          <a:p>
            <a:endParaRPr lang="en-US" altLang="zh-CN" dirty="0"/>
          </a:p>
          <a:p>
            <a:r>
              <a:rPr lang="en-US" altLang="zh-CN" dirty="0">
                <a:hlinkClick r:id="rId3"/>
              </a:rPr>
              <a:t>http://lists.ustc.edu.cn/sympa/subscribe/eicc_physics?previous_action=info</a:t>
            </a:r>
            <a:r>
              <a:rPr lang="en-US" altLang="zh-CN" dirty="0"/>
              <a:t> </a:t>
            </a:r>
          </a:p>
          <a:p>
            <a:endParaRPr lang="en-US" altLang="zh-CN" dirty="0"/>
          </a:p>
          <a:p>
            <a:endParaRPr lang="en-US" altLang="zh-CN" dirty="0"/>
          </a:p>
          <a:p>
            <a:pPr marL="285750" indent="-285750">
              <a:buFont typeface="Arial" panose="020B0604020202020204" pitchFamily="34" charset="0"/>
              <a:buChar char="•"/>
            </a:pPr>
            <a:r>
              <a:rPr lang="en-US" altLang="zh-CN" dirty="0"/>
              <a:t>For subscription to the </a:t>
            </a:r>
            <a:r>
              <a:rPr lang="en-US" altLang="zh-CN" b="1" dirty="0" err="1">
                <a:solidFill>
                  <a:srgbClr val="FF0000"/>
                </a:solidFill>
              </a:rPr>
              <a:t>eicc_detector</a:t>
            </a:r>
            <a:r>
              <a:rPr lang="en-US" altLang="zh-CN" b="1" dirty="0">
                <a:solidFill>
                  <a:srgbClr val="FF0000"/>
                </a:solidFill>
              </a:rPr>
              <a:t> </a:t>
            </a:r>
            <a:r>
              <a:rPr lang="en-US" altLang="zh-CN" dirty="0"/>
              <a:t>mailing list, please do it in the following link:</a:t>
            </a:r>
          </a:p>
          <a:p>
            <a:endParaRPr lang="en-US" altLang="zh-CN" dirty="0"/>
          </a:p>
          <a:p>
            <a:r>
              <a:rPr lang="en-US" altLang="zh-CN" dirty="0">
                <a:hlinkClick r:id="rId4"/>
              </a:rPr>
              <a:t>http://lists.ustc.edu.cn/sympa/subscribe/eicc_detector?previous_action=info</a:t>
            </a:r>
            <a:r>
              <a:rPr lang="en-US" altLang="zh-CN" dirty="0"/>
              <a:t> </a:t>
            </a:r>
          </a:p>
          <a:p>
            <a:endParaRPr lang="en-US" altLang="zh-CN" dirty="0"/>
          </a:p>
          <a:p>
            <a:endParaRPr lang="en-US" altLang="zh-CN" dirty="0"/>
          </a:p>
          <a:p>
            <a:pPr marL="285750" indent="-285750">
              <a:buFont typeface="Arial" panose="020B0604020202020204" pitchFamily="34" charset="0"/>
              <a:buChar char="•"/>
            </a:pPr>
            <a:r>
              <a:rPr lang="en-US" altLang="zh-CN" dirty="0"/>
              <a:t>For subscription to the </a:t>
            </a:r>
            <a:r>
              <a:rPr lang="en-US" altLang="zh-CN" b="1" dirty="0" err="1">
                <a:solidFill>
                  <a:srgbClr val="FF0000"/>
                </a:solidFill>
              </a:rPr>
              <a:t>eicc_accelerator</a:t>
            </a:r>
            <a:r>
              <a:rPr lang="en-US" altLang="zh-CN" b="1" dirty="0">
                <a:solidFill>
                  <a:srgbClr val="FF0000"/>
                </a:solidFill>
              </a:rPr>
              <a:t> </a:t>
            </a:r>
            <a:r>
              <a:rPr lang="en-US" altLang="zh-CN" dirty="0"/>
              <a:t>mailing list, please do it in the following link:</a:t>
            </a:r>
          </a:p>
          <a:p>
            <a:endParaRPr lang="en-US" altLang="zh-CN" dirty="0"/>
          </a:p>
          <a:p>
            <a:r>
              <a:rPr lang="en-US" altLang="zh-CN" dirty="0">
                <a:hlinkClick r:id="rId5"/>
              </a:rPr>
              <a:t>http://lists.ustc.edu.cn/sympa/subscribe/eicc_accelerator?previous_action=info</a:t>
            </a:r>
            <a:r>
              <a:rPr lang="en-US" altLang="zh-CN" dirty="0"/>
              <a:t> </a:t>
            </a:r>
            <a:endParaRPr lang="zh-CN" altLang="en-US" dirty="0"/>
          </a:p>
        </p:txBody>
      </p:sp>
    </p:spTree>
    <p:extLst>
      <p:ext uri="{BB962C8B-B14F-4D97-AF65-F5344CB8AC3E}">
        <p14:creationId xmlns:p14="http://schemas.microsoft.com/office/powerpoint/2010/main" val="1658749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94319A84-5F45-4F9D-928E-44BFC10FAECB}"/>
              </a:ext>
            </a:extLst>
          </p:cNvPr>
          <p:cNvSpPr>
            <a:spLocks noGrp="1"/>
          </p:cNvSpPr>
          <p:nvPr>
            <p:ph type="sldNum" sz="quarter" idx="12"/>
          </p:nvPr>
        </p:nvSpPr>
        <p:spPr/>
        <p:txBody>
          <a:bodyPr/>
          <a:lstStyle/>
          <a:p>
            <a:fld id="{6B6F415A-146C-4031-B7DF-DA5827ED46CC}" type="slidenum">
              <a:rPr lang="en-US" smtClean="0"/>
              <a:t>61</a:t>
            </a:fld>
            <a:endParaRPr lang="en-US"/>
          </a:p>
        </p:txBody>
      </p:sp>
      <p:sp>
        <p:nvSpPr>
          <p:cNvPr id="5" name="文本框 4">
            <a:extLst>
              <a:ext uri="{FF2B5EF4-FFF2-40B4-BE49-F238E27FC236}">
                <a16:creationId xmlns:a16="http://schemas.microsoft.com/office/drawing/2014/main" id="{FA852484-094B-46AE-99BE-0AA3D07ECACC}"/>
              </a:ext>
            </a:extLst>
          </p:cNvPr>
          <p:cNvSpPr txBox="1"/>
          <p:nvPr/>
        </p:nvSpPr>
        <p:spPr>
          <a:xfrm>
            <a:off x="1029481" y="2513364"/>
            <a:ext cx="9396931" cy="1754326"/>
          </a:xfrm>
          <a:prstGeom prst="rect">
            <a:avLst/>
          </a:prstGeom>
          <a:noFill/>
        </p:spPr>
        <p:txBody>
          <a:bodyPr wrap="none" rtlCol="0">
            <a:spAutoFit/>
          </a:bodyPr>
          <a:lstStyle/>
          <a:p>
            <a:pPr algn="ctr"/>
            <a:r>
              <a:rPr lang="en-US" altLang="zh-CN" sz="3600" i="1" dirty="0">
                <a:solidFill>
                  <a:srgbClr val="C00000"/>
                </a:solidFill>
                <a:effectLst>
                  <a:outerShdw blurRad="38100" dist="38100" dir="2700000" algn="tl">
                    <a:srgbClr val="000000">
                      <a:alpha val="43137"/>
                    </a:srgbClr>
                  </a:outerShdw>
                </a:effectLst>
              </a:rPr>
              <a:t>Thanks </a:t>
            </a:r>
          </a:p>
          <a:p>
            <a:pPr algn="ctr"/>
            <a:r>
              <a:rPr lang="en-US" altLang="zh-CN" sz="3600" i="1" dirty="0">
                <a:solidFill>
                  <a:srgbClr val="C00000"/>
                </a:solidFill>
                <a:effectLst>
                  <a:outerShdw blurRad="38100" dist="38100" dir="2700000" algn="tl">
                    <a:srgbClr val="000000">
                      <a:alpha val="43137"/>
                    </a:srgbClr>
                  </a:outerShdw>
                </a:effectLst>
              </a:rPr>
              <a:t>and </a:t>
            </a:r>
          </a:p>
          <a:p>
            <a:pPr algn="ctr"/>
            <a:r>
              <a:rPr lang="en-US" altLang="zh-CN" sz="3600" i="1" u="sng" dirty="0">
                <a:solidFill>
                  <a:srgbClr val="C00000"/>
                </a:solidFill>
                <a:effectLst>
                  <a:outerShdw blurRad="38100" dist="38100" dir="2700000" algn="tl">
                    <a:srgbClr val="000000">
                      <a:alpha val="43137"/>
                    </a:srgbClr>
                  </a:outerShdw>
                </a:effectLst>
              </a:rPr>
              <a:t>you are more than welcome to join the</a:t>
            </a:r>
            <a:r>
              <a:rPr lang="zh-CN" altLang="en-US" sz="3600" i="1" u="sng" dirty="0">
                <a:solidFill>
                  <a:srgbClr val="C00000"/>
                </a:solidFill>
                <a:effectLst>
                  <a:outerShdw blurRad="38100" dist="38100" dir="2700000" algn="tl">
                    <a:srgbClr val="000000">
                      <a:alpha val="43137"/>
                    </a:srgbClr>
                  </a:outerShdw>
                </a:effectLst>
              </a:rPr>
              <a:t> </a:t>
            </a:r>
            <a:r>
              <a:rPr lang="en-US" altLang="zh-CN" sz="3600" i="1" u="sng" dirty="0">
                <a:solidFill>
                  <a:srgbClr val="C00000"/>
                </a:solidFill>
                <a:effectLst>
                  <a:outerShdw blurRad="38100" dist="38100" dir="2700000" algn="tl">
                    <a:srgbClr val="000000">
                      <a:alpha val="43137"/>
                    </a:srgbClr>
                  </a:outerShdw>
                </a:effectLst>
              </a:rPr>
              <a:t>effort!</a:t>
            </a:r>
            <a:endParaRPr lang="zh-CN" altLang="en-US" sz="3600" i="1" u="sng"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6683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8E681-7AE7-471B-8087-83C90B55140B}"/>
              </a:ext>
            </a:extLst>
          </p:cNvPr>
          <p:cNvSpPr>
            <a:spLocks noGrp="1"/>
          </p:cNvSpPr>
          <p:nvPr>
            <p:ph type="title"/>
          </p:nvPr>
        </p:nvSpPr>
        <p:spPr/>
        <p:txBody>
          <a:bodyPr/>
          <a:lstStyle/>
          <a:p>
            <a:r>
              <a:rPr lang="en-US" altLang="zh-CN" dirty="0"/>
              <a:t>Backups</a:t>
            </a:r>
            <a:endParaRPr lang="zh-CN" altLang="en-US" dirty="0"/>
          </a:p>
        </p:txBody>
      </p:sp>
      <p:sp>
        <p:nvSpPr>
          <p:cNvPr id="4" name="灯片编号占位符 3">
            <a:extLst>
              <a:ext uri="{FF2B5EF4-FFF2-40B4-BE49-F238E27FC236}">
                <a16:creationId xmlns:a16="http://schemas.microsoft.com/office/drawing/2014/main" id="{6F1EB3D6-34C6-4731-8A18-267FB9CFCBFB}"/>
              </a:ext>
            </a:extLst>
          </p:cNvPr>
          <p:cNvSpPr>
            <a:spLocks noGrp="1"/>
          </p:cNvSpPr>
          <p:nvPr>
            <p:ph type="sldNum" sz="quarter" idx="12"/>
          </p:nvPr>
        </p:nvSpPr>
        <p:spPr/>
        <p:txBody>
          <a:bodyPr/>
          <a:lstStyle/>
          <a:p>
            <a:fld id="{6B6F415A-146C-4031-B7DF-DA5827ED46CC}" type="slidenum">
              <a:rPr lang="en-US" smtClean="0"/>
              <a:t>62</a:t>
            </a:fld>
            <a:endParaRPr lang="en-US"/>
          </a:p>
        </p:txBody>
      </p:sp>
    </p:spTree>
    <p:extLst>
      <p:ext uri="{BB962C8B-B14F-4D97-AF65-F5344CB8AC3E}">
        <p14:creationId xmlns:p14="http://schemas.microsoft.com/office/powerpoint/2010/main" val="2445375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6"/>
          <p:cNvSpPr txBox="1"/>
          <p:nvPr/>
        </p:nvSpPr>
        <p:spPr>
          <a:xfrm>
            <a:off x="3502743" y="84853"/>
            <a:ext cx="6916681" cy="609398"/>
          </a:xfrm>
          <a:prstGeom prst="rect">
            <a:avLst/>
          </a:prstGeom>
          <a:noFill/>
        </p:spPr>
        <p:txBody>
          <a:bodyPr wrap="square" rtlCol="0">
            <a:spAutoFit/>
          </a:bodyPr>
          <a:lstStyle/>
          <a:p>
            <a:r>
              <a:rPr lang="en-CN" altLang="zh-CN" sz="3360" dirty="0">
                <a:solidFill>
                  <a:srgbClr val="1637CA"/>
                </a:solidFill>
                <a:latin typeface="Helvetica" pitchFamily="2" charset="0"/>
              </a:rPr>
              <a:t>EicC Detector</a:t>
            </a:r>
            <a:r>
              <a:rPr lang="en-US" altLang="zh-CN" sz="3360" dirty="0">
                <a:solidFill>
                  <a:srgbClr val="1637CA"/>
                </a:solidFill>
                <a:latin typeface="Helvetica" pitchFamily="2" charset="0"/>
              </a:rPr>
              <a:t> Overview</a:t>
            </a:r>
            <a:endParaRPr lang="zh-CN" altLang="en-US" sz="2400" dirty="0">
              <a:solidFill>
                <a:srgbClr val="1637CA"/>
              </a:solidFill>
              <a:latin typeface="Helvetica" pitchFamily="2" charset="0"/>
            </a:endParaRPr>
          </a:p>
        </p:txBody>
      </p:sp>
      <p:pic>
        <p:nvPicPr>
          <p:cNvPr id="5" name="图片 4">
            <a:extLst>
              <a:ext uri="{FF2B5EF4-FFF2-40B4-BE49-F238E27FC236}">
                <a16:creationId xmlns:a16="http://schemas.microsoft.com/office/drawing/2014/main" id="{3E68B64D-3641-4143-BA18-95542FF3D13A}"/>
              </a:ext>
            </a:extLst>
          </p:cNvPr>
          <p:cNvPicPr>
            <a:picLocks noChangeAspect="1"/>
          </p:cNvPicPr>
          <p:nvPr/>
        </p:nvPicPr>
        <p:blipFill>
          <a:blip r:embed="rId2"/>
          <a:stretch>
            <a:fillRect/>
          </a:stretch>
        </p:blipFill>
        <p:spPr>
          <a:xfrm>
            <a:off x="492138" y="893750"/>
            <a:ext cx="5548841" cy="2810771"/>
          </a:xfrm>
          <a:prstGeom prst="rect">
            <a:avLst/>
          </a:prstGeom>
        </p:spPr>
      </p:pic>
      <p:pic>
        <p:nvPicPr>
          <p:cNvPr id="11" name="图片 10">
            <a:extLst>
              <a:ext uri="{FF2B5EF4-FFF2-40B4-BE49-F238E27FC236}">
                <a16:creationId xmlns:a16="http://schemas.microsoft.com/office/drawing/2014/main" id="{F01AC629-4ED7-9A65-8942-C3204FBC226E}"/>
              </a:ext>
            </a:extLst>
          </p:cNvPr>
          <p:cNvPicPr>
            <a:picLocks noChangeAspect="1"/>
          </p:cNvPicPr>
          <p:nvPr/>
        </p:nvPicPr>
        <p:blipFill>
          <a:blip r:embed="rId3"/>
          <a:stretch>
            <a:fillRect/>
          </a:stretch>
        </p:blipFill>
        <p:spPr>
          <a:xfrm>
            <a:off x="6631474" y="893750"/>
            <a:ext cx="5068388" cy="2582719"/>
          </a:xfrm>
          <a:prstGeom prst="rect">
            <a:avLst/>
          </a:prstGeom>
        </p:spPr>
      </p:pic>
      <p:sp>
        <p:nvSpPr>
          <p:cNvPr id="13" name="右箭头 12">
            <a:extLst>
              <a:ext uri="{FF2B5EF4-FFF2-40B4-BE49-F238E27FC236}">
                <a16:creationId xmlns:a16="http://schemas.microsoft.com/office/drawing/2014/main" id="{23EB4AAB-DD81-67D7-1D84-2F65324003D0}"/>
              </a:ext>
            </a:extLst>
          </p:cNvPr>
          <p:cNvSpPr/>
          <p:nvPr/>
        </p:nvSpPr>
        <p:spPr>
          <a:xfrm>
            <a:off x="6133195" y="2207623"/>
            <a:ext cx="359045" cy="28738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2" name="TextBox 18">
            <a:extLst>
              <a:ext uri="{FF2B5EF4-FFF2-40B4-BE49-F238E27FC236}">
                <a16:creationId xmlns:a16="http://schemas.microsoft.com/office/drawing/2014/main" id="{33D630FC-4428-7431-C6E2-7B32A475FA73}"/>
              </a:ext>
            </a:extLst>
          </p:cNvPr>
          <p:cNvSpPr txBox="1"/>
          <p:nvPr/>
        </p:nvSpPr>
        <p:spPr>
          <a:xfrm>
            <a:off x="553840" y="3863933"/>
            <a:ext cx="6015201" cy="2616101"/>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1900" dirty="0">
                <a:latin typeface="Helvetica" pitchFamily="2" charset="0"/>
              </a:rPr>
              <a:t>Subsystems to realize the </a:t>
            </a:r>
            <a:r>
              <a:rPr lang="en-US" sz="1900" dirty="0" err="1">
                <a:latin typeface="Helvetica" pitchFamily="2" charset="0"/>
              </a:rPr>
              <a:t>EicC</a:t>
            </a:r>
            <a:r>
              <a:rPr lang="en-US" sz="1900" dirty="0">
                <a:latin typeface="Helvetica" pitchFamily="2" charset="0"/>
              </a:rPr>
              <a:t> physics goals:</a:t>
            </a:r>
          </a:p>
          <a:p>
            <a:endParaRPr lang="en-US" sz="1200" dirty="0">
              <a:latin typeface="Helvetica" pitchFamily="2" charset="0"/>
            </a:endParaRPr>
          </a:p>
          <a:p>
            <a:pPr marL="868680" lvl="1" indent="-411480">
              <a:buAutoNum type="arabicParenR"/>
            </a:pPr>
            <a:r>
              <a:rPr lang="en-US" sz="1900" dirty="0">
                <a:solidFill>
                  <a:srgbClr val="002060"/>
                </a:solidFill>
                <a:latin typeface="Helvetica" pitchFamily="2" charset="0"/>
              </a:rPr>
              <a:t>Vertex &amp; tracking detectors</a:t>
            </a:r>
          </a:p>
          <a:p>
            <a:pPr marL="868680" lvl="1" indent="-411480">
              <a:buAutoNum type="arabicParenR"/>
            </a:pPr>
            <a:r>
              <a:rPr lang="en-US" sz="1900" dirty="0">
                <a:solidFill>
                  <a:srgbClr val="002060"/>
                </a:solidFill>
                <a:latin typeface="Helvetica" pitchFamily="2" charset="0"/>
              </a:rPr>
              <a:t>PID detectors</a:t>
            </a:r>
          </a:p>
          <a:p>
            <a:pPr marL="868680" lvl="1" indent="-411480">
              <a:buAutoNum type="arabicParenR"/>
            </a:pPr>
            <a:r>
              <a:rPr lang="en-US" sz="1900" dirty="0">
                <a:solidFill>
                  <a:srgbClr val="002060"/>
                </a:solidFill>
                <a:latin typeface="Helvetica" pitchFamily="2" charset="0"/>
              </a:rPr>
              <a:t>Calorimeters</a:t>
            </a:r>
          </a:p>
          <a:p>
            <a:pPr marL="868680" lvl="1" indent="-411480">
              <a:buAutoNum type="arabicParenR"/>
            </a:pPr>
            <a:r>
              <a:rPr lang="en-US" sz="1900" dirty="0">
                <a:solidFill>
                  <a:srgbClr val="002060"/>
                </a:solidFill>
                <a:latin typeface="Helvetica" pitchFamily="2" charset="0"/>
              </a:rPr>
              <a:t>Far Forward detectors</a:t>
            </a:r>
          </a:p>
          <a:p>
            <a:pPr marL="868680" lvl="1" indent="-411480">
              <a:buAutoNum type="arabicParenR"/>
            </a:pPr>
            <a:r>
              <a:rPr lang="en-US" sz="1900" dirty="0">
                <a:solidFill>
                  <a:srgbClr val="002060"/>
                </a:solidFill>
                <a:latin typeface="Helvetica" pitchFamily="2" charset="0"/>
              </a:rPr>
              <a:t>Luminosity monitor &amp; Polarimetry</a:t>
            </a:r>
          </a:p>
          <a:p>
            <a:pPr marL="868680" lvl="1" indent="-411480">
              <a:buAutoNum type="arabicParenR"/>
            </a:pPr>
            <a:r>
              <a:rPr lang="en-US" sz="1900" dirty="0">
                <a:solidFill>
                  <a:srgbClr val="002060"/>
                </a:solidFill>
                <a:latin typeface="Helvetica" pitchFamily="2" charset="0"/>
              </a:rPr>
              <a:t>DAQ</a:t>
            </a:r>
          </a:p>
          <a:p>
            <a:pPr marL="868680" lvl="1" indent="-411480">
              <a:buAutoNum type="arabicParenR"/>
            </a:pPr>
            <a:r>
              <a:rPr lang="en-US" sz="1900" dirty="0">
                <a:solidFill>
                  <a:srgbClr val="002060"/>
                </a:solidFill>
                <a:latin typeface="Helvetica" pitchFamily="2" charset="0"/>
              </a:rPr>
              <a:t>Simulation &amp; software</a:t>
            </a:r>
          </a:p>
        </p:txBody>
      </p:sp>
      <p:sp>
        <p:nvSpPr>
          <p:cNvPr id="3" name="文本框 2">
            <a:extLst>
              <a:ext uri="{FF2B5EF4-FFF2-40B4-BE49-F238E27FC236}">
                <a16:creationId xmlns:a16="http://schemas.microsoft.com/office/drawing/2014/main" id="{45BB9AF0-C4B5-DD7E-500F-B981C74AFD2E}"/>
              </a:ext>
            </a:extLst>
          </p:cNvPr>
          <p:cNvSpPr txBox="1"/>
          <p:nvPr/>
        </p:nvSpPr>
        <p:spPr>
          <a:xfrm>
            <a:off x="7217236" y="4391512"/>
            <a:ext cx="3980163" cy="1708160"/>
          </a:xfrm>
          <a:prstGeom prst="rect">
            <a:avLst/>
          </a:prstGeom>
          <a:solidFill>
            <a:schemeClr val="bg1"/>
          </a:solidFill>
          <a:ln>
            <a:noFill/>
          </a:ln>
        </p:spPr>
        <p:txBody>
          <a:bodyPr wrap="square">
            <a:spAutoFit/>
          </a:bodyPr>
          <a:lstStyle/>
          <a:p>
            <a:pPr marL="742950" lvl="1" indent="-285750">
              <a:spcBef>
                <a:spcPts val="300"/>
              </a:spcBef>
              <a:buFont typeface="Wingdings" pitchFamily="2" charset="2"/>
              <a:buChar char="Ø"/>
            </a:pPr>
            <a:r>
              <a:rPr lang="en-US" altLang="zh-CN" sz="1900" dirty="0">
                <a:latin typeface="Helvetica" pitchFamily="2" charset="0"/>
              </a:rPr>
              <a:t>Targeted resolutions</a:t>
            </a:r>
          </a:p>
          <a:p>
            <a:pPr marL="742950" lvl="1" indent="-285750">
              <a:spcBef>
                <a:spcPts val="300"/>
              </a:spcBef>
              <a:buFont typeface="Wingdings" pitchFamily="2" charset="2"/>
              <a:buChar char="Ø"/>
            </a:pPr>
            <a:r>
              <a:rPr lang="en-US" altLang="zh-CN" sz="1900" dirty="0">
                <a:latin typeface="Helvetica" pitchFamily="2" charset="0"/>
              </a:rPr>
              <a:t>Technology candidates</a:t>
            </a:r>
          </a:p>
          <a:p>
            <a:pPr marL="742950" lvl="1" indent="-285750">
              <a:spcBef>
                <a:spcPts val="300"/>
              </a:spcBef>
              <a:buFont typeface="Wingdings" pitchFamily="2" charset="2"/>
              <a:buChar char="Ø"/>
            </a:pPr>
            <a:r>
              <a:rPr lang="en-US" altLang="zh-CN" sz="1900" dirty="0">
                <a:latin typeface="Helvetica" pitchFamily="2" charset="0"/>
              </a:rPr>
              <a:t>Simulation results</a:t>
            </a:r>
          </a:p>
          <a:p>
            <a:pPr marL="742950" lvl="1" indent="-285750">
              <a:spcBef>
                <a:spcPts val="300"/>
              </a:spcBef>
              <a:buFont typeface="Wingdings" pitchFamily="2" charset="2"/>
              <a:buChar char="Ø"/>
            </a:pPr>
            <a:r>
              <a:rPr lang="en-US" altLang="zh-CN" sz="1900" dirty="0">
                <a:latin typeface="Helvetica" pitchFamily="2" charset="0"/>
              </a:rPr>
              <a:t>R&amp;D activities or plan</a:t>
            </a:r>
          </a:p>
          <a:p>
            <a:pPr marL="742950" lvl="1" indent="-285750">
              <a:spcBef>
                <a:spcPts val="300"/>
              </a:spcBef>
              <a:buFont typeface="Wingdings" pitchFamily="2" charset="2"/>
              <a:buChar char="Ø"/>
            </a:pPr>
            <a:r>
              <a:rPr lang="en-US" altLang="zh-CN" sz="1900" dirty="0">
                <a:latin typeface="Helvetica" pitchFamily="2" charset="0"/>
              </a:rPr>
              <a:t>Inputs to DAQ</a:t>
            </a:r>
          </a:p>
        </p:txBody>
      </p:sp>
      <p:sp>
        <p:nvSpPr>
          <p:cNvPr id="6" name="虚尾箭头 16">
            <a:extLst>
              <a:ext uri="{FF2B5EF4-FFF2-40B4-BE49-F238E27FC236}">
                <a16:creationId xmlns:a16="http://schemas.microsoft.com/office/drawing/2014/main" id="{F2081F24-604C-9223-8697-C31696ACA032}"/>
              </a:ext>
            </a:extLst>
          </p:cNvPr>
          <p:cNvSpPr/>
          <p:nvPr/>
        </p:nvSpPr>
        <p:spPr>
          <a:xfrm>
            <a:off x="6245869" y="4973462"/>
            <a:ext cx="715215" cy="3693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74996723-18F9-CAEF-D544-9F4C10FCC0CD}"/>
              </a:ext>
            </a:extLst>
          </p:cNvPr>
          <p:cNvSpPr txBox="1"/>
          <p:nvPr/>
        </p:nvSpPr>
        <p:spPr>
          <a:xfrm>
            <a:off x="7067951" y="3875468"/>
            <a:ext cx="4278735" cy="400110"/>
          </a:xfrm>
          <a:prstGeom prst="rect">
            <a:avLst/>
          </a:prstGeom>
          <a:solidFill>
            <a:schemeClr val="bg1"/>
          </a:solidFill>
        </p:spPr>
        <p:txBody>
          <a:bodyPr wrap="none" rtlCol="0">
            <a:spAutoFit/>
          </a:bodyPr>
          <a:lstStyle/>
          <a:p>
            <a:pPr marL="285750" indent="-285750">
              <a:buFont typeface="Arial" panose="020B0604020202020204" pitchFamily="34" charset="0"/>
              <a:buChar char="•"/>
            </a:pPr>
            <a:r>
              <a:rPr kumimoji="1" lang="en-US" altLang="zh-CN" sz="2000" b="1" dirty="0">
                <a:solidFill>
                  <a:srgbClr val="1637CA"/>
                </a:solidFill>
                <a:latin typeface="+mn-ea"/>
              </a:rPr>
              <a:t>Questions need to be addressed:</a:t>
            </a:r>
            <a:endParaRPr kumimoji="1" lang="zh-CN" altLang="en-US" sz="2000" b="1" dirty="0">
              <a:solidFill>
                <a:srgbClr val="1637CA"/>
              </a:solidFill>
              <a:latin typeface="+mn-ea"/>
            </a:endParaRPr>
          </a:p>
        </p:txBody>
      </p:sp>
      <p:sp>
        <p:nvSpPr>
          <p:cNvPr id="10" name="灯片编号占位符 5">
            <a:extLst>
              <a:ext uri="{FF2B5EF4-FFF2-40B4-BE49-F238E27FC236}">
                <a16:creationId xmlns:a16="http://schemas.microsoft.com/office/drawing/2014/main" id="{7D07A255-D3B8-1532-6A61-E26C4B3C9984}"/>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63</a:t>
            </a:fld>
            <a:endParaRPr lang="zh-CN" altLang="en-US"/>
          </a:p>
        </p:txBody>
      </p:sp>
    </p:spTree>
    <p:extLst>
      <p:ext uri="{BB962C8B-B14F-4D97-AF65-F5344CB8AC3E}">
        <p14:creationId xmlns:p14="http://schemas.microsoft.com/office/powerpoint/2010/main" val="16064988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0ADAA1B-F353-B541-9E32-D483BF2E2444}"/>
              </a:ext>
            </a:extLst>
          </p:cNvPr>
          <p:cNvSpPr txBox="1"/>
          <p:nvPr/>
        </p:nvSpPr>
        <p:spPr>
          <a:xfrm>
            <a:off x="700504" y="133849"/>
            <a:ext cx="11577919" cy="523220"/>
          </a:xfrm>
          <a:prstGeom prst="rect">
            <a:avLst/>
          </a:prstGeom>
          <a:solidFill>
            <a:schemeClr val="bg1"/>
          </a:solidFill>
        </p:spPr>
        <p:txBody>
          <a:bodyPr wrap="square" rtlCol="0">
            <a:spAutoFit/>
          </a:bodyPr>
          <a:lstStyle/>
          <a:p>
            <a:r>
              <a:rPr kumimoji="1" lang="en-US" altLang="zh-CN" sz="2800" b="1" dirty="0">
                <a:solidFill>
                  <a:srgbClr val="FF0000"/>
                </a:solidFill>
              </a:rPr>
              <a:t>1. Vertex and tracking detector</a:t>
            </a:r>
            <a:endParaRPr kumimoji="1" lang="zh-CN" altLang="en-US" sz="2800" b="1" dirty="0">
              <a:solidFill>
                <a:srgbClr val="FF0000"/>
              </a:solidFill>
            </a:endParaRPr>
          </a:p>
        </p:txBody>
      </p:sp>
      <p:sp>
        <p:nvSpPr>
          <p:cNvPr id="7" name="文本框 6">
            <a:extLst>
              <a:ext uri="{FF2B5EF4-FFF2-40B4-BE49-F238E27FC236}">
                <a16:creationId xmlns:a16="http://schemas.microsoft.com/office/drawing/2014/main" id="{36058FFB-E14E-BE47-988E-673D720CC77A}"/>
              </a:ext>
            </a:extLst>
          </p:cNvPr>
          <p:cNvSpPr txBox="1"/>
          <p:nvPr/>
        </p:nvSpPr>
        <p:spPr>
          <a:xfrm>
            <a:off x="5768776" y="845223"/>
            <a:ext cx="6320904" cy="369332"/>
          </a:xfrm>
          <a:prstGeom prst="rect">
            <a:avLst/>
          </a:prstGeom>
          <a:solidFill>
            <a:schemeClr val="bg1"/>
          </a:solidFill>
        </p:spPr>
        <p:txBody>
          <a:bodyPr wrap="square">
            <a:spAutoFit/>
          </a:bodyPr>
          <a:lstStyle/>
          <a:p>
            <a:r>
              <a:rPr lang="en-US" altLang="zh-CN" dirty="0">
                <a:effectLst/>
                <a:latin typeface="Helvetica" pitchFamily="2" charset="0"/>
              </a:rPr>
              <a:t> </a:t>
            </a:r>
            <a:r>
              <a:rPr lang="en-US" altLang="zh-CN" u="sng" dirty="0" err="1">
                <a:effectLst/>
                <a:latin typeface="Helvetica" pitchFamily="2" charset="0"/>
              </a:rPr>
              <a:t>Yuming</a:t>
            </a:r>
            <a:r>
              <a:rPr lang="en-US" altLang="zh-CN" u="sng" dirty="0">
                <a:effectLst/>
                <a:latin typeface="Helvetica" pitchFamily="2" charset="0"/>
              </a:rPr>
              <a:t> Ma</a:t>
            </a:r>
            <a:r>
              <a:rPr lang="en-US" altLang="zh-CN" dirty="0">
                <a:effectLst/>
                <a:latin typeface="Helvetica" pitchFamily="2" charset="0"/>
              </a:rPr>
              <a:t>, </a:t>
            </a:r>
            <a:r>
              <a:rPr lang="en-US" altLang="zh-CN" dirty="0" err="1">
                <a:effectLst/>
                <a:latin typeface="Helvetica" pitchFamily="2" charset="0"/>
              </a:rPr>
              <a:t>Aiqiang</a:t>
            </a:r>
            <a:r>
              <a:rPr lang="en-US" altLang="zh-CN" dirty="0">
                <a:effectLst/>
                <a:latin typeface="Helvetica" pitchFamily="2" charset="0"/>
              </a:rPr>
              <a:t> Guo, </a:t>
            </a:r>
            <a:r>
              <a:rPr lang="en-US" altLang="zh-CN" dirty="0" err="1">
                <a:effectLst/>
                <a:latin typeface="Helvetica" pitchFamily="2" charset="0"/>
              </a:rPr>
              <a:t>Yutie</a:t>
            </a:r>
            <a:r>
              <a:rPr lang="en-US" altLang="zh-CN" dirty="0">
                <a:effectLst/>
                <a:latin typeface="Helvetica" pitchFamily="2" charset="0"/>
              </a:rPr>
              <a:t> Liang, </a:t>
            </a:r>
            <a:r>
              <a:rPr lang="en-US" altLang="zh-CN" dirty="0" err="1">
                <a:effectLst/>
                <a:latin typeface="Helvetica" pitchFamily="2" charset="0"/>
              </a:rPr>
              <a:t>Yuxiang</a:t>
            </a:r>
            <a:r>
              <a:rPr lang="en-US" altLang="zh-CN" dirty="0">
                <a:effectLst/>
                <a:latin typeface="Helvetica" pitchFamily="2" charset="0"/>
              </a:rPr>
              <a:t> Zhao (</a:t>
            </a:r>
            <a:r>
              <a:rPr lang="en-US" altLang="zh-CN" dirty="0">
                <a:latin typeface="Helvetica" pitchFamily="2" charset="0"/>
              </a:rPr>
              <a:t>IMP)</a:t>
            </a:r>
            <a:endParaRPr lang="en-US" altLang="zh-CN" dirty="0">
              <a:effectLst/>
              <a:latin typeface="Helvetica" pitchFamily="2" charset="0"/>
            </a:endParaRPr>
          </a:p>
        </p:txBody>
      </p:sp>
      <p:pic>
        <p:nvPicPr>
          <p:cNvPr id="8" name="图片 7">
            <a:extLst>
              <a:ext uri="{FF2B5EF4-FFF2-40B4-BE49-F238E27FC236}">
                <a16:creationId xmlns:a16="http://schemas.microsoft.com/office/drawing/2014/main" id="{126CAE7F-8BC8-13CB-89EF-661AE1AA5A6B}"/>
              </a:ext>
            </a:extLst>
          </p:cNvPr>
          <p:cNvPicPr>
            <a:picLocks noChangeAspect="1"/>
          </p:cNvPicPr>
          <p:nvPr/>
        </p:nvPicPr>
        <p:blipFill>
          <a:blip r:embed="rId2"/>
          <a:stretch>
            <a:fillRect/>
          </a:stretch>
        </p:blipFill>
        <p:spPr>
          <a:xfrm>
            <a:off x="1299945" y="1571947"/>
            <a:ext cx="9359480" cy="4256164"/>
          </a:xfrm>
          <a:prstGeom prst="rect">
            <a:avLst/>
          </a:prstGeom>
        </p:spPr>
      </p:pic>
      <p:sp>
        <p:nvSpPr>
          <p:cNvPr id="9" name="文本框 8">
            <a:extLst>
              <a:ext uri="{FF2B5EF4-FFF2-40B4-BE49-F238E27FC236}">
                <a16:creationId xmlns:a16="http://schemas.microsoft.com/office/drawing/2014/main" id="{6866D871-A6BD-E5CC-2A80-970BD37FF1F8}"/>
              </a:ext>
            </a:extLst>
          </p:cNvPr>
          <p:cNvSpPr txBox="1"/>
          <p:nvPr/>
        </p:nvSpPr>
        <p:spPr>
          <a:xfrm>
            <a:off x="544285" y="1832961"/>
            <a:ext cx="5904180" cy="461665"/>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400" dirty="0">
                <a:latin typeface="Helvetica" pitchFamily="2" charset="0"/>
              </a:rPr>
              <a:t>Physics requirements for </a:t>
            </a:r>
            <a:r>
              <a:rPr kumimoji="1" lang="en-US" altLang="zh-CN" sz="2400" dirty="0" err="1">
                <a:latin typeface="Helvetica" pitchFamily="2" charset="0"/>
              </a:rPr>
              <a:t>EicC</a:t>
            </a:r>
            <a:r>
              <a:rPr kumimoji="1" lang="en-US" altLang="zh-CN" sz="2400" dirty="0">
                <a:latin typeface="Helvetica" pitchFamily="2" charset="0"/>
              </a:rPr>
              <a:t> tracking:</a:t>
            </a:r>
            <a:endParaRPr kumimoji="1" lang="zh-CN" altLang="en-US" sz="2400" dirty="0">
              <a:latin typeface="Helvetica" pitchFamily="2" charset="0"/>
            </a:endParaRPr>
          </a:p>
        </p:txBody>
      </p:sp>
      <p:sp>
        <p:nvSpPr>
          <p:cNvPr id="2" name="灯片编号占位符 5">
            <a:extLst>
              <a:ext uri="{FF2B5EF4-FFF2-40B4-BE49-F238E27FC236}">
                <a16:creationId xmlns:a16="http://schemas.microsoft.com/office/drawing/2014/main" id="{DBEA04FC-2288-E321-0708-49CFAF0C1253}"/>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64</a:t>
            </a:fld>
            <a:endParaRPr lang="zh-CN" altLang="en-US"/>
          </a:p>
        </p:txBody>
      </p:sp>
    </p:spTree>
    <p:extLst>
      <p:ext uri="{BB962C8B-B14F-4D97-AF65-F5344CB8AC3E}">
        <p14:creationId xmlns:p14="http://schemas.microsoft.com/office/powerpoint/2010/main" val="134503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8D4621D-A66D-5598-E512-15BCAF73E589}"/>
              </a:ext>
            </a:extLst>
          </p:cNvPr>
          <p:cNvPicPr>
            <a:picLocks noChangeAspect="1"/>
          </p:cNvPicPr>
          <p:nvPr/>
        </p:nvPicPr>
        <p:blipFill>
          <a:blip r:embed="rId2"/>
          <a:stretch>
            <a:fillRect/>
          </a:stretch>
        </p:blipFill>
        <p:spPr>
          <a:xfrm>
            <a:off x="535166" y="78186"/>
            <a:ext cx="11121667" cy="6221358"/>
          </a:xfrm>
          <a:prstGeom prst="rect">
            <a:avLst/>
          </a:prstGeom>
        </p:spPr>
      </p:pic>
      <p:sp>
        <p:nvSpPr>
          <p:cNvPr id="2" name="文本框 1">
            <a:extLst>
              <a:ext uri="{FF2B5EF4-FFF2-40B4-BE49-F238E27FC236}">
                <a16:creationId xmlns:a16="http://schemas.microsoft.com/office/drawing/2014/main" id="{F1643F2C-32D9-AA68-6169-DCF6FE63C033}"/>
              </a:ext>
            </a:extLst>
          </p:cNvPr>
          <p:cNvSpPr txBox="1"/>
          <p:nvPr/>
        </p:nvSpPr>
        <p:spPr>
          <a:xfrm>
            <a:off x="633746" y="6170347"/>
            <a:ext cx="9713236" cy="369332"/>
          </a:xfrm>
          <a:prstGeom prst="rect">
            <a:avLst/>
          </a:prstGeom>
          <a:noFill/>
        </p:spPr>
        <p:txBody>
          <a:bodyPr wrap="none" rtlCol="0">
            <a:spAutoFit/>
          </a:bodyPr>
          <a:lstStyle/>
          <a:p>
            <a:pPr marL="285750" indent="-285750">
              <a:buFont typeface="Wingdings" pitchFamily="2" charset="2"/>
              <a:buChar char="ü"/>
            </a:pPr>
            <a:r>
              <a:rPr lang="en-US" altLang="zh-CN" dirty="0">
                <a:solidFill>
                  <a:srgbClr val="FF0000"/>
                </a:solidFill>
                <a:effectLst/>
                <a:latin typeface="Microsoft YaHei" panose="020B0503020204020204" pitchFamily="34" charset="-122"/>
                <a:ea typeface="Microsoft YaHei" panose="020B0503020204020204" pitchFamily="34" charset="-122"/>
              </a:rPr>
              <a:t>Further dedicated optimization of the scale and structure recently based on Det_v3</a:t>
            </a:r>
          </a:p>
        </p:txBody>
      </p:sp>
      <p:sp>
        <p:nvSpPr>
          <p:cNvPr id="5" name="文本框 4">
            <a:extLst>
              <a:ext uri="{FF2B5EF4-FFF2-40B4-BE49-F238E27FC236}">
                <a16:creationId xmlns:a16="http://schemas.microsoft.com/office/drawing/2014/main" id="{8DC7C6A1-21A1-422F-830A-047106757A8B}"/>
              </a:ext>
            </a:extLst>
          </p:cNvPr>
          <p:cNvSpPr txBox="1"/>
          <p:nvPr/>
        </p:nvSpPr>
        <p:spPr>
          <a:xfrm>
            <a:off x="10457819" y="318321"/>
            <a:ext cx="1561012" cy="369332"/>
          </a:xfrm>
          <a:prstGeom prst="rect">
            <a:avLst/>
          </a:prstGeom>
          <a:noFill/>
        </p:spPr>
        <p:txBody>
          <a:bodyPr wrap="square">
            <a:spAutoFit/>
          </a:bodyPr>
          <a:lstStyle/>
          <a:p>
            <a:r>
              <a:rPr lang="en-US" altLang="zh-CN" dirty="0">
                <a:effectLst/>
                <a:latin typeface="Helvetica" pitchFamily="2" charset="0"/>
              </a:rPr>
              <a:t>-</a:t>
            </a:r>
            <a:r>
              <a:rPr lang="en-US" altLang="zh-CN" dirty="0" err="1">
                <a:effectLst/>
                <a:latin typeface="Helvetica" pitchFamily="2" charset="0"/>
              </a:rPr>
              <a:t>Yuming</a:t>
            </a:r>
            <a:r>
              <a:rPr lang="en-US" altLang="zh-CN" dirty="0">
                <a:effectLst/>
                <a:latin typeface="Helvetica" pitchFamily="2" charset="0"/>
              </a:rPr>
              <a:t> Ma</a:t>
            </a:r>
            <a:endParaRPr lang="zh-CN" altLang="en-US" dirty="0"/>
          </a:p>
        </p:txBody>
      </p:sp>
      <p:sp>
        <p:nvSpPr>
          <p:cNvPr id="4" name="矩形 3">
            <a:extLst>
              <a:ext uri="{FF2B5EF4-FFF2-40B4-BE49-F238E27FC236}">
                <a16:creationId xmlns:a16="http://schemas.microsoft.com/office/drawing/2014/main" id="{8468F8EE-89B9-7279-BDD7-0312733165FB}"/>
              </a:ext>
            </a:extLst>
          </p:cNvPr>
          <p:cNvSpPr/>
          <p:nvPr/>
        </p:nvSpPr>
        <p:spPr>
          <a:xfrm>
            <a:off x="10513303" y="5624249"/>
            <a:ext cx="215963" cy="243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灯片编号占位符 5">
            <a:extLst>
              <a:ext uri="{FF2B5EF4-FFF2-40B4-BE49-F238E27FC236}">
                <a16:creationId xmlns:a16="http://schemas.microsoft.com/office/drawing/2014/main" id="{FE3993D8-50D4-CB0F-B015-5DC99A2FF456}"/>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65</a:t>
            </a:fld>
            <a:endParaRPr lang="zh-CN" altLang="en-US"/>
          </a:p>
        </p:txBody>
      </p:sp>
    </p:spTree>
    <p:extLst>
      <p:ext uri="{BB962C8B-B14F-4D97-AF65-F5344CB8AC3E}">
        <p14:creationId xmlns:p14="http://schemas.microsoft.com/office/powerpoint/2010/main" val="1463415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95AE83A-6414-870F-8547-81CEA0DD7D3E}"/>
              </a:ext>
            </a:extLst>
          </p:cNvPr>
          <p:cNvPicPr>
            <a:picLocks noChangeAspect="1"/>
          </p:cNvPicPr>
          <p:nvPr/>
        </p:nvPicPr>
        <p:blipFill>
          <a:blip r:embed="rId2"/>
          <a:stretch>
            <a:fillRect/>
          </a:stretch>
        </p:blipFill>
        <p:spPr>
          <a:xfrm>
            <a:off x="194507" y="475226"/>
            <a:ext cx="6081486" cy="3361729"/>
          </a:xfrm>
          <a:prstGeom prst="rect">
            <a:avLst/>
          </a:prstGeom>
        </p:spPr>
      </p:pic>
      <p:pic>
        <p:nvPicPr>
          <p:cNvPr id="9" name="图片 8">
            <a:extLst>
              <a:ext uri="{FF2B5EF4-FFF2-40B4-BE49-F238E27FC236}">
                <a16:creationId xmlns:a16="http://schemas.microsoft.com/office/drawing/2014/main" id="{1A5BFE2C-8EF5-0263-FD9E-16FFA172170D}"/>
              </a:ext>
            </a:extLst>
          </p:cNvPr>
          <p:cNvPicPr>
            <a:picLocks noChangeAspect="1"/>
          </p:cNvPicPr>
          <p:nvPr/>
        </p:nvPicPr>
        <p:blipFill>
          <a:blip r:embed="rId3"/>
          <a:stretch>
            <a:fillRect/>
          </a:stretch>
        </p:blipFill>
        <p:spPr>
          <a:xfrm>
            <a:off x="733831" y="3796009"/>
            <a:ext cx="5190803" cy="2955955"/>
          </a:xfrm>
          <a:prstGeom prst="rect">
            <a:avLst/>
          </a:prstGeom>
        </p:spPr>
      </p:pic>
      <p:pic>
        <p:nvPicPr>
          <p:cNvPr id="13" name="图片 12">
            <a:extLst>
              <a:ext uri="{FF2B5EF4-FFF2-40B4-BE49-F238E27FC236}">
                <a16:creationId xmlns:a16="http://schemas.microsoft.com/office/drawing/2014/main" id="{4078051C-2488-BCE4-41C0-C6554CC66F70}"/>
              </a:ext>
            </a:extLst>
          </p:cNvPr>
          <p:cNvPicPr>
            <a:picLocks noChangeAspect="1"/>
          </p:cNvPicPr>
          <p:nvPr/>
        </p:nvPicPr>
        <p:blipFill>
          <a:blip r:embed="rId4"/>
          <a:stretch>
            <a:fillRect/>
          </a:stretch>
        </p:blipFill>
        <p:spPr>
          <a:xfrm>
            <a:off x="6483533" y="3303842"/>
            <a:ext cx="5059044" cy="3320967"/>
          </a:xfrm>
          <a:prstGeom prst="rect">
            <a:avLst/>
          </a:prstGeom>
        </p:spPr>
      </p:pic>
      <p:sp>
        <p:nvSpPr>
          <p:cNvPr id="14" name="文本框 13">
            <a:extLst>
              <a:ext uri="{FF2B5EF4-FFF2-40B4-BE49-F238E27FC236}">
                <a16:creationId xmlns:a16="http://schemas.microsoft.com/office/drawing/2014/main" id="{BAD43371-E52B-EEFE-6413-C5FB89EC5B1C}"/>
              </a:ext>
            </a:extLst>
          </p:cNvPr>
          <p:cNvSpPr txBox="1"/>
          <p:nvPr/>
        </p:nvSpPr>
        <p:spPr>
          <a:xfrm>
            <a:off x="10489838" y="45162"/>
            <a:ext cx="1561012" cy="369332"/>
          </a:xfrm>
          <a:prstGeom prst="rect">
            <a:avLst/>
          </a:prstGeom>
          <a:noFill/>
        </p:spPr>
        <p:txBody>
          <a:bodyPr wrap="square">
            <a:spAutoFit/>
          </a:bodyPr>
          <a:lstStyle/>
          <a:p>
            <a:r>
              <a:rPr lang="en-US" altLang="zh-CN" dirty="0">
                <a:effectLst/>
                <a:latin typeface="Helvetica" pitchFamily="2" charset="0"/>
              </a:rPr>
              <a:t>-</a:t>
            </a:r>
            <a:r>
              <a:rPr lang="en-US" altLang="zh-CN" dirty="0" err="1">
                <a:effectLst/>
                <a:latin typeface="Helvetica" pitchFamily="2" charset="0"/>
              </a:rPr>
              <a:t>Yuming</a:t>
            </a:r>
            <a:r>
              <a:rPr lang="en-US" altLang="zh-CN" dirty="0">
                <a:effectLst/>
                <a:latin typeface="Helvetica" pitchFamily="2" charset="0"/>
              </a:rPr>
              <a:t> Ma</a:t>
            </a:r>
            <a:endParaRPr lang="zh-CN" altLang="en-US" dirty="0"/>
          </a:p>
        </p:txBody>
      </p:sp>
      <p:pic>
        <p:nvPicPr>
          <p:cNvPr id="16" name="图片 15">
            <a:extLst>
              <a:ext uri="{FF2B5EF4-FFF2-40B4-BE49-F238E27FC236}">
                <a16:creationId xmlns:a16="http://schemas.microsoft.com/office/drawing/2014/main" id="{DC880DD2-DE04-EDDF-B38D-54CF755B01C3}"/>
              </a:ext>
            </a:extLst>
          </p:cNvPr>
          <p:cNvPicPr>
            <a:picLocks noChangeAspect="1"/>
          </p:cNvPicPr>
          <p:nvPr/>
        </p:nvPicPr>
        <p:blipFill>
          <a:blip r:embed="rId5"/>
          <a:stretch>
            <a:fillRect/>
          </a:stretch>
        </p:blipFill>
        <p:spPr>
          <a:xfrm>
            <a:off x="6237486" y="692969"/>
            <a:ext cx="5760007" cy="2552697"/>
          </a:xfrm>
          <a:prstGeom prst="rect">
            <a:avLst/>
          </a:prstGeom>
        </p:spPr>
      </p:pic>
      <p:sp>
        <p:nvSpPr>
          <p:cNvPr id="17" name="文本框 16">
            <a:extLst>
              <a:ext uri="{FF2B5EF4-FFF2-40B4-BE49-F238E27FC236}">
                <a16:creationId xmlns:a16="http://schemas.microsoft.com/office/drawing/2014/main" id="{D122D684-C3AA-50FE-7E45-6187AF842A90}"/>
              </a:ext>
            </a:extLst>
          </p:cNvPr>
          <p:cNvSpPr txBox="1"/>
          <p:nvPr/>
        </p:nvSpPr>
        <p:spPr>
          <a:xfrm>
            <a:off x="2714674" y="-30909"/>
            <a:ext cx="6362639" cy="523220"/>
          </a:xfrm>
          <a:prstGeom prst="rect">
            <a:avLst/>
          </a:prstGeom>
          <a:noFill/>
        </p:spPr>
        <p:txBody>
          <a:bodyPr wrap="none" rtlCol="0">
            <a:spAutoFit/>
          </a:bodyPr>
          <a:lstStyle/>
          <a:p>
            <a:r>
              <a:rPr kumimoji="1" lang="en-US" altLang="zh-CN" sz="2800" dirty="0">
                <a:solidFill>
                  <a:srgbClr val="1637CA"/>
                </a:solidFill>
                <a:latin typeface="Helvetica" pitchFamily="2" charset="0"/>
              </a:rPr>
              <a:t>Performance with new tracking design </a:t>
            </a:r>
            <a:endParaRPr kumimoji="1" lang="zh-CN" altLang="en-US" sz="2800" dirty="0">
              <a:solidFill>
                <a:srgbClr val="1637CA"/>
              </a:solidFill>
              <a:latin typeface="Helvetica" pitchFamily="2" charset="0"/>
            </a:endParaRPr>
          </a:p>
        </p:txBody>
      </p:sp>
      <p:sp>
        <p:nvSpPr>
          <p:cNvPr id="2" name="灯片编号占位符 5">
            <a:extLst>
              <a:ext uri="{FF2B5EF4-FFF2-40B4-BE49-F238E27FC236}">
                <a16:creationId xmlns:a16="http://schemas.microsoft.com/office/drawing/2014/main" id="{2219A2F9-75B0-C8DF-5F2A-7633AF2D14AB}"/>
              </a:ext>
            </a:extLst>
          </p:cNvPr>
          <p:cNvSpPr>
            <a:spLocks noGrp="1"/>
          </p:cNvSpPr>
          <p:nvPr>
            <p:ph type="sldNum" sz="quarter" idx="12"/>
          </p:nvPr>
        </p:nvSpPr>
        <p:spPr>
          <a:xfrm>
            <a:off x="9037933" y="6386839"/>
            <a:ext cx="2743200" cy="365125"/>
          </a:xfrm>
        </p:spPr>
        <p:txBody>
          <a:bodyPr/>
          <a:lstStyle/>
          <a:p>
            <a:fld id="{D7E4670B-840C-40E4-9980-99E16E6EABC2}" type="slidenum">
              <a:rPr lang="zh-CN" altLang="en-US" smtClean="0"/>
              <a:pPr/>
              <a:t>66</a:t>
            </a:fld>
            <a:endParaRPr lang="zh-CN" altLang="en-US"/>
          </a:p>
        </p:txBody>
      </p:sp>
    </p:spTree>
    <p:extLst>
      <p:ext uri="{BB962C8B-B14F-4D97-AF65-F5344CB8AC3E}">
        <p14:creationId xmlns:p14="http://schemas.microsoft.com/office/powerpoint/2010/main" val="3959093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6">
            <a:extLst>
              <a:ext uri="{FF2B5EF4-FFF2-40B4-BE49-F238E27FC236}">
                <a16:creationId xmlns:a16="http://schemas.microsoft.com/office/drawing/2014/main" id="{EFBA72AD-6BCA-A219-8AC4-D280683C7272}"/>
              </a:ext>
            </a:extLst>
          </p:cNvPr>
          <p:cNvPicPr>
            <a:picLocks noChangeAspect="1"/>
          </p:cNvPicPr>
          <p:nvPr/>
        </p:nvPicPr>
        <p:blipFill>
          <a:blip r:embed="rId2"/>
          <a:stretch>
            <a:fillRect/>
          </a:stretch>
        </p:blipFill>
        <p:spPr>
          <a:xfrm>
            <a:off x="7436681" y="829268"/>
            <a:ext cx="4097309" cy="2714008"/>
          </a:xfrm>
          <a:prstGeom prst="rect">
            <a:avLst/>
          </a:prstGeom>
        </p:spPr>
      </p:pic>
      <p:sp>
        <p:nvSpPr>
          <p:cNvPr id="5" name="矩形 4">
            <a:extLst>
              <a:ext uri="{FF2B5EF4-FFF2-40B4-BE49-F238E27FC236}">
                <a16:creationId xmlns:a16="http://schemas.microsoft.com/office/drawing/2014/main" id="{BF329995-00A1-41A8-B449-2D50FEEF8294}"/>
              </a:ext>
            </a:extLst>
          </p:cNvPr>
          <p:cNvSpPr/>
          <p:nvPr/>
        </p:nvSpPr>
        <p:spPr>
          <a:xfrm>
            <a:off x="758549" y="756026"/>
            <a:ext cx="7700799" cy="1691810"/>
          </a:xfrm>
          <a:prstGeom prst="rect">
            <a:avLst/>
          </a:prstGeom>
        </p:spPr>
        <p:txBody>
          <a:bodyPr wrap="square">
            <a:spAutoFit/>
          </a:bodyPr>
          <a:lstStyle/>
          <a:p>
            <a:pPr>
              <a:lnSpc>
                <a:spcPct val="150000"/>
              </a:lnSpc>
            </a:pPr>
            <a:r>
              <a:rPr lang="zh-CN" altLang="en-US" sz="2400" b="1" dirty="0">
                <a:solidFill>
                  <a:srgbClr val="FF0000"/>
                </a:solidFill>
                <a:ea typeface="楷体" panose="02010609060101010101" pitchFamily="49" charset="-122"/>
              </a:rPr>
              <a:t>实现</a:t>
            </a:r>
            <a:r>
              <a:rPr lang="en-US" altLang="zh-CN" sz="2400" b="1" dirty="0" err="1">
                <a:solidFill>
                  <a:srgbClr val="FF0000"/>
                </a:solidFill>
                <a:ea typeface="楷体" panose="02010609060101010101" pitchFamily="49" charset="-122"/>
              </a:rPr>
              <a:t>EicC</a:t>
            </a:r>
            <a:r>
              <a:rPr lang="zh-CN" altLang="en-US" sz="2400" b="1" dirty="0">
                <a:solidFill>
                  <a:srgbClr val="FF0000"/>
                </a:solidFill>
                <a:ea typeface="楷体" panose="02010609060101010101" pitchFamily="49" charset="-122"/>
              </a:rPr>
              <a:t>实验中高亮度、大动量范围的带电粒子鉴别</a:t>
            </a:r>
            <a:endParaRPr lang="en-US" altLang="zh-CN" sz="2400" b="1" dirty="0">
              <a:solidFill>
                <a:srgbClr val="FF0000"/>
              </a:solidFill>
              <a:ea typeface="楷体" panose="02010609060101010101" pitchFamily="49" charset="-122"/>
            </a:endParaRPr>
          </a:p>
          <a:p>
            <a:pPr marL="457200" indent="-457200">
              <a:lnSpc>
                <a:spcPct val="150000"/>
              </a:lnSpc>
              <a:buFont typeface="Wingdings" panose="05000000000000000000" pitchFamily="2" charset="2"/>
              <a:buChar char="Ø"/>
            </a:pPr>
            <a:r>
              <a:rPr lang="zh-CN" altLang="en-US" sz="2400" b="1" dirty="0">
                <a:solidFill>
                  <a:srgbClr val="0070C0"/>
                </a:solidFill>
                <a:ea typeface="楷体" panose="02010609060101010101" pitchFamily="49" charset="-122"/>
              </a:rPr>
              <a:t>快速响应和超高分辨</a:t>
            </a:r>
            <a:endParaRPr lang="en-US" altLang="zh-CN" sz="2400" b="1" dirty="0">
              <a:solidFill>
                <a:srgbClr val="0070C0"/>
              </a:solidFill>
              <a:ea typeface="楷体" panose="02010609060101010101" pitchFamily="49" charset="-122"/>
            </a:endParaRPr>
          </a:p>
          <a:p>
            <a:pPr marL="457200" indent="-457200">
              <a:lnSpc>
                <a:spcPct val="150000"/>
              </a:lnSpc>
              <a:buFont typeface="Wingdings" panose="05000000000000000000" pitchFamily="2" charset="2"/>
              <a:buChar char="Ø"/>
            </a:pPr>
            <a:r>
              <a:rPr lang="zh-CN" altLang="en-US" sz="2400" b="1" dirty="0">
                <a:solidFill>
                  <a:srgbClr val="0070C0"/>
                </a:solidFill>
                <a:ea typeface="楷体" panose="02010609060101010101" pitchFamily="49" charset="-122"/>
              </a:rPr>
              <a:t>结构紧凑，抗辐照</a:t>
            </a:r>
            <a:endParaRPr lang="en-US" altLang="zh-CN" sz="2400" b="1" dirty="0">
              <a:solidFill>
                <a:srgbClr val="0070C0"/>
              </a:solidFill>
              <a:ea typeface="楷体" panose="02010609060101010101" pitchFamily="49" charset="-122"/>
            </a:endParaRPr>
          </a:p>
        </p:txBody>
      </p:sp>
      <p:sp>
        <p:nvSpPr>
          <p:cNvPr id="4" name="矩形 3">
            <a:extLst>
              <a:ext uri="{FF2B5EF4-FFF2-40B4-BE49-F238E27FC236}">
                <a16:creationId xmlns:a16="http://schemas.microsoft.com/office/drawing/2014/main" id="{BF329995-00A1-41A8-B449-2D50FEEF8294}"/>
              </a:ext>
            </a:extLst>
          </p:cNvPr>
          <p:cNvSpPr/>
          <p:nvPr/>
        </p:nvSpPr>
        <p:spPr>
          <a:xfrm>
            <a:off x="745848" y="2553646"/>
            <a:ext cx="6368165" cy="1979260"/>
          </a:xfrm>
          <a:prstGeom prst="rect">
            <a:avLst/>
          </a:prstGeom>
        </p:spPr>
        <p:txBody>
          <a:bodyPr wrap="square">
            <a:spAutoFit/>
          </a:bodyPr>
          <a:lstStyle/>
          <a:p>
            <a:pPr>
              <a:lnSpc>
                <a:spcPct val="150000"/>
              </a:lnSpc>
            </a:pPr>
            <a:r>
              <a:rPr lang="en-US" altLang="zh-CN" sz="2400" b="1" dirty="0">
                <a:solidFill>
                  <a:srgbClr val="FF0000"/>
                </a:solidFill>
                <a:ea typeface="楷体" panose="02010609060101010101" pitchFamily="49" charset="-122"/>
                <a:cs typeface="Times New Roman" panose="02020603050405020304" pitchFamily="18" charset="0"/>
              </a:rPr>
              <a:t>PID</a:t>
            </a:r>
            <a:r>
              <a:rPr lang="zh-CN" altLang="en-US" sz="2400" b="1" dirty="0">
                <a:solidFill>
                  <a:srgbClr val="FF0000"/>
                </a:solidFill>
                <a:ea typeface="楷体" panose="02010609060101010101" pitchFamily="49" charset="-122"/>
                <a:cs typeface="Times New Roman" panose="02020603050405020304" pitchFamily="18" charset="0"/>
              </a:rPr>
              <a:t>探测器方案：</a:t>
            </a:r>
            <a:endParaRPr lang="en-US" altLang="zh-CN" sz="2400" b="1" dirty="0">
              <a:solidFill>
                <a:srgbClr val="FF0000"/>
              </a:solidFill>
              <a:ea typeface="楷体" panose="02010609060101010101" pitchFamily="49" charset="-122"/>
              <a:cs typeface="Times New Roman" panose="02020603050405020304" pitchFamily="18" charset="0"/>
            </a:endParaRPr>
          </a:p>
          <a:p>
            <a:pPr marL="342900" indent="-342900">
              <a:lnSpc>
                <a:spcPct val="150000"/>
              </a:lnSpc>
              <a:buFont typeface="Wingdings" panose="05000000000000000000" pitchFamily="2" charset="2"/>
              <a:buChar char="Ø"/>
            </a:pPr>
            <a:r>
              <a:rPr lang="zh-CN" altLang="en-US" sz="2000" dirty="0">
                <a:solidFill>
                  <a:srgbClr val="0070C0"/>
                </a:solidFill>
                <a:ea typeface="楷体" panose="02010609060101010101" pitchFamily="49" charset="-122"/>
              </a:rPr>
              <a:t>桶部：内反射切仑科夫探测器（</a:t>
            </a:r>
            <a:r>
              <a:rPr lang="en-US" altLang="zh-CN" sz="2000" dirty="0">
                <a:solidFill>
                  <a:srgbClr val="0070C0"/>
                </a:solidFill>
                <a:ea typeface="楷体" panose="02010609060101010101" pitchFamily="49" charset="-122"/>
              </a:rPr>
              <a:t>DIRC</a:t>
            </a:r>
            <a:r>
              <a:rPr lang="zh-CN" altLang="en-US" sz="2000" dirty="0">
                <a:solidFill>
                  <a:srgbClr val="0070C0"/>
                </a:solidFill>
                <a:ea typeface="楷体" panose="02010609060101010101" pitchFamily="49" charset="-122"/>
              </a:rPr>
              <a:t>）</a:t>
            </a:r>
            <a:endParaRPr lang="en-US" altLang="zh-CN" sz="2000" dirty="0">
              <a:solidFill>
                <a:srgbClr val="0070C0"/>
              </a:solidFill>
              <a:ea typeface="楷体" panose="02010609060101010101" pitchFamily="49" charset="-122"/>
            </a:endParaRPr>
          </a:p>
          <a:p>
            <a:pPr marL="342900" indent="-342900">
              <a:lnSpc>
                <a:spcPct val="150000"/>
              </a:lnSpc>
              <a:buFont typeface="Wingdings" panose="05000000000000000000" pitchFamily="2" charset="2"/>
              <a:buChar char="Ø"/>
            </a:pPr>
            <a:r>
              <a:rPr lang="zh-CN" altLang="en-US" sz="2000" dirty="0">
                <a:solidFill>
                  <a:srgbClr val="0070C0"/>
                </a:solidFill>
                <a:ea typeface="楷体" panose="02010609060101010101" pitchFamily="49" charset="-122"/>
              </a:rPr>
              <a:t>端盖：环形成像切仑科夫探测器（</a:t>
            </a:r>
            <a:r>
              <a:rPr lang="en-US" altLang="zh-CN" sz="2000" dirty="0" err="1">
                <a:solidFill>
                  <a:srgbClr val="0070C0"/>
                </a:solidFill>
                <a:ea typeface="楷体" panose="02010609060101010101" pitchFamily="49" charset="-122"/>
              </a:rPr>
              <a:t>mRICH</a:t>
            </a:r>
            <a:r>
              <a:rPr lang="zh-CN" altLang="en-US" sz="2000" dirty="0">
                <a:solidFill>
                  <a:srgbClr val="0070C0"/>
                </a:solidFill>
                <a:ea typeface="楷体" panose="02010609060101010101" pitchFamily="49" charset="-122"/>
              </a:rPr>
              <a:t>、</a:t>
            </a:r>
            <a:r>
              <a:rPr lang="en-US" altLang="zh-CN" sz="2000" dirty="0" err="1">
                <a:solidFill>
                  <a:srgbClr val="0070C0"/>
                </a:solidFill>
                <a:ea typeface="楷体" panose="02010609060101010101" pitchFamily="49" charset="-122"/>
              </a:rPr>
              <a:t>dRICH</a:t>
            </a:r>
            <a:r>
              <a:rPr lang="zh-CN" altLang="en-US" sz="2000" dirty="0">
                <a:solidFill>
                  <a:srgbClr val="0070C0"/>
                </a:solidFill>
                <a:ea typeface="楷体" panose="02010609060101010101" pitchFamily="49" charset="-122"/>
              </a:rPr>
              <a:t>）</a:t>
            </a:r>
            <a:endParaRPr lang="en-US" altLang="zh-CN" sz="2000" dirty="0">
              <a:solidFill>
                <a:srgbClr val="0070C0"/>
              </a:solidFill>
              <a:ea typeface="楷体" panose="02010609060101010101" pitchFamily="49" charset="-122"/>
            </a:endParaRPr>
          </a:p>
          <a:p>
            <a:pPr marL="342900" indent="-342900">
              <a:lnSpc>
                <a:spcPct val="150000"/>
              </a:lnSpc>
              <a:buFont typeface="Wingdings" panose="05000000000000000000" pitchFamily="2" charset="2"/>
              <a:buChar char="Ø"/>
            </a:pPr>
            <a:r>
              <a:rPr lang="zh-CN" altLang="en-US" sz="2000" dirty="0">
                <a:solidFill>
                  <a:srgbClr val="0070C0"/>
                </a:solidFill>
                <a:ea typeface="楷体" panose="02010609060101010101" pitchFamily="49" charset="-122"/>
              </a:rPr>
              <a:t>低动量（</a:t>
            </a:r>
            <a:r>
              <a:rPr lang="en-US" altLang="zh-CN" sz="2000" dirty="0">
                <a:solidFill>
                  <a:srgbClr val="0070C0"/>
                </a:solidFill>
                <a:ea typeface="楷体" panose="02010609060101010101" pitchFamily="49" charset="-122"/>
              </a:rPr>
              <a:t>&lt;1GeV/c)</a:t>
            </a:r>
            <a:r>
              <a:rPr lang="zh-CN" altLang="en-US" sz="2000" dirty="0">
                <a:solidFill>
                  <a:srgbClr val="0070C0"/>
                </a:solidFill>
                <a:ea typeface="楷体" panose="02010609060101010101" pitchFamily="49" charset="-122"/>
              </a:rPr>
              <a:t>：</a:t>
            </a:r>
            <a:r>
              <a:rPr lang="en-US" altLang="zh-CN" sz="2000" dirty="0">
                <a:solidFill>
                  <a:srgbClr val="0070C0"/>
                </a:solidFill>
                <a:ea typeface="楷体" panose="02010609060101010101" pitchFamily="49" charset="-122"/>
              </a:rPr>
              <a:t>MPRC</a:t>
            </a:r>
            <a:r>
              <a:rPr lang="zh-CN" altLang="en-US" sz="2000" dirty="0">
                <a:solidFill>
                  <a:srgbClr val="0070C0"/>
                </a:solidFill>
                <a:ea typeface="楷体" panose="02010609060101010101" pitchFamily="49" charset="-122"/>
              </a:rPr>
              <a:t>、</a:t>
            </a:r>
            <a:r>
              <a:rPr lang="en-US" altLang="zh-CN" sz="2000" dirty="0">
                <a:solidFill>
                  <a:srgbClr val="0070C0"/>
                </a:solidFill>
                <a:ea typeface="楷体" panose="02010609060101010101" pitchFamily="49" charset="-122"/>
              </a:rPr>
              <a:t>LGAD</a:t>
            </a:r>
          </a:p>
        </p:txBody>
      </p:sp>
      <p:sp>
        <p:nvSpPr>
          <p:cNvPr id="7" name="文本框 6"/>
          <p:cNvSpPr txBox="1"/>
          <p:nvPr/>
        </p:nvSpPr>
        <p:spPr>
          <a:xfrm>
            <a:off x="7487479" y="6053054"/>
            <a:ext cx="3017407" cy="307777"/>
          </a:xfrm>
          <a:prstGeom prst="rect">
            <a:avLst/>
          </a:prstGeom>
          <a:noFill/>
        </p:spPr>
        <p:txBody>
          <a:bodyPr wrap="square" rtlCol="0">
            <a:spAutoFit/>
          </a:bodyPr>
          <a:lstStyle/>
          <a:p>
            <a:r>
              <a:rPr lang="zh-CN" altLang="en-US" sz="1400" dirty="0">
                <a:latin typeface="楷体" panose="02010609060101010101" pitchFamily="49" charset="-122"/>
                <a:ea typeface="楷体" panose="02010609060101010101" pitchFamily="49" charset="-122"/>
              </a:rPr>
              <a:t>不同粒子鉴别探测器覆盖动量范围</a:t>
            </a:r>
          </a:p>
        </p:txBody>
      </p:sp>
      <p:pic>
        <p:nvPicPr>
          <p:cNvPr id="6" name="图片 5"/>
          <p:cNvPicPr>
            <a:picLocks noChangeAspect="1"/>
          </p:cNvPicPr>
          <p:nvPr/>
        </p:nvPicPr>
        <p:blipFill>
          <a:blip r:embed="rId3"/>
          <a:stretch>
            <a:fillRect/>
          </a:stretch>
        </p:blipFill>
        <p:spPr>
          <a:xfrm>
            <a:off x="7268996" y="3760891"/>
            <a:ext cx="3284704" cy="2354901"/>
          </a:xfrm>
          <a:prstGeom prst="rect">
            <a:avLst/>
          </a:prstGeom>
        </p:spPr>
      </p:pic>
      <p:sp>
        <p:nvSpPr>
          <p:cNvPr id="8" name="灯片编号占位符 5">
            <a:extLst>
              <a:ext uri="{FF2B5EF4-FFF2-40B4-BE49-F238E27FC236}">
                <a16:creationId xmlns:a16="http://schemas.microsoft.com/office/drawing/2014/main" id="{1721BDCD-953E-6F4B-6F9D-5250F25BE67A}"/>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67</a:t>
            </a:fld>
            <a:endParaRPr lang="zh-CN" altLang="en-US"/>
          </a:p>
        </p:txBody>
      </p:sp>
      <p:sp>
        <p:nvSpPr>
          <p:cNvPr id="11" name="文本框 10">
            <a:extLst>
              <a:ext uri="{FF2B5EF4-FFF2-40B4-BE49-F238E27FC236}">
                <a16:creationId xmlns:a16="http://schemas.microsoft.com/office/drawing/2014/main" id="{786BC026-AB06-73A1-C15B-823ED5C2BEF1}"/>
              </a:ext>
            </a:extLst>
          </p:cNvPr>
          <p:cNvSpPr txBox="1"/>
          <p:nvPr/>
        </p:nvSpPr>
        <p:spPr>
          <a:xfrm>
            <a:off x="9421007" y="192784"/>
            <a:ext cx="2339789" cy="430887"/>
          </a:xfrm>
          <a:prstGeom prst="rect">
            <a:avLst/>
          </a:prstGeom>
          <a:noFill/>
        </p:spPr>
        <p:txBody>
          <a:bodyPr wrap="square" rtlCol="0">
            <a:spAutoFit/>
          </a:bodyPr>
          <a:lstStyle/>
          <a:p>
            <a:r>
              <a:rPr lang="en-US" altLang="zh-CN" sz="2200" b="1" dirty="0">
                <a:solidFill>
                  <a:srgbClr val="1637CA"/>
                </a:solidFill>
              </a:rPr>
              <a:t>-</a:t>
            </a:r>
            <a:r>
              <a:rPr lang="zh-CN" altLang="en-US" sz="2200" b="1" dirty="0">
                <a:solidFill>
                  <a:srgbClr val="1637CA"/>
                </a:solidFill>
              </a:rPr>
              <a:t> </a:t>
            </a:r>
            <a:r>
              <a:rPr lang="en-US" altLang="zh-CN" sz="2200" b="1" dirty="0">
                <a:solidFill>
                  <a:srgbClr val="1637CA"/>
                </a:solidFill>
              </a:rPr>
              <a:t>Xin Li (IMP)</a:t>
            </a:r>
          </a:p>
        </p:txBody>
      </p:sp>
      <p:sp>
        <p:nvSpPr>
          <p:cNvPr id="13" name="标题 1">
            <a:extLst>
              <a:ext uri="{FF2B5EF4-FFF2-40B4-BE49-F238E27FC236}">
                <a16:creationId xmlns:a16="http://schemas.microsoft.com/office/drawing/2014/main" id="{8AC31EF9-9377-0B2D-6A31-89B93EA51A9D}"/>
              </a:ext>
            </a:extLst>
          </p:cNvPr>
          <p:cNvSpPr txBox="1">
            <a:spLocks/>
          </p:cNvSpPr>
          <p:nvPr/>
        </p:nvSpPr>
        <p:spPr>
          <a:xfrm>
            <a:off x="698815" y="77159"/>
            <a:ext cx="5904949" cy="6621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FF0000"/>
                </a:solidFill>
                <a:latin typeface="+mn-lt"/>
                <a:ea typeface="楷体" panose="02010609060101010101" pitchFamily="49" charset="-122"/>
              </a:rPr>
              <a:t>2. PID detectors</a:t>
            </a:r>
            <a:endParaRPr lang="zh-CN" altLang="en-US" sz="3600" b="1" dirty="0">
              <a:solidFill>
                <a:srgbClr val="FF0000"/>
              </a:solidFill>
              <a:latin typeface="+mn-lt"/>
              <a:ea typeface="楷体" panose="02010609060101010101" pitchFamily="49" charset="-122"/>
            </a:endParaRPr>
          </a:p>
        </p:txBody>
      </p:sp>
      <p:sp>
        <p:nvSpPr>
          <p:cNvPr id="14" name="矩形 13">
            <a:extLst>
              <a:ext uri="{FF2B5EF4-FFF2-40B4-BE49-F238E27FC236}">
                <a16:creationId xmlns:a16="http://schemas.microsoft.com/office/drawing/2014/main" id="{BECFC693-799A-7F42-F4EB-63DB717DBCCB}"/>
              </a:ext>
            </a:extLst>
          </p:cNvPr>
          <p:cNvSpPr/>
          <p:nvPr/>
        </p:nvSpPr>
        <p:spPr>
          <a:xfrm>
            <a:off x="1498536" y="4729615"/>
            <a:ext cx="4013922" cy="1323439"/>
          </a:xfrm>
          <a:prstGeom prst="rect">
            <a:avLst/>
          </a:prstGeom>
          <a:solidFill>
            <a:schemeClr val="bg1"/>
          </a:solidFill>
          <a:ln w="19050">
            <a:solidFill>
              <a:srgbClr val="1637CA"/>
            </a:solidFill>
          </a:ln>
        </p:spPr>
        <p:txBody>
          <a:bodyPr wrap="square">
            <a:spAutoFit/>
          </a:bodyPr>
          <a:lstStyle/>
          <a:p>
            <a:r>
              <a:rPr lang="en-US" altLang="zh-CN" sz="2000" b="1" dirty="0">
                <a:solidFill>
                  <a:srgbClr val="1637CA"/>
                </a:solidFill>
                <a:ea typeface="Arial Unicode MS" panose="020B0604020202020204" pitchFamily="34" charset="-122"/>
                <a:cs typeface="Arial Unicode MS" panose="020B0604020202020204" pitchFamily="34" charset="-122"/>
              </a:rPr>
              <a:t>PID momentum </a:t>
            </a:r>
            <a:r>
              <a:rPr lang="en-US" altLang="zh-CN" sz="2000" b="1" dirty="0">
                <a:solidFill>
                  <a:srgbClr val="1637CA"/>
                </a:solidFill>
                <a:ea typeface="楷体" panose="02010609060101010101" pitchFamily="49" charset="-122"/>
              </a:rPr>
              <a:t>coverage</a:t>
            </a:r>
            <a:r>
              <a:rPr lang="en-US" altLang="zh-CN" sz="2000" b="1" dirty="0">
                <a:solidFill>
                  <a:srgbClr val="1637CA"/>
                </a:solidFill>
                <a:ea typeface="Arial Unicode MS" panose="020B0604020202020204" pitchFamily="34" charset="-122"/>
                <a:cs typeface="Arial Unicode MS" panose="020B0604020202020204" pitchFamily="34" charset="-122"/>
              </a:rPr>
              <a:t>: </a:t>
            </a:r>
          </a:p>
          <a:p>
            <a:r>
              <a:rPr lang="en-US" altLang="zh-CN" sz="2000" dirty="0"/>
              <a:t>&lt;4 </a:t>
            </a:r>
            <a:r>
              <a:rPr lang="en-US" altLang="zh-CN" sz="2000" dirty="0" err="1"/>
              <a:t>GeV</a:t>
            </a:r>
            <a:r>
              <a:rPr lang="en-US" altLang="zh-CN" sz="2000" dirty="0"/>
              <a:t>/c at e-</a:t>
            </a:r>
            <a:r>
              <a:rPr lang="en-US" altLang="zh-CN" sz="2000" dirty="0" err="1"/>
              <a:t>Endcap</a:t>
            </a:r>
            <a:r>
              <a:rPr lang="en-US" altLang="zh-CN" sz="2000" dirty="0"/>
              <a:t>;</a:t>
            </a:r>
          </a:p>
          <a:p>
            <a:r>
              <a:rPr lang="en-US" altLang="zh-CN" sz="2000" dirty="0"/>
              <a:t>&lt;15 </a:t>
            </a:r>
            <a:r>
              <a:rPr lang="en-US" altLang="zh-CN" sz="2000" dirty="0" err="1"/>
              <a:t>GeV</a:t>
            </a:r>
            <a:r>
              <a:rPr lang="en-US" altLang="zh-CN" sz="2000" dirty="0"/>
              <a:t>/c at ion-</a:t>
            </a:r>
            <a:r>
              <a:rPr lang="en-US" altLang="zh-CN" sz="2000" dirty="0" err="1"/>
              <a:t>Endcap</a:t>
            </a:r>
            <a:r>
              <a:rPr lang="en-US" altLang="zh-CN" sz="2000" dirty="0"/>
              <a:t> ; </a:t>
            </a:r>
          </a:p>
          <a:p>
            <a:r>
              <a:rPr lang="en-US" altLang="zh-CN" sz="2000" dirty="0"/>
              <a:t>&lt;6 </a:t>
            </a:r>
            <a:r>
              <a:rPr lang="en-US" altLang="zh-CN" sz="2000" dirty="0" err="1"/>
              <a:t>GeV</a:t>
            </a:r>
            <a:r>
              <a:rPr lang="en-US" altLang="zh-CN" sz="2000" dirty="0"/>
              <a:t>/c at Barrel</a:t>
            </a:r>
          </a:p>
        </p:txBody>
      </p:sp>
    </p:spTree>
    <p:extLst>
      <p:ext uri="{BB962C8B-B14F-4D97-AF65-F5344CB8AC3E}">
        <p14:creationId xmlns:p14="http://schemas.microsoft.com/office/powerpoint/2010/main" val="7539867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6359" y="135201"/>
            <a:ext cx="10519281" cy="640543"/>
          </a:xfrm>
        </p:spPr>
        <p:txBody>
          <a:bodyPr>
            <a:normAutofit/>
          </a:bodyPr>
          <a:lstStyle/>
          <a:p>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端盖</a:t>
            </a:r>
            <a:r>
              <a:rPr lang="en-US" altLang="zh-CN" sz="3200" dirty="0">
                <a:solidFill>
                  <a:srgbClr val="0634FF"/>
                </a:solidFill>
                <a:latin typeface="Calibri" panose="020F0502020204030204" pitchFamily="34" charset="0"/>
                <a:ea typeface="楷体" panose="02010609060101010101" pitchFamily="49" charset="-122"/>
                <a:cs typeface="Calibri" panose="020F0502020204030204" pitchFamily="34" charset="0"/>
              </a:rPr>
              <a:t>PID</a:t>
            </a:r>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探测器</a:t>
            </a:r>
          </a:p>
        </p:txBody>
      </p:sp>
      <p:pic>
        <p:nvPicPr>
          <p:cNvPr id="3" name="图片 2"/>
          <p:cNvPicPr>
            <a:picLocks noChangeAspect="1"/>
          </p:cNvPicPr>
          <p:nvPr/>
        </p:nvPicPr>
        <p:blipFill>
          <a:blip r:embed="rId2"/>
          <a:stretch>
            <a:fillRect/>
          </a:stretch>
        </p:blipFill>
        <p:spPr>
          <a:xfrm>
            <a:off x="7164794" y="2650154"/>
            <a:ext cx="3886555" cy="1847219"/>
          </a:xfrm>
          <a:prstGeom prst="rect">
            <a:avLst/>
          </a:prstGeom>
        </p:spPr>
      </p:pic>
      <p:pic>
        <p:nvPicPr>
          <p:cNvPr id="4" name="图片 3"/>
          <p:cNvPicPr>
            <a:picLocks noChangeAspect="1"/>
          </p:cNvPicPr>
          <p:nvPr/>
        </p:nvPicPr>
        <p:blipFill>
          <a:blip r:embed="rId3"/>
          <a:stretch>
            <a:fillRect/>
          </a:stretch>
        </p:blipFill>
        <p:spPr>
          <a:xfrm>
            <a:off x="7076659" y="814793"/>
            <a:ext cx="4062827" cy="1741110"/>
          </a:xfrm>
          <a:prstGeom prst="rect">
            <a:avLst/>
          </a:prstGeom>
        </p:spPr>
      </p:pic>
      <p:sp>
        <p:nvSpPr>
          <p:cNvPr id="5" name="矩形 4"/>
          <p:cNvSpPr/>
          <p:nvPr/>
        </p:nvSpPr>
        <p:spPr>
          <a:xfrm>
            <a:off x="826959" y="1057279"/>
            <a:ext cx="5928751" cy="4801314"/>
          </a:xfrm>
          <a:prstGeom prst="rect">
            <a:avLst/>
          </a:prstGeom>
        </p:spPr>
        <p:txBody>
          <a:bodyPr wrap="square">
            <a:spAutoFit/>
          </a:bodyPr>
          <a:lstStyle/>
          <a:p>
            <a:r>
              <a:rPr lang="en-US" altLang="zh-CN" b="1" dirty="0">
                <a:solidFill>
                  <a:srgbClr val="0070C0"/>
                </a:solidFill>
                <a:ea typeface="楷体" panose="02010609060101010101" pitchFamily="49" charset="-122"/>
              </a:rPr>
              <a:t>Modular RICH</a:t>
            </a:r>
            <a:r>
              <a:rPr lang="zh-CN" altLang="en-US" dirty="0">
                <a:ea typeface="楷体" panose="02010609060101010101" pitchFamily="49" charset="-122"/>
              </a:rPr>
              <a:t>是一种基于气凝胶的切仑科夫探测器。它利用菲涅耳透镜产生聚焦作用以提高粒子分辨能力（菲涅耳透镜聚焦对透射光波长范围具有限制作用，可减小瑞利散射效应）。其结构紧凑灵活，可以在末端安装高精度</a:t>
            </a:r>
            <a:r>
              <a:rPr lang="en-US" altLang="zh-CN" dirty="0">
                <a:ea typeface="楷体" panose="02010609060101010101" pitchFamily="49" charset="-122"/>
              </a:rPr>
              <a:t>PMT</a:t>
            </a:r>
            <a:r>
              <a:rPr lang="zh-CN" altLang="en-US" dirty="0">
                <a:ea typeface="楷体" panose="02010609060101010101" pitchFamily="49" charset="-122"/>
              </a:rPr>
              <a:t>测量飞行时间信息，进而提高其</a:t>
            </a:r>
            <a:r>
              <a:rPr lang="en-US" altLang="zh-CN" dirty="0">
                <a:ea typeface="楷体" panose="02010609060101010101" pitchFamily="49" charset="-122"/>
              </a:rPr>
              <a:t>PID</a:t>
            </a:r>
            <a:r>
              <a:rPr lang="zh-CN" altLang="en-US" dirty="0">
                <a:ea typeface="楷体" panose="02010609060101010101" pitchFamily="49" charset="-122"/>
              </a:rPr>
              <a:t>能力。</a:t>
            </a:r>
            <a:endParaRPr lang="en-US" altLang="zh-CN" dirty="0">
              <a:ea typeface="楷体" panose="02010609060101010101" pitchFamily="49" charset="-122"/>
            </a:endParaRPr>
          </a:p>
          <a:p>
            <a:endParaRPr lang="en-US" altLang="zh-CN" dirty="0">
              <a:ea typeface="楷体" panose="02010609060101010101" pitchFamily="49" charset="-122"/>
            </a:endParaRPr>
          </a:p>
          <a:p>
            <a:r>
              <a:rPr lang="en-US" altLang="zh-CN" b="1" dirty="0">
                <a:solidFill>
                  <a:srgbClr val="0070C0"/>
                </a:solidFill>
                <a:ea typeface="楷体" panose="02010609060101010101" pitchFamily="49" charset="-122"/>
                <a:cs typeface="Times New Roman" panose="02020603050405020304" pitchFamily="18" charset="0"/>
              </a:rPr>
              <a:t>Dual RICH</a:t>
            </a:r>
            <a:r>
              <a:rPr lang="zh-CN" altLang="en-US" dirty="0">
                <a:ea typeface="楷体" panose="02010609060101010101" pitchFamily="49" charset="-122"/>
                <a:cs typeface="Times New Roman" panose="02020603050405020304" pitchFamily="18" charset="0"/>
              </a:rPr>
              <a:t>则</a:t>
            </a:r>
            <a:r>
              <a:rPr lang="zh-CN" altLang="zh-CN" dirty="0">
                <a:ea typeface="楷体" panose="02010609060101010101" pitchFamily="49" charset="-122"/>
                <a:cs typeface="Times New Roman" panose="02020603050405020304" pitchFamily="18" charset="0"/>
              </a:rPr>
              <a:t>包含两种不同折射率的辐射体，因此能够覆盖更大动量范围</a:t>
            </a:r>
            <a:r>
              <a:rPr lang="zh-CN" altLang="en-US" dirty="0">
                <a:ea typeface="楷体" panose="02010609060101010101" pitchFamily="49" charset="-122"/>
                <a:cs typeface="Times New Roman" panose="02020603050405020304" pitchFamily="18" charset="0"/>
              </a:rPr>
              <a:t>。</a:t>
            </a:r>
            <a:r>
              <a:rPr lang="zh-CN" altLang="en-US" dirty="0">
                <a:ea typeface="楷体" panose="02010609060101010101" pitchFamily="49" charset="-122"/>
              </a:rPr>
              <a:t>由于气凝硅胶辐射体可覆盖低动量区，在中等动量区与气体辐射体覆盖范围重叠，因此</a:t>
            </a:r>
            <a:r>
              <a:rPr lang="en-US" altLang="zh-CN" dirty="0" err="1">
                <a:ea typeface="楷体" panose="02010609060101010101" pitchFamily="49" charset="-122"/>
              </a:rPr>
              <a:t>dRICH</a:t>
            </a:r>
            <a:r>
              <a:rPr lang="zh-CN" altLang="en-US" dirty="0">
                <a:ea typeface="楷体" panose="02010609060101010101" pitchFamily="49" charset="-122"/>
              </a:rPr>
              <a:t>测量范围不存在中间“空白区”。</a:t>
            </a:r>
            <a:endParaRPr lang="en-US" altLang="zh-CN" dirty="0">
              <a:ea typeface="楷体" panose="02010609060101010101" pitchFamily="49" charset="-122"/>
            </a:endParaRPr>
          </a:p>
          <a:p>
            <a:endParaRPr lang="en-US" altLang="zh-CN" dirty="0">
              <a:ea typeface="楷体" panose="02010609060101010101" pitchFamily="49" charset="-122"/>
            </a:endParaRPr>
          </a:p>
          <a:p>
            <a:r>
              <a:rPr lang="zh-CN" altLang="en-US" b="1" dirty="0">
                <a:solidFill>
                  <a:srgbClr val="0070C0"/>
                </a:solidFill>
                <a:ea typeface="楷体" panose="02010609060101010101" pitchFamily="49" charset="-122"/>
              </a:rPr>
              <a:t>预期目标：</a:t>
            </a:r>
            <a:endParaRPr lang="en-US" altLang="zh-CN" dirty="0">
              <a:ea typeface="楷体" panose="02010609060101010101" pitchFamily="49" charset="-122"/>
            </a:endParaRPr>
          </a:p>
          <a:p>
            <a:pPr marL="285750" indent="-285750">
              <a:buFont typeface="Wingdings" panose="05000000000000000000" pitchFamily="2" charset="2"/>
              <a:buChar char="Ø"/>
            </a:pPr>
            <a:r>
              <a:rPr lang="en-US" altLang="zh-CN" dirty="0">
                <a:ea typeface="楷体" panose="02010609060101010101" pitchFamily="49" charset="-122"/>
              </a:rPr>
              <a:t>Modular RICH</a:t>
            </a:r>
            <a:r>
              <a:rPr lang="zh-CN" altLang="en-US" dirty="0">
                <a:ea typeface="楷体" panose="02010609060101010101" pitchFamily="49" charset="-122"/>
              </a:rPr>
              <a:t>实现</a:t>
            </a:r>
            <a:r>
              <a:rPr lang="en-US" altLang="zh-CN" dirty="0">
                <a:solidFill>
                  <a:srgbClr val="FF0000"/>
                </a:solidFill>
                <a:ea typeface="楷体" panose="02010609060101010101" pitchFamily="49" charset="-122"/>
              </a:rPr>
              <a:t>3</a:t>
            </a:r>
            <a:r>
              <a:rPr lang="el-GR" altLang="zh-CN" dirty="0">
                <a:solidFill>
                  <a:srgbClr val="FF0000"/>
                </a:solidFill>
                <a:ea typeface="楷体" panose="02010609060101010101" pitchFamily="49" charset="-122"/>
              </a:rPr>
              <a:t>σ</a:t>
            </a:r>
            <a:r>
              <a:rPr lang="en-US" altLang="zh-CN" dirty="0">
                <a:solidFill>
                  <a:srgbClr val="FF0000"/>
                </a:solidFill>
                <a:ea typeface="楷体" panose="02010609060101010101" pitchFamily="49" charset="-122"/>
              </a:rPr>
              <a:t> </a:t>
            </a:r>
            <a:r>
              <a:rPr lang="el-GR" altLang="zh-CN" dirty="0">
                <a:solidFill>
                  <a:srgbClr val="FF0000"/>
                </a:solidFill>
                <a:ea typeface="楷体" panose="02010609060101010101" pitchFamily="49" charset="-122"/>
              </a:rPr>
              <a:t>π/</a:t>
            </a:r>
            <a:r>
              <a:rPr lang="en-US" altLang="zh-CN" dirty="0">
                <a:solidFill>
                  <a:srgbClr val="FF0000"/>
                </a:solidFill>
                <a:ea typeface="楷体" panose="02010609060101010101" pitchFamily="49" charset="-122"/>
              </a:rPr>
              <a:t>K</a:t>
            </a:r>
            <a:r>
              <a:rPr lang="zh-CN" altLang="en-US" dirty="0">
                <a:solidFill>
                  <a:srgbClr val="FF0000"/>
                </a:solidFill>
                <a:ea typeface="楷体" panose="02010609060101010101" pitchFamily="49" charset="-122"/>
              </a:rPr>
              <a:t>分辨范围</a:t>
            </a:r>
            <a:r>
              <a:rPr lang="en-US" altLang="zh-CN" dirty="0">
                <a:solidFill>
                  <a:srgbClr val="FF0000"/>
                </a:solidFill>
                <a:ea typeface="楷体" panose="02010609060101010101" pitchFamily="49" charset="-122"/>
              </a:rPr>
              <a:t> ~6 </a:t>
            </a:r>
            <a:r>
              <a:rPr lang="en-US" altLang="zh-CN" dirty="0" err="1">
                <a:solidFill>
                  <a:srgbClr val="FF0000"/>
                </a:solidFill>
                <a:ea typeface="楷体" panose="02010609060101010101" pitchFamily="49" charset="-122"/>
              </a:rPr>
              <a:t>GeV</a:t>
            </a:r>
            <a:r>
              <a:rPr lang="en-US" altLang="zh-CN" dirty="0">
                <a:solidFill>
                  <a:srgbClr val="FF0000"/>
                </a:solidFill>
                <a:ea typeface="楷体" panose="02010609060101010101" pitchFamily="49" charset="-122"/>
              </a:rPr>
              <a:t>/c</a:t>
            </a:r>
            <a:r>
              <a:rPr lang="zh-CN" altLang="en-US" dirty="0">
                <a:ea typeface="楷体" panose="02010609060101010101" pitchFamily="49" charset="-122"/>
              </a:rPr>
              <a:t>（径迹角分辨</a:t>
            </a:r>
            <a:r>
              <a:rPr lang="en-US" altLang="zh-CN" dirty="0">
                <a:ea typeface="楷体" panose="02010609060101010101" pitchFamily="49" charset="-122"/>
              </a:rPr>
              <a:t>~1mrad</a:t>
            </a:r>
            <a:r>
              <a:rPr lang="zh-CN" altLang="en-US" dirty="0">
                <a:ea typeface="楷体" panose="02010609060101010101" pitchFamily="49" charset="-122"/>
              </a:rPr>
              <a:t>）</a:t>
            </a:r>
            <a:endParaRPr lang="en-US" altLang="zh-CN" dirty="0">
              <a:solidFill>
                <a:srgbClr val="C00000"/>
              </a:solidFill>
              <a:ea typeface="楷体" panose="02010609060101010101" pitchFamily="49" charset="-122"/>
            </a:endParaRPr>
          </a:p>
          <a:p>
            <a:pPr marL="285750" indent="-285750" algn="just">
              <a:buFont typeface="Wingdings" panose="05000000000000000000" pitchFamily="2" charset="2"/>
              <a:buChar char="Ø"/>
            </a:pPr>
            <a:r>
              <a:rPr lang="zh-CN" altLang="en-US" dirty="0">
                <a:ea typeface="楷体" panose="02010609060101010101" pitchFamily="49" charset="-122"/>
                <a:cs typeface="Times New Roman" panose="02020603050405020304" pitchFamily="18" charset="0"/>
              </a:rPr>
              <a:t>采用</a:t>
            </a:r>
            <a:r>
              <a:rPr lang="zh-CN" altLang="zh-CN" dirty="0">
                <a:ea typeface="楷体" panose="02010609060101010101" pitchFamily="49" charset="-122"/>
                <a:cs typeface="Times New Roman" panose="02020603050405020304" pitchFamily="18" charset="0"/>
              </a:rPr>
              <a:t>气凝胶</a:t>
            </a:r>
            <a:r>
              <a:rPr lang="en-US" altLang="zh-CN" dirty="0">
                <a:ea typeface="楷体" panose="02010609060101010101" pitchFamily="49" charset="-122"/>
                <a:cs typeface="Times New Roman" panose="02020603050405020304" pitchFamily="18" charset="0"/>
              </a:rPr>
              <a:t>+</a:t>
            </a:r>
            <a:r>
              <a:rPr lang="zh-CN" altLang="zh-CN" dirty="0">
                <a:ea typeface="楷体" panose="02010609060101010101" pitchFamily="49" charset="-122"/>
                <a:cs typeface="Times New Roman" panose="02020603050405020304" pitchFamily="18" charset="0"/>
              </a:rPr>
              <a:t>气体辐射体（</a:t>
            </a:r>
            <a:r>
              <a:rPr lang="en-US" altLang="zh-CN" dirty="0">
                <a:ea typeface="楷体" panose="02010609060101010101" pitchFamily="49" charset="-122"/>
                <a:cs typeface="Times New Roman" panose="02020603050405020304" pitchFamily="18" charset="0"/>
              </a:rPr>
              <a:t>C</a:t>
            </a:r>
            <a:r>
              <a:rPr lang="en-US" altLang="zh-CN" baseline="-25000" dirty="0">
                <a:ea typeface="楷体" panose="02010609060101010101" pitchFamily="49" charset="-122"/>
                <a:cs typeface="Times New Roman" panose="02020603050405020304" pitchFamily="18" charset="0"/>
              </a:rPr>
              <a:t>2</a:t>
            </a:r>
            <a:r>
              <a:rPr lang="en-US" altLang="zh-CN" dirty="0">
                <a:ea typeface="楷体" panose="02010609060101010101" pitchFamily="49" charset="-122"/>
                <a:cs typeface="Times New Roman" panose="02020603050405020304" pitchFamily="18" charset="0"/>
              </a:rPr>
              <a:t>F</a:t>
            </a:r>
            <a:r>
              <a:rPr lang="en-US" altLang="zh-CN" baseline="-25000" dirty="0">
                <a:ea typeface="楷体" panose="02010609060101010101" pitchFamily="49" charset="-122"/>
                <a:cs typeface="Times New Roman" panose="02020603050405020304" pitchFamily="18" charset="0"/>
              </a:rPr>
              <a:t>6</a:t>
            </a:r>
            <a:r>
              <a:rPr lang="zh-CN" altLang="zh-CN" dirty="0">
                <a:ea typeface="楷体" panose="02010609060101010101" pitchFamily="49" charset="-122"/>
                <a:cs typeface="Times New Roman" panose="02020603050405020304" pitchFamily="18" charset="0"/>
              </a:rPr>
              <a:t>）</a:t>
            </a:r>
            <a:r>
              <a:rPr lang="en-US" altLang="zh-CN" dirty="0" err="1">
                <a:ea typeface="楷体" panose="02010609060101010101" pitchFamily="49" charset="-122"/>
                <a:cs typeface="Times New Roman" panose="02020603050405020304" pitchFamily="18" charset="0"/>
              </a:rPr>
              <a:t>dRICH</a:t>
            </a:r>
            <a:r>
              <a:rPr lang="zh-CN" altLang="zh-CN" dirty="0">
                <a:ea typeface="楷体" panose="02010609060101010101" pitchFamily="49" charset="-122"/>
                <a:cs typeface="Times New Roman" panose="02020603050405020304" pitchFamily="18" charset="0"/>
              </a:rPr>
              <a:t>探测</a:t>
            </a:r>
            <a:r>
              <a:rPr lang="zh-CN" altLang="en-US" dirty="0">
                <a:ea typeface="楷体" panose="02010609060101010101" pitchFamily="49" charset="-122"/>
                <a:cs typeface="Times New Roman" panose="02020603050405020304" pitchFamily="18" charset="0"/>
              </a:rPr>
              <a:t>器，预期可达</a:t>
            </a:r>
            <a:r>
              <a:rPr lang="en-US" altLang="zh-CN" dirty="0">
                <a:solidFill>
                  <a:srgbClr val="FF0000"/>
                </a:solidFill>
                <a:ea typeface="楷体" panose="02010609060101010101" pitchFamily="49" charset="-122"/>
              </a:rPr>
              <a:t>15GeV/c</a:t>
            </a:r>
            <a:r>
              <a:rPr lang="zh-CN" altLang="en-US" dirty="0">
                <a:solidFill>
                  <a:srgbClr val="FF0000"/>
                </a:solidFill>
                <a:ea typeface="楷体" panose="02010609060101010101" pitchFamily="49" charset="-122"/>
              </a:rPr>
              <a:t>的</a:t>
            </a:r>
            <a:r>
              <a:rPr lang="en-US" altLang="zh-CN" dirty="0">
                <a:solidFill>
                  <a:srgbClr val="FF0000"/>
                </a:solidFill>
                <a:ea typeface="楷体" panose="02010609060101010101" pitchFamily="49" charset="-122"/>
              </a:rPr>
              <a:t>3</a:t>
            </a:r>
            <a:r>
              <a:rPr lang="el-GR" altLang="zh-CN" dirty="0">
                <a:solidFill>
                  <a:srgbClr val="FF0000"/>
                </a:solidFill>
                <a:ea typeface="楷体" panose="02010609060101010101" pitchFamily="49" charset="-122"/>
              </a:rPr>
              <a:t>σ </a:t>
            </a:r>
            <a:r>
              <a:rPr lang="en-US" altLang="zh-CN" dirty="0">
                <a:solidFill>
                  <a:srgbClr val="FF0000"/>
                </a:solidFill>
                <a:ea typeface="楷体" panose="02010609060101010101" pitchFamily="49" charset="-122"/>
              </a:rPr>
              <a:t>π/K</a:t>
            </a:r>
            <a:r>
              <a:rPr lang="zh-CN" altLang="en-US" dirty="0">
                <a:ea typeface="楷体" panose="02010609060101010101" pitchFamily="49" charset="-122"/>
              </a:rPr>
              <a:t>分辨。</a:t>
            </a:r>
          </a:p>
          <a:p>
            <a:pPr marL="285750" indent="-285750" algn="just">
              <a:buFont typeface="Wingdings" panose="05000000000000000000" pitchFamily="2" charset="2"/>
              <a:buChar char="Ø"/>
            </a:pPr>
            <a:r>
              <a:rPr lang="zh-CN" altLang="en-US" dirty="0">
                <a:ea typeface="楷体" panose="02010609060101010101" pitchFamily="49" charset="-122"/>
              </a:rPr>
              <a:t>目前方案调研中</a:t>
            </a:r>
          </a:p>
        </p:txBody>
      </p:sp>
      <p:pic>
        <p:nvPicPr>
          <p:cNvPr id="6" name="内容占位符 6"/>
          <p:cNvPicPr>
            <a:picLocks noChangeAspect="1"/>
          </p:cNvPicPr>
          <p:nvPr/>
        </p:nvPicPr>
        <p:blipFill>
          <a:blip r:embed="rId4"/>
          <a:stretch>
            <a:fillRect/>
          </a:stretch>
        </p:blipFill>
        <p:spPr>
          <a:xfrm>
            <a:off x="7663899" y="4640200"/>
            <a:ext cx="3151884" cy="1921424"/>
          </a:xfrm>
          <a:prstGeom prst="rect">
            <a:avLst/>
          </a:prstGeom>
        </p:spPr>
      </p:pic>
      <p:sp>
        <p:nvSpPr>
          <p:cNvPr id="7" name="灯片编号占位符 5">
            <a:extLst>
              <a:ext uri="{FF2B5EF4-FFF2-40B4-BE49-F238E27FC236}">
                <a16:creationId xmlns:a16="http://schemas.microsoft.com/office/drawing/2014/main" id="{0D6EBB6C-7CC6-1AD4-2F22-AC83170D530A}"/>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68</a:t>
            </a:fld>
            <a:endParaRPr lang="zh-CN" altLang="en-US"/>
          </a:p>
        </p:txBody>
      </p:sp>
      <p:sp>
        <p:nvSpPr>
          <p:cNvPr id="9" name="文本框 8">
            <a:extLst>
              <a:ext uri="{FF2B5EF4-FFF2-40B4-BE49-F238E27FC236}">
                <a16:creationId xmlns:a16="http://schemas.microsoft.com/office/drawing/2014/main" id="{A5578F65-199B-9C52-F591-3BCF6C38EC61}"/>
              </a:ext>
            </a:extLst>
          </p:cNvPr>
          <p:cNvSpPr txBox="1"/>
          <p:nvPr/>
        </p:nvSpPr>
        <p:spPr>
          <a:xfrm>
            <a:off x="9421007" y="192784"/>
            <a:ext cx="2339789"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19313455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93913" y="1590261"/>
            <a:ext cx="184731" cy="369332"/>
          </a:xfrm>
          <a:prstGeom prst="rect">
            <a:avLst/>
          </a:prstGeom>
          <a:noFill/>
        </p:spPr>
        <p:txBody>
          <a:bodyPr wrap="none" rtlCol="0">
            <a:spAutoFit/>
          </a:bodyPr>
          <a:lstStyle/>
          <a:p>
            <a:endParaRPr lang="zh-CN" altLang="en-US" dirty="0"/>
          </a:p>
        </p:txBody>
      </p:sp>
      <p:sp>
        <p:nvSpPr>
          <p:cNvPr id="8" name="矩形 7"/>
          <p:cNvSpPr/>
          <p:nvPr/>
        </p:nvSpPr>
        <p:spPr>
          <a:xfrm>
            <a:off x="587660" y="1138966"/>
            <a:ext cx="5297390" cy="4524315"/>
          </a:xfrm>
          <a:prstGeom prst="rect">
            <a:avLst/>
          </a:prstGeom>
        </p:spPr>
        <p:txBody>
          <a:bodyPr wrap="square">
            <a:spAutoFit/>
          </a:bodyPr>
          <a:lstStyle/>
          <a:p>
            <a:pPr algn="just"/>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内反射切仑科夫探测器（</a:t>
            </a:r>
            <a:r>
              <a:rPr lang="en-US" altLang="zh-CN" b="1" dirty="0">
                <a:solidFill>
                  <a:srgbClr val="0070C0"/>
                </a:solidFill>
                <a:latin typeface="Calibri" panose="020F0502020204030204" pitchFamily="34" charset="0"/>
                <a:ea typeface="楷体" panose="02010609060101010101" pitchFamily="49" charset="-122"/>
                <a:cs typeface="Calibri" panose="020F0502020204030204" pitchFamily="34" charset="0"/>
              </a:rPr>
              <a:t>DIRC</a:t>
            </a:r>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a:t>
            </a:r>
            <a:endParaRPr lang="en-US" altLang="zh-CN" b="1" dirty="0">
              <a:solidFill>
                <a:srgbClr val="0070C0"/>
              </a:solidFill>
              <a:latin typeface="Calibri" panose="020F0502020204030204" pitchFamily="34" charset="0"/>
              <a:ea typeface="楷体" panose="02010609060101010101" pitchFamily="49" charset="-122"/>
              <a:cs typeface="Calibri" panose="020F0502020204030204" pitchFamily="34" charset="0"/>
            </a:endParaRPr>
          </a:p>
          <a:p>
            <a:r>
              <a:rPr lang="zh-CN" altLang="en-US" dirty="0">
                <a:latin typeface="Calibri" panose="020F0502020204030204" pitchFamily="34" charset="0"/>
                <a:ea typeface="楷体" panose="02010609060101010101" pitchFamily="49" charset="-122"/>
                <a:cs typeface="Calibri" panose="020F0502020204030204" pitchFamily="34" charset="0"/>
              </a:rPr>
              <a:t>不同带电粒子激发的切仑科夫辐射角不同，基于这一原理的</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探测器通过测量不同粒子激发切仑科夫光的传输时间和出射角度不同进行粒子鉴别。</a:t>
            </a:r>
            <a:endParaRPr lang="en-US" altLang="zh-CN" dirty="0">
              <a:latin typeface="Calibri" panose="020F0502020204030204" pitchFamily="34" charset="0"/>
              <a:ea typeface="楷体" panose="02010609060101010101" pitchFamily="49" charset="-122"/>
              <a:cs typeface="Calibri" panose="020F0502020204030204" pitchFamily="34" charset="0"/>
            </a:endParaRPr>
          </a:p>
          <a:p>
            <a:endParaRPr lang="en-US" altLang="zh-CN" dirty="0">
              <a:latin typeface="Calibri" panose="020F0502020204030204" pitchFamily="34" charset="0"/>
              <a:ea typeface="楷体" panose="02010609060101010101" pitchFamily="49" charset="-122"/>
              <a:cs typeface="Calibri" panose="020F0502020204030204" pitchFamily="34" charset="0"/>
            </a:endParaRPr>
          </a:p>
          <a:p>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预期目标</a:t>
            </a:r>
            <a:r>
              <a:rPr lang="zh-CN" altLang="en-US" dirty="0">
                <a:solidFill>
                  <a:srgbClr val="0070C0"/>
                </a:solidFill>
                <a:latin typeface="Calibri" panose="020F0502020204030204" pitchFamily="34" charset="0"/>
                <a:ea typeface="楷体" panose="02010609060101010101" pitchFamily="49" charset="-122"/>
                <a:cs typeface="Calibri" panose="020F0502020204030204" pitchFamily="34" charset="0"/>
              </a:rPr>
              <a:t>：</a:t>
            </a:r>
            <a:endParaRPr lang="en-US" altLang="zh-CN" dirty="0">
              <a:solidFill>
                <a:srgbClr val="0070C0"/>
              </a:solidFill>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r>
              <a:rPr lang="zh-CN" altLang="en-US" dirty="0">
                <a:latin typeface="Calibri" panose="020F0502020204030204" pitchFamily="34" charset="0"/>
                <a:ea typeface="楷体" panose="02010609060101010101" pitchFamily="49" charset="-122"/>
                <a:cs typeface="Calibri" panose="020F0502020204030204" pitchFamily="34" charset="0"/>
              </a:rPr>
              <a:t>采用熔融石英作为切仑科夫辐射体，</a:t>
            </a:r>
            <a:r>
              <a:rPr lang="en-US" altLang="zh-CN" dirty="0">
                <a:latin typeface="Calibri" panose="020F0502020204030204" pitchFamily="34" charset="0"/>
                <a:ea typeface="楷体" panose="02010609060101010101" pitchFamily="49" charset="-122"/>
                <a:cs typeface="Calibri" panose="020F0502020204030204" pitchFamily="34" charset="0"/>
              </a:rPr>
              <a:t>MPC-PMT</a:t>
            </a:r>
            <a:r>
              <a:rPr lang="zh-CN" altLang="en-US" dirty="0">
                <a:latin typeface="Calibri" panose="020F0502020204030204" pitchFamily="34" charset="0"/>
                <a:ea typeface="楷体" panose="02010609060101010101" pitchFamily="49" charset="-122"/>
                <a:cs typeface="Calibri" panose="020F0502020204030204" pitchFamily="34" charset="0"/>
              </a:rPr>
              <a:t>作为光电探测阵列，作为紧凑型桶部探测器实现高动量（</a:t>
            </a:r>
            <a:r>
              <a:rPr lang="en-US" altLang="zh-CN" dirty="0">
                <a:solidFill>
                  <a:srgbClr val="FF0000"/>
                </a:solidFill>
                <a:latin typeface="Calibri" panose="020F0502020204030204" pitchFamily="34" charset="0"/>
                <a:ea typeface="楷体" panose="02010609060101010101" pitchFamily="49" charset="-122"/>
                <a:cs typeface="Calibri" panose="020F0502020204030204" pitchFamily="34" charset="0"/>
              </a:rPr>
              <a:t>1~6GeV/c</a:t>
            </a:r>
            <a:r>
              <a:rPr lang="zh-CN" altLang="en-US" dirty="0">
                <a:latin typeface="Calibri" panose="020F0502020204030204" pitchFamily="34" charset="0"/>
                <a:ea typeface="楷体" panose="02010609060101010101" pitchFamily="49" charset="-122"/>
                <a:cs typeface="Calibri" panose="020F0502020204030204" pitchFamily="34" charset="0"/>
              </a:rPr>
              <a:t>）的粒子鉴别</a:t>
            </a:r>
            <a:endParaRPr lang="en-US" altLang="zh-CN" dirty="0">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r>
              <a:rPr lang="zh-CN" altLang="en-US" dirty="0">
                <a:latin typeface="Calibri" panose="020F0502020204030204" pitchFamily="34" charset="0"/>
                <a:ea typeface="楷体" panose="02010609060101010101" pitchFamily="49" charset="-122"/>
                <a:cs typeface="Calibri" panose="020F0502020204030204" pitchFamily="34" charset="0"/>
              </a:rPr>
              <a:t>为此需要</a:t>
            </a:r>
            <a:r>
              <a:rPr lang="en-US" altLang="zh-CN" dirty="0">
                <a:solidFill>
                  <a:srgbClr val="FF0000"/>
                </a:solidFill>
                <a:latin typeface="Calibri" panose="020F0502020204030204" pitchFamily="34" charset="0"/>
                <a:ea typeface="楷体" panose="02010609060101010101" pitchFamily="49" charset="-122"/>
                <a:cs typeface="Calibri" panose="020F0502020204030204" pitchFamily="34" charset="0"/>
              </a:rPr>
              <a:t>~1mrad</a:t>
            </a:r>
            <a:r>
              <a:rPr lang="zh-CN" altLang="en-US" dirty="0">
                <a:latin typeface="Calibri" panose="020F0502020204030204" pitchFamily="34" charset="0"/>
                <a:ea typeface="楷体" panose="02010609060101010101" pitchFamily="49" charset="-122"/>
                <a:cs typeface="Calibri" panose="020F0502020204030204" pitchFamily="34" charset="0"/>
              </a:rPr>
              <a:t>的角分辨，以及皮秒量级的时间分辨（</a:t>
            </a:r>
            <a:r>
              <a:rPr lang="en-US" altLang="zh-CN" dirty="0">
                <a:solidFill>
                  <a:srgbClr val="FF0000"/>
                </a:solidFill>
                <a:latin typeface="Calibri" panose="020F0502020204030204" pitchFamily="34" charset="0"/>
                <a:ea typeface="楷体" panose="02010609060101010101" pitchFamily="49" charset="-122"/>
                <a:cs typeface="Calibri" panose="020F0502020204030204" pitchFamily="34" charset="0"/>
              </a:rPr>
              <a:t>&lt;100ps</a:t>
            </a:r>
            <a:r>
              <a:rPr lang="en-US" altLang="zh-CN" dirty="0">
                <a:latin typeface="Calibri" panose="020F0502020204030204" pitchFamily="34" charset="0"/>
                <a:ea typeface="楷体" panose="02010609060101010101" pitchFamily="49" charset="-122"/>
                <a:cs typeface="Calibri" panose="020F0502020204030204" pitchFamily="34" charset="0"/>
              </a:rPr>
              <a:t>)</a:t>
            </a:r>
          </a:p>
          <a:p>
            <a:pPr marL="285750" indent="-285750">
              <a:buFont typeface="Wingdings" panose="05000000000000000000" pitchFamily="2" charset="2"/>
              <a:buChar char="Ø"/>
            </a:pPr>
            <a:r>
              <a:rPr lang="zh-CN" altLang="en-US" dirty="0">
                <a:latin typeface="Calibri" panose="020F0502020204030204" pitchFamily="34" charset="0"/>
                <a:ea typeface="楷体" panose="02010609060101010101" pitchFamily="49" charset="-122"/>
                <a:cs typeface="Calibri" panose="020F0502020204030204" pitchFamily="34" charset="0"/>
              </a:rPr>
              <a:t>多通道皮秒定时电子学的配套研发</a:t>
            </a:r>
            <a:endParaRPr lang="en-US" altLang="zh-CN" dirty="0">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endParaRPr lang="en-US" altLang="zh-CN" dirty="0">
              <a:latin typeface="Calibri" panose="020F0502020204030204" pitchFamily="34" charset="0"/>
              <a:ea typeface="楷体" panose="02010609060101010101" pitchFamily="49" charset="-122"/>
              <a:cs typeface="Calibri" panose="020F0502020204030204" pitchFamily="34" charset="0"/>
            </a:endParaRPr>
          </a:p>
          <a:p>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研究进度：</a:t>
            </a:r>
            <a:endParaRPr lang="en-US" altLang="zh-CN" b="1" dirty="0">
              <a:solidFill>
                <a:srgbClr val="0070C0"/>
              </a:solidFill>
              <a:latin typeface="Calibri" panose="020F0502020204030204" pitchFamily="34" charset="0"/>
              <a:ea typeface="楷体" panose="02010609060101010101" pitchFamily="49" charset="-122"/>
              <a:cs typeface="Calibri" panose="020F0502020204030204" pitchFamily="34" charset="0"/>
            </a:endParaRPr>
          </a:p>
          <a:p>
            <a:r>
              <a:rPr lang="zh-CN" altLang="en-US" dirty="0">
                <a:latin typeface="Calibri" panose="020F0502020204030204" pitchFamily="34" charset="0"/>
                <a:ea typeface="楷体" panose="02010609060101010101" pitchFamily="49" charset="-122"/>
                <a:cs typeface="Calibri" panose="020F0502020204030204" pitchFamily="34" charset="0"/>
              </a:rPr>
              <a:t>参考</a:t>
            </a:r>
            <a:r>
              <a:rPr lang="en-US" altLang="zh-CN" dirty="0">
                <a:latin typeface="Calibri" panose="020F0502020204030204" pitchFamily="34" charset="0"/>
                <a:ea typeface="楷体" panose="02010609060101010101" pitchFamily="49" charset="-122"/>
                <a:cs typeface="Calibri" panose="020F0502020204030204" pitchFamily="34" charset="0"/>
              </a:rPr>
              <a:t>PANDA</a:t>
            </a:r>
            <a:r>
              <a:rPr lang="zh-CN" altLang="en-US" dirty="0">
                <a:latin typeface="Calibri" panose="020F0502020204030204" pitchFamily="34" charset="0"/>
                <a:ea typeface="楷体" panose="02010609060101010101" pitchFamily="49" charset="-122"/>
                <a:cs typeface="Calibri" panose="020F0502020204030204" pitchFamily="34" charset="0"/>
              </a:rPr>
              <a:t>和</a:t>
            </a:r>
            <a:r>
              <a:rPr lang="en-US" altLang="zh-CN" dirty="0">
                <a:latin typeface="Calibri" panose="020F0502020204030204" pitchFamily="34" charset="0"/>
                <a:ea typeface="楷体" panose="02010609060101010101" pitchFamily="49" charset="-122"/>
                <a:cs typeface="Calibri" panose="020F0502020204030204" pitchFamily="34" charset="0"/>
              </a:rPr>
              <a:t>EIC</a:t>
            </a:r>
            <a:r>
              <a:rPr lang="zh-CN" altLang="en-US" dirty="0">
                <a:latin typeface="Calibri" panose="020F0502020204030204" pitchFamily="34" charset="0"/>
                <a:ea typeface="楷体" panose="02010609060101010101" pitchFamily="49" charset="-122"/>
                <a:cs typeface="Calibri" panose="020F0502020204030204" pitchFamily="34" charset="0"/>
              </a:rPr>
              <a:t>的桶部</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探测器设计，模拟完成</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初步方案，小尺寸</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原型制作中</a:t>
            </a:r>
          </a:p>
        </p:txBody>
      </p:sp>
      <p:pic>
        <p:nvPicPr>
          <p:cNvPr id="9" name="图片 8"/>
          <p:cNvPicPr>
            <a:picLocks noChangeAspect="1"/>
          </p:cNvPicPr>
          <p:nvPr/>
        </p:nvPicPr>
        <p:blipFill>
          <a:blip r:embed="rId3"/>
          <a:stretch>
            <a:fillRect/>
          </a:stretch>
        </p:blipFill>
        <p:spPr>
          <a:xfrm>
            <a:off x="5951726" y="1668602"/>
            <a:ext cx="2947768" cy="1394575"/>
          </a:xfrm>
          <a:prstGeom prst="rect">
            <a:avLst/>
          </a:prstGeom>
        </p:spPr>
      </p:pic>
      <p:pic>
        <p:nvPicPr>
          <p:cNvPr id="12" name="图片 11"/>
          <p:cNvPicPr>
            <a:picLocks noChangeAspect="1"/>
          </p:cNvPicPr>
          <p:nvPr/>
        </p:nvPicPr>
        <p:blipFill>
          <a:blip r:embed="rId4"/>
          <a:stretch>
            <a:fillRect/>
          </a:stretch>
        </p:blipFill>
        <p:spPr>
          <a:xfrm>
            <a:off x="8966170" y="3719016"/>
            <a:ext cx="3091158" cy="1995417"/>
          </a:xfrm>
          <a:prstGeom prst="rect">
            <a:avLst/>
          </a:prstGeom>
        </p:spPr>
      </p:pic>
      <p:pic>
        <p:nvPicPr>
          <p:cNvPr id="7" name="图片 6"/>
          <p:cNvPicPr>
            <a:picLocks noChangeAspect="1"/>
          </p:cNvPicPr>
          <p:nvPr/>
        </p:nvPicPr>
        <p:blipFill>
          <a:blip r:embed="rId5"/>
          <a:stretch>
            <a:fillRect/>
          </a:stretch>
        </p:blipFill>
        <p:spPr>
          <a:xfrm>
            <a:off x="8966170" y="1326908"/>
            <a:ext cx="3091158" cy="2322438"/>
          </a:xfrm>
          <a:prstGeom prst="rect">
            <a:avLst/>
          </a:prstGeom>
        </p:spPr>
      </p:pic>
      <p:sp>
        <p:nvSpPr>
          <p:cNvPr id="16" name="矩形 15"/>
          <p:cNvSpPr/>
          <p:nvPr/>
        </p:nvSpPr>
        <p:spPr>
          <a:xfrm>
            <a:off x="7895095" y="3093347"/>
            <a:ext cx="1362874" cy="307777"/>
          </a:xfrm>
          <a:prstGeom prst="rect">
            <a:avLst/>
          </a:prstGeom>
        </p:spPr>
        <p:txBody>
          <a:bodyPr wrap="none">
            <a:spAutoFit/>
          </a:bodyPr>
          <a:lstStyle/>
          <a:p>
            <a:r>
              <a:rPr lang="zh-CN" altLang="en-US" sz="1400" dirty="0"/>
              <a:t>桶部</a:t>
            </a:r>
            <a:r>
              <a:rPr lang="en-US" altLang="zh-CN" sz="1400" dirty="0"/>
              <a:t>DIRC</a:t>
            </a:r>
            <a:r>
              <a:rPr lang="zh-CN" altLang="en-US" sz="1400" dirty="0"/>
              <a:t>方案</a:t>
            </a:r>
          </a:p>
        </p:txBody>
      </p:sp>
      <p:sp>
        <p:nvSpPr>
          <p:cNvPr id="18" name="矩形 17"/>
          <p:cNvSpPr/>
          <p:nvPr/>
        </p:nvSpPr>
        <p:spPr>
          <a:xfrm>
            <a:off x="9370594" y="5712722"/>
            <a:ext cx="2544607" cy="276999"/>
          </a:xfrm>
          <a:prstGeom prst="rect">
            <a:avLst/>
          </a:prstGeom>
        </p:spPr>
        <p:txBody>
          <a:bodyPr wrap="none">
            <a:spAutoFit/>
          </a:bodyPr>
          <a:lstStyle/>
          <a:p>
            <a:r>
              <a:rPr lang="en-US" altLang="zh-CN" sz="1200" dirty="0"/>
              <a:t>PANDA</a:t>
            </a:r>
            <a:r>
              <a:rPr lang="zh-CN" altLang="en-US" sz="1200" dirty="0"/>
              <a:t>和</a:t>
            </a:r>
            <a:r>
              <a:rPr lang="en-US" altLang="zh-CN" sz="1200" dirty="0"/>
              <a:t>EIC</a:t>
            </a:r>
            <a:r>
              <a:rPr lang="zh-CN" altLang="en-US" sz="1200" dirty="0"/>
              <a:t>的</a:t>
            </a:r>
            <a:r>
              <a:rPr lang="en-US" altLang="zh-CN" sz="1200" dirty="0"/>
              <a:t>DIRC</a:t>
            </a:r>
            <a:r>
              <a:rPr lang="zh-CN" altLang="en-US" sz="1200" dirty="0"/>
              <a:t>粒子鉴别范围</a:t>
            </a:r>
          </a:p>
        </p:txBody>
      </p:sp>
      <p:pic>
        <p:nvPicPr>
          <p:cNvPr id="6" name="图片 5">
            <a:extLst>
              <a:ext uri="{FF2B5EF4-FFF2-40B4-BE49-F238E27FC236}">
                <a16:creationId xmlns:a16="http://schemas.microsoft.com/office/drawing/2014/main" id="{953BDFC6-D274-FE36-041B-14CB786FC96E}"/>
              </a:ext>
            </a:extLst>
          </p:cNvPr>
          <p:cNvPicPr>
            <a:picLocks noChangeAspect="1"/>
          </p:cNvPicPr>
          <p:nvPr/>
        </p:nvPicPr>
        <p:blipFill>
          <a:blip r:embed="rId6"/>
          <a:stretch>
            <a:fillRect/>
          </a:stretch>
        </p:blipFill>
        <p:spPr>
          <a:xfrm>
            <a:off x="6176328" y="3718701"/>
            <a:ext cx="2562665" cy="1586141"/>
          </a:xfrm>
          <a:prstGeom prst="rect">
            <a:avLst/>
          </a:prstGeom>
        </p:spPr>
      </p:pic>
      <p:sp>
        <p:nvSpPr>
          <p:cNvPr id="19" name="标题 1">
            <a:extLst>
              <a:ext uri="{FF2B5EF4-FFF2-40B4-BE49-F238E27FC236}">
                <a16:creationId xmlns:a16="http://schemas.microsoft.com/office/drawing/2014/main" id="{B48282C6-8113-8839-8243-D1260A8E6E64}"/>
              </a:ext>
            </a:extLst>
          </p:cNvPr>
          <p:cNvSpPr txBox="1">
            <a:spLocks/>
          </p:cNvSpPr>
          <p:nvPr/>
        </p:nvSpPr>
        <p:spPr>
          <a:xfrm>
            <a:off x="836359" y="160611"/>
            <a:ext cx="10519281" cy="6405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桶部</a:t>
            </a:r>
            <a:r>
              <a:rPr lang="en-US" altLang="zh-CN" sz="3200" dirty="0">
                <a:solidFill>
                  <a:srgbClr val="0634FF"/>
                </a:solidFill>
                <a:latin typeface="Calibri" panose="020F0502020204030204" pitchFamily="34" charset="0"/>
                <a:ea typeface="楷体" panose="02010609060101010101" pitchFamily="49" charset="-122"/>
                <a:cs typeface="Calibri" panose="020F0502020204030204" pitchFamily="34" charset="0"/>
              </a:rPr>
              <a:t>PID</a:t>
            </a:r>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探测器</a:t>
            </a:r>
          </a:p>
        </p:txBody>
      </p:sp>
      <p:sp>
        <p:nvSpPr>
          <p:cNvPr id="2" name="灯片编号占位符 5">
            <a:extLst>
              <a:ext uri="{FF2B5EF4-FFF2-40B4-BE49-F238E27FC236}">
                <a16:creationId xmlns:a16="http://schemas.microsoft.com/office/drawing/2014/main" id="{C651182B-A0B1-622B-DF1F-41B4B0A56E76}"/>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69</a:t>
            </a:fld>
            <a:endParaRPr lang="zh-CN" altLang="en-US"/>
          </a:p>
        </p:txBody>
      </p:sp>
      <p:sp>
        <p:nvSpPr>
          <p:cNvPr id="4" name="文本框 3">
            <a:extLst>
              <a:ext uri="{FF2B5EF4-FFF2-40B4-BE49-F238E27FC236}">
                <a16:creationId xmlns:a16="http://schemas.microsoft.com/office/drawing/2014/main" id="{24972B1C-51D5-B71E-CFCD-BF93FBC98DC3}"/>
              </a:ext>
            </a:extLst>
          </p:cNvPr>
          <p:cNvSpPr txBox="1"/>
          <p:nvPr/>
        </p:nvSpPr>
        <p:spPr>
          <a:xfrm>
            <a:off x="9421007" y="192784"/>
            <a:ext cx="2339789"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3316775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A249D4-A664-41F8-BC06-F817A9B9AE3A}"/>
              </a:ext>
            </a:extLst>
          </p:cNvPr>
          <p:cNvSpPr>
            <a:spLocks noGrp="1"/>
          </p:cNvSpPr>
          <p:nvPr>
            <p:ph type="title"/>
          </p:nvPr>
        </p:nvSpPr>
        <p:spPr>
          <a:xfrm>
            <a:off x="747631" y="328966"/>
            <a:ext cx="10058400" cy="1397290"/>
          </a:xfrm>
        </p:spPr>
        <p:txBody>
          <a:bodyPr/>
          <a:lstStyle/>
          <a:p>
            <a:r>
              <a:rPr lang="en-US" altLang="zh-CN" b="1" dirty="0" err="1"/>
              <a:t>EicC</a:t>
            </a:r>
            <a:r>
              <a:rPr lang="en-US" altLang="zh-CN" b="1" dirty="0"/>
              <a:t> parameters</a:t>
            </a:r>
            <a:endParaRPr lang="zh-CN" altLang="en-US" b="1" dirty="0"/>
          </a:p>
        </p:txBody>
      </p:sp>
      <p:sp>
        <p:nvSpPr>
          <p:cNvPr id="4" name="灯片编号占位符 3">
            <a:extLst>
              <a:ext uri="{FF2B5EF4-FFF2-40B4-BE49-F238E27FC236}">
                <a16:creationId xmlns:a16="http://schemas.microsoft.com/office/drawing/2014/main" id="{AB357CA6-2E27-4D33-99E7-25DF1AE091E9}"/>
              </a:ext>
            </a:extLst>
          </p:cNvPr>
          <p:cNvSpPr>
            <a:spLocks noGrp="1"/>
          </p:cNvSpPr>
          <p:nvPr>
            <p:ph type="sldNum" sz="quarter" idx="12"/>
          </p:nvPr>
        </p:nvSpPr>
        <p:spPr/>
        <p:txBody>
          <a:bodyPr/>
          <a:lstStyle/>
          <a:p>
            <a:fld id="{6B6F415A-146C-4031-B7DF-DA5827ED46CC}" type="slidenum">
              <a:rPr lang="en-US" smtClean="0"/>
              <a:t>7</a:t>
            </a:fld>
            <a:endParaRPr lang="en-US"/>
          </a:p>
        </p:txBody>
      </p:sp>
      <p:pic>
        <p:nvPicPr>
          <p:cNvPr id="5" name="图片 4">
            <a:extLst>
              <a:ext uri="{FF2B5EF4-FFF2-40B4-BE49-F238E27FC236}">
                <a16:creationId xmlns:a16="http://schemas.microsoft.com/office/drawing/2014/main" id="{0EA7E9B7-18A6-4F8B-B076-A69B46BFB248}"/>
              </a:ext>
            </a:extLst>
          </p:cNvPr>
          <p:cNvPicPr>
            <a:picLocks noChangeAspect="1"/>
          </p:cNvPicPr>
          <p:nvPr/>
        </p:nvPicPr>
        <p:blipFill>
          <a:blip r:embed="rId2"/>
          <a:stretch>
            <a:fillRect/>
          </a:stretch>
        </p:blipFill>
        <p:spPr>
          <a:xfrm>
            <a:off x="159804" y="1510936"/>
            <a:ext cx="5544482" cy="3836127"/>
          </a:xfrm>
          <a:prstGeom prst="rect">
            <a:avLst/>
          </a:prstGeom>
        </p:spPr>
      </p:pic>
      <p:pic>
        <p:nvPicPr>
          <p:cNvPr id="6" name="图片 5">
            <a:extLst>
              <a:ext uri="{FF2B5EF4-FFF2-40B4-BE49-F238E27FC236}">
                <a16:creationId xmlns:a16="http://schemas.microsoft.com/office/drawing/2014/main" id="{8291EA31-3DB4-45F5-BA72-D76E3EC83D88}"/>
              </a:ext>
            </a:extLst>
          </p:cNvPr>
          <p:cNvPicPr>
            <a:picLocks noChangeAspect="1"/>
          </p:cNvPicPr>
          <p:nvPr/>
        </p:nvPicPr>
        <p:blipFill>
          <a:blip r:embed="rId3"/>
          <a:stretch>
            <a:fillRect/>
          </a:stretch>
        </p:blipFill>
        <p:spPr>
          <a:xfrm>
            <a:off x="6536654" y="1510936"/>
            <a:ext cx="5094514" cy="3799917"/>
          </a:xfrm>
          <a:prstGeom prst="rect">
            <a:avLst/>
          </a:prstGeom>
        </p:spPr>
      </p:pic>
      <p:sp>
        <p:nvSpPr>
          <p:cNvPr id="7" name="文本框 6">
            <a:extLst>
              <a:ext uri="{FF2B5EF4-FFF2-40B4-BE49-F238E27FC236}">
                <a16:creationId xmlns:a16="http://schemas.microsoft.com/office/drawing/2014/main" id="{D5A5C706-5038-486E-BAEB-57C0ED336331}"/>
              </a:ext>
            </a:extLst>
          </p:cNvPr>
          <p:cNvSpPr txBox="1"/>
          <p:nvPr/>
        </p:nvSpPr>
        <p:spPr>
          <a:xfrm>
            <a:off x="668788" y="5495108"/>
            <a:ext cx="9751387" cy="1200329"/>
          </a:xfrm>
          <a:prstGeom prst="rect">
            <a:avLst/>
          </a:prstGeom>
          <a:noFill/>
        </p:spPr>
        <p:txBody>
          <a:bodyPr wrap="none" rtlCol="0">
            <a:spAutoFit/>
          </a:bodyPr>
          <a:lstStyle/>
          <a:p>
            <a:pPr marL="285750" indent="-285750">
              <a:buFont typeface="Arial" panose="020B0604020202020204" pitchFamily="34" charset="0"/>
              <a:buChar char="•"/>
            </a:pPr>
            <a:r>
              <a:rPr lang="en-US" altLang="zh-CN" sz="2400" dirty="0" err="1">
                <a:latin typeface="Adobe Devanagari" panose="02040503050201020203" pitchFamily="18" charset="0"/>
                <a:cs typeface="Adobe Devanagari" panose="02040503050201020203" pitchFamily="18" charset="0"/>
              </a:rPr>
              <a:t>EicC</a:t>
            </a:r>
            <a:r>
              <a:rPr lang="en-US" altLang="zh-CN" sz="2400" dirty="0">
                <a:latin typeface="Adobe Devanagari" panose="02040503050201020203" pitchFamily="18" charset="0"/>
                <a:cs typeface="Adobe Devanagari" panose="02040503050201020203" pitchFamily="18" charset="0"/>
              </a:rPr>
              <a:t> covers the kinematic region between </a:t>
            </a:r>
            <a:r>
              <a:rPr lang="en-US" altLang="zh-CN" sz="2400" dirty="0" err="1">
                <a:latin typeface="Adobe Devanagari" panose="02040503050201020203" pitchFamily="18" charset="0"/>
                <a:cs typeface="Adobe Devanagari" panose="02040503050201020203" pitchFamily="18" charset="0"/>
              </a:rPr>
              <a:t>JLab</a:t>
            </a:r>
            <a:r>
              <a:rPr lang="en-US" altLang="zh-CN" sz="2400" dirty="0">
                <a:latin typeface="Adobe Devanagari" panose="02040503050201020203" pitchFamily="18" charset="0"/>
                <a:cs typeface="Adobe Devanagari" panose="02040503050201020203" pitchFamily="18" charset="0"/>
              </a:rPr>
              <a:t> experiments and EIC@BNL</a:t>
            </a:r>
          </a:p>
          <a:p>
            <a:pPr marL="285750" indent="-285750">
              <a:buFont typeface="Arial" panose="020B0604020202020204" pitchFamily="34" charset="0"/>
              <a:buChar char="•"/>
            </a:pPr>
            <a:r>
              <a:rPr lang="en-US" altLang="zh-CN" sz="2400" dirty="0" err="1">
                <a:latin typeface="Adobe Devanagari" panose="02040503050201020203" pitchFamily="18" charset="0"/>
                <a:cs typeface="Adobe Devanagari" panose="02040503050201020203" pitchFamily="18" charset="0"/>
              </a:rPr>
              <a:t>EicC</a:t>
            </a:r>
            <a:r>
              <a:rPr lang="en-US" altLang="zh-CN" sz="2400" dirty="0">
                <a:latin typeface="Adobe Devanagari" panose="02040503050201020203" pitchFamily="18" charset="0"/>
                <a:cs typeface="Adobe Devanagari" panose="02040503050201020203" pitchFamily="18" charset="0"/>
              </a:rPr>
              <a:t> complements the ongoing scientific programs at </a:t>
            </a:r>
            <a:r>
              <a:rPr lang="en-US" altLang="zh-CN" sz="2400" dirty="0" err="1">
                <a:latin typeface="Adobe Devanagari" panose="02040503050201020203" pitchFamily="18" charset="0"/>
                <a:cs typeface="Adobe Devanagari" panose="02040503050201020203" pitchFamily="18" charset="0"/>
              </a:rPr>
              <a:t>JLab</a:t>
            </a:r>
            <a:r>
              <a:rPr lang="en-US" altLang="zh-CN" sz="2400" dirty="0">
                <a:latin typeface="Adobe Devanagari" panose="02040503050201020203" pitchFamily="18" charset="0"/>
                <a:cs typeface="Adobe Devanagari" panose="02040503050201020203" pitchFamily="18" charset="0"/>
              </a:rPr>
              <a:t> and future EIC project</a:t>
            </a:r>
          </a:p>
          <a:p>
            <a:pPr marL="285750" indent="-285750">
              <a:buFont typeface="Arial" panose="020B0604020202020204" pitchFamily="34" charset="0"/>
              <a:buChar char="•"/>
            </a:pPr>
            <a:r>
              <a:rPr lang="en-US" altLang="zh-CN" sz="2400" dirty="0" err="1">
                <a:latin typeface="Adobe Devanagari" panose="02040503050201020203" pitchFamily="18" charset="0"/>
                <a:cs typeface="Adobe Devanagari" panose="02040503050201020203" pitchFamily="18" charset="0"/>
              </a:rPr>
              <a:t>EicC</a:t>
            </a:r>
            <a:r>
              <a:rPr lang="en-US" altLang="zh-CN" sz="2400" dirty="0">
                <a:latin typeface="Adobe Devanagari" panose="02040503050201020203" pitchFamily="18" charset="0"/>
                <a:cs typeface="Adobe Devanagari" panose="02040503050201020203" pitchFamily="18" charset="0"/>
              </a:rPr>
              <a:t> focuses on moderate x and sea-quark region</a:t>
            </a:r>
          </a:p>
        </p:txBody>
      </p:sp>
      <p:sp>
        <p:nvSpPr>
          <p:cNvPr id="8" name="矩形: 圆角 7">
            <a:extLst>
              <a:ext uri="{FF2B5EF4-FFF2-40B4-BE49-F238E27FC236}">
                <a16:creationId xmlns:a16="http://schemas.microsoft.com/office/drawing/2014/main" id="{5B1A60A4-97F9-4F83-8707-F7BC21CE7AAD}"/>
              </a:ext>
            </a:extLst>
          </p:cNvPr>
          <p:cNvSpPr/>
          <p:nvPr/>
        </p:nvSpPr>
        <p:spPr>
          <a:xfrm>
            <a:off x="7424057" y="2207624"/>
            <a:ext cx="2037806" cy="409303"/>
          </a:xfrm>
          <a:prstGeom prst="roundRect">
            <a:avLst/>
          </a:prstGeom>
          <a:noFill/>
          <a:ln w="603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a:extLst>
              <a:ext uri="{FF2B5EF4-FFF2-40B4-BE49-F238E27FC236}">
                <a16:creationId xmlns:a16="http://schemas.microsoft.com/office/drawing/2014/main" id="{97ACE43E-7FC3-4710-BA92-11641E58F115}"/>
              </a:ext>
            </a:extLst>
          </p:cNvPr>
          <p:cNvCxnSpPr/>
          <p:nvPr/>
        </p:nvCxnSpPr>
        <p:spPr>
          <a:xfrm flipV="1">
            <a:off x="2486299" y="2386149"/>
            <a:ext cx="4868091" cy="339635"/>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695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E71207-E71D-6E13-53DF-5C6CB54E6A7E}"/>
              </a:ext>
            </a:extLst>
          </p:cNvPr>
          <p:cNvSpPr>
            <a:spLocks noGrp="1"/>
          </p:cNvSpPr>
          <p:nvPr>
            <p:ph type="title"/>
          </p:nvPr>
        </p:nvSpPr>
        <p:spPr>
          <a:xfrm>
            <a:off x="1117331" y="142514"/>
            <a:ext cx="10515600" cy="470822"/>
          </a:xfrm>
        </p:spPr>
        <p:txBody>
          <a:bodyPr>
            <a:noAutofit/>
          </a:bodyPr>
          <a:lstStyle/>
          <a:p>
            <a:pPr algn="ctr"/>
            <a:r>
              <a:rPr lang="zh-CN" altLang="en-US" sz="3200" b="1" dirty="0">
                <a:solidFill>
                  <a:srgbClr val="0634FF"/>
                </a:solidFill>
                <a:latin typeface="+mn-lt"/>
                <a:ea typeface="楷体" panose="02010609060101010101" pitchFamily="49" charset="-122"/>
              </a:rPr>
              <a:t>桶部</a:t>
            </a:r>
            <a:r>
              <a:rPr lang="en-US" altLang="zh-CN" sz="3200" b="1" dirty="0">
                <a:solidFill>
                  <a:srgbClr val="0634FF"/>
                </a:solidFill>
                <a:latin typeface="+mn-lt"/>
                <a:ea typeface="楷体" panose="02010609060101010101" pitchFamily="49" charset="-122"/>
              </a:rPr>
              <a:t>DIRC</a:t>
            </a:r>
            <a:r>
              <a:rPr lang="zh-CN" altLang="en-US" sz="3200" b="1" dirty="0">
                <a:solidFill>
                  <a:srgbClr val="0634FF"/>
                </a:solidFill>
                <a:latin typeface="+mn-lt"/>
                <a:ea typeface="楷体" panose="02010609060101010101" pitchFamily="49" charset="-122"/>
              </a:rPr>
              <a:t>方案</a:t>
            </a:r>
          </a:p>
        </p:txBody>
      </p:sp>
      <p:sp>
        <p:nvSpPr>
          <p:cNvPr id="4" name="日期占位符 3">
            <a:extLst>
              <a:ext uri="{FF2B5EF4-FFF2-40B4-BE49-F238E27FC236}">
                <a16:creationId xmlns:a16="http://schemas.microsoft.com/office/drawing/2014/main" id="{490D27F2-C5C3-F0D4-B6F5-5EC1C3A8C6B5}"/>
              </a:ext>
            </a:extLst>
          </p:cNvPr>
          <p:cNvSpPr>
            <a:spLocks noGrp="1"/>
          </p:cNvSpPr>
          <p:nvPr>
            <p:ph type="dt" sz="half" idx="10"/>
          </p:nvPr>
        </p:nvSpPr>
        <p:spPr/>
        <p:txBody>
          <a:bodyPr/>
          <a:lstStyle/>
          <a:p>
            <a:fld id="{12252F98-A56E-4C1C-A3DF-9E7964D83539}" type="datetime1">
              <a:rPr lang="zh-CN" altLang="en-US" smtClean="0"/>
              <a:t>2024/9/24</a:t>
            </a:fld>
            <a:endParaRPr lang="zh-CN" altLang="en-US"/>
          </a:p>
        </p:txBody>
      </p:sp>
      <p:sp>
        <p:nvSpPr>
          <p:cNvPr id="6" name="灯片编号占位符 5">
            <a:extLst>
              <a:ext uri="{FF2B5EF4-FFF2-40B4-BE49-F238E27FC236}">
                <a16:creationId xmlns:a16="http://schemas.microsoft.com/office/drawing/2014/main" id="{C6D06C48-952A-CF40-1938-C254118183B9}"/>
              </a:ext>
            </a:extLst>
          </p:cNvPr>
          <p:cNvSpPr>
            <a:spLocks noGrp="1"/>
          </p:cNvSpPr>
          <p:nvPr>
            <p:ph type="sldNum" sz="quarter" idx="12"/>
          </p:nvPr>
        </p:nvSpPr>
        <p:spPr/>
        <p:txBody>
          <a:bodyPr/>
          <a:lstStyle/>
          <a:p>
            <a:fld id="{47898659-025D-44B0-BF30-15FB7151BCEB}" type="slidenum">
              <a:rPr lang="zh-CN" altLang="en-US" smtClean="0"/>
              <a:t>70</a:t>
            </a:fld>
            <a:endParaRPr lang="zh-CN" altLang="en-US"/>
          </a:p>
        </p:txBody>
      </p:sp>
      <p:grpSp>
        <p:nvGrpSpPr>
          <p:cNvPr id="131" name="组合 130">
            <a:extLst>
              <a:ext uri="{FF2B5EF4-FFF2-40B4-BE49-F238E27FC236}">
                <a16:creationId xmlns:a16="http://schemas.microsoft.com/office/drawing/2014/main" id="{1FFE507C-F697-610A-F0D7-3A632F26842D}"/>
              </a:ext>
            </a:extLst>
          </p:cNvPr>
          <p:cNvGrpSpPr/>
          <p:nvPr/>
        </p:nvGrpSpPr>
        <p:grpSpPr>
          <a:xfrm>
            <a:off x="1297648" y="1737673"/>
            <a:ext cx="6702864" cy="2630028"/>
            <a:chOff x="658801" y="1945993"/>
            <a:chExt cx="6702864" cy="2630028"/>
          </a:xfrm>
        </p:grpSpPr>
        <p:sp>
          <p:nvSpPr>
            <p:cNvPr id="105" name="文本框 104">
              <a:extLst>
                <a:ext uri="{FF2B5EF4-FFF2-40B4-BE49-F238E27FC236}">
                  <a16:creationId xmlns:a16="http://schemas.microsoft.com/office/drawing/2014/main" id="{68BD7597-A489-0CD0-8CD1-E0DAD6D7F54E}"/>
                </a:ext>
              </a:extLst>
            </p:cNvPr>
            <p:cNvSpPr txBox="1"/>
            <p:nvPr/>
          </p:nvSpPr>
          <p:spPr>
            <a:xfrm>
              <a:off x="658801" y="2770843"/>
              <a:ext cx="1309181" cy="461665"/>
            </a:xfrm>
            <a:prstGeom prst="rect">
              <a:avLst/>
            </a:prstGeom>
            <a:noFill/>
          </p:spPr>
          <p:txBody>
            <a:bodyPr wrap="square" rtlCol="0">
              <a:spAutoFit/>
            </a:bodyPr>
            <a:lstStyle/>
            <a:p>
              <a:pPr algn="ctr"/>
              <a:r>
                <a:rPr lang="en-US" altLang="zh-CN" sz="1200" dirty="0"/>
                <a:t>ESR reflection film</a:t>
              </a:r>
              <a:endParaRPr lang="zh-CN" altLang="en-US" sz="1200" dirty="0"/>
            </a:p>
          </p:txBody>
        </p:sp>
        <p:sp>
          <p:nvSpPr>
            <p:cNvPr id="106" name="椭圆 105">
              <a:extLst>
                <a:ext uri="{FF2B5EF4-FFF2-40B4-BE49-F238E27FC236}">
                  <a16:creationId xmlns:a16="http://schemas.microsoft.com/office/drawing/2014/main" id="{A2ABE89F-FA5F-1E18-242A-466CE8AB006E}"/>
                </a:ext>
              </a:extLst>
            </p:cNvPr>
            <p:cNvSpPr/>
            <p:nvPr/>
          </p:nvSpPr>
          <p:spPr>
            <a:xfrm rot="17790203">
              <a:off x="5296271" y="3278884"/>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6F51FC95-CC38-3406-6254-B28D151B07D7}"/>
                </a:ext>
              </a:extLst>
            </p:cNvPr>
            <p:cNvSpPr/>
            <p:nvPr/>
          </p:nvSpPr>
          <p:spPr>
            <a:xfrm rot="17790203">
              <a:off x="5215305" y="3402706"/>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051467CB-A610-2161-0791-3D0DCE189CCA}"/>
                </a:ext>
              </a:extLst>
            </p:cNvPr>
            <p:cNvSpPr/>
            <p:nvPr/>
          </p:nvSpPr>
          <p:spPr>
            <a:xfrm rot="17790203">
              <a:off x="5134343" y="3507492"/>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E3BEDBA4-E869-84F7-24E3-218675C5B576}"/>
                </a:ext>
              </a:extLst>
            </p:cNvPr>
            <p:cNvSpPr/>
            <p:nvPr/>
          </p:nvSpPr>
          <p:spPr>
            <a:xfrm rot="17790203">
              <a:off x="5053377" y="3626551"/>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FC42F145-300C-C86C-CE70-D458A7281DEE}"/>
                </a:ext>
              </a:extLst>
            </p:cNvPr>
            <p:cNvSpPr/>
            <p:nvPr/>
          </p:nvSpPr>
          <p:spPr>
            <a:xfrm rot="17790203">
              <a:off x="4967652" y="3736085"/>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D4E2EF7E-1AAE-75D4-1D62-2737D65DA600}"/>
                </a:ext>
              </a:extLst>
            </p:cNvPr>
            <p:cNvSpPr/>
            <p:nvPr/>
          </p:nvSpPr>
          <p:spPr>
            <a:xfrm rot="17790203">
              <a:off x="4886686" y="3855144"/>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a:extLst>
                <a:ext uri="{FF2B5EF4-FFF2-40B4-BE49-F238E27FC236}">
                  <a16:creationId xmlns:a16="http://schemas.microsoft.com/office/drawing/2014/main" id="{00D0CED4-E053-2B95-1954-8C8ABA964F20}"/>
                </a:ext>
              </a:extLst>
            </p:cNvPr>
            <p:cNvSpPr/>
            <p:nvPr/>
          </p:nvSpPr>
          <p:spPr>
            <a:xfrm rot="17790203">
              <a:off x="4805724" y="3959930"/>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a:extLst>
                <a:ext uri="{FF2B5EF4-FFF2-40B4-BE49-F238E27FC236}">
                  <a16:creationId xmlns:a16="http://schemas.microsoft.com/office/drawing/2014/main" id="{B49C08D2-2814-5FA1-9DD1-6415311EC7A6}"/>
                </a:ext>
              </a:extLst>
            </p:cNvPr>
            <p:cNvSpPr/>
            <p:nvPr/>
          </p:nvSpPr>
          <p:spPr>
            <a:xfrm rot="17790203">
              <a:off x="4719995" y="4083752"/>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a:extLst>
                <a:ext uri="{FF2B5EF4-FFF2-40B4-BE49-F238E27FC236}">
                  <a16:creationId xmlns:a16="http://schemas.microsoft.com/office/drawing/2014/main" id="{7836114B-C043-0C35-9EE7-914B4437EBDB}"/>
                </a:ext>
              </a:extLst>
            </p:cNvPr>
            <p:cNvGrpSpPr/>
            <p:nvPr/>
          </p:nvGrpSpPr>
          <p:grpSpPr>
            <a:xfrm rot="201607">
              <a:off x="1266396" y="1945993"/>
              <a:ext cx="5222731" cy="1999650"/>
              <a:chOff x="1462323" y="2685243"/>
              <a:chExt cx="5222731" cy="1999650"/>
            </a:xfrm>
          </p:grpSpPr>
          <p:grpSp>
            <p:nvGrpSpPr>
              <p:cNvPr id="28" name="组合 27">
                <a:extLst>
                  <a:ext uri="{FF2B5EF4-FFF2-40B4-BE49-F238E27FC236}">
                    <a16:creationId xmlns:a16="http://schemas.microsoft.com/office/drawing/2014/main" id="{FB7C96D0-C8E3-DA4E-185D-A4DA2B2F76A2}"/>
                  </a:ext>
                </a:extLst>
              </p:cNvPr>
              <p:cNvGrpSpPr/>
              <p:nvPr/>
            </p:nvGrpSpPr>
            <p:grpSpPr>
              <a:xfrm rot="367158">
                <a:off x="1462323" y="3639639"/>
                <a:ext cx="4321946" cy="1045254"/>
                <a:chOff x="2141520" y="2804646"/>
                <a:chExt cx="2993030" cy="1420920"/>
              </a:xfrm>
              <a:solidFill>
                <a:srgbClr val="0070C0"/>
              </a:solidFill>
            </p:grpSpPr>
            <p:sp>
              <p:nvSpPr>
                <p:cNvPr id="18" name="矩形 17">
                  <a:extLst>
                    <a:ext uri="{FF2B5EF4-FFF2-40B4-BE49-F238E27FC236}">
                      <a16:creationId xmlns:a16="http://schemas.microsoft.com/office/drawing/2014/main" id="{E6509BF9-B7ED-BDFB-007B-0E6FDFB9331F}"/>
                    </a:ext>
                  </a:extLst>
                </p:cNvPr>
                <p:cNvSpPr/>
                <p:nvPr/>
              </p:nvSpPr>
              <p:spPr>
                <a:xfrm>
                  <a:off x="2445581" y="2804646"/>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19" name="矩形 18">
                  <a:extLst>
                    <a:ext uri="{FF2B5EF4-FFF2-40B4-BE49-F238E27FC236}">
                      <a16:creationId xmlns:a16="http://schemas.microsoft.com/office/drawing/2014/main" id="{1075C93C-C1BD-8FB3-B367-285A65699128}"/>
                    </a:ext>
                  </a:extLst>
                </p:cNvPr>
                <p:cNvSpPr/>
                <p:nvPr/>
              </p:nvSpPr>
              <p:spPr>
                <a:xfrm>
                  <a:off x="2400755" y="2981891"/>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sp>
              <p:nvSpPr>
                <p:cNvPr id="20" name="矩形 19">
                  <a:extLst>
                    <a:ext uri="{FF2B5EF4-FFF2-40B4-BE49-F238E27FC236}">
                      <a16:creationId xmlns:a16="http://schemas.microsoft.com/office/drawing/2014/main" id="{FB3C34DF-1668-5C62-EB7E-E5F6FDFBA7E3}"/>
                    </a:ext>
                  </a:extLst>
                </p:cNvPr>
                <p:cNvSpPr/>
                <p:nvPr/>
              </p:nvSpPr>
              <p:spPr>
                <a:xfrm>
                  <a:off x="2355723" y="3158327"/>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sp>
              <p:nvSpPr>
                <p:cNvPr id="21" name="矩形 20">
                  <a:extLst>
                    <a:ext uri="{FF2B5EF4-FFF2-40B4-BE49-F238E27FC236}">
                      <a16:creationId xmlns:a16="http://schemas.microsoft.com/office/drawing/2014/main" id="{B3D264ED-BA1B-B313-8D3A-7B737973F62D}"/>
                    </a:ext>
                  </a:extLst>
                </p:cNvPr>
                <p:cNvSpPr/>
                <p:nvPr/>
              </p:nvSpPr>
              <p:spPr>
                <a:xfrm>
                  <a:off x="2314169" y="3328541"/>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22" name="矩形 21">
                  <a:extLst>
                    <a:ext uri="{FF2B5EF4-FFF2-40B4-BE49-F238E27FC236}">
                      <a16:creationId xmlns:a16="http://schemas.microsoft.com/office/drawing/2014/main" id="{7D9AE301-EA3F-7C56-6150-A7D28E032BB9}"/>
                    </a:ext>
                  </a:extLst>
                </p:cNvPr>
                <p:cNvSpPr/>
                <p:nvPr/>
              </p:nvSpPr>
              <p:spPr>
                <a:xfrm>
                  <a:off x="2272614" y="3495569"/>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sp>
              <p:nvSpPr>
                <p:cNvPr id="23" name="矩形 22">
                  <a:extLst>
                    <a:ext uri="{FF2B5EF4-FFF2-40B4-BE49-F238E27FC236}">
                      <a16:creationId xmlns:a16="http://schemas.microsoft.com/office/drawing/2014/main" id="{9695D2CD-CCDB-F88F-0CEF-BFBFED9CC98A}"/>
                    </a:ext>
                  </a:extLst>
                </p:cNvPr>
                <p:cNvSpPr/>
                <p:nvPr/>
              </p:nvSpPr>
              <p:spPr>
                <a:xfrm>
                  <a:off x="2228430" y="3671542"/>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24" name="矩形 23">
                  <a:extLst>
                    <a:ext uri="{FF2B5EF4-FFF2-40B4-BE49-F238E27FC236}">
                      <a16:creationId xmlns:a16="http://schemas.microsoft.com/office/drawing/2014/main" id="{3C3526FE-9F33-ED5C-F5E8-518FAD7E3F53}"/>
                    </a:ext>
                  </a:extLst>
                </p:cNvPr>
                <p:cNvSpPr/>
                <p:nvPr/>
              </p:nvSpPr>
              <p:spPr>
                <a:xfrm>
                  <a:off x="2183459" y="3835743"/>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25" name="矩形 24">
                  <a:extLst>
                    <a:ext uri="{FF2B5EF4-FFF2-40B4-BE49-F238E27FC236}">
                      <a16:creationId xmlns:a16="http://schemas.microsoft.com/office/drawing/2014/main" id="{46DBA0DA-B822-BB34-62A1-31FB9CE3E3EE}"/>
                    </a:ext>
                  </a:extLst>
                </p:cNvPr>
                <p:cNvSpPr/>
                <p:nvPr/>
              </p:nvSpPr>
              <p:spPr>
                <a:xfrm>
                  <a:off x="2141520" y="4002861"/>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grpSp>
          <p:sp>
            <p:nvSpPr>
              <p:cNvPr id="38" name="任意多边形: 形状 37">
                <a:extLst>
                  <a:ext uri="{FF2B5EF4-FFF2-40B4-BE49-F238E27FC236}">
                    <a16:creationId xmlns:a16="http://schemas.microsoft.com/office/drawing/2014/main" id="{3E4700C2-0BBB-CB48-902B-9C71DDB98E5F}"/>
                  </a:ext>
                </a:extLst>
              </p:cNvPr>
              <p:cNvSpPr/>
              <p:nvPr/>
            </p:nvSpPr>
            <p:spPr>
              <a:xfrm rot="5733217">
                <a:off x="5405627" y="2607354"/>
                <a:ext cx="949125" cy="1609728"/>
              </a:xfrm>
              <a:custGeom>
                <a:avLst/>
                <a:gdLst>
                  <a:gd name="connsiteX0" fmla="*/ 0 w 928687"/>
                  <a:gd name="connsiteY0" fmla="*/ 1176338 h 1385888"/>
                  <a:gd name="connsiteX1" fmla="*/ 0 w 928687"/>
                  <a:gd name="connsiteY1" fmla="*/ 1385888 h 1385888"/>
                  <a:gd name="connsiteX2" fmla="*/ 923925 w 928687"/>
                  <a:gd name="connsiteY2" fmla="*/ 1381125 h 1385888"/>
                  <a:gd name="connsiteX3" fmla="*/ 928687 w 928687"/>
                  <a:gd name="connsiteY3" fmla="*/ 0 h 1385888"/>
                  <a:gd name="connsiteX4" fmla="*/ 847725 w 928687"/>
                  <a:gd name="connsiteY4" fmla="*/ 0 h 1385888"/>
                  <a:gd name="connsiteX5" fmla="*/ 0 w 928687"/>
                  <a:gd name="connsiteY5" fmla="*/ 1176338 h 138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87" h="1385888">
                    <a:moveTo>
                      <a:pt x="0" y="1176338"/>
                    </a:moveTo>
                    <a:lnTo>
                      <a:pt x="0" y="1385888"/>
                    </a:lnTo>
                    <a:lnTo>
                      <a:pt x="923925" y="1381125"/>
                    </a:lnTo>
                    <a:cubicBezTo>
                      <a:pt x="925512" y="920750"/>
                      <a:pt x="927100" y="460375"/>
                      <a:pt x="928687" y="0"/>
                    </a:cubicBezTo>
                    <a:lnTo>
                      <a:pt x="847725" y="0"/>
                    </a:lnTo>
                    <a:lnTo>
                      <a:pt x="0" y="1176338"/>
                    </a:lnTo>
                    <a:close/>
                  </a:path>
                </a:pathLst>
              </a:custGeom>
              <a:solidFill>
                <a:srgbClr val="0070C0"/>
              </a:solidFill>
              <a:scene3d>
                <a:camera prst="orthographicFront">
                  <a:rot lat="19218129" lon="19137016" rev="7014672"/>
                </a:camera>
                <a:lightRig rig="threePt" dir="t"/>
              </a:scene3d>
              <a:sp3d extrusionH="1524000" contourW="19050" prstMaterial="legacyWireframe">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B5FDCEF1-CCFB-291C-9B77-E76B9A03A216}"/>
                  </a:ext>
                </a:extLst>
              </p:cNvPr>
              <p:cNvSpPr/>
              <p:nvPr/>
            </p:nvSpPr>
            <p:spPr>
              <a:xfrm rot="353154">
                <a:off x="5732905" y="2685243"/>
                <a:ext cx="67132" cy="1507288"/>
              </a:xfrm>
              <a:prstGeom prst="rect">
                <a:avLst/>
              </a:prstGeom>
              <a:solidFill>
                <a:srgbClr val="00B050">
                  <a:alpha val="62000"/>
                </a:srgbClr>
              </a:solidFill>
              <a:ln>
                <a:noFill/>
              </a:ln>
              <a:scene3d>
                <a:camera prst="orthographicFront">
                  <a:rot lat="19334321" lon="2353897" rev="20006085"/>
                </a:camera>
                <a:lightRig rig="threePt" dir="t">
                  <a:rot lat="0" lon="0" rev="6000000"/>
                </a:lightRig>
              </a:scene3d>
              <a:sp3d extrusionH="1524000" contourW="12700" prstMaterial="flat">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grpSp>
        <p:sp>
          <p:nvSpPr>
            <p:cNvPr id="123" name="文本框 122">
              <a:extLst>
                <a:ext uri="{FF2B5EF4-FFF2-40B4-BE49-F238E27FC236}">
                  <a16:creationId xmlns:a16="http://schemas.microsoft.com/office/drawing/2014/main" id="{50D408E0-E880-1185-6758-92D6FC543545}"/>
                </a:ext>
              </a:extLst>
            </p:cNvPr>
            <p:cNvSpPr txBox="1"/>
            <p:nvPr/>
          </p:nvSpPr>
          <p:spPr>
            <a:xfrm>
              <a:off x="6091812" y="2381437"/>
              <a:ext cx="1269853" cy="461665"/>
            </a:xfrm>
            <a:prstGeom prst="rect">
              <a:avLst/>
            </a:prstGeom>
            <a:noFill/>
          </p:spPr>
          <p:txBody>
            <a:bodyPr wrap="square" rtlCol="0">
              <a:spAutoFit/>
            </a:bodyPr>
            <a:lstStyle/>
            <a:p>
              <a:pPr algn="ctr"/>
              <a:r>
                <a:rPr lang="en-US" altLang="zh-CN" sz="1200" dirty="0">
                  <a:solidFill>
                    <a:schemeClr val="accent6">
                      <a:lumMod val="50000"/>
                    </a:schemeClr>
                  </a:solidFill>
                </a:rPr>
                <a:t>MCP-PMT array</a:t>
              </a:r>
            </a:p>
            <a:p>
              <a:pPr algn="ctr"/>
              <a:r>
                <a:rPr lang="en-US" altLang="zh-CN" sz="1200" dirty="0">
                  <a:solidFill>
                    <a:schemeClr val="accent6">
                      <a:lumMod val="50000"/>
                    </a:schemeClr>
                  </a:solidFill>
                </a:rPr>
                <a:t>R10754/H13700</a:t>
              </a:r>
              <a:endParaRPr lang="zh-CN" altLang="en-US" sz="1200" dirty="0">
                <a:solidFill>
                  <a:schemeClr val="accent6">
                    <a:lumMod val="50000"/>
                  </a:schemeClr>
                </a:solidFill>
              </a:endParaRPr>
            </a:p>
          </p:txBody>
        </p:sp>
        <p:sp>
          <p:nvSpPr>
            <p:cNvPr id="124" name="文本框 123">
              <a:extLst>
                <a:ext uri="{FF2B5EF4-FFF2-40B4-BE49-F238E27FC236}">
                  <a16:creationId xmlns:a16="http://schemas.microsoft.com/office/drawing/2014/main" id="{511EB552-704D-85BE-FC2B-0D4C39F090B9}"/>
                </a:ext>
              </a:extLst>
            </p:cNvPr>
            <p:cNvSpPr txBox="1"/>
            <p:nvPr/>
          </p:nvSpPr>
          <p:spPr>
            <a:xfrm>
              <a:off x="4016771" y="4299022"/>
              <a:ext cx="1309181" cy="276999"/>
            </a:xfrm>
            <a:prstGeom prst="rect">
              <a:avLst/>
            </a:prstGeom>
            <a:noFill/>
          </p:spPr>
          <p:txBody>
            <a:bodyPr wrap="square" rtlCol="0">
              <a:spAutoFit/>
            </a:bodyPr>
            <a:lstStyle/>
            <a:p>
              <a:pPr algn="ctr"/>
              <a:r>
                <a:rPr lang="en-US" altLang="zh-CN" sz="1200" dirty="0">
                  <a:solidFill>
                    <a:srgbClr val="00B050"/>
                  </a:solidFill>
                </a:rPr>
                <a:t>Focus Lens</a:t>
              </a:r>
              <a:endParaRPr lang="zh-CN" altLang="en-US" sz="1200" dirty="0">
                <a:solidFill>
                  <a:srgbClr val="00B050"/>
                </a:solidFill>
              </a:endParaRPr>
            </a:p>
          </p:txBody>
        </p:sp>
        <p:sp>
          <p:nvSpPr>
            <p:cNvPr id="125" name="文本框 124">
              <a:extLst>
                <a:ext uri="{FF2B5EF4-FFF2-40B4-BE49-F238E27FC236}">
                  <a16:creationId xmlns:a16="http://schemas.microsoft.com/office/drawing/2014/main" id="{B76E18EF-CE0E-92B5-AD1C-80765508E76E}"/>
                </a:ext>
              </a:extLst>
            </p:cNvPr>
            <p:cNvSpPr txBox="1"/>
            <p:nvPr/>
          </p:nvSpPr>
          <p:spPr>
            <a:xfrm>
              <a:off x="2203984" y="4012720"/>
              <a:ext cx="1743809" cy="276999"/>
            </a:xfrm>
            <a:prstGeom prst="rect">
              <a:avLst/>
            </a:prstGeom>
            <a:noFill/>
          </p:spPr>
          <p:txBody>
            <a:bodyPr wrap="square" rtlCol="0">
              <a:spAutoFit/>
            </a:bodyPr>
            <a:lstStyle/>
            <a:p>
              <a:pPr algn="ctr"/>
              <a:r>
                <a:rPr lang="en-US" altLang="zh-CN" sz="1200" dirty="0">
                  <a:solidFill>
                    <a:srgbClr val="0070C0"/>
                  </a:solidFill>
                </a:rPr>
                <a:t>Fused silica radiator</a:t>
              </a:r>
              <a:endParaRPr lang="zh-CN" altLang="en-US" sz="1200" dirty="0">
                <a:solidFill>
                  <a:srgbClr val="0070C0"/>
                </a:solidFill>
              </a:endParaRPr>
            </a:p>
          </p:txBody>
        </p:sp>
        <p:sp>
          <p:nvSpPr>
            <p:cNvPr id="130" name="任意多边形: 形状 129">
              <a:extLst>
                <a:ext uri="{FF2B5EF4-FFF2-40B4-BE49-F238E27FC236}">
                  <a16:creationId xmlns:a16="http://schemas.microsoft.com/office/drawing/2014/main" id="{FA5FC7F2-22AB-FD3A-6BB1-6FBF2E1D7350}"/>
                </a:ext>
              </a:extLst>
            </p:cNvPr>
            <p:cNvSpPr/>
            <p:nvPr/>
          </p:nvSpPr>
          <p:spPr>
            <a:xfrm>
              <a:off x="1404938" y="2662238"/>
              <a:ext cx="679340" cy="1023937"/>
            </a:xfrm>
            <a:custGeom>
              <a:avLst/>
              <a:gdLst>
                <a:gd name="connsiteX0" fmla="*/ 690563 w 690563"/>
                <a:gd name="connsiteY0" fmla="*/ 114300 h 1009650"/>
                <a:gd name="connsiteX1" fmla="*/ 657225 w 690563"/>
                <a:gd name="connsiteY1" fmla="*/ 0 h 1009650"/>
                <a:gd name="connsiteX2" fmla="*/ 0 w 690563"/>
                <a:gd name="connsiteY2" fmla="*/ 914400 h 1009650"/>
                <a:gd name="connsiteX3" fmla="*/ 28575 w 690563"/>
                <a:gd name="connsiteY3" fmla="*/ 1009650 h 1009650"/>
                <a:gd name="connsiteX4" fmla="*/ 690563 w 690563"/>
                <a:gd name="connsiteY4" fmla="*/ 114300 h 100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3" h="1009650">
                  <a:moveTo>
                    <a:pt x="690563" y="114300"/>
                  </a:moveTo>
                  <a:lnTo>
                    <a:pt x="657225" y="0"/>
                  </a:lnTo>
                  <a:lnTo>
                    <a:pt x="0" y="914400"/>
                  </a:lnTo>
                  <a:lnTo>
                    <a:pt x="28575" y="1009650"/>
                  </a:lnTo>
                  <a:lnTo>
                    <a:pt x="690563" y="114300"/>
                  </a:lnTo>
                  <a:close/>
                </a:path>
              </a:pathLst>
            </a:custGeom>
            <a:solidFill>
              <a:schemeClr val="tx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7" name="组合 136">
            <a:extLst>
              <a:ext uri="{FF2B5EF4-FFF2-40B4-BE49-F238E27FC236}">
                <a16:creationId xmlns:a16="http://schemas.microsoft.com/office/drawing/2014/main" id="{231F1944-1828-CF42-49D2-E0E6F41D01AD}"/>
              </a:ext>
            </a:extLst>
          </p:cNvPr>
          <p:cNvGrpSpPr/>
          <p:nvPr/>
        </p:nvGrpSpPr>
        <p:grpSpPr>
          <a:xfrm>
            <a:off x="4564023" y="951942"/>
            <a:ext cx="1671633" cy="1533145"/>
            <a:chOff x="0" y="-60670"/>
            <a:chExt cx="1596835" cy="1529790"/>
          </a:xfrm>
        </p:grpSpPr>
        <p:pic>
          <p:nvPicPr>
            <p:cNvPr id="138" name="图片 137">
              <a:extLst>
                <a:ext uri="{FF2B5EF4-FFF2-40B4-BE49-F238E27FC236}">
                  <a16:creationId xmlns:a16="http://schemas.microsoft.com/office/drawing/2014/main" id="{1A7BB848-C3C3-3EFB-9859-BF710A77EFFC}"/>
                </a:ext>
              </a:extLst>
            </p:cNvPr>
            <p:cNvPicPr>
              <a:picLocks noChangeAspect="1"/>
            </p:cNvPicPr>
            <p:nvPr/>
          </p:nvPicPr>
          <p:blipFill>
            <a:blip r:embed="rId2"/>
            <a:stretch>
              <a:fillRect/>
            </a:stretch>
          </p:blipFill>
          <p:spPr>
            <a:xfrm>
              <a:off x="0" y="0"/>
              <a:ext cx="1438234" cy="1373001"/>
            </a:xfrm>
            <a:prstGeom prst="rect">
              <a:avLst/>
            </a:prstGeom>
          </p:spPr>
        </p:pic>
        <p:sp>
          <p:nvSpPr>
            <p:cNvPr id="139" name="矩形 138">
              <a:extLst>
                <a:ext uri="{FF2B5EF4-FFF2-40B4-BE49-F238E27FC236}">
                  <a16:creationId xmlns:a16="http://schemas.microsoft.com/office/drawing/2014/main" id="{A3BD1605-DC79-71EF-A858-DA4DAFC7762A}"/>
                </a:ext>
              </a:extLst>
            </p:cNvPr>
            <p:cNvSpPr/>
            <p:nvPr/>
          </p:nvSpPr>
          <p:spPr>
            <a:xfrm>
              <a:off x="381614" y="1204075"/>
              <a:ext cx="1215221" cy="265045"/>
            </a:xfrm>
            <a:prstGeom prst="rect">
              <a:avLst/>
            </a:prstGeom>
          </p:spPr>
          <p:txBody>
            <a:bodyPr wrap="square">
              <a:noAutofit/>
            </a:bodyPr>
            <a:lstStyle/>
            <a:p>
              <a:pPr algn="just"/>
              <a:r>
                <a:rPr lang="en-US" sz="1100" b="1" kern="1200" dirty="0">
                  <a:solidFill>
                    <a:srgbClr val="0600FE"/>
                  </a:solidFill>
                  <a:effectLst/>
                  <a:latin typeface="Calibri" panose="020F0502020204030204" pitchFamily="34" charset="0"/>
                  <a:ea typeface="宋体" panose="02010600030101010101" pitchFamily="2" charset="-122"/>
                  <a:cs typeface="Times New Roman" panose="02020603050405020304" pitchFamily="18" charset="0"/>
                </a:rPr>
                <a:t>Fused silica </a:t>
              </a:r>
              <a:endParaRPr lang="zh-CN" sz="1050" kern="100" dirty="0">
                <a:effectLst/>
                <a:latin typeface="Times New Roman" panose="02020603050405020304" pitchFamily="18" charset="0"/>
                <a:ea typeface="宋体" panose="02010600030101010101" pitchFamily="2" charset="-122"/>
                <a:cs typeface="宋体" panose="02010600030101010101" pitchFamily="2" charset="-122"/>
              </a:endParaRPr>
            </a:p>
          </p:txBody>
        </p:sp>
        <p:sp>
          <p:nvSpPr>
            <p:cNvPr id="140" name="矩形 139">
              <a:extLst>
                <a:ext uri="{FF2B5EF4-FFF2-40B4-BE49-F238E27FC236}">
                  <a16:creationId xmlns:a16="http://schemas.microsoft.com/office/drawing/2014/main" id="{36CA73AF-0472-9AD5-75E2-E5E9D2E49073}"/>
                </a:ext>
              </a:extLst>
            </p:cNvPr>
            <p:cNvSpPr/>
            <p:nvPr/>
          </p:nvSpPr>
          <p:spPr>
            <a:xfrm>
              <a:off x="346621" y="-60670"/>
              <a:ext cx="1247715" cy="273365"/>
            </a:xfrm>
            <a:prstGeom prst="rect">
              <a:avLst/>
            </a:prstGeom>
          </p:spPr>
          <p:txBody>
            <a:bodyPr wrap="square">
              <a:noAutofit/>
            </a:bodyPr>
            <a:lstStyle/>
            <a:p>
              <a:pPr algn="just"/>
              <a:r>
                <a:rPr lang="en-US" sz="1100" b="1" kern="1200" dirty="0">
                  <a:solidFill>
                    <a:srgbClr val="006602"/>
                  </a:solidFill>
                  <a:effectLst/>
                  <a:latin typeface="Calibri" panose="020F0502020204030204" pitchFamily="34" charset="0"/>
                  <a:ea typeface="宋体" panose="02010600030101010101" pitchFamily="2" charset="-122"/>
                  <a:cs typeface="Times New Roman" panose="02020603050405020304" pitchFamily="18" charset="0"/>
                </a:rPr>
                <a:t>NLAK33B/</a:t>
              </a:r>
              <a:r>
                <a:rPr lang="en-US" sz="1100" b="1" kern="1200" dirty="0" err="1">
                  <a:solidFill>
                    <a:srgbClr val="006602"/>
                  </a:solidFill>
                  <a:effectLst/>
                  <a:latin typeface="Calibri" panose="020F0502020204030204" pitchFamily="34" charset="0"/>
                  <a:ea typeface="宋体" panose="02010600030101010101" pitchFamily="2" charset="-122"/>
                  <a:cs typeface="Times New Roman" panose="02020603050405020304" pitchFamily="18" charset="0"/>
                </a:rPr>
                <a:t>PbF</a:t>
              </a:r>
              <a:endParaRPr lang="zh-CN" sz="1050" kern="100" dirty="0">
                <a:effectLst/>
                <a:latin typeface="Times New Roman" panose="02020603050405020304" pitchFamily="18" charset="0"/>
                <a:ea typeface="宋体" panose="02010600030101010101" pitchFamily="2" charset="-122"/>
                <a:cs typeface="宋体" panose="02010600030101010101" pitchFamily="2" charset="-122"/>
              </a:endParaRPr>
            </a:p>
          </p:txBody>
        </p:sp>
      </p:grpSp>
      <p:pic>
        <p:nvPicPr>
          <p:cNvPr id="142" name="Picture 4" descr="3M SFP-D50F 3&quot; X 5YD 3M (TC) | Bänder, Klebstoffe, Materialien | DigiKey">
            <a:extLst>
              <a:ext uri="{FF2B5EF4-FFF2-40B4-BE49-F238E27FC236}">
                <a16:creationId xmlns:a16="http://schemas.microsoft.com/office/drawing/2014/main" id="{741B2820-7539-CB18-BF8A-177F4A4C1D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0277" y="2121479"/>
            <a:ext cx="672260" cy="467259"/>
          </a:xfrm>
          <a:prstGeom prst="rect">
            <a:avLst/>
          </a:prstGeom>
          <a:noFill/>
          <a:extLst>
            <a:ext uri="{909E8E84-426E-40DD-AFC4-6F175D3DCCD1}">
              <a14:hiddenFill xmlns:a14="http://schemas.microsoft.com/office/drawing/2010/main">
                <a:solidFill>
                  <a:srgbClr val="FFFFFF"/>
                </a:solidFill>
              </a14:hiddenFill>
            </a:ext>
          </a:extLst>
        </p:spPr>
      </p:pic>
      <p:pic>
        <p:nvPicPr>
          <p:cNvPr id="145" name="图片 144">
            <a:extLst>
              <a:ext uri="{FF2B5EF4-FFF2-40B4-BE49-F238E27FC236}">
                <a16:creationId xmlns:a16="http://schemas.microsoft.com/office/drawing/2014/main" id="{80EF8A02-F2F3-D1C7-2B9B-3600226C2003}"/>
              </a:ext>
            </a:extLst>
          </p:cNvPr>
          <p:cNvPicPr>
            <a:picLocks noChangeAspect="1"/>
          </p:cNvPicPr>
          <p:nvPr/>
        </p:nvPicPr>
        <p:blipFill>
          <a:blip r:embed="rId4"/>
          <a:stretch>
            <a:fillRect/>
          </a:stretch>
        </p:blipFill>
        <p:spPr>
          <a:xfrm>
            <a:off x="6697273" y="1213787"/>
            <a:ext cx="874832" cy="849327"/>
          </a:xfrm>
          <a:prstGeom prst="rect">
            <a:avLst/>
          </a:prstGeom>
        </p:spPr>
      </p:pic>
      <p:sp>
        <p:nvSpPr>
          <p:cNvPr id="147" name="文本框 146">
            <a:extLst>
              <a:ext uri="{FF2B5EF4-FFF2-40B4-BE49-F238E27FC236}">
                <a16:creationId xmlns:a16="http://schemas.microsoft.com/office/drawing/2014/main" id="{1B213014-9240-26C8-06E9-11A5954B163D}"/>
              </a:ext>
            </a:extLst>
          </p:cNvPr>
          <p:cNvSpPr txBox="1"/>
          <p:nvPr/>
        </p:nvSpPr>
        <p:spPr>
          <a:xfrm>
            <a:off x="1532988" y="4322725"/>
            <a:ext cx="10059524" cy="1896801"/>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石英辐射体</a:t>
            </a:r>
            <a:r>
              <a:rPr lang="en-US" altLang="zh-CN" sz="1600" dirty="0">
                <a:solidFill>
                  <a:srgbClr val="0070C0"/>
                </a:solidFill>
                <a:ea typeface="楷体" panose="02010609060101010101" pitchFamily="49" charset="-122"/>
                <a:cs typeface="Calibri" panose="020F0502020204030204" pitchFamily="34" charset="0"/>
              </a:rPr>
              <a:t>: 13mm x 35mm x 2600mm </a:t>
            </a:r>
          </a:p>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梯形光导</a:t>
            </a:r>
            <a:r>
              <a:rPr lang="en-US" altLang="zh-CN" sz="1600" dirty="0">
                <a:solidFill>
                  <a:srgbClr val="0070C0"/>
                </a:solidFill>
                <a:ea typeface="楷体" panose="02010609060101010101" pitchFamily="49" charset="-122"/>
                <a:cs typeface="Calibri" panose="020F0502020204030204" pitchFamily="34" charset="0"/>
              </a:rPr>
              <a:t>: (30mm+220mm) x 320mm x 300mm</a:t>
            </a:r>
          </a:p>
          <a:p>
            <a:pPr marL="285750" indent="-285750">
              <a:lnSpc>
                <a:spcPct val="150000"/>
              </a:lnSpc>
              <a:buFont typeface="Wingdings" panose="05000000000000000000" pitchFamily="2" charset="2"/>
              <a:buChar char="Ø"/>
            </a:pPr>
            <a:r>
              <a:rPr lang="en-US" altLang="zh-CN" sz="1600" dirty="0">
                <a:solidFill>
                  <a:srgbClr val="0070C0"/>
                </a:solidFill>
                <a:ea typeface="楷体" panose="02010609060101010101" pitchFamily="49" charset="-122"/>
                <a:cs typeface="Calibri" panose="020F0502020204030204" pitchFamily="34" charset="0"/>
              </a:rPr>
              <a:t>MCP-PMT: </a:t>
            </a:r>
            <a:r>
              <a:rPr lang="zh-CN" altLang="en-US" sz="1600" dirty="0">
                <a:solidFill>
                  <a:srgbClr val="0070C0"/>
                </a:solidFill>
                <a:ea typeface="楷体" panose="02010609060101010101" pitchFamily="49" charset="-122"/>
                <a:cs typeface="Calibri" panose="020F0502020204030204" pitchFamily="34" charset="0"/>
              </a:rPr>
              <a:t>滨松 </a:t>
            </a:r>
            <a:r>
              <a:rPr lang="en-US" altLang="zh-CN" sz="1600" dirty="0">
                <a:solidFill>
                  <a:srgbClr val="0070C0"/>
                </a:solidFill>
                <a:ea typeface="楷体" panose="02010609060101010101" pitchFamily="49" charset="-122"/>
                <a:cs typeface="Calibri" panose="020F0502020204030204" pitchFamily="34" charset="0"/>
              </a:rPr>
              <a:t>R10754 (5.75mm,</a:t>
            </a:r>
            <a:r>
              <a:rPr lang="zh-CN" altLang="en-US" sz="1600" dirty="0">
                <a:solidFill>
                  <a:srgbClr val="0070C0"/>
                </a:solidFill>
                <a:ea typeface="楷体" panose="02010609060101010101" pitchFamily="49" charset="-122"/>
                <a:cs typeface="Calibri" panose="020F0502020204030204" pitchFamily="34" charset="0"/>
              </a:rPr>
              <a:t> </a:t>
            </a:r>
            <a:r>
              <a:rPr lang="en-US" altLang="zh-CN" sz="1600" dirty="0">
                <a:solidFill>
                  <a:srgbClr val="0070C0"/>
                </a:solidFill>
                <a:ea typeface="楷体" panose="02010609060101010101" pitchFamily="49" charset="-122"/>
                <a:cs typeface="Calibri" panose="020F0502020204030204" pitchFamily="34" charset="0"/>
              </a:rPr>
              <a:t>4x4</a:t>
            </a:r>
            <a:r>
              <a:rPr lang="zh-CN" altLang="en-US" sz="1600" dirty="0">
                <a:solidFill>
                  <a:srgbClr val="0070C0"/>
                </a:solidFill>
                <a:ea typeface="楷体" panose="02010609060101010101" pitchFamily="49" charset="-122"/>
                <a:cs typeface="Calibri" panose="020F0502020204030204" pitchFamily="34" charset="0"/>
              </a:rPr>
              <a:t> </a:t>
            </a:r>
            <a:r>
              <a:rPr lang="en-US" altLang="zh-CN" sz="1600" dirty="0">
                <a:solidFill>
                  <a:srgbClr val="0070C0"/>
                </a:solidFill>
                <a:ea typeface="楷体" panose="02010609060101010101" pitchFamily="49" charset="-122"/>
                <a:cs typeface="Calibri" panose="020F0502020204030204" pitchFamily="34" charset="0"/>
              </a:rPr>
              <a:t>Pixel) / H13700 (3mm, 16x16 Pixel)</a:t>
            </a:r>
          </a:p>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聚焦透镜</a:t>
            </a:r>
            <a:r>
              <a:rPr lang="en-US" altLang="zh-CN" sz="1600" dirty="0">
                <a:solidFill>
                  <a:srgbClr val="0070C0"/>
                </a:solidFill>
                <a:ea typeface="楷体" panose="02010609060101010101" pitchFamily="49" charset="-122"/>
                <a:cs typeface="Calibri" panose="020F0502020204030204" pitchFamily="34" charset="0"/>
              </a:rPr>
              <a:t>: 3-layer lens (fused silica + NLAK33B glass) curvature radius: 30◦, 30/7.5cm, </a:t>
            </a:r>
            <a:r>
              <a:rPr lang="zh-CN" altLang="en-US" sz="1600" dirty="0">
                <a:solidFill>
                  <a:srgbClr val="0070C0"/>
                </a:solidFill>
                <a:ea typeface="楷体" panose="02010609060101010101" pitchFamily="49" charset="-122"/>
                <a:cs typeface="Calibri" panose="020F0502020204030204" pitchFamily="34" charset="0"/>
              </a:rPr>
              <a:t>厚度</a:t>
            </a:r>
            <a:r>
              <a:rPr lang="en-US" altLang="zh-CN" sz="1600" dirty="0">
                <a:solidFill>
                  <a:srgbClr val="0070C0"/>
                </a:solidFill>
                <a:ea typeface="楷体" panose="02010609060101010101" pitchFamily="49" charset="-122"/>
                <a:cs typeface="Calibri" panose="020F0502020204030204" pitchFamily="34" charset="0"/>
              </a:rPr>
              <a:t>1cm</a:t>
            </a:r>
          </a:p>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微型光导：漏斗形光导</a:t>
            </a:r>
            <a:r>
              <a:rPr lang="en-US" altLang="zh-CN" sz="1600" dirty="0">
                <a:solidFill>
                  <a:srgbClr val="0070C0"/>
                </a:solidFill>
                <a:ea typeface="楷体" panose="02010609060101010101" pitchFamily="49" charset="-122"/>
                <a:cs typeface="Calibri" panose="020F0502020204030204" pitchFamily="34" charset="0"/>
              </a:rPr>
              <a:t>(</a:t>
            </a:r>
            <a:r>
              <a:rPr lang="zh-CN" altLang="en-US" sz="1600" dirty="0">
                <a:solidFill>
                  <a:srgbClr val="0070C0"/>
                </a:solidFill>
                <a:ea typeface="楷体" panose="02010609060101010101" pitchFamily="49" charset="-122"/>
                <a:cs typeface="Calibri" panose="020F0502020204030204" pitchFamily="34" charset="0"/>
              </a:rPr>
              <a:t>厚度</a:t>
            </a:r>
            <a:r>
              <a:rPr lang="en-US" altLang="zh-CN" sz="1600" dirty="0">
                <a:solidFill>
                  <a:srgbClr val="0070C0"/>
                </a:solidFill>
                <a:ea typeface="楷体" panose="02010609060101010101" pitchFamily="49" charset="-122"/>
                <a:cs typeface="Calibri" panose="020F0502020204030204" pitchFamily="34" charset="0"/>
              </a:rPr>
              <a:t>2~3mm)</a:t>
            </a:r>
            <a:r>
              <a:rPr lang="zh-CN" altLang="en-US" sz="1600" dirty="0">
                <a:solidFill>
                  <a:srgbClr val="0070C0"/>
                </a:solidFill>
                <a:ea typeface="楷体" panose="02010609060101010101" pitchFamily="49" charset="-122"/>
                <a:cs typeface="Calibri" panose="020F0502020204030204" pitchFamily="34" charset="0"/>
              </a:rPr>
              <a:t>连接梯形光导和单个</a:t>
            </a:r>
            <a:r>
              <a:rPr lang="en-US" altLang="zh-CN" sz="1600" dirty="0">
                <a:solidFill>
                  <a:srgbClr val="0070C0"/>
                </a:solidFill>
                <a:ea typeface="楷体" panose="02010609060101010101" pitchFamily="49" charset="-122"/>
                <a:cs typeface="Calibri" panose="020F0502020204030204" pitchFamily="34" charset="0"/>
              </a:rPr>
              <a:t>PMT</a:t>
            </a:r>
            <a:r>
              <a:rPr lang="zh-CN" altLang="en-US" sz="1600" dirty="0">
                <a:solidFill>
                  <a:srgbClr val="0070C0"/>
                </a:solidFill>
                <a:ea typeface="楷体" panose="02010609060101010101" pitchFamily="49" charset="-122"/>
                <a:cs typeface="Calibri" panose="020F0502020204030204" pitchFamily="34" charset="0"/>
              </a:rPr>
              <a:t>像素单元，消除</a:t>
            </a:r>
            <a:r>
              <a:rPr lang="en-US" altLang="zh-CN" sz="1600" dirty="0">
                <a:solidFill>
                  <a:srgbClr val="0070C0"/>
                </a:solidFill>
                <a:ea typeface="楷体" panose="02010609060101010101" pitchFamily="49" charset="-122"/>
                <a:cs typeface="Calibri" panose="020F0502020204030204" pitchFamily="34" charset="0"/>
              </a:rPr>
              <a:t>PMT</a:t>
            </a:r>
            <a:r>
              <a:rPr lang="zh-CN" altLang="en-US" sz="1600" dirty="0">
                <a:solidFill>
                  <a:srgbClr val="0070C0"/>
                </a:solidFill>
                <a:ea typeface="楷体" panose="02010609060101010101" pitchFamily="49" charset="-122"/>
                <a:cs typeface="Calibri" panose="020F0502020204030204" pitchFamily="34" charset="0"/>
              </a:rPr>
              <a:t>边框死区和减小串扰影响</a:t>
            </a:r>
            <a:endParaRPr lang="en-US" altLang="zh-CN" sz="1600" dirty="0">
              <a:solidFill>
                <a:srgbClr val="0070C0"/>
              </a:solidFill>
              <a:ea typeface="楷体" panose="02010609060101010101" pitchFamily="49" charset="-122"/>
              <a:cs typeface="Calibri" panose="020F0502020204030204" pitchFamily="34" charset="0"/>
            </a:endParaRPr>
          </a:p>
        </p:txBody>
      </p:sp>
      <p:pic>
        <p:nvPicPr>
          <p:cNvPr id="148" name="内容占位符 3">
            <a:extLst>
              <a:ext uri="{FF2B5EF4-FFF2-40B4-BE49-F238E27FC236}">
                <a16:creationId xmlns:a16="http://schemas.microsoft.com/office/drawing/2014/main" id="{CDFD3B1B-1B9B-CDBE-87A8-BE2B3524C159}"/>
              </a:ext>
            </a:extLst>
          </p:cNvPr>
          <p:cNvPicPr>
            <a:picLocks noChangeAspect="1"/>
          </p:cNvPicPr>
          <p:nvPr/>
        </p:nvPicPr>
        <p:blipFill>
          <a:blip r:embed="rId5"/>
          <a:stretch>
            <a:fillRect/>
          </a:stretch>
        </p:blipFill>
        <p:spPr>
          <a:xfrm>
            <a:off x="3225434" y="986154"/>
            <a:ext cx="1158135" cy="1301182"/>
          </a:xfrm>
          <a:prstGeom prst="rect">
            <a:avLst/>
          </a:prstGeom>
        </p:spPr>
      </p:pic>
      <p:sp>
        <p:nvSpPr>
          <p:cNvPr id="156" name="文本框 155">
            <a:extLst>
              <a:ext uri="{FF2B5EF4-FFF2-40B4-BE49-F238E27FC236}">
                <a16:creationId xmlns:a16="http://schemas.microsoft.com/office/drawing/2014/main" id="{A2746E14-99C3-2A79-F561-C2864644F3FA}"/>
              </a:ext>
            </a:extLst>
          </p:cNvPr>
          <p:cNvSpPr txBox="1"/>
          <p:nvPr/>
        </p:nvSpPr>
        <p:spPr>
          <a:xfrm>
            <a:off x="3080640" y="2262669"/>
            <a:ext cx="1492845" cy="276999"/>
          </a:xfrm>
          <a:prstGeom prst="rect">
            <a:avLst/>
          </a:prstGeom>
          <a:noFill/>
        </p:spPr>
        <p:txBody>
          <a:bodyPr wrap="none" rtlCol="0">
            <a:spAutoFit/>
          </a:bodyPr>
          <a:lstStyle/>
          <a:p>
            <a:r>
              <a:rPr lang="en-US" altLang="zh-CN" sz="1200" dirty="0">
                <a:solidFill>
                  <a:srgbClr val="0070C0"/>
                </a:solidFill>
              </a:rPr>
              <a:t>Heraeus suprasil-312</a:t>
            </a:r>
            <a:endParaRPr lang="zh-CN" altLang="en-US" sz="1200" dirty="0">
              <a:solidFill>
                <a:srgbClr val="0070C0"/>
              </a:solidFill>
            </a:endParaRPr>
          </a:p>
        </p:txBody>
      </p:sp>
      <p:pic>
        <p:nvPicPr>
          <p:cNvPr id="157" name="图片 156">
            <a:extLst>
              <a:ext uri="{FF2B5EF4-FFF2-40B4-BE49-F238E27FC236}">
                <a16:creationId xmlns:a16="http://schemas.microsoft.com/office/drawing/2014/main" id="{871775D9-71D3-F7BE-8D34-9ECD59D7D96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3257" y="1913913"/>
            <a:ext cx="1697561" cy="1155288"/>
          </a:xfrm>
          <a:prstGeom prst="rect">
            <a:avLst/>
          </a:prstGeom>
          <a:noFill/>
        </p:spPr>
      </p:pic>
      <p:pic>
        <p:nvPicPr>
          <p:cNvPr id="158" name="图片 157">
            <a:extLst>
              <a:ext uri="{FF2B5EF4-FFF2-40B4-BE49-F238E27FC236}">
                <a16:creationId xmlns:a16="http://schemas.microsoft.com/office/drawing/2014/main" id="{E734D83B-987F-6B20-5090-BA50CDDE36F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149638" y="3137808"/>
            <a:ext cx="1697561" cy="1248856"/>
          </a:xfrm>
          <a:prstGeom prst="rect">
            <a:avLst/>
          </a:prstGeom>
          <a:noFill/>
        </p:spPr>
      </p:pic>
      <p:sp>
        <p:nvSpPr>
          <p:cNvPr id="159" name="文本框 158">
            <a:extLst>
              <a:ext uri="{FF2B5EF4-FFF2-40B4-BE49-F238E27FC236}">
                <a16:creationId xmlns:a16="http://schemas.microsoft.com/office/drawing/2014/main" id="{F50A6D61-D7B1-1815-D6C6-FC328F3214FB}"/>
              </a:ext>
            </a:extLst>
          </p:cNvPr>
          <p:cNvSpPr txBox="1"/>
          <p:nvPr/>
        </p:nvSpPr>
        <p:spPr>
          <a:xfrm>
            <a:off x="11095779" y="2442399"/>
            <a:ext cx="646331" cy="276999"/>
          </a:xfrm>
          <a:prstGeom prst="rect">
            <a:avLst/>
          </a:prstGeom>
          <a:noFill/>
        </p:spPr>
        <p:txBody>
          <a:bodyPr wrap="none" rtlCol="0">
            <a:spAutoFit/>
          </a:bodyPr>
          <a:lstStyle/>
          <a:p>
            <a:r>
              <a:rPr lang="zh-CN" altLang="en-US" sz="1200" dirty="0">
                <a:ea typeface="楷体" panose="02010609060101010101" pitchFamily="49" charset="-122"/>
              </a:rPr>
              <a:t>聚焦前</a:t>
            </a:r>
            <a:endParaRPr lang="zh-CN" altLang="en-US" sz="1200" dirty="0"/>
          </a:p>
        </p:txBody>
      </p:sp>
      <p:sp>
        <p:nvSpPr>
          <p:cNvPr id="160" name="文本框 159">
            <a:extLst>
              <a:ext uri="{FF2B5EF4-FFF2-40B4-BE49-F238E27FC236}">
                <a16:creationId xmlns:a16="http://schemas.microsoft.com/office/drawing/2014/main" id="{1FEA9EB9-F758-BAD4-05DB-45B0BE6DDCE9}"/>
              </a:ext>
            </a:extLst>
          </p:cNvPr>
          <p:cNvSpPr txBox="1"/>
          <p:nvPr/>
        </p:nvSpPr>
        <p:spPr>
          <a:xfrm>
            <a:off x="11095779" y="3739142"/>
            <a:ext cx="646331" cy="276999"/>
          </a:xfrm>
          <a:prstGeom prst="rect">
            <a:avLst/>
          </a:prstGeom>
          <a:noFill/>
        </p:spPr>
        <p:txBody>
          <a:bodyPr wrap="none" rtlCol="0">
            <a:spAutoFit/>
          </a:bodyPr>
          <a:lstStyle/>
          <a:p>
            <a:r>
              <a:rPr lang="zh-CN" altLang="en-US" sz="1200" dirty="0">
                <a:ea typeface="楷体" panose="02010609060101010101" pitchFamily="49" charset="-122"/>
              </a:rPr>
              <a:t>聚焦后</a:t>
            </a:r>
            <a:endParaRPr lang="zh-CN" altLang="en-US" sz="1200" dirty="0"/>
          </a:p>
        </p:txBody>
      </p:sp>
      <p:grpSp>
        <p:nvGrpSpPr>
          <p:cNvPr id="155" name="组合 154">
            <a:extLst>
              <a:ext uri="{FF2B5EF4-FFF2-40B4-BE49-F238E27FC236}">
                <a16:creationId xmlns:a16="http://schemas.microsoft.com/office/drawing/2014/main" id="{F178D4BD-9A0F-1D6C-52DC-67E15C592319}"/>
              </a:ext>
            </a:extLst>
          </p:cNvPr>
          <p:cNvGrpSpPr/>
          <p:nvPr/>
        </p:nvGrpSpPr>
        <p:grpSpPr>
          <a:xfrm>
            <a:off x="7572105" y="2000461"/>
            <a:ext cx="2652803" cy="2321859"/>
            <a:chOff x="7772658" y="1698334"/>
            <a:chExt cx="2652803" cy="2321859"/>
          </a:xfrm>
        </p:grpSpPr>
        <p:grpSp>
          <p:nvGrpSpPr>
            <p:cNvPr id="45" name="组合 44">
              <a:extLst>
                <a:ext uri="{FF2B5EF4-FFF2-40B4-BE49-F238E27FC236}">
                  <a16:creationId xmlns:a16="http://schemas.microsoft.com/office/drawing/2014/main" id="{2DD1A527-5C1F-353C-B1E1-7171CD55BEAF}"/>
                </a:ext>
              </a:extLst>
            </p:cNvPr>
            <p:cNvGrpSpPr/>
            <p:nvPr/>
          </p:nvGrpSpPr>
          <p:grpSpPr>
            <a:xfrm>
              <a:off x="7772658" y="2509430"/>
              <a:ext cx="2217935" cy="1510763"/>
              <a:chOff x="7667625" y="3175315"/>
              <a:chExt cx="2819400" cy="1952306"/>
            </a:xfrm>
          </p:grpSpPr>
          <p:grpSp>
            <p:nvGrpSpPr>
              <p:cNvPr id="75" name="组合 74">
                <a:extLst>
                  <a:ext uri="{FF2B5EF4-FFF2-40B4-BE49-F238E27FC236}">
                    <a16:creationId xmlns:a16="http://schemas.microsoft.com/office/drawing/2014/main" id="{86B2F4E7-0182-630F-5A06-3E91D7527A35}"/>
                  </a:ext>
                </a:extLst>
              </p:cNvPr>
              <p:cNvGrpSpPr/>
              <p:nvPr/>
            </p:nvGrpSpPr>
            <p:grpSpPr>
              <a:xfrm>
                <a:off x="7792634" y="3175315"/>
                <a:ext cx="2630168" cy="1952306"/>
                <a:chOff x="7792634" y="3175315"/>
                <a:chExt cx="2630168" cy="1952306"/>
              </a:xfrm>
            </p:grpSpPr>
            <p:grpSp>
              <p:nvGrpSpPr>
                <p:cNvPr id="79" name="组合 78">
                  <a:extLst>
                    <a:ext uri="{FF2B5EF4-FFF2-40B4-BE49-F238E27FC236}">
                      <a16:creationId xmlns:a16="http://schemas.microsoft.com/office/drawing/2014/main" id="{5B5DB79C-6765-5DE4-42CD-AE8DCAFC1D52}"/>
                    </a:ext>
                  </a:extLst>
                </p:cNvPr>
                <p:cNvGrpSpPr/>
                <p:nvPr/>
              </p:nvGrpSpPr>
              <p:grpSpPr>
                <a:xfrm>
                  <a:off x="8966614" y="3175315"/>
                  <a:ext cx="1456188" cy="1323565"/>
                  <a:chOff x="9449175" y="3746816"/>
                  <a:chExt cx="1456188" cy="1323565"/>
                </a:xfrm>
              </p:grpSpPr>
              <p:sp>
                <p:nvSpPr>
                  <p:cNvPr id="95" name="矩形: 圆角 94">
                    <a:extLst>
                      <a:ext uri="{FF2B5EF4-FFF2-40B4-BE49-F238E27FC236}">
                        <a16:creationId xmlns:a16="http://schemas.microsoft.com/office/drawing/2014/main" id="{7DE9A7AC-CC75-4113-0425-8432CF29179D}"/>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6" name="矩形: 圆角 95">
                    <a:extLst>
                      <a:ext uri="{FF2B5EF4-FFF2-40B4-BE49-F238E27FC236}">
                        <a16:creationId xmlns:a16="http://schemas.microsoft.com/office/drawing/2014/main" id="{EF75BEB5-12E8-13EA-8888-5537D7DA46EC}"/>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7" name="矩形: 圆角 96">
                    <a:extLst>
                      <a:ext uri="{FF2B5EF4-FFF2-40B4-BE49-F238E27FC236}">
                        <a16:creationId xmlns:a16="http://schemas.microsoft.com/office/drawing/2014/main" id="{4753FC19-A953-0BEF-DD31-3BA3DFE63E67}"/>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8" name="矩形: 圆角 97">
                    <a:extLst>
                      <a:ext uri="{FF2B5EF4-FFF2-40B4-BE49-F238E27FC236}">
                        <a16:creationId xmlns:a16="http://schemas.microsoft.com/office/drawing/2014/main" id="{6E56E527-FFD4-A4F0-43A5-DD438EE20D4B}"/>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0" name="组合 79">
                  <a:extLst>
                    <a:ext uri="{FF2B5EF4-FFF2-40B4-BE49-F238E27FC236}">
                      <a16:creationId xmlns:a16="http://schemas.microsoft.com/office/drawing/2014/main" id="{87729D8F-3F92-10A9-002B-BF6BB522E238}"/>
                    </a:ext>
                  </a:extLst>
                </p:cNvPr>
                <p:cNvGrpSpPr/>
                <p:nvPr/>
              </p:nvGrpSpPr>
              <p:grpSpPr>
                <a:xfrm>
                  <a:off x="8576087" y="3384895"/>
                  <a:ext cx="1456188" cy="1323565"/>
                  <a:chOff x="9449175" y="3746816"/>
                  <a:chExt cx="1456188" cy="1323565"/>
                </a:xfrm>
              </p:grpSpPr>
              <p:sp>
                <p:nvSpPr>
                  <p:cNvPr id="91" name="矩形: 圆角 90">
                    <a:extLst>
                      <a:ext uri="{FF2B5EF4-FFF2-40B4-BE49-F238E27FC236}">
                        <a16:creationId xmlns:a16="http://schemas.microsoft.com/office/drawing/2014/main" id="{7110FD80-2E3B-C317-41B0-BEE0CDD1DEDB}"/>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 name="矩形: 圆角 91">
                    <a:extLst>
                      <a:ext uri="{FF2B5EF4-FFF2-40B4-BE49-F238E27FC236}">
                        <a16:creationId xmlns:a16="http://schemas.microsoft.com/office/drawing/2014/main" id="{DB66D1D0-05AD-FE34-B15A-F66F5A6D9DF9}"/>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3" name="矩形: 圆角 92">
                    <a:extLst>
                      <a:ext uri="{FF2B5EF4-FFF2-40B4-BE49-F238E27FC236}">
                        <a16:creationId xmlns:a16="http://schemas.microsoft.com/office/drawing/2014/main" id="{3E657FFF-AE26-626C-5D4D-623B56A10D24}"/>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4" name="矩形: 圆角 93">
                    <a:extLst>
                      <a:ext uri="{FF2B5EF4-FFF2-40B4-BE49-F238E27FC236}">
                        <a16:creationId xmlns:a16="http://schemas.microsoft.com/office/drawing/2014/main" id="{60B5B52F-8AF2-61A3-CFD7-DA4931B2FC58}"/>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1" name="组合 80">
                  <a:extLst>
                    <a:ext uri="{FF2B5EF4-FFF2-40B4-BE49-F238E27FC236}">
                      <a16:creationId xmlns:a16="http://schemas.microsoft.com/office/drawing/2014/main" id="{65C2DE5C-4066-FCA3-3E35-DB66279E5997}"/>
                    </a:ext>
                  </a:extLst>
                </p:cNvPr>
                <p:cNvGrpSpPr/>
                <p:nvPr/>
              </p:nvGrpSpPr>
              <p:grpSpPr>
                <a:xfrm>
                  <a:off x="8183515" y="3594448"/>
                  <a:ext cx="1456188" cy="1323565"/>
                  <a:chOff x="9449175" y="3746816"/>
                  <a:chExt cx="1456188" cy="1323565"/>
                </a:xfrm>
              </p:grpSpPr>
              <p:sp>
                <p:nvSpPr>
                  <p:cNvPr id="87" name="矩形: 圆角 86">
                    <a:extLst>
                      <a:ext uri="{FF2B5EF4-FFF2-40B4-BE49-F238E27FC236}">
                        <a16:creationId xmlns:a16="http://schemas.microsoft.com/office/drawing/2014/main" id="{F66D0AB6-D1FD-7B85-2B30-CF10FA203141}"/>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 name="矩形: 圆角 87">
                    <a:extLst>
                      <a:ext uri="{FF2B5EF4-FFF2-40B4-BE49-F238E27FC236}">
                        <a16:creationId xmlns:a16="http://schemas.microsoft.com/office/drawing/2014/main" id="{B5F0791D-AF92-23F8-8FDC-AB7C9BF87311}"/>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 name="矩形: 圆角 88">
                    <a:extLst>
                      <a:ext uri="{FF2B5EF4-FFF2-40B4-BE49-F238E27FC236}">
                        <a16:creationId xmlns:a16="http://schemas.microsoft.com/office/drawing/2014/main" id="{D9BD852C-C432-ACF6-B67F-3CF38DB65583}"/>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 name="矩形: 圆角 89">
                    <a:extLst>
                      <a:ext uri="{FF2B5EF4-FFF2-40B4-BE49-F238E27FC236}">
                        <a16:creationId xmlns:a16="http://schemas.microsoft.com/office/drawing/2014/main" id="{3C16D9FF-88E5-D439-2DE7-7CAC9F9832A0}"/>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2" name="组合 81">
                  <a:extLst>
                    <a:ext uri="{FF2B5EF4-FFF2-40B4-BE49-F238E27FC236}">
                      <a16:creationId xmlns:a16="http://schemas.microsoft.com/office/drawing/2014/main" id="{AE2EC752-4963-2FE8-F1E3-9F10B03EEDBC}"/>
                    </a:ext>
                  </a:extLst>
                </p:cNvPr>
                <p:cNvGrpSpPr/>
                <p:nvPr/>
              </p:nvGrpSpPr>
              <p:grpSpPr>
                <a:xfrm>
                  <a:off x="7792634" y="3804056"/>
                  <a:ext cx="1456188" cy="1323565"/>
                  <a:chOff x="9449175" y="3746816"/>
                  <a:chExt cx="1456188" cy="1323565"/>
                </a:xfrm>
              </p:grpSpPr>
              <p:sp>
                <p:nvSpPr>
                  <p:cNvPr id="83" name="矩形: 圆角 82">
                    <a:extLst>
                      <a:ext uri="{FF2B5EF4-FFF2-40B4-BE49-F238E27FC236}">
                        <a16:creationId xmlns:a16="http://schemas.microsoft.com/office/drawing/2014/main" id="{2C3A3641-48E2-1298-E984-947EC787A274}"/>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矩形: 圆角 83">
                    <a:extLst>
                      <a:ext uri="{FF2B5EF4-FFF2-40B4-BE49-F238E27FC236}">
                        <a16:creationId xmlns:a16="http://schemas.microsoft.com/office/drawing/2014/main" id="{AD922250-A5A5-8998-B0FA-DEF331906E6B}"/>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5" name="矩形: 圆角 84">
                    <a:extLst>
                      <a:ext uri="{FF2B5EF4-FFF2-40B4-BE49-F238E27FC236}">
                        <a16:creationId xmlns:a16="http://schemas.microsoft.com/office/drawing/2014/main" id="{A25127D6-2E79-6AC2-B9F2-7844BD2D6E7B}"/>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 name="矩形: 圆角 85">
                    <a:extLst>
                      <a:ext uri="{FF2B5EF4-FFF2-40B4-BE49-F238E27FC236}">
                        <a16:creationId xmlns:a16="http://schemas.microsoft.com/office/drawing/2014/main" id="{65F97394-ED14-874E-7508-AACDD19E4483}"/>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cxnSp>
            <p:nvCxnSpPr>
              <p:cNvPr id="76" name="直接连接符 75">
                <a:extLst>
                  <a:ext uri="{FF2B5EF4-FFF2-40B4-BE49-F238E27FC236}">
                    <a16:creationId xmlns:a16="http://schemas.microsoft.com/office/drawing/2014/main" id="{28077A8B-F96C-4981-DA0B-3994E38E4295}"/>
                  </a:ext>
                </a:extLst>
              </p:cNvPr>
              <p:cNvCxnSpPr>
                <a:cxnSpLocks/>
              </p:cNvCxnSpPr>
              <p:nvPr/>
            </p:nvCxnSpPr>
            <p:spPr>
              <a:xfrm flipV="1">
                <a:off x="7667625" y="3416337"/>
                <a:ext cx="1578189" cy="820841"/>
              </a:xfrm>
              <a:prstGeom prst="line">
                <a:avLst/>
              </a:prstGeom>
              <a:ln w="12700">
                <a:solidFill>
                  <a:srgbClr val="335471"/>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6CE6BB9D-9178-763E-A0E0-E18529A9C53C}"/>
                  </a:ext>
                </a:extLst>
              </p:cNvPr>
              <p:cNvCxnSpPr>
                <a:cxnSpLocks/>
              </p:cNvCxnSpPr>
              <p:nvPr/>
            </p:nvCxnSpPr>
            <p:spPr>
              <a:xfrm flipH="1">
                <a:off x="9240926" y="3179425"/>
                <a:ext cx="17483" cy="234169"/>
              </a:xfrm>
              <a:prstGeom prst="line">
                <a:avLst/>
              </a:prstGeom>
              <a:ln w="12700">
                <a:solidFill>
                  <a:srgbClr val="335471"/>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82D7AF72-8C50-C355-2780-F21FE39BDDDE}"/>
                  </a:ext>
                </a:extLst>
              </p:cNvPr>
              <p:cNvCxnSpPr>
                <a:cxnSpLocks/>
              </p:cNvCxnSpPr>
              <p:nvPr/>
            </p:nvCxnSpPr>
            <p:spPr>
              <a:xfrm>
                <a:off x="9236163" y="3410375"/>
                <a:ext cx="1250862" cy="1109401"/>
              </a:xfrm>
              <a:prstGeom prst="line">
                <a:avLst/>
              </a:prstGeom>
              <a:ln w="12700">
                <a:solidFill>
                  <a:srgbClr val="43729D"/>
                </a:solidFill>
              </a:ln>
            </p:spPr>
            <p:style>
              <a:lnRef idx="1">
                <a:schemeClr val="accent1"/>
              </a:lnRef>
              <a:fillRef idx="0">
                <a:schemeClr val="accent1"/>
              </a:fillRef>
              <a:effectRef idx="0">
                <a:schemeClr val="accent1"/>
              </a:effectRef>
              <a:fontRef idx="minor">
                <a:schemeClr val="tx1"/>
              </a:fontRef>
            </p:style>
          </p:cxnSp>
        </p:grpSp>
        <p:sp>
          <p:nvSpPr>
            <p:cNvPr id="46" name="矩形: 圆角 45">
              <a:extLst>
                <a:ext uri="{FF2B5EF4-FFF2-40B4-BE49-F238E27FC236}">
                  <a16:creationId xmlns:a16="http://schemas.microsoft.com/office/drawing/2014/main" id="{32621AA9-125D-95D5-52CA-B49A732F5F5C}"/>
                </a:ext>
              </a:extLst>
            </p:cNvPr>
            <p:cNvSpPr/>
            <p:nvPr/>
          </p:nvSpPr>
          <p:spPr>
            <a:xfrm rot="21379053">
              <a:off x="8800337" y="2254876"/>
              <a:ext cx="407474" cy="404638"/>
            </a:xfrm>
            <a:prstGeom prst="roundRect">
              <a:avLst>
                <a:gd name="adj" fmla="val 2913"/>
              </a:avLst>
            </a:prstGeom>
            <a:solidFill>
              <a:srgbClr val="00B050">
                <a:alpha val="42000"/>
              </a:srgbClr>
            </a:solidFill>
            <a:ln>
              <a:solidFill>
                <a:srgbClr val="00B050">
                  <a:alpha val="40000"/>
                </a:srgbClr>
              </a:solidFill>
            </a:ln>
            <a:scene3d>
              <a:camera prst="orthographicFront">
                <a:rot lat="19789621" lon="19431079" rev="2682808"/>
              </a:camera>
              <a:lightRig rig="threePt" dir="t"/>
            </a:scene3d>
            <a:sp3d>
              <a:bevelB w="139700" h="508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7" name="组合 46">
              <a:extLst>
                <a:ext uri="{FF2B5EF4-FFF2-40B4-BE49-F238E27FC236}">
                  <a16:creationId xmlns:a16="http://schemas.microsoft.com/office/drawing/2014/main" id="{9C1F6DB0-0C61-6B15-268E-5E6925F6C27C}"/>
                </a:ext>
              </a:extLst>
            </p:cNvPr>
            <p:cNvGrpSpPr/>
            <p:nvPr/>
          </p:nvGrpSpPr>
          <p:grpSpPr>
            <a:xfrm>
              <a:off x="7879600" y="2368219"/>
              <a:ext cx="2069072" cy="1510763"/>
              <a:chOff x="7792634" y="3175315"/>
              <a:chExt cx="2630168" cy="1952306"/>
            </a:xfrm>
            <a:solidFill>
              <a:schemeClr val="tx1">
                <a:alpha val="30000"/>
              </a:schemeClr>
            </a:solidFill>
          </p:grpSpPr>
          <p:grpSp>
            <p:nvGrpSpPr>
              <p:cNvPr id="53" name="组合 52">
                <a:extLst>
                  <a:ext uri="{FF2B5EF4-FFF2-40B4-BE49-F238E27FC236}">
                    <a16:creationId xmlns:a16="http://schemas.microsoft.com/office/drawing/2014/main" id="{16C094F1-D49A-43AA-D585-2C4DCDFD4E4E}"/>
                  </a:ext>
                </a:extLst>
              </p:cNvPr>
              <p:cNvGrpSpPr/>
              <p:nvPr/>
            </p:nvGrpSpPr>
            <p:grpSpPr>
              <a:xfrm>
                <a:off x="7792634" y="3175315"/>
                <a:ext cx="2630168" cy="1952306"/>
                <a:chOff x="7792634" y="3175315"/>
                <a:chExt cx="2630168" cy="1952306"/>
              </a:xfrm>
              <a:grpFill/>
            </p:grpSpPr>
            <p:grpSp>
              <p:nvGrpSpPr>
                <p:cNvPr id="55" name="组合 54">
                  <a:extLst>
                    <a:ext uri="{FF2B5EF4-FFF2-40B4-BE49-F238E27FC236}">
                      <a16:creationId xmlns:a16="http://schemas.microsoft.com/office/drawing/2014/main" id="{5227273C-378B-98FC-8D4B-09623206596A}"/>
                    </a:ext>
                  </a:extLst>
                </p:cNvPr>
                <p:cNvGrpSpPr/>
                <p:nvPr/>
              </p:nvGrpSpPr>
              <p:grpSpPr>
                <a:xfrm>
                  <a:off x="8966614" y="3175315"/>
                  <a:ext cx="1456188" cy="1323565"/>
                  <a:chOff x="9449175" y="3746816"/>
                  <a:chExt cx="1456188" cy="1323565"/>
                </a:xfrm>
                <a:grpFill/>
              </p:grpSpPr>
              <p:sp>
                <p:nvSpPr>
                  <p:cNvPr id="71" name="矩形: 圆角 70">
                    <a:extLst>
                      <a:ext uri="{FF2B5EF4-FFF2-40B4-BE49-F238E27FC236}">
                        <a16:creationId xmlns:a16="http://schemas.microsoft.com/office/drawing/2014/main" id="{766AF98F-0FFE-19D8-1BE2-AABCC4077B83}"/>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 name="矩形: 圆角 71">
                    <a:extLst>
                      <a:ext uri="{FF2B5EF4-FFF2-40B4-BE49-F238E27FC236}">
                        <a16:creationId xmlns:a16="http://schemas.microsoft.com/office/drawing/2014/main" id="{7D6EE4A3-3B59-E55D-7A95-5BDC13C21FC0}"/>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矩形: 圆角 72">
                    <a:extLst>
                      <a:ext uri="{FF2B5EF4-FFF2-40B4-BE49-F238E27FC236}">
                        <a16:creationId xmlns:a16="http://schemas.microsoft.com/office/drawing/2014/main" id="{322D7E46-46F1-8FB5-6EC8-CD4B8DFEDA15}"/>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矩形: 圆角 73">
                    <a:extLst>
                      <a:ext uri="{FF2B5EF4-FFF2-40B4-BE49-F238E27FC236}">
                        <a16:creationId xmlns:a16="http://schemas.microsoft.com/office/drawing/2014/main" id="{9CBD8837-69F3-5A82-C665-9A0C1268FA8F}"/>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6" name="组合 55">
                  <a:extLst>
                    <a:ext uri="{FF2B5EF4-FFF2-40B4-BE49-F238E27FC236}">
                      <a16:creationId xmlns:a16="http://schemas.microsoft.com/office/drawing/2014/main" id="{8C5B3C96-AFAC-3BEE-286C-53B3E30AA4FE}"/>
                    </a:ext>
                  </a:extLst>
                </p:cNvPr>
                <p:cNvGrpSpPr/>
                <p:nvPr/>
              </p:nvGrpSpPr>
              <p:grpSpPr>
                <a:xfrm>
                  <a:off x="8576087" y="3384895"/>
                  <a:ext cx="1456188" cy="1323565"/>
                  <a:chOff x="9449175" y="3746816"/>
                  <a:chExt cx="1456188" cy="1323565"/>
                </a:xfrm>
                <a:grpFill/>
              </p:grpSpPr>
              <p:sp>
                <p:nvSpPr>
                  <p:cNvPr id="67" name="矩形: 圆角 66">
                    <a:extLst>
                      <a:ext uri="{FF2B5EF4-FFF2-40B4-BE49-F238E27FC236}">
                        <a16:creationId xmlns:a16="http://schemas.microsoft.com/office/drawing/2014/main" id="{9DC42350-5563-C311-1691-725D3BE46830}"/>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矩形: 圆角 67">
                    <a:extLst>
                      <a:ext uri="{FF2B5EF4-FFF2-40B4-BE49-F238E27FC236}">
                        <a16:creationId xmlns:a16="http://schemas.microsoft.com/office/drawing/2014/main" id="{6F3B146D-3E50-9384-F58F-1F3BFA3995C6}"/>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圆角 68">
                    <a:extLst>
                      <a:ext uri="{FF2B5EF4-FFF2-40B4-BE49-F238E27FC236}">
                        <a16:creationId xmlns:a16="http://schemas.microsoft.com/office/drawing/2014/main" id="{BC6BA640-4480-B1BA-2279-2769C561C900}"/>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圆角 69">
                    <a:extLst>
                      <a:ext uri="{FF2B5EF4-FFF2-40B4-BE49-F238E27FC236}">
                        <a16:creationId xmlns:a16="http://schemas.microsoft.com/office/drawing/2014/main" id="{49C4CD6C-79D8-3667-C7F3-6C82FEB08ADA}"/>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7" name="组合 56">
                  <a:extLst>
                    <a:ext uri="{FF2B5EF4-FFF2-40B4-BE49-F238E27FC236}">
                      <a16:creationId xmlns:a16="http://schemas.microsoft.com/office/drawing/2014/main" id="{45C36CC9-C552-CC72-9E25-27EF9D8B76E5}"/>
                    </a:ext>
                  </a:extLst>
                </p:cNvPr>
                <p:cNvGrpSpPr/>
                <p:nvPr/>
              </p:nvGrpSpPr>
              <p:grpSpPr>
                <a:xfrm>
                  <a:off x="8183515" y="3594448"/>
                  <a:ext cx="1456188" cy="1323565"/>
                  <a:chOff x="9449175" y="3746816"/>
                  <a:chExt cx="1456188" cy="1323565"/>
                </a:xfrm>
                <a:grpFill/>
              </p:grpSpPr>
              <p:sp>
                <p:nvSpPr>
                  <p:cNvPr id="63" name="矩形: 圆角 62">
                    <a:extLst>
                      <a:ext uri="{FF2B5EF4-FFF2-40B4-BE49-F238E27FC236}">
                        <a16:creationId xmlns:a16="http://schemas.microsoft.com/office/drawing/2014/main" id="{8DEF8B95-9963-FB38-6D41-3099A4791CEC}"/>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 name="矩形: 圆角 63">
                    <a:extLst>
                      <a:ext uri="{FF2B5EF4-FFF2-40B4-BE49-F238E27FC236}">
                        <a16:creationId xmlns:a16="http://schemas.microsoft.com/office/drawing/2014/main" id="{BCA500F3-1FEC-0E1B-E7FC-26149672DD96}"/>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矩形: 圆角 64">
                    <a:extLst>
                      <a:ext uri="{FF2B5EF4-FFF2-40B4-BE49-F238E27FC236}">
                        <a16:creationId xmlns:a16="http://schemas.microsoft.com/office/drawing/2014/main" id="{D046AA5F-B5F4-C2EC-D922-60A60CB6B76D}"/>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矩形: 圆角 65">
                    <a:extLst>
                      <a:ext uri="{FF2B5EF4-FFF2-40B4-BE49-F238E27FC236}">
                        <a16:creationId xmlns:a16="http://schemas.microsoft.com/office/drawing/2014/main" id="{1803DC62-0749-3F87-C905-F6500ADFFDF9}"/>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8" name="组合 57">
                  <a:extLst>
                    <a:ext uri="{FF2B5EF4-FFF2-40B4-BE49-F238E27FC236}">
                      <a16:creationId xmlns:a16="http://schemas.microsoft.com/office/drawing/2014/main" id="{436C8751-5512-6FE8-1EBD-2C4A9A53DB42}"/>
                    </a:ext>
                  </a:extLst>
                </p:cNvPr>
                <p:cNvGrpSpPr/>
                <p:nvPr/>
              </p:nvGrpSpPr>
              <p:grpSpPr>
                <a:xfrm>
                  <a:off x="7792634" y="3804056"/>
                  <a:ext cx="1456188" cy="1323565"/>
                  <a:chOff x="9449175" y="3746816"/>
                  <a:chExt cx="1456188" cy="1323565"/>
                </a:xfrm>
                <a:grpFill/>
              </p:grpSpPr>
              <p:sp>
                <p:nvSpPr>
                  <p:cNvPr id="59" name="矩形: 圆角 58">
                    <a:extLst>
                      <a:ext uri="{FF2B5EF4-FFF2-40B4-BE49-F238E27FC236}">
                        <a16:creationId xmlns:a16="http://schemas.microsoft.com/office/drawing/2014/main" id="{2C7A019C-D283-D971-8F7F-A6A05E16329A}"/>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矩形: 圆角 59">
                    <a:extLst>
                      <a:ext uri="{FF2B5EF4-FFF2-40B4-BE49-F238E27FC236}">
                        <a16:creationId xmlns:a16="http://schemas.microsoft.com/office/drawing/2014/main" id="{FD267C26-FAFD-7B57-400C-2F95B5B519B2}"/>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矩形: 圆角 60">
                    <a:extLst>
                      <a:ext uri="{FF2B5EF4-FFF2-40B4-BE49-F238E27FC236}">
                        <a16:creationId xmlns:a16="http://schemas.microsoft.com/office/drawing/2014/main" id="{3BC90261-BB5E-A47B-649A-5E1899BE9785}"/>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矩形: 圆角 61">
                    <a:extLst>
                      <a:ext uri="{FF2B5EF4-FFF2-40B4-BE49-F238E27FC236}">
                        <a16:creationId xmlns:a16="http://schemas.microsoft.com/office/drawing/2014/main" id="{EEBF9EB0-2B4E-9DDF-DCEA-C5ACE22134D3}"/>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cxnSp>
            <p:nvCxnSpPr>
              <p:cNvPr id="54" name="直接连接符 53">
                <a:extLst>
                  <a:ext uri="{FF2B5EF4-FFF2-40B4-BE49-F238E27FC236}">
                    <a16:creationId xmlns:a16="http://schemas.microsoft.com/office/drawing/2014/main" id="{111CDB6C-FB73-0326-0C10-46F46AF8B2CC}"/>
                  </a:ext>
                </a:extLst>
              </p:cNvPr>
              <p:cNvCxnSpPr>
                <a:cxnSpLocks/>
              </p:cNvCxnSpPr>
              <p:nvPr/>
            </p:nvCxnSpPr>
            <p:spPr>
              <a:xfrm flipH="1">
                <a:off x="10001779" y="3212106"/>
                <a:ext cx="17483" cy="234169"/>
              </a:xfrm>
              <a:prstGeom prst="line">
                <a:avLst/>
              </a:prstGeom>
              <a:grpFill/>
              <a:ln w="12700">
                <a:solidFill>
                  <a:schemeClr val="bg1">
                    <a:alpha val="56000"/>
                  </a:schemeClr>
                </a:solidFill>
              </a:ln>
              <a:scene3d>
                <a:camera prst="orthographicFront"/>
                <a:lightRig rig="threePt" dir="t"/>
              </a:scene3d>
              <a:sp3d>
                <a:bevelB w="139700" h="292100" prst="angle"/>
              </a:sp3d>
            </p:spPr>
            <p:style>
              <a:lnRef idx="1">
                <a:schemeClr val="accent1"/>
              </a:lnRef>
              <a:fillRef idx="0">
                <a:schemeClr val="accent1"/>
              </a:fillRef>
              <a:effectRef idx="0">
                <a:schemeClr val="accent1"/>
              </a:effectRef>
              <a:fontRef idx="minor">
                <a:schemeClr val="tx1"/>
              </a:fontRef>
            </p:style>
          </p:cxnSp>
        </p:grpSp>
        <p:sp>
          <p:nvSpPr>
            <p:cNvPr id="48" name="箭头: 下 47">
              <a:extLst>
                <a:ext uri="{FF2B5EF4-FFF2-40B4-BE49-F238E27FC236}">
                  <a16:creationId xmlns:a16="http://schemas.microsoft.com/office/drawing/2014/main" id="{682FCFD8-F47A-1B89-A904-3B558B12EC1B}"/>
                </a:ext>
              </a:extLst>
            </p:cNvPr>
            <p:cNvSpPr/>
            <p:nvPr/>
          </p:nvSpPr>
          <p:spPr>
            <a:xfrm>
              <a:off x="8904717" y="1863129"/>
              <a:ext cx="183883" cy="610327"/>
            </a:xfrm>
            <a:prstGeom prst="downArrow">
              <a:avLst>
                <a:gd name="adj1" fmla="val 53476"/>
                <a:gd name="adj2" fmla="val 50000"/>
              </a:avLst>
            </a:prstGeom>
            <a:solidFill>
              <a:srgbClr val="FF0000"/>
            </a:solidFill>
            <a:ln>
              <a:solidFill>
                <a:srgbClr val="C00000">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4" name="组合 153">
              <a:extLst>
                <a:ext uri="{FF2B5EF4-FFF2-40B4-BE49-F238E27FC236}">
                  <a16:creationId xmlns:a16="http://schemas.microsoft.com/office/drawing/2014/main" id="{355A7002-B9AD-85F1-11DD-F0B581B073A5}"/>
                </a:ext>
              </a:extLst>
            </p:cNvPr>
            <p:cNvGrpSpPr/>
            <p:nvPr/>
          </p:nvGrpSpPr>
          <p:grpSpPr>
            <a:xfrm>
              <a:off x="9608469" y="1698334"/>
              <a:ext cx="816992" cy="898515"/>
              <a:chOff x="10023703" y="1961809"/>
              <a:chExt cx="816992" cy="898515"/>
            </a:xfrm>
          </p:grpSpPr>
          <p:sp>
            <p:nvSpPr>
              <p:cNvPr id="51" name="直角三角形 50">
                <a:extLst>
                  <a:ext uri="{FF2B5EF4-FFF2-40B4-BE49-F238E27FC236}">
                    <a16:creationId xmlns:a16="http://schemas.microsoft.com/office/drawing/2014/main" id="{9197AC50-AEE3-B4B2-FD8B-8CE7C7AF83B9}"/>
                  </a:ext>
                </a:extLst>
              </p:cNvPr>
              <p:cNvSpPr/>
              <p:nvPr/>
            </p:nvSpPr>
            <p:spPr>
              <a:xfrm>
                <a:off x="10044813" y="2040549"/>
                <a:ext cx="230876" cy="568174"/>
              </a:xfrm>
              <a:prstGeom prst="r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0" name="梯形 149">
                <a:extLst>
                  <a:ext uri="{FF2B5EF4-FFF2-40B4-BE49-F238E27FC236}">
                    <a16:creationId xmlns:a16="http://schemas.microsoft.com/office/drawing/2014/main" id="{4D62507D-07A3-DA4F-AA62-1A5E88421F3A}"/>
                  </a:ext>
                </a:extLst>
              </p:cNvPr>
              <p:cNvSpPr/>
              <p:nvPr/>
            </p:nvSpPr>
            <p:spPr>
              <a:xfrm rot="10800000">
                <a:off x="10023703" y="1961809"/>
                <a:ext cx="789726" cy="724419"/>
              </a:xfrm>
              <a:prstGeom prst="trapezoid">
                <a:avLst>
                  <a:gd name="adj" fmla="val 39340"/>
                </a:avLst>
              </a:prstGeom>
              <a:solidFill>
                <a:schemeClr val="bg1">
                  <a:alpha val="2000"/>
                </a:schemeClr>
              </a:solidFill>
              <a:ln>
                <a:solidFill>
                  <a:srgbClr val="00B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2" name="图片 151">
                <a:extLst>
                  <a:ext uri="{FF2B5EF4-FFF2-40B4-BE49-F238E27FC236}">
                    <a16:creationId xmlns:a16="http://schemas.microsoft.com/office/drawing/2014/main" id="{8074A6D5-08AA-90D3-0958-62DBDE211B68}"/>
                  </a:ext>
                </a:extLst>
              </p:cNvPr>
              <p:cNvPicPr>
                <a:picLocks noChangeAspect="1"/>
              </p:cNvPicPr>
              <p:nvPr/>
            </p:nvPicPr>
            <p:blipFill>
              <a:blip r:embed="rId8"/>
              <a:stretch>
                <a:fillRect/>
              </a:stretch>
            </p:blipFill>
            <p:spPr>
              <a:xfrm>
                <a:off x="10030924" y="2697318"/>
                <a:ext cx="809771" cy="163006"/>
              </a:xfrm>
              <a:prstGeom prst="rect">
                <a:avLst/>
              </a:prstGeom>
            </p:spPr>
          </p:pic>
          <p:sp>
            <p:nvSpPr>
              <p:cNvPr id="153" name="直角三角形 152">
                <a:extLst>
                  <a:ext uri="{FF2B5EF4-FFF2-40B4-BE49-F238E27FC236}">
                    <a16:creationId xmlns:a16="http://schemas.microsoft.com/office/drawing/2014/main" id="{03E7E558-EE2F-5684-8FFE-153B1A450068}"/>
                  </a:ext>
                </a:extLst>
              </p:cNvPr>
              <p:cNvSpPr/>
              <p:nvPr/>
            </p:nvSpPr>
            <p:spPr>
              <a:xfrm>
                <a:off x="10560171" y="2040780"/>
                <a:ext cx="230876" cy="568174"/>
              </a:xfrm>
              <a:prstGeom prst="rtTriangle">
                <a:avLst/>
              </a:prstGeom>
              <a:ln>
                <a:solidFill>
                  <a:schemeClr val="accent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7" name="图片 6">
            <a:extLst>
              <a:ext uri="{FF2B5EF4-FFF2-40B4-BE49-F238E27FC236}">
                <a16:creationId xmlns:a16="http://schemas.microsoft.com/office/drawing/2014/main" id="{3F98DC98-283B-A9DC-5485-39017F344711}"/>
              </a:ext>
            </a:extLst>
          </p:cNvPr>
          <p:cNvPicPr>
            <a:picLocks noChangeAspect="1"/>
          </p:cNvPicPr>
          <p:nvPr/>
        </p:nvPicPr>
        <p:blipFill>
          <a:blip r:embed="rId9"/>
          <a:stretch>
            <a:fillRect/>
          </a:stretch>
        </p:blipFill>
        <p:spPr>
          <a:xfrm>
            <a:off x="7577673" y="1209403"/>
            <a:ext cx="955573" cy="892044"/>
          </a:xfrm>
          <a:prstGeom prst="rect">
            <a:avLst/>
          </a:prstGeom>
        </p:spPr>
      </p:pic>
      <p:sp>
        <p:nvSpPr>
          <p:cNvPr id="3" name="箭头: 下 2">
            <a:extLst>
              <a:ext uri="{FF2B5EF4-FFF2-40B4-BE49-F238E27FC236}">
                <a16:creationId xmlns:a16="http://schemas.microsoft.com/office/drawing/2014/main" id="{42A3FE31-FBED-A973-4FAA-44DC5D8515EF}"/>
              </a:ext>
            </a:extLst>
          </p:cNvPr>
          <p:cNvSpPr/>
          <p:nvPr/>
        </p:nvSpPr>
        <p:spPr>
          <a:xfrm>
            <a:off x="9717696" y="1880643"/>
            <a:ext cx="183883" cy="610327"/>
          </a:xfrm>
          <a:prstGeom prst="downArrow">
            <a:avLst>
              <a:gd name="adj1" fmla="val 53476"/>
              <a:gd name="adj2" fmla="val 50000"/>
            </a:avLst>
          </a:prstGeom>
          <a:solidFill>
            <a:srgbClr val="FF0000"/>
          </a:solidFill>
          <a:ln>
            <a:solidFill>
              <a:srgbClr val="C00000">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B49134B-3DBA-00BA-35E7-FD9CA5D2430D}"/>
              </a:ext>
            </a:extLst>
          </p:cNvPr>
          <p:cNvSpPr txBox="1"/>
          <p:nvPr/>
        </p:nvSpPr>
        <p:spPr>
          <a:xfrm>
            <a:off x="9421007" y="192784"/>
            <a:ext cx="2339789"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2671901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730" y="145266"/>
            <a:ext cx="7896822" cy="633095"/>
          </a:xfrm>
        </p:spPr>
        <p:txBody>
          <a:bodyPr>
            <a:normAutofit/>
          </a:bodyPr>
          <a:lstStyle/>
          <a:p>
            <a:pPr algn="ctr"/>
            <a:r>
              <a:rPr lang="zh-CN" altLang="en-US"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单块</a:t>
            </a:r>
            <a:r>
              <a:rPr lang="en-US" altLang="zh-CN"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DIRC</a:t>
            </a:r>
            <a:r>
              <a:rPr lang="zh-CN" altLang="en-US"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角分辨和</a:t>
            </a:r>
            <a:r>
              <a:rPr lang="en-US" altLang="zh-CN"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PID</a:t>
            </a:r>
            <a:r>
              <a:rPr lang="zh-CN" altLang="en-US"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性能模拟</a:t>
            </a:r>
          </a:p>
        </p:txBody>
      </p:sp>
      <p:grpSp>
        <p:nvGrpSpPr>
          <p:cNvPr id="3" name="组合 2"/>
          <p:cNvGrpSpPr/>
          <p:nvPr/>
        </p:nvGrpSpPr>
        <p:grpSpPr>
          <a:xfrm>
            <a:off x="837651" y="1036080"/>
            <a:ext cx="5997371" cy="2181158"/>
            <a:chOff x="2287144" y="832826"/>
            <a:chExt cx="7276439" cy="2564043"/>
          </a:xfrm>
        </p:grpSpPr>
        <p:pic>
          <p:nvPicPr>
            <p:cNvPr id="37" name="图片 36"/>
            <p:cNvPicPr>
              <a:picLocks noChangeAspect="1"/>
            </p:cNvPicPr>
            <p:nvPr/>
          </p:nvPicPr>
          <p:blipFill>
            <a:blip r:embed="rId2"/>
            <a:stretch>
              <a:fillRect/>
            </a:stretch>
          </p:blipFill>
          <p:spPr>
            <a:xfrm>
              <a:off x="2287144" y="832826"/>
              <a:ext cx="7267574" cy="2533650"/>
            </a:xfrm>
            <a:prstGeom prst="rect">
              <a:avLst/>
            </a:prstGeom>
          </p:spPr>
        </p:pic>
        <p:grpSp>
          <p:nvGrpSpPr>
            <p:cNvPr id="28" name="组合 27"/>
            <p:cNvGrpSpPr/>
            <p:nvPr/>
          </p:nvGrpSpPr>
          <p:grpSpPr>
            <a:xfrm>
              <a:off x="3884925" y="1916942"/>
              <a:ext cx="2927279" cy="1479927"/>
              <a:chOff x="4148663" y="2064075"/>
              <a:chExt cx="2927279" cy="1479927"/>
            </a:xfrm>
          </p:grpSpPr>
          <p:sp>
            <p:nvSpPr>
              <p:cNvPr id="23" name="文本框 22"/>
              <p:cNvSpPr txBox="1"/>
              <p:nvPr/>
            </p:nvSpPr>
            <p:spPr>
              <a:xfrm>
                <a:off x="4148663" y="3186486"/>
                <a:ext cx="2491653" cy="357516"/>
              </a:xfrm>
              <a:prstGeom prst="rect">
                <a:avLst/>
              </a:prstGeom>
              <a:noFill/>
            </p:spPr>
            <p:txBody>
              <a:bodyPr wrap="square" rtlCol="0">
                <a:spAutoFit/>
              </a:bodyPr>
              <a:lstStyle/>
              <a:p>
                <a:r>
                  <a:rPr lang="en-US" altLang="zh-CN" sz="1400" dirty="0"/>
                  <a:t>Backward photons</a:t>
                </a:r>
                <a:endParaRPr lang="zh-CN" altLang="en-US" sz="1400" dirty="0"/>
              </a:p>
            </p:txBody>
          </p:sp>
          <p:sp>
            <p:nvSpPr>
              <p:cNvPr id="24" name="文本框 23"/>
              <p:cNvSpPr txBox="1"/>
              <p:nvPr/>
            </p:nvSpPr>
            <p:spPr>
              <a:xfrm>
                <a:off x="4980442" y="2064075"/>
                <a:ext cx="2095500" cy="357516"/>
              </a:xfrm>
              <a:prstGeom prst="rect">
                <a:avLst/>
              </a:prstGeom>
              <a:noFill/>
            </p:spPr>
            <p:txBody>
              <a:bodyPr wrap="square" rtlCol="0">
                <a:spAutoFit/>
              </a:bodyPr>
              <a:lstStyle/>
              <a:p>
                <a:r>
                  <a:rPr lang="en-US" altLang="zh-CN" sz="1400" dirty="0"/>
                  <a:t>Forward photons</a:t>
                </a:r>
                <a:endParaRPr lang="zh-CN" altLang="en-US" sz="1400" dirty="0"/>
              </a:p>
            </p:txBody>
          </p:sp>
        </p:grpSp>
        <p:sp>
          <p:nvSpPr>
            <p:cNvPr id="30" name="右箭头 29"/>
            <p:cNvSpPr/>
            <p:nvPr/>
          </p:nvSpPr>
          <p:spPr>
            <a:xfrm rot="20777540">
              <a:off x="5431188" y="2445522"/>
              <a:ext cx="426720" cy="18466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右箭头 30"/>
            <p:cNvSpPr/>
            <p:nvPr/>
          </p:nvSpPr>
          <p:spPr>
            <a:xfrm rot="10046365">
              <a:off x="4274898" y="2736693"/>
              <a:ext cx="426720" cy="18466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7886675" y="2675045"/>
              <a:ext cx="1676908" cy="393267"/>
            </a:xfrm>
            <a:prstGeom prst="rect">
              <a:avLst/>
            </a:prstGeom>
            <a:noFill/>
          </p:spPr>
          <p:txBody>
            <a:bodyPr wrap="square" rtlCol="0">
              <a:spAutoFit/>
            </a:bodyPr>
            <a:lstStyle/>
            <a:p>
              <a:r>
                <a:rPr lang="en-US" altLang="zh-CN" sz="1600" dirty="0"/>
                <a:t>6GeV/c Pion</a:t>
              </a:r>
            </a:p>
          </p:txBody>
        </p:sp>
      </p:grpSp>
      <p:grpSp>
        <p:nvGrpSpPr>
          <p:cNvPr id="39" name="组合 38"/>
          <p:cNvGrpSpPr/>
          <p:nvPr/>
        </p:nvGrpSpPr>
        <p:grpSpPr>
          <a:xfrm>
            <a:off x="7191925" y="872934"/>
            <a:ext cx="4433913" cy="2621950"/>
            <a:chOff x="1447994" y="3432166"/>
            <a:chExt cx="5078896" cy="3057860"/>
          </a:xfrm>
        </p:grpSpPr>
        <p:grpSp>
          <p:nvGrpSpPr>
            <p:cNvPr id="40" name="组合 39"/>
            <p:cNvGrpSpPr/>
            <p:nvPr/>
          </p:nvGrpSpPr>
          <p:grpSpPr>
            <a:xfrm>
              <a:off x="1447994" y="3432166"/>
              <a:ext cx="5078896" cy="3057860"/>
              <a:chOff x="1427361" y="3833984"/>
              <a:chExt cx="4802880" cy="2861429"/>
            </a:xfrm>
          </p:grpSpPr>
          <p:grpSp>
            <p:nvGrpSpPr>
              <p:cNvPr id="42" name="组合 41"/>
              <p:cNvGrpSpPr/>
              <p:nvPr/>
            </p:nvGrpSpPr>
            <p:grpSpPr>
              <a:xfrm>
                <a:off x="1711169" y="3833984"/>
                <a:ext cx="4235262" cy="2580154"/>
                <a:chOff x="6959413" y="3269828"/>
                <a:chExt cx="4235262" cy="2580154"/>
              </a:xfrm>
            </p:grpSpPr>
            <p:pic>
              <p:nvPicPr>
                <p:cNvPr id="45" name="图片 44"/>
                <p:cNvPicPr>
                  <a:picLocks noChangeAspect="1"/>
                </p:cNvPicPr>
                <p:nvPr/>
              </p:nvPicPr>
              <p:blipFill>
                <a:blip r:embed="rId3"/>
                <a:stretch>
                  <a:fillRect/>
                </a:stretch>
              </p:blipFill>
              <p:spPr>
                <a:xfrm>
                  <a:off x="6959413" y="3269828"/>
                  <a:ext cx="4235262" cy="2580154"/>
                </a:xfrm>
                <a:prstGeom prst="rect">
                  <a:avLst/>
                </a:prstGeom>
              </p:spPr>
            </p:pic>
            <p:cxnSp>
              <p:nvCxnSpPr>
                <p:cNvPr id="46" name="直接连接符 45"/>
                <p:cNvCxnSpPr/>
                <p:nvPr/>
              </p:nvCxnSpPr>
              <p:spPr>
                <a:xfrm flipH="1">
                  <a:off x="8200690"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7883562"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8807710"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9450271"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43" name="文本框 42"/>
              <p:cNvSpPr txBox="1"/>
              <p:nvPr/>
            </p:nvSpPr>
            <p:spPr>
              <a:xfrm>
                <a:off x="4561461" y="6387636"/>
                <a:ext cx="1668780" cy="307777"/>
              </a:xfrm>
              <a:prstGeom prst="rect">
                <a:avLst/>
              </a:prstGeom>
              <a:noFill/>
            </p:spPr>
            <p:txBody>
              <a:bodyPr wrap="square" rtlCol="0">
                <a:spAutoFit/>
              </a:bodyPr>
              <a:lstStyle/>
              <a:p>
                <a:r>
                  <a:rPr lang="en-US" altLang="zh-CN" sz="1400" dirty="0"/>
                  <a:t>Transit time(ns)</a:t>
                </a:r>
                <a:endParaRPr lang="zh-CN" altLang="en-US" sz="1400" dirty="0"/>
              </a:p>
            </p:txBody>
          </p:sp>
          <p:sp>
            <p:nvSpPr>
              <p:cNvPr id="44" name="文本框 43"/>
              <p:cNvSpPr txBox="1"/>
              <p:nvPr/>
            </p:nvSpPr>
            <p:spPr>
              <a:xfrm rot="16200000">
                <a:off x="943442" y="4386486"/>
                <a:ext cx="1275616" cy="307777"/>
              </a:xfrm>
              <a:prstGeom prst="rect">
                <a:avLst/>
              </a:prstGeom>
              <a:noFill/>
            </p:spPr>
            <p:txBody>
              <a:bodyPr wrap="square" rtlCol="0">
                <a:spAutoFit/>
              </a:bodyPr>
              <a:lstStyle/>
              <a:p>
                <a:r>
                  <a:rPr lang="en-US" altLang="zh-CN" sz="1400" dirty="0"/>
                  <a:t>Entries/1000</a:t>
                </a:r>
                <a:endParaRPr lang="zh-CN" altLang="en-US" sz="1400" dirty="0"/>
              </a:p>
            </p:txBody>
          </p:sp>
        </p:grpSp>
        <p:sp>
          <p:nvSpPr>
            <p:cNvPr id="41" name="文本框 40"/>
            <p:cNvSpPr txBox="1"/>
            <p:nvPr/>
          </p:nvSpPr>
          <p:spPr>
            <a:xfrm>
              <a:off x="3614355" y="3861424"/>
              <a:ext cx="2630580" cy="753786"/>
            </a:xfrm>
            <a:prstGeom prst="rect">
              <a:avLst/>
            </a:prstGeom>
            <a:noFill/>
          </p:spPr>
          <p:txBody>
            <a:bodyPr wrap="square" rtlCol="0">
              <a:spAutoFit/>
            </a:bodyPr>
            <a:lstStyle/>
            <a:p>
              <a:r>
                <a:rPr lang="en-US" altLang="zh-CN" sz="1200" dirty="0"/>
                <a:t>Different transit time cut &amp; correlation for forward &amp; backward photons</a:t>
              </a:r>
              <a:endParaRPr lang="zh-CN" altLang="en-US" sz="1200" dirty="0"/>
            </a:p>
          </p:txBody>
        </p:sp>
      </p:grpSp>
      <p:grpSp>
        <p:nvGrpSpPr>
          <p:cNvPr id="52" name="组合 51">
            <a:extLst>
              <a:ext uri="{FF2B5EF4-FFF2-40B4-BE49-F238E27FC236}">
                <a16:creationId xmlns:a16="http://schemas.microsoft.com/office/drawing/2014/main" id="{6F220F88-FBC2-48D6-ADF3-9B3FD4EB46BA}"/>
              </a:ext>
            </a:extLst>
          </p:cNvPr>
          <p:cNvGrpSpPr/>
          <p:nvPr/>
        </p:nvGrpSpPr>
        <p:grpSpPr>
          <a:xfrm>
            <a:off x="879200" y="1887331"/>
            <a:ext cx="740771" cy="721360"/>
            <a:chOff x="5281158" y="1227393"/>
            <a:chExt cx="2213806" cy="3218206"/>
          </a:xfrm>
        </p:grpSpPr>
        <p:pic>
          <p:nvPicPr>
            <p:cNvPr id="53" name="Picture 4" descr="3M SFP-D50F 3&quot; X 5YD 3M (TC) | Bänder, Klebstoffe, Materialien | DigiKey">
              <a:extLst>
                <a:ext uri="{FF2B5EF4-FFF2-40B4-BE49-F238E27FC236}">
                  <a16:creationId xmlns:a16="http://schemas.microsoft.com/office/drawing/2014/main" id="{0B8A3790-63FC-446D-A955-B0F25953DF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3746" y="1227393"/>
              <a:ext cx="2141218" cy="2141218"/>
            </a:xfrm>
            <a:prstGeom prst="rect">
              <a:avLst/>
            </a:prstGeom>
            <a:noFill/>
            <a:extLst>
              <a:ext uri="{909E8E84-426E-40DD-AFC4-6F175D3DCCD1}">
                <a14:hiddenFill xmlns:a14="http://schemas.microsoft.com/office/drawing/2010/main">
                  <a:solidFill>
                    <a:srgbClr val="FFFFFF"/>
                  </a:solidFill>
                </a14:hiddenFill>
              </a:ext>
            </a:extLst>
          </p:spPr>
        </p:pic>
        <p:sp>
          <p:nvSpPr>
            <p:cNvPr id="54" name="文本框 53">
              <a:extLst>
                <a:ext uri="{FF2B5EF4-FFF2-40B4-BE49-F238E27FC236}">
                  <a16:creationId xmlns:a16="http://schemas.microsoft.com/office/drawing/2014/main" id="{17B176EF-244F-4859-875E-04E930C3F5C9}"/>
                </a:ext>
              </a:extLst>
            </p:cNvPr>
            <p:cNvSpPr txBox="1"/>
            <p:nvPr/>
          </p:nvSpPr>
          <p:spPr>
            <a:xfrm>
              <a:off x="5281158" y="3209822"/>
              <a:ext cx="2108246" cy="1235777"/>
            </a:xfrm>
            <a:prstGeom prst="rect">
              <a:avLst/>
            </a:prstGeom>
            <a:noFill/>
          </p:spPr>
          <p:txBody>
            <a:bodyPr wrap="square" rtlCol="0">
              <a:spAutoFit/>
            </a:bodyPr>
            <a:lstStyle/>
            <a:p>
              <a:pPr algn="ctr"/>
              <a:r>
                <a:rPr lang="en-US" altLang="zh-CN" sz="1200" dirty="0"/>
                <a:t>ESR film</a:t>
              </a:r>
              <a:endParaRPr lang="zh-CN" altLang="en-US" sz="1200" dirty="0"/>
            </a:p>
          </p:txBody>
        </p:sp>
      </p:grpSp>
      <p:sp>
        <p:nvSpPr>
          <p:cNvPr id="4" name="日期占位符 3"/>
          <p:cNvSpPr>
            <a:spLocks noGrp="1"/>
          </p:cNvSpPr>
          <p:nvPr>
            <p:ph type="dt" sz="half" idx="10"/>
          </p:nvPr>
        </p:nvSpPr>
        <p:spPr/>
        <p:txBody>
          <a:bodyPr/>
          <a:lstStyle/>
          <a:p>
            <a:fld id="{01788EEC-AC8A-4BA0-A292-7C78AAFDDB33}" type="datetime1">
              <a:rPr lang="zh-CN" altLang="en-US" smtClean="0"/>
              <a:t>2024/9/24</a:t>
            </a:fld>
            <a:endParaRPr lang="zh-CN" altLang="en-US"/>
          </a:p>
        </p:txBody>
      </p:sp>
      <p:grpSp>
        <p:nvGrpSpPr>
          <p:cNvPr id="15" name="组合 14">
            <a:extLst>
              <a:ext uri="{FF2B5EF4-FFF2-40B4-BE49-F238E27FC236}">
                <a16:creationId xmlns:a16="http://schemas.microsoft.com/office/drawing/2014/main" id="{F431F79C-654E-5D0A-EE5B-453F1B577A6D}"/>
              </a:ext>
            </a:extLst>
          </p:cNvPr>
          <p:cNvGrpSpPr/>
          <p:nvPr/>
        </p:nvGrpSpPr>
        <p:grpSpPr>
          <a:xfrm>
            <a:off x="560173" y="3603424"/>
            <a:ext cx="4360068" cy="2706186"/>
            <a:chOff x="120480" y="1809844"/>
            <a:chExt cx="6299333" cy="4339567"/>
          </a:xfrm>
        </p:grpSpPr>
        <p:pic>
          <p:nvPicPr>
            <p:cNvPr id="16" name="图片 15">
              <a:extLst>
                <a:ext uri="{FF2B5EF4-FFF2-40B4-BE49-F238E27FC236}">
                  <a16:creationId xmlns:a16="http://schemas.microsoft.com/office/drawing/2014/main" id="{7977B2D8-52BB-C4E3-4F68-242B4F834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80" y="1809844"/>
              <a:ext cx="6299333" cy="4271960"/>
            </a:xfrm>
            <a:prstGeom prst="rect">
              <a:avLst/>
            </a:prstGeom>
          </p:spPr>
        </p:pic>
        <p:sp>
          <p:nvSpPr>
            <p:cNvPr id="17" name="文本框 16">
              <a:extLst>
                <a:ext uri="{FF2B5EF4-FFF2-40B4-BE49-F238E27FC236}">
                  <a16:creationId xmlns:a16="http://schemas.microsoft.com/office/drawing/2014/main" id="{DE1D29C0-4AD8-21B8-A34F-6D8BB2E43AED}"/>
                </a:ext>
              </a:extLst>
            </p:cNvPr>
            <p:cNvSpPr txBox="1"/>
            <p:nvPr/>
          </p:nvSpPr>
          <p:spPr>
            <a:xfrm>
              <a:off x="3543621" y="4245053"/>
              <a:ext cx="2301323" cy="851577"/>
            </a:xfrm>
            <a:prstGeom prst="rect">
              <a:avLst/>
            </a:prstGeom>
            <a:noFill/>
          </p:spPr>
          <p:txBody>
            <a:bodyPr wrap="square" rtlCol="0">
              <a:spAutoFit/>
            </a:bodyPr>
            <a:lstStyle/>
            <a:p>
              <a:r>
                <a:rPr lang="en-US" altLang="zh-CN" sz="1400" dirty="0"/>
                <a:t>Black: </a:t>
              </a:r>
              <a:r>
                <a:rPr lang="el-GR" altLang="zh-CN" sz="1400" dirty="0"/>
                <a:t>σ</a:t>
              </a:r>
              <a:r>
                <a:rPr lang="en-US" altLang="zh-CN" sz="1400" baseline="-25000" dirty="0"/>
                <a:t>t</a:t>
              </a:r>
              <a:r>
                <a:rPr lang="en-US" altLang="zh-CN" sz="1400" dirty="0"/>
                <a:t> = 120ps </a:t>
              </a:r>
            </a:p>
            <a:p>
              <a:r>
                <a:rPr lang="en-US" altLang="zh-CN" sz="1400" dirty="0">
                  <a:solidFill>
                    <a:srgbClr val="FF0000"/>
                  </a:solidFill>
                </a:rPr>
                <a:t>Red: </a:t>
              </a:r>
              <a:r>
                <a:rPr lang="el-GR" altLang="zh-CN" sz="1400" dirty="0">
                  <a:solidFill>
                    <a:srgbClr val="FF0000"/>
                  </a:solidFill>
                </a:rPr>
                <a:t>σ</a:t>
              </a:r>
              <a:r>
                <a:rPr lang="en-US" altLang="zh-CN" sz="1400" baseline="-25000" dirty="0">
                  <a:solidFill>
                    <a:srgbClr val="FF0000"/>
                  </a:solidFill>
                </a:rPr>
                <a:t>t</a:t>
              </a:r>
              <a:r>
                <a:rPr lang="en-US" altLang="zh-CN" sz="1400" dirty="0">
                  <a:solidFill>
                    <a:srgbClr val="FF0000"/>
                  </a:solidFill>
                </a:rPr>
                <a:t> = 70ps</a:t>
              </a:r>
              <a:endParaRPr lang="zh-CN" altLang="en-US" sz="1400" dirty="0">
                <a:solidFill>
                  <a:srgbClr val="FF0000"/>
                </a:solidFill>
              </a:endParaRPr>
            </a:p>
          </p:txBody>
        </p:sp>
        <p:sp>
          <p:nvSpPr>
            <p:cNvPr id="18" name="文本框 17">
              <a:extLst>
                <a:ext uri="{FF2B5EF4-FFF2-40B4-BE49-F238E27FC236}">
                  <a16:creationId xmlns:a16="http://schemas.microsoft.com/office/drawing/2014/main" id="{B267F3D0-41C9-7B5E-593C-32DCB2C36DCD}"/>
                </a:ext>
              </a:extLst>
            </p:cNvPr>
            <p:cNvSpPr txBox="1"/>
            <p:nvPr/>
          </p:nvSpPr>
          <p:spPr>
            <a:xfrm>
              <a:off x="4282036" y="5705223"/>
              <a:ext cx="1563938" cy="444188"/>
            </a:xfrm>
            <a:prstGeom prst="rect">
              <a:avLst/>
            </a:prstGeom>
            <a:noFill/>
          </p:spPr>
          <p:txBody>
            <a:bodyPr wrap="none" rtlCol="0">
              <a:spAutoFit/>
            </a:bodyPr>
            <a:lstStyle/>
            <a:p>
              <a:r>
                <a:rPr lang="en-US" altLang="zh-CN" sz="1200" dirty="0">
                  <a:latin typeface="Calibri" panose="020F0502020204030204" pitchFamily="34" charset="0"/>
                  <a:cs typeface="Calibri" panose="020F0502020204030204" pitchFamily="34" charset="0"/>
                </a:rPr>
                <a:t>Polar Angle (◦)</a:t>
              </a:r>
              <a:endParaRPr lang="zh-CN" altLang="en-US" sz="1200" dirty="0">
                <a:latin typeface="Calibri" panose="020F0502020204030204" pitchFamily="34" charset="0"/>
                <a:cs typeface="Calibri" panose="020F0502020204030204" pitchFamily="34" charset="0"/>
              </a:endParaRPr>
            </a:p>
          </p:txBody>
        </p:sp>
        <p:sp>
          <p:nvSpPr>
            <p:cNvPr id="19" name="文本框 18">
              <a:extLst>
                <a:ext uri="{FF2B5EF4-FFF2-40B4-BE49-F238E27FC236}">
                  <a16:creationId xmlns:a16="http://schemas.microsoft.com/office/drawing/2014/main" id="{407E5C58-A1AF-FA98-24AF-F4C79A3A8345}"/>
                </a:ext>
              </a:extLst>
            </p:cNvPr>
            <p:cNvSpPr txBox="1"/>
            <p:nvPr/>
          </p:nvSpPr>
          <p:spPr>
            <a:xfrm rot="16200000">
              <a:off x="-935674" y="3604396"/>
              <a:ext cx="2684048" cy="400202"/>
            </a:xfrm>
            <a:prstGeom prst="rect">
              <a:avLst/>
            </a:prstGeom>
            <a:noFill/>
          </p:spPr>
          <p:txBody>
            <a:bodyPr wrap="none" rtlCol="0">
              <a:spAutoFit/>
            </a:bodyPr>
            <a:lstStyle/>
            <a:p>
              <a:r>
                <a:rPr lang="en-US" altLang="zh-CN" sz="1200" dirty="0"/>
                <a:t>Separation power [s. d.]</a:t>
              </a:r>
              <a:endParaRPr lang="zh-CN" altLang="en-US" sz="1200" dirty="0"/>
            </a:p>
          </p:txBody>
        </p:sp>
      </p:grpSp>
      <p:grpSp>
        <p:nvGrpSpPr>
          <p:cNvPr id="10" name="组合 9">
            <a:extLst>
              <a:ext uri="{FF2B5EF4-FFF2-40B4-BE49-F238E27FC236}">
                <a16:creationId xmlns:a16="http://schemas.microsoft.com/office/drawing/2014/main" id="{87B7BC15-745C-879B-AFDF-22966F70AA26}"/>
              </a:ext>
            </a:extLst>
          </p:cNvPr>
          <p:cNvGrpSpPr/>
          <p:nvPr/>
        </p:nvGrpSpPr>
        <p:grpSpPr>
          <a:xfrm>
            <a:off x="4567286" y="3501698"/>
            <a:ext cx="4285341" cy="2819385"/>
            <a:chOff x="5307906" y="1860361"/>
            <a:chExt cx="6162307" cy="4294607"/>
          </a:xfrm>
        </p:grpSpPr>
        <p:pic>
          <p:nvPicPr>
            <p:cNvPr id="11" name="图片 10">
              <a:extLst>
                <a:ext uri="{FF2B5EF4-FFF2-40B4-BE49-F238E27FC236}">
                  <a16:creationId xmlns:a16="http://schemas.microsoft.com/office/drawing/2014/main" id="{B8393D58-34CF-AC19-B420-473153200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906" y="1975932"/>
              <a:ext cx="6162307" cy="4179036"/>
            </a:xfrm>
            <a:prstGeom prst="rect">
              <a:avLst/>
            </a:prstGeom>
          </p:spPr>
        </p:pic>
        <p:sp>
          <p:nvSpPr>
            <p:cNvPr id="12" name="文本框 11">
              <a:extLst>
                <a:ext uri="{FF2B5EF4-FFF2-40B4-BE49-F238E27FC236}">
                  <a16:creationId xmlns:a16="http://schemas.microsoft.com/office/drawing/2014/main" id="{1300BE61-7261-B218-2AEE-A9D67653F5D3}"/>
                </a:ext>
              </a:extLst>
            </p:cNvPr>
            <p:cNvSpPr txBox="1"/>
            <p:nvPr/>
          </p:nvSpPr>
          <p:spPr>
            <a:xfrm>
              <a:off x="7890632" y="4399573"/>
              <a:ext cx="3223599" cy="785270"/>
            </a:xfrm>
            <a:prstGeom prst="rect">
              <a:avLst/>
            </a:prstGeom>
            <a:noFill/>
          </p:spPr>
          <p:txBody>
            <a:bodyPr wrap="square" rtlCol="0">
              <a:spAutoFit/>
            </a:bodyPr>
            <a:lstStyle/>
            <a:p>
              <a:r>
                <a:rPr lang="en-US" altLang="zh-CN" sz="1400" dirty="0">
                  <a:solidFill>
                    <a:srgbClr val="00B050"/>
                  </a:solidFill>
                </a:rPr>
                <a:t>Green: 5.75mm PMT pixel</a:t>
              </a:r>
            </a:p>
            <a:p>
              <a:r>
                <a:rPr lang="en-US" altLang="zh-CN" sz="1400" dirty="0">
                  <a:solidFill>
                    <a:srgbClr val="0B06B3"/>
                  </a:solidFill>
                </a:rPr>
                <a:t>Blue: 3mm PMT pixel</a:t>
              </a:r>
              <a:endParaRPr lang="zh-CN" altLang="en-US" sz="1400" dirty="0">
                <a:solidFill>
                  <a:srgbClr val="0B06B3"/>
                </a:solidFill>
              </a:endParaRPr>
            </a:p>
          </p:txBody>
        </p:sp>
        <p:sp>
          <p:nvSpPr>
            <p:cNvPr id="13" name="文本框 12">
              <a:extLst>
                <a:ext uri="{FF2B5EF4-FFF2-40B4-BE49-F238E27FC236}">
                  <a16:creationId xmlns:a16="http://schemas.microsoft.com/office/drawing/2014/main" id="{A8A26C2B-3CDB-8401-4384-E4C47AD61017}"/>
                </a:ext>
              </a:extLst>
            </p:cNvPr>
            <p:cNvSpPr txBox="1"/>
            <p:nvPr/>
          </p:nvSpPr>
          <p:spPr>
            <a:xfrm>
              <a:off x="9593698" y="5732838"/>
              <a:ext cx="1082476" cy="276998"/>
            </a:xfrm>
            <a:prstGeom prst="rect">
              <a:avLst/>
            </a:prstGeom>
            <a:noFill/>
          </p:spPr>
          <p:txBody>
            <a:bodyPr wrap="none" rtlCol="0">
              <a:spAutoFit/>
            </a:bodyPr>
            <a:lstStyle/>
            <a:p>
              <a:r>
                <a:rPr lang="en-US" altLang="zh-CN" sz="1200" dirty="0">
                  <a:latin typeface="Calibri" panose="020F0502020204030204" pitchFamily="34" charset="0"/>
                  <a:cs typeface="Calibri" panose="020F0502020204030204" pitchFamily="34" charset="0"/>
                </a:rPr>
                <a:t>Polar Angle (◦)</a:t>
              </a:r>
              <a:endParaRPr lang="zh-CN" altLang="en-US" sz="1200" dirty="0">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9B0A3C77-BC39-8CC2-2AAA-2B2B9DABABF3}"/>
                </a:ext>
              </a:extLst>
            </p:cNvPr>
            <p:cNvSpPr txBox="1"/>
            <p:nvPr/>
          </p:nvSpPr>
          <p:spPr>
            <a:xfrm>
              <a:off x="5549812" y="1860361"/>
              <a:ext cx="806696" cy="276998"/>
            </a:xfrm>
            <a:prstGeom prst="rect">
              <a:avLst/>
            </a:prstGeom>
            <a:noFill/>
          </p:spPr>
          <p:txBody>
            <a:bodyPr wrap="none" rtlCol="0">
              <a:spAutoFit/>
            </a:bodyPr>
            <a:lstStyle/>
            <a:p>
              <a:r>
                <a:rPr lang="en-US" altLang="zh-CN" sz="1200" dirty="0">
                  <a:latin typeface="Calibri" panose="020F0502020204030204" pitchFamily="34" charset="0"/>
                  <a:cs typeface="Calibri" panose="020F0502020204030204" pitchFamily="34" charset="0"/>
                </a:rPr>
                <a:t>σ</a:t>
              </a:r>
              <a:r>
                <a:rPr lang="el-GR" altLang="zh-CN" sz="1200" baseline="-25000" dirty="0">
                  <a:latin typeface="Calibri" panose="020F0502020204030204" pitchFamily="34" charset="0"/>
                  <a:cs typeface="Calibri" panose="020F0502020204030204" pitchFamily="34" charset="0"/>
                </a:rPr>
                <a:t>θ</a:t>
              </a:r>
              <a:r>
                <a:rPr lang="en-US" altLang="zh-CN" sz="1200" baseline="-25000" dirty="0">
                  <a:latin typeface="Calibri" panose="020F0502020204030204" pitchFamily="34" charset="0"/>
                  <a:cs typeface="Calibri" panose="020F0502020204030204" pitchFamily="34" charset="0"/>
                </a:rPr>
                <a:t>c </a:t>
              </a:r>
              <a:r>
                <a:rPr lang="en-US" altLang="zh-CN" sz="1200" dirty="0">
                  <a:latin typeface="Calibri" panose="020F0502020204030204" pitchFamily="34" charset="0"/>
                  <a:cs typeface="Calibri" panose="020F0502020204030204" pitchFamily="34" charset="0"/>
                </a:rPr>
                <a:t>(</a:t>
              </a:r>
              <a:r>
                <a:rPr lang="en-US" altLang="zh-CN" sz="1200" dirty="0" err="1">
                  <a:latin typeface="Calibri" panose="020F0502020204030204" pitchFamily="34" charset="0"/>
                  <a:ea typeface="SimSun" panose="02010600030101010101" pitchFamily="2" charset="-122"/>
                  <a:cs typeface="Calibri" panose="020F0502020204030204" pitchFamily="34" charset="0"/>
                </a:rPr>
                <a:t>mrad</a:t>
              </a:r>
              <a:r>
                <a:rPr lang="en-US" altLang="zh-CN" sz="1200" dirty="0">
                  <a:latin typeface="Calibri" panose="020F0502020204030204" pitchFamily="34" charset="0"/>
                  <a:cs typeface="Calibri" panose="020F0502020204030204" pitchFamily="34" charset="0"/>
                </a:rPr>
                <a:t>)</a:t>
              </a:r>
              <a:endParaRPr lang="zh-CN" altLang="en-US" sz="1200" dirty="0">
                <a:latin typeface="Calibri" panose="020F0502020204030204" pitchFamily="34" charset="0"/>
                <a:cs typeface="Calibri" panose="020F0502020204030204" pitchFamily="34" charset="0"/>
              </a:endParaRPr>
            </a:p>
          </p:txBody>
        </p:sp>
      </p:grpSp>
      <p:sp>
        <p:nvSpPr>
          <p:cNvPr id="22" name="文本框 21">
            <a:extLst>
              <a:ext uri="{FF2B5EF4-FFF2-40B4-BE49-F238E27FC236}">
                <a16:creationId xmlns:a16="http://schemas.microsoft.com/office/drawing/2014/main" id="{708881C8-BF6A-C8F2-E43E-90DD7DB66D5D}"/>
              </a:ext>
            </a:extLst>
          </p:cNvPr>
          <p:cNvSpPr txBox="1"/>
          <p:nvPr/>
        </p:nvSpPr>
        <p:spPr>
          <a:xfrm>
            <a:off x="8599850" y="3829623"/>
            <a:ext cx="3477850" cy="2339102"/>
          </a:xfrm>
          <a:prstGeom prst="rect">
            <a:avLst/>
          </a:prstGeom>
          <a:noFill/>
        </p:spPr>
        <p:txBody>
          <a:bodyPr wrap="square">
            <a:spAutoFit/>
          </a:bodyPr>
          <a:lstStyle/>
          <a:p>
            <a:pPr marL="285750" indent="-285750">
              <a:buFont typeface="Wingdings" panose="05000000000000000000" pitchFamily="2" charset="2"/>
              <a:buChar char="Ø"/>
            </a:pPr>
            <a:r>
              <a:rPr lang="zh-CN" altLang="zh-CN"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前后向出射光子分开进行传输时间甄别和切仑科夫</a:t>
            </a:r>
            <a:r>
              <a:rPr lang="zh-CN" altLang="en-US"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辐射</a:t>
            </a:r>
            <a:r>
              <a:rPr lang="zh-CN" altLang="zh-CN"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角</a:t>
            </a:r>
            <a:r>
              <a:rPr lang="zh-CN" altLang="en-US"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重建</a:t>
            </a:r>
            <a:endParaRPr lang="en-US" altLang="zh-CN"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endParaRPr lang="en-US" altLang="zh-CN" sz="1600" kern="100" dirty="0">
              <a:solidFill>
                <a:srgbClr val="0634FF"/>
              </a:solidFill>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不同位置分辨</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PMT</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R10754/ 13370</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）对应的</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DIRC</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角分辨</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(~1mrad)</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；角分辨</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~1mrad</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时，不同时间分辨对应的</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6GeV/c</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 </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π/k</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分辨能力随粒子入射角的变化</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(&gt;3</a:t>
            </a:r>
            <a:r>
              <a:rPr lang="el-GR"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σ</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a:t>
            </a:r>
          </a:p>
          <a:p>
            <a:endParaRPr lang="zh-CN" altLang="en-US" dirty="0"/>
          </a:p>
        </p:txBody>
      </p:sp>
      <p:sp>
        <p:nvSpPr>
          <p:cNvPr id="5" name="灯片编号占位符 5">
            <a:extLst>
              <a:ext uri="{FF2B5EF4-FFF2-40B4-BE49-F238E27FC236}">
                <a16:creationId xmlns:a16="http://schemas.microsoft.com/office/drawing/2014/main" id="{40D2F24B-B6BF-4D0F-4CA6-73F167A90356}"/>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71</a:t>
            </a:fld>
            <a:endParaRPr lang="zh-CN" altLang="en-US"/>
          </a:p>
        </p:txBody>
      </p:sp>
      <p:sp>
        <p:nvSpPr>
          <p:cNvPr id="6" name="文本框 5">
            <a:extLst>
              <a:ext uri="{FF2B5EF4-FFF2-40B4-BE49-F238E27FC236}">
                <a16:creationId xmlns:a16="http://schemas.microsoft.com/office/drawing/2014/main" id="{CB759E25-4E43-4D9C-4C61-2E7AFA69C424}"/>
              </a:ext>
            </a:extLst>
          </p:cNvPr>
          <p:cNvSpPr txBox="1"/>
          <p:nvPr/>
        </p:nvSpPr>
        <p:spPr>
          <a:xfrm>
            <a:off x="10303242" y="280460"/>
            <a:ext cx="1730997"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14593461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a:grpSpLocks/>
          </p:cNvGrpSpPr>
          <p:nvPr/>
        </p:nvGrpSpPr>
        <p:grpSpPr bwMode="auto">
          <a:xfrm>
            <a:off x="141436" y="1193673"/>
            <a:ext cx="5148064" cy="2667794"/>
            <a:chOff x="0" y="1785926"/>
            <a:chExt cx="5782159" cy="3143272"/>
          </a:xfrm>
        </p:grpSpPr>
        <p:pic>
          <p:nvPicPr>
            <p:cNvPr id="9" name="Picture 8" descr="E:\博士论文\002\第三章-MRPC物理机制\2013-9-9 20-46-59.tif"/>
            <p:cNvPicPr>
              <a:picLocks noChangeAspect="1" noChangeArrowheads="1"/>
            </p:cNvPicPr>
            <p:nvPr/>
          </p:nvPicPr>
          <p:blipFill>
            <a:blip r:embed="rId2"/>
            <a:srcRect b="-5351"/>
            <a:stretch>
              <a:fillRect/>
            </a:stretch>
          </p:blipFill>
          <p:spPr bwMode="auto">
            <a:xfrm>
              <a:off x="500034" y="1785926"/>
              <a:ext cx="4929222" cy="3143272"/>
            </a:xfrm>
            <a:prstGeom prst="rect">
              <a:avLst/>
            </a:prstGeom>
            <a:noFill/>
            <a:ln w="9525">
              <a:noFill/>
              <a:miter lim="800000"/>
              <a:headEnd/>
              <a:tailEnd/>
            </a:ln>
          </p:spPr>
        </p:pic>
        <p:sp>
          <p:nvSpPr>
            <p:cNvPr id="11" name="TextBox 10"/>
            <p:cNvSpPr txBox="1"/>
            <p:nvPr/>
          </p:nvSpPr>
          <p:spPr>
            <a:xfrm>
              <a:off x="2072360" y="1857523"/>
              <a:ext cx="1119351" cy="368461"/>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Read out</a:t>
              </a:r>
              <a:endParaRPr lang="zh-CN" altLang="en-US" kern="0" dirty="0">
                <a:solidFill>
                  <a:srgbClr val="2D2DB9">
                    <a:lumMod val="75000"/>
                  </a:srgbClr>
                </a:solidFill>
              </a:endParaRPr>
            </a:p>
          </p:txBody>
        </p:sp>
        <p:sp>
          <p:nvSpPr>
            <p:cNvPr id="12" name="TextBox 11"/>
            <p:cNvSpPr txBox="1"/>
            <p:nvPr/>
          </p:nvSpPr>
          <p:spPr>
            <a:xfrm>
              <a:off x="2105281" y="4536290"/>
              <a:ext cx="1121084" cy="368461"/>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Read out</a:t>
              </a:r>
              <a:endParaRPr lang="zh-CN" altLang="en-US" kern="0" dirty="0">
                <a:solidFill>
                  <a:srgbClr val="2D2DB9">
                    <a:lumMod val="75000"/>
                  </a:srgbClr>
                </a:solidFill>
              </a:endParaRPr>
            </a:p>
          </p:txBody>
        </p:sp>
        <p:sp>
          <p:nvSpPr>
            <p:cNvPr id="13" name="TextBox 12"/>
            <p:cNvSpPr txBox="1"/>
            <p:nvPr/>
          </p:nvSpPr>
          <p:spPr>
            <a:xfrm>
              <a:off x="0" y="2213761"/>
              <a:ext cx="1069102" cy="370208"/>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Insulator</a:t>
              </a:r>
              <a:endParaRPr lang="zh-CN" altLang="en-US" kern="0" dirty="0">
                <a:solidFill>
                  <a:srgbClr val="2D2DB9">
                    <a:lumMod val="75000"/>
                  </a:srgbClr>
                </a:solidFill>
              </a:endParaRPr>
            </a:p>
          </p:txBody>
        </p:sp>
        <p:sp>
          <p:nvSpPr>
            <p:cNvPr id="14" name="TextBox 13"/>
            <p:cNvSpPr txBox="1"/>
            <p:nvPr/>
          </p:nvSpPr>
          <p:spPr>
            <a:xfrm>
              <a:off x="214861" y="3214368"/>
              <a:ext cx="940878" cy="370208"/>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Carbon</a:t>
              </a:r>
              <a:endParaRPr lang="zh-CN" altLang="en-US" kern="0" dirty="0">
                <a:solidFill>
                  <a:srgbClr val="2D2DB9">
                    <a:lumMod val="75000"/>
                  </a:srgbClr>
                </a:solidFill>
              </a:endParaRPr>
            </a:p>
          </p:txBody>
        </p:sp>
        <p:sp>
          <p:nvSpPr>
            <p:cNvPr id="15" name="TextBox 14"/>
            <p:cNvSpPr txBox="1"/>
            <p:nvPr/>
          </p:nvSpPr>
          <p:spPr>
            <a:xfrm>
              <a:off x="0" y="4143380"/>
              <a:ext cx="1069102" cy="368462"/>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Insulator</a:t>
              </a:r>
              <a:endParaRPr lang="zh-CN" altLang="en-US" kern="0" dirty="0">
                <a:solidFill>
                  <a:srgbClr val="2D2DB9">
                    <a:lumMod val="75000"/>
                  </a:srgbClr>
                </a:solidFill>
              </a:endParaRPr>
            </a:p>
          </p:txBody>
        </p:sp>
        <p:sp>
          <p:nvSpPr>
            <p:cNvPr id="16" name="TextBox 15"/>
            <p:cNvSpPr txBox="1"/>
            <p:nvPr/>
          </p:nvSpPr>
          <p:spPr>
            <a:xfrm>
              <a:off x="4785833" y="3214368"/>
              <a:ext cx="996326" cy="576267"/>
            </a:xfrm>
            <a:prstGeom prst="rect">
              <a:avLst/>
            </a:prstGeom>
            <a:solidFill>
              <a:srgbClr val="FFFFFF"/>
            </a:solidFill>
          </p:spPr>
          <p:txBody>
            <a:bodyPr wrap="none">
              <a:spAutoFit/>
            </a:bodyPr>
            <a:lstStyle/>
            <a:p>
              <a:pPr fontAlgn="auto">
                <a:spcBef>
                  <a:spcPts val="0"/>
                </a:spcBef>
                <a:spcAft>
                  <a:spcPts val="0"/>
                </a:spcAft>
                <a:defRPr/>
              </a:pPr>
              <a:r>
                <a:rPr lang="en-US" altLang="zh-CN" sz="1400" kern="0" dirty="0">
                  <a:solidFill>
                    <a:srgbClr val="2D2DB9">
                      <a:lumMod val="75000"/>
                    </a:srgbClr>
                  </a:solidFill>
                </a:rPr>
                <a:t>Resistive</a:t>
              </a:r>
            </a:p>
            <a:p>
              <a:pPr fontAlgn="auto">
                <a:spcBef>
                  <a:spcPts val="0"/>
                </a:spcBef>
                <a:spcAft>
                  <a:spcPts val="0"/>
                </a:spcAft>
                <a:defRPr/>
              </a:pPr>
              <a:r>
                <a:rPr lang="en-US" altLang="zh-CN" sz="1400" kern="0" dirty="0">
                  <a:solidFill>
                    <a:srgbClr val="2D2DB9">
                      <a:lumMod val="75000"/>
                    </a:srgbClr>
                  </a:solidFill>
                </a:rPr>
                <a:t> plate</a:t>
              </a:r>
              <a:endParaRPr lang="zh-CN" altLang="en-US" sz="1400" kern="0" dirty="0">
                <a:solidFill>
                  <a:srgbClr val="2D2DB9">
                    <a:lumMod val="75000"/>
                  </a:srgbClr>
                </a:solidFill>
              </a:endParaRPr>
            </a:p>
          </p:txBody>
        </p:sp>
      </p:grpSp>
      <p:sp>
        <p:nvSpPr>
          <p:cNvPr id="18" name="TextBox 17"/>
          <p:cNvSpPr txBox="1"/>
          <p:nvPr/>
        </p:nvSpPr>
        <p:spPr>
          <a:xfrm>
            <a:off x="1558077" y="3871887"/>
            <a:ext cx="1813317" cy="400110"/>
          </a:xfrm>
          <a:prstGeom prst="rect">
            <a:avLst/>
          </a:prstGeom>
          <a:noFill/>
        </p:spPr>
        <p:txBody>
          <a:bodyPr wrap="none" rtlCol="0">
            <a:spAutoFit/>
          </a:bodyPr>
          <a:lstStyle/>
          <a:p>
            <a:r>
              <a:rPr lang="en-US" altLang="zh-CN" sz="2000" b="1" dirty="0">
                <a:latin typeface="华文楷体" pitchFamily="2" charset="-122"/>
                <a:ea typeface="华文楷体" pitchFamily="2" charset="-122"/>
              </a:rPr>
              <a:t>MRPC</a:t>
            </a:r>
            <a:r>
              <a:rPr lang="zh-CN" altLang="en-US" sz="2000" b="1" dirty="0">
                <a:latin typeface="华文楷体" pitchFamily="2" charset="-122"/>
                <a:ea typeface="华文楷体" pitchFamily="2" charset="-122"/>
              </a:rPr>
              <a:t> </a:t>
            </a:r>
            <a:r>
              <a:rPr lang="en-US" altLang="zh-CN" sz="2000" b="1" dirty="0">
                <a:latin typeface="华文楷体" pitchFamily="2" charset="-122"/>
                <a:ea typeface="华文楷体" pitchFamily="2" charset="-122"/>
              </a:rPr>
              <a:t>structure</a:t>
            </a:r>
            <a:endParaRPr lang="zh-CN" altLang="en-US" sz="2000" b="1" dirty="0">
              <a:latin typeface="华文楷体" pitchFamily="2" charset="-122"/>
              <a:ea typeface="华文楷体" pitchFamily="2" charset="-122"/>
            </a:endParaRPr>
          </a:p>
        </p:txBody>
      </p:sp>
      <p:sp>
        <p:nvSpPr>
          <p:cNvPr id="20" name="TextBox 19"/>
          <p:cNvSpPr txBox="1"/>
          <p:nvPr/>
        </p:nvSpPr>
        <p:spPr>
          <a:xfrm>
            <a:off x="5267371" y="1048473"/>
            <a:ext cx="5404984" cy="3693319"/>
          </a:xfrm>
          <a:prstGeom prst="rect">
            <a:avLst/>
          </a:prstGeom>
          <a:noFill/>
          <a:ln w="19050">
            <a:solidFill>
              <a:srgbClr val="FF0000"/>
            </a:solidFill>
          </a:ln>
        </p:spPr>
        <p:txBody>
          <a:bodyPr wrap="square">
            <a:spAutoFit/>
          </a:bodyPr>
          <a:lstStyle/>
          <a:p>
            <a:pPr>
              <a:lnSpc>
                <a:spcPct val="130000"/>
              </a:lnSpc>
              <a:defRPr/>
            </a:pPr>
            <a:r>
              <a:rPr lang="en-US" altLang="zh-CN" b="1" dirty="0">
                <a:solidFill>
                  <a:schemeClr val="tx2">
                    <a:lumMod val="75000"/>
                  </a:schemeClr>
                </a:solidFill>
              </a:rPr>
              <a:t>Standard parameters:</a:t>
            </a:r>
          </a:p>
          <a:p>
            <a:pPr>
              <a:lnSpc>
                <a:spcPct val="130000"/>
              </a:lnSpc>
              <a:defRPr/>
            </a:pPr>
            <a:r>
              <a:rPr lang="en-US" altLang="zh-CN" dirty="0">
                <a:solidFill>
                  <a:schemeClr val="tx2">
                    <a:lumMod val="75000"/>
                  </a:schemeClr>
                </a:solidFill>
              </a:rPr>
              <a:t>     Resistivity of glass: ~10</a:t>
            </a:r>
            <a:r>
              <a:rPr lang="en-US" altLang="zh-CN" baseline="30000" dirty="0">
                <a:solidFill>
                  <a:schemeClr val="tx2">
                    <a:lumMod val="75000"/>
                  </a:schemeClr>
                </a:solidFill>
              </a:rPr>
              <a:t>12 </a:t>
            </a:r>
            <a:r>
              <a:rPr lang="el-GR" altLang="zh-CN" dirty="0">
                <a:solidFill>
                  <a:schemeClr val="tx2">
                    <a:lumMod val="75000"/>
                  </a:schemeClr>
                </a:solidFill>
                <a:latin typeface="Times New Roman"/>
                <a:cs typeface="Times New Roman"/>
              </a:rPr>
              <a:t>Ω</a:t>
            </a:r>
            <a:r>
              <a:rPr lang="en-US" altLang="zh-CN" dirty="0">
                <a:solidFill>
                  <a:schemeClr val="tx2">
                    <a:lumMod val="75000"/>
                  </a:schemeClr>
                </a:solidFill>
                <a:latin typeface="Times New Roman"/>
                <a:cs typeface="Times New Roman"/>
              </a:rPr>
              <a:t>.cm</a:t>
            </a:r>
          </a:p>
          <a:p>
            <a:pPr>
              <a:lnSpc>
                <a:spcPct val="130000"/>
              </a:lnSpc>
              <a:defRPr/>
            </a:pPr>
            <a:r>
              <a:rPr lang="en-US" altLang="zh-CN" dirty="0">
                <a:solidFill>
                  <a:schemeClr val="tx2">
                    <a:lumMod val="75000"/>
                  </a:schemeClr>
                </a:solidFill>
                <a:latin typeface="Times New Roman"/>
                <a:cs typeface="Times New Roman"/>
              </a:rPr>
              <a:t>     </a:t>
            </a:r>
            <a:r>
              <a:rPr lang="en-US" altLang="zh-CN" dirty="0">
                <a:solidFill>
                  <a:schemeClr val="tx2">
                    <a:lumMod val="75000"/>
                  </a:schemeClr>
                </a:solidFill>
                <a:cs typeface="Arial" pitchFamily="34" charset="0"/>
              </a:rPr>
              <a:t> Working gas: 90%Freon+5%iso-butane+5% SF6</a:t>
            </a:r>
            <a:r>
              <a:rPr lang="en-US" altLang="zh-CN" dirty="0">
                <a:solidFill>
                  <a:schemeClr val="tx2">
                    <a:lumMod val="75000"/>
                  </a:schemeClr>
                </a:solidFill>
                <a:latin typeface="Times New Roman"/>
                <a:cs typeface="Times New Roman"/>
              </a:rPr>
              <a:t> </a:t>
            </a:r>
            <a:endParaRPr lang="en-US" altLang="zh-CN" dirty="0">
              <a:solidFill>
                <a:schemeClr val="tx2">
                  <a:lumMod val="75000"/>
                </a:schemeClr>
              </a:solidFill>
            </a:endParaRPr>
          </a:p>
          <a:p>
            <a:pPr>
              <a:lnSpc>
                <a:spcPct val="130000"/>
              </a:lnSpc>
              <a:defRPr/>
            </a:pPr>
            <a:r>
              <a:rPr lang="en-US" altLang="zh-CN" dirty="0">
                <a:solidFill>
                  <a:schemeClr val="tx2">
                    <a:lumMod val="75000"/>
                  </a:schemeClr>
                </a:solidFill>
              </a:rPr>
              <a:t>     </a:t>
            </a:r>
            <a:r>
              <a:rPr lang="en-US" altLang="zh-CN" b="1" dirty="0">
                <a:solidFill>
                  <a:srgbClr val="FF0000"/>
                </a:solidFill>
              </a:rPr>
              <a:t>Time resolution &lt;100ps</a:t>
            </a:r>
          </a:p>
          <a:p>
            <a:pPr>
              <a:lnSpc>
                <a:spcPct val="130000"/>
              </a:lnSpc>
              <a:defRPr/>
            </a:pPr>
            <a:r>
              <a:rPr lang="en-US" altLang="zh-CN" dirty="0">
                <a:solidFill>
                  <a:schemeClr val="tx2">
                    <a:lumMod val="75000"/>
                  </a:schemeClr>
                </a:solidFill>
              </a:rPr>
              <a:t>     Efficiency &gt;95%</a:t>
            </a:r>
          </a:p>
          <a:p>
            <a:pPr>
              <a:lnSpc>
                <a:spcPct val="130000"/>
              </a:lnSpc>
              <a:defRPr/>
            </a:pPr>
            <a:r>
              <a:rPr lang="en-US" altLang="zh-CN" dirty="0">
                <a:solidFill>
                  <a:schemeClr val="tx2">
                    <a:lumMod val="75000"/>
                  </a:schemeClr>
                </a:solidFill>
              </a:rPr>
              <a:t>     Charge: a few PC</a:t>
            </a:r>
          </a:p>
          <a:p>
            <a:pPr>
              <a:lnSpc>
                <a:spcPct val="130000"/>
              </a:lnSpc>
              <a:defRPr/>
            </a:pPr>
            <a:r>
              <a:rPr lang="en-US" altLang="zh-CN" dirty="0">
                <a:solidFill>
                  <a:schemeClr val="tx2">
                    <a:lumMod val="75000"/>
                  </a:schemeClr>
                </a:solidFill>
              </a:rPr>
              <a:t>     Dark current: a few </a:t>
            </a:r>
            <a:r>
              <a:rPr lang="en-US" altLang="zh-CN" dirty="0" err="1">
                <a:solidFill>
                  <a:schemeClr val="tx2">
                    <a:lumMod val="75000"/>
                  </a:schemeClr>
                </a:solidFill>
              </a:rPr>
              <a:t>nA</a:t>
            </a:r>
            <a:endParaRPr lang="en-US" altLang="zh-CN" dirty="0">
              <a:solidFill>
                <a:schemeClr val="tx2">
                  <a:lumMod val="75000"/>
                </a:schemeClr>
              </a:solidFill>
            </a:endParaRPr>
          </a:p>
          <a:p>
            <a:pPr>
              <a:lnSpc>
                <a:spcPct val="130000"/>
              </a:lnSpc>
              <a:defRPr/>
            </a:pPr>
            <a:r>
              <a:rPr lang="en-US" altLang="zh-CN" dirty="0">
                <a:solidFill>
                  <a:schemeClr val="tx2">
                    <a:lumMod val="75000"/>
                  </a:schemeClr>
                </a:solidFill>
              </a:rPr>
              <a:t>     Noise ~1Hz/cm</a:t>
            </a:r>
            <a:r>
              <a:rPr lang="en-US" altLang="zh-CN" baseline="30000" dirty="0">
                <a:solidFill>
                  <a:schemeClr val="tx2">
                    <a:lumMod val="75000"/>
                  </a:schemeClr>
                </a:solidFill>
              </a:rPr>
              <a:t>2</a:t>
            </a:r>
          </a:p>
          <a:p>
            <a:pPr>
              <a:lnSpc>
                <a:spcPct val="130000"/>
              </a:lnSpc>
              <a:defRPr/>
            </a:pPr>
            <a:r>
              <a:rPr lang="en-US" altLang="zh-CN" dirty="0">
                <a:solidFill>
                  <a:schemeClr val="tx2">
                    <a:lumMod val="75000"/>
                  </a:schemeClr>
                </a:solidFill>
              </a:rPr>
              <a:t>     Rate &lt;100 Hz/cm</a:t>
            </a:r>
            <a:r>
              <a:rPr lang="en-US" altLang="zh-CN" baseline="30000" dirty="0">
                <a:solidFill>
                  <a:schemeClr val="tx2">
                    <a:lumMod val="75000"/>
                  </a:schemeClr>
                </a:solidFill>
              </a:rPr>
              <a:t>2        </a:t>
            </a:r>
          </a:p>
          <a:p>
            <a:pPr>
              <a:lnSpc>
                <a:spcPct val="130000"/>
              </a:lnSpc>
              <a:defRPr/>
            </a:pPr>
            <a:r>
              <a:rPr lang="en-US" altLang="zh-CN" dirty="0">
                <a:solidFill>
                  <a:schemeClr val="tx2">
                    <a:lumMod val="75000"/>
                  </a:schemeClr>
                </a:solidFill>
              </a:rPr>
              <a:t>     Large area, low cost</a:t>
            </a:r>
            <a:endParaRPr lang="zh-CN" altLang="en-US" dirty="0">
              <a:solidFill>
                <a:schemeClr val="tx2">
                  <a:lumMod val="75000"/>
                </a:schemeClr>
              </a:solidFill>
            </a:endParaRPr>
          </a:p>
        </p:txBody>
      </p:sp>
      <p:sp>
        <p:nvSpPr>
          <p:cNvPr id="21" name="标题 1">
            <a:extLst>
              <a:ext uri="{FF2B5EF4-FFF2-40B4-BE49-F238E27FC236}">
                <a16:creationId xmlns:a16="http://schemas.microsoft.com/office/drawing/2014/main" id="{179F1D0B-C99F-4BB2-A3F9-C3F0BF2BF533}"/>
              </a:ext>
            </a:extLst>
          </p:cNvPr>
          <p:cNvSpPr txBox="1">
            <a:spLocks noGrp="1"/>
          </p:cNvSpPr>
          <p:nvPr>
            <p:ph type="title"/>
          </p:nvPr>
        </p:nvSpPr>
        <p:spPr>
          <a:xfrm>
            <a:off x="415630" y="64824"/>
            <a:ext cx="9259389" cy="6203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altLang="zh-CN" sz="3200" dirty="0">
                <a:solidFill>
                  <a:srgbClr val="1637CA"/>
                </a:solidFill>
                <a:latin typeface="Helvetica" pitchFamily="2" charset="0"/>
              </a:rPr>
              <a:t>MRPC/TOF PID at low momentum</a:t>
            </a:r>
            <a:endParaRPr lang="zh-CN" altLang="en-US" sz="3200" dirty="0">
              <a:solidFill>
                <a:srgbClr val="1637CA"/>
              </a:solidFill>
              <a:latin typeface="Helvetica" pitchFamily="2" charset="0"/>
            </a:endParaRPr>
          </a:p>
        </p:txBody>
      </p:sp>
      <p:sp>
        <p:nvSpPr>
          <p:cNvPr id="2" name="灯片编号占位符 1"/>
          <p:cNvSpPr>
            <a:spLocks noGrp="1"/>
          </p:cNvSpPr>
          <p:nvPr>
            <p:ph type="sldNum" sz="quarter" idx="12"/>
          </p:nvPr>
        </p:nvSpPr>
        <p:spPr>
          <a:xfrm>
            <a:off x="9300755" y="6432167"/>
            <a:ext cx="2743200" cy="365125"/>
          </a:xfrm>
        </p:spPr>
        <p:txBody>
          <a:bodyPr/>
          <a:lstStyle/>
          <a:p>
            <a:fld id="{9098E86A-1E82-48EF-A877-9284484925B2}" type="slidenum">
              <a:rPr lang="zh-CN" altLang="en-US" smtClean="0"/>
              <a:t>72</a:t>
            </a:fld>
            <a:endParaRPr lang="zh-CN" altLang="en-US" dirty="0"/>
          </a:p>
        </p:txBody>
      </p:sp>
      <p:sp>
        <p:nvSpPr>
          <p:cNvPr id="4" name="文本框 3">
            <a:extLst>
              <a:ext uri="{FF2B5EF4-FFF2-40B4-BE49-F238E27FC236}">
                <a16:creationId xmlns:a16="http://schemas.microsoft.com/office/drawing/2014/main" id="{38C77326-949E-90B7-996C-DB5C626A48EE}"/>
              </a:ext>
            </a:extLst>
          </p:cNvPr>
          <p:cNvSpPr txBox="1"/>
          <p:nvPr/>
        </p:nvSpPr>
        <p:spPr>
          <a:xfrm>
            <a:off x="9248503" y="213536"/>
            <a:ext cx="2852057" cy="430887"/>
          </a:xfrm>
          <a:prstGeom prst="rect">
            <a:avLst/>
          </a:prstGeom>
          <a:noFill/>
        </p:spPr>
        <p:txBody>
          <a:bodyPr wrap="square" rtlCol="0">
            <a:spAutoFit/>
          </a:bodyPr>
          <a:lstStyle/>
          <a:p>
            <a:r>
              <a:rPr lang="en-US" altLang="zh-CN" sz="2200" b="1" dirty="0">
                <a:solidFill>
                  <a:srgbClr val="1637CA"/>
                </a:solidFill>
              </a:rPr>
              <a:t>-</a:t>
            </a:r>
            <a:r>
              <a:rPr lang="zh-CN" altLang="en-US" sz="2200" b="1" dirty="0">
                <a:solidFill>
                  <a:srgbClr val="1637CA"/>
                </a:solidFill>
              </a:rPr>
              <a:t> </a:t>
            </a:r>
            <a:r>
              <a:rPr lang="en-US" altLang="zh-CN" sz="2200" b="1" dirty="0">
                <a:solidFill>
                  <a:srgbClr val="1637CA"/>
                </a:solidFill>
              </a:rPr>
              <a:t>Yi Wang (Tsinghua)</a:t>
            </a:r>
          </a:p>
        </p:txBody>
      </p:sp>
      <p:sp>
        <p:nvSpPr>
          <p:cNvPr id="5" name="Text Box 13">
            <a:extLst>
              <a:ext uri="{FF2B5EF4-FFF2-40B4-BE49-F238E27FC236}">
                <a16:creationId xmlns:a16="http://schemas.microsoft.com/office/drawing/2014/main" id="{615E4EA2-4C72-00C3-E27A-84F660AA71D6}"/>
              </a:ext>
            </a:extLst>
          </p:cNvPr>
          <p:cNvSpPr txBox="1">
            <a:spLocks noChangeArrowheads="1"/>
          </p:cNvSpPr>
          <p:nvPr/>
        </p:nvSpPr>
        <p:spPr bwMode="auto">
          <a:xfrm>
            <a:off x="924928" y="4701100"/>
            <a:ext cx="2979689" cy="1200220"/>
          </a:xfrm>
          <a:prstGeom prst="rect">
            <a:avLst/>
          </a:prstGeom>
          <a:solidFill>
            <a:srgbClr val="FFFF00"/>
          </a:solidFill>
          <a:ln w="9525">
            <a:solidFill>
              <a:srgbClr val="FF0000"/>
            </a:solidFill>
            <a:miter lim="800000"/>
            <a:headEnd/>
            <a:tailEnd/>
          </a:ln>
        </p:spPr>
        <p:txBody>
          <a:bodyPr wrap="square">
            <a:spAutoFit/>
          </a:bodyPr>
          <a:lstStyle/>
          <a:p>
            <a:pPr>
              <a:spcBef>
                <a:spcPct val="50000"/>
              </a:spcBef>
            </a:pPr>
            <a:r>
              <a:rPr lang="en-US" altLang="zh-CN" dirty="0"/>
              <a:t>TOF PID:</a:t>
            </a:r>
          </a:p>
          <a:p>
            <a:pPr>
              <a:spcBef>
                <a:spcPct val="50000"/>
              </a:spcBef>
            </a:pPr>
            <a:r>
              <a:rPr lang="en-US" altLang="zh-CN" dirty="0">
                <a:sym typeface="Symbol" pitchFamily="18" charset="2"/>
              </a:rPr>
              <a:t>  </a:t>
            </a:r>
            <a:r>
              <a:rPr lang="en-US" altLang="zh-CN" dirty="0"/>
              <a:t> /k   ~1.6 GeV/c,       </a:t>
            </a:r>
          </a:p>
          <a:p>
            <a:pPr>
              <a:spcBef>
                <a:spcPct val="50000"/>
              </a:spcBef>
            </a:pPr>
            <a:r>
              <a:rPr lang="en-US" altLang="zh-CN" dirty="0"/>
              <a:t>(</a:t>
            </a:r>
            <a:r>
              <a:rPr lang="en-US" altLang="zh-CN" dirty="0">
                <a:sym typeface="Symbol" pitchFamily="18" charset="2"/>
              </a:rPr>
              <a:t></a:t>
            </a:r>
            <a:r>
              <a:rPr lang="en-US" altLang="zh-CN" dirty="0"/>
              <a:t>,k)/p ~ 3.0 GeV/c</a:t>
            </a:r>
          </a:p>
        </p:txBody>
      </p:sp>
    </p:spTree>
    <p:extLst>
      <p:ext uri="{BB962C8B-B14F-4D97-AF65-F5344CB8AC3E}">
        <p14:creationId xmlns:p14="http://schemas.microsoft.com/office/powerpoint/2010/main" val="23805945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54844" y="-336700"/>
            <a:ext cx="8003110" cy="1325563"/>
          </a:xfrm>
        </p:spPr>
        <p:txBody>
          <a:bodyPr>
            <a:normAutofit/>
          </a:bodyPr>
          <a:lstStyle/>
          <a:p>
            <a:pPr algn="ctr"/>
            <a:r>
              <a:rPr lang="en-US" altLang="zh-CN" sz="2800" dirty="0">
                <a:solidFill>
                  <a:srgbClr val="1637CA"/>
                </a:solidFill>
                <a:latin typeface="Helvetica" pitchFamily="2" charset="0"/>
              </a:rPr>
              <a:t>Toward 20ps resolution: narrow gap MRPC</a:t>
            </a:r>
            <a:endParaRPr lang="zh-CN" altLang="en-US" sz="2800" dirty="0">
              <a:solidFill>
                <a:srgbClr val="1637CA"/>
              </a:solidFill>
              <a:latin typeface="Helvetica" pitchFamily="2" charset="0"/>
            </a:endParaRPr>
          </a:p>
        </p:txBody>
      </p:sp>
      <p:pic>
        <p:nvPicPr>
          <p:cNvPr id="4" name="对象 7"/>
          <p:cNvPicPr>
            <a:picLocks noChangeArrowheads="1"/>
          </p:cNvPicPr>
          <p:nvPr/>
        </p:nvPicPr>
        <p:blipFill>
          <a:blip r:embed="rId2">
            <a:extLst>
              <a:ext uri="{28A0092B-C50C-407E-A947-70E740481C1C}">
                <a14:useLocalDpi xmlns:a14="http://schemas.microsoft.com/office/drawing/2010/main" val="0"/>
              </a:ext>
            </a:extLst>
          </a:blip>
          <a:srcRect b="-3056"/>
          <a:stretch>
            <a:fillRect/>
          </a:stretch>
        </p:blipFill>
        <p:spPr bwMode="auto">
          <a:xfrm>
            <a:off x="222176" y="857357"/>
            <a:ext cx="6775524" cy="287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
          <p:cNvGraphicFramePr>
            <a:graphicFrameLocks noChangeAspect="1"/>
          </p:cNvGraphicFramePr>
          <p:nvPr/>
        </p:nvGraphicFramePr>
        <p:xfrm>
          <a:off x="1000100" y="4143380"/>
          <a:ext cx="3608266" cy="603265"/>
        </p:xfrm>
        <a:graphic>
          <a:graphicData uri="http://schemas.openxmlformats.org/presentationml/2006/ole">
            <mc:AlternateContent xmlns:mc="http://schemas.openxmlformats.org/markup-compatibility/2006">
              <mc:Choice xmlns:v="urn:schemas-microsoft-com:vml" Requires="v">
                <p:oleObj name="Equation" r:id="rId3" imgW="1600200" imgH="266400" progId="Equation.DSMT4">
                  <p:embed/>
                </p:oleObj>
              </mc:Choice>
              <mc:Fallback>
                <p:oleObj name="Equation" r:id="rId3" imgW="1600200" imgH="266400" progId="Equation.DSMT4">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00" y="4143380"/>
                        <a:ext cx="3608266" cy="6032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矩形 5"/>
          <p:cNvSpPr/>
          <p:nvPr/>
        </p:nvSpPr>
        <p:spPr>
          <a:xfrm>
            <a:off x="377209" y="4853100"/>
            <a:ext cx="6473780" cy="1200329"/>
          </a:xfrm>
          <a:prstGeom prst="rect">
            <a:avLst/>
          </a:prstGeom>
        </p:spPr>
        <p:txBody>
          <a:bodyPr wrap="square">
            <a:spAutoFit/>
          </a:bodyPr>
          <a:lstStyle/>
          <a:p>
            <a:pPr>
              <a:lnSpc>
                <a:spcPct val="120000"/>
              </a:lnSpc>
            </a:pPr>
            <a:r>
              <a:rPr lang="en-US" sz="2000" dirty="0">
                <a:sym typeface="Symbol"/>
              </a:rPr>
              <a:t></a:t>
            </a:r>
            <a:r>
              <a:rPr lang="en-US" sz="2000" baseline="-25000" dirty="0"/>
              <a:t>TOF</a:t>
            </a:r>
            <a:r>
              <a:rPr lang="zh-CN" altLang="en-US" sz="2000" dirty="0"/>
              <a:t> </a:t>
            </a:r>
            <a:r>
              <a:rPr lang="en-US" altLang="zh-CN" sz="2000" dirty="0"/>
              <a:t>&lt;</a:t>
            </a:r>
            <a:r>
              <a:rPr lang="en-US" sz="2000" dirty="0"/>
              <a:t>20 </a:t>
            </a:r>
            <a:r>
              <a:rPr lang="en-US" sz="2000" dirty="0" err="1"/>
              <a:t>ps</a:t>
            </a:r>
            <a:r>
              <a:rPr lang="zh-CN" altLang="en-US" sz="2000" dirty="0"/>
              <a:t>，</a:t>
            </a:r>
            <a:r>
              <a:rPr lang="en-US" altLang="zh-CN" sz="2000" dirty="0"/>
              <a:t>the intrinsic resolution of narrow gaps </a:t>
            </a:r>
            <a:r>
              <a:rPr lang="en-US" sz="2000" dirty="0"/>
              <a:t>MRPC </a:t>
            </a:r>
            <a:r>
              <a:rPr lang="zh-CN" altLang="en-US" sz="2000" dirty="0"/>
              <a:t> </a:t>
            </a:r>
            <a:r>
              <a:rPr lang="en-US" altLang="zh-CN" sz="2000" dirty="0"/>
              <a:t>is around </a:t>
            </a:r>
            <a:r>
              <a:rPr lang="en-US" sz="2000" dirty="0"/>
              <a:t>15ps</a:t>
            </a:r>
            <a:r>
              <a:rPr lang="zh-CN" altLang="en-US" sz="2000" dirty="0"/>
              <a:t>，</a:t>
            </a:r>
            <a:r>
              <a:rPr lang="en-US" altLang="zh-CN" sz="2000" dirty="0"/>
              <a:t>so the time jitter of readout electronics &lt;</a:t>
            </a:r>
            <a:r>
              <a:rPr lang="en-US" sz="2000" dirty="0"/>
              <a:t>13~15 </a:t>
            </a:r>
            <a:r>
              <a:rPr lang="en-US" sz="2000" dirty="0" err="1"/>
              <a:t>ps</a:t>
            </a:r>
            <a:r>
              <a:rPr lang="zh-CN" altLang="en-US" sz="2000" dirty="0"/>
              <a:t>。</a:t>
            </a:r>
          </a:p>
        </p:txBody>
      </p:sp>
      <p:pic>
        <p:nvPicPr>
          <p:cNvPr id="7" name="内容占位符 6">
            <a:extLst>
              <a:ext uri="{FF2B5EF4-FFF2-40B4-BE49-F238E27FC236}">
                <a16:creationId xmlns:a16="http://schemas.microsoft.com/office/drawing/2014/main" id="{93615499-B7F3-426B-B0B7-982570D6C548}"/>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705844" y="1625674"/>
            <a:ext cx="4090521" cy="3576637"/>
          </a:xfrm>
          <a:prstGeom prst="rect">
            <a:avLst/>
          </a:prstGeom>
        </p:spPr>
      </p:pic>
      <p:sp>
        <p:nvSpPr>
          <p:cNvPr id="8" name="文本框 7">
            <a:extLst>
              <a:ext uri="{FF2B5EF4-FFF2-40B4-BE49-F238E27FC236}">
                <a16:creationId xmlns:a16="http://schemas.microsoft.com/office/drawing/2014/main" id="{C11C419C-FC89-41E1-B5E0-494613C91724}"/>
              </a:ext>
            </a:extLst>
          </p:cNvPr>
          <p:cNvSpPr txBox="1"/>
          <p:nvPr/>
        </p:nvSpPr>
        <p:spPr>
          <a:xfrm>
            <a:off x="7325068" y="988863"/>
            <a:ext cx="4852072" cy="646331"/>
          </a:xfrm>
          <a:prstGeom prst="rect">
            <a:avLst/>
          </a:prstGeom>
          <a:noFill/>
        </p:spPr>
        <p:txBody>
          <a:bodyPr wrap="square" rtlCol="0">
            <a:spAutoFit/>
          </a:bodyPr>
          <a:lstStyle/>
          <a:p>
            <a:pPr indent="-285750">
              <a:buFont typeface="Wingdings" panose="05000000000000000000" pitchFamily="2" charset="2"/>
              <a:buChar char="p"/>
            </a:pPr>
            <a:r>
              <a:rPr lang="en-US" altLang="zh-CN" dirty="0"/>
              <a:t>Simulation indicates proper ways to design the gap thickness and arrange the stacks </a:t>
            </a:r>
            <a:endParaRPr lang="zh-CN" altLang="en-US" dirty="0"/>
          </a:p>
        </p:txBody>
      </p:sp>
      <p:sp>
        <p:nvSpPr>
          <p:cNvPr id="9" name="矩形 8">
            <a:extLst>
              <a:ext uri="{FF2B5EF4-FFF2-40B4-BE49-F238E27FC236}">
                <a16:creationId xmlns:a16="http://schemas.microsoft.com/office/drawing/2014/main" id="{61DAF91D-1E3C-413D-9D05-AC1BBFFEEB3F}"/>
              </a:ext>
            </a:extLst>
          </p:cNvPr>
          <p:cNvSpPr/>
          <p:nvPr/>
        </p:nvSpPr>
        <p:spPr>
          <a:xfrm>
            <a:off x="8281190" y="3732885"/>
            <a:ext cx="1733551" cy="92392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2B9B0B4-F052-4555-8791-EB663C1ACA2C}"/>
              </a:ext>
            </a:extLst>
          </p:cNvPr>
          <p:cNvSpPr txBox="1"/>
          <p:nvPr/>
        </p:nvSpPr>
        <p:spPr>
          <a:xfrm>
            <a:off x="10214767" y="4010741"/>
            <a:ext cx="1581598" cy="523220"/>
          </a:xfrm>
          <a:prstGeom prst="rect">
            <a:avLst/>
          </a:prstGeom>
          <a:solidFill>
            <a:schemeClr val="bg1">
              <a:lumMod val="95000"/>
            </a:schemeClr>
          </a:solidFill>
          <a:ln>
            <a:solidFill>
              <a:schemeClr val="tx1">
                <a:lumMod val="85000"/>
                <a:lumOff val="15000"/>
              </a:schemeClr>
            </a:solidFill>
          </a:ln>
        </p:spPr>
        <p:txBody>
          <a:bodyPr wrap="square" rtlCol="0">
            <a:spAutoFit/>
          </a:bodyPr>
          <a:lstStyle/>
          <a:p>
            <a:r>
              <a:rPr lang="en-US" altLang="zh-CN" sz="1400" dirty="0"/>
              <a:t>Narrower gap thickness required</a:t>
            </a:r>
            <a:endParaRPr lang="zh-CN" altLang="en-US" sz="1400" dirty="0"/>
          </a:p>
        </p:txBody>
      </p:sp>
      <p:sp>
        <p:nvSpPr>
          <p:cNvPr id="11" name="矩形 10"/>
          <p:cNvSpPr/>
          <p:nvPr/>
        </p:nvSpPr>
        <p:spPr>
          <a:xfrm>
            <a:off x="7231764" y="5184922"/>
            <a:ext cx="5038680" cy="830997"/>
          </a:xfrm>
          <a:prstGeom prst="rect">
            <a:avLst/>
          </a:prstGeom>
        </p:spPr>
        <p:txBody>
          <a:bodyPr wrap="square">
            <a:spAutoFit/>
          </a:bodyPr>
          <a:lstStyle/>
          <a:p>
            <a:pPr>
              <a:lnSpc>
                <a:spcPct val="120000"/>
              </a:lnSpc>
            </a:pPr>
            <a:r>
              <a:rPr lang="en-US" sz="2000" dirty="0">
                <a:sym typeface="Symbol"/>
              </a:rPr>
              <a:t></a:t>
            </a:r>
            <a:r>
              <a:rPr lang="en-US" altLang="zh-CN" sz="2000" baseline="-25000" dirty="0">
                <a:sym typeface="Symbol"/>
              </a:rPr>
              <a:t>MRPC</a:t>
            </a:r>
            <a:r>
              <a:rPr lang="zh-CN" altLang="en-US" sz="2000" dirty="0"/>
              <a:t> </a:t>
            </a:r>
            <a:r>
              <a:rPr lang="en-US" altLang="zh-CN" sz="2000" dirty="0"/>
              <a:t>&lt;</a:t>
            </a:r>
            <a:r>
              <a:rPr lang="en-US" sz="2000" dirty="0"/>
              <a:t>20 </a:t>
            </a:r>
            <a:r>
              <a:rPr lang="en-US" sz="2000" dirty="0" err="1"/>
              <a:t>ps</a:t>
            </a:r>
            <a:r>
              <a:rPr lang="zh-CN" altLang="en-US" sz="2000" dirty="0"/>
              <a:t>，</a:t>
            </a:r>
            <a:r>
              <a:rPr lang="en-US" altLang="zh-CN" sz="2000" dirty="0"/>
              <a:t>the gas gap: &lt;0.18mm</a:t>
            </a:r>
          </a:p>
          <a:p>
            <a:pPr>
              <a:lnSpc>
                <a:spcPct val="120000"/>
              </a:lnSpc>
            </a:pPr>
            <a:r>
              <a:rPr lang="en-US" altLang="zh-CN" sz="2000" dirty="0"/>
              <a:t>                          gap number: &gt;16   </a:t>
            </a:r>
            <a:endParaRPr lang="zh-CN" altLang="en-US" sz="2000" dirty="0"/>
          </a:p>
        </p:txBody>
      </p:sp>
      <p:sp>
        <p:nvSpPr>
          <p:cNvPr id="12" name="灯片编号占位符 11"/>
          <p:cNvSpPr>
            <a:spLocks noGrp="1"/>
          </p:cNvSpPr>
          <p:nvPr>
            <p:ph type="sldNum" sz="quarter" idx="12"/>
          </p:nvPr>
        </p:nvSpPr>
        <p:spPr/>
        <p:txBody>
          <a:bodyPr/>
          <a:lstStyle/>
          <a:p>
            <a:fld id="{9098E86A-1E82-48EF-A877-9284484925B2}" type="slidenum">
              <a:rPr lang="zh-CN" altLang="en-US" smtClean="0"/>
              <a:t>73</a:t>
            </a:fld>
            <a:endParaRPr lang="zh-CN" altLang="en-US"/>
          </a:p>
        </p:txBody>
      </p:sp>
      <p:sp>
        <p:nvSpPr>
          <p:cNvPr id="3" name="文本框 2">
            <a:extLst>
              <a:ext uri="{FF2B5EF4-FFF2-40B4-BE49-F238E27FC236}">
                <a16:creationId xmlns:a16="http://schemas.microsoft.com/office/drawing/2014/main" id="{CCA61B64-06BD-9445-8869-1F623E8F7FBD}"/>
              </a:ext>
            </a:extLst>
          </p:cNvPr>
          <p:cNvSpPr txBox="1"/>
          <p:nvPr/>
        </p:nvSpPr>
        <p:spPr>
          <a:xfrm>
            <a:off x="9325083" y="387760"/>
            <a:ext cx="2852057" cy="430887"/>
          </a:xfrm>
          <a:prstGeom prst="rect">
            <a:avLst/>
          </a:prstGeom>
          <a:noFill/>
        </p:spPr>
        <p:txBody>
          <a:bodyPr wrap="square" rtlCol="0">
            <a:spAutoFit/>
          </a:bodyPr>
          <a:lstStyle/>
          <a:p>
            <a:r>
              <a:rPr lang="en-US" altLang="zh-CN" sz="2200" b="1" dirty="0">
                <a:solidFill>
                  <a:srgbClr val="1637CA"/>
                </a:solidFill>
              </a:rPr>
              <a:t>-</a:t>
            </a:r>
            <a:r>
              <a:rPr lang="zh-CN" altLang="en-US" sz="2200" b="1" dirty="0">
                <a:solidFill>
                  <a:srgbClr val="1637CA"/>
                </a:solidFill>
              </a:rPr>
              <a:t> </a:t>
            </a:r>
            <a:r>
              <a:rPr lang="en-US" altLang="zh-CN" sz="2200" b="1" dirty="0">
                <a:solidFill>
                  <a:srgbClr val="1637CA"/>
                </a:solidFill>
              </a:rPr>
              <a:t>Yi Wang (Tsinghua)</a:t>
            </a:r>
          </a:p>
        </p:txBody>
      </p:sp>
    </p:spTree>
    <p:extLst>
      <p:ext uri="{BB962C8B-B14F-4D97-AF65-F5344CB8AC3E}">
        <p14:creationId xmlns:p14="http://schemas.microsoft.com/office/powerpoint/2010/main" val="349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D14D7D-D277-66FD-15F7-975E20821118}"/>
              </a:ext>
            </a:extLst>
          </p:cNvPr>
          <p:cNvSpPr>
            <a:spLocks noGrp="1"/>
          </p:cNvSpPr>
          <p:nvPr>
            <p:ph type="title"/>
          </p:nvPr>
        </p:nvSpPr>
        <p:spPr>
          <a:xfrm>
            <a:off x="838200" y="365126"/>
            <a:ext cx="10515600" cy="292100"/>
          </a:xfrm>
        </p:spPr>
        <p:txBody>
          <a:bodyPr>
            <a:normAutofit fontScale="90000"/>
          </a:bodyPr>
          <a:lstStyle/>
          <a:p>
            <a:pPr algn="ctr"/>
            <a:r>
              <a:rPr lang="en-US" altLang="zh-CN" dirty="0">
                <a:solidFill>
                  <a:srgbClr val="0000FF"/>
                </a:solidFill>
                <a:latin typeface="Calibri" panose="020F0502020204030204" pitchFamily="34" charset="0"/>
                <a:cs typeface="Calibri" panose="020F0502020204030204" pitchFamily="34" charset="0"/>
              </a:rPr>
              <a:t>LGAD Reference</a:t>
            </a:r>
            <a:endParaRPr lang="zh-CN" altLang="en-US" dirty="0">
              <a:solidFill>
                <a:srgbClr val="0000FF"/>
              </a:solidFill>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CCF1B262-AEEA-DAE1-5A20-B5316CC7EE7C}"/>
              </a:ext>
            </a:extLst>
          </p:cNvPr>
          <p:cNvPicPr>
            <a:picLocks noChangeAspect="1"/>
          </p:cNvPicPr>
          <p:nvPr/>
        </p:nvPicPr>
        <p:blipFill>
          <a:blip r:embed="rId2"/>
          <a:stretch>
            <a:fillRect/>
          </a:stretch>
        </p:blipFill>
        <p:spPr>
          <a:xfrm>
            <a:off x="5392067" y="1178178"/>
            <a:ext cx="6339042" cy="2689922"/>
          </a:xfrm>
          <a:prstGeom prst="rect">
            <a:avLst/>
          </a:prstGeom>
        </p:spPr>
      </p:pic>
      <p:pic>
        <p:nvPicPr>
          <p:cNvPr id="7" name="图片 6">
            <a:extLst>
              <a:ext uri="{FF2B5EF4-FFF2-40B4-BE49-F238E27FC236}">
                <a16:creationId xmlns:a16="http://schemas.microsoft.com/office/drawing/2014/main" id="{872632DE-857E-10FF-9CBD-328BE3D93DE5}"/>
              </a:ext>
            </a:extLst>
          </p:cNvPr>
          <p:cNvPicPr>
            <a:picLocks noChangeAspect="1"/>
          </p:cNvPicPr>
          <p:nvPr/>
        </p:nvPicPr>
        <p:blipFill>
          <a:blip r:embed="rId3"/>
          <a:stretch>
            <a:fillRect/>
          </a:stretch>
        </p:blipFill>
        <p:spPr>
          <a:xfrm>
            <a:off x="5728373" y="4006582"/>
            <a:ext cx="3227535" cy="1746760"/>
          </a:xfrm>
          <a:prstGeom prst="rect">
            <a:avLst/>
          </a:prstGeom>
        </p:spPr>
      </p:pic>
      <p:sp>
        <p:nvSpPr>
          <p:cNvPr id="10" name="文本框 9">
            <a:extLst>
              <a:ext uri="{FF2B5EF4-FFF2-40B4-BE49-F238E27FC236}">
                <a16:creationId xmlns:a16="http://schemas.microsoft.com/office/drawing/2014/main" id="{3771206C-B565-DBC8-6778-4773808FCF57}"/>
              </a:ext>
            </a:extLst>
          </p:cNvPr>
          <p:cNvSpPr txBox="1"/>
          <p:nvPr/>
        </p:nvSpPr>
        <p:spPr>
          <a:xfrm>
            <a:off x="9111068" y="4006582"/>
            <a:ext cx="2811113" cy="1231106"/>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b="1" dirty="0" err="1">
                <a:latin typeface="Calibri" panose="020F0502020204030204" pitchFamily="34" charset="0"/>
                <a:cs typeface="Calibri" panose="020F0502020204030204" pitchFamily="34" charset="0"/>
              </a:rPr>
              <a:t>EicC</a:t>
            </a:r>
            <a:r>
              <a:rPr lang="en-US" altLang="zh-CN" sz="2000" b="1" dirty="0">
                <a:latin typeface="Calibri" panose="020F0502020204030204" pitchFamily="34" charset="0"/>
                <a:cs typeface="Calibri" panose="020F0502020204030204" pitchFamily="34" charset="0"/>
              </a:rPr>
              <a:t> Barrel </a:t>
            </a:r>
          </a:p>
          <a:p>
            <a:r>
              <a:rPr lang="en-US" altLang="zh-CN" dirty="0"/>
              <a:t>Radius ~80cm (try to achieve 50cm)</a:t>
            </a:r>
          </a:p>
          <a:p>
            <a:r>
              <a:rPr lang="en-US" altLang="zh-CN" b="1" dirty="0">
                <a:solidFill>
                  <a:srgbClr val="009FFF"/>
                </a:solidFill>
              </a:rPr>
              <a:t>Time resolution ~20ps</a:t>
            </a:r>
            <a:endParaRPr lang="zh-CN" altLang="en-US" b="1" dirty="0">
              <a:solidFill>
                <a:srgbClr val="009FFF"/>
              </a:solidFill>
            </a:endParaRPr>
          </a:p>
        </p:txBody>
      </p:sp>
      <p:pic>
        <p:nvPicPr>
          <p:cNvPr id="12" name="图片 11">
            <a:extLst>
              <a:ext uri="{FF2B5EF4-FFF2-40B4-BE49-F238E27FC236}">
                <a16:creationId xmlns:a16="http://schemas.microsoft.com/office/drawing/2014/main" id="{B836E73D-4144-24F9-C2DB-06EC00FE4F90}"/>
              </a:ext>
            </a:extLst>
          </p:cNvPr>
          <p:cNvPicPr>
            <a:picLocks noChangeAspect="1"/>
          </p:cNvPicPr>
          <p:nvPr/>
        </p:nvPicPr>
        <p:blipFill>
          <a:blip r:embed="rId4"/>
          <a:stretch>
            <a:fillRect/>
          </a:stretch>
        </p:blipFill>
        <p:spPr>
          <a:xfrm>
            <a:off x="9182099" y="5406920"/>
            <a:ext cx="1600201" cy="272902"/>
          </a:xfrm>
          <a:prstGeom prst="rect">
            <a:avLst/>
          </a:prstGeom>
        </p:spPr>
      </p:pic>
      <p:sp>
        <p:nvSpPr>
          <p:cNvPr id="4" name="文本框 3">
            <a:extLst>
              <a:ext uri="{FF2B5EF4-FFF2-40B4-BE49-F238E27FC236}">
                <a16:creationId xmlns:a16="http://schemas.microsoft.com/office/drawing/2014/main" id="{98CB1BFE-B1F2-8020-2587-A052271688A0}"/>
              </a:ext>
            </a:extLst>
          </p:cNvPr>
          <p:cNvSpPr txBox="1"/>
          <p:nvPr/>
        </p:nvSpPr>
        <p:spPr>
          <a:xfrm>
            <a:off x="407669" y="1098137"/>
            <a:ext cx="4851144" cy="4620624"/>
          </a:xfrm>
          <a:prstGeom prst="rect">
            <a:avLst/>
          </a:prstGeom>
          <a:noFill/>
        </p:spPr>
        <p:txBody>
          <a:bodyPr wrap="square">
            <a:spAutoFit/>
          </a:bodyPr>
          <a:lstStyle/>
          <a:p>
            <a:pPr algn="just">
              <a:lnSpc>
                <a:spcPct val="150000"/>
              </a:lnSpc>
            </a:pPr>
            <a:r>
              <a:rPr lang="zh-CN" altLang="en-US" b="1" dirty="0">
                <a:solidFill>
                  <a:srgbClr val="0070C0"/>
                </a:solidFill>
              </a:rPr>
              <a:t>低增益雪崩探测器</a:t>
            </a:r>
            <a:r>
              <a:rPr lang="en-US" altLang="zh-CN" b="1" dirty="0">
                <a:solidFill>
                  <a:srgbClr val="0070C0"/>
                </a:solidFill>
              </a:rPr>
              <a:t>(LGAD)</a:t>
            </a:r>
            <a:r>
              <a:rPr lang="zh-CN" altLang="en-US" b="1" dirty="0">
                <a:solidFill>
                  <a:srgbClr val="0070C0"/>
                </a:solidFill>
              </a:rPr>
              <a:t>：</a:t>
            </a:r>
            <a:r>
              <a:rPr lang="zh-CN" altLang="en-US" dirty="0"/>
              <a:t>一种超快响应硅探测器。通过半导体中局部雪崩放大产生具有快速上升沿的信号脉冲，进行高时间分辨的粒子鉴别。相比</a:t>
            </a:r>
            <a:r>
              <a:rPr lang="en-US" altLang="zh-CN" dirty="0"/>
              <a:t>MRPC</a:t>
            </a:r>
            <a:r>
              <a:rPr lang="zh-CN" altLang="en-US" dirty="0"/>
              <a:t>，它的结构更紧凑，测量飞行时间之外还可提供高分辨粒子径迹位置信息。</a:t>
            </a:r>
            <a:endParaRPr lang="en-US" altLang="zh-CN" dirty="0"/>
          </a:p>
          <a:p>
            <a:pPr algn="r">
              <a:lnSpc>
                <a:spcPct val="150000"/>
              </a:lnSpc>
            </a:pPr>
            <a:endParaRPr lang="en-US" altLang="zh-CN" dirty="0"/>
          </a:p>
          <a:p>
            <a:pPr algn="just">
              <a:lnSpc>
                <a:spcPct val="150000"/>
              </a:lnSpc>
            </a:pPr>
            <a:r>
              <a:rPr lang="zh-CN" altLang="en-US" b="1" dirty="0">
                <a:solidFill>
                  <a:srgbClr val="0070C0"/>
                </a:solidFill>
              </a:rPr>
              <a:t>预期目标：</a:t>
            </a:r>
            <a:endParaRPr lang="en-US" altLang="zh-CN" b="1" dirty="0">
              <a:solidFill>
                <a:srgbClr val="0070C0"/>
              </a:solidFill>
            </a:endParaRPr>
          </a:p>
          <a:p>
            <a:pPr marL="285750" indent="-285750" algn="just">
              <a:lnSpc>
                <a:spcPct val="150000"/>
              </a:lnSpc>
              <a:buFont typeface="Wingdings" panose="05000000000000000000" pitchFamily="2" charset="2"/>
              <a:buChar char="Ø"/>
            </a:pPr>
            <a:r>
              <a:rPr lang="zh-CN" altLang="en-US" dirty="0"/>
              <a:t>实现低动量（</a:t>
            </a:r>
            <a:r>
              <a:rPr lang="en-US" altLang="zh-CN" dirty="0">
                <a:solidFill>
                  <a:srgbClr val="FF0000"/>
                </a:solidFill>
              </a:rPr>
              <a:t>0.1~2GeV/c</a:t>
            </a:r>
            <a:r>
              <a:rPr lang="en-US" altLang="zh-CN" dirty="0"/>
              <a:t>)</a:t>
            </a:r>
            <a:r>
              <a:rPr lang="zh-CN" altLang="en-US" dirty="0"/>
              <a:t>的带电粒子鉴别</a:t>
            </a:r>
            <a:endParaRPr lang="en-US" altLang="zh-CN" dirty="0"/>
          </a:p>
          <a:p>
            <a:pPr marL="285750" indent="-285750" algn="just">
              <a:lnSpc>
                <a:spcPct val="150000"/>
              </a:lnSpc>
              <a:buFont typeface="Wingdings" panose="05000000000000000000" pitchFamily="2" charset="2"/>
              <a:buChar char="Ø"/>
            </a:pPr>
            <a:r>
              <a:rPr lang="zh-CN" altLang="en-US" dirty="0"/>
              <a:t>皮秒量级的高时间分辨（</a:t>
            </a:r>
            <a:r>
              <a:rPr lang="en-US" altLang="zh-CN" dirty="0">
                <a:solidFill>
                  <a:srgbClr val="FF0000"/>
                </a:solidFill>
              </a:rPr>
              <a:t>~30ps</a:t>
            </a:r>
            <a:r>
              <a:rPr lang="zh-CN" altLang="en-US" dirty="0"/>
              <a:t>）。</a:t>
            </a:r>
            <a:endParaRPr lang="en-US" altLang="zh-CN" dirty="0"/>
          </a:p>
          <a:p>
            <a:pPr marL="285750" indent="-285750" algn="just">
              <a:lnSpc>
                <a:spcPct val="150000"/>
              </a:lnSpc>
              <a:buFont typeface="Wingdings" panose="05000000000000000000" pitchFamily="2" charset="2"/>
              <a:buChar char="Ø"/>
            </a:pPr>
            <a:r>
              <a:rPr lang="en-US" altLang="zh-CN" dirty="0"/>
              <a:t>LGAD</a:t>
            </a:r>
            <a:r>
              <a:rPr lang="zh-CN" altLang="en-US" dirty="0"/>
              <a:t>的像素探测单元尺寸可达</a:t>
            </a:r>
            <a:r>
              <a:rPr lang="zh-CN" altLang="en-US" dirty="0">
                <a:solidFill>
                  <a:srgbClr val="FF0000"/>
                </a:solidFill>
              </a:rPr>
              <a:t>几十</a:t>
            </a:r>
            <a:r>
              <a:rPr lang="en-US" altLang="zh-CN" dirty="0">
                <a:solidFill>
                  <a:srgbClr val="FF0000"/>
                </a:solidFill>
              </a:rPr>
              <a:t>um</a:t>
            </a:r>
            <a:r>
              <a:rPr lang="zh-CN" altLang="en-US" dirty="0"/>
              <a:t>，提供高精度粒子径迹重建信息。</a:t>
            </a:r>
            <a:endParaRPr lang="en-US" altLang="zh-CN" dirty="0"/>
          </a:p>
        </p:txBody>
      </p:sp>
      <p:sp>
        <p:nvSpPr>
          <p:cNvPr id="6" name="灯片编号占位符 11">
            <a:extLst>
              <a:ext uri="{FF2B5EF4-FFF2-40B4-BE49-F238E27FC236}">
                <a16:creationId xmlns:a16="http://schemas.microsoft.com/office/drawing/2014/main" id="{3668AE0E-B4C3-498C-3828-C79746117E6F}"/>
              </a:ext>
            </a:extLst>
          </p:cNvPr>
          <p:cNvSpPr>
            <a:spLocks noGrp="1"/>
          </p:cNvSpPr>
          <p:nvPr>
            <p:ph type="sldNum" sz="quarter" idx="12"/>
          </p:nvPr>
        </p:nvSpPr>
        <p:spPr>
          <a:xfrm>
            <a:off x="8610600" y="6356350"/>
            <a:ext cx="2743200" cy="365125"/>
          </a:xfrm>
        </p:spPr>
        <p:txBody>
          <a:bodyPr/>
          <a:lstStyle/>
          <a:p>
            <a:fld id="{9098E86A-1E82-48EF-A877-9284484925B2}" type="slidenum">
              <a:rPr lang="zh-CN" altLang="en-US" smtClean="0"/>
              <a:t>74</a:t>
            </a:fld>
            <a:endParaRPr lang="zh-CN" altLang="en-US"/>
          </a:p>
        </p:txBody>
      </p:sp>
    </p:spTree>
    <p:extLst>
      <p:ext uri="{BB962C8B-B14F-4D97-AF65-F5344CB8AC3E}">
        <p14:creationId xmlns:p14="http://schemas.microsoft.com/office/powerpoint/2010/main" val="19910367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a:extLst>
              <a:ext uri="{FF2B5EF4-FFF2-40B4-BE49-F238E27FC236}">
                <a16:creationId xmlns:a16="http://schemas.microsoft.com/office/drawing/2014/main" id="{D2ECB8AF-2C70-40F7-B38B-B1586B7B7867}"/>
              </a:ext>
            </a:extLst>
          </p:cNvPr>
          <p:cNvSpPr txBox="1">
            <a:spLocks/>
          </p:cNvSpPr>
          <p:nvPr/>
        </p:nvSpPr>
        <p:spPr bwMode="auto">
          <a:xfrm>
            <a:off x="6856872" y="3996681"/>
            <a:ext cx="5033901" cy="224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b="1" dirty="0">
                <a:solidFill>
                  <a:srgbClr val="C00000"/>
                </a:solidFill>
                <a:ea typeface="楷体" panose="02010609060101010101" pitchFamily="49" charset="-122"/>
              </a:rPr>
              <a:t>宇宙线测试平台：闪烁体 </a:t>
            </a:r>
            <a:r>
              <a:rPr lang="en-US" altLang="zh-CN" sz="1800" b="1" dirty="0">
                <a:solidFill>
                  <a:srgbClr val="C00000"/>
                </a:solidFill>
                <a:ea typeface="楷体" panose="02010609060101010101" pitchFamily="49" charset="-122"/>
              </a:rPr>
              <a:t>+ </a:t>
            </a:r>
            <a:r>
              <a:rPr lang="en-US" altLang="zh-CN" sz="1800" b="1" dirty="0" err="1">
                <a:solidFill>
                  <a:srgbClr val="C00000"/>
                </a:solidFill>
                <a:ea typeface="楷体" panose="02010609060101010101" pitchFamily="49" charset="-122"/>
              </a:rPr>
              <a:t>SiPM</a:t>
            </a:r>
            <a:r>
              <a:rPr lang="en-US" altLang="zh-CN" sz="1800" b="1" dirty="0">
                <a:solidFill>
                  <a:srgbClr val="C00000"/>
                </a:solidFill>
                <a:ea typeface="楷体" panose="02010609060101010101" pitchFamily="49" charset="-122"/>
              </a:rPr>
              <a:t>,</a:t>
            </a:r>
            <a:r>
              <a:rPr lang="zh-CN" altLang="en-US" sz="1800" b="1" dirty="0">
                <a:solidFill>
                  <a:srgbClr val="C00000"/>
                </a:solidFill>
                <a:ea typeface="楷体" panose="02010609060101010101" pitchFamily="49" charset="-122"/>
              </a:rPr>
              <a:t> </a:t>
            </a:r>
            <a:r>
              <a:rPr lang="en-US" altLang="zh-CN" sz="1800" b="1" dirty="0">
                <a:solidFill>
                  <a:srgbClr val="C00000"/>
                </a:solidFill>
                <a:ea typeface="楷体" panose="02010609060101010101" pitchFamily="49" charset="-122"/>
              </a:rPr>
              <a:t>8</a:t>
            </a:r>
            <a:r>
              <a:rPr lang="zh-CN" altLang="en-US" sz="1800" b="1" dirty="0">
                <a:solidFill>
                  <a:srgbClr val="C00000"/>
                </a:solidFill>
                <a:ea typeface="楷体" panose="02010609060101010101" pitchFamily="49" charset="-122"/>
              </a:rPr>
              <a:t> </a:t>
            </a:r>
            <a:r>
              <a:rPr lang="en-US" altLang="zh-CN" sz="1800" b="1" dirty="0">
                <a:solidFill>
                  <a:srgbClr val="C00000"/>
                </a:solidFill>
                <a:ea typeface="楷体" panose="02010609060101010101" pitchFamily="49" charset="-122"/>
              </a:rPr>
              <a:t>layer (4 layer for x, y each),</a:t>
            </a:r>
            <a:r>
              <a:rPr lang="zh-CN" altLang="en-US" sz="1800" b="1" dirty="0">
                <a:solidFill>
                  <a:srgbClr val="C00000"/>
                </a:solidFill>
                <a:ea typeface="楷体" panose="02010609060101010101" pitchFamily="49" charset="-122"/>
              </a:rPr>
              <a:t> 探测面积 </a:t>
            </a:r>
            <a:r>
              <a:rPr lang="en-US" altLang="zh-CN" sz="1800" b="1" dirty="0">
                <a:solidFill>
                  <a:srgbClr val="C00000"/>
                </a:solidFill>
                <a:ea typeface="楷体" panose="02010609060101010101" pitchFamily="49" charset="-122"/>
              </a:rPr>
              <a:t>50cm x 50cm </a:t>
            </a:r>
          </a:p>
          <a:p>
            <a:r>
              <a:rPr lang="en-US" altLang="zh-CN" sz="1800" b="1" dirty="0">
                <a:solidFill>
                  <a:srgbClr val="C00000"/>
                </a:solidFill>
                <a:ea typeface="楷体" panose="02010609060101010101" pitchFamily="49" charset="-122"/>
              </a:rPr>
              <a:t>One layer</a:t>
            </a:r>
            <a:r>
              <a:rPr lang="zh-CN" altLang="en-US" sz="1800" b="1" dirty="0">
                <a:solidFill>
                  <a:srgbClr val="C00000"/>
                </a:solidFill>
                <a:ea typeface="楷体" panose="02010609060101010101" pitchFamily="49" charset="-122"/>
              </a:rPr>
              <a:t>：</a:t>
            </a:r>
            <a:r>
              <a:rPr lang="en-US" altLang="zh-CN" sz="1800" b="1" dirty="0">
                <a:solidFill>
                  <a:srgbClr val="C00000"/>
                </a:solidFill>
                <a:ea typeface="楷体" panose="02010609060101010101" pitchFamily="49" charset="-122"/>
              </a:rPr>
              <a:t>3 module + 1 electronics </a:t>
            </a:r>
          </a:p>
          <a:p>
            <a:r>
              <a:rPr lang="en-US" altLang="zh-CN" sz="1800" b="1" dirty="0">
                <a:solidFill>
                  <a:srgbClr val="C00000"/>
                </a:solidFill>
                <a:ea typeface="楷体" panose="02010609060101010101" pitchFamily="49" charset="-122"/>
              </a:rPr>
              <a:t>One module</a:t>
            </a:r>
            <a:r>
              <a:rPr lang="zh-CN" altLang="en-US" sz="1800" b="1" dirty="0">
                <a:solidFill>
                  <a:srgbClr val="C00000"/>
                </a:solidFill>
                <a:ea typeface="楷体" panose="02010609060101010101" pitchFamily="49" charset="-122"/>
              </a:rPr>
              <a:t>：</a:t>
            </a:r>
            <a:r>
              <a:rPr lang="en-US" altLang="zh-CN" sz="1800" b="1" dirty="0">
                <a:solidFill>
                  <a:srgbClr val="C00000"/>
                </a:solidFill>
                <a:ea typeface="楷体" panose="02010609060101010101" pitchFamily="49" charset="-122"/>
              </a:rPr>
              <a:t>16</a:t>
            </a:r>
            <a:r>
              <a:rPr lang="zh-CN" altLang="en-US" sz="1800" b="1" dirty="0">
                <a:solidFill>
                  <a:srgbClr val="C00000"/>
                </a:solidFill>
                <a:ea typeface="楷体" panose="02010609060101010101" pitchFamily="49" charset="-122"/>
              </a:rPr>
              <a:t>块</a:t>
            </a:r>
            <a:r>
              <a:rPr lang="en-US" altLang="zh-CN" sz="1800" b="1" dirty="0">
                <a:solidFill>
                  <a:srgbClr val="C00000"/>
                </a:solidFill>
                <a:ea typeface="楷体" panose="02010609060101010101" pitchFamily="49" charset="-122"/>
              </a:rPr>
              <a:t>EJ-200 + 32</a:t>
            </a:r>
            <a:r>
              <a:rPr lang="zh-CN" altLang="en-US" sz="1800" b="1" dirty="0">
                <a:solidFill>
                  <a:srgbClr val="C00000"/>
                </a:solidFill>
                <a:ea typeface="楷体" panose="02010609060101010101" pitchFamily="49" charset="-122"/>
              </a:rPr>
              <a:t>根光纤</a:t>
            </a:r>
            <a:r>
              <a:rPr lang="en-US" altLang="zh-CN" sz="1800" b="1" dirty="0">
                <a:solidFill>
                  <a:srgbClr val="C00000"/>
                </a:solidFill>
                <a:ea typeface="楷体" panose="02010609060101010101" pitchFamily="49" charset="-122"/>
              </a:rPr>
              <a:t> + 8 SiPM</a:t>
            </a:r>
          </a:p>
          <a:p>
            <a:r>
              <a:rPr lang="zh-CN" altLang="en-US" sz="1800" b="1" dirty="0">
                <a:solidFill>
                  <a:srgbClr val="C00000"/>
                </a:solidFill>
                <a:ea typeface="楷体" panose="02010609060101010101" pitchFamily="49" charset="-122"/>
              </a:rPr>
              <a:t>位置分辨</a:t>
            </a:r>
            <a:r>
              <a:rPr lang="en-US" altLang="zh-CN" sz="1800" b="1" dirty="0">
                <a:solidFill>
                  <a:srgbClr val="C00000"/>
                </a:solidFill>
                <a:ea typeface="楷体" panose="02010609060101010101" pitchFamily="49" charset="-122"/>
              </a:rPr>
              <a:t>~1mm, </a:t>
            </a:r>
            <a:r>
              <a:rPr lang="zh-CN" altLang="en-US" sz="1800" b="1" dirty="0">
                <a:solidFill>
                  <a:srgbClr val="C00000"/>
                </a:solidFill>
                <a:ea typeface="楷体" panose="02010609060101010101" pitchFamily="49" charset="-122"/>
              </a:rPr>
              <a:t>时间分辨</a:t>
            </a:r>
            <a:r>
              <a:rPr lang="en-US" altLang="zh-CN" sz="1800" b="1" dirty="0">
                <a:solidFill>
                  <a:srgbClr val="C00000"/>
                </a:solidFill>
                <a:ea typeface="楷体" panose="02010609060101010101" pitchFamily="49" charset="-122"/>
              </a:rPr>
              <a:t>&lt;100ps</a:t>
            </a:r>
          </a:p>
        </p:txBody>
      </p:sp>
      <p:grpSp>
        <p:nvGrpSpPr>
          <p:cNvPr id="13" name="组合 12">
            <a:extLst>
              <a:ext uri="{FF2B5EF4-FFF2-40B4-BE49-F238E27FC236}">
                <a16:creationId xmlns:a16="http://schemas.microsoft.com/office/drawing/2014/main" id="{BBAE9586-EE80-48CD-9B96-F81A5CA6E2A2}"/>
              </a:ext>
            </a:extLst>
          </p:cNvPr>
          <p:cNvGrpSpPr/>
          <p:nvPr/>
        </p:nvGrpSpPr>
        <p:grpSpPr>
          <a:xfrm>
            <a:off x="1208318" y="1247449"/>
            <a:ext cx="5345693" cy="4193055"/>
            <a:chOff x="0" y="1066800"/>
            <a:chExt cx="8249588" cy="4732868"/>
          </a:xfrm>
        </p:grpSpPr>
        <p:pic>
          <p:nvPicPr>
            <p:cNvPr id="7" name="图片 6">
              <a:extLst>
                <a:ext uri="{FF2B5EF4-FFF2-40B4-BE49-F238E27FC236}">
                  <a16:creationId xmlns:a16="http://schemas.microsoft.com/office/drawing/2014/main" id="{D0BAA1F9-BBF6-4EB4-A482-D6140F50E0EB}"/>
                </a:ext>
              </a:extLst>
            </p:cNvPr>
            <p:cNvPicPr>
              <a:picLocks noChangeAspect="1"/>
            </p:cNvPicPr>
            <p:nvPr/>
          </p:nvPicPr>
          <p:blipFill rotWithShape="1">
            <a:blip r:embed="rId2">
              <a:extLst>
                <a:ext uri="{28A0092B-C50C-407E-A947-70E740481C1C}">
                  <a14:useLocalDpi xmlns:a14="http://schemas.microsoft.com/office/drawing/2010/main" val="0"/>
                </a:ext>
              </a:extLst>
            </a:blip>
            <a:srcRect l="31389" t="8368" r="34722" b="8218"/>
            <a:stretch/>
          </p:blipFill>
          <p:spPr>
            <a:xfrm>
              <a:off x="0" y="1066800"/>
              <a:ext cx="3098800" cy="4732868"/>
            </a:xfrm>
            <a:prstGeom prst="rect">
              <a:avLst/>
            </a:prstGeom>
          </p:spPr>
        </p:pic>
        <p:pic>
          <p:nvPicPr>
            <p:cNvPr id="12" name="内容占位符 9">
              <a:extLst>
                <a:ext uri="{FF2B5EF4-FFF2-40B4-BE49-F238E27FC236}">
                  <a16:creationId xmlns:a16="http://schemas.microsoft.com/office/drawing/2014/main" id="{79AC78EE-0E7D-4E71-AC7C-C62257652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098800" y="2603539"/>
              <a:ext cx="5150788" cy="319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grpSp>
      <p:sp>
        <p:nvSpPr>
          <p:cNvPr id="3" name="标题 2"/>
          <p:cNvSpPr>
            <a:spLocks noGrp="1"/>
          </p:cNvSpPr>
          <p:nvPr>
            <p:ph type="title"/>
          </p:nvPr>
        </p:nvSpPr>
        <p:spPr>
          <a:xfrm>
            <a:off x="1994978" y="260304"/>
            <a:ext cx="8517629" cy="423959"/>
          </a:xfrm>
        </p:spPr>
        <p:txBody>
          <a:bodyPr>
            <a:normAutofit fontScale="90000"/>
          </a:bodyPr>
          <a:lstStyle/>
          <a:p>
            <a:pPr algn="ctr"/>
            <a:r>
              <a:rPr lang="en-US" altLang="zh-CN" dirty="0">
                <a:solidFill>
                  <a:srgbClr val="0634FF"/>
                </a:solidFill>
                <a:latin typeface="Calibri" panose="020F0502020204030204" pitchFamily="34" charset="0"/>
                <a:ea typeface="楷体" panose="02010609060101010101" pitchFamily="49" charset="-122"/>
                <a:cs typeface="Calibri" panose="020F0502020204030204" pitchFamily="34" charset="0"/>
              </a:rPr>
              <a:t>Cosmic Ray Platform</a:t>
            </a:r>
            <a:endParaRPr lang="zh-CN" altLang="en-US" dirty="0">
              <a:solidFill>
                <a:srgbClr val="0634FF"/>
              </a:solidFill>
              <a:latin typeface="Calibri" panose="020F0502020204030204" pitchFamily="34" charset="0"/>
              <a:cs typeface="Calibri" panose="020F0502020204030204" pitchFamily="34" charset="0"/>
            </a:endParaRPr>
          </a:p>
        </p:txBody>
      </p:sp>
      <p:sp>
        <p:nvSpPr>
          <p:cNvPr id="5" name="日期占位符 4"/>
          <p:cNvSpPr>
            <a:spLocks noGrp="1"/>
          </p:cNvSpPr>
          <p:nvPr>
            <p:ph type="dt" sz="half" idx="10"/>
          </p:nvPr>
        </p:nvSpPr>
        <p:spPr/>
        <p:txBody>
          <a:bodyPr/>
          <a:lstStyle/>
          <a:p>
            <a:fld id="{2EF4F832-A7F7-47BD-AC8C-EE2C4EA5D5B4}" type="datetime1">
              <a:rPr lang="zh-CN" altLang="en-US" smtClean="0"/>
              <a:t>2024/9/24</a:t>
            </a:fld>
            <a:endParaRPr lang="zh-CN" altLang="en-US" dirty="0"/>
          </a:p>
        </p:txBody>
      </p:sp>
      <p:sp>
        <p:nvSpPr>
          <p:cNvPr id="17" name="矩形 16"/>
          <p:cNvSpPr/>
          <p:nvPr/>
        </p:nvSpPr>
        <p:spPr>
          <a:xfrm>
            <a:off x="1952729" y="5561684"/>
            <a:ext cx="5189914" cy="369332"/>
          </a:xfrm>
          <a:prstGeom prst="rect">
            <a:avLst/>
          </a:prstGeom>
        </p:spPr>
        <p:txBody>
          <a:bodyPr wrap="square">
            <a:spAutoFit/>
          </a:bodyPr>
          <a:lstStyle/>
          <a:p>
            <a:r>
              <a:rPr lang="en-US" altLang="zh-CN" dirty="0"/>
              <a:t>*</a:t>
            </a:r>
            <a:r>
              <a:rPr lang="en-US" altLang="zh-CN" sz="1600" dirty="0"/>
              <a:t>Cooperation with the </a:t>
            </a:r>
            <a:r>
              <a:rPr lang="en-US" altLang="zh-CN" sz="1600" dirty="0" err="1"/>
              <a:t>EicC</a:t>
            </a:r>
            <a:r>
              <a:rPr lang="en-US" altLang="zh-CN" sz="1600" dirty="0"/>
              <a:t> USTC group</a:t>
            </a:r>
          </a:p>
        </p:txBody>
      </p:sp>
      <p:pic>
        <p:nvPicPr>
          <p:cNvPr id="6" name="Content Placeholder 10">
            <a:extLst>
              <a:ext uri="{FF2B5EF4-FFF2-40B4-BE49-F238E27FC236}">
                <a16:creationId xmlns:a16="http://schemas.microsoft.com/office/drawing/2014/main" id="{BCEB164A-CDD7-9EDE-EF7F-62287AA312AB}"/>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713" t="12228" r="-662" b="20978"/>
          <a:stretch/>
        </p:blipFill>
        <p:spPr bwMode="auto">
          <a:xfrm>
            <a:off x="3279277" y="1311347"/>
            <a:ext cx="3441622" cy="108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lc="http://schemas.openxmlformats.org/drawingml/2006/lockedCanvas" xmlns:ma14="http://schemas.microsoft.com/office/mac/drawingml/2011/main" xmlns="" val="1"/>
            </a:ext>
          </a:extLst>
        </p:spPr>
      </p:pic>
      <p:pic>
        <p:nvPicPr>
          <p:cNvPr id="65" name="内容占位符 5">
            <a:extLst>
              <a:ext uri="{FF2B5EF4-FFF2-40B4-BE49-F238E27FC236}">
                <a16:creationId xmlns:a16="http://schemas.microsoft.com/office/drawing/2014/main" id="{AF8BA6D9-6CA5-E8F5-7ED0-BE6127022C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408482" y="1369528"/>
            <a:ext cx="631327" cy="39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2" name="灯片编号占位符 5">
            <a:extLst>
              <a:ext uri="{FF2B5EF4-FFF2-40B4-BE49-F238E27FC236}">
                <a16:creationId xmlns:a16="http://schemas.microsoft.com/office/drawing/2014/main" id="{A348EABB-33A6-0BFF-1D06-6D5C308689A0}"/>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75</a:t>
            </a:fld>
            <a:endParaRPr lang="zh-CN" altLang="en-US"/>
          </a:p>
        </p:txBody>
      </p:sp>
      <p:grpSp>
        <p:nvGrpSpPr>
          <p:cNvPr id="4" name="组合 3">
            <a:extLst>
              <a:ext uri="{FF2B5EF4-FFF2-40B4-BE49-F238E27FC236}">
                <a16:creationId xmlns:a16="http://schemas.microsoft.com/office/drawing/2014/main" id="{B481CBC0-0A88-1464-6F57-B6413C02A4D7}"/>
              </a:ext>
            </a:extLst>
          </p:cNvPr>
          <p:cNvGrpSpPr/>
          <p:nvPr/>
        </p:nvGrpSpPr>
        <p:grpSpPr>
          <a:xfrm>
            <a:off x="9079503" y="1195041"/>
            <a:ext cx="2471040" cy="1882812"/>
            <a:chOff x="279808" y="3987769"/>
            <a:chExt cx="3935385" cy="2857466"/>
          </a:xfrm>
        </p:grpSpPr>
        <p:pic>
          <p:nvPicPr>
            <p:cNvPr id="8" name="图片 7">
              <a:extLst>
                <a:ext uri="{FF2B5EF4-FFF2-40B4-BE49-F238E27FC236}">
                  <a16:creationId xmlns:a16="http://schemas.microsoft.com/office/drawing/2014/main" id="{6703880D-DDC1-D034-A3C9-B2891549BC14}"/>
                </a:ext>
              </a:extLst>
            </p:cNvPr>
            <p:cNvPicPr>
              <a:picLocks noChangeAspect="1"/>
            </p:cNvPicPr>
            <p:nvPr/>
          </p:nvPicPr>
          <p:blipFill rotWithShape="1">
            <a:blip r:embed="rId6"/>
            <a:srcRect t="5466"/>
            <a:stretch/>
          </p:blipFill>
          <p:spPr>
            <a:xfrm>
              <a:off x="279808" y="3987769"/>
              <a:ext cx="3935385" cy="2489345"/>
            </a:xfrm>
            <a:prstGeom prst="rect">
              <a:avLst/>
            </a:prstGeom>
          </p:spPr>
        </p:pic>
        <p:sp>
          <p:nvSpPr>
            <p:cNvPr id="10" name="文本框 9">
              <a:extLst>
                <a:ext uri="{FF2B5EF4-FFF2-40B4-BE49-F238E27FC236}">
                  <a16:creationId xmlns:a16="http://schemas.microsoft.com/office/drawing/2014/main" id="{993A909A-C588-1551-32D6-74644B10B690}"/>
                </a:ext>
              </a:extLst>
            </p:cNvPr>
            <p:cNvSpPr txBox="1"/>
            <p:nvPr/>
          </p:nvSpPr>
          <p:spPr>
            <a:xfrm>
              <a:off x="354676" y="6424845"/>
              <a:ext cx="3785648" cy="420390"/>
            </a:xfrm>
            <a:prstGeom prst="rect">
              <a:avLst/>
            </a:prstGeom>
            <a:noFill/>
          </p:spPr>
          <p:txBody>
            <a:bodyPr wrap="square" rtlCol="0">
              <a:spAutoFit/>
            </a:bodyPr>
            <a:lstStyle/>
            <a:p>
              <a:pPr algn="ctr"/>
              <a:r>
                <a:rPr lang="zh-CN" altLang="en-US" sz="1200" dirty="0">
                  <a:latin typeface="楷体" panose="02010609060101010101" pitchFamily="49" charset="-122"/>
                  <a:ea typeface="楷体" panose="02010609060101010101" pitchFamily="49" charset="-122"/>
                </a:rPr>
                <a:t>不同批次闪烁体的发光效率</a:t>
              </a:r>
            </a:p>
          </p:txBody>
        </p:sp>
      </p:grpSp>
      <p:pic>
        <p:nvPicPr>
          <p:cNvPr id="11" name="图片 10">
            <a:extLst>
              <a:ext uri="{FF2B5EF4-FFF2-40B4-BE49-F238E27FC236}">
                <a16:creationId xmlns:a16="http://schemas.microsoft.com/office/drawing/2014/main" id="{011CFCD6-294C-40D7-65D7-FAE6628AA8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2643" y="1255289"/>
            <a:ext cx="1642949" cy="2507866"/>
          </a:xfrm>
          <a:prstGeom prst="rect">
            <a:avLst/>
          </a:prstGeom>
        </p:spPr>
      </p:pic>
    </p:spTree>
    <p:extLst>
      <p:ext uri="{BB962C8B-B14F-4D97-AF65-F5344CB8AC3E}">
        <p14:creationId xmlns:p14="http://schemas.microsoft.com/office/powerpoint/2010/main" val="2166517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B7D22-8501-3644-80C0-84AB23A67208}"/>
              </a:ext>
            </a:extLst>
          </p:cNvPr>
          <p:cNvSpPr>
            <a:spLocks noGrp="1"/>
          </p:cNvSpPr>
          <p:nvPr>
            <p:ph type="title"/>
          </p:nvPr>
        </p:nvSpPr>
        <p:spPr>
          <a:xfrm>
            <a:off x="313361" y="41357"/>
            <a:ext cx="10515600" cy="833480"/>
          </a:xfrm>
        </p:spPr>
        <p:txBody>
          <a:bodyPr>
            <a:normAutofit/>
          </a:bodyPr>
          <a:lstStyle/>
          <a:p>
            <a:r>
              <a:rPr lang="en-US" sz="3200" dirty="0">
                <a:solidFill>
                  <a:srgbClr val="FF0000"/>
                </a:solidFill>
                <a:latin typeface="+mn-ea"/>
                <a:ea typeface="+mn-ea"/>
              </a:rPr>
              <a:t>3. Calorimeter system for </a:t>
            </a:r>
            <a:r>
              <a:rPr lang="en-US" sz="3200" dirty="0" err="1">
                <a:solidFill>
                  <a:srgbClr val="FF0000"/>
                </a:solidFill>
                <a:latin typeface="+mn-ea"/>
                <a:ea typeface="+mn-ea"/>
              </a:rPr>
              <a:t>EicC</a:t>
            </a:r>
            <a:r>
              <a:rPr lang="en-US" sz="3200" dirty="0">
                <a:solidFill>
                  <a:srgbClr val="FF0000"/>
                </a:solidFill>
                <a:latin typeface="+mn-ea"/>
                <a:ea typeface="+mn-ea"/>
              </a:rPr>
              <a:t> </a:t>
            </a:r>
            <a:endParaRPr lang="en-CN" sz="3200" dirty="0">
              <a:solidFill>
                <a:srgbClr val="FF0000"/>
              </a:solidFill>
              <a:latin typeface="+mn-ea"/>
              <a:ea typeface="+mn-ea"/>
            </a:endParaRPr>
          </a:p>
        </p:txBody>
      </p:sp>
      <p:graphicFrame>
        <p:nvGraphicFramePr>
          <p:cNvPr id="8" name="Table 6">
            <a:extLst>
              <a:ext uri="{FF2B5EF4-FFF2-40B4-BE49-F238E27FC236}">
                <a16:creationId xmlns:a16="http://schemas.microsoft.com/office/drawing/2014/main" id="{81171374-77DD-1944-958D-F7FBDE0E6F45}"/>
              </a:ext>
            </a:extLst>
          </p:cNvPr>
          <p:cNvGraphicFramePr>
            <a:graphicFrameLocks noGrp="1"/>
          </p:cNvGraphicFramePr>
          <p:nvPr>
            <p:extLst>
              <p:ext uri="{D42A27DB-BD31-4B8C-83A1-F6EECF244321}">
                <p14:modId xmlns:p14="http://schemas.microsoft.com/office/powerpoint/2010/main" val="955631480"/>
              </p:ext>
            </p:extLst>
          </p:nvPr>
        </p:nvGraphicFramePr>
        <p:xfrm>
          <a:off x="5753732" y="4007280"/>
          <a:ext cx="5782485" cy="2555760"/>
        </p:xfrm>
        <a:graphic>
          <a:graphicData uri="http://schemas.openxmlformats.org/drawingml/2006/table">
            <a:tbl>
              <a:tblPr firstRow="1" bandRow="1">
                <a:tableStyleId>{5C22544A-7EE6-4342-B048-85BDC9FD1C3A}</a:tableStyleId>
              </a:tblPr>
              <a:tblGrid>
                <a:gridCol w="1927495">
                  <a:extLst>
                    <a:ext uri="{9D8B030D-6E8A-4147-A177-3AD203B41FA5}">
                      <a16:colId xmlns:a16="http://schemas.microsoft.com/office/drawing/2014/main" val="192233802"/>
                    </a:ext>
                  </a:extLst>
                </a:gridCol>
                <a:gridCol w="1927495">
                  <a:extLst>
                    <a:ext uri="{9D8B030D-6E8A-4147-A177-3AD203B41FA5}">
                      <a16:colId xmlns:a16="http://schemas.microsoft.com/office/drawing/2014/main" val="3126304528"/>
                    </a:ext>
                  </a:extLst>
                </a:gridCol>
                <a:gridCol w="1927495">
                  <a:extLst>
                    <a:ext uri="{9D8B030D-6E8A-4147-A177-3AD203B41FA5}">
                      <a16:colId xmlns:a16="http://schemas.microsoft.com/office/drawing/2014/main" val="1826135576"/>
                    </a:ext>
                  </a:extLst>
                </a:gridCol>
              </a:tblGrid>
              <a:tr h="364620">
                <a:tc>
                  <a:txBody>
                    <a:bodyPr/>
                    <a:lstStyle/>
                    <a:p>
                      <a:pPr algn="ctr"/>
                      <a:r>
                        <a:rPr lang="en-CN" dirty="0"/>
                        <a:t>Detector</a:t>
                      </a:r>
                    </a:p>
                  </a:txBody>
                  <a:tcPr/>
                </a:tc>
                <a:tc>
                  <a:txBody>
                    <a:bodyPr/>
                    <a:lstStyle/>
                    <a:p>
                      <a:r>
                        <a:rPr lang="en-US" dirty="0"/>
                        <a:t>P</a:t>
                      </a:r>
                      <a:r>
                        <a:rPr lang="en-CN" dirty="0"/>
                        <a:t>seudorapidity</a:t>
                      </a:r>
                    </a:p>
                  </a:txBody>
                  <a:tcPr/>
                </a:tc>
                <a:tc>
                  <a:txBody>
                    <a:bodyPr/>
                    <a:lstStyle/>
                    <a:p>
                      <a:r>
                        <a:rPr lang="en-CN" dirty="0"/>
                        <a:t>Angle</a:t>
                      </a:r>
                      <a:r>
                        <a:rPr lang="en-US" dirty="0"/>
                        <a:t>(degree)</a:t>
                      </a:r>
                      <a:endParaRPr lang="en-CN" dirty="0"/>
                    </a:p>
                  </a:txBody>
                  <a:tcPr/>
                </a:tc>
                <a:extLst>
                  <a:ext uri="{0D108BD9-81ED-4DB2-BD59-A6C34878D82A}">
                    <a16:rowId xmlns:a16="http://schemas.microsoft.com/office/drawing/2014/main" val="1194776772"/>
                  </a:ext>
                </a:extLst>
              </a:tr>
              <a:tr h="364620">
                <a:tc rowSpan="2">
                  <a:txBody>
                    <a:bodyPr/>
                    <a:lstStyle/>
                    <a:p>
                      <a:pPr algn="ctr"/>
                      <a:r>
                        <a:rPr lang="en-US" dirty="0"/>
                        <a:t>I</a:t>
                      </a:r>
                      <a:r>
                        <a:rPr lang="en-CN" dirty="0"/>
                        <a:t>on</a:t>
                      </a:r>
                      <a:r>
                        <a:rPr lang="en-US" altLang="zh-CN" dirty="0"/>
                        <a:t>-</a:t>
                      </a:r>
                      <a:r>
                        <a:rPr lang="en-CN" altLang="zh-CN" dirty="0"/>
                        <a:t>Endcap</a:t>
                      </a:r>
                      <a:endParaRPr lang="en-CN" dirty="0"/>
                    </a:p>
                  </a:txBody>
                  <a:tcPr anchor="ctr"/>
                </a:tc>
                <a:tc>
                  <a:txBody>
                    <a:bodyPr/>
                    <a:lstStyle/>
                    <a:p>
                      <a:pPr algn="ctr"/>
                      <a:r>
                        <a:rPr lang="en-US" altLang="zh-CN" dirty="0"/>
                        <a:t>3</a:t>
                      </a:r>
                      <a:endParaRPr lang="en-CN" dirty="0"/>
                    </a:p>
                  </a:txBody>
                  <a:tcPr/>
                </a:tc>
                <a:tc>
                  <a:txBody>
                    <a:bodyPr/>
                    <a:lstStyle/>
                    <a:p>
                      <a:pPr algn="ctr"/>
                      <a:r>
                        <a:rPr lang="en-US" altLang="zh-CN" dirty="0"/>
                        <a:t>5.7</a:t>
                      </a:r>
                      <a:endParaRPr lang="en-CN" dirty="0"/>
                    </a:p>
                  </a:txBody>
                  <a:tcPr/>
                </a:tc>
                <a:extLst>
                  <a:ext uri="{0D108BD9-81ED-4DB2-BD59-A6C34878D82A}">
                    <a16:rowId xmlns:a16="http://schemas.microsoft.com/office/drawing/2014/main" val="1807329393"/>
                  </a:ext>
                </a:extLst>
              </a:tr>
              <a:tr h="364620">
                <a:tc vMerge="1">
                  <a:txBody>
                    <a:bodyPr/>
                    <a:lstStyle/>
                    <a:p>
                      <a:endParaRPr lang="en-CN" dirty="0"/>
                    </a:p>
                  </a:txBody>
                  <a:tcPr/>
                </a:tc>
                <a:tc rowSpan="2">
                  <a:txBody>
                    <a:bodyPr/>
                    <a:lstStyle/>
                    <a:p>
                      <a:pPr algn="ctr"/>
                      <a:r>
                        <a:rPr lang="en-US" altLang="zh-CN" dirty="0"/>
                        <a:t>1.5</a:t>
                      </a:r>
                      <a:endParaRPr lang="en-CN" dirty="0"/>
                    </a:p>
                  </a:txBody>
                  <a:tcPr anchor="ctr"/>
                </a:tc>
                <a:tc rowSpan="2">
                  <a:txBody>
                    <a:bodyPr/>
                    <a:lstStyle/>
                    <a:p>
                      <a:pPr algn="ctr"/>
                      <a:r>
                        <a:rPr lang="en-CN" dirty="0"/>
                        <a:t>25.2</a:t>
                      </a:r>
                    </a:p>
                  </a:txBody>
                  <a:tcPr anchor="ctr"/>
                </a:tc>
                <a:extLst>
                  <a:ext uri="{0D108BD9-81ED-4DB2-BD59-A6C34878D82A}">
                    <a16:rowId xmlns:a16="http://schemas.microsoft.com/office/drawing/2014/main" val="72592966"/>
                  </a:ext>
                </a:extLst>
              </a:tr>
              <a:tr h="364620">
                <a:tc rowSpan="2">
                  <a:txBody>
                    <a:bodyPr/>
                    <a:lstStyle/>
                    <a:p>
                      <a:pPr algn="ctr"/>
                      <a:r>
                        <a:rPr lang="en-CN" dirty="0"/>
                        <a:t>Barrel</a:t>
                      </a:r>
                    </a:p>
                  </a:txBody>
                  <a:tcPr anchor="ctr"/>
                </a:tc>
                <a:tc vMerge="1">
                  <a:txBody>
                    <a:bodyPr/>
                    <a:lstStyle/>
                    <a:p>
                      <a:endParaRPr lang="en-CN" dirty="0"/>
                    </a:p>
                  </a:txBody>
                  <a:tcPr/>
                </a:tc>
                <a:tc vMerge="1">
                  <a:txBody>
                    <a:bodyPr/>
                    <a:lstStyle/>
                    <a:p>
                      <a:endParaRPr lang="en-CN" dirty="0"/>
                    </a:p>
                  </a:txBody>
                  <a:tcPr/>
                </a:tc>
                <a:extLst>
                  <a:ext uri="{0D108BD9-81ED-4DB2-BD59-A6C34878D82A}">
                    <a16:rowId xmlns:a16="http://schemas.microsoft.com/office/drawing/2014/main" val="2291790888"/>
                  </a:ext>
                </a:extLst>
              </a:tr>
              <a:tr h="364620">
                <a:tc vMerge="1">
                  <a:txBody>
                    <a:bodyPr/>
                    <a:lstStyle/>
                    <a:p>
                      <a:endParaRPr lang="en-CN" dirty="0"/>
                    </a:p>
                  </a:txBody>
                  <a:tcPr/>
                </a:tc>
                <a:tc rowSpan="2">
                  <a:txBody>
                    <a:bodyPr/>
                    <a:lstStyle/>
                    <a:p>
                      <a:pPr algn="ctr"/>
                      <a:r>
                        <a:rPr lang="en-US" altLang="zh-CN" dirty="0"/>
                        <a:t>-1</a:t>
                      </a:r>
                      <a:endParaRPr lang="en-CN" dirty="0"/>
                    </a:p>
                  </a:txBody>
                  <a:tcPr anchor="ctr"/>
                </a:tc>
                <a:tc rowSpan="2">
                  <a:txBody>
                    <a:bodyPr/>
                    <a:lstStyle/>
                    <a:p>
                      <a:pPr algn="ctr"/>
                      <a:r>
                        <a:rPr lang="en-CN" dirty="0"/>
                        <a:t>139.6</a:t>
                      </a:r>
                    </a:p>
                  </a:txBody>
                  <a:tcPr anchor="ctr"/>
                </a:tc>
                <a:extLst>
                  <a:ext uri="{0D108BD9-81ED-4DB2-BD59-A6C34878D82A}">
                    <a16:rowId xmlns:a16="http://schemas.microsoft.com/office/drawing/2014/main" val="2302863291"/>
                  </a:ext>
                </a:extLst>
              </a:tr>
              <a:tr h="364620">
                <a:tc rowSpan="2">
                  <a:txBody>
                    <a:bodyPr/>
                    <a:lstStyle/>
                    <a:p>
                      <a:pPr algn="ctr"/>
                      <a:r>
                        <a:rPr lang="en-CN" dirty="0"/>
                        <a:t>e-Endcap</a:t>
                      </a:r>
                    </a:p>
                  </a:txBody>
                  <a:tcPr anchor="ctr"/>
                </a:tc>
                <a:tc vMerge="1">
                  <a:txBody>
                    <a:bodyPr/>
                    <a:lstStyle/>
                    <a:p>
                      <a:pPr algn="ctr"/>
                      <a:endParaRPr lang="en-CN" dirty="0"/>
                    </a:p>
                  </a:txBody>
                  <a:tcPr anchor="ctr"/>
                </a:tc>
                <a:tc vMerge="1">
                  <a:txBody>
                    <a:bodyPr/>
                    <a:lstStyle/>
                    <a:p>
                      <a:endParaRPr lang="en-CN" dirty="0"/>
                    </a:p>
                  </a:txBody>
                  <a:tcPr/>
                </a:tc>
                <a:extLst>
                  <a:ext uri="{0D108BD9-81ED-4DB2-BD59-A6C34878D82A}">
                    <a16:rowId xmlns:a16="http://schemas.microsoft.com/office/drawing/2014/main" val="3509407210"/>
                  </a:ext>
                </a:extLst>
              </a:tr>
              <a:tr h="364620">
                <a:tc vMerge="1">
                  <a:txBody>
                    <a:bodyPr/>
                    <a:lstStyle/>
                    <a:p>
                      <a:endParaRPr lang="en-CN" dirty="0"/>
                    </a:p>
                  </a:txBody>
                  <a:tcPr/>
                </a:tc>
                <a:tc>
                  <a:txBody>
                    <a:bodyPr/>
                    <a:lstStyle/>
                    <a:p>
                      <a:pPr algn="ctr"/>
                      <a:r>
                        <a:rPr lang="en-US" altLang="zh-CN" dirty="0"/>
                        <a:t>-3</a:t>
                      </a:r>
                      <a:endParaRPr lang="en-CN" dirty="0"/>
                    </a:p>
                  </a:txBody>
                  <a:tcPr/>
                </a:tc>
                <a:tc>
                  <a:txBody>
                    <a:bodyPr/>
                    <a:lstStyle/>
                    <a:p>
                      <a:pPr algn="ctr"/>
                      <a:r>
                        <a:rPr lang="en-CN" dirty="0"/>
                        <a:t>174.3</a:t>
                      </a:r>
                    </a:p>
                  </a:txBody>
                  <a:tcPr/>
                </a:tc>
                <a:extLst>
                  <a:ext uri="{0D108BD9-81ED-4DB2-BD59-A6C34878D82A}">
                    <a16:rowId xmlns:a16="http://schemas.microsoft.com/office/drawing/2014/main" val="2196693342"/>
                  </a:ext>
                </a:extLst>
              </a:tr>
            </a:tbl>
          </a:graphicData>
        </a:graphic>
      </p:graphicFrame>
      <p:sp>
        <p:nvSpPr>
          <p:cNvPr id="29" name="TextBox 28">
            <a:extLst>
              <a:ext uri="{FF2B5EF4-FFF2-40B4-BE49-F238E27FC236}">
                <a16:creationId xmlns:a16="http://schemas.microsoft.com/office/drawing/2014/main" id="{4E6D2977-2771-E047-91E5-812E5AAA2E35}"/>
              </a:ext>
            </a:extLst>
          </p:cNvPr>
          <p:cNvSpPr txBox="1"/>
          <p:nvPr/>
        </p:nvSpPr>
        <p:spPr>
          <a:xfrm>
            <a:off x="476896" y="897970"/>
            <a:ext cx="4280225" cy="2800767"/>
          </a:xfrm>
          <a:prstGeom prst="rect">
            <a:avLst/>
          </a:prstGeom>
          <a:noFill/>
        </p:spPr>
        <p:txBody>
          <a:bodyPr wrap="square" rtlCol="0">
            <a:spAutoFit/>
          </a:bodyPr>
          <a:lstStyle/>
          <a:p>
            <a:endParaRPr lang="en-CN" b="1" dirty="0"/>
          </a:p>
          <a:p>
            <a:r>
              <a:rPr lang="en-US" sz="2000" b="1" dirty="0"/>
              <a:t>B</a:t>
            </a:r>
            <a:r>
              <a:rPr lang="en-CN" sz="2000" b="1" dirty="0"/>
              <a:t>asical E</a:t>
            </a:r>
            <a:r>
              <a:rPr lang="en-US" sz="2000" b="1" dirty="0"/>
              <a:t>C</a:t>
            </a:r>
            <a:r>
              <a:rPr lang="en-CN" sz="2000" b="1" dirty="0"/>
              <a:t>al special requirement:</a:t>
            </a:r>
          </a:p>
          <a:p>
            <a:pPr marL="285750" indent="-285750">
              <a:buFont typeface="Arial" panose="020B0604020202020204" pitchFamily="34" charset="0"/>
              <a:buChar char="•"/>
            </a:pPr>
            <a:r>
              <a:rPr lang="en-US" sz="2000" b="1" dirty="0"/>
              <a:t>E</a:t>
            </a:r>
            <a:r>
              <a:rPr lang="en-CN" sz="2000" b="1" dirty="0"/>
              <a:t>-endcap: </a:t>
            </a:r>
            <a:r>
              <a:rPr lang="en-CN" sz="2000" dirty="0"/>
              <a:t>good low energy resolution</a:t>
            </a:r>
          </a:p>
          <a:p>
            <a:pPr marL="285750" indent="-285750">
              <a:buFont typeface="Arial" panose="020B0604020202020204" pitchFamily="34" charset="0"/>
              <a:buChar char="•"/>
            </a:pPr>
            <a:r>
              <a:rPr lang="en-CN" sz="2000" b="1" dirty="0"/>
              <a:t>Barrel: </a:t>
            </a:r>
            <a:r>
              <a:rPr lang="en-CN" sz="2000" dirty="0"/>
              <a:t>short radius, good angle resolution</a:t>
            </a:r>
          </a:p>
          <a:p>
            <a:pPr marL="285750" indent="-285750">
              <a:buFont typeface="Arial" panose="020B0604020202020204" pitchFamily="34" charset="0"/>
              <a:buChar char="•"/>
            </a:pPr>
            <a:r>
              <a:rPr lang="en-CN" sz="2000" b="1" dirty="0"/>
              <a:t>Ion-endcap: </a:t>
            </a:r>
            <a:r>
              <a:rPr lang="en-CN" sz="2000" dirty="0"/>
              <a:t>angle resolution, </a:t>
            </a:r>
            <a:r>
              <a:rPr lang="el-GR" altLang="zh-CN" sz="2000" dirty="0"/>
              <a:t>π</a:t>
            </a:r>
            <a:r>
              <a:rPr lang="el-GR" altLang="zh-CN" sz="2000" baseline="30000" dirty="0"/>
              <a:t>0</a:t>
            </a:r>
            <a:r>
              <a:rPr lang="en-US" altLang="zh-CN" sz="2000" baseline="30000" dirty="0"/>
              <a:t> </a:t>
            </a:r>
            <a:r>
              <a:rPr lang="en-US" altLang="zh-CN" sz="2000" dirty="0"/>
              <a:t>reconstruction, PID.</a:t>
            </a:r>
            <a:endParaRPr lang="en-CN" sz="2000" dirty="0"/>
          </a:p>
          <a:p>
            <a:endParaRPr lang="en-CN" b="1" dirty="0"/>
          </a:p>
        </p:txBody>
      </p:sp>
      <p:sp>
        <p:nvSpPr>
          <p:cNvPr id="30" name="Slide Number Placeholder 29">
            <a:extLst>
              <a:ext uri="{FF2B5EF4-FFF2-40B4-BE49-F238E27FC236}">
                <a16:creationId xmlns:a16="http://schemas.microsoft.com/office/drawing/2014/main" id="{3653C856-DDC6-9C42-B9F4-CCC03DD422F5}"/>
              </a:ext>
            </a:extLst>
          </p:cNvPr>
          <p:cNvSpPr>
            <a:spLocks noGrp="1"/>
          </p:cNvSpPr>
          <p:nvPr>
            <p:ph type="sldNum" sz="quarter" idx="12"/>
          </p:nvPr>
        </p:nvSpPr>
        <p:spPr/>
        <p:txBody>
          <a:bodyPr/>
          <a:lstStyle/>
          <a:p>
            <a:fld id="{76936016-9722-4447-8D99-EA6258C7FF11}" type="slidenum">
              <a:rPr lang="en-CN" smtClean="0"/>
              <a:t>76</a:t>
            </a:fld>
            <a:endParaRPr lang="en-CN"/>
          </a:p>
        </p:txBody>
      </p:sp>
      <p:pic>
        <p:nvPicPr>
          <p:cNvPr id="5121" name="Picture 1" descr="page13image74877584">
            <a:extLst>
              <a:ext uri="{FF2B5EF4-FFF2-40B4-BE49-F238E27FC236}">
                <a16:creationId xmlns:a16="http://schemas.microsoft.com/office/drawing/2014/main" id="{ECFDC19F-92C5-DC47-BA5C-7ECED6C6A1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351" y="3952875"/>
            <a:ext cx="4927600" cy="27686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65F60A08-E70B-1746-93FB-405B199E3E39}"/>
              </a:ext>
            </a:extLst>
          </p:cNvPr>
          <p:cNvSpPr txBox="1"/>
          <p:nvPr/>
        </p:nvSpPr>
        <p:spPr>
          <a:xfrm>
            <a:off x="8987166" y="241203"/>
            <a:ext cx="2983509" cy="400110"/>
          </a:xfrm>
          <a:prstGeom prst="rect">
            <a:avLst/>
          </a:prstGeom>
          <a:noFill/>
        </p:spPr>
        <p:txBody>
          <a:bodyPr wrap="none" rtlCol="0">
            <a:spAutoFit/>
          </a:bodyPr>
          <a:lstStyle/>
          <a:p>
            <a:r>
              <a:rPr kumimoji="1" lang="en-US" altLang="zh-CN" sz="2000" b="1" u="sng" dirty="0">
                <a:solidFill>
                  <a:srgbClr val="1637CA"/>
                </a:solidFill>
              </a:rPr>
              <a:t>Ye Tian</a:t>
            </a:r>
            <a:r>
              <a:rPr kumimoji="1" lang="en-US" altLang="zh-CN" sz="2000" b="1" dirty="0">
                <a:solidFill>
                  <a:srgbClr val="1637CA"/>
                </a:solidFill>
              </a:rPr>
              <a:t>, </a:t>
            </a:r>
            <a:r>
              <a:rPr kumimoji="1" lang="en-US" altLang="zh-CN" sz="2000" b="1" dirty="0" err="1">
                <a:solidFill>
                  <a:srgbClr val="1637CA"/>
                </a:solidFill>
              </a:rPr>
              <a:t>Dexu</a:t>
            </a:r>
            <a:r>
              <a:rPr kumimoji="1" lang="en-US" altLang="zh-CN" sz="2000" b="1" dirty="0">
                <a:solidFill>
                  <a:srgbClr val="1637CA"/>
                </a:solidFill>
              </a:rPr>
              <a:t> Lin/ (IMP)</a:t>
            </a:r>
            <a:endParaRPr kumimoji="1" lang="zh-CN" altLang="en-US" sz="2000" b="1" dirty="0">
              <a:solidFill>
                <a:srgbClr val="1637CA"/>
              </a:solidFill>
            </a:endParaRPr>
          </a:p>
        </p:txBody>
      </p:sp>
      <p:pic>
        <p:nvPicPr>
          <p:cNvPr id="7" name="图片 6">
            <a:extLst>
              <a:ext uri="{FF2B5EF4-FFF2-40B4-BE49-F238E27FC236}">
                <a16:creationId xmlns:a16="http://schemas.microsoft.com/office/drawing/2014/main" id="{820DAF99-7FCF-1665-11FA-4A253DD97DD7}"/>
              </a:ext>
            </a:extLst>
          </p:cNvPr>
          <p:cNvPicPr>
            <a:picLocks noChangeAspect="1"/>
          </p:cNvPicPr>
          <p:nvPr/>
        </p:nvPicPr>
        <p:blipFill>
          <a:blip r:embed="rId3"/>
          <a:stretch>
            <a:fillRect/>
          </a:stretch>
        </p:blipFill>
        <p:spPr>
          <a:xfrm>
            <a:off x="5426236" y="792342"/>
            <a:ext cx="5068388" cy="2582719"/>
          </a:xfrm>
          <a:prstGeom prst="rect">
            <a:avLst/>
          </a:prstGeom>
        </p:spPr>
      </p:pic>
      <p:sp>
        <p:nvSpPr>
          <p:cNvPr id="11" name="Oval 3">
            <a:extLst>
              <a:ext uri="{FF2B5EF4-FFF2-40B4-BE49-F238E27FC236}">
                <a16:creationId xmlns:a16="http://schemas.microsoft.com/office/drawing/2014/main" id="{6E7D6BF1-A1EF-1091-4C63-DE4C6BE06BD6}"/>
              </a:ext>
            </a:extLst>
          </p:cNvPr>
          <p:cNvSpPr/>
          <p:nvPr/>
        </p:nvSpPr>
        <p:spPr>
          <a:xfrm>
            <a:off x="6086692" y="1445740"/>
            <a:ext cx="362464" cy="13839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2" name="TextBox 5">
            <a:extLst>
              <a:ext uri="{FF2B5EF4-FFF2-40B4-BE49-F238E27FC236}">
                <a16:creationId xmlns:a16="http://schemas.microsoft.com/office/drawing/2014/main" id="{70F750BF-BDAB-FB04-2581-2206834B768A}"/>
              </a:ext>
            </a:extLst>
          </p:cNvPr>
          <p:cNvSpPr txBox="1"/>
          <p:nvPr/>
        </p:nvSpPr>
        <p:spPr>
          <a:xfrm>
            <a:off x="4444754" y="2682308"/>
            <a:ext cx="1458826" cy="400110"/>
          </a:xfrm>
          <a:prstGeom prst="rect">
            <a:avLst/>
          </a:prstGeom>
          <a:noFill/>
        </p:spPr>
        <p:txBody>
          <a:bodyPr wrap="square" rtlCol="0">
            <a:spAutoFit/>
          </a:bodyPr>
          <a:lstStyle/>
          <a:p>
            <a:pPr algn="ctr"/>
            <a:r>
              <a:rPr lang="en-CN" sz="2000" b="1" dirty="0">
                <a:solidFill>
                  <a:srgbClr val="FF0000"/>
                </a:solidFill>
              </a:rPr>
              <a:t>e-Endcap</a:t>
            </a:r>
          </a:p>
        </p:txBody>
      </p:sp>
      <p:cxnSp>
        <p:nvCxnSpPr>
          <p:cNvPr id="16" name="Straight Arrow Connector 8">
            <a:extLst>
              <a:ext uri="{FF2B5EF4-FFF2-40B4-BE49-F238E27FC236}">
                <a16:creationId xmlns:a16="http://schemas.microsoft.com/office/drawing/2014/main" id="{CCF909AF-40EC-3AAD-DC1E-EFB159015CB7}"/>
              </a:ext>
            </a:extLst>
          </p:cNvPr>
          <p:cNvCxnSpPr>
            <a:cxnSpLocks/>
          </p:cNvCxnSpPr>
          <p:nvPr/>
        </p:nvCxnSpPr>
        <p:spPr>
          <a:xfrm flipV="1">
            <a:off x="5426236" y="2407126"/>
            <a:ext cx="560673" cy="4225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2">
            <a:extLst>
              <a:ext uri="{FF2B5EF4-FFF2-40B4-BE49-F238E27FC236}">
                <a16:creationId xmlns:a16="http://schemas.microsoft.com/office/drawing/2014/main" id="{5F459694-6111-9EA3-D6A9-59E857DE4240}"/>
              </a:ext>
            </a:extLst>
          </p:cNvPr>
          <p:cNvSpPr/>
          <p:nvPr/>
        </p:nvSpPr>
        <p:spPr>
          <a:xfrm rot="5400000">
            <a:off x="7093292" y="1682579"/>
            <a:ext cx="297036" cy="15285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8" name="TextBox 13">
            <a:extLst>
              <a:ext uri="{FF2B5EF4-FFF2-40B4-BE49-F238E27FC236}">
                <a16:creationId xmlns:a16="http://schemas.microsoft.com/office/drawing/2014/main" id="{0A4571DA-7DB6-F756-6BEB-E5406C34139E}"/>
              </a:ext>
            </a:extLst>
          </p:cNvPr>
          <p:cNvSpPr txBox="1"/>
          <p:nvPr/>
        </p:nvSpPr>
        <p:spPr>
          <a:xfrm>
            <a:off x="6617793" y="3520253"/>
            <a:ext cx="1248033" cy="400110"/>
          </a:xfrm>
          <a:prstGeom prst="rect">
            <a:avLst/>
          </a:prstGeom>
          <a:noFill/>
        </p:spPr>
        <p:txBody>
          <a:bodyPr wrap="square" rtlCol="0">
            <a:spAutoFit/>
          </a:bodyPr>
          <a:lstStyle/>
          <a:p>
            <a:pPr algn="ctr"/>
            <a:r>
              <a:rPr lang="en-CN" sz="2000" b="1" dirty="0">
                <a:solidFill>
                  <a:srgbClr val="FF0000"/>
                </a:solidFill>
              </a:rPr>
              <a:t>Barrel</a:t>
            </a:r>
          </a:p>
        </p:txBody>
      </p:sp>
      <p:cxnSp>
        <p:nvCxnSpPr>
          <p:cNvPr id="23" name="Straight Arrow Connector 14">
            <a:extLst>
              <a:ext uri="{FF2B5EF4-FFF2-40B4-BE49-F238E27FC236}">
                <a16:creationId xmlns:a16="http://schemas.microsoft.com/office/drawing/2014/main" id="{8E912089-1660-D19D-6149-36A4E68ACC54}"/>
              </a:ext>
            </a:extLst>
          </p:cNvPr>
          <p:cNvCxnSpPr>
            <a:cxnSpLocks/>
            <a:stCxn id="18" idx="0"/>
          </p:cNvCxnSpPr>
          <p:nvPr/>
        </p:nvCxnSpPr>
        <p:spPr>
          <a:xfrm flipV="1">
            <a:off x="7241810" y="2644583"/>
            <a:ext cx="0" cy="8756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18">
            <a:extLst>
              <a:ext uri="{FF2B5EF4-FFF2-40B4-BE49-F238E27FC236}">
                <a16:creationId xmlns:a16="http://schemas.microsoft.com/office/drawing/2014/main" id="{740705B3-4392-F034-8C98-FA083E056140}"/>
              </a:ext>
            </a:extLst>
          </p:cNvPr>
          <p:cNvSpPr/>
          <p:nvPr/>
        </p:nvSpPr>
        <p:spPr>
          <a:xfrm>
            <a:off x="8223294" y="1561069"/>
            <a:ext cx="362464" cy="12315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7" name="TextBox 20">
            <a:extLst>
              <a:ext uri="{FF2B5EF4-FFF2-40B4-BE49-F238E27FC236}">
                <a16:creationId xmlns:a16="http://schemas.microsoft.com/office/drawing/2014/main" id="{F7D4F6AD-8311-1757-D036-266CE397B838}"/>
              </a:ext>
            </a:extLst>
          </p:cNvPr>
          <p:cNvSpPr txBox="1"/>
          <p:nvPr/>
        </p:nvSpPr>
        <p:spPr>
          <a:xfrm>
            <a:off x="9040252" y="3320198"/>
            <a:ext cx="1550846" cy="400110"/>
          </a:xfrm>
          <a:prstGeom prst="rect">
            <a:avLst/>
          </a:prstGeom>
          <a:noFill/>
        </p:spPr>
        <p:txBody>
          <a:bodyPr wrap="square" rtlCol="0">
            <a:spAutoFit/>
          </a:bodyPr>
          <a:lstStyle/>
          <a:p>
            <a:pPr algn="ctr"/>
            <a:r>
              <a:rPr lang="en-CN" sz="2000" b="1" dirty="0">
                <a:solidFill>
                  <a:srgbClr val="FF0000"/>
                </a:solidFill>
              </a:rPr>
              <a:t>ion-Endcap</a:t>
            </a:r>
          </a:p>
        </p:txBody>
      </p:sp>
      <p:cxnSp>
        <p:nvCxnSpPr>
          <p:cNvPr id="28" name="Straight Arrow Connector 21">
            <a:extLst>
              <a:ext uri="{FF2B5EF4-FFF2-40B4-BE49-F238E27FC236}">
                <a16:creationId xmlns:a16="http://schemas.microsoft.com/office/drawing/2014/main" id="{CDE849DE-4F39-1182-CAB3-9061E545D5A2}"/>
              </a:ext>
            </a:extLst>
          </p:cNvPr>
          <p:cNvCxnSpPr>
            <a:cxnSpLocks/>
            <a:stCxn id="27" idx="1"/>
            <a:endCxn id="24" idx="4"/>
          </p:cNvCxnSpPr>
          <p:nvPr/>
        </p:nvCxnSpPr>
        <p:spPr>
          <a:xfrm flipH="1" flipV="1">
            <a:off x="8404526" y="2792627"/>
            <a:ext cx="635726" cy="72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6562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E8D426-BF3A-AF4D-ADC6-F180E1E80B49}"/>
              </a:ext>
            </a:extLst>
          </p:cNvPr>
          <p:cNvPicPr>
            <a:picLocks noChangeAspect="1"/>
          </p:cNvPicPr>
          <p:nvPr/>
        </p:nvPicPr>
        <p:blipFill>
          <a:blip r:embed="rId2"/>
          <a:stretch>
            <a:fillRect/>
          </a:stretch>
        </p:blipFill>
        <p:spPr>
          <a:xfrm>
            <a:off x="5887250" y="0"/>
            <a:ext cx="6432818" cy="4021465"/>
          </a:xfrm>
          <a:prstGeom prst="rect">
            <a:avLst/>
          </a:prstGeom>
        </p:spPr>
      </p:pic>
      <p:sp>
        <p:nvSpPr>
          <p:cNvPr id="2" name="Title 1">
            <a:extLst>
              <a:ext uri="{FF2B5EF4-FFF2-40B4-BE49-F238E27FC236}">
                <a16:creationId xmlns:a16="http://schemas.microsoft.com/office/drawing/2014/main" id="{13EC2422-D6C3-BD48-8EAF-ED29482FC72D}"/>
              </a:ext>
            </a:extLst>
          </p:cNvPr>
          <p:cNvSpPr>
            <a:spLocks noGrp="1"/>
          </p:cNvSpPr>
          <p:nvPr>
            <p:ph type="title"/>
          </p:nvPr>
        </p:nvSpPr>
        <p:spPr>
          <a:xfrm>
            <a:off x="585061" y="130044"/>
            <a:ext cx="7339841" cy="1120536"/>
          </a:xfrm>
        </p:spPr>
        <p:txBody>
          <a:bodyPr>
            <a:normAutofit/>
          </a:bodyPr>
          <a:lstStyle/>
          <a:p>
            <a:r>
              <a:rPr lang="en-US" altLang="zh-CN" sz="3200" dirty="0" err="1">
                <a:solidFill>
                  <a:srgbClr val="0000FF"/>
                </a:solidFill>
                <a:latin typeface="Helvetica" pitchFamily="2" charset="0"/>
              </a:rPr>
              <a:t>Ecal</a:t>
            </a:r>
            <a:r>
              <a:rPr lang="zh-CN" altLang="en-US" sz="3200" dirty="0">
                <a:solidFill>
                  <a:srgbClr val="0000FF"/>
                </a:solidFill>
                <a:latin typeface="Helvetica" pitchFamily="2" charset="0"/>
              </a:rPr>
              <a:t> </a:t>
            </a:r>
            <a:r>
              <a:rPr lang="en-CN" sz="3200" dirty="0">
                <a:solidFill>
                  <a:srgbClr val="0000FF"/>
                </a:solidFill>
                <a:latin typeface="Helvetica" pitchFamily="2" charset="0"/>
              </a:rPr>
              <a:t>Design</a:t>
            </a:r>
            <a:r>
              <a:rPr lang="zh-CN" altLang="en-US" sz="3200" dirty="0">
                <a:solidFill>
                  <a:srgbClr val="0000FF"/>
                </a:solidFill>
                <a:latin typeface="Helvetica" pitchFamily="2" charset="0"/>
              </a:rPr>
              <a:t> </a:t>
            </a:r>
            <a:r>
              <a:rPr lang="en-US" altLang="zh-CN" sz="3200" dirty="0">
                <a:solidFill>
                  <a:srgbClr val="0000FF"/>
                </a:solidFill>
                <a:latin typeface="Helvetica" pitchFamily="2" charset="0"/>
              </a:rPr>
              <a:t>in Simulation</a:t>
            </a:r>
            <a:endParaRPr lang="en-CN" sz="3200" dirty="0">
              <a:solidFill>
                <a:srgbClr val="0000FF"/>
              </a:solidFill>
              <a:latin typeface="Helvetica" pitchFamily="2" charset="0"/>
            </a:endParaRPr>
          </a:p>
        </p:txBody>
      </p:sp>
      <p:graphicFrame>
        <p:nvGraphicFramePr>
          <p:cNvPr id="5" name="Table 5">
            <a:extLst>
              <a:ext uri="{FF2B5EF4-FFF2-40B4-BE49-F238E27FC236}">
                <a16:creationId xmlns:a16="http://schemas.microsoft.com/office/drawing/2014/main" id="{E1DEAE63-E5B8-5B41-8668-C2F644D12B3C}"/>
              </a:ext>
            </a:extLst>
          </p:cNvPr>
          <p:cNvGraphicFramePr>
            <a:graphicFrameLocks noGrp="1"/>
          </p:cNvGraphicFramePr>
          <p:nvPr>
            <p:ph idx="1"/>
          </p:nvPr>
        </p:nvGraphicFramePr>
        <p:xfrm>
          <a:off x="632153" y="4118505"/>
          <a:ext cx="10721647" cy="1960880"/>
        </p:xfrm>
        <a:graphic>
          <a:graphicData uri="http://schemas.openxmlformats.org/drawingml/2006/table">
            <a:tbl>
              <a:tblPr firstRow="1" bandRow="1">
                <a:tableStyleId>{F5AB1C69-6EDB-4FF4-983F-18BD219EF322}</a:tableStyleId>
              </a:tblPr>
              <a:tblGrid>
                <a:gridCol w="866447">
                  <a:extLst>
                    <a:ext uri="{9D8B030D-6E8A-4147-A177-3AD203B41FA5}">
                      <a16:colId xmlns:a16="http://schemas.microsoft.com/office/drawing/2014/main" val="3337454856"/>
                    </a:ext>
                  </a:extLst>
                </a:gridCol>
                <a:gridCol w="1346200">
                  <a:extLst>
                    <a:ext uri="{9D8B030D-6E8A-4147-A177-3AD203B41FA5}">
                      <a16:colId xmlns:a16="http://schemas.microsoft.com/office/drawing/2014/main" val="3086373245"/>
                    </a:ext>
                  </a:extLst>
                </a:gridCol>
                <a:gridCol w="1346200">
                  <a:extLst>
                    <a:ext uri="{9D8B030D-6E8A-4147-A177-3AD203B41FA5}">
                      <a16:colId xmlns:a16="http://schemas.microsoft.com/office/drawing/2014/main" val="1080169638"/>
                    </a:ext>
                  </a:extLst>
                </a:gridCol>
                <a:gridCol w="901700">
                  <a:extLst>
                    <a:ext uri="{9D8B030D-6E8A-4147-A177-3AD203B41FA5}">
                      <a16:colId xmlns:a16="http://schemas.microsoft.com/office/drawing/2014/main" val="2774942797"/>
                    </a:ext>
                  </a:extLst>
                </a:gridCol>
                <a:gridCol w="1520371">
                  <a:extLst>
                    <a:ext uri="{9D8B030D-6E8A-4147-A177-3AD203B41FA5}">
                      <a16:colId xmlns:a16="http://schemas.microsoft.com/office/drawing/2014/main" val="102714391"/>
                    </a:ext>
                  </a:extLst>
                </a:gridCol>
                <a:gridCol w="1681843">
                  <a:extLst>
                    <a:ext uri="{9D8B030D-6E8A-4147-A177-3AD203B41FA5}">
                      <a16:colId xmlns:a16="http://schemas.microsoft.com/office/drawing/2014/main" val="96588283"/>
                    </a:ext>
                  </a:extLst>
                </a:gridCol>
                <a:gridCol w="1718680">
                  <a:extLst>
                    <a:ext uri="{9D8B030D-6E8A-4147-A177-3AD203B41FA5}">
                      <a16:colId xmlns:a16="http://schemas.microsoft.com/office/drawing/2014/main" val="3206967681"/>
                    </a:ext>
                  </a:extLst>
                </a:gridCol>
                <a:gridCol w="1340206">
                  <a:extLst>
                    <a:ext uri="{9D8B030D-6E8A-4147-A177-3AD203B41FA5}">
                      <a16:colId xmlns:a16="http://schemas.microsoft.com/office/drawing/2014/main" val="3731575937"/>
                    </a:ext>
                  </a:extLst>
                </a:gridCol>
              </a:tblGrid>
              <a:tr h="370840">
                <a:tc>
                  <a:txBody>
                    <a:bodyPr/>
                    <a:lstStyle/>
                    <a:p>
                      <a:pPr algn="ctr"/>
                      <a:endParaRPr lang="en-CN" sz="1600" dirty="0"/>
                    </a:p>
                  </a:txBody>
                  <a:tcPr anchor="ctr">
                    <a:solidFill>
                      <a:schemeClr val="bg2">
                        <a:lumMod val="90000"/>
                      </a:schemeClr>
                    </a:solidFill>
                  </a:tcPr>
                </a:tc>
                <a:tc>
                  <a:txBody>
                    <a:bodyPr/>
                    <a:lstStyle/>
                    <a:p>
                      <a:pPr algn="ctr"/>
                      <a:r>
                        <a:rPr lang="en-CN" sz="1800" dirty="0">
                          <a:solidFill>
                            <a:srgbClr val="FF0000"/>
                          </a:solidFill>
                        </a:rPr>
                        <a:t>EMC</a:t>
                      </a:r>
                    </a:p>
                  </a:txBody>
                  <a:tcPr anchor="ctr">
                    <a:solidFill>
                      <a:schemeClr val="bg2">
                        <a:lumMod val="90000"/>
                      </a:schemeClr>
                    </a:solidFill>
                  </a:tcPr>
                </a:tc>
                <a:tc>
                  <a:txBody>
                    <a:bodyPr/>
                    <a:lstStyle/>
                    <a:p>
                      <a:pPr algn="ctr"/>
                      <a:r>
                        <a:rPr lang="en-CN" sz="1800" dirty="0">
                          <a:solidFill>
                            <a:srgbClr val="FF0000"/>
                          </a:solidFill>
                        </a:rPr>
                        <a:t>type</a:t>
                      </a:r>
                    </a:p>
                  </a:txBody>
                  <a:tcPr anchor="ctr">
                    <a:solidFill>
                      <a:schemeClr val="bg2">
                        <a:lumMod val="90000"/>
                      </a:schemeClr>
                    </a:solidFill>
                  </a:tcPr>
                </a:tc>
                <a:tc>
                  <a:txBody>
                    <a:bodyPr/>
                    <a:lstStyle/>
                    <a:p>
                      <a:pPr algn="ctr"/>
                      <a:r>
                        <a:rPr lang="en-CN" sz="1800" dirty="0">
                          <a:solidFill>
                            <a:srgbClr val="FF0000"/>
                          </a:solidFill>
                        </a:rPr>
                        <a:t>z/r[m]</a:t>
                      </a:r>
                    </a:p>
                  </a:txBody>
                  <a:tcPr anchor="ctr">
                    <a:solidFill>
                      <a:schemeClr val="bg2">
                        <a:lumMod val="90000"/>
                      </a:schemeClr>
                    </a:solidFill>
                  </a:tcPr>
                </a:tc>
                <a:tc>
                  <a:txBody>
                    <a:bodyPr/>
                    <a:lstStyle/>
                    <a:p>
                      <a:pPr algn="ctr"/>
                      <a:r>
                        <a:rPr lang="en-CN" sz="1800" dirty="0">
                          <a:solidFill>
                            <a:srgbClr val="FF0000"/>
                          </a:solidFill>
                        </a:rPr>
                        <a:t>Length[cm],X</a:t>
                      </a:r>
                      <a:r>
                        <a:rPr lang="en-CN" sz="1800" baseline="-25000" dirty="0">
                          <a:solidFill>
                            <a:srgbClr val="FF0000"/>
                          </a:solidFill>
                        </a:rPr>
                        <a:t>0</a:t>
                      </a:r>
                    </a:p>
                  </a:txBody>
                  <a:tcPr anchor="ctr">
                    <a:solidFill>
                      <a:schemeClr val="bg2">
                        <a:lumMod val="90000"/>
                      </a:schemeClr>
                    </a:solidFill>
                  </a:tcPr>
                </a:tc>
                <a:tc>
                  <a:txBody>
                    <a:bodyPr/>
                    <a:lstStyle/>
                    <a:p>
                      <a:pPr algn="ctr"/>
                      <a:r>
                        <a:rPr lang="en-US" sz="1800" dirty="0">
                          <a:solidFill>
                            <a:srgbClr val="FF0000"/>
                          </a:solidFill>
                        </a:rPr>
                        <a:t>C</a:t>
                      </a:r>
                      <a:r>
                        <a:rPr lang="en-CN" sz="1800" dirty="0">
                          <a:solidFill>
                            <a:srgbClr val="FF0000"/>
                          </a:solidFill>
                        </a:rPr>
                        <a:t>overage[cm]</a:t>
                      </a:r>
                    </a:p>
                  </a:txBody>
                  <a:tcPr anchor="ctr">
                    <a:solidFill>
                      <a:schemeClr val="bg2">
                        <a:lumMod val="90000"/>
                      </a:schemeClr>
                    </a:solidFill>
                  </a:tcPr>
                </a:tc>
                <a:tc>
                  <a:txBody>
                    <a:bodyPr/>
                    <a:lstStyle/>
                    <a:p>
                      <a:pPr algn="ctr"/>
                      <a:r>
                        <a:rPr lang="en-CN" sz="1800" dirty="0">
                          <a:solidFill>
                            <a:srgbClr val="FF0000"/>
                          </a:solidFill>
                        </a:rPr>
                        <a:t>pseudorapidity</a:t>
                      </a:r>
                    </a:p>
                  </a:txBody>
                  <a:tcPr anchor="ctr">
                    <a:solidFill>
                      <a:schemeClr val="bg2">
                        <a:lumMod val="90000"/>
                      </a:schemeClr>
                    </a:solidFill>
                  </a:tcPr>
                </a:tc>
                <a:tc>
                  <a:txBody>
                    <a:bodyPr/>
                    <a:lstStyle/>
                    <a:p>
                      <a:pPr algn="ctr"/>
                      <a:r>
                        <a:rPr lang="en-US" sz="1800" dirty="0">
                          <a:solidFill>
                            <a:srgbClr val="FF0000"/>
                          </a:solidFill>
                        </a:rPr>
                        <a:t>T</a:t>
                      </a:r>
                      <a:r>
                        <a:rPr lang="en-CN" sz="1800" dirty="0">
                          <a:solidFill>
                            <a:srgbClr val="FF0000"/>
                          </a:solidFill>
                        </a:rPr>
                        <a:t>ower size</a:t>
                      </a:r>
                    </a:p>
                  </a:txBody>
                  <a:tcPr anchor="ctr">
                    <a:solidFill>
                      <a:schemeClr val="bg2">
                        <a:lumMod val="90000"/>
                      </a:schemeClr>
                    </a:solidFill>
                  </a:tcPr>
                </a:tc>
                <a:extLst>
                  <a:ext uri="{0D108BD9-81ED-4DB2-BD59-A6C34878D82A}">
                    <a16:rowId xmlns:a16="http://schemas.microsoft.com/office/drawing/2014/main" val="488195983"/>
                  </a:ext>
                </a:extLst>
              </a:tr>
              <a:tr h="370840">
                <a:tc rowSpan="3">
                  <a:txBody>
                    <a:bodyPr/>
                    <a:lstStyle/>
                    <a:p>
                      <a:pPr algn="ctr"/>
                      <a:r>
                        <a:rPr lang="en-CN" sz="1800" b="1" dirty="0"/>
                        <a:t>EicC</a:t>
                      </a:r>
                    </a:p>
                  </a:txBody>
                  <a:tcPr anchor="ctr"/>
                </a:tc>
                <a:tc>
                  <a:txBody>
                    <a:bodyPr/>
                    <a:lstStyle/>
                    <a:p>
                      <a:pPr algn="ctr"/>
                      <a:r>
                        <a:rPr lang="en-US" sz="1600" dirty="0"/>
                        <a:t>e</a:t>
                      </a:r>
                      <a:r>
                        <a:rPr lang="en-CN" sz="1600" dirty="0"/>
                        <a:t>-endcap</a:t>
                      </a:r>
                    </a:p>
                  </a:txBody>
                  <a:tcPr anchor="ctr"/>
                </a:tc>
                <a:tc>
                  <a:txBody>
                    <a:bodyPr/>
                    <a:lstStyle/>
                    <a:p>
                      <a:pPr algn="ctr"/>
                      <a:r>
                        <a:rPr lang="en-CN" sz="1600" b="1" dirty="0"/>
                        <a:t>CsI</a:t>
                      </a:r>
                    </a:p>
                  </a:txBody>
                  <a:tcPr anchor="ctr"/>
                </a:tc>
                <a:tc>
                  <a:txBody>
                    <a:bodyPr/>
                    <a:lstStyle/>
                    <a:p>
                      <a:pPr algn="ctr"/>
                      <a:r>
                        <a:rPr lang="en-US" sz="1600" b="1" dirty="0"/>
                        <a:t>Z</a:t>
                      </a:r>
                      <a:r>
                        <a:rPr lang="en-CN" sz="1600" b="1" dirty="0"/>
                        <a:t>=-1.5</a:t>
                      </a:r>
                    </a:p>
                  </a:txBody>
                  <a:tcPr anchor="ctr"/>
                </a:tc>
                <a:tc>
                  <a:txBody>
                    <a:bodyPr/>
                    <a:lstStyle/>
                    <a:p>
                      <a:pPr algn="ctr"/>
                      <a:r>
                        <a:rPr lang="en-CN" sz="1600" dirty="0"/>
                        <a:t>30, 16X</a:t>
                      </a:r>
                      <a:r>
                        <a:rPr lang="en-CN" sz="1600" baseline="-25000" dirty="0"/>
                        <a:t>0</a:t>
                      </a:r>
                    </a:p>
                  </a:txBody>
                  <a:tcPr anchor="ctr"/>
                </a:tc>
                <a:tc>
                  <a:txBody>
                    <a:bodyPr/>
                    <a:lstStyle/>
                    <a:p>
                      <a:pPr algn="ctr"/>
                      <a:r>
                        <a:rPr lang="en-CN" sz="1600" dirty="0"/>
                        <a:t>15.0&lt;r</a:t>
                      </a:r>
                      <a:r>
                        <a:rPr lang="en-CN" sz="1600"/>
                        <a:t>&lt;12</a:t>
                      </a:r>
                      <a:r>
                        <a:rPr lang="en-US" altLang="zh-CN" sz="1600" dirty="0"/>
                        <a:t>8</a:t>
                      </a:r>
                      <a:endParaRPr lang="en-CN" sz="1600" dirty="0"/>
                    </a:p>
                  </a:txBody>
                  <a:tcPr anchor="ctr"/>
                </a:tc>
                <a:tc>
                  <a:txBody>
                    <a:bodyPr/>
                    <a:lstStyle/>
                    <a:p>
                      <a:pPr algn="ctr"/>
                      <a:r>
                        <a:rPr lang="en-CN" sz="1600" dirty="0"/>
                        <a:t>(-3.0, -1.0)</a:t>
                      </a:r>
                    </a:p>
                  </a:txBody>
                  <a:tcPr anchor="ctr"/>
                </a:tc>
                <a:tc>
                  <a:txBody>
                    <a:bodyPr/>
                    <a:lstStyle/>
                    <a:p>
                      <a:pPr algn="ctr"/>
                      <a:r>
                        <a:rPr lang="en-CN" sz="1600" dirty="0"/>
                        <a:t>4.0*4.0(front)</a:t>
                      </a:r>
                    </a:p>
                  </a:txBody>
                  <a:tcPr anchor="ctr"/>
                </a:tc>
                <a:extLst>
                  <a:ext uri="{0D108BD9-81ED-4DB2-BD59-A6C34878D82A}">
                    <a16:rowId xmlns:a16="http://schemas.microsoft.com/office/drawing/2014/main" val="3303139348"/>
                  </a:ext>
                </a:extLst>
              </a:tr>
              <a:tr h="370840">
                <a:tc vMerge="1">
                  <a:txBody>
                    <a:bodyPr/>
                    <a:lstStyle/>
                    <a:p>
                      <a:endParaRPr lang="en-CN" dirty="0"/>
                    </a:p>
                  </a:txBody>
                  <a:tcPr/>
                </a:tc>
                <a:tc>
                  <a:txBody>
                    <a:bodyPr/>
                    <a:lstStyle/>
                    <a:p>
                      <a:pPr algn="ctr"/>
                      <a:r>
                        <a:rPr lang="en-CN" sz="1600" dirty="0"/>
                        <a:t>barrel</a:t>
                      </a:r>
                    </a:p>
                  </a:txBody>
                  <a:tcPr anchor="ctr"/>
                </a:tc>
                <a:tc>
                  <a:txBody>
                    <a:bodyPr/>
                    <a:lstStyle/>
                    <a:p>
                      <a:pPr algn="ctr"/>
                      <a:r>
                        <a:rPr lang="en-CN" sz="1600" b="1" dirty="0"/>
                        <a:t>Shashlik</a:t>
                      </a:r>
                    </a:p>
                  </a:txBody>
                  <a:tcPr anchor="ctr"/>
                </a:tc>
                <a:tc>
                  <a:txBody>
                    <a:bodyPr/>
                    <a:lstStyle/>
                    <a:p>
                      <a:pPr algn="ctr"/>
                      <a:r>
                        <a:rPr lang="en-US" sz="1600" b="1" dirty="0"/>
                        <a:t>R</a:t>
                      </a:r>
                      <a:r>
                        <a:rPr lang="en-CN" sz="1600" b="1" dirty="0"/>
                        <a:t>=0.9</a:t>
                      </a:r>
                    </a:p>
                  </a:txBody>
                  <a:tcPr anchor="ctr"/>
                </a:tc>
                <a:tc>
                  <a:txBody>
                    <a:bodyPr/>
                    <a:lstStyle/>
                    <a:p>
                      <a:pPr algn="ctr"/>
                      <a:r>
                        <a:rPr lang="en-CN" sz="1600" dirty="0"/>
                        <a:t>45, 16X</a:t>
                      </a:r>
                      <a:r>
                        <a:rPr lang="en-CN" sz="1600" baseline="-25000" dirty="0"/>
                        <a:t>0</a:t>
                      </a:r>
                      <a:endParaRPr lang="en-CN" sz="1600" dirty="0"/>
                    </a:p>
                  </a:txBody>
                  <a:tcPr anchor="ctr"/>
                </a:tc>
                <a:tc>
                  <a:txBody>
                    <a:bodyPr/>
                    <a:lstStyle/>
                    <a:p>
                      <a:pPr algn="ctr"/>
                      <a:r>
                        <a:rPr lang="en-CN" sz="1600" dirty="0"/>
                        <a:t>-105.8&lt;z&lt;187.5</a:t>
                      </a:r>
                    </a:p>
                  </a:txBody>
                  <a:tcPr anchor="ctr"/>
                </a:tc>
                <a:tc>
                  <a:txBody>
                    <a:bodyPr/>
                    <a:lstStyle/>
                    <a:p>
                      <a:pPr algn="ctr"/>
                      <a:r>
                        <a:rPr lang="en-CN" sz="1600" dirty="0"/>
                        <a:t>(-1.0, 1.5)</a:t>
                      </a:r>
                    </a:p>
                  </a:txBody>
                  <a:tcPr anchor="ctr"/>
                </a:tc>
                <a:tc rowSpan="2">
                  <a:txBody>
                    <a:bodyPr/>
                    <a:lstStyle/>
                    <a:p>
                      <a:pPr algn="ctr"/>
                      <a:r>
                        <a:rPr lang="en-CN" sz="1600" dirty="0"/>
                        <a:t>4.0*4.0</a:t>
                      </a:r>
                    </a:p>
                    <a:p>
                      <a:pPr algn="ctr"/>
                      <a:r>
                        <a:rPr lang="en-CN" sz="1600" dirty="0"/>
                        <a:t>(front)</a:t>
                      </a:r>
                    </a:p>
                  </a:txBody>
                  <a:tcPr anchor="ctr"/>
                </a:tc>
                <a:extLst>
                  <a:ext uri="{0D108BD9-81ED-4DB2-BD59-A6C34878D82A}">
                    <a16:rowId xmlns:a16="http://schemas.microsoft.com/office/drawing/2014/main" val="4060334088"/>
                  </a:ext>
                </a:extLst>
              </a:tr>
              <a:tr h="370840">
                <a:tc vMerge="1">
                  <a:txBody>
                    <a:bodyPr/>
                    <a:lstStyle/>
                    <a:p>
                      <a:endParaRPr lang="en-CN" dirty="0"/>
                    </a:p>
                  </a:txBody>
                  <a:tcPr/>
                </a:tc>
                <a:tc>
                  <a:txBody>
                    <a:bodyPr/>
                    <a:lstStyle/>
                    <a:p>
                      <a:pPr algn="ctr"/>
                      <a:r>
                        <a:rPr lang="en-US" sz="1600" dirty="0"/>
                        <a:t>I</a:t>
                      </a:r>
                      <a:r>
                        <a:rPr lang="en-CN" sz="1600" dirty="0"/>
                        <a:t>on-endcap</a:t>
                      </a:r>
                    </a:p>
                  </a:txBody>
                  <a:tcPr anchor="ctr"/>
                </a:tc>
                <a:tc>
                  <a:txBody>
                    <a:bodyPr/>
                    <a:lstStyle/>
                    <a:p>
                      <a:pPr algn="ctr"/>
                      <a:r>
                        <a:rPr lang="en-CN" sz="1600" b="1" dirty="0"/>
                        <a:t>Shashlik</a:t>
                      </a:r>
                    </a:p>
                  </a:txBody>
                  <a:tcPr anchor="ctr"/>
                </a:tc>
                <a:tc>
                  <a:txBody>
                    <a:bodyPr/>
                    <a:lstStyle/>
                    <a:p>
                      <a:pPr algn="ctr"/>
                      <a:r>
                        <a:rPr lang="en-US" sz="1600" b="1" dirty="0"/>
                        <a:t>Z</a:t>
                      </a:r>
                      <a:r>
                        <a:rPr lang="en-CN" sz="1600" b="1" dirty="0"/>
                        <a:t>=2.4</a:t>
                      </a:r>
                    </a:p>
                  </a:txBody>
                  <a:tcPr anchor="ctr"/>
                </a:tc>
                <a:tc>
                  <a:txBody>
                    <a:bodyPr/>
                    <a:lstStyle/>
                    <a:p>
                      <a:pPr algn="ctr"/>
                      <a:r>
                        <a:rPr lang="en-CN" sz="1600" dirty="0"/>
                        <a:t>45, 16X</a:t>
                      </a:r>
                      <a:r>
                        <a:rPr lang="en-CN" sz="1600" baseline="-25000" dirty="0"/>
                        <a:t>0</a:t>
                      </a:r>
                      <a:endParaRPr lang="en-CN" sz="1600" dirty="0"/>
                    </a:p>
                  </a:txBody>
                  <a:tcPr anchor="ctr"/>
                </a:tc>
                <a:tc>
                  <a:txBody>
                    <a:bodyPr/>
                    <a:lstStyle/>
                    <a:p>
                      <a:pPr algn="ctr"/>
                      <a:r>
                        <a:rPr lang="en-CN" sz="1600" dirty="0"/>
                        <a:t>24.0&lt;r</a:t>
                      </a:r>
                      <a:r>
                        <a:rPr lang="en-CN" sz="1600"/>
                        <a:t>&lt;11</a:t>
                      </a:r>
                      <a:r>
                        <a:rPr lang="en-US" altLang="zh-CN" sz="1600" dirty="0"/>
                        <a:t>3</a:t>
                      </a:r>
                      <a:endParaRPr lang="en-CN" sz="1600" dirty="0"/>
                    </a:p>
                  </a:txBody>
                  <a:tcPr anchor="ctr"/>
                </a:tc>
                <a:tc>
                  <a:txBody>
                    <a:bodyPr/>
                    <a:lstStyle/>
                    <a:p>
                      <a:pPr algn="ctr"/>
                      <a:r>
                        <a:rPr lang="en-CN" sz="1600" dirty="0"/>
                        <a:t>(1.5, 3.0)</a:t>
                      </a:r>
                    </a:p>
                  </a:txBody>
                  <a:tcPr anchor="ctr"/>
                </a:tc>
                <a:tc vMerge="1">
                  <a:txBody>
                    <a:bodyPr/>
                    <a:lstStyle/>
                    <a:p>
                      <a:endParaRPr lang="en-CN" dirty="0"/>
                    </a:p>
                  </a:txBody>
                  <a:tcPr/>
                </a:tc>
                <a:extLst>
                  <a:ext uri="{0D108BD9-81ED-4DB2-BD59-A6C34878D82A}">
                    <a16:rowId xmlns:a16="http://schemas.microsoft.com/office/drawing/2014/main" val="2651297996"/>
                  </a:ext>
                </a:extLst>
              </a:tr>
            </a:tbl>
          </a:graphicData>
        </a:graphic>
      </p:graphicFrame>
      <p:sp>
        <p:nvSpPr>
          <p:cNvPr id="6" name="TextBox 5">
            <a:extLst>
              <a:ext uri="{FF2B5EF4-FFF2-40B4-BE49-F238E27FC236}">
                <a16:creationId xmlns:a16="http://schemas.microsoft.com/office/drawing/2014/main" id="{C2C66FD7-CF38-9542-A81E-5EA46387E800}"/>
              </a:ext>
            </a:extLst>
          </p:cNvPr>
          <p:cNvSpPr txBox="1"/>
          <p:nvPr/>
        </p:nvSpPr>
        <p:spPr>
          <a:xfrm>
            <a:off x="585061" y="1250580"/>
            <a:ext cx="5181308" cy="2215991"/>
          </a:xfrm>
          <a:prstGeom prst="rect">
            <a:avLst/>
          </a:prstGeom>
          <a:noFill/>
        </p:spPr>
        <p:txBody>
          <a:bodyPr wrap="square" rtlCol="0">
            <a:spAutoFit/>
          </a:bodyPr>
          <a:lstStyle/>
          <a:p>
            <a:pPr marL="285750" indent="-285750">
              <a:buFont typeface="Wingdings" pitchFamily="2" charset="2"/>
              <a:buChar char="Ø"/>
            </a:pPr>
            <a:r>
              <a:rPr lang="en-CN" sz="2000" dirty="0"/>
              <a:t>General d</a:t>
            </a:r>
            <a:r>
              <a:rPr lang="en-US" sz="2000" dirty="0"/>
              <a:t>e</a:t>
            </a:r>
            <a:r>
              <a:rPr lang="en-CN" sz="2000" dirty="0"/>
              <a:t>sign of whole E</a:t>
            </a:r>
            <a:r>
              <a:rPr lang="en-US" sz="2000" dirty="0"/>
              <a:t>c</a:t>
            </a:r>
            <a:r>
              <a:rPr lang="en-CN" sz="2000" dirty="0"/>
              <a:t>al Detector.</a:t>
            </a:r>
          </a:p>
          <a:p>
            <a:pPr marL="285750" indent="-285750">
              <a:buFont typeface="Wingdings" pitchFamily="2" charset="2"/>
              <a:buChar char="Ø"/>
            </a:pPr>
            <a:r>
              <a:rPr lang="en-CN" sz="2000" dirty="0">
                <a:solidFill>
                  <a:srgbClr val="1637CA"/>
                </a:solidFill>
              </a:rPr>
              <a:t>CsI is applied in e-endcap, Shashlik style is applied in both barrel and ion-endcap</a:t>
            </a:r>
          </a:p>
          <a:p>
            <a:pPr marL="285750" indent="-285750">
              <a:buFont typeface="Wingdings" pitchFamily="2" charset="2"/>
              <a:buChar char="Ø"/>
            </a:pPr>
            <a:r>
              <a:rPr lang="en-US" sz="2000" b="1" dirty="0"/>
              <a:t>The actual distances </a:t>
            </a:r>
            <a:r>
              <a:rPr lang="en-US" sz="2000" dirty="0"/>
              <a:t>of the two endcaps to IP depend on the available space of the </a:t>
            </a:r>
            <a:r>
              <a:rPr lang="en-US" sz="2000" dirty="0" err="1"/>
              <a:t>EicC</a:t>
            </a:r>
            <a:r>
              <a:rPr lang="en-US" sz="2000" dirty="0"/>
              <a:t> design</a:t>
            </a:r>
            <a:endParaRPr lang="en-CN" sz="2000" dirty="0"/>
          </a:p>
          <a:p>
            <a:endParaRPr lang="en-CN" dirty="0"/>
          </a:p>
        </p:txBody>
      </p:sp>
      <p:sp>
        <p:nvSpPr>
          <p:cNvPr id="7" name="Slide Number Placeholder 6">
            <a:extLst>
              <a:ext uri="{FF2B5EF4-FFF2-40B4-BE49-F238E27FC236}">
                <a16:creationId xmlns:a16="http://schemas.microsoft.com/office/drawing/2014/main" id="{80937E59-D675-EE4D-905C-C141FDBE9099}"/>
              </a:ext>
            </a:extLst>
          </p:cNvPr>
          <p:cNvSpPr>
            <a:spLocks noGrp="1"/>
          </p:cNvSpPr>
          <p:nvPr>
            <p:ph type="sldNum" sz="quarter" idx="12"/>
          </p:nvPr>
        </p:nvSpPr>
        <p:spPr/>
        <p:txBody>
          <a:bodyPr/>
          <a:lstStyle/>
          <a:p>
            <a:fld id="{76936016-9722-4447-8D99-EA6258C7FF11}" type="slidenum">
              <a:rPr lang="en-CN" smtClean="0"/>
              <a:t>77</a:t>
            </a:fld>
            <a:endParaRPr lang="en-CN"/>
          </a:p>
        </p:txBody>
      </p:sp>
      <p:sp>
        <p:nvSpPr>
          <p:cNvPr id="10" name="TextBox 9">
            <a:extLst>
              <a:ext uri="{FF2B5EF4-FFF2-40B4-BE49-F238E27FC236}">
                <a16:creationId xmlns:a16="http://schemas.microsoft.com/office/drawing/2014/main" id="{95B76AB3-0FDB-1D43-AE02-9EA9F7766B1B}"/>
              </a:ext>
            </a:extLst>
          </p:cNvPr>
          <p:cNvSpPr txBox="1"/>
          <p:nvPr/>
        </p:nvSpPr>
        <p:spPr>
          <a:xfrm>
            <a:off x="5862181" y="2101974"/>
            <a:ext cx="1386355" cy="369332"/>
          </a:xfrm>
          <a:prstGeom prst="rect">
            <a:avLst/>
          </a:prstGeom>
          <a:noFill/>
        </p:spPr>
        <p:txBody>
          <a:bodyPr wrap="square">
            <a:spAutoFit/>
          </a:bodyPr>
          <a:lstStyle/>
          <a:p>
            <a:pPr algn="ctr"/>
            <a:r>
              <a:rPr lang="en-US" sz="1800" b="1" dirty="0"/>
              <a:t>Z</a:t>
            </a:r>
            <a:r>
              <a:rPr lang="en-CN" sz="1800" b="1" dirty="0"/>
              <a:t>=-1.5m </a:t>
            </a:r>
            <a:r>
              <a:rPr lang="en-CN" b="1" dirty="0"/>
              <a:t>+</a:t>
            </a:r>
            <a:endParaRPr lang="en-CN" sz="1800" b="1" dirty="0"/>
          </a:p>
        </p:txBody>
      </p:sp>
      <p:sp>
        <p:nvSpPr>
          <p:cNvPr id="12" name="TextBox 11">
            <a:extLst>
              <a:ext uri="{FF2B5EF4-FFF2-40B4-BE49-F238E27FC236}">
                <a16:creationId xmlns:a16="http://schemas.microsoft.com/office/drawing/2014/main" id="{C27C2482-93EE-BA45-AB08-3A4A98FC811C}"/>
              </a:ext>
            </a:extLst>
          </p:cNvPr>
          <p:cNvSpPr txBox="1"/>
          <p:nvPr/>
        </p:nvSpPr>
        <p:spPr>
          <a:xfrm>
            <a:off x="10470575" y="1250580"/>
            <a:ext cx="1637867" cy="369332"/>
          </a:xfrm>
          <a:prstGeom prst="rect">
            <a:avLst/>
          </a:prstGeom>
          <a:noFill/>
        </p:spPr>
        <p:txBody>
          <a:bodyPr wrap="square">
            <a:spAutoFit/>
          </a:bodyPr>
          <a:lstStyle/>
          <a:p>
            <a:pPr algn="ctr"/>
            <a:r>
              <a:rPr lang="en-US" sz="1800" b="1" dirty="0"/>
              <a:t>Z</a:t>
            </a:r>
            <a:r>
              <a:rPr lang="en-CN" sz="1800" b="1" dirty="0"/>
              <a:t>=2.4 </a:t>
            </a:r>
            <a:r>
              <a:rPr lang="en-CN" sz="1800" b="1"/>
              <a:t>m </a:t>
            </a:r>
            <a:endParaRPr lang="en-CN" sz="1800" b="1" dirty="0"/>
          </a:p>
        </p:txBody>
      </p:sp>
      <p:sp>
        <p:nvSpPr>
          <p:cNvPr id="14" name="TextBox 13">
            <a:extLst>
              <a:ext uri="{FF2B5EF4-FFF2-40B4-BE49-F238E27FC236}">
                <a16:creationId xmlns:a16="http://schemas.microsoft.com/office/drawing/2014/main" id="{31130220-0D03-A948-8AB1-09A95EE13D61}"/>
              </a:ext>
            </a:extLst>
          </p:cNvPr>
          <p:cNvSpPr txBox="1"/>
          <p:nvPr/>
        </p:nvSpPr>
        <p:spPr>
          <a:xfrm>
            <a:off x="8665221" y="3244334"/>
            <a:ext cx="1137757" cy="369332"/>
          </a:xfrm>
          <a:prstGeom prst="rect">
            <a:avLst/>
          </a:prstGeom>
          <a:noFill/>
        </p:spPr>
        <p:txBody>
          <a:bodyPr wrap="square">
            <a:spAutoFit/>
          </a:bodyPr>
          <a:lstStyle/>
          <a:p>
            <a:pPr algn="ctr"/>
            <a:r>
              <a:rPr lang="en-US" sz="1800" b="1" dirty="0"/>
              <a:t>R</a:t>
            </a:r>
            <a:r>
              <a:rPr lang="en-CN" sz="1800" b="1"/>
              <a:t>=0.9</a:t>
            </a:r>
            <a:r>
              <a:rPr lang="en-US" sz="1800" b="1" dirty="0"/>
              <a:t>m</a:t>
            </a:r>
            <a:endParaRPr lang="en-CN" sz="1800" b="1" dirty="0"/>
          </a:p>
        </p:txBody>
      </p:sp>
      <p:sp>
        <p:nvSpPr>
          <p:cNvPr id="3" name="文本框 2">
            <a:extLst>
              <a:ext uri="{FF2B5EF4-FFF2-40B4-BE49-F238E27FC236}">
                <a16:creationId xmlns:a16="http://schemas.microsoft.com/office/drawing/2014/main" id="{889AD68C-9065-5647-7415-9F7EE120F161}"/>
              </a:ext>
            </a:extLst>
          </p:cNvPr>
          <p:cNvSpPr txBox="1"/>
          <p:nvPr/>
        </p:nvSpPr>
        <p:spPr>
          <a:xfrm>
            <a:off x="10380084" y="222487"/>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pic>
        <p:nvPicPr>
          <p:cNvPr id="4" name="Picture 3" descr="page8image179018656">
            <a:extLst>
              <a:ext uri="{FF2B5EF4-FFF2-40B4-BE49-F238E27FC236}">
                <a16:creationId xmlns:a16="http://schemas.microsoft.com/office/drawing/2014/main" id="{A3C0E910-9851-5B9C-947B-C45DE0C1EC9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67289" y="2499142"/>
            <a:ext cx="1481247" cy="1248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a:extLst>
              <a:ext uri="{FF2B5EF4-FFF2-40B4-BE49-F238E27FC236}">
                <a16:creationId xmlns:a16="http://schemas.microsoft.com/office/drawing/2014/main" id="{9E517D2F-0E37-A7F8-CD20-A4D6BDD87E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03212" y="371116"/>
            <a:ext cx="2170420" cy="879464"/>
          </a:xfrm>
          <a:prstGeom prst="rect">
            <a:avLst/>
          </a:prstGeom>
        </p:spPr>
      </p:pic>
      <p:sp>
        <p:nvSpPr>
          <p:cNvPr id="13" name="TextBox 9">
            <a:extLst>
              <a:ext uri="{FF2B5EF4-FFF2-40B4-BE49-F238E27FC236}">
                <a16:creationId xmlns:a16="http://schemas.microsoft.com/office/drawing/2014/main" id="{666A127A-075E-3C08-B325-CBAE2163A698}"/>
              </a:ext>
            </a:extLst>
          </p:cNvPr>
          <p:cNvSpPr txBox="1"/>
          <p:nvPr/>
        </p:nvSpPr>
        <p:spPr>
          <a:xfrm>
            <a:off x="6342455" y="3551599"/>
            <a:ext cx="1862299" cy="338554"/>
          </a:xfrm>
          <a:prstGeom prst="rect">
            <a:avLst/>
          </a:prstGeom>
          <a:noFill/>
        </p:spPr>
        <p:txBody>
          <a:bodyPr wrap="square">
            <a:spAutoFit/>
          </a:bodyPr>
          <a:lstStyle/>
          <a:p>
            <a:r>
              <a:rPr lang="en-US" sz="1600" b="1" dirty="0" err="1">
                <a:solidFill>
                  <a:srgbClr val="0018B7"/>
                </a:solidFill>
                <a:latin typeface="Arial Rounded MT Bold" panose="020F0704030504030204" pitchFamily="34" charset="77"/>
              </a:rPr>
              <a:t>CsI</a:t>
            </a:r>
            <a:r>
              <a:rPr lang="en-US" sz="1600" b="1" dirty="0">
                <a:solidFill>
                  <a:srgbClr val="0018B7"/>
                </a:solidFill>
                <a:latin typeface="Arial Rounded MT Bold" panose="020F0704030504030204" pitchFamily="34" charset="77"/>
              </a:rPr>
              <a:t> module </a:t>
            </a:r>
            <a:endParaRPr lang="en-CN" sz="1600" b="1" dirty="0">
              <a:solidFill>
                <a:srgbClr val="0018B7"/>
              </a:solidFill>
            </a:endParaRPr>
          </a:p>
        </p:txBody>
      </p:sp>
      <p:sp>
        <p:nvSpPr>
          <p:cNvPr id="15" name="TextBox 11">
            <a:extLst>
              <a:ext uri="{FF2B5EF4-FFF2-40B4-BE49-F238E27FC236}">
                <a16:creationId xmlns:a16="http://schemas.microsoft.com/office/drawing/2014/main" id="{E59489AE-60B4-FD1B-8CC0-2C5BFDD79D24}"/>
              </a:ext>
            </a:extLst>
          </p:cNvPr>
          <p:cNvSpPr txBox="1"/>
          <p:nvPr/>
        </p:nvSpPr>
        <p:spPr>
          <a:xfrm>
            <a:off x="7749976" y="997389"/>
            <a:ext cx="1951603" cy="338554"/>
          </a:xfrm>
          <a:prstGeom prst="rect">
            <a:avLst/>
          </a:prstGeom>
          <a:noFill/>
        </p:spPr>
        <p:txBody>
          <a:bodyPr wrap="square">
            <a:spAutoFit/>
          </a:bodyPr>
          <a:lstStyle/>
          <a:p>
            <a:r>
              <a:rPr lang="en-US" sz="1600" dirty="0">
                <a:solidFill>
                  <a:srgbClr val="5EE7D2"/>
                </a:solidFill>
                <a:latin typeface="Arial Rounded MT Bold" panose="020F0704030504030204" pitchFamily="34" charset="77"/>
              </a:rPr>
              <a:t>Shashlik module </a:t>
            </a:r>
            <a:endParaRPr lang="en-CN" sz="1600" dirty="0">
              <a:solidFill>
                <a:srgbClr val="5EE7D2"/>
              </a:solidFill>
            </a:endParaRPr>
          </a:p>
        </p:txBody>
      </p:sp>
    </p:spTree>
    <p:extLst>
      <p:ext uri="{BB962C8B-B14F-4D97-AF65-F5344CB8AC3E}">
        <p14:creationId xmlns:p14="http://schemas.microsoft.com/office/powerpoint/2010/main" val="33617612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0B78-21A0-9548-863A-D327B785ED11}"/>
              </a:ext>
            </a:extLst>
          </p:cNvPr>
          <p:cNvSpPr>
            <a:spLocks noGrp="1"/>
          </p:cNvSpPr>
          <p:nvPr>
            <p:ph type="title"/>
          </p:nvPr>
        </p:nvSpPr>
        <p:spPr>
          <a:xfrm>
            <a:off x="295868" y="85950"/>
            <a:ext cx="10515600" cy="461160"/>
          </a:xfrm>
        </p:spPr>
        <p:txBody>
          <a:bodyPr>
            <a:normAutofit fontScale="90000"/>
          </a:bodyPr>
          <a:lstStyle/>
          <a:p>
            <a:pPr algn="ctr"/>
            <a:r>
              <a:rPr lang="en-CN" sz="3200" dirty="0">
                <a:solidFill>
                  <a:srgbClr val="1637CA"/>
                </a:solidFill>
                <a:latin typeface="Helvetica" pitchFamily="2" charset="0"/>
              </a:rPr>
              <a:t>Module (7x7) array simulation result</a:t>
            </a:r>
          </a:p>
        </p:txBody>
      </p:sp>
      <p:pic>
        <p:nvPicPr>
          <p:cNvPr id="4" name="Content Placeholder 19">
            <a:extLst>
              <a:ext uri="{FF2B5EF4-FFF2-40B4-BE49-F238E27FC236}">
                <a16:creationId xmlns:a16="http://schemas.microsoft.com/office/drawing/2014/main" id="{65C61E47-F132-3849-9D6E-73963489FDE2}"/>
              </a:ext>
            </a:extLst>
          </p:cNvPr>
          <p:cNvPicPr>
            <a:picLocks noChangeAspect="1"/>
          </p:cNvPicPr>
          <p:nvPr/>
        </p:nvPicPr>
        <p:blipFill>
          <a:blip r:embed="rId2"/>
          <a:stretch>
            <a:fillRect/>
          </a:stretch>
        </p:blipFill>
        <p:spPr>
          <a:xfrm>
            <a:off x="789316" y="1038753"/>
            <a:ext cx="3905935" cy="2969062"/>
          </a:xfrm>
          <a:prstGeom prst="rect">
            <a:avLst/>
          </a:prstGeom>
        </p:spPr>
      </p:pic>
      <p:sp>
        <p:nvSpPr>
          <p:cNvPr id="6" name="Slide Number Placeholder 1">
            <a:extLst>
              <a:ext uri="{FF2B5EF4-FFF2-40B4-BE49-F238E27FC236}">
                <a16:creationId xmlns:a16="http://schemas.microsoft.com/office/drawing/2014/main" id="{F4275189-87EA-854F-BED2-AE6F23E4FE19}"/>
              </a:ext>
            </a:extLst>
          </p:cNvPr>
          <p:cNvSpPr>
            <a:spLocks noGrp="1"/>
          </p:cNvSpPr>
          <p:nvPr>
            <p:ph type="sldNum" sz="quarter" idx="12"/>
          </p:nvPr>
        </p:nvSpPr>
        <p:spPr>
          <a:xfrm>
            <a:off x="9154613" y="6356350"/>
            <a:ext cx="2743200" cy="365125"/>
          </a:xfrm>
        </p:spPr>
        <p:txBody>
          <a:bodyPr/>
          <a:lstStyle/>
          <a:p>
            <a:fld id="{A721D682-6D98-344F-BDB3-9DE5D665C48A}" type="slidenum">
              <a:rPr lang="en-CN" smtClean="0"/>
              <a:pPr/>
              <a:t>78</a:t>
            </a:fld>
            <a:endParaRPr lang="en-CN" dirty="0"/>
          </a:p>
        </p:txBody>
      </p:sp>
      <p:sp>
        <p:nvSpPr>
          <p:cNvPr id="7" name="Title 1">
            <a:extLst>
              <a:ext uri="{FF2B5EF4-FFF2-40B4-BE49-F238E27FC236}">
                <a16:creationId xmlns:a16="http://schemas.microsoft.com/office/drawing/2014/main" id="{D50C062E-1840-D147-99B4-E74C1436B5DD}"/>
              </a:ext>
            </a:extLst>
          </p:cNvPr>
          <p:cNvSpPr txBox="1">
            <a:spLocks/>
          </p:cNvSpPr>
          <p:nvPr/>
        </p:nvSpPr>
        <p:spPr>
          <a:xfrm>
            <a:off x="940256" y="568031"/>
            <a:ext cx="4163404" cy="590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Arial Rounded MT Bold" panose="020F0704030504030204" pitchFamily="34" charset="77"/>
                <a:ea typeface="+mn-ea"/>
                <a:cs typeface="Arial" panose="020B0604020202020204" pitchFamily="34" charset="0"/>
              </a:rPr>
              <a:t>Shashlik simulation </a:t>
            </a:r>
            <a:r>
              <a:rPr lang="en-CN" sz="2400" b="1" dirty="0">
                <a:latin typeface="Arial Rounded MT Bold" panose="020F0704030504030204" pitchFamily="34" charset="77"/>
                <a:ea typeface="+mn-ea"/>
                <a:cs typeface="Arial" panose="020B0604020202020204" pitchFamily="34" charset="0"/>
              </a:rPr>
              <a:t>result</a:t>
            </a:r>
          </a:p>
        </p:txBody>
      </p:sp>
      <p:sp>
        <p:nvSpPr>
          <p:cNvPr id="8" name="Rectangle 7">
            <a:extLst>
              <a:ext uri="{FF2B5EF4-FFF2-40B4-BE49-F238E27FC236}">
                <a16:creationId xmlns:a16="http://schemas.microsoft.com/office/drawing/2014/main" id="{7C101199-68DD-6846-9CE0-103F6268EB04}"/>
              </a:ext>
            </a:extLst>
          </p:cNvPr>
          <p:cNvSpPr/>
          <p:nvPr/>
        </p:nvSpPr>
        <p:spPr>
          <a:xfrm>
            <a:off x="2350851" y="2010988"/>
            <a:ext cx="1999411" cy="2777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 name="TextBox 9">
            <a:extLst>
              <a:ext uri="{FF2B5EF4-FFF2-40B4-BE49-F238E27FC236}">
                <a16:creationId xmlns:a16="http://schemas.microsoft.com/office/drawing/2014/main" id="{68395B7B-290D-DE4C-9A88-A47B23BCAFE3}"/>
              </a:ext>
            </a:extLst>
          </p:cNvPr>
          <p:cNvSpPr txBox="1"/>
          <p:nvPr/>
        </p:nvSpPr>
        <p:spPr>
          <a:xfrm>
            <a:off x="1022600" y="3855117"/>
            <a:ext cx="2874523"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Energy resolution</a:t>
            </a:r>
            <a:endParaRPr lang="en-CN" dirty="0">
              <a:solidFill>
                <a:srgbClr val="0070C0"/>
              </a:solidFill>
            </a:endParaRPr>
          </a:p>
        </p:txBody>
      </p:sp>
      <p:pic>
        <p:nvPicPr>
          <p:cNvPr id="20" name="Picture 19">
            <a:extLst>
              <a:ext uri="{FF2B5EF4-FFF2-40B4-BE49-F238E27FC236}">
                <a16:creationId xmlns:a16="http://schemas.microsoft.com/office/drawing/2014/main" id="{096FD616-5957-5C48-AFC3-6EA296B8AC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51298" y="1298419"/>
            <a:ext cx="3632019" cy="2511810"/>
          </a:xfrm>
          <a:prstGeom prst="rect">
            <a:avLst/>
          </a:prstGeom>
        </p:spPr>
      </p:pic>
      <p:pic>
        <p:nvPicPr>
          <p:cNvPr id="21" name="Picture 20">
            <a:extLst>
              <a:ext uri="{FF2B5EF4-FFF2-40B4-BE49-F238E27FC236}">
                <a16:creationId xmlns:a16="http://schemas.microsoft.com/office/drawing/2014/main" id="{C3967AB1-7AB4-CF4A-9AC7-A861281F4771}"/>
              </a:ext>
            </a:extLst>
          </p:cNvPr>
          <p:cNvPicPr>
            <a:picLocks noChangeAspect="1"/>
          </p:cNvPicPr>
          <p:nvPr/>
        </p:nvPicPr>
        <p:blipFill>
          <a:blip r:embed="rId4"/>
          <a:stretch>
            <a:fillRect/>
          </a:stretch>
        </p:blipFill>
        <p:spPr>
          <a:xfrm>
            <a:off x="138897" y="3845701"/>
            <a:ext cx="3720882" cy="2795583"/>
          </a:xfrm>
          <a:prstGeom prst="rect">
            <a:avLst/>
          </a:prstGeom>
        </p:spPr>
      </p:pic>
      <p:sp>
        <p:nvSpPr>
          <p:cNvPr id="11" name="TextBox 10">
            <a:extLst>
              <a:ext uri="{FF2B5EF4-FFF2-40B4-BE49-F238E27FC236}">
                <a16:creationId xmlns:a16="http://schemas.microsoft.com/office/drawing/2014/main" id="{7BBB86D7-A634-964E-867E-E265A0B5EEEE}"/>
              </a:ext>
            </a:extLst>
          </p:cNvPr>
          <p:cNvSpPr txBox="1"/>
          <p:nvPr/>
        </p:nvSpPr>
        <p:spPr>
          <a:xfrm>
            <a:off x="1776648" y="3765618"/>
            <a:ext cx="2633054"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Position resolution</a:t>
            </a:r>
            <a:endParaRPr lang="en-CN" dirty="0">
              <a:solidFill>
                <a:srgbClr val="0070C0"/>
              </a:solidFill>
            </a:endParaRPr>
          </a:p>
        </p:txBody>
      </p:sp>
      <p:pic>
        <p:nvPicPr>
          <p:cNvPr id="22" name="Picture 21">
            <a:extLst>
              <a:ext uri="{FF2B5EF4-FFF2-40B4-BE49-F238E27FC236}">
                <a16:creationId xmlns:a16="http://schemas.microsoft.com/office/drawing/2014/main" id="{B44B2ABB-8448-C44C-93BE-4AF76E710E26}"/>
              </a:ext>
            </a:extLst>
          </p:cNvPr>
          <p:cNvPicPr>
            <a:picLocks noChangeAspect="1"/>
          </p:cNvPicPr>
          <p:nvPr/>
        </p:nvPicPr>
        <p:blipFill>
          <a:blip r:embed="rId5"/>
          <a:stretch>
            <a:fillRect/>
          </a:stretch>
        </p:blipFill>
        <p:spPr>
          <a:xfrm>
            <a:off x="7023507" y="3805208"/>
            <a:ext cx="3948825" cy="2966842"/>
          </a:xfrm>
          <a:prstGeom prst="rect">
            <a:avLst/>
          </a:prstGeom>
        </p:spPr>
      </p:pic>
      <p:sp>
        <p:nvSpPr>
          <p:cNvPr id="23" name="TextBox 22">
            <a:extLst>
              <a:ext uri="{FF2B5EF4-FFF2-40B4-BE49-F238E27FC236}">
                <a16:creationId xmlns:a16="http://schemas.microsoft.com/office/drawing/2014/main" id="{A1C57CB3-72C2-4D4E-9AA2-5B1A3AD02F48}"/>
              </a:ext>
            </a:extLst>
          </p:cNvPr>
          <p:cNvSpPr txBox="1"/>
          <p:nvPr/>
        </p:nvSpPr>
        <p:spPr>
          <a:xfrm>
            <a:off x="7857457" y="3756202"/>
            <a:ext cx="2874523"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Position resolution</a:t>
            </a:r>
            <a:endParaRPr lang="en-CN" dirty="0">
              <a:solidFill>
                <a:srgbClr val="0070C0"/>
              </a:solidFill>
            </a:endParaRPr>
          </a:p>
        </p:txBody>
      </p:sp>
      <p:sp>
        <p:nvSpPr>
          <p:cNvPr id="24" name="Title 1">
            <a:extLst>
              <a:ext uri="{FF2B5EF4-FFF2-40B4-BE49-F238E27FC236}">
                <a16:creationId xmlns:a16="http://schemas.microsoft.com/office/drawing/2014/main" id="{BEB8BA05-2DA8-E74E-B5D0-0A9C6A01C6BD}"/>
              </a:ext>
            </a:extLst>
          </p:cNvPr>
          <p:cNvSpPr txBox="1">
            <a:spLocks/>
          </p:cNvSpPr>
          <p:nvPr/>
        </p:nvSpPr>
        <p:spPr>
          <a:xfrm>
            <a:off x="7227862" y="576571"/>
            <a:ext cx="4133711" cy="590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err="1">
                <a:latin typeface="Arial Rounded MT Bold" panose="020F0704030504030204" pitchFamily="34" charset="77"/>
                <a:ea typeface="+mn-ea"/>
                <a:cs typeface="Arial" panose="020B0604020202020204" pitchFamily="34" charset="0"/>
              </a:rPr>
              <a:t>CsI</a:t>
            </a:r>
            <a:r>
              <a:rPr lang="en-US" sz="2400" b="1" dirty="0">
                <a:latin typeface="Arial Rounded MT Bold" panose="020F0704030504030204" pitchFamily="34" charset="77"/>
                <a:ea typeface="+mn-ea"/>
                <a:cs typeface="Arial" panose="020B0604020202020204" pitchFamily="34" charset="0"/>
              </a:rPr>
              <a:t>  simulation </a:t>
            </a:r>
            <a:r>
              <a:rPr lang="en-CN" sz="2400" b="1" dirty="0">
                <a:latin typeface="Arial Rounded MT Bold" panose="020F0704030504030204" pitchFamily="34" charset="77"/>
                <a:ea typeface="+mn-ea"/>
                <a:cs typeface="Arial" panose="020B0604020202020204" pitchFamily="34" charset="0"/>
              </a:rPr>
              <a:t>result</a:t>
            </a:r>
          </a:p>
        </p:txBody>
      </p:sp>
      <p:pic>
        <p:nvPicPr>
          <p:cNvPr id="26" name="Picture 25">
            <a:extLst>
              <a:ext uri="{FF2B5EF4-FFF2-40B4-BE49-F238E27FC236}">
                <a16:creationId xmlns:a16="http://schemas.microsoft.com/office/drawing/2014/main" id="{08B7213E-1C47-1E48-82C4-5C309B7A127B}"/>
              </a:ext>
            </a:extLst>
          </p:cNvPr>
          <p:cNvPicPr>
            <a:picLocks noChangeAspect="1"/>
          </p:cNvPicPr>
          <p:nvPr/>
        </p:nvPicPr>
        <p:blipFill>
          <a:blip r:embed="rId6"/>
          <a:stretch>
            <a:fillRect/>
          </a:stretch>
        </p:blipFill>
        <p:spPr>
          <a:xfrm>
            <a:off x="3588326" y="4192481"/>
            <a:ext cx="3142981" cy="2278245"/>
          </a:xfrm>
          <a:prstGeom prst="rect">
            <a:avLst/>
          </a:prstGeom>
        </p:spPr>
      </p:pic>
      <p:sp>
        <p:nvSpPr>
          <p:cNvPr id="17" name="Rectangle 16">
            <a:extLst>
              <a:ext uri="{FF2B5EF4-FFF2-40B4-BE49-F238E27FC236}">
                <a16:creationId xmlns:a16="http://schemas.microsoft.com/office/drawing/2014/main" id="{F204E761-525B-7D46-9860-8C14C4F0B872}"/>
              </a:ext>
            </a:extLst>
          </p:cNvPr>
          <p:cNvSpPr/>
          <p:nvPr/>
        </p:nvSpPr>
        <p:spPr>
          <a:xfrm>
            <a:off x="127322" y="636608"/>
            <a:ext cx="6326932" cy="6171693"/>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5" name="Rectangle 24">
            <a:extLst>
              <a:ext uri="{FF2B5EF4-FFF2-40B4-BE49-F238E27FC236}">
                <a16:creationId xmlns:a16="http://schemas.microsoft.com/office/drawing/2014/main" id="{03223FDC-40E8-7E48-A83D-7B1F1458ACFF}"/>
              </a:ext>
            </a:extLst>
          </p:cNvPr>
          <p:cNvSpPr/>
          <p:nvPr/>
        </p:nvSpPr>
        <p:spPr>
          <a:xfrm>
            <a:off x="6698358" y="636608"/>
            <a:ext cx="4572990" cy="6208346"/>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7" name="TextBox 26">
            <a:extLst>
              <a:ext uri="{FF2B5EF4-FFF2-40B4-BE49-F238E27FC236}">
                <a16:creationId xmlns:a16="http://schemas.microsoft.com/office/drawing/2014/main" id="{C8BD8B08-8E05-2C40-AF33-8377F9B84A32}"/>
              </a:ext>
            </a:extLst>
          </p:cNvPr>
          <p:cNvSpPr txBox="1"/>
          <p:nvPr/>
        </p:nvSpPr>
        <p:spPr>
          <a:xfrm>
            <a:off x="1901910" y="935107"/>
            <a:ext cx="2633054"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Energy resolution</a:t>
            </a:r>
            <a:endParaRPr lang="en-CN" dirty="0">
              <a:solidFill>
                <a:srgbClr val="0070C0"/>
              </a:solidFill>
            </a:endParaRPr>
          </a:p>
        </p:txBody>
      </p:sp>
      <p:sp>
        <p:nvSpPr>
          <p:cNvPr id="28" name="TextBox 27">
            <a:extLst>
              <a:ext uri="{FF2B5EF4-FFF2-40B4-BE49-F238E27FC236}">
                <a16:creationId xmlns:a16="http://schemas.microsoft.com/office/drawing/2014/main" id="{C5A4F781-D77C-F64C-88CC-FC9D40983EAA}"/>
              </a:ext>
            </a:extLst>
          </p:cNvPr>
          <p:cNvSpPr txBox="1"/>
          <p:nvPr/>
        </p:nvSpPr>
        <p:spPr>
          <a:xfrm>
            <a:off x="7948067" y="990274"/>
            <a:ext cx="2633054"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Energy resolution</a:t>
            </a:r>
            <a:endParaRPr lang="en-CN" dirty="0">
              <a:solidFill>
                <a:srgbClr val="0070C0"/>
              </a:solidFill>
            </a:endParaRPr>
          </a:p>
        </p:txBody>
      </p:sp>
      <p:sp>
        <p:nvSpPr>
          <p:cNvPr id="3" name="文本框 2">
            <a:extLst>
              <a:ext uri="{FF2B5EF4-FFF2-40B4-BE49-F238E27FC236}">
                <a16:creationId xmlns:a16="http://schemas.microsoft.com/office/drawing/2014/main" id="{0B506B05-BE85-3254-9042-280DCCAED477}"/>
              </a:ext>
            </a:extLst>
          </p:cNvPr>
          <p:cNvSpPr txBox="1"/>
          <p:nvPr/>
        </p:nvSpPr>
        <p:spPr>
          <a:xfrm>
            <a:off x="10407169" y="131712"/>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spTree>
    <p:extLst>
      <p:ext uri="{BB962C8B-B14F-4D97-AF65-F5344CB8AC3E}">
        <p14:creationId xmlns:p14="http://schemas.microsoft.com/office/powerpoint/2010/main" val="10214475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3">
            <a:extLst>
              <a:ext uri="{FF2B5EF4-FFF2-40B4-BE49-F238E27FC236}">
                <a16:creationId xmlns:a16="http://schemas.microsoft.com/office/drawing/2014/main" id="{3B705816-187C-7145-A6D5-D84B6C1D3BC7}"/>
              </a:ext>
            </a:extLst>
          </p:cNvPr>
          <p:cNvSpPr txBox="1"/>
          <p:nvPr/>
        </p:nvSpPr>
        <p:spPr>
          <a:xfrm>
            <a:off x="3096158" y="73601"/>
            <a:ext cx="5997155" cy="523220"/>
          </a:xfrm>
          <a:prstGeom prst="rect">
            <a:avLst/>
          </a:prstGeom>
          <a:noFill/>
        </p:spPr>
        <p:txBody>
          <a:bodyPr wrap="none" rtlCol="0">
            <a:spAutoFit/>
          </a:bodyPr>
          <a:lstStyle/>
          <a:p>
            <a:pPr algn="ctr"/>
            <a:r>
              <a:rPr lang="en-US" altLang="zh-CN" sz="2800" dirty="0">
                <a:solidFill>
                  <a:srgbClr val="1637CA"/>
                </a:solidFill>
                <a:latin typeface="Helvetica" pitchFamily="2" charset="0"/>
                <a:ea typeface="+mj-ea"/>
                <a:cs typeface="+mj-cs"/>
              </a:rPr>
              <a:t>Shashlik ECal cosmic ray test result </a:t>
            </a:r>
          </a:p>
        </p:txBody>
      </p:sp>
      <p:sp>
        <p:nvSpPr>
          <p:cNvPr id="7" name="TextBox 6">
            <a:extLst>
              <a:ext uri="{FF2B5EF4-FFF2-40B4-BE49-F238E27FC236}">
                <a16:creationId xmlns:a16="http://schemas.microsoft.com/office/drawing/2014/main" id="{B5E86B37-F9AA-9448-BBD7-F0FD1070E677}"/>
              </a:ext>
            </a:extLst>
          </p:cNvPr>
          <p:cNvSpPr txBox="1"/>
          <p:nvPr/>
        </p:nvSpPr>
        <p:spPr>
          <a:xfrm>
            <a:off x="6362219" y="1761890"/>
            <a:ext cx="5171422" cy="400110"/>
          </a:xfrm>
          <a:prstGeom prst="rect">
            <a:avLst/>
          </a:prstGeom>
          <a:noFill/>
        </p:spPr>
        <p:txBody>
          <a:bodyPr wrap="square" rtlCol="0">
            <a:spAutoFit/>
          </a:bodyPr>
          <a:lstStyle/>
          <a:p>
            <a:r>
              <a:rPr lang="en-US" sz="2000" b="1" dirty="0">
                <a:solidFill>
                  <a:schemeClr val="accent1">
                    <a:lumMod val="50000"/>
                  </a:schemeClr>
                </a:solidFill>
                <a:latin typeface="Imprint MT Shadow" pitchFamily="82" charset="77"/>
              </a:rPr>
              <a:t>Horizontal cosmic ray NPE </a:t>
            </a:r>
            <a:r>
              <a:rPr lang="en-CN" sz="2000" b="1" dirty="0">
                <a:solidFill>
                  <a:schemeClr val="accent1">
                    <a:lumMod val="50000"/>
                  </a:schemeClr>
                </a:solidFill>
                <a:latin typeface="Imprint MT Shadow" pitchFamily="82" charset="77"/>
              </a:rPr>
              <a:t>spectrum (PMT)</a:t>
            </a:r>
          </a:p>
        </p:txBody>
      </p:sp>
      <p:pic>
        <p:nvPicPr>
          <p:cNvPr id="9" name="Picture 8">
            <a:extLst>
              <a:ext uri="{FF2B5EF4-FFF2-40B4-BE49-F238E27FC236}">
                <a16:creationId xmlns:a16="http://schemas.microsoft.com/office/drawing/2014/main" id="{7746DC7E-1D54-1F4A-949B-A3669B1283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082853" y="3393551"/>
            <a:ext cx="2423022" cy="3374985"/>
          </a:xfrm>
          <a:prstGeom prst="rect">
            <a:avLst/>
          </a:prstGeom>
        </p:spPr>
      </p:pic>
      <p:cxnSp>
        <p:nvCxnSpPr>
          <p:cNvPr id="11" name="Straight Arrow Connector 10">
            <a:extLst>
              <a:ext uri="{FF2B5EF4-FFF2-40B4-BE49-F238E27FC236}">
                <a16:creationId xmlns:a16="http://schemas.microsoft.com/office/drawing/2014/main" id="{E0516293-555C-2446-9933-FC06FBA7909C}"/>
              </a:ext>
            </a:extLst>
          </p:cNvPr>
          <p:cNvCxnSpPr>
            <a:cxnSpLocks/>
          </p:cNvCxnSpPr>
          <p:nvPr/>
        </p:nvCxnSpPr>
        <p:spPr>
          <a:xfrm flipV="1">
            <a:off x="2546332" y="5588204"/>
            <a:ext cx="94760" cy="2779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EFEB455-4F34-DE4D-864E-23C17B9152BC}"/>
              </a:ext>
            </a:extLst>
          </p:cNvPr>
          <p:cNvSpPr txBox="1"/>
          <p:nvPr/>
        </p:nvSpPr>
        <p:spPr>
          <a:xfrm>
            <a:off x="894743" y="3380456"/>
            <a:ext cx="3374983" cy="461665"/>
          </a:xfrm>
          <a:prstGeom prst="rect">
            <a:avLst/>
          </a:prstGeom>
          <a:noFill/>
        </p:spPr>
        <p:txBody>
          <a:bodyPr wrap="square" rtlCol="0">
            <a:spAutoFit/>
          </a:bodyPr>
          <a:lstStyle/>
          <a:p>
            <a:r>
              <a:rPr lang="en-US" sz="2400" b="1" dirty="0">
                <a:solidFill>
                  <a:srgbClr val="FF0000"/>
                </a:solidFill>
              </a:rPr>
              <a:t>H</a:t>
            </a:r>
            <a:r>
              <a:rPr lang="en-CN" sz="2400" b="1" dirty="0">
                <a:solidFill>
                  <a:srgbClr val="FF0000"/>
                </a:solidFill>
              </a:rPr>
              <a:t>orizontal test setup</a:t>
            </a:r>
          </a:p>
        </p:txBody>
      </p:sp>
      <p:pic>
        <p:nvPicPr>
          <p:cNvPr id="15" name="Picture 14">
            <a:extLst>
              <a:ext uri="{FF2B5EF4-FFF2-40B4-BE49-F238E27FC236}">
                <a16:creationId xmlns:a16="http://schemas.microsoft.com/office/drawing/2014/main" id="{8F3CEECB-CE8D-FE4C-8F4C-18283B97BD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2218" y="2096656"/>
            <a:ext cx="5021564" cy="3461775"/>
          </a:xfrm>
          <a:prstGeom prst="rect">
            <a:avLst/>
          </a:prstGeom>
        </p:spPr>
      </p:pic>
      <p:sp>
        <p:nvSpPr>
          <p:cNvPr id="16" name="TextBox 15">
            <a:extLst>
              <a:ext uri="{FF2B5EF4-FFF2-40B4-BE49-F238E27FC236}">
                <a16:creationId xmlns:a16="http://schemas.microsoft.com/office/drawing/2014/main" id="{CC7C2DD3-877A-F24F-9527-621B6B5275CC}"/>
              </a:ext>
            </a:extLst>
          </p:cNvPr>
          <p:cNvSpPr txBox="1"/>
          <p:nvPr/>
        </p:nvSpPr>
        <p:spPr>
          <a:xfrm>
            <a:off x="8345346" y="2496766"/>
            <a:ext cx="2655583" cy="369332"/>
          </a:xfrm>
          <a:prstGeom prst="rect">
            <a:avLst/>
          </a:prstGeom>
          <a:noFill/>
        </p:spPr>
        <p:txBody>
          <a:bodyPr wrap="square" rtlCol="0">
            <a:spAutoFit/>
          </a:bodyPr>
          <a:lstStyle/>
          <a:p>
            <a:r>
              <a:rPr lang="en-US" b="1" dirty="0">
                <a:solidFill>
                  <a:srgbClr val="FF0000"/>
                </a:solidFill>
              </a:rPr>
              <a:t>L</a:t>
            </a:r>
            <a:r>
              <a:rPr lang="en-CN" b="1" dirty="0">
                <a:solidFill>
                  <a:srgbClr val="FF0000"/>
                </a:solidFill>
              </a:rPr>
              <a:t>andau peak: 62.8 (NPE)</a:t>
            </a:r>
          </a:p>
        </p:txBody>
      </p:sp>
      <p:cxnSp>
        <p:nvCxnSpPr>
          <p:cNvPr id="20" name="Straight Arrow Connector 19">
            <a:extLst>
              <a:ext uri="{FF2B5EF4-FFF2-40B4-BE49-F238E27FC236}">
                <a16:creationId xmlns:a16="http://schemas.microsoft.com/office/drawing/2014/main" id="{3BF83953-5A3C-D04C-8B05-2C276F80E20F}"/>
              </a:ext>
            </a:extLst>
          </p:cNvPr>
          <p:cNvCxnSpPr>
            <a:cxnSpLocks/>
          </p:cNvCxnSpPr>
          <p:nvPr/>
        </p:nvCxnSpPr>
        <p:spPr>
          <a:xfrm flipH="1">
            <a:off x="8947930" y="2915784"/>
            <a:ext cx="554149" cy="285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EABA62-1A27-F147-A4BD-379AA00B6590}"/>
              </a:ext>
            </a:extLst>
          </p:cNvPr>
          <p:cNvSpPr txBox="1"/>
          <p:nvPr/>
        </p:nvSpPr>
        <p:spPr>
          <a:xfrm>
            <a:off x="1907153" y="5791293"/>
            <a:ext cx="2115503" cy="369332"/>
          </a:xfrm>
          <a:prstGeom prst="rect">
            <a:avLst/>
          </a:prstGeom>
          <a:noFill/>
        </p:spPr>
        <p:txBody>
          <a:bodyPr wrap="square" rtlCol="0">
            <a:spAutoFit/>
          </a:bodyPr>
          <a:lstStyle/>
          <a:p>
            <a:r>
              <a:rPr lang="en-US" b="1" dirty="0">
                <a:solidFill>
                  <a:srgbClr val="FF0000"/>
                </a:solidFill>
              </a:rPr>
              <a:t>T</a:t>
            </a:r>
            <a:r>
              <a:rPr lang="en-CN" b="1" dirty="0">
                <a:solidFill>
                  <a:srgbClr val="FF0000"/>
                </a:solidFill>
              </a:rPr>
              <a:t>rigger scintillator</a:t>
            </a:r>
          </a:p>
        </p:txBody>
      </p:sp>
      <p:sp>
        <p:nvSpPr>
          <p:cNvPr id="19" name="TextBox 18">
            <a:extLst>
              <a:ext uri="{FF2B5EF4-FFF2-40B4-BE49-F238E27FC236}">
                <a16:creationId xmlns:a16="http://schemas.microsoft.com/office/drawing/2014/main" id="{5E249AE7-E404-E34B-9E02-415743A46208}"/>
              </a:ext>
            </a:extLst>
          </p:cNvPr>
          <p:cNvSpPr txBox="1"/>
          <p:nvPr/>
        </p:nvSpPr>
        <p:spPr>
          <a:xfrm>
            <a:off x="648182" y="5098383"/>
            <a:ext cx="2115503" cy="369332"/>
          </a:xfrm>
          <a:prstGeom prst="rect">
            <a:avLst/>
          </a:prstGeom>
          <a:noFill/>
        </p:spPr>
        <p:txBody>
          <a:bodyPr wrap="square" rtlCol="0">
            <a:spAutoFit/>
          </a:bodyPr>
          <a:lstStyle/>
          <a:p>
            <a:r>
              <a:rPr lang="en-US" b="1" dirty="0">
                <a:solidFill>
                  <a:srgbClr val="FF0000"/>
                </a:solidFill>
              </a:rPr>
              <a:t>Module</a:t>
            </a:r>
            <a:endParaRPr lang="en-CN" b="1" dirty="0">
              <a:solidFill>
                <a:srgbClr val="FF0000"/>
              </a:solidFill>
            </a:endParaRPr>
          </a:p>
        </p:txBody>
      </p:sp>
      <p:pic>
        <p:nvPicPr>
          <p:cNvPr id="23" name="Picture 22">
            <a:extLst>
              <a:ext uri="{FF2B5EF4-FFF2-40B4-BE49-F238E27FC236}">
                <a16:creationId xmlns:a16="http://schemas.microsoft.com/office/drawing/2014/main" id="{3A98A4BB-093B-8949-AB6A-CACBEEB257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759"/>
          <a:stretch/>
        </p:blipFill>
        <p:spPr>
          <a:xfrm rot="16200000">
            <a:off x="2044577" y="-607239"/>
            <a:ext cx="1840654" cy="5628148"/>
          </a:xfrm>
          <a:prstGeom prst="rect">
            <a:avLst/>
          </a:prstGeom>
        </p:spPr>
      </p:pic>
      <p:sp>
        <p:nvSpPr>
          <p:cNvPr id="6" name="TextBox 5">
            <a:extLst>
              <a:ext uri="{FF2B5EF4-FFF2-40B4-BE49-F238E27FC236}">
                <a16:creationId xmlns:a16="http://schemas.microsoft.com/office/drawing/2014/main" id="{9003660B-C011-8345-81D5-D13B8AAC528B}"/>
              </a:ext>
            </a:extLst>
          </p:cNvPr>
          <p:cNvSpPr txBox="1"/>
          <p:nvPr/>
        </p:nvSpPr>
        <p:spPr>
          <a:xfrm>
            <a:off x="1126236" y="838483"/>
            <a:ext cx="4087114" cy="400110"/>
          </a:xfrm>
          <a:prstGeom prst="rect">
            <a:avLst/>
          </a:prstGeom>
          <a:noFill/>
        </p:spPr>
        <p:txBody>
          <a:bodyPr wrap="square" rtlCol="0">
            <a:spAutoFit/>
          </a:bodyPr>
          <a:lstStyle/>
          <a:p>
            <a:r>
              <a:rPr lang="en-CN" sz="2000" b="1" dirty="0">
                <a:solidFill>
                  <a:schemeClr val="accent1">
                    <a:lumMod val="50000"/>
                  </a:schemeClr>
                </a:solidFill>
                <a:latin typeface="Imprint MT Shadow" pitchFamily="82" charset="77"/>
              </a:rPr>
              <a:t>Assembled Shashlik module</a:t>
            </a:r>
          </a:p>
        </p:txBody>
      </p:sp>
      <p:sp>
        <p:nvSpPr>
          <p:cNvPr id="2" name="文本框 1">
            <a:extLst>
              <a:ext uri="{FF2B5EF4-FFF2-40B4-BE49-F238E27FC236}">
                <a16:creationId xmlns:a16="http://schemas.microsoft.com/office/drawing/2014/main" id="{A6C7A6F3-A4E4-5B84-1A15-7870E1D65E96}"/>
              </a:ext>
            </a:extLst>
          </p:cNvPr>
          <p:cNvSpPr txBox="1"/>
          <p:nvPr/>
        </p:nvSpPr>
        <p:spPr>
          <a:xfrm>
            <a:off x="10380084" y="222487"/>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sp>
        <p:nvSpPr>
          <p:cNvPr id="3" name="灯片编号占位符 5">
            <a:extLst>
              <a:ext uri="{FF2B5EF4-FFF2-40B4-BE49-F238E27FC236}">
                <a16:creationId xmlns:a16="http://schemas.microsoft.com/office/drawing/2014/main" id="{4A259C24-E6C5-C848-2E99-B40F22F55725}"/>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79</a:t>
            </a:fld>
            <a:endParaRPr lang="zh-CN" altLang="en-US"/>
          </a:p>
        </p:txBody>
      </p:sp>
    </p:spTree>
    <p:extLst>
      <p:ext uri="{BB962C8B-B14F-4D97-AF65-F5344CB8AC3E}">
        <p14:creationId xmlns:p14="http://schemas.microsoft.com/office/powerpoint/2010/main" val="4110552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4824D-E3CA-788A-A420-7E1D8AB72385}"/>
              </a:ext>
            </a:extLst>
          </p:cNvPr>
          <p:cNvSpPr>
            <a:spLocks noGrp="1"/>
          </p:cNvSpPr>
          <p:nvPr>
            <p:ph type="title"/>
          </p:nvPr>
        </p:nvSpPr>
        <p:spPr>
          <a:xfrm>
            <a:off x="716950" y="140612"/>
            <a:ext cx="10058400" cy="1101536"/>
          </a:xfrm>
        </p:spPr>
        <p:txBody>
          <a:bodyPr/>
          <a:lstStyle/>
          <a:p>
            <a:r>
              <a:rPr lang="en-US" altLang="zh-CN" b="1" dirty="0"/>
              <a:t>Kinematic region </a:t>
            </a:r>
            <a:r>
              <a:rPr lang="en-US" altLang="zh-CN" b="1" dirty="0">
                <a:solidFill>
                  <a:srgbClr val="C00000"/>
                </a:solidFill>
              </a:rPr>
              <a:t>VS</a:t>
            </a:r>
            <a:r>
              <a:rPr lang="en-US" altLang="zh-CN" b="1" dirty="0"/>
              <a:t> physics</a:t>
            </a:r>
            <a:endParaRPr lang="zh-CN" altLang="en-US" b="1" dirty="0"/>
          </a:p>
        </p:txBody>
      </p:sp>
      <p:sp>
        <p:nvSpPr>
          <p:cNvPr id="4" name="灯片编号占位符 3">
            <a:extLst>
              <a:ext uri="{FF2B5EF4-FFF2-40B4-BE49-F238E27FC236}">
                <a16:creationId xmlns:a16="http://schemas.microsoft.com/office/drawing/2014/main" id="{23BCACC6-F4D1-BA0D-2A8C-7A216303E7A3}"/>
              </a:ext>
            </a:extLst>
          </p:cNvPr>
          <p:cNvSpPr>
            <a:spLocks noGrp="1"/>
          </p:cNvSpPr>
          <p:nvPr>
            <p:ph type="sldNum" sz="quarter" idx="12"/>
          </p:nvPr>
        </p:nvSpPr>
        <p:spPr/>
        <p:txBody>
          <a:bodyPr/>
          <a:lstStyle/>
          <a:p>
            <a:fld id="{6B6F415A-146C-4031-B7DF-DA5827ED46CC}" type="slidenum">
              <a:rPr lang="en-US" smtClean="0"/>
              <a:t>8</a:t>
            </a:fld>
            <a:endParaRPr lang="en-US"/>
          </a:p>
        </p:txBody>
      </p:sp>
      <p:pic>
        <p:nvPicPr>
          <p:cNvPr id="5" name="Picture 5">
            <a:extLst>
              <a:ext uri="{FF2B5EF4-FFF2-40B4-BE49-F238E27FC236}">
                <a16:creationId xmlns:a16="http://schemas.microsoft.com/office/drawing/2014/main" id="{AFC968D2-50C4-9DCC-738C-F3613582B3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189" y="1242148"/>
            <a:ext cx="4107028" cy="2999768"/>
          </a:xfrm>
          <a:prstGeom prst="rect">
            <a:avLst/>
          </a:prstGeom>
        </p:spPr>
      </p:pic>
      <p:sp>
        <p:nvSpPr>
          <p:cNvPr id="6" name="箭头: 右 5">
            <a:extLst>
              <a:ext uri="{FF2B5EF4-FFF2-40B4-BE49-F238E27FC236}">
                <a16:creationId xmlns:a16="http://schemas.microsoft.com/office/drawing/2014/main" id="{3BD7BA5A-5E2E-8B2B-3C89-07D1041EC503}"/>
              </a:ext>
            </a:extLst>
          </p:cNvPr>
          <p:cNvSpPr/>
          <p:nvPr/>
        </p:nvSpPr>
        <p:spPr>
          <a:xfrm>
            <a:off x="747001" y="4292449"/>
            <a:ext cx="8527740" cy="234892"/>
          </a:xfrm>
          <a:prstGeom prst="rightArrow">
            <a:avLst>
              <a:gd name="adj1" fmla="val 50000"/>
              <a:gd name="adj2" fmla="val 446808"/>
            </a:avLst>
          </a:prstGeom>
          <a:solidFill>
            <a:srgbClr val="E2BF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36EBF316-B4FE-64F6-3469-6C4678D32FB9}"/>
              </a:ext>
            </a:extLst>
          </p:cNvPr>
          <p:cNvPicPr>
            <a:picLocks noChangeAspect="1"/>
          </p:cNvPicPr>
          <p:nvPr/>
        </p:nvPicPr>
        <p:blipFill rotWithShape="1">
          <a:blip r:embed="rId3"/>
          <a:srcRect l="73409" t="23713" r="11201" b="43003"/>
          <a:stretch/>
        </p:blipFill>
        <p:spPr>
          <a:xfrm>
            <a:off x="716950" y="4611248"/>
            <a:ext cx="2315551" cy="1690255"/>
          </a:xfrm>
          <a:prstGeom prst="rect">
            <a:avLst/>
          </a:prstGeom>
        </p:spPr>
      </p:pic>
      <p:pic>
        <p:nvPicPr>
          <p:cNvPr id="10" name="图片 9">
            <a:extLst>
              <a:ext uri="{FF2B5EF4-FFF2-40B4-BE49-F238E27FC236}">
                <a16:creationId xmlns:a16="http://schemas.microsoft.com/office/drawing/2014/main" id="{492BC284-C0E8-8D04-3287-1DD2FEB656BA}"/>
              </a:ext>
            </a:extLst>
          </p:cNvPr>
          <p:cNvPicPr>
            <a:picLocks noChangeAspect="1"/>
          </p:cNvPicPr>
          <p:nvPr/>
        </p:nvPicPr>
        <p:blipFill rotWithShape="1">
          <a:blip r:embed="rId4"/>
          <a:srcRect l="73303" t="23344" r="11372" b="41928"/>
          <a:stretch/>
        </p:blipFill>
        <p:spPr>
          <a:xfrm>
            <a:off x="3726081" y="4625455"/>
            <a:ext cx="2228093" cy="1704114"/>
          </a:xfrm>
          <a:prstGeom prst="rect">
            <a:avLst/>
          </a:prstGeom>
        </p:spPr>
      </p:pic>
      <p:pic>
        <p:nvPicPr>
          <p:cNvPr id="16" name="图片 15">
            <a:extLst>
              <a:ext uri="{FF2B5EF4-FFF2-40B4-BE49-F238E27FC236}">
                <a16:creationId xmlns:a16="http://schemas.microsoft.com/office/drawing/2014/main" id="{DAA8F627-5866-6857-9C88-4304FBC22251}"/>
              </a:ext>
            </a:extLst>
          </p:cNvPr>
          <p:cNvPicPr>
            <a:picLocks noChangeAspect="1"/>
          </p:cNvPicPr>
          <p:nvPr/>
        </p:nvPicPr>
        <p:blipFill rotWithShape="1">
          <a:blip r:embed="rId5"/>
          <a:srcRect l="73294" t="23128" r="11127" b="39962"/>
          <a:stretch/>
        </p:blipFill>
        <p:spPr>
          <a:xfrm>
            <a:off x="6856020" y="4614520"/>
            <a:ext cx="2144919" cy="1715049"/>
          </a:xfrm>
          <a:prstGeom prst="rect">
            <a:avLst/>
          </a:prstGeom>
        </p:spPr>
      </p:pic>
      <p:sp>
        <p:nvSpPr>
          <p:cNvPr id="17" name="文本框 16">
            <a:extLst>
              <a:ext uri="{FF2B5EF4-FFF2-40B4-BE49-F238E27FC236}">
                <a16:creationId xmlns:a16="http://schemas.microsoft.com/office/drawing/2014/main" id="{3432F6E7-802D-8AA5-37B6-5D69CD5C4A9C}"/>
              </a:ext>
            </a:extLst>
          </p:cNvPr>
          <p:cNvSpPr txBox="1"/>
          <p:nvPr/>
        </p:nvSpPr>
        <p:spPr>
          <a:xfrm>
            <a:off x="916770" y="6348056"/>
            <a:ext cx="1915909" cy="369332"/>
          </a:xfrm>
          <a:prstGeom prst="rect">
            <a:avLst/>
          </a:prstGeom>
          <a:noFill/>
        </p:spPr>
        <p:txBody>
          <a:bodyPr wrap="none" rtlCol="0">
            <a:spAutoFit/>
          </a:bodyPr>
          <a:lstStyle/>
          <a:p>
            <a:r>
              <a:rPr lang="en-US" altLang="zh-CN" dirty="0">
                <a:latin typeface="黑体" panose="02010609060101010101" pitchFamily="49" charset="-122"/>
                <a:ea typeface="黑体" panose="02010609060101010101" pitchFamily="49" charset="-122"/>
              </a:rPr>
              <a:t>Gluon</a:t>
            </a:r>
            <a:r>
              <a:rPr lang="zh-CN" altLang="en-US" dirty="0">
                <a:latin typeface="黑体" panose="02010609060101010101" pitchFamily="49" charset="-122"/>
                <a:ea typeface="黑体" panose="02010609060101010101" pitchFamily="49" charset="-122"/>
              </a:rPr>
              <a:t> </a:t>
            </a:r>
            <a:r>
              <a:rPr lang="en-US" altLang="zh-CN" dirty="0">
                <a:latin typeface="黑体" panose="02010609060101010101" pitchFamily="49" charset="-122"/>
                <a:ea typeface="黑体" panose="02010609060101010101" pitchFamily="49" charset="-122"/>
              </a:rPr>
              <a:t>dominates</a:t>
            </a:r>
            <a:endParaRPr lang="zh-CN" altLang="en-US" dirty="0">
              <a:latin typeface="黑体" panose="02010609060101010101" pitchFamily="49" charset="-122"/>
              <a:ea typeface="黑体" panose="02010609060101010101" pitchFamily="49" charset="-122"/>
            </a:endParaRPr>
          </a:p>
        </p:txBody>
      </p:sp>
      <p:sp>
        <p:nvSpPr>
          <p:cNvPr id="18" name="文本框 17">
            <a:extLst>
              <a:ext uri="{FF2B5EF4-FFF2-40B4-BE49-F238E27FC236}">
                <a16:creationId xmlns:a16="http://schemas.microsoft.com/office/drawing/2014/main" id="{13416E5E-070F-597B-F2C3-3DA7FD4039EC}"/>
              </a:ext>
            </a:extLst>
          </p:cNvPr>
          <p:cNvSpPr txBox="1"/>
          <p:nvPr/>
        </p:nvSpPr>
        <p:spPr>
          <a:xfrm>
            <a:off x="3709048" y="6320553"/>
            <a:ext cx="2262158" cy="369332"/>
          </a:xfrm>
          <a:prstGeom prst="rect">
            <a:avLst/>
          </a:prstGeom>
          <a:noFill/>
        </p:spPr>
        <p:txBody>
          <a:bodyPr wrap="none" rtlCol="0">
            <a:spAutoFit/>
          </a:bodyPr>
          <a:lstStyle/>
          <a:p>
            <a:r>
              <a:rPr lang="en-US" altLang="zh-CN" dirty="0">
                <a:latin typeface="黑体" panose="02010609060101010101" pitchFamily="49" charset="-122"/>
                <a:ea typeface="黑体" panose="02010609060101010101" pitchFamily="49" charset="-122"/>
              </a:rPr>
              <a:t>Gluon + sea quarks</a:t>
            </a:r>
            <a:endParaRPr lang="zh-CN" altLang="en-US" dirty="0">
              <a:latin typeface="黑体" panose="02010609060101010101" pitchFamily="49" charset="-122"/>
              <a:ea typeface="黑体" panose="02010609060101010101" pitchFamily="49" charset="-122"/>
            </a:endParaRPr>
          </a:p>
        </p:txBody>
      </p:sp>
      <p:sp>
        <p:nvSpPr>
          <p:cNvPr id="19" name="文本框 18">
            <a:extLst>
              <a:ext uri="{FF2B5EF4-FFF2-40B4-BE49-F238E27FC236}">
                <a16:creationId xmlns:a16="http://schemas.microsoft.com/office/drawing/2014/main" id="{9AA95932-345D-E8DD-551C-25C40C7386C7}"/>
              </a:ext>
            </a:extLst>
          </p:cNvPr>
          <p:cNvSpPr txBox="1"/>
          <p:nvPr/>
        </p:nvSpPr>
        <p:spPr>
          <a:xfrm>
            <a:off x="7025454" y="6348056"/>
            <a:ext cx="1800493" cy="369332"/>
          </a:xfrm>
          <a:prstGeom prst="rect">
            <a:avLst/>
          </a:prstGeom>
          <a:noFill/>
        </p:spPr>
        <p:txBody>
          <a:bodyPr wrap="none" rtlCol="0">
            <a:spAutoFit/>
          </a:bodyPr>
          <a:lstStyle/>
          <a:p>
            <a:r>
              <a:rPr lang="en-US" altLang="zh-CN" dirty="0">
                <a:latin typeface="黑体" panose="02010609060101010101" pitchFamily="49" charset="-122"/>
                <a:ea typeface="黑体" panose="02010609060101010101" pitchFamily="49" charset="-122"/>
              </a:rPr>
              <a:t>Valence quarks</a:t>
            </a:r>
            <a:endParaRPr lang="zh-CN" altLang="en-US" dirty="0">
              <a:latin typeface="黑体" panose="02010609060101010101" pitchFamily="49" charset="-122"/>
              <a:ea typeface="黑体" panose="02010609060101010101" pitchFamily="49" charset="-122"/>
            </a:endParaRPr>
          </a:p>
        </p:txBody>
      </p:sp>
      <p:sp>
        <p:nvSpPr>
          <p:cNvPr id="20" name="箭头: 下 19">
            <a:extLst>
              <a:ext uri="{FF2B5EF4-FFF2-40B4-BE49-F238E27FC236}">
                <a16:creationId xmlns:a16="http://schemas.microsoft.com/office/drawing/2014/main" id="{B67AD7A7-326B-5864-5839-4E28061F0C77}"/>
              </a:ext>
            </a:extLst>
          </p:cNvPr>
          <p:cNvSpPr/>
          <p:nvPr/>
        </p:nvSpPr>
        <p:spPr>
          <a:xfrm flipV="1">
            <a:off x="4964478" y="1129197"/>
            <a:ext cx="321806" cy="2872707"/>
          </a:xfrm>
          <a:prstGeom prst="downArrow">
            <a:avLst>
              <a:gd name="adj1" fmla="val 50000"/>
              <a:gd name="adj2" fmla="val 225704"/>
            </a:avLst>
          </a:prstGeom>
          <a:solidFill>
            <a:srgbClr val="E2BF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70F72CF5-C903-80D7-EE7A-FCB569C5FEE8}"/>
              </a:ext>
            </a:extLst>
          </p:cNvPr>
          <p:cNvPicPr>
            <a:picLocks noChangeAspect="1"/>
          </p:cNvPicPr>
          <p:nvPr/>
        </p:nvPicPr>
        <p:blipFill rotWithShape="1">
          <a:blip r:embed="rId6"/>
          <a:srcRect l="73623" t="22812" r="11037" b="41117"/>
          <a:stretch/>
        </p:blipFill>
        <p:spPr>
          <a:xfrm>
            <a:off x="5490818" y="1403517"/>
            <a:ext cx="3165886" cy="2479087"/>
          </a:xfrm>
          <a:prstGeom prst="rect">
            <a:avLst/>
          </a:prstGeom>
        </p:spPr>
      </p:pic>
      <p:pic>
        <p:nvPicPr>
          <p:cNvPr id="24" name="图片 23">
            <a:extLst>
              <a:ext uri="{FF2B5EF4-FFF2-40B4-BE49-F238E27FC236}">
                <a16:creationId xmlns:a16="http://schemas.microsoft.com/office/drawing/2014/main" id="{8457D414-25CE-EA05-BFC6-7534F7D4C469}"/>
              </a:ext>
            </a:extLst>
          </p:cNvPr>
          <p:cNvPicPr>
            <a:picLocks noChangeAspect="1"/>
          </p:cNvPicPr>
          <p:nvPr/>
        </p:nvPicPr>
        <p:blipFill rotWithShape="1">
          <a:blip r:embed="rId7"/>
          <a:srcRect l="73587" t="23505" r="11087" b="40579"/>
          <a:stretch/>
        </p:blipFill>
        <p:spPr>
          <a:xfrm>
            <a:off x="8825947" y="1403516"/>
            <a:ext cx="3134499" cy="2479087"/>
          </a:xfrm>
          <a:prstGeom prst="rect">
            <a:avLst/>
          </a:prstGeom>
        </p:spPr>
      </p:pic>
      <p:sp>
        <p:nvSpPr>
          <p:cNvPr id="25" name="文本框 24">
            <a:extLst>
              <a:ext uri="{FF2B5EF4-FFF2-40B4-BE49-F238E27FC236}">
                <a16:creationId xmlns:a16="http://schemas.microsoft.com/office/drawing/2014/main" id="{DC3C0F7C-DC5C-CA49-2C30-C732D2FDE335}"/>
              </a:ext>
            </a:extLst>
          </p:cNvPr>
          <p:cNvSpPr txBox="1"/>
          <p:nvPr/>
        </p:nvSpPr>
        <p:spPr>
          <a:xfrm>
            <a:off x="8992085" y="4839171"/>
            <a:ext cx="3199915" cy="1169551"/>
          </a:xfrm>
          <a:prstGeom prst="rect">
            <a:avLst/>
          </a:prstGeom>
          <a:noFill/>
        </p:spPr>
        <p:txBody>
          <a:bodyPr wrap="none" rtlCol="0">
            <a:spAutoFit/>
          </a:bodyPr>
          <a:lstStyle/>
          <a:p>
            <a:pPr marL="285750" indent="-285750">
              <a:buFont typeface="Arial" panose="020B0604020202020204" pitchFamily="34" charset="0"/>
              <a:buChar char="•"/>
            </a:pP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Different</a:t>
            </a:r>
            <a:r>
              <a:rPr lang="zh-CN" altLang="en-US" sz="1400"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x </a:t>
            </a:r>
            <a:r>
              <a:rPr lang="en-US" altLang="zh-CN" sz="1400" dirty="0">
                <a:latin typeface="Adobe Devanagari" panose="02040503050201020203" pitchFamily="18" charset="0"/>
                <a:ea typeface="黑体" panose="02010609060101010101" pitchFamily="49" charset="-122"/>
                <a:cs typeface="Adobe Devanagari" panose="02040503050201020203" pitchFamily="18" charset="0"/>
                <a:sym typeface="Wingdings" panose="05000000000000000000" pitchFamily="2" charset="2"/>
              </a:rPr>
              <a:t> different picture</a:t>
            </a:r>
            <a:endParaRPr lang="en-US" altLang="zh-CN" sz="1400" dirty="0">
              <a:latin typeface="Adobe Devanagari" panose="02040503050201020203" pitchFamily="18" charset="0"/>
              <a:ea typeface="黑体" panose="02010609060101010101" pitchFamily="49" charset="-122"/>
              <a:cs typeface="Adobe Devanagari" panose="02040503050201020203" pitchFamily="18" charset="0"/>
            </a:endParaRPr>
          </a:p>
          <a:p>
            <a:pPr marL="285750" indent="-285750">
              <a:buFont typeface="Arial" panose="020B0604020202020204" pitchFamily="34" charset="0"/>
              <a:buChar char="•"/>
            </a:pPr>
            <a:endParaRPr lang="en-US" altLang="zh-CN" sz="1400" dirty="0">
              <a:latin typeface="Adobe Devanagari" panose="02040503050201020203" pitchFamily="18" charset="0"/>
              <a:ea typeface="黑体" panose="02010609060101010101" pitchFamily="49" charset="-122"/>
              <a:cs typeface="Adobe Devanagari" panose="02040503050201020203" pitchFamily="18" charset="0"/>
            </a:endParaRPr>
          </a:p>
          <a:p>
            <a:pPr marL="285750" indent="-285750">
              <a:buFont typeface="Arial" panose="020B0604020202020204" pitchFamily="34" charset="0"/>
              <a:buChar char="•"/>
            </a:pP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Broad Q</a:t>
            </a:r>
            <a:r>
              <a:rPr lang="en-US" altLang="zh-CN" sz="1400" baseline="30000" dirty="0">
                <a:latin typeface="Adobe Devanagari" panose="02040503050201020203" pitchFamily="18" charset="0"/>
                <a:ea typeface="黑体" panose="02010609060101010101" pitchFamily="49" charset="-122"/>
                <a:cs typeface="Adobe Devanagari" panose="02040503050201020203" pitchFamily="18" charset="0"/>
              </a:rPr>
              <a:t>2</a:t>
            </a:r>
            <a:r>
              <a:rPr lang="zh-CN" altLang="en-US" sz="1400" baseline="30000"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coverage</a:t>
            </a:r>
            <a:r>
              <a:rPr lang="zh-CN" altLang="en-US" sz="1400" dirty="0">
                <a:latin typeface="Adobe Devanagari" panose="02040503050201020203" pitchFamily="18" charset="0"/>
                <a:ea typeface="黑体" panose="02010609060101010101" pitchFamily="49" charset="-122"/>
                <a:cs typeface="Adobe Devanagari" panose="02040503050201020203" pitchFamily="18" charset="0"/>
              </a:rPr>
              <a:t>：</a:t>
            </a:r>
            <a:endParaRPr lang="en-US" altLang="zh-CN" sz="1400" dirty="0">
              <a:latin typeface="Adobe Devanagari" panose="02040503050201020203" pitchFamily="18" charset="0"/>
              <a:ea typeface="黑体" panose="02010609060101010101" pitchFamily="49" charset="-122"/>
              <a:cs typeface="Adobe Devanagari" panose="02040503050201020203" pitchFamily="18" charset="0"/>
            </a:endParaRPr>
          </a:p>
          <a:p>
            <a:pPr marL="742950" lvl="1" indent="-285750">
              <a:buFont typeface="Wingdings" panose="05000000000000000000" pitchFamily="2" charset="2"/>
              <a:buChar char="Ø"/>
            </a:pP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QCD</a:t>
            </a:r>
            <a:r>
              <a:rPr lang="zh-CN" altLang="en-US" sz="1400" dirty="0">
                <a:latin typeface="Adobe Devanagari" panose="02040503050201020203" pitchFamily="18" charset="0"/>
                <a:ea typeface="黑体" panose="02010609060101010101" pitchFamily="49" charset="-122"/>
                <a:cs typeface="Adobe Devanagari" panose="02040503050201020203" pitchFamily="18" charset="0"/>
              </a:rPr>
              <a:t> </a:t>
            </a:r>
            <a:r>
              <a:rPr lang="en-US" altLang="zh-CN" sz="1400" dirty="0">
                <a:latin typeface="Adobe Devanagari" panose="02040503050201020203" pitchFamily="18" charset="0"/>
                <a:ea typeface="黑体" panose="02010609060101010101" pitchFamily="49" charset="-122"/>
                <a:cs typeface="Adobe Devanagari" panose="02040503050201020203" pitchFamily="18" charset="0"/>
              </a:rPr>
              <a:t>evolution</a:t>
            </a:r>
          </a:p>
          <a:p>
            <a:pPr marL="742950" lvl="1" indent="-285750">
              <a:buFont typeface="Wingdings" panose="05000000000000000000" pitchFamily="2" charset="2"/>
              <a:buChar char="Ø"/>
            </a:pPr>
            <a:r>
              <a:rPr lang="en-US" altLang="zh-CN" sz="1400" dirty="0">
                <a:latin typeface="Adobe Devanagari" panose="02040503050201020203" pitchFamily="18" charset="0"/>
                <a:ea typeface="黑体" panose="02010609060101010101" pitchFamily="49" charset="-122"/>
                <a:cs typeface="Adobe Devanagari" panose="02040503050201020203" pitchFamily="18" charset="0"/>
                <a:sym typeface="Wingdings" panose="05000000000000000000" pitchFamily="2" charset="2"/>
              </a:rPr>
              <a:t>Non-perturbative  perturbative</a:t>
            </a:r>
            <a:endParaRPr lang="en-US" altLang="zh-CN" sz="1400" dirty="0">
              <a:latin typeface="Adobe Devanagari" panose="02040503050201020203" pitchFamily="18" charset="0"/>
              <a:ea typeface="黑体" panose="02010609060101010101" pitchFamily="49" charset="-122"/>
              <a:cs typeface="Adobe Devanagari" panose="02040503050201020203" pitchFamily="18" charset="0"/>
            </a:endParaRPr>
          </a:p>
        </p:txBody>
      </p:sp>
      <p:sp>
        <p:nvSpPr>
          <p:cNvPr id="26" name="箭头: 右 25">
            <a:extLst>
              <a:ext uri="{FF2B5EF4-FFF2-40B4-BE49-F238E27FC236}">
                <a16:creationId xmlns:a16="http://schemas.microsoft.com/office/drawing/2014/main" id="{274D9654-2796-2FDA-12E5-4A96D0F7B774}"/>
              </a:ext>
            </a:extLst>
          </p:cNvPr>
          <p:cNvSpPr/>
          <p:nvPr/>
        </p:nvSpPr>
        <p:spPr>
          <a:xfrm>
            <a:off x="238539" y="4810538"/>
            <a:ext cx="351650" cy="265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D70462AD-801C-C464-80AE-18C560966217}"/>
              </a:ext>
            </a:extLst>
          </p:cNvPr>
          <p:cNvSpPr/>
          <p:nvPr/>
        </p:nvSpPr>
        <p:spPr>
          <a:xfrm>
            <a:off x="3307599" y="5350808"/>
            <a:ext cx="351650" cy="265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205E8994-AFE3-8256-3766-3DEF0D49EE44}"/>
              </a:ext>
            </a:extLst>
          </p:cNvPr>
          <p:cNvSpPr/>
          <p:nvPr/>
        </p:nvSpPr>
        <p:spPr>
          <a:xfrm>
            <a:off x="6322056" y="5777086"/>
            <a:ext cx="351650" cy="265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下 28">
            <a:extLst>
              <a:ext uri="{FF2B5EF4-FFF2-40B4-BE49-F238E27FC236}">
                <a16:creationId xmlns:a16="http://schemas.microsoft.com/office/drawing/2014/main" id="{FBB18D3F-6B19-7632-CE99-33E866066438}"/>
              </a:ext>
            </a:extLst>
          </p:cNvPr>
          <p:cNvSpPr/>
          <p:nvPr/>
        </p:nvSpPr>
        <p:spPr>
          <a:xfrm>
            <a:off x="5605028" y="1242919"/>
            <a:ext cx="282244" cy="4090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箭头: 下 29">
            <a:extLst>
              <a:ext uri="{FF2B5EF4-FFF2-40B4-BE49-F238E27FC236}">
                <a16:creationId xmlns:a16="http://schemas.microsoft.com/office/drawing/2014/main" id="{69FC530C-F3EE-F644-1585-E6AF1CEFA1AE}"/>
              </a:ext>
            </a:extLst>
          </p:cNvPr>
          <p:cNvSpPr/>
          <p:nvPr/>
        </p:nvSpPr>
        <p:spPr>
          <a:xfrm>
            <a:off x="10374416" y="1286078"/>
            <a:ext cx="282244" cy="4090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7C60405A-1C8B-0FE4-C982-A738F9137857}"/>
              </a:ext>
            </a:extLst>
          </p:cNvPr>
          <p:cNvSpPr txBox="1"/>
          <p:nvPr/>
        </p:nvSpPr>
        <p:spPr>
          <a:xfrm>
            <a:off x="9862035" y="96682"/>
            <a:ext cx="1989584" cy="646331"/>
          </a:xfrm>
          <a:prstGeom prst="rect">
            <a:avLst/>
          </a:prstGeom>
          <a:noFill/>
        </p:spPr>
        <p:txBody>
          <a:bodyPr wrap="none" rtlCol="0">
            <a:spAutoFit/>
          </a:bodyPr>
          <a:lstStyle/>
          <a:p>
            <a:r>
              <a:rPr lang="en-US" altLang="zh-CN" dirty="0"/>
              <a:t>See a video at:</a:t>
            </a:r>
          </a:p>
          <a:p>
            <a:r>
              <a:rPr lang="en-US" altLang="zh-CN" dirty="0"/>
              <a:t>http://eicug.org/</a:t>
            </a:r>
            <a:endParaRPr lang="zh-CN" altLang="en-US" dirty="0"/>
          </a:p>
        </p:txBody>
      </p:sp>
    </p:spTree>
    <p:extLst>
      <p:ext uri="{BB962C8B-B14F-4D97-AF65-F5344CB8AC3E}">
        <p14:creationId xmlns:p14="http://schemas.microsoft.com/office/powerpoint/2010/main" val="1845749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E23D-4CD3-E047-A920-744ABC329F12}"/>
              </a:ext>
            </a:extLst>
          </p:cNvPr>
          <p:cNvSpPr>
            <a:spLocks noGrp="1"/>
          </p:cNvSpPr>
          <p:nvPr>
            <p:ph type="title"/>
          </p:nvPr>
        </p:nvSpPr>
        <p:spPr>
          <a:xfrm>
            <a:off x="423967" y="87010"/>
            <a:ext cx="10515600" cy="581220"/>
          </a:xfrm>
        </p:spPr>
        <p:txBody>
          <a:bodyPr>
            <a:normAutofit/>
          </a:bodyPr>
          <a:lstStyle/>
          <a:p>
            <a:pPr algn="ctr"/>
            <a:r>
              <a:rPr lang="en-US" sz="3000" dirty="0" err="1">
                <a:solidFill>
                  <a:srgbClr val="1637CA"/>
                </a:solidFill>
                <a:latin typeface="Helvetica" pitchFamily="2" charset="0"/>
              </a:rPr>
              <a:t>CsI</a:t>
            </a:r>
            <a:r>
              <a:rPr lang="en-US" sz="3000" dirty="0">
                <a:solidFill>
                  <a:srgbClr val="1637CA"/>
                </a:solidFill>
                <a:latin typeface="Helvetica" pitchFamily="2" charset="0"/>
              </a:rPr>
              <a:t>(</a:t>
            </a:r>
            <a:r>
              <a:rPr lang="en-US" altLang="zh-CN" sz="3000" dirty="0">
                <a:solidFill>
                  <a:srgbClr val="1637CA"/>
                </a:solidFill>
                <a:latin typeface="Helvetica" pitchFamily="2" charset="0"/>
              </a:rPr>
              <a:t>Tl) attenuation c</a:t>
            </a:r>
            <a:r>
              <a:rPr lang="en-CN" sz="3000" dirty="0">
                <a:solidFill>
                  <a:srgbClr val="1637CA"/>
                </a:solidFill>
                <a:latin typeface="Helvetica" pitchFamily="2" charset="0"/>
              </a:rPr>
              <a:t>osmic ray test</a:t>
            </a:r>
          </a:p>
        </p:txBody>
      </p:sp>
      <p:sp>
        <p:nvSpPr>
          <p:cNvPr id="4" name="Slide Number Placeholder 3">
            <a:extLst>
              <a:ext uri="{FF2B5EF4-FFF2-40B4-BE49-F238E27FC236}">
                <a16:creationId xmlns:a16="http://schemas.microsoft.com/office/drawing/2014/main" id="{6DC73EF9-4386-2245-8444-D8068281AD26}"/>
              </a:ext>
            </a:extLst>
          </p:cNvPr>
          <p:cNvSpPr>
            <a:spLocks noGrp="1"/>
          </p:cNvSpPr>
          <p:nvPr>
            <p:ph type="sldNum" sz="quarter" idx="12"/>
          </p:nvPr>
        </p:nvSpPr>
        <p:spPr/>
        <p:txBody>
          <a:bodyPr/>
          <a:lstStyle/>
          <a:p>
            <a:fld id="{5576826F-EE36-9849-881E-D0BC0629CBB2}" type="slidenum">
              <a:rPr lang="en-CN" smtClean="0"/>
              <a:pPr/>
              <a:t>80</a:t>
            </a:fld>
            <a:endParaRPr lang="en-CN" dirty="0"/>
          </a:p>
        </p:txBody>
      </p:sp>
      <p:pic>
        <p:nvPicPr>
          <p:cNvPr id="5" name="Picture 4">
            <a:extLst>
              <a:ext uri="{FF2B5EF4-FFF2-40B4-BE49-F238E27FC236}">
                <a16:creationId xmlns:a16="http://schemas.microsoft.com/office/drawing/2014/main" id="{7DA5C82F-0FA4-BF49-AC39-066DB58E26CE}"/>
              </a:ext>
            </a:extLst>
          </p:cNvPr>
          <p:cNvPicPr>
            <a:picLocks noChangeAspect="1"/>
          </p:cNvPicPr>
          <p:nvPr/>
        </p:nvPicPr>
        <p:blipFill>
          <a:blip r:embed="rId2"/>
          <a:stretch>
            <a:fillRect/>
          </a:stretch>
        </p:blipFill>
        <p:spPr>
          <a:xfrm>
            <a:off x="5374488" y="1792876"/>
            <a:ext cx="5846317" cy="398027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09EBCBF-4062-624F-8C78-D29EE6EF8138}"/>
                  </a:ext>
                </a:extLst>
              </p:cNvPr>
              <p:cNvSpPr txBox="1"/>
              <p:nvPr/>
            </p:nvSpPr>
            <p:spPr>
              <a:xfrm>
                <a:off x="8028600" y="2274351"/>
                <a:ext cx="3316110" cy="582788"/>
              </a:xfrm>
              <a:prstGeom prst="rect">
                <a:avLst/>
              </a:prstGeom>
              <a:noFill/>
            </p:spPr>
            <p:txBody>
              <a:bodyPr wrap="square" rtlCol="0">
                <a:spAutoFit/>
              </a:bodyPr>
              <a:lstStyle/>
              <a:p>
                <a:r>
                  <a:rPr lang="en-CN" sz="2400" dirty="0"/>
                  <a:t>Fitted by </a:t>
                </a: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r>
                      <a:rPr lang="en-US" sz="2400" b="1" i="1" smtClean="0">
                        <a:latin typeface="Cambria Math" panose="02040503050406030204" pitchFamily="18" charset="0"/>
                      </a:rPr>
                      <m:t>𝑨</m:t>
                    </m:r>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𝒆</m:t>
                        </m:r>
                      </m:e>
                      <m:sup>
                        <m:r>
                          <a:rPr lang="en-US" sz="2400" b="1" i="1" smtClean="0">
                            <a:latin typeface="Cambria Math" panose="02040503050406030204" pitchFamily="18" charset="0"/>
                            <a:ea typeface="Cambria Math" panose="02040503050406030204" pitchFamily="18" charset="0"/>
                          </a:rPr>
                          <m:t>− </m:t>
                        </m:r>
                        <m:f>
                          <m:fPr>
                            <m:ctrlPr>
                              <a:rPr lang="en-US" sz="2400" b="1" i="1" smtClean="0">
                                <a:latin typeface="Cambria Math" panose="02040503050406030204" pitchFamily="18" charset="0"/>
                                <a:ea typeface="Cambria Math" panose="02040503050406030204" pitchFamily="18" charset="0"/>
                              </a:rPr>
                            </m:ctrlPr>
                          </m:fPr>
                          <m:num>
                            <m:r>
                              <a:rPr lang="en-US" sz="2400" b="1" i="1" smtClean="0">
                                <a:latin typeface="Cambria Math" panose="02040503050406030204" pitchFamily="18" charset="0"/>
                                <a:ea typeface="Cambria Math" panose="02040503050406030204" pitchFamily="18" charset="0"/>
                              </a:rPr>
                              <m:t>𝒙</m:t>
                            </m:r>
                          </m:num>
                          <m:den>
                            <m:r>
                              <a:rPr lang="en-US" sz="2400" b="1" i="1" smtClean="0">
                                <a:latin typeface="Cambria Math" panose="02040503050406030204" pitchFamily="18" charset="0"/>
                                <a:ea typeface="Cambria Math" panose="02040503050406030204" pitchFamily="18" charset="0"/>
                              </a:rPr>
                              <m:t>𝝀</m:t>
                            </m:r>
                          </m:den>
                        </m:f>
                      </m:sup>
                    </m:sSup>
                  </m:oMath>
                </a14:m>
                <a:endParaRPr lang="en-CN" sz="2400" b="1" dirty="0"/>
              </a:p>
            </p:txBody>
          </p:sp>
        </mc:Choice>
        <mc:Fallback xmlns="">
          <p:sp>
            <p:nvSpPr>
              <p:cNvPr id="8" name="TextBox 7">
                <a:extLst>
                  <a:ext uri="{FF2B5EF4-FFF2-40B4-BE49-F238E27FC236}">
                    <a16:creationId xmlns:a16="http://schemas.microsoft.com/office/drawing/2014/main" id="{709EBCBF-4062-624F-8C78-D29EE6EF8138}"/>
                  </a:ext>
                </a:extLst>
              </p:cNvPr>
              <p:cNvSpPr txBox="1">
                <a:spLocks noRot="1" noChangeAspect="1" noMove="1" noResize="1" noEditPoints="1" noAdjustHandles="1" noChangeArrowheads="1" noChangeShapeType="1" noTextEdit="1"/>
              </p:cNvSpPr>
              <p:nvPr/>
            </p:nvSpPr>
            <p:spPr>
              <a:xfrm>
                <a:off x="8028600" y="2274351"/>
                <a:ext cx="3316110" cy="582788"/>
              </a:xfrm>
              <a:prstGeom prst="rect">
                <a:avLst/>
              </a:prstGeom>
              <a:blipFill>
                <a:blip r:embed="rId4"/>
                <a:stretch>
                  <a:fillRect l="-3053" b="-21277"/>
                </a:stretch>
              </a:blipFill>
            </p:spPr>
            <p:txBody>
              <a:bodyPr/>
              <a:lstStyle/>
              <a:p>
                <a:r>
                  <a:rPr lang="en-CN">
                    <a:noFill/>
                  </a:rPr>
                  <a:t> </a:t>
                </a:r>
              </a:p>
            </p:txBody>
          </p:sp>
        </mc:Fallback>
      </mc:AlternateContent>
      <p:sp>
        <p:nvSpPr>
          <p:cNvPr id="10" name="TextBox 9">
            <a:extLst>
              <a:ext uri="{FF2B5EF4-FFF2-40B4-BE49-F238E27FC236}">
                <a16:creationId xmlns:a16="http://schemas.microsoft.com/office/drawing/2014/main" id="{E2F57DFE-6526-5048-8C27-F1EEC94F8510}"/>
              </a:ext>
            </a:extLst>
          </p:cNvPr>
          <p:cNvSpPr txBox="1"/>
          <p:nvPr/>
        </p:nvSpPr>
        <p:spPr>
          <a:xfrm>
            <a:off x="9276636" y="2998377"/>
            <a:ext cx="2283975" cy="707886"/>
          </a:xfrm>
          <a:prstGeom prst="rect">
            <a:avLst/>
          </a:prstGeom>
          <a:noFill/>
        </p:spPr>
        <p:txBody>
          <a:bodyPr wrap="square" rtlCol="0">
            <a:spAutoFit/>
          </a:bodyPr>
          <a:lstStyle/>
          <a:p>
            <a:r>
              <a:rPr lang="en-US" sz="2000" b="1" dirty="0"/>
              <a:t>λ</a:t>
            </a:r>
            <a:r>
              <a:rPr lang="en-CN" sz="2000" b="1" dirty="0"/>
              <a:t>=21.6 ± 4 cm</a:t>
            </a:r>
          </a:p>
          <a:p>
            <a:r>
              <a:rPr lang="en-US" sz="2000" b="1" dirty="0" err="1">
                <a:solidFill>
                  <a:srgbClr val="FF0000"/>
                </a:solidFill>
              </a:rPr>
              <a:t>λ</a:t>
            </a:r>
            <a:r>
              <a:rPr lang="en-CN" sz="2000" b="1" dirty="0">
                <a:solidFill>
                  <a:srgbClr val="FF0000"/>
                </a:solidFill>
              </a:rPr>
              <a:t>=24.8 ± 4.4 cm</a:t>
            </a:r>
          </a:p>
        </p:txBody>
      </p:sp>
      <p:sp>
        <p:nvSpPr>
          <p:cNvPr id="12" name="TextBox 11">
            <a:extLst>
              <a:ext uri="{FF2B5EF4-FFF2-40B4-BE49-F238E27FC236}">
                <a16:creationId xmlns:a16="http://schemas.microsoft.com/office/drawing/2014/main" id="{D8C500A0-8D4B-5945-8F90-9F433B7CD710}"/>
              </a:ext>
            </a:extLst>
          </p:cNvPr>
          <p:cNvSpPr txBox="1"/>
          <p:nvPr/>
        </p:nvSpPr>
        <p:spPr>
          <a:xfrm>
            <a:off x="338543" y="714268"/>
            <a:ext cx="11534801"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Helvetica" pitchFamily="2" charset="0"/>
              </a:rPr>
              <a:t>The </a:t>
            </a:r>
            <a:r>
              <a:rPr lang="en-US" altLang="zh-CN" sz="2000" dirty="0">
                <a:latin typeface="Helvetica" pitchFamily="2" charset="0"/>
              </a:rPr>
              <a:t>attenuation length is a main parameter of </a:t>
            </a:r>
            <a:r>
              <a:rPr lang="en-US" altLang="zh-CN" sz="2000" dirty="0" err="1">
                <a:latin typeface="Helvetica" pitchFamily="2" charset="0"/>
              </a:rPr>
              <a:t>CsI</a:t>
            </a:r>
            <a:r>
              <a:rPr lang="en-US" altLang="zh-CN" sz="2000" dirty="0">
                <a:latin typeface="Helvetica" pitchFamily="2" charset="0"/>
              </a:rPr>
              <a:t>(Tl), influence the uniformity of energy deposit</a:t>
            </a:r>
            <a:endParaRPr lang="en-US" sz="2000" dirty="0">
              <a:latin typeface="Helvetica" pitchFamily="2" charset="0"/>
            </a:endParaRPr>
          </a:p>
          <a:p>
            <a:pPr marL="342900" indent="-342900">
              <a:buFont typeface="Arial" panose="020B0604020202020204" pitchFamily="34" charset="0"/>
              <a:buChar char="•"/>
            </a:pPr>
            <a:r>
              <a:rPr lang="en-US" sz="2000" dirty="0">
                <a:latin typeface="Helvetica" pitchFamily="2" charset="0"/>
              </a:rPr>
              <a:t>Simulation shows muon deposit 22.3 MeV in </a:t>
            </a:r>
            <a:r>
              <a:rPr lang="en-US" sz="2000" dirty="0" err="1">
                <a:latin typeface="Helvetica" pitchFamily="2" charset="0"/>
              </a:rPr>
              <a:t>CsI</a:t>
            </a:r>
            <a:r>
              <a:rPr lang="en-US" sz="2000" dirty="0">
                <a:latin typeface="Helvetica" pitchFamily="2" charset="0"/>
              </a:rPr>
              <a:t>, created 1.1M photons.</a:t>
            </a:r>
            <a:endParaRPr lang="en-CN" sz="2000" dirty="0">
              <a:latin typeface="Helvetica" pitchFamily="2" charset="0"/>
            </a:endParaRPr>
          </a:p>
        </p:txBody>
      </p:sp>
      <p:sp>
        <p:nvSpPr>
          <p:cNvPr id="15" name="TextBox 14">
            <a:extLst>
              <a:ext uri="{FF2B5EF4-FFF2-40B4-BE49-F238E27FC236}">
                <a16:creationId xmlns:a16="http://schemas.microsoft.com/office/drawing/2014/main" id="{3BAF43A2-5477-7346-BFA9-8BC52B1DFC8A}"/>
              </a:ext>
            </a:extLst>
          </p:cNvPr>
          <p:cNvSpPr txBox="1"/>
          <p:nvPr/>
        </p:nvSpPr>
        <p:spPr>
          <a:xfrm>
            <a:off x="5489881" y="5967551"/>
            <a:ext cx="5983019" cy="707886"/>
          </a:xfrm>
          <a:prstGeom prst="rect">
            <a:avLst/>
          </a:prstGeom>
          <a:noFill/>
        </p:spPr>
        <p:txBody>
          <a:bodyPr wrap="square" rtlCol="0">
            <a:spAutoFit/>
          </a:bodyPr>
          <a:lstStyle/>
          <a:p>
            <a:r>
              <a:rPr lang="en-CN" sz="2000" b="1" dirty="0">
                <a:solidFill>
                  <a:srgbClr val="FF0000"/>
                </a:solidFill>
              </a:rPr>
              <a:t>Short attenuation length confirmed</a:t>
            </a:r>
            <a:r>
              <a:rPr lang="en-CN" sz="2000" b="1" dirty="0"/>
              <a:t>, even though the appearance of crystal is transparent! </a:t>
            </a:r>
          </a:p>
        </p:txBody>
      </p:sp>
      <p:pic>
        <p:nvPicPr>
          <p:cNvPr id="16" name="Picture 15">
            <a:extLst>
              <a:ext uri="{FF2B5EF4-FFF2-40B4-BE49-F238E27FC236}">
                <a16:creationId xmlns:a16="http://schemas.microsoft.com/office/drawing/2014/main" id="{079367A3-0CC8-D945-A11C-74FD48C9DA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2189" y="4466547"/>
            <a:ext cx="3757789" cy="2166814"/>
          </a:xfrm>
          <a:prstGeom prst="rect">
            <a:avLst/>
          </a:prstGeom>
        </p:spPr>
      </p:pic>
      <p:sp>
        <p:nvSpPr>
          <p:cNvPr id="17" name="TextBox 16">
            <a:extLst>
              <a:ext uri="{FF2B5EF4-FFF2-40B4-BE49-F238E27FC236}">
                <a16:creationId xmlns:a16="http://schemas.microsoft.com/office/drawing/2014/main" id="{397043F3-A55C-0E41-AC7A-6ECB809752C3}"/>
              </a:ext>
            </a:extLst>
          </p:cNvPr>
          <p:cNvSpPr txBox="1"/>
          <p:nvPr/>
        </p:nvSpPr>
        <p:spPr>
          <a:xfrm>
            <a:off x="796214" y="4055847"/>
            <a:ext cx="3793113" cy="369332"/>
          </a:xfrm>
          <a:prstGeom prst="rect">
            <a:avLst/>
          </a:prstGeom>
          <a:noFill/>
        </p:spPr>
        <p:txBody>
          <a:bodyPr wrap="square" rtlCol="0">
            <a:spAutoFit/>
          </a:bodyPr>
          <a:lstStyle/>
          <a:p>
            <a:r>
              <a:rPr lang="en-US" b="1" dirty="0"/>
              <a:t>C</a:t>
            </a:r>
            <a:r>
              <a:rPr lang="en-CN" b="1" dirty="0"/>
              <a:t>osmic ray signal sample</a:t>
            </a:r>
          </a:p>
        </p:txBody>
      </p:sp>
      <p:cxnSp>
        <p:nvCxnSpPr>
          <p:cNvPr id="19" name="Straight Connector 18">
            <a:extLst>
              <a:ext uri="{FF2B5EF4-FFF2-40B4-BE49-F238E27FC236}">
                <a16:creationId xmlns:a16="http://schemas.microsoft.com/office/drawing/2014/main" id="{4DE23C77-D47E-A843-A2FF-5230216438E0}"/>
              </a:ext>
            </a:extLst>
          </p:cNvPr>
          <p:cNvCxnSpPr/>
          <p:nvPr/>
        </p:nvCxnSpPr>
        <p:spPr>
          <a:xfrm>
            <a:off x="1747350" y="4425179"/>
            <a:ext cx="0" cy="20593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DC72C8-9E93-B643-AC5A-E7C2F5E727D1}"/>
              </a:ext>
            </a:extLst>
          </p:cNvPr>
          <p:cNvCxnSpPr/>
          <p:nvPr/>
        </p:nvCxnSpPr>
        <p:spPr>
          <a:xfrm>
            <a:off x="3638239" y="4425179"/>
            <a:ext cx="0" cy="20593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5ED03BD-854B-0149-A29A-9A3B995929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389" y="1677150"/>
            <a:ext cx="4230497" cy="1922577"/>
          </a:xfrm>
          <a:prstGeom prst="rect">
            <a:avLst/>
          </a:prstGeom>
        </p:spPr>
      </p:pic>
      <p:sp>
        <p:nvSpPr>
          <p:cNvPr id="3" name="文本框 2">
            <a:extLst>
              <a:ext uri="{FF2B5EF4-FFF2-40B4-BE49-F238E27FC236}">
                <a16:creationId xmlns:a16="http://schemas.microsoft.com/office/drawing/2014/main" id="{1091581F-C878-780D-8935-96E5719C907D}"/>
              </a:ext>
            </a:extLst>
          </p:cNvPr>
          <p:cNvSpPr txBox="1"/>
          <p:nvPr/>
        </p:nvSpPr>
        <p:spPr>
          <a:xfrm>
            <a:off x="10356626" y="110082"/>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spTree>
    <p:extLst>
      <p:ext uri="{BB962C8B-B14F-4D97-AF65-F5344CB8AC3E}">
        <p14:creationId xmlns:p14="http://schemas.microsoft.com/office/powerpoint/2010/main" val="840440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C525494-979E-D240-93CE-7F8043C5D752}"/>
              </a:ext>
            </a:extLst>
          </p:cNvPr>
          <p:cNvSpPr txBox="1"/>
          <p:nvPr/>
        </p:nvSpPr>
        <p:spPr>
          <a:xfrm>
            <a:off x="217798" y="58953"/>
            <a:ext cx="8743322"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4.</a:t>
            </a:r>
            <a:r>
              <a:rPr kumimoji="1" lang="zh-CN" altLang="en-US" sz="3200" b="1" dirty="0">
                <a:solidFill>
                  <a:srgbClr val="FF0000"/>
                </a:solidFill>
                <a:latin typeface="+mn-ea"/>
              </a:rPr>
              <a:t> </a:t>
            </a:r>
            <a:r>
              <a:rPr kumimoji="1" lang="en-US" altLang="zh-CN" sz="3200" b="1" dirty="0">
                <a:solidFill>
                  <a:srgbClr val="FF0000"/>
                </a:solidFill>
                <a:latin typeface="+mn-ea"/>
              </a:rPr>
              <a:t>Far Forward Detectors</a:t>
            </a:r>
            <a:endParaRPr kumimoji="1" lang="zh-CN" altLang="en-US" sz="3200" b="1" dirty="0">
              <a:solidFill>
                <a:srgbClr val="FF0000"/>
              </a:solidFill>
              <a:latin typeface="+mn-ea"/>
            </a:endParaRPr>
          </a:p>
        </p:txBody>
      </p:sp>
      <p:sp>
        <p:nvSpPr>
          <p:cNvPr id="10" name="文本框 9">
            <a:extLst>
              <a:ext uri="{FF2B5EF4-FFF2-40B4-BE49-F238E27FC236}">
                <a16:creationId xmlns:a16="http://schemas.microsoft.com/office/drawing/2014/main" id="{BAA45379-7A19-F143-A1DC-6682D3539668}"/>
              </a:ext>
            </a:extLst>
          </p:cNvPr>
          <p:cNvSpPr txBox="1"/>
          <p:nvPr/>
        </p:nvSpPr>
        <p:spPr>
          <a:xfrm>
            <a:off x="7733389" y="166674"/>
            <a:ext cx="4129657" cy="369332"/>
          </a:xfrm>
          <a:prstGeom prst="rect">
            <a:avLst/>
          </a:prstGeom>
          <a:noFill/>
        </p:spPr>
        <p:txBody>
          <a:bodyPr wrap="none" rtlCol="0">
            <a:spAutoFit/>
          </a:bodyPr>
          <a:lstStyle/>
          <a:p>
            <a:r>
              <a:rPr kumimoji="1" lang="en-US" altLang="zh-CN" b="1" u="sng" dirty="0" err="1">
                <a:solidFill>
                  <a:srgbClr val="1637CA"/>
                </a:solidFill>
              </a:rPr>
              <a:t>Weizhi</a:t>
            </a:r>
            <a:r>
              <a:rPr kumimoji="1" lang="en-US" altLang="zh-CN" b="1" u="sng" dirty="0">
                <a:solidFill>
                  <a:srgbClr val="1637CA"/>
                </a:solidFill>
              </a:rPr>
              <a:t> </a:t>
            </a:r>
            <a:r>
              <a:rPr kumimoji="1" lang="en-US" altLang="zh-CN" b="1" u="sng" dirty="0" err="1">
                <a:solidFill>
                  <a:srgbClr val="1637CA"/>
                </a:solidFill>
              </a:rPr>
              <a:t>Xiong</a:t>
            </a:r>
            <a:r>
              <a:rPr kumimoji="1" lang="en-US" altLang="zh-CN" b="1" dirty="0">
                <a:solidFill>
                  <a:srgbClr val="1637CA"/>
                </a:solidFill>
              </a:rPr>
              <a:t>(SDU), </a:t>
            </a:r>
            <a:r>
              <a:rPr kumimoji="1" lang="en-US" altLang="zh-CN" b="1" dirty="0" err="1">
                <a:solidFill>
                  <a:srgbClr val="1637CA"/>
                </a:solidFill>
              </a:rPr>
              <a:t>Yutie</a:t>
            </a:r>
            <a:r>
              <a:rPr kumimoji="1" lang="en-US" altLang="zh-CN" b="1" dirty="0">
                <a:solidFill>
                  <a:srgbClr val="1637CA"/>
                </a:solidFill>
              </a:rPr>
              <a:t> Liang (IMP)</a:t>
            </a:r>
            <a:endParaRPr kumimoji="1" lang="zh-CN" altLang="en-US" b="1" dirty="0">
              <a:solidFill>
                <a:srgbClr val="1637CA"/>
              </a:solidFill>
            </a:endParaRPr>
          </a:p>
        </p:txBody>
      </p:sp>
      <p:pic>
        <p:nvPicPr>
          <p:cNvPr id="5" name="图片 4">
            <a:extLst>
              <a:ext uri="{FF2B5EF4-FFF2-40B4-BE49-F238E27FC236}">
                <a16:creationId xmlns:a16="http://schemas.microsoft.com/office/drawing/2014/main" id="{202AA21A-64F2-D1DA-186B-B48015DB326E}"/>
              </a:ext>
            </a:extLst>
          </p:cNvPr>
          <p:cNvPicPr>
            <a:picLocks noChangeAspect="1"/>
          </p:cNvPicPr>
          <p:nvPr/>
        </p:nvPicPr>
        <p:blipFill>
          <a:blip r:embed="rId2"/>
          <a:stretch>
            <a:fillRect/>
          </a:stretch>
        </p:blipFill>
        <p:spPr>
          <a:xfrm>
            <a:off x="872835" y="932420"/>
            <a:ext cx="9781311" cy="5299412"/>
          </a:xfrm>
          <a:prstGeom prst="rect">
            <a:avLst/>
          </a:prstGeom>
        </p:spPr>
      </p:pic>
      <p:sp>
        <p:nvSpPr>
          <p:cNvPr id="2" name="灯片编号占位符 5">
            <a:extLst>
              <a:ext uri="{FF2B5EF4-FFF2-40B4-BE49-F238E27FC236}">
                <a16:creationId xmlns:a16="http://schemas.microsoft.com/office/drawing/2014/main" id="{D421BB8E-905D-4690-F6C1-DA4EFE050F1C}"/>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81</a:t>
            </a:fld>
            <a:endParaRPr lang="zh-CN" altLang="en-US"/>
          </a:p>
        </p:txBody>
      </p:sp>
    </p:spTree>
    <p:extLst>
      <p:ext uri="{BB962C8B-B14F-4D97-AF65-F5344CB8AC3E}">
        <p14:creationId xmlns:p14="http://schemas.microsoft.com/office/powerpoint/2010/main" val="16282816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CDDB4095-8F44-4A23-8815-A5ACCCA3DE6E}"/>
              </a:ext>
            </a:extLst>
          </p:cNvPr>
          <p:cNvCxnSpPr>
            <a:cxnSpLocks/>
          </p:cNvCxnSpPr>
          <p:nvPr/>
        </p:nvCxnSpPr>
        <p:spPr>
          <a:xfrm>
            <a:off x="596828" y="2716730"/>
            <a:ext cx="1225651" cy="245952"/>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A55DA158-81A6-4572-9250-BB3249EA0AB9}"/>
              </a:ext>
            </a:extLst>
          </p:cNvPr>
          <p:cNvSpPr/>
          <p:nvPr/>
        </p:nvSpPr>
        <p:spPr>
          <a:xfrm rot="686407">
            <a:off x="1798453" y="2857624"/>
            <a:ext cx="741928" cy="339849"/>
          </a:xfrm>
          <a:prstGeom prst="rect">
            <a:avLst/>
          </a:pr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335C4EDF-3A7F-4210-8D54-343D241EFDDC}"/>
              </a:ext>
            </a:extLst>
          </p:cNvPr>
          <p:cNvSpPr txBox="1"/>
          <p:nvPr/>
        </p:nvSpPr>
        <p:spPr>
          <a:xfrm rot="675379">
            <a:off x="2624893" y="2525401"/>
            <a:ext cx="96051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L=0.8m</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302A6579-59BA-4A50-9F96-1A00FF630DF2}"/>
              </a:ext>
            </a:extLst>
          </p:cNvPr>
          <p:cNvSpPr txBox="1"/>
          <p:nvPr/>
        </p:nvSpPr>
        <p:spPr>
          <a:xfrm>
            <a:off x="6077658" y="921452"/>
            <a:ext cx="3486326" cy="1015663"/>
          </a:xfrm>
          <a:prstGeom prst="rect">
            <a:avLst/>
          </a:prstGeom>
          <a:noFill/>
          <a:ln w="25400">
            <a:solidFill>
              <a:schemeClr val="tx1"/>
            </a:solidFill>
          </a:ln>
        </p:spPr>
        <p:txBody>
          <a:bodyPr wrap="square" rtlCol="0">
            <a:spAutoFit/>
          </a:bodyPr>
          <a:lstStyle/>
          <a:p>
            <a:r>
              <a:rPr lang="en-US" altLang="zh-CN" sz="1200" b="1" dirty="0">
                <a:latin typeface="Arial" panose="020B0604020202020204" pitchFamily="34" charset="0"/>
                <a:cs typeface="Arial" panose="020B0604020202020204" pitchFamily="34" charset="0"/>
              </a:rPr>
              <a:t>Dipole 3:  z = 15.4 m   B = -3.4 T   L = 0.8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R2 = p*10/3./B2 = 20GeV*10/3./2.69 = 19.61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Bending angle = asin(L/R) ~ 0.04 rad = 40 mrad</a:t>
            </a:r>
            <a:endParaRPr lang="zh-CN" altLang="en-US" sz="1200" dirty="0">
              <a:latin typeface="Arial" panose="020B0604020202020204" pitchFamily="34" charset="0"/>
              <a:cs typeface="Arial" panose="020B0604020202020204" pitchFamily="34" charset="0"/>
            </a:endParaRPr>
          </a:p>
        </p:txBody>
      </p:sp>
      <p:cxnSp>
        <p:nvCxnSpPr>
          <p:cNvPr id="12" name="直接连接符 11">
            <a:extLst>
              <a:ext uri="{FF2B5EF4-FFF2-40B4-BE49-F238E27FC236}">
                <a16:creationId xmlns:a16="http://schemas.microsoft.com/office/drawing/2014/main" id="{7790DA79-85B7-4EA9-BEB1-8251E56E4661}"/>
              </a:ext>
            </a:extLst>
          </p:cNvPr>
          <p:cNvCxnSpPr>
            <a:cxnSpLocks/>
            <a:endCxn id="48" idx="1"/>
          </p:cNvCxnSpPr>
          <p:nvPr/>
        </p:nvCxnSpPr>
        <p:spPr>
          <a:xfrm>
            <a:off x="2526996" y="3131350"/>
            <a:ext cx="1689631" cy="510139"/>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B996D967-EA43-4A91-8B30-503BB247F1C2}"/>
              </a:ext>
            </a:extLst>
          </p:cNvPr>
          <p:cNvCxnSpPr>
            <a:cxnSpLocks/>
          </p:cNvCxnSpPr>
          <p:nvPr/>
        </p:nvCxnSpPr>
        <p:spPr>
          <a:xfrm>
            <a:off x="2540486" y="3121604"/>
            <a:ext cx="1668915" cy="29249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A39BD42D-20D1-4AAE-A812-A1F4A5F450B6}"/>
              </a:ext>
            </a:extLst>
          </p:cNvPr>
          <p:cNvSpPr txBox="1"/>
          <p:nvPr/>
        </p:nvSpPr>
        <p:spPr>
          <a:xfrm rot="537829">
            <a:off x="3519058" y="3305208"/>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30 mrad</a:t>
            </a:r>
            <a:endParaRPr lang="zh-CN" altLang="en-US" sz="1200"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EE9E85AD-FE24-4265-98C7-18365958C939}"/>
              </a:ext>
            </a:extLst>
          </p:cNvPr>
          <p:cNvSpPr txBox="1"/>
          <p:nvPr/>
        </p:nvSpPr>
        <p:spPr>
          <a:xfrm>
            <a:off x="1531244" y="2640166"/>
            <a:ext cx="338554"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A</a:t>
            </a:r>
            <a:endParaRPr lang="zh-CN" altLang="en-US"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75A1363A-85A0-4C60-8151-04AA0D4663B2}"/>
              </a:ext>
            </a:extLst>
          </p:cNvPr>
          <p:cNvSpPr txBox="1"/>
          <p:nvPr/>
        </p:nvSpPr>
        <p:spPr>
          <a:xfrm>
            <a:off x="2476808" y="2842882"/>
            <a:ext cx="338554"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B</a:t>
            </a:r>
            <a:endParaRPr lang="zh-CN" altLang="en-US"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41133BCD-79ED-4709-BBB5-1AD70A2D01C9}"/>
              </a:ext>
            </a:extLst>
          </p:cNvPr>
          <p:cNvSpPr txBox="1"/>
          <p:nvPr/>
        </p:nvSpPr>
        <p:spPr>
          <a:xfrm>
            <a:off x="360793" y="2418089"/>
            <a:ext cx="364202"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O</a:t>
            </a:r>
            <a:endParaRPr lang="zh-CN" altLang="en-US"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2735B782-E963-4852-B4D1-BFC07C3C493A}"/>
              </a:ext>
            </a:extLst>
          </p:cNvPr>
          <p:cNvSpPr/>
          <p:nvPr/>
        </p:nvSpPr>
        <p:spPr>
          <a:xfrm rot="763663">
            <a:off x="6532504" y="5108725"/>
            <a:ext cx="1325238" cy="576239"/>
          </a:xfrm>
          <a:prstGeom prst="rect">
            <a:avLst/>
          </a:pr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30101782-8C82-4666-898B-C2069F3C5594}"/>
              </a:ext>
            </a:extLst>
          </p:cNvPr>
          <p:cNvSpPr txBox="1"/>
          <p:nvPr/>
        </p:nvSpPr>
        <p:spPr>
          <a:xfrm rot="752991">
            <a:off x="6617810" y="5654440"/>
            <a:ext cx="96051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L=0.8m</a:t>
            </a:r>
            <a:endParaRPr lang="zh-CN" altLang="en-US"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38187266-838C-46BD-B5D5-0A7560DE7577}"/>
              </a:ext>
            </a:extLst>
          </p:cNvPr>
          <p:cNvSpPr txBox="1"/>
          <p:nvPr/>
        </p:nvSpPr>
        <p:spPr>
          <a:xfrm>
            <a:off x="6309618" y="4814781"/>
            <a:ext cx="351378"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C</a:t>
            </a:r>
            <a:endParaRPr lang="zh-CN" altLang="en-US"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311BD331-54D9-4B10-9745-BA25AA61AF4B}"/>
              </a:ext>
            </a:extLst>
          </p:cNvPr>
          <p:cNvSpPr txBox="1"/>
          <p:nvPr/>
        </p:nvSpPr>
        <p:spPr>
          <a:xfrm>
            <a:off x="7946833" y="4984524"/>
            <a:ext cx="351378"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D</a:t>
            </a:r>
            <a:endParaRPr lang="zh-CN" altLang="en-US"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878FDD43-D8E3-49D2-924B-CFC4B5CACD2B}"/>
              </a:ext>
            </a:extLst>
          </p:cNvPr>
          <p:cNvSpPr txBox="1"/>
          <p:nvPr/>
        </p:nvSpPr>
        <p:spPr>
          <a:xfrm>
            <a:off x="6435742" y="2756107"/>
            <a:ext cx="1152880" cy="646331"/>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R3 </a:t>
            </a:r>
          </a:p>
          <a:p>
            <a:r>
              <a:rPr lang="en-US" altLang="zh-CN" dirty="0">
                <a:latin typeface="Arial" panose="020B0604020202020204" pitchFamily="34" charset="0"/>
                <a:cs typeface="Arial" panose="020B0604020202020204" pitchFamily="34" charset="0"/>
              </a:rPr>
              <a:t>= 19.61m</a:t>
            </a:r>
            <a:endParaRPr lang="zh-CN" altLang="en-US" dirty="0">
              <a:latin typeface="Arial" panose="020B0604020202020204" pitchFamily="34" charset="0"/>
              <a:cs typeface="Arial" panose="020B0604020202020204" pitchFamily="34" charset="0"/>
            </a:endParaRPr>
          </a:p>
        </p:txBody>
      </p:sp>
      <p:sp>
        <p:nvSpPr>
          <p:cNvPr id="27" name="不完整圆 26">
            <a:extLst>
              <a:ext uri="{FF2B5EF4-FFF2-40B4-BE49-F238E27FC236}">
                <a16:creationId xmlns:a16="http://schemas.microsoft.com/office/drawing/2014/main" id="{7DF457C2-F0D2-4EC9-94C2-5C651F0AC2FD}"/>
              </a:ext>
            </a:extLst>
          </p:cNvPr>
          <p:cNvSpPr/>
          <p:nvPr/>
        </p:nvSpPr>
        <p:spPr>
          <a:xfrm>
            <a:off x="-1283079" y="2961500"/>
            <a:ext cx="5614173" cy="5177125"/>
          </a:xfrm>
          <a:prstGeom prst="pie">
            <a:avLst>
              <a:gd name="adj1" fmla="val 16554897"/>
              <a:gd name="adj2" fmla="val 17542119"/>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28" name="不完整圆 27">
            <a:extLst>
              <a:ext uri="{FF2B5EF4-FFF2-40B4-BE49-F238E27FC236}">
                <a16:creationId xmlns:a16="http://schemas.microsoft.com/office/drawing/2014/main" id="{E2B1D45A-1B39-40B8-84EA-C73740DC7DBE}"/>
              </a:ext>
            </a:extLst>
          </p:cNvPr>
          <p:cNvSpPr/>
          <p:nvPr/>
        </p:nvSpPr>
        <p:spPr>
          <a:xfrm>
            <a:off x="5013735" y="372937"/>
            <a:ext cx="5614173" cy="5177125"/>
          </a:xfrm>
          <a:prstGeom prst="pie">
            <a:avLst>
              <a:gd name="adj1" fmla="val 5346257"/>
              <a:gd name="adj2" fmla="val 7125302"/>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cxnSp>
        <p:nvCxnSpPr>
          <p:cNvPr id="29" name="直接连接符 28">
            <a:extLst>
              <a:ext uri="{FF2B5EF4-FFF2-40B4-BE49-F238E27FC236}">
                <a16:creationId xmlns:a16="http://schemas.microsoft.com/office/drawing/2014/main" id="{EE624252-0585-4AE2-A9A3-6CAF4544EACE}"/>
              </a:ext>
            </a:extLst>
          </p:cNvPr>
          <p:cNvCxnSpPr>
            <a:cxnSpLocks/>
          </p:cNvCxnSpPr>
          <p:nvPr/>
        </p:nvCxnSpPr>
        <p:spPr>
          <a:xfrm>
            <a:off x="7840483" y="5552967"/>
            <a:ext cx="1509923" cy="39961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8E3C7093-42E4-451D-B85E-F05BBCF48F1B}"/>
              </a:ext>
            </a:extLst>
          </p:cNvPr>
          <p:cNvSpPr txBox="1"/>
          <p:nvPr/>
        </p:nvSpPr>
        <p:spPr>
          <a:xfrm>
            <a:off x="404409" y="3863511"/>
            <a:ext cx="1281120" cy="646331"/>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R1 </a:t>
            </a:r>
          </a:p>
          <a:p>
            <a:r>
              <a:rPr lang="en-US" altLang="zh-CN" dirty="0">
                <a:latin typeface="Arial" panose="020B0604020202020204" pitchFamily="34" charset="0"/>
                <a:cs typeface="Arial" panose="020B0604020202020204" pitchFamily="34" charset="0"/>
              </a:rPr>
              <a:t>= 26.455m</a:t>
            </a:r>
            <a:endParaRPr lang="zh-CN" altLang="en-US" dirty="0">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77EFF0CC-8617-445E-A991-7444A6812D94}"/>
              </a:ext>
            </a:extLst>
          </p:cNvPr>
          <p:cNvSpPr txBox="1"/>
          <p:nvPr/>
        </p:nvSpPr>
        <p:spPr>
          <a:xfrm>
            <a:off x="520046" y="953904"/>
            <a:ext cx="3476958" cy="1015663"/>
          </a:xfrm>
          <a:prstGeom prst="rect">
            <a:avLst/>
          </a:prstGeom>
          <a:noFill/>
          <a:ln w="25400">
            <a:solidFill>
              <a:schemeClr val="tx1"/>
            </a:solidFill>
          </a:ln>
        </p:spPr>
        <p:txBody>
          <a:bodyPr wrap="square" rtlCol="0">
            <a:spAutoFit/>
          </a:bodyPr>
          <a:lstStyle/>
          <a:p>
            <a:r>
              <a:rPr lang="en-US" altLang="zh-CN" sz="1200" b="1" dirty="0">
                <a:latin typeface="Arial" panose="020B0604020202020204" pitchFamily="34" charset="0"/>
                <a:cs typeface="Arial" panose="020B0604020202020204" pitchFamily="34" charset="0"/>
              </a:rPr>
              <a:t>Dipole 1:  z = 5 m   B = 2.52 T   L = 0.8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R1 = p*10/3./B1 = 20GeV*10/3./2.52 = 26.455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Bending angle = asin(L/R) = 0.03 rad = 30 mrad</a:t>
            </a:r>
          </a:p>
        </p:txBody>
      </p:sp>
      <p:cxnSp>
        <p:nvCxnSpPr>
          <p:cNvPr id="39" name="直接连接符 38">
            <a:extLst>
              <a:ext uri="{FF2B5EF4-FFF2-40B4-BE49-F238E27FC236}">
                <a16:creationId xmlns:a16="http://schemas.microsoft.com/office/drawing/2014/main" id="{5AEB1822-CE12-4ED4-A70D-EC9FEB2F0E24}"/>
              </a:ext>
            </a:extLst>
          </p:cNvPr>
          <p:cNvCxnSpPr>
            <a:cxnSpLocks/>
          </p:cNvCxnSpPr>
          <p:nvPr/>
        </p:nvCxnSpPr>
        <p:spPr>
          <a:xfrm flipV="1">
            <a:off x="595959" y="2706995"/>
            <a:ext cx="966105" cy="654"/>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DB076023-4231-4B08-8FC4-D8135D861B46}"/>
              </a:ext>
            </a:extLst>
          </p:cNvPr>
          <p:cNvSpPr txBox="1"/>
          <p:nvPr/>
        </p:nvSpPr>
        <p:spPr>
          <a:xfrm>
            <a:off x="954379" y="2635593"/>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50 mrad</a:t>
            </a:r>
            <a:endParaRPr lang="zh-CN" altLang="en-US" sz="1200" dirty="0">
              <a:latin typeface="Arial" panose="020B0604020202020204" pitchFamily="34" charset="0"/>
              <a:cs typeface="Arial" panose="020B0604020202020204" pitchFamily="34" charset="0"/>
            </a:endParaRPr>
          </a:p>
        </p:txBody>
      </p:sp>
      <p:cxnSp>
        <p:nvCxnSpPr>
          <p:cNvPr id="42" name="直接连接符 41">
            <a:extLst>
              <a:ext uri="{FF2B5EF4-FFF2-40B4-BE49-F238E27FC236}">
                <a16:creationId xmlns:a16="http://schemas.microsoft.com/office/drawing/2014/main" id="{9786D4FA-BD1F-4DF6-A62B-B61E5DC860DE}"/>
              </a:ext>
            </a:extLst>
          </p:cNvPr>
          <p:cNvCxnSpPr>
            <a:cxnSpLocks/>
          </p:cNvCxnSpPr>
          <p:nvPr/>
        </p:nvCxnSpPr>
        <p:spPr>
          <a:xfrm flipV="1">
            <a:off x="2551667" y="3118713"/>
            <a:ext cx="1362882" cy="2891"/>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0609D732-E04E-4954-96B3-4D6F0A7C5024}"/>
              </a:ext>
            </a:extLst>
          </p:cNvPr>
          <p:cNvSpPr txBox="1"/>
          <p:nvPr/>
        </p:nvSpPr>
        <p:spPr>
          <a:xfrm>
            <a:off x="3665902" y="3081170"/>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50 mrad</a:t>
            </a:r>
            <a:endParaRPr lang="zh-CN" altLang="en-US" sz="1200" dirty="0">
              <a:latin typeface="Arial" panose="020B0604020202020204" pitchFamily="34" charset="0"/>
              <a:cs typeface="Arial" panose="020B0604020202020204" pitchFamily="34" charset="0"/>
            </a:endParaRPr>
          </a:p>
        </p:txBody>
      </p:sp>
      <p:cxnSp>
        <p:nvCxnSpPr>
          <p:cNvPr id="45" name="直接连接符 44">
            <a:extLst>
              <a:ext uri="{FF2B5EF4-FFF2-40B4-BE49-F238E27FC236}">
                <a16:creationId xmlns:a16="http://schemas.microsoft.com/office/drawing/2014/main" id="{04F0327B-6211-4D1A-9FF0-F8FF4F792F26}"/>
              </a:ext>
            </a:extLst>
          </p:cNvPr>
          <p:cNvCxnSpPr>
            <a:cxnSpLocks/>
          </p:cNvCxnSpPr>
          <p:nvPr/>
        </p:nvCxnSpPr>
        <p:spPr>
          <a:xfrm>
            <a:off x="7840483" y="5571321"/>
            <a:ext cx="1052516" cy="65916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A589F219-4EA5-4F52-AFC3-94BA0B545490}"/>
              </a:ext>
            </a:extLst>
          </p:cNvPr>
          <p:cNvSpPr txBox="1"/>
          <p:nvPr/>
        </p:nvSpPr>
        <p:spPr>
          <a:xfrm rot="630408">
            <a:off x="8403306" y="5785271"/>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40 mrad</a:t>
            </a:r>
            <a:endParaRPr lang="zh-CN" altLang="en-US" sz="1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0664A38A-3790-486C-AFC6-DB778738F56B}"/>
              </a:ext>
            </a:extLst>
          </p:cNvPr>
          <p:cNvSpPr>
            <a:spLocks noGrp="1"/>
          </p:cNvSpPr>
          <p:nvPr>
            <p:ph type="sldNum" sz="quarter" idx="12"/>
          </p:nvPr>
        </p:nvSpPr>
        <p:spPr>
          <a:xfrm>
            <a:off x="9407406" y="6520343"/>
            <a:ext cx="2743200" cy="365125"/>
          </a:xfrm>
        </p:spPr>
        <p:txBody>
          <a:bodyPr/>
          <a:lstStyle/>
          <a:p>
            <a:fld id="{B5CF338B-F7A9-4981-A123-1681690F97FE}" type="slidenum">
              <a:rPr lang="zh-CN" altLang="en-US" smtClean="0">
                <a:latin typeface="Arial" panose="020B0604020202020204" pitchFamily="34" charset="0"/>
                <a:cs typeface="Arial" panose="020B0604020202020204" pitchFamily="34" charset="0"/>
              </a:rPr>
              <a:t>82</a:t>
            </a:fld>
            <a:endParaRPr lang="zh-CN" altLang="en-US" dirty="0">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EAF76DDF-1CEB-42EE-09A8-047B951F858D}"/>
              </a:ext>
            </a:extLst>
          </p:cNvPr>
          <p:cNvSpPr/>
          <p:nvPr/>
        </p:nvSpPr>
        <p:spPr>
          <a:xfrm rot="1965223">
            <a:off x="4104003" y="3641976"/>
            <a:ext cx="1237027" cy="5716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8" name="直接连接符 7">
            <a:extLst>
              <a:ext uri="{FF2B5EF4-FFF2-40B4-BE49-F238E27FC236}">
                <a16:creationId xmlns:a16="http://schemas.microsoft.com/office/drawing/2014/main" id="{0E003F2C-4191-60CD-9D90-42D65ED11898}"/>
              </a:ext>
            </a:extLst>
          </p:cNvPr>
          <p:cNvCxnSpPr>
            <a:cxnSpLocks/>
            <a:endCxn id="21" idx="1"/>
          </p:cNvCxnSpPr>
          <p:nvPr/>
        </p:nvCxnSpPr>
        <p:spPr>
          <a:xfrm>
            <a:off x="5255096" y="4241731"/>
            <a:ext cx="1293690" cy="1009127"/>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EB0ACA1-437A-7260-9045-39F66214F019}"/>
              </a:ext>
            </a:extLst>
          </p:cNvPr>
          <p:cNvCxnSpPr>
            <a:cxnSpLocks/>
          </p:cNvCxnSpPr>
          <p:nvPr/>
        </p:nvCxnSpPr>
        <p:spPr>
          <a:xfrm>
            <a:off x="5254094" y="4220878"/>
            <a:ext cx="1368611" cy="24818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1B88CC7-71C3-368F-6FF5-245BCDA018F2}"/>
              </a:ext>
            </a:extLst>
          </p:cNvPr>
          <p:cNvCxnSpPr>
            <a:cxnSpLocks/>
          </p:cNvCxnSpPr>
          <p:nvPr/>
        </p:nvCxnSpPr>
        <p:spPr>
          <a:xfrm>
            <a:off x="5242865" y="4211914"/>
            <a:ext cx="1359621" cy="20681"/>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73BAF8A1-D65A-6608-B435-F7E9F4DCC149}"/>
              </a:ext>
            </a:extLst>
          </p:cNvPr>
          <p:cNvCxnSpPr>
            <a:cxnSpLocks/>
          </p:cNvCxnSpPr>
          <p:nvPr/>
        </p:nvCxnSpPr>
        <p:spPr>
          <a:xfrm>
            <a:off x="5242689" y="4235555"/>
            <a:ext cx="1242618" cy="42446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CB5A0E9D-CBB4-2CB4-607E-C6789200A9E5}"/>
              </a:ext>
            </a:extLst>
          </p:cNvPr>
          <p:cNvSpPr txBox="1"/>
          <p:nvPr/>
        </p:nvSpPr>
        <p:spPr>
          <a:xfrm rot="691014">
            <a:off x="5886647" y="4349970"/>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30 mrad</a:t>
            </a:r>
            <a:endParaRPr lang="zh-CN" altLang="en-US" sz="1200" dirty="0">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E2CD7E37-7F0A-1B07-B9C8-5FDEC8ED89E4}"/>
              </a:ext>
            </a:extLst>
          </p:cNvPr>
          <p:cNvSpPr txBox="1"/>
          <p:nvPr/>
        </p:nvSpPr>
        <p:spPr>
          <a:xfrm rot="249320">
            <a:off x="6008033" y="4163158"/>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50 mrad</a:t>
            </a:r>
            <a:endParaRPr lang="zh-CN" altLang="en-US" sz="1200"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A3A2A997-FD0E-8193-6A94-EF6E2707D1E0}"/>
              </a:ext>
            </a:extLst>
          </p:cNvPr>
          <p:cNvSpPr txBox="1"/>
          <p:nvPr/>
        </p:nvSpPr>
        <p:spPr>
          <a:xfrm rot="1169138">
            <a:off x="5673762" y="4498860"/>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80 mrad</a:t>
            </a:r>
            <a:endParaRPr lang="zh-CN" altLang="en-US" sz="1200" dirty="0">
              <a:latin typeface="Arial" panose="020B0604020202020204" pitchFamily="34" charset="0"/>
              <a:cs typeface="Arial" panose="020B0604020202020204" pitchFamily="34" charset="0"/>
            </a:endParaRPr>
          </a:p>
        </p:txBody>
      </p:sp>
      <p:sp>
        <p:nvSpPr>
          <p:cNvPr id="48" name="不完整圆 47">
            <a:extLst>
              <a:ext uri="{FF2B5EF4-FFF2-40B4-BE49-F238E27FC236}">
                <a16:creationId xmlns:a16="http://schemas.microsoft.com/office/drawing/2014/main" id="{DCB47E5F-6314-C3D3-4065-2116524C0432}"/>
              </a:ext>
            </a:extLst>
          </p:cNvPr>
          <p:cNvSpPr/>
          <p:nvPr/>
        </p:nvSpPr>
        <p:spPr>
          <a:xfrm rot="11948447">
            <a:off x="560776" y="3498382"/>
            <a:ext cx="5614173" cy="5177125"/>
          </a:xfrm>
          <a:prstGeom prst="pie">
            <a:avLst>
              <a:gd name="adj1" fmla="val 5346257"/>
              <a:gd name="adj2" fmla="val 6992935"/>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71" name="矩形 70">
            <a:extLst>
              <a:ext uri="{FF2B5EF4-FFF2-40B4-BE49-F238E27FC236}">
                <a16:creationId xmlns:a16="http://schemas.microsoft.com/office/drawing/2014/main" id="{6B9458BA-95B0-20B4-A145-FC2EF9D5BABD}"/>
              </a:ext>
            </a:extLst>
          </p:cNvPr>
          <p:cNvSpPr/>
          <p:nvPr/>
        </p:nvSpPr>
        <p:spPr>
          <a:xfrm>
            <a:off x="9336249" y="5635650"/>
            <a:ext cx="1325238" cy="576239"/>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4" name="文本框 73">
            <a:extLst>
              <a:ext uri="{FF2B5EF4-FFF2-40B4-BE49-F238E27FC236}">
                <a16:creationId xmlns:a16="http://schemas.microsoft.com/office/drawing/2014/main" id="{9934FAD4-5A29-5FF8-561B-DD053DCFD54A}"/>
              </a:ext>
            </a:extLst>
          </p:cNvPr>
          <p:cNvSpPr txBox="1"/>
          <p:nvPr/>
        </p:nvSpPr>
        <p:spPr>
          <a:xfrm>
            <a:off x="2411200" y="4910329"/>
            <a:ext cx="1281120" cy="646331"/>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R2 </a:t>
            </a:r>
          </a:p>
          <a:p>
            <a:r>
              <a:rPr lang="en-US" altLang="zh-CN" dirty="0">
                <a:latin typeface="Arial" panose="020B0604020202020204" pitchFamily="34" charset="0"/>
                <a:cs typeface="Arial" panose="020B0604020202020204" pitchFamily="34" charset="0"/>
              </a:rPr>
              <a:t>= 24.783m</a:t>
            </a:r>
            <a:endParaRPr lang="zh-CN" altLang="en-US" dirty="0">
              <a:latin typeface="Arial" panose="020B0604020202020204" pitchFamily="34" charset="0"/>
              <a:cs typeface="Arial" panose="020B0604020202020204" pitchFamily="34" charset="0"/>
            </a:endParaRPr>
          </a:p>
        </p:txBody>
      </p:sp>
      <p:cxnSp>
        <p:nvCxnSpPr>
          <p:cNvPr id="75" name="直接连接符 74">
            <a:extLst>
              <a:ext uri="{FF2B5EF4-FFF2-40B4-BE49-F238E27FC236}">
                <a16:creationId xmlns:a16="http://schemas.microsoft.com/office/drawing/2014/main" id="{6EAE0DF4-DC53-73E8-B6B6-5062C42AB111}"/>
              </a:ext>
            </a:extLst>
          </p:cNvPr>
          <p:cNvCxnSpPr>
            <a:cxnSpLocks/>
          </p:cNvCxnSpPr>
          <p:nvPr/>
        </p:nvCxnSpPr>
        <p:spPr>
          <a:xfrm>
            <a:off x="10661487" y="5959184"/>
            <a:ext cx="1024008" cy="271299"/>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ED53E269-B2FE-8FE4-7BEF-F8F3B1064E96}"/>
              </a:ext>
            </a:extLst>
          </p:cNvPr>
          <p:cNvCxnSpPr>
            <a:cxnSpLocks/>
          </p:cNvCxnSpPr>
          <p:nvPr/>
        </p:nvCxnSpPr>
        <p:spPr>
          <a:xfrm>
            <a:off x="10661487" y="5952267"/>
            <a:ext cx="1059867" cy="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不完整圆 80">
            <a:extLst>
              <a:ext uri="{FF2B5EF4-FFF2-40B4-BE49-F238E27FC236}">
                <a16:creationId xmlns:a16="http://schemas.microsoft.com/office/drawing/2014/main" id="{3627780F-FE11-4FED-5C31-038BA2943A14}"/>
              </a:ext>
            </a:extLst>
          </p:cNvPr>
          <p:cNvSpPr/>
          <p:nvPr/>
        </p:nvSpPr>
        <p:spPr>
          <a:xfrm rot="20938018">
            <a:off x="7325442" y="855144"/>
            <a:ext cx="5614173" cy="5177125"/>
          </a:xfrm>
          <a:prstGeom prst="pie">
            <a:avLst>
              <a:gd name="adj1" fmla="val 5346257"/>
              <a:gd name="adj2" fmla="val 7125302"/>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84" name="文本框 83">
            <a:extLst>
              <a:ext uri="{FF2B5EF4-FFF2-40B4-BE49-F238E27FC236}">
                <a16:creationId xmlns:a16="http://schemas.microsoft.com/office/drawing/2014/main" id="{E44D515E-E769-B7EC-4E92-5DF5AECBA564}"/>
              </a:ext>
            </a:extLst>
          </p:cNvPr>
          <p:cNvSpPr txBox="1"/>
          <p:nvPr/>
        </p:nvSpPr>
        <p:spPr>
          <a:xfrm rot="213610">
            <a:off x="11152206" y="5927176"/>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120 mrad</a:t>
            </a:r>
            <a:endParaRPr lang="zh-CN" altLang="en-US" sz="1200" dirty="0">
              <a:latin typeface="Arial" panose="020B0604020202020204" pitchFamily="34" charset="0"/>
              <a:cs typeface="Arial" panose="020B0604020202020204" pitchFamily="34" charset="0"/>
            </a:endParaRPr>
          </a:p>
        </p:txBody>
      </p:sp>
      <p:sp>
        <p:nvSpPr>
          <p:cNvPr id="86" name="文本框 85">
            <a:extLst>
              <a:ext uri="{FF2B5EF4-FFF2-40B4-BE49-F238E27FC236}">
                <a16:creationId xmlns:a16="http://schemas.microsoft.com/office/drawing/2014/main" id="{64CCD441-3C2A-85EB-2B53-51E01B011A4F}"/>
              </a:ext>
            </a:extLst>
          </p:cNvPr>
          <p:cNvSpPr txBox="1"/>
          <p:nvPr/>
        </p:nvSpPr>
        <p:spPr>
          <a:xfrm>
            <a:off x="4119502" y="2215610"/>
            <a:ext cx="1896483" cy="830997"/>
          </a:xfrm>
          <a:prstGeom prst="rect">
            <a:avLst/>
          </a:prstGeom>
          <a:noFill/>
          <a:ln w="25400">
            <a:solidFill>
              <a:srgbClr val="FFC000"/>
            </a:solidFill>
          </a:ln>
        </p:spPr>
        <p:txBody>
          <a:bodyPr wrap="square" rtlCol="0">
            <a:spAutoFit/>
          </a:bodyPr>
          <a:lstStyle/>
          <a:p>
            <a:r>
              <a:rPr lang="en-US" altLang="zh-CN" sz="1200" b="1" dirty="0">
                <a:solidFill>
                  <a:srgbClr val="FFC000"/>
                </a:solidFill>
                <a:latin typeface="Arial" panose="020B0604020202020204" pitchFamily="34" charset="0"/>
                <a:cs typeface="Arial" panose="020B0604020202020204" pitchFamily="34" charset="0"/>
              </a:rPr>
              <a:t>Dipole 2</a:t>
            </a:r>
            <a:r>
              <a:rPr lang="en-US" altLang="zh-CN" sz="1200" b="1" dirty="0">
                <a:latin typeface="Arial" panose="020B0604020202020204" pitchFamily="34" charset="0"/>
                <a:cs typeface="Arial" panose="020B0604020202020204" pitchFamily="34" charset="0"/>
              </a:rPr>
              <a:t>:  z = 10 m   B = 2.69 T   L = 2.0 m</a:t>
            </a:r>
          </a:p>
          <a:p>
            <a:r>
              <a:rPr lang="en-US" altLang="zh-CN" sz="1200" dirty="0">
                <a:latin typeface="Arial" panose="020B0604020202020204" pitchFamily="34" charset="0"/>
                <a:cs typeface="Arial" panose="020B0604020202020204" pitchFamily="34" charset="0"/>
              </a:rPr>
              <a:t>R2 = 24.783 m</a:t>
            </a:r>
          </a:p>
          <a:p>
            <a:r>
              <a:rPr lang="en-US" altLang="zh-CN" sz="1200" dirty="0">
                <a:latin typeface="Arial" panose="020B0604020202020204" pitchFamily="34" charset="0"/>
                <a:cs typeface="Arial" panose="020B0604020202020204" pitchFamily="34" charset="0"/>
              </a:rPr>
              <a:t>Bending angle = 80 mrad</a:t>
            </a:r>
            <a:endParaRPr lang="zh-CN" altLang="en-US" sz="1200" dirty="0">
              <a:latin typeface="Arial" panose="020B0604020202020204" pitchFamily="34" charset="0"/>
              <a:cs typeface="Arial" panose="020B0604020202020204" pitchFamily="34" charset="0"/>
            </a:endParaRPr>
          </a:p>
        </p:txBody>
      </p:sp>
      <p:sp>
        <p:nvSpPr>
          <p:cNvPr id="87" name="文本框 86">
            <a:extLst>
              <a:ext uri="{FF2B5EF4-FFF2-40B4-BE49-F238E27FC236}">
                <a16:creationId xmlns:a16="http://schemas.microsoft.com/office/drawing/2014/main" id="{511336A8-370D-CA1A-7298-8AB8986B509F}"/>
              </a:ext>
            </a:extLst>
          </p:cNvPr>
          <p:cNvSpPr txBox="1"/>
          <p:nvPr/>
        </p:nvSpPr>
        <p:spPr>
          <a:xfrm>
            <a:off x="9651514" y="2259626"/>
            <a:ext cx="2014801" cy="830997"/>
          </a:xfrm>
          <a:prstGeom prst="rect">
            <a:avLst/>
          </a:prstGeom>
          <a:noFill/>
          <a:ln w="25400">
            <a:solidFill>
              <a:srgbClr val="FFC000"/>
            </a:solidFill>
          </a:ln>
        </p:spPr>
        <p:txBody>
          <a:bodyPr wrap="square" rtlCol="0">
            <a:spAutoFit/>
          </a:bodyPr>
          <a:lstStyle/>
          <a:p>
            <a:r>
              <a:rPr lang="en-US" altLang="zh-CN" sz="1200" b="1" dirty="0">
                <a:solidFill>
                  <a:srgbClr val="FFC000"/>
                </a:solidFill>
                <a:latin typeface="Arial" panose="020B0604020202020204" pitchFamily="34" charset="0"/>
                <a:cs typeface="Arial" panose="020B0604020202020204" pitchFamily="34" charset="0"/>
              </a:rPr>
              <a:t>Dipole 4</a:t>
            </a:r>
            <a:r>
              <a:rPr lang="en-US" altLang="zh-CN" sz="1200" b="1" dirty="0">
                <a:latin typeface="Arial" panose="020B0604020202020204" pitchFamily="34" charset="0"/>
                <a:cs typeface="Arial" panose="020B0604020202020204" pitchFamily="34" charset="0"/>
              </a:rPr>
              <a:t>:  z &gt; 16 m   B = ?   L = ? m</a:t>
            </a:r>
          </a:p>
          <a:p>
            <a:r>
              <a:rPr lang="en-US" altLang="zh-CN" sz="1200" dirty="0">
                <a:latin typeface="Arial" panose="020B0604020202020204" pitchFamily="34" charset="0"/>
                <a:cs typeface="Arial" panose="020B0604020202020204" pitchFamily="34" charset="0"/>
              </a:rPr>
              <a:t>R2 = ? m</a:t>
            </a:r>
          </a:p>
          <a:p>
            <a:r>
              <a:rPr lang="en-US" altLang="zh-CN" sz="1200" dirty="0">
                <a:latin typeface="Arial" panose="020B0604020202020204" pitchFamily="34" charset="0"/>
                <a:cs typeface="Arial" panose="020B0604020202020204" pitchFamily="34" charset="0"/>
              </a:rPr>
              <a:t>Bending angle = 120 mrad</a:t>
            </a:r>
            <a:endParaRPr lang="zh-CN" altLang="en-US"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0196E91-EAA3-AD3F-524D-F42BF86C1E83}"/>
              </a:ext>
            </a:extLst>
          </p:cNvPr>
          <p:cNvSpPr txBox="1"/>
          <p:nvPr/>
        </p:nvSpPr>
        <p:spPr>
          <a:xfrm>
            <a:off x="3502698" y="6351373"/>
            <a:ext cx="4882518" cy="369332"/>
          </a:xfrm>
          <a:prstGeom prst="rect">
            <a:avLst/>
          </a:prstGeom>
          <a:noFill/>
        </p:spPr>
        <p:txBody>
          <a:bodyPr wrap="square" rtlCol="0">
            <a:spAutoFit/>
          </a:bodyPr>
          <a:lstStyle/>
          <a:p>
            <a:pPr algn="ctr"/>
            <a:r>
              <a:rPr lang="en-CN" dirty="0">
                <a:solidFill>
                  <a:srgbClr val="C00000"/>
                </a:solidFill>
              </a:rPr>
              <a:t>Slides from Yutie</a:t>
            </a:r>
          </a:p>
        </p:txBody>
      </p:sp>
      <p:sp>
        <p:nvSpPr>
          <p:cNvPr id="9" name="Title 1">
            <a:extLst>
              <a:ext uri="{FF2B5EF4-FFF2-40B4-BE49-F238E27FC236}">
                <a16:creationId xmlns:a16="http://schemas.microsoft.com/office/drawing/2014/main" id="{37F70A1A-D551-1B6E-792E-3285D8D9EB67}"/>
              </a:ext>
            </a:extLst>
          </p:cNvPr>
          <p:cNvSpPr txBox="1">
            <a:spLocks/>
          </p:cNvSpPr>
          <p:nvPr/>
        </p:nvSpPr>
        <p:spPr>
          <a:xfrm>
            <a:off x="1345638" y="117733"/>
            <a:ext cx="9464040" cy="11930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rgbClr val="E65D05"/>
                </a:solidFill>
                <a:latin typeface="Helvetica" charset="0"/>
                <a:ea typeface="Helvetica" charset="0"/>
                <a:cs typeface="Helvetica" charset="0"/>
              </a:rPr>
              <a:t>New Design of FF Beamline</a:t>
            </a:r>
          </a:p>
        </p:txBody>
      </p:sp>
    </p:spTree>
    <p:extLst>
      <p:ext uri="{BB962C8B-B14F-4D97-AF65-F5344CB8AC3E}">
        <p14:creationId xmlns:p14="http://schemas.microsoft.com/office/powerpoint/2010/main" val="3532250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a:extLst>
              <a:ext uri="{FF2B5EF4-FFF2-40B4-BE49-F238E27FC236}">
                <a16:creationId xmlns:a16="http://schemas.microsoft.com/office/drawing/2014/main" id="{7797D331-5DEE-83D3-4D4B-825F618CEDF7}"/>
              </a:ext>
            </a:extLst>
          </p:cNvPr>
          <p:cNvPicPr>
            <a:picLocks noChangeAspect="1"/>
          </p:cNvPicPr>
          <p:nvPr/>
        </p:nvPicPr>
        <p:blipFill>
          <a:blip r:embed="rId2"/>
          <a:stretch>
            <a:fillRect/>
          </a:stretch>
        </p:blipFill>
        <p:spPr>
          <a:xfrm>
            <a:off x="7433152" y="662098"/>
            <a:ext cx="4030327" cy="2565474"/>
          </a:xfrm>
          <a:prstGeom prst="rect">
            <a:avLst/>
          </a:prstGeom>
        </p:spPr>
      </p:pic>
      <p:sp>
        <p:nvSpPr>
          <p:cNvPr id="2" name="Title 1">
            <a:extLst>
              <a:ext uri="{FF2B5EF4-FFF2-40B4-BE49-F238E27FC236}">
                <a16:creationId xmlns:a16="http://schemas.microsoft.com/office/drawing/2014/main" id="{C8369862-7FEB-2771-4994-D5ECA9AEEAEF}"/>
              </a:ext>
            </a:extLst>
          </p:cNvPr>
          <p:cNvSpPr>
            <a:spLocks noGrp="1"/>
          </p:cNvSpPr>
          <p:nvPr>
            <p:ph type="title"/>
          </p:nvPr>
        </p:nvSpPr>
        <p:spPr>
          <a:xfrm>
            <a:off x="947879" y="269339"/>
            <a:ext cx="10515600" cy="582090"/>
          </a:xfrm>
        </p:spPr>
        <p:txBody>
          <a:bodyPr>
            <a:normAutofit/>
          </a:bodyPr>
          <a:lstStyle/>
          <a:p>
            <a:pPr algn="ctr"/>
            <a:r>
              <a:rPr lang="en-CN" sz="3200" dirty="0">
                <a:solidFill>
                  <a:srgbClr val="E65D05"/>
                </a:solidFill>
                <a:latin typeface="Helvetica" pitchFamily="2" charset="0"/>
              </a:rPr>
              <a:t>Material Effect for Neutron</a:t>
            </a:r>
          </a:p>
        </p:txBody>
      </p:sp>
      <p:sp>
        <p:nvSpPr>
          <p:cNvPr id="4" name="Slide Number Placeholder 3">
            <a:extLst>
              <a:ext uri="{FF2B5EF4-FFF2-40B4-BE49-F238E27FC236}">
                <a16:creationId xmlns:a16="http://schemas.microsoft.com/office/drawing/2014/main" id="{AC2F8B72-E926-E944-5DB0-206BD44BAF44}"/>
              </a:ext>
            </a:extLst>
          </p:cNvPr>
          <p:cNvSpPr>
            <a:spLocks noGrp="1"/>
          </p:cNvSpPr>
          <p:nvPr>
            <p:ph type="sldNum" sz="quarter" idx="12"/>
          </p:nvPr>
        </p:nvSpPr>
        <p:spPr/>
        <p:txBody>
          <a:bodyPr/>
          <a:lstStyle/>
          <a:p>
            <a:fld id="{73C5E082-9139-B746-A31C-A5AC2FBACCD5}" type="slidenum">
              <a:rPr lang="en-CN" smtClean="0"/>
              <a:t>83</a:t>
            </a:fld>
            <a:endParaRPr lang="en-CN"/>
          </a:p>
        </p:txBody>
      </p:sp>
      <p:pic>
        <p:nvPicPr>
          <p:cNvPr id="6" name="Picture 5">
            <a:extLst>
              <a:ext uri="{FF2B5EF4-FFF2-40B4-BE49-F238E27FC236}">
                <a16:creationId xmlns:a16="http://schemas.microsoft.com/office/drawing/2014/main" id="{FB46AB8D-4CCD-1EF3-37CF-BA77AB910AAE}"/>
              </a:ext>
            </a:extLst>
          </p:cNvPr>
          <p:cNvPicPr>
            <a:picLocks noChangeAspect="1"/>
          </p:cNvPicPr>
          <p:nvPr/>
        </p:nvPicPr>
        <p:blipFill>
          <a:blip r:embed="rId3"/>
          <a:stretch>
            <a:fillRect/>
          </a:stretch>
        </p:blipFill>
        <p:spPr>
          <a:xfrm>
            <a:off x="6297065" y="3588911"/>
            <a:ext cx="3564674" cy="3221838"/>
          </a:xfrm>
          <a:prstGeom prst="rect">
            <a:avLst/>
          </a:prstGeom>
        </p:spPr>
      </p:pic>
      <p:sp>
        <p:nvSpPr>
          <p:cNvPr id="7" name="TextBox 6">
            <a:extLst>
              <a:ext uri="{FF2B5EF4-FFF2-40B4-BE49-F238E27FC236}">
                <a16:creationId xmlns:a16="http://schemas.microsoft.com/office/drawing/2014/main" id="{68CA6C36-2A49-1C43-FD91-047AE08E1322}"/>
              </a:ext>
            </a:extLst>
          </p:cNvPr>
          <p:cNvSpPr txBox="1"/>
          <p:nvPr/>
        </p:nvSpPr>
        <p:spPr>
          <a:xfrm>
            <a:off x="7080244" y="3554321"/>
            <a:ext cx="2384854" cy="369332"/>
          </a:xfrm>
          <a:prstGeom prst="rect">
            <a:avLst/>
          </a:prstGeom>
          <a:noFill/>
        </p:spPr>
        <p:txBody>
          <a:bodyPr wrap="square" rtlCol="0">
            <a:spAutoFit/>
          </a:bodyPr>
          <a:lstStyle/>
          <a:p>
            <a:pPr algn="ctr"/>
            <a:r>
              <a:rPr lang="en-CN" dirty="0">
                <a:solidFill>
                  <a:srgbClr val="C00000"/>
                </a:solidFill>
              </a:rPr>
              <a:t>+/- 15 mrad cone</a:t>
            </a:r>
          </a:p>
        </p:txBody>
      </p:sp>
      <p:cxnSp>
        <p:nvCxnSpPr>
          <p:cNvPr id="9" name="Straight Arrow Connector 8">
            <a:extLst>
              <a:ext uri="{FF2B5EF4-FFF2-40B4-BE49-F238E27FC236}">
                <a16:creationId xmlns:a16="http://schemas.microsoft.com/office/drawing/2014/main" id="{D80B2781-A921-701A-4171-7BDFA0AC57EF}"/>
              </a:ext>
            </a:extLst>
          </p:cNvPr>
          <p:cNvCxnSpPr/>
          <p:nvPr/>
        </p:nvCxnSpPr>
        <p:spPr>
          <a:xfrm flipH="1">
            <a:off x="8272671" y="3911753"/>
            <a:ext cx="123568" cy="29656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755FD45-7B84-58D4-067E-CB8FCF12CBBB}"/>
              </a:ext>
            </a:extLst>
          </p:cNvPr>
          <p:cNvSpPr txBox="1"/>
          <p:nvPr/>
        </p:nvSpPr>
        <p:spPr>
          <a:xfrm>
            <a:off x="230752" y="1160005"/>
            <a:ext cx="7244338" cy="2862322"/>
          </a:xfrm>
          <a:prstGeom prst="rect">
            <a:avLst/>
          </a:prstGeom>
          <a:noFill/>
        </p:spPr>
        <p:txBody>
          <a:bodyPr wrap="square" rtlCol="0">
            <a:spAutoFit/>
          </a:bodyPr>
          <a:lstStyle/>
          <a:p>
            <a:pPr marL="342900" indent="-342900">
              <a:buFont typeface="Arial" panose="020B0604020202020204" pitchFamily="34" charset="0"/>
              <a:buChar char="•"/>
            </a:pPr>
            <a:r>
              <a:rPr lang="en-CN" sz="2000" dirty="0">
                <a:latin typeface="Helvetica" pitchFamily="2" charset="0"/>
              </a:rPr>
              <a:t>Current ZDC acceptance +/- 15 mrad, 13.5m from IP</a:t>
            </a:r>
          </a:p>
          <a:p>
            <a:pPr marL="342900" indent="-342900">
              <a:buFont typeface="Arial" panose="020B0604020202020204" pitchFamily="34" charset="0"/>
              <a:buChar char="•"/>
            </a:pPr>
            <a:endParaRPr lang="en-CN" sz="2000" dirty="0">
              <a:latin typeface="Helvetica" pitchFamily="2" charset="0"/>
            </a:endParaRPr>
          </a:p>
          <a:p>
            <a:pPr marL="342900" indent="-342900">
              <a:buFont typeface="Arial" panose="020B0604020202020204" pitchFamily="34" charset="0"/>
              <a:buChar char="•"/>
            </a:pPr>
            <a:r>
              <a:rPr lang="en-CN" sz="2000" dirty="0">
                <a:latin typeface="Helvetica" pitchFamily="2" charset="0"/>
              </a:rPr>
              <a:t>New beamline design effectively reduce all material effect due to beam pipe and air</a:t>
            </a:r>
          </a:p>
          <a:p>
            <a:pPr marL="342900" indent="-342900">
              <a:buFont typeface="Arial" panose="020B0604020202020204" pitchFamily="34" charset="0"/>
              <a:buChar char="•"/>
            </a:pPr>
            <a:endParaRPr lang="en-CN" sz="2000" dirty="0">
              <a:latin typeface="Helvetica" pitchFamily="2" charset="0"/>
            </a:endParaRPr>
          </a:p>
          <a:p>
            <a:pPr marL="342900" indent="-342900">
              <a:buFont typeface="Arial" panose="020B0604020202020204" pitchFamily="34" charset="0"/>
              <a:buChar char="•"/>
            </a:pPr>
            <a:r>
              <a:rPr lang="en-CN" sz="2000" dirty="0">
                <a:latin typeface="Helvetica" pitchFamily="2" charset="0"/>
              </a:rPr>
              <a:t>Plan to work on ZDC digitization and full detector response studies</a:t>
            </a:r>
          </a:p>
          <a:p>
            <a:pPr marL="342900" indent="-342900">
              <a:buFont typeface="Arial" panose="020B0604020202020204" pitchFamily="34" charset="0"/>
              <a:buChar char="•"/>
            </a:pPr>
            <a:endParaRPr lang="en-CN" sz="2000" dirty="0">
              <a:latin typeface="Helvetica" pitchFamily="2" charset="0"/>
            </a:endParaRPr>
          </a:p>
          <a:p>
            <a:pPr marL="342900" indent="-342900">
              <a:buFont typeface="Arial" panose="020B0604020202020204" pitchFamily="34" charset="0"/>
              <a:buChar char="•"/>
            </a:pPr>
            <a:endParaRPr lang="en-CN" sz="2000" dirty="0">
              <a:latin typeface="Helvetica" pitchFamily="2" charset="0"/>
            </a:endParaRPr>
          </a:p>
        </p:txBody>
      </p:sp>
      <p:pic>
        <p:nvPicPr>
          <p:cNvPr id="8" name="Picture 7">
            <a:extLst>
              <a:ext uri="{FF2B5EF4-FFF2-40B4-BE49-F238E27FC236}">
                <a16:creationId xmlns:a16="http://schemas.microsoft.com/office/drawing/2014/main" id="{2D890878-A5C6-F4CC-9FF1-3B834CC78C67}"/>
              </a:ext>
            </a:extLst>
          </p:cNvPr>
          <p:cNvPicPr>
            <a:picLocks noChangeAspect="1"/>
          </p:cNvPicPr>
          <p:nvPr/>
        </p:nvPicPr>
        <p:blipFill>
          <a:blip r:embed="rId4"/>
          <a:stretch>
            <a:fillRect/>
          </a:stretch>
        </p:blipFill>
        <p:spPr>
          <a:xfrm>
            <a:off x="1524283" y="3642759"/>
            <a:ext cx="3695289" cy="2808190"/>
          </a:xfrm>
          <a:prstGeom prst="rect">
            <a:avLst/>
          </a:prstGeom>
        </p:spPr>
      </p:pic>
      <p:sp>
        <p:nvSpPr>
          <p:cNvPr id="10" name="TextBox 9">
            <a:extLst>
              <a:ext uri="{FF2B5EF4-FFF2-40B4-BE49-F238E27FC236}">
                <a16:creationId xmlns:a16="http://schemas.microsoft.com/office/drawing/2014/main" id="{335D5C00-2F85-167F-71B0-8DF63D510E69}"/>
              </a:ext>
            </a:extLst>
          </p:cNvPr>
          <p:cNvSpPr txBox="1"/>
          <p:nvPr/>
        </p:nvSpPr>
        <p:spPr>
          <a:xfrm>
            <a:off x="1485322" y="6441417"/>
            <a:ext cx="3773213" cy="369332"/>
          </a:xfrm>
          <a:prstGeom prst="rect">
            <a:avLst/>
          </a:prstGeom>
          <a:noFill/>
        </p:spPr>
        <p:txBody>
          <a:bodyPr wrap="square" rtlCol="0">
            <a:spAutoFit/>
          </a:bodyPr>
          <a:lstStyle/>
          <a:p>
            <a:pPr algn="ctr"/>
            <a:r>
              <a:rPr lang="en-CN" dirty="0"/>
              <a:t>Result shown in EicC 3rd CDR</a:t>
            </a:r>
          </a:p>
        </p:txBody>
      </p:sp>
      <p:sp>
        <p:nvSpPr>
          <p:cNvPr id="11" name="TextBox 10">
            <a:extLst>
              <a:ext uri="{FF2B5EF4-FFF2-40B4-BE49-F238E27FC236}">
                <a16:creationId xmlns:a16="http://schemas.microsoft.com/office/drawing/2014/main" id="{C3515B12-FAA8-72A9-57E2-85AF2E96E41D}"/>
              </a:ext>
            </a:extLst>
          </p:cNvPr>
          <p:cNvSpPr txBox="1"/>
          <p:nvPr/>
        </p:nvSpPr>
        <p:spPr>
          <a:xfrm>
            <a:off x="6371963" y="6450949"/>
            <a:ext cx="3773213" cy="369332"/>
          </a:xfrm>
          <a:prstGeom prst="rect">
            <a:avLst/>
          </a:prstGeom>
          <a:noFill/>
        </p:spPr>
        <p:txBody>
          <a:bodyPr wrap="square" rtlCol="0">
            <a:spAutoFit/>
          </a:bodyPr>
          <a:lstStyle/>
          <a:p>
            <a:pPr algn="ctr"/>
            <a:r>
              <a:rPr lang="en-CN" dirty="0"/>
              <a:t>Current result</a:t>
            </a:r>
          </a:p>
        </p:txBody>
      </p:sp>
      <p:sp>
        <p:nvSpPr>
          <p:cNvPr id="13" name="TextBox 12">
            <a:extLst>
              <a:ext uri="{FF2B5EF4-FFF2-40B4-BE49-F238E27FC236}">
                <a16:creationId xmlns:a16="http://schemas.microsoft.com/office/drawing/2014/main" id="{85D7DF32-4A8B-1841-A350-38C657656DF5}"/>
              </a:ext>
            </a:extLst>
          </p:cNvPr>
          <p:cNvSpPr txBox="1"/>
          <p:nvPr/>
        </p:nvSpPr>
        <p:spPr>
          <a:xfrm rot="19292634">
            <a:off x="10815310" y="455642"/>
            <a:ext cx="1076980" cy="369332"/>
          </a:xfrm>
          <a:prstGeom prst="rect">
            <a:avLst/>
          </a:prstGeom>
          <a:noFill/>
        </p:spPr>
        <p:txBody>
          <a:bodyPr wrap="square" rtlCol="0">
            <a:spAutoFit/>
          </a:bodyPr>
          <a:lstStyle/>
          <a:p>
            <a:r>
              <a:rPr lang="en-CN" dirty="0">
                <a:solidFill>
                  <a:srgbClr val="C00000"/>
                </a:solidFill>
                <a:latin typeface="Helvetica" pitchFamily="2" charset="0"/>
              </a:rPr>
              <a:t>ZDC</a:t>
            </a:r>
          </a:p>
        </p:txBody>
      </p:sp>
      <p:sp>
        <p:nvSpPr>
          <p:cNvPr id="14" name="文本框 13">
            <a:extLst>
              <a:ext uri="{FF2B5EF4-FFF2-40B4-BE49-F238E27FC236}">
                <a16:creationId xmlns:a16="http://schemas.microsoft.com/office/drawing/2014/main" id="{D1A341D5-6757-AB75-0BC2-32506BD26CE4}"/>
              </a:ext>
            </a:extLst>
          </p:cNvPr>
          <p:cNvSpPr txBox="1"/>
          <p:nvPr/>
        </p:nvSpPr>
        <p:spPr>
          <a:xfrm>
            <a:off x="9974778" y="146413"/>
            <a:ext cx="2396836" cy="369332"/>
          </a:xfrm>
          <a:prstGeom prst="rect">
            <a:avLst/>
          </a:prstGeom>
          <a:noFill/>
        </p:spPr>
        <p:txBody>
          <a:bodyPr wrap="square">
            <a:spAutoFit/>
          </a:bodyPr>
          <a:lstStyle/>
          <a:p>
            <a:r>
              <a:rPr kumimoji="1" lang="en-US" altLang="zh-CN" b="1" dirty="0" err="1">
                <a:solidFill>
                  <a:srgbClr val="1637CA"/>
                </a:solidFill>
              </a:rPr>
              <a:t>Weizhi</a:t>
            </a:r>
            <a:r>
              <a:rPr kumimoji="1" lang="en-US" altLang="zh-CN" b="1" dirty="0">
                <a:solidFill>
                  <a:srgbClr val="1637CA"/>
                </a:solidFill>
              </a:rPr>
              <a:t> </a:t>
            </a:r>
            <a:r>
              <a:rPr kumimoji="1" lang="en-US" altLang="zh-CN" b="1" dirty="0" err="1">
                <a:solidFill>
                  <a:srgbClr val="1637CA"/>
                </a:solidFill>
              </a:rPr>
              <a:t>Xiong</a:t>
            </a:r>
            <a:r>
              <a:rPr kumimoji="1" lang="en-US" altLang="zh-CN" b="1" dirty="0">
                <a:solidFill>
                  <a:srgbClr val="1637CA"/>
                </a:solidFill>
              </a:rPr>
              <a:t>(SDU) </a:t>
            </a:r>
            <a:endParaRPr lang="zh-CN" altLang="en-US" dirty="0"/>
          </a:p>
        </p:txBody>
      </p:sp>
    </p:spTree>
    <p:extLst>
      <p:ext uri="{BB962C8B-B14F-4D97-AF65-F5344CB8AC3E}">
        <p14:creationId xmlns:p14="http://schemas.microsoft.com/office/powerpoint/2010/main" val="2952406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C525494-979E-D240-93CE-7F8043C5D752}"/>
              </a:ext>
            </a:extLst>
          </p:cNvPr>
          <p:cNvSpPr txBox="1"/>
          <p:nvPr/>
        </p:nvSpPr>
        <p:spPr>
          <a:xfrm>
            <a:off x="217798" y="58953"/>
            <a:ext cx="8743322"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5.</a:t>
            </a:r>
            <a:r>
              <a:rPr kumimoji="1" lang="zh-CN" altLang="en-US" sz="3200" b="1" dirty="0">
                <a:solidFill>
                  <a:srgbClr val="FF0000"/>
                </a:solidFill>
                <a:latin typeface="+mn-ea"/>
              </a:rPr>
              <a:t> </a:t>
            </a:r>
            <a:r>
              <a:rPr kumimoji="1" lang="en-US" altLang="zh-CN" sz="3200" b="1" dirty="0">
                <a:solidFill>
                  <a:srgbClr val="FF0000"/>
                </a:solidFill>
                <a:latin typeface="+mn-ea"/>
              </a:rPr>
              <a:t>Beam polarimetry &amp; luminosity monitor </a:t>
            </a:r>
            <a:endParaRPr kumimoji="1" lang="zh-CN" altLang="en-US" sz="3200" b="1" dirty="0">
              <a:solidFill>
                <a:srgbClr val="FF0000"/>
              </a:solidFill>
              <a:latin typeface="+mn-ea"/>
            </a:endParaRPr>
          </a:p>
        </p:txBody>
      </p:sp>
      <p:sp>
        <p:nvSpPr>
          <p:cNvPr id="10" name="文本框 9">
            <a:extLst>
              <a:ext uri="{FF2B5EF4-FFF2-40B4-BE49-F238E27FC236}">
                <a16:creationId xmlns:a16="http://schemas.microsoft.com/office/drawing/2014/main" id="{BAA45379-7A19-F143-A1DC-6682D3539668}"/>
              </a:ext>
            </a:extLst>
          </p:cNvPr>
          <p:cNvSpPr txBox="1"/>
          <p:nvPr/>
        </p:nvSpPr>
        <p:spPr>
          <a:xfrm>
            <a:off x="5597859" y="789334"/>
            <a:ext cx="6178294" cy="369332"/>
          </a:xfrm>
          <a:prstGeom prst="rect">
            <a:avLst/>
          </a:prstGeom>
          <a:noFill/>
        </p:spPr>
        <p:txBody>
          <a:bodyPr wrap="none" rtlCol="0">
            <a:spAutoFit/>
          </a:bodyPr>
          <a:lstStyle/>
          <a:p>
            <a:r>
              <a:rPr kumimoji="1" lang="en-US" altLang="zh-CN" b="1" u="sng" dirty="0">
                <a:solidFill>
                  <a:srgbClr val="1637CA"/>
                </a:solidFill>
              </a:rPr>
              <a:t>Boxing Gou </a:t>
            </a:r>
            <a:r>
              <a:rPr kumimoji="1" lang="en-US" altLang="zh-CN" b="1" dirty="0">
                <a:solidFill>
                  <a:srgbClr val="1637CA"/>
                </a:solidFill>
              </a:rPr>
              <a:t>(IMP), </a:t>
            </a:r>
            <a:r>
              <a:rPr kumimoji="1" lang="en-US" altLang="zh-CN" b="1" dirty="0" err="1">
                <a:solidFill>
                  <a:srgbClr val="1637CA"/>
                </a:solidFill>
              </a:rPr>
              <a:t>Jinlong</a:t>
            </a:r>
            <a:r>
              <a:rPr kumimoji="1" lang="en-US" altLang="zh-CN" b="1" dirty="0">
                <a:solidFill>
                  <a:srgbClr val="1637CA"/>
                </a:solidFill>
              </a:rPr>
              <a:t> Zhang(SDU), </a:t>
            </a:r>
            <a:r>
              <a:rPr kumimoji="1" lang="en-US" altLang="zh-CN" b="1" dirty="0" err="1">
                <a:solidFill>
                  <a:srgbClr val="1637CA"/>
                </a:solidFill>
              </a:rPr>
              <a:t>Yutie</a:t>
            </a:r>
            <a:r>
              <a:rPr kumimoji="1" lang="en-US" altLang="zh-CN" b="1" dirty="0">
                <a:solidFill>
                  <a:srgbClr val="1637CA"/>
                </a:solidFill>
              </a:rPr>
              <a:t> Liang (IMP)</a:t>
            </a:r>
            <a:endParaRPr kumimoji="1" lang="zh-CN" altLang="en-US" b="1" dirty="0">
              <a:solidFill>
                <a:srgbClr val="1637CA"/>
              </a:solidFill>
            </a:endParaRPr>
          </a:p>
        </p:txBody>
      </p:sp>
      <p:pic>
        <p:nvPicPr>
          <p:cNvPr id="3" name="图片 2">
            <a:extLst>
              <a:ext uri="{FF2B5EF4-FFF2-40B4-BE49-F238E27FC236}">
                <a16:creationId xmlns:a16="http://schemas.microsoft.com/office/drawing/2014/main" id="{0ECD1FC0-B9F0-8D97-9D5B-A595000D3D76}"/>
              </a:ext>
            </a:extLst>
          </p:cNvPr>
          <p:cNvPicPr>
            <a:picLocks noChangeAspect="1"/>
          </p:cNvPicPr>
          <p:nvPr/>
        </p:nvPicPr>
        <p:blipFill>
          <a:blip r:embed="rId2"/>
          <a:stretch>
            <a:fillRect/>
          </a:stretch>
        </p:blipFill>
        <p:spPr>
          <a:xfrm>
            <a:off x="578787" y="1436754"/>
            <a:ext cx="5025427" cy="2525961"/>
          </a:xfrm>
          <a:prstGeom prst="rect">
            <a:avLst/>
          </a:prstGeom>
        </p:spPr>
      </p:pic>
      <p:sp>
        <p:nvSpPr>
          <p:cNvPr id="4" name="虚尾箭头 3">
            <a:extLst>
              <a:ext uri="{FF2B5EF4-FFF2-40B4-BE49-F238E27FC236}">
                <a16:creationId xmlns:a16="http://schemas.microsoft.com/office/drawing/2014/main" id="{7D4CEACF-11F9-D947-0A74-2673ECFD5AF5}"/>
              </a:ext>
            </a:extLst>
          </p:cNvPr>
          <p:cNvSpPr/>
          <p:nvPr/>
        </p:nvSpPr>
        <p:spPr>
          <a:xfrm>
            <a:off x="6133195" y="5191818"/>
            <a:ext cx="715215" cy="3693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3B103F21-9740-A503-F89D-288287968BAD}"/>
              </a:ext>
            </a:extLst>
          </p:cNvPr>
          <p:cNvPicPr>
            <a:picLocks noChangeAspect="1"/>
          </p:cNvPicPr>
          <p:nvPr/>
        </p:nvPicPr>
        <p:blipFill>
          <a:blip r:embed="rId3"/>
          <a:stretch>
            <a:fillRect/>
          </a:stretch>
        </p:blipFill>
        <p:spPr>
          <a:xfrm>
            <a:off x="3358774" y="4251653"/>
            <a:ext cx="5548841" cy="2606347"/>
          </a:xfrm>
          <a:prstGeom prst="rect">
            <a:avLst/>
          </a:prstGeom>
        </p:spPr>
      </p:pic>
      <p:sp>
        <p:nvSpPr>
          <p:cNvPr id="11" name="椭圆 10">
            <a:extLst>
              <a:ext uri="{FF2B5EF4-FFF2-40B4-BE49-F238E27FC236}">
                <a16:creationId xmlns:a16="http://schemas.microsoft.com/office/drawing/2014/main" id="{50D638B1-EFCF-885E-E483-0F0FC38DCC2A}"/>
              </a:ext>
            </a:extLst>
          </p:cNvPr>
          <p:cNvSpPr/>
          <p:nvPr/>
        </p:nvSpPr>
        <p:spPr>
          <a:xfrm>
            <a:off x="3174276" y="4153990"/>
            <a:ext cx="1985554" cy="1518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0EA81526-CE75-3FEA-6C0F-C9B077718E83}"/>
              </a:ext>
            </a:extLst>
          </p:cNvPr>
          <p:cNvSpPr txBox="1"/>
          <p:nvPr/>
        </p:nvSpPr>
        <p:spPr>
          <a:xfrm>
            <a:off x="1484769" y="4894779"/>
            <a:ext cx="1606732" cy="646331"/>
          </a:xfrm>
          <a:prstGeom prst="rect">
            <a:avLst/>
          </a:prstGeom>
          <a:noFill/>
        </p:spPr>
        <p:txBody>
          <a:bodyPr wrap="square" rtlCol="0">
            <a:spAutoFit/>
          </a:bodyPr>
          <a:lstStyle/>
          <a:p>
            <a:r>
              <a:rPr kumimoji="1" lang="en-US" altLang="zh-CN" dirty="0">
                <a:solidFill>
                  <a:srgbClr val="FF0000"/>
                </a:solidFill>
                <a:latin typeface="Helvetica" pitchFamily="2" charset="0"/>
              </a:rPr>
              <a:t>Luminosity &amp; e polarimetry</a:t>
            </a:r>
            <a:endParaRPr kumimoji="1" lang="zh-CN" altLang="en-US" dirty="0">
              <a:solidFill>
                <a:srgbClr val="FF0000"/>
              </a:solidFill>
              <a:latin typeface="Helvetica" pitchFamily="2" charset="0"/>
            </a:endParaRPr>
          </a:p>
        </p:txBody>
      </p:sp>
      <p:sp>
        <p:nvSpPr>
          <p:cNvPr id="13" name="文本框 12">
            <a:extLst>
              <a:ext uri="{FF2B5EF4-FFF2-40B4-BE49-F238E27FC236}">
                <a16:creationId xmlns:a16="http://schemas.microsoft.com/office/drawing/2014/main" id="{31014883-B513-CBAF-7445-CD918108E8B2}"/>
              </a:ext>
            </a:extLst>
          </p:cNvPr>
          <p:cNvSpPr txBox="1"/>
          <p:nvPr/>
        </p:nvSpPr>
        <p:spPr>
          <a:xfrm>
            <a:off x="1655033" y="4270117"/>
            <a:ext cx="1500732" cy="369332"/>
          </a:xfrm>
          <a:prstGeom prst="rect">
            <a:avLst/>
          </a:prstGeom>
          <a:noFill/>
        </p:spPr>
        <p:txBody>
          <a:bodyPr wrap="none" rtlCol="0">
            <a:spAutoFit/>
          </a:bodyPr>
          <a:lstStyle/>
          <a:p>
            <a:r>
              <a:rPr kumimoji="1" lang="en-US" altLang="zh-CN" b="1" dirty="0">
                <a:solidFill>
                  <a:srgbClr val="1637CA"/>
                </a:solidFill>
              </a:rPr>
              <a:t>Electron end</a:t>
            </a:r>
            <a:endParaRPr kumimoji="1" lang="zh-CN" altLang="en-US" b="1" dirty="0">
              <a:solidFill>
                <a:srgbClr val="1637CA"/>
              </a:solidFill>
            </a:endParaRPr>
          </a:p>
        </p:txBody>
      </p:sp>
      <p:sp>
        <p:nvSpPr>
          <p:cNvPr id="14" name="文本框 13">
            <a:extLst>
              <a:ext uri="{FF2B5EF4-FFF2-40B4-BE49-F238E27FC236}">
                <a16:creationId xmlns:a16="http://schemas.microsoft.com/office/drawing/2014/main" id="{C43AD971-F5FA-615A-26CE-F10CCD1F9924}"/>
              </a:ext>
            </a:extLst>
          </p:cNvPr>
          <p:cNvSpPr txBox="1"/>
          <p:nvPr/>
        </p:nvSpPr>
        <p:spPr>
          <a:xfrm>
            <a:off x="7733389" y="5179672"/>
            <a:ext cx="986167" cy="369332"/>
          </a:xfrm>
          <a:prstGeom prst="rect">
            <a:avLst/>
          </a:prstGeom>
          <a:noFill/>
        </p:spPr>
        <p:txBody>
          <a:bodyPr wrap="none" rtlCol="0">
            <a:spAutoFit/>
          </a:bodyPr>
          <a:lstStyle/>
          <a:p>
            <a:r>
              <a:rPr kumimoji="1" lang="en-US" altLang="zh-CN" b="1" dirty="0">
                <a:solidFill>
                  <a:srgbClr val="1637CA"/>
                </a:solidFill>
              </a:rPr>
              <a:t>Ion end</a:t>
            </a:r>
            <a:endParaRPr kumimoji="1" lang="zh-CN" altLang="en-US" b="1" dirty="0">
              <a:solidFill>
                <a:srgbClr val="1637CA"/>
              </a:solidFill>
            </a:endParaRPr>
          </a:p>
        </p:txBody>
      </p:sp>
      <p:cxnSp>
        <p:nvCxnSpPr>
          <p:cNvPr id="18" name="直线箭头连接符 17">
            <a:extLst>
              <a:ext uri="{FF2B5EF4-FFF2-40B4-BE49-F238E27FC236}">
                <a16:creationId xmlns:a16="http://schemas.microsoft.com/office/drawing/2014/main" id="{83824AEB-A856-FF5F-9AF2-D57F8C131E9A}"/>
              </a:ext>
            </a:extLst>
          </p:cNvPr>
          <p:cNvCxnSpPr>
            <a:cxnSpLocks/>
          </p:cNvCxnSpPr>
          <p:nvPr/>
        </p:nvCxnSpPr>
        <p:spPr>
          <a:xfrm flipH="1">
            <a:off x="2886662" y="5087315"/>
            <a:ext cx="309343" cy="1463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5">
            <a:extLst>
              <a:ext uri="{FF2B5EF4-FFF2-40B4-BE49-F238E27FC236}">
                <a16:creationId xmlns:a16="http://schemas.microsoft.com/office/drawing/2014/main" id="{42B75C35-6679-C5F6-6418-06FF8CD2BD7C}"/>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84</a:t>
            </a:fld>
            <a:endParaRPr lang="zh-CN" altLang="en-US"/>
          </a:p>
        </p:txBody>
      </p:sp>
    </p:spTree>
    <p:extLst>
      <p:ext uri="{BB962C8B-B14F-4D97-AF65-F5344CB8AC3E}">
        <p14:creationId xmlns:p14="http://schemas.microsoft.com/office/powerpoint/2010/main" val="4740364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0FBBE17-8889-30DD-4A41-98FFE0583553}"/>
              </a:ext>
            </a:extLst>
          </p:cNvPr>
          <p:cNvPicPr>
            <a:picLocks noChangeAspect="1"/>
          </p:cNvPicPr>
          <p:nvPr/>
        </p:nvPicPr>
        <p:blipFill>
          <a:blip r:embed="rId2"/>
          <a:stretch>
            <a:fillRect/>
          </a:stretch>
        </p:blipFill>
        <p:spPr>
          <a:xfrm>
            <a:off x="1236168" y="180109"/>
            <a:ext cx="9719663" cy="6644115"/>
          </a:xfrm>
          <a:prstGeom prst="rect">
            <a:avLst/>
          </a:prstGeom>
        </p:spPr>
      </p:pic>
      <p:sp>
        <p:nvSpPr>
          <p:cNvPr id="2" name="灯片编号占位符 5">
            <a:extLst>
              <a:ext uri="{FF2B5EF4-FFF2-40B4-BE49-F238E27FC236}">
                <a16:creationId xmlns:a16="http://schemas.microsoft.com/office/drawing/2014/main" id="{18970681-6CAE-A9DA-1139-530F8F129257}"/>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85</a:t>
            </a:fld>
            <a:endParaRPr lang="zh-CN" altLang="en-US"/>
          </a:p>
        </p:txBody>
      </p:sp>
    </p:spTree>
    <p:extLst>
      <p:ext uri="{BB962C8B-B14F-4D97-AF65-F5344CB8AC3E}">
        <p14:creationId xmlns:p14="http://schemas.microsoft.com/office/powerpoint/2010/main" val="9350126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3A96F82-DB4D-8492-9BA5-6ED4EB25E071}"/>
              </a:ext>
            </a:extLst>
          </p:cNvPr>
          <p:cNvPicPr>
            <a:picLocks noChangeAspect="1"/>
          </p:cNvPicPr>
          <p:nvPr/>
        </p:nvPicPr>
        <p:blipFill>
          <a:blip r:embed="rId2"/>
          <a:stretch>
            <a:fillRect/>
          </a:stretch>
        </p:blipFill>
        <p:spPr>
          <a:xfrm>
            <a:off x="288898" y="592681"/>
            <a:ext cx="4907480" cy="3298070"/>
          </a:xfrm>
          <a:prstGeom prst="rect">
            <a:avLst/>
          </a:prstGeom>
        </p:spPr>
      </p:pic>
      <p:pic>
        <p:nvPicPr>
          <p:cNvPr id="7" name="图片 6">
            <a:extLst>
              <a:ext uri="{FF2B5EF4-FFF2-40B4-BE49-F238E27FC236}">
                <a16:creationId xmlns:a16="http://schemas.microsoft.com/office/drawing/2014/main" id="{C7529690-8D39-15E1-2A07-DDC3525E5D82}"/>
              </a:ext>
            </a:extLst>
          </p:cNvPr>
          <p:cNvPicPr>
            <a:picLocks noChangeAspect="1"/>
          </p:cNvPicPr>
          <p:nvPr/>
        </p:nvPicPr>
        <p:blipFill>
          <a:blip r:embed="rId3"/>
          <a:stretch>
            <a:fillRect/>
          </a:stretch>
        </p:blipFill>
        <p:spPr>
          <a:xfrm>
            <a:off x="5681380" y="509971"/>
            <a:ext cx="4966676" cy="3423148"/>
          </a:xfrm>
          <a:prstGeom prst="rect">
            <a:avLst/>
          </a:prstGeom>
        </p:spPr>
      </p:pic>
      <p:pic>
        <p:nvPicPr>
          <p:cNvPr id="9" name="图片 8">
            <a:extLst>
              <a:ext uri="{FF2B5EF4-FFF2-40B4-BE49-F238E27FC236}">
                <a16:creationId xmlns:a16="http://schemas.microsoft.com/office/drawing/2014/main" id="{55D2795C-1D8C-8EFA-D766-545EC1FC6200}"/>
              </a:ext>
            </a:extLst>
          </p:cNvPr>
          <p:cNvPicPr>
            <a:picLocks noChangeAspect="1"/>
          </p:cNvPicPr>
          <p:nvPr/>
        </p:nvPicPr>
        <p:blipFill>
          <a:blip r:embed="rId4"/>
          <a:stretch>
            <a:fillRect/>
          </a:stretch>
        </p:blipFill>
        <p:spPr>
          <a:xfrm>
            <a:off x="5805204" y="3737637"/>
            <a:ext cx="4763238" cy="3056122"/>
          </a:xfrm>
          <a:prstGeom prst="rect">
            <a:avLst/>
          </a:prstGeom>
        </p:spPr>
      </p:pic>
      <p:pic>
        <p:nvPicPr>
          <p:cNvPr id="11" name="图片 10">
            <a:extLst>
              <a:ext uri="{FF2B5EF4-FFF2-40B4-BE49-F238E27FC236}">
                <a16:creationId xmlns:a16="http://schemas.microsoft.com/office/drawing/2014/main" id="{D6AD1B51-9FD0-F952-D91E-967B7B208E99}"/>
              </a:ext>
            </a:extLst>
          </p:cNvPr>
          <p:cNvPicPr>
            <a:picLocks noChangeAspect="1"/>
          </p:cNvPicPr>
          <p:nvPr/>
        </p:nvPicPr>
        <p:blipFill rotWithShape="1">
          <a:blip r:embed="rId5"/>
          <a:srcRect b="6202"/>
          <a:stretch/>
        </p:blipFill>
        <p:spPr>
          <a:xfrm>
            <a:off x="365959" y="3783893"/>
            <a:ext cx="4624438" cy="2963610"/>
          </a:xfrm>
          <a:prstGeom prst="rect">
            <a:avLst/>
          </a:prstGeom>
        </p:spPr>
      </p:pic>
      <p:sp>
        <p:nvSpPr>
          <p:cNvPr id="12" name="文本框 11">
            <a:extLst>
              <a:ext uri="{FF2B5EF4-FFF2-40B4-BE49-F238E27FC236}">
                <a16:creationId xmlns:a16="http://schemas.microsoft.com/office/drawing/2014/main" id="{91F6BC18-0AAC-DDAB-A1B9-AAA27532F4DC}"/>
              </a:ext>
            </a:extLst>
          </p:cNvPr>
          <p:cNvSpPr txBox="1"/>
          <p:nvPr/>
        </p:nvSpPr>
        <p:spPr>
          <a:xfrm>
            <a:off x="2096842" y="-99187"/>
            <a:ext cx="6878806" cy="584775"/>
          </a:xfrm>
          <a:prstGeom prst="rect">
            <a:avLst/>
          </a:prstGeom>
          <a:noFill/>
        </p:spPr>
        <p:txBody>
          <a:bodyPr wrap="none" rtlCol="0">
            <a:spAutoFit/>
          </a:bodyPr>
          <a:lstStyle/>
          <a:p>
            <a:r>
              <a:rPr kumimoji="1" lang="en-US" altLang="zh-CN" sz="3200" dirty="0">
                <a:solidFill>
                  <a:srgbClr val="1637CA"/>
                </a:solidFill>
                <a:latin typeface="Helvetica" pitchFamily="2" charset="0"/>
              </a:rPr>
              <a:t>Recent studies on proton polarimetry</a:t>
            </a:r>
            <a:endParaRPr kumimoji="1" lang="zh-CN" altLang="en-US" sz="3200" dirty="0">
              <a:solidFill>
                <a:srgbClr val="1637CA"/>
              </a:solidFill>
              <a:latin typeface="Helvetica" pitchFamily="2" charset="0"/>
            </a:endParaRPr>
          </a:p>
        </p:txBody>
      </p:sp>
      <p:sp>
        <p:nvSpPr>
          <p:cNvPr id="13" name="文本框 12">
            <a:extLst>
              <a:ext uri="{FF2B5EF4-FFF2-40B4-BE49-F238E27FC236}">
                <a16:creationId xmlns:a16="http://schemas.microsoft.com/office/drawing/2014/main" id="{256E206C-C865-86E7-C359-81A1D80D0A0F}"/>
              </a:ext>
            </a:extLst>
          </p:cNvPr>
          <p:cNvSpPr txBox="1"/>
          <p:nvPr/>
        </p:nvSpPr>
        <p:spPr>
          <a:xfrm>
            <a:off x="9821091" y="102674"/>
            <a:ext cx="2188028" cy="369332"/>
          </a:xfrm>
          <a:prstGeom prst="rect">
            <a:avLst/>
          </a:prstGeom>
          <a:noFill/>
        </p:spPr>
        <p:txBody>
          <a:bodyPr wrap="square">
            <a:spAutoFit/>
          </a:bodyPr>
          <a:lstStyle/>
          <a:p>
            <a:r>
              <a:rPr kumimoji="1" lang="en-US" altLang="zh-CN" b="1" dirty="0">
                <a:solidFill>
                  <a:srgbClr val="1637CA"/>
                </a:solidFill>
              </a:rPr>
              <a:t>Boxing Gou (IMP) </a:t>
            </a:r>
            <a:endParaRPr lang="zh-CN" altLang="en-US" dirty="0"/>
          </a:p>
        </p:txBody>
      </p:sp>
      <p:sp>
        <p:nvSpPr>
          <p:cNvPr id="2" name="灯片编号占位符 5">
            <a:extLst>
              <a:ext uri="{FF2B5EF4-FFF2-40B4-BE49-F238E27FC236}">
                <a16:creationId xmlns:a16="http://schemas.microsoft.com/office/drawing/2014/main" id="{691549F0-1270-5D89-2223-FD206DE405EC}"/>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86</a:t>
            </a:fld>
            <a:endParaRPr lang="zh-CN" altLang="en-US"/>
          </a:p>
        </p:txBody>
      </p:sp>
    </p:spTree>
    <p:extLst>
      <p:ext uri="{BB962C8B-B14F-4D97-AF65-F5344CB8AC3E}">
        <p14:creationId xmlns:p14="http://schemas.microsoft.com/office/powerpoint/2010/main" val="19946739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A79C495-6C0E-7E4E-91FE-AB7ADDABA37C}"/>
              </a:ext>
            </a:extLst>
          </p:cNvPr>
          <p:cNvPicPr>
            <a:picLocks noChangeAspect="1"/>
          </p:cNvPicPr>
          <p:nvPr/>
        </p:nvPicPr>
        <p:blipFill rotWithShape="1">
          <a:blip r:embed="rId2"/>
          <a:srcRect b="5491"/>
          <a:stretch/>
        </p:blipFill>
        <p:spPr>
          <a:xfrm>
            <a:off x="467993" y="643728"/>
            <a:ext cx="11256014" cy="5846014"/>
          </a:xfrm>
          <a:prstGeom prst="rect">
            <a:avLst/>
          </a:prstGeom>
        </p:spPr>
      </p:pic>
      <p:sp>
        <p:nvSpPr>
          <p:cNvPr id="5" name="文本框 4">
            <a:extLst>
              <a:ext uri="{FF2B5EF4-FFF2-40B4-BE49-F238E27FC236}">
                <a16:creationId xmlns:a16="http://schemas.microsoft.com/office/drawing/2014/main" id="{422C66BE-78E8-DE4F-9A37-753A0AC57C1A}"/>
              </a:ext>
            </a:extLst>
          </p:cNvPr>
          <p:cNvSpPr txBox="1"/>
          <p:nvPr/>
        </p:nvSpPr>
        <p:spPr>
          <a:xfrm>
            <a:off x="322729" y="58953"/>
            <a:ext cx="6012758"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6.</a:t>
            </a:r>
            <a:r>
              <a:rPr kumimoji="1" lang="zh-CN" altLang="en-US" sz="3200" b="1" dirty="0">
                <a:solidFill>
                  <a:srgbClr val="FF0000"/>
                </a:solidFill>
                <a:latin typeface="+mn-ea"/>
              </a:rPr>
              <a:t> </a:t>
            </a:r>
            <a:r>
              <a:rPr kumimoji="1" lang="en-US" altLang="zh-CN" sz="3200" b="1" dirty="0">
                <a:solidFill>
                  <a:srgbClr val="FF0000"/>
                </a:solidFill>
                <a:latin typeface="+mn-ea"/>
              </a:rPr>
              <a:t>DAQ design </a:t>
            </a:r>
            <a:endParaRPr kumimoji="1" lang="zh-CN" altLang="en-US" sz="3200" b="1" dirty="0">
              <a:solidFill>
                <a:srgbClr val="FF0000"/>
              </a:solidFill>
              <a:latin typeface="+mn-ea"/>
            </a:endParaRPr>
          </a:p>
        </p:txBody>
      </p:sp>
      <p:sp>
        <p:nvSpPr>
          <p:cNvPr id="7" name="文本框 6">
            <a:extLst>
              <a:ext uri="{FF2B5EF4-FFF2-40B4-BE49-F238E27FC236}">
                <a16:creationId xmlns:a16="http://schemas.microsoft.com/office/drawing/2014/main" id="{DA2C9E2B-FFD7-F041-987C-1E22FE6C368C}"/>
              </a:ext>
            </a:extLst>
          </p:cNvPr>
          <p:cNvSpPr txBox="1"/>
          <p:nvPr/>
        </p:nvSpPr>
        <p:spPr>
          <a:xfrm>
            <a:off x="4545106" y="1074547"/>
            <a:ext cx="2501006" cy="400110"/>
          </a:xfrm>
          <a:prstGeom prst="rect">
            <a:avLst/>
          </a:prstGeom>
          <a:noFill/>
        </p:spPr>
        <p:txBody>
          <a:bodyPr wrap="none" rtlCol="0">
            <a:spAutoFit/>
          </a:bodyPr>
          <a:lstStyle/>
          <a:p>
            <a:r>
              <a:rPr kumimoji="1" lang="en-US" altLang="zh-CN" sz="2000" dirty="0">
                <a:solidFill>
                  <a:srgbClr val="FF0000"/>
                </a:solidFill>
              </a:rPr>
              <a:t>- Streaming Readout</a:t>
            </a:r>
            <a:endParaRPr kumimoji="1" lang="zh-CN" altLang="en-US" sz="2000" dirty="0">
              <a:solidFill>
                <a:srgbClr val="FF0000"/>
              </a:solidFill>
            </a:endParaRPr>
          </a:p>
        </p:txBody>
      </p:sp>
      <p:sp>
        <p:nvSpPr>
          <p:cNvPr id="2" name="文本框 1">
            <a:extLst>
              <a:ext uri="{FF2B5EF4-FFF2-40B4-BE49-F238E27FC236}">
                <a16:creationId xmlns:a16="http://schemas.microsoft.com/office/drawing/2014/main" id="{4DBB390F-ED43-2487-4B8D-D34B16933FE6}"/>
              </a:ext>
            </a:extLst>
          </p:cNvPr>
          <p:cNvSpPr txBox="1"/>
          <p:nvPr/>
        </p:nvSpPr>
        <p:spPr>
          <a:xfrm>
            <a:off x="9895982" y="179735"/>
            <a:ext cx="1973289" cy="369332"/>
          </a:xfrm>
          <a:prstGeom prst="rect">
            <a:avLst/>
          </a:prstGeom>
          <a:noFill/>
        </p:spPr>
        <p:txBody>
          <a:bodyPr wrap="square" rtlCol="0">
            <a:spAutoFit/>
          </a:bodyPr>
          <a:lstStyle/>
          <a:p>
            <a:r>
              <a:rPr lang="en-US" altLang="zh-CN" b="1" dirty="0">
                <a:solidFill>
                  <a:srgbClr val="1637CA"/>
                </a:solidFill>
              </a:rPr>
              <a:t>Kai Chen (CCNU)</a:t>
            </a:r>
          </a:p>
        </p:txBody>
      </p:sp>
      <p:sp>
        <p:nvSpPr>
          <p:cNvPr id="6" name="灯片编号占位符 5">
            <a:extLst>
              <a:ext uri="{FF2B5EF4-FFF2-40B4-BE49-F238E27FC236}">
                <a16:creationId xmlns:a16="http://schemas.microsoft.com/office/drawing/2014/main" id="{E56386C7-124A-CA24-A22D-B1ADDE762AC4}"/>
              </a:ext>
            </a:extLst>
          </p:cNvPr>
          <p:cNvSpPr>
            <a:spLocks noGrp="1"/>
          </p:cNvSpPr>
          <p:nvPr>
            <p:ph type="sldNum" sz="quarter" idx="12"/>
          </p:nvPr>
        </p:nvSpPr>
        <p:spPr>
          <a:xfrm>
            <a:off x="8803588" y="6448250"/>
            <a:ext cx="2743200" cy="365125"/>
          </a:xfrm>
        </p:spPr>
        <p:txBody>
          <a:bodyPr/>
          <a:lstStyle/>
          <a:p>
            <a:fld id="{D7E4670B-840C-40E4-9980-99E16E6EABC2}" type="slidenum">
              <a:rPr lang="zh-CN" altLang="en-US" smtClean="0"/>
              <a:pPr/>
              <a:t>87</a:t>
            </a:fld>
            <a:endParaRPr lang="zh-CN" altLang="en-US"/>
          </a:p>
        </p:txBody>
      </p:sp>
    </p:spTree>
    <p:extLst>
      <p:ext uri="{BB962C8B-B14F-4D97-AF65-F5344CB8AC3E}">
        <p14:creationId xmlns:p14="http://schemas.microsoft.com/office/powerpoint/2010/main" val="6186084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DB7471-6D52-6744-60C2-9B4F5D8FBCFF}"/>
              </a:ext>
            </a:extLst>
          </p:cNvPr>
          <p:cNvPicPr>
            <a:picLocks noChangeAspect="1"/>
          </p:cNvPicPr>
          <p:nvPr/>
        </p:nvPicPr>
        <p:blipFill>
          <a:blip r:embed="rId2"/>
          <a:stretch>
            <a:fillRect/>
          </a:stretch>
        </p:blipFill>
        <p:spPr>
          <a:xfrm>
            <a:off x="1080225" y="399500"/>
            <a:ext cx="9546211" cy="6155742"/>
          </a:xfrm>
          <a:prstGeom prst="rect">
            <a:avLst/>
          </a:prstGeom>
        </p:spPr>
      </p:pic>
      <p:sp>
        <p:nvSpPr>
          <p:cNvPr id="2" name="文本框 1">
            <a:extLst>
              <a:ext uri="{FF2B5EF4-FFF2-40B4-BE49-F238E27FC236}">
                <a16:creationId xmlns:a16="http://schemas.microsoft.com/office/drawing/2014/main" id="{10E67C0C-CF8D-78A6-4299-57BBADF4A020}"/>
              </a:ext>
            </a:extLst>
          </p:cNvPr>
          <p:cNvSpPr txBox="1"/>
          <p:nvPr/>
        </p:nvSpPr>
        <p:spPr>
          <a:xfrm>
            <a:off x="9895982" y="182419"/>
            <a:ext cx="1973289" cy="369332"/>
          </a:xfrm>
          <a:prstGeom prst="rect">
            <a:avLst/>
          </a:prstGeom>
          <a:noFill/>
        </p:spPr>
        <p:txBody>
          <a:bodyPr wrap="square" rtlCol="0">
            <a:spAutoFit/>
          </a:bodyPr>
          <a:lstStyle/>
          <a:p>
            <a:r>
              <a:rPr lang="en-US" altLang="zh-CN" b="1" dirty="0">
                <a:solidFill>
                  <a:srgbClr val="1637CA"/>
                </a:solidFill>
              </a:rPr>
              <a:t>Kai Chen (CCNU)</a:t>
            </a:r>
          </a:p>
        </p:txBody>
      </p:sp>
      <p:sp>
        <p:nvSpPr>
          <p:cNvPr id="3" name="灯片编号占位符 5">
            <a:extLst>
              <a:ext uri="{FF2B5EF4-FFF2-40B4-BE49-F238E27FC236}">
                <a16:creationId xmlns:a16="http://schemas.microsoft.com/office/drawing/2014/main" id="{7D59F578-66AF-61AA-1D8B-39249F4D9E61}"/>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88</a:t>
            </a:fld>
            <a:endParaRPr lang="zh-CN" altLang="en-US"/>
          </a:p>
        </p:txBody>
      </p:sp>
    </p:spTree>
    <p:extLst>
      <p:ext uri="{BB962C8B-B14F-4D97-AF65-F5344CB8AC3E}">
        <p14:creationId xmlns:p14="http://schemas.microsoft.com/office/powerpoint/2010/main" val="26436037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8D14251-76C4-4D14-AB66-F00CB0919B28}"/>
              </a:ext>
            </a:extLst>
          </p:cNvPr>
          <p:cNvSpPr>
            <a:spLocks noGrp="1"/>
          </p:cNvSpPr>
          <p:nvPr>
            <p:ph type="sldNum" sz="quarter" idx="12"/>
          </p:nvPr>
        </p:nvSpPr>
        <p:spPr/>
        <p:txBody>
          <a:bodyPr/>
          <a:lstStyle/>
          <a:p>
            <a:fld id="{03B2D657-E51B-4541-92E6-C4CA4BD385CB}" type="slidenum">
              <a:rPr lang="zh-CN" altLang="en-US" smtClean="0"/>
              <a:t>89</a:t>
            </a:fld>
            <a:endParaRPr lang="zh-CN" altLang="en-US" dirty="0"/>
          </a:p>
        </p:txBody>
      </p:sp>
      <p:sp>
        <p:nvSpPr>
          <p:cNvPr id="18" name="文本框 17">
            <a:extLst>
              <a:ext uri="{FF2B5EF4-FFF2-40B4-BE49-F238E27FC236}">
                <a16:creationId xmlns:a16="http://schemas.microsoft.com/office/drawing/2014/main" id="{EA65F3C8-22D4-47D8-AE03-0DA0C06277A6}"/>
              </a:ext>
            </a:extLst>
          </p:cNvPr>
          <p:cNvSpPr txBox="1"/>
          <p:nvPr/>
        </p:nvSpPr>
        <p:spPr>
          <a:xfrm>
            <a:off x="7965984" y="1769226"/>
            <a:ext cx="3858637"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Top level: ROOT, Virtual MC, etc.</a:t>
            </a:r>
            <a:endParaRPr lang="zh-CN" altLang="en-US"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6429720B-8436-404B-B6C6-2BC446D4F017}"/>
              </a:ext>
            </a:extLst>
          </p:cNvPr>
          <p:cNvSpPr txBox="1"/>
          <p:nvPr/>
        </p:nvSpPr>
        <p:spPr>
          <a:xfrm>
            <a:off x="7965983" y="3124506"/>
            <a:ext cx="3945533" cy="92333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Middle level: FairRoot framework manages the general infrastructure with simulation and tasks</a:t>
            </a:r>
            <a:endParaRPr lang="zh-CN" altLang="en-US" dirty="0">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779A8FEC-7B06-44A5-9CF1-A9B61027EB45}"/>
              </a:ext>
            </a:extLst>
          </p:cNvPr>
          <p:cNvSpPr txBox="1"/>
          <p:nvPr/>
        </p:nvSpPr>
        <p:spPr>
          <a:xfrm>
            <a:off x="3687417" y="837289"/>
            <a:ext cx="4416466" cy="546120"/>
          </a:xfrm>
          <a:prstGeom prst="rect">
            <a:avLst/>
          </a:prstGeom>
          <a:noFill/>
          <a:ln>
            <a:noFill/>
          </a:ln>
        </p:spPr>
        <p:txBody>
          <a:bodyPr wrap="none" lIns="90000" tIns="45000" rIns="90000" bIns="45000" anchorCtr="0" compatLnSpc="0"/>
          <a:lstStyle/>
          <a:p>
            <a:pPr hangingPunct="0"/>
            <a:r>
              <a:rPr lang="en-US" altLang="zh-CN" sz="3200" b="1" dirty="0">
                <a:latin typeface="Arial" panose="020B0604020202020204" pitchFamily="34" charset="0"/>
                <a:ea typeface="Noto Sans CJK SC Regular" pitchFamily="2"/>
                <a:cs typeface="Arial" panose="020B0604020202020204" pitchFamily="34" charset="0"/>
              </a:rPr>
              <a:t>Structure of </a:t>
            </a:r>
            <a:r>
              <a:rPr lang="en-US" altLang="zh-CN" sz="3200" b="1" dirty="0" err="1">
                <a:latin typeface="Arial" panose="020B0604020202020204" pitchFamily="34" charset="0"/>
                <a:ea typeface="Noto Sans CJK SC Regular" pitchFamily="2"/>
                <a:cs typeface="Arial" panose="020B0604020202020204" pitchFamily="34" charset="0"/>
              </a:rPr>
              <a:t>EiccRoot</a:t>
            </a:r>
            <a:endParaRPr lang="en-GB" sz="3200" b="1" dirty="0">
              <a:latin typeface="Arial" panose="020B0604020202020204" pitchFamily="34" charset="0"/>
              <a:ea typeface="Noto Sans CJK SC Regular" pitchFamily="2"/>
              <a:cs typeface="Arial" panose="020B0604020202020204" pitchFamily="34" charset="0"/>
            </a:endParaRPr>
          </a:p>
        </p:txBody>
      </p:sp>
      <p:sp>
        <p:nvSpPr>
          <p:cNvPr id="8" name="文本框 7">
            <a:extLst>
              <a:ext uri="{FF2B5EF4-FFF2-40B4-BE49-F238E27FC236}">
                <a16:creationId xmlns:a16="http://schemas.microsoft.com/office/drawing/2014/main" id="{F5429305-9DEF-4CDF-A9D8-1F6C8A5D2E9D}"/>
              </a:ext>
            </a:extLst>
          </p:cNvPr>
          <p:cNvSpPr txBox="1"/>
          <p:nvPr/>
        </p:nvSpPr>
        <p:spPr>
          <a:xfrm>
            <a:off x="7965982" y="5023629"/>
            <a:ext cx="3945533" cy="92333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EiccRoot: implementation of the EicC detector sim. and rec. inside FairRoot framework</a:t>
            </a:r>
            <a:endParaRPr lang="zh-CN" altLang="en-US"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BCA9FDAD-6EAC-7FD2-AA5E-7871C2A7C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20" y="1519258"/>
            <a:ext cx="6829583" cy="4915441"/>
          </a:xfrm>
          <a:prstGeom prst="rect">
            <a:avLst/>
          </a:prstGeom>
        </p:spPr>
      </p:pic>
      <p:sp>
        <p:nvSpPr>
          <p:cNvPr id="5" name="椭圆 4">
            <a:extLst>
              <a:ext uri="{FF2B5EF4-FFF2-40B4-BE49-F238E27FC236}">
                <a16:creationId xmlns:a16="http://schemas.microsoft.com/office/drawing/2014/main" id="{FC08875F-581F-1844-2C61-82996956107E}"/>
              </a:ext>
            </a:extLst>
          </p:cNvPr>
          <p:cNvSpPr/>
          <p:nvPr/>
        </p:nvSpPr>
        <p:spPr>
          <a:xfrm>
            <a:off x="3269974" y="4821775"/>
            <a:ext cx="834887" cy="108944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椭圆 8">
            <a:extLst>
              <a:ext uri="{FF2B5EF4-FFF2-40B4-BE49-F238E27FC236}">
                <a16:creationId xmlns:a16="http://schemas.microsoft.com/office/drawing/2014/main" id="{92F39C3A-6F77-6E70-AB7E-F8C2D256EA26}"/>
              </a:ext>
            </a:extLst>
          </p:cNvPr>
          <p:cNvSpPr/>
          <p:nvPr/>
        </p:nvSpPr>
        <p:spPr>
          <a:xfrm>
            <a:off x="6223105" y="5354633"/>
            <a:ext cx="1126881" cy="94421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椭圆 2">
            <a:extLst>
              <a:ext uri="{FF2B5EF4-FFF2-40B4-BE49-F238E27FC236}">
                <a16:creationId xmlns:a16="http://schemas.microsoft.com/office/drawing/2014/main" id="{F58608E0-7D63-B82E-C1DF-B066E500A98B}"/>
              </a:ext>
            </a:extLst>
          </p:cNvPr>
          <p:cNvSpPr/>
          <p:nvPr/>
        </p:nvSpPr>
        <p:spPr>
          <a:xfrm>
            <a:off x="4214854" y="5277235"/>
            <a:ext cx="834887" cy="41611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BF199251-1746-AEC5-2CFC-FEB38DFD0F0D}"/>
              </a:ext>
            </a:extLst>
          </p:cNvPr>
          <p:cNvSpPr txBox="1"/>
          <p:nvPr/>
        </p:nvSpPr>
        <p:spPr>
          <a:xfrm>
            <a:off x="322728" y="170982"/>
            <a:ext cx="8014447"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7. </a:t>
            </a:r>
            <a:r>
              <a:rPr lang="en-US" altLang="zh-CN" sz="3200" b="1" dirty="0">
                <a:solidFill>
                  <a:srgbClr val="FF0000"/>
                </a:solidFill>
                <a:latin typeface="+mn-ea"/>
              </a:rPr>
              <a:t>Simulation framework &amp; software</a:t>
            </a:r>
          </a:p>
        </p:txBody>
      </p:sp>
      <p:sp>
        <p:nvSpPr>
          <p:cNvPr id="7" name="文本框 6">
            <a:extLst>
              <a:ext uri="{FF2B5EF4-FFF2-40B4-BE49-F238E27FC236}">
                <a16:creationId xmlns:a16="http://schemas.microsoft.com/office/drawing/2014/main" id="{C864C6A6-EC79-C7C2-C319-98130C6646C1}"/>
              </a:ext>
            </a:extLst>
          </p:cNvPr>
          <p:cNvSpPr txBox="1"/>
          <p:nvPr/>
        </p:nvSpPr>
        <p:spPr>
          <a:xfrm>
            <a:off x="9488386" y="-2898"/>
            <a:ext cx="2182008" cy="1015663"/>
          </a:xfrm>
          <a:prstGeom prst="rect">
            <a:avLst/>
          </a:prstGeom>
          <a:noFill/>
        </p:spPr>
        <p:txBody>
          <a:bodyPr wrap="none" rtlCol="0">
            <a:spAutoFit/>
          </a:bodyPr>
          <a:lstStyle/>
          <a:p>
            <a:br>
              <a:rPr lang="en-US" altLang="zh-CN" sz="2000" dirty="0">
                <a:solidFill>
                  <a:srgbClr val="1637CA"/>
                </a:solidFill>
              </a:rPr>
            </a:br>
            <a:r>
              <a:rPr lang="en-US" altLang="zh-CN" sz="2000" b="1" dirty="0" err="1">
                <a:solidFill>
                  <a:srgbClr val="1637CA"/>
                </a:solidFill>
              </a:rPr>
              <a:t>Yutie</a:t>
            </a:r>
            <a:r>
              <a:rPr lang="en-US" altLang="zh-CN" sz="2000" b="1" dirty="0">
                <a:solidFill>
                  <a:srgbClr val="1637CA"/>
                </a:solidFill>
              </a:rPr>
              <a:t> Liang (IMP)</a:t>
            </a:r>
            <a:endParaRPr lang="en-US" altLang="zh-CN" sz="2000" dirty="0">
              <a:solidFill>
                <a:srgbClr val="1637CA"/>
              </a:solidFill>
            </a:endParaRPr>
          </a:p>
          <a:p>
            <a:endParaRPr kumimoji="1" lang="zh-CN" altLang="en-US" sz="2000" dirty="0">
              <a:solidFill>
                <a:srgbClr val="1637CA"/>
              </a:solidFill>
            </a:endParaRPr>
          </a:p>
        </p:txBody>
      </p:sp>
    </p:spTree>
    <p:extLst>
      <p:ext uri="{BB962C8B-B14F-4D97-AF65-F5344CB8AC3E}">
        <p14:creationId xmlns:p14="http://schemas.microsoft.com/office/powerpoint/2010/main" val="1061644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EC49A66-5BD7-49F2-B041-E6A490408D24}"/>
              </a:ext>
            </a:extLst>
          </p:cNvPr>
          <p:cNvSpPr>
            <a:spLocks noGrp="1"/>
          </p:cNvSpPr>
          <p:nvPr>
            <p:ph type="sldNum" sz="quarter" idx="12"/>
          </p:nvPr>
        </p:nvSpPr>
        <p:spPr/>
        <p:txBody>
          <a:bodyPr/>
          <a:lstStyle/>
          <a:p>
            <a:fld id="{6B6F415A-146C-4031-B7DF-DA5827ED46CC}" type="slidenum">
              <a:rPr lang="en-US" smtClean="0"/>
              <a:t>9</a:t>
            </a:fld>
            <a:endParaRPr lang="en-US"/>
          </a:p>
        </p:txBody>
      </p:sp>
      <p:sp>
        <p:nvSpPr>
          <p:cNvPr id="5" name="Cloud 12">
            <a:extLst>
              <a:ext uri="{FF2B5EF4-FFF2-40B4-BE49-F238E27FC236}">
                <a16:creationId xmlns:a16="http://schemas.microsoft.com/office/drawing/2014/main" id="{F14278E0-C3C3-4A53-A70B-D8019E772019}"/>
              </a:ext>
            </a:extLst>
          </p:cNvPr>
          <p:cNvSpPr/>
          <p:nvPr/>
        </p:nvSpPr>
        <p:spPr>
          <a:xfrm>
            <a:off x="2729856" y="399331"/>
            <a:ext cx="2577173" cy="1228415"/>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spin</a:t>
            </a:r>
          </a:p>
        </p:txBody>
      </p:sp>
      <mc:AlternateContent xmlns:mc="http://schemas.openxmlformats.org/markup-compatibility/2006" xmlns:a14="http://schemas.microsoft.com/office/drawing/2010/main">
        <mc:Choice Requires="a14">
          <p:sp>
            <p:nvSpPr>
              <p:cNvPr id="7" name="TextBox 3">
                <a:extLst>
                  <a:ext uri="{FF2B5EF4-FFF2-40B4-BE49-F238E27FC236}">
                    <a16:creationId xmlns:a16="http://schemas.microsoft.com/office/drawing/2014/main" id="{71AD424F-57D9-4AED-99C1-20C827DF97CE}"/>
                  </a:ext>
                </a:extLst>
              </p:cNvPr>
              <p:cNvSpPr txBox="1"/>
              <p:nvPr/>
            </p:nvSpPr>
            <p:spPr>
              <a:xfrm>
                <a:off x="862078" y="4724401"/>
                <a:ext cx="3842975" cy="535468"/>
              </a:xfrm>
              <a:prstGeom prst="rect">
                <a:avLst/>
              </a:prstGeom>
              <a:noFill/>
            </p:spPr>
            <p:txBody>
              <a:bodyPr wrap="none" rtlCol="0">
                <a:spAutoFit/>
              </a:bodyPr>
              <a:lstStyle/>
              <a:p>
                <a14:m>
                  <m:oMath xmlns:m="http://schemas.openxmlformats.org/officeDocument/2006/math">
                    <m:sSub>
                      <m:sSubPr>
                        <m:ctrlPr>
                          <a:rPr lang="en-US" sz="2000" b="1" i="1" smtClean="0">
                            <a:solidFill>
                              <a:schemeClr val="tx1"/>
                            </a:solidFill>
                            <a:latin typeface="Cambria Math" panose="02040503050406030204" pitchFamily="18" charset="0"/>
                          </a:rPr>
                        </m:ctrlPr>
                      </m:sSubPr>
                      <m:e>
                        <m:r>
                          <m:rPr>
                            <m:sty m:val="p"/>
                          </m:rPr>
                          <a:rPr lang="en-US" sz="2000" b="1" i="1">
                            <a:solidFill>
                              <a:schemeClr val="tx1"/>
                            </a:solidFill>
                            <a:latin typeface="Cambria Math" panose="02040503050406030204" pitchFamily="18" charset="0"/>
                          </a:rPr>
                          <m:t>S</m:t>
                        </m:r>
                      </m:e>
                      <m:sub>
                        <m:r>
                          <a:rPr lang="en-US" sz="2000" b="1" i="1">
                            <a:solidFill>
                              <a:schemeClr val="tx1"/>
                            </a:solidFill>
                            <a:latin typeface="Cambria Math" panose="02040503050406030204" pitchFamily="18" charset="0"/>
                          </a:rPr>
                          <m:t>𝒕𝒐𝒕</m:t>
                        </m:r>
                      </m:sub>
                    </m:sSub>
                    <m:r>
                      <a:rPr lang="en-US" altLang="zh-CN" sz="2000" b="1" i="1" smtClean="0">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r>
                          <a:rPr lang="en-US" altLang="zh-CN" sz="2000" b="1" i="1">
                            <a:solidFill>
                              <a:schemeClr val="tx1"/>
                            </a:solidFill>
                            <a:latin typeface="Cambria Math" panose="02040503050406030204" pitchFamily="18" charset="0"/>
                          </a:rPr>
                          <m:t>𝟏</m:t>
                        </m:r>
                      </m:num>
                      <m:den>
                        <m:r>
                          <a:rPr lang="en-US" altLang="zh-CN" sz="2000" b="1" i="1">
                            <a:solidFill>
                              <a:schemeClr val="tx1"/>
                            </a:solidFill>
                            <a:latin typeface="Cambria Math" panose="02040503050406030204" pitchFamily="18" charset="0"/>
                          </a:rPr>
                          <m:t>𝟐</m:t>
                        </m:r>
                      </m:den>
                    </m:f>
                    <m:r>
                      <a:rPr lang="en-US" altLang="zh-CN" sz="2000" b="1" i="1" smtClean="0">
                        <a:solidFill>
                          <a:schemeClr val="tx1"/>
                        </a:solidFill>
                        <a:latin typeface="Cambria Math" panose="02040503050406030204" pitchFamily="18" charset="0"/>
                      </a:rPr>
                      <m:t>=</m:t>
                    </m:r>
                    <m:r>
                      <a:rPr lang="zh-CN" altLang="en-US" sz="2000" b="1" i="1" smtClean="0">
                        <a:solidFill>
                          <a:schemeClr val="tx1"/>
                        </a:solidFill>
                        <a:latin typeface="Cambria Math" panose="02040503050406030204" pitchFamily="18" charset="0"/>
                      </a:rPr>
                      <m:t> </m:t>
                    </m:r>
                    <m:f>
                      <m:fPr>
                        <m:ctrlPr>
                          <a:rPr lang="en-US" sz="2000" b="1" i="1">
                            <a:solidFill>
                              <a:schemeClr val="tx1"/>
                            </a:solidFill>
                            <a:latin typeface="Cambria Math" panose="02040503050406030204" pitchFamily="18" charset="0"/>
                          </a:rPr>
                        </m:ctrlPr>
                      </m:fPr>
                      <m:num>
                        <m:r>
                          <a:rPr lang="en-US" altLang="zh-CN" sz="2000" b="1" i="1">
                            <a:solidFill>
                              <a:schemeClr val="tx1"/>
                            </a:solidFill>
                            <a:latin typeface="Cambria Math" panose="02040503050406030204" pitchFamily="18" charset="0"/>
                          </a:rPr>
                          <m:t>𝟏</m:t>
                        </m:r>
                      </m:num>
                      <m:den>
                        <m:r>
                          <a:rPr lang="en-US" altLang="zh-CN" sz="2000" b="1" i="1">
                            <a:solidFill>
                              <a:schemeClr val="tx1"/>
                            </a:solidFill>
                            <a:latin typeface="Cambria Math" panose="02040503050406030204" pitchFamily="18" charset="0"/>
                          </a:rPr>
                          <m:t>𝟐</m:t>
                        </m:r>
                      </m:den>
                    </m:f>
                    <m:r>
                      <a:rPr lang="en-US" altLang="zh-CN" sz="2000" b="1" i="1" smtClean="0">
                        <a:solidFill>
                          <a:schemeClr val="tx1"/>
                        </a:solidFill>
                        <a:latin typeface="Cambria Math" panose="02040503050406030204" pitchFamily="18" charset="0"/>
                        <a:ea typeface="Cambria Math" panose="02040503050406030204" pitchFamily="18" charset="0"/>
                      </a:rPr>
                      <m:t>∆</m:t>
                    </m:r>
                    <m:r>
                      <a:rPr lang="el-GR" altLang="zh-CN" sz="2000" b="1" i="1" smtClean="0">
                        <a:solidFill>
                          <a:schemeClr val="tx1"/>
                        </a:solidFill>
                        <a:latin typeface="Cambria Math" panose="02040503050406030204" pitchFamily="18" charset="0"/>
                        <a:ea typeface="Cambria Math" panose="02040503050406030204" pitchFamily="18" charset="0"/>
                      </a:rPr>
                      <m:t>𝜮</m:t>
                    </m:r>
                    <m:r>
                      <a:rPr lang="en-US" altLang="zh-CN" sz="2000" b="1" i="1" smtClean="0">
                        <a:solidFill>
                          <a:schemeClr val="tx1"/>
                        </a:solidFill>
                        <a:latin typeface="Cambria Math" panose="02040503050406030204" pitchFamily="18" charset="0"/>
                        <a:ea typeface="Cambria Math" panose="02040503050406030204" pitchFamily="18" charset="0"/>
                      </a:rPr>
                      <m:t>+∆</m:t>
                    </m:r>
                    <m:r>
                      <a:rPr lang="en-US" altLang="zh-CN" sz="2000" b="1" i="1">
                        <a:solidFill>
                          <a:schemeClr val="tx1"/>
                        </a:solidFill>
                        <a:latin typeface="Cambria Math" panose="02040503050406030204" pitchFamily="18" charset="0"/>
                        <a:ea typeface="Cambria Math" panose="02040503050406030204" pitchFamily="18" charset="0"/>
                      </a:rPr>
                      <m:t>𝑮</m:t>
                    </m:r>
                    <m:r>
                      <a:rPr lang="en-US" altLang="zh-CN" sz="2000" b="1" i="1" smtClean="0">
                        <a:solidFill>
                          <a:schemeClr val="tx1"/>
                        </a:solidFill>
                        <a:latin typeface="Cambria Math" panose="02040503050406030204" pitchFamily="18" charset="0"/>
                        <a:ea typeface="Cambria Math" panose="02040503050406030204" pitchFamily="18" charset="0"/>
                      </a:rPr>
                      <m:t>+</m:t>
                    </m:r>
                  </m:oMath>
                </a14:m>
                <a:r>
                  <a:rPr lang="zh-CN" altLang="en-US" sz="2000" b="1" dirty="0">
                    <a:solidFill>
                      <a:schemeClr val="tx1"/>
                    </a:solidFill>
                  </a:rPr>
                  <a:t> </a:t>
                </a:r>
                <a14:m>
                  <m:oMath xmlns:m="http://schemas.openxmlformats.org/officeDocument/2006/math">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ea typeface="Cambria Math" panose="02040503050406030204" pitchFamily="18" charset="0"/>
                          </a:rPr>
                          <m:t>𝓛</m:t>
                        </m:r>
                      </m:e>
                      <m:sub>
                        <m:r>
                          <a:rPr lang="en-US" sz="2000" b="1" i="1" smtClean="0">
                            <a:solidFill>
                              <a:schemeClr val="tx1"/>
                            </a:solidFill>
                            <a:latin typeface="Cambria Math" panose="02040503050406030204" pitchFamily="18" charset="0"/>
                            <a:ea typeface="Cambria Math" panose="02040503050406030204" pitchFamily="18" charset="0"/>
                          </a:rPr>
                          <m:t>𝒒</m:t>
                        </m:r>
                      </m:sub>
                    </m:sSub>
                    <m:r>
                      <a:rPr lang="en-US" altLang="zh-CN" sz="2000" b="1" i="1" smtClean="0">
                        <a:solidFill>
                          <a:schemeClr val="tx1"/>
                        </a:solidFill>
                        <a:latin typeface="Cambria Math" panose="02040503050406030204" pitchFamily="18" charset="0"/>
                      </a:rPr>
                      <m:t>+</m:t>
                    </m:r>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ea typeface="Cambria Math" panose="02040503050406030204" pitchFamily="18" charset="0"/>
                          </a:rPr>
                          <m:t>𝓛</m:t>
                        </m:r>
                      </m:e>
                      <m:sub>
                        <m:r>
                          <a:rPr lang="en-US" sz="2000" b="1" i="1">
                            <a:solidFill>
                              <a:schemeClr val="tx1"/>
                            </a:solidFill>
                            <a:latin typeface="Cambria Math" panose="02040503050406030204" pitchFamily="18" charset="0"/>
                            <a:ea typeface="Cambria Math" panose="02040503050406030204" pitchFamily="18" charset="0"/>
                          </a:rPr>
                          <m:t>𝒈</m:t>
                        </m:r>
                      </m:sub>
                    </m:sSub>
                  </m:oMath>
                </a14:m>
                <a:endParaRPr lang="en-US" sz="2000" b="1" dirty="0">
                  <a:solidFill>
                    <a:schemeClr val="tx1"/>
                  </a:solidFill>
                </a:endParaRPr>
              </a:p>
            </p:txBody>
          </p:sp>
        </mc:Choice>
        <mc:Fallback xmlns="">
          <p:sp>
            <p:nvSpPr>
              <p:cNvPr id="7" name="TextBox 3">
                <a:extLst>
                  <a:ext uri="{FF2B5EF4-FFF2-40B4-BE49-F238E27FC236}">
                    <a16:creationId xmlns:a16="http://schemas.microsoft.com/office/drawing/2014/main" id="{71AD424F-57D9-4AED-99C1-20C827DF97CE}"/>
                  </a:ext>
                </a:extLst>
              </p:cNvPr>
              <p:cNvSpPr txBox="1">
                <a:spLocks noRot="1" noChangeAspect="1" noMove="1" noResize="1" noEditPoints="1" noAdjustHandles="1" noChangeArrowheads="1" noChangeShapeType="1" noTextEdit="1"/>
              </p:cNvSpPr>
              <p:nvPr/>
            </p:nvSpPr>
            <p:spPr>
              <a:xfrm>
                <a:off x="862078" y="4724401"/>
                <a:ext cx="3842975" cy="535468"/>
              </a:xfrm>
              <a:prstGeom prst="rect">
                <a:avLst/>
              </a:prstGeom>
              <a:blipFill>
                <a:blip r:embed="rId2"/>
                <a:stretch>
                  <a:fillRect/>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2268CD45-FC20-4727-9442-19D96D423E82}"/>
              </a:ext>
            </a:extLst>
          </p:cNvPr>
          <p:cNvSpPr txBox="1"/>
          <p:nvPr/>
        </p:nvSpPr>
        <p:spPr>
          <a:xfrm>
            <a:off x="411468" y="4149632"/>
            <a:ext cx="2359941" cy="369332"/>
          </a:xfrm>
          <a:prstGeom prst="rect">
            <a:avLst/>
          </a:prstGeom>
          <a:solidFill>
            <a:srgbClr val="FFC000"/>
          </a:solidFill>
        </p:spPr>
        <p:txBody>
          <a:bodyPr wrap="none" rtlCol="0">
            <a:spAutoFit/>
          </a:bodyPr>
          <a:lstStyle/>
          <a:p>
            <a:r>
              <a:rPr lang="en-US" altLang="zh-CN" dirty="0"/>
              <a:t>Spin decomposition:</a:t>
            </a:r>
            <a:endParaRPr lang="zh-CN" altLang="en-US" dirty="0"/>
          </a:p>
        </p:txBody>
      </p:sp>
      <p:sp>
        <p:nvSpPr>
          <p:cNvPr id="9" name="Rounded Rectangle 9">
            <a:extLst>
              <a:ext uri="{FF2B5EF4-FFF2-40B4-BE49-F238E27FC236}">
                <a16:creationId xmlns:a16="http://schemas.microsoft.com/office/drawing/2014/main" id="{7FE82195-800E-4039-B626-B341F30B361A}"/>
              </a:ext>
            </a:extLst>
          </p:cNvPr>
          <p:cNvSpPr/>
          <p:nvPr/>
        </p:nvSpPr>
        <p:spPr>
          <a:xfrm>
            <a:off x="260044" y="5505745"/>
            <a:ext cx="1142035"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Quark spin</a:t>
            </a:r>
          </a:p>
        </p:txBody>
      </p:sp>
      <p:sp>
        <p:nvSpPr>
          <p:cNvPr id="10" name="Rounded Rectangle 10">
            <a:extLst>
              <a:ext uri="{FF2B5EF4-FFF2-40B4-BE49-F238E27FC236}">
                <a16:creationId xmlns:a16="http://schemas.microsoft.com/office/drawing/2014/main" id="{4F0B6604-5DED-4634-829B-53D09EFAA76E}"/>
              </a:ext>
            </a:extLst>
          </p:cNvPr>
          <p:cNvSpPr/>
          <p:nvPr/>
        </p:nvSpPr>
        <p:spPr>
          <a:xfrm>
            <a:off x="1555058" y="5496231"/>
            <a:ext cx="1142035"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Gluon Spin</a:t>
            </a:r>
          </a:p>
        </p:txBody>
      </p:sp>
      <p:sp>
        <p:nvSpPr>
          <p:cNvPr id="11" name="Rounded Rectangle 11">
            <a:extLst>
              <a:ext uri="{FF2B5EF4-FFF2-40B4-BE49-F238E27FC236}">
                <a16:creationId xmlns:a16="http://schemas.microsoft.com/office/drawing/2014/main" id="{47D1603A-F513-4D09-AF71-01E801EA1A81}"/>
              </a:ext>
            </a:extLst>
          </p:cNvPr>
          <p:cNvSpPr/>
          <p:nvPr/>
        </p:nvSpPr>
        <p:spPr>
          <a:xfrm>
            <a:off x="2833403" y="5507670"/>
            <a:ext cx="1410181"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Quark OAM</a:t>
            </a:r>
          </a:p>
        </p:txBody>
      </p:sp>
      <p:sp>
        <p:nvSpPr>
          <p:cNvPr id="12" name="Rounded Rectangle 12">
            <a:extLst>
              <a:ext uri="{FF2B5EF4-FFF2-40B4-BE49-F238E27FC236}">
                <a16:creationId xmlns:a16="http://schemas.microsoft.com/office/drawing/2014/main" id="{A8AE649B-0A69-44C2-90EA-CCAB86EE9ABF}"/>
              </a:ext>
            </a:extLst>
          </p:cNvPr>
          <p:cNvSpPr/>
          <p:nvPr/>
        </p:nvSpPr>
        <p:spPr>
          <a:xfrm>
            <a:off x="4363605" y="5498156"/>
            <a:ext cx="1410181"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Gluon OAM</a:t>
            </a:r>
          </a:p>
        </p:txBody>
      </p:sp>
      <p:sp>
        <p:nvSpPr>
          <p:cNvPr id="13" name="任意多边形: 形状 12">
            <a:extLst>
              <a:ext uri="{FF2B5EF4-FFF2-40B4-BE49-F238E27FC236}">
                <a16:creationId xmlns:a16="http://schemas.microsoft.com/office/drawing/2014/main" id="{854F7887-C017-43A4-81F9-7C74EC0951BF}"/>
              </a:ext>
            </a:extLst>
          </p:cNvPr>
          <p:cNvSpPr/>
          <p:nvPr/>
        </p:nvSpPr>
        <p:spPr>
          <a:xfrm>
            <a:off x="1084147" y="5207724"/>
            <a:ext cx="1380635" cy="305317"/>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任意多边形: 形状 13">
            <a:extLst>
              <a:ext uri="{FF2B5EF4-FFF2-40B4-BE49-F238E27FC236}">
                <a16:creationId xmlns:a16="http://schemas.microsoft.com/office/drawing/2014/main" id="{7ED0AC21-FDE0-4F93-8F92-68E30B4B5F46}"/>
              </a:ext>
            </a:extLst>
          </p:cNvPr>
          <p:cNvSpPr/>
          <p:nvPr/>
        </p:nvSpPr>
        <p:spPr>
          <a:xfrm>
            <a:off x="2570261" y="5207725"/>
            <a:ext cx="538698" cy="290966"/>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任意多边形: 形状 14">
            <a:extLst>
              <a:ext uri="{FF2B5EF4-FFF2-40B4-BE49-F238E27FC236}">
                <a16:creationId xmlns:a16="http://schemas.microsoft.com/office/drawing/2014/main" id="{EF708E36-5287-4E9B-AA7D-CFD703662A4E}"/>
              </a:ext>
            </a:extLst>
          </p:cNvPr>
          <p:cNvSpPr/>
          <p:nvPr/>
        </p:nvSpPr>
        <p:spPr>
          <a:xfrm>
            <a:off x="3400997" y="5254429"/>
            <a:ext cx="317561" cy="256758"/>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任意多边形: 形状 15">
            <a:extLst>
              <a:ext uri="{FF2B5EF4-FFF2-40B4-BE49-F238E27FC236}">
                <a16:creationId xmlns:a16="http://schemas.microsoft.com/office/drawing/2014/main" id="{05FC8C15-F41D-4989-846F-625AF0A92922}"/>
              </a:ext>
            </a:extLst>
          </p:cNvPr>
          <p:cNvSpPr/>
          <p:nvPr/>
        </p:nvSpPr>
        <p:spPr>
          <a:xfrm flipH="1">
            <a:off x="4251320" y="5254428"/>
            <a:ext cx="1063895" cy="251317"/>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7" name="图片 16">
            <a:extLst>
              <a:ext uri="{FF2B5EF4-FFF2-40B4-BE49-F238E27FC236}">
                <a16:creationId xmlns:a16="http://schemas.microsoft.com/office/drawing/2014/main" id="{C9B5C0BB-3659-4EE7-9FB0-80866173CE78}"/>
              </a:ext>
            </a:extLst>
          </p:cNvPr>
          <p:cNvPicPr>
            <a:picLocks noChangeAspect="1"/>
          </p:cNvPicPr>
          <p:nvPr/>
        </p:nvPicPr>
        <p:blipFill rotWithShape="1">
          <a:blip r:embed="rId3">
            <a:extLst>
              <a:ext uri="{28A0092B-C50C-407E-A947-70E740481C1C}">
                <a14:useLocalDpi xmlns:a14="http://schemas.microsoft.com/office/drawing/2010/main" val="0"/>
              </a:ext>
            </a:extLst>
          </a:blip>
          <a:srcRect r="551" b="26061"/>
          <a:stretch/>
        </p:blipFill>
        <p:spPr>
          <a:xfrm>
            <a:off x="311947" y="2133599"/>
            <a:ext cx="4770291" cy="1141376"/>
          </a:xfrm>
          <a:prstGeom prst="rect">
            <a:avLst/>
          </a:prstGeom>
        </p:spPr>
      </p:pic>
      <p:sp>
        <p:nvSpPr>
          <p:cNvPr id="19" name="文本框 18">
            <a:extLst>
              <a:ext uri="{FF2B5EF4-FFF2-40B4-BE49-F238E27FC236}">
                <a16:creationId xmlns:a16="http://schemas.microsoft.com/office/drawing/2014/main" id="{25EE3CB7-6F97-4DB4-A030-672DA72490C0}"/>
              </a:ext>
            </a:extLst>
          </p:cNvPr>
          <p:cNvSpPr txBox="1"/>
          <p:nvPr/>
        </p:nvSpPr>
        <p:spPr>
          <a:xfrm>
            <a:off x="411468" y="3500846"/>
            <a:ext cx="790601" cy="369332"/>
          </a:xfrm>
          <a:prstGeom prst="rect">
            <a:avLst/>
          </a:prstGeom>
          <a:noFill/>
        </p:spPr>
        <p:txBody>
          <a:bodyPr wrap="none" rtlCol="0">
            <a:spAutoFit/>
          </a:bodyPr>
          <a:lstStyle/>
          <a:p>
            <a:r>
              <a:rPr lang="en-US" altLang="zh-CN" dirty="0"/>
              <a:t>1970s</a:t>
            </a:r>
            <a:endParaRPr lang="zh-CN" altLang="en-US" dirty="0"/>
          </a:p>
        </p:txBody>
      </p:sp>
      <p:sp>
        <p:nvSpPr>
          <p:cNvPr id="20" name="文本框 19">
            <a:extLst>
              <a:ext uri="{FF2B5EF4-FFF2-40B4-BE49-F238E27FC236}">
                <a16:creationId xmlns:a16="http://schemas.microsoft.com/office/drawing/2014/main" id="{F9C1141C-2E95-451E-B259-8828CE12AA82}"/>
              </a:ext>
            </a:extLst>
          </p:cNvPr>
          <p:cNvSpPr txBox="1"/>
          <p:nvPr/>
        </p:nvSpPr>
        <p:spPr>
          <a:xfrm>
            <a:off x="1998090" y="3471734"/>
            <a:ext cx="1497526" cy="369332"/>
          </a:xfrm>
          <a:prstGeom prst="rect">
            <a:avLst/>
          </a:prstGeom>
          <a:noFill/>
        </p:spPr>
        <p:txBody>
          <a:bodyPr wrap="none" rtlCol="0">
            <a:spAutoFit/>
          </a:bodyPr>
          <a:lstStyle/>
          <a:p>
            <a:r>
              <a:rPr lang="en-US" altLang="zh-CN" dirty="0"/>
              <a:t>1980s/2000s</a:t>
            </a:r>
            <a:endParaRPr lang="zh-CN" altLang="en-US" dirty="0"/>
          </a:p>
        </p:txBody>
      </p:sp>
      <p:sp>
        <p:nvSpPr>
          <p:cNvPr id="21" name="文本框 20">
            <a:extLst>
              <a:ext uri="{FF2B5EF4-FFF2-40B4-BE49-F238E27FC236}">
                <a16:creationId xmlns:a16="http://schemas.microsoft.com/office/drawing/2014/main" id="{BF1A6523-137B-4184-A059-D28BF235A87B}"/>
              </a:ext>
            </a:extLst>
          </p:cNvPr>
          <p:cNvSpPr txBox="1"/>
          <p:nvPr/>
        </p:nvSpPr>
        <p:spPr>
          <a:xfrm>
            <a:off x="4291637" y="3455135"/>
            <a:ext cx="651973" cy="369332"/>
          </a:xfrm>
          <a:prstGeom prst="rect">
            <a:avLst/>
          </a:prstGeom>
          <a:noFill/>
        </p:spPr>
        <p:txBody>
          <a:bodyPr wrap="none" rtlCol="0">
            <a:spAutoFit/>
          </a:bodyPr>
          <a:lstStyle/>
          <a:p>
            <a:r>
              <a:rPr lang="en-US" altLang="zh-CN" dirty="0"/>
              <a:t>Now</a:t>
            </a:r>
            <a:endParaRPr lang="zh-CN" altLang="en-US" dirty="0"/>
          </a:p>
        </p:txBody>
      </p:sp>
      <p:cxnSp>
        <p:nvCxnSpPr>
          <p:cNvPr id="22" name="Straight Connector 10">
            <a:extLst>
              <a:ext uri="{FF2B5EF4-FFF2-40B4-BE49-F238E27FC236}">
                <a16:creationId xmlns:a16="http://schemas.microsoft.com/office/drawing/2014/main" id="{65962D94-7C79-4EA1-8B59-E327EBE9EFAD}"/>
              </a:ext>
            </a:extLst>
          </p:cNvPr>
          <p:cNvCxnSpPr>
            <a:cxnSpLocks/>
          </p:cNvCxnSpPr>
          <p:nvPr/>
        </p:nvCxnSpPr>
        <p:spPr>
          <a:xfrm>
            <a:off x="6010109" y="281802"/>
            <a:ext cx="7519" cy="5570135"/>
          </a:xfrm>
          <a:prstGeom prst="line">
            <a:avLst/>
          </a:prstGeom>
          <a:ln w="28575">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6" name="Picture 2" descr="翻译硕士百科：诺贝尔奖奖牌图案的含义- 每日头条">
            <a:extLst>
              <a:ext uri="{FF2B5EF4-FFF2-40B4-BE49-F238E27FC236}">
                <a16:creationId xmlns:a16="http://schemas.microsoft.com/office/drawing/2014/main" id="{2F038633-9278-4710-A3E1-F3FB0B9484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982" y="833561"/>
            <a:ext cx="926945" cy="931083"/>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26">
            <a:extLst>
              <a:ext uri="{FF2B5EF4-FFF2-40B4-BE49-F238E27FC236}">
                <a16:creationId xmlns:a16="http://schemas.microsoft.com/office/drawing/2014/main" id="{5E13C123-9601-46FE-A4B1-18CD3856B410}"/>
              </a:ext>
            </a:extLst>
          </p:cNvPr>
          <p:cNvSpPr txBox="1"/>
          <p:nvPr/>
        </p:nvSpPr>
        <p:spPr>
          <a:xfrm>
            <a:off x="355368" y="1820342"/>
            <a:ext cx="1013419" cy="430887"/>
          </a:xfrm>
          <a:prstGeom prst="rect">
            <a:avLst/>
          </a:prstGeom>
          <a:noFill/>
        </p:spPr>
        <p:txBody>
          <a:bodyPr wrap="none" rtlCol="0">
            <a:spAutoFit/>
          </a:bodyPr>
          <a:lstStyle/>
          <a:p>
            <a:r>
              <a:rPr lang="en-US" altLang="zh-CN" sz="1100" dirty="0"/>
              <a:t>Gell-Mann </a:t>
            </a:r>
          </a:p>
          <a:p>
            <a:r>
              <a:rPr lang="en-US" altLang="zh-CN" sz="1100" dirty="0"/>
              <a:t>quark model</a:t>
            </a:r>
            <a:endParaRPr lang="zh-CN" altLang="en-US" sz="1100" dirty="0"/>
          </a:p>
        </p:txBody>
      </p:sp>
      <p:sp>
        <p:nvSpPr>
          <p:cNvPr id="28" name="Cloud 13">
            <a:extLst>
              <a:ext uri="{FF2B5EF4-FFF2-40B4-BE49-F238E27FC236}">
                <a16:creationId xmlns:a16="http://schemas.microsoft.com/office/drawing/2014/main" id="{E39D9E48-41E2-4F0B-BA88-3922946E48CE}"/>
              </a:ext>
            </a:extLst>
          </p:cNvPr>
          <p:cNvSpPr/>
          <p:nvPr/>
        </p:nvSpPr>
        <p:spPr>
          <a:xfrm>
            <a:off x="6374256" y="286119"/>
            <a:ext cx="2622062" cy="1341627"/>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mass</a:t>
            </a:r>
          </a:p>
        </p:txBody>
      </p:sp>
      <p:grpSp>
        <p:nvGrpSpPr>
          <p:cNvPr id="29" name="组合 28">
            <a:extLst>
              <a:ext uri="{FF2B5EF4-FFF2-40B4-BE49-F238E27FC236}">
                <a16:creationId xmlns:a16="http://schemas.microsoft.com/office/drawing/2014/main" id="{64BC41AF-54FC-410A-8FF9-53BDA2B176C2}"/>
              </a:ext>
            </a:extLst>
          </p:cNvPr>
          <p:cNvGrpSpPr>
            <a:grpSpLocks noChangeAspect="1"/>
          </p:cNvGrpSpPr>
          <p:nvPr/>
        </p:nvGrpSpPr>
        <p:grpSpPr>
          <a:xfrm>
            <a:off x="8299190" y="1444051"/>
            <a:ext cx="2535134" cy="2246882"/>
            <a:chOff x="1544149" y="343022"/>
            <a:chExt cx="6579816" cy="6000017"/>
          </a:xfrm>
        </p:grpSpPr>
        <p:pic>
          <p:nvPicPr>
            <p:cNvPr id="30" name="Picture 6">
              <a:extLst>
                <a:ext uri="{FF2B5EF4-FFF2-40B4-BE49-F238E27FC236}">
                  <a16:creationId xmlns:a16="http://schemas.microsoft.com/office/drawing/2014/main" id="{4958CAE0-322C-4F91-BB7F-A629491440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4149" y="343022"/>
              <a:ext cx="6579816" cy="6000017"/>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30">
              <a:extLst>
                <a:ext uri="{FF2B5EF4-FFF2-40B4-BE49-F238E27FC236}">
                  <a16:creationId xmlns:a16="http://schemas.microsoft.com/office/drawing/2014/main" id="{DBA7BC3A-FC8A-4879-83AE-EDB7189777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133" y="1726498"/>
              <a:ext cx="1238836" cy="1079224"/>
            </a:xfrm>
            <a:prstGeom prst="rect">
              <a:avLst/>
            </a:prstGeom>
          </p:spPr>
        </p:pic>
        <p:pic>
          <p:nvPicPr>
            <p:cNvPr id="32" name="图片 31">
              <a:extLst>
                <a:ext uri="{FF2B5EF4-FFF2-40B4-BE49-F238E27FC236}">
                  <a16:creationId xmlns:a16="http://schemas.microsoft.com/office/drawing/2014/main" id="{6EE4DF56-6179-4F73-A512-858A7DC54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4675" y="3343030"/>
              <a:ext cx="1238836" cy="1238836"/>
            </a:xfrm>
            <a:prstGeom prst="rect">
              <a:avLst/>
            </a:prstGeom>
          </p:spPr>
        </p:pic>
      </p:grpSp>
      <p:cxnSp>
        <p:nvCxnSpPr>
          <p:cNvPr id="33" name="直接箭头连接符 32">
            <a:extLst>
              <a:ext uri="{FF2B5EF4-FFF2-40B4-BE49-F238E27FC236}">
                <a16:creationId xmlns:a16="http://schemas.microsoft.com/office/drawing/2014/main" id="{447CDDAB-4687-4B41-A8F1-37CFF20ADE3E}"/>
              </a:ext>
            </a:extLst>
          </p:cNvPr>
          <p:cNvCxnSpPr/>
          <p:nvPr/>
        </p:nvCxnSpPr>
        <p:spPr>
          <a:xfrm flipV="1">
            <a:off x="10365267" y="1505160"/>
            <a:ext cx="382193" cy="428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CC4A4602-5225-48EC-8E7E-437AD74C8C1D}"/>
              </a:ext>
            </a:extLst>
          </p:cNvPr>
          <p:cNvSpPr txBox="1"/>
          <p:nvPr/>
        </p:nvSpPr>
        <p:spPr>
          <a:xfrm>
            <a:off x="10701769" y="1151440"/>
            <a:ext cx="1399742" cy="646331"/>
          </a:xfrm>
          <a:prstGeom prst="rect">
            <a:avLst/>
          </a:prstGeom>
          <a:noFill/>
        </p:spPr>
        <p:txBody>
          <a:bodyPr wrap="none" rtlCol="0">
            <a:spAutoFit/>
          </a:bodyPr>
          <a:lstStyle/>
          <a:p>
            <a:r>
              <a:rPr lang="en-US" altLang="zh-CN" dirty="0"/>
              <a:t>Higgs </a:t>
            </a:r>
          </a:p>
          <a:p>
            <a:r>
              <a:rPr lang="en-US" altLang="zh-CN" dirty="0"/>
              <a:t>mechanism</a:t>
            </a:r>
            <a:endParaRPr lang="zh-CN" altLang="en-US" dirty="0"/>
          </a:p>
        </p:txBody>
      </p:sp>
      <p:cxnSp>
        <p:nvCxnSpPr>
          <p:cNvPr id="35" name="直接箭头连接符 34">
            <a:extLst>
              <a:ext uri="{FF2B5EF4-FFF2-40B4-BE49-F238E27FC236}">
                <a16:creationId xmlns:a16="http://schemas.microsoft.com/office/drawing/2014/main" id="{71FEB88E-1469-4B53-A92D-CFF085AF07A5}"/>
              </a:ext>
            </a:extLst>
          </p:cNvPr>
          <p:cNvCxnSpPr>
            <a:cxnSpLocks/>
          </p:cNvCxnSpPr>
          <p:nvPr/>
        </p:nvCxnSpPr>
        <p:spPr>
          <a:xfrm flipH="1" flipV="1">
            <a:off x="8108843" y="2286521"/>
            <a:ext cx="624917" cy="269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9CE3D752-8E7C-4F26-9EA7-A26A792BB506}"/>
              </a:ext>
            </a:extLst>
          </p:cNvPr>
          <p:cNvSpPr txBox="1"/>
          <p:nvPr/>
        </p:nvSpPr>
        <p:spPr>
          <a:xfrm>
            <a:off x="7252720" y="1996760"/>
            <a:ext cx="1026243" cy="646331"/>
          </a:xfrm>
          <a:prstGeom prst="rect">
            <a:avLst/>
          </a:prstGeom>
          <a:noFill/>
        </p:spPr>
        <p:txBody>
          <a:bodyPr wrap="none" rtlCol="0">
            <a:spAutoFit/>
          </a:bodyPr>
          <a:lstStyle/>
          <a:p>
            <a:r>
              <a:rPr lang="en-US" altLang="zh-CN" dirty="0"/>
              <a:t>Proton  </a:t>
            </a:r>
          </a:p>
          <a:p>
            <a:r>
              <a:rPr lang="en-US" altLang="zh-CN" dirty="0"/>
              <a:t>mass</a:t>
            </a:r>
            <a:endParaRPr lang="zh-CN" altLang="en-US" dirty="0"/>
          </a:p>
        </p:txBody>
      </p:sp>
      <p:pic>
        <p:nvPicPr>
          <p:cNvPr id="37" name="Picture 2" descr="翻译硕士百科：诺贝尔奖奖牌图案的含义- 每日头条">
            <a:extLst>
              <a:ext uri="{FF2B5EF4-FFF2-40B4-BE49-F238E27FC236}">
                <a16:creationId xmlns:a16="http://schemas.microsoft.com/office/drawing/2014/main" id="{E3BEDF20-0317-42AA-80D2-F06E3499B8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6874" y="391142"/>
            <a:ext cx="768507" cy="771938"/>
          </a:xfrm>
          <a:prstGeom prst="rect">
            <a:avLst/>
          </a:prstGeom>
          <a:noFill/>
          <a:extLst>
            <a:ext uri="{909E8E84-426E-40DD-AFC4-6F175D3DCCD1}">
              <a14:hiddenFill xmlns:a14="http://schemas.microsoft.com/office/drawing/2010/main">
                <a:solidFill>
                  <a:srgbClr val="FFFFFF"/>
                </a:solidFill>
              </a14:hiddenFill>
            </a:ext>
          </a:extLst>
        </p:spPr>
      </p:pic>
      <p:sp>
        <p:nvSpPr>
          <p:cNvPr id="38" name="文本框 37">
            <a:extLst>
              <a:ext uri="{FF2B5EF4-FFF2-40B4-BE49-F238E27FC236}">
                <a16:creationId xmlns:a16="http://schemas.microsoft.com/office/drawing/2014/main" id="{0CF1C944-4B2A-4FF1-9C31-3696C6956ECF}"/>
              </a:ext>
            </a:extLst>
          </p:cNvPr>
          <p:cNvSpPr txBox="1"/>
          <p:nvPr/>
        </p:nvSpPr>
        <p:spPr>
          <a:xfrm>
            <a:off x="6397722" y="4149632"/>
            <a:ext cx="2428870" cy="369332"/>
          </a:xfrm>
          <a:prstGeom prst="rect">
            <a:avLst/>
          </a:prstGeom>
          <a:solidFill>
            <a:srgbClr val="FFC000"/>
          </a:solidFill>
        </p:spPr>
        <p:txBody>
          <a:bodyPr wrap="none" rtlCol="0">
            <a:spAutoFit/>
          </a:bodyPr>
          <a:lstStyle/>
          <a:p>
            <a:r>
              <a:rPr lang="en-US" altLang="zh-CN" dirty="0"/>
              <a:t>Mass decomposition:</a:t>
            </a:r>
            <a:endParaRPr lang="zh-CN" altLang="en-US" dirty="0"/>
          </a:p>
        </p:txBody>
      </p:sp>
      <p:pic>
        <p:nvPicPr>
          <p:cNvPr id="39" name="图片 38">
            <a:extLst>
              <a:ext uri="{FF2B5EF4-FFF2-40B4-BE49-F238E27FC236}">
                <a16:creationId xmlns:a16="http://schemas.microsoft.com/office/drawing/2014/main" id="{AF25CD73-1431-4EEB-AE50-F9E2388F7FBA}"/>
              </a:ext>
            </a:extLst>
          </p:cNvPr>
          <p:cNvPicPr>
            <a:picLocks noChangeAspect="1"/>
          </p:cNvPicPr>
          <p:nvPr/>
        </p:nvPicPr>
        <p:blipFill rotWithShape="1">
          <a:blip r:embed="rId8"/>
          <a:srcRect l="5508" t="6598" r="22488" b="88213"/>
          <a:stretch/>
        </p:blipFill>
        <p:spPr>
          <a:xfrm>
            <a:off x="6996171" y="4822909"/>
            <a:ext cx="4149218" cy="403644"/>
          </a:xfrm>
          <a:prstGeom prst="rect">
            <a:avLst/>
          </a:prstGeom>
          <a:noFill/>
          <a:ln w="38100" cmpd="sng">
            <a:noFill/>
          </a:ln>
        </p:spPr>
      </p:pic>
      <p:sp>
        <p:nvSpPr>
          <p:cNvPr id="40" name="Rounded Rectangle 9">
            <a:extLst>
              <a:ext uri="{FF2B5EF4-FFF2-40B4-BE49-F238E27FC236}">
                <a16:creationId xmlns:a16="http://schemas.microsoft.com/office/drawing/2014/main" id="{58558FC8-0D4D-4747-B45A-F420685323E2}"/>
              </a:ext>
            </a:extLst>
          </p:cNvPr>
          <p:cNvSpPr/>
          <p:nvPr/>
        </p:nvSpPr>
        <p:spPr>
          <a:xfrm>
            <a:off x="6244698" y="5511116"/>
            <a:ext cx="1334804"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Quark energy</a:t>
            </a:r>
          </a:p>
        </p:txBody>
      </p:sp>
      <p:sp>
        <p:nvSpPr>
          <p:cNvPr id="41" name="Rounded Rectangle 10">
            <a:extLst>
              <a:ext uri="{FF2B5EF4-FFF2-40B4-BE49-F238E27FC236}">
                <a16:creationId xmlns:a16="http://schemas.microsoft.com/office/drawing/2014/main" id="{E0A70326-8B9F-4820-9853-CB8A049DB583}"/>
              </a:ext>
            </a:extLst>
          </p:cNvPr>
          <p:cNvSpPr/>
          <p:nvPr/>
        </p:nvSpPr>
        <p:spPr>
          <a:xfrm>
            <a:off x="7732480" y="5501602"/>
            <a:ext cx="1142035"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Quark</a:t>
            </a:r>
            <a:r>
              <a:rPr lang="zh-CN" altLang="en-US" sz="1200" b="1" dirty="0">
                <a:solidFill>
                  <a:schemeClr val="tx1"/>
                </a:solidFill>
                <a:ea typeface="黑体" panose="02010609060101010101" pitchFamily="49" charset="-122"/>
              </a:rPr>
              <a:t> </a:t>
            </a:r>
            <a:r>
              <a:rPr lang="en-US" altLang="zh-CN" sz="1200" b="1" dirty="0">
                <a:solidFill>
                  <a:schemeClr val="tx1"/>
                </a:solidFill>
                <a:ea typeface="黑体" panose="02010609060101010101" pitchFamily="49" charset="-122"/>
              </a:rPr>
              <a:t>mass</a:t>
            </a:r>
            <a:endParaRPr lang="en-US" sz="1200" b="1" dirty="0">
              <a:solidFill>
                <a:schemeClr val="tx1"/>
              </a:solidFill>
              <a:ea typeface="黑体" panose="02010609060101010101" pitchFamily="49" charset="-122"/>
            </a:endParaRPr>
          </a:p>
        </p:txBody>
      </p:sp>
      <p:sp>
        <p:nvSpPr>
          <p:cNvPr id="42" name="Rounded Rectangle 11">
            <a:extLst>
              <a:ext uri="{FF2B5EF4-FFF2-40B4-BE49-F238E27FC236}">
                <a16:creationId xmlns:a16="http://schemas.microsoft.com/office/drawing/2014/main" id="{20E12DAF-85EE-4715-8987-6A33FA3A8A4F}"/>
              </a:ext>
            </a:extLst>
          </p:cNvPr>
          <p:cNvSpPr/>
          <p:nvPr/>
        </p:nvSpPr>
        <p:spPr>
          <a:xfrm>
            <a:off x="9010825" y="5513041"/>
            <a:ext cx="1410181"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Gluon</a:t>
            </a:r>
            <a:r>
              <a:rPr lang="zh-CN" altLang="en-US" sz="1200" b="1" dirty="0">
                <a:solidFill>
                  <a:schemeClr val="tx1"/>
                </a:solidFill>
                <a:ea typeface="黑体" panose="02010609060101010101" pitchFamily="49" charset="-122"/>
              </a:rPr>
              <a:t> </a:t>
            </a:r>
            <a:r>
              <a:rPr lang="en-US" altLang="zh-CN" sz="1200" b="1" dirty="0">
                <a:solidFill>
                  <a:schemeClr val="tx1"/>
                </a:solidFill>
                <a:ea typeface="黑体" panose="02010609060101010101" pitchFamily="49" charset="-122"/>
              </a:rPr>
              <a:t>energy</a:t>
            </a:r>
            <a:endParaRPr lang="en-US" sz="1200" b="1" dirty="0">
              <a:solidFill>
                <a:schemeClr val="tx1"/>
              </a:solidFill>
              <a:ea typeface="黑体" panose="02010609060101010101" pitchFamily="49" charset="-122"/>
            </a:endParaRPr>
          </a:p>
        </p:txBody>
      </p:sp>
      <p:sp>
        <p:nvSpPr>
          <p:cNvPr id="43" name="Rounded Rectangle 12">
            <a:extLst>
              <a:ext uri="{FF2B5EF4-FFF2-40B4-BE49-F238E27FC236}">
                <a16:creationId xmlns:a16="http://schemas.microsoft.com/office/drawing/2014/main" id="{56969D30-E504-444D-B7F7-6887FDE51680}"/>
              </a:ext>
            </a:extLst>
          </p:cNvPr>
          <p:cNvSpPr/>
          <p:nvPr/>
        </p:nvSpPr>
        <p:spPr>
          <a:xfrm>
            <a:off x="10541027" y="5503527"/>
            <a:ext cx="1410181" cy="3557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黑体" panose="02010609060101010101" pitchFamily="49" charset="-122"/>
              </a:rPr>
              <a:t>Trace</a:t>
            </a:r>
            <a:r>
              <a:rPr lang="zh-CN" altLang="en-US" sz="1200" b="1" dirty="0">
                <a:solidFill>
                  <a:schemeClr val="tx1"/>
                </a:solidFill>
                <a:ea typeface="黑体" panose="02010609060101010101" pitchFamily="49" charset="-122"/>
              </a:rPr>
              <a:t> </a:t>
            </a:r>
            <a:r>
              <a:rPr lang="en-US" altLang="zh-CN" sz="1200" b="1" dirty="0">
                <a:solidFill>
                  <a:schemeClr val="tx1"/>
                </a:solidFill>
                <a:ea typeface="黑体" panose="02010609060101010101" pitchFamily="49" charset="-122"/>
              </a:rPr>
              <a:t>anomaly</a:t>
            </a:r>
            <a:endParaRPr lang="en-US" sz="1200" b="1" dirty="0">
              <a:solidFill>
                <a:schemeClr val="tx1"/>
              </a:solidFill>
              <a:ea typeface="黑体" panose="02010609060101010101" pitchFamily="49" charset="-122"/>
            </a:endParaRPr>
          </a:p>
        </p:txBody>
      </p:sp>
      <p:sp>
        <p:nvSpPr>
          <p:cNvPr id="44" name="任意多边形: 形状 43">
            <a:extLst>
              <a:ext uri="{FF2B5EF4-FFF2-40B4-BE49-F238E27FC236}">
                <a16:creationId xmlns:a16="http://schemas.microsoft.com/office/drawing/2014/main" id="{581401F3-0EA2-4E4E-B01A-031850DC9231}"/>
              </a:ext>
            </a:extLst>
          </p:cNvPr>
          <p:cNvSpPr/>
          <p:nvPr/>
        </p:nvSpPr>
        <p:spPr>
          <a:xfrm>
            <a:off x="7261569" y="5279590"/>
            <a:ext cx="1220580" cy="238822"/>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任意多边形: 形状 44">
            <a:extLst>
              <a:ext uri="{FF2B5EF4-FFF2-40B4-BE49-F238E27FC236}">
                <a16:creationId xmlns:a16="http://schemas.microsoft.com/office/drawing/2014/main" id="{383B667B-A339-4B78-A176-2F5CC854D2C1}"/>
              </a:ext>
            </a:extLst>
          </p:cNvPr>
          <p:cNvSpPr/>
          <p:nvPr/>
        </p:nvSpPr>
        <p:spPr>
          <a:xfrm>
            <a:off x="8747683" y="5279590"/>
            <a:ext cx="516043" cy="224471"/>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任意多边形: 形状 45">
            <a:extLst>
              <a:ext uri="{FF2B5EF4-FFF2-40B4-BE49-F238E27FC236}">
                <a16:creationId xmlns:a16="http://schemas.microsoft.com/office/drawing/2014/main" id="{64D2DBAC-3692-4A0B-953B-BD439C068619}"/>
              </a:ext>
            </a:extLst>
          </p:cNvPr>
          <p:cNvSpPr/>
          <p:nvPr/>
        </p:nvSpPr>
        <p:spPr>
          <a:xfrm>
            <a:off x="9578419" y="5265298"/>
            <a:ext cx="423195" cy="251259"/>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任意多边形: 形状 46">
            <a:extLst>
              <a:ext uri="{FF2B5EF4-FFF2-40B4-BE49-F238E27FC236}">
                <a16:creationId xmlns:a16="http://schemas.microsoft.com/office/drawing/2014/main" id="{C5B4112B-838B-4DBE-BB5F-A17AC7C0B91E}"/>
              </a:ext>
            </a:extLst>
          </p:cNvPr>
          <p:cNvSpPr/>
          <p:nvPr/>
        </p:nvSpPr>
        <p:spPr>
          <a:xfrm flipH="1">
            <a:off x="10808172" y="5279590"/>
            <a:ext cx="684466" cy="231526"/>
          </a:xfrm>
          <a:custGeom>
            <a:avLst/>
            <a:gdLst>
              <a:gd name="connsiteX0" fmla="*/ 1416731 w 1527384"/>
              <a:gd name="connsiteY0" fmla="*/ 0 h 600443"/>
              <a:gd name="connsiteX1" fmla="*/ 1412807 w 1527384"/>
              <a:gd name="connsiteY1" fmla="*/ 298259 h 600443"/>
              <a:gd name="connsiteX2" fmla="*/ 235468 w 1527384"/>
              <a:gd name="connsiteY2" fmla="*/ 329655 h 600443"/>
              <a:gd name="connsiteX3" fmla="*/ 0 w 1527384"/>
              <a:gd name="connsiteY3" fmla="*/ 600443 h 600443"/>
              <a:gd name="connsiteX0" fmla="*/ 1412806 w 1525591"/>
              <a:gd name="connsiteY0" fmla="*/ 0 h 592594"/>
              <a:gd name="connsiteX1" fmla="*/ 1412807 w 1525591"/>
              <a:gd name="connsiteY1" fmla="*/ 290410 h 592594"/>
              <a:gd name="connsiteX2" fmla="*/ 235468 w 1525591"/>
              <a:gd name="connsiteY2" fmla="*/ 321806 h 592594"/>
              <a:gd name="connsiteX3" fmla="*/ 0 w 1525591"/>
              <a:gd name="connsiteY3" fmla="*/ 592594 h 592594"/>
              <a:gd name="connsiteX0" fmla="*/ 1412806 w 1497947"/>
              <a:gd name="connsiteY0" fmla="*/ 0 h 592594"/>
              <a:gd name="connsiteX1" fmla="*/ 1412807 w 1497947"/>
              <a:gd name="connsiteY1" fmla="*/ 290410 h 592594"/>
              <a:gd name="connsiteX2" fmla="*/ 235468 w 1497947"/>
              <a:gd name="connsiteY2" fmla="*/ 321806 h 592594"/>
              <a:gd name="connsiteX3" fmla="*/ 0 w 1497947"/>
              <a:gd name="connsiteY3" fmla="*/ 592594 h 592594"/>
              <a:gd name="connsiteX0" fmla="*/ 1412806 w 1520862"/>
              <a:gd name="connsiteY0" fmla="*/ 0 h 592594"/>
              <a:gd name="connsiteX1" fmla="*/ 1412807 w 1520862"/>
              <a:gd name="connsiteY1" fmla="*/ 290410 h 592594"/>
              <a:gd name="connsiteX2" fmla="*/ 235468 w 1520862"/>
              <a:gd name="connsiteY2" fmla="*/ 321806 h 592594"/>
              <a:gd name="connsiteX3" fmla="*/ 0 w 1520862"/>
              <a:gd name="connsiteY3" fmla="*/ 592594 h 592594"/>
              <a:gd name="connsiteX0" fmla="*/ 1412806 w 1505093"/>
              <a:gd name="connsiteY0" fmla="*/ 0 h 592594"/>
              <a:gd name="connsiteX1" fmla="*/ 1412807 w 1505093"/>
              <a:gd name="connsiteY1" fmla="*/ 290410 h 592594"/>
              <a:gd name="connsiteX2" fmla="*/ 235468 w 1505093"/>
              <a:gd name="connsiteY2" fmla="*/ 321806 h 592594"/>
              <a:gd name="connsiteX3" fmla="*/ 0 w 1505093"/>
              <a:gd name="connsiteY3" fmla="*/ 592594 h 592594"/>
              <a:gd name="connsiteX0" fmla="*/ 1412806 w 1504153"/>
              <a:gd name="connsiteY0" fmla="*/ 0 h 592594"/>
              <a:gd name="connsiteX1" fmla="*/ 1412807 w 1504153"/>
              <a:gd name="connsiteY1" fmla="*/ 290410 h 592594"/>
              <a:gd name="connsiteX2" fmla="*/ 235468 w 1504153"/>
              <a:gd name="connsiteY2" fmla="*/ 321806 h 592594"/>
              <a:gd name="connsiteX3" fmla="*/ 0 w 1504153"/>
              <a:gd name="connsiteY3" fmla="*/ 592594 h 592594"/>
              <a:gd name="connsiteX0" fmla="*/ 1412806 w 1413831"/>
              <a:gd name="connsiteY0" fmla="*/ 0 h 592594"/>
              <a:gd name="connsiteX1" fmla="*/ 1012512 w 1413831"/>
              <a:gd name="connsiteY1" fmla="*/ 349277 h 592594"/>
              <a:gd name="connsiteX2" fmla="*/ 235468 w 1413831"/>
              <a:gd name="connsiteY2" fmla="*/ 321806 h 592594"/>
              <a:gd name="connsiteX3" fmla="*/ 0 w 1413831"/>
              <a:gd name="connsiteY3" fmla="*/ 592594 h 592594"/>
              <a:gd name="connsiteX0" fmla="*/ 1412806 w 1413848"/>
              <a:gd name="connsiteY0" fmla="*/ 0 h 592594"/>
              <a:gd name="connsiteX1" fmla="*/ 1016437 w 1413848"/>
              <a:gd name="connsiteY1" fmla="*/ 290410 h 592594"/>
              <a:gd name="connsiteX2" fmla="*/ 235468 w 1413848"/>
              <a:gd name="connsiteY2" fmla="*/ 321806 h 592594"/>
              <a:gd name="connsiteX3" fmla="*/ 0 w 1413848"/>
              <a:gd name="connsiteY3" fmla="*/ 592594 h 592594"/>
              <a:gd name="connsiteX0" fmla="*/ 1412806 w 1413866"/>
              <a:gd name="connsiteY0" fmla="*/ 0 h 592594"/>
              <a:gd name="connsiteX1" fmla="*/ 1020362 w 1413866"/>
              <a:gd name="connsiteY1" fmla="*/ 255090 h 592594"/>
              <a:gd name="connsiteX2" fmla="*/ 235468 w 1413866"/>
              <a:gd name="connsiteY2" fmla="*/ 321806 h 592594"/>
              <a:gd name="connsiteX3" fmla="*/ 0 w 1413866"/>
              <a:gd name="connsiteY3" fmla="*/ 592594 h 592594"/>
              <a:gd name="connsiteX0" fmla="*/ 1412806 w 1414052"/>
              <a:gd name="connsiteY0" fmla="*/ 0 h 592594"/>
              <a:gd name="connsiteX1" fmla="*/ 1020362 w 1414052"/>
              <a:gd name="connsiteY1" fmla="*/ 255090 h 592594"/>
              <a:gd name="connsiteX2" fmla="*/ 235468 w 1414052"/>
              <a:gd name="connsiteY2" fmla="*/ 321806 h 592594"/>
              <a:gd name="connsiteX3" fmla="*/ 0 w 1414052"/>
              <a:gd name="connsiteY3" fmla="*/ 592594 h 592594"/>
            </a:gdLst>
            <a:ahLst/>
            <a:cxnLst>
              <a:cxn ang="0">
                <a:pos x="connsiteX0" y="connsiteY0"/>
              </a:cxn>
              <a:cxn ang="0">
                <a:pos x="connsiteX1" y="connsiteY1"/>
              </a:cxn>
              <a:cxn ang="0">
                <a:pos x="connsiteX2" y="connsiteY2"/>
              </a:cxn>
              <a:cxn ang="0">
                <a:pos x="connsiteX3" y="connsiteY3"/>
              </a:cxn>
            </a:cxnLst>
            <a:rect l="l" t="t" r="r" b="b"/>
            <a:pathLst>
              <a:path w="1414052" h="592594">
                <a:moveTo>
                  <a:pt x="1412806" y="0"/>
                </a:moveTo>
                <a:cubicBezTo>
                  <a:pt x="1430794" y="200147"/>
                  <a:pt x="1251905" y="240700"/>
                  <a:pt x="1020362" y="255090"/>
                </a:cubicBezTo>
                <a:cubicBezTo>
                  <a:pt x="788819" y="269480"/>
                  <a:pt x="470936" y="271442"/>
                  <a:pt x="235468" y="321806"/>
                </a:cubicBezTo>
                <a:cubicBezTo>
                  <a:pt x="0" y="372170"/>
                  <a:pt x="0" y="482382"/>
                  <a:pt x="0" y="5925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文本框 48">
            <a:extLst>
              <a:ext uri="{FF2B5EF4-FFF2-40B4-BE49-F238E27FC236}">
                <a16:creationId xmlns:a16="http://schemas.microsoft.com/office/drawing/2014/main" id="{704ABB96-D84F-4FAF-84B7-F0907A59F247}"/>
              </a:ext>
            </a:extLst>
          </p:cNvPr>
          <p:cNvSpPr txBox="1"/>
          <p:nvPr/>
        </p:nvSpPr>
        <p:spPr>
          <a:xfrm>
            <a:off x="717054" y="6131391"/>
            <a:ext cx="10358413" cy="461665"/>
          </a:xfrm>
          <a:prstGeom prst="rect">
            <a:avLst/>
          </a:prstGeom>
          <a:noFill/>
        </p:spPr>
        <p:txBody>
          <a:bodyPr wrap="none" rtlCol="0">
            <a:spAutoFit/>
          </a:bodyPr>
          <a:lstStyle/>
          <a:p>
            <a:r>
              <a:rPr lang="en-US" altLang="zh-CN" sz="2400" dirty="0"/>
              <a:t>Experimentally… we need to determine each of the above contributions</a:t>
            </a:r>
            <a:endParaRPr lang="zh-CN" altLang="en-US" sz="2400" dirty="0"/>
          </a:p>
        </p:txBody>
      </p:sp>
    </p:spTree>
    <p:extLst>
      <p:ext uri="{BB962C8B-B14F-4D97-AF65-F5344CB8AC3E}">
        <p14:creationId xmlns:p14="http://schemas.microsoft.com/office/powerpoint/2010/main" val="2705961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3EFEF8-3ADD-EB4F-80EA-3DC2827EC5DF}"/>
              </a:ext>
            </a:extLst>
          </p:cNvPr>
          <p:cNvPicPr>
            <a:picLocks noChangeAspect="1"/>
          </p:cNvPicPr>
          <p:nvPr/>
        </p:nvPicPr>
        <p:blipFill rotWithShape="1">
          <a:blip r:embed="rId2"/>
          <a:srcRect r="8068" b="3604"/>
          <a:stretch/>
        </p:blipFill>
        <p:spPr>
          <a:xfrm>
            <a:off x="147319" y="165497"/>
            <a:ext cx="11208327" cy="6318361"/>
          </a:xfrm>
          <a:prstGeom prst="rect">
            <a:avLst/>
          </a:prstGeom>
        </p:spPr>
      </p:pic>
      <p:sp>
        <p:nvSpPr>
          <p:cNvPr id="2" name="文本框 1">
            <a:extLst>
              <a:ext uri="{FF2B5EF4-FFF2-40B4-BE49-F238E27FC236}">
                <a16:creationId xmlns:a16="http://schemas.microsoft.com/office/drawing/2014/main" id="{534304A0-44C4-56B1-FA1E-435A89BD3E2E}"/>
              </a:ext>
            </a:extLst>
          </p:cNvPr>
          <p:cNvSpPr txBox="1"/>
          <p:nvPr/>
        </p:nvSpPr>
        <p:spPr>
          <a:xfrm>
            <a:off x="9488386" y="-2898"/>
            <a:ext cx="2182008" cy="1015663"/>
          </a:xfrm>
          <a:prstGeom prst="rect">
            <a:avLst/>
          </a:prstGeom>
          <a:noFill/>
        </p:spPr>
        <p:txBody>
          <a:bodyPr wrap="none" rtlCol="0">
            <a:spAutoFit/>
          </a:bodyPr>
          <a:lstStyle/>
          <a:p>
            <a:br>
              <a:rPr lang="en-US" altLang="zh-CN" sz="2000" dirty="0">
                <a:solidFill>
                  <a:srgbClr val="1637CA"/>
                </a:solidFill>
              </a:rPr>
            </a:br>
            <a:r>
              <a:rPr lang="en-US" altLang="zh-CN" sz="2000" b="1" dirty="0" err="1">
                <a:solidFill>
                  <a:srgbClr val="1637CA"/>
                </a:solidFill>
              </a:rPr>
              <a:t>Yutie</a:t>
            </a:r>
            <a:r>
              <a:rPr lang="en-US" altLang="zh-CN" sz="2000" b="1" dirty="0">
                <a:solidFill>
                  <a:srgbClr val="1637CA"/>
                </a:solidFill>
              </a:rPr>
              <a:t> Liang (IMP)</a:t>
            </a:r>
            <a:endParaRPr lang="en-US" altLang="zh-CN" sz="2000" dirty="0">
              <a:solidFill>
                <a:srgbClr val="1637CA"/>
              </a:solidFill>
            </a:endParaRPr>
          </a:p>
          <a:p>
            <a:endParaRPr kumimoji="1" lang="zh-CN" altLang="en-US" sz="2000" dirty="0">
              <a:solidFill>
                <a:srgbClr val="1637CA"/>
              </a:solidFill>
            </a:endParaRPr>
          </a:p>
        </p:txBody>
      </p:sp>
      <p:sp>
        <p:nvSpPr>
          <p:cNvPr id="4" name="灯片编号占位符 5">
            <a:extLst>
              <a:ext uri="{FF2B5EF4-FFF2-40B4-BE49-F238E27FC236}">
                <a16:creationId xmlns:a16="http://schemas.microsoft.com/office/drawing/2014/main" id="{A9F442A7-F8C6-9ED6-9DD5-7C425085A572}"/>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90</a:t>
            </a:fld>
            <a:endParaRPr lang="zh-CN" altLang="en-US"/>
          </a:p>
        </p:txBody>
      </p:sp>
    </p:spTree>
    <p:extLst>
      <p:ext uri="{BB962C8B-B14F-4D97-AF65-F5344CB8AC3E}">
        <p14:creationId xmlns:p14="http://schemas.microsoft.com/office/powerpoint/2010/main" val="22832889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0CE9CAD-491F-DA7C-127A-C03C6C0A7D26}"/>
              </a:ext>
            </a:extLst>
          </p:cNvPr>
          <p:cNvSpPr txBox="1"/>
          <p:nvPr/>
        </p:nvSpPr>
        <p:spPr>
          <a:xfrm>
            <a:off x="764109" y="805031"/>
            <a:ext cx="7426642" cy="253402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b="1" dirty="0">
                <a:latin typeface="Arial" panose="020B0604020202020204" pitchFamily="34" charset="0"/>
                <a:cs typeface="Arial" panose="020B0604020202020204" pitchFamily="34" charset="0"/>
              </a:rPr>
              <a:t>Tracking, ECal, Forward detector packages in good shape</a:t>
            </a:r>
          </a:p>
          <a:p>
            <a:pPr marL="285750" indent="-285750">
              <a:lnSpc>
                <a:spcPct val="150000"/>
              </a:lnSpc>
              <a:buFont typeface="Wingdings" panose="05000000000000000000" pitchFamily="2" charset="2"/>
              <a:buChar char="Ø"/>
            </a:pPr>
            <a:r>
              <a:rPr lang="en-US" altLang="zh-CN" b="1" dirty="0">
                <a:latin typeface="Arial" panose="020B0604020202020204" pitchFamily="34" charset="0"/>
                <a:cs typeface="Arial" panose="020B0604020202020204" pitchFamily="34" charset="0"/>
              </a:rPr>
              <a:t>EiccRoot_2.0.0 released with main updates of:</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Full magnetic fields (16 field maps) in the IR region</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GenFit package adapted using field map service in EiccRoot</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EiccBoxGenerator and EiccEvtGenHybrid updates</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Complete beam pipe design from -40 to 20 meters</a:t>
            </a:r>
            <a:endParaRPr lang="zh-CN" altLang="en-US"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B8C74271-4AE2-3476-2DC7-4ADA4514B582}"/>
              </a:ext>
            </a:extLst>
          </p:cNvPr>
          <p:cNvPicPr>
            <a:picLocks noChangeAspect="1"/>
          </p:cNvPicPr>
          <p:nvPr/>
        </p:nvPicPr>
        <p:blipFill>
          <a:blip r:embed="rId2"/>
          <a:stretch>
            <a:fillRect/>
          </a:stretch>
        </p:blipFill>
        <p:spPr>
          <a:xfrm>
            <a:off x="6498404" y="3679371"/>
            <a:ext cx="5039474" cy="2572904"/>
          </a:xfrm>
          <a:prstGeom prst="rect">
            <a:avLst/>
          </a:prstGeom>
          <a:ln>
            <a:solidFill>
              <a:schemeClr val="tx1"/>
            </a:solidFill>
          </a:ln>
        </p:spPr>
      </p:pic>
      <p:pic>
        <p:nvPicPr>
          <p:cNvPr id="7" name="图片 6">
            <a:extLst>
              <a:ext uri="{FF2B5EF4-FFF2-40B4-BE49-F238E27FC236}">
                <a16:creationId xmlns:a16="http://schemas.microsoft.com/office/drawing/2014/main" id="{1DCA1A70-6BCF-638C-8A27-BE5CB2568728}"/>
              </a:ext>
            </a:extLst>
          </p:cNvPr>
          <p:cNvPicPr>
            <a:picLocks noChangeAspect="1"/>
          </p:cNvPicPr>
          <p:nvPr/>
        </p:nvPicPr>
        <p:blipFill>
          <a:blip r:embed="rId3"/>
          <a:stretch>
            <a:fillRect/>
          </a:stretch>
        </p:blipFill>
        <p:spPr>
          <a:xfrm>
            <a:off x="654122" y="3590818"/>
            <a:ext cx="5531391" cy="1535986"/>
          </a:xfrm>
          <a:prstGeom prst="rect">
            <a:avLst/>
          </a:prstGeom>
        </p:spPr>
      </p:pic>
      <p:sp>
        <p:nvSpPr>
          <p:cNvPr id="8" name="文本框 7">
            <a:extLst>
              <a:ext uri="{FF2B5EF4-FFF2-40B4-BE49-F238E27FC236}">
                <a16:creationId xmlns:a16="http://schemas.microsoft.com/office/drawing/2014/main" id="{C54DA2A3-64CD-D04E-494E-78168BB6C8C0}"/>
              </a:ext>
            </a:extLst>
          </p:cNvPr>
          <p:cNvSpPr txBox="1"/>
          <p:nvPr/>
        </p:nvSpPr>
        <p:spPr>
          <a:xfrm>
            <a:off x="791819" y="5041834"/>
            <a:ext cx="5474576" cy="1287532"/>
          </a:xfrm>
          <a:prstGeom prst="rect">
            <a:avLst/>
          </a:prstGeom>
          <a:noFill/>
        </p:spPr>
        <p:txBody>
          <a:bodyPr wrap="none" rtlCol="0">
            <a:spAutoFit/>
          </a:bodyPr>
          <a:lstStyle/>
          <a:p>
            <a:pPr>
              <a:lnSpc>
                <a:spcPct val="150000"/>
              </a:lnSpc>
            </a:pPr>
            <a:r>
              <a:rPr lang="en-US" altLang="zh-CN" dirty="0">
                <a:latin typeface="Arial" panose="020B0604020202020204" pitchFamily="34" charset="0"/>
                <a:cs typeface="Arial" panose="020B0604020202020204" pitchFamily="34" charset="0"/>
              </a:rPr>
              <a:t>Central:  solenoid </a:t>
            </a:r>
          </a:p>
          <a:p>
            <a:pPr>
              <a:lnSpc>
                <a:spcPct val="150000"/>
              </a:lnSpc>
            </a:pPr>
            <a:r>
              <a:rPr lang="en-US" altLang="zh-CN" dirty="0">
                <a:latin typeface="Arial" panose="020B0604020202020204" pitchFamily="34" charset="0"/>
                <a:cs typeface="Arial" panose="020B0604020202020204" pitchFamily="34" charset="0"/>
              </a:rPr>
              <a:t>Ion Forward region:  3 dipoles + 3 quadrupoles</a:t>
            </a:r>
          </a:p>
          <a:p>
            <a:pPr>
              <a:lnSpc>
                <a:spcPct val="150000"/>
              </a:lnSpc>
            </a:pPr>
            <a:r>
              <a:rPr lang="en-US" altLang="zh-CN" dirty="0">
                <a:latin typeface="Arial" panose="020B0604020202020204" pitchFamily="34" charset="0"/>
                <a:cs typeface="Arial" panose="020B0604020202020204" pitchFamily="34" charset="0"/>
              </a:rPr>
              <a:t>Electron Forward region: 4 dipoles + 5 quadrupoles</a:t>
            </a:r>
            <a:endParaRPr lang="zh-CN" altLang="en-US"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4EE0BA61-AF63-8110-A12F-8C88AFDDFCC6}"/>
              </a:ext>
            </a:extLst>
          </p:cNvPr>
          <p:cNvSpPr txBox="1"/>
          <p:nvPr/>
        </p:nvSpPr>
        <p:spPr>
          <a:xfrm>
            <a:off x="747537" y="124368"/>
            <a:ext cx="10253574" cy="546120"/>
          </a:xfrm>
          <a:prstGeom prst="rect">
            <a:avLst/>
          </a:prstGeom>
          <a:noFill/>
          <a:ln>
            <a:noFill/>
          </a:ln>
        </p:spPr>
        <p:txBody>
          <a:bodyPr wrap="none" lIns="90000" tIns="45000" rIns="90000" bIns="45000" anchorCtr="0" compatLnSpc="0"/>
          <a:lstStyle/>
          <a:p>
            <a:pPr algn="ctr" hangingPunct="0"/>
            <a:r>
              <a:rPr lang="en-US" sz="2800" dirty="0" err="1">
                <a:solidFill>
                  <a:srgbClr val="1637CA"/>
                </a:solidFill>
                <a:latin typeface="Arial" panose="020B0604020202020204" pitchFamily="34" charset="0"/>
                <a:ea typeface="Noto Sans CJK SC Regular" pitchFamily="2"/>
                <a:cs typeface="Arial" panose="020B0604020202020204" pitchFamily="34" charset="0"/>
              </a:rPr>
              <a:t>EicC</a:t>
            </a:r>
            <a:r>
              <a:rPr lang="en-US" sz="2800" dirty="0">
                <a:solidFill>
                  <a:srgbClr val="1637CA"/>
                </a:solidFill>
                <a:latin typeface="Arial" panose="020B0604020202020204" pitchFamily="34" charset="0"/>
                <a:ea typeface="Noto Sans CJK SC Regular" pitchFamily="2"/>
                <a:cs typeface="Arial" panose="020B0604020202020204" pitchFamily="34" charset="0"/>
              </a:rPr>
              <a:t> software</a:t>
            </a:r>
            <a:r>
              <a:rPr lang="zh-CN" altLang="en-US" sz="2800" dirty="0">
                <a:solidFill>
                  <a:srgbClr val="1637CA"/>
                </a:solidFill>
                <a:latin typeface="Arial" panose="020B0604020202020204" pitchFamily="34" charset="0"/>
                <a:ea typeface="Noto Sans CJK SC Regular" pitchFamily="2"/>
                <a:cs typeface="Arial" panose="020B0604020202020204" pitchFamily="34" charset="0"/>
              </a:rPr>
              <a:t> </a:t>
            </a:r>
            <a:r>
              <a:rPr lang="en-US" altLang="zh-CN" sz="2800" dirty="0">
                <a:solidFill>
                  <a:srgbClr val="1637CA"/>
                </a:solidFill>
                <a:latin typeface="Arial" panose="020B0604020202020204" pitchFamily="34" charset="0"/>
                <a:ea typeface="Noto Sans CJK SC Regular" pitchFamily="2"/>
                <a:cs typeface="Arial" panose="020B0604020202020204" pitchFamily="34" charset="0"/>
              </a:rPr>
              <a:t>update &amp; status</a:t>
            </a:r>
            <a:endParaRPr lang="en-GB" sz="2800" dirty="0">
              <a:solidFill>
                <a:srgbClr val="1637CA"/>
              </a:solidFill>
              <a:latin typeface="Arial" panose="020B0604020202020204" pitchFamily="34" charset="0"/>
              <a:ea typeface="Noto Sans CJK SC Regular" pitchFamily="2"/>
              <a:cs typeface="Arial" panose="020B0604020202020204" pitchFamily="34" charset="0"/>
            </a:endParaRPr>
          </a:p>
        </p:txBody>
      </p:sp>
      <p:sp>
        <p:nvSpPr>
          <p:cNvPr id="10" name="文本框 9">
            <a:extLst>
              <a:ext uri="{FF2B5EF4-FFF2-40B4-BE49-F238E27FC236}">
                <a16:creationId xmlns:a16="http://schemas.microsoft.com/office/drawing/2014/main" id="{AD8474C1-2874-E400-38BC-FAD92DA5C6D7}"/>
              </a:ext>
            </a:extLst>
          </p:cNvPr>
          <p:cNvSpPr txBox="1"/>
          <p:nvPr/>
        </p:nvSpPr>
        <p:spPr>
          <a:xfrm>
            <a:off x="1119882" y="3619869"/>
            <a:ext cx="1486304"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IR + Magnet</a:t>
            </a:r>
            <a:endParaRPr lang="zh-CN" altLang="en-US"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97FCF4F3-5230-980F-AEBF-2F0475D7F0F3}"/>
              </a:ext>
            </a:extLst>
          </p:cNvPr>
          <p:cNvSpPr txBox="1"/>
          <p:nvPr/>
        </p:nvSpPr>
        <p:spPr>
          <a:xfrm>
            <a:off x="8177209" y="3650692"/>
            <a:ext cx="1364476"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Beam Pipe</a:t>
            </a:r>
            <a:endParaRPr lang="zh-CN" altLang="en-US" b="1" dirty="0">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F30E8596-D996-5548-C536-C8CC975AE587}"/>
              </a:ext>
            </a:extLst>
          </p:cNvPr>
          <p:cNvSpPr txBox="1"/>
          <p:nvPr/>
        </p:nvSpPr>
        <p:spPr>
          <a:xfrm>
            <a:off x="9541685" y="-89036"/>
            <a:ext cx="2182008" cy="1015663"/>
          </a:xfrm>
          <a:prstGeom prst="rect">
            <a:avLst/>
          </a:prstGeom>
          <a:noFill/>
        </p:spPr>
        <p:txBody>
          <a:bodyPr wrap="none" rtlCol="0">
            <a:spAutoFit/>
          </a:bodyPr>
          <a:lstStyle/>
          <a:p>
            <a:br>
              <a:rPr lang="en-US" altLang="zh-CN" sz="2000" dirty="0">
                <a:solidFill>
                  <a:srgbClr val="1637CA"/>
                </a:solidFill>
              </a:rPr>
            </a:br>
            <a:r>
              <a:rPr lang="en-US" altLang="zh-CN" sz="2000" b="1" dirty="0" err="1">
                <a:solidFill>
                  <a:srgbClr val="1637CA"/>
                </a:solidFill>
              </a:rPr>
              <a:t>Yutie</a:t>
            </a:r>
            <a:r>
              <a:rPr lang="en-US" altLang="zh-CN" sz="2000" b="1" dirty="0">
                <a:solidFill>
                  <a:srgbClr val="1637CA"/>
                </a:solidFill>
              </a:rPr>
              <a:t> Liang (IMP)</a:t>
            </a:r>
            <a:endParaRPr lang="en-US" altLang="zh-CN" sz="2000" dirty="0">
              <a:solidFill>
                <a:srgbClr val="1637CA"/>
              </a:solidFill>
            </a:endParaRPr>
          </a:p>
          <a:p>
            <a:endParaRPr kumimoji="1" lang="zh-CN" altLang="en-US" sz="2000" dirty="0">
              <a:solidFill>
                <a:srgbClr val="1637CA"/>
              </a:solidFill>
            </a:endParaRPr>
          </a:p>
        </p:txBody>
      </p:sp>
      <p:sp>
        <p:nvSpPr>
          <p:cNvPr id="3" name="灯片编号占位符 5">
            <a:extLst>
              <a:ext uri="{FF2B5EF4-FFF2-40B4-BE49-F238E27FC236}">
                <a16:creationId xmlns:a16="http://schemas.microsoft.com/office/drawing/2014/main" id="{5B293D97-EF5D-55BF-C881-17AE6A15BF09}"/>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91</a:t>
            </a:fld>
            <a:endParaRPr lang="zh-CN" altLang="en-US"/>
          </a:p>
        </p:txBody>
      </p:sp>
    </p:spTree>
    <p:extLst>
      <p:ext uri="{BB962C8B-B14F-4D97-AF65-F5344CB8AC3E}">
        <p14:creationId xmlns:p14="http://schemas.microsoft.com/office/powerpoint/2010/main" val="19563505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92</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Tree>
    <p:extLst>
      <p:ext uri="{BB962C8B-B14F-4D97-AF65-F5344CB8AC3E}">
        <p14:creationId xmlns:p14="http://schemas.microsoft.com/office/powerpoint/2010/main" val="1154924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93</a:t>
            </a:fld>
            <a:endParaRPr lang="en-US"/>
          </a:p>
        </p:txBody>
      </p:sp>
      <p:grpSp>
        <p:nvGrpSpPr>
          <p:cNvPr id="11" name="组合 10">
            <a:extLst>
              <a:ext uri="{FF2B5EF4-FFF2-40B4-BE49-F238E27FC236}">
                <a16:creationId xmlns:a16="http://schemas.microsoft.com/office/drawing/2014/main" id="{5656A781-2740-4E13-BD8C-63B0FB1E4941}"/>
              </a:ext>
            </a:extLst>
          </p:cNvPr>
          <p:cNvGrpSpPr/>
          <p:nvPr/>
        </p:nvGrpSpPr>
        <p:grpSpPr>
          <a:xfrm>
            <a:off x="616352" y="1191616"/>
            <a:ext cx="9772974" cy="5394241"/>
            <a:chOff x="616352" y="1191616"/>
            <a:chExt cx="9772974" cy="5394241"/>
          </a:xfrm>
        </p:grpSpPr>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3" name="矩形 2">
              <a:extLst>
                <a:ext uri="{FF2B5EF4-FFF2-40B4-BE49-F238E27FC236}">
                  <a16:creationId xmlns:a16="http://schemas.microsoft.com/office/drawing/2014/main" id="{9142EBBC-822A-4567-944D-02F591A11BB8}"/>
                </a:ext>
              </a:extLst>
            </p:cNvPr>
            <p:cNvSpPr/>
            <p:nvPr/>
          </p:nvSpPr>
          <p:spPr>
            <a:xfrm>
              <a:off x="620703" y="1191616"/>
              <a:ext cx="9768623" cy="2237384"/>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97900B3A-90AD-465C-9F35-B3B234D03A77}"/>
                </a:ext>
              </a:extLst>
            </p:cNvPr>
            <p:cNvSpPr/>
            <p:nvPr/>
          </p:nvSpPr>
          <p:spPr>
            <a:xfrm>
              <a:off x="616352" y="4348473"/>
              <a:ext cx="9768623" cy="2237384"/>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1A3905D4-D016-4172-96A0-1EC861CCC6B7}"/>
                </a:ext>
              </a:extLst>
            </p:cNvPr>
            <p:cNvSpPr/>
            <p:nvPr/>
          </p:nvSpPr>
          <p:spPr>
            <a:xfrm>
              <a:off x="626586" y="3429000"/>
              <a:ext cx="2038238" cy="919474"/>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792C5275-DDD6-409D-A868-FDF54EAB088A}"/>
                </a:ext>
              </a:extLst>
            </p:cNvPr>
            <p:cNvSpPr/>
            <p:nvPr/>
          </p:nvSpPr>
          <p:spPr>
            <a:xfrm>
              <a:off x="5111499" y="3429000"/>
              <a:ext cx="5273475" cy="919474"/>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3" name="图片 12">
            <a:extLst>
              <a:ext uri="{FF2B5EF4-FFF2-40B4-BE49-F238E27FC236}">
                <a16:creationId xmlns:a16="http://schemas.microsoft.com/office/drawing/2014/main" id="{52D54209-BAA8-42AB-9630-E34DFBE70E36}"/>
              </a:ext>
            </a:extLst>
          </p:cNvPr>
          <p:cNvPicPr>
            <a:picLocks noChangeAspect="1"/>
          </p:cNvPicPr>
          <p:nvPr/>
        </p:nvPicPr>
        <p:blipFill>
          <a:blip r:embed="rId3"/>
          <a:stretch>
            <a:fillRect/>
          </a:stretch>
        </p:blipFill>
        <p:spPr>
          <a:xfrm>
            <a:off x="6387178" y="1429645"/>
            <a:ext cx="5289710" cy="4509601"/>
          </a:xfrm>
          <a:prstGeom prst="rect">
            <a:avLst/>
          </a:prstGeom>
          <a:ln w="34925" cmpd="dbl">
            <a:solidFill>
              <a:schemeClr val="accent1">
                <a:shade val="50000"/>
              </a:schemeClr>
            </a:solidFill>
          </a:ln>
        </p:spPr>
      </p:pic>
      <p:cxnSp>
        <p:nvCxnSpPr>
          <p:cNvPr id="15" name="直接箭头连接符 14">
            <a:extLst>
              <a:ext uri="{FF2B5EF4-FFF2-40B4-BE49-F238E27FC236}">
                <a16:creationId xmlns:a16="http://schemas.microsoft.com/office/drawing/2014/main" id="{55548783-D1ED-4E13-A71A-87CD0F66FDAD}"/>
              </a:ext>
            </a:extLst>
          </p:cNvPr>
          <p:cNvCxnSpPr>
            <a:cxnSpLocks/>
          </p:cNvCxnSpPr>
          <p:nvPr/>
        </p:nvCxnSpPr>
        <p:spPr>
          <a:xfrm flipV="1">
            <a:off x="5072743" y="3117669"/>
            <a:ext cx="2007326" cy="31133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A422B9F8-791B-4A03-9044-263FF3EF45AB}"/>
              </a:ext>
            </a:extLst>
          </p:cNvPr>
          <p:cNvCxnSpPr>
            <a:cxnSpLocks/>
          </p:cNvCxnSpPr>
          <p:nvPr/>
        </p:nvCxnSpPr>
        <p:spPr>
          <a:xfrm>
            <a:off x="5072743" y="4348472"/>
            <a:ext cx="2442754" cy="41488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DB64D18C-D8A4-4D57-996D-605039954E85}"/>
              </a:ext>
            </a:extLst>
          </p:cNvPr>
          <p:cNvSpPr txBox="1"/>
          <p:nvPr/>
        </p:nvSpPr>
        <p:spPr>
          <a:xfrm>
            <a:off x="7144363" y="361273"/>
            <a:ext cx="4581319" cy="523220"/>
          </a:xfrm>
          <a:prstGeom prst="rect">
            <a:avLst/>
          </a:prstGeom>
          <a:noFill/>
        </p:spPr>
        <p:txBody>
          <a:bodyPr wrap="none" rtlCol="0">
            <a:spAutoFit/>
          </a:bodyPr>
          <a:lstStyle/>
          <a:p>
            <a:r>
              <a:rPr lang="en-US" altLang="zh-CN" sz="2800" b="1" dirty="0"/>
              <a:t>Tracking: </a:t>
            </a:r>
            <a:r>
              <a:rPr lang="en-US" altLang="zh-CN" sz="2800" dirty="0">
                <a:solidFill>
                  <a:srgbClr val="6E0000"/>
                </a:solidFill>
              </a:rPr>
              <a:t>Silicon</a:t>
            </a:r>
            <a:r>
              <a:rPr lang="en-US" altLang="zh-CN" sz="2800" dirty="0"/>
              <a:t> + </a:t>
            </a:r>
            <a:r>
              <a:rPr lang="en-US" altLang="zh-CN" sz="2800" dirty="0">
                <a:solidFill>
                  <a:srgbClr val="BC8D00"/>
                </a:solidFill>
              </a:rPr>
              <a:t>MPGD</a:t>
            </a:r>
            <a:endParaRPr lang="zh-CN" altLang="en-US" sz="2800" dirty="0">
              <a:solidFill>
                <a:srgbClr val="BC8D00"/>
              </a:solidFill>
            </a:endParaRPr>
          </a:p>
        </p:txBody>
      </p:sp>
      <p:pic>
        <p:nvPicPr>
          <p:cNvPr id="10" name="图片 9">
            <a:extLst>
              <a:ext uri="{FF2B5EF4-FFF2-40B4-BE49-F238E27FC236}">
                <a16:creationId xmlns:a16="http://schemas.microsoft.com/office/drawing/2014/main" id="{3E2DC42C-69DD-4264-95FA-A1B08CA6C5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35" y="1161213"/>
            <a:ext cx="4999863" cy="2073970"/>
          </a:xfrm>
          <a:prstGeom prst="rect">
            <a:avLst/>
          </a:prstGeom>
        </p:spPr>
      </p:pic>
      <p:pic>
        <p:nvPicPr>
          <p:cNvPr id="17" name="图片 16">
            <a:extLst>
              <a:ext uri="{FF2B5EF4-FFF2-40B4-BE49-F238E27FC236}">
                <a16:creationId xmlns:a16="http://schemas.microsoft.com/office/drawing/2014/main" id="{FB383297-76A5-477C-B84D-BBF80A175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36" y="4388332"/>
            <a:ext cx="4956386" cy="1304520"/>
          </a:xfrm>
          <a:prstGeom prst="rect">
            <a:avLst/>
          </a:prstGeom>
        </p:spPr>
      </p:pic>
      <p:pic>
        <p:nvPicPr>
          <p:cNvPr id="22" name="图片 21">
            <a:extLst>
              <a:ext uri="{FF2B5EF4-FFF2-40B4-BE49-F238E27FC236}">
                <a16:creationId xmlns:a16="http://schemas.microsoft.com/office/drawing/2014/main" id="{A33AB361-2EE3-4468-88F0-255527AFF1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35" y="5634310"/>
            <a:ext cx="4956386" cy="1148030"/>
          </a:xfrm>
          <a:prstGeom prst="rect">
            <a:avLst/>
          </a:prstGeom>
        </p:spPr>
      </p:pic>
      <p:sp>
        <p:nvSpPr>
          <p:cNvPr id="6" name="文本框 5">
            <a:extLst>
              <a:ext uri="{FF2B5EF4-FFF2-40B4-BE49-F238E27FC236}">
                <a16:creationId xmlns:a16="http://schemas.microsoft.com/office/drawing/2014/main" id="{B12E9096-CA56-4CF9-91ED-F3B2AD97DDB7}"/>
              </a:ext>
            </a:extLst>
          </p:cNvPr>
          <p:cNvSpPr txBox="1"/>
          <p:nvPr/>
        </p:nvSpPr>
        <p:spPr>
          <a:xfrm rot="21105028">
            <a:off x="7616144" y="1803965"/>
            <a:ext cx="1542795" cy="369332"/>
          </a:xfrm>
          <a:prstGeom prst="rect">
            <a:avLst/>
          </a:prstGeom>
          <a:noFill/>
        </p:spPr>
        <p:txBody>
          <a:bodyPr wrap="none" rtlCol="0">
            <a:spAutoFit/>
          </a:bodyPr>
          <a:lstStyle/>
          <a:p>
            <a:r>
              <a:rPr lang="en-US" altLang="zh-CN" dirty="0"/>
              <a:t>1.5 T magnet</a:t>
            </a:r>
            <a:endParaRPr lang="zh-CN" altLang="en-US" dirty="0"/>
          </a:p>
        </p:txBody>
      </p:sp>
    </p:spTree>
    <p:extLst>
      <p:ext uri="{BB962C8B-B14F-4D97-AF65-F5344CB8AC3E}">
        <p14:creationId xmlns:p14="http://schemas.microsoft.com/office/powerpoint/2010/main" val="24612780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94</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6" name="矩形 5">
            <a:extLst>
              <a:ext uri="{FF2B5EF4-FFF2-40B4-BE49-F238E27FC236}">
                <a16:creationId xmlns:a16="http://schemas.microsoft.com/office/drawing/2014/main" id="{0C72CD3F-F07B-4BE9-A4EC-99CF1DC48213}"/>
              </a:ext>
            </a:extLst>
          </p:cNvPr>
          <p:cNvSpPr/>
          <p:nvPr/>
        </p:nvSpPr>
        <p:spPr>
          <a:xfrm>
            <a:off x="620703" y="1191616"/>
            <a:ext cx="9768623" cy="2237384"/>
          </a:xfrm>
          <a:prstGeom prst="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41EF1B5E-A5D6-47FF-B997-5C5B0CCB9358}"/>
              </a:ext>
            </a:extLst>
          </p:cNvPr>
          <p:cNvSpPr/>
          <p:nvPr/>
        </p:nvSpPr>
        <p:spPr>
          <a:xfrm>
            <a:off x="6170103" y="3218332"/>
            <a:ext cx="4183807" cy="314523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65080D10-94F4-4B21-AF43-029EADD090DE}"/>
              </a:ext>
            </a:extLst>
          </p:cNvPr>
          <p:cNvSpPr txBox="1"/>
          <p:nvPr/>
        </p:nvSpPr>
        <p:spPr>
          <a:xfrm>
            <a:off x="7144363" y="361273"/>
            <a:ext cx="4809971" cy="523220"/>
          </a:xfrm>
          <a:prstGeom prst="rect">
            <a:avLst/>
          </a:prstGeom>
          <a:noFill/>
        </p:spPr>
        <p:txBody>
          <a:bodyPr wrap="none" rtlCol="0">
            <a:spAutoFit/>
          </a:bodyPr>
          <a:lstStyle/>
          <a:p>
            <a:r>
              <a:rPr lang="en-US" altLang="zh-CN" sz="2800" b="1" dirty="0"/>
              <a:t>PID:  </a:t>
            </a:r>
            <a:r>
              <a:rPr lang="en-US" altLang="zh-CN" sz="2800" b="1" dirty="0" err="1">
                <a:solidFill>
                  <a:srgbClr val="C00000"/>
                </a:solidFill>
              </a:rPr>
              <a:t>ToF</a:t>
            </a:r>
            <a:r>
              <a:rPr lang="en-US" altLang="zh-CN" sz="2800" b="1" dirty="0">
                <a:solidFill>
                  <a:srgbClr val="C00000"/>
                </a:solidFill>
              </a:rPr>
              <a:t> + (DIRC + RICH)</a:t>
            </a:r>
            <a:endParaRPr lang="zh-CN" altLang="en-US" sz="2800" dirty="0">
              <a:solidFill>
                <a:srgbClr val="C00000"/>
              </a:solidFill>
            </a:endParaRPr>
          </a:p>
        </p:txBody>
      </p:sp>
      <p:pic>
        <p:nvPicPr>
          <p:cNvPr id="7" name="图片 6">
            <a:extLst>
              <a:ext uri="{FF2B5EF4-FFF2-40B4-BE49-F238E27FC236}">
                <a16:creationId xmlns:a16="http://schemas.microsoft.com/office/drawing/2014/main" id="{B8ACAE4E-A1AA-48DE-87A1-4F033E691C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7480" y="1723504"/>
            <a:ext cx="5493647" cy="3931763"/>
          </a:xfrm>
          <a:prstGeom prst="rect">
            <a:avLst/>
          </a:prstGeom>
          <a:ln w="63500">
            <a:solidFill>
              <a:srgbClr val="A5281E"/>
            </a:solidFill>
          </a:ln>
        </p:spPr>
      </p:pic>
    </p:spTree>
    <p:extLst>
      <p:ext uri="{BB962C8B-B14F-4D97-AF65-F5344CB8AC3E}">
        <p14:creationId xmlns:p14="http://schemas.microsoft.com/office/powerpoint/2010/main" val="2695474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95</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6" name="矩形 5">
            <a:extLst>
              <a:ext uri="{FF2B5EF4-FFF2-40B4-BE49-F238E27FC236}">
                <a16:creationId xmlns:a16="http://schemas.microsoft.com/office/drawing/2014/main" id="{0C72CD3F-F07B-4BE9-A4EC-99CF1DC48213}"/>
              </a:ext>
            </a:extLst>
          </p:cNvPr>
          <p:cNvSpPr/>
          <p:nvPr/>
        </p:nvSpPr>
        <p:spPr>
          <a:xfrm>
            <a:off x="620703" y="1191616"/>
            <a:ext cx="9768623" cy="2237384"/>
          </a:xfrm>
          <a:prstGeom prst="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41EF1B5E-A5D6-47FF-B997-5C5B0CCB9358}"/>
              </a:ext>
            </a:extLst>
          </p:cNvPr>
          <p:cNvSpPr/>
          <p:nvPr/>
        </p:nvSpPr>
        <p:spPr>
          <a:xfrm>
            <a:off x="6170103" y="3218332"/>
            <a:ext cx="4183807" cy="314523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65080D10-94F4-4B21-AF43-029EADD090DE}"/>
              </a:ext>
            </a:extLst>
          </p:cNvPr>
          <p:cNvSpPr txBox="1"/>
          <p:nvPr/>
        </p:nvSpPr>
        <p:spPr>
          <a:xfrm>
            <a:off x="7144363" y="361273"/>
            <a:ext cx="4809971" cy="523220"/>
          </a:xfrm>
          <a:prstGeom prst="rect">
            <a:avLst/>
          </a:prstGeom>
          <a:noFill/>
        </p:spPr>
        <p:txBody>
          <a:bodyPr wrap="none" rtlCol="0">
            <a:spAutoFit/>
          </a:bodyPr>
          <a:lstStyle/>
          <a:p>
            <a:r>
              <a:rPr lang="en-US" altLang="zh-CN" sz="2800" b="1" dirty="0"/>
              <a:t>PID:  </a:t>
            </a:r>
            <a:r>
              <a:rPr lang="en-US" altLang="zh-CN" sz="2800" b="1" dirty="0" err="1">
                <a:solidFill>
                  <a:srgbClr val="C00000"/>
                </a:solidFill>
              </a:rPr>
              <a:t>ToF</a:t>
            </a:r>
            <a:r>
              <a:rPr lang="en-US" altLang="zh-CN" sz="2800" b="1" dirty="0">
                <a:solidFill>
                  <a:srgbClr val="C00000"/>
                </a:solidFill>
              </a:rPr>
              <a:t> + (DIRC + RICH)</a:t>
            </a:r>
            <a:endParaRPr lang="zh-CN" altLang="en-US" sz="2800" dirty="0">
              <a:solidFill>
                <a:srgbClr val="C00000"/>
              </a:solidFill>
            </a:endParaRPr>
          </a:p>
        </p:txBody>
      </p:sp>
      <p:grpSp>
        <p:nvGrpSpPr>
          <p:cNvPr id="25" name="Group 2">
            <a:extLst>
              <a:ext uri="{FF2B5EF4-FFF2-40B4-BE49-F238E27FC236}">
                <a16:creationId xmlns:a16="http://schemas.microsoft.com/office/drawing/2014/main" id="{677BB0E1-485C-46CF-BBE7-9260BCB879B4}"/>
              </a:ext>
            </a:extLst>
          </p:cNvPr>
          <p:cNvGrpSpPr/>
          <p:nvPr/>
        </p:nvGrpSpPr>
        <p:grpSpPr>
          <a:xfrm>
            <a:off x="240792" y="1523518"/>
            <a:ext cx="1865758" cy="1350532"/>
            <a:chOff x="678180" y="3357967"/>
            <a:chExt cx="3721100" cy="1742353"/>
          </a:xfrm>
        </p:grpSpPr>
        <p:pic>
          <p:nvPicPr>
            <p:cNvPr id="26" name="Picture 4">
              <a:extLst>
                <a:ext uri="{FF2B5EF4-FFF2-40B4-BE49-F238E27FC236}">
                  <a16:creationId xmlns:a16="http://schemas.microsoft.com/office/drawing/2014/main" id="{7977DB9A-0D0A-4192-AF4A-2170E6D8B5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 y="3357967"/>
              <a:ext cx="3657600" cy="1600718"/>
            </a:xfrm>
            <a:prstGeom prst="rect">
              <a:avLst/>
            </a:prstGeom>
            <a:noFill/>
            <a:ln>
              <a:noFill/>
            </a:ln>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Lst>
          </p:spPr>
        </p:pic>
        <p:pic>
          <p:nvPicPr>
            <p:cNvPr id="27" name="Picture 2">
              <a:extLst>
                <a:ext uri="{FF2B5EF4-FFF2-40B4-BE49-F238E27FC236}">
                  <a16:creationId xmlns:a16="http://schemas.microsoft.com/office/drawing/2014/main" id="{9F0C6F1B-A05E-4641-B551-E33E6FCBB5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0958"/>
            <a:stretch/>
          </p:blipFill>
          <p:spPr bwMode="auto">
            <a:xfrm>
              <a:off x="680720" y="4846319"/>
              <a:ext cx="3718560" cy="254001"/>
            </a:xfrm>
            <a:prstGeom prst="rect">
              <a:avLst/>
            </a:prstGeom>
            <a:noFill/>
            <a:ln>
              <a:noFill/>
            </a:ln>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Lst>
          </p:spPr>
        </p:pic>
      </p:grpSp>
      <p:grpSp>
        <p:nvGrpSpPr>
          <p:cNvPr id="28" name="Group 6">
            <a:extLst>
              <a:ext uri="{FF2B5EF4-FFF2-40B4-BE49-F238E27FC236}">
                <a16:creationId xmlns:a16="http://schemas.microsoft.com/office/drawing/2014/main" id="{9AC4D282-5D13-4B2F-B505-83DE07881228}"/>
              </a:ext>
            </a:extLst>
          </p:cNvPr>
          <p:cNvGrpSpPr/>
          <p:nvPr/>
        </p:nvGrpSpPr>
        <p:grpSpPr>
          <a:xfrm>
            <a:off x="2227464" y="1523518"/>
            <a:ext cx="2723360" cy="1350532"/>
            <a:chOff x="4175760" y="2999105"/>
            <a:chExt cx="3708400" cy="2121535"/>
          </a:xfrm>
        </p:grpSpPr>
        <p:pic>
          <p:nvPicPr>
            <p:cNvPr id="29" name="Picture 2">
              <a:extLst>
                <a:ext uri="{FF2B5EF4-FFF2-40B4-BE49-F238E27FC236}">
                  <a16:creationId xmlns:a16="http://schemas.microsoft.com/office/drawing/2014/main" id="{A84DDE29-CFEC-46B0-A449-BB0199EC79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9" t="500" r="3889" b="-500"/>
            <a:stretch/>
          </p:blipFill>
          <p:spPr bwMode="auto">
            <a:xfrm>
              <a:off x="4175760" y="2999105"/>
              <a:ext cx="3566160" cy="2030700"/>
            </a:xfrm>
            <a:prstGeom prst="rect">
              <a:avLst/>
            </a:prstGeom>
            <a:noFill/>
            <a:ln>
              <a:noFill/>
            </a:ln>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Lst>
          </p:spPr>
        </p:pic>
        <p:pic>
          <p:nvPicPr>
            <p:cNvPr id="30" name="Picture 2">
              <a:extLst>
                <a:ext uri="{FF2B5EF4-FFF2-40B4-BE49-F238E27FC236}">
                  <a16:creationId xmlns:a16="http://schemas.microsoft.com/office/drawing/2014/main" id="{C9750DC3-0C56-4E88-8EFB-844CAE59ADB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5461"/>
            <a:stretch/>
          </p:blipFill>
          <p:spPr bwMode="auto">
            <a:xfrm>
              <a:off x="4216400" y="4775199"/>
              <a:ext cx="3657600" cy="345441"/>
            </a:xfrm>
            <a:prstGeom prst="rect">
              <a:avLst/>
            </a:prstGeom>
            <a:noFill/>
            <a:ln>
              <a:noFill/>
            </a:ln>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Lst>
          </p:spPr>
        </p:pic>
        <p:pic>
          <p:nvPicPr>
            <p:cNvPr id="31" name="Picture 2">
              <a:extLst>
                <a:ext uri="{FF2B5EF4-FFF2-40B4-BE49-F238E27FC236}">
                  <a16:creationId xmlns:a16="http://schemas.microsoft.com/office/drawing/2014/main" id="{DD25DE65-514F-486B-BEB0-7136540BC30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6943" b="20543"/>
            <a:stretch/>
          </p:blipFill>
          <p:spPr bwMode="auto">
            <a:xfrm>
              <a:off x="4226560" y="4145279"/>
              <a:ext cx="3657600" cy="660401"/>
            </a:xfrm>
            <a:prstGeom prst="rect">
              <a:avLst/>
            </a:prstGeom>
            <a:noFill/>
            <a:ln>
              <a:noFill/>
            </a:ln>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Lst>
          </p:spPr>
        </p:pic>
      </p:grpSp>
      <p:sp>
        <p:nvSpPr>
          <p:cNvPr id="32" name="矩形 31">
            <a:extLst>
              <a:ext uri="{FF2B5EF4-FFF2-40B4-BE49-F238E27FC236}">
                <a16:creationId xmlns:a16="http://schemas.microsoft.com/office/drawing/2014/main" id="{4F584C67-2899-48A4-96C8-70D5AF8D40B4}"/>
              </a:ext>
            </a:extLst>
          </p:cNvPr>
          <p:cNvSpPr/>
          <p:nvPr/>
        </p:nvSpPr>
        <p:spPr>
          <a:xfrm>
            <a:off x="334249" y="2775609"/>
            <a:ext cx="1544012" cy="461665"/>
          </a:xfrm>
          <a:prstGeom prst="rect">
            <a:avLst/>
          </a:prstGeom>
        </p:spPr>
        <p:txBody>
          <a:bodyPr wrap="none">
            <a:spAutoFit/>
          </a:bodyPr>
          <a:lstStyle/>
          <a:p>
            <a:r>
              <a:rPr lang="en-US" altLang="zh-CN" sz="2400" b="1" dirty="0">
                <a:solidFill>
                  <a:srgbClr val="FF0000"/>
                </a:solidFill>
              </a:rPr>
              <a:t>DC-LGAD</a:t>
            </a:r>
            <a:endParaRPr lang="zh-CN" altLang="en-US" sz="2400" b="1" dirty="0">
              <a:solidFill>
                <a:srgbClr val="FF0000"/>
              </a:solidFill>
            </a:endParaRPr>
          </a:p>
        </p:txBody>
      </p:sp>
      <p:sp>
        <p:nvSpPr>
          <p:cNvPr id="33" name="矩形 32">
            <a:extLst>
              <a:ext uri="{FF2B5EF4-FFF2-40B4-BE49-F238E27FC236}">
                <a16:creationId xmlns:a16="http://schemas.microsoft.com/office/drawing/2014/main" id="{72590F54-F2FC-4E8E-8656-09E36E7F5C67}"/>
              </a:ext>
            </a:extLst>
          </p:cNvPr>
          <p:cNvSpPr/>
          <p:nvPr/>
        </p:nvSpPr>
        <p:spPr>
          <a:xfrm>
            <a:off x="2697483" y="2775608"/>
            <a:ext cx="1529586" cy="461665"/>
          </a:xfrm>
          <a:prstGeom prst="rect">
            <a:avLst/>
          </a:prstGeom>
        </p:spPr>
        <p:txBody>
          <a:bodyPr wrap="none">
            <a:spAutoFit/>
          </a:bodyPr>
          <a:lstStyle/>
          <a:p>
            <a:r>
              <a:rPr lang="en-US" altLang="zh-CN" sz="2400" b="1" dirty="0">
                <a:solidFill>
                  <a:srgbClr val="FF0000"/>
                </a:solidFill>
              </a:rPr>
              <a:t>AC-LGAD</a:t>
            </a:r>
            <a:endParaRPr lang="zh-CN" altLang="en-US" sz="2400" b="1" dirty="0">
              <a:solidFill>
                <a:srgbClr val="FF0000"/>
              </a:solidFill>
            </a:endParaRPr>
          </a:p>
        </p:txBody>
      </p:sp>
      <p:pic>
        <p:nvPicPr>
          <p:cNvPr id="34" name="图片 33">
            <a:extLst>
              <a:ext uri="{FF2B5EF4-FFF2-40B4-BE49-F238E27FC236}">
                <a16:creationId xmlns:a16="http://schemas.microsoft.com/office/drawing/2014/main" id="{65448D2E-4447-4025-A9CA-725D0AA27992}"/>
              </a:ext>
            </a:extLst>
          </p:cNvPr>
          <p:cNvPicPr>
            <a:picLocks noChangeAspect="1"/>
          </p:cNvPicPr>
          <p:nvPr/>
        </p:nvPicPr>
        <p:blipFill>
          <a:blip r:embed="rId8"/>
          <a:stretch>
            <a:fillRect/>
          </a:stretch>
        </p:blipFill>
        <p:spPr>
          <a:xfrm>
            <a:off x="5429040" y="1282642"/>
            <a:ext cx="973970" cy="961796"/>
          </a:xfrm>
          <a:prstGeom prst="rect">
            <a:avLst/>
          </a:prstGeom>
        </p:spPr>
      </p:pic>
      <p:pic>
        <p:nvPicPr>
          <p:cNvPr id="35" name="图片 34">
            <a:extLst>
              <a:ext uri="{FF2B5EF4-FFF2-40B4-BE49-F238E27FC236}">
                <a16:creationId xmlns:a16="http://schemas.microsoft.com/office/drawing/2014/main" id="{8A5C06F8-DDBC-44E6-B760-3F2C6A96D2B8}"/>
              </a:ext>
            </a:extLst>
          </p:cNvPr>
          <p:cNvPicPr>
            <a:picLocks noChangeAspect="1"/>
          </p:cNvPicPr>
          <p:nvPr/>
        </p:nvPicPr>
        <p:blipFill>
          <a:blip r:embed="rId9"/>
          <a:stretch>
            <a:fillRect/>
          </a:stretch>
        </p:blipFill>
        <p:spPr>
          <a:xfrm>
            <a:off x="5215861" y="2414164"/>
            <a:ext cx="1427329" cy="746969"/>
          </a:xfrm>
          <a:prstGeom prst="rect">
            <a:avLst/>
          </a:prstGeom>
        </p:spPr>
      </p:pic>
      <p:sp>
        <p:nvSpPr>
          <p:cNvPr id="36" name="箭头: 右 35">
            <a:extLst>
              <a:ext uri="{FF2B5EF4-FFF2-40B4-BE49-F238E27FC236}">
                <a16:creationId xmlns:a16="http://schemas.microsoft.com/office/drawing/2014/main" id="{CC923E14-3B75-4A17-8E43-3E64ED2A191C}"/>
              </a:ext>
            </a:extLst>
          </p:cNvPr>
          <p:cNvSpPr/>
          <p:nvPr/>
        </p:nvSpPr>
        <p:spPr>
          <a:xfrm>
            <a:off x="4915557" y="2112459"/>
            <a:ext cx="444291" cy="2181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3BD08EFB-7ECF-42D3-A605-518545AA48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47480" y="1723504"/>
            <a:ext cx="5493647" cy="3931763"/>
          </a:xfrm>
          <a:prstGeom prst="rect">
            <a:avLst/>
          </a:prstGeom>
          <a:ln w="63500">
            <a:solidFill>
              <a:srgbClr val="A5281E"/>
            </a:solidFill>
          </a:ln>
        </p:spPr>
      </p:pic>
    </p:spTree>
    <p:extLst>
      <p:ext uri="{BB962C8B-B14F-4D97-AF65-F5344CB8AC3E}">
        <p14:creationId xmlns:p14="http://schemas.microsoft.com/office/powerpoint/2010/main" val="12425859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96</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6" name="矩形 5">
            <a:extLst>
              <a:ext uri="{FF2B5EF4-FFF2-40B4-BE49-F238E27FC236}">
                <a16:creationId xmlns:a16="http://schemas.microsoft.com/office/drawing/2014/main" id="{0C72CD3F-F07B-4BE9-A4EC-99CF1DC48213}"/>
              </a:ext>
            </a:extLst>
          </p:cNvPr>
          <p:cNvSpPr/>
          <p:nvPr/>
        </p:nvSpPr>
        <p:spPr>
          <a:xfrm>
            <a:off x="620703" y="1191616"/>
            <a:ext cx="9768623" cy="2237384"/>
          </a:xfrm>
          <a:prstGeom prst="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41EF1B5E-A5D6-47FF-B997-5C5B0CCB9358}"/>
              </a:ext>
            </a:extLst>
          </p:cNvPr>
          <p:cNvSpPr/>
          <p:nvPr/>
        </p:nvSpPr>
        <p:spPr>
          <a:xfrm>
            <a:off x="6170103" y="3218332"/>
            <a:ext cx="4183807" cy="3145230"/>
          </a:xfrm>
          <a:prstGeom prst="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65080D10-94F4-4B21-AF43-029EADD090DE}"/>
              </a:ext>
            </a:extLst>
          </p:cNvPr>
          <p:cNvSpPr txBox="1"/>
          <p:nvPr/>
        </p:nvSpPr>
        <p:spPr>
          <a:xfrm>
            <a:off x="7144363" y="361273"/>
            <a:ext cx="4809971" cy="523220"/>
          </a:xfrm>
          <a:prstGeom prst="rect">
            <a:avLst/>
          </a:prstGeom>
          <a:noFill/>
        </p:spPr>
        <p:txBody>
          <a:bodyPr wrap="none" rtlCol="0">
            <a:spAutoFit/>
          </a:bodyPr>
          <a:lstStyle/>
          <a:p>
            <a:r>
              <a:rPr lang="en-US" altLang="zh-CN" sz="2800" b="1" dirty="0"/>
              <a:t>PID:  </a:t>
            </a:r>
            <a:r>
              <a:rPr lang="en-US" altLang="zh-CN" sz="2800" b="1" dirty="0" err="1">
                <a:solidFill>
                  <a:srgbClr val="C00000"/>
                </a:solidFill>
              </a:rPr>
              <a:t>ToF</a:t>
            </a:r>
            <a:r>
              <a:rPr lang="en-US" altLang="zh-CN" sz="2800" b="1" dirty="0">
                <a:solidFill>
                  <a:srgbClr val="C00000"/>
                </a:solidFill>
              </a:rPr>
              <a:t> + (DIRC + RICH)</a:t>
            </a:r>
            <a:endParaRPr lang="zh-CN" altLang="en-US" sz="2800" dirty="0">
              <a:solidFill>
                <a:srgbClr val="C00000"/>
              </a:solidFill>
            </a:endParaRPr>
          </a:p>
        </p:txBody>
      </p:sp>
      <p:pic>
        <p:nvPicPr>
          <p:cNvPr id="10" name="图片 9">
            <a:extLst>
              <a:ext uri="{FF2B5EF4-FFF2-40B4-BE49-F238E27FC236}">
                <a16:creationId xmlns:a16="http://schemas.microsoft.com/office/drawing/2014/main" id="{EA037EE3-B4A0-4FE8-B9DF-741881992C50}"/>
              </a:ext>
            </a:extLst>
          </p:cNvPr>
          <p:cNvPicPr>
            <a:picLocks noChangeAspect="1"/>
          </p:cNvPicPr>
          <p:nvPr/>
        </p:nvPicPr>
        <p:blipFill>
          <a:blip r:embed="rId3"/>
          <a:stretch>
            <a:fillRect/>
          </a:stretch>
        </p:blipFill>
        <p:spPr>
          <a:xfrm>
            <a:off x="2823572" y="1444200"/>
            <a:ext cx="2389313" cy="1795130"/>
          </a:xfrm>
          <a:prstGeom prst="rect">
            <a:avLst/>
          </a:prstGeom>
        </p:spPr>
      </p:pic>
      <p:pic>
        <p:nvPicPr>
          <p:cNvPr id="11" name="图片 10">
            <a:extLst>
              <a:ext uri="{FF2B5EF4-FFF2-40B4-BE49-F238E27FC236}">
                <a16:creationId xmlns:a16="http://schemas.microsoft.com/office/drawing/2014/main" id="{E6BDAA7A-334A-4598-85B5-F7413C8777CD}"/>
              </a:ext>
            </a:extLst>
          </p:cNvPr>
          <p:cNvPicPr>
            <a:picLocks noChangeAspect="1"/>
          </p:cNvPicPr>
          <p:nvPr/>
        </p:nvPicPr>
        <p:blipFill>
          <a:blip r:embed="rId4"/>
          <a:stretch>
            <a:fillRect/>
          </a:stretch>
        </p:blipFill>
        <p:spPr>
          <a:xfrm>
            <a:off x="200373" y="1787606"/>
            <a:ext cx="2459366" cy="1148507"/>
          </a:xfrm>
          <a:prstGeom prst="rect">
            <a:avLst/>
          </a:prstGeom>
        </p:spPr>
      </p:pic>
      <p:pic>
        <p:nvPicPr>
          <p:cNvPr id="12" name="图片 11">
            <a:extLst>
              <a:ext uri="{FF2B5EF4-FFF2-40B4-BE49-F238E27FC236}">
                <a16:creationId xmlns:a16="http://schemas.microsoft.com/office/drawing/2014/main" id="{B2B51926-0644-4FB0-BED4-990E7A27FD44}"/>
              </a:ext>
            </a:extLst>
          </p:cNvPr>
          <p:cNvPicPr>
            <a:picLocks noChangeAspect="1"/>
          </p:cNvPicPr>
          <p:nvPr/>
        </p:nvPicPr>
        <p:blipFill>
          <a:blip r:embed="rId5"/>
          <a:stretch>
            <a:fillRect/>
          </a:stretch>
        </p:blipFill>
        <p:spPr>
          <a:xfrm>
            <a:off x="5961017" y="1154694"/>
            <a:ext cx="5112364" cy="2190885"/>
          </a:xfrm>
          <a:prstGeom prst="rect">
            <a:avLst/>
          </a:prstGeom>
        </p:spPr>
      </p:pic>
      <p:pic>
        <p:nvPicPr>
          <p:cNvPr id="14" name="Picture 2">
            <a:extLst>
              <a:ext uri="{FF2B5EF4-FFF2-40B4-BE49-F238E27FC236}">
                <a16:creationId xmlns:a16="http://schemas.microsoft.com/office/drawing/2014/main" id="{FE9C1E76-70D8-41BF-A307-173BB9C2CC1E}"/>
              </a:ext>
            </a:extLst>
          </p:cNvPr>
          <p:cNvPicPr>
            <a:picLocks noChangeAspect="1"/>
          </p:cNvPicPr>
          <p:nvPr/>
        </p:nvPicPr>
        <p:blipFill>
          <a:blip r:embed="rId6"/>
          <a:stretch>
            <a:fillRect/>
          </a:stretch>
        </p:blipFill>
        <p:spPr>
          <a:xfrm>
            <a:off x="6265897" y="3617306"/>
            <a:ext cx="2410347" cy="2413380"/>
          </a:xfrm>
          <a:prstGeom prst="rect">
            <a:avLst/>
          </a:prstGeom>
        </p:spPr>
      </p:pic>
      <p:pic>
        <p:nvPicPr>
          <p:cNvPr id="15" name="图片 14">
            <a:extLst>
              <a:ext uri="{FF2B5EF4-FFF2-40B4-BE49-F238E27FC236}">
                <a16:creationId xmlns:a16="http://schemas.microsoft.com/office/drawing/2014/main" id="{69452877-37F1-4C7F-9526-C56E69CD0DD6}"/>
              </a:ext>
            </a:extLst>
          </p:cNvPr>
          <p:cNvPicPr>
            <a:picLocks noChangeAspect="1"/>
          </p:cNvPicPr>
          <p:nvPr/>
        </p:nvPicPr>
        <p:blipFill rotWithShape="1">
          <a:blip r:embed="rId7"/>
          <a:srcRect r="72141" b="538"/>
          <a:stretch/>
        </p:blipFill>
        <p:spPr>
          <a:xfrm>
            <a:off x="8946211" y="3892998"/>
            <a:ext cx="1743561" cy="1773386"/>
          </a:xfrm>
          <a:prstGeom prst="rect">
            <a:avLst/>
          </a:prstGeom>
        </p:spPr>
      </p:pic>
      <p:sp>
        <p:nvSpPr>
          <p:cNvPr id="3" name="文本框 2">
            <a:extLst>
              <a:ext uri="{FF2B5EF4-FFF2-40B4-BE49-F238E27FC236}">
                <a16:creationId xmlns:a16="http://schemas.microsoft.com/office/drawing/2014/main" id="{46FF1AC0-B254-46A1-8C04-33A69BBD8E02}"/>
              </a:ext>
            </a:extLst>
          </p:cNvPr>
          <p:cNvSpPr txBox="1"/>
          <p:nvPr/>
        </p:nvSpPr>
        <p:spPr>
          <a:xfrm>
            <a:off x="10623876" y="4246153"/>
            <a:ext cx="1228221" cy="261610"/>
          </a:xfrm>
          <a:prstGeom prst="rect">
            <a:avLst/>
          </a:prstGeom>
          <a:noFill/>
        </p:spPr>
        <p:txBody>
          <a:bodyPr wrap="none" rtlCol="0">
            <a:spAutoFit/>
          </a:bodyPr>
          <a:lstStyle/>
          <a:p>
            <a:r>
              <a:rPr lang="en-US" altLang="zh-CN" sz="1100" dirty="0">
                <a:solidFill>
                  <a:srgbClr val="F60B05"/>
                </a:solidFill>
              </a:rPr>
              <a:t>Focusing mirror</a:t>
            </a:r>
            <a:endParaRPr lang="zh-CN" altLang="en-US" sz="1100" dirty="0">
              <a:solidFill>
                <a:srgbClr val="F60B05"/>
              </a:solidFill>
            </a:endParaRPr>
          </a:p>
        </p:txBody>
      </p:sp>
      <p:sp>
        <p:nvSpPr>
          <p:cNvPr id="16" name="文本框 15">
            <a:extLst>
              <a:ext uri="{FF2B5EF4-FFF2-40B4-BE49-F238E27FC236}">
                <a16:creationId xmlns:a16="http://schemas.microsoft.com/office/drawing/2014/main" id="{34DCA9FE-6985-4E4C-BC84-406B559338A8}"/>
              </a:ext>
            </a:extLst>
          </p:cNvPr>
          <p:cNvSpPr txBox="1"/>
          <p:nvPr/>
        </p:nvSpPr>
        <p:spPr>
          <a:xfrm>
            <a:off x="10593396" y="5315771"/>
            <a:ext cx="1091966" cy="261610"/>
          </a:xfrm>
          <a:prstGeom prst="rect">
            <a:avLst/>
          </a:prstGeom>
          <a:noFill/>
        </p:spPr>
        <p:txBody>
          <a:bodyPr wrap="none" rtlCol="0">
            <a:spAutoFit/>
          </a:bodyPr>
          <a:lstStyle/>
          <a:p>
            <a:r>
              <a:rPr lang="en-US" altLang="zh-CN" sz="1100" dirty="0">
                <a:solidFill>
                  <a:srgbClr val="CC7E41"/>
                </a:solidFill>
              </a:rPr>
              <a:t>Photon sensor</a:t>
            </a:r>
            <a:endParaRPr lang="zh-CN" altLang="en-US" sz="1100" dirty="0">
              <a:solidFill>
                <a:srgbClr val="CC7E41"/>
              </a:solidFill>
            </a:endParaRPr>
          </a:p>
        </p:txBody>
      </p:sp>
    </p:spTree>
    <p:extLst>
      <p:ext uri="{BB962C8B-B14F-4D97-AF65-F5344CB8AC3E}">
        <p14:creationId xmlns:p14="http://schemas.microsoft.com/office/powerpoint/2010/main" val="2939937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97</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8" name="矩形 7">
            <a:extLst>
              <a:ext uri="{FF2B5EF4-FFF2-40B4-BE49-F238E27FC236}">
                <a16:creationId xmlns:a16="http://schemas.microsoft.com/office/drawing/2014/main" id="{0B20B803-4410-4D15-8A5F-700647E6E584}"/>
              </a:ext>
            </a:extLst>
          </p:cNvPr>
          <p:cNvSpPr/>
          <p:nvPr/>
        </p:nvSpPr>
        <p:spPr>
          <a:xfrm>
            <a:off x="6675120" y="1282643"/>
            <a:ext cx="3699438" cy="4990142"/>
          </a:xfrm>
          <a:prstGeom prst="rect">
            <a:avLst/>
          </a:prstGeom>
          <a:solidFill>
            <a:schemeClr val="bg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a:extLst>
              <a:ext uri="{FF2B5EF4-FFF2-40B4-BE49-F238E27FC236}">
                <a16:creationId xmlns:a16="http://schemas.microsoft.com/office/drawing/2014/main" id="{9A295C31-2B39-4E70-A801-D1290EC67E8E}"/>
              </a:ext>
            </a:extLst>
          </p:cNvPr>
          <p:cNvPicPr>
            <a:picLocks noChangeAspect="1"/>
          </p:cNvPicPr>
          <p:nvPr/>
        </p:nvPicPr>
        <p:blipFill>
          <a:blip r:embed="rId3"/>
          <a:stretch>
            <a:fillRect/>
          </a:stretch>
        </p:blipFill>
        <p:spPr>
          <a:xfrm>
            <a:off x="7272750" y="2498653"/>
            <a:ext cx="3885802" cy="2335889"/>
          </a:xfrm>
          <a:prstGeom prst="rect">
            <a:avLst/>
          </a:prstGeom>
        </p:spPr>
      </p:pic>
      <p:pic>
        <p:nvPicPr>
          <p:cNvPr id="11" name="Picture 8">
            <a:extLst>
              <a:ext uri="{FF2B5EF4-FFF2-40B4-BE49-F238E27FC236}">
                <a16:creationId xmlns:a16="http://schemas.microsoft.com/office/drawing/2014/main" id="{44AABEEF-2E9F-4079-A802-A57ADC018F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759"/>
          <a:stretch/>
        </p:blipFill>
        <p:spPr>
          <a:xfrm rot="16200000">
            <a:off x="8844629" y="-53748"/>
            <a:ext cx="1111742" cy="3399359"/>
          </a:xfrm>
          <a:prstGeom prst="rect">
            <a:avLst/>
          </a:prstGeom>
        </p:spPr>
      </p:pic>
      <p:pic>
        <p:nvPicPr>
          <p:cNvPr id="12" name="Picture 4">
            <a:extLst>
              <a:ext uri="{FF2B5EF4-FFF2-40B4-BE49-F238E27FC236}">
                <a16:creationId xmlns:a16="http://schemas.microsoft.com/office/drawing/2014/main" id="{4A8FE40F-E9F0-412E-890C-64C1A346F8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54636" y="5215740"/>
            <a:ext cx="3176886" cy="1216278"/>
          </a:xfrm>
          <a:prstGeom prst="rect">
            <a:avLst/>
          </a:prstGeom>
        </p:spPr>
      </p:pic>
      <p:cxnSp>
        <p:nvCxnSpPr>
          <p:cNvPr id="13" name="直接箭头连接符 12">
            <a:extLst>
              <a:ext uri="{FF2B5EF4-FFF2-40B4-BE49-F238E27FC236}">
                <a16:creationId xmlns:a16="http://schemas.microsoft.com/office/drawing/2014/main" id="{A1B855CB-EFF1-4FB5-A4DF-D64E13E50337}"/>
              </a:ext>
            </a:extLst>
          </p:cNvPr>
          <p:cNvCxnSpPr/>
          <p:nvPr/>
        </p:nvCxnSpPr>
        <p:spPr>
          <a:xfrm flipV="1">
            <a:off x="10299319" y="2245976"/>
            <a:ext cx="109182" cy="41853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1AB58163-0B84-4724-A4EE-594513BB4BB9}"/>
              </a:ext>
            </a:extLst>
          </p:cNvPr>
          <p:cNvCxnSpPr>
            <a:cxnSpLocks/>
          </p:cNvCxnSpPr>
          <p:nvPr/>
        </p:nvCxnSpPr>
        <p:spPr>
          <a:xfrm>
            <a:off x="7763302" y="4706687"/>
            <a:ext cx="407158" cy="3623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37994F64-110E-43DA-915B-2679EC450A89}"/>
              </a:ext>
            </a:extLst>
          </p:cNvPr>
          <p:cNvSpPr txBox="1"/>
          <p:nvPr/>
        </p:nvSpPr>
        <p:spPr>
          <a:xfrm>
            <a:off x="7798558" y="5206025"/>
            <a:ext cx="1308628" cy="369332"/>
          </a:xfrm>
          <a:prstGeom prst="rect">
            <a:avLst/>
          </a:prstGeom>
          <a:noFill/>
        </p:spPr>
        <p:txBody>
          <a:bodyPr wrap="none" rtlCol="0">
            <a:spAutoFit/>
          </a:bodyPr>
          <a:lstStyle/>
          <a:p>
            <a:r>
              <a:rPr lang="en-CN" altLang="zh-CN" dirty="0"/>
              <a:t>CsI crystal</a:t>
            </a:r>
            <a:endParaRPr lang="zh-CN" altLang="en-US" dirty="0"/>
          </a:p>
        </p:txBody>
      </p:sp>
      <p:sp>
        <p:nvSpPr>
          <p:cNvPr id="18" name="文本框 17">
            <a:extLst>
              <a:ext uri="{FF2B5EF4-FFF2-40B4-BE49-F238E27FC236}">
                <a16:creationId xmlns:a16="http://schemas.microsoft.com/office/drawing/2014/main" id="{F28D34D9-6C66-4582-BB27-38EEBAFA4925}"/>
              </a:ext>
            </a:extLst>
          </p:cNvPr>
          <p:cNvSpPr txBox="1"/>
          <p:nvPr/>
        </p:nvSpPr>
        <p:spPr>
          <a:xfrm>
            <a:off x="8080612" y="1125009"/>
            <a:ext cx="1067921" cy="369332"/>
          </a:xfrm>
          <a:prstGeom prst="rect">
            <a:avLst/>
          </a:prstGeom>
          <a:noFill/>
        </p:spPr>
        <p:txBody>
          <a:bodyPr wrap="none" rtlCol="0">
            <a:spAutoFit/>
          </a:bodyPr>
          <a:lstStyle/>
          <a:p>
            <a:r>
              <a:rPr lang="en-US" altLang="zh-CN" dirty="0"/>
              <a:t>Shashlik</a:t>
            </a:r>
            <a:endParaRPr lang="zh-CN" altLang="en-US" dirty="0"/>
          </a:p>
        </p:txBody>
      </p:sp>
      <p:sp>
        <p:nvSpPr>
          <p:cNvPr id="19" name="文本框 18">
            <a:extLst>
              <a:ext uri="{FF2B5EF4-FFF2-40B4-BE49-F238E27FC236}">
                <a16:creationId xmlns:a16="http://schemas.microsoft.com/office/drawing/2014/main" id="{4B867976-D229-48E2-B160-B578E70DBE5A}"/>
              </a:ext>
            </a:extLst>
          </p:cNvPr>
          <p:cNvSpPr txBox="1"/>
          <p:nvPr/>
        </p:nvSpPr>
        <p:spPr>
          <a:xfrm>
            <a:off x="7451621" y="404588"/>
            <a:ext cx="4421531" cy="461665"/>
          </a:xfrm>
          <a:prstGeom prst="rect">
            <a:avLst/>
          </a:prstGeom>
          <a:noFill/>
        </p:spPr>
        <p:txBody>
          <a:bodyPr wrap="none" rtlCol="0">
            <a:spAutoFit/>
          </a:bodyPr>
          <a:lstStyle/>
          <a:p>
            <a:r>
              <a:rPr lang="en-US" altLang="zh-CN" sz="2400" b="1" dirty="0" err="1"/>
              <a:t>Ecal</a:t>
            </a:r>
            <a:r>
              <a:rPr lang="en-US" altLang="zh-CN" sz="2400" b="1" dirty="0"/>
              <a:t>: </a:t>
            </a:r>
            <a:r>
              <a:rPr lang="en-US" altLang="zh-CN" sz="2400" b="1" dirty="0">
                <a:solidFill>
                  <a:srgbClr val="C00000"/>
                </a:solidFill>
              </a:rPr>
              <a:t>Shashlik + </a:t>
            </a:r>
            <a:r>
              <a:rPr lang="en-US" altLang="zh-CN" sz="2400" b="1" dirty="0" err="1">
                <a:solidFill>
                  <a:srgbClr val="C00000"/>
                </a:solidFill>
              </a:rPr>
              <a:t>CsI</a:t>
            </a:r>
            <a:r>
              <a:rPr lang="en-US" altLang="zh-CN" sz="2400" b="1" dirty="0">
                <a:solidFill>
                  <a:srgbClr val="C00000"/>
                </a:solidFill>
              </a:rPr>
              <a:t> crystal </a:t>
            </a:r>
            <a:endParaRPr lang="zh-CN" altLang="en-US" sz="2400" b="1" dirty="0">
              <a:solidFill>
                <a:srgbClr val="C00000"/>
              </a:solidFill>
            </a:endParaRPr>
          </a:p>
        </p:txBody>
      </p:sp>
    </p:spTree>
    <p:extLst>
      <p:ext uri="{BB962C8B-B14F-4D97-AF65-F5344CB8AC3E}">
        <p14:creationId xmlns:p14="http://schemas.microsoft.com/office/powerpoint/2010/main" val="1742913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1599AC-B771-4A14-B8ED-14D05030007E}"/>
              </a:ext>
            </a:extLst>
          </p:cNvPr>
          <p:cNvSpPr>
            <a:spLocks noGrp="1"/>
          </p:cNvSpPr>
          <p:nvPr>
            <p:ph type="title"/>
          </p:nvPr>
        </p:nvSpPr>
        <p:spPr>
          <a:xfrm>
            <a:off x="751256" y="236379"/>
            <a:ext cx="10058400" cy="1232454"/>
          </a:xfrm>
        </p:spPr>
        <p:txBody>
          <a:bodyPr/>
          <a:lstStyle/>
          <a:p>
            <a:r>
              <a:rPr lang="en-US" altLang="zh-CN" b="1" dirty="0" err="1"/>
              <a:t>EicC</a:t>
            </a:r>
            <a:r>
              <a:rPr lang="en-US" altLang="zh-CN" b="1" dirty="0"/>
              <a:t> detector design</a:t>
            </a:r>
            <a:endParaRPr lang="zh-CN" altLang="en-US" b="1" dirty="0"/>
          </a:p>
        </p:txBody>
      </p:sp>
      <p:sp>
        <p:nvSpPr>
          <p:cNvPr id="4" name="灯片编号占位符 3">
            <a:extLst>
              <a:ext uri="{FF2B5EF4-FFF2-40B4-BE49-F238E27FC236}">
                <a16:creationId xmlns:a16="http://schemas.microsoft.com/office/drawing/2014/main" id="{C6D04092-C012-4328-B991-068EB8F2C1E4}"/>
              </a:ext>
            </a:extLst>
          </p:cNvPr>
          <p:cNvSpPr>
            <a:spLocks noGrp="1"/>
          </p:cNvSpPr>
          <p:nvPr>
            <p:ph type="sldNum" sz="quarter" idx="12"/>
          </p:nvPr>
        </p:nvSpPr>
        <p:spPr/>
        <p:txBody>
          <a:bodyPr/>
          <a:lstStyle/>
          <a:p>
            <a:fld id="{6B6F415A-146C-4031-B7DF-DA5827ED46CC}" type="slidenum">
              <a:rPr lang="en-US" smtClean="0"/>
              <a:t>98</a:t>
            </a:fld>
            <a:endParaRPr lang="en-US"/>
          </a:p>
        </p:txBody>
      </p:sp>
      <p:pic>
        <p:nvPicPr>
          <p:cNvPr id="5" name="图片 4">
            <a:extLst>
              <a:ext uri="{FF2B5EF4-FFF2-40B4-BE49-F238E27FC236}">
                <a16:creationId xmlns:a16="http://schemas.microsoft.com/office/drawing/2014/main" id="{36A2B400-843D-4CE1-B979-86B2DA07D548}"/>
              </a:ext>
            </a:extLst>
          </p:cNvPr>
          <p:cNvPicPr>
            <a:picLocks noChangeAspect="1"/>
          </p:cNvPicPr>
          <p:nvPr/>
        </p:nvPicPr>
        <p:blipFill>
          <a:blip r:embed="rId2"/>
          <a:stretch>
            <a:fillRect/>
          </a:stretch>
        </p:blipFill>
        <p:spPr>
          <a:xfrm>
            <a:off x="626585" y="1282642"/>
            <a:ext cx="9727325" cy="4956793"/>
          </a:xfrm>
          <a:prstGeom prst="rect">
            <a:avLst/>
          </a:prstGeom>
        </p:spPr>
      </p:pic>
      <p:sp>
        <p:nvSpPr>
          <p:cNvPr id="3" name="矩形: 圆角 2">
            <a:extLst>
              <a:ext uri="{FF2B5EF4-FFF2-40B4-BE49-F238E27FC236}">
                <a16:creationId xmlns:a16="http://schemas.microsoft.com/office/drawing/2014/main" id="{DD171221-C4E9-4F88-AB1D-7786D1B0D5A7}"/>
              </a:ext>
            </a:extLst>
          </p:cNvPr>
          <p:cNvSpPr/>
          <p:nvPr/>
        </p:nvSpPr>
        <p:spPr>
          <a:xfrm>
            <a:off x="6564573" y="3429000"/>
            <a:ext cx="3739487" cy="1183943"/>
          </a:xfrm>
          <a:prstGeom prst="roundRect">
            <a:avLst>
              <a:gd name="adj" fmla="val 5908"/>
            </a:avLst>
          </a:prstGeom>
          <a:noFill/>
          <a:ln w="10795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274EFB5-4D3D-4496-B5EC-66CE21B27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580126" y="-803301"/>
            <a:ext cx="1799696" cy="5211618"/>
          </a:xfrm>
          <a:prstGeom prst="rect">
            <a:avLst/>
          </a:prstGeom>
          <a:ln w="47625" cmpd="dbl">
            <a:solidFill>
              <a:srgbClr val="FF0000"/>
            </a:solidFill>
          </a:ln>
        </p:spPr>
      </p:pic>
      <p:sp>
        <p:nvSpPr>
          <p:cNvPr id="11" name="文本框 10">
            <a:extLst>
              <a:ext uri="{FF2B5EF4-FFF2-40B4-BE49-F238E27FC236}">
                <a16:creationId xmlns:a16="http://schemas.microsoft.com/office/drawing/2014/main" id="{7B391BEF-1A06-4A60-A413-18DF6B71FEAA}"/>
              </a:ext>
            </a:extLst>
          </p:cNvPr>
          <p:cNvSpPr txBox="1"/>
          <p:nvPr/>
        </p:nvSpPr>
        <p:spPr>
          <a:xfrm>
            <a:off x="7297480" y="176057"/>
            <a:ext cx="4385881" cy="584775"/>
          </a:xfrm>
          <a:prstGeom prst="rect">
            <a:avLst/>
          </a:prstGeom>
          <a:noFill/>
        </p:spPr>
        <p:txBody>
          <a:bodyPr wrap="none" rtlCol="0">
            <a:spAutoFit/>
          </a:bodyPr>
          <a:lstStyle/>
          <a:p>
            <a:r>
              <a:rPr lang="en-US" altLang="zh-CN" sz="3200" b="1" dirty="0"/>
              <a:t>Far-Forward detector</a:t>
            </a:r>
            <a:endParaRPr lang="zh-CN" altLang="en-US" sz="3200" b="1" dirty="0"/>
          </a:p>
        </p:txBody>
      </p:sp>
      <p:sp>
        <p:nvSpPr>
          <p:cNvPr id="12" name="文本框 11">
            <a:extLst>
              <a:ext uri="{FF2B5EF4-FFF2-40B4-BE49-F238E27FC236}">
                <a16:creationId xmlns:a16="http://schemas.microsoft.com/office/drawing/2014/main" id="{2C682DA6-EC9D-472F-AF25-A5BA183177F5}"/>
              </a:ext>
            </a:extLst>
          </p:cNvPr>
          <p:cNvSpPr txBox="1"/>
          <p:nvPr/>
        </p:nvSpPr>
        <p:spPr>
          <a:xfrm>
            <a:off x="9776746" y="903404"/>
            <a:ext cx="1215654" cy="276999"/>
          </a:xfrm>
          <a:prstGeom prst="rect">
            <a:avLst/>
          </a:prstGeom>
          <a:noFill/>
        </p:spPr>
        <p:txBody>
          <a:bodyPr wrap="none" rtlCol="0">
            <a:spAutoFit/>
          </a:bodyPr>
          <a:lstStyle/>
          <a:p>
            <a:r>
              <a:rPr lang="en-US" altLang="zh-CN" sz="1200" dirty="0">
                <a:solidFill>
                  <a:srgbClr val="3223F4"/>
                </a:solidFill>
              </a:rPr>
              <a:t>Electron beam</a:t>
            </a:r>
            <a:endParaRPr lang="zh-CN" altLang="en-US" sz="1200" dirty="0">
              <a:solidFill>
                <a:srgbClr val="3223F4"/>
              </a:solidFill>
            </a:endParaRPr>
          </a:p>
        </p:txBody>
      </p:sp>
      <p:sp>
        <p:nvSpPr>
          <p:cNvPr id="13" name="文本框 12">
            <a:extLst>
              <a:ext uri="{FF2B5EF4-FFF2-40B4-BE49-F238E27FC236}">
                <a16:creationId xmlns:a16="http://schemas.microsoft.com/office/drawing/2014/main" id="{3F1485FA-20EA-4A75-AF76-5CA5681D8096}"/>
              </a:ext>
            </a:extLst>
          </p:cNvPr>
          <p:cNvSpPr txBox="1"/>
          <p:nvPr/>
        </p:nvSpPr>
        <p:spPr>
          <a:xfrm>
            <a:off x="7550782" y="1710315"/>
            <a:ext cx="514885" cy="276999"/>
          </a:xfrm>
          <a:prstGeom prst="rect">
            <a:avLst/>
          </a:prstGeom>
          <a:noFill/>
        </p:spPr>
        <p:txBody>
          <a:bodyPr wrap="none" rtlCol="0">
            <a:spAutoFit/>
          </a:bodyPr>
          <a:lstStyle/>
          <a:p>
            <a:r>
              <a:rPr lang="en-US" altLang="zh-CN" sz="1200" b="1" dirty="0">
                <a:solidFill>
                  <a:srgbClr val="00B050"/>
                </a:solidFill>
              </a:rPr>
              <a:t>EDT</a:t>
            </a:r>
            <a:endParaRPr lang="zh-CN" altLang="en-US" sz="1200" b="1" dirty="0">
              <a:solidFill>
                <a:srgbClr val="00B050"/>
              </a:solidFill>
            </a:endParaRPr>
          </a:p>
        </p:txBody>
      </p:sp>
      <p:sp>
        <p:nvSpPr>
          <p:cNvPr id="14" name="文本框 13">
            <a:extLst>
              <a:ext uri="{FF2B5EF4-FFF2-40B4-BE49-F238E27FC236}">
                <a16:creationId xmlns:a16="http://schemas.microsoft.com/office/drawing/2014/main" id="{C97FADC3-8E46-4FD8-B4CD-410AB760C36E}"/>
              </a:ext>
            </a:extLst>
          </p:cNvPr>
          <p:cNvSpPr txBox="1"/>
          <p:nvPr/>
        </p:nvSpPr>
        <p:spPr>
          <a:xfrm>
            <a:off x="11631168" y="1854905"/>
            <a:ext cx="511679" cy="276999"/>
          </a:xfrm>
          <a:prstGeom prst="rect">
            <a:avLst/>
          </a:prstGeom>
          <a:noFill/>
        </p:spPr>
        <p:txBody>
          <a:bodyPr wrap="none" rtlCol="0">
            <a:spAutoFit/>
          </a:bodyPr>
          <a:lstStyle/>
          <a:p>
            <a:r>
              <a:rPr lang="en-US" altLang="zh-CN" sz="1200" b="1" dirty="0">
                <a:solidFill>
                  <a:srgbClr val="00B050"/>
                </a:solidFill>
              </a:rPr>
              <a:t>FDT</a:t>
            </a:r>
            <a:endParaRPr lang="zh-CN" altLang="en-US" sz="1200" b="1" dirty="0">
              <a:solidFill>
                <a:srgbClr val="00B050"/>
              </a:solidFill>
            </a:endParaRPr>
          </a:p>
        </p:txBody>
      </p:sp>
      <p:sp>
        <p:nvSpPr>
          <p:cNvPr id="15" name="文本框 14">
            <a:extLst>
              <a:ext uri="{FF2B5EF4-FFF2-40B4-BE49-F238E27FC236}">
                <a16:creationId xmlns:a16="http://schemas.microsoft.com/office/drawing/2014/main" id="{FE6A12EE-6075-4308-AF1F-7E143D425819}"/>
              </a:ext>
            </a:extLst>
          </p:cNvPr>
          <p:cNvSpPr txBox="1"/>
          <p:nvPr/>
        </p:nvSpPr>
        <p:spPr>
          <a:xfrm>
            <a:off x="11030527" y="1525509"/>
            <a:ext cx="527709" cy="276999"/>
          </a:xfrm>
          <a:prstGeom prst="rect">
            <a:avLst/>
          </a:prstGeom>
          <a:noFill/>
        </p:spPr>
        <p:txBody>
          <a:bodyPr wrap="none" rtlCol="0">
            <a:spAutoFit/>
          </a:bodyPr>
          <a:lstStyle/>
          <a:p>
            <a:r>
              <a:rPr lang="en-US" altLang="zh-CN" sz="1200" b="1" dirty="0"/>
              <a:t>ZDC</a:t>
            </a:r>
            <a:endParaRPr lang="zh-CN" altLang="en-US" sz="1200" b="1" dirty="0"/>
          </a:p>
        </p:txBody>
      </p:sp>
      <p:sp>
        <p:nvSpPr>
          <p:cNvPr id="16" name="文本框 15">
            <a:extLst>
              <a:ext uri="{FF2B5EF4-FFF2-40B4-BE49-F238E27FC236}">
                <a16:creationId xmlns:a16="http://schemas.microsoft.com/office/drawing/2014/main" id="{F7C916CB-3F92-43D5-95D7-9F9B0B2B9A34}"/>
              </a:ext>
            </a:extLst>
          </p:cNvPr>
          <p:cNvSpPr txBox="1"/>
          <p:nvPr/>
        </p:nvSpPr>
        <p:spPr>
          <a:xfrm>
            <a:off x="9284509" y="1947095"/>
            <a:ext cx="849913" cy="276999"/>
          </a:xfrm>
          <a:prstGeom prst="rect">
            <a:avLst/>
          </a:prstGeom>
          <a:noFill/>
        </p:spPr>
        <p:txBody>
          <a:bodyPr wrap="none" rtlCol="0">
            <a:spAutoFit/>
          </a:bodyPr>
          <a:lstStyle/>
          <a:p>
            <a:r>
              <a:rPr lang="en-US" altLang="zh-CN" sz="1200" dirty="0">
                <a:solidFill>
                  <a:srgbClr val="A5281E"/>
                </a:solidFill>
              </a:rPr>
              <a:t>Ion beam</a:t>
            </a:r>
            <a:endParaRPr lang="zh-CN" altLang="en-US" sz="1200" dirty="0">
              <a:solidFill>
                <a:srgbClr val="A5281E"/>
              </a:solidFill>
            </a:endParaRPr>
          </a:p>
        </p:txBody>
      </p:sp>
      <p:sp>
        <p:nvSpPr>
          <p:cNvPr id="17" name="文本框 16">
            <a:extLst>
              <a:ext uri="{FF2B5EF4-FFF2-40B4-BE49-F238E27FC236}">
                <a16:creationId xmlns:a16="http://schemas.microsoft.com/office/drawing/2014/main" id="{CCC08D12-7AA0-439D-8850-8E02970243EC}"/>
              </a:ext>
            </a:extLst>
          </p:cNvPr>
          <p:cNvSpPr txBox="1"/>
          <p:nvPr/>
        </p:nvSpPr>
        <p:spPr>
          <a:xfrm>
            <a:off x="6817101" y="896190"/>
            <a:ext cx="593432" cy="646331"/>
          </a:xfrm>
          <a:prstGeom prst="rect">
            <a:avLst/>
          </a:prstGeom>
          <a:noFill/>
        </p:spPr>
        <p:txBody>
          <a:bodyPr wrap="none" rtlCol="0">
            <a:spAutoFit/>
          </a:bodyPr>
          <a:lstStyle/>
          <a:p>
            <a:r>
              <a:rPr lang="en-US" altLang="zh-CN" sz="3600" dirty="0"/>
              <a:t>IP</a:t>
            </a:r>
            <a:endParaRPr lang="zh-CN" altLang="en-US" sz="3600" dirty="0"/>
          </a:p>
        </p:txBody>
      </p:sp>
    </p:spTree>
    <p:extLst>
      <p:ext uri="{BB962C8B-B14F-4D97-AF65-F5344CB8AC3E}">
        <p14:creationId xmlns:p14="http://schemas.microsoft.com/office/powerpoint/2010/main" val="27929675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_yx">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_yx" id="{1EEE4235-BC7E-4F41-AB13-417F732A714E}" vid="{AECE5D22-DA80-440D-B0F9-45BE74283AC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Theme_yx</Template>
  <TotalTime>3678</TotalTime>
  <Words>5109</Words>
  <Application>Microsoft Office PowerPoint</Application>
  <PresentationFormat>宽屏</PresentationFormat>
  <Paragraphs>1069</Paragraphs>
  <Slides>98</Slides>
  <Notes>3</Notes>
  <HiddenSlides>0</HiddenSlides>
  <MMClips>0</MMClips>
  <ScaleCrop>false</ScaleCrop>
  <HeadingPairs>
    <vt:vector size="8" baseType="variant">
      <vt:variant>
        <vt:lpstr>已用的字体</vt:lpstr>
      </vt:variant>
      <vt:variant>
        <vt:i4>30</vt:i4>
      </vt:variant>
      <vt:variant>
        <vt:lpstr>主题</vt:lpstr>
      </vt:variant>
      <vt:variant>
        <vt:i4>1</vt:i4>
      </vt:variant>
      <vt:variant>
        <vt:lpstr>嵌入 OLE 服务器</vt:lpstr>
      </vt:variant>
      <vt:variant>
        <vt:i4>2</vt:i4>
      </vt:variant>
      <vt:variant>
        <vt:lpstr>幻灯片标题</vt:lpstr>
      </vt:variant>
      <vt:variant>
        <vt:i4>98</vt:i4>
      </vt:variant>
    </vt:vector>
  </HeadingPairs>
  <TitlesOfParts>
    <vt:vector size="131" baseType="lpstr">
      <vt:lpstr>AAAAAD+HelveticaNeue</vt:lpstr>
      <vt:lpstr>Adobe Devanagari</vt:lpstr>
      <vt:lpstr>Arial Unicode MS</vt:lpstr>
      <vt:lpstr>Helvetica Neue</vt:lpstr>
      <vt:lpstr>MS PGothic</vt:lpstr>
      <vt:lpstr>等线</vt:lpstr>
      <vt:lpstr>FangSong</vt:lpstr>
      <vt:lpstr>仿宋_GB2312</vt:lpstr>
      <vt:lpstr>黑体</vt:lpstr>
      <vt:lpstr>华文楷体</vt:lpstr>
      <vt:lpstr>华文细黑</vt:lpstr>
      <vt:lpstr>楷体</vt:lpstr>
      <vt:lpstr>宋体</vt:lpstr>
      <vt:lpstr>微软雅黑</vt:lpstr>
      <vt:lpstr>微软雅黑</vt:lpstr>
      <vt:lpstr>Algerian</vt:lpstr>
      <vt:lpstr>Arial</vt:lpstr>
      <vt:lpstr>Arial Rounded MT Bold</vt:lpstr>
      <vt:lpstr>Calibri</vt:lpstr>
      <vt:lpstr>Cambria Math</vt:lpstr>
      <vt:lpstr>Constantia</vt:lpstr>
      <vt:lpstr>Helvetica</vt:lpstr>
      <vt:lpstr>Imprint MT Shadow</vt:lpstr>
      <vt:lpstr>Lucida Sans Unicode</vt:lpstr>
      <vt:lpstr>Rockwell</vt:lpstr>
      <vt:lpstr>Rockwell Condensed</vt:lpstr>
      <vt:lpstr>Symbol</vt:lpstr>
      <vt:lpstr>Times</vt:lpstr>
      <vt:lpstr>Times New Roman</vt:lpstr>
      <vt:lpstr>Wingdings</vt:lpstr>
      <vt:lpstr>Theme_yx</vt:lpstr>
      <vt:lpstr>Equation</vt:lpstr>
      <vt:lpstr>BMP 图像</vt:lpstr>
      <vt:lpstr>Electron-ion collider in China (EicC)</vt:lpstr>
      <vt:lpstr>Outline</vt:lpstr>
      <vt:lpstr>Electron Ion Collider in China…Huizhou(惠州) in Guangdong province</vt:lpstr>
      <vt:lpstr>Location: Huizhou, Guangdong</vt:lpstr>
      <vt:lpstr>EicC Accelerator complex layout</vt:lpstr>
      <vt:lpstr>EicC white paper (arXiv: 2102.09222)</vt:lpstr>
      <vt:lpstr>EicC parameters</vt:lpstr>
      <vt:lpstr>Kinematic region VS physics</vt:lpstr>
      <vt:lpstr>PowerPoint 演示文稿</vt:lpstr>
      <vt:lpstr>EicC and EIC-helicity distribution via SIDIS (1D spin)</vt:lpstr>
      <vt:lpstr>EicC and EIC-gluon polarization (at large x)</vt:lpstr>
      <vt:lpstr>EicC and EIC-gluon polarization (at large x)</vt:lpstr>
      <vt:lpstr>PowerPoint 演示文稿</vt:lpstr>
      <vt:lpstr>Leading-Twist TMDs</vt:lpstr>
      <vt:lpstr>EicC and EIC-Sivers TMDs</vt:lpstr>
      <vt:lpstr>More words on TMDs study</vt:lpstr>
      <vt:lpstr>Proton mass study</vt:lpstr>
      <vt:lpstr>PowerPoint 演示文稿</vt:lpstr>
      <vt:lpstr>PowerPoint 演示文稿</vt:lpstr>
      <vt:lpstr>Backups</vt:lpstr>
      <vt:lpstr>Timeline</vt:lpstr>
      <vt:lpstr>Lepton-Nucleon Scatterings</vt:lpstr>
      <vt:lpstr>Do we understand the building blocks of our visible world?</vt:lpstr>
      <vt:lpstr>High Intensity heavy-ion Accelerator Facility (HIAF)</vt:lpstr>
      <vt:lpstr>US EIC at Brookhaven National Laboratory</vt:lpstr>
      <vt:lpstr>Open Questions driving the spin physics</vt:lpstr>
      <vt:lpstr>Unified view of nucleon structure</vt:lpstr>
      <vt:lpstr>Unified view of nucleon structure</vt:lpstr>
      <vt:lpstr>Structure functions and PDFs : Polarized case </vt:lpstr>
      <vt:lpstr>Flavor decompositions</vt:lpstr>
      <vt:lpstr>SIDIS processes for flavor decompositions</vt:lpstr>
      <vt:lpstr>Spin of the nucleon-helicity distribution</vt:lpstr>
      <vt:lpstr>Multiplicity measurements at BESIII</vt:lpstr>
      <vt:lpstr>EicC and EIC-gluon polarization (at large x)</vt:lpstr>
      <vt:lpstr>Unified view of nucleon structure</vt:lpstr>
      <vt:lpstr>TMDs in SIDIS Cross Section</vt:lpstr>
      <vt:lpstr>Separation of Collins, Sivers and Pretzelosity through azimuthal angular dependence</vt:lpstr>
      <vt:lpstr>EicC and EIC-Sivers TMDs</vt:lpstr>
      <vt:lpstr>Spin structure of the nucleon-GPDs</vt:lpstr>
      <vt:lpstr>Highlighted physics topics</vt:lpstr>
      <vt:lpstr>“old” and long standing problems for cold nuclear matter effect</vt:lpstr>
      <vt:lpstr>Nuclear PDFs study with ion beam</vt:lpstr>
      <vt:lpstr>Nuclear medium effect for parton propagation and hadronization</vt:lpstr>
      <vt:lpstr>Highlighted physics topics</vt:lpstr>
      <vt:lpstr>Quarkonium as a probe</vt:lpstr>
      <vt:lpstr>J/Psi production at EicC</vt:lpstr>
      <vt:lpstr>Upsilon production at EicC</vt:lpstr>
      <vt:lpstr>Exotic states production at EicC</vt:lpstr>
      <vt:lpstr>Highlighted physics topics</vt:lpstr>
      <vt:lpstr>Proton mass study</vt:lpstr>
      <vt:lpstr>PowerPoint 演示文稿</vt:lpstr>
      <vt:lpstr>Outline</vt:lpstr>
      <vt:lpstr>Towards Conceptual Design Report (CDR)</vt:lpstr>
      <vt:lpstr>Why we need an Electron-Ion Collider</vt:lpstr>
      <vt:lpstr>Working groups</vt:lpstr>
      <vt:lpstr>EicC detector considerations</vt:lpstr>
      <vt:lpstr>Subsystem simulations---an example</vt:lpstr>
      <vt:lpstr>Detector R&amp;Ds</vt:lpstr>
      <vt:lpstr>Timeline</vt:lpstr>
      <vt:lpstr>To follow our regular meetings/workshops</vt:lpstr>
      <vt:lpstr>PowerPoint 演示文稿</vt:lpstr>
      <vt:lpstr>Backups</vt:lpstr>
      <vt:lpstr>PowerPoint 演示文稿</vt:lpstr>
      <vt:lpstr>PowerPoint 演示文稿</vt:lpstr>
      <vt:lpstr>PowerPoint 演示文稿</vt:lpstr>
      <vt:lpstr>PowerPoint 演示文稿</vt:lpstr>
      <vt:lpstr>PowerPoint 演示文稿</vt:lpstr>
      <vt:lpstr>端盖PID探测器</vt:lpstr>
      <vt:lpstr>PowerPoint 演示文稿</vt:lpstr>
      <vt:lpstr>桶部DIRC方案</vt:lpstr>
      <vt:lpstr>单块DIRC角分辨和PID性能模拟</vt:lpstr>
      <vt:lpstr>MRPC/TOF PID at low momentum</vt:lpstr>
      <vt:lpstr>Toward 20ps resolution: narrow gap MRPC</vt:lpstr>
      <vt:lpstr>LGAD Reference</vt:lpstr>
      <vt:lpstr>Cosmic Ray Platform</vt:lpstr>
      <vt:lpstr>3. Calorimeter system for EicC </vt:lpstr>
      <vt:lpstr>Ecal Design in Simulation</vt:lpstr>
      <vt:lpstr>Module (7x7) array simulation result</vt:lpstr>
      <vt:lpstr>PowerPoint 演示文稿</vt:lpstr>
      <vt:lpstr>CsI(Tl) attenuation cosmic ray test</vt:lpstr>
      <vt:lpstr>PowerPoint 演示文稿</vt:lpstr>
      <vt:lpstr>PowerPoint 演示文稿</vt:lpstr>
      <vt:lpstr>Material Effect for Neutron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EicC detector design</vt:lpstr>
      <vt:lpstr>EicC detector design</vt:lpstr>
      <vt:lpstr>EicC detector design</vt:lpstr>
      <vt:lpstr>EicC detector design</vt:lpstr>
      <vt:lpstr>EicC detector design</vt:lpstr>
      <vt:lpstr>EicC detector design</vt:lpstr>
      <vt:lpstr>EicC detector design</vt:lpstr>
    </vt:vector>
  </TitlesOfParts>
  <Company>Sezione di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Yuxiang Zhao</dc:creator>
  <cp:lastModifiedBy>DELL</cp:lastModifiedBy>
  <cp:revision>297</cp:revision>
  <dcterms:created xsi:type="dcterms:W3CDTF">2018-10-22T08:11:13Z</dcterms:created>
  <dcterms:modified xsi:type="dcterms:W3CDTF">2024-09-24T06:35:20Z</dcterms:modified>
</cp:coreProperties>
</file>