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3" r:id="rId7"/>
    <p:sldId id="261" r:id="rId8"/>
    <p:sldId id="266" r:id="rId9"/>
    <p:sldId id="262" r:id="rId10"/>
    <p:sldId id="264"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13AD15-10A7-4E34-B2DC-2BC81E3A7D1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9D9DB18F-E3D1-4B71-A90B-865EDCD1CF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A880252F-D7DA-4635-AEA3-3B335D184474}"/>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5" name="页脚占位符 4">
            <a:extLst>
              <a:ext uri="{FF2B5EF4-FFF2-40B4-BE49-F238E27FC236}">
                <a16:creationId xmlns:a16="http://schemas.microsoft.com/office/drawing/2014/main" id="{A5D6FBC3-6309-4744-9F1B-106E8AFA45E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5028D8B-BFA9-4630-B9FA-89E38251A037}"/>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991517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FF6AB1-1A46-4AB7-B314-265DA34F8CF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CEDADBE-7D8E-49C3-B850-CA451499E6F9}"/>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330477F-BECD-4584-85D1-641EC28F6E81}"/>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5" name="页脚占位符 4">
            <a:extLst>
              <a:ext uri="{FF2B5EF4-FFF2-40B4-BE49-F238E27FC236}">
                <a16:creationId xmlns:a16="http://schemas.microsoft.com/office/drawing/2014/main" id="{40AD7A60-76A1-42B2-9020-79AAFEF0FDD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926FF86-EB62-49FD-BB5F-3AD39D14A42F}"/>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391422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1BA0264-7E30-48F5-9801-48619D86931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2A777CE-FF81-4963-B5C7-451C1EC3A4D5}"/>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4E30118-3910-435B-AEA2-B53D7003D5EF}"/>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5" name="页脚占位符 4">
            <a:extLst>
              <a:ext uri="{FF2B5EF4-FFF2-40B4-BE49-F238E27FC236}">
                <a16:creationId xmlns:a16="http://schemas.microsoft.com/office/drawing/2014/main" id="{2C8B69D6-77E4-4AD5-BC6F-E1D732791C2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AE4C21E-B467-4C0A-9275-977F06BCB163}"/>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210914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FCF69F-FC8F-426A-A8F5-47B066C8E89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6D0ACC8-F58C-4B72-8139-34A91789A6AD}"/>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ED44929-6FDE-4C9A-AA45-18F5E096E555}"/>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5" name="页脚占位符 4">
            <a:extLst>
              <a:ext uri="{FF2B5EF4-FFF2-40B4-BE49-F238E27FC236}">
                <a16:creationId xmlns:a16="http://schemas.microsoft.com/office/drawing/2014/main" id="{19D13F94-4799-45B8-8074-599FD594BF6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A6DAFD1-5F1D-4659-96C7-C4D3E3D6DB25}"/>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18045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DFC3FE-6514-4057-B23F-007C06BE7DF8}"/>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F701F692-E4CF-42D3-A1B9-99C7366D78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25B8BA9C-0C6E-44EC-BFA1-D5EFBEEE22E3}"/>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5" name="页脚占位符 4">
            <a:extLst>
              <a:ext uri="{FF2B5EF4-FFF2-40B4-BE49-F238E27FC236}">
                <a16:creationId xmlns:a16="http://schemas.microsoft.com/office/drawing/2014/main" id="{1F96D92B-5077-463C-A8A8-37236B28C1A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314A3E5-D5CA-45D1-946B-6F447555E823}"/>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3692655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422056-D797-4F5C-AABF-BA40B18B223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AA236D1-4285-43F0-81E4-0DA18708EA64}"/>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C92DABF8-341F-411C-8B6F-5835E87FB2BC}"/>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C96813DC-9613-4B63-B8BB-B437572B2F18}"/>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6" name="页脚占位符 5">
            <a:extLst>
              <a:ext uri="{FF2B5EF4-FFF2-40B4-BE49-F238E27FC236}">
                <a16:creationId xmlns:a16="http://schemas.microsoft.com/office/drawing/2014/main" id="{94FC7567-5A60-43EE-B941-8D751A9A77E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8AF1945-FA06-426D-9927-5C13B3F21C74}"/>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2458957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DAE328-501D-4725-B0D1-7F84BAA0B6C4}"/>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8E45C43-A2FA-419F-85E6-5788656324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84F026E4-6DA1-4DDF-BB0D-BB79A191B4F0}"/>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6788530-BB5C-40E0-8B38-00AD9A8776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0F13A461-084D-4B54-A43E-A46C5AA942CD}"/>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EB75F243-F32D-4B32-9CFC-35C1749D3C9B}"/>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8" name="页脚占位符 7">
            <a:extLst>
              <a:ext uri="{FF2B5EF4-FFF2-40B4-BE49-F238E27FC236}">
                <a16:creationId xmlns:a16="http://schemas.microsoft.com/office/drawing/2014/main" id="{7A5D7A44-03E9-4843-AFBF-8C7EFE5A0B98}"/>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1F29B7B-B7D5-4960-9608-BEF3080787E5}"/>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158491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085AA0-63A9-45BD-9A1D-1A52E193D57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E5FD391-44A9-429A-A7BC-7EA1BAA9A3B6}"/>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4" name="页脚占位符 3">
            <a:extLst>
              <a:ext uri="{FF2B5EF4-FFF2-40B4-BE49-F238E27FC236}">
                <a16:creationId xmlns:a16="http://schemas.microsoft.com/office/drawing/2014/main" id="{A34926E2-F9EB-4CDD-A154-27A51EA56CDA}"/>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E47FC6D-1E47-4CE5-9653-98957E8EE2DB}"/>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3683988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97E0BB3-4A8E-4141-8791-4A0DF83AAFF4}"/>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3" name="页脚占位符 2">
            <a:extLst>
              <a:ext uri="{FF2B5EF4-FFF2-40B4-BE49-F238E27FC236}">
                <a16:creationId xmlns:a16="http://schemas.microsoft.com/office/drawing/2014/main" id="{415CCECA-8276-48C4-92BC-3D91BE7942E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628AC7D7-9961-411D-A796-3A843C2C94CE}"/>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1075715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CF2C05-83E5-4BE7-AB12-277EBE8D500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D43D800-4F87-4DE8-AB39-4591AAB565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847C767E-68B0-4A5F-B782-CCB300EB81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B8836324-8FE5-4EE6-BD87-93239C577AA1}"/>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6" name="页脚占位符 5">
            <a:extLst>
              <a:ext uri="{FF2B5EF4-FFF2-40B4-BE49-F238E27FC236}">
                <a16:creationId xmlns:a16="http://schemas.microsoft.com/office/drawing/2014/main" id="{022C5D8C-9024-4C62-A3BC-E9D33F15A4B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9183978-AE6E-4BE5-9C78-F217AA7CA247}"/>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2132751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E6B46C-C76C-46FD-90F1-D582631386C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E04D263-EBD8-41CA-8C5C-913ACAB82D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09504A3-3333-40BA-92FE-26D57871B8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3A81F3E-3B75-46D4-9190-47E4E9A34B14}"/>
              </a:ext>
            </a:extLst>
          </p:cNvPr>
          <p:cNvSpPr>
            <a:spLocks noGrp="1"/>
          </p:cNvSpPr>
          <p:nvPr>
            <p:ph type="dt" sz="half" idx="10"/>
          </p:nvPr>
        </p:nvSpPr>
        <p:spPr/>
        <p:txBody>
          <a:bodyPr/>
          <a:lstStyle/>
          <a:p>
            <a:fld id="{954507A8-095B-4668-82DB-A673BF6043F9}" type="datetimeFigureOut">
              <a:rPr lang="zh-CN" altLang="en-US" smtClean="0"/>
              <a:t>2024/3/28</a:t>
            </a:fld>
            <a:endParaRPr lang="zh-CN" altLang="en-US"/>
          </a:p>
        </p:txBody>
      </p:sp>
      <p:sp>
        <p:nvSpPr>
          <p:cNvPr id="6" name="页脚占位符 5">
            <a:extLst>
              <a:ext uri="{FF2B5EF4-FFF2-40B4-BE49-F238E27FC236}">
                <a16:creationId xmlns:a16="http://schemas.microsoft.com/office/drawing/2014/main" id="{1608730E-71E6-48C6-8869-C89806EE79C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2E1D698-526F-4861-8F73-2406D51B9BA6}"/>
              </a:ext>
            </a:extLst>
          </p:cNvPr>
          <p:cNvSpPr>
            <a:spLocks noGrp="1"/>
          </p:cNvSpPr>
          <p:nvPr>
            <p:ph type="sldNum" sz="quarter" idx="12"/>
          </p:nvPr>
        </p:nvSpPr>
        <p:spPr/>
        <p:txBody>
          <a:body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3874932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19EDD1E-F92B-4B82-9F66-53D4890A46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D8CFA6F0-22D1-4F96-8740-C7E6CA2167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1428A5E-D377-4A8C-902E-AF02DAD30E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507A8-095B-4668-82DB-A673BF6043F9}" type="datetimeFigureOut">
              <a:rPr lang="zh-CN" altLang="en-US" smtClean="0"/>
              <a:t>2024/3/28</a:t>
            </a:fld>
            <a:endParaRPr lang="zh-CN" altLang="en-US"/>
          </a:p>
        </p:txBody>
      </p:sp>
      <p:sp>
        <p:nvSpPr>
          <p:cNvPr id="5" name="页脚占位符 4">
            <a:extLst>
              <a:ext uri="{FF2B5EF4-FFF2-40B4-BE49-F238E27FC236}">
                <a16:creationId xmlns:a16="http://schemas.microsoft.com/office/drawing/2014/main" id="{3E90F78F-45E4-40F6-8F61-94656610C7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CA2751C-42E7-479E-9AC6-62E5A82BDA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F45221-9AFB-4EA6-821F-ABC0407DCA49}" type="slidenum">
              <a:rPr lang="zh-CN" altLang="en-US" smtClean="0"/>
              <a:t>‹#›</a:t>
            </a:fld>
            <a:endParaRPr lang="zh-CN" altLang="en-US"/>
          </a:p>
        </p:txBody>
      </p:sp>
    </p:spTree>
    <p:extLst>
      <p:ext uri="{BB962C8B-B14F-4D97-AF65-F5344CB8AC3E}">
        <p14:creationId xmlns:p14="http://schemas.microsoft.com/office/powerpoint/2010/main" val="2161495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80AA45-C2AE-468F-841F-0D17C4D2729A}"/>
              </a:ext>
            </a:extLst>
          </p:cNvPr>
          <p:cNvSpPr>
            <a:spLocks noGrp="1"/>
          </p:cNvSpPr>
          <p:nvPr>
            <p:ph type="ctrTitle"/>
          </p:nvPr>
        </p:nvSpPr>
        <p:spPr/>
        <p:txBody>
          <a:bodyPr/>
          <a:lstStyle/>
          <a:p>
            <a:r>
              <a:rPr lang="en-US" altLang="zh-CN" dirty="0"/>
              <a:t>CEPC</a:t>
            </a:r>
            <a:r>
              <a:rPr lang="zh-CN" altLang="en-US" dirty="0"/>
              <a:t>超导磁体冷却方案分析比较</a:t>
            </a:r>
          </a:p>
        </p:txBody>
      </p:sp>
      <p:sp>
        <p:nvSpPr>
          <p:cNvPr id="3" name="副标题 2">
            <a:extLst>
              <a:ext uri="{FF2B5EF4-FFF2-40B4-BE49-F238E27FC236}">
                <a16:creationId xmlns:a16="http://schemas.microsoft.com/office/drawing/2014/main" id="{66348A6C-2E74-4C38-BA92-A4EE7C52EA58}"/>
              </a:ext>
            </a:extLst>
          </p:cNvPr>
          <p:cNvSpPr>
            <a:spLocks noGrp="1"/>
          </p:cNvSpPr>
          <p:nvPr>
            <p:ph type="subTitle" idx="1"/>
          </p:nvPr>
        </p:nvSpPr>
        <p:spPr/>
        <p:txBody>
          <a:bodyPr/>
          <a:lstStyle/>
          <a:p>
            <a:r>
              <a:rPr lang="en-US" altLang="zh-CN" dirty="0"/>
              <a:t>                                             </a:t>
            </a:r>
          </a:p>
          <a:p>
            <a:r>
              <a:rPr lang="en-US" altLang="zh-CN"/>
              <a:t>                                                         ——</a:t>
            </a:r>
            <a:r>
              <a:rPr lang="zh-CN" altLang="en-US" dirty="0"/>
              <a:t>朱柯宇 常正则</a:t>
            </a:r>
          </a:p>
        </p:txBody>
      </p:sp>
    </p:spTree>
    <p:extLst>
      <p:ext uri="{BB962C8B-B14F-4D97-AF65-F5344CB8AC3E}">
        <p14:creationId xmlns:p14="http://schemas.microsoft.com/office/powerpoint/2010/main" val="2924884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4C9515B0-356A-44E0-BB2C-00DCD804AA41}"/>
              </a:ext>
            </a:extLst>
          </p:cNvPr>
          <p:cNvSpPr txBox="1"/>
          <p:nvPr/>
        </p:nvSpPr>
        <p:spPr>
          <a:xfrm>
            <a:off x="301841" y="248575"/>
            <a:ext cx="6125592" cy="523220"/>
          </a:xfrm>
          <a:prstGeom prst="rect">
            <a:avLst/>
          </a:prstGeom>
          <a:noFill/>
        </p:spPr>
        <p:txBody>
          <a:bodyPr wrap="square" rtlCol="0">
            <a:spAutoFit/>
          </a:bodyPr>
          <a:lstStyle/>
          <a:p>
            <a:r>
              <a:rPr lang="zh-CN" altLang="en-US" sz="2800" dirty="0">
                <a:latin typeface="微软雅黑" panose="020B0503020204020204" pitchFamily="34" charset="-122"/>
                <a:ea typeface="微软雅黑" panose="020B0503020204020204" pitchFamily="34" charset="-122"/>
              </a:rPr>
              <a:t>总结</a:t>
            </a:r>
          </a:p>
        </p:txBody>
      </p:sp>
      <p:sp>
        <p:nvSpPr>
          <p:cNvPr id="3" name="文本框 2">
            <a:extLst>
              <a:ext uri="{FF2B5EF4-FFF2-40B4-BE49-F238E27FC236}">
                <a16:creationId xmlns:a16="http://schemas.microsoft.com/office/drawing/2014/main" id="{DAAC3CCC-7DB0-497F-8672-A675C0C298E8}"/>
              </a:ext>
            </a:extLst>
          </p:cNvPr>
          <p:cNvSpPr txBox="1"/>
          <p:nvPr/>
        </p:nvSpPr>
        <p:spPr>
          <a:xfrm>
            <a:off x="418731" y="991981"/>
            <a:ext cx="5902170" cy="369332"/>
          </a:xfrm>
          <a:prstGeom prst="rect">
            <a:avLst/>
          </a:prstGeom>
          <a:noFill/>
        </p:spPr>
        <p:txBody>
          <a:bodyPr wrap="square" rtlCol="0">
            <a:spAutoFit/>
          </a:bodyPr>
          <a:lstStyle/>
          <a:p>
            <a:pPr indent="457200"/>
            <a:r>
              <a:rPr lang="zh-CN" altLang="en-US" dirty="0">
                <a:latin typeface="微软雅黑" panose="020B0503020204020204" pitchFamily="34" charset="-122"/>
                <a:ea typeface="微软雅黑" panose="020B0503020204020204" pitchFamily="34" charset="-122"/>
              </a:rPr>
              <a:t>比较三种方案，我们有以下结论及建议：</a:t>
            </a:r>
            <a:endParaRPr lang="en-US" altLang="zh-CN" dirty="0">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a16="http://schemas.microsoft.com/office/drawing/2014/main" id="{E0E8FCFD-8225-4402-B45C-AE9D266A492E}"/>
              </a:ext>
            </a:extLst>
          </p:cNvPr>
          <p:cNvSpPr txBox="1"/>
          <p:nvPr/>
        </p:nvSpPr>
        <p:spPr>
          <a:xfrm>
            <a:off x="568170" y="1361313"/>
            <a:ext cx="9436963" cy="3298147"/>
          </a:xfrm>
          <a:prstGeom prst="rect">
            <a:avLst/>
          </a:prstGeom>
          <a:noFill/>
        </p:spPr>
        <p:txBody>
          <a:bodyPr wrap="square" rtlCol="0">
            <a:spAutoFit/>
          </a:bodyPr>
          <a:lstStyle/>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热虹吸方案目前可以较好地达成冷却的目的，需要考虑的因素仅仅是采用大型制冷机供冷还是使用多组小型冷头供冷；</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en-US" altLang="zh-CN" dirty="0">
                <a:latin typeface="微软雅黑" panose="020B0503020204020204" pitchFamily="34" charset="-122"/>
                <a:ea typeface="微软雅黑" panose="020B0503020204020204" pitchFamily="34" charset="-122"/>
              </a:rPr>
              <a:t>3bar@5K</a:t>
            </a:r>
            <a:r>
              <a:rPr lang="zh-CN" altLang="en-US" dirty="0">
                <a:latin typeface="微软雅黑" panose="020B0503020204020204" pitchFamily="34" charset="-122"/>
                <a:ea typeface="微软雅黑" panose="020B0503020204020204" pitchFamily="34" charset="-122"/>
              </a:rPr>
              <a:t>超临界氦迫流冷却方法会带来一定的温升，无法满足冷却的需要；</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en-US" altLang="zh-CN" dirty="0">
                <a:latin typeface="微软雅黑" panose="020B0503020204020204" pitchFamily="34" charset="-122"/>
                <a:ea typeface="微软雅黑" panose="020B0503020204020204" pitchFamily="34" charset="-122"/>
              </a:rPr>
              <a:t>1.2bar@4.2K</a:t>
            </a:r>
            <a:r>
              <a:rPr lang="zh-CN" altLang="en-US" dirty="0">
                <a:latin typeface="微软雅黑" panose="020B0503020204020204" pitchFamily="34" charset="-122"/>
                <a:ea typeface="微软雅黑" panose="020B0503020204020204" pitchFamily="34" charset="-122"/>
              </a:rPr>
              <a:t>液氦迫流冷却方案可以完成冷却的目的，但是其制约因素比较明显，由于所需的流量过大，导致压降过大无法流动，或者是采用分布式管道时会容易产生流量分配不均的问题，导致出现局部温度过高的不稳定因素。</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此外我们也考虑了诸如浸泡冷却和</a:t>
            </a:r>
            <a:r>
              <a:rPr lang="en-US" altLang="zh-CN" dirty="0">
                <a:latin typeface="微软雅黑" panose="020B0503020204020204" pitchFamily="34" charset="-122"/>
                <a:ea typeface="微软雅黑" panose="020B0503020204020204" pitchFamily="34" charset="-122"/>
              </a:rPr>
              <a:t>2K</a:t>
            </a:r>
            <a:r>
              <a:rPr lang="zh-CN" altLang="en-US" dirty="0">
                <a:latin typeface="微软雅黑" panose="020B0503020204020204" pitchFamily="34" charset="-122"/>
                <a:ea typeface="微软雅黑" panose="020B0503020204020204" pitchFamily="34" charset="-122"/>
              </a:rPr>
              <a:t>超流氦冷却的方案，其弊端较为明显，不予考虑。</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综上所述，在</a:t>
            </a:r>
            <a:r>
              <a:rPr lang="en-US" altLang="zh-CN" dirty="0">
                <a:latin typeface="微软雅黑" panose="020B0503020204020204" pitchFamily="34" charset="-122"/>
                <a:ea typeface="微软雅黑" panose="020B0503020204020204" pitchFamily="34" charset="-122"/>
              </a:rPr>
              <a:t>CEPC</a:t>
            </a:r>
            <a:r>
              <a:rPr lang="zh-CN" altLang="en-US" dirty="0">
                <a:latin typeface="微软雅黑" panose="020B0503020204020204" pitchFamily="34" charset="-122"/>
                <a:ea typeface="微软雅黑" panose="020B0503020204020204" pitchFamily="34" charset="-122"/>
              </a:rPr>
              <a:t>超导磁体线圈的冷却方案中，我们更倾向于使用热虹吸方案。</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8357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A04E5375-8193-4963-98DC-692E35A1BF62}"/>
              </a:ext>
            </a:extLst>
          </p:cNvPr>
          <p:cNvSpPr txBox="1">
            <a:spLocks/>
          </p:cNvSpPr>
          <p:nvPr/>
        </p:nvSpPr>
        <p:spPr>
          <a:xfrm>
            <a:off x="429638" y="366476"/>
            <a:ext cx="10515600" cy="3972061"/>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CN" altLang="en-US" sz="1800" b="1" dirty="0">
                <a:solidFill>
                  <a:srgbClr val="FF0000"/>
                </a:solidFill>
                <a:latin typeface="微软雅黑" panose="020B0503020204020204" pitchFamily="34" charset="-122"/>
                <a:ea typeface="微软雅黑" panose="020B0503020204020204" pitchFamily="34" charset="-122"/>
              </a:rPr>
              <a:t>根据之前的分析可以得到如下的结论</a:t>
            </a:r>
            <a:endParaRPr lang="en-US" altLang="zh-CN" sz="1800" b="1" dirty="0">
              <a:solidFill>
                <a:srgbClr val="FF0000"/>
              </a:solidFill>
              <a:latin typeface="微软雅黑" panose="020B0503020204020204" pitchFamily="34" charset="-122"/>
              <a:ea typeface="微软雅黑" panose="020B0503020204020204" pitchFamily="34" charset="-122"/>
            </a:endParaRPr>
          </a:p>
          <a:p>
            <a:pPr>
              <a:lnSpc>
                <a:spcPct val="130000"/>
              </a:lnSpc>
            </a:pPr>
            <a:r>
              <a:rPr lang="zh-CN" altLang="en-US" sz="1800" dirty="0">
                <a:latin typeface="微软雅黑" panose="020B0503020204020204" pitchFamily="34" charset="-122"/>
                <a:ea typeface="微软雅黑" panose="020B0503020204020204" pitchFamily="34" charset="-122"/>
              </a:rPr>
              <a:t>热虹吸冷却结构本身提供的传热系数和最大热流密度都是足够的，而且只需要工作在常压下，整体低温系统可以得到大幅度的简化。</a:t>
            </a:r>
            <a:endParaRPr lang="en-US" altLang="zh-CN" sz="1800" dirty="0">
              <a:latin typeface="微软雅黑" panose="020B0503020204020204" pitchFamily="34" charset="-122"/>
              <a:ea typeface="微软雅黑" panose="020B0503020204020204" pitchFamily="34" charset="-122"/>
            </a:endParaRPr>
          </a:p>
          <a:p>
            <a:pPr>
              <a:lnSpc>
                <a:spcPct val="130000"/>
              </a:lnSpc>
            </a:pPr>
            <a:r>
              <a:rPr lang="zh-CN" altLang="en-US" sz="1800" dirty="0">
                <a:latin typeface="微软雅黑" panose="020B0503020204020204" pitchFamily="34" charset="-122"/>
                <a:ea typeface="微软雅黑" panose="020B0503020204020204" pitchFamily="34" charset="-122"/>
              </a:rPr>
              <a:t>限制其应用的主要瓶颈在于其总制冷能力不足，小型制冷机一般只有</a:t>
            </a:r>
            <a:r>
              <a:rPr lang="en-US" altLang="zh-CN" sz="1800" dirty="0">
                <a:latin typeface="微软雅黑" panose="020B0503020204020204" pitchFamily="34" charset="-122"/>
                <a:ea typeface="微软雅黑" panose="020B0503020204020204" pitchFamily="34" charset="-122"/>
              </a:rPr>
              <a:t>2W</a:t>
            </a:r>
            <a:r>
              <a:rPr lang="zh-CN" altLang="en-US" sz="1800" dirty="0">
                <a:latin typeface="微软雅黑" panose="020B0503020204020204" pitchFamily="34" charset="-122"/>
                <a:ea typeface="微软雅黑" panose="020B0503020204020204" pitchFamily="34" charset="-122"/>
              </a:rPr>
              <a:t>冷量，如果总热负荷太大，采用热虹吸冷却就需要很多冷头。或者直接采用大制冷机为相分离器供液，这样整体低温结构其实并没有简化太多。</a:t>
            </a:r>
            <a:endParaRPr lang="en-US" altLang="zh-CN" sz="1800" dirty="0">
              <a:latin typeface="微软雅黑" panose="020B0503020204020204" pitchFamily="34" charset="-122"/>
              <a:ea typeface="微软雅黑" panose="020B0503020204020204" pitchFamily="34" charset="-122"/>
            </a:endParaRPr>
          </a:p>
          <a:p>
            <a:pPr>
              <a:lnSpc>
                <a:spcPct val="130000"/>
              </a:lnSpc>
            </a:pPr>
            <a:r>
              <a:rPr lang="zh-CN" altLang="en-US" sz="1800" dirty="0">
                <a:latin typeface="微软雅黑" panose="020B0503020204020204" pitchFamily="34" charset="-122"/>
                <a:ea typeface="微软雅黑" panose="020B0503020204020204" pitchFamily="34" charset="-122"/>
              </a:rPr>
              <a:t>液氦浸泡方式需要为整个磁体做一个液氦容器，较为复杂，不推荐。我们还是倾向于采用外绕管道的形式进行冷却，管内液氦可以用热虹吸也可以直接带压输运进行迫流冷却。</a:t>
            </a:r>
            <a:endParaRPr lang="en-US" altLang="zh-CN" sz="1800" dirty="0">
              <a:latin typeface="微软雅黑" panose="020B0503020204020204" pitchFamily="34" charset="-122"/>
              <a:ea typeface="微软雅黑" panose="020B0503020204020204" pitchFamily="34" charset="-122"/>
            </a:endParaRPr>
          </a:p>
          <a:p>
            <a:pPr>
              <a:lnSpc>
                <a:spcPct val="130000"/>
              </a:lnSpc>
            </a:pPr>
            <a:r>
              <a:rPr lang="zh-CN" altLang="en-US" sz="1800" dirty="0">
                <a:latin typeface="微软雅黑" panose="020B0503020204020204" pitchFamily="34" charset="-122"/>
                <a:ea typeface="微软雅黑" panose="020B0503020204020204" pitchFamily="34" charset="-122"/>
              </a:rPr>
              <a:t>如果用热虹吸，上面的相分离器集可以小制冷机冷头冷凝的方式补液，也可以直接用大制冷机供液，需要进行</a:t>
            </a:r>
            <a:r>
              <a:rPr lang="zh-CN" altLang="en-US" sz="1800" b="1" dirty="0">
                <a:latin typeface="微软雅黑" panose="020B0503020204020204" pitchFamily="34" charset="-122"/>
                <a:ea typeface="微软雅黑" panose="020B0503020204020204" pitchFamily="34" charset="-122"/>
              </a:rPr>
              <a:t>进一步的精确热负荷核算和测试数据</a:t>
            </a:r>
            <a:r>
              <a:rPr lang="zh-CN" altLang="en-US" sz="1800" dirty="0">
                <a:latin typeface="微软雅黑" panose="020B0503020204020204" pitchFamily="34" charset="-122"/>
                <a:ea typeface="微软雅黑" panose="020B0503020204020204" pitchFamily="34" charset="-122"/>
              </a:rPr>
              <a:t>。</a:t>
            </a:r>
            <a:endParaRPr lang="en-US" altLang="zh-CN" sz="18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17453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A6911AF2-724B-4419-8135-3AF84657A37F}"/>
              </a:ext>
            </a:extLst>
          </p:cNvPr>
          <p:cNvPicPr>
            <a:picLocks noChangeAspect="1"/>
          </p:cNvPicPr>
          <p:nvPr/>
        </p:nvPicPr>
        <p:blipFill>
          <a:blip r:embed="rId2"/>
          <a:stretch>
            <a:fillRect/>
          </a:stretch>
        </p:blipFill>
        <p:spPr>
          <a:xfrm>
            <a:off x="248759" y="1007550"/>
            <a:ext cx="6619875" cy="5343525"/>
          </a:xfrm>
          <a:prstGeom prst="rect">
            <a:avLst/>
          </a:prstGeom>
        </p:spPr>
      </p:pic>
      <p:sp>
        <p:nvSpPr>
          <p:cNvPr id="3" name="矩形 2">
            <a:extLst>
              <a:ext uri="{FF2B5EF4-FFF2-40B4-BE49-F238E27FC236}">
                <a16:creationId xmlns:a16="http://schemas.microsoft.com/office/drawing/2014/main" id="{81BF020F-8A34-4B0C-A95C-F9B5227D3DDC}"/>
              </a:ext>
            </a:extLst>
          </p:cNvPr>
          <p:cNvSpPr/>
          <p:nvPr/>
        </p:nvSpPr>
        <p:spPr>
          <a:xfrm>
            <a:off x="6742494" y="1593049"/>
            <a:ext cx="4721160" cy="3416320"/>
          </a:xfrm>
          <a:prstGeom prst="rect">
            <a:avLst/>
          </a:prstGeom>
        </p:spPr>
        <p:txBody>
          <a:bodyPr wrap="square">
            <a:spAutoFit/>
          </a:bodyPr>
          <a:lstStyle/>
          <a:p>
            <a:r>
              <a:rPr lang="zh-CN" altLang="en-US" dirty="0">
                <a:latin typeface="微软雅黑" panose="020B0503020204020204" pitchFamily="34" charset="-122"/>
                <a:ea typeface="微软雅黑" panose="020B0503020204020204" pitchFamily="34" charset="-122"/>
              </a:rPr>
              <a:t>线圈长度</a:t>
            </a:r>
            <a:r>
              <a:rPr lang="en-US" altLang="zh-CN" dirty="0">
                <a:latin typeface="微软雅黑" panose="020B0503020204020204" pitchFamily="34" charset="-122"/>
                <a:ea typeface="微软雅黑" panose="020B0503020204020204" pitchFamily="34" charset="-122"/>
              </a:rPr>
              <a:t>7740mm</a:t>
            </a:r>
            <a:r>
              <a:rPr lang="zh-CN" altLang="en-US" dirty="0">
                <a:latin typeface="微软雅黑" panose="020B0503020204020204" pitchFamily="34" charset="-122"/>
                <a:ea typeface="微软雅黑" panose="020B0503020204020204" pitchFamily="34" charset="-122"/>
              </a:rPr>
              <a:t>，内径</a:t>
            </a:r>
            <a:r>
              <a:rPr lang="en-US" altLang="zh-CN" dirty="0">
                <a:latin typeface="微软雅黑" panose="020B0503020204020204" pitchFamily="34" charset="-122"/>
                <a:ea typeface="微软雅黑" panose="020B0503020204020204" pitchFamily="34" charset="-122"/>
              </a:rPr>
              <a:t>7440mm</a:t>
            </a:r>
            <a:r>
              <a:rPr lang="zh-CN" altLang="en-US" dirty="0">
                <a:latin typeface="微软雅黑" panose="020B0503020204020204" pitchFamily="34" charset="-122"/>
                <a:ea typeface="微软雅黑" panose="020B0503020204020204" pitchFamily="34" charset="-122"/>
              </a:rPr>
              <a:t>，外径</a:t>
            </a:r>
            <a:r>
              <a:rPr lang="en-US" altLang="zh-CN" dirty="0">
                <a:latin typeface="微软雅黑" panose="020B0503020204020204" pitchFamily="34" charset="-122"/>
                <a:ea typeface="微软雅黑" panose="020B0503020204020204" pitchFamily="34" charset="-122"/>
              </a:rPr>
              <a:t>7960mm</a:t>
            </a:r>
            <a:r>
              <a:rPr lang="zh-CN" altLang="en-US" dirty="0">
                <a:latin typeface="微软雅黑" panose="020B0503020204020204" pitchFamily="34" charset="-122"/>
                <a:ea typeface="微软雅黑" panose="020B0503020204020204" pitchFamily="34" charset="-122"/>
              </a:rPr>
              <a:t>，冷重约</a:t>
            </a:r>
            <a:r>
              <a:rPr lang="en-US" altLang="zh-CN" dirty="0">
                <a:latin typeface="微软雅黑" panose="020B0503020204020204" pitchFamily="34" charset="-122"/>
                <a:ea typeface="微软雅黑" panose="020B0503020204020204" pitchFamily="34" charset="-122"/>
              </a:rPr>
              <a:t>140</a:t>
            </a:r>
            <a:r>
              <a:rPr lang="zh-CN" altLang="en-US" dirty="0">
                <a:latin typeface="微软雅黑" panose="020B0503020204020204" pitchFamily="34" charset="-122"/>
                <a:ea typeface="微软雅黑" panose="020B0503020204020204" pitchFamily="34" charset="-122"/>
              </a:rPr>
              <a:t>吨</a:t>
            </a:r>
            <a:endParaRPr lang="en-US" altLang="zh-CN" dirty="0">
              <a:latin typeface="微软雅黑" panose="020B0503020204020204" pitchFamily="34" charset="-122"/>
              <a:ea typeface="微软雅黑" panose="020B0503020204020204" pitchFamily="34" charset="-122"/>
            </a:endParaRPr>
          </a:p>
          <a:p>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工作于</a:t>
            </a:r>
            <a:r>
              <a:rPr lang="en-US" altLang="zh-CN" b="1" dirty="0">
                <a:solidFill>
                  <a:srgbClr val="FF0000"/>
                </a:solidFill>
                <a:latin typeface="微软雅黑" panose="020B0503020204020204" pitchFamily="34" charset="-122"/>
                <a:ea typeface="微软雅黑" panose="020B0503020204020204" pitchFamily="34" charset="-122"/>
              </a:rPr>
              <a:t>5K</a:t>
            </a:r>
            <a:r>
              <a:rPr lang="zh-CN" altLang="en-US" dirty="0">
                <a:latin typeface="微软雅黑" panose="020B0503020204020204" pitchFamily="34" charset="-122"/>
                <a:ea typeface="微软雅黑" panose="020B0503020204020204" pitchFamily="34" charset="-122"/>
              </a:rPr>
              <a:t>下（</a:t>
            </a:r>
            <a:r>
              <a:rPr lang="en-US" altLang="zh-CN" dirty="0">
                <a:latin typeface="微软雅黑" panose="020B0503020204020204" pitchFamily="34" charset="-122"/>
                <a:ea typeface="微软雅黑" panose="020B0503020204020204" pitchFamily="34" charset="-122"/>
              </a:rPr>
              <a:t>4-6K</a:t>
            </a:r>
            <a:r>
              <a:rPr lang="zh-CN" altLang="en-US"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a:p>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估计热负荷为</a:t>
            </a:r>
            <a:r>
              <a:rPr lang="en-US" altLang="zh-CN" dirty="0">
                <a:latin typeface="微软雅黑" panose="020B0503020204020204" pitchFamily="34" charset="-122"/>
                <a:ea typeface="微软雅黑" panose="020B0503020204020204" pitchFamily="34" charset="-122"/>
              </a:rPr>
              <a:t>500W</a:t>
            </a:r>
          </a:p>
          <a:p>
            <a:endParaRPr lang="en-US" altLang="zh-CN" dirty="0">
              <a:latin typeface="微软雅黑" panose="020B0503020204020204" pitchFamily="34" charset="-122"/>
              <a:ea typeface="微软雅黑" panose="020B0503020204020204" pitchFamily="34" charset="-122"/>
            </a:endParaRPr>
          </a:p>
          <a:p>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考虑以下三种方案：</a:t>
            </a:r>
            <a:endParaRPr lang="en-US" altLang="zh-CN"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热虹吸方案</a:t>
            </a:r>
            <a:endParaRPr lang="en-US" altLang="zh-CN"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超临界氦方案</a:t>
            </a:r>
            <a:endParaRPr lang="en-US" altLang="zh-CN"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饱和液氦方案</a:t>
            </a:r>
          </a:p>
        </p:txBody>
      </p:sp>
      <p:sp>
        <p:nvSpPr>
          <p:cNvPr id="4" name="文本框 3">
            <a:extLst>
              <a:ext uri="{FF2B5EF4-FFF2-40B4-BE49-F238E27FC236}">
                <a16:creationId xmlns:a16="http://schemas.microsoft.com/office/drawing/2014/main" id="{492CE4D5-2632-4F55-BABE-5327A32E6EAC}"/>
              </a:ext>
            </a:extLst>
          </p:cNvPr>
          <p:cNvSpPr txBox="1"/>
          <p:nvPr/>
        </p:nvSpPr>
        <p:spPr>
          <a:xfrm>
            <a:off x="843379" y="284085"/>
            <a:ext cx="3089429"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基本模型</a:t>
            </a:r>
          </a:p>
        </p:txBody>
      </p:sp>
    </p:spTree>
    <p:extLst>
      <p:ext uri="{BB962C8B-B14F-4D97-AF65-F5344CB8AC3E}">
        <p14:creationId xmlns:p14="http://schemas.microsoft.com/office/powerpoint/2010/main" val="2473695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1D5E34C-CCB4-46E7-9F5E-C15CC8B8A3B5}"/>
              </a:ext>
            </a:extLst>
          </p:cNvPr>
          <p:cNvSpPr txBox="1"/>
          <p:nvPr/>
        </p:nvSpPr>
        <p:spPr>
          <a:xfrm>
            <a:off x="301841" y="248575"/>
            <a:ext cx="6125592" cy="523220"/>
          </a:xfrm>
          <a:prstGeom prst="rect">
            <a:avLst/>
          </a:prstGeom>
          <a:noFill/>
        </p:spPr>
        <p:txBody>
          <a:bodyPr wrap="square" rtlCol="0">
            <a:spAutoFit/>
          </a:bodyPr>
          <a:lstStyle/>
          <a:p>
            <a:r>
              <a:rPr lang="zh-CN" altLang="en-US" sz="2800" dirty="0">
                <a:latin typeface="微软雅黑" panose="020B0503020204020204" pitchFamily="34" charset="-122"/>
                <a:ea typeface="微软雅黑" panose="020B0503020204020204" pitchFamily="34" charset="-122"/>
              </a:rPr>
              <a:t>热虹吸方案</a:t>
            </a:r>
          </a:p>
        </p:txBody>
      </p:sp>
      <p:sp>
        <p:nvSpPr>
          <p:cNvPr id="3" name="文本框 2">
            <a:extLst>
              <a:ext uri="{FF2B5EF4-FFF2-40B4-BE49-F238E27FC236}">
                <a16:creationId xmlns:a16="http://schemas.microsoft.com/office/drawing/2014/main" id="{D4C6D9B0-9790-4671-99A0-86B53B13085C}"/>
              </a:ext>
            </a:extLst>
          </p:cNvPr>
          <p:cNvSpPr txBox="1"/>
          <p:nvPr/>
        </p:nvSpPr>
        <p:spPr>
          <a:xfrm>
            <a:off x="834500" y="860571"/>
            <a:ext cx="9436963" cy="1497654"/>
          </a:xfrm>
          <a:prstGeom prst="rect">
            <a:avLst/>
          </a:prstGeom>
          <a:noFill/>
        </p:spPr>
        <p:txBody>
          <a:bodyPr wrap="square" rtlCol="0">
            <a:spAutoFit/>
          </a:bodyPr>
          <a:lstStyle/>
          <a:p>
            <a:pPr indent="457200">
              <a:lnSpc>
                <a:spcPct val="130000"/>
              </a:lnSpc>
            </a:pPr>
            <a:r>
              <a:rPr lang="zh-CN" altLang="en-US" dirty="0">
                <a:latin typeface="微软雅黑" panose="020B0503020204020204" pitchFamily="34" charset="-122"/>
                <a:ea typeface="微软雅黑" panose="020B0503020204020204" pitchFamily="34" charset="-122"/>
              </a:rPr>
              <a:t>热虹吸效应是指在液体或气体中，由于温度差异引起的</a:t>
            </a:r>
            <a:r>
              <a:rPr lang="zh-CN" altLang="en-US" b="1" dirty="0">
                <a:solidFill>
                  <a:srgbClr val="FF0000"/>
                </a:solidFill>
                <a:latin typeface="微软雅黑" panose="020B0503020204020204" pitchFamily="34" charset="-122"/>
                <a:ea typeface="微软雅黑" panose="020B0503020204020204" pitchFamily="34" charset="-122"/>
              </a:rPr>
              <a:t>密度梯度</a:t>
            </a:r>
            <a:r>
              <a:rPr lang="zh-CN" altLang="en-US" dirty="0">
                <a:latin typeface="微软雅黑" panose="020B0503020204020204" pitchFamily="34" charset="-122"/>
                <a:ea typeface="微软雅黑" panose="020B0503020204020204" pitchFamily="34" charset="-122"/>
              </a:rPr>
              <a:t>，导致流体发生对流运动的现象。当一个区域的流体受热而密度减小时，会形成上升的热对流，而另一个区域的流体由于冷却而密度增加，会形成下沉的冷对流。这种对流运动会导致流体的热量和质量传递，产生热虹吸效应。</a:t>
            </a:r>
          </a:p>
        </p:txBody>
      </p:sp>
      <p:pic>
        <p:nvPicPr>
          <p:cNvPr id="4" name="图片 3">
            <a:extLst>
              <a:ext uri="{FF2B5EF4-FFF2-40B4-BE49-F238E27FC236}">
                <a16:creationId xmlns:a16="http://schemas.microsoft.com/office/drawing/2014/main" id="{E041D33A-3695-484C-9123-5B79EDE302E5}"/>
              </a:ext>
            </a:extLst>
          </p:cNvPr>
          <p:cNvPicPr>
            <a:picLocks noChangeAspect="1"/>
          </p:cNvPicPr>
          <p:nvPr/>
        </p:nvPicPr>
        <p:blipFill>
          <a:blip r:embed="rId2"/>
          <a:stretch>
            <a:fillRect/>
          </a:stretch>
        </p:blipFill>
        <p:spPr>
          <a:xfrm>
            <a:off x="1185773" y="2629127"/>
            <a:ext cx="5380743" cy="3741298"/>
          </a:xfrm>
          <a:prstGeom prst="rect">
            <a:avLst/>
          </a:prstGeom>
        </p:spPr>
      </p:pic>
      <p:sp>
        <p:nvSpPr>
          <p:cNvPr id="5" name="文本框 4">
            <a:extLst>
              <a:ext uri="{FF2B5EF4-FFF2-40B4-BE49-F238E27FC236}">
                <a16:creationId xmlns:a16="http://schemas.microsoft.com/office/drawing/2014/main" id="{8E591A67-CF79-47D6-8B66-BED144EB9A07}"/>
              </a:ext>
            </a:extLst>
          </p:cNvPr>
          <p:cNvSpPr txBox="1"/>
          <p:nvPr/>
        </p:nvSpPr>
        <p:spPr>
          <a:xfrm>
            <a:off x="2263806" y="6289729"/>
            <a:ext cx="2974019" cy="369332"/>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rPr>
              <a:t>CERN </a:t>
            </a:r>
            <a:r>
              <a:rPr lang="zh-CN" altLang="en-US" dirty="0">
                <a:latin typeface="微软雅黑" panose="020B0503020204020204" pitchFamily="34" charset="-122"/>
                <a:ea typeface="微软雅黑" panose="020B0503020204020204" pitchFamily="34" charset="-122"/>
              </a:rPr>
              <a:t>热虹吸结构示意图</a:t>
            </a:r>
          </a:p>
        </p:txBody>
      </p:sp>
      <p:pic>
        <p:nvPicPr>
          <p:cNvPr id="6" name="图片 5">
            <a:extLst>
              <a:ext uri="{FF2B5EF4-FFF2-40B4-BE49-F238E27FC236}">
                <a16:creationId xmlns:a16="http://schemas.microsoft.com/office/drawing/2014/main" id="{AE144267-C887-4216-853A-F2BC6CF1F64A}"/>
              </a:ext>
            </a:extLst>
          </p:cNvPr>
          <p:cNvPicPr>
            <a:picLocks noChangeAspect="1"/>
          </p:cNvPicPr>
          <p:nvPr/>
        </p:nvPicPr>
        <p:blipFill rotWithShape="1">
          <a:blip r:embed="rId3"/>
          <a:srcRect l="28906" b="4494"/>
          <a:stretch/>
        </p:blipFill>
        <p:spPr>
          <a:xfrm>
            <a:off x="7377343" y="2060900"/>
            <a:ext cx="3190044" cy="4262097"/>
          </a:xfrm>
          <a:prstGeom prst="rect">
            <a:avLst/>
          </a:prstGeom>
        </p:spPr>
      </p:pic>
      <p:sp>
        <p:nvSpPr>
          <p:cNvPr id="7" name="文本框 6">
            <a:extLst>
              <a:ext uri="{FF2B5EF4-FFF2-40B4-BE49-F238E27FC236}">
                <a16:creationId xmlns:a16="http://schemas.microsoft.com/office/drawing/2014/main" id="{2097BFE9-9748-48E8-9C40-081C59FF849F}"/>
              </a:ext>
            </a:extLst>
          </p:cNvPr>
          <p:cNvSpPr txBox="1"/>
          <p:nvPr/>
        </p:nvSpPr>
        <p:spPr>
          <a:xfrm>
            <a:off x="7485355" y="6151230"/>
            <a:ext cx="2974019" cy="646331"/>
          </a:xfrm>
          <a:prstGeom prst="rect">
            <a:avLst/>
          </a:prstGeom>
          <a:noFill/>
        </p:spPr>
        <p:txBody>
          <a:bodyPr wrap="square" rtlCol="0">
            <a:spAutoFit/>
          </a:bodyPr>
          <a:lstStyle/>
          <a:p>
            <a:pPr algn="ctr"/>
            <a:r>
              <a:rPr lang="en-US" altLang="zh-CN" dirty="0">
                <a:latin typeface="微软雅黑" panose="020B0503020204020204" pitchFamily="34" charset="-122"/>
                <a:ea typeface="微软雅黑" panose="020B0503020204020204" pitchFamily="34" charset="-122"/>
              </a:rPr>
              <a:t>CEA </a:t>
            </a:r>
            <a:r>
              <a:rPr lang="zh-CN" altLang="en-US" dirty="0">
                <a:latin typeface="微软雅黑" panose="020B0503020204020204" pitchFamily="34" charset="-122"/>
                <a:ea typeface="微软雅黑" panose="020B0503020204020204" pitchFamily="34" charset="-122"/>
              </a:rPr>
              <a:t>（法国原子能委员会）热虹吸结构示意图</a:t>
            </a:r>
          </a:p>
        </p:txBody>
      </p:sp>
      <p:sp>
        <p:nvSpPr>
          <p:cNvPr id="8" name="椭圆 7">
            <a:extLst>
              <a:ext uri="{FF2B5EF4-FFF2-40B4-BE49-F238E27FC236}">
                <a16:creationId xmlns:a16="http://schemas.microsoft.com/office/drawing/2014/main" id="{1EDDFE17-AD30-432C-98ED-F4D840BC6A64}"/>
              </a:ext>
            </a:extLst>
          </p:cNvPr>
          <p:cNvSpPr/>
          <p:nvPr/>
        </p:nvSpPr>
        <p:spPr>
          <a:xfrm>
            <a:off x="2095130" y="2447001"/>
            <a:ext cx="1269507" cy="84337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4994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1D5E34C-CCB4-46E7-9F5E-C15CC8B8A3B5}"/>
              </a:ext>
            </a:extLst>
          </p:cNvPr>
          <p:cNvSpPr txBox="1"/>
          <p:nvPr/>
        </p:nvSpPr>
        <p:spPr>
          <a:xfrm>
            <a:off x="301841" y="248575"/>
            <a:ext cx="6125592" cy="523220"/>
          </a:xfrm>
          <a:prstGeom prst="rect">
            <a:avLst/>
          </a:prstGeom>
          <a:noFill/>
        </p:spPr>
        <p:txBody>
          <a:bodyPr wrap="square" rtlCol="0">
            <a:spAutoFit/>
          </a:bodyPr>
          <a:lstStyle/>
          <a:p>
            <a:r>
              <a:rPr lang="zh-CN" altLang="en-US" sz="2800" dirty="0">
                <a:latin typeface="微软雅黑" panose="020B0503020204020204" pitchFamily="34" charset="-122"/>
                <a:ea typeface="微软雅黑" panose="020B0503020204020204" pitchFamily="34" charset="-122"/>
              </a:rPr>
              <a:t>热虹吸方案</a:t>
            </a:r>
          </a:p>
        </p:txBody>
      </p:sp>
      <p:sp>
        <p:nvSpPr>
          <p:cNvPr id="3" name="文本框 2">
            <a:extLst>
              <a:ext uri="{FF2B5EF4-FFF2-40B4-BE49-F238E27FC236}">
                <a16:creationId xmlns:a16="http://schemas.microsoft.com/office/drawing/2014/main" id="{D4C6D9B0-9790-4671-99A0-86B53B13085C}"/>
              </a:ext>
            </a:extLst>
          </p:cNvPr>
          <p:cNvSpPr txBox="1"/>
          <p:nvPr/>
        </p:nvSpPr>
        <p:spPr>
          <a:xfrm>
            <a:off x="916484" y="771795"/>
            <a:ext cx="9436963" cy="2223109"/>
          </a:xfrm>
          <a:prstGeom prst="rect">
            <a:avLst/>
          </a:prstGeom>
          <a:noFill/>
        </p:spPr>
        <p:txBody>
          <a:bodyPr wrap="square" rtlCol="0">
            <a:spAutoFit/>
          </a:bodyPr>
          <a:lstStyle/>
          <a:p>
            <a:pPr>
              <a:lnSpc>
                <a:spcPct val="130000"/>
              </a:lnSpc>
            </a:pPr>
            <a:r>
              <a:rPr lang="zh-CN" altLang="en-US" dirty="0">
                <a:latin typeface="微软雅黑" panose="020B0503020204020204" pitchFamily="34" charset="-122"/>
                <a:ea typeface="微软雅黑" panose="020B0503020204020204" pitchFamily="34" charset="-122"/>
              </a:rPr>
              <a:t>热虹吸方案包括以下结构：</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zh-CN" altLang="en-US" dirty="0">
                <a:solidFill>
                  <a:srgbClr val="0000FF"/>
                </a:solidFill>
                <a:latin typeface="微软雅黑" panose="020B0503020204020204" pitchFamily="34" charset="-122"/>
                <a:ea typeface="微软雅黑" panose="020B0503020204020204" pitchFamily="34" charset="-122"/>
              </a:rPr>
              <a:t>热源：</a:t>
            </a:r>
            <a:r>
              <a:rPr lang="zh-CN" altLang="en-US" dirty="0">
                <a:latin typeface="微软雅黑" panose="020B0503020204020204" pitchFamily="34" charset="-122"/>
                <a:ea typeface="微软雅黑" panose="020B0503020204020204" pitchFamily="34" charset="-122"/>
              </a:rPr>
              <a:t>超导磁体</a:t>
            </a:r>
          </a:p>
          <a:p>
            <a:pPr marL="285750" indent="-285750">
              <a:lnSpc>
                <a:spcPct val="130000"/>
              </a:lnSpc>
              <a:buFont typeface="Arial" panose="020B0604020202020204" pitchFamily="34" charset="0"/>
              <a:buChar char="•"/>
            </a:pPr>
            <a:r>
              <a:rPr lang="zh-CN" altLang="en-US" dirty="0">
                <a:solidFill>
                  <a:srgbClr val="0000FF"/>
                </a:solidFill>
                <a:latin typeface="微软雅黑" panose="020B0503020204020204" pitchFamily="34" charset="-122"/>
                <a:ea typeface="微软雅黑" panose="020B0503020204020204" pitchFamily="34" charset="-122"/>
              </a:rPr>
              <a:t>冷却器：</a:t>
            </a:r>
            <a:r>
              <a:rPr lang="zh-CN" altLang="en-US" dirty="0">
                <a:latin typeface="微软雅黑" panose="020B0503020204020204" pitchFamily="34" charset="-122"/>
                <a:ea typeface="微软雅黑" panose="020B0503020204020204" pitchFamily="34" charset="-122"/>
              </a:rPr>
              <a:t>制冷机</a:t>
            </a:r>
          </a:p>
          <a:p>
            <a:pPr marL="285750" indent="-285750">
              <a:lnSpc>
                <a:spcPct val="130000"/>
              </a:lnSpc>
              <a:buFont typeface="Arial" panose="020B0604020202020204" pitchFamily="34" charset="0"/>
              <a:buChar char="•"/>
            </a:pPr>
            <a:r>
              <a:rPr lang="zh-CN" altLang="en-US" dirty="0">
                <a:solidFill>
                  <a:srgbClr val="0000FF"/>
                </a:solidFill>
                <a:latin typeface="微软雅黑" panose="020B0503020204020204" pitchFamily="34" charset="-122"/>
                <a:ea typeface="微软雅黑" panose="020B0503020204020204" pitchFamily="34" charset="-122"/>
              </a:rPr>
              <a:t>热虹吸管道：</a:t>
            </a:r>
            <a:r>
              <a:rPr lang="zh-CN" altLang="en-US" dirty="0">
                <a:latin typeface="微软雅黑" panose="020B0503020204020204" pitchFamily="34" charset="-122"/>
                <a:ea typeface="微软雅黑" panose="020B0503020204020204" pitchFamily="34" charset="-122"/>
              </a:rPr>
              <a:t>连接热源和冷却器的管道或通道</a:t>
            </a:r>
            <a:endParaRPr lang="en-US" altLang="zh-CN" dirty="0">
              <a:latin typeface="微软雅黑" panose="020B0503020204020204" pitchFamily="34" charset="-122"/>
              <a:ea typeface="微软雅黑" panose="020B0503020204020204" pitchFamily="34" charset="-122"/>
            </a:endParaRPr>
          </a:p>
          <a:p>
            <a:pPr indent="457200">
              <a:lnSpc>
                <a:spcPct val="130000"/>
              </a:lnSpc>
            </a:pPr>
            <a:r>
              <a:rPr lang="zh-CN" altLang="en-US" dirty="0">
                <a:latin typeface="微软雅黑" panose="020B0503020204020204" pitchFamily="34" charset="-122"/>
                <a:ea typeface="微软雅黑" panose="020B0503020204020204" pitchFamily="34" charset="-122"/>
              </a:rPr>
              <a:t>热虹吸方案在结构上需要额外增加一个顶部液氦罐，用以利用重力驱动整个流体的循环。罐内的液氦由小型制冷机或者大制冷机进行供冷</a:t>
            </a:r>
            <a:r>
              <a:rPr lang="zh-CN" altLang="en-US" dirty="0"/>
              <a:t>。</a:t>
            </a:r>
          </a:p>
        </p:txBody>
      </p:sp>
      <p:pic>
        <p:nvPicPr>
          <p:cNvPr id="9" name="图片 8">
            <a:extLst>
              <a:ext uri="{FF2B5EF4-FFF2-40B4-BE49-F238E27FC236}">
                <a16:creationId xmlns:a16="http://schemas.microsoft.com/office/drawing/2014/main" id="{362EB18F-F454-43A9-A061-7F35856617A5}"/>
              </a:ext>
            </a:extLst>
          </p:cNvPr>
          <p:cNvPicPr>
            <a:picLocks noChangeAspect="1"/>
          </p:cNvPicPr>
          <p:nvPr/>
        </p:nvPicPr>
        <p:blipFill>
          <a:blip r:embed="rId2"/>
          <a:stretch>
            <a:fillRect/>
          </a:stretch>
        </p:blipFill>
        <p:spPr>
          <a:xfrm>
            <a:off x="715257" y="2980672"/>
            <a:ext cx="5380743" cy="3741298"/>
          </a:xfrm>
          <a:prstGeom prst="rect">
            <a:avLst/>
          </a:prstGeom>
        </p:spPr>
      </p:pic>
      <p:sp>
        <p:nvSpPr>
          <p:cNvPr id="10" name="文本框 9">
            <a:extLst>
              <a:ext uri="{FF2B5EF4-FFF2-40B4-BE49-F238E27FC236}">
                <a16:creationId xmlns:a16="http://schemas.microsoft.com/office/drawing/2014/main" id="{ADDFB61E-7CBB-44AE-9E44-ABE54FCD45A8}"/>
              </a:ext>
            </a:extLst>
          </p:cNvPr>
          <p:cNvSpPr txBox="1"/>
          <p:nvPr/>
        </p:nvSpPr>
        <p:spPr>
          <a:xfrm>
            <a:off x="6509416" y="3577707"/>
            <a:ext cx="5380743" cy="2577950"/>
          </a:xfrm>
          <a:prstGeom prst="rect">
            <a:avLst/>
          </a:prstGeom>
          <a:noFill/>
        </p:spPr>
        <p:txBody>
          <a:bodyPr wrap="square" rtlCol="0">
            <a:spAutoFit/>
          </a:bodyPr>
          <a:lstStyle/>
          <a:p>
            <a:pPr>
              <a:lnSpc>
                <a:spcPct val="130000"/>
              </a:lnSpc>
            </a:pPr>
            <a:r>
              <a:rPr lang="zh-CN" altLang="en-US" dirty="0">
                <a:latin typeface="微软雅黑" panose="020B0503020204020204" pitchFamily="34" charset="-122"/>
                <a:ea typeface="微软雅黑" panose="020B0503020204020204" pitchFamily="34" charset="-122"/>
              </a:rPr>
              <a:t>根据文献调研的结果，热虹吸在</a:t>
            </a:r>
            <a:r>
              <a:rPr lang="en-US" altLang="zh-CN" dirty="0">
                <a:latin typeface="微软雅黑" panose="020B0503020204020204" pitchFamily="34" charset="-122"/>
                <a:ea typeface="微软雅黑" panose="020B0503020204020204" pitchFamily="34" charset="-122"/>
              </a:rPr>
              <a:t>1500W/m</a:t>
            </a:r>
            <a:r>
              <a:rPr lang="en-US" altLang="zh-CN" baseline="30000" dirty="0">
                <a:latin typeface="微软雅黑" panose="020B0503020204020204" pitchFamily="34" charset="-122"/>
                <a:ea typeface="微软雅黑" panose="020B0503020204020204" pitchFamily="34" charset="-122"/>
              </a:rPr>
              <a:t>2</a:t>
            </a:r>
            <a:r>
              <a:rPr lang="en-US" altLang="zh-CN" dirty="0">
                <a:latin typeface="微软雅黑" panose="020B0503020204020204" pitchFamily="34" charset="-122"/>
                <a:ea typeface="微软雅黑" panose="020B0503020204020204" pitchFamily="34" charset="-122"/>
              </a:rPr>
              <a:t>-2000W/m</a:t>
            </a:r>
            <a:r>
              <a:rPr lang="en-US" altLang="zh-CN" baseline="30000"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的热流范围内会产生热累计</a:t>
            </a: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，也就是说保守估计热虹吸可以提供</a:t>
            </a:r>
            <a:r>
              <a:rPr lang="en-US" altLang="zh-CN" b="1" dirty="0">
                <a:solidFill>
                  <a:srgbClr val="FF0000"/>
                </a:solidFill>
                <a:latin typeface="微软雅黑" panose="020B0503020204020204" pitchFamily="34" charset="-122"/>
                <a:ea typeface="微软雅黑" panose="020B0503020204020204" pitchFamily="34" charset="-122"/>
              </a:rPr>
              <a:t>1000W/m</a:t>
            </a:r>
            <a:r>
              <a:rPr lang="en-US" altLang="zh-CN" b="1" baseline="30000" dirty="0">
                <a:solidFill>
                  <a:srgbClr val="FF0000"/>
                </a:solidFill>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的换热能力</a:t>
            </a:r>
            <a:endParaRPr lang="en-US" altLang="zh-CN" dirty="0">
              <a:latin typeface="微软雅黑" panose="020B0503020204020204" pitchFamily="34" charset="-122"/>
              <a:ea typeface="微软雅黑" panose="020B0503020204020204" pitchFamily="34" charset="-122"/>
            </a:endParaRPr>
          </a:p>
          <a:p>
            <a:pPr>
              <a:lnSpc>
                <a:spcPct val="130000"/>
              </a:lnSpc>
            </a:pPr>
            <a:endParaRPr lang="en-US" altLang="zh-CN" dirty="0">
              <a:latin typeface="微软雅黑" panose="020B0503020204020204" pitchFamily="34" charset="-122"/>
              <a:ea typeface="微软雅黑" panose="020B0503020204020204" pitchFamily="34" charset="-122"/>
            </a:endParaRPr>
          </a:p>
          <a:p>
            <a:pPr>
              <a:lnSpc>
                <a:spcPct val="130000"/>
              </a:lnSpc>
            </a:pPr>
            <a:endParaRPr lang="en-US" altLang="zh-CN" dirty="0">
              <a:latin typeface="微软雅黑" panose="020B0503020204020204" pitchFamily="34" charset="-122"/>
              <a:ea typeface="微软雅黑" panose="020B0503020204020204" pitchFamily="34" charset="-122"/>
            </a:endParaRPr>
          </a:p>
          <a:p>
            <a:pPr>
              <a:lnSpc>
                <a:spcPct val="130000"/>
              </a:lnSpc>
            </a:pPr>
            <a:r>
              <a:rPr lang="zh-CN" altLang="en-US" dirty="0">
                <a:latin typeface="微软雅黑" panose="020B0503020204020204" pitchFamily="34" charset="-122"/>
                <a:ea typeface="微软雅黑" panose="020B0503020204020204" pitchFamily="34" charset="-122"/>
              </a:rPr>
              <a:t>基于以上的结构和数据，对超导磁体热虹吸冷却方案进行估算</a:t>
            </a:r>
          </a:p>
        </p:txBody>
      </p:sp>
    </p:spTree>
    <p:extLst>
      <p:ext uri="{BB962C8B-B14F-4D97-AF65-F5344CB8AC3E}">
        <p14:creationId xmlns:p14="http://schemas.microsoft.com/office/powerpoint/2010/main" val="4219867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1D5E34C-CCB4-46E7-9F5E-C15CC8B8A3B5}"/>
              </a:ext>
            </a:extLst>
          </p:cNvPr>
          <p:cNvSpPr txBox="1"/>
          <p:nvPr/>
        </p:nvSpPr>
        <p:spPr>
          <a:xfrm>
            <a:off x="301841" y="248575"/>
            <a:ext cx="6125592" cy="523220"/>
          </a:xfrm>
          <a:prstGeom prst="rect">
            <a:avLst/>
          </a:prstGeom>
          <a:noFill/>
        </p:spPr>
        <p:txBody>
          <a:bodyPr wrap="square" rtlCol="0">
            <a:spAutoFit/>
          </a:bodyPr>
          <a:lstStyle/>
          <a:p>
            <a:r>
              <a:rPr lang="zh-CN" altLang="en-US" sz="2800" dirty="0">
                <a:latin typeface="微软雅黑" panose="020B0503020204020204" pitchFamily="34" charset="-122"/>
                <a:ea typeface="微软雅黑" panose="020B0503020204020204" pitchFamily="34" charset="-122"/>
              </a:rPr>
              <a:t>热虹吸方案</a:t>
            </a:r>
          </a:p>
        </p:txBody>
      </p:sp>
      <p:sp>
        <p:nvSpPr>
          <p:cNvPr id="3" name="文本框 2">
            <a:extLst>
              <a:ext uri="{FF2B5EF4-FFF2-40B4-BE49-F238E27FC236}">
                <a16:creationId xmlns:a16="http://schemas.microsoft.com/office/drawing/2014/main" id="{D4C6D9B0-9790-4671-99A0-86B53B13085C}"/>
              </a:ext>
            </a:extLst>
          </p:cNvPr>
          <p:cNvSpPr txBox="1"/>
          <p:nvPr/>
        </p:nvSpPr>
        <p:spPr>
          <a:xfrm>
            <a:off x="834500" y="860571"/>
            <a:ext cx="9436963" cy="1857753"/>
          </a:xfrm>
          <a:prstGeom prst="rect">
            <a:avLst/>
          </a:prstGeom>
          <a:noFill/>
        </p:spPr>
        <p:txBody>
          <a:bodyPr wrap="square" rtlCol="0">
            <a:spAutoFit/>
          </a:bodyPr>
          <a:lstStyle/>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线圈长度</a:t>
            </a:r>
            <a:r>
              <a:rPr lang="en-US" altLang="zh-CN" dirty="0">
                <a:latin typeface="微软雅黑" panose="020B0503020204020204" pitchFamily="34" charset="-122"/>
                <a:ea typeface="微软雅黑" panose="020B0503020204020204" pitchFamily="34" charset="-122"/>
              </a:rPr>
              <a:t>7740mm</a:t>
            </a:r>
            <a:r>
              <a:rPr lang="zh-CN" altLang="en-US" dirty="0">
                <a:latin typeface="微软雅黑" panose="020B0503020204020204" pitchFamily="34" charset="-122"/>
                <a:ea typeface="微软雅黑" panose="020B0503020204020204" pitchFamily="34" charset="-122"/>
              </a:rPr>
              <a:t>，内径</a:t>
            </a:r>
            <a:r>
              <a:rPr lang="en-US" altLang="zh-CN" dirty="0">
                <a:latin typeface="微软雅黑" panose="020B0503020204020204" pitchFamily="34" charset="-122"/>
                <a:ea typeface="微软雅黑" panose="020B0503020204020204" pitchFamily="34" charset="-122"/>
              </a:rPr>
              <a:t>7440mm</a:t>
            </a:r>
            <a:r>
              <a:rPr lang="zh-CN" altLang="en-US" dirty="0">
                <a:latin typeface="微软雅黑" panose="020B0503020204020204" pitchFamily="34" charset="-122"/>
                <a:ea typeface="微软雅黑" panose="020B0503020204020204" pitchFamily="34" charset="-122"/>
              </a:rPr>
              <a:t>，外径</a:t>
            </a:r>
            <a:r>
              <a:rPr lang="en-US" altLang="zh-CN" dirty="0">
                <a:latin typeface="微软雅黑" panose="020B0503020204020204" pitchFamily="34" charset="-122"/>
                <a:ea typeface="微软雅黑" panose="020B0503020204020204" pitchFamily="34" charset="-122"/>
              </a:rPr>
              <a:t>7960mm</a:t>
            </a:r>
            <a:r>
              <a:rPr lang="zh-CN" altLang="en-US" dirty="0">
                <a:latin typeface="微软雅黑" panose="020B0503020204020204" pitchFamily="34" charset="-122"/>
                <a:ea typeface="微软雅黑" panose="020B0503020204020204" pitchFamily="34" charset="-122"/>
              </a:rPr>
              <a:t>，冷重约</a:t>
            </a:r>
            <a:r>
              <a:rPr lang="en-US" altLang="zh-CN" dirty="0">
                <a:latin typeface="微软雅黑" panose="020B0503020204020204" pitchFamily="34" charset="-122"/>
                <a:ea typeface="微软雅黑" panose="020B0503020204020204" pitchFamily="34" charset="-122"/>
              </a:rPr>
              <a:t>140</a:t>
            </a:r>
            <a:r>
              <a:rPr lang="zh-CN" altLang="en-US" dirty="0">
                <a:latin typeface="微软雅黑" panose="020B0503020204020204" pitchFamily="34" charset="-122"/>
                <a:ea typeface="微软雅黑" panose="020B0503020204020204" pitchFamily="34" charset="-122"/>
              </a:rPr>
              <a:t>吨</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仍旧按照</a:t>
            </a:r>
            <a:r>
              <a:rPr lang="en-US" altLang="zh-CN" dirty="0">
                <a:latin typeface="微软雅黑" panose="020B0503020204020204" pitchFamily="34" charset="-122"/>
                <a:ea typeface="微软雅黑" panose="020B0503020204020204" pitchFamily="34" charset="-122"/>
              </a:rPr>
              <a:t>12</a:t>
            </a:r>
            <a:r>
              <a:rPr lang="zh-CN" altLang="en-US" dirty="0">
                <a:latin typeface="微软雅黑" panose="020B0503020204020204" pitchFamily="34" charset="-122"/>
                <a:ea typeface="微软雅黑" panose="020B0503020204020204" pitchFamily="34" charset="-122"/>
              </a:rPr>
              <a:t>圈冷却管道进行布置，假设管道为</a:t>
            </a:r>
            <a:r>
              <a:rPr lang="en-US" altLang="zh-CN" dirty="0">
                <a:latin typeface="微软雅黑" panose="020B0503020204020204" pitchFamily="34" charset="-122"/>
                <a:ea typeface="微软雅黑" panose="020B0503020204020204" pitchFamily="34" charset="-122"/>
              </a:rPr>
              <a:t>10mm*10mm</a:t>
            </a:r>
            <a:r>
              <a:rPr lang="zh-CN" altLang="en-US" dirty="0">
                <a:latin typeface="微软雅黑" panose="020B0503020204020204" pitchFamily="34" charset="-122"/>
                <a:ea typeface="微软雅黑" panose="020B0503020204020204" pitchFamily="34" charset="-122"/>
              </a:rPr>
              <a:t>的方管</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那么冷却管道与线圈支撑的接触面积共计为</a:t>
            </a:r>
            <a:r>
              <a:rPr lang="en-US" altLang="zh-CN" dirty="0">
                <a:latin typeface="微软雅黑" panose="020B0503020204020204" pitchFamily="34" charset="-122"/>
                <a:ea typeface="微软雅黑" panose="020B0503020204020204" pitchFamily="34" charset="-122"/>
              </a:rPr>
              <a:t>7.5*3.14*0.01*12=2.826m</a:t>
            </a:r>
            <a:r>
              <a:rPr lang="en-US" altLang="zh-CN" baseline="30000" dirty="0">
                <a:latin typeface="微软雅黑" panose="020B0503020204020204" pitchFamily="34" charset="-122"/>
                <a:ea typeface="微软雅黑" panose="020B0503020204020204" pitchFamily="34" charset="-122"/>
              </a:rPr>
              <a:t>2</a:t>
            </a:r>
          </a:p>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按照</a:t>
            </a:r>
            <a:r>
              <a:rPr lang="en-US" altLang="zh-CN" dirty="0">
                <a:latin typeface="微软雅黑" panose="020B0503020204020204" pitchFamily="34" charset="-122"/>
                <a:ea typeface="微软雅黑" panose="020B0503020204020204" pitchFamily="34" charset="-122"/>
              </a:rPr>
              <a:t>500W</a:t>
            </a:r>
            <a:r>
              <a:rPr lang="zh-CN" altLang="en-US" dirty="0">
                <a:latin typeface="微软雅黑" panose="020B0503020204020204" pitchFamily="34" charset="-122"/>
                <a:ea typeface="微软雅黑" panose="020B0503020204020204" pitchFamily="34" charset="-122"/>
              </a:rPr>
              <a:t>热负荷估计，会有</a:t>
            </a:r>
            <a:r>
              <a:rPr lang="en-US" altLang="zh-CN" dirty="0">
                <a:latin typeface="微软雅黑" panose="020B0503020204020204" pitchFamily="34" charset="-122"/>
                <a:ea typeface="微软雅黑" panose="020B0503020204020204" pitchFamily="34" charset="-122"/>
              </a:rPr>
              <a:t>500/2.826=</a:t>
            </a:r>
            <a:r>
              <a:rPr lang="en-US" altLang="zh-CN" dirty="0">
                <a:solidFill>
                  <a:srgbClr val="0000FF"/>
                </a:solidFill>
                <a:latin typeface="微软雅黑" panose="020B0503020204020204" pitchFamily="34" charset="-122"/>
                <a:ea typeface="微软雅黑" panose="020B0503020204020204" pitchFamily="34" charset="-122"/>
              </a:rPr>
              <a:t>176.9W/m</a:t>
            </a:r>
            <a:r>
              <a:rPr lang="en-US" altLang="zh-CN" baseline="30000" dirty="0">
                <a:solidFill>
                  <a:srgbClr val="0000FF"/>
                </a:solidFill>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，未超过</a:t>
            </a:r>
            <a:r>
              <a:rPr lang="en-US" altLang="zh-CN" dirty="0">
                <a:latin typeface="微软雅黑" panose="020B0503020204020204" pitchFamily="34" charset="-122"/>
                <a:ea typeface="微软雅黑" panose="020B0503020204020204" pitchFamily="34" charset="-122"/>
              </a:rPr>
              <a:t>1000W/m</a:t>
            </a:r>
            <a:r>
              <a:rPr lang="en-US" altLang="zh-CN" baseline="30000" dirty="0">
                <a:latin typeface="微软雅黑" panose="020B0503020204020204" pitchFamily="34" charset="-122"/>
                <a:ea typeface="微软雅黑" panose="020B0503020204020204" pitchFamily="34" charset="-122"/>
              </a:rPr>
              <a:t>2</a:t>
            </a:r>
          </a:p>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热虹吸方案由于本质是一种沸腾换热，因此温度能够一直维持在</a:t>
            </a:r>
            <a:r>
              <a:rPr lang="en-US" altLang="zh-CN" dirty="0">
                <a:latin typeface="微软雅黑" panose="020B0503020204020204" pitchFamily="34" charset="-122"/>
                <a:ea typeface="微软雅黑" panose="020B0503020204020204" pitchFamily="34" charset="-122"/>
              </a:rPr>
              <a:t>4.2K</a:t>
            </a:r>
          </a:p>
        </p:txBody>
      </p:sp>
      <p:pic>
        <p:nvPicPr>
          <p:cNvPr id="9" name="图片 8">
            <a:extLst>
              <a:ext uri="{FF2B5EF4-FFF2-40B4-BE49-F238E27FC236}">
                <a16:creationId xmlns:a16="http://schemas.microsoft.com/office/drawing/2014/main" id="{362EB18F-F454-43A9-A061-7F35856617A5}"/>
              </a:ext>
            </a:extLst>
          </p:cNvPr>
          <p:cNvPicPr>
            <a:picLocks noChangeAspect="1"/>
          </p:cNvPicPr>
          <p:nvPr/>
        </p:nvPicPr>
        <p:blipFill rotWithShape="1">
          <a:blip r:embed="rId2"/>
          <a:srcRect l="45938" t="10025" b="13330"/>
          <a:stretch/>
        </p:blipFill>
        <p:spPr>
          <a:xfrm>
            <a:off x="4445662" y="2760956"/>
            <a:ext cx="3540560" cy="3490135"/>
          </a:xfrm>
          <a:prstGeom prst="rect">
            <a:avLst/>
          </a:prstGeom>
        </p:spPr>
      </p:pic>
      <p:pic>
        <p:nvPicPr>
          <p:cNvPr id="11" name="图片 10">
            <a:extLst>
              <a:ext uri="{FF2B5EF4-FFF2-40B4-BE49-F238E27FC236}">
                <a16:creationId xmlns:a16="http://schemas.microsoft.com/office/drawing/2014/main" id="{299AD517-98F4-4864-BA20-5EDAF5EF4619}"/>
              </a:ext>
            </a:extLst>
          </p:cNvPr>
          <p:cNvPicPr>
            <a:picLocks noChangeAspect="1"/>
          </p:cNvPicPr>
          <p:nvPr/>
        </p:nvPicPr>
        <p:blipFill>
          <a:blip r:embed="rId3"/>
          <a:stretch>
            <a:fillRect/>
          </a:stretch>
        </p:blipFill>
        <p:spPr>
          <a:xfrm>
            <a:off x="186615" y="2760956"/>
            <a:ext cx="4259047" cy="3437878"/>
          </a:xfrm>
          <a:prstGeom prst="rect">
            <a:avLst/>
          </a:prstGeom>
        </p:spPr>
      </p:pic>
      <p:sp>
        <p:nvSpPr>
          <p:cNvPr id="12" name="文本框 11">
            <a:extLst>
              <a:ext uri="{FF2B5EF4-FFF2-40B4-BE49-F238E27FC236}">
                <a16:creationId xmlns:a16="http://schemas.microsoft.com/office/drawing/2014/main" id="{5B05263D-4D62-494F-9583-41AB2A0EC22F}"/>
              </a:ext>
            </a:extLst>
          </p:cNvPr>
          <p:cNvSpPr txBox="1"/>
          <p:nvPr/>
        </p:nvSpPr>
        <p:spPr>
          <a:xfrm>
            <a:off x="8299903" y="3260786"/>
            <a:ext cx="3297481" cy="2938048"/>
          </a:xfrm>
          <a:prstGeom prst="rect">
            <a:avLst/>
          </a:prstGeom>
          <a:noFill/>
        </p:spPr>
        <p:txBody>
          <a:bodyPr wrap="square" rtlCol="0">
            <a:spAutoFit/>
          </a:bodyPr>
          <a:lstStyle/>
          <a:p>
            <a:pPr indent="457200">
              <a:lnSpc>
                <a:spcPct val="130000"/>
              </a:lnSpc>
            </a:pPr>
            <a:r>
              <a:rPr lang="zh-CN" altLang="en-US" dirty="0">
                <a:latin typeface="微软雅黑" panose="020B0503020204020204" pitchFamily="34" charset="-122"/>
                <a:ea typeface="微软雅黑" panose="020B0503020204020204" pitchFamily="34" charset="-122"/>
              </a:rPr>
              <a:t>热虹吸方案在理论上是可行的，但在结构上需要额外增加一个顶部液氦罐，用以利用重力驱动整个流体的循环。罐内的液氦由小型制冷机或者大制冷机进行供冷</a:t>
            </a:r>
            <a:r>
              <a:rPr lang="zh-CN" altLang="en-US" dirty="0"/>
              <a:t>。</a:t>
            </a:r>
            <a:endParaRPr lang="en-US" altLang="zh-CN" dirty="0">
              <a:latin typeface="微软雅黑" panose="020B0503020204020204" pitchFamily="34" charset="-122"/>
              <a:ea typeface="微软雅黑" panose="020B0503020204020204" pitchFamily="34" charset="-122"/>
            </a:endParaRPr>
          </a:p>
          <a:p>
            <a:pPr>
              <a:lnSpc>
                <a:spcPct val="130000"/>
              </a:lnSpc>
            </a:pPr>
            <a:endParaRPr lang="en-US" altLang="zh-CN" dirty="0">
              <a:latin typeface="微软雅黑" panose="020B0503020204020204" pitchFamily="34" charset="-122"/>
              <a:ea typeface="微软雅黑" panose="020B0503020204020204" pitchFamily="34" charset="-122"/>
            </a:endParaRPr>
          </a:p>
          <a:p>
            <a:pPr>
              <a:lnSpc>
                <a:spcPct val="130000"/>
              </a:lnSpc>
            </a:pP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52855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1D5E34C-CCB4-46E7-9F5E-C15CC8B8A3B5}"/>
              </a:ext>
            </a:extLst>
          </p:cNvPr>
          <p:cNvSpPr txBox="1"/>
          <p:nvPr/>
        </p:nvSpPr>
        <p:spPr>
          <a:xfrm>
            <a:off x="301841" y="248575"/>
            <a:ext cx="6125592" cy="523220"/>
          </a:xfrm>
          <a:prstGeom prst="rect">
            <a:avLst/>
          </a:prstGeom>
          <a:noFill/>
        </p:spPr>
        <p:txBody>
          <a:bodyPr wrap="square" rtlCol="0">
            <a:spAutoFit/>
          </a:bodyPr>
          <a:lstStyle/>
          <a:p>
            <a:r>
              <a:rPr lang="zh-CN" altLang="en-US" sz="2800" dirty="0">
                <a:latin typeface="微软雅黑" panose="020B0503020204020204" pitchFamily="34" charset="-122"/>
                <a:ea typeface="微软雅黑" panose="020B0503020204020204" pitchFamily="34" charset="-122"/>
              </a:rPr>
              <a:t>超临界氦迫流冷却方案</a:t>
            </a:r>
          </a:p>
        </p:txBody>
      </p:sp>
      <p:sp>
        <p:nvSpPr>
          <p:cNvPr id="3" name="文本框 2">
            <a:extLst>
              <a:ext uri="{FF2B5EF4-FFF2-40B4-BE49-F238E27FC236}">
                <a16:creationId xmlns:a16="http://schemas.microsoft.com/office/drawing/2014/main" id="{50A906AB-5450-441C-97F6-ED2DB208C35A}"/>
              </a:ext>
            </a:extLst>
          </p:cNvPr>
          <p:cNvSpPr txBox="1"/>
          <p:nvPr/>
        </p:nvSpPr>
        <p:spPr>
          <a:xfrm>
            <a:off x="834500" y="860571"/>
            <a:ext cx="9436963" cy="1137556"/>
          </a:xfrm>
          <a:prstGeom prst="rect">
            <a:avLst/>
          </a:prstGeom>
          <a:noFill/>
        </p:spPr>
        <p:txBody>
          <a:bodyPr wrap="square" rtlCol="0">
            <a:spAutoFit/>
          </a:bodyPr>
          <a:lstStyle/>
          <a:p>
            <a:pPr indent="457200">
              <a:lnSpc>
                <a:spcPct val="130000"/>
              </a:lnSpc>
            </a:pPr>
            <a:r>
              <a:rPr lang="zh-CN" altLang="en-US" dirty="0">
                <a:latin typeface="微软雅黑" panose="020B0503020204020204" pitchFamily="34" charset="-122"/>
                <a:ea typeface="微软雅黑" panose="020B0503020204020204" pitchFamily="34" charset="-122"/>
              </a:rPr>
              <a:t>迫流冷却是一种利用流体动力学原理来实现热量传递和冷却的技术。在迫流冷却中，流体（通常是液体或气体）被强制以较高速度通过热源或热交换器，从而带走热量并实现冷却的过程。</a:t>
            </a:r>
          </a:p>
        </p:txBody>
      </p:sp>
      <p:pic>
        <p:nvPicPr>
          <p:cNvPr id="5" name="Picture 6">
            <a:extLst>
              <a:ext uri="{FF2B5EF4-FFF2-40B4-BE49-F238E27FC236}">
                <a16:creationId xmlns:a16="http://schemas.microsoft.com/office/drawing/2014/main" id="{4BE7F9E6-53A3-487C-AF2D-6207AE7CA2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999907" y="2252562"/>
            <a:ext cx="4729460" cy="3576191"/>
          </a:xfrm>
          <a:prstGeom prst="rect">
            <a:avLst/>
          </a:prstGeom>
          <a:noFill/>
        </p:spPr>
      </p:pic>
      <p:sp>
        <p:nvSpPr>
          <p:cNvPr id="7" name="文本框 6">
            <a:extLst>
              <a:ext uri="{FF2B5EF4-FFF2-40B4-BE49-F238E27FC236}">
                <a16:creationId xmlns:a16="http://schemas.microsoft.com/office/drawing/2014/main" id="{88996476-2D0D-407C-9590-48E5AB674C06}"/>
              </a:ext>
            </a:extLst>
          </p:cNvPr>
          <p:cNvSpPr txBox="1"/>
          <p:nvPr/>
        </p:nvSpPr>
        <p:spPr>
          <a:xfrm>
            <a:off x="6357893" y="2252562"/>
            <a:ext cx="4499500" cy="2217851"/>
          </a:xfrm>
          <a:prstGeom prst="rect">
            <a:avLst/>
          </a:prstGeom>
          <a:noFill/>
        </p:spPr>
        <p:txBody>
          <a:bodyPr wrap="square" rtlCol="0">
            <a:spAutoFit/>
          </a:bodyPr>
          <a:lstStyle/>
          <a:p>
            <a:pPr indent="457200">
              <a:lnSpc>
                <a:spcPct val="130000"/>
              </a:lnSpc>
            </a:pPr>
            <a:r>
              <a:rPr lang="zh-CN" altLang="en-US" dirty="0">
                <a:latin typeface="微软雅黑" panose="020B0503020204020204" pitchFamily="34" charset="-122"/>
                <a:ea typeface="微软雅黑" panose="020B0503020204020204" pitchFamily="34" charset="-122"/>
              </a:rPr>
              <a:t>迫流冷却就是在上次讨论中采用的方案，通过输送</a:t>
            </a:r>
            <a:r>
              <a:rPr lang="en-US" altLang="zh-CN" dirty="0">
                <a:latin typeface="微软雅黑" panose="020B0503020204020204" pitchFamily="34" charset="-122"/>
                <a:ea typeface="微软雅黑" panose="020B0503020204020204" pitchFamily="34" charset="-122"/>
              </a:rPr>
              <a:t>3bar@5K</a:t>
            </a:r>
            <a:r>
              <a:rPr lang="zh-CN" altLang="en-US" dirty="0">
                <a:latin typeface="微软雅黑" panose="020B0503020204020204" pitchFamily="34" charset="-122"/>
                <a:ea typeface="微软雅黑" panose="020B0503020204020204" pitchFamily="34" charset="-122"/>
              </a:rPr>
              <a:t>超临界氦对整个线圈及其它附属结构进行冷却，本次的线圈工作于</a:t>
            </a:r>
            <a:r>
              <a:rPr lang="en-US" altLang="zh-CN" dirty="0">
                <a:solidFill>
                  <a:srgbClr val="FF0000"/>
                </a:solidFill>
                <a:latin typeface="微软雅黑" panose="020B0503020204020204" pitchFamily="34" charset="-122"/>
                <a:ea typeface="微软雅黑" panose="020B0503020204020204" pitchFamily="34" charset="-122"/>
              </a:rPr>
              <a:t>5K</a:t>
            </a:r>
            <a:r>
              <a:rPr lang="zh-CN" altLang="en-US" dirty="0">
                <a:latin typeface="微软雅黑" panose="020B0503020204020204" pitchFamily="34" charset="-122"/>
                <a:ea typeface="微软雅黑" panose="020B0503020204020204" pitchFamily="34" charset="-122"/>
              </a:rPr>
              <a:t>温区下，因此可能需要对超临界氦过冷至</a:t>
            </a:r>
            <a:r>
              <a:rPr lang="en-US" altLang="zh-CN" dirty="0">
                <a:latin typeface="微软雅黑" panose="020B0503020204020204" pitchFamily="34" charset="-122"/>
                <a:ea typeface="微软雅黑" panose="020B0503020204020204" pitchFamily="34" charset="-122"/>
              </a:rPr>
              <a:t>3bar@4.5K</a:t>
            </a:r>
            <a:r>
              <a:rPr lang="zh-CN" altLang="en-US"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a:p>
            <a:pPr indent="457200">
              <a:lnSpc>
                <a:spcPct val="130000"/>
              </a:lnSpc>
            </a:pP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25672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1D5E34C-CCB4-46E7-9F5E-C15CC8B8A3B5}"/>
              </a:ext>
            </a:extLst>
          </p:cNvPr>
          <p:cNvSpPr txBox="1"/>
          <p:nvPr/>
        </p:nvSpPr>
        <p:spPr>
          <a:xfrm>
            <a:off x="301841" y="248575"/>
            <a:ext cx="6125592" cy="523220"/>
          </a:xfrm>
          <a:prstGeom prst="rect">
            <a:avLst/>
          </a:prstGeom>
          <a:noFill/>
        </p:spPr>
        <p:txBody>
          <a:bodyPr wrap="square" rtlCol="0">
            <a:spAutoFit/>
          </a:bodyPr>
          <a:lstStyle/>
          <a:p>
            <a:r>
              <a:rPr lang="zh-CN" altLang="en-US" sz="2800" dirty="0">
                <a:latin typeface="微软雅黑" panose="020B0503020204020204" pitchFamily="34" charset="-122"/>
                <a:ea typeface="微软雅黑" panose="020B0503020204020204" pitchFamily="34" charset="-122"/>
              </a:rPr>
              <a:t>超临界氦迫流冷却方案</a:t>
            </a:r>
          </a:p>
        </p:txBody>
      </p:sp>
      <p:pic>
        <p:nvPicPr>
          <p:cNvPr id="5" name="Picture 6">
            <a:extLst>
              <a:ext uri="{FF2B5EF4-FFF2-40B4-BE49-F238E27FC236}">
                <a16:creationId xmlns:a16="http://schemas.microsoft.com/office/drawing/2014/main" id="{4BE7F9E6-53A3-487C-AF2D-6207AE7CA2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920007" y="3167198"/>
            <a:ext cx="4729460" cy="3576191"/>
          </a:xfrm>
          <a:prstGeom prst="rect">
            <a:avLst/>
          </a:prstGeom>
          <a:noFill/>
        </p:spPr>
      </p:pic>
      <p:sp>
        <p:nvSpPr>
          <p:cNvPr id="6" name="文本框 5">
            <a:extLst>
              <a:ext uri="{FF2B5EF4-FFF2-40B4-BE49-F238E27FC236}">
                <a16:creationId xmlns:a16="http://schemas.microsoft.com/office/drawing/2014/main" id="{5208A376-F0C8-4E6B-8871-C0D4C7B7E86A}"/>
              </a:ext>
            </a:extLst>
          </p:cNvPr>
          <p:cNvSpPr txBox="1"/>
          <p:nvPr/>
        </p:nvSpPr>
        <p:spPr>
          <a:xfrm>
            <a:off x="834500" y="860571"/>
            <a:ext cx="9436963" cy="1857753"/>
          </a:xfrm>
          <a:prstGeom prst="rect">
            <a:avLst/>
          </a:prstGeom>
          <a:noFill/>
        </p:spPr>
        <p:txBody>
          <a:bodyPr wrap="square" rtlCol="0">
            <a:spAutoFit/>
          </a:bodyPr>
          <a:lstStyle/>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线圈长度</a:t>
            </a:r>
            <a:r>
              <a:rPr lang="en-US" altLang="zh-CN" dirty="0">
                <a:latin typeface="微软雅黑" panose="020B0503020204020204" pitchFamily="34" charset="-122"/>
                <a:ea typeface="微软雅黑" panose="020B0503020204020204" pitchFamily="34" charset="-122"/>
              </a:rPr>
              <a:t>7740mm</a:t>
            </a:r>
            <a:r>
              <a:rPr lang="zh-CN" altLang="en-US" dirty="0">
                <a:latin typeface="微软雅黑" panose="020B0503020204020204" pitchFamily="34" charset="-122"/>
                <a:ea typeface="微软雅黑" panose="020B0503020204020204" pitchFamily="34" charset="-122"/>
              </a:rPr>
              <a:t>，内径</a:t>
            </a:r>
            <a:r>
              <a:rPr lang="en-US" altLang="zh-CN" dirty="0">
                <a:latin typeface="微软雅黑" panose="020B0503020204020204" pitchFamily="34" charset="-122"/>
                <a:ea typeface="微软雅黑" panose="020B0503020204020204" pitchFamily="34" charset="-122"/>
              </a:rPr>
              <a:t>7440mm</a:t>
            </a:r>
            <a:r>
              <a:rPr lang="zh-CN" altLang="en-US" dirty="0">
                <a:latin typeface="微软雅黑" panose="020B0503020204020204" pitchFamily="34" charset="-122"/>
                <a:ea typeface="微软雅黑" panose="020B0503020204020204" pitchFamily="34" charset="-122"/>
              </a:rPr>
              <a:t>，外径</a:t>
            </a:r>
            <a:r>
              <a:rPr lang="en-US" altLang="zh-CN" dirty="0">
                <a:latin typeface="微软雅黑" panose="020B0503020204020204" pitchFamily="34" charset="-122"/>
                <a:ea typeface="微软雅黑" panose="020B0503020204020204" pitchFamily="34" charset="-122"/>
              </a:rPr>
              <a:t>7960mm</a:t>
            </a:r>
            <a:r>
              <a:rPr lang="zh-CN" altLang="en-US" dirty="0">
                <a:latin typeface="微软雅黑" panose="020B0503020204020204" pitchFamily="34" charset="-122"/>
                <a:ea typeface="微软雅黑" panose="020B0503020204020204" pitchFamily="34" charset="-122"/>
              </a:rPr>
              <a:t>，冷重约</a:t>
            </a:r>
            <a:r>
              <a:rPr lang="en-US" altLang="zh-CN" dirty="0">
                <a:latin typeface="微软雅黑" panose="020B0503020204020204" pitchFamily="34" charset="-122"/>
                <a:ea typeface="微软雅黑" panose="020B0503020204020204" pitchFamily="34" charset="-122"/>
              </a:rPr>
              <a:t>140</a:t>
            </a:r>
            <a:r>
              <a:rPr lang="zh-CN" altLang="en-US" dirty="0">
                <a:latin typeface="微软雅黑" panose="020B0503020204020204" pitchFamily="34" charset="-122"/>
                <a:ea typeface="微软雅黑" panose="020B0503020204020204" pitchFamily="34" charset="-122"/>
              </a:rPr>
              <a:t>吨</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仍旧按照</a:t>
            </a:r>
            <a:r>
              <a:rPr lang="en-US" altLang="zh-CN" dirty="0">
                <a:latin typeface="微软雅黑" panose="020B0503020204020204" pitchFamily="34" charset="-122"/>
                <a:ea typeface="微软雅黑" panose="020B0503020204020204" pitchFamily="34" charset="-122"/>
              </a:rPr>
              <a:t>12</a:t>
            </a:r>
            <a:r>
              <a:rPr lang="zh-CN" altLang="en-US" dirty="0">
                <a:latin typeface="微软雅黑" panose="020B0503020204020204" pitchFamily="34" charset="-122"/>
                <a:ea typeface="微软雅黑" panose="020B0503020204020204" pitchFamily="34" charset="-122"/>
              </a:rPr>
              <a:t>圈冷却管道并联进行布置，假设管道为</a:t>
            </a:r>
            <a:r>
              <a:rPr lang="en-US" altLang="zh-CN" dirty="0">
                <a:latin typeface="微软雅黑" panose="020B0503020204020204" pitchFamily="34" charset="-122"/>
                <a:ea typeface="微软雅黑" panose="020B0503020204020204" pitchFamily="34" charset="-122"/>
              </a:rPr>
              <a:t>10mm*21mm</a:t>
            </a:r>
            <a:r>
              <a:rPr lang="zh-CN" altLang="en-US" dirty="0">
                <a:latin typeface="微软雅黑" panose="020B0503020204020204" pitchFamily="34" charset="-122"/>
                <a:ea typeface="微软雅黑" panose="020B0503020204020204" pitchFamily="34" charset="-122"/>
              </a:rPr>
              <a:t>的方管</a:t>
            </a:r>
            <a:endParaRPr lang="en-US" altLang="zh-CN" dirty="0">
              <a:latin typeface="微软雅黑" panose="020B0503020204020204" pitchFamily="34" charset="-122"/>
              <a:ea typeface="微软雅黑" panose="020B0503020204020204" pitchFamily="34" charset="-122"/>
            </a:endParaRPr>
          </a:p>
          <a:p>
            <a:pPr marL="285750" indent="-285750">
              <a:lnSpc>
                <a:spcPct val="13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在当前的管道布局下进行计算，</a:t>
            </a:r>
            <a:r>
              <a:rPr lang="en-US" altLang="zh-CN" dirty="0">
                <a:latin typeface="微软雅黑" panose="020B0503020204020204" pitchFamily="34" charset="-122"/>
                <a:ea typeface="微软雅黑" panose="020B0503020204020204" pitchFamily="34" charset="-122"/>
              </a:rPr>
              <a:t>500W</a:t>
            </a:r>
            <a:r>
              <a:rPr lang="zh-CN" altLang="en-US" dirty="0">
                <a:latin typeface="微软雅黑" panose="020B0503020204020204" pitchFamily="34" charset="-122"/>
                <a:ea typeface="微软雅黑" panose="020B0503020204020204" pitchFamily="34" charset="-122"/>
              </a:rPr>
              <a:t>的热负荷大约会产生</a:t>
            </a:r>
            <a:r>
              <a:rPr lang="en-US" altLang="zh-CN" dirty="0">
                <a:latin typeface="微软雅黑" panose="020B0503020204020204" pitchFamily="34" charset="-122"/>
                <a:ea typeface="微软雅黑" panose="020B0503020204020204" pitchFamily="34" charset="-122"/>
              </a:rPr>
              <a:t>4.6K</a:t>
            </a:r>
            <a:r>
              <a:rPr lang="zh-CN" altLang="en-US" dirty="0">
                <a:latin typeface="微软雅黑" panose="020B0503020204020204" pitchFamily="34" charset="-122"/>
                <a:ea typeface="微软雅黑" panose="020B0503020204020204" pitchFamily="34" charset="-122"/>
              </a:rPr>
              <a:t>的温升，出口温度为</a:t>
            </a:r>
            <a:r>
              <a:rPr lang="en-US" altLang="zh-CN" dirty="0">
                <a:solidFill>
                  <a:srgbClr val="0000FF"/>
                </a:solidFill>
                <a:latin typeface="微软雅黑" panose="020B0503020204020204" pitchFamily="34" charset="-122"/>
                <a:ea typeface="微软雅黑" panose="020B0503020204020204" pitchFamily="34" charset="-122"/>
              </a:rPr>
              <a:t>9.6K</a:t>
            </a:r>
            <a:r>
              <a:rPr lang="zh-CN" altLang="en-US" dirty="0">
                <a:latin typeface="微软雅黑" panose="020B0503020204020204" pitchFamily="34" charset="-122"/>
                <a:ea typeface="微软雅黑" panose="020B0503020204020204" pitchFamily="34" charset="-122"/>
              </a:rPr>
              <a:t>。这样的温度无法保证超导线圈温度维持在</a:t>
            </a:r>
            <a:r>
              <a:rPr lang="en-US" altLang="zh-CN" dirty="0">
                <a:latin typeface="微软雅黑" panose="020B0503020204020204" pitchFamily="34" charset="-122"/>
                <a:ea typeface="微软雅黑" panose="020B0503020204020204" pitchFamily="34" charset="-122"/>
              </a:rPr>
              <a:t>5K</a:t>
            </a:r>
            <a:r>
              <a:rPr lang="zh-CN" altLang="en-US" dirty="0">
                <a:latin typeface="微软雅黑" panose="020B0503020204020204" pitchFamily="34" charset="-122"/>
                <a:ea typeface="微软雅黑" panose="020B0503020204020204" pitchFamily="34" charset="-122"/>
              </a:rPr>
              <a:t>。即使是过冷至</a:t>
            </a:r>
            <a:r>
              <a:rPr lang="en-US" altLang="zh-CN" dirty="0">
                <a:latin typeface="微软雅黑" panose="020B0503020204020204" pitchFamily="34" charset="-122"/>
                <a:ea typeface="微软雅黑" panose="020B0503020204020204" pitchFamily="34" charset="-122"/>
              </a:rPr>
              <a:t>3bar@4.5K</a:t>
            </a:r>
            <a:r>
              <a:rPr lang="zh-CN" altLang="en-US" dirty="0">
                <a:latin typeface="微软雅黑" panose="020B0503020204020204" pitchFamily="34" charset="-122"/>
                <a:ea typeface="微软雅黑" panose="020B0503020204020204" pitchFamily="34" charset="-122"/>
              </a:rPr>
              <a:t>，也仅是将出口温度降低了约</a:t>
            </a:r>
            <a:r>
              <a:rPr lang="en-US" altLang="zh-CN" dirty="0">
                <a:latin typeface="微软雅黑" panose="020B0503020204020204" pitchFamily="34" charset="-122"/>
                <a:ea typeface="微软雅黑" panose="020B0503020204020204" pitchFamily="34" charset="-122"/>
              </a:rPr>
              <a:t>0.5K</a:t>
            </a:r>
            <a:r>
              <a:rPr lang="zh-CN" altLang="en-US" dirty="0">
                <a:latin typeface="微软雅黑" panose="020B0503020204020204" pitchFamily="34" charset="-122"/>
                <a:ea typeface="微软雅黑" panose="020B0503020204020204" pitchFamily="34" charset="-122"/>
              </a:rPr>
              <a:t>，仍旧无法满足。</a:t>
            </a:r>
            <a:endParaRPr lang="en-US" altLang="zh-CN" dirty="0">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0B134F77-D022-44CA-AE35-CFEB44808220}"/>
              </a:ext>
            </a:extLst>
          </p:cNvPr>
          <p:cNvSpPr txBox="1"/>
          <p:nvPr/>
        </p:nvSpPr>
        <p:spPr>
          <a:xfrm>
            <a:off x="6542535" y="3779579"/>
            <a:ext cx="4729458" cy="1857753"/>
          </a:xfrm>
          <a:prstGeom prst="rect">
            <a:avLst/>
          </a:prstGeom>
          <a:noFill/>
        </p:spPr>
        <p:txBody>
          <a:bodyPr wrap="square" rtlCol="0">
            <a:spAutoFit/>
          </a:bodyPr>
          <a:lstStyle/>
          <a:p>
            <a:pPr indent="457200">
              <a:lnSpc>
                <a:spcPct val="130000"/>
              </a:lnSpc>
            </a:pPr>
            <a:r>
              <a:rPr lang="zh-CN" altLang="en-US" dirty="0">
                <a:latin typeface="微软雅黑" panose="020B0503020204020204" pitchFamily="34" charset="-122"/>
                <a:ea typeface="微软雅黑" panose="020B0503020204020204" pitchFamily="34" charset="-122"/>
              </a:rPr>
              <a:t>迫流冷却除了在系统上无法保证线圈</a:t>
            </a:r>
            <a:r>
              <a:rPr lang="en-US" altLang="zh-CN" dirty="0">
                <a:latin typeface="微软雅黑" panose="020B0503020204020204" pitchFamily="34" charset="-122"/>
                <a:ea typeface="微软雅黑" panose="020B0503020204020204" pitchFamily="34" charset="-122"/>
              </a:rPr>
              <a:t>5K</a:t>
            </a:r>
            <a:r>
              <a:rPr lang="zh-CN" altLang="en-US" dirty="0">
                <a:latin typeface="微软雅黑" panose="020B0503020204020204" pitchFamily="34" charset="-122"/>
                <a:ea typeface="微软雅黑" panose="020B0503020204020204" pitchFamily="34" charset="-122"/>
              </a:rPr>
              <a:t>的工作温度，此外还需要考虑迫流冷却需要的带压输送，需要额外增加泵组提供动力。并且并联管道排布下无法保证流量的均匀分配，很可能会产生</a:t>
            </a:r>
            <a:r>
              <a:rPr lang="zh-CN" altLang="en-US" dirty="0">
                <a:solidFill>
                  <a:srgbClr val="FF0000"/>
                </a:solidFill>
                <a:latin typeface="微软雅黑" panose="020B0503020204020204" pitchFamily="34" charset="-122"/>
                <a:ea typeface="微软雅黑" panose="020B0503020204020204" pitchFamily="34" charset="-122"/>
              </a:rPr>
              <a:t>局部的温度较高</a:t>
            </a:r>
            <a:r>
              <a:rPr lang="zh-CN" altLang="en-US"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05646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1D5E34C-CCB4-46E7-9F5E-C15CC8B8A3B5}"/>
              </a:ext>
            </a:extLst>
          </p:cNvPr>
          <p:cNvSpPr txBox="1"/>
          <p:nvPr/>
        </p:nvSpPr>
        <p:spPr>
          <a:xfrm>
            <a:off x="301841" y="248575"/>
            <a:ext cx="6125592" cy="523220"/>
          </a:xfrm>
          <a:prstGeom prst="rect">
            <a:avLst/>
          </a:prstGeom>
          <a:noFill/>
        </p:spPr>
        <p:txBody>
          <a:bodyPr wrap="square" rtlCol="0">
            <a:spAutoFit/>
          </a:bodyPr>
          <a:lstStyle/>
          <a:p>
            <a:r>
              <a:rPr lang="zh-CN" altLang="en-US" sz="2800" dirty="0">
                <a:latin typeface="微软雅黑" panose="020B0503020204020204" pitchFamily="34" charset="-122"/>
                <a:ea typeface="微软雅黑" panose="020B0503020204020204" pitchFamily="34" charset="-122"/>
              </a:rPr>
              <a:t>液氦迫流冷却方案</a:t>
            </a:r>
          </a:p>
        </p:txBody>
      </p:sp>
      <p:sp>
        <p:nvSpPr>
          <p:cNvPr id="3" name="文本框 2">
            <a:extLst>
              <a:ext uri="{FF2B5EF4-FFF2-40B4-BE49-F238E27FC236}">
                <a16:creationId xmlns:a16="http://schemas.microsoft.com/office/drawing/2014/main" id="{FF0F1358-16F2-41B6-9405-00ABF9F0605B}"/>
              </a:ext>
            </a:extLst>
          </p:cNvPr>
          <p:cNvSpPr txBox="1"/>
          <p:nvPr/>
        </p:nvSpPr>
        <p:spPr>
          <a:xfrm>
            <a:off x="834500" y="860571"/>
            <a:ext cx="9436963" cy="777457"/>
          </a:xfrm>
          <a:prstGeom prst="rect">
            <a:avLst/>
          </a:prstGeom>
          <a:noFill/>
        </p:spPr>
        <p:txBody>
          <a:bodyPr wrap="square" rtlCol="0">
            <a:spAutoFit/>
          </a:bodyPr>
          <a:lstStyle/>
          <a:p>
            <a:pPr indent="457200">
              <a:lnSpc>
                <a:spcPct val="130000"/>
              </a:lnSpc>
            </a:pPr>
            <a:r>
              <a:rPr lang="zh-CN" altLang="en-US" dirty="0">
                <a:latin typeface="微软雅黑" panose="020B0503020204020204" pitchFamily="34" charset="-122"/>
                <a:ea typeface="微软雅黑" panose="020B0503020204020204" pitchFamily="34" charset="-122"/>
              </a:rPr>
              <a:t>液氦迫流冷却方案与超临界氦迫流冷却基本一致，重点在于工质采用的是</a:t>
            </a:r>
            <a:r>
              <a:rPr lang="en-US" altLang="zh-CN" dirty="0">
                <a:latin typeface="微软雅黑" panose="020B0503020204020204" pitchFamily="34" charset="-122"/>
                <a:ea typeface="微软雅黑" panose="020B0503020204020204" pitchFamily="34" charset="-122"/>
              </a:rPr>
              <a:t>1.2bar@4.5K</a:t>
            </a:r>
            <a:r>
              <a:rPr lang="zh-CN" altLang="en-US" dirty="0">
                <a:latin typeface="微软雅黑" panose="020B0503020204020204" pitchFamily="34" charset="-122"/>
                <a:ea typeface="微软雅黑" panose="020B0503020204020204" pitchFamily="34" charset="-122"/>
              </a:rPr>
              <a:t>液氦氦，能够利用液氦的汽化潜热。</a:t>
            </a:r>
          </a:p>
        </p:txBody>
      </p:sp>
      <p:pic>
        <p:nvPicPr>
          <p:cNvPr id="4" name="Picture 6">
            <a:extLst>
              <a:ext uri="{FF2B5EF4-FFF2-40B4-BE49-F238E27FC236}">
                <a16:creationId xmlns:a16="http://schemas.microsoft.com/office/drawing/2014/main" id="{FDF21192-D9F5-410C-B756-EDDF9C0493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999907" y="2252562"/>
            <a:ext cx="4729460" cy="3576191"/>
          </a:xfrm>
          <a:prstGeom prst="rect">
            <a:avLst/>
          </a:prstGeom>
          <a:noFill/>
        </p:spPr>
      </p:pic>
      <p:sp>
        <p:nvSpPr>
          <p:cNvPr id="6" name="文本框 5">
            <a:extLst>
              <a:ext uri="{FF2B5EF4-FFF2-40B4-BE49-F238E27FC236}">
                <a16:creationId xmlns:a16="http://schemas.microsoft.com/office/drawing/2014/main" id="{6F856D29-5DED-4BB7-8DBD-0A7A411DDDCB}"/>
              </a:ext>
            </a:extLst>
          </p:cNvPr>
          <p:cNvSpPr txBox="1"/>
          <p:nvPr/>
        </p:nvSpPr>
        <p:spPr>
          <a:xfrm>
            <a:off x="6249572" y="2182904"/>
            <a:ext cx="4729458" cy="4018344"/>
          </a:xfrm>
          <a:prstGeom prst="rect">
            <a:avLst/>
          </a:prstGeom>
          <a:noFill/>
        </p:spPr>
        <p:txBody>
          <a:bodyPr wrap="square" rtlCol="0">
            <a:spAutoFit/>
          </a:bodyPr>
          <a:lstStyle/>
          <a:p>
            <a:pPr indent="457200">
              <a:lnSpc>
                <a:spcPct val="130000"/>
              </a:lnSpc>
            </a:pPr>
            <a:r>
              <a:rPr lang="zh-CN" altLang="en-US" dirty="0">
                <a:latin typeface="微软雅黑" panose="020B0503020204020204" pitchFamily="34" charset="-122"/>
                <a:ea typeface="微软雅黑" panose="020B0503020204020204" pitchFamily="34" charset="-122"/>
              </a:rPr>
              <a:t>液氦的汽化潜热为</a:t>
            </a:r>
            <a:r>
              <a:rPr lang="en-US" altLang="zh-CN" dirty="0">
                <a:latin typeface="微软雅黑" panose="020B0503020204020204" pitchFamily="34" charset="-122"/>
                <a:ea typeface="微软雅黑" panose="020B0503020204020204" pitchFamily="34" charset="-122"/>
              </a:rPr>
              <a:t>23J/g</a:t>
            </a:r>
            <a:r>
              <a:rPr lang="zh-CN" altLang="en-US" dirty="0">
                <a:latin typeface="微软雅黑" panose="020B0503020204020204" pitchFamily="34" charset="-122"/>
                <a:ea typeface="微软雅黑" panose="020B0503020204020204" pitchFamily="34" charset="-122"/>
              </a:rPr>
              <a:t>，因此对于</a:t>
            </a:r>
            <a:r>
              <a:rPr lang="en-US" altLang="zh-CN" dirty="0">
                <a:latin typeface="微软雅黑" panose="020B0503020204020204" pitchFamily="34" charset="-122"/>
                <a:ea typeface="微软雅黑" panose="020B0503020204020204" pitchFamily="34" charset="-122"/>
              </a:rPr>
              <a:t>500W</a:t>
            </a:r>
            <a:r>
              <a:rPr lang="zh-CN" altLang="en-US" dirty="0">
                <a:latin typeface="微软雅黑" panose="020B0503020204020204" pitchFamily="34" charset="-122"/>
                <a:ea typeface="微软雅黑" panose="020B0503020204020204" pitchFamily="34" charset="-122"/>
              </a:rPr>
              <a:t>的热负荷，需要约</a:t>
            </a:r>
            <a:r>
              <a:rPr lang="en-US" altLang="zh-CN" dirty="0">
                <a:latin typeface="微软雅黑" panose="020B0503020204020204" pitchFamily="34" charset="-122"/>
                <a:ea typeface="微软雅黑" panose="020B0503020204020204" pitchFamily="34" charset="-122"/>
              </a:rPr>
              <a:t>21.7g/s</a:t>
            </a:r>
            <a:r>
              <a:rPr lang="zh-CN" altLang="en-US" dirty="0">
                <a:latin typeface="微软雅黑" panose="020B0503020204020204" pitchFamily="34" charset="-122"/>
                <a:ea typeface="微软雅黑" panose="020B0503020204020204" pitchFamily="34" charset="-122"/>
              </a:rPr>
              <a:t>的液氦流量。</a:t>
            </a:r>
            <a:endParaRPr lang="en-US" altLang="zh-CN" dirty="0">
              <a:latin typeface="微软雅黑" panose="020B0503020204020204" pitchFamily="34" charset="-122"/>
              <a:ea typeface="微软雅黑" panose="020B0503020204020204" pitchFamily="34" charset="-122"/>
            </a:endParaRPr>
          </a:p>
          <a:p>
            <a:pPr indent="457200">
              <a:lnSpc>
                <a:spcPct val="130000"/>
              </a:lnSpc>
            </a:pPr>
            <a:r>
              <a:rPr lang="zh-CN" altLang="en-US" dirty="0">
                <a:latin typeface="微软雅黑" panose="020B0503020204020204" pitchFamily="34" charset="-122"/>
                <a:ea typeface="微软雅黑" panose="020B0503020204020204" pitchFamily="34" charset="-122"/>
              </a:rPr>
              <a:t>若是采用单管或者双管布置，会产生</a:t>
            </a:r>
            <a:r>
              <a:rPr lang="en-US" altLang="zh-CN" dirty="0">
                <a:latin typeface="微软雅黑" panose="020B0503020204020204" pitchFamily="34" charset="-122"/>
                <a:ea typeface="微软雅黑" panose="020B0503020204020204" pitchFamily="34" charset="-122"/>
              </a:rPr>
              <a:t>0.8bar</a:t>
            </a:r>
            <a:r>
              <a:rPr lang="zh-CN" altLang="en-US" dirty="0">
                <a:latin typeface="微软雅黑" panose="020B0503020204020204" pitchFamily="34" charset="-122"/>
                <a:ea typeface="微软雅黑" panose="020B0503020204020204" pitchFamily="34" charset="-122"/>
              </a:rPr>
              <a:t>（单管）</a:t>
            </a:r>
            <a:r>
              <a:rPr lang="en-US" altLang="zh-CN" dirty="0">
                <a:latin typeface="微软雅黑" panose="020B0503020204020204" pitchFamily="34" charset="-122"/>
                <a:ea typeface="微软雅黑" panose="020B0503020204020204" pitchFamily="34" charset="-122"/>
              </a:rPr>
              <a:t>0.1bar</a:t>
            </a:r>
            <a:r>
              <a:rPr lang="zh-CN" altLang="en-US" dirty="0">
                <a:latin typeface="微软雅黑" panose="020B0503020204020204" pitchFamily="34" charset="-122"/>
                <a:ea typeface="微软雅黑" panose="020B0503020204020204" pitchFamily="34" charset="-122"/>
              </a:rPr>
              <a:t>（双管）的压降，并且实际运行时不能使得液氦全部相变，因此需要更大的流量，这也就带来了更大的压降。而且在相变的过程中还会引入两相流的复杂问题。</a:t>
            </a:r>
            <a:endParaRPr lang="en-US" altLang="zh-CN" dirty="0">
              <a:latin typeface="微软雅黑" panose="020B0503020204020204" pitchFamily="34" charset="-122"/>
              <a:ea typeface="微软雅黑" panose="020B0503020204020204" pitchFamily="34" charset="-122"/>
            </a:endParaRPr>
          </a:p>
          <a:p>
            <a:pPr indent="457200">
              <a:lnSpc>
                <a:spcPct val="130000"/>
              </a:lnSpc>
            </a:pPr>
            <a:r>
              <a:rPr lang="zh-CN" altLang="en-US" dirty="0">
                <a:latin typeface="微软雅黑" panose="020B0503020204020204" pitchFamily="34" charset="-122"/>
                <a:ea typeface="微软雅黑" panose="020B0503020204020204" pitchFamily="34" charset="-122"/>
              </a:rPr>
              <a:t>若是采用</a:t>
            </a:r>
            <a:r>
              <a:rPr lang="en-US" altLang="zh-CN" dirty="0">
                <a:latin typeface="微软雅黑" panose="020B0503020204020204" pitchFamily="34" charset="-122"/>
                <a:ea typeface="微软雅黑" panose="020B0503020204020204" pitchFamily="34" charset="-122"/>
              </a:rPr>
              <a:t>12</a:t>
            </a:r>
            <a:r>
              <a:rPr lang="zh-CN" altLang="en-US" dirty="0">
                <a:latin typeface="微软雅黑" panose="020B0503020204020204" pitchFamily="34" charset="-122"/>
                <a:ea typeface="微软雅黑" panose="020B0503020204020204" pitchFamily="34" charset="-122"/>
              </a:rPr>
              <a:t>根管道并联，那么同样无法保证流量的均匀分配，很可能会产生</a:t>
            </a:r>
            <a:r>
              <a:rPr lang="zh-CN" altLang="en-US" dirty="0">
                <a:solidFill>
                  <a:srgbClr val="FF0000"/>
                </a:solidFill>
                <a:latin typeface="微软雅黑" panose="020B0503020204020204" pitchFamily="34" charset="-122"/>
                <a:ea typeface="微软雅黑" panose="020B0503020204020204" pitchFamily="34" charset="-122"/>
              </a:rPr>
              <a:t>局部的高温。</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4674927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2488</TotalTime>
  <Words>1186</Words>
  <Application>Microsoft Office PowerPoint</Application>
  <PresentationFormat>宽屏</PresentationFormat>
  <Paragraphs>62</Paragraphs>
  <Slides>10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等线</vt:lpstr>
      <vt:lpstr>等线 Light</vt:lpstr>
      <vt:lpstr>微软雅黑</vt:lpstr>
      <vt:lpstr>Arial</vt:lpstr>
      <vt:lpstr>Office 主题​​</vt:lpstr>
      <vt:lpstr>CEPC超导磁体冷却方案分析比较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CEPC超导磁体热虹吸方法分析</dc:title>
  <dc:creator>admin</dc:creator>
  <cp:lastModifiedBy>admin</cp:lastModifiedBy>
  <cp:revision>28</cp:revision>
  <dcterms:created xsi:type="dcterms:W3CDTF">2024-03-26T07:23:07Z</dcterms:created>
  <dcterms:modified xsi:type="dcterms:W3CDTF">2024-03-28T03:11:22Z</dcterms:modified>
</cp:coreProperties>
</file>