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1825" r:id="rId3"/>
    <p:sldId id="1834" r:id="rId4"/>
    <p:sldId id="1835" r:id="rId5"/>
    <p:sldId id="1841" r:id="rId6"/>
    <p:sldId id="1838" r:id="rId7"/>
    <p:sldId id="1839" r:id="rId8"/>
    <p:sldId id="1836" r:id="rId9"/>
    <p:sldId id="1840" r:id="rId10"/>
    <p:sldId id="259" r:id="rId11"/>
    <p:sldId id="1837" r:id="rId12"/>
    <p:sldId id="285" r:id="rId13"/>
    <p:sldId id="1830" r:id="rId14"/>
    <p:sldId id="1824" r:id="rId15"/>
    <p:sldId id="1814" r:id="rId16"/>
    <p:sldId id="1818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/>
    <p:restoredTop sz="50000"/>
  </p:normalViewPr>
  <p:slideViewPr>
    <p:cSldViewPr snapToGrid="0" snapToObjects="1">
      <p:cViewPr varScale="1">
        <p:scale>
          <a:sx n="110" d="100"/>
          <a:sy n="110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45382" y="4551164"/>
            <a:ext cx="60669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3"/>
              <a:t>相同结构，在</a:t>
            </a:r>
            <a:r>
              <a:rPr lang="en-US" altLang="zh-CN" sz="1463"/>
              <a:t>0.1~0.6GeV/c</a:t>
            </a:r>
            <a:r>
              <a:rPr lang="zh-CN" altLang="en-US" sz="1463"/>
              <a:t>和</a:t>
            </a:r>
            <a:r>
              <a:rPr lang="en-US" altLang="zh-CN" sz="1463"/>
              <a:t>8~100GeV/c,CEPCSW</a:t>
            </a:r>
            <a:r>
              <a:rPr lang="zh-CN" altLang="en-US" sz="1463"/>
              <a:t>有较好的</a:t>
            </a:r>
            <a:r>
              <a:rPr lang="en-US" altLang="zh-CN" sz="1463"/>
              <a:t>d0</a:t>
            </a:r>
            <a:r>
              <a:rPr lang="zh-CN" altLang="en-US" sz="1463"/>
              <a:t>分辨率</a:t>
            </a:r>
          </a:p>
          <a:p>
            <a:r>
              <a:rPr lang="en-US" altLang="zh-CN" sz="1463"/>
              <a:t>0.6~8</a:t>
            </a:r>
            <a:r>
              <a:rPr lang="en-US" altLang="zh-CN" sz="1463">
                <a:sym typeface="+mn-ea"/>
              </a:rPr>
              <a:t>GeV/c</a:t>
            </a:r>
            <a:r>
              <a:rPr lang="zh-CN" altLang="en-US" sz="1463">
                <a:sym typeface="+mn-ea"/>
              </a:rPr>
              <a:t>，</a:t>
            </a:r>
            <a:r>
              <a:rPr lang="en-US" altLang="zh-CN" sz="1463">
                <a:sym typeface="+mn-ea"/>
              </a:rPr>
              <a:t>tklayout</a:t>
            </a:r>
            <a:r>
              <a:rPr lang="zh-CN" altLang="en-US" sz="1463">
                <a:sym typeface="+mn-ea"/>
              </a:rPr>
              <a:t>有较好的分辨率。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413266" y="1257419"/>
            <a:ext cx="4058868" cy="317362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4671814" y="1200666"/>
            <a:ext cx="4357895" cy="31005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930236" y="4034195"/>
            <a:ext cx="7622977" cy="7739"/>
          </a:xfrm>
          <a:prstGeom prst="line">
            <a:avLst/>
          </a:prstGeom>
          <a:ln w="158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932815" y="3680262"/>
            <a:ext cx="7622977" cy="7739"/>
          </a:xfrm>
          <a:prstGeom prst="line">
            <a:avLst/>
          </a:prstGeom>
          <a:ln w="158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925076" y="2458006"/>
            <a:ext cx="7622977" cy="7739"/>
          </a:xfrm>
          <a:prstGeom prst="line">
            <a:avLst/>
          </a:prstGeom>
          <a:ln w="158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2A720E8-6F5A-22CC-AE64-C0390508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66" y="210980"/>
            <a:ext cx="8955331" cy="892292"/>
          </a:xfrm>
        </p:spPr>
        <p:txBody>
          <a:bodyPr>
            <a:normAutofit/>
          </a:bodyPr>
          <a:lstStyle/>
          <a:p>
            <a:r>
              <a:rPr lang="en-US" altLang="zh-CN" dirty="0"/>
              <a:t>backup: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 err="1"/>
              <a:t>tklayout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fastsim</a:t>
            </a:r>
            <a:r>
              <a:rPr lang="en-US" altLang="zh-CN" dirty="0"/>
              <a:t>)</a:t>
            </a:r>
            <a:endParaRPr lang="en-CN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CDE7-3316-F3E7-FF8E-BC290F55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oward</a:t>
            </a:r>
            <a:r>
              <a:rPr lang="zh-CN" altLang="en-US" dirty="0"/>
              <a:t> </a:t>
            </a:r>
            <a:r>
              <a:rPr lang="en-US" altLang="zh-CN" dirty="0"/>
              <a:t>geometry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FCAB-30FD-0040-1044-2C1EB50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949"/>
            <a:ext cx="8543925" cy="5008563"/>
          </a:xfrm>
        </p:spPr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converge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soon,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Sensor chip dimension </a:t>
            </a:r>
          </a:p>
          <a:p>
            <a:pPr lvl="2"/>
            <a:r>
              <a:rPr lang="en-US" altLang="zh-CN" sz="2000" dirty="0">
                <a:solidFill>
                  <a:srgbClr val="7030A0"/>
                </a:solidFill>
              </a:rPr>
              <a:t>Narrow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chip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for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inner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layer</a:t>
            </a:r>
          </a:p>
          <a:p>
            <a:pPr lvl="2"/>
            <a:r>
              <a:rPr lang="en-US" altLang="zh-CN" sz="2000" dirty="0">
                <a:solidFill>
                  <a:srgbClr val="7030A0"/>
                </a:solidFill>
              </a:rPr>
              <a:t>Wider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chip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for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middle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and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outer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layer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CN" sz="2000" dirty="0">
                <a:solidFill>
                  <a:srgbClr val="0070C0"/>
                </a:solidFill>
              </a:rPr>
              <a:t>adder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dimension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Flexible PCB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Carbon fiber support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Support design for short barrel </a:t>
            </a:r>
          </a:p>
          <a:p>
            <a:pPr lvl="1"/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Channel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number: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128</a:t>
            </a:r>
            <a:r>
              <a:rPr lang="zh-CN" altLang="en-US" sz="2000" dirty="0">
                <a:solidFill>
                  <a:srgbClr val="FF0000"/>
                </a:solidFill>
              </a:rPr>
              <a:t> *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F826E-4C0D-06D0-5B0C-65E20065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37" y="1701478"/>
            <a:ext cx="4712709" cy="3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16918" y="1130836"/>
                <a:ext cx="1749390" cy="53694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𝐿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= 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𝛾𝜏𝛽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𝜏</m:t>
                      </m:r>
                      <m:r>
                        <a:rPr lang="en-US" altLang="zh-CN" sz="1463" i="1">
                          <a:latin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1463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63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zh-CN" sz="1463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63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463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|</m:t>
                          </m:r>
                        </m:num>
                        <m:den>
                          <m:r>
                            <a:rPr lang="en-US" altLang="zh-CN" sz="1463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zh-CN" altLang="en-US" sz="1463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8" y="1130836"/>
                <a:ext cx="1749390" cy="536942"/>
              </a:xfrm>
              <a:prstGeom prst="rect">
                <a:avLst/>
              </a:prstGeom>
              <a:blipFill>
                <a:blip r:embed="rId3"/>
                <a:stretch>
                  <a:fillRect t="-116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06138" y="1900621"/>
                <a:ext cx="7527528" cy="4285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</a:rPr>
                  <a:t>for b-hardon: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463" dirty="0"/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5.279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63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1638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𝑓𝑠</m:t>
                    </m:r>
                  </m:oMath>
                </a14:m>
                <a:r>
                  <a:rPr lang="en-US" altLang="zh-CN" sz="1463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0.4914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 sz="1463" dirty="0"/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~100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0.093~9.3 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</a:p>
              <a:p>
                <a:endParaRPr lang="en-US" altLang="zh-CN" sz="1463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</a:rPr>
                  <a:t>for c</a:t>
                </a:r>
                <a:r>
                  <a:rPr lang="en-US" altLang="zh-CN" sz="1463" dirty="0">
                    <a:sym typeface="+mn-ea"/>
                  </a:rPr>
                  <a:t>-hardon: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1.87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1033.6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𝑓𝑠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0.31008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~100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 sz="1463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0.166~16.6 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1.87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408.5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𝑓𝑠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0.12255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~100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 sz="1463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0.066~6.6 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1.97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467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𝑓𝑠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0.14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~100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 sz="1463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0.071~7.1 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𝛬</m:t>
                        </m:r>
                      </m:e>
                      <m:sub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sub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2.29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201.5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𝑓𝑠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= 0.06045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zh-CN" sz="1463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463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 sz="1463" dirty="0"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~100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en-US" altLang="zh-CN" sz="1463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1463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</m:oMath>
                </a14:m>
                <a:r>
                  <a:rPr lang="en-US" altLang="zh-CN" sz="1463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0.026~2.6</m:t>
                    </m:r>
                    <m:r>
                      <a:rPr lang="en-US" altLang="zh-CN" sz="1463" i="1">
                        <a:latin typeface="Cambria Math" panose="02040503050406030204" charset="0"/>
                        <a:cs typeface="Cambria Math" panose="02040503050406030204" charset="0"/>
                      </a:rPr>
                      <m:t>𝑚𝑚</m:t>
                    </m:r>
                  </m:oMath>
                </a14:m>
                <a:endParaRPr lang="en-US" altLang="zh-CN" sz="1463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sz="1463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38" y="1900621"/>
                <a:ext cx="7527528" cy="4285377"/>
              </a:xfrm>
              <a:prstGeom prst="rect">
                <a:avLst/>
              </a:prstGeom>
              <a:blipFill>
                <a:blip r:embed="rId4"/>
                <a:stretch>
                  <a:fillRect l="-337" t="-2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F286169-477E-23E2-7337-74560FF5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57" y="226800"/>
            <a:ext cx="8543925" cy="671193"/>
          </a:xfrm>
        </p:spPr>
        <p:txBody>
          <a:bodyPr/>
          <a:lstStyle/>
          <a:p>
            <a:r>
              <a:rPr lang="en-US" altLang="zh-CN" dirty="0"/>
              <a:t>Decay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endParaRPr lang="en-CN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F6E3-D5E7-DF60-6ADA-1DAAAAE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505-D32C-1175-0ADB-404D0255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19" y="1036320"/>
            <a:ext cx="9224963" cy="5008563"/>
          </a:xfrm>
        </p:spPr>
        <p:txBody>
          <a:bodyPr/>
          <a:lstStyle/>
          <a:p>
            <a:r>
              <a:rPr lang="en-US" altLang="zh-CN" dirty="0"/>
              <a:t>MOST2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Long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</a:t>
            </a:r>
            <a:r>
              <a:rPr lang="zh-CN" altLang="en-US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can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optimized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using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Short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barrel+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implement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disk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geometry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into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Need to work with software group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1C2A-5895-3B94-3B8D-CCBF8909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8" y="2709709"/>
            <a:ext cx="7720314" cy="333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17BFC-2619-989A-5817-27332770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11" y="3633417"/>
            <a:ext cx="2810542" cy="20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B0B6-74CF-EECE-8EF9-F6A15516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1FD-3CD7-3CC3-937C-6505C5FE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168400"/>
            <a:ext cx="10336193" cy="5008563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Aim to have a draft of TDR by the end of 2024. </a:t>
            </a:r>
          </a:p>
          <a:p>
            <a:pPr lvl="1"/>
            <a:r>
              <a:rPr kumimoji="1" lang="en-US" altLang="zh-CN" dirty="0"/>
              <a:t>System level design, choose baseline technology</a:t>
            </a:r>
          </a:p>
          <a:p>
            <a:pPr lvl="1"/>
            <a:r>
              <a:rPr kumimoji="1" lang="en-US" altLang="zh-CN" dirty="0"/>
              <a:t>Electronics, service and mechanics needs to be included </a:t>
            </a:r>
          </a:p>
          <a:p>
            <a:pPr lvl="1"/>
            <a:endParaRPr kumimoji="1" lang="en-US" altLang="zh-CN" dirty="0">
              <a:solidFill>
                <a:srgbClr val="0070C0"/>
              </a:solidFill>
            </a:endParaRPr>
          </a:p>
          <a:p>
            <a:r>
              <a:rPr kumimoji="1" lang="en-US" altLang="zh-CN" dirty="0">
                <a:solidFill>
                  <a:srgbClr val="0070C0"/>
                </a:solidFill>
              </a:rPr>
              <a:t>Major change from CDR to TDR </a:t>
            </a:r>
          </a:p>
          <a:p>
            <a:pPr lvl="1"/>
            <a:r>
              <a:rPr kumimoji="1" lang="en-US" altLang="zh-CN" dirty="0"/>
              <a:t>Beam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pipe diameter: 28mm (CDR) </a:t>
            </a:r>
            <a:r>
              <a:rPr kumimoji="1" lang="en-US" altLang="zh-CN" dirty="0">
                <a:sym typeface="Wingdings" pitchFamily="2" charset="2"/>
              </a:rPr>
              <a:t> 20mm (TDR)       (reduce 30%)</a:t>
            </a:r>
          </a:p>
          <a:p>
            <a:pPr lvl="1"/>
            <a:r>
              <a:rPr kumimoji="1" lang="en-US" altLang="zh-CN" dirty="0">
                <a:sym typeface="Wingdings" pitchFamily="2" charset="2"/>
              </a:rPr>
              <a:t>Instant Luminosity per IP: 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 pole: 32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dirty="0"/>
              <a:t> (CDR)  </a:t>
            </a:r>
            <a:r>
              <a:rPr kumimoji="1" lang="en-US" altLang="zh-CN" dirty="0">
                <a:sym typeface="Wingdings" pitchFamily="2" charset="2"/>
              </a:rPr>
              <a:t> 192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baseline="30000" dirty="0"/>
              <a:t> </a:t>
            </a:r>
            <a:r>
              <a:rPr kumimoji="1" lang="en-US" altLang="zh-CN" dirty="0"/>
              <a:t>(TDR, 50MW) (6 times increase)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ZH:  5.6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1034 cm-2s-1</a:t>
            </a:r>
            <a:r>
              <a:rPr kumimoji="1" lang="en-US" altLang="zh-CN" dirty="0"/>
              <a:t> (CDR) </a:t>
            </a:r>
            <a:r>
              <a:rPr kumimoji="1" lang="en-US" altLang="zh-CN" dirty="0">
                <a:sym typeface="Wingdings" pitchFamily="2" charset="2"/>
              </a:rPr>
              <a:t> 8.3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cm-2s-1</a:t>
            </a:r>
            <a:r>
              <a:rPr kumimoji="1" lang="en-US" altLang="zh-CN" dirty="0"/>
              <a:t> (TDR)         (~1.5 times increase)</a:t>
            </a:r>
          </a:p>
          <a:p>
            <a:endParaRPr kumimoji="1" lang="en-US" altLang="zh-CN" sz="1800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6349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CN" dirty="0"/>
              <a:t>im to have</a:t>
            </a:r>
            <a:r>
              <a:rPr lang="zh-CN" altLang="en-US" dirty="0"/>
              <a:t> </a:t>
            </a:r>
            <a:r>
              <a:rPr lang="en-US" altLang="zh-CN" dirty="0"/>
              <a:t>1st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(mainly focus on layout for endcap )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CN" sz="2200" dirty="0">
                <a:solidFill>
                  <a:srgbClr val="0070C0"/>
                </a:solidFill>
              </a:rPr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4856"/>
            <a:ext cx="4998334" cy="1819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5982924" y="3274104"/>
            <a:ext cx="5116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Short barrel 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endcap </a:t>
            </a:r>
            <a:endParaRPr lang="en-C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049494"/>
            <a:ext cx="5116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CN" sz="2400" dirty="0">
                <a:solidFill>
                  <a:srgbClr val="FF0000"/>
                </a:solidFill>
              </a:rPr>
              <a:t>ong barrel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B63D-261E-BFC0-3F12-7AE043F4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08" y="3692266"/>
            <a:ext cx="4753592" cy="18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A51A-45D6-1784-3246-9E921B07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cabling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A7B5-9E36-48B3-4534-E14D1FDE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233888" cy="5008563"/>
          </a:xfrm>
        </p:spPr>
        <p:txBody>
          <a:bodyPr/>
          <a:lstStyle/>
          <a:p>
            <a:r>
              <a:rPr lang="en-US" altLang="zh-CN" dirty="0"/>
              <a:t>Optoelectronics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proposed.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Radiation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hardness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Optoelectronics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module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Optical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fiber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cable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goes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cabling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space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below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Space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Optoelectronics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module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cabling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enough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Optoelectronics 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5mm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height,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module: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5mm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height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Next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step: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need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dimension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Optoelectronics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module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engineering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247D-4C6C-0699-6EF9-519760EA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30"/>
          <a:stretch/>
        </p:blipFill>
        <p:spPr>
          <a:xfrm>
            <a:off x="151097" y="3049441"/>
            <a:ext cx="5382228" cy="3107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67935-6C18-8D5B-638A-85F5A431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48" y="2995699"/>
            <a:ext cx="5264596" cy="105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2C17C-0E0B-9EE3-F70C-5109B393A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32" t="52555"/>
          <a:stretch/>
        </p:blipFill>
        <p:spPr>
          <a:xfrm>
            <a:off x="5725073" y="4527977"/>
            <a:ext cx="3838082" cy="1247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B2EE59-EC8C-47A5-5383-5B5E09E26835}"/>
              </a:ext>
            </a:extLst>
          </p:cNvPr>
          <p:cNvSpPr txBox="1"/>
          <p:nvPr/>
        </p:nvSpPr>
        <p:spPr>
          <a:xfrm>
            <a:off x="6452886" y="4158645"/>
            <a:ext cx="5150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Example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from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CERN </a:t>
            </a:r>
            <a:r>
              <a:rPr lang="en-US" altLang="zh-CN" dirty="0" err="1">
                <a:solidFill>
                  <a:srgbClr val="FF0000"/>
                </a:solidFill>
              </a:rPr>
              <a:t>vtrX</a:t>
            </a:r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AD564-B344-D063-5FE6-3C2E22FBE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29" y="5722466"/>
            <a:ext cx="4074255" cy="1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9EC8-6535-A818-E2E7-013C71DE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</a:t>
            </a:r>
            <a:r>
              <a:rPr lang="zh-CN" altLang="en-US" dirty="0"/>
              <a:t> 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(from</a:t>
            </a:r>
            <a:r>
              <a:rPr lang="zh-CN" altLang="en-US" dirty="0"/>
              <a:t> </a:t>
            </a:r>
            <a:r>
              <a:rPr lang="en-US" altLang="zh-CN" dirty="0"/>
              <a:t>MDI</a:t>
            </a:r>
            <a:r>
              <a:rPr lang="zh-CN" altLang="en-US" dirty="0"/>
              <a:t> </a:t>
            </a:r>
            <a:r>
              <a:rPr lang="en-US" altLang="zh-CN" dirty="0"/>
              <a:t>group)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4960-D943-B23C-74A6-26A95390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9" y="1036320"/>
            <a:ext cx="10870496" cy="5008563"/>
          </a:xfrm>
        </p:spPr>
        <p:txBody>
          <a:bodyPr/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production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Will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re-visit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readout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scheme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vertex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 next two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weeks</a:t>
            </a:r>
            <a:r>
              <a:rPr lang="zh-CN" altLang="en-US" dirty="0">
                <a:solidFill>
                  <a:srgbClr val="FF0000"/>
                </a:solidFill>
              </a:rPr>
              <a:t> 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Pairs: /</a:t>
            </a:r>
            <a:r>
              <a:rPr lang="en-US" altLang="zh-CN" dirty="0" err="1"/>
              <a:t>cefs</a:t>
            </a:r>
            <a:r>
              <a:rPr lang="en-US" altLang="zh-CN" dirty="0"/>
              <a:t>/</a:t>
            </a:r>
            <a:r>
              <a:rPr lang="en-US" altLang="zh-CN" dirty="0" err="1"/>
              <a:t>higgs</a:t>
            </a:r>
            <a:r>
              <a:rPr lang="en-US" altLang="zh-CN" dirty="0"/>
              <a:t>/</a:t>
            </a:r>
            <a:r>
              <a:rPr lang="en-US" altLang="zh-CN" dirty="0" err="1"/>
              <a:t>shihy</a:t>
            </a:r>
            <a:r>
              <a:rPr lang="en-US" altLang="zh-CN" dirty="0"/>
              <a:t>/work/</a:t>
            </a:r>
            <a:r>
              <a:rPr lang="en-US" altLang="zh-CN" dirty="0" err="1"/>
              <a:t>cepc_bkg</a:t>
            </a:r>
            <a:r>
              <a:rPr lang="en-US" altLang="zh-CN" dirty="0"/>
              <a:t>/Results/Ref-TDR/20240312/Higgs/</a:t>
            </a:r>
            <a:r>
              <a:rPr lang="en-US" altLang="zh-CN" dirty="0" err="1"/>
              <a:t>Pairs.root</a:t>
            </a:r>
            <a:endParaRPr lang="en-US" altLang="zh-CN" dirty="0"/>
          </a:p>
          <a:p>
            <a:pPr lvl="1"/>
            <a:r>
              <a:rPr lang="en-US" altLang="zh-CN" dirty="0" err="1"/>
              <a:t>BeamLoss</a:t>
            </a:r>
            <a:r>
              <a:rPr lang="en-US" altLang="zh-CN" dirty="0"/>
              <a:t>: /</a:t>
            </a:r>
            <a:r>
              <a:rPr lang="en-US" altLang="zh-CN" dirty="0" err="1"/>
              <a:t>cefs</a:t>
            </a:r>
            <a:r>
              <a:rPr lang="en-US" altLang="zh-CN" dirty="0"/>
              <a:t>/</a:t>
            </a:r>
            <a:r>
              <a:rPr lang="en-US" altLang="zh-CN" dirty="0" err="1"/>
              <a:t>higgs</a:t>
            </a:r>
            <a:r>
              <a:rPr lang="en-US" altLang="zh-CN" dirty="0"/>
              <a:t>/</a:t>
            </a:r>
            <a:r>
              <a:rPr lang="en-US" altLang="zh-CN" dirty="0" err="1"/>
              <a:t>shihy</a:t>
            </a:r>
            <a:r>
              <a:rPr lang="en-US" altLang="zh-CN" dirty="0"/>
              <a:t>/work/</a:t>
            </a:r>
            <a:r>
              <a:rPr lang="en-US" altLang="zh-CN" dirty="0" err="1"/>
              <a:t>cepc_bkg</a:t>
            </a:r>
            <a:r>
              <a:rPr lang="en-US" altLang="zh-CN" dirty="0"/>
              <a:t>/Results/Ref-TDR/20240312/Higgs/</a:t>
            </a:r>
            <a:r>
              <a:rPr lang="en-US" altLang="zh-CN" dirty="0" err="1"/>
              <a:t>BeamLoss.root</a:t>
            </a:r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2ABE2-B3E0-2861-D1EE-5EC8BBDF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602"/>
            <a:ext cx="3302607" cy="2374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041C0-14E2-B718-0213-B1755651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668" y="3540602"/>
            <a:ext cx="6740332" cy="2281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0BC96-7E63-F2DD-5CE5-790F55B9748C}"/>
              </a:ext>
            </a:extLst>
          </p:cNvPr>
          <p:cNvSpPr txBox="1"/>
          <p:nvPr/>
        </p:nvSpPr>
        <p:spPr>
          <a:xfrm>
            <a:off x="5223076" y="3132732"/>
            <a:ext cx="546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ZH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runs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beam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backgroun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Haoyu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828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390-4CDB-CAFF-7739-B2F2B6DC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B936-A1BA-6CCF-2B86-21827931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0"/>
            <a:ext cx="9562557" cy="5008563"/>
          </a:xfrm>
        </p:spPr>
        <p:txBody>
          <a:bodyPr/>
          <a:lstStyle/>
          <a:p>
            <a:r>
              <a:rPr lang="en-US" altLang="zh-CN" dirty="0"/>
              <a:t>Feedback from CEPC day by </a:t>
            </a:r>
            <a:r>
              <a:rPr lang="en-US" altLang="zh-CN" dirty="0" err="1"/>
              <a:t>Yifang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Mechanical design (connection to beam pipe) 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Material budget, vibration 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Power consumption, air cooling simulation </a:t>
            </a:r>
            <a:endParaRPr lang="en-US" altLang="zh-CN" dirty="0"/>
          </a:p>
          <a:p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cabling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refined</a:t>
            </a:r>
            <a:r>
              <a:rPr lang="zh-CN" altLang="en-US" dirty="0"/>
              <a:t> </a:t>
            </a:r>
            <a:r>
              <a:rPr lang="en-US" altLang="zh-CN" dirty="0"/>
              <a:t>urgently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Feedback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Quan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Ji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about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space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1~2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weeks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/>
              <a:t>Revisit the data rate and readout scheme using the latest MDI background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In next 1~2 weeks</a:t>
            </a:r>
            <a:endParaRPr lang="en-US" altLang="zh-CN" dirty="0"/>
          </a:p>
          <a:p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Plan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converge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about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1~2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months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6090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7C16-14B6-F67E-F2EA-E443CBFE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pipe</a:t>
            </a:r>
            <a:r>
              <a:rPr lang="zh-CN" altLang="en-US" dirty="0"/>
              <a:t> </a:t>
            </a:r>
            <a:r>
              <a:rPr lang="en-US" dirty="0"/>
              <a:t>C</a:t>
            </a:r>
            <a:r>
              <a:rPr lang="en-CN" dirty="0"/>
              <a:t>ooling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BB6C-2C81-D496-398F-835DF2ED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718"/>
            <a:ext cx="9979245" cy="5008563"/>
          </a:xfrm>
        </p:spPr>
        <p:txBody>
          <a:bodyPr/>
          <a:lstStyle/>
          <a:p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Quan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experts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Hunan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pipe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</a:p>
          <a:p>
            <a:pPr lvl="1"/>
            <a:r>
              <a:rPr lang="en-US" altLang="zh-CN" dirty="0"/>
              <a:t>Water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IT" sz="1800"/>
              <a:t>paraffin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Converging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water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Advantage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Better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cooling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material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budget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(a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factor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lower)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Disadvantage: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Beam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pipe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corrosion by water during </a:t>
            </a:r>
            <a:r>
              <a:rPr lang="en-US" altLang="zh-CN" dirty="0">
                <a:solidFill>
                  <a:srgbClr val="0070C0"/>
                </a:solidFill>
              </a:rPr>
              <a:t>Radiation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hardness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(need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more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study)</a:t>
            </a:r>
          </a:p>
          <a:p>
            <a:pPr lvl="3"/>
            <a:r>
              <a:rPr lang="en-US" altLang="zh-CN" dirty="0">
                <a:solidFill>
                  <a:srgbClr val="0070C0"/>
                </a:solidFill>
              </a:rPr>
              <a:t>Beam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pipe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coating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one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possible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solution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studied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E6AA5-921F-C743-B1B0-D6BC3B3B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67" y="2939534"/>
            <a:ext cx="5474825" cy="35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F6E3-D5E7-DF60-6ADA-1DAAAAE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505-D32C-1175-0ADB-404D0255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19" y="1036320"/>
            <a:ext cx="9224963" cy="5008563"/>
          </a:xfrm>
        </p:spPr>
        <p:txBody>
          <a:bodyPr/>
          <a:lstStyle/>
          <a:p>
            <a:r>
              <a:rPr lang="en-US" altLang="zh-CN" dirty="0"/>
              <a:t>MOST2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reference-TDR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1C2A-5895-3B94-3B8D-CCBF8909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8" y="2651836"/>
            <a:ext cx="7720314" cy="333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17BFC-2619-989A-5817-27332770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11" y="3575544"/>
            <a:ext cx="2810542" cy="20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CA8C-B24B-F669-A170-50AC5261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ackup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C498-BB91-CCCB-6EA0-262847BE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9509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91" y="1716603"/>
            <a:ext cx="3137484" cy="3246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4382" y="1221303"/>
            <a:ext cx="1174790" cy="4370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813">
                <a:solidFill>
                  <a:schemeClr val="accent5"/>
                </a:solidFill>
              </a:rPr>
              <a:t>50um Si</a:t>
            </a:r>
            <a:endParaRPr lang="zh-CN" altLang="en-US" sz="813"/>
          </a:p>
          <a:p>
            <a:pPr algn="r"/>
            <a:r>
              <a:rPr lang="en-US" altLang="zh-CN" sz="813">
                <a:solidFill>
                  <a:srgbClr val="7030A0"/>
                </a:solidFill>
              </a:rPr>
              <a:t>12.5</a:t>
            </a:r>
            <a:r>
              <a:rPr lang="zh-CN" altLang="en-US" sz="813">
                <a:solidFill>
                  <a:srgbClr val="7030A0"/>
                </a:solidFill>
              </a:rPr>
              <a:t>um </a:t>
            </a:r>
            <a:r>
              <a:rPr lang="en-US" altLang="zh-CN" sz="813">
                <a:solidFill>
                  <a:srgbClr val="7030A0"/>
                </a:solidFill>
              </a:rPr>
              <a:t>Acrylicg</a:t>
            </a:r>
            <a:r>
              <a:rPr lang="zh-CN" altLang="en-US" sz="813">
                <a:solidFill>
                  <a:srgbClr val="7030A0"/>
                </a:solidFill>
              </a:rPr>
              <a:t>lue</a:t>
            </a:r>
          </a:p>
          <a:p>
            <a:pPr algn="r"/>
            <a:r>
              <a:rPr lang="zh-CN" altLang="en-US" sz="813"/>
              <a:t>12.5um Kapton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um G4_Al</a:t>
            </a:r>
          </a:p>
          <a:p>
            <a:pPr algn="r"/>
            <a:r>
              <a:rPr lang="zh-CN" altLang="en-US" sz="813"/>
              <a:t>13um Kapton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/>
              <a:t>25um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/>
              <a:t>13um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/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975" b="1">
                <a:solidFill>
                  <a:srgbClr val="0070C0"/>
                </a:solidFill>
                <a:sym typeface="+mn-ea"/>
              </a:rPr>
              <a:t>250um CFPR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zh-CN" altLang="en-US" sz="813">
                <a:sym typeface="+mn-ea"/>
              </a:rPr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13um Kapton</a:t>
            </a:r>
          </a:p>
          <a:p>
            <a:pPr algn="r"/>
            <a:r>
              <a:rPr lang="zh-CN" altLang="en-US" sz="813">
                <a:solidFill>
                  <a:srgbClr val="7030A0"/>
                </a:solidFill>
                <a:sym typeface="+mn-ea"/>
              </a:rPr>
              <a:t>12.5um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25um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zh-CN" altLang="en-US" sz="813">
                <a:sym typeface="+mn-ea"/>
              </a:rPr>
              <a:t>13um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>
                <a:solidFill>
                  <a:schemeClr val="accent5"/>
                </a:solidFill>
                <a:sym typeface="+mn-ea"/>
              </a:rPr>
              <a:t>50um Si</a:t>
            </a:r>
            <a:endParaRPr lang="zh-CN" altLang="en-US" sz="813">
              <a:solidFill>
                <a:schemeClr val="accent5"/>
              </a:solidFill>
            </a:endParaRPr>
          </a:p>
          <a:p>
            <a:pPr algn="r"/>
            <a:endParaRPr lang="zh-CN" altLang="en-US" sz="813">
              <a:solidFill>
                <a:schemeClr val="accent5"/>
              </a:solidFill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1718" y="3221078"/>
            <a:ext cx="83530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3"/>
              <a:t>layer1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95024" y="3174643"/>
            <a:ext cx="241097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3"/>
              <a:t>layer2</a:t>
            </a:r>
            <a:r>
              <a:rPr lang="zh-CN" altLang="en-US" sz="1463"/>
              <a:t>、</a:t>
            </a:r>
            <a:r>
              <a:rPr lang="en-US" altLang="zh-CN" sz="1463"/>
              <a:t>3 (for each ladder with more than 10 sensors)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2406" y="588764"/>
            <a:ext cx="1651000" cy="587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13">
                <a:solidFill>
                  <a:schemeClr val="accent5"/>
                </a:solidFill>
              </a:rPr>
              <a:t>50um Si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</a:rPr>
              <a:t>12.5</a:t>
            </a:r>
            <a:r>
              <a:rPr lang="zh-CN" altLang="en-US" sz="813">
                <a:solidFill>
                  <a:srgbClr val="7030A0"/>
                </a:solidFill>
              </a:rPr>
              <a:t>um </a:t>
            </a:r>
            <a:r>
              <a:rPr lang="en-US" altLang="zh-CN" sz="813">
                <a:solidFill>
                  <a:srgbClr val="7030A0"/>
                </a:solidFill>
              </a:rPr>
              <a:t>Acrylicg</a:t>
            </a:r>
            <a:r>
              <a:rPr lang="zh-CN" altLang="en-US" sz="813">
                <a:solidFill>
                  <a:srgbClr val="7030A0"/>
                </a:solidFill>
              </a:rPr>
              <a:t>lue</a:t>
            </a:r>
          </a:p>
          <a:p>
            <a:r>
              <a:rPr lang="zh-CN" altLang="en-US" sz="813"/>
              <a:t>12.5um Kapton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um G4_Al</a:t>
            </a:r>
          </a:p>
          <a:p>
            <a:r>
              <a:rPr lang="zh-CN" altLang="en-US" sz="813"/>
              <a:t>13um Kapton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/>
              <a:t>25um Kapton</a:t>
            </a: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/>
              <a:t>13um Kapton</a:t>
            </a: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/>
              <a:t>12.5um Kapton</a:t>
            </a:r>
          </a:p>
          <a:p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975" b="1">
                <a:solidFill>
                  <a:srgbClr val="0070C0"/>
                </a:solidFill>
                <a:sym typeface="+mn-ea"/>
              </a:rPr>
              <a:t>250um CFPR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12.5um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>
                <a:sym typeface="+mn-ea"/>
              </a:rPr>
              <a:t>25um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12.5um Kapton</a:t>
            </a:r>
            <a:endParaRPr lang="zh-CN" altLang="en-US" sz="813"/>
          </a:p>
          <a:p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r>
              <a:rPr lang="zh-CN" altLang="en-US" sz="813">
                <a:solidFill>
                  <a:schemeClr val="accent5"/>
                </a:solidFill>
                <a:sym typeface="+mn-ea"/>
              </a:rPr>
              <a:t>50um Si</a:t>
            </a:r>
            <a:endParaRPr lang="zh-CN" altLang="en-US" sz="813">
              <a:solidFill>
                <a:schemeClr val="accent5"/>
              </a:solidFill>
            </a:endParaRPr>
          </a:p>
          <a:p>
            <a:endParaRPr lang="zh-CN" altLang="en-US" sz="813">
              <a:solidFill>
                <a:schemeClr val="accent5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6340356" y="667187"/>
            <a:ext cx="150138" cy="2673072"/>
          </a:xfrm>
          <a:prstGeom prst="leftBrace">
            <a:avLst>
              <a:gd name="adj1" fmla="val 8333"/>
              <a:gd name="adj2" fmla="val 67515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9" name="左大括号 8"/>
          <p:cNvSpPr/>
          <p:nvPr/>
        </p:nvSpPr>
        <p:spPr>
          <a:xfrm>
            <a:off x="6348095" y="3520321"/>
            <a:ext cx="150138" cy="2673072"/>
          </a:xfrm>
          <a:prstGeom prst="leftBrace">
            <a:avLst>
              <a:gd name="adj1" fmla="val 8333"/>
              <a:gd name="adj2" fmla="val 2594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3" name="左大括号 12"/>
          <p:cNvSpPr/>
          <p:nvPr/>
        </p:nvSpPr>
        <p:spPr>
          <a:xfrm flipH="1">
            <a:off x="2646244" y="3460988"/>
            <a:ext cx="138271" cy="18609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4" name="左大括号 13"/>
          <p:cNvSpPr/>
          <p:nvPr/>
        </p:nvSpPr>
        <p:spPr>
          <a:xfrm flipH="1">
            <a:off x="2646244" y="1313656"/>
            <a:ext cx="138271" cy="18609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2EA73A-694E-90DC-370A-507FD2E0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lang="en-US" altLang="zh-CN" dirty="0"/>
              <a:t>backup: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79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23691</TotalTime>
  <Words>1243</Words>
  <Application>Microsoft Macintosh PowerPoint</Application>
  <PresentationFormat>A4 Paper (210x297 mm)</PresentationFormat>
  <Paragraphs>208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Liberation Sans</vt:lpstr>
      <vt:lpstr>Arial</vt:lpstr>
      <vt:lpstr>Calibri</vt:lpstr>
      <vt:lpstr>Calibri Light</vt:lpstr>
      <vt:lpstr>Cambria Math</vt:lpstr>
      <vt:lpstr>Roboto</vt:lpstr>
      <vt:lpstr>Office Theme</vt:lpstr>
      <vt:lpstr>CEPC vertex detector towards TDR </vt:lpstr>
      <vt:lpstr>Plan : geometry and layout optimzation </vt:lpstr>
      <vt:lpstr>Long barrel cabling </vt:lpstr>
      <vt:lpstr>Beam  background (from MDI group) </vt:lpstr>
      <vt:lpstr>Summary </vt:lpstr>
      <vt:lpstr>Beam pipe Cooling discussion </vt:lpstr>
      <vt:lpstr>Layout optimization: CEPCSW full simulation </vt:lpstr>
      <vt:lpstr>Backup </vt:lpstr>
      <vt:lpstr>backup: CEPCSW full simulation </vt:lpstr>
      <vt:lpstr>backup: CEPCSW full simulation Vs tklayout (fastsim)</vt:lpstr>
      <vt:lpstr>Toward geometry update for CEPCSW release </vt:lpstr>
      <vt:lpstr>Decay length</vt:lpstr>
      <vt:lpstr>Layout optimization: CEPCSW full simulation </vt:lpstr>
      <vt:lpstr>Weekly meeting </vt:lpstr>
      <vt:lpstr>Key parameters </vt:lpstr>
      <vt:lpstr>Towards TDR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1048</cp:revision>
  <cp:lastPrinted>2019-10-18T06:24:01Z</cp:lastPrinted>
  <dcterms:created xsi:type="dcterms:W3CDTF">2015-10-29T10:59:50Z</dcterms:created>
  <dcterms:modified xsi:type="dcterms:W3CDTF">2024-03-28T06:03:03Z</dcterms:modified>
</cp:coreProperties>
</file>