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41"/>
  </p:notesMasterIdLst>
  <p:sldIdLst>
    <p:sldId id="256" r:id="rId2"/>
    <p:sldId id="329" r:id="rId3"/>
    <p:sldId id="341" r:id="rId4"/>
    <p:sldId id="288" r:id="rId5"/>
    <p:sldId id="294" r:id="rId6"/>
    <p:sldId id="295" r:id="rId7"/>
    <p:sldId id="296" r:id="rId8"/>
    <p:sldId id="298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297" r:id="rId21"/>
    <p:sldId id="299" r:id="rId22"/>
    <p:sldId id="324" r:id="rId23"/>
    <p:sldId id="325" r:id="rId24"/>
    <p:sldId id="326" r:id="rId25"/>
    <p:sldId id="327" r:id="rId26"/>
    <p:sldId id="300" r:id="rId27"/>
    <p:sldId id="321" r:id="rId28"/>
    <p:sldId id="322" r:id="rId29"/>
    <p:sldId id="323" r:id="rId30"/>
    <p:sldId id="318" r:id="rId31"/>
    <p:sldId id="320" r:id="rId32"/>
    <p:sldId id="302" r:id="rId33"/>
    <p:sldId id="303" r:id="rId34"/>
    <p:sldId id="304" r:id="rId35"/>
    <p:sldId id="305" r:id="rId36"/>
    <p:sldId id="306" r:id="rId37"/>
    <p:sldId id="307" r:id="rId38"/>
    <p:sldId id="328" r:id="rId39"/>
    <p:sldId id="281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4CCA-71F6-4982-B33F-702F2DC81B4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5CCB-0A2E-4CBD-98AB-7CA150D32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9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35CCB-0A2E-4CBD-98AB-7CA150D3216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0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20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50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0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917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489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227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5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75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13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54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82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2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17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73500-C5B3-4CFC-B6BC-7A3D82B02154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9D7295-53A0-4556-A1DF-8138034C01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9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10954" y="1632934"/>
            <a:ext cx="6754906" cy="956651"/>
          </a:xfrm>
        </p:spPr>
        <p:txBody>
          <a:bodyPr/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Two-loop QCD Corrections to Pion EM form factors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5592" y="3484925"/>
            <a:ext cx="6044539" cy="2909588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陈龙斌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合作者：陈文、冯锋、贾宇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2024/4/5</a:t>
            </a:r>
          </a:p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华中师范大学</a:t>
            </a:r>
            <a:endParaRPr lang="en-US" altLang="zh-CN" sz="28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68341" y="1305314"/>
            <a:ext cx="7840133" cy="1403927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34196" y="2848494"/>
            <a:ext cx="2299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arXiv:2312.17228</a:t>
            </a:r>
            <a:endParaRPr lang="zh-CN" altLang="en-US" sz="2000" dirty="0"/>
          </a:p>
        </p:txBody>
      </p:sp>
      <p:pic>
        <p:nvPicPr>
          <p:cNvPr id="7" name="图形 2">
            <a:extLst>
              <a:ext uri="{FF2B5EF4-FFF2-40B4-BE49-F238E27FC236}">
                <a16:creationId xmlns:a16="http://schemas.microsoft.com/office/drawing/2014/main" id="{1B7C1F2F-2D6E-4DBB-AF6D-F4A887E2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22253" y="56892"/>
            <a:ext cx="551274" cy="723075"/>
          </a:xfrm>
          <a:prstGeom prst="rect">
            <a:avLst/>
          </a:prstGeom>
        </p:spPr>
      </p:pic>
      <p:pic>
        <p:nvPicPr>
          <p:cNvPr id="8" name="图形 3">
            <a:extLst>
              <a:ext uri="{FF2B5EF4-FFF2-40B4-BE49-F238E27FC236}">
                <a16:creationId xmlns:a16="http://schemas.microsoft.com/office/drawing/2014/main" id="{535F9831-B422-D4B0-0FD9-8424489EDA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11700" y="247958"/>
            <a:ext cx="1505651" cy="3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8142" y="2809702"/>
            <a:ext cx="8596668" cy="1320800"/>
          </a:xfrm>
        </p:spPr>
        <p:txBody>
          <a:bodyPr/>
          <a:lstStyle/>
          <a:p>
            <a:r>
              <a:rPr lang="en-US" altLang="zh-CN" dirty="0" smtClean="0"/>
              <a:t>Integral Reduction and calculation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9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7525" y="161075"/>
            <a:ext cx="11247639" cy="564708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Integrals Reduction: IBP  </a:t>
            </a:r>
            <a:r>
              <a:rPr lang="en-US" altLang="zh-CN" sz="3200" b="1" dirty="0" smtClean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(integration-by-parts)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938" y="1160475"/>
            <a:ext cx="1905921" cy="5603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37" y="2295135"/>
            <a:ext cx="2836159" cy="6908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83" y="3625588"/>
            <a:ext cx="3239405" cy="4288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83" y="4756642"/>
            <a:ext cx="3209442" cy="734332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36294" y="1045580"/>
            <a:ext cx="4274916" cy="49136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495489" y="1835768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488917" y="3134061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2495489" y="4320465"/>
            <a:ext cx="0" cy="2515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1123" y="2601704"/>
            <a:ext cx="4516779" cy="1148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1338" y="1277480"/>
            <a:ext cx="6352210" cy="10916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7656" y="4154023"/>
            <a:ext cx="5820648" cy="93952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5400373" y="1191001"/>
            <a:ext cx="6578278" cy="433279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926957" y="3449256"/>
            <a:ext cx="420547" cy="3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525" y="6260376"/>
            <a:ext cx="9720262" cy="51117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070636" y="2339752"/>
            <a:ext cx="1381525" cy="6975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1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9508" y="1077591"/>
            <a:ext cx="3930380" cy="1879955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Reduction Packages: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b="1" dirty="0" smtClean="0">
                <a:solidFill>
                  <a:srgbClr val="FF0000"/>
                </a:solidFill>
              </a:rPr>
              <a:t>FIRE</a:t>
            </a:r>
            <a:r>
              <a:rPr lang="en-US" altLang="zh-CN" dirty="0" smtClean="0"/>
              <a:t>, </a:t>
            </a:r>
            <a:r>
              <a:rPr lang="en-US" altLang="zh-CN" b="1" dirty="0" err="1" smtClean="0"/>
              <a:t>Reduze</a:t>
            </a:r>
            <a:r>
              <a:rPr lang="en-US" altLang="zh-CN" dirty="0" smtClean="0"/>
              <a:t>, 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Kira</a:t>
            </a:r>
            <a:r>
              <a:rPr lang="en-US" altLang="zh-CN" b="1" dirty="0" smtClean="0"/>
              <a:t>…</a:t>
            </a:r>
          </a:p>
          <a:p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3696096" y="1390678"/>
            <a:ext cx="3941234" cy="130294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233" y="3905144"/>
            <a:ext cx="4824668" cy="11245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233" y="5105511"/>
            <a:ext cx="5212201" cy="998649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560233" y="3768049"/>
            <a:ext cx="5861022" cy="25780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4285795" y="2252098"/>
            <a:ext cx="24372" cy="1411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2" y="629453"/>
            <a:ext cx="5421842" cy="5482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65" y="39865"/>
            <a:ext cx="5602181" cy="54972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0"/>
            <a:ext cx="5666713" cy="117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0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" y="53387"/>
            <a:ext cx="6080760" cy="647653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Differential Equations (DE):</a:t>
            </a:r>
            <a:endParaRPr lang="zh-CN" altLang="en-US" sz="3200" b="1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078" y="844262"/>
            <a:ext cx="10515600" cy="282464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05941" y="3854873"/>
            <a:ext cx="434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x can be Lorentz invariant kinematics</a:t>
            </a:r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40581" y="743425"/>
            <a:ext cx="11153490" cy="3675252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 flipH="1" flipV="1">
            <a:off x="3348463" y="3801090"/>
            <a:ext cx="4138532" cy="4854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79220" y="4663439"/>
            <a:ext cx="8801100" cy="21470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738" y="4702434"/>
            <a:ext cx="8264670" cy="111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738" y="5712030"/>
            <a:ext cx="7986521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3666" y="161926"/>
            <a:ext cx="10515600" cy="443442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Progress in DE method: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045" y="1071035"/>
            <a:ext cx="10250387" cy="15139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6" y="3521893"/>
            <a:ext cx="4577722" cy="21931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533" y="3606461"/>
            <a:ext cx="4650316" cy="2205377"/>
          </a:xfrm>
          <a:prstGeom prst="rect">
            <a:avLst/>
          </a:prstGeom>
        </p:spPr>
      </p:pic>
      <p:sp>
        <p:nvSpPr>
          <p:cNvPr id="10" name="圆角矩形 9"/>
          <p:cNvSpPr/>
          <p:nvPr/>
        </p:nvSpPr>
        <p:spPr>
          <a:xfrm>
            <a:off x="241300" y="952500"/>
            <a:ext cx="10750549" cy="18415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26" y="6179127"/>
            <a:ext cx="435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be used to NNLO corrections to gamma gamma*      Pi?</a:t>
            </a:r>
            <a:endParaRPr lang="zh-CN" altLang="en-US" dirty="0"/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5280107" y="6655065"/>
            <a:ext cx="216131" cy="5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1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48247" y="335645"/>
            <a:ext cx="6749935" cy="1325563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Weight / </a:t>
            </a:r>
            <a:r>
              <a:rPr lang="en-US" altLang="zh-CN" b="1" dirty="0" err="1" smtClean="0"/>
              <a:t>Transcendentality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185697" y="2578388"/>
                <a:ext cx="6218768" cy="14594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3600" b="1" dirty="0" smtClean="0"/>
                  <a:t>Log[x]^</a:t>
                </a:r>
                <a:r>
                  <a:rPr lang="en-US" altLang="zh-CN" sz="36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sz="3600" b="1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3600" b="1" i="1" smtClean="0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altLang="zh-CN" sz="3600" b="1" dirty="0" smtClean="0"/>
                  <a:t>^</a:t>
                </a:r>
                <a:r>
                  <a:rPr lang="en-US" altLang="zh-CN" sz="36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sz="3600" b="1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latin typeface="Cambria Math" panose="02040503050406030204" pitchFamily="18" charset="0"/>
                      </a:rPr>
                      <m:t>𝜻</m:t>
                    </m:r>
                    <m:r>
                      <a:rPr lang="en-US" altLang="zh-CN" sz="3600" b="1" i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altLang="zh-CN" sz="36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sz="3600" b="1" dirty="0" smtClean="0"/>
                  <a:t>),Li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sz="3600" b="1" dirty="0" smtClean="0"/>
                  <a:t>[x]</a:t>
                </a:r>
              </a:p>
              <a:p>
                <a:pPr marL="0" indent="0">
                  <a:buNone/>
                </a:pPr>
                <a:r>
                  <a:rPr lang="en-US" altLang="zh-CN" sz="3600" b="1" dirty="0"/>
                  <a:t> </a:t>
                </a:r>
                <a:r>
                  <a:rPr lang="en-US" altLang="zh-CN" sz="3600" b="1" dirty="0" smtClean="0"/>
                  <a:t>    Uninform weight-</a:t>
                </a:r>
                <a:r>
                  <a:rPr lang="en-US" altLang="zh-CN" sz="3600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altLang="zh-CN" sz="3600" b="1" dirty="0" smtClean="0"/>
                  <a:t>.</a:t>
                </a:r>
                <a:endParaRPr lang="zh-CN" altLang="en-US" sz="3600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5697" y="2578388"/>
                <a:ext cx="6218768" cy="1459442"/>
              </a:xfrm>
              <a:blipFill>
                <a:blip r:embed="rId2"/>
                <a:stretch>
                  <a:fillRect l="-3039" t="-6276" b="-6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 4"/>
          <p:cNvSpPr/>
          <p:nvPr/>
        </p:nvSpPr>
        <p:spPr>
          <a:xfrm>
            <a:off x="2244436" y="2011680"/>
            <a:ext cx="7281949" cy="27376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693324" y="1773382"/>
            <a:ext cx="6589221" cy="29759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0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373" y="28714"/>
            <a:ext cx="4549894" cy="39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4311166"/>
            <a:ext cx="11141074" cy="24904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76633" y="1529338"/>
            <a:ext cx="278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Can be evaluated by Feynman parameters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7687733" y="1435100"/>
            <a:ext cx="2933700" cy="846667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5900" y="252919"/>
            <a:ext cx="175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Example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6129" y="171050"/>
            <a:ext cx="4535954" cy="3855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60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5598" y="14959"/>
            <a:ext cx="7568138" cy="43513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34" y="4324499"/>
            <a:ext cx="6470702" cy="15091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31" y="1645996"/>
            <a:ext cx="3970867" cy="16824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690356"/>
            <a:ext cx="6002867" cy="1103383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0" y="5659967"/>
            <a:ext cx="6087533" cy="1168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1934" y="177800"/>
            <a:ext cx="291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Based on MB representation</a:t>
            </a:r>
            <a:endParaRPr lang="zh-CN" altLang="en-US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1776919" y="3754877"/>
            <a:ext cx="959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Planar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3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7322128" y="235304"/>
            <a:ext cx="49431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Choosing canonical  basis (Basis with uniform </a:t>
            </a:r>
            <a:r>
              <a:rPr lang="en-US" altLang="zh-CN" sz="2800" b="1" dirty="0" err="1"/>
              <a:t>transcendentality</a:t>
            </a:r>
            <a:r>
              <a:rPr lang="en-US" altLang="zh-CN" sz="2800" b="1" dirty="0"/>
              <a:t>) </a:t>
            </a:r>
            <a:endParaRPr lang="en-US" altLang="zh-CN" sz="2800" b="1" dirty="0" smtClean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870" y="4916653"/>
            <a:ext cx="3144048" cy="13624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209" y="2589630"/>
            <a:ext cx="8003964" cy="1159231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49876" y="1651462"/>
            <a:ext cx="12142124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8096597" y="4388463"/>
                <a:ext cx="15350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 </a:t>
                </a:r>
                <a:r>
                  <a:rPr lang="en-US" altLang="zh-CN" sz="2400" dirty="0" smtClean="0"/>
                  <a:t>d=4-2</a:t>
                </a:r>
                <a14:m>
                  <m:oMath xmlns:m="http://schemas.openxmlformats.org/officeDocument/2006/math">
                    <m:r>
                      <a:rPr lang="zh-CN" altLang="en-US" sz="2400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597" y="4388463"/>
                <a:ext cx="1535084" cy="461665"/>
              </a:xfrm>
              <a:prstGeom prst="rect">
                <a:avLst/>
              </a:prstGeom>
              <a:blipFill>
                <a:blip r:embed="rId4"/>
                <a:stretch>
                  <a:fillRect l="-158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圆角矩形 3"/>
          <p:cNvSpPr/>
          <p:nvPr/>
        </p:nvSpPr>
        <p:spPr>
          <a:xfrm>
            <a:off x="8188787" y="4370816"/>
            <a:ext cx="1093660" cy="5458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37867" y="1958146"/>
            <a:ext cx="605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For random integral basis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g</a:t>
            </a:r>
            <a:r>
              <a:rPr lang="zh-CN" altLang="en-US" sz="2400" b="1" dirty="0" smtClean="0"/>
              <a:t>，</a:t>
            </a:r>
            <a:r>
              <a:rPr lang="en-US" altLang="zh-CN" sz="2400" b="1" dirty="0" smtClean="0"/>
              <a:t>we have: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3476836" y="4080687"/>
            <a:ext cx="398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We can choose new basis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f</a:t>
            </a:r>
            <a:r>
              <a:rPr lang="en-US" altLang="zh-CN" sz="2400" b="1" dirty="0" smtClean="0"/>
              <a:t>:</a:t>
            </a:r>
            <a:endParaRPr lang="zh-CN" altLang="en-US" sz="2400" b="1" dirty="0"/>
          </a:p>
        </p:txBody>
      </p:sp>
      <p:sp>
        <p:nvSpPr>
          <p:cNvPr id="17" name="圆角矩形 16"/>
          <p:cNvSpPr/>
          <p:nvPr/>
        </p:nvSpPr>
        <p:spPr>
          <a:xfrm>
            <a:off x="3732408" y="4821007"/>
            <a:ext cx="3653566" cy="15537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3" y="76536"/>
            <a:ext cx="6911255" cy="147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5526" y="3097729"/>
            <a:ext cx="6062228" cy="2098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10" y="667480"/>
            <a:ext cx="10047316" cy="199996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87975" y="667479"/>
            <a:ext cx="10640291" cy="19999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417" y="5510165"/>
            <a:ext cx="8221979" cy="1090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765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3588" y="7111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Study of EM form factors is a crucial way to unveiling the inner structure of hadron.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66" y="1881168"/>
            <a:ext cx="2396510" cy="239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34" y="1598196"/>
            <a:ext cx="3574369" cy="3757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1935188" y="5844451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Hadron Structure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0485" y="1881168"/>
            <a:ext cx="4514850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10130908" y="213494"/>
            <a:ext cx="1603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QCD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5770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6" y="2082933"/>
            <a:ext cx="1061085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380407" y="744186"/>
            <a:ext cx="583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LO </a:t>
            </a:r>
            <a:r>
              <a:rPr lang="en-US" altLang="zh-CN" sz="3200" dirty="0" err="1" smtClean="0"/>
              <a:t>kenerl</a:t>
            </a:r>
            <a:r>
              <a:rPr lang="en-US" altLang="zh-CN" sz="3200" dirty="0" smtClean="0"/>
              <a:t>: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301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035" y="510066"/>
            <a:ext cx="8596312" cy="11579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35" y="1766423"/>
            <a:ext cx="7493391" cy="16020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90" y="3368509"/>
            <a:ext cx="4695874" cy="15573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32" y="4925855"/>
            <a:ext cx="8096072" cy="174497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349437" y="5523147"/>
            <a:ext cx="268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arXiv:hep-ph</a:t>
            </a:r>
            <a:r>
              <a:rPr lang="en-US" altLang="zh-CN" dirty="0" smtClean="0"/>
              <a:t>/0512208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677334" y="33647"/>
            <a:ext cx="8596668" cy="54824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Validations of Factorization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5425977" y="4040278"/>
            <a:ext cx="3363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Relation  with EBRL kernel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9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33647"/>
            <a:ext cx="8596668" cy="54824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Validations of Factorization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973" y="1991221"/>
            <a:ext cx="6786295" cy="8153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118" y="737638"/>
            <a:ext cx="4310619" cy="109783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75361" y="1086592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Bare LCDA: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339933" y="2214246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Renormalizied</a:t>
            </a:r>
            <a:r>
              <a:rPr lang="en-US" altLang="zh-CN" dirty="0" smtClean="0"/>
              <a:t> LCDA: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427" y="3244804"/>
            <a:ext cx="7166395" cy="3231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/>
          <p:cNvSpPr txBox="1"/>
          <p:nvPr/>
        </p:nvSpPr>
        <p:spPr>
          <a:xfrm>
            <a:off x="6050347" y="149043"/>
            <a:ext cx="2686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arXiv:hep-ph0512208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4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90" y="348172"/>
            <a:ext cx="8596312" cy="2353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0" y="2541513"/>
            <a:ext cx="10761085" cy="136243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574" y="4358244"/>
            <a:ext cx="6933383" cy="2056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68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0773" y="253340"/>
            <a:ext cx="8596668" cy="5541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Matching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803" y="900439"/>
            <a:ext cx="8596312" cy="117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2" y="3542135"/>
            <a:ext cx="10765909" cy="1892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2980706" y="2232561"/>
            <a:ext cx="478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LO and NLO: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0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NNLO matching: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040" y="2059254"/>
            <a:ext cx="11686204" cy="18061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082687" y="4975761"/>
            <a:ext cx="810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The convolutions above are calculated analytically.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55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6347" y="85935"/>
            <a:ext cx="8596668" cy="715676"/>
          </a:xfrm>
        </p:spPr>
        <p:txBody>
          <a:bodyPr/>
          <a:lstStyle/>
          <a:p>
            <a:r>
              <a:rPr lang="en-US" altLang="zh-CN" dirty="0" smtClean="0"/>
              <a:t>NLO matching relation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4712" y="942921"/>
            <a:ext cx="7691636" cy="1658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620267" y="2742874"/>
            <a:ext cx="8596668" cy="7156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dirty="0" smtClean="0"/>
              <a:t>NNLO matching relation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403" y="3383676"/>
            <a:ext cx="6888212" cy="338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4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1104846" y="668977"/>
                <a:ext cx="8596668" cy="1320800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n-US" altLang="zh-CN" b="1" dirty="0" smtClean="0"/>
                  <a:t>Asympotic Expression of Kernel</a:t>
                </a:r>
                <a:br>
                  <a:rPr lang="en-US" altLang="zh-CN" b="1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04846" y="668977"/>
                <a:ext cx="8596668" cy="1320800"/>
              </a:xfrm>
              <a:blipFill>
                <a:blip r:embed="rId2"/>
                <a:stretch>
                  <a:fillRect l="-2128" t="-6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089" y="2504664"/>
            <a:ext cx="8596312" cy="223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2279957" y="5417921"/>
            <a:ext cx="632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NLO results agree with previous calculations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91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616374" y="509847"/>
                <a:ext cx="8596668" cy="54864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6374" y="509847"/>
                <a:ext cx="8596668" cy="5486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480" y="2126959"/>
            <a:ext cx="11474204" cy="3036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454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>
              <a:xfrm>
                <a:off x="572040" y="299258"/>
                <a:ext cx="8596668" cy="54864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2040" y="299258"/>
                <a:ext cx="8596668" cy="5486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247" y="1169323"/>
            <a:ext cx="8307482" cy="459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2366357" y="5996247"/>
            <a:ext cx="4256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Can the endpoint logarithms be </a:t>
            </a:r>
            <a:r>
              <a:rPr lang="en-US" altLang="zh-CN" sz="2400" dirty="0" err="1" smtClean="0"/>
              <a:t>resummation</a:t>
            </a:r>
            <a:r>
              <a:rPr lang="en-US" altLang="zh-CN" sz="2400" dirty="0" smtClean="0"/>
              <a:t>?</a:t>
            </a:r>
            <a:endParaRPr lang="zh-CN" altLang="en-US" sz="2400" dirty="0"/>
          </a:p>
        </p:txBody>
      </p:sp>
      <p:sp>
        <p:nvSpPr>
          <p:cNvPr id="7" name="椭圆 6"/>
          <p:cNvSpPr/>
          <p:nvPr/>
        </p:nvSpPr>
        <p:spPr>
          <a:xfrm>
            <a:off x="2981498" y="1169323"/>
            <a:ext cx="4804757" cy="681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5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15392" y="1169719"/>
            <a:ext cx="2909455" cy="492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79122" y="4798027"/>
            <a:ext cx="170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Space Like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99" y="392748"/>
            <a:ext cx="4290974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63" y="210141"/>
            <a:ext cx="4959600" cy="4168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7701406" y="4702629"/>
            <a:ext cx="153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Like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109895" y="5706094"/>
            <a:ext cx="435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Probing pion Form Factors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51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8142" y="2809702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Phenomenological </a:t>
            </a:r>
            <a:r>
              <a:rPr lang="en-US" altLang="zh-CN" sz="4800" dirty="0" smtClean="0"/>
              <a:t>Exploration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071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0767" y="528597"/>
            <a:ext cx="6078142" cy="720436"/>
          </a:xfrm>
        </p:spPr>
        <p:txBody>
          <a:bodyPr/>
          <a:lstStyle/>
          <a:p>
            <a:r>
              <a:rPr lang="en-US" altLang="zh-CN" dirty="0" smtClean="0"/>
              <a:t>Leading-twist pion LCDA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682" y="1771771"/>
            <a:ext cx="8596312" cy="2680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2960722" y="5260821"/>
            <a:ext cx="4318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/>
              <a:t>a_i</a:t>
            </a:r>
            <a:r>
              <a:rPr lang="en-US" altLang="zh-CN" sz="2400" b="1" dirty="0" smtClean="0"/>
              <a:t> can be calculated by Lattice QCD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02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60" y="1025063"/>
            <a:ext cx="11511520" cy="157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5" y="4327991"/>
            <a:ext cx="10244013" cy="1347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416860" y="3267752"/>
            <a:ext cx="508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Convolution:</a:t>
            </a:r>
            <a:endParaRPr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97131" y="123876"/>
            <a:ext cx="379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The pion EM form factor :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942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8883" y="371302"/>
            <a:ext cx="7563350" cy="1320800"/>
          </a:xfrm>
        </p:spPr>
        <p:txBody>
          <a:bodyPr/>
          <a:lstStyle/>
          <a:p>
            <a:r>
              <a:rPr lang="en-US" altLang="zh-CN" dirty="0" smtClean="0"/>
              <a:t>The convolutions can be evaluated analytically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657" y="2023953"/>
            <a:ext cx="4425650" cy="1671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18" y="2322107"/>
            <a:ext cx="3667125" cy="8556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88" y="5031970"/>
            <a:ext cx="11691071" cy="124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509612" y="4329942"/>
            <a:ext cx="69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About 10^5 terms in the calculation of convolutions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49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296" y="1522244"/>
            <a:ext cx="6286598" cy="4204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2240897" y="776512"/>
            <a:ext cx="5004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Numerical Results of Convolution.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058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4549" y="518941"/>
            <a:ext cx="8596668" cy="1320800"/>
          </a:xfrm>
        </p:spPr>
        <p:txBody>
          <a:bodyPr/>
          <a:lstStyle/>
          <a:p>
            <a:r>
              <a:rPr lang="en-US" altLang="zh-CN" dirty="0"/>
              <a:t>Phenomenological exploration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244" y="3884866"/>
            <a:ext cx="3411870" cy="680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697" y="3508557"/>
            <a:ext cx="3786248" cy="1478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904549" y="3169786"/>
            <a:ext cx="23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RQCD: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6219062" y="2768309"/>
            <a:ext cx="2345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LPC: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2255124" y="1611527"/>
            <a:ext cx="494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Inputs</a:t>
            </a:r>
            <a:r>
              <a:rPr lang="en-US" altLang="zh-CN" sz="2400" dirty="0" smtClean="0">
                <a:sym typeface="Wingdings" panose="05000000000000000000" pitchFamily="2" charset="2"/>
              </a:rPr>
              <a:t>:(</a:t>
            </a:r>
            <a:r>
              <a:rPr lang="en-US" altLang="zh-CN" sz="2400" dirty="0" err="1" smtClean="0">
                <a:sym typeface="Wingdings" panose="05000000000000000000" pitchFamily="2" charset="2"/>
              </a:rPr>
              <a:t>Gegenbauer</a:t>
            </a:r>
            <a:r>
              <a:rPr lang="en-US" altLang="zh-CN" sz="2400" dirty="0" smtClean="0">
                <a:sym typeface="Wingdings" panose="05000000000000000000" pitchFamily="2" charset="2"/>
              </a:rPr>
              <a:t> Moments)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196374" y="4818310"/>
            <a:ext cx="18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1909.08038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029535" y="5187129"/>
            <a:ext cx="189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2201.09173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427259" y="2846294"/>
            <a:ext cx="316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Based on </a:t>
            </a:r>
            <a:r>
              <a:rPr lang="en-US" altLang="zh-CN" dirty="0" err="1" smtClean="0"/>
              <a:t>LaMET</a:t>
            </a:r>
            <a:r>
              <a:rPr lang="en-US" altLang="zh-CN" dirty="0" smtClean="0"/>
              <a:t> 1305.1539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61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9559" y="73851"/>
            <a:ext cx="8596668" cy="65525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Phenomenological </a:t>
            </a:r>
            <a:r>
              <a:rPr lang="en-US" altLang="zh-CN" dirty="0" smtClean="0"/>
              <a:t>exploration</a:t>
            </a:r>
            <a:br>
              <a:rPr lang="en-US" altLang="zh-CN" dirty="0" smtClean="0"/>
            </a:br>
            <a:r>
              <a:rPr lang="en-US" altLang="zh-CN" dirty="0"/>
              <a:t>Results with </a:t>
            </a:r>
            <a:r>
              <a:rPr lang="en-US" altLang="zh-CN" dirty="0" smtClean="0">
                <a:solidFill>
                  <a:srgbClr val="FF0000"/>
                </a:solidFill>
              </a:rPr>
              <a:t>LPC</a:t>
            </a:r>
            <a:r>
              <a:rPr lang="en-US" altLang="zh-CN" dirty="0" smtClean="0"/>
              <a:t> </a:t>
            </a:r>
            <a:r>
              <a:rPr lang="en-US" altLang="zh-CN" dirty="0"/>
              <a:t>inputs: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87" y="1516818"/>
            <a:ext cx="11012706" cy="3811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2525677" y="5526682"/>
            <a:ext cx="256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Space Like FF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402139" y="5620163"/>
            <a:ext cx="166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Like FF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84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850" y="321425"/>
            <a:ext cx="8596668" cy="1320800"/>
          </a:xfrm>
        </p:spPr>
        <p:txBody>
          <a:bodyPr/>
          <a:lstStyle/>
          <a:p>
            <a:r>
              <a:rPr lang="en-US" altLang="zh-CN" dirty="0" smtClean="0"/>
              <a:t>Results with </a:t>
            </a:r>
            <a:r>
              <a:rPr lang="en-US" altLang="zh-CN" dirty="0" smtClean="0">
                <a:solidFill>
                  <a:srgbClr val="FF0000"/>
                </a:solidFill>
              </a:rPr>
              <a:t>RQCD</a:t>
            </a:r>
            <a:r>
              <a:rPr lang="en-US" altLang="zh-CN" dirty="0" smtClean="0"/>
              <a:t> inputs: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179252" y="5297075"/>
            <a:ext cx="256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Space Like FF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973027" y="5297075"/>
            <a:ext cx="166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 Like FF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985" y="1341389"/>
            <a:ext cx="10879550" cy="3705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1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93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9831" y="1661825"/>
            <a:ext cx="9594824" cy="3880773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The EM form factors for pion have been calculated up to NNLO QCD corrections.</a:t>
            </a:r>
          </a:p>
          <a:p>
            <a:r>
              <a:rPr lang="en-US" altLang="zh-CN" sz="2400" dirty="0" smtClean="0"/>
              <a:t>We verify the validity of the collinear factorization for this observable.</a:t>
            </a:r>
          </a:p>
          <a:p>
            <a:r>
              <a:rPr lang="en-US" altLang="zh-CN" sz="2400" dirty="0" smtClean="0"/>
              <a:t>The matching kernel have been obtained analytically.</a:t>
            </a:r>
          </a:p>
          <a:p>
            <a:r>
              <a:rPr lang="en-US" altLang="zh-CN" sz="2400" dirty="0" smtClean="0"/>
              <a:t>The NNLO corrections turn out to be positive and significant.</a:t>
            </a:r>
          </a:p>
          <a:p>
            <a:r>
              <a:rPr lang="en-US" altLang="zh-CN" sz="2400" dirty="0" smtClean="0"/>
              <a:t>The NNLO results can provides strong constraint on the </a:t>
            </a:r>
            <a:r>
              <a:rPr lang="en-US" altLang="zh-CN" sz="2400" dirty="0" err="1" smtClean="0"/>
              <a:t>Gegenbauer</a:t>
            </a:r>
            <a:r>
              <a:rPr lang="en-US" altLang="zh-CN" sz="2400" dirty="0" smtClean="0"/>
              <a:t> moments.</a:t>
            </a:r>
          </a:p>
          <a:p>
            <a:r>
              <a:rPr lang="en-US" altLang="zh-CN" sz="2400" dirty="0" smtClean="0"/>
              <a:t>Extend this calculation to Kaon and proton FF?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072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617377" y="1994803"/>
            <a:ext cx="54006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FFC000"/>
                </a:solidFill>
              </a:rPr>
              <a:t>谢谢！</a:t>
            </a:r>
            <a:endParaRPr lang="en-US" altLang="zh-CN" sz="6600" dirty="0" smtClean="0">
              <a:solidFill>
                <a:srgbClr val="FFC000"/>
              </a:solidFill>
            </a:endParaRPr>
          </a:p>
          <a:p>
            <a:pPr algn="ctr"/>
            <a:r>
              <a:rPr lang="zh-CN" altLang="en-US" sz="6600" dirty="0" smtClean="0">
                <a:solidFill>
                  <a:srgbClr val="FFC000"/>
                </a:solidFill>
              </a:rPr>
              <a:t>欢迎批评指正！</a:t>
            </a:r>
            <a:endParaRPr lang="zh-CN" altLang="en-US" sz="6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47501" y="1084613"/>
            <a:ext cx="9670473" cy="92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6902" y="326283"/>
            <a:ext cx="8596668" cy="70985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Probing the internal structure of hadrons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36902" y="1297560"/>
            <a:ext cx="42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Charge Pion Form Factors: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84" y="2354885"/>
            <a:ext cx="7267575" cy="828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228" y="4179204"/>
            <a:ext cx="5267325" cy="1495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9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50" y="812634"/>
            <a:ext cx="8596312" cy="1069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3" y="2834377"/>
            <a:ext cx="11640416" cy="102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50" y="5011111"/>
            <a:ext cx="8596312" cy="17484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605647" y="4205176"/>
            <a:ext cx="5562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ERBL evolution equations: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8988" y="32225"/>
            <a:ext cx="7889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In framework of Collinear Factorization </a:t>
            </a:r>
          </a:p>
          <a:p>
            <a:r>
              <a:rPr lang="en-US" altLang="zh-CN" sz="1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(</a:t>
            </a:r>
            <a:r>
              <a:rPr lang="en-US" altLang="zh-CN" sz="12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Lepage</a:t>
            </a:r>
            <a:r>
              <a:rPr lang="en-US" altLang="zh-CN" sz="1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, Brodsky, </a:t>
            </a:r>
            <a:r>
              <a:rPr lang="en-US" altLang="zh-CN" sz="12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Efremov</a:t>
            </a:r>
            <a:r>
              <a:rPr lang="en-US" altLang="zh-CN" sz="1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, </a:t>
            </a:r>
            <a:r>
              <a:rPr lang="en-US" altLang="zh-CN" sz="12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Radyushkin</a:t>
            </a:r>
            <a:r>
              <a:rPr lang="en-US" altLang="zh-CN" sz="1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, Duncan, Mueller)</a:t>
            </a:r>
            <a:r>
              <a:rPr lang="en-US" altLang="zh-CN" sz="1200" b="1" dirty="0" smtClean="0">
                <a:solidFill>
                  <a:srgbClr val="7030A0"/>
                </a:solidFill>
              </a:rPr>
              <a:t> </a:t>
            </a:r>
            <a:endParaRPr lang="zh-CN" altLang="en-US" sz="1200" b="1" dirty="0">
              <a:solidFill>
                <a:srgbClr val="7030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1607" y="2304410"/>
            <a:ext cx="4857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Leading-Twist Pion LCDA: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406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708" y="137227"/>
            <a:ext cx="8596668" cy="49216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Hard Kernel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854" y="778369"/>
            <a:ext cx="7781925" cy="100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402" y="2574498"/>
            <a:ext cx="8596313" cy="1118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562954" y="3955680"/>
            <a:ext cx="59376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LO: 1977-1980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Lepage</a:t>
            </a:r>
            <a:r>
              <a:rPr lang="en-US" altLang="zh-CN" sz="2000" dirty="0" smtClean="0">
                <a:solidFill>
                  <a:srgbClr val="FF0000"/>
                </a:solidFill>
              </a:rPr>
              <a:t>, Brodsky,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Efremov</a:t>
            </a:r>
            <a:r>
              <a:rPr lang="en-US" altLang="zh-CN" sz="2000" dirty="0" smtClean="0">
                <a:solidFill>
                  <a:srgbClr val="FF000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Radyushkin</a:t>
            </a:r>
            <a:r>
              <a:rPr lang="en-US" altLang="zh-CN" sz="2000" dirty="0" smtClean="0">
                <a:solidFill>
                  <a:srgbClr val="FF0000"/>
                </a:solidFill>
              </a:rPr>
              <a:t>,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Duncun</a:t>
            </a:r>
            <a:r>
              <a:rPr lang="en-US" altLang="zh-CN" sz="2000" dirty="0" smtClean="0">
                <a:solidFill>
                  <a:srgbClr val="FF0000"/>
                </a:solidFill>
              </a:rPr>
              <a:t>, Muller…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>
                <a:solidFill>
                  <a:srgbClr val="7030A0"/>
                </a:solidFill>
              </a:rPr>
              <a:t>NLO</a:t>
            </a:r>
            <a:r>
              <a:rPr lang="en-US" altLang="zh-CN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: Field, Gupta, </a:t>
            </a:r>
            <a:r>
              <a:rPr lang="en-US" altLang="zh-CN" sz="20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Otta</a:t>
            </a:r>
            <a:r>
              <a:rPr lang="en-US" altLang="zh-CN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, Chang(1981), </a:t>
            </a:r>
            <a:r>
              <a:rPr lang="en-US" altLang="zh-CN" sz="20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Dittes</a:t>
            </a:r>
            <a:r>
              <a:rPr lang="en-US" altLang="zh-CN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, </a:t>
            </a:r>
            <a:r>
              <a:rPr lang="en-US" altLang="zh-CN" sz="20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Radyushkin</a:t>
            </a:r>
            <a:r>
              <a:rPr lang="en-US" altLang="zh-CN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(1981), </a:t>
            </a:r>
            <a:r>
              <a:rPr lang="en-US" altLang="zh-CN" sz="2000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Sarmadi</a:t>
            </a:r>
            <a:r>
              <a:rPr lang="en-US" altLang="zh-CN" sz="2000" dirty="0" smtClean="0">
                <a:solidFill>
                  <a:srgbClr val="7030A0"/>
                </a:solidFill>
                <a:sym typeface="Wingdings" panose="05000000000000000000" pitchFamily="2" charset="2"/>
              </a:rPr>
              <a:t> (</a:t>
            </a:r>
            <a:r>
              <a:rPr lang="en-US" altLang="zh-CN" sz="2000" dirty="0" smtClean="0">
                <a:solidFill>
                  <a:srgbClr val="7030A0"/>
                </a:solidFill>
              </a:rPr>
              <a:t>1984),</a:t>
            </a:r>
          </a:p>
          <a:p>
            <a:r>
              <a:rPr lang="en-US" altLang="zh-CN" sz="2000" dirty="0" err="1" smtClean="0">
                <a:solidFill>
                  <a:srgbClr val="7030A0"/>
                </a:solidFill>
              </a:rPr>
              <a:t>Braaten,Tse</a:t>
            </a:r>
            <a:r>
              <a:rPr lang="en-US" altLang="zh-CN" sz="2000" dirty="0" smtClean="0">
                <a:solidFill>
                  <a:srgbClr val="7030A0"/>
                </a:solidFill>
              </a:rPr>
              <a:t>(1987), Melic, 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Nizic</a:t>
            </a:r>
            <a:r>
              <a:rPr lang="en-US" altLang="zh-CN" sz="2000" dirty="0" smtClean="0">
                <a:solidFill>
                  <a:srgbClr val="7030A0"/>
                </a:solidFill>
              </a:rPr>
              <a:t> and 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Passek</a:t>
            </a:r>
            <a:r>
              <a:rPr lang="en-US" altLang="zh-CN" sz="2000" dirty="0" smtClean="0">
                <a:solidFill>
                  <a:srgbClr val="7030A0"/>
                </a:solidFill>
              </a:rPr>
              <a:t> (1998).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Our goal on this work is to achieve NNLO calculations.(2023)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92826" y="2107870"/>
            <a:ext cx="4589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Pertubative</a:t>
            </a:r>
            <a:r>
              <a:rPr lang="en-US" altLang="zh-CN" dirty="0" smtClean="0"/>
              <a:t> Expansion: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7891232" y="5176077"/>
                <a:ext cx="41127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NNLO QCD corrections for: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/>
                  <a:t>[Gao, Huber, Ji and Wang 2106,01390</a:t>
                </a:r>
                <a:r>
                  <a:rPr lang="en-US" altLang="zh-CN" dirty="0" smtClean="0"/>
                  <a:t>]</a:t>
                </a:r>
              </a:p>
              <a:p>
                <a:r>
                  <a:rPr lang="en-US" altLang="zh-CN" dirty="0" smtClean="0"/>
                  <a:t>[Braun </a:t>
                </a:r>
                <a:r>
                  <a:rPr lang="en-US" altLang="zh-CN" i="1" dirty="0" smtClean="0"/>
                  <a:t>et al.  </a:t>
                </a:r>
                <a:r>
                  <a:rPr lang="en-US" altLang="zh-CN" dirty="0" smtClean="0"/>
                  <a:t>2106.01437]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232" y="5176077"/>
                <a:ext cx="4112786" cy="923330"/>
              </a:xfrm>
              <a:prstGeom prst="rect">
                <a:avLst/>
              </a:prstGeom>
              <a:blipFill>
                <a:blip r:embed="rId4"/>
                <a:stretch>
                  <a:fillRect l="-1185" t="-3947" r="-1333" b="-85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32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5" y="1333452"/>
            <a:ext cx="10687793" cy="1128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7" y="4540959"/>
            <a:ext cx="11295413" cy="1102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207818" y="3538846"/>
            <a:ext cx="7641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Renormalized “pion” LCDA can be expressed as :</a:t>
            </a:r>
            <a:endParaRPr lang="zh-CN" altLang="en-US" sz="24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38447" y="448765"/>
            <a:ext cx="394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Perturbative expansion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374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3178" y="5212483"/>
            <a:ext cx="7404921" cy="72999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Feynman Diagrams(about 1600)</a:t>
            </a:r>
            <a:br>
              <a:rPr lang="en-US" altLang="zh-CN" dirty="0" smtClean="0"/>
            </a:br>
            <a:r>
              <a:rPr lang="en-US" altLang="zh-CN" dirty="0" err="1" smtClean="0"/>
              <a:t>HepLib,FeynArts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2135460"/>
            <a:ext cx="8774149" cy="2365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7275" y="2831544"/>
            <a:ext cx="3754096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278" y="459134"/>
            <a:ext cx="6524376" cy="649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328690" y="535409"/>
            <a:ext cx="2244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Partonic</a:t>
            </a:r>
            <a:r>
              <a:rPr lang="en-US" altLang="zh-CN" dirty="0" smtClean="0"/>
              <a:t> process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8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948" y="1155864"/>
            <a:ext cx="8596668" cy="62543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Calculation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4078" y="2069485"/>
            <a:ext cx="9172066" cy="4788515"/>
          </a:xfrm>
        </p:spPr>
        <p:txBody>
          <a:bodyPr/>
          <a:lstStyle/>
          <a:p>
            <a:r>
              <a:rPr lang="en-US" altLang="zh-CN" sz="2800" dirty="0" smtClean="0"/>
              <a:t>Diagrams and amplitudes : </a:t>
            </a:r>
            <a:r>
              <a:rPr lang="en-US" altLang="zh-CN" sz="2800" dirty="0" err="1" smtClean="0"/>
              <a:t>HepLib</a:t>
            </a:r>
            <a:r>
              <a:rPr lang="en-US" altLang="zh-CN" sz="2800" dirty="0" smtClean="0"/>
              <a:t>, </a:t>
            </a:r>
            <a:r>
              <a:rPr lang="en-US" altLang="zh-CN" sz="2800" dirty="0" err="1" smtClean="0"/>
              <a:t>FeynArts</a:t>
            </a:r>
            <a:r>
              <a:rPr lang="en-US" altLang="zh-CN" sz="2800" dirty="0" smtClean="0"/>
              <a:t>.</a:t>
            </a:r>
          </a:p>
          <a:p>
            <a:r>
              <a:rPr lang="en-US" altLang="zh-CN" sz="2800" dirty="0" smtClean="0"/>
              <a:t>Partial Fraction: Apart.</a:t>
            </a:r>
          </a:p>
          <a:p>
            <a:r>
              <a:rPr lang="en-US" altLang="zh-CN" sz="2800" dirty="0" smtClean="0"/>
              <a:t>Integrals Reduction: FIRE.</a:t>
            </a:r>
          </a:p>
          <a:p>
            <a:r>
              <a:rPr lang="en-US" altLang="zh-CN" sz="2800" dirty="0" smtClean="0"/>
              <a:t>Master Integrals Calculation: Differential Equations.</a:t>
            </a:r>
          </a:p>
          <a:p>
            <a:r>
              <a:rPr lang="en-US" altLang="zh-CN" sz="2800" dirty="0" smtClean="0"/>
              <a:t>Validations of analytic results for MIs: AMFLOW.</a:t>
            </a:r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00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925</TotalTime>
  <Words>527</Words>
  <Application>Microsoft Office PowerPoint</Application>
  <PresentationFormat>宽屏</PresentationFormat>
  <Paragraphs>109</Paragraphs>
  <Slides>39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9" baseType="lpstr">
      <vt:lpstr>等线</vt:lpstr>
      <vt:lpstr>方正姚体</vt:lpstr>
      <vt:lpstr>黑体</vt:lpstr>
      <vt:lpstr>华文新魏</vt:lpstr>
      <vt:lpstr>Arial</vt:lpstr>
      <vt:lpstr>Cambria Math</vt:lpstr>
      <vt:lpstr>Trebuchet MS</vt:lpstr>
      <vt:lpstr>Wingdings</vt:lpstr>
      <vt:lpstr>Wingdings 3</vt:lpstr>
      <vt:lpstr>平面</vt:lpstr>
      <vt:lpstr>Two-loop QCD Corrections to Pion EM form factors</vt:lpstr>
      <vt:lpstr>Study of EM form factors is a crucial way to unveiling the inner structure of hadron.</vt:lpstr>
      <vt:lpstr>PowerPoint 演示文稿</vt:lpstr>
      <vt:lpstr>Probing the internal structure of hadrons</vt:lpstr>
      <vt:lpstr>PowerPoint 演示文稿</vt:lpstr>
      <vt:lpstr>Hard Kernel</vt:lpstr>
      <vt:lpstr>PowerPoint 演示文稿</vt:lpstr>
      <vt:lpstr>Feynman Diagrams(about 1600) HepLib,FeynArts</vt:lpstr>
      <vt:lpstr>Calculation Methods</vt:lpstr>
      <vt:lpstr>Integral Reduction and calculation</vt:lpstr>
      <vt:lpstr>Integrals Reduction: IBP  (integration-by-parts)</vt:lpstr>
      <vt:lpstr>PowerPoint 演示文稿</vt:lpstr>
      <vt:lpstr>Differential Equations (DE):</vt:lpstr>
      <vt:lpstr>Progress in DE method:</vt:lpstr>
      <vt:lpstr>Weight / Transcendentality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Validations of Factorization</vt:lpstr>
      <vt:lpstr>Validations of Factorization</vt:lpstr>
      <vt:lpstr>PowerPoint 演示文稿</vt:lpstr>
      <vt:lpstr>Matching</vt:lpstr>
      <vt:lpstr>NNLO matching:</vt:lpstr>
      <vt:lpstr>NLO matching relation</vt:lpstr>
      <vt:lpstr>Asympotic Expression of Kernel T^1</vt:lpstr>
      <vt:lpstr>T^((2))</vt:lpstr>
      <vt:lpstr>T^((2))</vt:lpstr>
      <vt:lpstr>Phenomenological Exploration</vt:lpstr>
      <vt:lpstr>Leading-twist pion LCDA</vt:lpstr>
      <vt:lpstr>PowerPoint 演示文稿</vt:lpstr>
      <vt:lpstr>The convolutions can be evaluated analytically</vt:lpstr>
      <vt:lpstr>PowerPoint 演示文稿</vt:lpstr>
      <vt:lpstr>Phenomenological exploration</vt:lpstr>
      <vt:lpstr>Phenomenological exploration Results with LPC inputs:</vt:lpstr>
      <vt:lpstr>Results with RQCD inputs: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longbin chen</dc:creator>
  <cp:lastModifiedBy>longbin chen</cp:lastModifiedBy>
  <cp:revision>133</cp:revision>
  <dcterms:created xsi:type="dcterms:W3CDTF">2017-11-08T04:59:49Z</dcterms:created>
  <dcterms:modified xsi:type="dcterms:W3CDTF">2024-04-05T02:27:02Z</dcterms:modified>
</cp:coreProperties>
</file>