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0" r:id="rId3"/>
    <p:sldId id="256" r:id="rId4"/>
    <p:sldId id="264" r:id="rId5"/>
    <p:sldId id="257" r:id="rId6"/>
    <p:sldId id="258" r:id="rId7"/>
    <p:sldId id="261" r:id="rId8"/>
    <p:sldId id="262" r:id="rId9"/>
    <p:sldId id="263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86" y="346"/>
      </p:cViewPr>
      <p:guideLst>
        <p:guide orient="horz" pos="2090"/>
        <p:guide pos="386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定时计数器设计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831850" y="4610100"/>
            <a:ext cx="7321550" cy="781050"/>
          </a:xfrm>
        </p:spPr>
        <p:txBody>
          <a:bodyPr>
            <a:normAutofit/>
          </a:bodyPr>
          <a:p>
            <a:r>
              <a:rPr lang="zh-CN" altLang="en-US"/>
              <a:t>赵诗涵（中山大学），程炜镔（辽宁大学）</a:t>
            </a:r>
            <a:endParaRPr lang="zh-CN" altLang="en-US"/>
          </a:p>
          <a:p>
            <a:r>
              <a:rPr lang="en-US" altLang="zh-CN"/>
              <a:t>2024-03-29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ma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20420"/>
            <a:ext cx="12192000" cy="5217160"/>
          </a:xfrm>
          <a:prstGeom prst="rect">
            <a:avLst/>
          </a:prstGeom>
        </p:spPr>
      </p:pic>
      <p:sp>
        <p:nvSpPr>
          <p:cNvPr id="4" name="线形标注 1(无边框) 3"/>
          <p:cNvSpPr/>
          <p:nvPr/>
        </p:nvSpPr>
        <p:spPr>
          <a:xfrm>
            <a:off x="3741420" y="1237615"/>
            <a:ext cx="1227455" cy="358775"/>
          </a:xfrm>
          <a:prstGeom prst="callout1">
            <a:avLst>
              <a:gd name="adj1" fmla="val 108853"/>
              <a:gd name="adj2" fmla="val 36833"/>
              <a:gd name="adj3" fmla="val 341769"/>
              <a:gd name="adj4" fmla="val 217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rgbClr val="FF0000"/>
                </a:solidFill>
              </a:rPr>
              <a:t>定时计数器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sp>
        <p:nvSpPr>
          <p:cNvPr id="6" name="线形标注 1(无边框) 5"/>
          <p:cNvSpPr/>
          <p:nvPr/>
        </p:nvSpPr>
        <p:spPr>
          <a:xfrm>
            <a:off x="30480" y="4538345"/>
            <a:ext cx="2327275" cy="1676400"/>
          </a:xfrm>
          <a:prstGeom prst="callout1">
            <a:avLst>
              <a:gd name="adj1" fmla="val 933"/>
              <a:gd name="adj2" fmla="val 53374"/>
              <a:gd name="adj3" fmla="val -68981"/>
              <a:gd name="adj4" fmla="val 1119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漂移室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内筒：</a:t>
            </a:r>
            <a:r>
              <a:rPr lang="en-US" altLang="zh-CN" sz="1600" dirty="0">
                <a:solidFill>
                  <a:schemeClr val="tx1"/>
                </a:solidFill>
              </a:rPr>
              <a:t>50um</a:t>
            </a:r>
            <a:r>
              <a:rPr lang="zh-CN" altLang="en-US" sz="1600" dirty="0">
                <a:solidFill>
                  <a:schemeClr val="tx1"/>
                </a:solidFill>
              </a:rPr>
              <a:t>铝箔麦拉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外筒：</a:t>
            </a:r>
            <a:r>
              <a:rPr lang="en-US" altLang="zh-CN" sz="1600" dirty="0">
                <a:solidFill>
                  <a:schemeClr val="tx1"/>
                </a:solidFill>
              </a:rPr>
              <a:t>CFRP</a:t>
            </a:r>
            <a:r>
              <a:rPr lang="zh-CN" altLang="en-US" sz="1600" dirty="0">
                <a:solidFill>
                  <a:schemeClr val="tx1"/>
                </a:solidFill>
              </a:rPr>
              <a:t>（碳纤维强化塑料，厚</a:t>
            </a: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1cm</a:t>
            </a:r>
            <a:r>
              <a:rPr lang="zh-CN" altLang="en-US" sz="1600" dirty="0">
                <a:solidFill>
                  <a:schemeClr val="tx1"/>
                </a:solidFill>
              </a:rPr>
              <a:t>）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端盖：铝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气体：氦</a:t>
            </a:r>
            <a:r>
              <a:rPr lang="en-US" altLang="zh-CN" sz="1600" dirty="0">
                <a:solidFill>
                  <a:schemeClr val="tx1"/>
                </a:solidFill>
              </a:rPr>
              <a:t>:</a:t>
            </a:r>
            <a:r>
              <a:rPr lang="zh-CN" altLang="en-US" sz="1600" dirty="0">
                <a:solidFill>
                  <a:schemeClr val="tx1"/>
                </a:solidFill>
              </a:rPr>
              <a:t>异丁烷</a:t>
            </a:r>
            <a:r>
              <a:rPr lang="en-US" altLang="zh-CN" sz="1600" dirty="0">
                <a:solidFill>
                  <a:schemeClr val="tx1"/>
                </a:solidFill>
              </a:rPr>
              <a:t>=85:15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线形标注 1(无边框) 6"/>
          <p:cNvSpPr/>
          <p:nvPr/>
        </p:nvSpPr>
        <p:spPr>
          <a:xfrm>
            <a:off x="2433955" y="5250815"/>
            <a:ext cx="939800" cy="513715"/>
          </a:xfrm>
          <a:prstGeom prst="callout1">
            <a:avLst>
              <a:gd name="adj1" fmla="val -6474"/>
              <a:gd name="adj2" fmla="val 54829"/>
              <a:gd name="adj3" fmla="val -393819"/>
              <a:gd name="adj4" fmla="val 7986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多层气凝胶靶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线形标注 1(无边框) 7"/>
          <p:cNvSpPr/>
          <p:nvPr/>
        </p:nvSpPr>
        <p:spPr>
          <a:xfrm>
            <a:off x="3304222" y="5861685"/>
            <a:ext cx="1313180" cy="353060"/>
          </a:xfrm>
          <a:prstGeom prst="callout1">
            <a:avLst>
              <a:gd name="adj1" fmla="val -6474"/>
              <a:gd name="adj2" fmla="val 54829"/>
              <a:gd name="adj3" fmla="val -671582"/>
              <a:gd name="adj4" fmla="val 2400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静电加速器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线形标注 1(无边框) 8"/>
          <p:cNvSpPr/>
          <p:nvPr/>
        </p:nvSpPr>
        <p:spPr>
          <a:xfrm>
            <a:off x="4666615" y="5841365"/>
            <a:ext cx="1874520" cy="546100"/>
          </a:xfrm>
          <a:prstGeom prst="callout1">
            <a:avLst>
              <a:gd name="adj1" fmla="val -15107"/>
              <a:gd name="adj2" fmla="val 45454"/>
              <a:gd name="adj3" fmla="val -298372"/>
              <a:gd name="adj4" fmla="val 285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tx1"/>
                </a:solidFill>
              </a:rPr>
              <a:t>束流管</a:t>
            </a:r>
            <a:endParaRPr lang="zh-CN" altLang="en-US" sz="1600">
              <a:solidFill>
                <a:schemeClr val="tx1"/>
              </a:solidFill>
            </a:endParaRPr>
          </a:p>
          <a:p>
            <a:pPr algn="ctr"/>
            <a:r>
              <a:rPr lang="zh-CN" altLang="en-US" sz="1600">
                <a:solidFill>
                  <a:schemeClr val="tx1"/>
                </a:solidFill>
              </a:rPr>
              <a:t>（常规材料和壁厚）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0" name="线形标注 1(无边框) 9"/>
          <p:cNvSpPr/>
          <p:nvPr/>
        </p:nvSpPr>
        <p:spPr>
          <a:xfrm>
            <a:off x="4639945" y="1533525"/>
            <a:ext cx="1927225" cy="480060"/>
          </a:xfrm>
          <a:prstGeom prst="callout1">
            <a:avLst>
              <a:gd name="adj1" fmla="val 120863"/>
              <a:gd name="adj2" fmla="val 23984"/>
              <a:gd name="adj3" fmla="val 374206"/>
              <a:gd name="adj4" fmla="val -4187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铍束流管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（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壁厚</a:t>
            </a: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500um</a:t>
            </a:r>
            <a:r>
              <a:rPr lang="zh-CN" altLang="en-US" sz="1600" dirty="0">
                <a:solidFill>
                  <a:schemeClr val="tx1"/>
                </a:solidFill>
              </a:rPr>
              <a:t>）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线形标注 1(无边框) 10"/>
          <p:cNvSpPr/>
          <p:nvPr/>
        </p:nvSpPr>
        <p:spPr>
          <a:xfrm>
            <a:off x="200025" y="296545"/>
            <a:ext cx="1737360" cy="589915"/>
          </a:xfrm>
          <a:prstGeom prst="callout1">
            <a:avLst>
              <a:gd name="adj1" fmla="val 104198"/>
              <a:gd name="adj2" fmla="val 52192"/>
              <a:gd name="adj3" fmla="val 315285"/>
              <a:gd name="adj4" fmla="val 9181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铅屏蔽体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（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厚度</a:t>
            </a: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5cm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）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2" name="线形标注 1(无边框) 11"/>
          <p:cNvSpPr/>
          <p:nvPr/>
        </p:nvSpPr>
        <p:spPr>
          <a:xfrm>
            <a:off x="6303010" y="1885950"/>
            <a:ext cx="2000250" cy="454660"/>
          </a:xfrm>
          <a:prstGeom prst="callout1">
            <a:avLst>
              <a:gd name="adj1" fmla="val 113336"/>
              <a:gd name="adj2" fmla="val 31455"/>
              <a:gd name="adj3" fmla="val 174581"/>
              <a:gd name="adj4" fmla="val 260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水泥屏蔽墙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（</a:t>
            </a:r>
            <a:r>
              <a:rPr lang="en-US" altLang="zh-CN" sz="1600" dirty="0">
                <a:solidFill>
                  <a:schemeClr val="tx1"/>
                </a:solidFill>
              </a:rPr>
              <a:t>50cm</a:t>
            </a:r>
            <a:r>
              <a:rPr lang="zh-CN" altLang="en-US" sz="1600" dirty="0">
                <a:solidFill>
                  <a:schemeClr val="tx1"/>
                </a:solidFill>
              </a:rPr>
              <a:t>厚，未显示）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线形标注 1(无边框) 12"/>
          <p:cNvSpPr/>
          <p:nvPr/>
        </p:nvSpPr>
        <p:spPr>
          <a:xfrm>
            <a:off x="5556885" y="5198745"/>
            <a:ext cx="1313180" cy="353060"/>
          </a:xfrm>
          <a:prstGeom prst="callout1">
            <a:avLst>
              <a:gd name="adj1" fmla="val -15107"/>
              <a:gd name="adj2" fmla="val 45454"/>
              <a:gd name="adj3" fmla="val -251079"/>
              <a:gd name="adj4" fmla="val 361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tx1"/>
                </a:solidFill>
              </a:rPr>
              <a:t>螺线管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4" name="线形标注 1(无边框) 13"/>
          <p:cNvSpPr/>
          <p:nvPr/>
        </p:nvSpPr>
        <p:spPr>
          <a:xfrm>
            <a:off x="7092315" y="4444365"/>
            <a:ext cx="1753235" cy="998855"/>
          </a:xfrm>
          <a:prstGeom prst="callout1">
            <a:avLst>
              <a:gd name="adj1" fmla="val 6166"/>
              <a:gd name="adj2" fmla="val 32162"/>
              <a:gd name="adj3" fmla="val -85314"/>
              <a:gd name="adj4" fmla="val -434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铜箔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横动量筛选器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（箔厚度</a:t>
            </a:r>
            <a:r>
              <a:rPr lang="en-US" altLang="zh-CN" sz="1600" dirty="0">
                <a:solidFill>
                  <a:schemeClr val="tx1"/>
                </a:solidFill>
              </a:rPr>
              <a:t>200um</a:t>
            </a:r>
            <a:r>
              <a:rPr lang="zh-CN" altLang="en-US" sz="1600" dirty="0">
                <a:solidFill>
                  <a:schemeClr val="tx1"/>
                </a:solidFill>
              </a:rPr>
              <a:t>，间距</a:t>
            </a:r>
            <a:r>
              <a:rPr lang="en-US" altLang="zh-CN" sz="1600" dirty="0">
                <a:solidFill>
                  <a:schemeClr val="tx1"/>
                </a:solidFill>
              </a:rPr>
              <a:t>1.153mm</a:t>
            </a:r>
            <a:r>
              <a:rPr lang="zh-CN" altLang="en-US" sz="1600" dirty="0">
                <a:solidFill>
                  <a:schemeClr val="tx1"/>
                </a:solidFill>
              </a:rPr>
              <a:t>）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5" name="线形标注 1(无边框) 14"/>
          <p:cNvSpPr/>
          <p:nvPr/>
        </p:nvSpPr>
        <p:spPr>
          <a:xfrm>
            <a:off x="6742430" y="655320"/>
            <a:ext cx="1496060" cy="492760"/>
          </a:xfrm>
          <a:prstGeom prst="callout1">
            <a:avLst>
              <a:gd name="adj1" fmla="val 100000"/>
              <a:gd name="adj2" fmla="val 86105"/>
              <a:gd name="adj3" fmla="val 259712"/>
              <a:gd name="adj4" fmla="val 13394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铅屏蔽体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（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厚度</a:t>
            </a: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5cm</a:t>
            </a:r>
            <a:r>
              <a:rPr lang="zh-CN" altLang="en-US" sz="1600" dirty="0">
                <a:solidFill>
                  <a:schemeClr val="tx1"/>
                </a:solidFill>
              </a:rPr>
              <a:t>）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线形标注 1(无边框) 15"/>
          <p:cNvSpPr/>
          <p:nvPr/>
        </p:nvSpPr>
        <p:spPr>
          <a:xfrm>
            <a:off x="9438640" y="613410"/>
            <a:ext cx="1075055" cy="353060"/>
          </a:xfrm>
          <a:prstGeom prst="callout1">
            <a:avLst>
              <a:gd name="adj1" fmla="val 89748"/>
              <a:gd name="adj2" fmla="val 50797"/>
              <a:gd name="adj3" fmla="val 356294"/>
              <a:gd name="adj4" fmla="val 359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tx1"/>
                </a:solidFill>
              </a:rPr>
              <a:t>磁铁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7" name="线形标注 1(无边框) 16"/>
          <p:cNvSpPr/>
          <p:nvPr/>
        </p:nvSpPr>
        <p:spPr>
          <a:xfrm>
            <a:off x="8020685" y="5599430"/>
            <a:ext cx="1917065" cy="615315"/>
          </a:xfrm>
          <a:prstGeom prst="callout1">
            <a:avLst>
              <a:gd name="adj1" fmla="val -412"/>
              <a:gd name="adj2" fmla="val 54753"/>
              <a:gd name="adj3" fmla="val -415789"/>
              <a:gd name="adj4" fmla="val 933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铍束流管和真空腔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（壁厚</a:t>
            </a:r>
            <a:r>
              <a:rPr lang="en-US" altLang="zh-CN" sz="1600" dirty="0">
                <a:solidFill>
                  <a:schemeClr val="tx1"/>
                </a:solidFill>
                <a:sym typeface="+mn-ea"/>
              </a:rPr>
              <a:t>500um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）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线形标注 1(无边框) 17"/>
          <p:cNvSpPr/>
          <p:nvPr/>
        </p:nvSpPr>
        <p:spPr>
          <a:xfrm>
            <a:off x="9900920" y="5090160"/>
            <a:ext cx="1075055" cy="353060"/>
          </a:xfrm>
          <a:prstGeom prst="callout1">
            <a:avLst>
              <a:gd name="adj1" fmla="val -17086"/>
              <a:gd name="adj2" fmla="val 54282"/>
              <a:gd name="adj3" fmla="val -550719"/>
              <a:gd name="adj4" fmla="val 4967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tx1"/>
                </a:solidFill>
              </a:rPr>
              <a:t>量能器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9" name="线形标注 1(无边框) 18"/>
          <p:cNvSpPr/>
          <p:nvPr/>
        </p:nvSpPr>
        <p:spPr>
          <a:xfrm>
            <a:off x="11033760" y="4845685"/>
            <a:ext cx="1075055" cy="353060"/>
          </a:xfrm>
          <a:prstGeom prst="callout1">
            <a:avLst>
              <a:gd name="adj1" fmla="val -17086"/>
              <a:gd name="adj2" fmla="val 54282"/>
              <a:gd name="adj3" fmla="val -390647"/>
              <a:gd name="adj4" fmla="val -1990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schemeClr val="tx1"/>
                </a:solidFill>
              </a:rPr>
              <a:t>PMT</a:t>
            </a: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20" name="线形标注 1(无边框) 19"/>
          <p:cNvSpPr/>
          <p:nvPr/>
        </p:nvSpPr>
        <p:spPr>
          <a:xfrm>
            <a:off x="10718800" y="966470"/>
            <a:ext cx="1075055" cy="353060"/>
          </a:xfrm>
          <a:prstGeom prst="callout1">
            <a:avLst>
              <a:gd name="adj1" fmla="val 100000"/>
              <a:gd name="adj2" fmla="val 42882"/>
              <a:gd name="adj3" fmla="val 583273"/>
              <a:gd name="adj4" fmla="val -672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schemeClr val="tx1"/>
                </a:solidFill>
              </a:rPr>
              <a:t>MCP</a:t>
            </a: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2" name="线形标注 1(无边框) 11"/>
          <p:cNvSpPr/>
          <p:nvPr/>
        </p:nvSpPr>
        <p:spPr>
          <a:xfrm>
            <a:off x="2921000" y="972820"/>
            <a:ext cx="1075055" cy="353060"/>
          </a:xfrm>
          <a:prstGeom prst="callout1">
            <a:avLst>
              <a:gd name="adj1" fmla="val 89748"/>
              <a:gd name="adj2" fmla="val 50797"/>
              <a:gd name="adj3" fmla="val 328776"/>
              <a:gd name="adj4" fmla="val 3366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磁铁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 flipV="1">
            <a:off x="4617085" y="4081780"/>
            <a:ext cx="901700" cy="168275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线形标注 1(无边框) 22"/>
          <p:cNvSpPr/>
          <p:nvPr/>
        </p:nvSpPr>
        <p:spPr>
          <a:xfrm>
            <a:off x="1727835" y="296545"/>
            <a:ext cx="1737360" cy="589915"/>
          </a:xfrm>
          <a:prstGeom prst="callout1">
            <a:avLst>
              <a:gd name="adj1" fmla="val 104198"/>
              <a:gd name="adj2" fmla="val 52192"/>
              <a:gd name="adj3" fmla="val 485252"/>
              <a:gd name="adj4" fmla="val 783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>
                <a:solidFill>
                  <a:schemeClr val="tx1"/>
                </a:solidFill>
                <a:sym typeface="+mn-ea"/>
              </a:rPr>
              <a:t>铝</a:t>
            </a:r>
            <a:r>
              <a:rPr lang="zh-CN" sz="1600" dirty="0">
                <a:solidFill>
                  <a:schemeClr val="tx1"/>
                </a:solidFill>
                <a:sym typeface="+mn-ea"/>
              </a:rPr>
              <a:t>束流衰减片</a:t>
            </a:r>
            <a:endParaRPr lang="zh-CN" sz="1600" dirty="0">
              <a:solidFill>
                <a:schemeClr val="tx1"/>
              </a:solidFill>
              <a:sym typeface="+mn-ea"/>
            </a:endParaRPr>
          </a:p>
          <a:p>
            <a:pPr algn="ctr"/>
            <a:r>
              <a:rPr lang="zh-CN" sz="1600">
                <a:solidFill>
                  <a:schemeClr val="tx1"/>
                </a:solidFill>
              </a:rPr>
              <a:t>（厚度</a:t>
            </a:r>
            <a:r>
              <a:rPr lang="en-US" altLang="zh-CN" sz="1600">
                <a:solidFill>
                  <a:schemeClr val="tx1"/>
                </a:solidFill>
              </a:rPr>
              <a:t>200um</a:t>
            </a:r>
            <a:r>
              <a:rPr lang="zh-CN" sz="1600">
                <a:solidFill>
                  <a:schemeClr val="tx1"/>
                </a:solidFill>
              </a:rPr>
              <a:t>）</a:t>
            </a:r>
            <a:endParaRPr lang="zh-CN" sz="1600">
              <a:solidFill>
                <a:schemeClr val="tx1"/>
              </a:solidFill>
            </a:endParaRPr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+mn-lt"/>
                <a:cs typeface="+mn-lt"/>
              </a:rPr>
              <a:t>当前</a:t>
            </a:r>
            <a:r>
              <a:rPr lang="en-US" altLang="zh-CN">
                <a:latin typeface="+mn-lt"/>
                <a:cs typeface="+mn-lt"/>
              </a:rPr>
              <a:t>MCP</a:t>
            </a:r>
            <a:r>
              <a:rPr lang="zh-CN" altLang="en-US">
                <a:latin typeface="+mn-lt"/>
                <a:cs typeface="+mn-lt"/>
              </a:rPr>
              <a:t>模拟方法</a:t>
            </a:r>
            <a:endParaRPr lang="zh-CN" altLang="en-US">
              <a:latin typeface="+mn-lt"/>
              <a:cs typeface="+mn-lt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47700" y="1506220"/>
            <a:ext cx="10515600" cy="4803775"/>
          </a:xfrm>
        </p:spPr>
        <p:txBody>
          <a:bodyPr/>
          <a:p>
            <a:pPr>
              <a:lnSpc>
                <a:spcPct val="130000"/>
              </a:lnSpc>
            </a:pPr>
            <a:r>
              <a:rPr lang="en-US" altLang="zh-CN"/>
              <a:t>MCP</a:t>
            </a:r>
            <a:r>
              <a:rPr lang="zh-CN" altLang="en-US"/>
              <a:t>建模应分为三部分：</a:t>
            </a:r>
            <a:endParaRPr lang="zh-CN" altLang="en-US"/>
          </a:p>
          <a:p>
            <a:pPr lvl="1">
              <a:lnSpc>
                <a:spcPct val="130000"/>
              </a:lnSpc>
            </a:pPr>
            <a:r>
              <a:rPr lang="en-US" altLang="zh-CN"/>
              <a:t>MCP</a:t>
            </a:r>
            <a:r>
              <a:rPr lang="zh-CN" altLang="en-US"/>
              <a:t>本体：圆形；直径</a:t>
            </a:r>
            <a:r>
              <a:rPr lang="en-US" altLang="zh-CN"/>
              <a:t>100mm</a:t>
            </a:r>
            <a:r>
              <a:rPr lang="zh-CN" altLang="en-US"/>
              <a:t>，厚度</a:t>
            </a:r>
            <a:r>
              <a:rPr lang="en-US" altLang="zh-CN"/>
              <a:t>1mm</a:t>
            </a:r>
            <a:r>
              <a:rPr lang="zh-CN" altLang="en-US"/>
              <a:t>；材料为铅玻璃（G4_GLASS_LEAD）；</a:t>
            </a:r>
            <a:r>
              <a:rPr lang="zh-CN" altLang="en-US">
                <a:sym typeface="+mn-ea"/>
              </a:rPr>
              <a:t>考虑多孔结构，</a:t>
            </a:r>
            <a:r>
              <a:rPr lang="zh-CN" altLang="en-US"/>
              <a:t>密度减少到</a:t>
            </a:r>
            <a:r>
              <a:rPr lang="en-US" altLang="zh-CN"/>
              <a:t>60%</a:t>
            </a:r>
            <a:r>
              <a:rPr lang="zh-CN" altLang="en-US"/>
              <a:t>（</a:t>
            </a:r>
            <a:r>
              <a:rPr lang="en-US" altLang="zh-CN"/>
              <a:t>3.73g/cm3</a:t>
            </a:r>
            <a:r>
              <a:rPr lang="zh-CN" altLang="en-US"/>
              <a:t>）。</a:t>
            </a:r>
            <a:endParaRPr lang="zh-CN" altLang="en-US"/>
          </a:p>
          <a:p>
            <a:pPr lvl="1">
              <a:lnSpc>
                <a:spcPct val="130000"/>
              </a:lnSpc>
            </a:pPr>
            <a:r>
              <a:rPr lang="zh-CN" altLang="en-US"/>
              <a:t>读出阳极：铝阳极，尺寸与</a:t>
            </a:r>
            <a:r>
              <a:rPr lang="en-US" altLang="zh-CN"/>
              <a:t>MCP</a:t>
            </a:r>
            <a:r>
              <a:rPr lang="zh-CN" altLang="en-US"/>
              <a:t>相同，距</a:t>
            </a:r>
            <a:r>
              <a:rPr lang="en-US" altLang="zh-CN"/>
              <a:t>MCP 5mm</a:t>
            </a:r>
            <a:r>
              <a:rPr lang="zh-CN" altLang="en-US"/>
              <a:t>。</a:t>
            </a:r>
            <a:endParaRPr lang="zh-CN" altLang="en-US"/>
          </a:p>
          <a:p>
            <a:pPr lvl="1">
              <a:lnSpc>
                <a:spcPct val="130000"/>
              </a:lnSpc>
            </a:pPr>
            <a:r>
              <a:rPr lang="zh-CN" altLang="en-US"/>
              <a:t>机械结构：模拟中暂未包含。</a:t>
            </a:r>
            <a:endParaRPr lang="en-US" altLang="zh-CN"/>
          </a:p>
          <a:p>
            <a:pPr>
              <a:lnSpc>
                <a:spcPct val="130000"/>
              </a:lnSpc>
            </a:pPr>
            <a:r>
              <a:rPr lang="en-US" altLang="zh-CN"/>
              <a:t>Sensitive detector</a:t>
            </a:r>
            <a:r>
              <a:rPr lang="zh-CN" altLang="en-US"/>
              <a:t>（</a:t>
            </a:r>
            <a:r>
              <a:rPr lang="en-US" altLang="zh-CN"/>
              <a:t>SD</a:t>
            </a:r>
            <a:r>
              <a:rPr lang="zh-CN" altLang="en-US"/>
              <a:t>）注册在铅玻璃上，方法如下：</a:t>
            </a:r>
            <a:endParaRPr lang="zh-CN" altLang="en-US"/>
          </a:p>
          <a:p>
            <a:pPr lvl="1">
              <a:lnSpc>
                <a:spcPct val="130000"/>
              </a:lnSpc>
            </a:pPr>
            <a:r>
              <a:rPr lang="en-US" altLang="zh-CN">
                <a:sym typeface="+mn-ea"/>
              </a:rPr>
              <a:t>ProcessHit() </a:t>
            </a:r>
            <a:r>
              <a:rPr lang="zh-CN" altLang="en-US">
                <a:sym typeface="+mn-ea"/>
              </a:rPr>
              <a:t>中判选该步</a:t>
            </a:r>
            <a:r>
              <a:rPr lang="en-US" altLang="zh-CN">
                <a:sym typeface="+mn-ea"/>
              </a:rPr>
              <a:t>hit</a:t>
            </a:r>
            <a:r>
              <a:rPr lang="zh-CN" altLang="en-US">
                <a:sym typeface="+mn-ea"/>
              </a:rPr>
              <a:t>的能量沉积，若超过某一阈值</a:t>
            </a:r>
            <a:r>
              <a:rPr lang="zh-CN" altLang="en-US">
                <a:sym typeface="+mn-ea"/>
              </a:rPr>
              <a:t>，则记录下来；阈值</a:t>
            </a:r>
            <a:r>
              <a:rPr lang="zh-CN" altLang="en-US">
                <a:sym typeface="+mn-ea"/>
              </a:rPr>
              <a:t>初步设为</a:t>
            </a:r>
            <a:r>
              <a:rPr lang="en-US" altLang="zh-CN">
                <a:sym typeface="+mn-ea"/>
              </a:rPr>
              <a:t>20eV</a:t>
            </a:r>
            <a:r>
              <a:rPr lang="zh-CN" altLang="en-US">
                <a:sym typeface="+mn-ea"/>
              </a:rPr>
              <a:t>，参考</a:t>
            </a:r>
            <a:r>
              <a:rPr lang="en-US" altLang="zh-CN">
                <a:sym typeface="+mn-ea"/>
              </a:rPr>
              <a:t>MCP</a:t>
            </a:r>
            <a:r>
              <a:rPr lang="zh-CN" altLang="en-US">
                <a:sym typeface="+mn-ea"/>
              </a:rPr>
              <a:t>二次电子发射的阈值。</a:t>
            </a:r>
            <a:endParaRPr lang="zh-CN" altLang="en-US">
              <a:sym typeface="+mn-ea"/>
            </a:endParaRPr>
          </a:p>
          <a:p>
            <a:pPr lvl="1">
              <a:lnSpc>
                <a:spcPct val="130000"/>
              </a:lnSpc>
            </a:pPr>
            <a:r>
              <a:rPr lang="zh-CN" altLang="en-US"/>
              <a:t>由于每个入射粒子通常带来多个</a:t>
            </a:r>
            <a:r>
              <a:rPr lang="en-US" altLang="zh-CN"/>
              <a:t>hit</a:t>
            </a:r>
            <a:r>
              <a:rPr lang="zh-CN" altLang="en-US"/>
              <a:t>，最后在</a:t>
            </a:r>
            <a:r>
              <a:rPr lang="en-US" altLang="zh-CN"/>
              <a:t> EndOfEvent() </a:t>
            </a:r>
            <a:r>
              <a:rPr lang="zh-CN" altLang="en-US"/>
              <a:t>中按照</a:t>
            </a:r>
            <a:r>
              <a:rPr lang="en-US" altLang="zh-CN"/>
              <a:t>MCP</a:t>
            </a:r>
            <a:r>
              <a:rPr lang="zh-CN" altLang="en-US"/>
              <a:t>读出的时间分辨率将时间上重叠的</a:t>
            </a:r>
            <a:r>
              <a:rPr lang="en-US" altLang="zh-CN"/>
              <a:t>hit</a:t>
            </a:r>
            <a:r>
              <a:rPr lang="zh-CN" altLang="en-US"/>
              <a:t>合并为同一个</a:t>
            </a:r>
            <a:r>
              <a:rPr lang="en-US" altLang="zh-CN"/>
              <a:t>hit</a:t>
            </a:r>
            <a:r>
              <a:rPr lang="zh-CN" altLang="en-US"/>
              <a:t>。</a:t>
            </a:r>
            <a:endParaRPr lang="zh-CN" altLang="en-US"/>
          </a:p>
          <a:p>
            <a:pPr lvl="0">
              <a:lnSpc>
                <a:spcPct val="130000"/>
              </a:lnSpc>
            </a:pPr>
            <a:r>
              <a:rPr lang="zh-CN" altLang="en-US"/>
              <a:t>后处理中</a:t>
            </a:r>
            <a:r>
              <a:rPr lang="zh-CN" altLang="en-US">
                <a:sym typeface="+mn-ea"/>
              </a:rPr>
              <a:t>按探测效率曲线抽取最终的有效事例，并</a:t>
            </a:r>
            <a:r>
              <a:rPr lang="zh-CN" altLang="en-US"/>
              <a:t>加入时间</a:t>
            </a:r>
            <a:r>
              <a:rPr lang="en-US" altLang="zh-CN"/>
              <a:t>/</a:t>
            </a:r>
            <a:r>
              <a:rPr lang="zh-CN" altLang="en-US"/>
              <a:t>位置分辨率。</a:t>
            </a:r>
            <a:endParaRPr lang="en-US" altLang="zh-CN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3555" y="6350"/>
            <a:ext cx="6861810" cy="446532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47700" y="167640"/>
            <a:ext cx="10515600" cy="141668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/>
              <a:t>定时计数器初步设计</a:t>
            </a:r>
            <a:br>
              <a:rPr lang="zh-CN" altLang="en-US"/>
            </a:br>
            <a:r>
              <a:rPr lang="zh-CN" altLang="en-US" b="0">
                <a:latin typeface="+mn-lt"/>
                <a:cs typeface="+mn-lt"/>
              </a:rPr>
              <a:t>tiled</a:t>
            </a:r>
            <a:r>
              <a:rPr lang="en-US" altLang="zh-CN" b="0">
                <a:latin typeface="+mn-lt"/>
                <a:cs typeface="+mn-lt"/>
              </a:rPr>
              <a:t> timing counter, TTC</a:t>
            </a:r>
            <a:endParaRPr lang="en-US" altLang="zh-CN" b="0">
              <a:latin typeface="+mn-lt"/>
              <a:cs typeface="+mn-lt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1761490"/>
            <a:ext cx="5147945" cy="459422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/>
              <a:t>塑料闪烁体阵列，</a:t>
            </a:r>
            <a:r>
              <a:rPr lang="zh-CN" altLang="en-US">
                <a:latin typeface="Arial" panose="020B0604020202020204" pitchFamily="34" charset="0"/>
                <a:sym typeface="+mn-ea"/>
              </a:rPr>
              <a:t>交错排列，</a:t>
            </a:r>
            <a:r>
              <a:rPr lang="en-US" altLang="zh-CN">
                <a:latin typeface="Arial" panose="020B0604020202020204" pitchFamily="34" charset="0"/>
                <a:sym typeface="+mn-ea"/>
              </a:rPr>
              <a:t>SiPM</a:t>
            </a:r>
            <a:r>
              <a:rPr lang="zh-CN" altLang="en-US">
                <a:latin typeface="Arial" panose="020B0604020202020204" pitchFamily="34" charset="0"/>
                <a:sym typeface="+mn-ea"/>
              </a:rPr>
              <a:t>读出</a:t>
            </a:r>
            <a:r>
              <a:rPr lang="zh-CN" altLang="en-US"/>
              <a:t>；</a:t>
            </a: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单元尺寸：</a:t>
            </a:r>
            <a:r>
              <a:rPr lang="en-US" altLang="zh-CN"/>
              <a:t>150mm</a:t>
            </a:r>
            <a:r>
              <a:rPr lang="en-US" altLang="zh-CN">
                <a:latin typeface="Arial" panose="020B0604020202020204" pitchFamily="34" charset="0"/>
                <a:sym typeface="+mn-ea"/>
              </a:rPr>
              <a:t>×100mm×10mm</a:t>
            </a:r>
            <a:r>
              <a:rPr lang="zh-CN" altLang="en-US">
                <a:latin typeface="Arial" panose="020B0604020202020204" pitchFamily="34" charset="0"/>
                <a:sym typeface="+mn-ea"/>
              </a:rPr>
              <a:t>；</a:t>
            </a: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共</a:t>
            </a:r>
            <a:r>
              <a:rPr lang="en-US" altLang="zh-CN"/>
              <a:t>18</a:t>
            </a:r>
            <a:r>
              <a:rPr lang="zh-CN" altLang="en-US"/>
              <a:t>（纵向）</a:t>
            </a:r>
            <a:r>
              <a:rPr lang="en-US" altLang="zh-CN">
                <a:latin typeface="Arial" panose="020B0604020202020204" pitchFamily="34" charset="0"/>
              </a:rPr>
              <a:t>×42</a:t>
            </a:r>
            <a:r>
              <a:rPr lang="zh-CN" altLang="en-US">
                <a:latin typeface="Arial" panose="020B0604020202020204" pitchFamily="34" charset="0"/>
              </a:rPr>
              <a:t>（角向）</a:t>
            </a:r>
            <a:r>
              <a:rPr lang="en-US" altLang="zh-CN">
                <a:latin typeface="Arial" panose="020B0604020202020204" pitchFamily="34" charset="0"/>
              </a:rPr>
              <a:t>=756</a:t>
            </a:r>
            <a:r>
              <a:rPr lang="zh-CN" altLang="en-US">
                <a:latin typeface="Arial" panose="020B0604020202020204" pitchFamily="34" charset="0"/>
              </a:rPr>
              <a:t>单元；</a:t>
            </a:r>
            <a:endParaRPr lang="zh-CN" altLang="en-US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zh-CN" altLang="en-US">
                <a:latin typeface="Arial" panose="020B0604020202020204" pitchFamily="34" charset="0"/>
              </a:rPr>
              <a:t>覆盖</a:t>
            </a:r>
            <a:r>
              <a:rPr lang="en-US" altLang="zh-CN">
                <a:latin typeface="Arial" panose="020B0604020202020204" pitchFamily="34" charset="0"/>
              </a:rPr>
              <a:t>88.2%</a:t>
            </a:r>
            <a:r>
              <a:rPr lang="zh-CN" altLang="en-US">
                <a:latin typeface="Arial" panose="020B0604020202020204" pitchFamily="34" charset="0"/>
              </a:rPr>
              <a:t>立体角；</a:t>
            </a:r>
            <a:endParaRPr lang="zh-CN" altLang="en-US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zh-CN" altLang="en-US">
                <a:latin typeface="Arial" panose="020B0604020202020204" pitchFamily="34" charset="0"/>
              </a:rPr>
              <a:t>倾斜角：正负</a:t>
            </a:r>
            <a:r>
              <a:rPr lang="en-US" altLang="zh-CN">
                <a:latin typeface="Arial" panose="020B0604020202020204" pitchFamily="34" charset="0"/>
              </a:rPr>
              <a:t>15</a:t>
            </a:r>
            <a:r>
              <a:rPr lang="zh-CN" altLang="en-US">
                <a:latin typeface="Arial" panose="020B0604020202020204" pitchFamily="34" charset="0"/>
              </a:rPr>
              <a:t>度；</a:t>
            </a:r>
            <a:endParaRPr lang="zh-CN" altLang="en-US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zh-CN" altLang="en-US">
                <a:latin typeface="Arial" panose="020B0604020202020204" pitchFamily="34" charset="0"/>
                <a:sym typeface="+mn-ea"/>
              </a:rPr>
              <a:t>同层内实现双单元符合读出。</a:t>
            </a:r>
            <a:endParaRPr lang="zh-CN" altLang="en-US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endParaRPr lang="zh-CN" altLang="en-US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zh-CN" altLang="en-US">
                <a:latin typeface="Arial" panose="020B0604020202020204" pitchFamily="34" charset="0"/>
              </a:rPr>
              <a:t>用于触发和漂移室定时。</a:t>
            </a:r>
            <a:endParaRPr lang="zh-CN" altLang="en-US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endParaRPr lang="zh-CN" altLang="en-US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752330" y="4025265"/>
            <a:ext cx="2439670" cy="2393950"/>
            <a:chOff x="15206" y="6088"/>
            <a:chExt cx="3842" cy="37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06" y="6088"/>
              <a:ext cx="3842" cy="3770"/>
            </a:xfrm>
            <a:prstGeom prst="rect">
              <a:avLst/>
            </a:prstGeom>
          </p:spPr>
        </p:pic>
        <p:cxnSp>
          <p:nvCxnSpPr>
            <p:cNvPr id="9" name="直接箭头连接符 8"/>
            <p:cNvCxnSpPr/>
            <p:nvPr/>
          </p:nvCxnSpPr>
          <p:spPr>
            <a:xfrm flipH="1">
              <a:off x="15589" y="6756"/>
              <a:ext cx="1507" cy="243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 flipH="1">
              <a:off x="17089" y="6658"/>
              <a:ext cx="1645" cy="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 flipH="1" flipV="1">
              <a:off x="16974" y="6596"/>
              <a:ext cx="109" cy="14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 rot="21420000">
              <a:off x="17286" y="6690"/>
              <a:ext cx="1251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/>
                <a:t>100mm</a:t>
              </a:r>
              <a:endParaRPr lang="en-US" altLang="zh-CN" sz="1400"/>
            </a:p>
          </p:txBody>
        </p:sp>
        <p:sp>
          <p:nvSpPr>
            <p:cNvPr id="13" name="文本框 12"/>
            <p:cNvSpPr txBox="1"/>
            <p:nvPr/>
          </p:nvSpPr>
          <p:spPr>
            <a:xfrm rot="18120000">
              <a:off x="16278" y="7317"/>
              <a:ext cx="1251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/>
                <a:t>150mm</a:t>
              </a:r>
              <a:endParaRPr lang="en-US" altLang="zh-CN" sz="140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478" y="6165"/>
              <a:ext cx="1101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/>
                <a:t>10mm</a:t>
              </a:r>
              <a:endParaRPr lang="en-US" altLang="zh-CN" sz="1400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425" y="4413250"/>
            <a:ext cx="2297430" cy="22637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0125" y="4413250"/>
            <a:ext cx="2305685" cy="2265045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 flipV="1">
            <a:off x="6197600" y="4826000"/>
            <a:ext cx="756920" cy="72580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 rot="19020000">
            <a:off x="6290310" y="5147945"/>
            <a:ext cx="7943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480mm</a:t>
            </a:r>
            <a:endParaRPr lang="en-US" altLang="zh-CN" sz="14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803900" y="5922645"/>
            <a:ext cx="792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偶数层</a:t>
            </a:r>
            <a:endParaRPr lang="zh-CN" altLang="en-US" sz="1600"/>
          </a:p>
        </p:txBody>
      </p:sp>
      <p:sp>
        <p:nvSpPr>
          <p:cNvPr id="21" name="文本框 20"/>
          <p:cNvSpPr txBox="1"/>
          <p:nvPr/>
        </p:nvSpPr>
        <p:spPr>
          <a:xfrm>
            <a:off x="8106410" y="5922645"/>
            <a:ext cx="792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奇数层</a:t>
            </a:r>
            <a:endParaRPr lang="zh-CN" altLang="en-US" sz="1600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8043545" y="2772410"/>
            <a:ext cx="3606165" cy="164084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 rot="20100000">
            <a:off x="9642475" y="3298190"/>
            <a:ext cx="17481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18</a:t>
            </a:r>
            <a:r>
              <a:rPr lang="en-US" altLang="zh-CN" sz="1400">
                <a:latin typeface="Arial" panose="020B0604020202020204" pitchFamily="34" charset="0"/>
                <a:sym typeface="+mn-ea"/>
              </a:rPr>
              <a:t>×100mm=1.8m</a:t>
            </a:r>
            <a:endParaRPr lang="en-US" altLang="zh-CN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647700" y="1716405"/>
            <a:ext cx="5887085" cy="44608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因单元几何全同，所张立体角则有异，导致单元触发率最多相差约</a:t>
            </a:r>
            <a:r>
              <a:rPr lang="en-US" altLang="zh-CN" dirty="0"/>
              <a:t>10</a:t>
            </a:r>
            <a:r>
              <a:rPr lang="zh-CN" altLang="en-US" dirty="0"/>
              <a:t>倍；磁谱仪中心的触发率最高，两侧最低；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信号米歇尔正电子能量沉积谱呈朗道分布；穿过一层</a:t>
            </a:r>
            <a:r>
              <a:rPr lang="en-US" altLang="zh-CN" dirty="0"/>
              <a:t>TTC</a:t>
            </a:r>
            <a:r>
              <a:rPr lang="zh-CN" altLang="en-US" dirty="0"/>
              <a:t>的能量沉积约</a:t>
            </a:r>
            <a:r>
              <a:rPr lang="en-US" altLang="zh-CN" dirty="0"/>
              <a:t>2~3MeV</a:t>
            </a:r>
            <a:r>
              <a:rPr lang="zh-CN" altLang="en-US" dirty="0"/>
              <a:t>。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信号米歇尔电子大多都能穿过至少两层闪烁体。通过符合可筛掉大部分本底触发。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米歇尔电子击中模拟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4785" y="194945"/>
            <a:ext cx="4960620" cy="30721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920" y="3267075"/>
            <a:ext cx="4896485" cy="31699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539480" y="354774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400"/>
              <a:t>米歇尔正电子</a:t>
            </a:r>
            <a:endParaRPr lang="zh-CN" altLang="en-US" sz="1400"/>
          </a:p>
          <a:p>
            <a:pPr algn="ctr"/>
            <a:r>
              <a:rPr lang="zh-CN" altLang="en-US" sz="1400"/>
              <a:t>能量沉积峰</a:t>
            </a:r>
            <a:endParaRPr lang="zh-CN" altLang="en-US" sz="1400"/>
          </a:p>
        </p:txBody>
      </p:sp>
      <p:cxnSp>
        <p:nvCxnSpPr>
          <p:cNvPr id="13" name="直接箭头连接符 12"/>
          <p:cNvCxnSpPr>
            <a:stCxn id="12" idx="2"/>
          </p:cNvCxnSpPr>
          <p:nvPr/>
        </p:nvCxnSpPr>
        <p:spPr>
          <a:xfrm flipH="1">
            <a:off x="8045450" y="4069715"/>
            <a:ext cx="1118870" cy="613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6879590" y="460375"/>
            <a:ext cx="25692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6879590" y="2650490"/>
            <a:ext cx="4568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6645" y="3431540"/>
            <a:ext cx="4743450" cy="32899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0"/>
              <a:t>TTC</a:t>
            </a:r>
            <a:r>
              <a:rPr lang="zh-CN" altLang="en-US"/>
              <a:t>符合后探测效率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2122805"/>
            <a:ext cx="6908800" cy="4054475"/>
          </a:xfrm>
        </p:spPr>
        <p:txBody>
          <a:bodyPr/>
          <a:p>
            <a:pPr>
              <a:lnSpc>
                <a:spcPct val="150000"/>
              </a:lnSpc>
            </a:pPr>
            <a:r>
              <a:rPr lang="zh-CN" altLang="en-US"/>
              <a:t>生成</a:t>
            </a:r>
            <a:r>
              <a:rPr lang="en-US" altLang="zh-CN"/>
              <a:t> 0~52.8MeV </a:t>
            </a:r>
            <a:r>
              <a:rPr lang="zh-CN" altLang="en-US"/>
              <a:t>平谱、</a:t>
            </a:r>
            <a:r>
              <a:rPr lang="zh-CN" altLang="en-US">
                <a:sym typeface="+mn-ea"/>
              </a:rPr>
              <a:t>动量方向各向同性</a:t>
            </a:r>
            <a:r>
              <a:rPr lang="zh-CN" altLang="en-US"/>
              <a:t>的正电子；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考虑双层</a:t>
            </a:r>
            <a:r>
              <a:rPr lang="en-US" altLang="zh-CN">
                <a:sym typeface="+mn-ea"/>
              </a:rPr>
              <a:t>TTC</a:t>
            </a:r>
            <a:r>
              <a:rPr lang="zh-CN" altLang="en-US">
                <a:sym typeface="+mn-ea"/>
              </a:rPr>
              <a:t>的符合；未计入重建效率。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ym typeface="+mn-ea"/>
              </a:rPr>
              <a:t>25MeV~50</a:t>
            </a:r>
            <a:r>
              <a:rPr lang="en-US" altLang="zh-CN">
                <a:sym typeface="+mn-ea"/>
              </a:rPr>
              <a:t>MeV</a:t>
            </a:r>
            <a:r>
              <a:rPr lang="zh-CN" altLang="en-US">
                <a:sym typeface="+mn-ea"/>
              </a:rPr>
              <a:t>区间内，探测效率</a:t>
            </a:r>
            <a:r>
              <a:rPr lang="en-US" altLang="zh-CN">
                <a:sym typeface="+mn-ea"/>
              </a:rPr>
              <a:t>80%~90%</a:t>
            </a:r>
            <a:r>
              <a:rPr lang="zh-CN" altLang="en-US">
                <a:sym typeface="+mn-ea"/>
              </a:rPr>
              <a:t>；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受几何约束，</a:t>
            </a:r>
            <a:r>
              <a:rPr lang="en-US" altLang="zh-CN">
                <a:sym typeface="+mn-ea"/>
              </a:rPr>
              <a:t>15MeV</a:t>
            </a:r>
            <a:r>
              <a:rPr lang="zh-CN" altLang="en-US">
                <a:sym typeface="+mn-ea"/>
              </a:rPr>
              <a:t>以下能量正电子的探测效率快速下降。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对米歇尔正电子的探测效率为</a:t>
            </a:r>
            <a:r>
              <a:rPr lang="en-US" altLang="zh-CN">
                <a:sym typeface="+mn-ea"/>
              </a:rPr>
              <a:t>78.5%</a:t>
            </a:r>
            <a:r>
              <a:rPr lang="zh-CN" altLang="en-US">
                <a:sym typeface="+mn-ea"/>
              </a:rPr>
              <a:t>（未计入重建效率）。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335" y="167640"/>
            <a:ext cx="4810760" cy="32639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162415" y="1685925"/>
            <a:ext cx="20116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600">
                <a:sym typeface="+mn-ea"/>
              </a:rPr>
              <a:t>正电子探测效率曲线</a:t>
            </a:r>
            <a:endParaRPr lang="zh-CN" altLang="en-US" sz="160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51340" y="5655310"/>
            <a:ext cx="2138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ym typeface="+mn-ea"/>
              </a:rPr>
              <a:t>米歇尔正电子</a:t>
            </a:r>
            <a:endParaRPr lang="zh-CN" altLang="en-US" sz="1400">
              <a:sym typeface="+mn-ea"/>
            </a:endParaRPr>
          </a:p>
          <a:p>
            <a:r>
              <a:rPr lang="zh-CN" altLang="en-US" sz="1400"/>
              <a:t>测量谱（未考虑分辨率）</a:t>
            </a:r>
            <a:endParaRPr lang="zh-CN" alt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单元倾向</a:t>
            </a:r>
            <a:r>
              <a:rPr lang="zh-CN" altLang="en-US"/>
              <a:t>和接受度问题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960"/>
            <a:ext cx="10705465" cy="4592320"/>
          </a:xfrm>
        </p:spPr>
        <p:txBody>
          <a:bodyPr/>
          <a:p>
            <a:pPr>
              <a:lnSpc>
                <a:spcPct val="150000"/>
              </a:lnSpc>
            </a:pPr>
            <a:r>
              <a:rPr lang="zh-CN" altLang="en-US"/>
              <a:t>这种设计中，</a:t>
            </a:r>
            <a:r>
              <a:rPr lang="zh-CN" altLang="en-US">
                <a:sym typeface="+mn-ea"/>
              </a:rPr>
              <a:t>因径迹回转方向不同，</a:t>
            </a:r>
            <a:r>
              <a:rPr lang="zh-CN" altLang="en-US"/>
              <a:t>不同倾向的</a:t>
            </a:r>
            <a:r>
              <a:rPr lang="en-US" altLang="zh-CN"/>
              <a:t>TTC</a:t>
            </a:r>
            <a:r>
              <a:rPr lang="zh-CN" altLang="en-US"/>
              <a:t>对正电子</a:t>
            </a:r>
            <a:r>
              <a:rPr lang="en-US" altLang="zh-CN"/>
              <a:t>/</a:t>
            </a:r>
            <a:r>
              <a:rPr lang="zh-CN" altLang="en-US"/>
              <a:t>电子的探测效率有区别。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9695" y="2256790"/>
            <a:ext cx="3933825" cy="3865245"/>
          </a:xfrm>
          <a:prstGeom prst="rect">
            <a:avLst/>
          </a:prstGeom>
        </p:spPr>
      </p:pic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1805305" y="2256790"/>
            <a:ext cx="3970655" cy="3910965"/>
            <a:chOff x="216" y="5578"/>
            <a:chExt cx="3618" cy="356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" y="5578"/>
              <a:ext cx="3618" cy="3565"/>
            </a:xfrm>
            <a:prstGeom prst="rect">
              <a:avLst/>
            </a:prstGeom>
          </p:spPr>
        </p:pic>
        <p:sp>
          <p:nvSpPr>
            <p:cNvPr id="6" name="弧形 5"/>
            <p:cNvSpPr/>
            <p:nvPr/>
          </p:nvSpPr>
          <p:spPr>
            <a:xfrm>
              <a:off x="306" y="6510"/>
              <a:ext cx="1701" cy="1701"/>
            </a:xfrm>
            <a:prstGeom prst="arc">
              <a:avLst>
                <a:gd name="adj1" fmla="val 12175072"/>
                <a:gd name="adj2" fmla="val 0"/>
              </a:avLst>
            </a:prstGeom>
            <a:noFill/>
            <a:ln w="25400">
              <a:solidFill>
                <a:srgbClr val="0070C0"/>
              </a:solidFill>
              <a:headEnd type="triangle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弧形 6"/>
            <p:cNvSpPr/>
            <p:nvPr/>
          </p:nvSpPr>
          <p:spPr>
            <a:xfrm rot="13500000">
              <a:off x="2032" y="6749"/>
              <a:ext cx="1701" cy="1701"/>
            </a:xfrm>
            <a:prstGeom prst="arc">
              <a:avLst>
                <a:gd name="adj1" fmla="val 19687627"/>
                <a:gd name="adj2" fmla="val 7906647"/>
              </a:avLst>
            </a:prstGeom>
            <a:noFill/>
            <a:ln w="25400">
              <a:solidFill>
                <a:srgbClr val="FF3300"/>
              </a:solidFill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弧形 8"/>
          <p:cNvSpPr/>
          <p:nvPr/>
        </p:nvSpPr>
        <p:spPr>
          <a:xfrm>
            <a:off x="6483063" y="3279523"/>
            <a:ext cx="1866567" cy="1866364"/>
          </a:xfrm>
          <a:prstGeom prst="arc">
            <a:avLst>
              <a:gd name="adj1" fmla="val 12175072"/>
              <a:gd name="adj2" fmla="val 0"/>
            </a:avLst>
          </a:prstGeom>
          <a:noFill/>
          <a:ln w="25400">
            <a:solidFill>
              <a:srgbClr val="0070C0"/>
            </a:solidFill>
            <a:headEnd type="triangle"/>
          </a:ln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弧形 9"/>
          <p:cNvSpPr/>
          <p:nvPr/>
        </p:nvSpPr>
        <p:spPr>
          <a:xfrm rot="13500000">
            <a:off x="8377402" y="3541688"/>
            <a:ext cx="1866364" cy="1866567"/>
          </a:xfrm>
          <a:prstGeom prst="arc">
            <a:avLst>
              <a:gd name="adj1" fmla="val 19687627"/>
              <a:gd name="adj2" fmla="val 7906647"/>
            </a:avLst>
          </a:prstGeom>
          <a:noFill/>
          <a:ln w="25400">
            <a:solidFill>
              <a:srgbClr val="FF0000"/>
            </a:solidFill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899410" y="622681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偶数层偏好电子</a:t>
            </a:r>
            <a:endParaRPr lang="zh-CN" altLang="en-US"/>
          </a:p>
        </p:txBody>
      </p:sp>
      <p:sp>
        <p:nvSpPr>
          <p:cNvPr id="12" name="流程图: 汇总连接 11"/>
          <p:cNvSpPr/>
          <p:nvPr/>
        </p:nvSpPr>
        <p:spPr>
          <a:xfrm>
            <a:off x="6022975" y="5313045"/>
            <a:ext cx="180000" cy="180000"/>
          </a:xfrm>
          <a:prstGeom prst="flowChartSummingJuncti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5813997" y="5493004"/>
                <a:ext cx="564515" cy="3975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997" y="5493004"/>
                <a:ext cx="564515" cy="397510"/>
              </a:xfrm>
              <a:prstGeom prst="rect">
                <a:avLst/>
              </a:prstGeom>
              <a:blipFill rotWithShape="1">
                <a:blip r:embed="rId3"/>
                <a:stretch>
                  <a:fillRect l="-101" t="-64" r="101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7538085" y="622681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奇数层偏好正电子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086100" y="3006090"/>
            <a:ext cx="533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</a:t>
            </a:r>
            <a:r>
              <a:rPr lang="en-US" altLang="zh-CN" baseline="30000"/>
              <a:t>+</a:t>
            </a:r>
            <a:endParaRPr lang="en-US" altLang="zh-CN" baseline="30000"/>
          </a:p>
        </p:txBody>
      </p:sp>
      <p:sp>
        <p:nvSpPr>
          <p:cNvPr id="20" name="文本框 19"/>
          <p:cNvSpPr txBox="1"/>
          <p:nvPr/>
        </p:nvSpPr>
        <p:spPr>
          <a:xfrm>
            <a:off x="7698740" y="3006090"/>
            <a:ext cx="533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</a:t>
            </a:r>
            <a:r>
              <a:rPr lang="en-US" altLang="zh-CN" baseline="30000"/>
              <a:t>+</a:t>
            </a:r>
            <a:endParaRPr lang="en-US" altLang="zh-CN" baseline="30000"/>
          </a:p>
        </p:txBody>
      </p:sp>
      <p:sp>
        <p:nvSpPr>
          <p:cNvPr id="21" name="文本框 20"/>
          <p:cNvSpPr txBox="1"/>
          <p:nvPr/>
        </p:nvSpPr>
        <p:spPr>
          <a:xfrm>
            <a:off x="9034145" y="3155315"/>
            <a:ext cx="533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</a:t>
            </a:r>
            <a:r>
              <a:rPr lang="en-US" altLang="zh-CN" baseline="30000"/>
              <a:t>-</a:t>
            </a:r>
            <a:endParaRPr lang="en-US" altLang="zh-CN" baseline="30000"/>
          </a:p>
        </p:txBody>
      </p:sp>
      <p:sp>
        <p:nvSpPr>
          <p:cNvPr id="22" name="文本框 21"/>
          <p:cNvSpPr txBox="1"/>
          <p:nvPr/>
        </p:nvSpPr>
        <p:spPr>
          <a:xfrm>
            <a:off x="4420870" y="3155315"/>
            <a:ext cx="533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</a:t>
            </a:r>
            <a:r>
              <a:rPr lang="en-US" altLang="zh-CN" baseline="30000"/>
              <a:t>-</a:t>
            </a:r>
            <a:endParaRPr lang="en-US" altLang="zh-CN" baseline="30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9075420" y="4573905"/>
            <a:ext cx="1813560" cy="1782445"/>
            <a:chOff x="10157" y="3554"/>
            <a:chExt cx="6195" cy="608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57" y="3554"/>
              <a:ext cx="6195" cy="6087"/>
            </a:xfrm>
            <a:prstGeom prst="rect">
              <a:avLst/>
            </a:prstGeom>
          </p:spPr>
        </p:pic>
        <p:sp>
          <p:nvSpPr>
            <p:cNvPr id="10" name="弧形 9"/>
            <p:cNvSpPr/>
            <p:nvPr/>
          </p:nvSpPr>
          <p:spPr>
            <a:xfrm>
              <a:off x="10210" y="5165"/>
              <a:ext cx="2939" cy="2939"/>
            </a:xfrm>
            <a:prstGeom prst="arc">
              <a:avLst>
                <a:gd name="adj1" fmla="val 12175072"/>
                <a:gd name="adj2" fmla="val 0"/>
              </a:avLst>
            </a:prstGeom>
            <a:noFill/>
            <a:ln w="19050">
              <a:solidFill>
                <a:srgbClr val="0070C0"/>
              </a:solidFill>
              <a:headEnd type="triangle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弧形 10"/>
            <p:cNvSpPr/>
            <p:nvPr/>
          </p:nvSpPr>
          <p:spPr>
            <a:xfrm rot="13500000">
              <a:off x="13193" y="5577"/>
              <a:ext cx="2939" cy="2939"/>
            </a:xfrm>
            <a:prstGeom prst="arc">
              <a:avLst>
                <a:gd name="adj1" fmla="val 19687627"/>
                <a:gd name="adj2" fmla="val 7906647"/>
              </a:avLst>
            </a:prstGeom>
            <a:noFill/>
            <a:ln w="19050">
              <a:solidFill>
                <a:srgbClr val="FF0000"/>
              </a:solidFill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2124" y="4734"/>
              <a:ext cx="1089" cy="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900"/>
                <a:t>e</a:t>
              </a:r>
              <a:r>
                <a:rPr lang="en-US" altLang="zh-CN" sz="900" baseline="30000"/>
                <a:t>+</a:t>
              </a:r>
              <a:endParaRPr lang="en-US" altLang="zh-CN" sz="900" baseline="300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4226" y="4970"/>
              <a:ext cx="1111" cy="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900"/>
                <a:t>e</a:t>
              </a:r>
              <a:r>
                <a:rPr lang="en-US" altLang="zh-CN" sz="900" baseline="30000"/>
                <a:t>-</a:t>
              </a:r>
              <a:endParaRPr lang="en-US" altLang="zh-CN" sz="900" baseline="30000"/>
            </a:p>
          </p:txBody>
        </p:sp>
      </p:grpSp>
      <p:grpSp>
        <p:nvGrpSpPr>
          <p:cNvPr id="17" name="组合 16"/>
          <p:cNvGrpSpPr>
            <a:grpSpLocks noChangeAspect="1"/>
          </p:cNvGrpSpPr>
          <p:nvPr/>
        </p:nvGrpSpPr>
        <p:grpSpPr>
          <a:xfrm>
            <a:off x="9070975" y="2602865"/>
            <a:ext cx="1818005" cy="1791335"/>
            <a:chOff x="2843" y="3554"/>
            <a:chExt cx="6253" cy="6159"/>
          </a:xfrm>
        </p:grpSpPr>
        <p:grpSp>
          <p:nvGrpSpPr>
            <p:cNvPr id="8" name="组合 7"/>
            <p:cNvGrpSpPr>
              <a:grpSpLocks noChangeAspect="1"/>
            </p:cNvGrpSpPr>
            <p:nvPr/>
          </p:nvGrpSpPr>
          <p:grpSpPr>
            <a:xfrm>
              <a:off x="2843" y="3554"/>
              <a:ext cx="6253" cy="6159"/>
              <a:chOff x="216" y="5578"/>
              <a:chExt cx="3618" cy="3564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6" y="5578"/>
                <a:ext cx="3618" cy="3565"/>
              </a:xfrm>
              <a:prstGeom prst="rect">
                <a:avLst/>
              </a:prstGeom>
            </p:spPr>
          </p:pic>
          <p:sp>
            <p:nvSpPr>
              <p:cNvPr id="7" name="弧形 6"/>
              <p:cNvSpPr/>
              <p:nvPr/>
            </p:nvSpPr>
            <p:spPr>
              <a:xfrm>
                <a:off x="306" y="6510"/>
                <a:ext cx="1701" cy="1701"/>
              </a:xfrm>
              <a:prstGeom prst="arc">
                <a:avLst>
                  <a:gd name="adj1" fmla="val 12175072"/>
                  <a:gd name="adj2" fmla="val 0"/>
                </a:avLst>
              </a:prstGeom>
              <a:noFill/>
              <a:ln w="19050">
                <a:solidFill>
                  <a:srgbClr val="0070C0"/>
                </a:solidFill>
                <a:headEnd type="triangle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3300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" name="弧形 8"/>
              <p:cNvSpPr/>
              <p:nvPr/>
            </p:nvSpPr>
            <p:spPr>
              <a:xfrm rot="13500000">
                <a:off x="2032" y="6749"/>
                <a:ext cx="1701" cy="1701"/>
              </a:xfrm>
              <a:prstGeom prst="arc">
                <a:avLst>
                  <a:gd name="adj1" fmla="val 19687627"/>
                  <a:gd name="adj2" fmla="val 7906647"/>
                </a:avLst>
              </a:prstGeom>
              <a:noFill/>
              <a:ln w="19050">
                <a:solidFill>
                  <a:srgbClr val="FF3300"/>
                </a:solidFill>
                <a:headEnd type="none"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3300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4839" y="4711"/>
              <a:ext cx="1387" cy="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000"/>
                <a:t>e</a:t>
              </a:r>
              <a:r>
                <a:rPr lang="en-US" altLang="zh-CN" sz="1000" baseline="30000"/>
                <a:t>+</a:t>
              </a:r>
              <a:endParaRPr lang="en-US" altLang="zh-CN" sz="1000" baseline="300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811" y="4842"/>
              <a:ext cx="1409" cy="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000"/>
                <a:t>e</a:t>
              </a:r>
              <a:r>
                <a:rPr lang="en-US" altLang="zh-CN" sz="1000" baseline="30000"/>
                <a:t>-</a:t>
              </a:r>
              <a:endParaRPr lang="en-US" altLang="zh-CN" sz="1000" baseline="300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单元</a:t>
            </a:r>
            <a:r>
              <a:rPr lang="zh-CN" altLang="en-US">
                <a:sym typeface="+mn-ea"/>
              </a:rPr>
              <a:t>倾向和接受度问题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这种设计中，</a:t>
            </a:r>
            <a:r>
              <a:rPr lang="zh-CN" altLang="en-US">
                <a:sym typeface="+mn-ea"/>
              </a:rPr>
              <a:t>因径迹回转方向不同，</a:t>
            </a:r>
            <a:r>
              <a:rPr lang="zh-CN" altLang="en-US">
                <a:sym typeface="+mn-ea"/>
              </a:rPr>
              <a:t>不同倾向的</a:t>
            </a:r>
            <a:r>
              <a:rPr lang="en-US" altLang="zh-CN">
                <a:sym typeface="+mn-ea"/>
              </a:rPr>
              <a:t>TTC</a:t>
            </a:r>
            <a:r>
              <a:rPr lang="zh-CN" altLang="en-US">
                <a:sym typeface="+mn-ea"/>
              </a:rPr>
              <a:t>对正电子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电子的探测效率有区别。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/>
              <a:t>交替的正</a:t>
            </a:r>
            <a:r>
              <a:rPr lang="en-US" altLang="zh-CN"/>
              <a:t>/</a:t>
            </a:r>
            <a:r>
              <a:rPr lang="zh-CN" altLang="en-US"/>
              <a:t>反倾向会导致探测的角度谱上存在不均匀性。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流程图: 汇总连接 11"/>
          <p:cNvSpPr/>
          <p:nvPr/>
        </p:nvSpPr>
        <p:spPr>
          <a:xfrm>
            <a:off x="10562590" y="4394835"/>
            <a:ext cx="72000" cy="72000"/>
          </a:xfrm>
          <a:prstGeom prst="flowChartSummingJuncti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10634282" y="4283329"/>
                <a:ext cx="326390" cy="2952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sz="12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sz="12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altLang="zh-CN" sz="12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4282" y="4283329"/>
                <a:ext cx="326390" cy="295275"/>
              </a:xfrm>
              <a:prstGeom prst="rect">
                <a:avLst/>
              </a:prstGeom>
              <a:blipFill rotWithShape="1">
                <a:blip r:embed="rId3"/>
                <a:stretch>
                  <a:fillRect l="-175" t="-86" r="175" b="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3071495"/>
            <a:ext cx="5119370" cy="350520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024120" y="522922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奇数层击中</a:t>
            </a:r>
            <a:endParaRPr lang="zh-CN" altLang="en-US" sz="1400"/>
          </a:p>
        </p:txBody>
      </p:sp>
      <p:cxnSp>
        <p:nvCxnSpPr>
          <p:cNvPr id="27" name="直接箭头连接符 26"/>
          <p:cNvCxnSpPr>
            <a:stCxn id="26" idx="0"/>
          </p:cNvCxnSpPr>
          <p:nvPr/>
        </p:nvCxnSpPr>
        <p:spPr>
          <a:xfrm flipH="1" flipV="1">
            <a:off x="5542915" y="3422650"/>
            <a:ext cx="17145" cy="1806575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26" idx="0"/>
          </p:cNvCxnSpPr>
          <p:nvPr/>
        </p:nvCxnSpPr>
        <p:spPr>
          <a:xfrm flipH="1" flipV="1">
            <a:off x="5015865" y="3550285"/>
            <a:ext cx="544195" cy="167894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26" idx="0"/>
          </p:cNvCxnSpPr>
          <p:nvPr/>
        </p:nvCxnSpPr>
        <p:spPr>
          <a:xfrm flipV="1">
            <a:off x="5560060" y="3750945"/>
            <a:ext cx="443230" cy="147828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1257</Words>
  <Application>WPS 演示</Application>
  <PresentationFormat>宽屏</PresentationFormat>
  <Paragraphs>178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Cambria Math</vt:lpstr>
      <vt:lpstr>Arial Black</vt:lpstr>
      <vt:lpstr>微软雅黑</vt:lpstr>
      <vt:lpstr>Arial Unicode MS</vt:lpstr>
      <vt:lpstr>Office 主题​​</vt:lpstr>
      <vt:lpstr>定时计数器设计</vt:lpstr>
      <vt:lpstr>PowerPoint 演示文稿</vt:lpstr>
      <vt:lpstr>当前MCP模拟方法</vt:lpstr>
      <vt:lpstr>定时计数器初步设计 tiled timing counter, TTC</vt:lpstr>
      <vt:lpstr>米歇尔电子击中模拟</vt:lpstr>
      <vt:lpstr>TTC符合后探测效率</vt:lpstr>
      <vt:lpstr>单元倾向和接受度问题</vt:lpstr>
      <vt:lpstr>单元倾向和接受度问题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zhaoshihan</cp:lastModifiedBy>
  <cp:revision>61</cp:revision>
  <dcterms:created xsi:type="dcterms:W3CDTF">2024-03-28T18:59:46Z</dcterms:created>
  <dcterms:modified xsi:type="dcterms:W3CDTF">2024-03-28T18:59:46Z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2052-11.1.0.11719</vt:lpwstr>
  </property>
  <property fmtid="{D5CDD505-2E9C-101B-9397-08002B2CF9AE}" pid="3" name="ICV">
    <vt:lpwstr/>
  </property>
</Properties>
</file>