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5" r:id="rId10"/>
    <p:sldId id="264" r:id="rId11"/>
    <p:sldId id="269" r:id="rId12"/>
    <p:sldId id="270" r:id="rId13"/>
    <p:sldId id="271" r:id="rId15"/>
    <p:sldId id="272" r:id="rId16"/>
    <p:sldId id="266" r:id="rId17"/>
    <p:sldId id="268" r:id="rId18"/>
    <p:sldId id="267" r:id="rId19"/>
    <p:sldId id="274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9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C3D394-57C7-4973-8B75-D433185001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C3D394-57C7-4973-8B75-D433185001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tags" Target="../tags/tag91.xml"/><Relationship Id="rId2" Type="http://schemas.openxmlformats.org/officeDocument/2006/relationships/image" Target="../media/image40.png"/><Relationship Id="rId1" Type="http://schemas.openxmlformats.org/officeDocument/2006/relationships/tags" Target="../tags/tag9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9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70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5.xml"/><Relationship Id="rId6" Type="http://schemas.openxmlformats.org/officeDocument/2006/relationships/image" Target="../media/image15.png"/><Relationship Id="rId5" Type="http://schemas.openxmlformats.org/officeDocument/2006/relationships/tags" Target="../tags/tag74.xml"/><Relationship Id="rId4" Type="http://schemas.openxmlformats.org/officeDocument/2006/relationships/image" Target="../media/image14.png"/><Relationship Id="rId3" Type="http://schemas.openxmlformats.org/officeDocument/2006/relationships/tags" Target="../tags/tag73.xml"/><Relationship Id="rId2" Type="http://schemas.openxmlformats.org/officeDocument/2006/relationships/image" Target="../media/image13.png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tags" Target="../tags/tag8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7.xml"/><Relationship Id="rId5" Type="http://schemas.openxmlformats.org/officeDocument/2006/relationships/image" Target="../media/image23.png"/><Relationship Id="rId4" Type="http://schemas.openxmlformats.org/officeDocument/2006/relationships/tags" Target="../tags/tag86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Performance and Validation of AHCAL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Diao Hongbin &amp; Du Dejing</a:t>
            </a:r>
            <a:endParaRPr lang="en-US" altLang="zh-CN"/>
          </a:p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Layer profile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20GeV electron with 100mm front trigger detector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20GeV_layer_profile100_nobirks"/>
          <p:cNvPicPr>
            <a:picLocks noChangeAspect="1"/>
          </p:cNvPicPr>
          <p:nvPr/>
        </p:nvPicPr>
        <p:blipFill>
          <a:blip r:embed="rId1"/>
          <a:srcRect r="-420" b="50096"/>
          <a:stretch>
            <a:fillRect/>
          </a:stretch>
        </p:blipFill>
        <p:spPr>
          <a:xfrm>
            <a:off x="737235" y="2019935"/>
            <a:ext cx="6497955" cy="2402840"/>
          </a:xfrm>
          <a:prstGeom prst="rect">
            <a:avLst/>
          </a:prstGeom>
        </p:spPr>
      </p:pic>
      <p:pic>
        <p:nvPicPr>
          <p:cNvPr id="7" name="图片 6" descr="pedest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025" y="1490345"/>
            <a:ext cx="2912745" cy="1986915"/>
          </a:xfrm>
          <a:prstGeom prst="rect">
            <a:avLst/>
          </a:prstGeom>
        </p:spPr>
      </p:pic>
      <p:pic>
        <p:nvPicPr>
          <p:cNvPr id="10" name="图片 9" descr="m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215" y="3429000"/>
            <a:ext cx="2963545" cy="20212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27695" y="5569585"/>
            <a:ext cx="2806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parameters of layer6 chip4</a:t>
            </a:r>
            <a:endParaRPr lang="en-US" altLang="zh-CN" sz="1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(fit is well)</a:t>
            </a:r>
            <a:endParaRPr lang="en-US" altLang="zh-CN" sz="1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1629"/>
            <a:ext cx="10515600" cy="610821"/>
          </a:xfrm>
        </p:spPr>
        <p:txBody>
          <a:bodyPr>
            <a:normAutofit fontScale="90000"/>
          </a:bodyPr>
          <a:lstStyle/>
          <a:p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Pion energy response: cut for energy leakage (dejing)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475FB0-971C-4CBF-9E13-949A332003A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fld id="{F5FE3B4A-39A9-43E8-98C3-C91C123CC37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fld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13873" y="5471237"/>
            <a:ext cx="10299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charset="0"/>
                <a:cs typeface="Calibri" panose="020F0502020204030204" charset="0"/>
              </a:rPr>
              <a:t>Limiting the shower starting layer can effectively improve the energy resolution</a:t>
            </a:r>
            <a:endParaRPr lang="en-US" altLang="zh-CN" sz="2000" dirty="0">
              <a:latin typeface="Calibri" panose="020F0502020204030204" charset="0"/>
              <a:cs typeface="Calibri" panose="020F050202020403020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The effect of pre-shower is significant in beam data, especially at low energy, and cut of starting layer &gt; 1 can be improved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等线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659" y="1013241"/>
            <a:ext cx="2769032" cy="2124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065" y="1023635"/>
            <a:ext cx="2721709" cy="21248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167" y="1029118"/>
            <a:ext cx="2722039" cy="21248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661" y="3258778"/>
            <a:ext cx="2769032" cy="21596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167" y="3258778"/>
            <a:ext cx="2769033" cy="216511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065" y="3269172"/>
            <a:ext cx="2707944" cy="212482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86397" y="1386763"/>
            <a:ext cx="2673985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</a:rPr>
              <a:t>TB data with PID</a:t>
            </a:r>
            <a:endParaRPr lang="en-US" altLang="zh-CN" dirty="0">
              <a:solidFill>
                <a:schemeClr val="accent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Calibrated by Hongbin</a:t>
            </a:r>
            <a:endParaRPr lang="en-US" altLang="zh-CN" dirty="0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PID from Xin</a:t>
            </a:r>
            <a:endParaRPr lang="en-US" altLang="zh-CN" dirty="0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Optimized shower start algorithm </a:t>
            </a:r>
            <a:endParaRPr lang="zh-CN" altLang="en-US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3283" y="3599929"/>
            <a:ext cx="2660220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</a:rPr>
              <a:t>MC sample</a:t>
            </a:r>
            <a:endParaRPr lang="en-US" altLang="zh-CN" dirty="0">
              <a:solidFill>
                <a:schemeClr val="accent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Simulated by </a:t>
            </a:r>
            <a:r>
              <a:rPr lang="en-US" altLang="zh-CN" dirty="0" err="1">
                <a:latin typeface="Calibri" panose="020F0502020204030204" charset="0"/>
                <a:cs typeface="Calibri" panose="020F0502020204030204" charset="0"/>
              </a:rPr>
              <a:t>Baohua</a:t>
            </a:r>
            <a:endParaRPr lang="en-US" altLang="zh-CN" dirty="0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Digitization:</a:t>
            </a:r>
            <a:r>
              <a:rPr lang="zh-CN" altLang="en-US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dirty="0" err="1">
                <a:latin typeface="Calibri" panose="020F0502020204030204" charset="0"/>
                <a:cs typeface="Calibri" panose="020F0502020204030204" charset="0"/>
              </a:rPr>
              <a:t>ch</a:t>
            </a:r>
            <a:r>
              <a:rPr lang="zh-CN" altLang="en-US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by</a:t>
            </a:r>
            <a:r>
              <a:rPr lang="zh-CN" altLang="en-US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dirty="0" err="1">
                <a:latin typeface="Calibri" panose="020F0502020204030204" charset="0"/>
                <a:cs typeface="Calibri" panose="020F0502020204030204" charset="0"/>
              </a:rPr>
              <a:t>ch</a:t>
            </a:r>
            <a:endParaRPr lang="en-US" altLang="zh-CN" dirty="0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Optimized shower start algorithm </a:t>
            </a:r>
            <a:endParaRPr lang="en-US" altLang="zh-CN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304738" y="2386863"/>
            <a:ext cx="814921" cy="790383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10" y="332810"/>
            <a:ext cx="10969200" cy="705600"/>
          </a:xfrm>
        </p:spPr>
        <p:txBody>
          <a:bodyPr/>
          <a:lstStyle/>
          <a:p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Pion energy response: MC vs. TB </a:t>
            </a:r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  <a:sym typeface="+mn-ea"/>
              </a:rPr>
              <a:t>(dejing)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475FB0-971C-4CBF-9E13-949A332003A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fld id="{F5FE3B4A-39A9-43E8-98C3-C91C123CC37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fld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5266" y="938839"/>
            <a:ext cx="4612853" cy="424952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76" y="938839"/>
            <a:ext cx="4712440" cy="42495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996676" y="5059345"/>
                <a:ext cx="10259197" cy="1478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Calibri" panose="020F0502020204030204" charset="0"/>
                    <a:cs typeface="Calibri" panose="020F0502020204030204" charset="0"/>
                  </a:rPr>
                  <a:t>The limitation of the shower starting position can significantly improve energy resolution</a:t>
                </a:r>
                <a:endParaRPr lang="en-US" altLang="zh-CN" sz="200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charset="0"/>
                    <a:ea typeface="等线" panose="02010600030101010101" pitchFamily="2" charset="-122"/>
                    <a:cs typeface="Calibri" panose="020F0502020204030204" charset="0"/>
                  </a:rPr>
                  <a:t>Energy linearity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Calibri" panose="020F0502020204030204" charset="0"/>
                    <a:ea typeface="等线" panose="02010600030101010101" pitchFamily="2" charset="-122"/>
                    <a:cs typeface="Calibri" panose="020F0502020204030204" charset="0"/>
                  </a:rPr>
                  <a:t>: TB better than ±1.5%,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Calibri" panose="020F0502020204030204" charset="0"/>
                    <a:ea typeface="等线" panose="02010600030101010101" pitchFamily="2" charset="-122"/>
                    <a:cs typeface="Calibri" panose="020F0502020204030204" charset="0"/>
                  </a:rPr>
                  <a:t>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Calibri" panose="020F0502020204030204" charset="0"/>
                    <a:cs typeface="Calibri" panose="020F0502020204030204" charset="0"/>
                  </a:rPr>
                  <a:t>MC better than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Calibri" panose="020F0502020204030204" charset="0"/>
                    <a:ea typeface="等线" panose="02010600030101010101" pitchFamily="2" charset="-122"/>
                    <a:cs typeface="Calibri" panose="020F0502020204030204" charset="0"/>
                  </a:rPr>
                  <a:t>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Calibri" panose="020F0502020204030204" charset="0"/>
                    <a:cs typeface="Calibri" panose="020F0502020204030204" charset="0"/>
                  </a:rPr>
                  <a:t>±1%</a:t>
                </a:r>
                <a:endParaRPr lang="en-US" altLang="zh-CN" sz="200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charset="0"/>
                    <a:ea typeface="等线" panose="02010600030101010101" pitchFamily="2" charset="-122"/>
                    <a:cs typeface="Calibri" panose="020F0502020204030204" charset="0"/>
                  </a:rPr>
                  <a:t>Energy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Calibri" panose="020F0502020204030204" charset="0"/>
                    <a:cs typeface="Calibri" panose="020F0502020204030204" charset="0"/>
                  </a:rPr>
                  <a:t>resolution: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Calibri" panose="020F0502020204030204" charset="0"/>
                    <a:cs typeface="Calibri" panose="020F0502020204030204" charset="0"/>
                  </a:rPr>
                  <a:t>TB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charset="0"/>
                          </a:rPr>
                          <m:t>57</m:t>
                        </m:r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charset="0"/>
                          </a:rPr>
                          <m:t>.</m:t>
                        </m:r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charset="0"/>
                          </a:rPr>
                          <m:t>5</m:t>
                        </m:r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charset="0"/>
                      </a:rPr>
                      <m:t>⊕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charset="0"/>
                      </a:rPr>
                      <m:t>5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charset="0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charset="0"/>
                      </a:rPr>
                      <m:t>3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charset="0"/>
                      </a:rPr>
                      <m:t>%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Calibri" panose="020F0502020204030204" charset="0"/>
                    <a:cs typeface="Calibri" panose="020F0502020204030204" charset="0"/>
                  </a:rPr>
                  <a:t>), MC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charset="0"/>
                          </a:rPr>
                          <m:t>47</m:t>
                        </m:r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charset="0"/>
                          </a:rPr>
                          <m:t>.</m:t>
                        </m:r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charset="0"/>
                          </a:rPr>
                          <m:t>2</m:t>
                        </m:r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charset="0"/>
                      </a:rPr>
                      <m:t>⊕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charset="0"/>
                      </a:rPr>
                      <m:t>4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charset="0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charset="0"/>
                      </a:rPr>
                      <m:t>4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charset="0"/>
                      </a:rPr>
                      <m:t>%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Calibri" panose="020F0502020204030204" charset="0"/>
                    <a:cs typeface="Calibri" panose="020F0502020204030204" charset="0"/>
                  </a:rPr>
                  <a:t>)</a:t>
                </a:r>
                <a:endParaRPr lang="en-US" altLang="zh-CN" sz="200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Calibri" panose="020F0502020204030204" charset="0"/>
                    <a:cs typeface="Calibri" panose="020F0502020204030204" charset="0"/>
                  </a:rPr>
                  <a:t>The constant term needs to be further improved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76" y="5059345"/>
                <a:ext cx="10259197" cy="1478162"/>
              </a:xfrm>
              <a:prstGeom prst="rect">
                <a:avLst/>
              </a:prstGeom>
              <a:blipFill rotWithShape="1">
                <a:blip r:embed="rId3"/>
                <a:stretch>
                  <a:fillRect l="-4" t="-20" r="5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785" y="278200"/>
            <a:ext cx="10969200" cy="705600"/>
          </a:xfrm>
        </p:spPr>
        <p:txBody>
          <a:bodyPr/>
          <a:lstStyle/>
          <a:p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Pion energy response: impact of shower end </a:t>
            </a:r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  <a:sym typeface="+mn-ea"/>
              </a:rPr>
              <a:t>(dejing)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5FB0-971C-4CBF-9E13-949A332003A4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fld id="{F5FE3B4A-39A9-43E8-98C3-C91C123CC37E}" type="slidenum">
              <a:rPr sz="1600" smtClean="0"/>
            </a:fld>
            <a:r>
              <a:rPr sz="1600" dirty="0"/>
              <a:t> </a:t>
            </a:r>
            <a:endParaRPr sz="1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6744" y="983648"/>
            <a:ext cx="2900391" cy="223567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61677" y="3513309"/>
            <a:ext cx="772208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等线" panose="02010600030101010101" pitchFamily="2" charset="-122"/>
                <a:cs typeface="Calibri" panose="020F0502020204030204" charset="0"/>
              </a:rPr>
              <a:t>Testbeam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等线" panose="02010600030101010101" pitchFamily="2" charset="-122"/>
                <a:cs typeface="Calibri" panose="020F0502020204030204" charset="0"/>
              </a:rPr>
              <a:t> data</a:t>
            </a:r>
            <a:r>
              <a:rPr lang="en-US" altLang="zh-CN" sz="2000" dirty="0">
                <a:solidFill>
                  <a:prstClr val="black"/>
                </a:solidFill>
                <a:latin typeface="Calibri" panose="020F0502020204030204" charset="0"/>
                <a:ea typeface="等线" panose="02010600030101010101" pitchFamily="2" charset="-122"/>
                <a:cs typeface="Calibri" panose="020F0502020204030204" charset="0"/>
              </a:rPr>
              <a:t> with PID and SSF cut </a:t>
            </a:r>
            <a:endParaRPr lang="en-US" altLang="zh-CN" sz="2000" dirty="0">
              <a:solidFill>
                <a:prstClr val="black"/>
              </a:solidFill>
              <a:latin typeface="Calibri" panose="020F0502020204030204" charset="0"/>
              <a:ea typeface="等线" panose="02010600030101010101" pitchFamily="2" charset="-122"/>
              <a:cs typeface="Calibri" panose="020F050202020403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Calibri" panose="020F0502020204030204" charset="0"/>
                <a:ea typeface="等线" panose="02010600030101010101" pitchFamily="2" charset="-122"/>
                <a:cs typeface="Calibri" panose="020F0502020204030204" charset="0"/>
              </a:rPr>
              <a:t>PID cut from Xin</a:t>
            </a:r>
            <a:endParaRPr lang="en-US" altLang="zh-CN" sz="2000" dirty="0">
              <a:solidFill>
                <a:prstClr val="black"/>
              </a:solidFill>
              <a:latin typeface="Calibri" panose="020F0502020204030204" charset="0"/>
              <a:ea typeface="等线" panose="02010600030101010101" pitchFamily="2" charset="-122"/>
              <a:cs typeface="Calibri" panose="020F050202020403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Calibri" panose="020F0502020204030204" charset="0"/>
                <a:ea typeface="等线" panose="02010600030101010101" pitchFamily="2" charset="-122"/>
                <a:cs typeface="Calibri" panose="020F0502020204030204" charset="0"/>
              </a:rPr>
              <a:t>1 &lt; Start layer &lt;6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等线" panose="02010600030101010101" pitchFamily="2" charset="-122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等线" panose="02010600030101010101" pitchFamily="2" charset="-122"/>
                <a:cs typeface="Calibri" panose="020F0502020204030204" charset="0"/>
              </a:rPr>
              <a:t>Shower end layer &lt; 38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等线" panose="02010600030101010101" pitchFamily="2" charset="-122"/>
              <a:cs typeface="Calibri" panose="020F050202020403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At low or high energy, this cut significantly improves energy resolution; at middle, there is little improvement</a:t>
            </a:r>
            <a:endParaRPr lang="en-US" altLang="zh-CN" sz="2000" dirty="0">
              <a:solidFill>
                <a:prstClr val="black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</a:rPr>
              <a:t>This cut is biased !!</a:t>
            </a:r>
            <a:endParaRPr lang="en-US" altLang="zh-CN" sz="2000" dirty="0">
              <a:solidFill>
                <a:schemeClr val="accent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charset="0"/>
                <a:cs typeface="Calibri" panose="020F0502020204030204" charset="0"/>
              </a:rPr>
              <a:t>Need to find other methods to improve energy resolution</a:t>
            </a:r>
            <a:endParaRPr lang="en-US" altLang="zh-CN" sz="2000" dirty="0">
              <a:solidFill>
                <a:schemeClr val="accent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2" y="3388350"/>
            <a:ext cx="3653740" cy="27946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29" y="982294"/>
            <a:ext cx="2865563" cy="22413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652" y="982294"/>
            <a:ext cx="2852500" cy="22425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Summary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pedestal and high-lowgain ratio are stable during beam test in SPS or PS and for</a:t>
            </a:r>
            <a:r>
              <a:rPr lang="en-US" altLang="zh-CN">
                <a:sym typeface="+mn-ea"/>
              </a:rPr>
              <a:t> different particles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MPV of SPS is about 3% bigger than that of PS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for electron, after position cut of energy center, </a:t>
            </a:r>
            <a:endParaRPr lang="en-US" altLang="zh-CN">
              <a:sym typeface="+mn-ea"/>
            </a:endParaRPr>
          </a:p>
          <a:p>
            <a:pPr lvl="1"/>
            <a:r>
              <a:rPr lang="en-US" altLang="zh-CN">
                <a:sym typeface="+mn-ea"/>
              </a:rPr>
              <a:t>reconstructed energy and MC fits well at low energy level except few layers</a:t>
            </a:r>
            <a:endParaRPr lang="en-US" altLang="zh-CN">
              <a:sym typeface="+mn-ea"/>
            </a:endParaRPr>
          </a:p>
          <a:p>
            <a:pPr lvl="1"/>
            <a:r>
              <a:rPr lang="en-US" altLang="zh-CN">
                <a:sym typeface="+mn-ea"/>
              </a:rPr>
              <a:t>at high energy level, electronic satruration effect become more obvious</a:t>
            </a:r>
            <a:endParaRPr lang="en-US" altLang="zh-CN">
              <a:sym typeface="+mn-ea"/>
            </a:endParaRPr>
          </a:p>
          <a:p>
            <a:pPr marL="228600" lvl="0" indent="-228600"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for pion, 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685800" lvl="1" indent="-228600"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shower</a:t>
            </a:r>
            <a:r>
              <a:rPr lang="en-US" altLang="zh-CN">
                <a:sym typeface="+mn-ea"/>
              </a:rPr>
              <a:t> starting cut can significantly improve energy resolution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632710"/>
            <a:ext cx="10968990" cy="3616960"/>
          </a:xfrm>
        </p:spPr>
        <p:txBody>
          <a:bodyPr/>
          <a:p>
            <a:pPr marL="0" indent="0" algn="ctr">
              <a:buNone/>
            </a:pPr>
            <a:r>
              <a:rPr lang="en-US" altLang="zh-CN" sz="6600" b="1"/>
              <a:t>backup</a:t>
            </a:r>
            <a:endParaRPr lang="en-US" altLang="zh-CN" sz="6600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SiPM response simulation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内容占位符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96735" y="3763010"/>
            <a:ext cx="3176270" cy="21856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77380" y="1490345"/>
            <a:ext cx="2902585" cy="2190750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5" y="2194560"/>
            <a:ext cx="4781550" cy="3441065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73450"/>
            <a:ext cx="10969200" cy="705600"/>
          </a:xfrm>
        </p:spPr>
        <p:txBody>
          <a:bodyPr/>
          <a:lstStyle/>
          <a:p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Pion shower longitudinal profile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5FB0-971C-4CBF-9E13-949A332003A4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 </a:t>
            </a:r>
            <a:fld id="{F5FE3B4A-39A9-43E8-98C3-C91C123CC37E}" type="slidenum">
              <a:rPr sz="1600" smtClean="0"/>
            </a:fld>
            <a:r>
              <a:rPr sz="1600"/>
              <a:t> </a:t>
            </a:r>
            <a:endParaRPr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2258" y="1002672"/>
            <a:ext cx="2365183" cy="16498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222" y="1002672"/>
            <a:ext cx="2381562" cy="16498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281" y="1002772"/>
            <a:ext cx="2361945" cy="16497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455" y="4663004"/>
            <a:ext cx="2313956" cy="15116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062" y="4639742"/>
            <a:ext cx="2284755" cy="15054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468" y="4639742"/>
            <a:ext cx="2294499" cy="15054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8914" y="1595684"/>
            <a:ext cx="55044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MC</a:t>
            </a:r>
            <a:endParaRPr lang="zh-CN" altLang="en-US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408" y="4939150"/>
            <a:ext cx="91403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MC vs. TB</a:t>
            </a:r>
            <a:endParaRPr lang="zh-CN" altLang="en-US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7744" y="2825088"/>
            <a:ext cx="2361945" cy="16562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194" y="2793899"/>
            <a:ext cx="2418686" cy="17044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3281" y="2797654"/>
            <a:ext cx="2418686" cy="17049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26539" y="3389905"/>
            <a:ext cx="973608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TB with PID</a:t>
            </a:r>
            <a:endParaRPr lang="zh-CN" altLang="en-US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Directory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calibration parameters</a:t>
            </a:r>
            <a:endParaRPr lang="en-US" altLang="zh-CN"/>
          </a:p>
          <a:p>
            <a:pPr lvl="1"/>
            <a:r>
              <a:rPr lang="en-US" altLang="zh-CN" sz="1600"/>
              <a:t>pedestal</a:t>
            </a:r>
            <a:endParaRPr lang="en-US" altLang="zh-CN" sz="1600"/>
          </a:p>
          <a:p>
            <a:pPr lvl="1"/>
            <a:r>
              <a:rPr lang="en-US" altLang="zh-CN" sz="1600"/>
              <a:t>high-lowgain ratio</a:t>
            </a:r>
            <a:endParaRPr lang="en-US" altLang="zh-CN" sz="1600"/>
          </a:p>
          <a:p>
            <a:pPr lvl="1"/>
            <a:r>
              <a:rPr lang="en-US" altLang="zh-CN" sz="1600"/>
              <a:t>mip</a:t>
            </a:r>
            <a:endParaRPr lang="en-US" altLang="zh-CN" sz="1600"/>
          </a:p>
          <a:p>
            <a:pPr lvl="1"/>
            <a:r>
              <a:rPr lang="en-US" altLang="zh-CN" sz="1600"/>
              <a:t>spe</a:t>
            </a:r>
            <a:endParaRPr lang="en-US" altLang="zh-CN"/>
          </a:p>
          <a:p>
            <a:r>
              <a:rPr lang="en-US" altLang="zh-CN">
                <a:sym typeface="+mn-ea"/>
              </a:rPr>
              <a:t>simulation and digitization</a:t>
            </a:r>
            <a:endParaRPr lang="en-US" altLang="zh-CN"/>
          </a:p>
          <a:p>
            <a:r>
              <a:rPr lang="en-US" altLang="zh-CN"/>
              <a:t>energy response</a:t>
            </a:r>
            <a:endParaRPr lang="en-US" altLang="zh-CN"/>
          </a:p>
          <a:p>
            <a:pPr lvl="1"/>
            <a:r>
              <a:rPr lang="en-US" altLang="zh-CN" sz="1600"/>
              <a:t>electron </a:t>
            </a:r>
            <a:endParaRPr lang="en-US" altLang="zh-CN" sz="1600"/>
          </a:p>
          <a:p>
            <a:pPr lvl="1"/>
            <a:r>
              <a:rPr lang="en-US" altLang="zh-CN" sz="1600"/>
              <a:t>pion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Pedestal calibration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3025" y="3148965"/>
            <a:ext cx="3827145" cy="2673350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88505" y="484505"/>
            <a:ext cx="3695700" cy="26993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63105" y="3265170"/>
            <a:ext cx="40462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the highgain pedestal comparison in different time and different particles</a:t>
            </a:r>
            <a:endParaRPr lang="en-US" altLang="zh-CN" sz="1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calibrated from beam test</a:t>
            </a:r>
            <a:endParaRPr lang="en-US" altLang="zh-CN" sz="1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/>
              <a:t>pedestal is obtained from force-trigger-mode file to prevent 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    potential problems. </a:t>
            </a:r>
            <a:endParaRPr lang="en-US" altLang="zh-CN" sz="1400"/>
          </a:p>
          <a:p>
            <a:r>
              <a:rPr lang="en-US" altLang="zh-CN" sz="1400"/>
              <a:t>pedestal is stable during beam test in SPS or PS 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    and for</a:t>
            </a:r>
            <a:r>
              <a:rPr lang="en-US" altLang="zh-CN" sz="1400">
                <a:sym typeface="+mn-ea"/>
              </a:rPr>
              <a:t> different particles </a:t>
            </a:r>
            <a:endParaRPr lang="en-US" altLang="zh-CN" sz="1400"/>
          </a:p>
        </p:txBody>
      </p:sp>
      <p:pic>
        <p:nvPicPr>
          <p:cNvPr id="10" name="图片 9" descr="highgainpe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945" y="4283075"/>
            <a:ext cx="2280920" cy="16681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28430" y="4765040"/>
            <a:ext cx="2314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highgain pedestal of PS minus SPS</a:t>
            </a:r>
            <a:endParaRPr lang="en-US" altLang="zh-CN" sz="1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High gain and low gain intercalibration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1400"/>
              <a:t>SPIROC2E chip has two gain modes to cover larger 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   dynamic range</a:t>
            </a:r>
            <a:endParaRPr lang="en-US" altLang="zh-CN" sz="1400"/>
          </a:p>
          <a:p>
            <a:r>
              <a:rPr lang="en-US" altLang="zh-CN" sz="1400"/>
              <a:t>get the </a:t>
            </a:r>
            <a:r>
              <a:rPr lang="en-US" altLang="zh-CN" sz="1400">
                <a:sym typeface="+mn-ea"/>
              </a:rPr>
              <a:t>max highgain adc</a:t>
            </a:r>
            <a:endParaRPr lang="en-US" altLang="zh-CN" sz="1400"/>
          </a:p>
          <a:p>
            <a:r>
              <a:rPr lang="en-US" altLang="zh-CN" sz="1400"/>
              <a:t>set fit range as (200,</a:t>
            </a:r>
            <a:r>
              <a:rPr lang="en-US" altLang="zh-CN" sz="1400">
                <a:sym typeface="+mn-ea"/>
              </a:rPr>
              <a:t>max highgain-500</a:t>
            </a:r>
            <a:r>
              <a:rPr lang="en-US" altLang="zh-CN" sz="1400"/>
              <a:t>)</a:t>
            </a:r>
            <a:endParaRPr lang="en-US" altLang="zh-CN" sz="1400"/>
          </a:p>
          <a:p>
            <a:r>
              <a:rPr lang="en-US" altLang="zh-CN" sz="1400">
                <a:sym typeface="+mn-ea"/>
              </a:rPr>
              <a:t>ratio is stable during beam test in SPS or PS 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>
                <a:sym typeface="+mn-ea"/>
              </a:rPr>
              <a:t>    and for</a:t>
            </a:r>
            <a:r>
              <a:rPr lang="en-US" altLang="zh-CN" sz="1400">
                <a:sym typeface="+mn-ea"/>
              </a:rPr>
              <a:t> different particles </a:t>
            </a:r>
            <a:endParaRPr lang="en-US" altLang="zh-CN" sz="1400"/>
          </a:p>
          <a:p>
            <a:endParaRPr lang="en-US" altLang="zh-CN" sz="1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610" y="3924935"/>
            <a:ext cx="3270250" cy="2269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40" y="1882775"/>
            <a:ext cx="2023110" cy="130365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rati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4479290"/>
            <a:ext cx="1842770" cy="1348105"/>
          </a:xfrm>
          <a:prstGeom prst="rect">
            <a:avLst/>
          </a:prstGeom>
        </p:spPr>
      </p:pic>
      <p:pic>
        <p:nvPicPr>
          <p:cNvPr id="9" name="图片 8" descr="pl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45" y="4479290"/>
            <a:ext cx="1842770" cy="13481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70070" y="5887720"/>
            <a:ext cx="48279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ratio and max highgain of PS minus SPS</a:t>
            </a:r>
            <a:endParaRPr lang="en-US" altLang="zh-CN" sz="1400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pic>
        <p:nvPicPr>
          <p:cNvPr id="11" name="图片 10" descr="rati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865" y="1367155"/>
            <a:ext cx="4083685" cy="29787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791575" y="4368800"/>
            <a:ext cx="28130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the ratio comparison in different time and different particles </a:t>
            </a:r>
            <a:endParaRPr lang="en-US" altLang="zh-CN" sz="1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MIP calibratio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9200" y="3355340"/>
            <a:ext cx="3732530" cy="2607310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/>
              <a:t> MIP peak value is obtained by fitting 100GeV/c 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    muon- events with Landau Convoluted Gaussian function</a:t>
            </a:r>
            <a:endParaRPr lang="en-US" altLang="zh-CN" sz="1400"/>
          </a:p>
          <a:p>
            <a:r>
              <a:rPr lang="en-US" altLang="zh-CN" sz="1400">
                <a:sym typeface="+mn-ea"/>
              </a:rPr>
              <a:t>MPV is 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not</a:t>
            </a:r>
            <a:r>
              <a:rPr lang="en-US" altLang="zh-CN" sz="1400">
                <a:sym typeface="+mn-ea"/>
              </a:rPr>
              <a:t> stable during beam test in SPS or PS</a:t>
            </a:r>
            <a:endParaRPr lang="en-US" altLang="zh-CN" sz="1400">
              <a:sym typeface="+mn-ea"/>
            </a:endParaRPr>
          </a:p>
          <a:p>
            <a:pPr lvl="1"/>
            <a:r>
              <a:rPr lang="en-US" altLang="zh-CN" sz="1240"/>
              <a:t>SPS is bigger than PS</a:t>
            </a:r>
            <a:endParaRPr lang="en-US" altLang="zh-CN" sz="124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90" y="1490345"/>
            <a:ext cx="2609215" cy="17195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85580" y="1504950"/>
            <a:ext cx="2491740" cy="1704975"/>
          </a:xfrm>
          <a:prstGeom prst="rect">
            <a:avLst/>
          </a:prstGeom>
        </p:spPr>
      </p:pic>
      <p:pic>
        <p:nvPicPr>
          <p:cNvPr id="9" name="图片 8" descr="MPV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105" y="3551555"/>
            <a:ext cx="3569335" cy="26104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91270" y="4297680"/>
            <a:ext cx="268605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MPV of channels whose entries &gt;2000 </a:t>
            </a:r>
            <a:endParaRPr lang="en-US" altLang="zh-CN" sz="1400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of PS divided by SPS</a:t>
            </a:r>
            <a:endParaRPr lang="en-US" altLang="zh-CN" sz="1400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5460" y="2193925"/>
            <a:ext cx="7518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SPS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10682605" y="2193925"/>
            <a:ext cx="7518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PS</a:t>
            </a:r>
            <a:endParaRPr lang="en-US" altLang="zh-CN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SPE calibration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muon-</a:t>
            </a:r>
            <a:r>
              <a:rPr lang="zh-CN" altLang="en-US"/>
              <a:t> data are fitted with multi-gaussians 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   </a:t>
            </a:r>
            <a:r>
              <a:rPr lang="zh-CN" altLang="en-US"/>
              <a:t>to calculate </a:t>
            </a:r>
            <a:r>
              <a:rPr lang="en-US" altLang="zh-CN"/>
              <a:t>SiPM </a:t>
            </a:r>
            <a:r>
              <a:rPr lang="zh-CN" altLang="en-US"/>
              <a:t>gain for each channel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50522"/>
          <a:stretch>
            <a:fillRect/>
          </a:stretch>
        </p:blipFill>
        <p:spPr>
          <a:xfrm>
            <a:off x="6123305" y="2069465"/>
            <a:ext cx="2566670" cy="2404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49777"/>
          <a:stretch>
            <a:fillRect/>
          </a:stretch>
        </p:blipFill>
        <p:spPr>
          <a:xfrm>
            <a:off x="8836660" y="2091055"/>
            <a:ext cx="2510790" cy="23825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26185" y="3429000"/>
            <a:ext cx="4058920" cy="275717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Simulation setup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1400">
                <a:sym typeface="+mn-ea"/>
              </a:rPr>
              <a:t>based on baohua’s code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change the thickness of ESR to 65um, </a:t>
            </a:r>
            <a:r>
              <a:rPr lang="en-US" altLang="zh-CN" sz="1400">
                <a:sym typeface="+mn-ea"/>
              </a:rPr>
              <a:t>and material to 1.38g/cm^3 C10H8O4</a:t>
            </a:r>
            <a:endParaRPr lang="en-US" altLang="zh-CN" sz="1400"/>
          </a:p>
          <a:p>
            <a:r>
              <a:rPr lang="en-US" altLang="zh-CN" sz="1400">
                <a:sym typeface="+mn-ea"/>
              </a:rPr>
              <a:t>add f</a:t>
            </a:r>
            <a:r>
              <a:rPr lang="en-US" altLang="zh-CN" sz="1400">
                <a:sym typeface="+mn-ea"/>
              </a:rPr>
              <a:t>ront trigger detector, thickness is variable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add copper in PCB</a:t>
            </a:r>
            <a:endParaRPr lang="en-US" altLang="zh-CN" sz="1400"/>
          </a:p>
          <a:p>
            <a:r>
              <a:rPr lang="en-US" altLang="zh-CN" sz="1400">
                <a:sym typeface="+mn-ea"/>
              </a:rPr>
              <a:t>the thickness of Cu and PCB is variable</a:t>
            </a:r>
            <a:endParaRPr lang="en-US" altLang="zh-CN" sz="1400">
              <a:sym typeface="+mn-ea"/>
            </a:endParaRPr>
          </a:p>
          <a:p>
            <a:endParaRPr lang="en-US" altLang="zh-CN" sz="1400"/>
          </a:p>
        </p:txBody>
      </p:sp>
      <p:sp>
        <p:nvSpPr>
          <p:cNvPr id="4" name="矩形 3"/>
          <p:cNvSpPr/>
          <p:nvPr/>
        </p:nvSpPr>
        <p:spPr>
          <a:xfrm>
            <a:off x="7879080" y="4018915"/>
            <a:ext cx="2865755" cy="18605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79080" y="4204335"/>
            <a:ext cx="2865755" cy="11366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879080" y="4313555"/>
            <a:ext cx="2865120" cy="889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79080" y="4678680"/>
            <a:ext cx="2865755" cy="8020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59095" y="3962400"/>
            <a:ext cx="2277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Scintillator: polystyrene: 3 mm</a:t>
            </a:r>
            <a:endParaRPr lang="en-US" altLang="zh-CN" sz="1200"/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7105650" y="4313555"/>
            <a:ext cx="445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Cu</a:t>
            </a:r>
            <a:endParaRPr lang="en-US" altLang="zh-CN" sz="1200"/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10810875" y="4114165"/>
            <a:ext cx="8712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PCB: FR4</a:t>
            </a:r>
            <a:endParaRPr lang="en-US" altLang="zh-CN" sz="1200"/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0810875" y="4403090"/>
            <a:ext cx="8712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gap: air</a:t>
            </a:r>
            <a:endParaRPr lang="en-US" altLang="zh-CN" sz="1200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5946140" y="4984750"/>
            <a:ext cx="1790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Absorber: steel: 18 mm</a:t>
            </a:r>
            <a:endParaRPr lang="en-US" altLang="zh-CN" sz="1200"/>
          </a:p>
        </p:txBody>
      </p:sp>
      <p:sp>
        <p:nvSpPr>
          <p:cNvPr id="8" name="矩形 7"/>
          <p:cNvSpPr/>
          <p:nvPr/>
        </p:nvSpPr>
        <p:spPr>
          <a:xfrm>
            <a:off x="7878445" y="2301875"/>
            <a:ext cx="2865755" cy="43370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879080" y="3851910"/>
            <a:ext cx="2865755" cy="1670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10469245" y="3533140"/>
            <a:ext cx="1790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Absorber: steel: 2 mm</a:t>
            </a:r>
            <a:endParaRPr lang="en-US" altLang="zh-CN" sz="1200"/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6604635" y="3088640"/>
            <a:ext cx="13055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gap: air, 1.5m</a:t>
            </a:r>
            <a:endParaRPr lang="en-US" altLang="zh-CN" sz="1200"/>
          </a:p>
        </p:txBody>
      </p:sp>
      <p:sp>
        <p:nvSpPr>
          <p:cNvPr id="17" name="文本框 16"/>
          <p:cNvSpPr txBox="1"/>
          <p:nvPr/>
        </p:nvSpPr>
        <p:spPr>
          <a:xfrm>
            <a:off x="9184640" y="1881505"/>
            <a:ext cx="2580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front trigger detector: polystyrene</a:t>
            </a:r>
            <a:endParaRPr lang="en-US" altLang="zh-CN" sz="1200"/>
          </a:p>
        </p:txBody>
      </p:sp>
      <p:sp>
        <p:nvSpPr>
          <p:cNvPr id="18" name="椭圆 17"/>
          <p:cNvSpPr/>
          <p:nvPr/>
        </p:nvSpPr>
        <p:spPr>
          <a:xfrm>
            <a:off x="9215755" y="5715000"/>
            <a:ext cx="75565" cy="7556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217025" y="5853430"/>
            <a:ext cx="75565" cy="7556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222105" y="5991860"/>
            <a:ext cx="75565" cy="7556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9318625" y="619760"/>
            <a:ext cx="4445" cy="855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9399270" y="823595"/>
            <a:ext cx="20231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incident particle</a:t>
            </a:r>
            <a:endParaRPr lang="en-US" altLang="zh-CN" sz="120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Digitization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12205" y="1716405"/>
            <a:ext cx="4264025" cy="657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960" y="2990215"/>
            <a:ext cx="2052320" cy="618490"/>
          </a:xfrm>
          <a:prstGeom prst="rect">
            <a:avLst/>
          </a:prstGeom>
        </p:spPr>
      </p:pic>
      <p:pic>
        <p:nvPicPr>
          <p:cNvPr id="4" name="内容占位符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-9799" r="48331"/>
          <a:stretch>
            <a:fillRect/>
          </a:stretch>
        </p:blipFill>
        <p:spPr>
          <a:xfrm>
            <a:off x="3232785" y="2415540"/>
            <a:ext cx="2446020" cy="69977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1400">
                <a:sym typeface="+mn-ea"/>
              </a:rPr>
              <a:t>4.8% </a:t>
            </a:r>
            <a:r>
              <a:rPr lang="en-US" altLang="zh-CN" sz="1400">
                <a:sym typeface="+mn-ea"/>
              </a:rPr>
              <a:t>gassian smear because non-uniformity of light output </a:t>
            </a:r>
            <a:endParaRPr lang="en-US" altLang="zh-CN" sz="1400"/>
          </a:p>
          <a:p>
            <a:r>
              <a:rPr lang="en-US" altLang="zh-CN" sz="1400"/>
              <a:t>energy to photon (poisson distribution)</a:t>
            </a:r>
            <a:endParaRPr lang="en-US" altLang="zh-CN" sz="1400"/>
          </a:p>
          <a:p>
            <a:r>
              <a:rPr lang="en-US" altLang="zh-CN" sz="1400"/>
              <a:t>photon to phoelectron (binomial distribution, PDE=0.32)</a:t>
            </a:r>
            <a:endParaRPr lang="en-US" altLang="zh-CN" sz="1400"/>
          </a:p>
          <a:p>
            <a:r>
              <a:rPr lang="en-US" altLang="zh-CN" sz="1400"/>
              <a:t>SiPM response model</a:t>
            </a:r>
            <a:endParaRPr lang="en-US" altLang="zh-CN" sz="1400"/>
          </a:p>
          <a:p>
            <a:pPr lvl="1"/>
            <a:r>
              <a:rPr lang="en-US" altLang="zh-CN" sz="1400"/>
              <a:t>gaussian smear with sigma</a:t>
            </a:r>
            <a:endParaRPr lang="en-US" altLang="zh-CN" sz="1400"/>
          </a:p>
          <a:p>
            <a:r>
              <a:rPr lang="en-US" altLang="zh-CN" sz="1400"/>
              <a:t>phoelectron to adc</a:t>
            </a:r>
            <a:endParaRPr lang="en-US" altLang="zh-CN" sz="1400"/>
          </a:p>
          <a:p>
            <a:r>
              <a:rPr lang="en-US" altLang="zh-CN" sz="1400"/>
              <a:t>gaussian smear (sigma of single phoelectron peak sqrt(n)*3)</a:t>
            </a:r>
            <a:endParaRPr lang="en-US" altLang="zh-CN" sz="1400"/>
          </a:p>
          <a:p>
            <a:r>
              <a:rPr lang="en-US" altLang="zh-CN" sz="1400"/>
              <a:t>adc to highgain and lowgain</a:t>
            </a:r>
            <a:endParaRPr lang="en-US" altLang="zh-CN"/>
          </a:p>
          <a:p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pic>
        <p:nvPicPr>
          <p:cNvPr id="9" name="图片 8" descr="29915772719ecf5a3404cb2041541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420" y="2547620"/>
            <a:ext cx="4117975" cy="3509645"/>
          </a:xfrm>
          <a:prstGeom prst="rect">
            <a:avLst/>
          </a:prstGeom>
        </p:spPr>
      </p:pic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 b="0" spc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rPr>
              <a:t>Electron energy response</a:t>
            </a:r>
            <a:endParaRPr lang="en-US" altLang="zh-CN" b="0" spc="0" dirty="0">
              <a:solidFill>
                <a:schemeClr val="tx1"/>
              </a:solidFill>
              <a:latin typeface="Calibri" panose="020F0502020204030204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position cut of energy center has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been done (similar to jiaxuan)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3502660"/>
            <a:ext cx="3725545" cy="2633345"/>
          </a:xfrm>
          <a:prstGeom prst="rect">
            <a:avLst/>
          </a:prstGeom>
        </p:spPr>
      </p:pic>
      <p:pic>
        <p:nvPicPr>
          <p:cNvPr id="5" name="图片 4" descr="微信图片_20240328205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75" y="3502660"/>
            <a:ext cx="3705860" cy="26269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439287" y="1351915"/>
            <a:ext cx="2890520" cy="1923415"/>
            <a:chOff x="10199" y="1947"/>
            <a:chExt cx="5509" cy="3749"/>
          </a:xfrm>
        </p:grpSpPr>
        <p:pic>
          <p:nvPicPr>
            <p:cNvPr id="24" name="图片 23" descr="20GeV100_nobirks_n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9" y="1947"/>
              <a:ext cx="5509" cy="374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0947" y="3304"/>
              <a:ext cx="2600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spc="15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20GeV e-</a:t>
              </a:r>
              <a:endPara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endParaRPr>
            </a:p>
          </p:txBody>
        </p:sp>
      </p:grpSp>
      <p:pic>
        <p:nvPicPr>
          <p:cNvPr id="20" name="图片 19" descr="40GeV100_nobirk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32800" y="1351915"/>
            <a:ext cx="2886075" cy="19646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38481" y="2098285"/>
            <a:ext cx="13641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40GeV e-</a:t>
            </a:r>
            <a:endParaRPr lang="en-US" altLang="zh-CN" sz="1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commondata" val="eyJoZGlkIjoiODg0NzE5MjA4ZDZmZThhMWE4MmViMjc5ZjJkMzJlOGY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3683</Words>
  <Application>WPS 演示</Application>
  <PresentationFormat>宽屏</PresentationFormat>
  <Paragraphs>243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楷体</vt:lpstr>
      <vt:lpstr>等线</vt:lpstr>
      <vt:lpstr>Cambria Math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digitize</vt:lpstr>
      <vt:lpstr>PowerPoint 演示文稿</vt:lpstr>
      <vt:lpstr>PowerPoint 演示文稿</vt:lpstr>
      <vt:lpstr>Pion energy response: cut for energy leakage</vt:lpstr>
      <vt:lpstr>Pion energy response: MC vs. TB</vt:lpstr>
      <vt:lpstr>Pion energy response: impact of shower end</vt:lpstr>
      <vt:lpstr>PowerPoint 演示文稿</vt:lpstr>
      <vt:lpstr>PowerPoint 演示文稿</vt:lpstr>
      <vt:lpstr>PowerPoint 演示文稿</vt:lpstr>
      <vt:lpstr>Pion shower longitudinal profile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223</cp:revision>
  <dcterms:created xsi:type="dcterms:W3CDTF">2019-06-19T02:08:00Z</dcterms:created>
  <dcterms:modified xsi:type="dcterms:W3CDTF">2024-03-29T01:57:53Z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F7FF3558375444E28AD812FB6F9AD5B8_11</vt:lpwstr>
  </property>
</Properties>
</file>