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77" r:id="rId6"/>
    <p:sldId id="260" r:id="rId7"/>
    <p:sldId id="275" r:id="rId8"/>
    <p:sldId id="276" r:id="rId9"/>
    <p:sldId id="261" r:id="rId10"/>
    <p:sldId id="263" r:id="rId11"/>
    <p:sldId id="546" r:id="rId12"/>
    <p:sldId id="554" r:id="rId13"/>
    <p:sldId id="548" r:id="rId14"/>
    <p:sldId id="579" r:id="rId15"/>
    <p:sldId id="581" r:id="rId16"/>
    <p:sldId id="582" r:id="rId17"/>
    <p:sldId id="580" r:id="rId18"/>
    <p:sldId id="262" r:id="rId19"/>
    <p:sldId id="265" r:id="rId20"/>
    <p:sldId id="269" r:id="rId21"/>
    <p:sldId id="266" r:id="rId22"/>
    <p:sldId id="271" r:id="rId23"/>
    <p:sldId id="272" r:id="rId24"/>
    <p:sldId id="270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/>
    <p:restoredTop sz="96281"/>
  </p:normalViewPr>
  <p:slideViewPr>
    <p:cSldViewPr snapToGrid="0">
      <p:cViewPr varScale="1">
        <p:scale>
          <a:sx n="85" d="100"/>
          <a:sy n="85" d="100"/>
        </p:scale>
        <p:origin x="200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18T06:00:58.736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 8027,'0'0'0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75214-3E10-4555-B4A4-483478A804E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B4953-DE9E-4E90-845C-265134DC5E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85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frac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{\partial\rho}{\partial t}=-{\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boldsymbol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v}\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cdot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nabla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\rho-\rho\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nabla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cdot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{\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boldsymbol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v}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frac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{\partial\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boldsymbol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v}{\partial t}+{\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boldsymbol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v}\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cdot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nabla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{\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boldsymbol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v}=-c_s^2\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nabla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\rho/\rho</a:t>
            </a:r>
          </a:p>
          <a:p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A0B9-4972-644C-AA76-857F69CCEC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4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frac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{\partial\rho}{\partial t}=-{\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boldsymbol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v}\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cdot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nabla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\rho-\rho\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nabla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cdot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{\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boldsymbol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v}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frac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{\partial\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boldsymbol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v}{\partial t}+{\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boldsymbol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v}\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cdot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nabla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{\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boldsymbol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v}=-c_s^2\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nabla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\rho/\rho</a:t>
            </a:r>
          </a:p>
          <a:p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A0B9-4972-644C-AA76-857F69CCEC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98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density regions undergo compression -&gt;</a:t>
            </a:r>
            <a:r>
              <a:rPr lang="en-US" baseline="0" dirty="0"/>
              <a:t> slightly hotter -&gt; P/rho is larger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A0B9-4972-644C-AA76-857F69CCEC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52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Landau’s book; can use Bernoulli theorem to analyze 1D flow</a:t>
            </a:r>
            <a:r>
              <a:rPr lang="en-US" baseline="0" dirty="0"/>
              <a:t> and address sub-to-super sonic transition. But this does not work for shocks because entropy generation.</a:t>
            </a:r>
            <a:endParaRPr lang="en-US" dirty="0"/>
          </a:p>
          <a:p>
            <a:r>
              <a:rPr lang="en-US" altLang="zh-CN" dirty="0"/>
              <a:t>The flow of gas behaves differently between sub-sonic and super-sonic regimes. </a:t>
            </a:r>
          </a:p>
          <a:p>
            <a:r>
              <a:rPr lang="en-US" altLang="zh-CN" dirty="0"/>
              <a:t>A distinctive feature of supersonic flow: it can form shock waves (or simply shocks), which propagate faster than sound speed.</a:t>
            </a:r>
          </a:p>
          <a:p>
            <a:r>
              <a:rPr lang="en-US" altLang="zh-CN" dirty="0"/>
              <a:t>Not all discontinuities are shocks (as we shall see).</a:t>
            </a:r>
            <a:endParaRPr lang="en-US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frac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{\partial}{\partial t}\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({\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rm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Density\ of\ A})\ 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dV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+\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int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({\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rm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Flux\ of\ A})\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cdot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d{\</a:t>
            </a:r>
            <a:r>
              <a:rPr lang="en-US" altLang="zh-CN" sz="1200" kern="1200" dirty="0" err="1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boldsymbol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 S}=0</a:t>
            </a:r>
          </a:p>
          <a:p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A0B9-4972-644C-AA76-857F69CCEC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be included: S85 of Landau on shock adiabatic</a:t>
            </a:r>
          </a:p>
          <a:p>
            <a:r>
              <a:rPr lang="en-US" dirty="0"/>
              <a:t>to be included: Murphy’s slides with solutions.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DA0B9-4972-644C-AA76-857F69CCEC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2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1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1.png"/><Relationship Id="rId7" Type="http://schemas.openxmlformats.org/officeDocument/2006/relationships/image" Target="../media/image38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openxmlformats.org/officeDocument/2006/relationships/image" Target="../media/image3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40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340.png"/><Relationship Id="rId7" Type="http://schemas.openxmlformats.org/officeDocument/2006/relationships/image" Target="../media/image38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4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190.png"/><Relationship Id="rId12" Type="http://schemas.openxmlformats.org/officeDocument/2006/relationships/image" Target="../media/image2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0.png"/><Relationship Id="rId10" Type="http://schemas.openxmlformats.org/officeDocument/2006/relationships/image" Target="../media/image180.png"/><Relationship Id="rId9" Type="http://schemas.openxmlformats.org/officeDocument/2006/relationships/image" Target="../media/image1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5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DE10A-B190-16F4-0A30-104B822F7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Hydrodynamics</a:t>
            </a:r>
            <a:endParaRPr lang="en-C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1C05A-D7AC-FF1D-8518-FFA1AD9ACD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Zhuo Chen</a:t>
            </a:r>
          </a:p>
          <a:p>
            <a:r>
              <a:rPr lang="en-US" dirty="0"/>
              <a:t>Institute for advanced study</a:t>
            </a:r>
          </a:p>
          <a:p>
            <a:r>
              <a:rPr lang="en-US" dirty="0"/>
              <a:t>Tsinghua University</a:t>
            </a:r>
            <a:endParaRPr lang="en-C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6948F-3A7A-CC5F-1A28-F312D259D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3531028"/>
            <a:ext cx="6366825" cy="3264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5F4568-1A94-AF55-A6BA-162A42B72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" y="1066801"/>
            <a:ext cx="6366825" cy="22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72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98BE-358E-455B-B579-C90F0641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5038"/>
            <a:ext cx="10131425" cy="561472"/>
          </a:xfrm>
        </p:spPr>
        <p:txBody>
          <a:bodyPr>
            <a:normAutofit fontScale="90000"/>
          </a:bodyPr>
          <a:lstStyle/>
          <a:p>
            <a:r>
              <a:rPr lang="en-US" dirty="0"/>
              <a:t>Hydrodynamic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317458"/>
                <a:ext cx="5239752" cy="5145503"/>
              </a:xfrm>
            </p:spPr>
            <p:txBody>
              <a:bodyPr numCol="2" anchor="t">
                <a:normAutofit/>
              </a:bodyPr>
              <a:lstStyle/>
              <a:p>
                <a:r>
                  <a:rPr lang="en-US" dirty="0"/>
                  <a:t>Eulerian description with constant external gravitational field.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𝜕𝜌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acc>
                            <m:accPr>
                              <m:chr m:val="̅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∇Ψ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Conserved quantities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which correspond to mass, momentum and energy conservation.</a:t>
                </a:r>
              </a:p>
              <a:p>
                <a:r>
                  <a:rPr lang="en-US" dirty="0"/>
                  <a:t>Fluxes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</m:acc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at the surfaces.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317458"/>
                <a:ext cx="5239752" cy="5145503"/>
              </a:xfrm>
              <a:blipFill>
                <a:blip r:embed="rId2"/>
                <a:stretch>
                  <a:fillRect l="-815" t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49C8A78-84E1-4B2D-B34A-AA3AA3762D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66449" y="1317459"/>
                <a:ext cx="5239752" cy="5011151"/>
              </a:xfrm>
              <a:prstGeom prst="rect">
                <a:avLst/>
              </a:prstGeom>
            </p:spPr>
            <p:txBody>
              <a:bodyPr vert="horz" lIns="91440" tIns="45720" rIns="91440" bIns="45720" numCol="2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Lagrangian description with constant external gravitational field.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∇Ψ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𝜌𝜖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b="0" dirty="0">
                    <a:latin typeface="Cambria Math" panose="02040503050406030204" pitchFamily="18" charset="0"/>
                  </a:rPr>
                  <a:t>The energy equation in the </a:t>
                </a:r>
                <a:r>
                  <a:rPr lang="en-US" b="0" dirty="0" err="1">
                    <a:latin typeface="Cambria Math" panose="02040503050406030204" pitchFamily="18" charset="0"/>
                  </a:rPr>
                  <a:t>Lagrangian</a:t>
                </a:r>
                <a:r>
                  <a:rPr lang="en-US" b="0" dirty="0">
                    <a:latin typeface="Cambria Math" panose="02040503050406030204" pitchFamily="18" charset="0"/>
                  </a:rPr>
                  <a:t> description is reduced to,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Thus,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 very important quantity in </a:t>
                </a:r>
                <a:r>
                  <a:rPr lang="en-US" dirty="0" err="1">
                    <a:solidFill>
                      <a:schemeClr val="tx1"/>
                    </a:solidFill>
                  </a:rPr>
                  <a:t>Lagrangian</a:t>
                </a:r>
                <a:r>
                  <a:rPr lang="en-US" dirty="0">
                    <a:solidFill>
                      <a:schemeClr val="tx1"/>
                    </a:solidFill>
                  </a:rPr>
                  <a:t> description, so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49C8A78-84E1-4B2D-B34A-AA3AA3762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449" y="1317459"/>
                <a:ext cx="5239752" cy="5011151"/>
              </a:xfrm>
              <a:prstGeom prst="rect">
                <a:avLst/>
              </a:prstGeom>
              <a:blipFill>
                <a:blip r:embed="rId3"/>
                <a:stretch>
                  <a:fillRect l="-814" t="-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55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2" y="302281"/>
            <a:ext cx="10131425" cy="640378"/>
          </a:xfrm>
        </p:spPr>
        <p:txBody>
          <a:bodyPr/>
          <a:lstStyle/>
          <a:p>
            <a:r>
              <a:rPr lang="en-US" dirty="0"/>
              <a:t>Linear waves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679C-EB6F-AC4A-A0C0-8C592FD26B4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30" y="2286001"/>
            <a:ext cx="2944571" cy="64048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文本框 6"/>
          <p:cNvSpPr txBox="1"/>
          <p:nvPr/>
        </p:nvSpPr>
        <p:spPr>
          <a:xfrm>
            <a:off x="1862203" y="1066801"/>
            <a:ext cx="834859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Consider perturbations on top of a homogeneous fluid at rest </a:t>
            </a:r>
            <a:r>
              <a:rPr lang="en-US" sz="2000" dirty="0">
                <a:solidFill>
                  <a:schemeClr val="accent2"/>
                </a:solidFill>
              </a:rPr>
              <a:t>(</a:t>
            </a:r>
            <a:r>
              <a:rPr lang="zh-CN" altLang="en-US" sz="2000" dirty="0">
                <a:solidFill>
                  <a:schemeClr val="accent2"/>
                </a:solidFill>
              </a:rPr>
              <a:t>𝜌</a:t>
            </a:r>
            <a:r>
              <a:rPr lang="en-US" altLang="zh-CN" sz="2000" dirty="0">
                <a:solidFill>
                  <a:schemeClr val="accent2"/>
                </a:solidFill>
              </a:rPr>
              <a:t>=</a:t>
            </a:r>
            <a:r>
              <a:rPr lang="zh-CN" altLang="en-US" sz="2000" dirty="0">
                <a:solidFill>
                  <a:schemeClr val="accent2"/>
                </a:solidFill>
              </a:rPr>
              <a:t>𝜌</a:t>
            </a:r>
            <a:r>
              <a:rPr lang="en-US" altLang="zh-CN" sz="2000" baseline="-25000" dirty="0">
                <a:solidFill>
                  <a:schemeClr val="accent2"/>
                </a:solidFill>
              </a:rPr>
              <a:t>0</a:t>
            </a:r>
            <a:r>
              <a:rPr lang="en-US" altLang="zh-CN" sz="2000" dirty="0">
                <a:solidFill>
                  <a:schemeClr val="accent2"/>
                </a:solidFill>
              </a:rPr>
              <a:t>, v=v</a:t>
            </a:r>
            <a:r>
              <a:rPr lang="en-US" altLang="zh-CN" sz="2000" baseline="-25000" dirty="0">
                <a:solidFill>
                  <a:schemeClr val="accent2"/>
                </a:solidFill>
              </a:rPr>
              <a:t>0</a:t>
            </a:r>
            <a:r>
              <a:rPr lang="en-US" altLang="zh-CN" sz="2000" dirty="0">
                <a:solidFill>
                  <a:schemeClr val="accent2"/>
                </a:solidFill>
              </a:rPr>
              <a:t>=0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  <a:r>
              <a:rPr lang="en-US" sz="2000" dirty="0"/>
              <a:t>, and assuming isothermal </a:t>
            </a:r>
            <a:r>
              <a:rPr lang="en-US" sz="2000" dirty="0" err="1"/>
              <a:t>EoS</a:t>
            </a:r>
            <a:r>
              <a:rPr lang="en-US" sz="2000" dirty="0"/>
              <a:t> (</a:t>
            </a:r>
            <a:r>
              <a:rPr lang="en-US" altLang="zh-CN" sz="2000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altLang="zh-CN" sz="2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=𝜌</a:t>
            </a:r>
            <a:r>
              <a:rPr lang="en-US" altLang="zh-CN" sz="2000" i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altLang="zh-CN" sz="2000" i="1" baseline="-25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s</a:t>
            </a:r>
            <a:r>
              <a:rPr lang="en-US" altLang="zh-CN" sz="2000" baseline="300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000" dirty="0"/>
              <a:t>) for simplicity.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2000" dirty="0"/>
              <a:t>Recall the general fluid equations: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30" y="3124201"/>
            <a:ext cx="3401771" cy="68390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文本框 9"/>
          <p:cNvSpPr txBox="1"/>
          <p:nvPr/>
        </p:nvSpPr>
        <p:spPr>
          <a:xfrm>
            <a:off x="6400800" y="28956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Note, for adiabatic gas, </a:t>
            </a:r>
            <a:r>
              <a:rPr lang="en-US" dirty="0" err="1">
                <a:solidFill>
                  <a:schemeClr val="accent2"/>
                </a:solidFill>
              </a:rPr>
              <a:t>d</a:t>
            </a:r>
            <a:r>
              <a:rPr lang="en-US" i="1" dirty="0" err="1">
                <a:solidFill>
                  <a:schemeClr val="accent2"/>
                </a:solidFill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 = 𝛾(</a:t>
            </a:r>
            <a:r>
              <a:rPr lang="en-US" i="1" dirty="0">
                <a:solidFill>
                  <a:schemeClr val="accent2"/>
                </a:solidFill>
              </a:rPr>
              <a:t>P</a:t>
            </a:r>
            <a:r>
              <a:rPr lang="en-US" dirty="0">
                <a:solidFill>
                  <a:schemeClr val="accent2"/>
                </a:solidFill>
              </a:rPr>
              <a:t>/𝜌)d𝜌, and we have the same equation except that </a:t>
            </a:r>
            <a:r>
              <a:rPr lang="en-US" i="1" dirty="0">
                <a:solidFill>
                  <a:schemeClr val="accent2"/>
                </a:solidFill>
              </a:rPr>
              <a:t>c</a:t>
            </a:r>
            <a:r>
              <a:rPr lang="en-US" baseline="-25000" dirty="0">
                <a:solidFill>
                  <a:schemeClr val="accent2"/>
                </a:solidFill>
              </a:rPr>
              <a:t>s</a:t>
            </a:r>
            <a:r>
              <a:rPr lang="en-US" baseline="30000" dirty="0">
                <a:solidFill>
                  <a:schemeClr val="accent2"/>
                </a:solidFill>
              </a:rPr>
              <a:t>2</a:t>
            </a:r>
            <a:r>
              <a:rPr lang="en-US" dirty="0">
                <a:solidFill>
                  <a:schemeClr val="accent2"/>
                </a:solidFill>
              </a:rPr>
              <a:t>=</a:t>
            </a:r>
            <a:r>
              <a:rPr lang="en-US" altLang="zh-CN" dirty="0">
                <a:solidFill>
                  <a:schemeClr val="accent2"/>
                </a:solidFill>
              </a:rPr>
              <a:t> 𝛾(</a:t>
            </a:r>
            <a:r>
              <a:rPr lang="en-US" altLang="zh-CN" i="1" dirty="0">
                <a:solidFill>
                  <a:schemeClr val="accent2"/>
                </a:solidFill>
              </a:rPr>
              <a:t>P</a:t>
            </a:r>
            <a:r>
              <a:rPr lang="en-US" altLang="zh-CN" dirty="0">
                <a:solidFill>
                  <a:schemeClr val="accent2"/>
                </a:solidFill>
              </a:rPr>
              <a:t>/𝜌)</a:t>
            </a:r>
            <a:r>
              <a:rPr lang="en-US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52600" y="4050268"/>
            <a:ext cx="6287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 first-order, perturbation equations read </a:t>
            </a:r>
            <a:r>
              <a:rPr lang="en-US" sz="2000"/>
              <a:t>(Eulerian form):</a:t>
            </a:r>
            <a:endParaRPr lang="en-US" sz="20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788681"/>
            <a:ext cx="2209800" cy="76703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706722"/>
            <a:ext cx="2438400" cy="708516"/>
          </a:xfrm>
          <a:prstGeom prst="rect">
            <a:avLst/>
          </a:prstGeom>
          <a:solidFill>
            <a:schemeClr val="tx1"/>
          </a:solidFill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0C813F-EF67-7DB7-A519-80622CE662C4}"/>
                  </a:ext>
                </a:extLst>
              </p:cNvPr>
              <p:cNvSpPr txBox="1"/>
              <p:nvPr/>
            </p:nvSpPr>
            <p:spPr>
              <a:xfrm>
                <a:off x="6451240" y="4842530"/>
                <a:ext cx="37172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0C813F-EF67-7DB7-A519-80622CE66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240" y="4842530"/>
                <a:ext cx="3717236" cy="276999"/>
              </a:xfrm>
              <a:prstGeom prst="rect">
                <a:avLst/>
              </a:prstGeom>
              <a:blipFill>
                <a:blip r:embed="rId7"/>
                <a:stretch>
                  <a:fillRect l="-1020" t="-8696" r="-1701" b="-347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410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712787"/>
          </a:xfrm>
        </p:spPr>
        <p:txBody>
          <a:bodyPr/>
          <a:lstStyle/>
          <a:p>
            <a:r>
              <a:rPr lang="en-US" dirty="0"/>
              <a:t>Linear waves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679C-EB6F-AC4A-A0C0-8C592FD26B4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76400"/>
            <a:ext cx="2735862" cy="1769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828800" y="1062069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1D problem, and also restrict velocity to that dimension, perturbation equations becomes: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117713"/>
            <a:ext cx="2933700" cy="910459"/>
          </a:xfrm>
          <a:prstGeom prst="rect">
            <a:avLst/>
          </a:prstGeom>
        </p:spPr>
      </p:pic>
      <p:sp>
        <p:nvSpPr>
          <p:cNvPr id="18" name="右箭头 17"/>
          <p:cNvSpPr/>
          <p:nvPr/>
        </p:nvSpPr>
        <p:spPr>
          <a:xfrm>
            <a:off x="5181600" y="2454800"/>
            <a:ext cx="381000" cy="23628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组 22"/>
          <p:cNvGrpSpPr/>
          <p:nvPr/>
        </p:nvGrpSpPr>
        <p:grpSpPr>
          <a:xfrm>
            <a:off x="1814518" y="3673641"/>
            <a:ext cx="7503725" cy="966186"/>
            <a:chOff x="290517" y="3673641"/>
            <a:chExt cx="7503725" cy="966186"/>
          </a:xfrm>
        </p:grpSpPr>
        <p:sp>
          <p:nvSpPr>
            <p:cNvPr id="19" name="文本框 18"/>
            <p:cNvSpPr txBox="1"/>
            <p:nvPr/>
          </p:nvSpPr>
          <p:spPr>
            <a:xfrm>
              <a:off x="290517" y="3673641"/>
              <a:ext cx="4508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This is a wave equation, with general solution: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800" y="4181609"/>
              <a:ext cx="3479800" cy="458218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4419600" y="4231602"/>
              <a:ext cx="3374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where R, L </a:t>
              </a:r>
              <a:r>
                <a:rPr lang="en-US"/>
                <a:t>are arbitrary functions.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1814518" y="4857690"/>
            <a:ext cx="7086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Disturbances propagate to right and left at velocity </a:t>
            </a:r>
            <a:r>
              <a:rPr lang="en-US" sz="2000" i="1" dirty="0">
                <a:solidFill>
                  <a:srgbClr val="FF0000"/>
                </a:solidFill>
              </a:rPr>
              <a:t>c</a:t>
            </a:r>
            <a:r>
              <a:rPr lang="en-US" sz="2000" baseline="-25000" dirty="0">
                <a:solidFill>
                  <a:srgbClr val="FF0000"/>
                </a:solidFill>
              </a:rPr>
              <a:t>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841197" y="5874306"/>
            <a:ext cx="5714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D35400"/>
                </a:solidFill>
              </a:rPr>
              <a:t>Q: for a incompressible fluid, are </a:t>
            </a:r>
            <a:r>
              <a:rPr lang="en-US" sz="2000">
                <a:solidFill>
                  <a:srgbClr val="D35400"/>
                </a:solidFill>
              </a:rPr>
              <a:t>there sound waves?</a:t>
            </a:r>
          </a:p>
        </p:txBody>
      </p:sp>
    </p:spTree>
    <p:extLst>
      <p:ext uri="{BB962C8B-B14F-4D97-AF65-F5344CB8AC3E}">
        <p14:creationId xmlns:p14="http://schemas.microsoft.com/office/powerpoint/2010/main" val="144951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712787"/>
          </a:xfrm>
        </p:spPr>
        <p:txBody>
          <a:bodyPr>
            <a:normAutofit fontScale="90000"/>
          </a:bodyPr>
          <a:lstStyle/>
          <a:p>
            <a:r>
              <a:rPr lang="en-US" dirty="0"/>
              <a:t>Non-linear steepening of sound waves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679C-EB6F-AC4A-A0C0-8C592FD26B4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64" y="3296196"/>
            <a:ext cx="6732639" cy="234736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63995" y="1149906"/>
            <a:ext cx="4933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that in an ideal gas, sound speed is given by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68612"/>
            <a:ext cx="2286000" cy="73192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文本框 9"/>
          <p:cNvSpPr txBox="1"/>
          <p:nvPr/>
        </p:nvSpPr>
        <p:spPr>
          <a:xfrm>
            <a:off x="1959078" y="1700532"/>
            <a:ext cx="787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linear analysis, this is considered to be constant </a:t>
            </a:r>
            <a:r>
              <a:rPr lang="en-US" sz="1500" dirty="0"/>
              <a:t>(homogeneous background)</a:t>
            </a:r>
            <a:r>
              <a:rPr lang="en-US" dirty="0"/>
              <a:t>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959077" y="2202754"/>
            <a:ext cx="6889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the next order, however, </a:t>
            </a:r>
            <a:r>
              <a:rPr lang="en-US" i="1" dirty="0" err="1">
                <a:solidFill>
                  <a:srgbClr val="FF0000"/>
                </a:solidFill>
              </a:rPr>
              <a:t>c</a:t>
            </a:r>
            <a:r>
              <a:rPr lang="en-US" i="1" baseline="-25000" dirty="0" err="1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rgbClr val="FF0000"/>
                </a:solidFill>
              </a:rPr>
              <a:t> is slightly larger in higher-density regions</a:t>
            </a:r>
            <a:r>
              <a:rPr lang="en-US" dirty="0"/>
              <a:t>.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995948" y="2692288"/>
            <a:ext cx="6774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=&gt; the crest of a wave propagates faster than the leading/trailing edge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44330" y="5778676"/>
            <a:ext cx="715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Slightly non-linear sound waves will steepen to form a discontinuity: shock</a:t>
            </a:r>
          </a:p>
        </p:txBody>
      </p:sp>
    </p:spTree>
    <p:extLst>
      <p:ext uri="{BB962C8B-B14F-4D97-AF65-F5344CB8AC3E}">
        <p14:creationId xmlns:p14="http://schemas.microsoft.com/office/powerpoint/2010/main" val="119417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712787"/>
          </a:xfrm>
        </p:spPr>
        <p:txBody>
          <a:bodyPr/>
          <a:lstStyle/>
          <a:p>
            <a:r>
              <a:rPr lang="en-US" dirty="0"/>
              <a:t>Shocks and discontinuities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679C-EB6F-AC4A-A0C0-8C592FD26B4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文本框 2"/>
          <p:cNvSpPr txBox="1"/>
          <p:nvPr/>
        </p:nvSpPr>
        <p:spPr>
          <a:xfrm>
            <a:off x="1828800" y="1196359"/>
            <a:ext cx="8610600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/>
              <a:t>Fluid equations are PDEs: discontinuous solutions</a:t>
            </a:r>
            <a:r>
              <a:rPr lang="zh-CN" altLang="en-US" dirty="0"/>
              <a:t> </a:t>
            </a:r>
            <a:r>
              <a:rPr lang="en-US" altLang="zh-CN" dirty="0"/>
              <a:t>do not hold in a classical sense.</a:t>
            </a:r>
            <a:endParaRPr lang="en-US" dirty="0"/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/>
              <a:t>Physically, </a:t>
            </a:r>
            <a:r>
              <a:rPr lang="en-US" dirty="0">
                <a:solidFill>
                  <a:srgbClr val="FF0000"/>
                </a:solidFill>
              </a:rPr>
              <a:t>more fundamental are the integral form of the conservation laws</a:t>
            </a:r>
            <a:r>
              <a:rPr lang="en-US" dirty="0"/>
              <a:t>, which do admit discontinuous solutions.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532268"/>
            <a:ext cx="5867400" cy="62905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文本框 8"/>
          <p:cNvSpPr txBox="1"/>
          <p:nvPr/>
        </p:nvSpPr>
        <p:spPr>
          <a:xfrm>
            <a:off x="1847384" y="4989344"/>
            <a:ext cx="748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Microscopic dissipation (e.g., viscosity) </a:t>
            </a:r>
            <a:r>
              <a:rPr lang="en-US"/>
              <a:t>is important across the discontinuities.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54942" y="3555962"/>
            <a:ext cx="8155859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900"/>
              </a:spcBef>
              <a:buSzPct val="60000"/>
              <a:buFont typeface="Wingdings" charset="2"/>
              <a:buChar char="l"/>
            </a:pPr>
            <a:r>
              <a:rPr lang="en-US" dirty="0"/>
              <a:t>Shock is one type of discontinuity, which usually forms when the flow speed becomes supersonic. </a:t>
            </a:r>
          </a:p>
          <a:p>
            <a:pPr marL="285750" indent="-285750">
              <a:spcBef>
                <a:spcPts val="900"/>
              </a:spcBef>
              <a:buSzPct val="60000"/>
              <a:buFont typeface="Wingdings" charset="2"/>
              <a:buChar char="l"/>
            </a:pPr>
            <a:r>
              <a:rPr lang="en-US" altLang="zh-CN" dirty="0"/>
              <a:t>There are other types of discontinuities as we shall see.</a:t>
            </a:r>
          </a:p>
        </p:txBody>
      </p:sp>
    </p:spTree>
    <p:extLst>
      <p:ext uri="{BB962C8B-B14F-4D97-AF65-F5344CB8AC3E}">
        <p14:creationId xmlns:p14="http://schemas.microsoft.com/office/powerpoint/2010/main" val="122171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712787"/>
          </a:xfrm>
        </p:spPr>
        <p:txBody>
          <a:bodyPr/>
          <a:lstStyle/>
          <a:p>
            <a:r>
              <a:rPr lang="en-US" dirty="0"/>
              <a:t>Surface of discontinuity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679C-EB6F-AC4A-A0C0-8C592FD26B4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文本框 16"/>
          <p:cNvSpPr txBox="1"/>
          <p:nvPr/>
        </p:nvSpPr>
        <p:spPr>
          <a:xfrm>
            <a:off x="1853381" y="1115357"/>
            <a:ext cx="5314391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US" dirty="0"/>
              <a:t>We work in the co-moving frame with the surface of discontinuity.</a:t>
            </a:r>
          </a:p>
          <a:p>
            <a:pPr>
              <a:spcBef>
                <a:spcPts val="900"/>
              </a:spcBef>
            </a:pPr>
            <a:r>
              <a:rPr lang="en-US" altLang="zh-CN" dirty="0"/>
              <a:t>The fluxes of mass, momentum, energy across this surface must be continuous.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7391401" y="1221364"/>
            <a:ext cx="2328617" cy="1852555"/>
            <a:chOff x="5257935" y="1102815"/>
            <a:chExt cx="2328617" cy="1852555"/>
          </a:xfrm>
        </p:grpSpPr>
        <p:cxnSp>
          <p:nvCxnSpPr>
            <p:cNvPr id="7" name="直线连接符 6"/>
            <p:cNvCxnSpPr/>
            <p:nvPr/>
          </p:nvCxnSpPr>
          <p:spPr>
            <a:xfrm>
              <a:off x="6400800" y="1143000"/>
              <a:ext cx="0" cy="1295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5630694" y="11153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832917" y="11028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grpSp>
          <p:nvGrpSpPr>
            <p:cNvPr id="16" name="组 15"/>
            <p:cNvGrpSpPr/>
            <p:nvPr/>
          </p:nvGrpSpPr>
          <p:grpSpPr>
            <a:xfrm>
              <a:off x="5944165" y="2586038"/>
              <a:ext cx="1201658" cy="369332"/>
              <a:chOff x="7239000" y="2526268"/>
              <a:chExt cx="1201658" cy="369332"/>
            </a:xfrm>
          </p:grpSpPr>
          <p:cxnSp>
            <p:nvCxnSpPr>
              <p:cNvPr id="14" name="直线箭头连接符 13"/>
              <p:cNvCxnSpPr/>
              <p:nvPr/>
            </p:nvCxnSpPr>
            <p:spPr>
              <a:xfrm>
                <a:off x="7239000" y="2699266"/>
                <a:ext cx="873110" cy="0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headEnd type="none" w="lg" len="lg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8153400" y="2526268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257935" y="1728000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𝜌</a:t>
              </a:r>
              <a:r>
                <a:rPr lang="en-US" baseline="-25000" dirty="0"/>
                <a:t>1</a:t>
              </a:r>
              <a:r>
                <a:rPr lang="en-US" dirty="0"/>
                <a:t>,</a:t>
              </a:r>
              <a:r>
                <a:rPr lang="en-US" b="1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en-US" i="1" dirty="0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624429" y="1707952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𝜌</a:t>
              </a:r>
              <a:r>
                <a:rPr lang="en-US" baseline="-25000"/>
                <a:t>2</a:t>
              </a:r>
              <a:r>
                <a:rPr lang="en-US"/>
                <a:t>,</a:t>
              </a:r>
              <a:r>
                <a:rPr lang="en-US" b="1" i="1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baseline="-25000"/>
                <a:t>2</a:t>
              </a:r>
              <a:r>
                <a:rPr lang="en-US"/>
                <a:t>, 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1815000" y="2693244"/>
            <a:ext cx="3761522" cy="583357"/>
            <a:chOff x="313123" y="2124664"/>
            <a:chExt cx="3761522" cy="583357"/>
          </a:xfrm>
        </p:grpSpPr>
        <p:sp>
          <p:nvSpPr>
            <p:cNvPr id="3" name="文本框 2"/>
            <p:cNvSpPr txBox="1"/>
            <p:nvPr/>
          </p:nvSpPr>
          <p:spPr>
            <a:xfrm>
              <a:off x="313123" y="2203934"/>
              <a:ext cx="19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Mass conservation: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803" y="2124664"/>
              <a:ext cx="1547842" cy="583357"/>
            </a:xfrm>
            <a:prstGeom prst="rect">
              <a:avLst/>
            </a:prstGeom>
          </p:spPr>
        </p:pic>
      </p:grpSp>
      <p:grpSp>
        <p:nvGrpSpPr>
          <p:cNvPr id="36" name="组 35"/>
          <p:cNvGrpSpPr/>
          <p:nvPr/>
        </p:nvGrpSpPr>
        <p:grpSpPr>
          <a:xfrm>
            <a:off x="1815000" y="4489448"/>
            <a:ext cx="3582500" cy="1301752"/>
            <a:chOff x="291000" y="3765713"/>
            <a:chExt cx="3582500" cy="130175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07" y="4158518"/>
              <a:ext cx="3285193" cy="908947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291000" y="3765713"/>
              <a:ext cx="2149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Energy conservation:</a:t>
              </a: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1828688" y="3397310"/>
            <a:ext cx="6586199" cy="1022290"/>
            <a:chOff x="291000" y="2684676"/>
            <a:chExt cx="6586199" cy="1022290"/>
          </a:xfrm>
        </p:grpSpPr>
        <p:sp>
          <p:nvSpPr>
            <p:cNvPr id="22" name="文本框 21"/>
            <p:cNvSpPr txBox="1"/>
            <p:nvPr/>
          </p:nvSpPr>
          <p:spPr>
            <a:xfrm>
              <a:off x="291000" y="2684676"/>
              <a:ext cx="2631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Momentum conservation</a:t>
              </a:r>
              <a:r>
                <a:rPr lang="en-US" dirty="0">
                  <a:solidFill>
                    <a:srgbClr val="0D3FE9"/>
                  </a:solidFill>
                </a:rPr>
                <a:t>: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06" y="3109446"/>
              <a:ext cx="6288893" cy="597520"/>
            </a:xfrm>
            <a:prstGeom prst="rect">
              <a:avLst/>
            </a:prstGeom>
          </p:spPr>
        </p:pic>
      </p:grpSp>
      <p:grpSp>
        <p:nvGrpSpPr>
          <p:cNvPr id="33" name="组 32"/>
          <p:cNvGrpSpPr/>
          <p:nvPr/>
        </p:nvGrpSpPr>
        <p:grpSpPr>
          <a:xfrm>
            <a:off x="2112308" y="5836044"/>
            <a:ext cx="7227045" cy="488556"/>
            <a:chOff x="528244" y="4981272"/>
            <a:chExt cx="7227045" cy="488556"/>
          </a:xfrm>
        </p:grpSpPr>
        <p:sp>
          <p:nvSpPr>
            <p:cNvPr id="31" name="文本框 30"/>
            <p:cNvSpPr txBox="1"/>
            <p:nvPr/>
          </p:nvSpPr>
          <p:spPr>
            <a:xfrm>
              <a:off x="528244" y="5033293"/>
              <a:ext cx="2111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where we have used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517" y="4981272"/>
              <a:ext cx="4988772" cy="488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01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712787"/>
          </a:xfrm>
        </p:spPr>
        <p:txBody>
          <a:bodyPr/>
          <a:lstStyle/>
          <a:p>
            <a:r>
              <a:rPr lang="en-US" dirty="0"/>
              <a:t>Tangential discontinuity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679C-EB6F-AC4A-A0C0-8C592FD26B41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9" name="组 18"/>
          <p:cNvGrpSpPr/>
          <p:nvPr/>
        </p:nvGrpSpPr>
        <p:grpSpPr>
          <a:xfrm>
            <a:off x="7391401" y="838201"/>
            <a:ext cx="2328617" cy="1852555"/>
            <a:chOff x="5257935" y="1102815"/>
            <a:chExt cx="2328617" cy="1852555"/>
          </a:xfrm>
        </p:grpSpPr>
        <p:cxnSp>
          <p:nvCxnSpPr>
            <p:cNvPr id="7" name="直线连接符 6"/>
            <p:cNvCxnSpPr/>
            <p:nvPr/>
          </p:nvCxnSpPr>
          <p:spPr>
            <a:xfrm>
              <a:off x="6400800" y="1143000"/>
              <a:ext cx="0" cy="1295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5630694" y="111535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832917" y="11028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grpSp>
          <p:nvGrpSpPr>
            <p:cNvPr id="16" name="组 15"/>
            <p:cNvGrpSpPr/>
            <p:nvPr/>
          </p:nvGrpSpPr>
          <p:grpSpPr>
            <a:xfrm>
              <a:off x="5944165" y="2586038"/>
              <a:ext cx="1201658" cy="369332"/>
              <a:chOff x="7239000" y="2526268"/>
              <a:chExt cx="1201658" cy="369332"/>
            </a:xfrm>
          </p:grpSpPr>
          <p:cxnSp>
            <p:nvCxnSpPr>
              <p:cNvPr id="14" name="直线箭头连接符 13"/>
              <p:cNvCxnSpPr/>
              <p:nvPr/>
            </p:nvCxnSpPr>
            <p:spPr>
              <a:xfrm>
                <a:off x="7239000" y="2699266"/>
                <a:ext cx="873110" cy="0"/>
              </a:xfrm>
              <a:prstGeom prst="straightConnector1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  <a:headEnd type="none" w="lg" len="lg"/>
                <a:tailEnd type="stealth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文本框 14"/>
              <p:cNvSpPr txBox="1"/>
              <p:nvPr/>
            </p:nvSpPr>
            <p:spPr>
              <a:xfrm>
                <a:off x="8153400" y="2526268"/>
                <a:ext cx="287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>
                    <a:latin typeface="Times New Roman" charset="0"/>
                    <a:ea typeface="Times New Roman" charset="0"/>
                    <a:cs typeface="Times New Roman" charset="0"/>
                  </a:rPr>
                  <a:t>x</a:t>
                </a: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5257935" y="1728000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𝜌</a:t>
              </a:r>
              <a:r>
                <a:rPr lang="en-US" baseline="-25000" dirty="0"/>
                <a:t>1</a:t>
              </a:r>
              <a:r>
                <a:rPr lang="en-US" dirty="0"/>
                <a:t>,</a:t>
              </a:r>
              <a:r>
                <a:rPr lang="en-US" b="1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en-US" i="1" dirty="0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624429" y="1707952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𝜌</a:t>
              </a:r>
              <a:r>
                <a:rPr lang="en-US" baseline="-25000"/>
                <a:t>2</a:t>
              </a:r>
              <a:r>
                <a:rPr lang="en-US"/>
                <a:t>,</a:t>
              </a:r>
              <a:r>
                <a:rPr lang="en-US" b="1" i="1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baseline="-25000"/>
                <a:t>2</a:t>
              </a:r>
              <a:r>
                <a:rPr lang="en-US"/>
                <a:t>, 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34" name="组 33"/>
          <p:cNvGrpSpPr/>
          <p:nvPr/>
        </p:nvGrpSpPr>
        <p:grpSpPr>
          <a:xfrm>
            <a:off x="1828800" y="1524000"/>
            <a:ext cx="3655142" cy="543264"/>
            <a:chOff x="313123" y="2121296"/>
            <a:chExt cx="3655142" cy="543264"/>
          </a:xfrm>
        </p:grpSpPr>
        <p:sp>
          <p:nvSpPr>
            <p:cNvPr id="3" name="文本框 2"/>
            <p:cNvSpPr txBox="1"/>
            <p:nvPr/>
          </p:nvSpPr>
          <p:spPr>
            <a:xfrm>
              <a:off x="313123" y="2203934"/>
              <a:ext cx="19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Mass conservation: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803" y="2121296"/>
              <a:ext cx="1441462" cy="543264"/>
            </a:xfrm>
            <a:prstGeom prst="rect">
              <a:avLst/>
            </a:prstGeom>
          </p:spPr>
        </p:pic>
      </p:grpSp>
      <p:grpSp>
        <p:nvGrpSpPr>
          <p:cNvPr id="35" name="组 34"/>
          <p:cNvGrpSpPr/>
          <p:nvPr/>
        </p:nvGrpSpPr>
        <p:grpSpPr>
          <a:xfrm>
            <a:off x="1828801" y="2362200"/>
            <a:ext cx="6586199" cy="934010"/>
            <a:chOff x="291000" y="2684676"/>
            <a:chExt cx="6586199" cy="934010"/>
          </a:xfrm>
        </p:grpSpPr>
        <p:sp>
          <p:nvSpPr>
            <p:cNvPr id="22" name="文本框 21"/>
            <p:cNvSpPr txBox="1"/>
            <p:nvPr/>
          </p:nvSpPr>
          <p:spPr>
            <a:xfrm>
              <a:off x="291000" y="2684676"/>
              <a:ext cx="2631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Momentum conservation: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06" y="3021166"/>
              <a:ext cx="6288893" cy="59752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1836894" y="1132263"/>
            <a:ext cx="4256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there is no mass flux through the surface:</a:t>
            </a:r>
          </a:p>
        </p:txBody>
      </p:sp>
      <p:grpSp>
        <p:nvGrpSpPr>
          <p:cNvPr id="24" name="组 23"/>
          <p:cNvGrpSpPr/>
          <p:nvPr/>
        </p:nvGrpSpPr>
        <p:grpSpPr>
          <a:xfrm>
            <a:off x="2978673" y="1981200"/>
            <a:ext cx="2558374" cy="462520"/>
            <a:chOff x="1454673" y="2117067"/>
            <a:chExt cx="2558374" cy="46252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377" y="2117067"/>
              <a:ext cx="1967670" cy="462520"/>
            </a:xfrm>
            <a:prstGeom prst="rect">
              <a:avLst/>
            </a:prstGeom>
          </p:spPr>
        </p:pic>
        <p:sp>
          <p:nvSpPr>
            <p:cNvPr id="9" name="右箭头 8"/>
            <p:cNvSpPr/>
            <p:nvPr/>
          </p:nvSpPr>
          <p:spPr>
            <a:xfrm>
              <a:off x="1454673" y="2238169"/>
              <a:ext cx="381000" cy="18923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组 25"/>
          <p:cNvGrpSpPr/>
          <p:nvPr/>
        </p:nvGrpSpPr>
        <p:grpSpPr>
          <a:xfrm>
            <a:off x="2978673" y="3288268"/>
            <a:ext cx="6272908" cy="369332"/>
            <a:chOff x="1454673" y="3821668"/>
            <a:chExt cx="6272908" cy="369332"/>
          </a:xfrm>
        </p:grpSpPr>
        <p:sp>
          <p:nvSpPr>
            <p:cNvPr id="30" name="右箭头 29"/>
            <p:cNvSpPr/>
            <p:nvPr/>
          </p:nvSpPr>
          <p:spPr>
            <a:xfrm>
              <a:off x="1454673" y="3897868"/>
              <a:ext cx="381000" cy="18923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981200" y="3821668"/>
              <a:ext cx="5746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baseline="-25000" dirty="0"/>
                <a:t>1</a:t>
              </a:r>
              <a:r>
                <a:rPr lang="en-US" dirty="0"/>
                <a:t>=</a:t>
              </a:r>
              <a:r>
                <a:rPr lang="en-US" i="1" dirty="0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baseline="-25000" dirty="0"/>
                <a:t>2</a:t>
              </a:r>
              <a:r>
                <a:rPr lang="en-US" dirty="0"/>
                <a:t>, while </a:t>
              </a:r>
              <a:r>
                <a:rPr lang="en-US" i="1" dirty="0" err="1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i="1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dirty="0"/>
                <a:t> and </a:t>
              </a:r>
              <a:r>
                <a:rPr lang="en-US" i="1" dirty="0" err="1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i="1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z</a:t>
              </a:r>
              <a:r>
                <a:rPr lang="en-US" dirty="0"/>
                <a:t> can be discontinuous by any amount.</a:t>
              </a: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828800" y="409060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discontinuous tangential velocities, the interface is subject to the </a:t>
            </a:r>
            <a:r>
              <a:rPr lang="en-US" i="1" dirty="0">
                <a:solidFill>
                  <a:srgbClr val="FF0000"/>
                </a:solidFill>
              </a:rPr>
              <a:t>Kelvin-Helmholtz instability</a:t>
            </a:r>
            <a:r>
              <a:rPr lang="en-US" dirty="0"/>
              <a:t>: </a:t>
            </a:r>
          </a:p>
        </p:txBody>
      </p:sp>
      <p:pic>
        <p:nvPicPr>
          <p:cNvPr id="21" name="Kelvin-Helmholtz_Instabilit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01424" y="3809065"/>
            <a:ext cx="2639465" cy="133082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3" name="文本框 22"/>
          <p:cNvSpPr txBox="1"/>
          <p:nvPr/>
        </p:nvSpPr>
        <p:spPr>
          <a:xfrm>
            <a:off x="1836894" y="5122987"/>
            <a:ext cx="5872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special case with continuous tangential velocities:</a:t>
            </a:r>
          </a:p>
        </p:txBody>
      </p:sp>
      <p:sp>
        <p:nvSpPr>
          <p:cNvPr id="37" name="矩形 36"/>
          <p:cNvSpPr/>
          <p:nvPr/>
        </p:nvSpPr>
        <p:spPr>
          <a:xfrm>
            <a:off x="3505201" y="2030400"/>
            <a:ext cx="2031847" cy="376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7"/>
          <p:cNvSpPr/>
          <p:nvPr/>
        </p:nvSpPr>
        <p:spPr>
          <a:xfrm>
            <a:off x="3505200" y="3279600"/>
            <a:ext cx="6096000" cy="376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组 40"/>
          <p:cNvGrpSpPr/>
          <p:nvPr/>
        </p:nvGrpSpPr>
        <p:grpSpPr>
          <a:xfrm>
            <a:off x="2407175" y="5595939"/>
            <a:ext cx="4605307" cy="395149"/>
            <a:chOff x="883174" y="5595938"/>
            <a:chExt cx="4605307" cy="395149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74" y="5595938"/>
              <a:ext cx="1162204" cy="395149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1905000" y="5616000"/>
              <a:ext cx="3583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, all other quantities are continuous.</a:t>
              </a: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2266951" y="6129337"/>
            <a:ext cx="357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called a </a:t>
            </a:r>
            <a:r>
              <a:rPr lang="en-US" i="1" dirty="0">
                <a:solidFill>
                  <a:srgbClr val="FF0000"/>
                </a:solidFill>
              </a:rPr>
              <a:t>contact discontinuity</a:t>
            </a:r>
            <a:r>
              <a:rPr lang="en-US" dirty="0"/>
              <a:t>.</a:t>
            </a:r>
          </a:p>
        </p:txBody>
      </p:sp>
      <p:sp>
        <p:nvSpPr>
          <p:cNvPr id="17" name="右箭头 16"/>
          <p:cNvSpPr/>
          <p:nvPr/>
        </p:nvSpPr>
        <p:spPr>
          <a:xfrm>
            <a:off x="8762866" y="4038600"/>
            <a:ext cx="533535" cy="176600"/>
          </a:xfrm>
          <a:prstGeom prst="rightArrow">
            <a:avLst/>
          </a:prstGeom>
          <a:solidFill>
            <a:srgbClr val="FFFF00"/>
          </a:solidFill>
          <a:ln>
            <a:solidFill>
              <a:srgbClr val="052F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右箭头 42"/>
          <p:cNvSpPr/>
          <p:nvPr/>
        </p:nvSpPr>
        <p:spPr>
          <a:xfrm rot="10800000">
            <a:off x="8763002" y="4776399"/>
            <a:ext cx="533535" cy="176600"/>
          </a:xfrm>
          <a:prstGeom prst="rightArrow">
            <a:avLst/>
          </a:prstGeom>
          <a:solidFill>
            <a:srgbClr val="FFFF00"/>
          </a:solidFill>
          <a:ln>
            <a:solidFill>
              <a:srgbClr val="052FD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2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0" grpId="0"/>
      <p:bldP spid="23" grpId="0"/>
      <p:bldP spid="38" grpId="0" animBg="1"/>
      <p:bldP spid="42" grpId="0"/>
      <p:bldP spid="17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277814"/>
            <a:ext cx="8229600" cy="712787"/>
          </a:xfrm>
        </p:spPr>
        <p:txBody>
          <a:bodyPr/>
          <a:lstStyle/>
          <a:p>
            <a:r>
              <a:rPr lang="en-US" dirty="0"/>
              <a:t>Shocks jump conditions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0679C-EB6F-AC4A-A0C0-8C592FD26B4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7" name="文本框 16"/>
          <p:cNvSpPr txBox="1"/>
          <p:nvPr/>
        </p:nvSpPr>
        <p:spPr>
          <a:xfrm>
            <a:off x="1853381" y="1115357"/>
            <a:ext cx="4688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mass flux across the surface is non-zero, we obtain the shock jump conditions:</a:t>
            </a:r>
          </a:p>
        </p:txBody>
      </p:sp>
      <p:grpSp>
        <p:nvGrpSpPr>
          <p:cNvPr id="18" name="组 17"/>
          <p:cNvGrpSpPr/>
          <p:nvPr/>
        </p:nvGrpSpPr>
        <p:grpSpPr>
          <a:xfrm>
            <a:off x="1798861" y="1879110"/>
            <a:ext cx="3761522" cy="583357"/>
            <a:chOff x="313123" y="2124664"/>
            <a:chExt cx="3761522" cy="583357"/>
          </a:xfrm>
        </p:grpSpPr>
        <p:sp>
          <p:nvSpPr>
            <p:cNvPr id="19" name="文本框 18"/>
            <p:cNvSpPr txBox="1"/>
            <p:nvPr/>
          </p:nvSpPr>
          <p:spPr>
            <a:xfrm>
              <a:off x="313123" y="2203934"/>
              <a:ext cx="19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Mass conservation:</a:t>
              </a: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6803" y="2124664"/>
              <a:ext cx="1547842" cy="583357"/>
            </a:xfrm>
            <a:prstGeom prst="rect">
              <a:avLst/>
            </a:prstGeom>
          </p:spPr>
        </p:pic>
      </p:grpSp>
      <p:grpSp>
        <p:nvGrpSpPr>
          <p:cNvPr id="21" name="组 20"/>
          <p:cNvGrpSpPr/>
          <p:nvPr/>
        </p:nvGrpSpPr>
        <p:grpSpPr>
          <a:xfrm>
            <a:off x="1815000" y="4074517"/>
            <a:ext cx="3582500" cy="1301752"/>
            <a:chOff x="291000" y="3765713"/>
            <a:chExt cx="3582500" cy="1301752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07" y="4158518"/>
              <a:ext cx="3285193" cy="908947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291000" y="3765713"/>
              <a:ext cx="2149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Energy conservation:</a:t>
              </a:r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1798862" y="2561646"/>
            <a:ext cx="6586199" cy="931474"/>
            <a:chOff x="291000" y="2684676"/>
            <a:chExt cx="6586199" cy="931474"/>
          </a:xfrm>
        </p:grpSpPr>
        <p:sp>
          <p:nvSpPr>
            <p:cNvPr id="25" name="文本框 24"/>
            <p:cNvSpPr txBox="1"/>
            <p:nvPr/>
          </p:nvSpPr>
          <p:spPr>
            <a:xfrm>
              <a:off x="291000" y="2684676"/>
              <a:ext cx="2631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Momentum conservation: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06" y="3018630"/>
              <a:ext cx="6288893" cy="597520"/>
            </a:xfrm>
            <a:prstGeom prst="rect">
              <a:avLst/>
            </a:prstGeom>
          </p:spPr>
        </p:pic>
      </p:grpSp>
      <p:grpSp>
        <p:nvGrpSpPr>
          <p:cNvPr id="30" name="组 29"/>
          <p:cNvGrpSpPr/>
          <p:nvPr/>
        </p:nvGrpSpPr>
        <p:grpSpPr>
          <a:xfrm>
            <a:off x="4597793" y="3530931"/>
            <a:ext cx="2820637" cy="594034"/>
            <a:chOff x="3429000" y="3636645"/>
            <a:chExt cx="2820637" cy="594034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500" y="3636645"/>
              <a:ext cx="2376137" cy="594034"/>
            </a:xfrm>
            <a:prstGeom prst="rect">
              <a:avLst/>
            </a:prstGeom>
          </p:spPr>
        </p:pic>
        <p:sp>
          <p:nvSpPr>
            <p:cNvPr id="29" name="右箭头 28"/>
            <p:cNvSpPr/>
            <p:nvPr/>
          </p:nvSpPr>
          <p:spPr>
            <a:xfrm>
              <a:off x="3429000" y="3849361"/>
              <a:ext cx="381000" cy="18923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5715001" y="4444313"/>
            <a:ext cx="3810001" cy="967923"/>
            <a:chOff x="4419600" y="4444312"/>
            <a:chExt cx="3810001" cy="967923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1" y="4444312"/>
              <a:ext cx="3276600" cy="967923"/>
            </a:xfrm>
            <a:prstGeom prst="rect">
              <a:avLst/>
            </a:prstGeom>
          </p:spPr>
        </p:pic>
        <p:sp>
          <p:nvSpPr>
            <p:cNvPr id="32" name="右箭头 31"/>
            <p:cNvSpPr/>
            <p:nvPr/>
          </p:nvSpPr>
          <p:spPr>
            <a:xfrm>
              <a:off x="4419600" y="4800600"/>
              <a:ext cx="381000" cy="189239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891201" y="5715001"/>
            <a:ext cx="8160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This is a set of 3 algebraic equations with 3 unknowns, which are called </a:t>
            </a:r>
            <a:r>
              <a:rPr lang="en-US" dirty="0">
                <a:solidFill>
                  <a:srgbClr val="FF0000"/>
                </a:solidFill>
              </a:rPr>
              <a:t>“Rankine-</a:t>
            </a:r>
            <a:r>
              <a:rPr lang="en-US" dirty="0" err="1">
                <a:solidFill>
                  <a:srgbClr val="FF0000"/>
                </a:solidFill>
              </a:rPr>
              <a:t>Hugoniot</a:t>
            </a:r>
            <a:r>
              <a:rPr lang="en-US" dirty="0">
                <a:solidFill>
                  <a:srgbClr val="FF0000"/>
                </a:solidFill>
              </a:rPr>
              <a:t>” conditions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35" name="组 34"/>
          <p:cNvGrpSpPr/>
          <p:nvPr/>
        </p:nvGrpSpPr>
        <p:grpSpPr>
          <a:xfrm>
            <a:off x="6852917" y="990601"/>
            <a:ext cx="3527492" cy="1757363"/>
            <a:chOff x="5328917" y="990600"/>
            <a:chExt cx="3527492" cy="1757363"/>
          </a:xfrm>
        </p:grpSpPr>
        <p:grpSp>
          <p:nvGrpSpPr>
            <p:cNvPr id="36" name="组 35"/>
            <p:cNvGrpSpPr/>
            <p:nvPr/>
          </p:nvGrpSpPr>
          <p:grpSpPr>
            <a:xfrm>
              <a:off x="5328917" y="990600"/>
              <a:ext cx="3527492" cy="1757363"/>
              <a:chOff x="4913166" y="1138237"/>
              <a:chExt cx="3527492" cy="1757363"/>
            </a:xfrm>
          </p:grpSpPr>
          <p:cxnSp>
            <p:nvCxnSpPr>
              <p:cNvPr id="39" name="直线连接符 38"/>
              <p:cNvCxnSpPr/>
              <p:nvPr/>
            </p:nvCxnSpPr>
            <p:spPr>
              <a:xfrm>
                <a:off x="6400800" y="1143000"/>
                <a:ext cx="0" cy="129540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文本框 39"/>
              <p:cNvSpPr txBox="1"/>
              <p:nvPr/>
            </p:nvSpPr>
            <p:spPr>
              <a:xfrm>
                <a:off x="5715000" y="2514600"/>
                <a:ext cx="12384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shock front</a:t>
                </a:r>
              </a:p>
            </p:txBody>
          </p:sp>
          <p:sp>
            <p:nvSpPr>
              <p:cNvPr id="41" name="右箭头 40"/>
              <p:cNvSpPr/>
              <p:nvPr/>
            </p:nvSpPr>
            <p:spPr>
              <a:xfrm>
                <a:off x="5140009" y="1747837"/>
                <a:ext cx="914400" cy="228600"/>
              </a:xfrm>
              <a:prstGeom prst="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913166" y="1138237"/>
                <a:ext cx="13898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upstream (1)</a:t>
                </a: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6711980" y="1151452"/>
                <a:ext cx="16769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downstream (2)</a:t>
                </a:r>
              </a:p>
            </p:txBody>
          </p:sp>
          <p:sp>
            <p:nvSpPr>
              <p:cNvPr id="44" name="右箭头 43"/>
              <p:cNvSpPr/>
              <p:nvPr/>
            </p:nvSpPr>
            <p:spPr>
              <a:xfrm>
                <a:off x="6832917" y="1671637"/>
                <a:ext cx="390526" cy="340757"/>
              </a:xfrm>
              <a:prstGeom prst="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组 44"/>
              <p:cNvGrpSpPr/>
              <p:nvPr/>
            </p:nvGrpSpPr>
            <p:grpSpPr>
              <a:xfrm>
                <a:off x="7239000" y="2526268"/>
                <a:ext cx="1201658" cy="369332"/>
                <a:chOff x="7239000" y="2526268"/>
                <a:chExt cx="1201658" cy="369332"/>
              </a:xfrm>
            </p:grpSpPr>
            <p:cxnSp>
              <p:nvCxnSpPr>
                <p:cNvPr id="46" name="直线箭头连接符 45"/>
                <p:cNvCxnSpPr/>
                <p:nvPr/>
              </p:nvCxnSpPr>
              <p:spPr>
                <a:xfrm>
                  <a:off x="7239000" y="2699266"/>
                  <a:ext cx="873110" cy="0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85000"/>
                      <a:lumOff val="15000"/>
                    </a:schemeClr>
                  </a:solidFill>
                  <a:headEnd type="none" w="lg" len="lg"/>
                  <a:tailEnd type="stealth" w="lg" len="lg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文本框 46"/>
                <p:cNvSpPr txBox="1"/>
                <p:nvPr/>
              </p:nvSpPr>
              <p:spPr>
                <a:xfrm>
                  <a:off x="8153400" y="2526268"/>
                  <a:ext cx="2872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>
                      <a:latin typeface="Times New Roman" charset="0"/>
                      <a:ea typeface="Times New Roman" charset="0"/>
                      <a:cs typeface="Times New Roman" charset="0"/>
                    </a:rPr>
                    <a:t>x</a:t>
                  </a:r>
                </a:p>
              </p:txBody>
            </p:sp>
          </p:grpSp>
        </p:grpSp>
        <p:sp>
          <p:nvSpPr>
            <p:cNvPr id="37" name="文本框 36"/>
            <p:cNvSpPr txBox="1"/>
            <p:nvPr/>
          </p:nvSpPr>
          <p:spPr>
            <a:xfrm>
              <a:off x="5486400" y="1828800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𝜌</a:t>
              </a:r>
              <a:r>
                <a:rPr lang="en-US" baseline="-25000" dirty="0"/>
                <a:t>1</a:t>
              </a:r>
              <a:r>
                <a:rPr lang="en-US" dirty="0"/>
                <a:t>,</a:t>
              </a:r>
              <a:r>
                <a:rPr lang="en-US" b="1" i="1" dirty="0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baseline="-25000" dirty="0"/>
                <a:t>1</a:t>
              </a:r>
              <a:r>
                <a:rPr lang="en-US" dirty="0"/>
                <a:t>, </a:t>
              </a:r>
              <a:r>
                <a:rPr lang="en-US" i="1" dirty="0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7005294" y="1828800"/>
              <a:ext cx="9621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𝜌</a:t>
              </a:r>
              <a:r>
                <a:rPr lang="en-US" baseline="-25000"/>
                <a:t>2</a:t>
              </a:r>
              <a:r>
                <a:rPr lang="en-US"/>
                <a:t>,</a:t>
              </a:r>
              <a:r>
                <a:rPr lang="en-US" b="1" i="1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baseline="-25000"/>
                <a:t>2</a:t>
              </a:r>
              <a:r>
                <a:rPr lang="en-US"/>
                <a:t>, </a:t>
              </a:r>
              <a:r>
                <a:rPr lang="en-US" i="1">
                  <a:latin typeface="Times New Roman" charset="0"/>
                  <a:ea typeface="Times New Roman" charset="0"/>
                  <a:cs typeface="Times New Roman" charset="0"/>
                </a:rPr>
                <a:t>P</a:t>
              </a:r>
              <a:r>
                <a:rPr lang="en-US" baseline="-25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C2698-21E5-4B4B-A000-140CD4BD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661" y="264695"/>
            <a:ext cx="5119852" cy="6236367"/>
          </a:xfrm>
        </p:spPr>
        <p:txBody>
          <a:bodyPr anchor="t"/>
          <a:lstStyle/>
          <a:p>
            <a:r>
              <a:rPr lang="en-US" dirty="0"/>
              <a:t>Grid-based code adopts the Eulerian description, which is natural to its domain decomposition.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All field variables are cell centered, all fluxed, associated with the conservation law, are surface centered.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ADBD34C-3E34-41BB-8EB9-E6356D9962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47975" y="264695"/>
                <a:ext cx="5119851" cy="623636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Smoothed-particle hydrodynamics adopts the </a:t>
                </a:r>
                <a:r>
                  <a:rPr lang="en-US" dirty="0" err="1"/>
                  <a:t>Lagrangian</a:t>
                </a:r>
                <a:r>
                  <a:rPr lang="en-US" dirty="0"/>
                  <a:t> description.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It uses volume-weighted function to calculate field variables at any place.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𝑠𝑚𝑜𝑜𝑡h𝑒𝑑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=∫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It needs to determine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 uses the equation of state to determine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1ADBD34C-3E34-41BB-8EB9-E6356D996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7975" y="264695"/>
                <a:ext cx="5119851" cy="6236367"/>
              </a:xfrm>
              <a:prstGeom prst="rect">
                <a:avLst/>
              </a:prstGeom>
              <a:blipFill>
                <a:blip r:embed="rId2"/>
                <a:stretch>
                  <a:fillRect l="-714" t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0A5A0C1E-612D-4ACA-878A-98CFE2537116}"/>
              </a:ext>
            </a:extLst>
          </p:cNvPr>
          <p:cNvGrpSpPr/>
          <p:nvPr/>
        </p:nvGrpSpPr>
        <p:grpSpPr>
          <a:xfrm>
            <a:off x="1509963" y="1167063"/>
            <a:ext cx="3441031" cy="2147637"/>
            <a:chOff x="1509963" y="1167063"/>
            <a:chExt cx="3441031" cy="214763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89BD510-7545-4E42-ACFF-B81AD6904A39}"/>
                </a:ext>
              </a:extLst>
            </p:cNvPr>
            <p:cNvCxnSpPr/>
            <p:nvPr/>
          </p:nvCxnSpPr>
          <p:spPr>
            <a:xfrm>
              <a:off x="1509963" y="1167063"/>
              <a:ext cx="0" cy="21476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76E38AD-DA89-4AC9-8C8D-DECCA2B6F64B}"/>
                </a:ext>
              </a:extLst>
            </p:cNvPr>
            <p:cNvCxnSpPr/>
            <p:nvPr/>
          </p:nvCxnSpPr>
          <p:spPr>
            <a:xfrm>
              <a:off x="4946984" y="1167063"/>
              <a:ext cx="0" cy="21476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7CC8153-D750-4ED3-8AAF-EDE26CBECA00}"/>
                </a:ext>
              </a:extLst>
            </p:cNvPr>
            <p:cNvCxnSpPr>
              <a:cxnSpLocks/>
            </p:cNvCxnSpPr>
            <p:nvPr/>
          </p:nvCxnSpPr>
          <p:spPr>
            <a:xfrm>
              <a:off x="1509963" y="1167063"/>
              <a:ext cx="34370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A50DB7-10C7-4B1B-AC47-FDECB76D2417}"/>
                </a:ext>
              </a:extLst>
            </p:cNvPr>
            <p:cNvCxnSpPr>
              <a:cxnSpLocks/>
            </p:cNvCxnSpPr>
            <p:nvPr/>
          </p:nvCxnSpPr>
          <p:spPr>
            <a:xfrm>
              <a:off x="1509963" y="3314700"/>
              <a:ext cx="34370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B03E46C-0DE5-4D3B-9F0A-CD1BF590938E}"/>
                </a:ext>
              </a:extLst>
            </p:cNvPr>
            <p:cNvCxnSpPr/>
            <p:nvPr/>
          </p:nvCxnSpPr>
          <p:spPr>
            <a:xfrm>
              <a:off x="3232484" y="1167063"/>
              <a:ext cx="0" cy="21476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864490-A1B7-4ECD-88E8-764F919144F0}"/>
                </a:ext>
              </a:extLst>
            </p:cNvPr>
            <p:cNvCxnSpPr/>
            <p:nvPr/>
          </p:nvCxnSpPr>
          <p:spPr>
            <a:xfrm>
              <a:off x="2360194" y="1167063"/>
              <a:ext cx="0" cy="21476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431E2B2-0653-4EFA-AA64-40B4462D1576}"/>
                </a:ext>
              </a:extLst>
            </p:cNvPr>
            <p:cNvCxnSpPr/>
            <p:nvPr/>
          </p:nvCxnSpPr>
          <p:spPr>
            <a:xfrm>
              <a:off x="4098758" y="1167063"/>
              <a:ext cx="0" cy="21476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AEE518-CAC3-4D7C-AFFF-1D3697CEA29E}"/>
                </a:ext>
              </a:extLst>
            </p:cNvPr>
            <p:cNvCxnSpPr>
              <a:cxnSpLocks/>
            </p:cNvCxnSpPr>
            <p:nvPr/>
          </p:nvCxnSpPr>
          <p:spPr>
            <a:xfrm>
              <a:off x="1513973" y="2251910"/>
              <a:ext cx="34370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998202-B2E9-4375-9E08-5EDDB33160BE}"/>
                </a:ext>
              </a:extLst>
            </p:cNvPr>
            <p:cNvCxnSpPr>
              <a:cxnSpLocks/>
            </p:cNvCxnSpPr>
            <p:nvPr/>
          </p:nvCxnSpPr>
          <p:spPr>
            <a:xfrm>
              <a:off x="1509963" y="1704474"/>
              <a:ext cx="34370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2404664-FEF9-4A49-874D-3008F03637BB}"/>
                </a:ext>
              </a:extLst>
            </p:cNvPr>
            <p:cNvCxnSpPr>
              <a:cxnSpLocks/>
            </p:cNvCxnSpPr>
            <p:nvPr/>
          </p:nvCxnSpPr>
          <p:spPr>
            <a:xfrm>
              <a:off x="1513973" y="2763252"/>
              <a:ext cx="343702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FDFD0CD-F6B8-4F75-8054-30777B2C1A08}"/>
                </a:ext>
              </a:extLst>
            </p:cNvPr>
            <p:cNvSpPr/>
            <p:nvPr/>
          </p:nvSpPr>
          <p:spPr>
            <a:xfrm>
              <a:off x="1901191" y="14080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07ACEFD-2B0D-45BF-B722-213F38A90143}"/>
                </a:ext>
              </a:extLst>
            </p:cNvPr>
            <p:cNvSpPr/>
            <p:nvPr/>
          </p:nvSpPr>
          <p:spPr>
            <a:xfrm>
              <a:off x="1901191" y="19455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31DDF6D-FF60-4462-8364-AF77BFC374DC}"/>
                </a:ext>
              </a:extLst>
            </p:cNvPr>
            <p:cNvSpPr/>
            <p:nvPr/>
          </p:nvSpPr>
          <p:spPr>
            <a:xfrm>
              <a:off x="1902696" y="247970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E19AA3-5D6E-40F4-9B46-D833BF3F61C2}"/>
                </a:ext>
              </a:extLst>
            </p:cNvPr>
            <p:cNvSpPr/>
            <p:nvPr/>
          </p:nvSpPr>
          <p:spPr>
            <a:xfrm>
              <a:off x="1897381" y="30173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5EF2CEF-5419-4CFC-B60D-1A79FCA6021C}"/>
                </a:ext>
              </a:extLst>
            </p:cNvPr>
            <p:cNvSpPr/>
            <p:nvPr/>
          </p:nvSpPr>
          <p:spPr>
            <a:xfrm>
              <a:off x="2779087" y="140889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FADD7C1-CBC1-42D2-86F9-696A0072968E}"/>
                </a:ext>
              </a:extLst>
            </p:cNvPr>
            <p:cNvSpPr/>
            <p:nvPr/>
          </p:nvSpPr>
          <p:spPr>
            <a:xfrm>
              <a:off x="2779087" y="19422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1D662C4-56C5-4685-8250-8C4C15E6A272}"/>
                </a:ext>
              </a:extLst>
            </p:cNvPr>
            <p:cNvSpPr/>
            <p:nvPr/>
          </p:nvSpPr>
          <p:spPr>
            <a:xfrm>
              <a:off x="2776488" y="2476498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B07BC3D-9EAD-4636-9ED3-C748CFB52991}"/>
                </a:ext>
              </a:extLst>
            </p:cNvPr>
            <p:cNvSpPr/>
            <p:nvPr/>
          </p:nvSpPr>
          <p:spPr>
            <a:xfrm>
              <a:off x="2776488" y="301732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9C055A8-5AA3-4DE8-964E-F59FAFF94542}"/>
                </a:ext>
              </a:extLst>
            </p:cNvPr>
            <p:cNvSpPr/>
            <p:nvPr/>
          </p:nvSpPr>
          <p:spPr>
            <a:xfrm>
              <a:off x="3611675" y="140388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A22BB5-877C-4384-8A82-975330677BA2}"/>
                </a:ext>
              </a:extLst>
            </p:cNvPr>
            <p:cNvSpPr/>
            <p:nvPr/>
          </p:nvSpPr>
          <p:spPr>
            <a:xfrm>
              <a:off x="4501321" y="140809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D1380AC-6FBD-4B7B-93F6-345300E3E5AE}"/>
                </a:ext>
              </a:extLst>
            </p:cNvPr>
            <p:cNvSpPr/>
            <p:nvPr/>
          </p:nvSpPr>
          <p:spPr>
            <a:xfrm>
              <a:off x="3617303" y="195132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30F962B-5A3F-4B8D-A36E-6691F4A84832}"/>
                </a:ext>
              </a:extLst>
            </p:cNvPr>
            <p:cNvSpPr/>
            <p:nvPr/>
          </p:nvSpPr>
          <p:spPr>
            <a:xfrm>
              <a:off x="4501321" y="193949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7BBC795-F082-4BE2-B7EE-BEA8C75E40B8}"/>
                </a:ext>
              </a:extLst>
            </p:cNvPr>
            <p:cNvSpPr/>
            <p:nvPr/>
          </p:nvSpPr>
          <p:spPr>
            <a:xfrm>
              <a:off x="3617601" y="2475897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1E1234D-D5D1-4777-AC23-EAB6A455B042}"/>
                </a:ext>
              </a:extLst>
            </p:cNvPr>
            <p:cNvSpPr/>
            <p:nvPr/>
          </p:nvSpPr>
          <p:spPr>
            <a:xfrm>
              <a:off x="4495497" y="248392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8415307-B9E8-40FD-B2E2-5D8C19E3F968}"/>
                </a:ext>
              </a:extLst>
            </p:cNvPr>
            <p:cNvSpPr/>
            <p:nvPr/>
          </p:nvSpPr>
          <p:spPr>
            <a:xfrm>
              <a:off x="3611675" y="301992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5DA0560-EB82-48D7-A73D-A40D65E7C035}"/>
                </a:ext>
              </a:extLst>
            </p:cNvPr>
            <p:cNvSpPr/>
            <p:nvPr/>
          </p:nvSpPr>
          <p:spPr>
            <a:xfrm>
              <a:off x="4495497" y="301230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E544A5D-551B-4673-80A1-348E51446CBA}"/>
              </a:ext>
            </a:extLst>
          </p:cNvPr>
          <p:cNvCxnSpPr>
            <a:cxnSpLocks/>
            <a:stCxn id="38" idx="0"/>
          </p:cNvCxnSpPr>
          <p:nvPr/>
        </p:nvCxnSpPr>
        <p:spPr>
          <a:xfrm flipV="1">
            <a:off x="3756276" y="4415589"/>
            <a:ext cx="0" cy="50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176F526-B17D-488E-9D59-0CA872E6B817}"/>
                  </a:ext>
                </a:extLst>
              </p:cNvPr>
              <p:cNvSpPr/>
              <p:nvPr/>
            </p:nvSpPr>
            <p:spPr>
              <a:xfrm>
                <a:off x="2890002" y="4924925"/>
                <a:ext cx="1732547" cy="1389647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176F526-B17D-488E-9D59-0CA872E6B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002" y="4924925"/>
                <a:ext cx="1732547" cy="1389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CA036B8-0425-4B4B-BB06-0838B4C7685B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2360194" y="5619749"/>
            <a:ext cx="529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FD80800-24AF-4C9C-A251-D5FAB8D6CC24}"/>
              </a:ext>
            </a:extLst>
          </p:cNvPr>
          <p:cNvCxnSpPr>
            <a:cxnSpLocks/>
          </p:cNvCxnSpPr>
          <p:nvPr/>
        </p:nvCxnSpPr>
        <p:spPr>
          <a:xfrm>
            <a:off x="4622549" y="5619748"/>
            <a:ext cx="529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DDFEA60-B140-4EF6-8FE1-4C7532E0DCDF}"/>
              </a:ext>
            </a:extLst>
          </p:cNvPr>
          <p:cNvCxnSpPr>
            <a:cxnSpLocks/>
          </p:cNvCxnSpPr>
          <p:nvPr/>
        </p:nvCxnSpPr>
        <p:spPr>
          <a:xfrm flipV="1">
            <a:off x="3735804" y="6314572"/>
            <a:ext cx="0" cy="509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BC6D51-ECB1-41B2-99F7-46AC341338E0}"/>
                  </a:ext>
                </a:extLst>
              </p:cNvPr>
              <p:cNvSpPr txBox="1"/>
              <p:nvPr/>
            </p:nvSpPr>
            <p:spPr>
              <a:xfrm>
                <a:off x="675851" y="5218302"/>
                <a:ext cx="2552622" cy="299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𝑚𝑜𝑚𝑒𝑛𝑡𝑢𝑚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𝑒𝑛𝑒𝑟𝑔𝑦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6BC6D51-ECB1-41B2-99F7-46AC34133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51" y="5218302"/>
                <a:ext cx="2552622" cy="299569"/>
              </a:xfrm>
              <a:prstGeom prst="rect">
                <a:avLst/>
              </a:prstGeom>
              <a:blipFill>
                <a:blip r:embed="rId4"/>
                <a:stretch>
                  <a:fillRect l="-1909" r="-477" b="-24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E2F85A78-578C-4F1D-BDEF-FD2F9B68CE88}"/>
              </a:ext>
            </a:extLst>
          </p:cNvPr>
          <p:cNvSpPr/>
          <p:nvPr/>
        </p:nvSpPr>
        <p:spPr>
          <a:xfrm>
            <a:off x="7910763" y="1703874"/>
            <a:ext cx="499311" cy="4712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A104E8F-1CB8-4AB4-98A8-CBAE6E79DEEB}"/>
              </a:ext>
            </a:extLst>
          </p:cNvPr>
          <p:cNvSpPr/>
          <p:nvPr/>
        </p:nvSpPr>
        <p:spPr>
          <a:xfrm>
            <a:off x="9048749" y="2763252"/>
            <a:ext cx="499311" cy="4712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74B4147-EE71-45FB-AA66-9CC23CCA09BF}"/>
              </a:ext>
            </a:extLst>
          </p:cNvPr>
          <p:cNvSpPr/>
          <p:nvPr/>
        </p:nvSpPr>
        <p:spPr>
          <a:xfrm>
            <a:off x="9689638" y="1573532"/>
            <a:ext cx="499311" cy="4712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1E256CA-9D5E-4398-9C4D-F9AD95BDD454}"/>
              </a:ext>
            </a:extLst>
          </p:cNvPr>
          <p:cNvCxnSpPr>
            <a:cxnSpLocks/>
            <a:stCxn id="52" idx="7"/>
          </p:cNvCxnSpPr>
          <p:nvPr/>
        </p:nvCxnSpPr>
        <p:spPr>
          <a:xfrm flipV="1">
            <a:off x="8336952" y="1335505"/>
            <a:ext cx="566416" cy="437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6EFB9C6-A8DE-4732-B221-85CD8115CB95}"/>
              </a:ext>
            </a:extLst>
          </p:cNvPr>
          <p:cNvCxnSpPr>
            <a:cxnSpLocks/>
            <a:stCxn id="54" idx="7"/>
          </p:cNvCxnSpPr>
          <p:nvPr/>
        </p:nvCxnSpPr>
        <p:spPr>
          <a:xfrm flipV="1">
            <a:off x="10115827" y="1167063"/>
            <a:ext cx="174982" cy="4754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0F55F6C0-A42E-413A-838D-BF389DB0E6EF}"/>
              </a:ext>
            </a:extLst>
          </p:cNvPr>
          <p:cNvCxnSpPr>
            <a:cxnSpLocks/>
            <a:stCxn id="53" idx="0"/>
          </p:cNvCxnSpPr>
          <p:nvPr/>
        </p:nvCxnSpPr>
        <p:spPr>
          <a:xfrm flipV="1">
            <a:off x="9298405" y="2240882"/>
            <a:ext cx="249655" cy="5223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9DFB013-6D7F-4073-BCDA-75F7C2FD2A2A}"/>
                  </a:ext>
                </a:extLst>
              </p:cNvPr>
              <p:cNvSpPr txBox="1"/>
              <p:nvPr/>
            </p:nvSpPr>
            <p:spPr>
              <a:xfrm>
                <a:off x="7859629" y="2175110"/>
                <a:ext cx="6775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9DFB013-6D7F-4073-BCDA-75F7C2FD2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9629" y="2175110"/>
                <a:ext cx="677558" cy="276999"/>
              </a:xfrm>
              <a:prstGeom prst="rect">
                <a:avLst/>
              </a:prstGeom>
              <a:blipFill>
                <a:blip r:embed="rId5"/>
                <a:stretch>
                  <a:fillRect l="-4505" r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1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98BE-358E-455B-B579-C90F0641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42" y="236189"/>
            <a:ext cx="10131425" cy="561472"/>
          </a:xfrm>
        </p:spPr>
        <p:txBody>
          <a:bodyPr>
            <a:normAutofit fontScale="90000"/>
          </a:bodyPr>
          <a:lstStyle/>
          <a:p>
            <a:r>
              <a:rPr lang="en-US" dirty="0"/>
              <a:t>Convective instability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3321" y="956510"/>
                <a:ext cx="7664116" cy="5727031"/>
              </a:xfrm>
            </p:spPr>
            <p:txBody>
              <a:bodyPr anchor="t">
                <a:normAutofit fontScale="92500" lnSpcReduction="10000"/>
              </a:bodyPr>
              <a:lstStyle/>
              <a:p>
                <a:r>
                  <a:rPr lang="en-US" dirty="0"/>
                  <a:t>Convective instability happens inside stars, accretion disks, and your kitchens.</a:t>
                </a:r>
              </a:p>
              <a:p>
                <a:r>
                  <a:rPr lang="en-US" dirty="0"/>
                  <a:t>First consider the adiabatic expansion case, a blob of gas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moves upward. The blob is always in pressure equilibrium with its surrounding environment, but not necessarily exchanging energy with the surrounding gas. Under adiabatic expansion,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original static equilibrium state has another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321" y="956510"/>
                <a:ext cx="7664116" cy="5727031"/>
              </a:xfrm>
              <a:blipFill>
                <a:blip r:embed="rId2"/>
                <a:stretch>
                  <a:fillRect l="-398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196B978-E746-46C5-B6FD-711930E6B88E}"/>
              </a:ext>
            </a:extLst>
          </p:cNvPr>
          <p:cNvGrpSpPr/>
          <p:nvPr/>
        </p:nvGrpSpPr>
        <p:grpSpPr>
          <a:xfrm>
            <a:off x="141371" y="1840831"/>
            <a:ext cx="3982452" cy="3795964"/>
            <a:chOff x="141371" y="1840831"/>
            <a:chExt cx="3982452" cy="37959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4ABEC7-637D-4AB3-8B9B-AC63B65F5644}"/>
                </a:ext>
              </a:extLst>
            </p:cNvPr>
            <p:cNvSpPr/>
            <p:nvPr/>
          </p:nvSpPr>
          <p:spPr>
            <a:xfrm>
              <a:off x="141371" y="1840831"/>
              <a:ext cx="3982452" cy="199724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A48E274E-9C09-4F54-814C-C1034C6F5C05}"/>
                    </a:ext>
                  </a:extLst>
                </p:cNvPr>
                <p:cNvSpPr/>
                <p:nvPr/>
              </p:nvSpPr>
              <p:spPr>
                <a:xfrm>
                  <a:off x="1401679" y="4433637"/>
                  <a:ext cx="1209174" cy="120315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A48E274E-9C09-4F54-814C-C1034C6F5C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679" y="4433637"/>
                  <a:ext cx="1209174" cy="1203158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98DBE9AC-1A8C-48D4-8746-F960D0DF0D68}"/>
                    </a:ext>
                  </a:extLst>
                </p:cNvPr>
                <p:cNvSpPr/>
                <p:nvPr/>
              </p:nvSpPr>
              <p:spPr>
                <a:xfrm>
                  <a:off x="1120942" y="1985210"/>
                  <a:ext cx="1772652" cy="172051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  <a:p>
                  <a:pPr algn="ctr"/>
                  <a:r>
                    <a:rPr lang="en-US" dirty="0"/>
                    <a:t>Adiabatic expansion</a:t>
                  </a: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98DBE9AC-1A8C-48D4-8746-F960D0DF0D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942" y="1985210"/>
                  <a:ext cx="1772652" cy="1720515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6DF06BF-630D-4718-91E8-A9460A04B767}"/>
                </a:ext>
              </a:extLst>
            </p:cNvPr>
            <p:cNvCxnSpPr>
              <a:stCxn id="4" idx="0"/>
              <a:endCxn id="5" idx="4"/>
            </p:cNvCxnSpPr>
            <p:nvPr/>
          </p:nvCxnSpPr>
          <p:spPr>
            <a:xfrm flipV="1">
              <a:off x="2006266" y="3705725"/>
              <a:ext cx="1002" cy="7279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28A5536-8C0E-49BA-AA2E-9F576A396A60}"/>
                    </a:ext>
                  </a:extLst>
                </p:cNvPr>
                <p:cNvSpPr txBox="1"/>
                <p:nvPr/>
              </p:nvSpPr>
              <p:spPr>
                <a:xfrm>
                  <a:off x="141371" y="2706967"/>
                  <a:ext cx="9045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28A5536-8C0E-49BA-AA2E-9F576A396A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371" y="2706967"/>
                  <a:ext cx="90454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6040" r="-201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499A1D-E6A6-4698-82BF-3DFFB8608558}"/>
                </a:ext>
              </a:extLst>
            </p:cNvPr>
            <p:cNvCxnSpPr>
              <a:cxnSpLocks/>
              <a:stCxn id="4" idx="6"/>
            </p:cNvCxnSpPr>
            <p:nvPr/>
          </p:nvCxnSpPr>
          <p:spPr>
            <a:xfrm>
              <a:off x="2610853" y="5035216"/>
              <a:ext cx="151297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57BCC9A-BE90-4360-8F82-BECB45938662}"/>
                    </a:ext>
                  </a:extLst>
                </p:cNvPr>
                <p:cNvSpPr txBox="1"/>
                <p:nvPr/>
              </p:nvSpPr>
              <p:spPr>
                <a:xfrm>
                  <a:off x="3447048" y="5035216"/>
                  <a:ext cx="1690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57BCC9A-BE90-4360-8F82-BECB459386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7048" y="5035216"/>
                  <a:ext cx="16908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45DCD06-7D4C-4062-8044-00D1760A0BA7}"/>
                </a:ext>
              </a:extLst>
            </p:cNvPr>
            <p:cNvCxnSpPr>
              <a:cxnSpLocks/>
              <a:stCxn id="5" idx="6"/>
              <a:endCxn id="9" idx="3"/>
            </p:cNvCxnSpPr>
            <p:nvPr/>
          </p:nvCxnSpPr>
          <p:spPr>
            <a:xfrm flipV="1">
              <a:off x="2893594" y="2839453"/>
              <a:ext cx="1230229" cy="6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C7A7C9E-663F-4751-A6ED-AC9EF088C733}"/>
                </a:ext>
              </a:extLst>
            </p:cNvPr>
            <p:cNvCxnSpPr/>
            <p:nvPr/>
          </p:nvCxnSpPr>
          <p:spPr>
            <a:xfrm>
              <a:off x="3314700" y="2839452"/>
              <a:ext cx="0" cy="2195764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72D07EC-971C-4817-91AE-8419463D1952}"/>
                    </a:ext>
                  </a:extLst>
                </p:cNvPr>
                <p:cNvSpPr txBox="1"/>
                <p:nvPr/>
              </p:nvSpPr>
              <p:spPr>
                <a:xfrm>
                  <a:off x="3313998" y="3822895"/>
                  <a:ext cx="30213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72D07EC-971C-4817-91AE-8419463D19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998" y="3822895"/>
                  <a:ext cx="30213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0408" r="-18367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12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127-67EB-F46B-2F3D-EE2658AA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96" y="549007"/>
            <a:ext cx="10131425" cy="547171"/>
          </a:xfrm>
        </p:spPr>
        <p:txBody>
          <a:bodyPr>
            <a:normAutofit fontScale="90000"/>
          </a:bodyPr>
          <a:lstStyle/>
          <a:p>
            <a:r>
              <a:rPr lang="en-CN" dirty="0"/>
              <a:t>Hydyodynamic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7894A-B425-D8BC-630B-337849ECBE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30467" y="2142067"/>
                <a:ext cx="5835268" cy="3649133"/>
              </a:xfrm>
            </p:spPr>
            <p:txBody>
              <a:bodyPr/>
              <a:lstStyle/>
              <a:p>
                <a:r>
                  <a:rPr lang="en-US" dirty="0"/>
                  <a:t>Physical length scale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Finite “cell” length scale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Mean particle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CN" dirty="0"/>
                  <a:t>.</a:t>
                </a:r>
              </a:p>
              <a:p>
                <a:r>
                  <a:rPr lang="en-CN" dirty="0"/>
                  <a:t>Within a finite cell,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CN" dirty="0"/>
                  <a:t> particles, which enables the equilibrium description and the Boltzmann distribution when collision is frequent.</a:t>
                </a:r>
              </a:p>
              <a:p>
                <a:r>
                  <a:rPr lang="en-US" b="0" dirty="0"/>
                  <a:t>Ideal gas </a:t>
                </a:r>
                <a:r>
                  <a:rPr lang="en-US" dirty="0"/>
                  <a:t>law,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N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7894A-B425-D8BC-630B-337849ECB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30467" y="2142067"/>
                <a:ext cx="5835268" cy="3649133"/>
              </a:xfrm>
              <a:blipFill>
                <a:blip r:embed="rId2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923392A-B59F-CAD5-3AAE-D9C95527B98D}"/>
              </a:ext>
            </a:extLst>
          </p:cNvPr>
          <p:cNvSpPr/>
          <p:nvPr/>
        </p:nvSpPr>
        <p:spPr>
          <a:xfrm>
            <a:off x="826265" y="1806766"/>
            <a:ext cx="4054207" cy="1927952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D6352-2DD3-CB1D-91DD-35F14E0CE83F}"/>
              </a:ext>
            </a:extLst>
          </p:cNvPr>
          <p:cNvSpPr/>
          <p:nvPr/>
        </p:nvSpPr>
        <p:spPr>
          <a:xfrm>
            <a:off x="3040655" y="2550405"/>
            <a:ext cx="187287" cy="22033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0BA8B1-BDE0-B3AC-29D5-1C1EEB283E73}"/>
              </a:ext>
            </a:extLst>
          </p:cNvPr>
          <p:cNvSpPr/>
          <p:nvPr/>
        </p:nvSpPr>
        <p:spPr>
          <a:xfrm>
            <a:off x="1088835" y="4836405"/>
            <a:ext cx="1423012" cy="142484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645DE0-06BA-1874-6141-26F926B29101}"/>
              </a:ext>
            </a:extLst>
          </p:cNvPr>
          <p:cNvCxnSpPr>
            <a:cxnSpLocks/>
          </p:cNvCxnSpPr>
          <p:nvPr/>
        </p:nvCxnSpPr>
        <p:spPr>
          <a:xfrm flipH="1">
            <a:off x="1088835" y="2550405"/>
            <a:ext cx="1951820" cy="22860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086246-638A-49EC-E4E8-0DC7DE1E58A1}"/>
              </a:ext>
            </a:extLst>
          </p:cNvPr>
          <p:cNvCxnSpPr>
            <a:cxnSpLocks/>
          </p:cNvCxnSpPr>
          <p:nvPr/>
        </p:nvCxnSpPr>
        <p:spPr>
          <a:xfrm flipH="1">
            <a:off x="2511847" y="2770742"/>
            <a:ext cx="716095" cy="349051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F283D64-211B-E7B1-0771-EA260D40366B}"/>
              </a:ext>
            </a:extLst>
          </p:cNvPr>
          <p:cNvSpPr/>
          <p:nvPr/>
        </p:nvSpPr>
        <p:spPr>
          <a:xfrm>
            <a:off x="1355075" y="5034708"/>
            <a:ext cx="77118" cy="661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010203A-96BD-8019-A643-7FFC76665A13}"/>
              </a:ext>
            </a:extLst>
          </p:cNvPr>
          <p:cNvSpPr/>
          <p:nvPr/>
        </p:nvSpPr>
        <p:spPr>
          <a:xfrm>
            <a:off x="1298156" y="5725098"/>
            <a:ext cx="77118" cy="661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3B0195-D94B-9742-0A05-86F6E4960502}"/>
              </a:ext>
            </a:extLst>
          </p:cNvPr>
          <p:cNvSpPr/>
          <p:nvPr/>
        </p:nvSpPr>
        <p:spPr>
          <a:xfrm>
            <a:off x="2133605" y="5009001"/>
            <a:ext cx="77118" cy="661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D6A5F9-0E3B-2347-A24B-1F679CEFBA32}"/>
              </a:ext>
            </a:extLst>
          </p:cNvPr>
          <p:cNvSpPr/>
          <p:nvPr/>
        </p:nvSpPr>
        <p:spPr>
          <a:xfrm>
            <a:off x="1812275" y="5491908"/>
            <a:ext cx="77118" cy="661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A4ADEB4-A518-5772-A4A7-570F48A3C20A}"/>
              </a:ext>
            </a:extLst>
          </p:cNvPr>
          <p:cNvSpPr/>
          <p:nvPr/>
        </p:nvSpPr>
        <p:spPr>
          <a:xfrm>
            <a:off x="1623154" y="5985834"/>
            <a:ext cx="77118" cy="661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8071E4-EBF9-232D-906F-AE9C92A634A5}"/>
              </a:ext>
            </a:extLst>
          </p:cNvPr>
          <p:cNvSpPr/>
          <p:nvPr/>
        </p:nvSpPr>
        <p:spPr>
          <a:xfrm>
            <a:off x="2117075" y="5796708"/>
            <a:ext cx="77118" cy="661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700E6E-3A36-CEBD-AFB1-902C28F5BAC5}"/>
              </a:ext>
            </a:extLst>
          </p:cNvPr>
          <p:cNvSpPr/>
          <p:nvPr/>
        </p:nvSpPr>
        <p:spPr>
          <a:xfrm>
            <a:off x="1927951" y="5949108"/>
            <a:ext cx="77118" cy="661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8AE8B75-0422-B6D1-00A0-C8A435F2DA40}"/>
              </a:ext>
            </a:extLst>
          </p:cNvPr>
          <p:cNvSpPr/>
          <p:nvPr/>
        </p:nvSpPr>
        <p:spPr>
          <a:xfrm>
            <a:off x="2410858" y="6002363"/>
            <a:ext cx="77118" cy="6610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6302423-ECEB-644B-AB87-2A6517C5FDE3}"/>
              </a:ext>
            </a:extLst>
          </p:cNvPr>
          <p:cNvCxnSpPr/>
          <p:nvPr/>
        </p:nvCxnSpPr>
        <p:spPr>
          <a:xfrm>
            <a:off x="859317" y="2049137"/>
            <a:ext cx="4021155" cy="0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C07012D-E609-AE56-5336-6E0C192B6390}"/>
              </a:ext>
            </a:extLst>
          </p:cNvPr>
          <p:cNvCxnSpPr>
            <a:cxnSpLocks/>
          </p:cNvCxnSpPr>
          <p:nvPr/>
        </p:nvCxnSpPr>
        <p:spPr>
          <a:xfrm>
            <a:off x="1011717" y="4836405"/>
            <a:ext cx="0" cy="1424848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799A0E-F65A-6D7A-6F85-01EEC90D9965}"/>
                  </a:ext>
                </a:extLst>
              </p:cNvPr>
              <p:cNvSpPr txBox="1"/>
              <p:nvPr/>
            </p:nvSpPr>
            <p:spPr>
              <a:xfrm>
                <a:off x="2210723" y="2053932"/>
                <a:ext cx="829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799A0E-F65A-6D7A-6F85-01EEC90D9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723" y="2053932"/>
                <a:ext cx="82993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0CA1AA-17DF-F243-7EC3-759EAD396DE0}"/>
                  </a:ext>
                </a:extLst>
              </p:cNvPr>
              <p:cNvSpPr txBox="1"/>
              <p:nvPr/>
            </p:nvSpPr>
            <p:spPr>
              <a:xfrm>
                <a:off x="674796" y="5364163"/>
                <a:ext cx="336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E0CA1AA-17DF-F243-7EC3-759EAD396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96" y="5364163"/>
                <a:ext cx="3369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8AC055E-2570-225B-EB2E-6305B2721AF4}"/>
              </a:ext>
            </a:extLst>
          </p:cNvPr>
          <p:cNvCxnSpPr>
            <a:cxnSpLocks/>
            <a:stCxn id="18" idx="3"/>
            <a:endCxn id="19" idx="0"/>
          </p:cNvCxnSpPr>
          <p:nvPr/>
        </p:nvCxnSpPr>
        <p:spPr>
          <a:xfrm flipH="1">
            <a:off x="1850834" y="5065423"/>
            <a:ext cx="294065" cy="426485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112F83-A339-B938-3AF4-63230C7B46C3}"/>
                  </a:ext>
                </a:extLst>
              </p:cNvPr>
              <p:cNvSpPr txBox="1"/>
              <p:nvPr/>
            </p:nvSpPr>
            <p:spPr>
              <a:xfrm>
                <a:off x="2027811" y="5241403"/>
                <a:ext cx="1771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6112F83-A339-B938-3AF4-63230C7B4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811" y="5241403"/>
                <a:ext cx="177100" cy="276999"/>
              </a:xfrm>
              <a:prstGeom prst="rect">
                <a:avLst/>
              </a:prstGeom>
              <a:blipFill>
                <a:blip r:embed="rId5"/>
                <a:stretch>
                  <a:fillRect l="-26667" r="-33333" b="-869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4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4ABEC7-637D-4AB3-8B9B-AC63B65F5644}"/>
              </a:ext>
            </a:extLst>
          </p:cNvPr>
          <p:cNvSpPr/>
          <p:nvPr/>
        </p:nvSpPr>
        <p:spPr>
          <a:xfrm>
            <a:off x="141371" y="1840831"/>
            <a:ext cx="3982452" cy="19972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9098BE-358E-455B-B579-C90F0641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42" y="236189"/>
            <a:ext cx="10131425" cy="561472"/>
          </a:xfrm>
        </p:spPr>
        <p:txBody>
          <a:bodyPr>
            <a:normAutofit fontScale="90000"/>
          </a:bodyPr>
          <a:lstStyle/>
          <a:p>
            <a:r>
              <a:rPr lang="en-US" dirty="0"/>
              <a:t>Convective instability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3321" y="956510"/>
                <a:ext cx="7664116" cy="5727031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The blob is heavier than the surrounding gas and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stable</a:t>
                </a:r>
                <a:r>
                  <a:rPr lang="en-US" dirty="0">
                    <a:latin typeface="Cambria Math" panose="02040503050406030204" pitchFamily="18" charset="0"/>
                  </a:rPr>
                  <a:t>,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latin typeface="Cambria Math" panose="02040503050406030204" pitchFamily="18" charset="0"/>
                  </a:rPr>
                  <a:t>The blob is lighter than the surrounding gas and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unstable</a:t>
                </a:r>
                <a:r>
                  <a:rPr lang="en-US" dirty="0">
                    <a:latin typeface="Cambria Math" panose="02040503050406030204" pitchFamily="18" charset="0"/>
                  </a:rPr>
                  <a:t>,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𝑑𝑝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𝑑𝑧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𝑑𝑙𝑛𝑝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𝑑𝑙𝑛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𝑑𝑙𝑛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𝛾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sign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</m:oMath>
                </a14:m>
                <a:r>
                  <a:rPr lang="en-US" dirty="0"/>
                  <a:t> is an important quantity in determining convective instability. The region is marginally stable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𝑑𝑧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 a marginally stable setup, what will happen there is cooling when the blob moves upward? (stable)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3321" y="956510"/>
                <a:ext cx="7664116" cy="5727031"/>
              </a:xfrm>
              <a:blipFill>
                <a:blip r:embed="rId2"/>
                <a:stretch>
                  <a:fillRect l="-557" t="-745" r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48E274E-9C09-4F54-814C-C1034C6F5C05}"/>
                  </a:ext>
                </a:extLst>
              </p:cNvPr>
              <p:cNvSpPr/>
              <p:nvPr/>
            </p:nvSpPr>
            <p:spPr>
              <a:xfrm>
                <a:off x="1401679" y="4433637"/>
                <a:ext cx="1209174" cy="120315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48E274E-9C09-4F54-814C-C1034C6F5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679" y="4433637"/>
                <a:ext cx="1209174" cy="120315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8DBE9AC-1A8C-48D4-8746-F960D0DF0D68}"/>
                  </a:ext>
                </a:extLst>
              </p:cNvPr>
              <p:cNvSpPr/>
              <p:nvPr/>
            </p:nvSpPr>
            <p:spPr>
              <a:xfrm>
                <a:off x="1120942" y="1985210"/>
                <a:ext cx="1772652" cy="172051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/>
                  <a:t>Adiabatic expansion</a:t>
                </a: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98DBE9AC-1A8C-48D4-8746-F960D0DF0D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942" y="1985210"/>
                <a:ext cx="1772652" cy="172051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6DF06BF-630D-4718-91E8-A9460A04B767}"/>
              </a:ext>
            </a:extLst>
          </p:cNvPr>
          <p:cNvCxnSpPr>
            <a:stCxn id="4" idx="0"/>
            <a:endCxn id="5" idx="4"/>
          </p:cNvCxnSpPr>
          <p:nvPr/>
        </p:nvCxnSpPr>
        <p:spPr>
          <a:xfrm flipV="1">
            <a:off x="2006266" y="3705725"/>
            <a:ext cx="1002" cy="7279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8A5536-8C0E-49BA-AA2E-9F576A396A60}"/>
                  </a:ext>
                </a:extLst>
              </p:cNvPr>
              <p:cNvSpPr txBox="1"/>
              <p:nvPr/>
            </p:nvSpPr>
            <p:spPr>
              <a:xfrm>
                <a:off x="141371" y="2706967"/>
                <a:ext cx="9045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8A5536-8C0E-49BA-AA2E-9F576A396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1" y="2706967"/>
                <a:ext cx="904543" cy="276999"/>
              </a:xfrm>
              <a:prstGeom prst="rect">
                <a:avLst/>
              </a:prstGeom>
              <a:blipFill>
                <a:blip r:embed="rId5"/>
                <a:stretch>
                  <a:fillRect l="-6040" r="-201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499A1D-E6A6-4698-82BF-3DFFB8608558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2610853" y="5035216"/>
            <a:ext cx="151297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7BCC9A-BE90-4360-8F82-BECB45938662}"/>
                  </a:ext>
                </a:extLst>
              </p:cNvPr>
              <p:cNvSpPr txBox="1"/>
              <p:nvPr/>
            </p:nvSpPr>
            <p:spPr>
              <a:xfrm>
                <a:off x="3447048" y="5035216"/>
                <a:ext cx="1690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7BCC9A-BE90-4360-8F82-BECB45938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048" y="5035216"/>
                <a:ext cx="169084" cy="276999"/>
              </a:xfrm>
              <a:prstGeom prst="rect">
                <a:avLst/>
              </a:prstGeom>
              <a:blipFill>
                <a:blip r:embed="rId6"/>
                <a:stretch>
                  <a:fillRect l="-21429" r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5DCD06-7D4C-4062-8044-00D1760A0BA7}"/>
              </a:ext>
            </a:extLst>
          </p:cNvPr>
          <p:cNvCxnSpPr>
            <a:cxnSpLocks/>
            <a:stCxn id="5" idx="6"/>
            <a:endCxn id="9" idx="3"/>
          </p:cNvCxnSpPr>
          <p:nvPr/>
        </p:nvCxnSpPr>
        <p:spPr>
          <a:xfrm flipV="1">
            <a:off x="2893594" y="2839453"/>
            <a:ext cx="1230229" cy="6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7A7C9E-663F-4751-A6ED-AC9EF088C733}"/>
              </a:ext>
            </a:extLst>
          </p:cNvPr>
          <p:cNvCxnSpPr/>
          <p:nvPr/>
        </p:nvCxnSpPr>
        <p:spPr>
          <a:xfrm>
            <a:off x="3314700" y="2839452"/>
            <a:ext cx="0" cy="21957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2D07EC-971C-4817-91AE-8419463D1952}"/>
                  </a:ext>
                </a:extLst>
              </p:cNvPr>
              <p:cNvSpPr txBox="1"/>
              <p:nvPr/>
            </p:nvSpPr>
            <p:spPr>
              <a:xfrm>
                <a:off x="3313998" y="3822895"/>
                <a:ext cx="30213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72D07EC-971C-4817-91AE-8419463D1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998" y="3822895"/>
                <a:ext cx="302134" cy="276999"/>
              </a:xfrm>
              <a:prstGeom prst="rect">
                <a:avLst/>
              </a:prstGeom>
              <a:blipFill>
                <a:blip r:embed="rId7"/>
                <a:stretch>
                  <a:fillRect l="-20408" r="-183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3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98BE-358E-455B-B579-C90F0641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5038"/>
            <a:ext cx="10131425" cy="561472"/>
          </a:xfrm>
        </p:spPr>
        <p:txBody>
          <a:bodyPr>
            <a:normAutofit fontScale="90000"/>
          </a:bodyPr>
          <a:lstStyle/>
          <a:p>
            <a:r>
              <a:rPr lang="en-US" dirty="0"/>
              <a:t>Rayleigh-</a:t>
            </a:r>
            <a:r>
              <a:rPr lang="en-US" dirty="0" err="1"/>
              <a:t>taylor</a:t>
            </a:r>
            <a:r>
              <a:rPr lang="en-US" dirty="0"/>
              <a:t> and kelvin-</a:t>
            </a:r>
            <a:r>
              <a:rPr lang="en-US" dirty="0" err="1"/>
              <a:t>helmholtz</a:t>
            </a:r>
            <a:r>
              <a:rPr lang="en-US" dirty="0"/>
              <a:t> instabilities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0795" y="1281363"/>
                <a:ext cx="7888021" cy="5181599"/>
              </a:xfrm>
            </p:spPr>
            <p:txBody>
              <a:bodyPr anchor="t">
                <a:normAutofit lnSpcReduction="10000"/>
              </a:bodyPr>
              <a:lstStyle/>
              <a:p>
                <a:r>
                  <a:rPr lang="en-US" dirty="0"/>
                  <a:t>The RTI and KHI start with incompressible and irrotational flow. In 2D, the flow can thus be expressed by a gradient,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∇Φ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Φ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top and bottom flow are in equilibrium state initially, separated by the dashed line.</a:t>
                </a:r>
              </a:p>
              <a:p>
                <a:r>
                  <a:rPr lang="en-US" dirty="0"/>
                  <a:t>From the momentum equation,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∇Ψ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equilibrium case, there is no time dependence.</a:t>
                </a:r>
              </a:p>
              <a:p>
                <a:r>
                  <a:rPr lang="en-US" dirty="0"/>
                  <a:t>The pressure is continuous at the interface,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0795" y="1281363"/>
                <a:ext cx="7888021" cy="5181599"/>
              </a:xfrm>
              <a:blipFill>
                <a:blip r:embed="rId2"/>
                <a:stretch>
                  <a:fillRect l="-541" t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197DA36-E321-4F0B-8586-DA2955632668}"/>
              </a:ext>
            </a:extLst>
          </p:cNvPr>
          <p:cNvGrpSpPr/>
          <p:nvPr/>
        </p:nvGrpSpPr>
        <p:grpSpPr>
          <a:xfrm>
            <a:off x="126332" y="1423368"/>
            <a:ext cx="3161136" cy="4487260"/>
            <a:chOff x="126332" y="1423368"/>
            <a:chExt cx="3161136" cy="448726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9100AE7-F749-4806-9637-EA497BF81812}"/>
                </a:ext>
              </a:extLst>
            </p:cNvPr>
            <p:cNvCxnSpPr/>
            <p:nvPr/>
          </p:nvCxnSpPr>
          <p:spPr>
            <a:xfrm>
              <a:off x="1641161" y="2118345"/>
              <a:ext cx="0" cy="8061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A412C9F-2D69-4CF1-BB9A-C15F33E3F076}"/>
                    </a:ext>
                  </a:extLst>
                </p:cNvPr>
                <p:cNvSpPr txBox="1"/>
                <p:nvPr/>
              </p:nvSpPr>
              <p:spPr>
                <a:xfrm>
                  <a:off x="606607" y="2261584"/>
                  <a:ext cx="9914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A412C9F-2D69-4CF1-BB9A-C15F33E3F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607" y="2261584"/>
                  <a:ext cx="99142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556" t="-48889" r="-5556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B6E402C-C242-49C9-BCF9-6C496583F3C1}"/>
                </a:ext>
              </a:extLst>
            </p:cNvPr>
            <p:cNvCxnSpPr/>
            <p:nvPr/>
          </p:nvCxnSpPr>
          <p:spPr>
            <a:xfrm>
              <a:off x="2328111" y="2614328"/>
              <a:ext cx="7038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699E779-5B0D-4C70-AD90-6B807F10D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1342" y="3382343"/>
              <a:ext cx="1210617" cy="140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E58F3E7-5F62-4F3D-BCD5-94D0D482150D}"/>
                    </a:ext>
                  </a:extLst>
                </p:cNvPr>
                <p:cNvSpPr txBox="1"/>
                <p:nvPr/>
              </p:nvSpPr>
              <p:spPr>
                <a:xfrm>
                  <a:off x="2548685" y="2281636"/>
                  <a:ext cx="5466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E58F3E7-5F62-4F3D-BCD5-94D0D48215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8685" y="2281636"/>
                  <a:ext cx="546625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5556" t="-6522" r="-11111" b="-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5343838-0A44-477B-945F-7B466BF037B4}"/>
                    </a:ext>
                  </a:extLst>
                </p:cNvPr>
                <p:cNvSpPr txBox="1"/>
                <p:nvPr/>
              </p:nvSpPr>
              <p:spPr>
                <a:xfrm>
                  <a:off x="2144949" y="3482332"/>
                  <a:ext cx="43531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85343838-0A44-477B-945F-7B466BF03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949" y="3482332"/>
                  <a:ext cx="435312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2676" r="-11268" b="-239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ADDFBD-5E1A-4F23-86D0-57F2F1CA6DD5}"/>
                </a:ext>
              </a:extLst>
            </p:cNvPr>
            <p:cNvCxnSpPr/>
            <p:nvPr/>
          </p:nvCxnSpPr>
          <p:spPr>
            <a:xfrm>
              <a:off x="126332" y="3048330"/>
              <a:ext cx="3110163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6E0918E-1077-428C-929C-A78B971924A3}"/>
                </a:ext>
              </a:extLst>
            </p:cNvPr>
            <p:cNvGrpSpPr/>
            <p:nvPr/>
          </p:nvGrpSpPr>
          <p:grpSpPr>
            <a:xfrm>
              <a:off x="729955" y="4732945"/>
              <a:ext cx="1642953" cy="1177683"/>
              <a:chOff x="714086" y="4638834"/>
              <a:chExt cx="1642953" cy="117768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4191389-C713-4323-898C-7CC8EE9788EA}"/>
                  </a:ext>
                </a:extLst>
              </p:cNvPr>
              <p:cNvGrpSpPr/>
              <p:nvPr/>
            </p:nvGrpSpPr>
            <p:grpSpPr>
              <a:xfrm>
                <a:off x="937312" y="4827056"/>
                <a:ext cx="1419727" cy="989461"/>
                <a:chOff x="986589" y="3033960"/>
                <a:chExt cx="1419727" cy="989461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BCAEE641-F755-4416-8E5C-4627B16D8605}"/>
                    </a:ext>
                  </a:extLst>
                </p:cNvPr>
                <p:cNvCxnSpPr/>
                <p:nvPr/>
              </p:nvCxnSpPr>
              <p:spPr>
                <a:xfrm>
                  <a:off x="986589" y="3872162"/>
                  <a:ext cx="12151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54C91E4C-301B-4390-95D2-ACA2BD9CF4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6589" y="3033960"/>
                  <a:ext cx="0" cy="83820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A01669C1-911C-4A6E-961D-90B72BC0AE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22996" y="3746422"/>
                      <a:ext cx="1833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A01669C1-911C-4A6E-961D-90B72BC0AE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22996" y="3746422"/>
                      <a:ext cx="183320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0000" r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A4F229E-0357-45D8-BDB6-906CAF3B3260}"/>
                      </a:ext>
                    </a:extLst>
                  </p:cNvPr>
                  <p:cNvSpPr txBox="1"/>
                  <p:nvPr/>
                </p:nvSpPr>
                <p:spPr>
                  <a:xfrm>
                    <a:off x="714086" y="4638834"/>
                    <a:ext cx="16908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A4F229E-0357-45D8-BDB6-906CAF3B3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086" y="4638834"/>
                    <a:ext cx="16908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222" r="-185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F2E737-5DE4-4F45-B91B-4A5ED8BE9CD1}"/>
                </a:ext>
              </a:extLst>
            </p:cNvPr>
            <p:cNvSpPr txBox="1"/>
            <p:nvPr/>
          </p:nvSpPr>
          <p:spPr>
            <a:xfrm>
              <a:off x="1091708" y="1423368"/>
              <a:ext cx="219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equilibrium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19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98BE-358E-455B-B579-C90F0641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5038"/>
            <a:ext cx="10131425" cy="561472"/>
          </a:xfrm>
        </p:spPr>
        <p:txBody>
          <a:bodyPr>
            <a:normAutofit fontScale="90000"/>
          </a:bodyPr>
          <a:lstStyle/>
          <a:p>
            <a:r>
              <a:rPr lang="en-US" dirty="0"/>
              <a:t>Rayleigh-</a:t>
            </a:r>
            <a:r>
              <a:rPr lang="en-US" dirty="0" err="1"/>
              <a:t>taylor</a:t>
            </a:r>
            <a:r>
              <a:rPr lang="en-US" dirty="0"/>
              <a:t> and kelvin-</a:t>
            </a:r>
            <a:r>
              <a:rPr lang="en-US" dirty="0" err="1"/>
              <a:t>helmholtz</a:t>
            </a:r>
            <a:r>
              <a:rPr lang="en-US" dirty="0"/>
              <a:t> instabilities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0795" y="1281363"/>
                <a:ext cx="8169440" cy="5181599"/>
              </a:xfrm>
            </p:spPr>
            <p:txBody>
              <a:bodyPr anchor="t">
                <a:normAutofit fontScale="92500"/>
              </a:bodyPr>
              <a:lstStyle/>
              <a:p>
                <a:r>
                  <a:rPr lang="en-US" dirty="0"/>
                  <a:t>Some displacement perturbation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applied to the interface, since the flow is incompressible, the two flow cannot penetrate into each other,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U</m:t>
                      </m:r>
                      <m:acc>
                        <m:accPr>
                          <m:chr m:val="̂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U</m:t>
                    </m:r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dirty="0"/>
                  <a:t> is horizontal, the displacement of the interface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due to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. It is the displacement function,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𝜕𝜉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𝜕𝜉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Assume the top and bottom flow is infinitely large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dirty="0"/>
                  <a:t> vanishes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±∞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h𝑧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h𝑧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we can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𝑘𝐶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0795" y="1281363"/>
                <a:ext cx="8169440" cy="5181599"/>
              </a:xfrm>
              <a:blipFill>
                <a:blip r:embed="rId2"/>
                <a:stretch>
                  <a:fillRect l="-373" t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045C6AB-9EA1-442A-B80A-49DA47BD289F}"/>
              </a:ext>
            </a:extLst>
          </p:cNvPr>
          <p:cNvGrpSpPr/>
          <p:nvPr/>
        </p:nvGrpSpPr>
        <p:grpSpPr>
          <a:xfrm>
            <a:off x="126332" y="1423368"/>
            <a:ext cx="3139919" cy="4487260"/>
            <a:chOff x="126332" y="1423368"/>
            <a:chExt cx="3139919" cy="448726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87E799D-9602-419E-8836-1EA61A03E45D}"/>
                </a:ext>
              </a:extLst>
            </p:cNvPr>
            <p:cNvGrpSpPr/>
            <p:nvPr/>
          </p:nvGrpSpPr>
          <p:grpSpPr>
            <a:xfrm>
              <a:off x="126332" y="2118345"/>
              <a:ext cx="3110163" cy="1640986"/>
              <a:chOff x="108284" y="2608164"/>
              <a:chExt cx="3110163" cy="164098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A247762-8FDE-4AC9-9A61-9BE56DA900C6}"/>
                  </a:ext>
                </a:extLst>
              </p:cNvPr>
              <p:cNvGrpSpPr/>
              <p:nvPr/>
            </p:nvGrpSpPr>
            <p:grpSpPr>
              <a:xfrm>
                <a:off x="186184" y="2608164"/>
                <a:ext cx="2936011" cy="1125499"/>
                <a:chOff x="282436" y="2766717"/>
                <a:chExt cx="2936011" cy="1125499"/>
              </a:xfrm>
            </p:grpSpPr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4102F1E5-9278-4C6E-9B9F-25A8DE437CAA}"/>
                    </a:ext>
                  </a:extLst>
                </p:cNvPr>
                <p:cNvSpPr/>
                <p:nvPr/>
              </p:nvSpPr>
              <p:spPr>
                <a:xfrm>
                  <a:off x="282436" y="3501189"/>
                  <a:ext cx="2936011" cy="391027"/>
                </a:xfrm>
                <a:custGeom>
                  <a:avLst/>
                  <a:gdLst>
                    <a:gd name="connsiteX0" fmla="*/ 6322 w 2936011"/>
                    <a:gd name="connsiteY0" fmla="*/ 54143 h 391027"/>
                    <a:gd name="connsiteX1" fmla="*/ 306 w 2936011"/>
                    <a:gd name="connsiteY1" fmla="*/ 84222 h 391027"/>
                    <a:gd name="connsiteX2" fmla="*/ 54448 w 2936011"/>
                    <a:gd name="connsiteY2" fmla="*/ 186490 h 391027"/>
                    <a:gd name="connsiteX3" fmla="*/ 144685 w 2936011"/>
                    <a:gd name="connsiteY3" fmla="*/ 306806 h 391027"/>
                    <a:gd name="connsiteX4" fmla="*/ 210859 w 2936011"/>
                    <a:gd name="connsiteY4" fmla="*/ 342900 h 391027"/>
                    <a:gd name="connsiteX5" fmla="*/ 325159 w 2936011"/>
                    <a:gd name="connsiteY5" fmla="*/ 391027 h 391027"/>
                    <a:gd name="connsiteX6" fmla="*/ 433443 w 2936011"/>
                    <a:gd name="connsiteY6" fmla="*/ 366964 h 391027"/>
                    <a:gd name="connsiteX7" fmla="*/ 547743 w 2936011"/>
                    <a:gd name="connsiteY7" fmla="*/ 270711 h 391027"/>
                    <a:gd name="connsiteX8" fmla="*/ 601885 w 2936011"/>
                    <a:gd name="connsiteY8" fmla="*/ 222585 h 391027"/>
                    <a:gd name="connsiteX9" fmla="*/ 680090 w 2936011"/>
                    <a:gd name="connsiteY9" fmla="*/ 144379 h 391027"/>
                    <a:gd name="connsiteX10" fmla="*/ 758296 w 2936011"/>
                    <a:gd name="connsiteY10" fmla="*/ 90237 h 391027"/>
                    <a:gd name="connsiteX11" fmla="*/ 800406 w 2936011"/>
                    <a:gd name="connsiteY11" fmla="*/ 78206 h 391027"/>
                    <a:gd name="connsiteX12" fmla="*/ 890643 w 2936011"/>
                    <a:gd name="connsiteY12" fmla="*/ 54143 h 391027"/>
                    <a:gd name="connsiteX13" fmla="*/ 1022990 w 2936011"/>
                    <a:gd name="connsiteY13" fmla="*/ 78206 h 391027"/>
                    <a:gd name="connsiteX14" fmla="*/ 1161353 w 2936011"/>
                    <a:gd name="connsiteY14" fmla="*/ 168443 h 391027"/>
                    <a:gd name="connsiteX15" fmla="*/ 1209480 w 2936011"/>
                    <a:gd name="connsiteY15" fmla="*/ 210553 h 391027"/>
                    <a:gd name="connsiteX16" fmla="*/ 1311748 w 2936011"/>
                    <a:gd name="connsiteY16" fmla="*/ 264695 h 391027"/>
                    <a:gd name="connsiteX17" fmla="*/ 1420032 w 2936011"/>
                    <a:gd name="connsiteY17" fmla="*/ 300790 h 391027"/>
                    <a:gd name="connsiteX18" fmla="*/ 1522301 w 2936011"/>
                    <a:gd name="connsiteY18" fmla="*/ 294774 h 391027"/>
                    <a:gd name="connsiteX19" fmla="*/ 1648632 w 2936011"/>
                    <a:gd name="connsiteY19" fmla="*/ 252664 h 391027"/>
                    <a:gd name="connsiteX20" fmla="*/ 1756917 w 2936011"/>
                    <a:gd name="connsiteY20" fmla="*/ 192506 h 391027"/>
                    <a:gd name="connsiteX21" fmla="*/ 1841138 w 2936011"/>
                    <a:gd name="connsiteY21" fmla="*/ 120316 h 391027"/>
                    <a:gd name="connsiteX22" fmla="*/ 1925359 w 2936011"/>
                    <a:gd name="connsiteY22" fmla="*/ 60158 h 391027"/>
                    <a:gd name="connsiteX23" fmla="*/ 2003564 w 2936011"/>
                    <a:gd name="connsiteY23" fmla="*/ 42111 h 391027"/>
                    <a:gd name="connsiteX24" fmla="*/ 2069738 w 2936011"/>
                    <a:gd name="connsiteY24" fmla="*/ 48127 h 391027"/>
                    <a:gd name="connsiteX25" fmla="*/ 2105832 w 2936011"/>
                    <a:gd name="connsiteY25" fmla="*/ 66174 h 391027"/>
                    <a:gd name="connsiteX26" fmla="*/ 2196069 w 2936011"/>
                    <a:gd name="connsiteY26" fmla="*/ 126332 h 391027"/>
                    <a:gd name="connsiteX27" fmla="*/ 2238180 w 2936011"/>
                    <a:gd name="connsiteY27" fmla="*/ 150395 h 391027"/>
                    <a:gd name="connsiteX28" fmla="*/ 2280290 w 2936011"/>
                    <a:gd name="connsiteY28" fmla="*/ 180474 h 391027"/>
                    <a:gd name="connsiteX29" fmla="*/ 2316385 w 2936011"/>
                    <a:gd name="connsiteY29" fmla="*/ 198522 h 391027"/>
                    <a:gd name="connsiteX30" fmla="*/ 2400606 w 2936011"/>
                    <a:gd name="connsiteY30" fmla="*/ 252664 h 391027"/>
                    <a:gd name="connsiteX31" fmla="*/ 2460764 w 2936011"/>
                    <a:gd name="connsiteY31" fmla="*/ 264695 h 391027"/>
                    <a:gd name="connsiteX32" fmla="*/ 2587096 w 2936011"/>
                    <a:gd name="connsiteY32" fmla="*/ 258679 h 391027"/>
                    <a:gd name="connsiteX33" fmla="*/ 2671317 w 2936011"/>
                    <a:gd name="connsiteY33" fmla="*/ 216569 h 391027"/>
                    <a:gd name="connsiteX34" fmla="*/ 2797648 w 2936011"/>
                    <a:gd name="connsiteY34" fmla="*/ 108285 h 391027"/>
                    <a:gd name="connsiteX35" fmla="*/ 2845775 w 2936011"/>
                    <a:gd name="connsiteY35" fmla="*/ 72190 h 391027"/>
                    <a:gd name="connsiteX36" fmla="*/ 2869838 w 2936011"/>
                    <a:gd name="connsiteY36" fmla="*/ 48127 h 391027"/>
                    <a:gd name="connsiteX37" fmla="*/ 2899917 w 2936011"/>
                    <a:gd name="connsiteY37" fmla="*/ 30079 h 391027"/>
                    <a:gd name="connsiteX38" fmla="*/ 2917964 w 2936011"/>
                    <a:gd name="connsiteY38" fmla="*/ 12032 h 391027"/>
                    <a:gd name="connsiteX39" fmla="*/ 2936011 w 2936011"/>
                    <a:gd name="connsiteY39" fmla="*/ 0 h 391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936011" h="391027">
                      <a:moveTo>
                        <a:pt x="6322" y="54143"/>
                      </a:moveTo>
                      <a:cubicBezTo>
                        <a:pt x="4317" y="64169"/>
                        <a:pt x="-1375" y="74136"/>
                        <a:pt x="306" y="84222"/>
                      </a:cubicBezTo>
                      <a:cubicBezTo>
                        <a:pt x="4338" y="108413"/>
                        <a:pt x="46064" y="173592"/>
                        <a:pt x="54448" y="186490"/>
                      </a:cubicBezTo>
                      <a:cubicBezTo>
                        <a:pt x="66907" y="205657"/>
                        <a:pt x="127827" y="292610"/>
                        <a:pt x="144685" y="306806"/>
                      </a:cubicBezTo>
                      <a:cubicBezTo>
                        <a:pt x="163904" y="322990"/>
                        <a:pt x="189314" y="329973"/>
                        <a:pt x="210859" y="342900"/>
                      </a:cubicBezTo>
                      <a:cubicBezTo>
                        <a:pt x="293878" y="392711"/>
                        <a:pt x="232548" y="372504"/>
                        <a:pt x="325159" y="391027"/>
                      </a:cubicBezTo>
                      <a:cubicBezTo>
                        <a:pt x="361254" y="383006"/>
                        <a:pt x="399028" y="380484"/>
                        <a:pt x="433443" y="366964"/>
                      </a:cubicBezTo>
                      <a:cubicBezTo>
                        <a:pt x="476270" y="350139"/>
                        <a:pt x="516166" y="300534"/>
                        <a:pt x="547743" y="270711"/>
                      </a:cubicBezTo>
                      <a:cubicBezTo>
                        <a:pt x="565298" y="254131"/>
                        <a:pt x="584811" y="239659"/>
                        <a:pt x="601885" y="222585"/>
                      </a:cubicBezTo>
                      <a:cubicBezTo>
                        <a:pt x="658030" y="166440"/>
                        <a:pt x="615925" y="192503"/>
                        <a:pt x="680090" y="144379"/>
                      </a:cubicBezTo>
                      <a:cubicBezTo>
                        <a:pt x="705455" y="125355"/>
                        <a:pt x="727810" y="98947"/>
                        <a:pt x="758296" y="90237"/>
                      </a:cubicBezTo>
                      <a:lnTo>
                        <a:pt x="800406" y="78206"/>
                      </a:lnTo>
                      <a:cubicBezTo>
                        <a:pt x="917216" y="47056"/>
                        <a:pt x="784498" y="84468"/>
                        <a:pt x="890643" y="54143"/>
                      </a:cubicBezTo>
                      <a:cubicBezTo>
                        <a:pt x="908757" y="56558"/>
                        <a:pt x="993361" y="63391"/>
                        <a:pt x="1022990" y="78206"/>
                      </a:cubicBezTo>
                      <a:cubicBezTo>
                        <a:pt x="1069396" y="101409"/>
                        <a:pt x="1120051" y="134885"/>
                        <a:pt x="1161353" y="168443"/>
                      </a:cubicBezTo>
                      <a:cubicBezTo>
                        <a:pt x="1177897" y="181885"/>
                        <a:pt x="1192065" y="198260"/>
                        <a:pt x="1209480" y="210553"/>
                      </a:cubicBezTo>
                      <a:cubicBezTo>
                        <a:pt x="1219101" y="217344"/>
                        <a:pt x="1297454" y="259197"/>
                        <a:pt x="1311748" y="264695"/>
                      </a:cubicBezTo>
                      <a:cubicBezTo>
                        <a:pt x="1347259" y="278353"/>
                        <a:pt x="1420032" y="300790"/>
                        <a:pt x="1420032" y="300790"/>
                      </a:cubicBezTo>
                      <a:cubicBezTo>
                        <a:pt x="1454122" y="298785"/>
                        <a:pt x="1488496" y="299603"/>
                        <a:pt x="1522301" y="294774"/>
                      </a:cubicBezTo>
                      <a:cubicBezTo>
                        <a:pt x="1558497" y="289603"/>
                        <a:pt x="1615246" y="267688"/>
                        <a:pt x="1648632" y="252664"/>
                      </a:cubicBezTo>
                      <a:cubicBezTo>
                        <a:pt x="1677346" y="239743"/>
                        <a:pt x="1730589" y="212851"/>
                        <a:pt x="1756917" y="192506"/>
                      </a:cubicBezTo>
                      <a:cubicBezTo>
                        <a:pt x="1786175" y="169898"/>
                        <a:pt x="1812965" y="144263"/>
                        <a:pt x="1841138" y="120316"/>
                      </a:cubicBezTo>
                      <a:cubicBezTo>
                        <a:pt x="1868568" y="97000"/>
                        <a:pt x="1891971" y="75739"/>
                        <a:pt x="1925359" y="60158"/>
                      </a:cubicBezTo>
                      <a:cubicBezTo>
                        <a:pt x="1946722" y="50189"/>
                        <a:pt x="1980204" y="46004"/>
                        <a:pt x="2003564" y="42111"/>
                      </a:cubicBezTo>
                      <a:cubicBezTo>
                        <a:pt x="2025622" y="44116"/>
                        <a:pt x="2048178" y="43054"/>
                        <a:pt x="2069738" y="48127"/>
                      </a:cubicBezTo>
                      <a:cubicBezTo>
                        <a:pt x="2082832" y="51208"/>
                        <a:pt x="2093988" y="59797"/>
                        <a:pt x="2105832" y="66174"/>
                      </a:cubicBezTo>
                      <a:cubicBezTo>
                        <a:pt x="2182052" y="107215"/>
                        <a:pt x="2114298" y="71818"/>
                        <a:pt x="2196069" y="126332"/>
                      </a:cubicBezTo>
                      <a:cubicBezTo>
                        <a:pt x="2209521" y="135300"/>
                        <a:pt x="2224581" y="141653"/>
                        <a:pt x="2238180" y="150395"/>
                      </a:cubicBezTo>
                      <a:cubicBezTo>
                        <a:pt x="2252690" y="159723"/>
                        <a:pt x="2265599" y="171433"/>
                        <a:pt x="2280290" y="180474"/>
                      </a:cubicBezTo>
                      <a:cubicBezTo>
                        <a:pt x="2291746" y="187524"/>
                        <a:pt x="2304929" y="191472"/>
                        <a:pt x="2316385" y="198522"/>
                      </a:cubicBezTo>
                      <a:cubicBezTo>
                        <a:pt x="2341759" y="214136"/>
                        <a:pt x="2371536" y="242404"/>
                        <a:pt x="2400606" y="252664"/>
                      </a:cubicBezTo>
                      <a:cubicBezTo>
                        <a:pt x="2419890" y="259470"/>
                        <a:pt x="2460764" y="264695"/>
                        <a:pt x="2460764" y="264695"/>
                      </a:cubicBezTo>
                      <a:cubicBezTo>
                        <a:pt x="2502875" y="262690"/>
                        <a:pt x="2545361" y="264641"/>
                        <a:pt x="2587096" y="258679"/>
                      </a:cubicBezTo>
                      <a:cubicBezTo>
                        <a:pt x="2603152" y="256385"/>
                        <a:pt x="2659260" y="224789"/>
                        <a:pt x="2671317" y="216569"/>
                      </a:cubicBezTo>
                      <a:cubicBezTo>
                        <a:pt x="2872035" y="79715"/>
                        <a:pt x="2689907" y="208328"/>
                        <a:pt x="2797648" y="108285"/>
                      </a:cubicBezTo>
                      <a:cubicBezTo>
                        <a:pt x="2812343" y="94640"/>
                        <a:pt x="2830370" y="85027"/>
                        <a:pt x="2845775" y="72190"/>
                      </a:cubicBezTo>
                      <a:cubicBezTo>
                        <a:pt x="2854489" y="64928"/>
                        <a:pt x="2860884" y="55091"/>
                        <a:pt x="2869838" y="48127"/>
                      </a:cubicBezTo>
                      <a:cubicBezTo>
                        <a:pt x="2879068" y="40948"/>
                        <a:pt x="2890563" y="37095"/>
                        <a:pt x="2899917" y="30079"/>
                      </a:cubicBezTo>
                      <a:cubicBezTo>
                        <a:pt x="2906723" y="24974"/>
                        <a:pt x="2911428" y="17478"/>
                        <a:pt x="2917964" y="12032"/>
                      </a:cubicBezTo>
                      <a:cubicBezTo>
                        <a:pt x="2923518" y="7403"/>
                        <a:pt x="2936011" y="0"/>
                        <a:pt x="2936011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A9100AE7-F749-4806-9637-EA497BF81812}"/>
                    </a:ext>
                  </a:extLst>
                </p:cNvPr>
                <p:cNvCxnSpPr/>
                <p:nvPr/>
              </p:nvCxnSpPr>
              <p:spPr>
                <a:xfrm>
                  <a:off x="1719365" y="2766717"/>
                  <a:ext cx="0" cy="8061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6A412C9F-2D69-4CF1-BB9A-C15F33E3F0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4811" y="2909956"/>
                      <a:ext cx="9914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∇Ψ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6A412C9F-2D69-4CF1-BB9A-C15F33E3F0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4811" y="2909956"/>
                      <a:ext cx="991425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5556" t="-48889" r="-5556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BB6E402C-C242-49C9-BCF9-6C496583F3C1}"/>
                  </a:ext>
                </a:extLst>
              </p:cNvPr>
              <p:cNvCxnSpPr/>
              <p:nvPr/>
            </p:nvCxnSpPr>
            <p:spPr>
              <a:xfrm>
                <a:off x="2310063" y="3104147"/>
                <a:ext cx="70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699E779-5B0D-4C70-AD90-6B807F10D9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3294" y="3872162"/>
                <a:ext cx="1210617" cy="140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E58F3E7-5F62-4F3D-BCD5-94D0D482150D}"/>
                      </a:ext>
                    </a:extLst>
                  </p:cNvPr>
                  <p:cNvSpPr txBox="1"/>
                  <p:nvPr/>
                </p:nvSpPr>
                <p:spPr>
                  <a:xfrm>
                    <a:off x="2530637" y="2771455"/>
                    <a:ext cx="5612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E58F3E7-5F62-4F3D-BCD5-94D0D482150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0637" y="2771455"/>
                    <a:ext cx="56124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783" t="-2174" r="-11957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5343838-0A44-477B-945F-7B466BF037B4}"/>
                      </a:ext>
                    </a:extLst>
                  </p:cNvPr>
                  <p:cNvSpPr txBox="1"/>
                  <p:nvPr/>
                </p:nvSpPr>
                <p:spPr>
                  <a:xfrm>
                    <a:off x="2126901" y="3972151"/>
                    <a:ext cx="43531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5343838-0A44-477B-945F-7B466BF037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6901" y="3972151"/>
                    <a:ext cx="435312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676" r="-11268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0ADDFBD-5E1A-4F23-86D0-57F2F1CA6DD5}"/>
                  </a:ext>
                </a:extLst>
              </p:cNvPr>
              <p:cNvCxnSpPr/>
              <p:nvPr/>
            </p:nvCxnSpPr>
            <p:spPr>
              <a:xfrm>
                <a:off x="108284" y="3538149"/>
                <a:ext cx="311016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E397BF1E-4D33-416E-9DB6-7C5A043A2B76}"/>
                  </a:ext>
                </a:extLst>
              </p:cNvPr>
              <p:cNvCxnSpPr>
                <a:cxnSpLocks/>
                <a:endCxn id="5" idx="5"/>
              </p:cNvCxnSpPr>
              <p:nvPr/>
            </p:nvCxnSpPr>
            <p:spPr>
              <a:xfrm>
                <a:off x="511343" y="3538149"/>
                <a:ext cx="0" cy="1955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C5261DB-E7AA-4B84-9818-4FA88326778E}"/>
                      </a:ext>
                    </a:extLst>
                  </p:cNvPr>
                  <p:cNvSpPr txBox="1"/>
                  <p:nvPr/>
                </p:nvSpPr>
                <p:spPr>
                  <a:xfrm>
                    <a:off x="145756" y="3767478"/>
                    <a:ext cx="67890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C5261DB-E7AA-4B84-9818-4FA8832677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756" y="3767478"/>
                    <a:ext cx="67890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712" t="-4444" r="-12613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6E0918E-1077-428C-929C-A78B971924A3}"/>
                </a:ext>
              </a:extLst>
            </p:cNvPr>
            <p:cNvGrpSpPr/>
            <p:nvPr/>
          </p:nvGrpSpPr>
          <p:grpSpPr>
            <a:xfrm>
              <a:off x="729955" y="4732945"/>
              <a:ext cx="1642953" cy="1177683"/>
              <a:chOff x="714086" y="4638834"/>
              <a:chExt cx="1642953" cy="1177683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4191389-C713-4323-898C-7CC8EE9788EA}"/>
                  </a:ext>
                </a:extLst>
              </p:cNvPr>
              <p:cNvGrpSpPr/>
              <p:nvPr/>
            </p:nvGrpSpPr>
            <p:grpSpPr>
              <a:xfrm>
                <a:off x="937312" y="4827056"/>
                <a:ext cx="1419727" cy="989461"/>
                <a:chOff x="986589" y="3033960"/>
                <a:chExt cx="1419727" cy="989461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BCAEE641-F755-4416-8E5C-4627B16D8605}"/>
                    </a:ext>
                  </a:extLst>
                </p:cNvPr>
                <p:cNvCxnSpPr/>
                <p:nvPr/>
              </p:nvCxnSpPr>
              <p:spPr>
                <a:xfrm>
                  <a:off x="986589" y="3872162"/>
                  <a:ext cx="12151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54C91E4C-301B-4390-95D2-ACA2BD9CF4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6589" y="3033960"/>
                  <a:ext cx="0" cy="83820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A01669C1-911C-4A6E-961D-90B72BC0AE8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22996" y="3746422"/>
                      <a:ext cx="1833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A01669C1-911C-4A6E-961D-90B72BC0AE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22996" y="3746422"/>
                      <a:ext cx="183320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0000" r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A4F229E-0357-45D8-BDB6-906CAF3B3260}"/>
                      </a:ext>
                    </a:extLst>
                  </p:cNvPr>
                  <p:cNvSpPr txBox="1"/>
                  <p:nvPr/>
                </p:nvSpPr>
                <p:spPr>
                  <a:xfrm>
                    <a:off x="714086" y="4638834"/>
                    <a:ext cx="16908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A4F229E-0357-45D8-BDB6-906CAF3B3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086" y="4638834"/>
                    <a:ext cx="16908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222" r="-185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29E074-D632-43C6-A6D9-32273AE64F48}"/>
                </a:ext>
              </a:extLst>
            </p:cNvPr>
            <p:cNvSpPr txBox="1"/>
            <p:nvPr/>
          </p:nvSpPr>
          <p:spPr>
            <a:xfrm>
              <a:off x="1070491" y="1423368"/>
              <a:ext cx="219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perturbed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58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98BE-358E-455B-B579-C90F0641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5038"/>
            <a:ext cx="10131425" cy="561472"/>
          </a:xfrm>
        </p:spPr>
        <p:txBody>
          <a:bodyPr>
            <a:normAutofit fontScale="90000"/>
          </a:bodyPr>
          <a:lstStyle/>
          <a:p>
            <a:r>
              <a:rPr lang="en-US" dirty="0"/>
              <a:t>Rayleigh-</a:t>
            </a:r>
            <a:r>
              <a:rPr lang="en-US" dirty="0" err="1"/>
              <a:t>taylor</a:t>
            </a:r>
            <a:r>
              <a:rPr lang="en-US" dirty="0"/>
              <a:t> and kelvin-</a:t>
            </a:r>
            <a:r>
              <a:rPr lang="en-US" dirty="0" err="1"/>
              <a:t>helmholtz</a:t>
            </a:r>
            <a:r>
              <a:rPr lang="en-US" dirty="0"/>
              <a:t> instabilities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04777" y="1269336"/>
                <a:ext cx="8169440" cy="5462331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The perturbed momentum equation is time-dependent,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The pressure for the top and bottom fluid are,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𝜕𝜙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from the equilibrium state,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𝜕𝜙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𝜕𝜙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04777" y="1269336"/>
                <a:ext cx="8169440" cy="5462331"/>
              </a:xfrm>
              <a:blipFill>
                <a:blip r:embed="rId2"/>
                <a:stretch>
                  <a:fillRect l="-621" t="-46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F919E58-1C69-4A9E-B0C9-E70B75D04A85}"/>
              </a:ext>
            </a:extLst>
          </p:cNvPr>
          <p:cNvGrpSpPr/>
          <p:nvPr/>
        </p:nvGrpSpPr>
        <p:grpSpPr>
          <a:xfrm>
            <a:off x="126332" y="1423368"/>
            <a:ext cx="3139919" cy="4487260"/>
            <a:chOff x="126332" y="1423368"/>
            <a:chExt cx="3139919" cy="448726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8B92E8F-7849-4712-A589-3A4C4AF6F286}"/>
                </a:ext>
              </a:extLst>
            </p:cNvPr>
            <p:cNvGrpSpPr/>
            <p:nvPr/>
          </p:nvGrpSpPr>
          <p:grpSpPr>
            <a:xfrm>
              <a:off x="126332" y="2118345"/>
              <a:ext cx="3110163" cy="1640986"/>
              <a:chOff x="108284" y="2608164"/>
              <a:chExt cx="3110163" cy="1640986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9AA10A5-DEF8-495B-97FA-B2352244A5F6}"/>
                  </a:ext>
                </a:extLst>
              </p:cNvPr>
              <p:cNvGrpSpPr/>
              <p:nvPr/>
            </p:nvGrpSpPr>
            <p:grpSpPr>
              <a:xfrm>
                <a:off x="186184" y="2608164"/>
                <a:ext cx="2936011" cy="1125499"/>
                <a:chOff x="282436" y="2766717"/>
                <a:chExt cx="2936011" cy="1125499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3222773F-BC8F-4E32-836D-C56CAA748197}"/>
                    </a:ext>
                  </a:extLst>
                </p:cNvPr>
                <p:cNvSpPr/>
                <p:nvPr/>
              </p:nvSpPr>
              <p:spPr>
                <a:xfrm>
                  <a:off x="282436" y="3501189"/>
                  <a:ext cx="2936011" cy="391027"/>
                </a:xfrm>
                <a:custGeom>
                  <a:avLst/>
                  <a:gdLst>
                    <a:gd name="connsiteX0" fmla="*/ 6322 w 2936011"/>
                    <a:gd name="connsiteY0" fmla="*/ 54143 h 391027"/>
                    <a:gd name="connsiteX1" fmla="*/ 306 w 2936011"/>
                    <a:gd name="connsiteY1" fmla="*/ 84222 h 391027"/>
                    <a:gd name="connsiteX2" fmla="*/ 54448 w 2936011"/>
                    <a:gd name="connsiteY2" fmla="*/ 186490 h 391027"/>
                    <a:gd name="connsiteX3" fmla="*/ 144685 w 2936011"/>
                    <a:gd name="connsiteY3" fmla="*/ 306806 h 391027"/>
                    <a:gd name="connsiteX4" fmla="*/ 210859 w 2936011"/>
                    <a:gd name="connsiteY4" fmla="*/ 342900 h 391027"/>
                    <a:gd name="connsiteX5" fmla="*/ 325159 w 2936011"/>
                    <a:gd name="connsiteY5" fmla="*/ 391027 h 391027"/>
                    <a:gd name="connsiteX6" fmla="*/ 433443 w 2936011"/>
                    <a:gd name="connsiteY6" fmla="*/ 366964 h 391027"/>
                    <a:gd name="connsiteX7" fmla="*/ 547743 w 2936011"/>
                    <a:gd name="connsiteY7" fmla="*/ 270711 h 391027"/>
                    <a:gd name="connsiteX8" fmla="*/ 601885 w 2936011"/>
                    <a:gd name="connsiteY8" fmla="*/ 222585 h 391027"/>
                    <a:gd name="connsiteX9" fmla="*/ 680090 w 2936011"/>
                    <a:gd name="connsiteY9" fmla="*/ 144379 h 391027"/>
                    <a:gd name="connsiteX10" fmla="*/ 758296 w 2936011"/>
                    <a:gd name="connsiteY10" fmla="*/ 90237 h 391027"/>
                    <a:gd name="connsiteX11" fmla="*/ 800406 w 2936011"/>
                    <a:gd name="connsiteY11" fmla="*/ 78206 h 391027"/>
                    <a:gd name="connsiteX12" fmla="*/ 890643 w 2936011"/>
                    <a:gd name="connsiteY12" fmla="*/ 54143 h 391027"/>
                    <a:gd name="connsiteX13" fmla="*/ 1022990 w 2936011"/>
                    <a:gd name="connsiteY13" fmla="*/ 78206 h 391027"/>
                    <a:gd name="connsiteX14" fmla="*/ 1161353 w 2936011"/>
                    <a:gd name="connsiteY14" fmla="*/ 168443 h 391027"/>
                    <a:gd name="connsiteX15" fmla="*/ 1209480 w 2936011"/>
                    <a:gd name="connsiteY15" fmla="*/ 210553 h 391027"/>
                    <a:gd name="connsiteX16" fmla="*/ 1311748 w 2936011"/>
                    <a:gd name="connsiteY16" fmla="*/ 264695 h 391027"/>
                    <a:gd name="connsiteX17" fmla="*/ 1420032 w 2936011"/>
                    <a:gd name="connsiteY17" fmla="*/ 300790 h 391027"/>
                    <a:gd name="connsiteX18" fmla="*/ 1522301 w 2936011"/>
                    <a:gd name="connsiteY18" fmla="*/ 294774 h 391027"/>
                    <a:gd name="connsiteX19" fmla="*/ 1648632 w 2936011"/>
                    <a:gd name="connsiteY19" fmla="*/ 252664 h 391027"/>
                    <a:gd name="connsiteX20" fmla="*/ 1756917 w 2936011"/>
                    <a:gd name="connsiteY20" fmla="*/ 192506 h 391027"/>
                    <a:gd name="connsiteX21" fmla="*/ 1841138 w 2936011"/>
                    <a:gd name="connsiteY21" fmla="*/ 120316 h 391027"/>
                    <a:gd name="connsiteX22" fmla="*/ 1925359 w 2936011"/>
                    <a:gd name="connsiteY22" fmla="*/ 60158 h 391027"/>
                    <a:gd name="connsiteX23" fmla="*/ 2003564 w 2936011"/>
                    <a:gd name="connsiteY23" fmla="*/ 42111 h 391027"/>
                    <a:gd name="connsiteX24" fmla="*/ 2069738 w 2936011"/>
                    <a:gd name="connsiteY24" fmla="*/ 48127 h 391027"/>
                    <a:gd name="connsiteX25" fmla="*/ 2105832 w 2936011"/>
                    <a:gd name="connsiteY25" fmla="*/ 66174 h 391027"/>
                    <a:gd name="connsiteX26" fmla="*/ 2196069 w 2936011"/>
                    <a:gd name="connsiteY26" fmla="*/ 126332 h 391027"/>
                    <a:gd name="connsiteX27" fmla="*/ 2238180 w 2936011"/>
                    <a:gd name="connsiteY27" fmla="*/ 150395 h 391027"/>
                    <a:gd name="connsiteX28" fmla="*/ 2280290 w 2936011"/>
                    <a:gd name="connsiteY28" fmla="*/ 180474 h 391027"/>
                    <a:gd name="connsiteX29" fmla="*/ 2316385 w 2936011"/>
                    <a:gd name="connsiteY29" fmla="*/ 198522 h 391027"/>
                    <a:gd name="connsiteX30" fmla="*/ 2400606 w 2936011"/>
                    <a:gd name="connsiteY30" fmla="*/ 252664 h 391027"/>
                    <a:gd name="connsiteX31" fmla="*/ 2460764 w 2936011"/>
                    <a:gd name="connsiteY31" fmla="*/ 264695 h 391027"/>
                    <a:gd name="connsiteX32" fmla="*/ 2587096 w 2936011"/>
                    <a:gd name="connsiteY32" fmla="*/ 258679 h 391027"/>
                    <a:gd name="connsiteX33" fmla="*/ 2671317 w 2936011"/>
                    <a:gd name="connsiteY33" fmla="*/ 216569 h 391027"/>
                    <a:gd name="connsiteX34" fmla="*/ 2797648 w 2936011"/>
                    <a:gd name="connsiteY34" fmla="*/ 108285 h 391027"/>
                    <a:gd name="connsiteX35" fmla="*/ 2845775 w 2936011"/>
                    <a:gd name="connsiteY35" fmla="*/ 72190 h 391027"/>
                    <a:gd name="connsiteX36" fmla="*/ 2869838 w 2936011"/>
                    <a:gd name="connsiteY36" fmla="*/ 48127 h 391027"/>
                    <a:gd name="connsiteX37" fmla="*/ 2899917 w 2936011"/>
                    <a:gd name="connsiteY37" fmla="*/ 30079 h 391027"/>
                    <a:gd name="connsiteX38" fmla="*/ 2917964 w 2936011"/>
                    <a:gd name="connsiteY38" fmla="*/ 12032 h 391027"/>
                    <a:gd name="connsiteX39" fmla="*/ 2936011 w 2936011"/>
                    <a:gd name="connsiteY39" fmla="*/ 0 h 391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2936011" h="391027">
                      <a:moveTo>
                        <a:pt x="6322" y="54143"/>
                      </a:moveTo>
                      <a:cubicBezTo>
                        <a:pt x="4317" y="64169"/>
                        <a:pt x="-1375" y="74136"/>
                        <a:pt x="306" y="84222"/>
                      </a:cubicBezTo>
                      <a:cubicBezTo>
                        <a:pt x="4338" y="108413"/>
                        <a:pt x="46064" y="173592"/>
                        <a:pt x="54448" y="186490"/>
                      </a:cubicBezTo>
                      <a:cubicBezTo>
                        <a:pt x="66907" y="205657"/>
                        <a:pt x="127827" y="292610"/>
                        <a:pt x="144685" y="306806"/>
                      </a:cubicBezTo>
                      <a:cubicBezTo>
                        <a:pt x="163904" y="322990"/>
                        <a:pt x="189314" y="329973"/>
                        <a:pt x="210859" y="342900"/>
                      </a:cubicBezTo>
                      <a:cubicBezTo>
                        <a:pt x="293878" y="392711"/>
                        <a:pt x="232548" y="372504"/>
                        <a:pt x="325159" y="391027"/>
                      </a:cubicBezTo>
                      <a:cubicBezTo>
                        <a:pt x="361254" y="383006"/>
                        <a:pt x="399028" y="380484"/>
                        <a:pt x="433443" y="366964"/>
                      </a:cubicBezTo>
                      <a:cubicBezTo>
                        <a:pt x="476270" y="350139"/>
                        <a:pt x="516166" y="300534"/>
                        <a:pt x="547743" y="270711"/>
                      </a:cubicBezTo>
                      <a:cubicBezTo>
                        <a:pt x="565298" y="254131"/>
                        <a:pt x="584811" y="239659"/>
                        <a:pt x="601885" y="222585"/>
                      </a:cubicBezTo>
                      <a:cubicBezTo>
                        <a:pt x="658030" y="166440"/>
                        <a:pt x="615925" y="192503"/>
                        <a:pt x="680090" y="144379"/>
                      </a:cubicBezTo>
                      <a:cubicBezTo>
                        <a:pt x="705455" y="125355"/>
                        <a:pt x="727810" y="98947"/>
                        <a:pt x="758296" y="90237"/>
                      </a:cubicBezTo>
                      <a:lnTo>
                        <a:pt x="800406" y="78206"/>
                      </a:lnTo>
                      <a:cubicBezTo>
                        <a:pt x="917216" y="47056"/>
                        <a:pt x="784498" y="84468"/>
                        <a:pt x="890643" y="54143"/>
                      </a:cubicBezTo>
                      <a:cubicBezTo>
                        <a:pt x="908757" y="56558"/>
                        <a:pt x="993361" y="63391"/>
                        <a:pt x="1022990" y="78206"/>
                      </a:cubicBezTo>
                      <a:cubicBezTo>
                        <a:pt x="1069396" y="101409"/>
                        <a:pt x="1120051" y="134885"/>
                        <a:pt x="1161353" y="168443"/>
                      </a:cubicBezTo>
                      <a:cubicBezTo>
                        <a:pt x="1177897" y="181885"/>
                        <a:pt x="1192065" y="198260"/>
                        <a:pt x="1209480" y="210553"/>
                      </a:cubicBezTo>
                      <a:cubicBezTo>
                        <a:pt x="1219101" y="217344"/>
                        <a:pt x="1297454" y="259197"/>
                        <a:pt x="1311748" y="264695"/>
                      </a:cubicBezTo>
                      <a:cubicBezTo>
                        <a:pt x="1347259" y="278353"/>
                        <a:pt x="1420032" y="300790"/>
                        <a:pt x="1420032" y="300790"/>
                      </a:cubicBezTo>
                      <a:cubicBezTo>
                        <a:pt x="1454122" y="298785"/>
                        <a:pt x="1488496" y="299603"/>
                        <a:pt x="1522301" y="294774"/>
                      </a:cubicBezTo>
                      <a:cubicBezTo>
                        <a:pt x="1558497" y="289603"/>
                        <a:pt x="1615246" y="267688"/>
                        <a:pt x="1648632" y="252664"/>
                      </a:cubicBezTo>
                      <a:cubicBezTo>
                        <a:pt x="1677346" y="239743"/>
                        <a:pt x="1730589" y="212851"/>
                        <a:pt x="1756917" y="192506"/>
                      </a:cubicBezTo>
                      <a:cubicBezTo>
                        <a:pt x="1786175" y="169898"/>
                        <a:pt x="1812965" y="144263"/>
                        <a:pt x="1841138" y="120316"/>
                      </a:cubicBezTo>
                      <a:cubicBezTo>
                        <a:pt x="1868568" y="97000"/>
                        <a:pt x="1891971" y="75739"/>
                        <a:pt x="1925359" y="60158"/>
                      </a:cubicBezTo>
                      <a:cubicBezTo>
                        <a:pt x="1946722" y="50189"/>
                        <a:pt x="1980204" y="46004"/>
                        <a:pt x="2003564" y="42111"/>
                      </a:cubicBezTo>
                      <a:cubicBezTo>
                        <a:pt x="2025622" y="44116"/>
                        <a:pt x="2048178" y="43054"/>
                        <a:pt x="2069738" y="48127"/>
                      </a:cubicBezTo>
                      <a:cubicBezTo>
                        <a:pt x="2082832" y="51208"/>
                        <a:pt x="2093988" y="59797"/>
                        <a:pt x="2105832" y="66174"/>
                      </a:cubicBezTo>
                      <a:cubicBezTo>
                        <a:pt x="2182052" y="107215"/>
                        <a:pt x="2114298" y="71818"/>
                        <a:pt x="2196069" y="126332"/>
                      </a:cubicBezTo>
                      <a:cubicBezTo>
                        <a:pt x="2209521" y="135300"/>
                        <a:pt x="2224581" y="141653"/>
                        <a:pt x="2238180" y="150395"/>
                      </a:cubicBezTo>
                      <a:cubicBezTo>
                        <a:pt x="2252690" y="159723"/>
                        <a:pt x="2265599" y="171433"/>
                        <a:pt x="2280290" y="180474"/>
                      </a:cubicBezTo>
                      <a:cubicBezTo>
                        <a:pt x="2291746" y="187524"/>
                        <a:pt x="2304929" y="191472"/>
                        <a:pt x="2316385" y="198522"/>
                      </a:cubicBezTo>
                      <a:cubicBezTo>
                        <a:pt x="2341759" y="214136"/>
                        <a:pt x="2371536" y="242404"/>
                        <a:pt x="2400606" y="252664"/>
                      </a:cubicBezTo>
                      <a:cubicBezTo>
                        <a:pt x="2419890" y="259470"/>
                        <a:pt x="2460764" y="264695"/>
                        <a:pt x="2460764" y="264695"/>
                      </a:cubicBezTo>
                      <a:cubicBezTo>
                        <a:pt x="2502875" y="262690"/>
                        <a:pt x="2545361" y="264641"/>
                        <a:pt x="2587096" y="258679"/>
                      </a:cubicBezTo>
                      <a:cubicBezTo>
                        <a:pt x="2603152" y="256385"/>
                        <a:pt x="2659260" y="224789"/>
                        <a:pt x="2671317" y="216569"/>
                      </a:cubicBezTo>
                      <a:cubicBezTo>
                        <a:pt x="2872035" y="79715"/>
                        <a:pt x="2689907" y="208328"/>
                        <a:pt x="2797648" y="108285"/>
                      </a:cubicBezTo>
                      <a:cubicBezTo>
                        <a:pt x="2812343" y="94640"/>
                        <a:pt x="2830370" y="85027"/>
                        <a:pt x="2845775" y="72190"/>
                      </a:cubicBezTo>
                      <a:cubicBezTo>
                        <a:pt x="2854489" y="64928"/>
                        <a:pt x="2860884" y="55091"/>
                        <a:pt x="2869838" y="48127"/>
                      </a:cubicBezTo>
                      <a:cubicBezTo>
                        <a:pt x="2879068" y="40948"/>
                        <a:pt x="2890563" y="37095"/>
                        <a:pt x="2899917" y="30079"/>
                      </a:cubicBezTo>
                      <a:cubicBezTo>
                        <a:pt x="2906723" y="24974"/>
                        <a:pt x="2911428" y="17478"/>
                        <a:pt x="2917964" y="12032"/>
                      </a:cubicBezTo>
                      <a:cubicBezTo>
                        <a:pt x="2923518" y="7403"/>
                        <a:pt x="2936011" y="0"/>
                        <a:pt x="2936011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E5E3515B-B122-4F50-8CAB-241AC5E8A511}"/>
                    </a:ext>
                  </a:extLst>
                </p:cNvPr>
                <p:cNvCxnSpPr/>
                <p:nvPr/>
              </p:nvCxnSpPr>
              <p:spPr>
                <a:xfrm>
                  <a:off x="1719365" y="2766717"/>
                  <a:ext cx="0" cy="80611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A0109560-3348-446B-9BAF-ABA89CCFDF3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4811" y="2909956"/>
                      <a:ext cx="99142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∇Ψ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6A412C9F-2D69-4CF1-BB9A-C15F33E3F07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4811" y="2909956"/>
                      <a:ext cx="991425" cy="276999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5556" t="-48889" r="-5556" b="-2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4755D6FF-2CD2-48F2-97E8-9ACE44FAD310}"/>
                  </a:ext>
                </a:extLst>
              </p:cNvPr>
              <p:cNvCxnSpPr/>
              <p:nvPr/>
            </p:nvCxnSpPr>
            <p:spPr>
              <a:xfrm>
                <a:off x="2310063" y="3104147"/>
                <a:ext cx="703848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3B2D564C-E773-43C7-AB91-C19A150FDB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803294" y="3872162"/>
                <a:ext cx="1210617" cy="1403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3FE51F7D-A536-4347-9CB0-FA4807D551BD}"/>
                      </a:ext>
                    </a:extLst>
                  </p:cNvPr>
                  <p:cNvSpPr txBox="1"/>
                  <p:nvPr/>
                </p:nvSpPr>
                <p:spPr>
                  <a:xfrm>
                    <a:off x="2530637" y="2771455"/>
                    <a:ext cx="56124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3FE51F7D-A536-4347-9CB0-FA4807D551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0637" y="2771455"/>
                    <a:ext cx="561243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783" t="-2174" r="-11957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C961AC4-44FC-45EE-9311-0F2F2A4EC237}"/>
                      </a:ext>
                    </a:extLst>
                  </p:cNvPr>
                  <p:cNvSpPr txBox="1"/>
                  <p:nvPr/>
                </p:nvSpPr>
                <p:spPr>
                  <a:xfrm>
                    <a:off x="2126901" y="3972151"/>
                    <a:ext cx="435312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FC961AC4-44FC-45EE-9311-0F2F2A4EC2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6901" y="3972151"/>
                    <a:ext cx="435312" cy="27699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2676" r="-11268" b="-2391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F4FD6B9-8B2D-40DE-906C-E11789830513}"/>
                  </a:ext>
                </a:extLst>
              </p:cNvPr>
              <p:cNvCxnSpPr/>
              <p:nvPr/>
            </p:nvCxnSpPr>
            <p:spPr>
              <a:xfrm>
                <a:off x="108284" y="3538149"/>
                <a:ext cx="3110163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9C621D4A-8114-4553-843A-8A5FB342931E}"/>
                  </a:ext>
                </a:extLst>
              </p:cNvPr>
              <p:cNvCxnSpPr>
                <a:cxnSpLocks/>
                <a:endCxn id="47" idx="5"/>
              </p:cNvCxnSpPr>
              <p:nvPr/>
            </p:nvCxnSpPr>
            <p:spPr>
              <a:xfrm>
                <a:off x="511343" y="3538149"/>
                <a:ext cx="0" cy="19551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20E2AB1E-6F89-469E-88BD-29F5EED75041}"/>
                      </a:ext>
                    </a:extLst>
                  </p:cNvPr>
                  <p:cNvSpPr txBox="1"/>
                  <p:nvPr/>
                </p:nvSpPr>
                <p:spPr>
                  <a:xfrm>
                    <a:off x="145756" y="3767478"/>
                    <a:ext cx="67890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C5261DB-E7AA-4B84-9818-4FA8832677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756" y="3767478"/>
                    <a:ext cx="678904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712" t="-4444" r="-12613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C2AE03-9051-4FBC-B211-8B2C8CDABF03}"/>
                </a:ext>
              </a:extLst>
            </p:cNvPr>
            <p:cNvGrpSpPr/>
            <p:nvPr/>
          </p:nvGrpSpPr>
          <p:grpSpPr>
            <a:xfrm>
              <a:off x="729955" y="4732945"/>
              <a:ext cx="1642953" cy="1177683"/>
              <a:chOff x="714086" y="4638834"/>
              <a:chExt cx="1642953" cy="117768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0F6EDDD-6584-4ABD-8009-D1BB2E84880C}"/>
                  </a:ext>
                </a:extLst>
              </p:cNvPr>
              <p:cNvGrpSpPr/>
              <p:nvPr/>
            </p:nvGrpSpPr>
            <p:grpSpPr>
              <a:xfrm>
                <a:off x="937312" y="4827056"/>
                <a:ext cx="1419727" cy="989461"/>
                <a:chOff x="986589" y="3033960"/>
                <a:chExt cx="1419727" cy="989461"/>
              </a:xfrm>
            </p:grpSpPr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81AC8440-3FEA-4F6E-B7FB-B0A5459D49FC}"/>
                    </a:ext>
                  </a:extLst>
                </p:cNvPr>
                <p:cNvCxnSpPr/>
                <p:nvPr/>
              </p:nvCxnSpPr>
              <p:spPr>
                <a:xfrm>
                  <a:off x="986589" y="3872162"/>
                  <a:ext cx="1215190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5DB2CF99-0868-4DDF-B440-7FA43EB2F4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6589" y="3033960"/>
                  <a:ext cx="0" cy="83820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C7DA9F3E-EDD4-46BE-B18E-DDD816536C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222996" y="3746422"/>
                      <a:ext cx="18332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A01669C1-911C-4A6E-961D-90B72BC0AE8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22996" y="3746422"/>
                      <a:ext cx="183320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20000" r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A1F42DDC-2CA6-4887-A680-CAEC5139620A}"/>
                      </a:ext>
                    </a:extLst>
                  </p:cNvPr>
                  <p:cNvSpPr txBox="1"/>
                  <p:nvPr/>
                </p:nvSpPr>
                <p:spPr>
                  <a:xfrm>
                    <a:off x="714086" y="4638834"/>
                    <a:ext cx="16908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9A4F229E-0357-45D8-BDB6-906CAF3B32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086" y="4638834"/>
                    <a:ext cx="16908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2222" r="-185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8881925-0DD2-4F9B-BA95-B372DD59EFE3}"/>
                </a:ext>
              </a:extLst>
            </p:cNvPr>
            <p:cNvSpPr txBox="1"/>
            <p:nvPr/>
          </p:nvSpPr>
          <p:spPr>
            <a:xfrm>
              <a:off x="1070491" y="1423368"/>
              <a:ext cx="2195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perturbed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42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98BE-358E-455B-B579-C90F0641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5038"/>
            <a:ext cx="10131425" cy="561472"/>
          </a:xfrm>
        </p:spPr>
        <p:txBody>
          <a:bodyPr>
            <a:normAutofit fontScale="90000"/>
          </a:bodyPr>
          <a:lstStyle/>
          <a:p>
            <a:r>
              <a:rPr lang="en-US" dirty="0"/>
              <a:t>Rayleigh-</a:t>
            </a:r>
            <a:r>
              <a:rPr lang="en-US" dirty="0" err="1"/>
              <a:t>taylor</a:t>
            </a:r>
            <a:r>
              <a:rPr lang="en-US" dirty="0"/>
              <a:t> and kelvin-</a:t>
            </a:r>
            <a:r>
              <a:rPr lang="en-US" dirty="0" err="1"/>
              <a:t>helmholtz</a:t>
            </a:r>
            <a:r>
              <a:rPr lang="en-US" dirty="0"/>
              <a:t> instabilities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179095"/>
                <a:ext cx="10131425" cy="4612105"/>
              </a:xfrm>
            </p:spPr>
            <p:txBody>
              <a:bodyPr anchor="t"/>
              <a:lstStyle/>
              <a:p>
                <a:r>
                  <a:rPr lang="en-US" dirty="0"/>
                  <a:t>The interface function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𝜕𝜙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𝑔𝐴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Substitute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from the displacement function, we get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Solve the quadratic equation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𝑈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𝑈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b="0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b="0" dirty="0"/>
                  <a:t> has imaginary part, i.e., the square root has imaginary component,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has exponential growing part, and the perturbation is not stable.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179095"/>
                <a:ext cx="10131425" cy="4612105"/>
              </a:xfrm>
              <a:blipFill>
                <a:blip r:embed="rId2"/>
                <a:stretch>
                  <a:fillRect l="-421" t="-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55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3716" y="1161048"/>
                <a:ext cx="5474367" cy="5348036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When the gas is stationary,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Light top and heavy bottom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is stable.</a:t>
                </a:r>
              </a:p>
              <a:p>
                <a:r>
                  <a:rPr lang="en-US" dirty="0"/>
                  <a:t>Heavy top and light bottom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unstable.</a:t>
                </a:r>
              </a:p>
              <a:p>
                <a:pPr marL="0" indent="0">
                  <a:buNone/>
                </a:pP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3716" y="1161048"/>
                <a:ext cx="5474367" cy="5348036"/>
              </a:xfrm>
              <a:blipFill>
                <a:blip r:embed="rId2"/>
                <a:stretch>
                  <a:fillRect l="-668" t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A7DBE469-84E9-422C-956E-2122C9481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5038"/>
            <a:ext cx="5410199" cy="561472"/>
          </a:xfrm>
        </p:spPr>
        <p:txBody>
          <a:bodyPr>
            <a:normAutofit fontScale="90000"/>
          </a:bodyPr>
          <a:lstStyle/>
          <a:p>
            <a:r>
              <a:rPr lang="en-US" dirty="0"/>
              <a:t>Rayleigh-</a:t>
            </a:r>
            <a:r>
              <a:rPr lang="en-US" dirty="0" err="1"/>
              <a:t>taylor</a:t>
            </a:r>
            <a:r>
              <a:rPr lang="en-US" dirty="0"/>
              <a:t> </a:t>
            </a:r>
            <a:r>
              <a:rPr lang="en-US" dirty="0" err="1"/>
              <a:t>instablity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7AA69E-91E3-42CB-91BC-A4A76FC23D17}"/>
              </a:ext>
            </a:extLst>
          </p:cNvPr>
          <p:cNvSpPr txBox="1">
            <a:spLocks/>
          </p:cNvSpPr>
          <p:nvPr/>
        </p:nvSpPr>
        <p:spPr>
          <a:xfrm>
            <a:off x="6360696" y="395038"/>
            <a:ext cx="5410199" cy="5614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Kelvin-</a:t>
            </a:r>
            <a:r>
              <a:rPr lang="en-US" dirty="0" err="1"/>
              <a:t>helmholtz</a:t>
            </a:r>
            <a:r>
              <a:rPr lang="en-US" dirty="0"/>
              <a:t> </a:t>
            </a:r>
            <a:r>
              <a:rPr lang="en-US" dirty="0" err="1"/>
              <a:t>instablity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355F89B-D63B-4623-8B08-C53E5E65CE9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0696" y="1161049"/>
                <a:ext cx="5474367" cy="53480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When the gas is moving, if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the flow will be unstable.</a:t>
                </a:r>
              </a:p>
              <a:p>
                <a:r>
                  <a:rPr lang="en-US" dirty="0"/>
                  <a:t>Short wavelength perturbation is more likely to become unstable,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𝑈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355F89B-D63B-4623-8B08-C53E5E65C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96" y="1161049"/>
                <a:ext cx="5474367" cy="5348036"/>
              </a:xfrm>
              <a:prstGeom prst="rect">
                <a:avLst/>
              </a:prstGeom>
              <a:blipFill>
                <a:blip r:embed="rId3"/>
                <a:stretch>
                  <a:fillRect l="-668" t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33C88DFC-2ED1-4A14-9456-DCB0F0AA2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559" y="3489158"/>
            <a:ext cx="4324185" cy="336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DC430-73E8-50CA-68AA-F5206D54D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9" y="1101686"/>
                <a:ext cx="5493745" cy="4690800"/>
              </a:xfrm>
            </p:spPr>
            <p:txBody>
              <a:bodyPr/>
              <a:lstStyle/>
              <a:p>
                <a:r>
                  <a:rPr lang="en-CN" dirty="0"/>
                  <a:t>Eulerian description:</a:t>
                </a:r>
              </a:p>
              <a:p>
                <a:pPr lvl="1"/>
                <a:r>
                  <a:rPr lang="en-CN" dirty="0"/>
                  <a:t>The cell does not move, nor deform.</a:t>
                </a:r>
              </a:p>
              <a:p>
                <a:pPr lvl="1"/>
                <a:r>
                  <a:rPr lang="en-CN" dirty="0"/>
                  <a:t>The flow enters the cell or leave the cell.</a:t>
                </a:r>
              </a:p>
              <a:p>
                <a:pPr lvl="1"/>
                <a:r>
                  <a:rPr lang="en-CN" dirty="0"/>
                  <a:t>You cannot step into the same river twice.</a:t>
                </a:r>
              </a:p>
              <a:p>
                <a:r>
                  <a:rPr lang="en-CN" dirty="0"/>
                  <a:t>Lagranian description:</a:t>
                </a:r>
                <a:endParaRPr lang="en-US" dirty="0"/>
              </a:p>
              <a:p>
                <a:pPr lvl="1"/>
                <a:r>
                  <a:rPr lang="en-US" dirty="0"/>
                  <a:t>The cell moves with the fluid, exactly enclosing the same fluid element at all time.</a:t>
                </a:r>
              </a:p>
              <a:p>
                <a:pPr lvl="1"/>
                <a:r>
                  <a:rPr lang="en-US" dirty="0"/>
                  <a:t>The cell moves and deforms.</a:t>
                </a:r>
              </a:p>
              <a:p>
                <a:r>
                  <a:rPr lang="en-US" dirty="0"/>
                  <a:t>For any field variable,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Q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∇Q</m:t>
                      </m:r>
                    </m:oMath>
                  </m:oMathPara>
                </a14:m>
                <a:br>
                  <a:rPr lang="en-US" b="0" dirty="0"/>
                </a:br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DC430-73E8-50CA-68AA-F5206D54D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9" y="1101686"/>
                <a:ext cx="5493745" cy="4690800"/>
              </a:xfrm>
              <a:blipFill>
                <a:blip r:embed="rId2"/>
                <a:stretch>
                  <a:fillRect l="-6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383B775-1172-2DB0-2C17-FAFF26D119A0}"/>
                  </a:ext>
                </a:extLst>
              </p14:cNvPr>
              <p14:cNvContentPartPr/>
              <p14:nvPr/>
            </p14:nvContentPartPr>
            <p14:xfrm>
              <a:off x="7928286" y="2120241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383B775-1172-2DB0-2C17-FAFF26D11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7686" y="2089641"/>
                <a:ext cx="6156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455823B-07DE-42C0-9E57-07BAF1BA8EB3}"/>
              </a:ext>
            </a:extLst>
          </p:cNvPr>
          <p:cNvGrpSpPr/>
          <p:nvPr/>
        </p:nvGrpSpPr>
        <p:grpSpPr>
          <a:xfrm>
            <a:off x="1415665" y="1057835"/>
            <a:ext cx="3082133" cy="2655241"/>
            <a:chOff x="1415665" y="1057835"/>
            <a:chExt cx="3082133" cy="265524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0C7DB5-FDAD-49FB-5315-12EACDB11C69}"/>
                </a:ext>
              </a:extLst>
            </p:cNvPr>
            <p:cNvSpPr/>
            <p:nvPr/>
          </p:nvSpPr>
          <p:spPr>
            <a:xfrm>
              <a:off x="2330067" y="1557352"/>
              <a:ext cx="1355075" cy="147626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38256C5-4048-D690-A049-2482823D00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5665" y="2473377"/>
              <a:ext cx="757909" cy="1729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3B7EC82-C538-DF0B-572D-7A2CF3FC16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4726" y="3147106"/>
              <a:ext cx="572878" cy="56597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2FFE165-4E94-51D7-5A35-ADC818B1F7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41635" y="1809292"/>
              <a:ext cx="656163" cy="409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10EEC15-1564-D39F-723E-3C66CEACD8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21165" y="2056867"/>
              <a:ext cx="613514" cy="47722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55EA00C-0E57-EF45-CB40-1E2A5647A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7922" y="1057835"/>
              <a:ext cx="853003" cy="4297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3C3903-BA60-4A47-9338-9B39F7B49EEF}"/>
                </a:ext>
              </a:extLst>
            </p:cNvPr>
            <p:cNvSpPr txBox="1"/>
            <p:nvPr/>
          </p:nvSpPr>
          <p:spPr>
            <a:xfrm>
              <a:off x="1556494" y="1809292"/>
              <a:ext cx="953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风动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F97FBCA-036E-46BD-A9C8-D5ECF739CA92}"/>
              </a:ext>
            </a:extLst>
          </p:cNvPr>
          <p:cNvGrpSpPr/>
          <p:nvPr/>
        </p:nvGrpSpPr>
        <p:grpSpPr>
          <a:xfrm>
            <a:off x="1079651" y="4140505"/>
            <a:ext cx="4121937" cy="1669878"/>
            <a:chOff x="1079651" y="4140505"/>
            <a:chExt cx="4121937" cy="16698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396EC03-0C58-61D6-D12D-FFF5C10D231F}"/>
                </a:ext>
              </a:extLst>
            </p:cNvPr>
            <p:cNvSpPr/>
            <p:nvPr/>
          </p:nvSpPr>
          <p:spPr>
            <a:xfrm>
              <a:off x="1079651" y="4140505"/>
              <a:ext cx="1355075" cy="147626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3052D9A-5867-F50D-D2DC-C71D91367596}"/>
                </a:ext>
              </a:extLst>
            </p:cNvPr>
            <p:cNvCxnSpPr>
              <a:cxnSpLocks/>
            </p:cNvCxnSpPr>
            <p:nvPr/>
          </p:nvCxnSpPr>
          <p:spPr>
            <a:xfrm>
              <a:off x="2666082" y="4847422"/>
              <a:ext cx="68304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934FE03-15B8-B5E1-F03E-82A815B8D747}"/>
                </a:ext>
              </a:extLst>
            </p:cNvPr>
            <p:cNvSpPr/>
            <p:nvPr/>
          </p:nvSpPr>
          <p:spPr>
            <a:xfrm>
              <a:off x="3880925" y="4199165"/>
              <a:ext cx="1320663" cy="1611218"/>
            </a:xfrm>
            <a:custGeom>
              <a:avLst/>
              <a:gdLst>
                <a:gd name="connsiteX0" fmla="*/ 0 w 1573967"/>
                <a:gd name="connsiteY0" fmla="*/ 825348 h 1650695"/>
                <a:gd name="connsiteX1" fmla="*/ 786984 w 1573967"/>
                <a:gd name="connsiteY1" fmla="*/ 0 h 1650695"/>
                <a:gd name="connsiteX2" fmla="*/ 1573968 w 1573967"/>
                <a:gd name="connsiteY2" fmla="*/ 825348 h 1650695"/>
                <a:gd name="connsiteX3" fmla="*/ 786984 w 1573967"/>
                <a:gd name="connsiteY3" fmla="*/ 1650696 h 1650695"/>
                <a:gd name="connsiteX4" fmla="*/ 0 w 1573967"/>
                <a:gd name="connsiteY4" fmla="*/ 825348 h 1650695"/>
                <a:gd name="connsiteX0" fmla="*/ 169514 w 1743482"/>
                <a:gd name="connsiteY0" fmla="*/ 765387 h 1590735"/>
                <a:gd name="connsiteX1" fmla="*/ 251960 w 1743482"/>
                <a:gd name="connsiteY1" fmla="*/ 0 h 1590735"/>
                <a:gd name="connsiteX2" fmla="*/ 1743482 w 1743482"/>
                <a:gd name="connsiteY2" fmla="*/ 765387 h 1590735"/>
                <a:gd name="connsiteX3" fmla="*/ 956498 w 1743482"/>
                <a:gd name="connsiteY3" fmla="*/ 1590735 h 1590735"/>
                <a:gd name="connsiteX4" fmla="*/ 169514 w 1743482"/>
                <a:gd name="connsiteY4" fmla="*/ 765387 h 1590735"/>
                <a:gd name="connsiteX0" fmla="*/ 158886 w 1732854"/>
                <a:gd name="connsiteY0" fmla="*/ 765387 h 1597485"/>
                <a:gd name="connsiteX1" fmla="*/ 241332 w 1732854"/>
                <a:gd name="connsiteY1" fmla="*/ 0 h 1597485"/>
                <a:gd name="connsiteX2" fmla="*/ 1732854 w 1732854"/>
                <a:gd name="connsiteY2" fmla="*/ 765387 h 1597485"/>
                <a:gd name="connsiteX3" fmla="*/ 945870 w 1732854"/>
                <a:gd name="connsiteY3" fmla="*/ 1590735 h 1597485"/>
                <a:gd name="connsiteX4" fmla="*/ 743502 w 1732854"/>
                <a:gd name="connsiteY4" fmla="*/ 1136031 h 1597485"/>
                <a:gd name="connsiteX5" fmla="*/ 158886 w 1732854"/>
                <a:gd name="connsiteY5" fmla="*/ 765387 h 1597485"/>
                <a:gd name="connsiteX0" fmla="*/ 69348 w 1328523"/>
                <a:gd name="connsiteY0" fmla="*/ 766690 h 1602977"/>
                <a:gd name="connsiteX1" fmla="*/ 151794 w 1328523"/>
                <a:gd name="connsiteY1" fmla="*/ 1303 h 1602977"/>
                <a:gd name="connsiteX2" fmla="*/ 1328523 w 1328523"/>
                <a:gd name="connsiteY2" fmla="*/ 646769 h 1602977"/>
                <a:gd name="connsiteX3" fmla="*/ 856332 w 1328523"/>
                <a:gd name="connsiteY3" fmla="*/ 1592038 h 1602977"/>
                <a:gd name="connsiteX4" fmla="*/ 653964 w 1328523"/>
                <a:gd name="connsiteY4" fmla="*/ 1137334 h 1602977"/>
                <a:gd name="connsiteX5" fmla="*/ 69348 w 1328523"/>
                <a:gd name="connsiteY5" fmla="*/ 766690 h 1602977"/>
                <a:gd name="connsiteX0" fmla="*/ 61488 w 1320663"/>
                <a:gd name="connsiteY0" fmla="*/ 766690 h 1611218"/>
                <a:gd name="connsiteX1" fmla="*/ 143934 w 1320663"/>
                <a:gd name="connsiteY1" fmla="*/ 1303 h 1611218"/>
                <a:gd name="connsiteX2" fmla="*/ 1320663 w 1320663"/>
                <a:gd name="connsiteY2" fmla="*/ 646769 h 1611218"/>
                <a:gd name="connsiteX3" fmla="*/ 848472 w 1320663"/>
                <a:gd name="connsiteY3" fmla="*/ 1592038 h 1611218"/>
                <a:gd name="connsiteX4" fmla="*/ 526182 w 1320663"/>
                <a:gd name="connsiteY4" fmla="*/ 1242265 h 1611218"/>
                <a:gd name="connsiteX5" fmla="*/ 61488 w 1320663"/>
                <a:gd name="connsiteY5" fmla="*/ 766690 h 161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0663" h="1611218">
                  <a:moveTo>
                    <a:pt x="61488" y="766690"/>
                  </a:moveTo>
                  <a:cubicBezTo>
                    <a:pt x="-2220" y="559863"/>
                    <a:pt x="-65928" y="21290"/>
                    <a:pt x="143934" y="1303"/>
                  </a:cubicBezTo>
                  <a:cubicBezTo>
                    <a:pt x="353797" y="-18684"/>
                    <a:pt x="1320663" y="190942"/>
                    <a:pt x="1320663" y="646769"/>
                  </a:cubicBezTo>
                  <a:cubicBezTo>
                    <a:pt x="1320663" y="1102596"/>
                    <a:pt x="980886" y="1492789"/>
                    <a:pt x="848472" y="1592038"/>
                  </a:cubicBezTo>
                  <a:cubicBezTo>
                    <a:pt x="716058" y="1691287"/>
                    <a:pt x="657346" y="1379823"/>
                    <a:pt x="526182" y="1242265"/>
                  </a:cubicBezTo>
                  <a:cubicBezTo>
                    <a:pt x="395018" y="1104707"/>
                    <a:pt x="125196" y="973517"/>
                    <a:pt x="61488" y="766690"/>
                  </a:cubicBez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FD220CE-8E7C-45FA-9E95-3D6FB394C49E}"/>
                </a:ext>
              </a:extLst>
            </p:cNvPr>
            <p:cNvSpPr txBox="1"/>
            <p:nvPr/>
          </p:nvSpPr>
          <p:spPr>
            <a:xfrm>
              <a:off x="3598116" y="5247434"/>
              <a:ext cx="9536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幡动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583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DC430-73E8-50CA-68AA-F5206D54D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5214" y="1275347"/>
                <a:ext cx="5452012" cy="5040990"/>
              </a:xfrm>
            </p:spPr>
            <p:txBody>
              <a:bodyPr/>
              <a:lstStyle/>
              <a:p>
                <a:r>
                  <a:rPr lang="en-CN" dirty="0"/>
                  <a:t>In Eulerian description, gas flows in and out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CN" dirty="0"/>
              </a:p>
              <a:p>
                <a:r>
                  <a:rPr lang="en-CN" dirty="0"/>
                  <a:t>Combine all three directions,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CN" dirty="0"/>
              </a:p>
              <a:p>
                <a:r>
                  <a:rPr lang="en-CN" dirty="0"/>
                  <a:t>Apply divergence law in the Cartesian coordinate,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err="1"/>
                  <a:t>Lagrangian</a:t>
                </a:r>
                <a:r>
                  <a:rPr lang="en-US" dirty="0"/>
                  <a:t> form is,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DC430-73E8-50CA-68AA-F5206D54D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5214" y="1275347"/>
                <a:ext cx="5452012" cy="5040990"/>
              </a:xfrm>
              <a:blipFill>
                <a:blip r:embed="rId2"/>
                <a:stretch>
                  <a:fillRect l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A00401B-C180-C45A-97BA-8E9E4A5D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41663"/>
            <a:ext cx="10131425" cy="547171"/>
          </a:xfrm>
        </p:spPr>
        <p:txBody>
          <a:bodyPr>
            <a:normAutofit fontScale="90000"/>
          </a:bodyPr>
          <a:lstStyle/>
          <a:p>
            <a:r>
              <a:rPr lang="en-CN" dirty="0"/>
              <a:t>Transport and conservation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6FBFDBD-CF22-E036-19DF-599A927B91AA}"/>
                  </a:ext>
                </a:extLst>
              </p:cNvPr>
              <p:cNvSpPr txBox="1"/>
              <p:nvPr/>
            </p:nvSpPr>
            <p:spPr>
              <a:xfrm>
                <a:off x="870333" y="5067759"/>
                <a:ext cx="385773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dirty="0"/>
                  <a:t> is the flux on the surface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CN" dirty="0"/>
                  <a:t> enters the cell. It has the dimension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CN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CN" dirty="0"/>
                  <a:t> is the conserved quantity</a:t>
                </a:r>
                <a:r>
                  <a:rPr lang="en-US" dirty="0"/>
                  <a:t> at the surface</a:t>
                </a:r>
                <a:r>
                  <a:rPr lang="en-CN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CN" dirty="0"/>
                  <a:t> is the average velocity at the surfaces.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6FBFDBD-CF22-E036-19DF-599A927B9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3" y="5067759"/>
                <a:ext cx="3857738" cy="1477328"/>
              </a:xfrm>
              <a:prstGeom prst="rect">
                <a:avLst/>
              </a:prstGeom>
              <a:blipFill>
                <a:blip r:embed="rId3"/>
                <a:stretch>
                  <a:fillRect l="-1422" t="-2058" b="-5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CFCF4DF-AE3A-4707-84B0-F6A3D1E95B37}"/>
              </a:ext>
            </a:extLst>
          </p:cNvPr>
          <p:cNvGrpSpPr/>
          <p:nvPr/>
        </p:nvGrpSpPr>
        <p:grpSpPr>
          <a:xfrm>
            <a:off x="685801" y="1860015"/>
            <a:ext cx="4154274" cy="2853368"/>
            <a:chOff x="685801" y="1860015"/>
            <a:chExt cx="4154274" cy="285336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EF2778F-17E8-4DB5-B37A-C5D9A19EA79A}"/>
                </a:ext>
              </a:extLst>
            </p:cNvPr>
            <p:cNvGrpSpPr/>
            <p:nvPr/>
          </p:nvGrpSpPr>
          <p:grpSpPr>
            <a:xfrm>
              <a:off x="685801" y="1860015"/>
              <a:ext cx="4154274" cy="2853368"/>
              <a:chOff x="685801" y="1860015"/>
              <a:chExt cx="4154274" cy="285336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ight Arrow 47">
                    <a:extLst>
                      <a:ext uri="{FF2B5EF4-FFF2-40B4-BE49-F238E27FC236}">
                        <a16:creationId xmlns:a16="http://schemas.microsoft.com/office/drawing/2014/main" id="{291FC2CF-C6D6-564C-0883-8993F2EB6614}"/>
                      </a:ext>
                    </a:extLst>
                  </p:cNvPr>
                  <p:cNvSpPr/>
                  <p:nvPr/>
                </p:nvSpPr>
                <p:spPr>
                  <a:xfrm>
                    <a:off x="3311028" y="2908711"/>
                    <a:ext cx="1529047" cy="350705"/>
                  </a:xfrm>
                  <a:prstGeom prst="rightArrow">
                    <a:avLst>
                      <a:gd name="adj1" fmla="val 43717"/>
                      <a:gd name="adj2" fmla="val 50000"/>
                    </a:avLst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CN" dirty="0"/>
                  </a:p>
                </p:txBody>
              </p:sp>
            </mc:Choice>
            <mc:Fallback xmlns="">
              <p:sp>
                <p:nvSpPr>
                  <p:cNvPr id="48" name="Right Arrow 47">
                    <a:extLst>
                      <a:ext uri="{FF2B5EF4-FFF2-40B4-BE49-F238E27FC236}">
                        <a16:creationId xmlns:a16="http://schemas.microsoft.com/office/drawing/2014/main" id="{291FC2CF-C6D6-564C-0883-8993F2EB66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1028" y="2908711"/>
                    <a:ext cx="1529047" cy="350705"/>
                  </a:xfrm>
                  <a:prstGeom prst="rightArrow">
                    <a:avLst>
                      <a:gd name="adj1" fmla="val 43717"/>
                      <a:gd name="adj2" fmla="val 50000"/>
                    </a:avLst>
                  </a:prstGeom>
                  <a:blipFill>
                    <a:blip r:embed="rId4"/>
                    <a:stretch>
                      <a:fillRect b="-59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0EF4D29-060C-8F6E-A7D6-277179BE78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5065" y="2521027"/>
                <a:ext cx="1332582" cy="23319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95EFD33-17A5-8488-C09E-3F90EC752E9B}"/>
                  </a:ext>
                </a:extLst>
              </p:cNvPr>
              <p:cNvGrpSpPr/>
              <p:nvPr/>
            </p:nvGrpSpPr>
            <p:grpSpPr>
              <a:xfrm>
                <a:off x="1580462" y="1860015"/>
                <a:ext cx="2423710" cy="2502664"/>
                <a:chOff x="1580462" y="1860015"/>
                <a:chExt cx="2423710" cy="2502664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A7FBD810-8E94-218C-F9E3-454372D27B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6429" y="2093205"/>
                  <a:ext cx="1068636" cy="66101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2BCFA60-BD7F-EEB1-811D-E2CEFB11F4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6429" y="2093205"/>
                  <a:ext cx="0" cy="16084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0FA1151-B882-8A2D-82F4-CDAE6B8AED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44507" y="2754217"/>
                  <a:ext cx="4591" cy="16084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A6BE926-D3A7-AA18-4DC6-00A9275885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0462" y="3701667"/>
                  <a:ext cx="1068636" cy="66101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7C8BCCE7-C3E5-981B-7AAB-757D921AD3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35536" y="1860015"/>
                  <a:ext cx="1068636" cy="66101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A449B440-53D5-6365-905E-22E837F9E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35536" y="1860015"/>
                  <a:ext cx="0" cy="16084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DFB7C1F-4061-32AE-7628-89FF171EA9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93614" y="2521027"/>
                  <a:ext cx="4591" cy="16084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E26C79F-A37A-0F07-6503-BC70BCDF51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29569" y="3468477"/>
                  <a:ext cx="1068636" cy="66101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3271532-8DB1-761E-3671-D5624469C1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80462" y="1860015"/>
                  <a:ext cx="1349107" cy="23319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8DF7EE1-0A3C-AD93-22FE-3DAB5B4EF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55065" y="4116636"/>
                  <a:ext cx="1332582" cy="23319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F8717AC-D950-7458-D101-AAEF1398B08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88724" y="3475822"/>
                <a:ext cx="1332582" cy="23319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ight Arrow 46">
                    <a:extLst>
                      <a:ext uri="{FF2B5EF4-FFF2-40B4-BE49-F238E27FC236}">
                        <a16:creationId xmlns:a16="http://schemas.microsoft.com/office/drawing/2014/main" id="{06A2F2EB-7F11-CDD8-6497-6E2AE6060DF2}"/>
                      </a:ext>
                    </a:extLst>
                  </p:cNvPr>
                  <p:cNvSpPr/>
                  <p:nvPr/>
                </p:nvSpPr>
                <p:spPr>
                  <a:xfrm>
                    <a:off x="685801" y="2897436"/>
                    <a:ext cx="1264185" cy="350705"/>
                  </a:xfrm>
                  <a:prstGeom prst="rightArrow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CN" dirty="0"/>
                  </a:p>
                </p:txBody>
              </p:sp>
            </mc:Choice>
            <mc:Fallback xmlns="">
              <p:sp>
                <p:nvSpPr>
                  <p:cNvPr id="47" name="Right Arrow 46">
                    <a:extLst>
                      <a:ext uri="{FF2B5EF4-FFF2-40B4-BE49-F238E27FC236}">
                        <a16:creationId xmlns:a16="http://schemas.microsoft.com/office/drawing/2014/main" id="{06A2F2EB-7F11-CDD8-6497-6E2AE6060D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801" y="2897436"/>
                    <a:ext cx="1264185" cy="350705"/>
                  </a:xfrm>
                  <a:prstGeom prst="rightArrow">
                    <a:avLst/>
                  </a:prstGeom>
                  <a:blipFill>
                    <a:blip r:embed="rId5"/>
                    <a:stretch>
                      <a:fillRect b="-74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C07BD10-9694-4745-A5F7-DE7A13F26A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9987" y="4302086"/>
                <a:ext cx="1312613" cy="2258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E21EE18-4A94-C998-256D-69C31028A517}"/>
                      </a:ext>
                    </a:extLst>
                  </p:cNvPr>
                  <p:cNvSpPr txBox="1"/>
                  <p:nvPr/>
                </p:nvSpPr>
                <p:spPr>
                  <a:xfrm>
                    <a:off x="2886190" y="4436384"/>
                    <a:ext cx="106863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CN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E21EE18-4A94-C998-256D-69C31028A5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6190" y="4436384"/>
                    <a:ext cx="1068636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66769FA-9699-9374-C4F2-FD3D20B1D7D8}"/>
                      </a:ext>
                    </a:extLst>
                  </p:cNvPr>
                  <p:cNvSpPr txBox="1"/>
                  <p:nvPr/>
                </p:nvSpPr>
                <p:spPr>
                  <a:xfrm>
                    <a:off x="1998284" y="4032173"/>
                    <a:ext cx="183319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A66769FA-9699-9374-C4F2-FD3D20B1D7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98284" y="4032173"/>
                    <a:ext cx="183319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09A0DD4-208E-4DF3-8897-0339E6B02695}"/>
                    </a:ext>
                  </a:extLst>
                </p:cNvPr>
                <p:cNvSpPr txBox="1"/>
                <p:nvPr/>
              </p:nvSpPr>
              <p:spPr>
                <a:xfrm>
                  <a:off x="2655170" y="3100588"/>
                  <a:ext cx="18492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109A0DD4-208E-4DF3-8897-0339E6B02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5170" y="3100588"/>
                  <a:ext cx="184922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3333" r="-2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9010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DC430-73E8-50CA-68AA-F5206D54D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5214" y="1479883"/>
                <a:ext cx="5452012" cy="4836453"/>
              </a:xfrm>
            </p:spPr>
            <p:txBody>
              <a:bodyPr anchor="t"/>
              <a:lstStyle/>
              <a:p>
                <a:r>
                  <a:rPr lang="en-US" dirty="0"/>
                  <a:t>The momentum equation is Newton’s law,</a:t>
                </a:r>
                <a:endParaRPr lang="en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CN" dirty="0"/>
              </a:p>
              <a:p>
                <a:r>
                  <a:rPr lang="en-US" dirty="0"/>
                  <a:t>In </a:t>
                </a:r>
                <a:r>
                  <a:rPr lang="en-US" dirty="0" err="1"/>
                  <a:t>Lagrangian</a:t>
                </a:r>
                <a:r>
                  <a:rPr lang="en-US" dirty="0"/>
                  <a:t> description, if there is pressure on the surface of the gas parcel, and gravitational force</a:t>
                </a:r>
                <a:r>
                  <a:rPr lang="en-CN" dirty="0"/>
                  <a:t>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+∫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∫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1" i="0" dirty="0" smtClean="0">
                          <a:latin typeface="Cambria Math" panose="02040503050406030204" pitchFamily="18" charset="0"/>
                        </a:rPr>
                        <m:t>𝐈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𝑑𝑉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V∇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Divide both size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DC430-73E8-50CA-68AA-F5206D54D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5214" y="1479883"/>
                <a:ext cx="5452012" cy="4836453"/>
              </a:xfrm>
              <a:blipFill>
                <a:blip r:embed="rId2"/>
                <a:stretch>
                  <a:fillRect l="-671" t="-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A00401B-C180-C45A-97BA-8E9E4A5D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41663"/>
            <a:ext cx="4679413" cy="547171"/>
          </a:xfrm>
        </p:spPr>
        <p:txBody>
          <a:bodyPr>
            <a:normAutofit fontScale="90000"/>
          </a:bodyPr>
          <a:lstStyle/>
          <a:p>
            <a:r>
              <a:rPr lang="en-US" dirty="0"/>
              <a:t>Momentum equation</a:t>
            </a:r>
            <a:endParaRPr lang="en-CN" dirty="0"/>
          </a:p>
        </p:txBody>
      </p:sp>
      <p:sp>
        <p:nvSpPr>
          <p:cNvPr id="23" name="Oval 15">
            <a:extLst>
              <a:ext uri="{FF2B5EF4-FFF2-40B4-BE49-F238E27FC236}">
                <a16:creationId xmlns:a16="http://schemas.microsoft.com/office/drawing/2014/main" id="{B8D6463D-B1AA-4242-BFE5-F8CCE0D4E604}"/>
              </a:ext>
            </a:extLst>
          </p:cNvPr>
          <p:cNvSpPr/>
          <p:nvPr/>
        </p:nvSpPr>
        <p:spPr>
          <a:xfrm>
            <a:off x="1997982" y="2331999"/>
            <a:ext cx="1320663" cy="1611218"/>
          </a:xfrm>
          <a:custGeom>
            <a:avLst/>
            <a:gdLst>
              <a:gd name="connsiteX0" fmla="*/ 0 w 1573967"/>
              <a:gd name="connsiteY0" fmla="*/ 825348 h 1650695"/>
              <a:gd name="connsiteX1" fmla="*/ 786984 w 1573967"/>
              <a:gd name="connsiteY1" fmla="*/ 0 h 1650695"/>
              <a:gd name="connsiteX2" fmla="*/ 1573968 w 1573967"/>
              <a:gd name="connsiteY2" fmla="*/ 825348 h 1650695"/>
              <a:gd name="connsiteX3" fmla="*/ 786984 w 1573967"/>
              <a:gd name="connsiteY3" fmla="*/ 1650696 h 1650695"/>
              <a:gd name="connsiteX4" fmla="*/ 0 w 1573967"/>
              <a:gd name="connsiteY4" fmla="*/ 825348 h 1650695"/>
              <a:gd name="connsiteX0" fmla="*/ 169514 w 1743482"/>
              <a:gd name="connsiteY0" fmla="*/ 765387 h 1590735"/>
              <a:gd name="connsiteX1" fmla="*/ 251960 w 1743482"/>
              <a:gd name="connsiteY1" fmla="*/ 0 h 1590735"/>
              <a:gd name="connsiteX2" fmla="*/ 1743482 w 1743482"/>
              <a:gd name="connsiteY2" fmla="*/ 765387 h 1590735"/>
              <a:gd name="connsiteX3" fmla="*/ 956498 w 1743482"/>
              <a:gd name="connsiteY3" fmla="*/ 1590735 h 1590735"/>
              <a:gd name="connsiteX4" fmla="*/ 169514 w 1743482"/>
              <a:gd name="connsiteY4" fmla="*/ 765387 h 1590735"/>
              <a:gd name="connsiteX0" fmla="*/ 158886 w 1732854"/>
              <a:gd name="connsiteY0" fmla="*/ 765387 h 1597485"/>
              <a:gd name="connsiteX1" fmla="*/ 241332 w 1732854"/>
              <a:gd name="connsiteY1" fmla="*/ 0 h 1597485"/>
              <a:gd name="connsiteX2" fmla="*/ 1732854 w 1732854"/>
              <a:gd name="connsiteY2" fmla="*/ 765387 h 1597485"/>
              <a:gd name="connsiteX3" fmla="*/ 945870 w 1732854"/>
              <a:gd name="connsiteY3" fmla="*/ 1590735 h 1597485"/>
              <a:gd name="connsiteX4" fmla="*/ 743502 w 1732854"/>
              <a:gd name="connsiteY4" fmla="*/ 1136031 h 1597485"/>
              <a:gd name="connsiteX5" fmla="*/ 158886 w 1732854"/>
              <a:gd name="connsiteY5" fmla="*/ 765387 h 1597485"/>
              <a:gd name="connsiteX0" fmla="*/ 69348 w 1328523"/>
              <a:gd name="connsiteY0" fmla="*/ 766690 h 1602977"/>
              <a:gd name="connsiteX1" fmla="*/ 151794 w 1328523"/>
              <a:gd name="connsiteY1" fmla="*/ 1303 h 1602977"/>
              <a:gd name="connsiteX2" fmla="*/ 1328523 w 1328523"/>
              <a:gd name="connsiteY2" fmla="*/ 646769 h 1602977"/>
              <a:gd name="connsiteX3" fmla="*/ 856332 w 1328523"/>
              <a:gd name="connsiteY3" fmla="*/ 1592038 h 1602977"/>
              <a:gd name="connsiteX4" fmla="*/ 653964 w 1328523"/>
              <a:gd name="connsiteY4" fmla="*/ 1137334 h 1602977"/>
              <a:gd name="connsiteX5" fmla="*/ 69348 w 1328523"/>
              <a:gd name="connsiteY5" fmla="*/ 766690 h 1602977"/>
              <a:gd name="connsiteX0" fmla="*/ 61488 w 1320663"/>
              <a:gd name="connsiteY0" fmla="*/ 766690 h 1611218"/>
              <a:gd name="connsiteX1" fmla="*/ 143934 w 1320663"/>
              <a:gd name="connsiteY1" fmla="*/ 1303 h 1611218"/>
              <a:gd name="connsiteX2" fmla="*/ 1320663 w 1320663"/>
              <a:gd name="connsiteY2" fmla="*/ 646769 h 1611218"/>
              <a:gd name="connsiteX3" fmla="*/ 848472 w 1320663"/>
              <a:gd name="connsiteY3" fmla="*/ 1592038 h 1611218"/>
              <a:gd name="connsiteX4" fmla="*/ 526182 w 1320663"/>
              <a:gd name="connsiteY4" fmla="*/ 1242265 h 1611218"/>
              <a:gd name="connsiteX5" fmla="*/ 61488 w 1320663"/>
              <a:gd name="connsiteY5" fmla="*/ 766690 h 16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663" h="1611218">
                <a:moveTo>
                  <a:pt x="61488" y="766690"/>
                </a:moveTo>
                <a:cubicBezTo>
                  <a:pt x="-2220" y="559863"/>
                  <a:pt x="-65928" y="21290"/>
                  <a:pt x="143934" y="1303"/>
                </a:cubicBezTo>
                <a:cubicBezTo>
                  <a:pt x="353797" y="-18684"/>
                  <a:pt x="1320663" y="190942"/>
                  <a:pt x="1320663" y="646769"/>
                </a:cubicBezTo>
                <a:cubicBezTo>
                  <a:pt x="1320663" y="1102596"/>
                  <a:pt x="980886" y="1492789"/>
                  <a:pt x="848472" y="1592038"/>
                </a:cubicBezTo>
                <a:cubicBezTo>
                  <a:pt x="716058" y="1691287"/>
                  <a:pt x="657346" y="1379823"/>
                  <a:pt x="526182" y="1242265"/>
                </a:cubicBezTo>
                <a:cubicBezTo>
                  <a:pt x="395018" y="1104707"/>
                  <a:pt x="125196" y="973517"/>
                  <a:pt x="61488" y="76669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41BA848-7AC0-4173-9030-50AABE5384A8}"/>
              </a:ext>
            </a:extLst>
          </p:cNvPr>
          <p:cNvGrpSpPr/>
          <p:nvPr/>
        </p:nvGrpSpPr>
        <p:grpSpPr>
          <a:xfrm>
            <a:off x="2734176" y="3098690"/>
            <a:ext cx="1844730" cy="1726554"/>
            <a:chOff x="2734176" y="3098690"/>
            <a:chExt cx="1844730" cy="1726554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66D2A19-4164-414D-B881-EB98D9BCD198}"/>
                </a:ext>
              </a:extLst>
            </p:cNvPr>
            <p:cNvCxnSpPr>
              <a:cxnSpLocks/>
            </p:cNvCxnSpPr>
            <p:nvPr/>
          </p:nvCxnSpPr>
          <p:spPr>
            <a:xfrm>
              <a:off x="2734176" y="3098690"/>
              <a:ext cx="0" cy="12334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E207234-B87E-4949-83AD-38C3F302704D}"/>
                    </a:ext>
                  </a:extLst>
                </p:cNvPr>
                <p:cNvSpPr txBox="1"/>
                <p:nvPr/>
              </p:nvSpPr>
              <p:spPr>
                <a:xfrm>
                  <a:off x="2904278" y="4106827"/>
                  <a:ext cx="830612" cy="31861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E207234-B87E-4949-83AD-38C3F3027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4278" y="4106827"/>
                  <a:ext cx="830612" cy="318613"/>
                </a:xfrm>
                <a:prstGeom prst="rect">
                  <a:avLst/>
                </a:prstGeom>
                <a:blipFill>
                  <a:blip r:embed="rId3"/>
                  <a:stretch>
                    <a:fillRect l="-9489" t="-44231" r="-41606" b="-3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1D42BAA-AC3C-41DA-88C1-66F6F77FEBC0}"/>
                </a:ext>
              </a:extLst>
            </p:cNvPr>
            <p:cNvSpPr txBox="1"/>
            <p:nvPr/>
          </p:nvSpPr>
          <p:spPr>
            <a:xfrm>
              <a:off x="2864406" y="4455912"/>
              <a:ext cx="1714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Body force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747A96-EC9C-435F-BE18-5349EFC65CC0}"/>
              </a:ext>
            </a:extLst>
          </p:cNvPr>
          <p:cNvGrpSpPr/>
          <p:nvPr/>
        </p:nvGrpSpPr>
        <p:grpSpPr>
          <a:xfrm>
            <a:off x="1524029" y="1943100"/>
            <a:ext cx="3767569" cy="1302297"/>
            <a:chOff x="1524029" y="1943100"/>
            <a:chExt cx="3767569" cy="1302297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8FF1015-27A1-4DBF-8BAE-E9DB43F9AC4A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>
              <a:off x="1997982" y="1943100"/>
              <a:ext cx="143934" cy="39020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5B817FA-8C0B-453A-8936-7A1F6BE912CC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flipV="1">
              <a:off x="1524029" y="3098689"/>
              <a:ext cx="535441" cy="14670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2D9E008-BAEB-41D4-8BBE-6B644ADAA29B}"/>
                </a:ext>
              </a:extLst>
            </p:cNvPr>
            <p:cNvCxnSpPr>
              <a:cxnSpLocks/>
              <a:endCxn id="23" idx="2"/>
            </p:cNvCxnSpPr>
            <p:nvPr/>
          </p:nvCxnSpPr>
          <p:spPr>
            <a:xfrm flipH="1">
              <a:off x="3318645" y="2978768"/>
              <a:ext cx="47395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7246775-2589-44FB-AB3B-C538E33C6220}"/>
                    </a:ext>
                  </a:extLst>
                </p:cNvPr>
                <p:cNvSpPr txBox="1"/>
                <p:nvPr/>
              </p:nvSpPr>
              <p:spPr>
                <a:xfrm>
                  <a:off x="3792598" y="2430813"/>
                  <a:ext cx="1499000" cy="31983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C7246775-2589-44FB-AB3B-C538E33C62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598" y="2430813"/>
                  <a:ext cx="1499000" cy="319831"/>
                </a:xfrm>
                <a:prstGeom prst="rect">
                  <a:avLst/>
                </a:prstGeom>
                <a:blipFill>
                  <a:blip r:embed="rId4"/>
                  <a:stretch>
                    <a:fillRect l="-3659" t="-44231" r="-7724" b="-40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9DCBB5B-4AF9-4DDE-99A3-2BD12AAB09E1}"/>
                </a:ext>
              </a:extLst>
            </p:cNvPr>
            <p:cNvSpPr txBox="1"/>
            <p:nvPr/>
          </p:nvSpPr>
          <p:spPr>
            <a:xfrm>
              <a:off x="3612124" y="2101386"/>
              <a:ext cx="157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Surface force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5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DC430-73E8-50CA-68AA-F5206D54D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9806" y="204537"/>
                <a:ext cx="5951861" cy="651510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CN" dirty="0"/>
                  <a:t>Sometimes, exchange of some physical quantities, such as momentum and energy is done at the surfaces of the cells, for momentum,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CN" dirty="0"/>
              </a:p>
              <a:p>
                <a:r>
                  <a:rPr lang="en-US" dirty="0"/>
                  <a:t>I</a:t>
                </a:r>
                <a:r>
                  <a:rPr lang="en-CN" dirty="0"/>
                  <a:t>f there is also transport,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CN" dirty="0"/>
              </a:p>
              <a:p>
                <a:r>
                  <a:rPr lang="en-US" dirty="0"/>
                  <a:t>W</a:t>
                </a:r>
                <a:r>
                  <a:rPr lang="en-CN" dirty="0"/>
                  <a:t>hen we only consider the press, not the stress,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∇p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particular, the </a:t>
                </a:r>
                <a:r>
                  <a:rPr lang="en-US" dirty="0" err="1"/>
                  <a:t>Lagrangian</a:t>
                </a:r>
                <a:r>
                  <a:rPr lang="en-US" dirty="0"/>
                  <a:t> form is very simple,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DC430-73E8-50CA-68AA-F5206D54D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9806" y="204537"/>
                <a:ext cx="5951861" cy="6515100"/>
              </a:xfrm>
              <a:blipFill>
                <a:blip r:embed="rId2"/>
                <a:stretch>
                  <a:fillRect l="-717" r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A00401B-C180-C45A-97BA-8E9E4A5D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54536"/>
            <a:ext cx="10131425" cy="547171"/>
          </a:xfrm>
        </p:spPr>
        <p:txBody>
          <a:bodyPr>
            <a:normAutofit fontScale="90000"/>
          </a:bodyPr>
          <a:lstStyle/>
          <a:p>
            <a:r>
              <a:rPr lang="en-CN" dirty="0"/>
              <a:t>Surface stres</a:t>
            </a:r>
            <a:r>
              <a:rPr lang="en-US" dirty="0"/>
              <a:t>s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6FBFDBD-CF22-E036-19DF-599A927B91AA}"/>
                  </a:ext>
                </a:extLst>
              </p:cNvPr>
              <p:cNvSpPr txBox="1"/>
              <p:nvPr/>
            </p:nvSpPr>
            <p:spPr>
              <a:xfrm>
                <a:off x="870333" y="5067759"/>
                <a:ext cx="385773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N" dirty="0"/>
                  <a:t> is the surface stress on the cell. It is induced by the microscopic process such as: particle collision and magnetic force.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6FBFDBD-CF22-E036-19DF-599A927B9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3" y="5067759"/>
                <a:ext cx="3857738" cy="1200329"/>
              </a:xfrm>
              <a:prstGeom prst="rect">
                <a:avLst/>
              </a:prstGeom>
              <a:blipFill>
                <a:blip r:embed="rId7"/>
                <a:stretch>
                  <a:fillRect l="-1311" t="-2083" b="-729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D5D7C1E5-E2BB-CBCC-AF51-7380E5ECD952}"/>
              </a:ext>
            </a:extLst>
          </p:cNvPr>
          <p:cNvGrpSpPr/>
          <p:nvPr/>
        </p:nvGrpSpPr>
        <p:grpSpPr>
          <a:xfrm>
            <a:off x="685801" y="1860015"/>
            <a:ext cx="4388383" cy="2853368"/>
            <a:chOff x="685801" y="1860015"/>
            <a:chExt cx="4388383" cy="2853368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F8717AC-D950-7458-D101-AAEF1398B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88724" y="3475822"/>
              <a:ext cx="1332582" cy="23319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66769FA-9699-9374-C4F2-FD3D20B1D7D8}"/>
                    </a:ext>
                  </a:extLst>
                </p:cNvPr>
                <p:cNvSpPr txBox="1"/>
                <p:nvPr/>
              </p:nvSpPr>
              <p:spPr>
                <a:xfrm>
                  <a:off x="1998284" y="4032173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66769FA-9699-9374-C4F2-FD3D20B1D7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8284" y="4032173"/>
                  <a:ext cx="18331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C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FDD1677-B457-410D-BA28-BBA4098DFE55}"/>
                </a:ext>
              </a:extLst>
            </p:cNvPr>
            <p:cNvGrpSpPr/>
            <p:nvPr/>
          </p:nvGrpSpPr>
          <p:grpSpPr>
            <a:xfrm>
              <a:off x="685801" y="1860015"/>
              <a:ext cx="4388383" cy="2853368"/>
              <a:chOff x="685801" y="1860015"/>
              <a:chExt cx="4388383" cy="2853368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C07BD10-9694-4745-A5F7-DE7A13F26A0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39987" y="4302086"/>
                <a:ext cx="1312613" cy="2258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E21EE18-4A94-C998-256D-69C31028A517}"/>
                      </a:ext>
                    </a:extLst>
                  </p:cNvPr>
                  <p:cNvSpPr txBox="1"/>
                  <p:nvPr/>
                </p:nvSpPr>
                <p:spPr>
                  <a:xfrm>
                    <a:off x="2886190" y="4436384"/>
                    <a:ext cx="1068636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CN" dirty="0"/>
                  </a:p>
                </p:txBody>
              </p:sp>
            </mc:Choice>
            <mc:Fallback xmlns=""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AE21EE18-4A94-C998-256D-69C31028A5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6190" y="4436384"/>
                    <a:ext cx="1068636" cy="27699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664C59FA-48D6-48B5-82C8-4EB867B279F1}"/>
                  </a:ext>
                </a:extLst>
              </p:cNvPr>
              <p:cNvGrpSpPr/>
              <p:nvPr/>
            </p:nvGrpSpPr>
            <p:grpSpPr>
              <a:xfrm>
                <a:off x="685801" y="1860015"/>
                <a:ext cx="4388383" cy="2502664"/>
                <a:chOff x="685801" y="1860015"/>
                <a:chExt cx="4388383" cy="250266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ight Arrow 47">
                      <a:extLst>
                        <a:ext uri="{FF2B5EF4-FFF2-40B4-BE49-F238E27FC236}">
                          <a16:creationId xmlns:a16="http://schemas.microsoft.com/office/drawing/2014/main" id="{291FC2CF-C6D6-564C-0883-8993F2EB66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11028" y="2908711"/>
                      <a:ext cx="1763156" cy="350705"/>
                    </a:xfrm>
                    <a:prstGeom prst="rightArrow">
                      <a:avLst>
                        <a:gd name="adj1" fmla="val 43717"/>
                        <a:gd name="adj2" fmla="val 50000"/>
                      </a:avLst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CN" dirty="0"/>
                    </a:p>
                  </p:txBody>
                </p:sp>
              </mc:Choice>
              <mc:Fallback xmlns="">
                <p:sp>
                  <p:nvSpPr>
                    <p:cNvPr id="48" name="Right Arrow 47">
                      <a:extLst>
                        <a:ext uri="{FF2B5EF4-FFF2-40B4-BE49-F238E27FC236}">
                          <a16:creationId xmlns:a16="http://schemas.microsoft.com/office/drawing/2014/main" id="{291FC2CF-C6D6-564C-0883-8993F2EB661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11028" y="2908711"/>
                      <a:ext cx="1763156" cy="350705"/>
                    </a:xfrm>
                    <a:prstGeom prst="rightArrow">
                      <a:avLst>
                        <a:gd name="adj1" fmla="val 43717"/>
                        <a:gd name="adj2" fmla="val 50000"/>
                      </a:avLst>
                    </a:prstGeom>
                    <a:blipFill>
                      <a:blip r:embed="rId10"/>
                      <a:stretch>
                        <a:fillRect b="-597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0EF4D29-060C-8F6E-A7D6-277179BE7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55065" y="2521027"/>
                  <a:ext cx="1332582" cy="23319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695EFD33-17A5-8488-C09E-3F90EC752E9B}"/>
                    </a:ext>
                  </a:extLst>
                </p:cNvPr>
                <p:cNvGrpSpPr/>
                <p:nvPr/>
              </p:nvGrpSpPr>
              <p:grpSpPr>
                <a:xfrm>
                  <a:off x="1580462" y="1860015"/>
                  <a:ext cx="2423710" cy="2502664"/>
                  <a:chOff x="1580462" y="1860015"/>
                  <a:chExt cx="2423710" cy="2502664"/>
                </a:xfrm>
              </p:grpSpPr>
              <p:cxnSp>
                <p:nvCxnSpPr>
                  <p:cNvPr id="12" name="Straight Connector 11">
                    <a:extLst>
                      <a:ext uri="{FF2B5EF4-FFF2-40B4-BE49-F238E27FC236}">
                        <a16:creationId xmlns:a16="http://schemas.microsoft.com/office/drawing/2014/main" id="{A7FBD810-8E94-218C-F9E3-454372D27B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6429" y="2093205"/>
                    <a:ext cx="1068636" cy="66101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82BCFA60-BD7F-EEB1-811D-E2CEFB11F4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6429" y="2093205"/>
                    <a:ext cx="0" cy="16084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>
                    <a:extLst>
                      <a:ext uri="{FF2B5EF4-FFF2-40B4-BE49-F238E27FC236}">
                        <a16:creationId xmlns:a16="http://schemas.microsoft.com/office/drawing/2014/main" id="{30FA1151-B882-8A2D-82F4-CDAE6B8AED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644507" y="2754217"/>
                    <a:ext cx="4591" cy="16084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EA6BE926-D3A7-AA18-4DC6-00A9275885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80462" y="3701667"/>
                    <a:ext cx="1068636" cy="66101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7C8BCCE7-C3E5-981B-7AAB-757D921AD3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5536" y="1860015"/>
                    <a:ext cx="1068636" cy="66101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A449B440-53D5-6365-905E-22E837F9E82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35536" y="1860015"/>
                    <a:ext cx="0" cy="16084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3DFB7C1F-4061-32AE-7628-89FF171EA98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993614" y="2521027"/>
                    <a:ext cx="4591" cy="160846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1E26C79F-A37A-0F07-6503-BC70BCDF513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929569" y="3468477"/>
                    <a:ext cx="1068636" cy="661012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43271532-8DB1-761E-3671-D5624469C1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580462" y="1860015"/>
                    <a:ext cx="1349107" cy="23319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A8DF7EE1-0A3C-AD93-22FE-3DAB5B4EFB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655065" y="4116636"/>
                    <a:ext cx="1332582" cy="23319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ight Arrow 46">
                      <a:extLst>
                        <a:ext uri="{FF2B5EF4-FFF2-40B4-BE49-F238E27FC236}">
                          <a16:creationId xmlns:a16="http://schemas.microsoft.com/office/drawing/2014/main" id="{06A2F2EB-7F11-CDD8-6497-6E2AE6060D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5801" y="2897436"/>
                      <a:ext cx="1264185" cy="350705"/>
                    </a:xfrm>
                    <a:prstGeom prst="rightArrow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CN" dirty="0"/>
                    </a:p>
                  </p:txBody>
                </p:sp>
              </mc:Choice>
              <mc:Fallback xmlns="">
                <p:sp>
                  <p:nvSpPr>
                    <p:cNvPr id="47" name="Right Arrow 46">
                      <a:extLst>
                        <a:ext uri="{FF2B5EF4-FFF2-40B4-BE49-F238E27FC236}">
                          <a16:creationId xmlns:a16="http://schemas.microsoft.com/office/drawing/2014/main" id="{06A2F2EB-7F11-CDD8-6497-6E2AE6060DF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5801" y="2897436"/>
                      <a:ext cx="1264185" cy="350705"/>
                    </a:xfrm>
                    <a:prstGeom prst="rightArrow">
                      <a:avLst/>
                    </a:prstGeom>
                    <a:blipFill>
                      <a:blip r:embed="rId11"/>
                      <a:stretch>
                        <a:fillRect b="-746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Right Arrow 5">
                      <a:extLst>
                        <a:ext uri="{FF2B5EF4-FFF2-40B4-BE49-F238E27FC236}">
                          <a16:creationId xmlns:a16="http://schemas.microsoft.com/office/drawing/2014/main" id="{3928A198-B7E3-60A0-2374-E9C8B926718E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1442294" y="3149905"/>
                      <a:ext cx="1264185" cy="350705"/>
                    </a:xfrm>
                    <a:prstGeom prst="rightArrow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𝑦𝑥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CN" dirty="0"/>
                    </a:p>
                  </p:txBody>
                </p:sp>
              </mc:Choice>
              <mc:Fallback xmlns="">
                <p:sp>
                  <p:nvSpPr>
                    <p:cNvPr id="6" name="Right Arrow 5">
                      <a:extLst>
                        <a:ext uri="{FF2B5EF4-FFF2-40B4-BE49-F238E27FC236}">
                          <a16:creationId xmlns:a16="http://schemas.microsoft.com/office/drawing/2014/main" id="{3928A198-B7E3-60A0-2374-E9C8B926718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1442294" y="3149905"/>
                      <a:ext cx="1264185" cy="350705"/>
                    </a:xfrm>
                    <a:prstGeom prst="rightArrow">
                      <a:avLst/>
                    </a:prstGeom>
                    <a:blipFill>
                      <a:blip r:embed="rId12"/>
                      <a:stretch>
                        <a:fillRect l="-757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189130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DC430-73E8-50CA-68AA-F5206D54DC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69806" y="254536"/>
                <a:ext cx="5951861" cy="6465101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/>
                  <a:t>There is a kind of stress induced by the relative motion that is tangential to the surface, the shear stress, </a:t>
                </a:r>
                <a:endParaRPr lang="en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𝑥𝑧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C∇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CN" dirty="0"/>
              </a:p>
              <a:p>
                <a:r>
                  <a:rPr lang="en-US" dirty="0"/>
                  <a:t>This shear force will not only make the cell to move, it will also rotate the cell, to make it irrotational, we symmetrize the tensor</a:t>
                </a:r>
                <a:endParaRPr lang="en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CN" dirty="0"/>
              </a:p>
              <a:p>
                <a:r>
                  <a:rPr lang="en-US" dirty="0"/>
                  <a:t>Now, the stress tensor still has compressional or tensional force, as its trace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may not be zero. To make it shear stress only,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∇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𝐈</m:t>
                      </m:r>
                    </m:oMath>
                  </m:oMathPara>
                </a14:m>
                <a:endParaRPr lang="en-CN" b="1" dirty="0"/>
              </a:p>
              <a:p>
                <a:r>
                  <a:rPr lang="en-US" dirty="0"/>
                  <a:t>It turns out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𝜌𝜈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is the kinematic viscosity.</a:t>
                </a:r>
                <a:endParaRPr lang="en-CN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  <a:p>
                <a:pPr marL="0" indent="0">
                  <a:buNone/>
                </a:pPr>
                <a:endParaRPr lang="en-CN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DC430-73E8-50CA-68AA-F5206D54DC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9806" y="254536"/>
                <a:ext cx="5951861" cy="6465101"/>
              </a:xfrm>
              <a:blipFill>
                <a:blip r:embed="rId2"/>
                <a:stretch>
                  <a:fillRect l="-717" t="-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2A00401B-C180-C45A-97BA-8E9E4A5D2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54536"/>
            <a:ext cx="4615534" cy="547171"/>
          </a:xfrm>
        </p:spPr>
        <p:txBody>
          <a:bodyPr>
            <a:normAutofit fontScale="90000"/>
          </a:bodyPr>
          <a:lstStyle/>
          <a:p>
            <a:r>
              <a:rPr lang="en-US" dirty="0"/>
              <a:t>Viscous effect</a:t>
            </a:r>
            <a:endParaRPr lang="en-C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E238F31-540D-4B3C-8C8A-BA608F6E0A21}"/>
              </a:ext>
            </a:extLst>
          </p:cNvPr>
          <p:cNvGrpSpPr/>
          <p:nvPr/>
        </p:nvGrpSpPr>
        <p:grpSpPr>
          <a:xfrm>
            <a:off x="573674" y="3538072"/>
            <a:ext cx="3288924" cy="2502664"/>
            <a:chOff x="573674" y="3538072"/>
            <a:chExt cx="3288924" cy="2502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ight Arrow 46">
                  <a:extLst>
                    <a:ext uri="{FF2B5EF4-FFF2-40B4-BE49-F238E27FC236}">
                      <a16:creationId xmlns:a16="http://schemas.microsoft.com/office/drawing/2014/main" id="{45F1781B-C5AA-4D02-B965-AAB7A9C69673}"/>
                    </a:ext>
                  </a:extLst>
                </p:cNvPr>
                <p:cNvSpPr/>
                <p:nvPr/>
              </p:nvSpPr>
              <p:spPr>
                <a:xfrm flipH="1">
                  <a:off x="2042427" y="5496238"/>
                  <a:ext cx="1612003" cy="350705"/>
                </a:xfrm>
                <a:prstGeom prst="rightArrow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𝑥𝑧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53" name="Right Arrow 46">
                  <a:extLst>
                    <a:ext uri="{FF2B5EF4-FFF2-40B4-BE49-F238E27FC236}">
                      <a16:creationId xmlns:a16="http://schemas.microsoft.com/office/drawing/2014/main" id="{45F1781B-C5AA-4D02-B965-AAB7A9C696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042427" y="5496238"/>
                  <a:ext cx="1612003" cy="350705"/>
                </a:xfrm>
                <a:prstGeom prst="rightArrow">
                  <a:avLst/>
                </a:prstGeom>
                <a:blipFill>
                  <a:blip r:embed="rId3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F8717AC-D950-7458-D101-AAEF1398B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7150" y="5153879"/>
              <a:ext cx="1332582" cy="23319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7C07BD10-9694-4745-A5F7-DE7A13F26A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14604" y="3762081"/>
              <a:ext cx="1" cy="161764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E21EE18-4A94-C998-256D-69C31028A517}"/>
                    </a:ext>
                  </a:extLst>
                </p:cNvPr>
                <p:cNvSpPr txBox="1"/>
                <p:nvPr/>
              </p:nvSpPr>
              <p:spPr>
                <a:xfrm>
                  <a:off x="573674" y="4482108"/>
                  <a:ext cx="1068636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Δz</m:t>
                        </m:r>
                      </m:oMath>
                    </m:oMathPara>
                  </a14:m>
                  <a:endParaRPr lang="en-CN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AE21EE18-4A94-C998-256D-69C31028A5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674" y="4482108"/>
                  <a:ext cx="1068636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64C59FA-48D6-48B5-82C8-4EB867B279F1}"/>
                </a:ext>
              </a:extLst>
            </p:cNvPr>
            <p:cNvGrpSpPr/>
            <p:nvPr/>
          </p:nvGrpSpPr>
          <p:grpSpPr>
            <a:xfrm>
              <a:off x="1438888" y="3538072"/>
              <a:ext cx="2423710" cy="2502664"/>
              <a:chOff x="1580462" y="1860015"/>
              <a:chExt cx="2423710" cy="2502664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0EF4D29-060C-8F6E-A7D6-277179BE78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5065" y="2521027"/>
                <a:ext cx="1332582" cy="23319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95EFD33-17A5-8488-C09E-3F90EC752E9B}"/>
                  </a:ext>
                </a:extLst>
              </p:cNvPr>
              <p:cNvGrpSpPr/>
              <p:nvPr/>
            </p:nvGrpSpPr>
            <p:grpSpPr>
              <a:xfrm>
                <a:off x="1580462" y="1860015"/>
                <a:ext cx="2423710" cy="2502664"/>
                <a:chOff x="1580462" y="1860015"/>
                <a:chExt cx="2423710" cy="2502664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A7FBD810-8E94-218C-F9E3-454372D27B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6429" y="2093205"/>
                  <a:ext cx="1068636" cy="66101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82BCFA60-BD7F-EEB1-811D-E2CEFB11F4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6429" y="2093205"/>
                  <a:ext cx="0" cy="16084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30FA1151-B882-8A2D-82F4-CDAE6B8AED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644507" y="2754217"/>
                  <a:ext cx="4591" cy="16084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EA6BE926-D3A7-AA18-4DC6-00A9275885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80462" y="3701667"/>
                  <a:ext cx="1068636" cy="66101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7C8BCCE7-C3E5-981B-7AAB-757D921AD3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35536" y="1860015"/>
                  <a:ext cx="1068636" cy="66101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A449B440-53D5-6365-905E-22E837F9E8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35536" y="1860015"/>
                  <a:ext cx="0" cy="16084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DFB7C1F-4061-32AE-7628-89FF171EA9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993614" y="2521027"/>
                  <a:ext cx="4591" cy="160846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E26C79F-A37A-0F07-6503-BC70BCDF51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29569" y="3468477"/>
                  <a:ext cx="1068636" cy="661012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3271532-8DB1-761E-3671-D5624469C1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80462" y="1860015"/>
                  <a:ext cx="1349107" cy="23319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8DF7EE1-0A3C-AD93-22FE-3DAB5B4EFB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55065" y="4116636"/>
                  <a:ext cx="1332582" cy="23319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ight Arrow 46">
                    <a:extLst>
                      <a:ext uri="{FF2B5EF4-FFF2-40B4-BE49-F238E27FC236}">
                        <a16:creationId xmlns:a16="http://schemas.microsoft.com/office/drawing/2014/main" id="{06A2F2EB-7F11-CDD8-6497-6E2AE6060DF2}"/>
                      </a:ext>
                    </a:extLst>
                  </p:cNvPr>
                  <p:cNvSpPr/>
                  <p:nvPr/>
                </p:nvSpPr>
                <p:spPr>
                  <a:xfrm>
                    <a:off x="2144483" y="1958961"/>
                    <a:ext cx="1714847" cy="350705"/>
                  </a:xfrm>
                  <a:prstGeom prst="rightArrow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𝑥𝑧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CN" dirty="0"/>
                  </a:p>
                </p:txBody>
              </p:sp>
            </mc:Choice>
            <mc:Fallback xmlns="">
              <p:sp>
                <p:nvSpPr>
                  <p:cNvPr id="47" name="Right Arrow 46">
                    <a:extLst>
                      <a:ext uri="{FF2B5EF4-FFF2-40B4-BE49-F238E27FC236}">
                        <a16:creationId xmlns:a16="http://schemas.microsoft.com/office/drawing/2014/main" id="{06A2F2EB-7F11-CDD8-6497-6E2AE6060D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4483" y="1958961"/>
                    <a:ext cx="1714847" cy="350705"/>
                  </a:xfrm>
                  <a:prstGeom prst="rightArrow">
                    <a:avLst/>
                  </a:prstGeom>
                  <a:blipFill>
                    <a:blip r:embed="rId5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D32471-C483-4E6F-8762-EA5D1D0CE19F}"/>
              </a:ext>
            </a:extLst>
          </p:cNvPr>
          <p:cNvGrpSpPr/>
          <p:nvPr/>
        </p:nvGrpSpPr>
        <p:grpSpPr>
          <a:xfrm>
            <a:off x="346910" y="1102582"/>
            <a:ext cx="4686915" cy="2222243"/>
            <a:chOff x="330253" y="1100889"/>
            <a:chExt cx="4686915" cy="222224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505294-84DD-4D85-A6B9-9AC8C51E3577}"/>
                </a:ext>
              </a:extLst>
            </p:cNvPr>
            <p:cNvGrpSpPr/>
            <p:nvPr/>
          </p:nvGrpSpPr>
          <p:grpSpPr>
            <a:xfrm>
              <a:off x="547437" y="1100889"/>
              <a:ext cx="4469731" cy="1937085"/>
              <a:chOff x="547437" y="1100889"/>
              <a:chExt cx="4469731" cy="1937085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BE7C61-7FB7-4CC6-8BB0-5705438BDDBF}"/>
                  </a:ext>
                </a:extLst>
              </p:cNvPr>
              <p:cNvSpPr/>
              <p:nvPr/>
            </p:nvSpPr>
            <p:spPr>
              <a:xfrm>
                <a:off x="547437" y="1100889"/>
                <a:ext cx="4469731" cy="193708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0DA99A0-BD6A-43D9-95A1-6B014635E98D}"/>
                  </a:ext>
                </a:extLst>
              </p:cNvPr>
              <p:cNvCxnSpPr/>
              <p:nvPr/>
            </p:nvCxnSpPr>
            <p:spPr>
              <a:xfrm>
                <a:off x="1642310" y="2063415"/>
                <a:ext cx="1600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234C712-45D8-4ABA-84D4-C378C162A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310" y="1758615"/>
                <a:ext cx="12633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97B9897-39BC-4695-AA31-61C7905280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310" y="1439778"/>
                <a:ext cx="72189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8318C490-2D7B-4FA2-870F-85414C3574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310" y="1145005"/>
                <a:ext cx="1661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5DAA400A-5EE4-4408-888D-E91CFB76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7196" y="2975810"/>
                <a:ext cx="16610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EA49160-A111-4312-A2B2-524BEDCE55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57196" y="2699083"/>
                <a:ext cx="72189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9BFDE70-2986-475C-A549-B1CBFF53A7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2310" y="2404309"/>
                <a:ext cx="126331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7E05073-A19E-4761-A4F1-C3BB6128BE9F}"/>
                </a:ext>
              </a:extLst>
            </p:cNvPr>
            <p:cNvGrpSpPr/>
            <p:nvPr/>
          </p:nvGrpSpPr>
          <p:grpSpPr>
            <a:xfrm>
              <a:off x="330253" y="2019709"/>
              <a:ext cx="1108635" cy="1303423"/>
              <a:chOff x="729955" y="4732945"/>
              <a:chExt cx="1108635" cy="1303423"/>
            </a:xfrm>
          </p:grpSpPr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C71F0797-6224-4BA4-9EDC-A63CF1DEE7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3181" y="5751210"/>
                <a:ext cx="885409" cy="815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8D930344-C432-45A7-A546-5B12732CE5C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3181" y="4921167"/>
                <a:ext cx="0" cy="8382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0551C215-B561-49D8-B26A-F1897A14BB14}"/>
                      </a:ext>
                    </a:extLst>
                  </p:cNvPr>
                  <p:cNvSpPr txBox="1"/>
                  <p:nvPr/>
                </p:nvSpPr>
                <p:spPr>
                  <a:xfrm>
                    <a:off x="1653367" y="5759369"/>
                    <a:ext cx="183320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0551C215-B561-49D8-B26A-F1897A14BB1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3367" y="5759369"/>
                    <a:ext cx="183320" cy="27699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0000" r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285FFE7D-3AE6-4429-89E5-769E48D69ECE}"/>
                      </a:ext>
                    </a:extLst>
                  </p:cNvPr>
                  <p:cNvSpPr txBox="1"/>
                  <p:nvPr/>
                </p:nvSpPr>
                <p:spPr>
                  <a:xfrm>
                    <a:off x="729955" y="4732945"/>
                    <a:ext cx="16908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285FFE7D-3AE6-4429-89E5-769E48D69E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955" y="4732945"/>
                    <a:ext cx="169084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1429"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24DE356-BBA9-450B-80EA-E5131BBF4BAD}"/>
                    </a:ext>
                  </a:extLst>
                </p:cNvPr>
                <p:cNvSpPr txBox="1"/>
                <p:nvPr/>
              </p:nvSpPr>
              <p:spPr>
                <a:xfrm>
                  <a:off x="3172064" y="1786416"/>
                  <a:ext cx="29937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en-US" b="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24DE356-BBA9-450B-80EA-E5131BBF4B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2064" y="1786416"/>
                  <a:ext cx="29937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2245" r="-4082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400120E-5205-4FA5-B3BD-911FB17FFE34}"/>
              </a:ext>
            </a:extLst>
          </p:cNvPr>
          <p:cNvSpPr/>
          <p:nvPr/>
        </p:nvSpPr>
        <p:spPr>
          <a:xfrm>
            <a:off x="1642310" y="2322143"/>
            <a:ext cx="234208" cy="168149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098BE-358E-455B-B579-C90F0641D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5038"/>
            <a:ext cx="10131425" cy="561472"/>
          </a:xfrm>
        </p:spPr>
        <p:txBody>
          <a:bodyPr>
            <a:normAutofit fontScale="90000"/>
          </a:bodyPr>
          <a:lstStyle/>
          <a:p>
            <a:r>
              <a:rPr lang="en-US" dirty="0"/>
              <a:t>Viscous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1" y="1052763"/>
                <a:ext cx="10131425" cy="5510463"/>
              </a:xfrm>
            </p:spPr>
            <p:txBody>
              <a:bodyPr anchor="t">
                <a:normAutofit/>
              </a:bodyPr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We ignore pressure gradient for simplicity,</a:t>
                </a:r>
                <a:endParaRPr lang="en-US" b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b="0" dirty="0"/>
                  <a:t>Reynolds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≫1</m:t>
                    </m:r>
                  </m:oMath>
                </a14:m>
                <a:r>
                  <a:rPr lang="en-US" dirty="0"/>
                  <a:t> means the transport of momentum is much larger than the viscous effect.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, that means the viscous effect governs that hydrodynamic evolution, that means,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For hydrogen gas, the kinematic viscosity is approximately,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≈1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300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typical length scale for protoplanetary disk is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dirty="0"/>
                  <a:t> cm, thus,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28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𝑝𝑝𝑑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𝑦𝑟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Molecular viscosity is not responsible for most astrophysical evolution.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0CE251-776F-457B-A086-FA91BA1364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1" y="1052763"/>
                <a:ext cx="10131425" cy="5510463"/>
              </a:xfrm>
              <a:blipFill>
                <a:blip r:embed="rId2"/>
                <a:stretch>
                  <a:fillRect l="-421" t="-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9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127-67EB-F46B-2F3D-EE2658AA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54" y="300789"/>
            <a:ext cx="10131425" cy="547171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equation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7894A-B425-D8BC-630B-337849ECBE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6517" y="770021"/>
                <a:ext cx="6202277" cy="5787190"/>
              </a:xfrm>
            </p:spPr>
            <p:txBody>
              <a:bodyPr anchor="ctr"/>
              <a:lstStyle/>
              <a:p>
                <a:r>
                  <a:rPr lang="en-US" dirty="0"/>
                  <a:t>Thermodynamics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𝑑𝑊</m:t>
                    </m:r>
                  </m:oMath>
                </a14:m>
                <a:r>
                  <a:rPr lang="en-US" dirty="0"/>
                  <a:t> should be considered.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𝑝𝑑𝑉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𝑝𝑑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There is gravitational potential energy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∇Ψ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Define the total energy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and take the time derivative.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57894A-B425-D8BC-630B-337849ECBE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517" y="770021"/>
                <a:ext cx="6202277" cy="5787190"/>
              </a:xfrm>
              <a:blipFill>
                <a:blip r:embed="rId2"/>
                <a:stretch>
                  <a:fillRect l="-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480CDB0E-F0BB-4D11-AD35-BDF99C58A3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02254" y="721895"/>
                <a:ext cx="5693229" cy="583531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Make use of the continuity and momentum equations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n-US" b="0" i="1" dirty="0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∇Ψ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∇Ψ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We can obtain the full energy equation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Ψ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heating/cooling source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</m:oMath>
                </a14:m>
                <a:r>
                  <a:rPr lang="en-US" dirty="0"/>
                  <a:t> could be cosmic ray, radiation transport, viscous heating, or heat conduction.</a:t>
                </a:r>
                <a:endParaRPr lang="en-CN" dirty="0"/>
              </a:p>
              <a:p>
                <a:pPr marL="0" indent="0">
                  <a:buFont typeface="Arial"/>
                  <a:buNone/>
                </a:pPr>
                <a:endParaRPr lang="en-CN" dirty="0"/>
              </a:p>
              <a:p>
                <a:pPr marL="0" indent="0">
                  <a:buFont typeface="Arial"/>
                  <a:buNone/>
                </a:pPr>
                <a:endParaRPr lang="en-CN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480CDB0E-F0BB-4D11-AD35-BDF99C58A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254" y="721895"/>
                <a:ext cx="5693229" cy="5835316"/>
              </a:xfrm>
              <a:prstGeom prst="rect">
                <a:avLst/>
              </a:prstGeom>
              <a:blipFill>
                <a:blip r:embed="rId3"/>
                <a:stretch>
                  <a:fillRect l="-749" r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78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1449</TotalTime>
  <Words>2812</Words>
  <Application>Microsoft Macintosh PowerPoint</Application>
  <PresentationFormat>Widescreen</PresentationFormat>
  <Paragraphs>342</Paragraphs>
  <Slides>25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Wingdings</vt:lpstr>
      <vt:lpstr>Celestial</vt:lpstr>
      <vt:lpstr>Hydrodynamics</vt:lpstr>
      <vt:lpstr>Hydyodynamic approximation</vt:lpstr>
      <vt:lpstr>PowerPoint Presentation</vt:lpstr>
      <vt:lpstr>Transport and conservation</vt:lpstr>
      <vt:lpstr>Momentum equation</vt:lpstr>
      <vt:lpstr>Surface stress</vt:lpstr>
      <vt:lpstr>Viscous effect</vt:lpstr>
      <vt:lpstr>Viscous effect</vt:lpstr>
      <vt:lpstr>Energy equation</vt:lpstr>
      <vt:lpstr>Hydrodynamic equations</vt:lpstr>
      <vt:lpstr>Linear waves</vt:lpstr>
      <vt:lpstr>Linear waves</vt:lpstr>
      <vt:lpstr>Non-linear steepening of sound waves</vt:lpstr>
      <vt:lpstr>Shocks and discontinuities</vt:lpstr>
      <vt:lpstr>Surface of discontinuity</vt:lpstr>
      <vt:lpstr>Tangential discontinuity</vt:lpstr>
      <vt:lpstr>Shocks jump conditions</vt:lpstr>
      <vt:lpstr>PowerPoint Presentation</vt:lpstr>
      <vt:lpstr>Convective instability</vt:lpstr>
      <vt:lpstr>Convective instability</vt:lpstr>
      <vt:lpstr>Rayleigh-taylor and kelvin-helmholtz instabilities</vt:lpstr>
      <vt:lpstr>Rayleigh-taylor and kelvin-helmholtz instabilities</vt:lpstr>
      <vt:lpstr>Rayleigh-taylor and kelvin-helmholtz instabilities</vt:lpstr>
      <vt:lpstr>Rayleigh-taylor and kelvin-helmholtz instabilities</vt:lpstr>
      <vt:lpstr>Rayleigh-taylor instablity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chenzhuotj@163.com</dc:creator>
  <cp:lastModifiedBy>chenzhuotj@163.com</cp:lastModifiedBy>
  <cp:revision>69</cp:revision>
  <dcterms:created xsi:type="dcterms:W3CDTF">2024-07-18T05:24:35Z</dcterms:created>
  <dcterms:modified xsi:type="dcterms:W3CDTF">2024-07-22T09:01:29Z</dcterms:modified>
</cp:coreProperties>
</file>