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5" r:id="rId14"/>
    <p:sldId id="274" r:id="rId15"/>
    <p:sldId id="277" r:id="rId16"/>
    <p:sldId id="276" r:id="rId17"/>
    <p:sldId id="273" r:id="rId18"/>
    <p:sldId id="261" r:id="rId19"/>
    <p:sldId id="264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uo chen" initials="zc" lastIdx="6" clrIdx="0">
    <p:extLst>
      <p:ext uri="{19B8F6BF-5375-455C-9EA6-DF929625EA0E}">
        <p15:presenceInfo xmlns:p15="http://schemas.microsoft.com/office/powerpoint/2012/main" userId="2d85430c6c5812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F80"/>
    <a:srgbClr val="FFC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8" autoAdjust="0"/>
    <p:restoredTop sz="96281"/>
  </p:normalViewPr>
  <p:slideViewPr>
    <p:cSldViewPr snapToGrid="0">
      <p:cViewPr varScale="1">
        <p:scale>
          <a:sx n="129" d="100"/>
          <a:sy n="129" d="100"/>
        </p:scale>
        <p:origin x="1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image" Target="../media/image4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8A724-4CA3-4FD3-B650-437E7B7DA9E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1A508-EBA7-46BD-9F7E-9A0AF04E516E}">
      <dgm:prSet phldrT="[Text]"/>
      <dgm:spPr/>
      <dgm:t>
        <a:bodyPr/>
        <a:lstStyle/>
        <a:p>
          <a:r>
            <a:rPr lang="en-US" dirty="0"/>
            <a:t>Radiative transfer</a:t>
          </a:r>
        </a:p>
      </dgm:t>
    </dgm:pt>
    <dgm:pt modelId="{B9453098-8E96-41D4-9D59-5A715B35C5D1}" type="parTrans" cxnId="{C29C29FC-9108-4504-ADBF-D282983A52C1}">
      <dgm:prSet/>
      <dgm:spPr/>
      <dgm:t>
        <a:bodyPr/>
        <a:lstStyle/>
        <a:p>
          <a:endParaRPr lang="en-US"/>
        </a:p>
      </dgm:t>
    </dgm:pt>
    <dgm:pt modelId="{D504AABC-9D6E-4C80-A249-71B89CE25A93}" type="sibTrans" cxnId="{C29C29FC-9108-4504-ADBF-D282983A52C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B045493-C047-40E7-B4E2-D0266DE7B2EB}">
          <dgm:prSet phldrT="[Text]"/>
          <dgm:spPr/>
          <dgm:t>
            <a:bodyPr/>
            <a:lstStyle/>
            <a:p>
              <a:r>
                <a:rPr lang="en-US" b="0" dirty="0"/>
                <a:t>Gas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𝜌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𝑝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, 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𝑇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]</m:t>
                  </m:r>
                </m:oMath>
              </a14:m>
              <a:endParaRPr lang="en-US" dirty="0"/>
            </a:p>
          </dgm:t>
        </dgm:pt>
      </mc:Choice>
      <mc:Fallback xmlns="">
        <dgm:pt modelId="{CB045493-C047-40E7-B4E2-D0266DE7B2EB}">
          <dgm:prSet phldrT="[Text]"/>
          <dgm:spPr/>
          <dgm:t>
            <a:bodyPr/>
            <a:lstStyle/>
            <a:p>
              <a:r>
                <a:rPr lang="en-US" b="0" dirty="0"/>
                <a:t>Gas </a:t>
              </a:r>
              <a:r>
                <a:rPr lang="en-US" b="0" i="0">
                  <a:latin typeface="Cambria Math" panose="02040503050406030204" pitchFamily="18" charset="0"/>
                </a:rPr>
                <a:t>[𝜌,𝑝, 𝑇]</a:t>
              </a:r>
              <a:endParaRPr lang="en-US" dirty="0"/>
            </a:p>
          </dgm:t>
        </dgm:pt>
      </mc:Fallback>
    </mc:AlternateContent>
    <dgm:pt modelId="{F8084F42-C44B-43B9-A466-6FAD9C6F1DD1}" type="parTrans" cxnId="{AAD79789-2E46-4EDC-AFCA-45B0AA456F59}">
      <dgm:prSet/>
      <dgm:spPr/>
      <dgm:t>
        <a:bodyPr/>
        <a:lstStyle/>
        <a:p>
          <a:endParaRPr lang="en-US"/>
        </a:p>
      </dgm:t>
    </dgm:pt>
    <dgm:pt modelId="{51A69CC7-2848-4B77-9CD7-315BBD26EB09}" type="sibTrans" cxnId="{AAD79789-2E46-4EDC-AFCA-45B0AA456F5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24B14C7-43E0-4209-8C8A-9A266328B9FA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124B14C7-43E0-4209-8C8A-9A266328B9FA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𝑗_𝜈, 𝑘_𝜈  𝜎_𝜈</a:t>
              </a:r>
              <a:endParaRPr lang="en-US" dirty="0"/>
            </a:p>
          </dgm:t>
        </dgm:pt>
      </mc:Fallback>
    </mc:AlternateContent>
    <dgm:pt modelId="{149A1804-137E-44EF-9516-72015F5215B6}" type="parTrans" cxnId="{9B96C556-5166-4DB3-A334-54B738CDF85C}">
      <dgm:prSet/>
      <dgm:spPr/>
      <dgm:t>
        <a:bodyPr/>
        <a:lstStyle/>
        <a:p>
          <a:endParaRPr lang="en-US"/>
        </a:p>
      </dgm:t>
    </dgm:pt>
    <dgm:pt modelId="{9F0CBC7C-1325-466A-8762-9CCC29DD02FB}" type="sibTrans" cxnId="{9B96C556-5166-4DB3-A334-54B738CDF85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47C5AC1-2F37-4AE8-8737-191FA080226B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</m:sub>
                  </m:sSub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acc>
                    <m:accPr>
                      <m:chr m:val="⃗"/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e>
                  </m:acc>
                  <m:r>
                    <a:rPr lang="en-US" b="0" i="1" smtClean="0"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p"/>
                    </m:rPr>
                    <a:rPr lang="en-US" b="0" i="0" smtClean="0">
                      <a:latin typeface="Cambria Math" panose="02040503050406030204" pitchFamily="18" charset="0"/>
                    </a:rPr>
                    <m:t>Ω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𝜈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b="0" dirty="0"/>
                <a:t> </a:t>
              </a:r>
              <a:endParaRPr lang="en-US" dirty="0"/>
            </a:p>
          </dgm:t>
        </dgm:pt>
      </mc:Choice>
      <mc:Fallback xmlns="">
        <dgm:pt modelId="{447C5AC1-2F37-4AE8-8737-191FA080226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𝐸_𝜈 (𝑟 ⃗,Ω,𝜈)</a:t>
              </a:r>
              <a:r>
                <a:rPr lang="en-US" b="0" dirty="0"/>
                <a:t> </a:t>
              </a:r>
              <a:endParaRPr lang="en-US" dirty="0"/>
            </a:p>
          </dgm:t>
        </dgm:pt>
      </mc:Fallback>
    </mc:AlternateContent>
    <dgm:pt modelId="{AD372215-FBD2-4CA3-AA57-71FBF7702857}" type="parTrans" cxnId="{8963E825-487E-4C0A-A3EC-5EA9F728DAA4}">
      <dgm:prSet/>
      <dgm:spPr/>
      <dgm:t>
        <a:bodyPr/>
        <a:lstStyle/>
        <a:p>
          <a:endParaRPr lang="en-US"/>
        </a:p>
      </dgm:t>
    </dgm:pt>
    <dgm:pt modelId="{900F2FC1-7C57-47C0-B335-006B9BCFDE7F}" type="sibTrans" cxnId="{8963E825-487E-4C0A-A3EC-5EA9F728DAA4}">
      <dgm:prSet/>
      <dgm:spPr/>
      <dgm:t>
        <a:bodyPr/>
        <a:lstStyle/>
        <a:p>
          <a:endParaRPr lang="en-US"/>
        </a:p>
      </dgm:t>
    </dgm:pt>
    <dgm:pt modelId="{018522A7-177E-4B87-8BBA-7E6BCF9C77DE}" type="pres">
      <dgm:prSet presAssocID="{5848A724-4CA3-4FD3-B650-437E7B7DA9E9}" presName="cycle" presStyleCnt="0">
        <dgm:presLayoutVars>
          <dgm:dir/>
          <dgm:resizeHandles val="exact"/>
        </dgm:presLayoutVars>
      </dgm:prSet>
      <dgm:spPr/>
    </dgm:pt>
    <dgm:pt modelId="{0E2638C8-56F5-4077-ADF4-D6E5852EE7E9}" type="pres">
      <dgm:prSet presAssocID="{A251A508-EBA7-46BD-9F7E-9A0AF04E516E}" presName="node" presStyleLbl="node1" presStyleIdx="0" presStyleCnt="4">
        <dgm:presLayoutVars>
          <dgm:bulletEnabled val="1"/>
        </dgm:presLayoutVars>
      </dgm:prSet>
      <dgm:spPr/>
    </dgm:pt>
    <dgm:pt modelId="{9095F420-EDDB-46A9-AF9C-C74303DEE309}" type="pres">
      <dgm:prSet presAssocID="{D504AABC-9D6E-4C80-A249-71B89CE25A93}" presName="sibTrans" presStyleLbl="sibTrans2D1" presStyleIdx="0" presStyleCnt="4"/>
      <dgm:spPr/>
    </dgm:pt>
    <dgm:pt modelId="{BDBF96EB-F633-4F37-88F1-0C522B41119C}" type="pres">
      <dgm:prSet presAssocID="{D504AABC-9D6E-4C80-A249-71B89CE25A93}" presName="connectorText" presStyleLbl="sibTrans2D1" presStyleIdx="0" presStyleCnt="4"/>
      <dgm:spPr/>
    </dgm:pt>
    <dgm:pt modelId="{BB25614C-C175-4870-9EE3-3966D383E336}" type="pres">
      <dgm:prSet presAssocID="{CB045493-C047-40E7-B4E2-D0266DE7B2EB}" presName="node" presStyleLbl="node1" presStyleIdx="1" presStyleCnt="4">
        <dgm:presLayoutVars>
          <dgm:bulletEnabled val="1"/>
        </dgm:presLayoutVars>
      </dgm:prSet>
      <dgm:spPr/>
    </dgm:pt>
    <dgm:pt modelId="{2B22D824-AFDD-4D0A-9439-ABF9DBC8812A}" type="pres">
      <dgm:prSet presAssocID="{51A69CC7-2848-4B77-9CD7-315BBD26EB09}" presName="sibTrans" presStyleLbl="sibTrans2D1" presStyleIdx="1" presStyleCnt="4"/>
      <dgm:spPr/>
    </dgm:pt>
    <dgm:pt modelId="{745D30C8-2E06-49F5-8FC3-926703D12864}" type="pres">
      <dgm:prSet presAssocID="{51A69CC7-2848-4B77-9CD7-315BBD26EB09}" presName="connectorText" presStyleLbl="sibTrans2D1" presStyleIdx="1" presStyleCnt="4"/>
      <dgm:spPr/>
    </dgm:pt>
    <dgm:pt modelId="{7367F949-24BC-47F0-A8F2-9A5E5D18C6E7}" type="pres">
      <dgm:prSet presAssocID="{124B14C7-43E0-4209-8C8A-9A266328B9FA}" presName="node" presStyleLbl="node1" presStyleIdx="2" presStyleCnt="4">
        <dgm:presLayoutVars>
          <dgm:bulletEnabled val="1"/>
        </dgm:presLayoutVars>
      </dgm:prSet>
      <dgm:spPr/>
    </dgm:pt>
    <dgm:pt modelId="{A3BEC8F3-1401-40B0-92C1-7EC558E1A994}" type="pres">
      <dgm:prSet presAssocID="{9F0CBC7C-1325-466A-8762-9CCC29DD02FB}" presName="sibTrans" presStyleLbl="sibTrans2D1" presStyleIdx="2" presStyleCnt="4"/>
      <dgm:spPr/>
    </dgm:pt>
    <dgm:pt modelId="{DE29AC2D-65E5-4AA0-A471-C148123AE19B}" type="pres">
      <dgm:prSet presAssocID="{9F0CBC7C-1325-466A-8762-9CCC29DD02FB}" presName="connectorText" presStyleLbl="sibTrans2D1" presStyleIdx="2" presStyleCnt="4"/>
      <dgm:spPr/>
    </dgm:pt>
    <dgm:pt modelId="{074366DD-4467-4E35-B4C0-F9410C6FE27F}" type="pres">
      <dgm:prSet presAssocID="{447C5AC1-2F37-4AE8-8737-191FA080226B}" presName="node" presStyleLbl="node1" presStyleIdx="3" presStyleCnt="4">
        <dgm:presLayoutVars>
          <dgm:bulletEnabled val="1"/>
        </dgm:presLayoutVars>
      </dgm:prSet>
      <dgm:spPr/>
    </dgm:pt>
    <dgm:pt modelId="{BB3B1FEC-10EA-4D47-B5B6-E2F53F971299}" type="pres">
      <dgm:prSet presAssocID="{900F2FC1-7C57-47C0-B335-006B9BCFDE7F}" presName="sibTrans" presStyleLbl="sibTrans2D1" presStyleIdx="3" presStyleCnt="4"/>
      <dgm:spPr/>
    </dgm:pt>
    <dgm:pt modelId="{2023ACA2-BAF4-442A-80F4-E54AF2AA1850}" type="pres">
      <dgm:prSet presAssocID="{900F2FC1-7C57-47C0-B335-006B9BCFDE7F}" presName="connectorText" presStyleLbl="sibTrans2D1" presStyleIdx="3" presStyleCnt="4"/>
      <dgm:spPr/>
    </dgm:pt>
  </dgm:ptLst>
  <dgm:cxnLst>
    <dgm:cxn modelId="{D1F43A01-C530-44EA-B4DC-27427429DD37}" type="presOf" srcId="{900F2FC1-7C57-47C0-B335-006B9BCFDE7F}" destId="{2023ACA2-BAF4-442A-80F4-E54AF2AA1850}" srcOrd="1" destOrd="0" presId="urn:microsoft.com/office/officeart/2005/8/layout/cycle2"/>
    <dgm:cxn modelId="{3BE9F606-3F2E-4FC8-B040-D77E5ABDF5DA}" type="presOf" srcId="{51A69CC7-2848-4B77-9CD7-315BBD26EB09}" destId="{745D30C8-2E06-49F5-8FC3-926703D12864}" srcOrd="1" destOrd="0" presId="urn:microsoft.com/office/officeart/2005/8/layout/cycle2"/>
    <dgm:cxn modelId="{8963E825-487E-4C0A-A3EC-5EA9F728DAA4}" srcId="{5848A724-4CA3-4FD3-B650-437E7B7DA9E9}" destId="{447C5AC1-2F37-4AE8-8737-191FA080226B}" srcOrd="3" destOrd="0" parTransId="{AD372215-FBD2-4CA3-AA57-71FBF7702857}" sibTransId="{900F2FC1-7C57-47C0-B335-006B9BCFDE7F}"/>
    <dgm:cxn modelId="{9A02942E-5A6E-4997-8CDE-904C890EECE2}" type="presOf" srcId="{900F2FC1-7C57-47C0-B335-006B9BCFDE7F}" destId="{BB3B1FEC-10EA-4D47-B5B6-E2F53F971299}" srcOrd="0" destOrd="0" presId="urn:microsoft.com/office/officeart/2005/8/layout/cycle2"/>
    <dgm:cxn modelId="{035ADF33-A83B-4593-8C7B-84FA2A249870}" type="presOf" srcId="{5848A724-4CA3-4FD3-B650-437E7B7DA9E9}" destId="{018522A7-177E-4B87-8BBA-7E6BCF9C77DE}" srcOrd="0" destOrd="0" presId="urn:microsoft.com/office/officeart/2005/8/layout/cycle2"/>
    <dgm:cxn modelId="{2893AB3D-4389-425D-A7E1-BE77AFBF07BB}" type="presOf" srcId="{9F0CBC7C-1325-466A-8762-9CCC29DD02FB}" destId="{DE29AC2D-65E5-4AA0-A471-C148123AE19B}" srcOrd="1" destOrd="0" presId="urn:microsoft.com/office/officeart/2005/8/layout/cycle2"/>
    <dgm:cxn modelId="{814B1947-D857-41AF-B735-CFA3819D8666}" type="presOf" srcId="{447C5AC1-2F37-4AE8-8737-191FA080226B}" destId="{074366DD-4467-4E35-B4C0-F9410C6FE27F}" srcOrd="0" destOrd="0" presId="urn:microsoft.com/office/officeart/2005/8/layout/cycle2"/>
    <dgm:cxn modelId="{9B96C556-5166-4DB3-A334-54B738CDF85C}" srcId="{5848A724-4CA3-4FD3-B650-437E7B7DA9E9}" destId="{124B14C7-43E0-4209-8C8A-9A266328B9FA}" srcOrd="2" destOrd="0" parTransId="{149A1804-137E-44EF-9516-72015F5215B6}" sibTransId="{9F0CBC7C-1325-466A-8762-9CCC29DD02FB}"/>
    <dgm:cxn modelId="{3AE13D78-90B1-4EC5-998C-0EACF4758039}" type="presOf" srcId="{9F0CBC7C-1325-466A-8762-9CCC29DD02FB}" destId="{A3BEC8F3-1401-40B0-92C1-7EC558E1A994}" srcOrd="0" destOrd="0" presId="urn:microsoft.com/office/officeart/2005/8/layout/cycle2"/>
    <dgm:cxn modelId="{2E9AD086-2B2B-4A49-A030-FB9A98CDE839}" type="presOf" srcId="{CB045493-C047-40E7-B4E2-D0266DE7B2EB}" destId="{BB25614C-C175-4870-9EE3-3966D383E336}" srcOrd="0" destOrd="0" presId="urn:microsoft.com/office/officeart/2005/8/layout/cycle2"/>
    <dgm:cxn modelId="{AAD79789-2E46-4EDC-AFCA-45B0AA456F59}" srcId="{5848A724-4CA3-4FD3-B650-437E7B7DA9E9}" destId="{CB045493-C047-40E7-B4E2-D0266DE7B2EB}" srcOrd="1" destOrd="0" parTransId="{F8084F42-C44B-43B9-A466-6FAD9C6F1DD1}" sibTransId="{51A69CC7-2848-4B77-9CD7-315BBD26EB09}"/>
    <dgm:cxn modelId="{9DD41EB1-9194-4881-99C1-D05089A656A1}" type="presOf" srcId="{51A69CC7-2848-4B77-9CD7-315BBD26EB09}" destId="{2B22D824-AFDD-4D0A-9439-ABF9DBC8812A}" srcOrd="0" destOrd="0" presId="urn:microsoft.com/office/officeart/2005/8/layout/cycle2"/>
    <dgm:cxn modelId="{B8474CD6-E9FA-4BF0-B3C8-0A297779052A}" type="presOf" srcId="{D504AABC-9D6E-4C80-A249-71B89CE25A93}" destId="{BDBF96EB-F633-4F37-88F1-0C522B41119C}" srcOrd="1" destOrd="0" presId="urn:microsoft.com/office/officeart/2005/8/layout/cycle2"/>
    <dgm:cxn modelId="{9D23ADE7-4B0F-4D5A-9500-ED859A4911E5}" type="presOf" srcId="{124B14C7-43E0-4209-8C8A-9A266328B9FA}" destId="{7367F949-24BC-47F0-A8F2-9A5E5D18C6E7}" srcOrd="0" destOrd="0" presId="urn:microsoft.com/office/officeart/2005/8/layout/cycle2"/>
    <dgm:cxn modelId="{890A67EB-F90C-485B-84DB-E482F4B257CC}" type="presOf" srcId="{D504AABC-9D6E-4C80-A249-71B89CE25A93}" destId="{9095F420-EDDB-46A9-AF9C-C74303DEE309}" srcOrd="0" destOrd="0" presId="urn:microsoft.com/office/officeart/2005/8/layout/cycle2"/>
    <dgm:cxn modelId="{122364ED-379F-46F2-909A-FEF3B267E4EC}" type="presOf" srcId="{A251A508-EBA7-46BD-9F7E-9A0AF04E516E}" destId="{0E2638C8-56F5-4077-ADF4-D6E5852EE7E9}" srcOrd="0" destOrd="0" presId="urn:microsoft.com/office/officeart/2005/8/layout/cycle2"/>
    <dgm:cxn modelId="{C29C29FC-9108-4504-ADBF-D282983A52C1}" srcId="{5848A724-4CA3-4FD3-B650-437E7B7DA9E9}" destId="{A251A508-EBA7-46BD-9F7E-9A0AF04E516E}" srcOrd="0" destOrd="0" parTransId="{B9453098-8E96-41D4-9D59-5A715B35C5D1}" sibTransId="{D504AABC-9D6E-4C80-A249-71B89CE25A93}"/>
    <dgm:cxn modelId="{895CD85E-E153-44BF-A7FB-7E475D5D2A3D}" type="presParOf" srcId="{018522A7-177E-4B87-8BBA-7E6BCF9C77DE}" destId="{0E2638C8-56F5-4077-ADF4-D6E5852EE7E9}" srcOrd="0" destOrd="0" presId="urn:microsoft.com/office/officeart/2005/8/layout/cycle2"/>
    <dgm:cxn modelId="{2D5DAC77-EB59-497F-9157-BA8728C6E889}" type="presParOf" srcId="{018522A7-177E-4B87-8BBA-7E6BCF9C77DE}" destId="{9095F420-EDDB-46A9-AF9C-C74303DEE309}" srcOrd="1" destOrd="0" presId="urn:microsoft.com/office/officeart/2005/8/layout/cycle2"/>
    <dgm:cxn modelId="{170D3311-A5C1-47BD-8CD1-DBEE05AF6802}" type="presParOf" srcId="{9095F420-EDDB-46A9-AF9C-C74303DEE309}" destId="{BDBF96EB-F633-4F37-88F1-0C522B41119C}" srcOrd="0" destOrd="0" presId="urn:microsoft.com/office/officeart/2005/8/layout/cycle2"/>
    <dgm:cxn modelId="{F4369106-78DF-499E-BA07-AF1C4EBF6025}" type="presParOf" srcId="{018522A7-177E-4B87-8BBA-7E6BCF9C77DE}" destId="{BB25614C-C175-4870-9EE3-3966D383E336}" srcOrd="2" destOrd="0" presId="urn:microsoft.com/office/officeart/2005/8/layout/cycle2"/>
    <dgm:cxn modelId="{1A3A9361-BA47-4AC7-99AC-BE91806AE420}" type="presParOf" srcId="{018522A7-177E-4B87-8BBA-7E6BCF9C77DE}" destId="{2B22D824-AFDD-4D0A-9439-ABF9DBC8812A}" srcOrd="3" destOrd="0" presId="urn:microsoft.com/office/officeart/2005/8/layout/cycle2"/>
    <dgm:cxn modelId="{8EE38D4F-FF3F-4355-A5EE-F3C778D4D82F}" type="presParOf" srcId="{2B22D824-AFDD-4D0A-9439-ABF9DBC8812A}" destId="{745D30C8-2E06-49F5-8FC3-926703D12864}" srcOrd="0" destOrd="0" presId="urn:microsoft.com/office/officeart/2005/8/layout/cycle2"/>
    <dgm:cxn modelId="{3EA9B694-C8C8-44D3-8034-AA782724309E}" type="presParOf" srcId="{018522A7-177E-4B87-8BBA-7E6BCF9C77DE}" destId="{7367F949-24BC-47F0-A8F2-9A5E5D18C6E7}" srcOrd="4" destOrd="0" presId="urn:microsoft.com/office/officeart/2005/8/layout/cycle2"/>
    <dgm:cxn modelId="{2DFE28AA-29DB-49FB-9967-2E577099443F}" type="presParOf" srcId="{018522A7-177E-4B87-8BBA-7E6BCF9C77DE}" destId="{A3BEC8F3-1401-40B0-92C1-7EC558E1A994}" srcOrd="5" destOrd="0" presId="urn:microsoft.com/office/officeart/2005/8/layout/cycle2"/>
    <dgm:cxn modelId="{B3D6F8BF-D275-4EAB-8ACA-66164ECD868E}" type="presParOf" srcId="{A3BEC8F3-1401-40B0-92C1-7EC558E1A994}" destId="{DE29AC2D-65E5-4AA0-A471-C148123AE19B}" srcOrd="0" destOrd="0" presId="urn:microsoft.com/office/officeart/2005/8/layout/cycle2"/>
    <dgm:cxn modelId="{A2D74DA0-39C9-4FF9-B1AE-2216701F3CE1}" type="presParOf" srcId="{018522A7-177E-4B87-8BBA-7E6BCF9C77DE}" destId="{074366DD-4467-4E35-B4C0-F9410C6FE27F}" srcOrd="6" destOrd="0" presId="urn:microsoft.com/office/officeart/2005/8/layout/cycle2"/>
    <dgm:cxn modelId="{D2F6E716-8360-43E5-ACB2-6C7AA41279D7}" type="presParOf" srcId="{018522A7-177E-4B87-8BBA-7E6BCF9C77DE}" destId="{BB3B1FEC-10EA-4D47-B5B6-E2F53F971299}" srcOrd="7" destOrd="0" presId="urn:microsoft.com/office/officeart/2005/8/layout/cycle2"/>
    <dgm:cxn modelId="{941692B8-BB4B-4010-B143-4CE2F721875D}" type="presParOf" srcId="{BB3B1FEC-10EA-4D47-B5B6-E2F53F971299}" destId="{2023ACA2-BAF4-442A-80F4-E54AF2AA18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8A724-4CA3-4FD3-B650-437E7B7DA9E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1A508-EBA7-46BD-9F7E-9A0AF04E516E}">
      <dgm:prSet phldrT="[Text]"/>
      <dgm:spPr/>
      <dgm:t>
        <a:bodyPr/>
        <a:lstStyle/>
        <a:p>
          <a:r>
            <a:rPr lang="en-US" dirty="0"/>
            <a:t>Radiative transfer</a:t>
          </a:r>
        </a:p>
      </dgm:t>
    </dgm:pt>
    <dgm:pt modelId="{B9453098-8E96-41D4-9D59-5A715B35C5D1}" type="parTrans" cxnId="{C29C29FC-9108-4504-ADBF-D282983A52C1}">
      <dgm:prSet/>
      <dgm:spPr/>
      <dgm:t>
        <a:bodyPr/>
        <a:lstStyle/>
        <a:p>
          <a:endParaRPr lang="en-US"/>
        </a:p>
      </dgm:t>
    </dgm:pt>
    <dgm:pt modelId="{D504AABC-9D6E-4C80-A249-71B89CE25A93}" type="sibTrans" cxnId="{C29C29FC-9108-4504-ADBF-D282983A52C1}">
      <dgm:prSet/>
      <dgm:spPr/>
      <dgm:t>
        <a:bodyPr/>
        <a:lstStyle/>
        <a:p>
          <a:endParaRPr lang="en-US"/>
        </a:p>
      </dgm:t>
    </dgm:pt>
    <dgm:pt modelId="{CB045493-C047-40E7-B4E2-D0266DE7B2EB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8084F42-C44B-43B9-A466-6FAD9C6F1DD1}" type="parTrans" cxnId="{AAD79789-2E46-4EDC-AFCA-45B0AA456F59}">
      <dgm:prSet/>
      <dgm:spPr/>
      <dgm:t>
        <a:bodyPr/>
        <a:lstStyle/>
        <a:p>
          <a:endParaRPr lang="en-US"/>
        </a:p>
      </dgm:t>
    </dgm:pt>
    <dgm:pt modelId="{51A69CC7-2848-4B77-9CD7-315BBD26EB09}" type="sibTrans" cxnId="{AAD79789-2E46-4EDC-AFCA-45B0AA456F59}">
      <dgm:prSet/>
      <dgm:spPr/>
      <dgm:t>
        <a:bodyPr/>
        <a:lstStyle/>
        <a:p>
          <a:endParaRPr lang="en-US"/>
        </a:p>
      </dgm:t>
    </dgm:pt>
    <dgm:pt modelId="{124B14C7-43E0-4209-8C8A-9A266328B9FA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49A1804-137E-44EF-9516-72015F5215B6}" type="parTrans" cxnId="{9B96C556-5166-4DB3-A334-54B738CDF85C}">
      <dgm:prSet/>
      <dgm:spPr/>
      <dgm:t>
        <a:bodyPr/>
        <a:lstStyle/>
        <a:p>
          <a:endParaRPr lang="en-US"/>
        </a:p>
      </dgm:t>
    </dgm:pt>
    <dgm:pt modelId="{9F0CBC7C-1325-466A-8762-9CCC29DD02FB}" type="sibTrans" cxnId="{9B96C556-5166-4DB3-A334-54B738CDF85C}">
      <dgm:prSet/>
      <dgm:spPr/>
      <dgm:t>
        <a:bodyPr/>
        <a:lstStyle/>
        <a:p>
          <a:endParaRPr lang="en-US"/>
        </a:p>
      </dgm:t>
    </dgm:pt>
    <dgm:pt modelId="{447C5AC1-2F37-4AE8-8737-191FA080226B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D372215-FBD2-4CA3-AA57-71FBF7702857}" type="parTrans" cxnId="{8963E825-487E-4C0A-A3EC-5EA9F728DAA4}">
      <dgm:prSet/>
      <dgm:spPr/>
      <dgm:t>
        <a:bodyPr/>
        <a:lstStyle/>
        <a:p>
          <a:endParaRPr lang="en-US"/>
        </a:p>
      </dgm:t>
    </dgm:pt>
    <dgm:pt modelId="{900F2FC1-7C57-47C0-B335-006B9BCFDE7F}" type="sibTrans" cxnId="{8963E825-487E-4C0A-A3EC-5EA9F728DAA4}">
      <dgm:prSet/>
      <dgm:spPr/>
      <dgm:t>
        <a:bodyPr/>
        <a:lstStyle/>
        <a:p>
          <a:endParaRPr lang="en-US"/>
        </a:p>
      </dgm:t>
    </dgm:pt>
    <dgm:pt modelId="{018522A7-177E-4B87-8BBA-7E6BCF9C77DE}" type="pres">
      <dgm:prSet presAssocID="{5848A724-4CA3-4FD3-B650-437E7B7DA9E9}" presName="cycle" presStyleCnt="0">
        <dgm:presLayoutVars>
          <dgm:dir/>
          <dgm:resizeHandles val="exact"/>
        </dgm:presLayoutVars>
      </dgm:prSet>
      <dgm:spPr/>
    </dgm:pt>
    <dgm:pt modelId="{0E2638C8-56F5-4077-ADF4-D6E5852EE7E9}" type="pres">
      <dgm:prSet presAssocID="{A251A508-EBA7-46BD-9F7E-9A0AF04E516E}" presName="node" presStyleLbl="node1" presStyleIdx="0" presStyleCnt="4">
        <dgm:presLayoutVars>
          <dgm:bulletEnabled val="1"/>
        </dgm:presLayoutVars>
      </dgm:prSet>
      <dgm:spPr/>
    </dgm:pt>
    <dgm:pt modelId="{9095F420-EDDB-46A9-AF9C-C74303DEE309}" type="pres">
      <dgm:prSet presAssocID="{D504AABC-9D6E-4C80-A249-71B89CE25A93}" presName="sibTrans" presStyleLbl="sibTrans2D1" presStyleIdx="0" presStyleCnt="4"/>
      <dgm:spPr/>
    </dgm:pt>
    <dgm:pt modelId="{BDBF96EB-F633-4F37-88F1-0C522B41119C}" type="pres">
      <dgm:prSet presAssocID="{D504AABC-9D6E-4C80-A249-71B89CE25A93}" presName="connectorText" presStyleLbl="sibTrans2D1" presStyleIdx="0" presStyleCnt="4"/>
      <dgm:spPr/>
    </dgm:pt>
    <dgm:pt modelId="{BB25614C-C175-4870-9EE3-3966D383E336}" type="pres">
      <dgm:prSet presAssocID="{CB045493-C047-40E7-B4E2-D0266DE7B2EB}" presName="node" presStyleLbl="node1" presStyleIdx="1" presStyleCnt="4">
        <dgm:presLayoutVars>
          <dgm:bulletEnabled val="1"/>
        </dgm:presLayoutVars>
      </dgm:prSet>
      <dgm:spPr/>
    </dgm:pt>
    <dgm:pt modelId="{2B22D824-AFDD-4D0A-9439-ABF9DBC8812A}" type="pres">
      <dgm:prSet presAssocID="{51A69CC7-2848-4B77-9CD7-315BBD26EB09}" presName="sibTrans" presStyleLbl="sibTrans2D1" presStyleIdx="1" presStyleCnt="4"/>
      <dgm:spPr/>
    </dgm:pt>
    <dgm:pt modelId="{745D30C8-2E06-49F5-8FC3-926703D12864}" type="pres">
      <dgm:prSet presAssocID="{51A69CC7-2848-4B77-9CD7-315BBD26EB09}" presName="connectorText" presStyleLbl="sibTrans2D1" presStyleIdx="1" presStyleCnt="4"/>
      <dgm:spPr/>
    </dgm:pt>
    <dgm:pt modelId="{7367F949-24BC-47F0-A8F2-9A5E5D18C6E7}" type="pres">
      <dgm:prSet presAssocID="{124B14C7-43E0-4209-8C8A-9A266328B9FA}" presName="node" presStyleLbl="node1" presStyleIdx="2" presStyleCnt="4">
        <dgm:presLayoutVars>
          <dgm:bulletEnabled val="1"/>
        </dgm:presLayoutVars>
      </dgm:prSet>
      <dgm:spPr/>
    </dgm:pt>
    <dgm:pt modelId="{A3BEC8F3-1401-40B0-92C1-7EC558E1A994}" type="pres">
      <dgm:prSet presAssocID="{9F0CBC7C-1325-466A-8762-9CCC29DD02FB}" presName="sibTrans" presStyleLbl="sibTrans2D1" presStyleIdx="2" presStyleCnt="4"/>
      <dgm:spPr/>
    </dgm:pt>
    <dgm:pt modelId="{DE29AC2D-65E5-4AA0-A471-C148123AE19B}" type="pres">
      <dgm:prSet presAssocID="{9F0CBC7C-1325-466A-8762-9CCC29DD02FB}" presName="connectorText" presStyleLbl="sibTrans2D1" presStyleIdx="2" presStyleCnt="4"/>
      <dgm:spPr/>
    </dgm:pt>
    <dgm:pt modelId="{074366DD-4467-4E35-B4C0-F9410C6FE27F}" type="pres">
      <dgm:prSet presAssocID="{447C5AC1-2F37-4AE8-8737-191FA080226B}" presName="node" presStyleLbl="node1" presStyleIdx="3" presStyleCnt="4">
        <dgm:presLayoutVars>
          <dgm:bulletEnabled val="1"/>
        </dgm:presLayoutVars>
      </dgm:prSet>
      <dgm:spPr/>
    </dgm:pt>
    <dgm:pt modelId="{BB3B1FEC-10EA-4D47-B5B6-E2F53F971299}" type="pres">
      <dgm:prSet presAssocID="{900F2FC1-7C57-47C0-B335-006B9BCFDE7F}" presName="sibTrans" presStyleLbl="sibTrans2D1" presStyleIdx="3" presStyleCnt="4"/>
      <dgm:spPr/>
    </dgm:pt>
    <dgm:pt modelId="{2023ACA2-BAF4-442A-80F4-E54AF2AA1850}" type="pres">
      <dgm:prSet presAssocID="{900F2FC1-7C57-47C0-B335-006B9BCFDE7F}" presName="connectorText" presStyleLbl="sibTrans2D1" presStyleIdx="3" presStyleCnt="4"/>
      <dgm:spPr/>
    </dgm:pt>
  </dgm:ptLst>
  <dgm:cxnLst>
    <dgm:cxn modelId="{D1F43A01-C530-44EA-B4DC-27427429DD37}" type="presOf" srcId="{900F2FC1-7C57-47C0-B335-006B9BCFDE7F}" destId="{2023ACA2-BAF4-442A-80F4-E54AF2AA1850}" srcOrd="1" destOrd="0" presId="urn:microsoft.com/office/officeart/2005/8/layout/cycle2"/>
    <dgm:cxn modelId="{3BE9F606-3F2E-4FC8-B040-D77E5ABDF5DA}" type="presOf" srcId="{51A69CC7-2848-4B77-9CD7-315BBD26EB09}" destId="{745D30C8-2E06-49F5-8FC3-926703D12864}" srcOrd="1" destOrd="0" presId="urn:microsoft.com/office/officeart/2005/8/layout/cycle2"/>
    <dgm:cxn modelId="{8963E825-487E-4C0A-A3EC-5EA9F728DAA4}" srcId="{5848A724-4CA3-4FD3-B650-437E7B7DA9E9}" destId="{447C5AC1-2F37-4AE8-8737-191FA080226B}" srcOrd="3" destOrd="0" parTransId="{AD372215-FBD2-4CA3-AA57-71FBF7702857}" sibTransId="{900F2FC1-7C57-47C0-B335-006B9BCFDE7F}"/>
    <dgm:cxn modelId="{9A02942E-5A6E-4997-8CDE-904C890EECE2}" type="presOf" srcId="{900F2FC1-7C57-47C0-B335-006B9BCFDE7F}" destId="{BB3B1FEC-10EA-4D47-B5B6-E2F53F971299}" srcOrd="0" destOrd="0" presId="urn:microsoft.com/office/officeart/2005/8/layout/cycle2"/>
    <dgm:cxn modelId="{035ADF33-A83B-4593-8C7B-84FA2A249870}" type="presOf" srcId="{5848A724-4CA3-4FD3-B650-437E7B7DA9E9}" destId="{018522A7-177E-4B87-8BBA-7E6BCF9C77DE}" srcOrd="0" destOrd="0" presId="urn:microsoft.com/office/officeart/2005/8/layout/cycle2"/>
    <dgm:cxn modelId="{2893AB3D-4389-425D-A7E1-BE77AFBF07BB}" type="presOf" srcId="{9F0CBC7C-1325-466A-8762-9CCC29DD02FB}" destId="{DE29AC2D-65E5-4AA0-A471-C148123AE19B}" srcOrd="1" destOrd="0" presId="urn:microsoft.com/office/officeart/2005/8/layout/cycle2"/>
    <dgm:cxn modelId="{814B1947-D857-41AF-B735-CFA3819D8666}" type="presOf" srcId="{447C5AC1-2F37-4AE8-8737-191FA080226B}" destId="{074366DD-4467-4E35-B4C0-F9410C6FE27F}" srcOrd="0" destOrd="0" presId="urn:microsoft.com/office/officeart/2005/8/layout/cycle2"/>
    <dgm:cxn modelId="{9B96C556-5166-4DB3-A334-54B738CDF85C}" srcId="{5848A724-4CA3-4FD3-B650-437E7B7DA9E9}" destId="{124B14C7-43E0-4209-8C8A-9A266328B9FA}" srcOrd="2" destOrd="0" parTransId="{149A1804-137E-44EF-9516-72015F5215B6}" sibTransId="{9F0CBC7C-1325-466A-8762-9CCC29DD02FB}"/>
    <dgm:cxn modelId="{3AE13D78-90B1-4EC5-998C-0EACF4758039}" type="presOf" srcId="{9F0CBC7C-1325-466A-8762-9CCC29DD02FB}" destId="{A3BEC8F3-1401-40B0-92C1-7EC558E1A994}" srcOrd="0" destOrd="0" presId="urn:microsoft.com/office/officeart/2005/8/layout/cycle2"/>
    <dgm:cxn modelId="{2E9AD086-2B2B-4A49-A030-FB9A98CDE839}" type="presOf" srcId="{CB045493-C047-40E7-B4E2-D0266DE7B2EB}" destId="{BB25614C-C175-4870-9EE3-3966D383E336}" srcOrd="0" destOrd="0" presId="urn:microsoft.com/office/officeart/2005/8/layout/cycle2"/>
    <dgm:cxn modelId="{AAD79789-2E46-4EDC-AFCA-45B0AA456F59}" srcId="{5848A724-4CA3-4FD3-B650-437E7B7DA9E9}" destId="{CB045493-C047-40E7-B4E2-D0266DE7B2EB}" srcOrd="1" destOrd="0" parTransId="{F8084F42-C44B-43B9-A466-6FAD9C6F1DD1}" sibTransId="{51A69CC7-2848-4B77-9CD7-315BBD26EB09}"/>
    <dgm:cxn modelId="{9DD41EB1-9194-4881-99C1-D05089A656A1}" type="presOf" srcId="{51A69CC7-2848-4B77-9CD7-315BBD26EB09}" destId="{2B22D824-AFDD-4D0A-9439-ABF9DBC8812A}" srcOrd="0" destOrd="0" presId="urn:microsoft.com/office/officeart/2005/8/layout/cycle2"/>
    <dgm:cxn modelId="{B8474CD6-E9FA-4BF0-B3C8-0A297779052A}" type="presOf" srcId="{D504AABC-9D6E-4C80-A249-71B89CE25A93}" destId="{BDBF96EB-F633-4F37-88F1-0C522B41119C}" srcOrd="1" destOrd="0" presId="urn:microsoft.com/office/officeart/2005/8/layout/cycle2"/>
    <dgm:cxn modelId="{9D23ADE7-4B0F-4D5A-9500-ED859A4911E5}" type="presOf" srcId="{124B14C7-43E0-4209-8C8A-9A266328B9FA}" destId="{7367F949-24BC-47F0-A8F2-9A5E5D18C6E7}" srcOrd="0" destOrd="0" presId="urn:microsoft.com/office/officeart/2005/8/layout/cycle2"/>
    <dgm:cxn modelId="{890A67EB-F90C-485B-84DB-E482F4B257CC}" type="presOf" srcId="{D504AABC-9D6E-4C80-A249-71B89CE25A93}" destId="{9095F420-EDDB-46A9-AF9C-C74303DEE309}" srcOrd="0" destOrd="0" presId="urn:microsoft.com/office/officeart/2005/8/layout/cycle2"/>
    <dgm:cxn modelId="{122364ED-379F-46F2-909A-FEF3B267E4EC}" type="presOf" srcId="{A251A508-EBA7-46BD-9F7E-9A0AF04E516E}" destId="{0E2638C8-56F5-4077-ADF4-D6E5852EE7E9}" srcOrd="0" destOrd="0" presId="urn:microsoft.com/office/officeart/2005/8/layout/cycle2"/>
    <dgm:cxn modelId="{C29C29FC-9108-4504-ADBF-D282983A52C1}" srcId="{5848A724-4CA3-4FD3-B650-437E7B7DA9E9}" destId="{A251A508-EBA7-46BD-9F7E-9A0AF04E516E}" srcOrd="0" destOrd="0" parTransId="{B9453098-8E96-41D4-9D59-5A715B35C5D1}" sibTransId="{D504AABC-9D6E-4C80-A249-71B89CE25A93}"/>
    <dgm:cxn modelId="{895CD85E-E153-44BF-A7FB-7E475D5D2A3D}" type="presParOf" srcId="{018522A7-177E-4B87-8BBA-7E6BCF9C77DE}" destId="{0E2638C8-56F5-4077-ADF4-D6E5852EE7E9}" srcOrd="0" destOrd="0" presId="urn:microsoft.com/office/officeart/2005/8/layout/cycle2"/>
    <dgm:cxn modelId="{2D5DAC77-EB59-497F-9157-BA8728C6E889}" type="presParOf" srcId="{018522A7-177E-4B87-8BBA-7E6BCF9C77DE}" destId="{9095F420-EDDB-46A9-AF9C-C74303DEE309}" srcOrd="1" destOrd="0" presId="urn:microsoft.com/office/officeart/2005/8/layout/cycle2"/>
    <dgm:cxn modelId="{170D3311-A5C1-47BD-8CD1-DBEE05AF6802}" type="presParOf" srcId="{9095F420-EDDB-46A9-AF9C-C74303DEE309}" destId="{BDBF96EB-F633-4F37-88F1-0C522B41119C}" srcOrd="0" destOrd="0" presId="urn:microsoft.com/office/officeart/2005/8/layout/cycle2"/>
    <dgm:cxn modelId="{F4369106-78DF-499E-BA07-AF1C4EBF6025}" type="presParOf" srcId="{018522A7-177E-4B87-8BBA-7E6BCF9C77DE}" destId="{BB25614C-C175-4870-9EE3-3966D383E336}" srcOrd="2" destOrd="0" presId="urn:microsoft.com/office/officeart/2005/8/layout/cycle2"/>
    <dgm:cxn modelId="{1A3A9361-BA47-4AC7-99AC-BE91806AE420}" type="presParOf" srcId="{018522A7-177E-4B87-8BBA-7E6BCF9C77DE}" destId="{2B22D824-AFDD-4D0A-9439-ABF9DBC8812A}" srcOrd="3" destOrd="0" presId="urn:microsoft.com/office/officeart/2005/8/layout/cycle2"/>
    <dgm:cxn modelId="{8EE38D4F-FF3F-4355-A5EE-F3C778D4D82F}" type="presParOf" srcId="{2B22D824-AFDD-4D0A-9439-ABF9DBC8812A}" destId="{745D30C8-2E06-49F5-8FC3-926703D12864}" srcOrd="0" destOrd="0" presId="urn:microsoft.com/office/officeart/2005/8/layout/cycle2"/>
    <dgm:cxn modelId="{3EA9B694-C8C8-44D3-8034-AA782724309E}" type="presParOf" srcId="{018522A7-177E-4B87-8BBA-7E6BCF9C77DE}" destId="{7367F949-24BC-47F0-A8F2-9A5E5D18C6E7}" srcOrd="4" destOrd="0" presId="urn:microsoft.com/office/officeart/2005/8/layout/cycle2"/>
    <dgm:cxn modelId="{2DFE28AA-29DB-49FB-9967-2E577099443F}" type="presParOf" srcId="{018522A7-177E-4B87-8BBA-7E6BCF9C77DE}" destId="{A3BEC8F3-1401-40B0-92C1-7EC558E1A994}" srcOrd="5" destOrd="0" presId="urn:microsoft.com/office/officeart/2005/8/layout/cycle2"/>
    <dgm:cxn modelId="{B3D6F8BF-D275-4EAB-8ACA-66164ECD868E}" type="presParOf" srcId="{A3BEC8F3-1401-40B0-92C1-7EC558E1A994}" destId="{DE29AC2D-65E5-4AA0-A471-C148123AE19B}" srcOrd="0" destOrd="0" presId="urn:microsoft.com/office/officeart/2005/8/layout/cycle2"/>
    <dgm:cxn modelId="{A2D74DA0-39C9-4FF9-B1AE-2216701F3CE1}" type="presParOf" srcId="{018522A7-177E-4B87-8BBA-7E6BCF9C77DE}" destId="{074366DD-4467-4E35-B4C0-F9410C6FE27F}" srcOrd="6" destOrd="0" presId="urn:microsoft.com/office/officeart/2005/8/layout/cycle2"/>
    <dgm:cxn modelId="{D2F6E716-8360-43E5-ACB2-6C7AA41279D7}" type="presParOf" srcId="{018522A7-177E-4B87-8BBA-7E6BCF9C77DE}" destId="{BB3B1FEC-10EA-4D47-B5B6-E2F53F971299}" srcOrd="7" destOrd="0" presId="urn:microsoft.com/office/officeart/2005/8/layout/cycle2"/>
    <dgm:cxn modelId="{941692B8-BB4B-4010-B143-4CE2F721875D}" type="presParOf" srcId="{BB3B1FEC-10EA-4D47-B5B6-E2F53F971299}" destId="{2023ACA2-BAF4-442A-80F4-E54AF2AA18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38C8-56F5-4077-ADF4-D6E5852EE7E9}">
      <dsp:nvSpPr>
        <dsp:cNvPr id="0" name=""/>
        <dsp:cNvSpPr/>
      </dsp:nvSpPr>
      <dsp:spPr>
        <a:xfrm>
          <a:off x="2829580" y="1524"/>
          <a:ext cx="1274708" cy="1274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Radiative transfer</a:t>
          </a:r>
        </a:p>
      </dsp:txBody>
      <dsp:txXfrm>
        <a:off x="3016257" y="188201"/>
        <a:ext cx="901354" cy="901354"/>
      </dsp:txXfrm>
    </dsp:sp>
    <dsp:sp modelId="{9095F420-EDDB-46A9-AF9C-C74303DEE309}">
      <dsp:nvSpPr>
        <dsp:cNvPr id="0" name=""/>
        <dsp:cNvSpPr/>
      </dsp:nvSpPr>
      <dsp:spPr>
        <a:xfrm rot="2700000">
          <a:off x="3967354" y="1093304"/>
          <a:ext cx="338225" cy="43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982213" y="1143473"/>
        <a:ext cx="236758" cy="258127"/>
      </dsp:txXfrm>
    </dsp:sp>
    <dsp:sp modelId="{BB25614C-C175-4870-9EE3-3966D383E336}">
      <dsp:nvSpPr>
        <dsp:cNvPr id="0" name=""/>
        <dsp:cNvSpPr/>
      </dsp:nvSpPr>
      <dsp:spPr>
        <a:xfrm>
          <a:off x="4182183" y="1354126"/>
          <a:ext cx="1274708" cy="1274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Gas </a:t>
          </a:r>
          <a14:m xmlns:a14="http://schemas.microsoft.com/office/drawing/2010/main">
            <m:oMath xmlns:m="http://schemas.openxmlformats.org/officeDocument/2006/math">
              <m:r>
                <a:rPr lang="en-US" sz="1500" b="0" i="1" kern="1200" smtClean="0">
                  <a:latin typeface="Cambria Math" panose="02040503050406030204" pitchFamily="18" charset="0"/>
                </a:rPr>
                <m:t>[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𝜌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,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𝑝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, 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𝑇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]</m:t>
              </m:r>
            </m:oMath>
          </a14:m>
          <a:endParaRPr lang="en-US" sz="1500" kern="1200" dirty="0"/>
        </a:p>
      </dsp:txBody>
      <dsp:txXfrm>
        <a:off x="4368860" y="1540803"/>
        <a:ext cx="901354" cy="901354"/>
      </dsp:txXfrm>
    </dsp:sp>
    <dsp:sp modelId="{2B22D824-AFDD-4D0A-9439-ABF9DBC8812A}">
      <dsp:nvSpPr>
        <dsp:cNvPr id="0" name=""/>
        <dsp:cNvSpPr/>
      </dsp:nvSpPr>
      <dsp:spPr>
        <a:xfrm rot="8100000">
          <a:off x="3980892" y="2445906"/>
          <a:ext cx="338225" cy="43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067500" y="2496075"/>
        <a:ext cx="236758" cy="258127"/>
      </dsp:txXfrm>
    </dsp:sp>
    <dsp:sp modelId="{7367F949-24BC-47F0-A8F2-9A5E5D18C6E7}">
      <dsp:nvSpPr>
        <dsp:cNvPr id="0" name=""/>
        <dsp:cNvSpPr/>
      </dsp:nvSpPr>
      <dsp:spPr>
        <a:xfrm>
          <a:off x="2829580" y="2706729"/>
          <a:ext cx="1274708" cy="1274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𝑗</m:t>
                    </m:r>
                  </m:e>
                  <m:sub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𝜈</m:t>
                    </m:r>
                  </m:sub>
                </m:sSub>
                <m:r>
                  <a:rPr lang="en-US" sz="1500" b="0" i="1" kern="1200" smtClean="0">
                    <a:latin typeface="Cambria Math" panose="02040503050406030204" pitchFamily="18" charset="0"/>
                  </a:rPr>
                  <m:t>, </m:t>
                </m:r>
                <m:sSub>
                  <m:sSubPr>
                    <m:ctrlPr>
                      <a:rPr lang="en-US" sz="1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𝑘</m:t>
                    </m:r>
                  </m:e>
                  <m:sub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𝜈</m:t>
                    </m:r>
                  </m:sub>
                </m:sSub>
                <m:r>
                  <a:rPr lang="en-US" sz="1500" b="0" i="1" kern="1200" smtClean="0">
                    <a:latin typeface="Cambria Math" panose="02040503050406030204" pitchFamily="18" charset="0"/>
                  </a:rPr>
                  <m:t> </m:t>
                </m:r>
                <m:sSub>
                  <m:sSubPr>
                    <m:ctrlPr>
                      <a:rPr lang="en-US" sz="1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𝜎</m:t>
                    </m:r>
                  </m:e>
                  <m:sub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𝜈</m:t>
                    </m:r>
                  </m:sub>
                </m:sSub>
              </m:oMath>
            </m:oMathPara>
          </a14:m>
          <a:endParaRPr lang="en-US" sz="1500" kern="1200" dirty="0"/>
        </a:p>
      </dsp:txBody>
      <dsp:txXfrm>
        <a:off x="3016257" y="2893406"/>
        <a:ext cx="901354" cy="901354"/>
      </dsp:txXfrm>
    </dsp:sp>
    <dsp:sp modelId="{A3BEC8F3-1401-40B0-92C1-7EC558E1A994}">
      <dsp:nvSpPr>
        <dsp:cNvPr id="0" name=""/>
        <dsp:cNvSpPr/>
      </dsp:nvSpPr>
      <dsp:spPr>
        <a:xfrm rot="13500000">
          <a:off x="2628290" y="2459443"/>
          <a:ext cx="338225" cy="43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714898" y="2581360"/>
        <a:ext cx="236758" cy="258127"/>
      </dsp:txXfrm>
    </dsp:sp>
    <dsp:sp modelId="{074366DD-4467-4E35-B4C0-F9410C6FE27F}">
      <dsp:nvSpPr>
        <dsp:cNvPr id="0" name=""/>
        <dsp:cNvSpPr/>
      </dsp:nvSpPr>
      <dsp:spPr>
        <a:xfrm>
          <a:off x="1476978" y="1354126"/>
          <a:ext cx="1274708" cy="1274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5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5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a:rPr lang="en-US" sz="1500" b="0" i="1" kern="1200" smtClean="0">
                      <a:latin typeface="Cambria Math" panose="02040503050406030204" pitchFamily="18" charset="0"/>
                    </a:rPr>
                    <m:t>𝜈</m:t>
                  </m:r>
                </m:sub>
              </m:sSub>
              <m:r>
                <a:rPr lang="en-US" sz="1500" b="0" i="1" kern="1200" smtClean="0">
                  <a:latin typeface="Cambria Math" panose="02040503050406030204" pitchFamily="18" charset="0"/>
                </a:rPr>
                <m:t>(</m:t>
              </m:r>
              <m:acc>
                <m:accPr>
                  <m:chr m:val="⃗"/>
                  <m:ctrlPr>
                    <a:rPr lang="en-US" sz="1500" b="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sz="1500" b="0" i="1" kern="1200" smtClean="0">
                      <a:latin typeface="Cambria Math" panose="02040503050406030204" pitchFamily="18" charset="0"/>
                    </a:rPr>
                    <m:t>𝑟</m:t>
                  </m:r>
                </m:e>
              </m:acc>
              <m:r>
                <a:rPr lang="en-US" sz="1500" b="0" i="1" kern="1200" smtClean="0">
                  <a:latin typeface="Cambria Math" panose="02040503050406030204" pitchFamily="18" charset="0"/>
                </a:rPr>
                <m:t>,</m:t>
              </m:r>
              <m:r>
                <m:rPr>
                  <m:sty m:val="p"/>
                </m:rPr>
                <a:rPr lang="en-US" sz="1500" b="0" i="0" kern="1200" smtClean="0">
                  <a:latin typeface="Cambria Math" panose="02040503050406030204" pitchFamily="18" charset="0"/>
                </a:rPr>
                <m:t>Ω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,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𝜈</m:t>
              </m:r>
              <m:r>
                <a:rPr lang="en-US" sz="15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1500" b="0" kern="1200" dirty="0"/>
            <a:t> </a:t>
          </a:r>
          <a:endParaRPr lang="en-US" sz="1500" kern="1200" dirty="0"/>
        </a:p>
      </dsp:txBody>
      <dsp:txXfrm>
        <a:off x="1663655" y="1540803"/>
        <a:ext cx="901354" cy="901354"/>
      </dsp:txXfrm>
    </dsp:sp>
    <dsp:sp modelId="{BB3B1FEC-10EA-4D47-B5B6-E2F53F971299}">
      <dsp:nvSpPr>
        <dsp:cNvPr id="0" name=""/>
        <dsp:cNvSpPr/>
      </dsp:nvSpPr>
      <dsp:spPr>
        <a:xfrm rot="18900000">
          <a:off x="2614752" y="1106841"/>
          <a:ext cx="338225" cy="43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629611" y="1228758"/>
        <a:ext cx="236758" cy="258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8.png"/><Relationship Id="rId5" Type="http://schemas.openxmlformats.org/officeDocument/2006/relationships/image" Target="../media/image28.png"/><Relationship Id="rId10" Type="http://schemas.openxmlformats.org/officeDocument/2006/relationships/image" Target="../media/image170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2058-158E-91EF-3BFF-7D87D005C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Radiation transport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E0468-8525-AB64-0D42-C79B72D39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Zhuo chen</a:t>
            </a:r>
          </a:p>
          <a:p>
            <a:r>
              <a:rPr lang="en-US" dirty="0"/>
              <a:t>Institute for advanced studies</a:t>
            </a:r>
          </a:p>
          <a:p>
            <a:r>
              <a:rPr lang="en-US" dirty="0"/>
              <a:t>Tsinghua university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9765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0139" y="1068637"/>
                <a:ext cx="6145481" cy="5053093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en-US" dirty="0"/>
                  <a:t>In an experiment to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/>
                  <a:t>, we randomly generate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×[0,1]</m:t>
                    </m:r>
                  </m:oMath>
                </a14:m>
                <a:r>
                  <a:rPr lang="en-US" b="0" dirty="0"/>
                  <a:t>. We count how the number of points of 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dirty="0"/>
                  <a:t> and divide it by the total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of points to approximate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b="0" dirty="0"/>
                  <a:t>Each point is independent, thus it obeys the Poisson distribution,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, which is the average events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increases,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0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0139" y="1068637"/>
                <a:ext cx="6145481" cy="5053093"/>
              </a:xfrm>
              <a:blipFill>
                <a:blip r:embed="rId2"/>
                <a:stretch>
                  <a:fillRect l="-619" t="-1005" r="-8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Monte-Carlo approach – Poisson noise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8C2F2-AA90-4390-83B0-1FA7275FF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7" y="1068637"/>
            <a:ext cx="41433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68637"/>
                <a:ext cx="10131425" cy="1353929"/>
              </a:xfrm>
            </p:spPr>
            <p:txBody>
              <a:bodyPr anchor="t"/>
              <a:lstStyle/>
              <a:p>
                <a:r>
                  <a:rPr lang="en-US" b="0" dirty="0"/>
                  <a:t>Generate a distribution of photon packet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 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dirty="0"/>
                  <a:t> is dependent on the gas properties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gas</a:t>
                </a:r>
                <a:r>
                  <a:rPr lang="en-US" b="0" dirty="0"/>
                  <a:t> properties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are dependent on radiation transport.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68637"/>
                <a:ext cx="10131425" cy="1353929"/>
              </a:xfrm>
              <a:blipFill>
                <a:blip r:embed="rId2"/>
                <a:stretch>
                  <a:fillRect l="-421" t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Monte-</a:t>
            </a:r>
            <a:r>
              <a:rPr lang="en-US" dirty="0" err="1"/>
              <a:t>carlo</a:t>
            </a:r>
            <a:r>
              <a:rPr lang="en-US" dirty="0"/>
              <a:t> method – Chicken and eggs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FFFD816F-9537-4BEB-B218-59B55A9ACA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90546497"/>
                  </p:ext>
                </p:extLst>
              </p:nvPr>
            </p:nvGraphicFramePr>
            <p:xfrm>
              <a:off x="2032000" y="2155371"/>
              <a:ext cx="6933870" cy="39829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FFFD816F-9537-4BEB-B218-59B55A9ACA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90546497"/>
                  </p:ext>
                </p:extLst>
              </p:nvPr>
            </p:nvGraphicFramePr>
            <p:xfrm>
              <a:off x="2032000" y="2155371"/>
              <a:ext cx="6933870" cy="39829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45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6286" y="782199"/>
                <a:ext cx="6466114" cy="5945172"/>
              </a:xfrm>
            </p:spPr>
            <p:txBody>
              <a:bodyPr anchor="t"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Remember that the definition of specific intensity,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If we integrate the specific intensity over all solid angles,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energy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We also define,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energy flux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pressure tensor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For isotropic specific intensity,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For unidirectional specific intensity,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6286" y="782199"/>
                <a:ext cx="6466114" cy="5945172"/>
              </a:xfrm>
              <a:blipFill>
                <a:blip r:embed="rId2"/>
                <a:stretch>
                  <a:fillRect l="-587" t="-4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84ED303-C02F-1B2A-18A5-1AFFCD1CAE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224011"/>
                <a:ext cx="10131425" cy="558188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/>
                  <a:t>Moment method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84ED303-C02F-1B2A-18A5-1AFFCD1CA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24011"/>
                <a:ext cx="10131425" cy="558188"/>
              </a:xfrm>
              <a:prstGeom prst="rect">
                <a:avLst/>
              </a:prstGeom>
              <a:blipFill>
                <a:blip r:embed="rId3"/>
                <a:stretch>
                  <a:fillRect l="-1629" t="-44444" b="-31111"/>
                </a:stretch>
              </a:blipFill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1F8A333-FCD0-9B14-097C-50AF570CC019}"/>
              </a:ext>
            </a:extLst>
          </p:cNvPr>
          <p:cNvGrpSpPr/>
          <p:nvPr/>
        </p:nvGrpSpPr>
        <p:grpSpPr>
          <a:xfrm>
            <a:off x="1251857" y="2090351"/>
            <a:ext cx="2525486" cy="2585063"/>
            <a:chOff x="1251857" y="2090351"/>
            <a:chExt cx="2525486" cy="258506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120474A-BB31-4240-EBBF-AA30C29144EA}"/>
                </a:ext>
              </a:extLst>
            </p:cNvPr>
            <p:cNvSpPr/>
            <p:nvPr/>
          </p:nvSpPr>
          <p:spPr>
            <a:xfrm>
              <a:off x="1251857" y="2182586"/>
              <a:ext cx="2525486" cy="249282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4FD4E5-A42C-13FB-3D39-94255CB70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4600" y="2405743"/>
              <a:ext cx="664029" cy="102325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8E42D2-03FF-18C0-0332-00F8C62C175D}"/>
                </a:ext>
              </a:extLst>
            </p:cNvPr>
            <p:cNvCxnSpPr>
              <a:cxnSpLocks/>
              <a:endCxn id="2" idx="7"/>
            </p:cNvCxnSpPr>
            <p:nvPr/>
          </p:nvCxnSpPr>
          <p:spPr>
            <a:xfrm flipV="1">
              <a:off x="2514600" y="2547652"/>
              <a:ext cx="892894" cy="88134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E8FCB83-8939-803D-A777-A4850F490E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4600" y="2405743"/>
              <a:ext cx="816429" cy="102325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E8D2E73-92A5-8C53-9053-864B8AABB0F6}"/>
                    </a:ext>
                  </a:extLst>
                </p:cNvPr>
                <p:cNvSpPr txBox="1"/>
                <p:nvPr/>
              </p:nvSpPr>
              <p:spPr>
                <a:xfrm>
                  <a:off x="2987986" y="2090351"/>
                  <a:ext cx="3430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E8D2E73-92A5-8C53-9053-864B8AABB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986" y="2090351"/>
                  <a:ext cx="34304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857" r="-14286" b="-869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BE5F4F-9314-7648-7CB6-A78B64AA4AB9}"/>
                    </a:ext>
                  </a:extLst>
                </p:cNvPr>
                <p:cNvSpPr txBox="1"/>
                <p:nvPr/>
              </p:nvSpPr>
              <p:spPr>
                <a:xfrm>
                  <a:off x="3400464" y="2245376"/>
                  <a:ext cx="209993" cy="286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BE5F4F-9314-7648-7CB6-A78B64AA4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464" y="2245376"/>
                  <a:ext cx="209993" cy="286297"/>
                </a:xfrm>
                <a:prstGeom prst="rect">
                  <a:avLst/>
                </a:prstGeom>
                <a:blipFill>
                  <a:blip r:embed="rId5"/>
                  <a:stretch>
                    <a:fillRect l="-22222" t="-20833" r="-22222" b="-8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47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782199"/>
                <a:ext cx="10896599" cy="5945172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We are now in a good position to take a closer look at the full radiative transfer equation, but drop out scattering for now,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Integrate the equation over all solid angles,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∫(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To proceed, let us assume the emissivity and absorptivity has no angle dependence,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Even if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we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to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we can multiply the radiative transfer equation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and integrate over all solid angles,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Closure problem,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782199"/>
                <a:ext cx="10896599" cy="5945172"/>
              </a:xfrm>
              <a:blipFill>
                <a:blip r:embed="rId2"/>
                <a:stretch>
                  <a:fillRect l="-466" t="-426" b="-17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Moment method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9738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68637"/>
                <a:ext cx="10853056" cy="5441020"/>
              </a:xfrm>
            </p:spPr>
            <p:txBody>
              <a:bodyPr anchor="t"/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Let us start with the frequency integrated radiative transfer equation,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𝑘𝐼</m:t>
                      </m:r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In blackbody approximation,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 is the emission opacity,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 is the  blackbody energy density.</a:t>
                </a: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We assume the absorption opacity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 is the same as the emission opacity.</a:t>
                </a:r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=∫</m:t>
                      </m:r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𝐸𝑐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𝐸𝑐</m:t>
                      </m:r>
                      <m:acc>
                        <m:accPr>
                          <m:chr m:val="⃗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angle integrated intensity radiative transfer equation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68637"/>
                <a:ext cx="10853056" cy="5441020"/>
              </a:xfrm>
              <a:blipFill>
                <a:blip r:embed="rId2"/>
                <a:stretch>
                  <a:fillRect l="-393" t="-67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Flux-limited-diffusion approximation</a:t>
            </a:r>
            <a:endParaRPr lang="en-C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AF46FF-5E3D-4749-BA3B-21426CCD4201}"/>
              </a:ext>
            </a:extLst>
          </p:cNvPr>
          <p:cNvGrpSpPr/>
          <p:nvPr/>
        </p:nvGrpSpPr>
        <p:grpSpPr>
          <a:xfrm>
            <a:off x="8752114" y="2565072"/>
            <a:ext cx="3164774" cy="2339437"/>
            <a:chOff x="8752114" y="2565072"/>
            <a:chExt cx="3164774" cy="233943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A7F3BA-5DF4-2A5C-C2B7-C4D1DC6FE2B2}"/>
                </a:ext>
              </a:extLst>
            </p:cNvPr>
            <p:cNvSpPr/>
            <p:nvPr/>
          </p:nvSpPr>
          <p:spPr>
            <a:xfrm>
              <a:off x="9089569" y="3021639"/>
              <a:ext cx="2405744" cy="1535016"/>
            </a:xfrm>
            <a:custGeom>
              <a:avLst/>
              <a:gdLst>
                <a:gd name="connsiteX0" fmla="*/ 0 w 2111829"/>
                <a:gd name="connsiteY0" fmla="*/ 767443 h 1534886"/>
                <a:gd name="connsiteX1" fmla="*/ 1055915 w 2111829"/>
                <a:gd name="connsiteY1" fmla="*/ 0 h 1534886"/>
                <a:gd name="connsiteX2" fmla="*/ 2111830 w 2111829"/>
                <a:gd name="connsiteY2" fmla="*/ 767443 h 1534886"/>
                <a:gd name="connsiteX3" fmla="*/ 1055915 w 2111829"/>
                <a:gd name="connsiteY3" fmla="*/ 1534886 h 1534886"/>
                <a:gd name="connsiteX4" fmla="*/ 0 w 2111829"/>
                <a:gd name="connsiteY4" fmla="*/ 767443 h 1534886"/>
                <a:gd name="connsiteX0" fmla="*/ 0 w 1513116"/>
                <a:gd name="connsiteY0" fmla="*/ 789243 h 1534944"/>
                <a:gd name="connsiteX1" fmla="*/ 457201 w 1513116"/>
                <a:gd name="connsiteY1" fmla="*/ 28 h 1534944"/>
                <a:gd name="connsiteX2" fmla="*/ 1513116 w 1513116"/>
                <a:gd name="connsiteY2" fmla="*/ 767471 h 1534944"/>
                <a:gd name="connsiteX3" fmla="*/ 457201 w 1513116"/>
                <a:gd name="connsiteY3" fmla="*/ 1534914 h 1534944"/>
                <a:gd name="connsiteX4" fmla="*/ 0 w 1513116"/>
                <a:gd name="connsiteY4" fmla="*/ 789243 h 1534944"/>
                <a:gd name="connsiteX0" fmla="*/ 0 w 2405744"/>
                <a:gd name="connsiteY0" fmla="*/ 789279 h 1535016"/>
                <a:gd name="connsiteX1" fmla="*/ 457201 w 2405744"/>
                <a:gd name="connsiteY1" fmla="*/ 64 h 1535016"/>
                <a:gd name="connsiteX2" fmla="*/ 2405744 w 2405744"/>
                <a:gd name="connsiteY2" fmla="*/ 756621 h 1535016"/>
                <a:gd name="connsiteX3" fmla="*/ 457201 w 2405744"/>
                <a:gd name="connsiteY3" fmla="*/ 1534950 h 1535016"/>
                <a:gd name="connsiteX4" fmla="*/ 0 w 2405744"/>
                <a:gd name="connsiteY4" fmla="*/ 789279 h 153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744" h="1535016">
                  <a:moveTo>
                    <a:pt x="0" y="789279"/>
                  </a:moveTo>
                  <a:cubicBezTo>
                    <a:pt x="0" y="365432"/>
                    <a:pt x="56244" y="5507"/>
                    <a:pt x="457201" y="64"/>
                  </a:cubicBezTo>
                  <a:cubicBezTo>
                    <a:pt x="858158" y="-5379"/>
                    <a:pt x="2405744" y="332774"/>
                    <a:pt x="2405744" y="756621"/>
                  </a:cubicBezTo>
                  <a:cubicBezTo>
                    <a:pt x="2405744" y="1180468"/>
                    <a:pt x="858158" y="1529507"/>
                    <a:pt x="457201" y="1534950"/>
                  </a:cubicBezTo>
                  <a:cubicBezTo>
                    <a:pt x="56244" y="1540393"/>
                    <a:pt x="0" y="1213126"/>
                    <a:pt x="0" y="7892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4DD66-5FD8-4198-9A9F-073E40B9FAAA}"/>
                </a:ext>
              </a:extLst>
            </p:cNvPr>
            <p:cNvCxnSpPr>
              <a:cxnSpLocks/>
            </p:cNvCxnSpPr>
            <p:nvPr/>
          </p:nvCxnSpPr>
          <p:spPr>
            <a:xfrm>
              <a:off x="8752114" y="3789147"/>
              <a:ext cx="31647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3EB1A1-D005-4F88-8CAE-22E805B8F8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9325" y="2565072"/>
              <a:ext cx="0" cy="23394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8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68637"/>
                <a:ext cx="10853056" cy="5441020"/>
              </a:xfrm>
            </p:spPr>
            <p:txBody>
              <a:bodyPr anchor="t">
                <a:norm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Assume the angle dependent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 has the following property,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After some calculation, we can get,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Divide both side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altLang="zh-CN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It turns out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, the proof is done by using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=∫</m:t>
                    </m:r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altLang="zh-CN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en-US" altLang="zh-CN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𝑐𝑜𝑡h𝑅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6+3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𝑐𝐸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68637"/>
                <a:ext cx="10853056" cy="5441020"/>
              </a:xfrm>
              <a:blipFill>
                <a:blip r:embed="rId2"/>
                <a:stretch>
                  <a:fillRect l="-393" t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Flux-limited-diffusion approximation</a:t>
            </a:r>
            <a:endParaRPr lang="en-CN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699211-6085-459E-BBAD-3B801E20F0CE}"/>
              </a:ext>
            </a:extLst>
          </p:cNvPr>
          <p:cNvGrpSpPr/>
          <p:nvPr/>
        </p:nvGrpSpPr>
        <p:grpSpPr>
          <a:xfrm>
            <a:off x="9132125" y="1888178"/>
            <a:ext cx="2766950" cy="2594758"/>
            <a:chOff x="9132125" y="1888178"/>
            <a:chExt cx="2766950" cy="25947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B3436C-F8EB-4480-87BE-FD7E7EE4EA7D}"/>
                </a:ext>
              </a:extLst>
            </p:cNvPr>
            <p:cNvSpPr/>
            <p:nvPr/>
          </p:nvSpPr>
          <p:spPr>
            <a:xfrm>
              <a:off x="9132125" y="1888178"/>
              <a:ext cx="2766950" cy="25947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3C8F61-0172-4814-972F-DB1C4EA8B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351" y="3185557"/>
              <a:ext cx="10509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3593D2D-E423-4964-B8DE-5CEBF95BF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9351" y="2517569"/>
              <a:ext cx="688768" cy="667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37CD95-83C1-45FC-B66D-7F7236A3B14A}"/>
                    </a:ext>
                  </a:extLst>
                </p:cNvPr>
                <p:cNvSpPr txBox="1"/>
                <p:nvPr/>
              </p:nvSpPr>
              <p:spPr>
                <a:xfrm>
                  <a:off x="10883735" y="2250570"/>
                  <a:ext cx="209993" cy="286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37CD95-83C1-45FC-B66D-7F7236A3B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3735" y="2250570"/>
                  <a:ext cx="209993" cy="286297"/>
                </a:xfrm>
                <a:prstGeom prst="rect">
                  <a:avLst/>
                </a:prstGeom>
                <a:blipFill>
                  <a:blip r:embed="rId3"/>
                  <a:stretch>
                    <a:fillRect l="-25714" t="-17021" r="-48571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749F5CA-F75F-4740-B53A-1C1D1343374B}"/>
                    </a:ext>
                  </a:extLst>
                </p:cNvPr>
                <p:cNvSpPr txBox="1"/>
                <p:nvPr/>
              </p:nvSpPr>
              <p:spPr>
                <a:xfrm>
                  <a:off x="10056287" y="4023229"/>
                  <a:ext cx="912749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749F5CA-F75F-4740-B53A-1C1D13433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287" y="4023229"/>
                  <a:ext cx="912749" cy="318613"/>
                </a:xfrm>
                <a:prstGeom prst="rect">
                  <a:avLst/>
                </a:prstGeom>
                <a:blipFill>
                  <a:blip r:embed="rId4"/>
                  <a:stretch>
                    <a:fillRect l="-6040" t="-44231" r="-5369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F0E9A92-5190-4063-8DC4-02A25078DA91}"/>
                    </a:ext>
                  </a:extLst>
                </p:cNvPr>
                <p:cNvSpPr txBox="1"/>
                <p:nvPr/>
              </p:nvSpPr>
              <p:spPr>
                <a:xfrm>
                  <a:off x="11435303" y="3210436"/>
                  <a:ext cx="207108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F0E9A92-5190-4063-8DC4-02A25078D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5303" y="3210436"/>
                  <a:ext cx="207108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29412" r="-20588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1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31AE25-28C5-EF0B-8AB2-A63759143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528" y="1381843"/>
            <a:ext cx="6141472" cy="409431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Flux-limited-diffusion approximation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4427A-68D3-5D49-AFAA-4E99F1F2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843"/>
            <a:ext cx="6141472" cy="40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68637"/>
                <a:ext cx="10131425" cy="491058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68637"/>
                <a:ext cx="10131425" cy="49105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Radiation hydrodynamic equations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4354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DDC31-C278-3E87-9F36-D86582639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8949" y="936053"/>
                <a:ext cx="7614990" cy="3118590"/>
              </a:xfrm>
            </p:spPr>
            <p:txBody>
              <a:bodyPr/>
              <a:lstStyle/>
              <a:p>
                <a:r>
                  <a:rPr lang="en-US" altLang="zh-CN" dirty="0"/>
                  <a:t>When the particle is neutral, and the radius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of the particle is small compared to the wavelength of the photon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it is in the regime of Rayleigh scattering,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DDC31-C278-3E87-9F36-D86582639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8949" y="936053"/>
                <a:ext cx="7614990" cy="3118590"/>
              </a:xfrm>
              <a:blipFill>
                <a:blip r:embed="rId2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130A6E89-ACB7-AF99-71BB-C33B70765F2A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Rayleigh scattering</a:t>
            </a:r>
            <a:endParaRPr lang="en-C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8F4330-680C-BD92-FC43-C8712CCD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9" y="2099596"/>
            <a:ext cx="3810000" cy="3238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3AC26D-E70F-482D-A3C8-D62B1113F311}"/>
              </a:ext>
            </a:extLst>
          </p:cNvPr>
          <p:cNvGrpSpPr/>
          <p:nvPr/>
        </p:nvGrpSpPr>
        <p:grpSpPr>
          <a:xfrm>
            <a:off x="6328846" y="3612934"/>
            <a:ext cx="3326732" cy="1593274"/>
            <a:chOff x="5991726" y="4208497"/>
            <a:chExt cx="3326732" cy="159327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E8BACA5-A010-4797-ABF0-A27EDBB0A6C8}"/>
                </a:ext>
              </a:extLst>
            </p:cNvPr>
            <p:cNvCxnSpPr/>
            <p:nvPr/>
          </p:nvCxnSpPr>
          <p:spPr>
            <a:xfrm>
              <a:off x="5991726" y="5191626"/>
              <a:ext cx="18348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238F8A-2ED8-4E87-BA75-B0CA9AA3C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6542" y="4208497"/>
              <a:ext cx="1419726" cy="9831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E6ED00-51F8-43FD-ABC2-03D4BDB7B6A5}"/>
                </a:ext>
              </a:extLst>
            </p:cNvPr>
            <p:cNvCxnSpPr/>
            <p:nvPr/>
          </p:nvCxnSpPr>
          <p:spPr>
            <a:xfrm>
              <a:off x="7826542" y="5191626"/>
              <a:ext cx="14919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86D9C314-7599-41C7-97F0-6DB0C3DBFAA3}"/>
                </a:ext>
              </a:extLst>
            </p:cNvPr>
            <p:cNvSpPr/>
            <p:nvPr/>
          </p:nvSpPr>
          <p:spPr>
            <a:xfrm>
              <a:off x="7453564" y="4818647"/>
              <a:ext cx="794084" cy="983124"/>
            </a:xfrm>
            <a:prstGeom prst="arc">
              <a:avLst>
                <a:gd name="adj1" fmla="val 18801464"/>
                <a:gd name="adj2" fmla="val 2050549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B1FC94-1ECF-405F-90EF-B6A3B043F0E7}"/>
                    </a:ext>
                  </a:extLst>
                </p:cNvPr>
                <p:cNvSpPr txBox="1"/>
                <p:nvPr/>
              </p:nvSpPr>
              <p:spPr>
                <a:xfrm>
                  <a:off x="8251707" y="4914627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B1FC94-1ECF-405F-90EF-B6A3B043F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707" y="4914627"/>
                  <a:ext cx="18947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095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73772-3A2B-4491-E686-B7FA9982A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83731" y="1109949"/>
                <a:ext cx="6491115" cy="503514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Rayleigh scattering does not apply. We need to adopt the Mie scattering model.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Assume particles are die</a:t>
                </a:r>
                <a:r>
                  <a:rPr lang="en-US" dirty="0">
                    <a:latin typeface="Cambria Math" panose="02040503050406030204" pitchFamily="18" charset="0"/>
                  </a:rPr>
                  <a:t>lectric sphere, apply separation of variables to the d’Alembert equations,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𝜖𝜇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𝜖𝜇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We get Helmholtz equations with constraints from </a:t>
                </a:r>
                <a:r>
                  <a:rPr lang="en-US" dirty="0" err="1">
                    <a:latin typeface="Cambria Math" panose="02040503050406030204" pitchFamily="18" charset="0"/>
                  </a:rPr>
                  <a:t>sourceless</a:t>
                </a:r>
                <a:r>
                  <a:rPr lang="en-US" dirty="0">
                    <a:latin typeface="Cambria Math" panose="02040503050406030204" pitchFamily="18" charset="0"/>
                  </a:rPr>
                  <a:t> Maxwell’s equations.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𝜔𝜇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𝜔𝜖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0" dirty="0"/>
              </a:p>
              <a:p>
                <a:r>
                  <a:rPr lang="en-US" dirty="0"/>
                  <a:t>Mie scattering is forward scattering.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73772-3A2B-4491-E686-B7FA9982A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731" y="1109949"/>
                <a:ext cx="6491115" cy="5035143"/>
              </a:xfrm>
              <a:blipFill>
                <a:blip r:embed="rId2"/>
                <a:stretch>
                  <a:fillRect l="-563" r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9E5E5F9-4369-0265-261E-E766A5A724A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Mie scattering</a:t>
            </a:r>
            <a:endParaRPr lang="en-C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CA9A12-F3DB-4941-848C-8BA1919ED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86" y="1378896"/>
            <a:ext cx="2531023" cy="3796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A29E8E-A577-4295-B46C-38F26F27B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365" y="1670345"/>
            <a:ext cx="3213635" cy="32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ACD0-06EF-94AB-C3B9-2076A60E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4011"/>
            <a:ext cx="10131425" cy="55818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radiation transfer?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13B3-2DB8-4D43-C529-CD50A269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02535"/>
            <a:ext cx="10131425" cy="5631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Radiation transport, also known as radiation transfer, refers to the physical process by which radiation (energy in the form of particles or electromagnetic waves) travels through and interacts with a medium. This concept is crucial in fields like astrophysics, nuclear engineering, atmospheric science, and medical physics.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Radiation Types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Electromagnetic Radiation</a:t>
            </a:r>
            <a:r>
              <a:rPr lang="en-US" dirty="0"/>
              <a:t>: Includes visible light, ultraviolet light, infrared radiation, X-rays, and gamma rays.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Particle Radiation</a:t>
            </a:r>
            <a:r>
              <a:rPr lang="en-US" dirty="0"/>
              <a:t>: Includes alpha particles, beta particles, neutrons, and other charged particles.</a:t>
            </a:r>
          </a:p>
          <a:p>
            <a:r>
              <a:rPr lang="en-US" b="1" dirty="0"/>
              <a:t>Interactions with Matter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Absorption</a:t>
            </a:r>
            <a:r>
              <a:rPr lang="en-US" dirty="0"/>
              <a:t>: Radiation is absorbed by the medium, transferring energy to the atoms or molecules and potentially causing ionization or excitation.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Scattering</a:t>
            </a:r>
            <a:r>
              <a:rPr lang="en-US" dirty="0"/>
              <a:t>: Radiation is deflected in different directions due to interactions with particles in the medium.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Emission</a:t>
            </a:r>
            <a:r>
              <a:rPr lang="en-US" dirty="0"/>
              <a:t>: The medium can emit radiation as a result of the energy it absorbs.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Polarization</a:t>
            </a:r>
            <a:r>
              <a:rPr lang="en-US" dirty="0"/>
              <a:t>: The orientation of the oscillations of the electromagnetic waves in a particular direction. Polarization can occur naturally or be induced through interactions with matter.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73772-3A2B-4491-E686-B7FA9982A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2631" y="884321"/>
                <a:ext cx="7044489" cy="5534525"/>
              </a:xfrm>
            </p:spPr>
            <p:txBody>
              <a:bodyPr/>
              <a:lstStyle/>
              <a:p>
                <a:r>
                  <a:rPr lang="en-US" dirty="0"/>
                  <a:t>When the particle is charged,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∼0.5</m:t>
                    </m:r>
                  </m:oMath>
                </a14:m>
                <a:r>
                  <a:rPr lang="en-US" dirty="0"/>
                  <a:t> MeV, the interaction between the light and matter obeys Thomson scattering.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 interaction enters the regime of Compton scattering.</a:t>
                </a: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73772-3A2B-4491-E686-B7FA9982A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2631" y="884321"/>
                <a:ext cx="7044489" cy="5534525"/>
              </a:xfrm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9E5E5F9-4369-0265-261E-E766A5A724A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Thomson and </a:t>
            </a:r>
            <a:r>
              <a:rPr lang="en-US" dirty="0" err="1"/>
              <a:t>compton</a:t>
            </a:r>
            <a:r>
              <a:rPr lang="en-US" dirty="0"/>
              <a:t> scattering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C42C4-4101-4E82-891B-94686731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16" y="3651583"/>
            <a:ext cx="4263528" cy="28991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F003A09-4E0D-4EEB-A56B-FBBE60B0E363}"/>
              </a:ext>
            </a:extLst>
          </p:cNvPr>
          <p:cNvGrpSpPr/>
          <p:nvPr/>
        </p:nvGrpSpPr>
        <p:grpSpPr>
          <a:xfrm>
            <a:off x="527750" y="1420254"/>
            <a:ext cx="3326732" cy="1593274"/>
            <a:chOff x="527750" y="1420254"/>
            <a:chExt cx="3326732" cy="15932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85F8CBD-84B3-42AA-AA50-8E0F2A676EE3}"/>
                </a:ext>
              </a:extLst>
            </p:cNvPr>
            <p:cNvSpPr/>
            <p:nvPr/>
          </p:nvSpPr>
          <p:spPr>
            <a:xfrm>
              <a:off x="2264594" y="2305411"/>
              <a:ext cx="195943" cy="1959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401C27-50FF-402E-9F2D-73555B57F45C}"/>
                </a:ext>
              </a:extLst>
            </p:cNvPr>
            <p:cNvCxnSpPr/>
            <p:nvPr/>
          </p:nvCxnSpPr>
          <p:spPr>
            <a:xfrm>
              <a:off x="527750" y="2403383"/>
              <a:ext cx="18348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C6BB36-96F8-4528-A207-ADB69478E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2566" y="1420254"/>
              <a:ext cx="1419726" cy="9831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7F20EB-C928-40BC-954B-1CC4183F5697}"/>
                </a:ext>
              </a:extLst>
            </p:cNvPr>
            <p:cNvCxnSpPr/>
            <p:nvPr/>
          </p:nvCxnSpPr>
          <p:spPr>
            <a:xfrm>
              <a:off x="2362566" y="2403383"/>
              <a:ext cx="14919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48CDE4A2-02AA-41A9-A55F-E3C356398DD6}"/>
                </a:ext>
              </a:extLst>
            </p:cNvPr>
            <p:cNvSpPr/>
            <p:nvPr/>
          </p:nvSpPr>
          <p:spPr>
            <a:xfrm>
              <a:off x="1989588" y="2030404"/>
              <a:ext cx="794084" cy="983124"/>
            </a:xfrm>
            <a:prstGeom prst="arc">
              <a:avLst>
                <a:gd name="adj1" fmla="val 18801464"/>
                <a:gd name="adj2" fmla="val 2050549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83A5BE-2367-4F54-A20C-EBBED5A87F9C}"/>
                    </a:ext>
                  </a:extLst>
                </p:cNvPr>
                <p:cNvSpPr txBox="1"/>
                <p:nvPr/>
              </p:nvSpPr>
              <p:spPr>
                <a:xfrm>
                  <a:off x="2787731" y="2126384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83A5BE-2367-4F54-A20C-EBBED5A87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7731" y="2126384"/>
                  <a:ext cx="18947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53A6E9-5834-4946-9BBB-B4C31B19CFC9}"/>
                    </a:ext>
                  </a:extLst>
                </p:cNvPr>
                <p:cNvSpPr txBox="1"/>
                <p:nvPr/>
              </p:nvSpPr>
              <p:spPr>
                <a:xfrm>
                  <a:off x="2076160" y="2036870"/>
                  <a:ext cx="310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53A6E9-5834-4946-9BBB-B4C31B19C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160" y="2036870"/>
                  <a:ext cx="31047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896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ACD0-06EF-94AB-C3B9-2076A60E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4011"/>
            <a:ext cx="10131425" cy="558188"/>
          </a:xfrm>
        </p:spPr>
        <p:txBody>
          <a:bodyPr>
            <a:normAutofit fontScale="90000"/>
          </a:bodyPr>
          <a:lstStyle/>
          <a:p>
            <a:r>
              <a:rPr lang="en-US" dirty="0"/>
              <a:t>In astrophysics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13B3-2DB8-4D43-C529-CD50A269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79653"/>
            <a:ext cx="10639539" cy="5565354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dirty="0"/>
              <a:t>Observational Astronomy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Data Interpretation</a:t>
            </a:r>
            <a:r>
              <a:rPr lang="en-US" dirty="0"/>
              <a:t>: Radiation transport models help interpret the light we receive from astronomical objects, allowing us to derive physical properties such as temperature, density, and composition.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Spectroscopy</a:t>
            </a:r>
            <a:r>
              <a:rPr lang="en-US" dirty="0"/>
              <a:t>: Detailed models of how radiation interacts with matter are essential for analyzing spectral data and understanding the physics of astronomical sources.</a:t>
            </a:r>
          </a:p>
          <a:p>
            <a:r>
              <a:rPr lang="en-US" b="1" dirty="0"/>
              <a:t>Radiative Transfer in Disks and Accretion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Protoplanetary Disks</a:t>
            </a:r>
            <a:r>
              <a:rPr lang="en-US" dirty="0"/>
              <a:t>: Radiation transport is essential in modeling the thermal structure and evolution of disks around young stars where planets form.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Accretion Disks</a:t>
            </a:r>
            <a:r>
              <a:rPr lang="en-US" dirty="0"/>
              <a:t>: Around black holes and neutron stars, the intense radiation emitted by the accretion process is key to understanding these extreme environments.</a:t>
            </a:r>
          </a:p>
          <a:p>
            <a:r>
              <a:rPr lang="en-US" b="1" dirty="0"/>
              <a:t>Modeling Star Formation and Evolution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Protostars</a:t>
            </a:r>
            <a:r>
              <a:rPr lang="en-US" dirty="0"/>
              <a:t>: During the early stages of star formation, radiation transport affects the heating and cooling of the gas and dust clouds.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Main Sequence Stars</a:t>
            </a:r>
            <a:r>
              <a:rPr lang="en-US" dirty="0"/>
              <a:t>: Radiation transport helps to model the energy transfer from the core to the surface of stars.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Late Stages</a:t>
            </a:r>
            <a:r>
              <a:rPr lang="en-US" dirty="0"/>
              <a:t>: In the red giant and supernova phases, understanding how radiation is transported is crucial for predicting the star’s evolution and eventual fate.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1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DDC31-C278-3E87-9F36-D86582639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5046" y="936051"/>
                <a:ext cx="6057939" cy="5697937"/>
              </a:xfrm>
            </p:spPr>
            <p:txBody>
              <a:bodyPr/>
              <a:lstStyle/>
              <a:p>
                <a:r>
                  <a:rPr lang="en-US" dirty="0"/>
                  <a:t>Imagine a beam of light travel through a pinhole with 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on the wall, someone with a detector of 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collects the photons of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at a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 person collected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 energy of photon, 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ΔΩ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N" dirty="0"/>
              </a:p>
              <a:p>
                <a:r>
                  <a:rPr lang="en-CN" dirty="0"/>
                  <a:t>The specific intensity is defined as energy per unit area, per solid angle, per frequency and per unit time,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CN" dirty="0"/>
              </a:p>
              <a:p>
                <a:r>
                  <a:rPr lang="en-CN" dirty="0"/>
                  <a:t>It has a relation to the energy density of the beam,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DDC31-C278-3E87-9F36-D86582639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5046" y="936051"/>
                <a:ext cx="6057939" cy="5697937"/>
              </a:xfrm>
              <a:blipFill>
                <a:blip r:embed="rId2"/>
                <a:stretch>
                  <a:fillRect l="-628" r="-8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130A6E89-ACB7-AF99-71BB-C33B70765F2A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Specific Intensity</a:t>
            </a:r>
            <a:endParaRPr lang="en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1BADD-790F-DFE9-3FEA-B9FA93D78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051"/>
            <a:ext cx="4836405" cy="59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25E6C-8EEA-C488-4566-CB64E11B6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1513" y="916009"/>
                <a:ext cx="6120871" cy="2602269"/>
              </a:xfrm>
            </p:spPr>
            <p:txBody>
              <a:bodyPr/>
              <a:lstStyle/>
              <a:p>
                <a:r>
                  <a:rPr lang="en-US" dirty="0"/>
                  <a:t>A slab that emits photon, the photon merges into the beam.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follow the intensity,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25E6C-8EEA-C488-4566-CB64E11B6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1513" y="916009"/>
                <a:ext cx="6120871" cy="2602269"/>
              </a:xfrm>
              <a:blipFill>
                <a:blip r:embed="rId2"/>
                <a:stretch>
                  <a:fillRect l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59E21487-3594-3698-F3DB-CD4DDAD7C16E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Emission and absorption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3EB075D-6773-4C90-845B-A426D05B5D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0742" y="3942656"/>
                <a:ext cx="6120871" cy="260226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slab that absorbs photon, how many photons the slab can capture is proportional to the incoming intensity,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follow the intensity,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3EB075D-6773-4C90-845B-A426D05B5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742" y="3942656"/>
                <a:ext cx="6120871" cy="2602269"/>
              </a:xfrm>
              <a:prstGeom prst="rect">
                <a:avLst/>
              </a:prstGeom>
              <a:blipFill>
                <a:blip r:embed="rId9"/>
                <a:stretch>
                  <a:fillRect l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A8B3302-F4F1-43DF-A121-34ABF8DBBA9A}"/>
              </a:ext>
            </a:extLst>
          </p:cNvPr>
          <p:cNvGrpSpPr/>
          <p:nvPr/>
        </p:nvGrpSpPr>
        <p:grpSpPr>
          <a:xfrm>
            <a:off x="760164" y="1005289"/>
            <a:ext cx="4803426" cy="2423711"/>
            <a:chOff x="760164" y="1005289"/>
            <a:chExt cx="4803426" cy="24237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2C03E3A-D510-5451-D9EA-002108AE46B3}"/>
                    </a:ext>
                  </a:extLst>
                </p:cNvPr>
                <p:cNvSpPr/>
                <p:nvPr/>
              </p:nvSpPr>
              <p:spPr>
                <a:xfrm>
                  <a:off x="2236424" y="1005289"/>
                  <a:ext cx="914400" cy="2423711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2C03E3A-D510-5451-D9EA-002108AE46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24" y="1005289"/>
                  <a:ext cx="914400" cy="24237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ight Arrow 4">
                  <a:extLst>
                    <a:ext uri="{FF2B5EF4-FFF2-40B4-BE49-F238E27FC236}">
                      <a16:creationId xmlns:a16="http://schemas.microsoft.com/office/drawing/2014/main" id="{5BB5DE54-C569-2974-B079-6014655B7BF9}"/>
                    </a:ext>
                  </a:extLst>
                </p:cNvPr>
                <p:cNvSpPr/>
                <p:nvPr/>
              </p:nvSpPr>
              <p:spPr>
                <a:xfrm>
                  <a:off x="760164" y="2014709"/>
                  <a:ext cx="1277956" cy="40487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>
            <p:sp>
              <p:nvSpPr>
                <p:cNvPr id="5" name="Right Arrow 4">
                  <a:extLst>
                    <a:ext uri="{FF2B5EF4-FFF2-40B4-BE49-F238E27FC236}">
                      <a16:creationId xmlns:a16="http://schemas.microsoft.com/office/drawing/2014/main" id="{5BB5DE54-C569-2974-B079-6014655B7B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164" y="2014709"/>
                  <a:ext cx="1277956" cy="404870"/>
                </a:xfrm>
                <a:prstGeom prst="rightArrow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ight Arrow 5">
                  <a:extLst>
                    <a:ext uri="{FF2B5EF4-FFF2-40B4-BE49-F238E27FC236}">
                      <a16:creationId xmlns:a16="http://schemas.microsoft.com/office/drawing/2014/main" id="{BE166272-C8D5-590E-DE4F-209DF17D845F}"/>
                    </a:ext>
                  </a:extLst>
                </p:cNvPr>
                <p:cNvSpPr/>
                <p:nvPr/>
              </p:nvSpPr>
              <p:spPr>
                <a:xfrm>
                  <a:off x="3320310" y="1851522"/>
                  <a:ext cx="2243280" cy="731244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>
            <p:sp>
              <p:nvSpPr>
                <p:cNvPr id="6" name="Right Arrow 5">
                  <a:extLst>
                    <a:ext uri="{FF2B5EF4-FFF2-40B4-BE49-F238E27FC236}">
                      <a16:creationId xmlns:a16="http://schemas.microsoft.com/office/drawing/2014/main" id="{BE166272-C8D5-590E-DE4F-209DF17D84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0310" y="1851522"/>
                  <a:ext cx="2243280" cy="731244"/>
                </a:xfrm>
                <a:prstGeom prst="rightArrow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33EF615-C4B9-4AC5-ABC5-8E8EAE32B508}"/>
                </a:ext>
              </a:extLst>
            </p:cNvPr>
            <p:cNvCxnSpPr/>
            <p:nvPr/>
          </p:nvCxnSpPr>
          <p:spPr>
            <a:xfrm>
              <a:off x="2236424" y="2582766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B91444D-81E2-4D93-950E-7BE70A4C89E0}"/>
                    </a:ext>
                  </a:extLst>
                </p:cNvPr>
                <p:cNvSpPr txBox="1"/>
                <p:nvPr/>
              </p:nvSpPr>
              <p:spPr>
                <a:xfrm>
                  <a:off x="2212879" y="2743100"/>
                  <a:ext cx="9632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B91444D-81E2-4D93-950E-7BE70A4C8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2879" y="2743100"/>
                  <a:ext cx="963212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5063" r="-506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3185F9-1CFC-405C-BA4A-9C884C96A775}"/>
              </a:ext>
            </a:extLst>
          </p:cNvPr>
          <p:cNvGrpSpPr/>
          <p:nvPr/>
        </p:nvGrpSpPr>
        <p:grpSpPr>
          <a:xfrm>
            <a:off x="760164" y="4026665"/>
            <a:ext cx="4803424" cy="2423711"/>
            <a:chOff x="760164" y="4026665"/>
            <a:chExt cx="4803424" cy="24237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8A2920C-2262-77F2-E37C-5020F9C03FD5}"/>
                    </a:ext>
                  </a:extLst>
                </p:cNvPr>
                <p:cNvSpPr/>
                <p:nvPr/>
              </p:nvSpPr>
              <p:spPr>
                <a:xfrm>
                  <a:off x="2236424" y="4026665"/>
                  <a:ext cx="914400" cy="2423711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8A2920C-2262-77F2-E37C-5020F9C03F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24" y="4026665"/>
                  <a:ext cx="914400" cy="24237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ight Arrow 9">
                  <a:extLst>
                    <a:ext uri="{FF2B5EF4-FFF2-40B4-BE49-F238E27FC236}">
                      <a16:creationId xmlns:a16="http://schemas.microsoft.com/office/drawing/2014/main" id="{71B04F22-A79C-5B9D-73DF-F4027A47FA2E}"/>
                    </a:ext>
                  </a:extLst>
                </p:cNvPr>
                <p:cNvSpPr/>
                <p:nvPr/>
              </p:nvSpPr>
              <p:spPr>
                <a:xfrm>
                  <a:off x="760164" y="4872898"/>
                  <a:ext cx="1277956" cy="731244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>
            <p:sp>
              <p:nvSpPr>
                <p:cNvPr id="10" name="Right Arrow 9">
                  <a:extLst>
                    <a:ext uri="{FF2B5EF4-FFF2-40B4-BE49-F238E27FC236}">
                      <a16:creationId xmlns:a16="http://schemas.microsoft.com/office/drawing/2014/main" id="{71B04F22-A79C-5B9D-73DF-F4027A47FA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164" y="4872898"/>
                  <a:ext cx="1277956" cy="731244"/>
                </a:xfrm>
                <a:prstGeom prst="rightArrow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ight Arrow 10">
                  <a:extLst>
                    <a:ext uri="{FF2B5EF4-FFF2-40B4-BE49-F238E27FC236}">
                      <a16:creationId xmlns:a16="http://schemas.microsoft.com/office/drawing/2014/main" id="{5242525A-987D-F80E-DD0D-515E3189E8C5}"/>
                    </a:ext>
                  </a:extLst>
                </p:cNvPr>
                <p:cNvSpPr/>
                <p:nvPr/>
              </p:nvSpPr>
              <p:spPr>
                <a:xfrm>
                  <a:off x="3320309" y="5036085"/>
                  <a:ext cx="2243279" cy="404870"/>
                </a:xfrm>
                <a:prstGeom prst="rightArrow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>
            <p:sp>
              <p:nvSpPr>
                <p:cNvPr id="11" name="Right Arrow 10">
                  <a:extLst>
                    <a:ext uri="{FF2B5EF4-FFF2-40B4-BE49-F238E27FC236}">
                      <a16:creationId xmlns:a16="http://schemas.microsoft.com/office/drawing/2014/main" id="{5242525A-987D-F80E-DD0D-515E3189E8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0309" y="5036085"/>
                  <a:ext cx="2243279" cy="404870"/>
                </a:xfrm>
                <a:prstGeom prst="rightArrow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09199C-8ED8-4FF0-AF35-329DE05F7BCC}"/>
                </a:ext>
              </a:extLst>
            </p:cNvPr>
            <p:cNvCxnSpPr/>
            <p:nvPr/>
          </p:nvCxnSpPr>
          <p:spPr>
            <a:xfrm>
              <a:off x="2236424" y="5604142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8068947-0018-4997-9BBF-1BD56E71BB18}"/>
                    </a:ext>
                  </a:extLst>
                </p:cNvPr>
                <p:cNvSpPr txBox="1"/>
                <p:nvPr/>
              </p:nvSpPr>
              <p:spPr>
                <a:xfrm>
                  <a:off x="2236424" y="5714211"/>
                  <a:ext cx="9632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8068947-0018-4997-9BBF-1BD56E71B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24" y="5714211"/>
                  <a:ext cx="963212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5696" r="-443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68637"/>
                <a:ext cx="10131425" cy="27814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 The scattering profile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normalized function to approximate the complex scattering.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, means the incident photon is identical to the outcome photon. Equivalent to no scattering.</a:t>
                </a:r>
                <a:endParaRPr lang="en-US" b="0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b="0" dirty="0"/>
                  <a:t>, means isotropic scattering.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68637"/>
                <a:ext cx="10131425" cy="2781468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Scattering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BE089-1A57-4CF4-9801-EE9D94C0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1192"/>
            <a:ext cx="4089077" cy="30668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A078C5-712F-338F-5625-86746E8EC7F4}"/>
              </a:ext>
            </a:extLst>
          </p:cNvPr>
          <p:cNvGrpSpPr/>
          <p:nvPr/>
        </p:nvGrpSpPr>
        <p:grpSpPr>
          <a:xfrm>
            <a:off x="4552847" y="4720258"/>
            <a:ext cx="3376191" cy="1678471"/>
            <a:chOff x="4552847" y="4720258"/>
            <a:chExt cx="3376191" cy="167847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F3A39BC-B5F6-2486-51FC-C98F772B8466}"/>
                </a:ext>
              </a:extLst>
            </p:cNvPr>
            <p:cNvCxnSpPr/>
            <p:nvPr/>
          </p:nvCxnSpPr>
          <p:spPr>
            <a:xfrm>
              <a:off x="6094222" y="5113853"/>
              <a:ext cx="18348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D2FEBD-EF3A-9664-45E1-790B65CA34F9}"/>
                </a:ext>
              </a:extLst>
            </p:cNvPr>
            <p:cNvCxnSpPr/>
            <p:nvPr/>
          </p:nvCxnSpPr>
          <p:spPr>
            <a:xfrm>
              <a:off x="4552847" y="5117803"/>
              <a:ext cx="14919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9679EB9-3A94-DEC3-C300-56D54B232A6E}"/>
                    </a:ext>
                  </a:extLst>
                </p:cNvPr>
                <p:cNvSpPr txBox="1"/>
                <p:nvPr/>
              </p:nvSpPr>
              <p:spPr>
                <a:xfrm>
                  <a:off x="6312585" y="5262247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9679EB9-3A94-DEC3-C300-56D54B232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585" y="5262247"/>
                  <a:ext cx="18947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1250" r="-18750" b="-43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A4548B-5477-FFD2-C5C3-DEAA21B618C6}"/>
                    </a:ext>
                  </a:extLst>
                </p:cNvPr>
                <p:cNvSpPr txBox="1"/>
                <p:nvPr/>
              </p:nvSpPr>
              <p:spPr>
                <a:xfrm>
                  <a:off x="6906491" y="4720258"/>
                  <a:ext cx="7979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A4548B-5477-FFD2-C5C3-DEAA21B61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491" y="4720258"/>
                  <a:ext cx="79797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688" r="-9375" b="-3478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53F178-0FAD-7B39-A4B8-D81C1B5C17C2}"/>
                    </a:ext>
                  </a:extLst>
                </p:cNvPr>
                <p:cNvSpPr txBox="1"/>
                <p:nvPr/>
              </p:nvSpPr>
              <p:spPr>
                <a:xfrm>
                  <a:off x="4705207" y="6121730"/>
                  <a:ext cx="9098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53F178-0FAD-7B39-A4B8-D81C1B5C1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207" y="6121730"/>
                  <a:ext cx="9098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479" r="-8219" b="-291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C30E8ACE-9C9F-1F85-2F91-5E9125C6AB2E}"/>
                </a:ext>
              </a:extLst>
            </p:cNvPr>
            <p:cNvSpPr/>
            <p:nvPr/>
          </p:nvSpPr>
          <p:spPr>
            <a:xfrm rot="8157509">
              <a:off x="5772510" y="4735684"/>
              <a:ext cx="715616" cy="596227"/>
            </a:xfrm>
            <a:prstGeom prst="arc">
              <a:avLst>
                <a:gd name="adj1" fmla="val 14426818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3ECB8C-33EB-6B9B-757C-D4F8FD2B8D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8759" y="5105495"/>
              <a:ext cx="1419726" cy="9831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3823D7-A974-EDF2-6A2B-8D4BD31232CD}"/>
              </a:ext>
            </a:extLst>
          </p:cNvPr>
          <p:cNvGrpSpPr/>
          <p:nvPr/>
        </p:nvGrpSpPr>
        <p:grpSpPr>
          <a:xfrm>
            <a:off x="8408582" y="4611671"/>
            <a:ext cx="3326732" cy="1810223"/>
            <a:chOff x="8408582" y="4611671"/>
            <a:chExt cx="3326732" cy="18102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3D1ABA-88BA-FD2D-C0DB-05F4D9CED3C9}"/>
                </a:ext>
              </a:extLst>
            </p:cNvPr>
            <p:cNvGrpSpPr/>
            <p:nvPr/>
          </p:nvGrpSpPr>
          <p:grpSpPr>
            <a:xfrm>
              <a:off x="8408582" y="4828620"/>
              <a:ext cx="3326732" cy="1593274"/>
              <a:chOff x="8408582" y="4828620"/>
              <a:chExt cx="3326732" cy="1593274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CECC500-27CD-5633-4A63-9F46BA4EEA8B}"/>
                  </a:ext>
                </a:extLst>
              </p:cNvPr>
              <p:cNvCxnSpPr/>
              <p:nvPr/>
            </p:nvCxnSpPr>
            <p:spPr>
              <a:xfrm>
                <a:off x="8408582" y="5811749"/>
                <a:ext cx="1834816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FB79A87-4914-15AA-112F-BC399E9709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3398" y="4828620"/>
                <a:ext cx="1419726" cy="983129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56BC54E-F6B1-A0F2-9D96-3369DCF5D463}"/>
                  </a:ext>
                </a:extLst>
              </p:cNvPr>
              <p:cNvCxnSpPr/>
              <p:nvPr/>
            </p:nvCxnSpPr>
            <p:spPr>
              <a:xfrm>
                <a:off x="10243398" y="5811749"/>
                <a:ext cx="14919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5A15B250-C631-9BC6-1A5A-0E473A8F0482}"/>
                  </a:ext>
                </a:extLst>
              </p:cNvPr>
              <p:cNvSpPr/>
              <p:nvPr/>
            </p:nvSpPr>
            <p:spPr>
              <a:xfrm>
                <a:off x="9870420" y="5438770"/>
                <a:ext cx="794084" cy="983124"/>
              </a:xfrm>
              <a:prstGeom prst="arc">
                <a:avLst>
                  <a:gd name="adj1" fmla="val 18801464"/>
                  <a:gd name="adj2" fmla="val 2050549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E91C813-B3FE-695E-4EAA-C7E824A47F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8563" y="553475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9C2DA50-46D5-4C2A-B187-DF0DE7FA96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8563" y="5534750"/>
                    <a:ext cx="18947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032" r="-2580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58A6DC1-60D4-820B-FC3D-735C58EA4774}"/>
                    </a:ext>
                  </a:extLst>
                </p:cNvPr>
                <p:cNvSpPr txBox="1"/>
                <p:nvPr/>
              </p:nvSpPr>
              <p:spPr>
                <a:xfrm>
                  <a:off x="8642267" y="5871675"/>
                  <a:ext cx="7979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58A6DC1-60D4-820B-FC3D-735C58EA4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267" y="5871675"/>
                  <a:ext cx="7979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6250" t="-4348" r="-9375" b="-3478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96D05D-8D27-0706-9AF3-31F523EB19FE}"/>
                    </a:ext>
                  </a:extLst>
                </p:cNvPr>
                <p:cNvSpPr txBox="1"/>
                <p:nvPr/>
              </p:nvSpPr>
              <p:spPr>
                <a:xfrm>
                  <a:off x="10664504" y="4611671"/>
                  <a:ext cx="9098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96D05D-8D27-0706-9AF3-31F523EB1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4504" y="4611671"/>
                  <a:ext cx="9098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479" t="-4545" r="-8219" b="-3636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24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711" y="943947"/>
                <a:ext cx="10898578" cy="4987778"/>
              </a:xfrm>
            </p:spPr>
            <p:txBody>
              <a:bodyPr numCol="1" anchor="t"/>
              <a:lstStyle/>
              <a:p>
                <a:r>
                  <a:rPr lang="en-US" b="0" dirty="0"/>
                  <a:t>If we conside</a:t>
                </a:r>
                <a:r>
                  <a:rPr lang="en-US" dirty="0"/>
                  <a:t>r absorption, emission and scattering, the full intensity based radiative transfer equation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The scattering mean free path is dependent on the incident angle and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/>
                  <a:t>. Scattering processes can scatter </a:t>
                </a:r>
                <a:r>
                  <a:rPr lang="en-US" b="0" dirty="0">
                    <a:solidFill>
                      <a:srgbClr val="FF0000"/>
                    </a:solidFill>
                  </a:rPr>
                  <a:t>other angle and frequency into current angle and frequency</a:t>
                </a:r>
                <a:r>
                  <a:rPr lang="en-US" b="0" dirty="0"/>
                  <a:t>, it can also </a:t>
                </a:r>
                <a:r>
                  <a:rPr lang="en-US" b="0" dirty="0">
                    <a:solidFill>
                      <a:srgbClr val="FFFF00"/>
                    </a:solidFill>
                  </a:rPr>
                  <a:t>scatter current angle and frequency into other angles and frequency</a:t>
                </a:r>
                <a:r>
                  <a:rPr lang="en-US" b="0" dirty="0"/>
                  <a:t>.</a:t>
                </a:r>
              </a:p>
              <a:p>
                <a:r>
                  <a:rPr lang="en-US" dirty="0"/>
                  <a:t>This equation is deceptively easy to solve. The difficulty is in dimensionality catastrophe.</a:t>
                </a:r>
              </a:p>
              <a:p>
                <a:r>
                  <a:rPr lang="en-US" dirty="0"/>
                  <a:t>There are 7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with 3 dummy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711" y="943947"/>
                <a:ext cx="10898578" cy="4987778"/>
              </a:xfrm>
              <a:blipFill>
                <a:blip r:embed="rId2"/>
                <a:stretch>
                  <a:fillRect l="-336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 Full radiative transfer equation</a:t>
            </a:r>
            <a:endParaRPr lang="en-C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996B14-03BC-477B-B53C-368EADE24402}"/>
              </a:ext>
            </a:extLst>
          </p:cNvPr>
          <p:cNvGrpSpPr/>
          <p:nvPr/>
        </p:nvGrpSpPr>
        <p:grpSpPr>
          <a:xfrm>
            <a:off x="1176403" y="4399807"/>
            <a:ext cx="2321448" cy="2122715"/>
            <a:chOff x="1176403" y="4399807"/>
            <a:chExt cx="2321448" cy="212271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841B62C-BDA4-4076-92A9-D920B317A19F}"/>
                </a:ext>
              </a:extLst>
            </p:cNvPr>
            <p:cNvCxnSpPr/>
            <p:nvPr/>
          </p:nvCxnSpPr>
          <p:spPr>
            <a:xfrm>
              <a:off x="1929739" y="5821878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556C595-D96D-413D-A79A-4301F6A1A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9739" y="4604657"/>
              <a:ext cx="0" cy="12172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141865A-4938-4CCA-98EA-5791F1F254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9724" y="5821878"/>
              <a:ext cx="570015" cy="5997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1D03772-E0CA-4349-90A4-70828C99B4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9739" y="5352803"/>
              <a:ext cx="475013" cy="4690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6FC74E0-EA40-4099-954B-8480A3FBCA1F}"/>
                    </a:ext>
                  </a:extLst>
                </p:cNvPr>
                <p:cNvSpPr txBox="1"/>
                <p:nvPr/>
              </p:nvSpPr>
              <p:spPr>
                <a:xfrm>
                  <a:off x="2309790" y="5075803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6FC74E0-EA40-4099-954B-8480A3FBCA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790" y="5075803"/>
                  <a:ext cx="18992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t="-26667" r="-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A314825-9F33-4B67-9BBB-0E6047EDB6DA}"/>
                    </a:ext>
                  </a:extLst>
                </p:cNvPr>
                <p:cNvSpPr txBox="1"/>
                <p:nvPr/>
              </p:nvSpPr>
              <p:spPr>
                <a:xfrm>
                  <a:off x="1176403" y="6245523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A314825-9F33-4B67-9BBB-0E6047EDB6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403" y="6245523"/>
                  <a:ext cx="18332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0000" t="-26667" r="-7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DC6A5E-3F0B-4A06-8E94-4BD56F0377F8}"/>
                    </a:ext>
                  </a:extLst>
                </p:cNvPr>
                <p:cNvSpPr txBox="1"/>
                <p:nvPr/>
              </p:nvSpPr>
              <p:spPr>
                <a:xfrm>
                  <a:off x="3311133" y="558734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DC6A5E-3F0B-4A06-8E94-4BD56F037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133" y="5587340"/>
                  <a:ext cx="18671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2258" t="-26667" r="-7741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84D5288-E3DB-4C5A-90FB-48ABCF0409D2}"/>
                    </a:ext>
                  </a:extLst>
                </p:cNvPr>
                <p:cNvSpPr txBox="1"/>
                <p:nvPr/>
              </p:nvSpPr>
              <p:spPr>
                <a:xfrm>
                  <a:off x="1660462" y="4399807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84D5288-E3DB-4C5A-90FB-48ABCF040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462" y="4399807"/>
                  <a:ext cx="16908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1429" t="-26667" r="-1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37F87-D713-86F3-250E-C258BC4A6294}"/>
              </a:ext>
            </a:extLst>
          </p:cNvPr>
          <p:cNvGrpSpPr/>
          <p:nvPr/>
        </p:nvGrpSpPr>
        <p:grpSpPr>
          <a:xfrm>
            <a:off x="8408582" y="4611671"/>
            <a:ext cx="3326732" cy="1810223"/>
            <a:chOff x="8408582" y="4611671"/>
            <a:chExt cx="3326732" cy="18102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F69C943-C560-49F0-97F6-9B05B2DBAFFD}"/>
                </a:ext>
              </a:extLst>
            </p:cNvPr>
            <p:cNvGrpSpPr/>
            <p:nvPr/>
          </p:nvGrpSpPr>
          <p:grpSpPr>
            <a:xfrm>
              <a:off x="8408582" y="4828620"/>
              <a:ext cx="3326732" cy="1593274"/>
              <a:chOff x="8408582" y="4828620"/>
              <a:chExt cx="3326732" cy="1593274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123CCB8-42BC-46DE-8316-744164A52A75}"/>
                  </a:ext>
                </a:extLst>
              </p:cNvPr>
              <p:cNvCxnSpPr/>
              <p:nvPr/>
            </p:nvCxnSpPr>
            <p:spPr>
              <a:xfrm>
                <a:off x="8408582" y="5811749"/>
                <a:ext cx="1834816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688181F-C35C-458D-BD8F-73D2E39884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3398" y="4828620"/>
                <a:ext cx="1419726" cy="983129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408FD56-2D14-4499-9820-F4FEF147320C}"/>
                  </a:ext>
                </a:extLst>
              </p:cNvPr>
              <p:cNvCxnSpPr/>
              <p:nvPr/>
            </p:nvCxnSpPr>
            <p:spPr>
              <a:xfrm>
                <a:off x="10243398" y="5811749"/>
                <a:ext cx="14919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DE61D589-5A07-4020-BB5F-047E538F3C43}"/>
                  </a:ext>
                </a:extLst>
              </p:cNvPr>
              <p:cNvSpPr/>
              <p:nvPr/>
            </p:nvSpPr>
            <p:spPr>
              <a:xfrm>
                <a:off x="9870420" y="5438770"/>
                <a:ext cx="794084" cy="983124"/>
              </a:xfrm>
              <a:prstGeom prst="arc">
                <a:avLst>
                  <a:gd name="adj1" fmla="val 18801464"/>
                  <a:gd name="adj2" fmla="val 2050549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9C2DA50-46D5-4C2A-B187-DF0DE7FA96F2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8563" y="553475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9C2DA50-46D5-4C2A-B187-DF0DE7FA96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8563" y="5534750"/>
                    <a:ext cx="18947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032" r="-2580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23D7BFC-EF14-4CB3-80AE-35FBFDA0FC68}"/>
                    </a:ext>
                  </a:extLst>
                </p:cNvPr>
                <p:cNvSpPr txBox="1"/>
                <p:nvPr/>
              </p:nvSpPr>
              <p:spPr>
                <a:xfrm>
                  <a:off x="8642267" y="5871675"/>
                  <a:ext cx="7979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23D7BFC-EF14-4CB3-80AE-35FBFDA0F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267" y="5871675"/>
                  <a:ext cx="7979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6250" t="-4348" r="-9375" b="-3478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02FEFE-3E8E-4FBC-8079-E68604654765}"/>
                    </a:ext>
                  </a:extLst>
                </p:cNvPr>
                <p:cNvSpPr txBox="1"/>
                <p:nvPr/>
              </p:nvSpPr>
              <p:spPr>
                <a:xfrm>
                  <a:off x="10664504" y="4611671"/>
                  <a:ext cx="9098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02FEFE-3E8E-4FBC-8079-E68604654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4504" y="4611671"/>
                  <a:ext cx="9098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479" t="-4545" r="-8219" b="-3636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913D9C-E427-D2F0-BC3C-F561A44D8CFC}"/>
              </a:ext>
            </a:extLst>
          </p:cNvPr>
          <p:cNvGrpSpPr/>
          <p:nvPr/>
        </p:nvGrpSpPr>
        <p:grpSpPr>
          <a:xfrm>
            <a:off x="4552847" y="4720258"/>
            <a:ext cx="3376191" cy="1678471"/>
            <a:chOff x="4552847" y="4720258"/>
            <a:chExt cx="3376191" cy="167847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B2DF389-6902-48ED-909E-2B4B9ADCB9B6}"/>
                </a:ext>
              </a:extLst>
            </p:cNvPr>
            <p:cNvCxnSpPr/>
            <p:nvPr/>
          </p:nvCxnSpPr>
          <p:spPr>
            <a:xfrm>
              <a:off x="6094222" y="5113853"/>
              <a:ext cx="18348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B26BB2-B9B5-4005-8D28-59E32AB4984C}"/>
                </a:ext>
              </a:extLst>
            </p:cNvPr>
            <p:cNvCxnSpPr/>
            <p:nvPr/>
          </p:nvCxnSpPr>
          <p:spPr>
            <a:xfrm>
              <a:off x="4552847" y="5117803"/>
              <a:ext cx="14919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991A286-DE14-4908-881B-8400C3A9739D}"/>
                    </a:ext>
                  </a:extLst>
                </p:cNvPr>
                <p:cNvSpPr txBox="1"/>
                <p:nvPr/>
              </p:nvSpPr>
              <p:spPr>
                <a:xfrm>
                  <a:off x="6312585" y="5262247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991A286-DE14-4908-881B-8400C3A97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585" y="5262247"/>
                  <a:ext cx="18947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1250" r="-18750" b="-43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13F0AF6-8B6C-4F17-97EA-78CBAE52E330}"/>
                    </a:ext>
                  </a:extLst>
                </p:cNvPr>
                <p:cNvSpPr txBox="1"/>
                <p:nvPr/>
              </p:nvSpPr>
              <p:spPr>
                <a:xfrm>
                  <a:off x="6906491" y="4720258"/>
                  <a:ext cx="7979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13F0AF6-8B6C-4F17-97EA-78CBAE52E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491" y="4720258"/>
                  <a:ext cx="79797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688" r="-9375" b="-3478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7F4C89-A790-4736-A558-B4965EDA6852}"/>
                    </a:ext>
                  </a:extLst>
                </p:cNvPr>
                <p:cNvSpPr txBox="1"/>
                <p:nvPr/>
              </p:nvSpPr>
              <p:spPr>
                <a:xfrm>
                  <a:off x="4705207" y="6121730"/>
                  <a:ext cx="9098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7F4C89-A790-4736-A558-B4965EDA6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207" y="6121730"/>
                  <a:ext cx="909864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479" r="-8219" b="-291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F889C069-13E4-4002-A472-551A9121FA7C}"/>
                </a:ext>
              </a:extLst>
            </p:cNvPr>
            <p:cNvSpPr/>
            <p:nvPr/>
          </p:nvSpPr>
          <p:spPr>
            <a:xfrm rot="8157509">
              <a:off x="5772510" y="4735684"/>
              <a:ext cx="715616" cy="596227"/>
            </a:xfrm>
            <a:prstGeom prst="arc">
              <a:avLst>
                <a:gd name="adj1" fmla="val 14426818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8B94008-5423-4C41-8FE4-8CA90C30F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8759" y="5105495"/>
              <a:ext cx="1419726" cy="9831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7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0287" y="1050279"/>
                <a:ext cx="10131425" cy="2712875"/>
              </a:xfrm>
            </p:spPr>
            <p:txBody>
              <a:bodyPr anchor="t"/>
              <a:lstStyle/>
              <a:p>
                <a:r>
                  <a:rPr lang="en-US" dirty="0"/>
                  <a:t>A plain thought of solving the radiative transfer equation is to approximate the continuous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b="0" dirty="0"/>
                  <a:t> with packets of photon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b="0" dirty="0"/>
                  <a:t> equal to the total energy released at a place.</a:t>
                </a:r>
              </a:p>
              <a:p>
                <a:r>
                  <a:rPr lang="en-US" dirty="0"/>
                  <a:t>How long can the photon packet travel?</a:t>
                </a:r>
              </a:p>
              <a:p>
                <a:r>
                  <a:rPr lang="en-US" b="0" dirty="0"/>
                  <a:t>How will the photon packet be scattered?</a:t>
                </a:r>
              </a:p>
              <a:p>
                <a:r>
                  <a:rPr lang="en-US" b="0" dirty="0"/>
                  <a:t>Probability distribution function (</a:t>
                </a:r>
                <a:r>
                  <a:rPr lang="en-US" b="0" dirty="0">
                    <a:solidFill>
                      <a:srgbClr val="FF0000"/>
                    </a:solidFill>
                  </a:rPr>
                  <a:t>PDF</a:t>
                </a:r>
                <a:r>
                  <a:rPr lang="en-US" b="0" dirty="0"/>
                  <a:t>) and cumulative distribution function (</a:t>
                </a:r>
                <a:r>
                  <a:rPr lang="en-US" b="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CDF</a:t>
                </a:r>
                <a:r>
                  <a:rPr lang="en-US" b="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0287" y="1050279"/>
                <a:ext cx="10131425" cy="2712875"/>
              </a:xfrm>
              <a:blipFill>
                <a:blip r:embed="rId2"/>
                <a:stretch>
                  <a:fillRect l="-361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Monte-Carlo approach – in a naïve way</a:t>
            </a:r>
            <a:endParaRPr lang="en-CN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231439-D666-4F19-BB8B-B1E96A70E07A}"/>
              </a:ext>
            </a:extLst>
          </p:cNvPr>
          <p:cNvGrpSpPr/>
          <p:nvPr/>
        </p:nvGrpSpPr>
        <p:grpSpPr>
          <a:xfrm>
            <a:off x="1602713" y="3553979"/>
            <a:ext cx="8986572" cy="2995524"/>
            <a:chOff x="1602714" y="3273085"/>
            <a:chExt cx="8986572" cy="299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498C7E-1B0C-48ED-BFDC-2D397F69D794}"/>
                </a:ext>
              </a:extLst>
            </p:cNvPr>
            <p:cNvGrpSpPr/>
            <p:nvPr/>
          </p:nvGrpSpPr>
          <p:grpSpPr>
            <a:xfrm>
              <a:off x="1602714" y="3273085"/>
              <a:ext cx="8986572" cy="2995524"/>
              <a:chOff x="1539953" y="3273085"/>
              <a:chExt cx="8986572" cy="299552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1794E30-5EF7-46EC-9F02-1C1FAA0A4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3239" y="3273085"/>
                <a:ext cx="4493286" cy="299552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EB8B786-C13F-4BD2-BBA4-DF756761E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9953" y="3273085"/>
                <a:ext cx="4493286" cy="2995524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91B425-AB5A-41B1-9112-406BDC61ACF9}"/>
                </a:ext>
              </a:extLst>
            </p:cNvPr>
            <p:cNvCxnSpPr/>
            <p:nvPr/>
          </p:nvCxnSpPr>
          <p:spPr>
            <a:xfrm>
              <a:off x="6687671" y="4978400"/>
              <a:ext cx="37472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91A08F-B760-452B-9DB7-4CF365568476}"/>
                </a:ext>
              </a:extLst>
            </p:cNvPr>
            <p:cNvCxnSpPr>
              <a:cxnSpLocks/>
            </p:cNvCxnSpPr>
            <p:nvPr/>
          </p:nvCxnSpPr>
          <p:spPr>
            <a:xfrm>
              <a:off x="8044329" y="4972424"/>
              <a:ext cx="0" cy="80084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3B3493-1EAC-4777-A8EC-1736EB169242}"/>
                </a:ext>
              </a:extLst>
            </p:cNvPr>
            <p:cNvCxnSpPr>
              <a:cxnSpLocks/>
            </p:cNvCxnSpPr>
            <p:nvPr/>
          </p:nvCxnSpPr>
          <p:spPr>
            <a:xfrm>
              <a:off x="8125011" y="4972424"/>
              <a:ext cx="0" cy="80084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4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1018" y="1062660"/>
                <a:ext cx="10549963" cy="5373999"/>
              </a:xfrm>
            </p:spPr>
            <p:txBody>
              <a:bodyPr numCol="1"/>
              <a:lstStyle/>
              <a:p>
                <a:r>
                  <a:rPr lang="en-US" b="0" dirty="0"/>
                  <a:t>What is the CDF of distance of absorption?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that means, the probability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being absorbed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b="0" dirty="0"/>
                  <a:t>, and the CDF of distance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∈(0,1)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CDF of distance of scattering and angle of scattering?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∈(0,1)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(∫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∈(0,1)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11887-9901-0F62-8576-A98CC3F93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018" y="1062660"/>
                <a:ext cx="10549963" cy="5373999"/>
              </a:xfrm>
              <a:blipFill>
                <a:blip r:embed="rId2"/>
                <a:stretch>
                  <a:fillRect l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84ED303-C02F-1B2A-18A5-1AFFCD1CAE78}"/>
              </a:ext>
            </a:extLst>
          </p:cNvPr>
          <p:cNvSpPr txBox="1">
            <a:spLocks/>
          </p:cNvSpPr>
          <p:nvPr/>
        </p:nvSpPr>
        <p:spPr>
          <a:xfrm>
            <a:off x="685801" y="224011"/>
            <a:ext cx="10131425" cy="558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Monte-Carlo approach – in a naïve way</a:t>
            </a:r>
            <a:endParaRPr lang="en-CN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D832D3-ABF8-4777-827B-0C1C80B4728E}"/>
              </a:ext>
            </a:extLst>
          </p:cNvPr>
          <p:cNvGrpSpPr/>
          <p:nvPr/>
        </p:nvGrpSpPr>
        <p:grpSpPr>
          <a:xfrm>
            <a:off x="486185" y="4736507"/>
            <a:ext cx="3326732" cy="1593274"/>
            <a:chOff x="195240" y="4843385"/>
            <a:chExt cx="3326732" cy="1593274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1DBF9D7-C290-423B-9561-4445BABC7CF8}"/>
                </a:ext>
              </a:extLst>
            </p:cNvPr>
            <p:cNvSpPr/>
            <p:nvPr/>
          </p:nvSpPr>
          <p:spPr>
            <a:xfrm>
              <a:off x="1657078" y="5453535"/>
              <a:ext cx="794084" cy="983124"/>
            </a:xfrm>
            <a:prstGeom prst="arc">
              <a:avLst>
                <a:gd name="adj1" fmla="val 18801464"/>
                <a:gd name="adj2" fmla="val 2050549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AC084DE-65FC-43E0-9931-ECAD143E7C31}"/>
                </a:ext>
              </a:extLst>
            </p:cNvPr>
            <p:cNvGrpSpPr/>
            <p:nvPr/>
          </p:nvGrpSpPr>
          <p:grpSpPr>
            <a:xfrm>
              <a:off x="195240" y="4843385"/>
              <a:ext cx="3326732" cy="1081100"/>
              <a:chOff x="195240" y="4843385"/>
              <a:chExt cx="3326732" cy="10811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D50EAA-D895-4F9B-9DC3-A08E3C5876DC}"/>
                  </a:ext>
                </a:extLst>
              </p:cNvPr>
              <p:cNvSpPr/>
              <p:nvPr/>
            </p:nvSpPr>
            <p:spPr>
              <a:xfrm>
                <a:off x="1932084" y="5728542"/>
                <a:ext cx="195943" cy="19594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C7242AC-0E51-4673-90A0-24E777290E73}"/>
                  </a:ext>
                </a:extLst>
              </p:cNvPr>
              <p:cNvCxnSpPr/>
              <p:nvPr/>
            </p:nvCxnSpPr>
            <p:spPr>
              <a:xfrm>
                <a:off x="195240" y="5826514"/>
                <a:ext cx="18348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D9C78A7-43C8-48B1-B66A-DAD93CCBBB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30056" y="4843385"/>
                <a:ext cx="1419726" cy="9831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E24C534-60A7-4689-8F21-B77B61C066E8}"/>
                  </a:ext>
                </a:extLst>
              </p:cNvPr>
              <p:cNvCxnSpPr/>
              <p:nvPr/>
            </p:nvCxnSpPr>
            <p:spPr>
              <a:xfrm>
                <a:off x="2030056" y="5826514"/>
                <a:ext cx="14919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43AA7A-F1EB-461E-BAAB-6026F6E1EF5B}"/>
                      </a:ext>
                    </a:extLst>
                  </p:cNvPr>
                  <p:cNvSpPr txBox="1"/>
                  <p:nvPr/>
                </p:nvSpPr>
                <p:spPr>
                  <a:xfrm>
                    <a:off x="2455221" y="5549515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43AA7A-F1EB-461E-BAAB-6026F6E1EF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5221" y="5549515"/>
                    <a:ext cx="18947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125" r="-21875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92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1322</TotalTime>
  <Words>2116</Words>
  <Application>Microsoft Office PowerPoint</Application>
  <PresentationFormat>Widescreen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Celestial</vt:lpstr>
      <vt:lpstr>Radiation transport</vt:lpstr>
      <vt:lpstr>What is radiation transfer?</vt:lpstr>
      <vt:lpstr>In astrophysics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chenzhuotj@163.com</dc:creator>
  <cp:lastModifiedBy>zhuo chen</cp:lastModifiedBy>
  <cp:revision>62</cp:revision>
  <dcterms:created xsi:type="dcterms:W3CDTF">2024-07-16T16:08:46Z</dcterms:created>
  <dcterms:modified xsi:type="dcterms:W3CDTF">2024-07-23T01:56:18Z</dcterms:modified>
</cp:coreProperties>
</file>