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60" r:id="rId4"/>
    <p:sldId id="294" r:id="rId5"/>
    <p:sldId id="358" r:id="rId6"/>
    <p:sldId id="309" r:id="rId7"/>
    <p:sldId id="313" r:id="rId8"/>
    <p:sldId id="314" r:id="rId9"/>
    <p:sldId id="311" r:id="rId10"/>
    <p:sldId id="308" r:id="rId11"/>
    <p:sldId id="264" r:id="rId12"/>
    <p:sldId id="265" r:id="rId13"/>
    <p:sldId id="317" r:id="rId14"/>
    <p:sldId id="266" r:id="rId15"/>
    <p:sldId id="272" r:id="rId16"/>
    <p:sldId id="267" r:id="rId17"/>
    <p:sldId id="268" r:id="rId18"/>
    <p:sldId id="270" r:id="rId19"/>
    <p:sldId id="271" r:id="rId20"/>
    <p:sldId id="273" r:id="rId21"/>
    <p:sldId id="345" r:id="rId22"/>
    <p:sldId id="346" r:id="rId23"/>
    <p:sldId id="274" r:id="rId24"/>
    <p:sldId id="276" r:id="rId25"/>
    <p:sldId id="277" r:id="rId26"/>
    <p:sldId id="278" r:id="rId27"/>
    <p:sldId id="318" r:id="rId28"/>
    <p:sldId id="320" r:id="rId29"/>
    <p:sldId id="321" r:id="rId30"/>
    <p:sldId id="322" r:id="rId31"/>
    <p:sldId id="323" r:id="rId32"/>
    <p:sldId id="325" r:id="rId33"/>
    <p:sldId id="326" r:id="rId34"/>
    <p:sldId id="330" r:id="rId35"/>
    <p:sldId id="331" r:id="rId36"/>
    <p:sldId id="327" r:id="rId37"/>
    <p:sldId id="332" r:id="rId38"/>
    <p:sldId id="335" r:id="rId39"/>
    <p:sldId id="333" r:id="rId40"/>
    <p:sldId id="337" r:id="rId41"/>
    <p:sldId id="338" r:id="rId42"/>
    <p:sldId id="339" r:id="rId43"/>
    <p:sldId id="341" r:id="rId44"/>
    <p:sldId id="342" r:id="rId45"/>
    <p:sldId id="343" r:id="rId46"/>
    <p:sldId id="344" r:id="rId47"/>
    <p:sldId id="348" r:id="rId48"/>
    <p:sldId id="359" r:id="rId49"/>
    <p:sldId id="349" r:id="rId50"/>
    <p:sldId id="355" r:id="rId51"/>
    <p:sldId id="352" r:id="rId52"/>
    <p:sldId id="353" r:id="rId53"/>
    <p:sldId id="356" r:id="rId54"/>
    <p:sldId id="354" r:id="rId55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02" y="-3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93FA2-BEBC-49AB-B7F4-2108DDD79E10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4DB9F-3D5B-46CD-94A8-DC26C53BDE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62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4DB9F-3D5B-46CD-94A8-DC26C53BDEC1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064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4DB9F-3D5B-46CD-94A8-DC26C53BDEC1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064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4DB9F-3D5B-46CD-94A8-DC26C53BDEC1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064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005576"/>
            <a:ext cx="7772400" cy="1102519"/>
          </a:xfrm>
        </p:spPr>
        <p:txBody>
          <a:bodyPr>
            <a:normAutofit/>
          </a:bodyPr>
          <a:lstStyle/>
          <a:p>
            <a:r>
              <a:rPr lang="zh-CN" altLang="en-US" sz="4000" b="1" dirty="0"/>
              <a:t>太阳模型的现状</a:t>
            </a:r>
            <a:r>
              <a:rPr lang="zh-CN" altLang="en-US" sz="4000" b="1" dirty="0" smtClean="0"/>
              <a:t>和展望</a:t>
            </a:r>
            <a:endParaRPr lang="zh-CN" altLang="en-US" sz="4000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3568" y="3219822"/>
            <a:ext cx="7992888" cy="1314450"/>
          </a:xfrm>
        </p:spPr>
        <p:txBody>
          <a:bodyPr>
            <a:normAutofit/>
          </a:bodyPr>
          <a:lstStyle/>
          <a:p>
            <a:r>
              <a:rPr lang="zh-CN" altLang="en-US" sz="2000" b="1" dirty="0">
                <a:solidFill>
                  <a:schemeClr val="tx1"/>
                </a:solidFill>
              </a:rPr>
              <a:t>张钱生</a:t>
            </a:r>
            <a:endParaRPr lang="en-US" altLang="zh-CN" sz="2000" b="1" dirty="0" smtClean="0">
              <a:solidFill>
                <a:schemeClr val="tx1"/>
              </a:solidFill>
            </a:endParaRPr>
          </a:p>
          <a:p>
            <a:r>
              <a:rPr lang="zh-CN" altLang="en-US" sz="2000" b="1" dirty="0" smtClean="0">
                <a:solidFill>
                  <a:schemeClr val="tx1"/>
                </a:solidFill>
              </a:rPr>
              <a:t>中国科学院云南天文台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14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000" b="1" dirty="0"/>
              <a:t>太阳内部结构的</a:t>
            </a:r>
            <a:r>
              <a:rPr lang="zh-CN" altLang="en-US" sz="3000" b="1" dirty="0" smtClean="0"/>
              <a:t>探测</a:t>
            </a:r>
            <a:r>
              <a:rPr lang="en-US" altLang="zh-CN" sz="3200" b="1" dirty="0"/>
              <a:t>——</a:t>
            </a:r>
            <a:r>
              <a:rPr lang="zh-CN" altLang="en-US" sz="3200" b="1" dirty="0"/>
              <a:t>日震学</a:t>
            </a:r>
            <a:endParaRPr lang="en-US" altLang="zh-CN" sz="3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39852"/>
          </a:xfrm>
        </p:spPr>
        <p:txBody>
          <a:bodyPr>
            <a:noAutofit/>
          </a:bodyPr>
          <a:lstStyle/>
          <a:p>
            <a:r>
              <a:rPr lang="zh-CN" altLang="en-US" sz="2000" b="1" dirty="0" smtClean="0"/>
              <a:t>大量观测频率可以重构太阳内部结构</a:t>
            </a:r>
            <a:r>
              <a:rPr lang="en-US" altLang="zh-CN" sz="2000" b="1" dirty="0" smtClean="0"/>
              <a:t>——</a:t>
            </a:r>
            <a:r>
              <a:rPr lang="zh-CN" altLang="en-US" sz="2000" b="1" dirty="0" smtClean="0"/>
              <a:t>日震学反演</a:t>
            </a:r>
            <a:endParaRPr lang="en-US" altLang="zh-CN" sz="2000" b="1" dirty="0" smtClean="0"/>
          </a:p>
          <a:p>
            <a:endParaRPr lang="en-US" altLang="zh-CN" sz="2000" b="1" dirty="0"/>
          </a:p>
          <a:p>
            <a:endParaRPr lang="en-US" altLang="zh-CN" sz="2000" b="1" dirty="0" smtClean="0"/>
          </a:p>
          <a:p>
            <a:endParaRPr lang="en-US" altLang="zh-CN" sz="2000" b="1" dirty="0" smtClean="0"/>
          </a:p>
          <a:p>
            <a:endParaRPr lang="en-US" altLang="zh-CN" sz="2000" b="1" dirty="0" smtClean="0"/>
          </a:p>
          <a:p>
            <a:endParaRPr lang="en-US" altLang="zh-CN" sz="2000" b="1" dirty="0" smtClean="0"/>
          </a:p>
          <a:p>
            <a:r>
              <a:rPr lang="zh-CN" altLang="en-US" sz="2000" b="1" dirty="0" smtClean="0"/>
              <a:t>对参考太阳模型进行修正使其模型频率与观测符合，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得到</a:t>
            </a:r>
            <a:r>
              <a:rPr lang="zh-CN" altLang="en-US" sz="2000" b="1" dirty="0">
                <a:solidFill>
                  <a:srgbClr val="FF0000"/>
                </a:solidFill>
              </a:rPr>
              <a:t>太阳内部结构（如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声速和密度等）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的日震学反演结果</a:t>
            </a:r>
            <a:endParaRPr lang="en-US" altLang="zh-CN" sz="2000" b="1" dirty="0" smtClean="0">
              <a:solidFill>
                <a:srgbClr val="FF0000"/>
              </a:solidFill>
            </a:endParaRPr>
          </a:p>
          <a:p>
            <a:endParaRPr lang="en-US" altLang="zh-CN" sz="2000" b="1" dirty="0" smtClean="0"/>
          </a:p>
          <a:p>
            <a:endParaRPr lang="en-US" altLang="zh-CN" sz="2000" b="1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7694"/>
            <a:ext cx="5132090" cy="87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13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000" b="1" dirty="0"/>
              <a:t>太阳内部结构的</a:t>
            </a:r>
            <a:r>
              <a:rPr lang="zh-CN" altLang="en-US" sz="3000" b="1" dirty="0" smtClean="0"/>
              <a:t>探测</a:t>
            </a:r>
            <a:r>
              <a:rPr lang="en-US" altLang="zh-CN" sz="3200" b="1" dirty="0" smtClean="0"/>
              <a:t>——</a:t>
            </a:r>
            <a:r>
              <a:rPr lang="zh-CN" altLang="en-US" sz="3200" b="1" dirty="0" smtClean="0"/>
              <a:t>中微子</a:t>
            </a:r>
            <a:endParaRPr lang="en-US" altLang="zh-CN" sz="3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47864"/>
          </a:xfrm>
        </p:spPr>
        <p:txBody>
          <a:bodyPr>
            <a:normAutofit/>
          </a:bodyPr>
          <a:lstStyle/>
          <a:p>
            <a:r>
              <a:rPr lang="zh-CN" altLang="en-US" sz="2000" b="1" dirty="0" smtClean="0"/>
              <a:t>太阳内部核反应中微子</a:t>
            </a:r>
            <a:endParaRPr lang="en-US" altLang="zh-CN" sz="2000" b="1" dirty="0" smtClean="0"/>
          </a:p>
          <a:p>
            <a:endParaRPr lang="en-US" altLang="zh-CN" sz="2000" b="1" dirty="0"/>
          </a:p>
          <a:p>
            <a:endParaRPr lang="en-US" altLang="zh-CN" sz="2000" b="1" dirty="0" smtClean="0"/>
          </a:p>
          <a:p>
            <a:endParaRPr lang="en-US" altLang="zh-CN" sz="2000" b="1" dirty="0"/>
          </a:p>
          <a:p>
            <a:endParaRPr lang="en-US" altLang="zh-CN" sz="2000" b="1" dirty="0" smtClean="0"/>
          </a:p>
          <a:p>
            <a:endParaRPr lang="en-US" altLang="zh-CN" sz="2000" b="1" dirty="0"/>
          </a:p>
          <a:p>
            <a:endParaRPr lang="en-US" altLang="zh-CN" sz="2000" b="1" dirty="0" smtClean="0"/>
          </a:p>
          <a:p>
            <a:endParaRPr lang="en-US" altLang="zh-CN" sz="2000" b="1" dirty="0"/>
          </a:p>
          <a:p>
            <a:endParaRPr lang="en-US" altLang="zh-CN" sz="2000" b="1" dirty="0" smtClean="0"/>
          </a:p>
          <a:p>
            <a:r>
              <a:rPr lang="zh-CN" altLang="en-US" sz="2000" b="1" dirty="0" smtClean="0"/>
              <a:t>中微子截面小，无阻碍穿透太阳内部，但探测困难</a:t>
            </a:r>
            <a:endParaRPr lang="en-US" altLang="zh-CN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48369"/>
            <a:ext cx="3600400" cy="2551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7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000" b="1" dirty="0"/>
              <a:t>太阳内部结构的</a:t>
            </a:r>
            <a:r>
              <a:rPr lang="zh-CN" altLang="en-US" sz="3000" b="1" dirty="0" smtClean="0"/>
              <a:t>探测</a:t>
            </a:r>
            <a:r>
              <a:rPr lang="en-US" altLang="zh-CN" sz="2800" b="1" dirty="0"/>
              <a:t>——</a:t>
            </a:r>
            <a:r>
              <a:rPr lang="zh-CN" altLang="en-US" sz="2800" b="1" dirty="0"/>
              <a:t>中微子</a:t>
            </a:r>
            <a:endParaRPr lang="en-US" altLang="zh-CN" sz="3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47864"/>
          </a:xfrm>
        </p:spPr>
        <p:txBody>
          <a:bodyPr>
            <a:normAutofit/>
          </a:bodyPr>
          <a:lstStyle/>
          <a:p>
            <a:r>
              <a:rPr lang="zh-CN" altLang="en-US" sz="2000" b="1" dirty="0" smtClean="0">
                <a:latin typeface="Times New Roman" pitchFamily="18" charset="0"/>
                <a:cs typeface="Times New Roman" pitchFamily="18" charset="0"/>
              </a:rPr>
              <a:t>太阳核反应中微子的探测</a:t>
            </a:r>
            <a:endParaRPr lang="en-US" altLang="zh-CN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000" b="1" dirty="0" err="1" smtClean="0">
                <a:latin typeface="Times New Roman" pitchFamily="18" charset="0"/>
                <a:cs typeface="Times New Roman" pitchFamily="18" charset="0"/>
              </a:rPr>
              <a:t>Homestake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 (Davis et al. 1968)</a:t>
            </a:r>
            <a:r>
              <a:rPr lang="zh-CN" altLang="en-US" sz="2000" b="1" dirty="0" smtClean="0">
                <a:latin typeface="Times New Roman" pitchFamily="18" charset="0"/>
                <a:cs typeface="Times New Roman" pitchFamily="18" charset="0"/>
              </a:rPr>
              <a:t>：四氯乙烯探测</a:t>
            </a:r>
            <a:endParaRPr lang="en-US" altLang="zh-CN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000" b="1" dirty="0" smtClean="0">
                <a:latin typeface="Times New Roman" pitchFamily="18" charset="0"/>
                <a:cs typeface="Times New Roman" pitchFamily="18" charset="0"/>
              </a:rPr>
              <a:t>观测值只有理论值的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1/3</a:t>
            </a:r>
            <a:r>
              <a:rPr lang="zh-CN" altLang="en-US" sz="2000" b="1" dirty="0" smtClean="0">
                <a:latin typeface="Times New Roman" pitchFamily="18" charset="0"/>
                <a:cs typeface="Times New Roman" pitchFamily="18" charset="0"/>
              </a:rPr>
              <a:t>左右：太阳中微子之谜</a:t>
            </a:r>
            <a:endParaRPr lang="en-US" altLang="zh-CN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000" b="1" dirty="0" smtClean="0">
                <a:latin typeface="Times New Roman" pitchFamily="18" charset="0"/>
                <a:cs typeface="Times New Roman" pitchFamily="18" charset="0"/>
              </a:rPr>
              <a:t>中微子振荡</a:t>
            </a:r>
            <a:endParaRPr lang="en-US" altLang="zh-CN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Super-K, SNO, </a:t>
            </a:r>
            <a:r>
              <a:rPr lang="en-US" altLang="zh-CN" sz="2000" b="1" dirty="0" err="1" smtClean="0">
                <a:latin typeface="Times New Roman" pitchFamily="18" charset="0"/>
                <a:cs typeface="Times New Roman" pitchFamily="18" charset="0"/>
              </a:rPr>
              <a:t>Borexino</a:t>
            </a:r>
            <a:endParaRPr lang="en-US" altLang="zh-CN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55726"/>
            <a:ext cx="3096345" cy="53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24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000" b="1" dirty="0"/>
              <a:t>太阳内部结构的</a:t>
            </a:r>
            <a:r>
              <a:rPr lang="zh-CN" altLang="en-US" sz="3000" b="1" dirty="0" smtClean="0"/>
              <a:t>探测</a:t>
            </a:r>
            <a:r>
              <a:rPr lang="en-US" altLang="zh-CN" sz="2800" b="1" dirty="0"/>
              <a:t>——</a:t>
            </a:r>
            <a:r>
              <a:rPr lang="zh-CN" altLang="en-US" sz="2800" b="1" dirty="0"/>
              <a:t>中微子</a:t>
            </a:r>
            <a:endParaRPr lang="en-US" altLang="zh-CN" sz="3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3970784" cy="3675856"/>
          </a:xfrm>
        </p:spPr>
        <p:txBody>
          <a:bodyPr>
            <a:normAutofit/>
          </a:bodyPr>
          <a:lstStyle/>
          <a:p>
            <a:r>
              <a:rPr lang="zh-CN" altLang="en-US" sz="1500" b="1" dirty="0">
                <a:latin typeface="Times New Roman" pitchFamily="18" charset="0"/>
                <a:cs typeface="Times New Roman" pitchFamily="18" charset="0"/>
              </a:rPr>
              <a:t>太阳 </a:t>
            </a:r>
            <a:r>
              <a:rPr lang="en-US" altLang="zh-CN" sz="1500" b="1" dirty="0">
                <a:latin typeface="Times New Roman" pitchFamily="18" charset="0"/>
                <a:cs typeface="Times New Roman" pitchFamily="18" charset="0"/>
              </a:rPr>
              <a:t>CNO </a:t>
            </a:r>
            <a:r>
              <a:rPr lang="zh-CN" altLang="en-US" sz="1500" b="1" dirty="0">
                <a:latin typeface="Times New Roman" pitchFamily="18" charset="0"/>
                <a:cs typeface="Times New Roman" pitchFamily="18" charset="0"/>
              </a:rPr>
              <a:t>核反应中微子的</a:t>
            </a:r>
            <a:r>
              <a:rPr lang="zh-CN" altLang="en-US" sz="1500" b="1" dirty="0" smtClean="0">
                <a:latin typeface="Times New Roman" pitchFamily="18" charset="0"/>
                <a:cs typeface="Times New Roman" pitchFamily="18" charset="0"/>
              </a:rPr>
              <a:t>探测</a:t>
            </a:r>
            <a:endParaRPr lang="en-US" altLang="zh-CN" sz="15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15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00" b="1" dirty="0" err="1">
                <a:latin typeface="Times New Roman" pitchFamily="18" charset="0"/>
                <a:cs typeface="Times New Roman" pitchFamily="18" charset="0"/>
              </a:rPr>
              <a:t>Agostini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 et al. (BOREXINO Collaboration), 2020, Nature, 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587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577</a:t>
            </a:r>
          </a:p>
          <a:p>
            <a:endParaRPr lang="en-US" altLang="zh-CN" sz="15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Appel et al. </a:t>
            </a:r>
            <a:r>
              <a:rPr lang="en-US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(BOREXINO Collaboration</a:t>
            </a:r>
            <a:r>
              <a:rPr lang="en-US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 2022, </a:t>
            </a:r>
            <a:r>
              <a:rPr lang="en-US" sz="1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PhRvL</a:t>
            </a:r>
            <a:r>
              <a:rPr lang="en-US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129, 252701</a:t>
            </a:r>
          </a:p>
          <a:p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1500" b="1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(CNO) = </a:t>
            </a:r>
          </a:p>
          <a:p>
            <a:endParaRPr lang="en-US" altLang="zh-CN" sz="15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1500" b="1" dirty="0" smtClean="0">
                <a:latin typeface="Times New Roman" pitchFamily="18" charset="0"/>
                <a:cs typeface="Times New Roman" pitchFamily="18" charset="0"/>
              </a:rPr>
              <a:t>支持 </a:t>
            </a:r>
            <a:r>
              <a:rPr lang="en-US" altLang="zh-CN" sz="1500" b="1" dirty="0" smtClean="0">
                <a:latin typeface="Times New Roman" pitchFamily="18" charset="0"/>
                <a:cs typeface="Times New Roman" pitchFamily="18" charset="0"/>
              </a:rPr>
              <a:t>High-Z </a:t>
            </a:r>
            <a:endParaRPr lang="en-US" altLang="zh-CN" sz="1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59581"/>
            <a:ext cx="4228902" cy="398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87982"/>
            <a:ext cx="1872208" cy="3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00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000" b="1" dirty="0"/>
              <a:t>太阳内部结构的</a:t>
            </a:r>
            <a:r>
              <a:rPr lang="zh-CN" altLang="en-US" sz="3000" b="1" dirty="0" smtClean="0"/>
              <a:t>探测</a:t>
            </a:r>
            <a:r>
              <a:rPr lang="en-US" altLang="zh-CN" sz="2800" b="1" dirty="0" smtClean="0"/>
              <a:t>——</a:t>
            </a:r>
            <a:r>
              <a:rPr lang="zh-CN" altLang="en-US" sz="2800" b="1" dirty="0" smtClean="0"/>
              <a:t>光谱</a:t>
            </a:r>
            <a:endParaRPr lang="en-US" altLang="zh-CN" sz="3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4028364" cy="3747864"/>
          </a:xfrm>
        </p:spPr>
        <p:txBody>
          <a:bodyPr>
            <a:noAutofit/>
          </a:bodyPr>
          <a:lstStyle/>
          <a:p>
            <a:r>
              <a:rPr lang="zh-CN" altLang="en-US" sz="1500" b="1" dirty="0"/>
              <a:t>太阳</a:t>
            </a:r>
            <a:r>
              <a:rPr lang="zh-CN" altLang="en-US" sz="1500" b="1" dirty="0" smtClean="0"/>
              <a:t>的元素组成：</a:t>
            </a:r>
            <a:endParaRPr lang="en-US" altLang="zh-CN" sz="1500" b="1" dirty="0" smtClean="0"/>
          </a:p>
          <a:p>
            <a:endParaRPr lang="en-US" altLang="zh-CN" sz="1500" b="1" dirty="0" smtClean="0"/>
          </a:p>
          <a:p>
            <a:r>
              <a:rPr lang="zh-CN" altLang="en-US" sz="1500" b="1" dirty="0" smtClean="0"/>
              <a:t>太阳光谱分析：</a:t>
            </a:r>
            <a:endParaRPr lang="en-US" altLang="zh-CN" sz="1500" b="1" dirty="0" smtClean="0"/>
          </a:p>
          <a:p>
            <a:r>
              <a:rPr lang="zh-CN" altLang="en-US" sz="1500" b="1" dirty="0" smtClean="0"/>
              <a:t>谱线的拟合</a:t>
            </a:r>
            <a:r>
              <a:rPr lang="en-US" altLang="zh-CN" sz="1500" b="1" dirty="0" smtClean="0"/>
              <a:t>——</a:t>
            </a:r>
            <a:r>
              <a:rPr lang="zh-CN" altLang="en-US" sz="1500" b="1" dirty="0" smtClean="0"/>
              <a:t>辐射流体动力学大气模型</a:t>
            </a:r>
            <a:endParaRPr lang="en-US" altLang="zh-CN" sz="1500" b="1" dirty="0" smtClean="0"/>
          </a:p>
          <a:p>
            <a:endParaRPr lang="en-US" altLang="zh-CN" sz="1500" b="1" dirty="0" smtClean="0"/>
          </a:p>
          <a:p>
            <a:r>
              <a:rPr lang="en-US" altLang="zh-CN" sz="1500" b="1" dirty="0" smtClean="0"/>
              <a:t>Z/X=0.0245, </a:t>
            </a:r>
            <a:r>
              <a:rPr lang="en-US" altLang="zh-CN" sz="1500" b="1" dirty="0" err="1" smtClean="0"/>
              <a:t>Grevesse</a:t>
            </a:r>
            <a:r>
              <a:rPr lang="en-US" altLang="zh-CN" sz="1500" b="1" dirty="0" smtClean="0"/>
              <a:t> </a:t>
            </a:r>
            <a:r>
              <a:rPr lang="en-US" altLang="zh-CN" sz="1500" b="1" dirty="0"/>
              <a:t>&amp; Noel </a:t>
            </a:r>
            <a:r>
              <a:rPr lang="en-US" altLang="zh-CN" sz="1500" b="1" dirty="0" smtClean="0"/>
              <a:t>1993</a:t>
            </a:r>
          </a:p>
          <a:p>
            <a:r>
              <a:rPr lang="en-US" altLang="zh-CN" sz="1500" b="1" dirty="0" smtClean="0"/>
              <a:t>Z/X=0.0229, </a:t>
            </a:r>
            <a:r>
              <a:rPr lang="en-US" altLang="zh-CN" sz="1500" b="1" dirty="0" err="1" smtClean="0"/>
              <a:t>Grevesse</a:t>
            </a:r>
            <a:r>
              <a:rPr lang="en-US" altLang="zh-CN" sz="1500" b="1" dirty="0" smtClean="0"/>
              <a:t> &amp; </a:t>
            </a:r>
            <a:r>
              <a:rPr lang="en-US" altLang="zh-CN" sz="1500" b="1" dirty="0" err="1" smtClean="0"/>
              <a:t>Sauval</a:t>
            </a:r>
            <a:r>
              <a:rPr lang="en-US" altLang="zh-CN" sz="1500" b="1" dirty="0" smtClean="0"/>
              <a:t>, 1998</a:t>
            </a:r>
          </a:p>
          <a:p>
            <a:r>
              <a:rPr lang="en-US" altLang="zh-CN" sz="1500" b="1" dirty="0" smtClean="0"/>
              <a:t>Z/X=0.0181, </a:t>
            </a:r>
            <a:r>
              <a:rPr lang="en-US" altLang="zh-CN" sz="1500" b="1" dirty="0" err="1" smtClean="0"/>
              <a:t>Asplund</a:t>
            </a:r>
            <a:r>
              <a:rPr lang="en-US" altLang="zh-CN" sz="1500" b="1" dirty="0" smtClean="0"/>
              <a:t> et al., </a:t>
            </a:r>
            <a:r>
              <a:rPr lang="en-US" altLang="zh-CN" sz="1500" b="1" dirty="0"/>
              <a:t>2009</a:t>
            </a:r>
          </a:p>
          <a:p>
            <a:r>
              <a:rPr lang="en-US" altLang="zh-CN" sz="1500" b="1" dirty="0" smtClean="0">
                <a:solidFill>
                  <a:srgbClr val="00B050"/>
                </a:solidFill>
              </a:rPr>
              <a:t>Z/X=0.0189, </a:t>
            </a:r>
            <a:r>
              <a:rPr lang="en-US" altLang="zh-CN" sz="1500" b="1" dirty="0" err="1">
                <a:solidFill>
                  <a:srgbClr val="00B050"/>
                </a:solidFill>
              </a:rPr>
              <a:t>Asplund</a:t>
            </a:r>
            <a:r>
              <a:rPr lang="en-US" altLang="zh-CN" sz="1500" b="1" dirty="0">
                <a:solidFill>
                  <a:srgbClr val="00B050"/>
                </a:solidFill>
              </a:rPr>
              <a:t> et al., </a:t>
            </a:r>
            <a:r>
              <a:rPr lang="en-US" altLang="zh-CN" sz="1500" b="1" dirty="0" smtClean="0">
                <a:solidFill>
                  <a:srgbClr val="00B050"/>
                </a:solidFill>
              </a:rPr>
              <a:t>2021</a:t>
            </a:r>
          </a:p>
          <a:p>
            <a:endParaRPr lang="en-US" altLang="zh-CN" sz="1500" b="1" dirty="0"/>
          </a:p>
          <a:p>
            <a:r>
              <a:rPr lang="zh-CN" altLang="en-US" sz="1500" b="1" dirty="0" smtClean="0"/>
              <a:t>陨石元素</a:t>
            </a:r>
            <a:r>
              <a:rPr lang="zh-CN" altLang="en-US" sz="1500" b="1" dirty="0"/>
              <a:t>组成 </a:t>
            </a:r>
            <a:r>
              <a:rPr lang="en-US" altLang="zh-CN" sz="1500" b="1" dirty="0"/>
              <a:t>(</a:t>
            </a:r>
            <a:r>
              <a:rPr lang="en-US" altLang="zh-CN" sz="1500" b="1" dirty="0" err="1"/>
              <a:t>Lodders</a:t>
            </a:r>
            <a:r>
              <a:rPr lang="en-US" altLang="zh-CN" sz="1500" b="1" dirty="0"/>
              <a:t> et al. 2009</a:t>
            </a:r>
            <a:r>
              <a:rPr lang="en-US" altLang="zh-CN" sz="1500" b="1" dirty="0" smtClean="0"/>
              <a:t>)</a:t>
            </a:r>
            <a:r>
              <a:rPr lang="zh-CN" altLang="en-US" sz="1500" b="1" dirty="0" smtClean="0"/>
              <a:t>：非挥发性元素（除</a:t>
            </a:r>
            <a:r>
              <a:rPr lang="en-US" altLang="zh-CN" sz="1500" b="1" dirty="0" smtClean="0"/>
              <a:t>H, He, C, N, O, Ne</a:t>
            </a:r>
            <a:r>
              <a:rPr lang="zh-CN" altLang="en-US" sz="1500" b="1" dirty="0" smtClean="0"/>
              <a:t>）</a:t>
            </a:r>
            <a:endParaRPr lang="en-US" altLang="zh-CN" sz="15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564" y="1203598"/>
            <a:ext cx="4590708" cy="361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40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000" b="1" dirty="0"/>
              <a:t>太阳内部结构的</a:t>
            </a:r>
            <a:r>
              <a:rPr lang="zh-CN" altLang="en-US" sz="3000" b="1" dirty="0" smtClean="0"/>
              <a:t>探测</a:t>
            </a:r>
            <a:r>
              <a:rPr lang="en-US" altLang="zh-CN" sz="3200" b="1" dirty="0"/>
              <a:t>——</a:t>
            </a:r>
            <a:r>
              <a:rPr lang="zh-CN" altLang="en-US" sz="3200" b="1" dirty="0"/>
              <a:t>光谱</a:t>
            </a:r>
            <a:endParaRPr lang="en-US" altLang="zh-CN" sz="3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94615"/>
          </a:xfrm>
        </p:spPr>
        <p:txBody>
          <a:bodyPr>
            <a:normAutofit/>
          </a:bodyPr>
          <a:lstStyle/>
          <a:p>
            <a:r>
              <a:rPr lang="zh-CN" altLang="en-US" sz="1500" b="1" dirty="0"/>
              <a:t>太阳</a:t>
            </a:r>
            <a:r>
              <a:rPr lang="zh-CN" altLang="en-US" sz="1500" b="1" dirty="0" smtClean="0"/>
              <a:t>的锂铍丰度：</a:t>
            </a:r>
            <a:endParaRPr lang="en-US" altLang="zh-CN" sz="1500" b="1" dirty="0" smtClean="0"/>
          </a:p>
          <a:p>
            <a:r>
              <a:rPr lang="zh-CN" altLang="en-US" sz="1500" b="1" dirty="0" smtClean="0"/>
              <a:t>陨石元素</a:t>
            </a:r>
            <a:r>
              <a:rPr lang="zh-CN" altLang="en-US" sz="1500" b="1" dirty="0"/>
              <a:t>组成 </a:t>
            </a:r>
            <a:r>
              <a:rPr lang="en-US" altLang="zh-CN" sz="1500" b="1" dirty="0"/>
              <a:t>(</a:t>
            </a:r>
            <a:r>
              <a:rPr lang="en-US" altLang="zh-CN" sz="1500" b="1" dirty="0" err="1"/>
              <a:t>Lodders</a:t>
            </a:r>
            <a:r>
              <a:rPr lang="en-US" altLang="zh-CN" sz="1500" b="1" dirty="0"/>
              <a:t> et al. 2009</a:t>
            </a:r>
            <a:r>
              <a:rPr lang="en-US" altLang="zh-CN" sz="1500" b="1" dirty="0" smtClean="0"/>
              <a:t>)</a:t>
            </a:r>
            <a:r>
              <a:rPr lang="zh-CN" altLang="en-US" sz="1500" b="1" dirty="0" smtClean="0"/>
              <a:t>：</a:t>
            </a:r>
            <a:r>
              <a:rPr lang="en-US" altLang="zh-CN" sz="1500" b="1" dirty="0" smtClean="0"/>
              <a:t>A(Li</a:t>
            </a:r>
            <a:r>
              <a:rPr lang="en-US" altLang="zh-CN" sz="1500" b="1" dirty="0" smtClean="0"/>
              <a:t>)=3.26(5</a:t>
            </a:r>
            <a:r>
              <a:rPr lang="en-US" altLang="zh-CN" sz="1500" b="1" dirty="0" smtClean="0"/>
              <a:t>), </a:t>
            </a:r>
            <a:r>
              <a:rPr lang="en-US" altLang="zh-CN" sz="1500" b="1" dirty="0" smtClean="0"/>
              <a:t>A(Be)=1.30(3)</a:t>
            </a:r>
            <a:endParaRPr lang="en-US" altLang="zh-CN" sz="1500" b="1" dirty="0"/>
          </a:p>
          <a:p>
            <a:r>
              <a:rPr lang="zh-CN" altLang="en-US" sz="1500" b="1" dirty="0"/>
              <a:t>太阳光谱分析 </a:t>
            </a:r>
            <a:r>
              <a:rPr lang="en-US" altLang="zh-CN" sz="1500" b="1" dirty="0"/>
              <a:t>(</a:t>
            </a:r>
            <a:r>
              <a:rPr lang="en-US" altLang="zh-CN" sz="1500" b="1" dirty="0" err="1"/>
              <a:t>Asplund</a:t>
            </a:r>
            <a:r>
              <a:rPr lang="en-US" altLang="zh-CN" sz="1500" b="1" dirty="0"/>
              <a:t> et al. 2009)</a:t>
            </a:r>
            <a:r>
              <a:rPr lang="zh-CN" altLang="en-US" sz="1500" b="1" dirty="0"/>
              <a:t>：</a:t>
            </a:r>
            <a:r>
              <a:rPr lang="en-US" altLang="zh-CN" sz="1500" b="1" dirty="0"/>
              <a:t>A(Li)=1.05(10</a:t>
            </a:r>
            <a:r>
              <a:rPr lang="en-US" altLang="zh-CN" sz="1500" b="1" dirty="0" smtClean="0"/>
              <a:t>), </a:t>
            </a:r>
            <a:r>
              <a:rPr lang="en-US" altLang="zh-CN" sz="1500" b="1" dirty="0" smtClean="0"/>
              <a:t>A(Be)=1.38(9)</a:t>
            </a:r>
            <a:endParaRPr lang="en-US" altLang="zh-CN" sz="1500" b="1" dirty="0"/>
          </a:p>
          <a:p>
            <a:endParaRPr lang="en-US" altLang="zh-CN" sz="1500" b="1" dirty="0" smtClean="0"/>
          </a:p>
          <a:p>
            <a:r>
              <a:rPr lang="zh-CN" altLang="en-US" sz="1500" b="1" dirty="0" smtClean="0"/>
              <a:t>锂损耗机制：</a:t>
            </a:r>
            <a:endParaRPr lang="en-US" altLang="zh-CN" sz="1500" b="1" dirty="0" smtClean="0"/>
          </a:p>
          <a:p>
            <a:endParaRPr lang="en-US" altLang="zh-CN" sz="1500" b="1" dirty="0" smtClean="0"/>
          </a:p>
          <a:p>
            <a:r>
              <a:rPr lang="zh-CN" altLang="en-US" sz="1500" b="1" dirty="0"/>
              <a:t>锂</a:t>
            </a:r>
            <a:r>
              <a:rPr lang="zh-CN" altLang="en-US" sz="1500" b="1" dirty="0" smtClean="0"/>
              <a:t>损耗时标 </a:t>
            </a:r>
            <a:r>
              <a:rPr lang="en-US" altLang="zh-CN" sz="1500" b="1" dirty="0" smtClean="0"/>
              <a:t>1 </a:t>
            </a:r>
            <a:r>
              <a:rPr lang="en-US" altLang="zh-CN" sz="1500" b="1" dirty="0" err="1" smtClean="0"/>
              <a:t>Gyr</a:t>
            </a:r>
            <a:endParaRPr lang="en-US" altLang="zh-CN" sz="1500" b="1" dirty="0"/>
          </a:p>
          <a:p>
            <a:r>
              <a:rPr lang="zh-CN" altLang="en-US" sz="1500" b="1" dirty="0" smtClean="0"/>
              <a:t>对应</a:t>
            </a:r>
            <a:r>
              <a:rPr lang="zh-CN" altLang="en-US" sz="1500" b="1" dirty="0"/>
              <a:t>的反应温度 </a:t>
            </a:r>
            <a:r>
              <a:rPr lang="en-US" altLang="zh-CN" sz="1500" b="1" dirty="0"/>
              <a:t>2.5Mk</a:t>
            </a:r>
            <a:endParaRPr lang="en-US" altLang="zh-CN" sz="1500" b="1" dirty="0" smtClean="0"/>
          </a:p>
          <a:p>
            <a:r>
              <a:rPr lang="zh-CN" altLang="en-US" sz="1500" b="1" dirty="0" smtClean="0"/>
              <a:t>对流区底部温度</a:t>
            </a:r>
            <a:r>
              <a:rPr lang="en-US" altLang="zh-CN" sz="1500" b="1" dirty="0" smtClean="0"/>
              <a:t>2.2Mk</a:t>
            </a:r>
          </a:p>
          <a:p>
            <a:endParaRPr lang="en-US" altLang="zh-CN" sz="1500" b="1" dirty="0" smtClean="0"/>
          </a:p>
          <a:p>
            <a:r>
              <a:rPr lang="zh-CN" altLang="en-US" sz="1500" b="1" dirty="0" smtClean="0"/>
              <a:t>铍：与锂类似，反应温度</a:t>
            </a:r>
            <a:r>
              <a:rPr lang="en-US" altLang="zh-CN" sz="1500" b="1" dirty="0" smtClean="0"/>
              <a:t>3Mk</a:t>
            </a:r>
          </a:p>
          <a:p>
            <a:endParaRPr lang="en-US" altLang="zh-CN" sz="1500" b="1" dirty="0"/>
          </a:p>
          <a:p>
            <a:r>
              <a:rPr lang="zh-CN" altLang="en-US" sz="1500" b="1" dirty="0" smtClean="0"/>
              <a:t>探测太阳内部的混合过程</a:t>
            </a:r>
            <a:endParaRPr lang="en-US" altLang="zh-CN" sz="15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35853"/>
            <a:ext cx="1224136" cy="26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11710"/>
            <a:ext cx="318370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44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000" b="1" dirty="0"/>
              <a:t>太阳结构</a:t>
            </a:r>
            <a:r>
              <a:rPr lang="zh-CN" altLang="en-US" sz="3000" b="1" dirty="0" smtClean="0"/>
              <a:t>演化模型</a:t>
            </a:r>
            <a:r>
              <a:rPr lang="en-US" altLang="zh-CN" sz="3200" b="1" dirty="0"/>
              <a:t>——</a:t>
            </a:r>
            <a:r>
              <a:rPr lang="zh-CN" altLang="en-US" sz="3200" b="1" dirty="0"/>
              <a:t>基本理论</a:t>
            </a:r>
            <a:endParaRPr lang="en-US" altLang="zh-CN" sz="3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47864"/>
          </a:xfrm>
        </p:spPr>
        <p:txBody>
          <a:bodyPr>
            <a:normAutofit/>
          </a:bodyPr>
          <a:lstStyle/>
          <a:p>
            <a:r>
              <a:rPr lang="zh-CN" altLang="en-US" sz="1500" b="1" dirty="0" smtClean="0"/>
              <a:t>恒星演化基本理论</a:t>
            </a:r>
            <a:endParaRPr lang="en-US" altLang="zh-CN" sz="1500" b="1" dirty="0" smtClean="0"/>
          </a:p>
          <a:p>
            <a:endParaRPr lang="en-US" altLang="zh-CN" sz="1500" b="1" dirty="0" smtClean="0"/>
          </a:p>
          <a:p>
            <a:r>
              <a:rPr lang="zh-CN" altLang="en-US" sz="1500" b="1" dirty="0" smtClean="0"/>
              <a:t>球对称</a:t>
            </a:r>
            <a:endParaRPr lang="en-US" altLang="zh-CN" sz="1500" b="1" dirty="0" smtClean="0"/>
          </a:p>
          <a:p>
            <a:r>
              <a:rPr lang="zh-CN" altLang="en-US" sz="1500" b="1" dirty="0" smtClean="0"/>
              <a:t>流体静力学平衡</a:t>
            </a:r>
            <a:endParaRPr lang="en-US" altLang="zh-CN" sz="1500" b="1" dirty="0" smtClean="0"/>
          </a:p>
          <a:p>
            <a:r>
              <a:rPr lang="zh-CN" altLang="en-US" sz="1500" b="1" dirty="0" smtClean="0"/>
              <a:t>能量：核反应，膨胀收缩</a:t>
            </a:r>
            <a:endParaRPr lang="en-US" altLang="zh-CN" sz="1500" b="1" dirty="0" smtClean="0"/>
          </a:p>
          <a:p>
            <a:endParaRPr lang="en-US" altLang="zh-CN" sz="1500" b="1" dirty="0" smtClean="0"/>
          </a:p>
          <a:p>
            <a:r>
              <a:rPr lang="zh-CN" altLang="en-US" sz="1500" b="1" dirty="0" smtClean="0"/>
              <a:t>元素演化：</a:t>
            </a:r>
            <a:endParaRPr lang="en-US" altLang="zh-CN" sz="1500" b="1" dirty="0" smtClean="0"/>
          </a:p>
          <a:p>
            <a:r>
              <a:rPr lang="zh-CN" altLang="en-US" sz="1500" b="1" dirty="0" smtClean="0"/>
              <a:t>核反应</a:t>
            </a:r>
            <a:endParaRPr lang="en-US" altLang="zh-CN" sz="1500" b="1" dirty="0" smtClean="0"/>
          </a:p>
          <a:p>
            <a:r>
              <a:rPr lang="zh-CN" altLang="en-US" sz="1500" b="1" dirty="0" smtClean="0"/>
              <a:t>对流</a:t>
            </a:r>
            <a:endParaRPr lang="en-US" altLang="zh-CN" sz="1500" b="1" dirty="0"/>
          </a:p>
          <a:p>
            <a:r>
              <a:rPr lang="zh-CN" altLang="en-US" sz="1500" b="1" dirty="0" smtClean="0"/>
              <a:t>微观扩散</a:t>
            </a:r>
            <a:endParaRPr lang="en-US" altLang="zh-CN" sz="1500" b="1" dirty="0" smtClean="0"/>
          </a:p>
          <a:p>
            <a:endParaRPr lang="en-US" altLang="zh-CN" sz="1500" b="1" dirty="0"/>
          </a:p>
          <a:p>
            <a:r>
              <a:rPr lang="zh-CN" altLang="en-US" sz="1500" b="1" dirty="0" smtClean="0">
                <a:solidFill>
                  <a:srgbClr val="FF0000"/>
                </a:solidFill>
              </a:rPr>
              <a:t>未包含标准物理过程：</a:t>
            </a:r>
            <a:endParaRPr lang="en-US" altLang="zh-CN" sz="1500" b="1" dirty="0" smtClean="0">
              <a:solidFill>
                <a:srgbClr val="FF0000"/>
              </a:solidFill>
            </a:endParaRPr>
          </a:p>
          <a:p>
            <a:r>
              <a:rPr lang="zh-CN" altLang="en-US" sz="1500" b="1" dirty="0" smtClean="0">
                <a:solidFill>
                  <a:srgbClr val="FF0000"/>
                </a:solidFill>
              </a:rPr>
              <a:t>非局地对流、转动、磁场、星风、吸积</a:t>
            </a:r>
            <a:endParaRPr lang="en-US" altLang="zh-CN" sz="1500" b="1" dirty="0" smtClean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25011"/>
            <a:ext cx="3672408" cy="313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02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000" b="1" dirty="0"/>
              <a:t>太阳结构演化模型</a:t>
            </a:r>
            <a:r>
              <a:rPr lang="en-US" altLang="zh-CN" sz="3200" b="1" dirty="0"/>
              <a:t>——</a:t>
            </a:r>
            <a:r>
              <a:rPr lang="zh-CN" altLang="en-US" sz="3200" b="1" dirty="0"/>
              <a:t>基本理论</a:t>
            </a:r>
            <a:endParaRPr lang="en-US" altLang="zh-CN" sz="3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47864"/>
          </a:xfrm>
        </p:spPr>
        <p:txBody>
          <a:bodyPr>
            <a:normAutofit/>
          </a:bodyPr>
          <a:lstStyle/>
          <a:p>
            <a:r>
              <a:rPr lang="zh-CN" altLang="en-US" sz="1500" b="1" dirty="0" smtClean="0"/>
              <a:t>恒星演化基本理论</a:t>
            </a:r>
            <a:endParaRPr lang="en-US" altLang="zh-CN" sz="1500" b="1" dirty="0" smtClean="0"/>
          </a:p>
          <a:p>
            <a:endParaRPr lang="en-US" altLang="zh-CN" sz="1500" b="1" dirty="0" smtClean="0"/>
          </a:p>
          <a:p>
            <a:r>
              <a:rPr lang="zh-CN" altLang="en-US" sz="1500" b="1" dirty="0" smtClean="0"/>
              <a:t>初始条件：气体云自引力收缩，在恒星即将形成时，给定总</a:t>
            </a:r>
            <a:r>
              <a:rPr lang="zh-CN" altLang="en-US" sz="1500" b="1" dirty="0"/>
              <a:t>质量和元素组成，</a:t>
            </a:r>
            <a:r>
              <a:rPr lang="zh-CN" altLang="en-US" sz="1500" b="1" dirty="0" smtClean="0"/>
              <a:t>均匀的初始内部，</a:t>
            </a:r>
            <a:r>
              <a:rPr lang="zh-CN" altLang="en-US" sz="1500" b="1" dirty="0"/>
              <a:t>均匀的</a:t>
            </a:r>
            <a:r>
              <a:rPr lang="zh-CN" altLang="en-US" sz="1500" b="1" dirty="0" smtClean="0"/>
              <a:t>收缩速率</a:t>
            </a:r>
            <a:endParaRPr lang="en-US" altLang="zh-CN" sz="1500" b="1" dirty="0" smtClean="0"/>
          </a:p>
          <a:p>
            <a:endParaRPr lang="en-US" altLang="zh-CN" sz="1500" b="1" dirty="0"/>
          </a:p>
          <a:p>
            <a:endParaRPr lang="en-US" altLang="zh-CN" sz="1500" b="1" dirty="0" smtClean="0"/>
          </a:p>
          <a:p>
            <a:endParaRPr lang="en-US" altLang="zh-CN" sz="1500" b="1" dirty="0" smtClean="0"/>
          </a:p>
          <a:p>
            <a:r>
              <a:rPr lang="zh-CN" altLang="en-US" sz="1500" b="1" dirty="0" smtClean="0"/>
              <a:t>边界条件：</a:t>
            </a:r>
            <a:endParaRPr lang="en-US" altLang="zh-CN" sz="1500" b="1" dirty="0"/>
          </a:p>
          <a:p>
            <a:endParaRPr lang="en-US" altLang="zh-CN" sz="1500" b="1" dirty="0" smtClean="0"/>
          </a:p>
          <a:p>
            <a:endParaRPr lang="en-US" altLang="zh-CN" sz="1500" b="1" dirty="0"/>
          </a:p>
          <a:p>
            <a:endParaRPr lang="en-US" altLang="zh-CN" sz="1500" b="1" dirty="0" smtClean="0"/>
          </a:p>
          <a:p>
            <a:endParaRPr lang="en-US" altLang="zh-CN" sz="1500" b="1" dirty="0"/>
          </a:p>
          <a:p>
            <a:r>
              <a:rPr lang="zh-CN" altLang="en-US" sz="1500" b="1" dirty="0" smtClean="0"/>
              <a:t>模型参数：恒星质量，初始元素组成，对流模型参数</a:t>
            </a:r>
            <a:endParaRPr lang="en-US" altLang="zh-CN" sz="15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83718"/>
            <a:ext cx="2088233" cy="529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75806"/>
            <a:ext cx="237340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273" y="4488520"/>
            <a:ext cx="213742" cy="235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4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000" b="1" dirty="0"/>
              <a:t>太阳结构演化模型</a:t>
            </a:r>
            <a:r>
              <a:rPr lang="en-US" altLang="zh-CN" sz="3200" b="1" dirty="0"/>
              <a:t>——</a:t>
            </a:r>
            <a:r>
              <a:rPr lang="zh-CN" altLang="en-US" sz="3200" b="1" dirty="0"/>
              <a:t>基本理论</a:t>
            </a:r>
            <a:endParaRPr lang="en-US" altLang="zh-CN" sz="3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363272" cy="3747864"/>
          </a:xfrm>
        </p:spPr>
        <p:txBody>
          <a:bodyPr>
            <a:normAutofit/>
          </a:bodyPr>
          <a:lstStyle/>
          <a:p>
            <a:r>
              <a:rPr lang="zh-CN" altLang="en-US" sz="1500" b="1" dirty="0" smtClean="0"/>
              <a:t>标准太阳模型：</a:t>
            </a:r>
            <a:endParaRPr lang="en-US" altLang="zh-CN" sz="1500" b="1" dirty="0" smtClean="0"/>
          </a:p>
          <a:p>
            <a:r>
              <a:rPr lang="zh-CN" altLang="en-US" sz="1500" b="1" dirty="0" smtClean="0"/>
              <a:t>当前年龄太阳内部结构的标准理论模型</a:t>
            </a:r>
            <a:endParaRPr lang="en-US" altLang="zh-CN" sz="1500" b="1" dirty="0" smtClean="0"/>
          </a:p>
          <a:p>
            <a:endParaRPr lang="en-US" altLang="zh-CN" sz="1500" b="1" dirty="0" smtClean="0"/>
          </a:p>
          <a:p>
            <a:r>
              <a:rPr lang="zh-CN" altLang="en-US" sz="1500" b="1" dirty="0" smtClean="0"/>
              <a:t>构建方式，参数定标</a:t>
            </a:r>
            <a:r>
              <a:rPr lang="zh-CN" altLang="en-US" sz="1500" b="1" dirty="0" smtClean="0">
                <a:sym typeface="Wingdings" pitchFamily="2" charset="2"/>
              </a:rPr>
              <a:t>：</a:t>
            </a:r>
            <a:endParaRPr lang="en-US" altLang="zh-CN" sz="1500" b="1" dirty="0" smtClean="0">
              <a:sym typeface="Wingdings" pitchFamily="2" charset="2"/>
            </a:endParaRPr>
          </a:p>
          <a:p>
            <a:endParaRPr lang="en-US" altLang="zh-CN" sz="1500" b="1" dirty="0">
              <a:sym typeface="Wingdings" pitchFamily="2" charset="2"/>
            </a:endParaRPr>
          </a:p>
          <a:p>
            <a:endParaRPr lang="en-US" altLang="zh-CN" sz="1500" b="1" dirty="0" smtClean="0">
              <a:sym typeface="Wingdings" pitchFamily="2" charset="2"/>
            </a:endParaRPr>
          </a:p>
          <a:p>
            <a:endParaRPr lang="en-US" altLang="zh-CN" sz="1500" b="1" dirty="0" smtClean="0"/>
          </a:p>
          <a:p>
            <a:endParaRPr lang="en-US" altLang="zh-CN" sz="1500" b="1" dirty="0"/>
          </a:p>
          <a:p>
            <a:endParaRPr lang="en-US" altLang="zh-CN" sz="1500" b="1" dirty="0"/>
          </a:p>
          <a:p>
            <a:endParaRPr lang="en-US" altLang="zh-CN" sz="1500" b="1" dirty="0" smtClean="0">
              <a:solidFill>
                <a:srgbClr val="FF0000"/>
              </a:solidFill>
            </a:endParaRPr>
          </a:p>
          <a:p>
            <a:r>
              <a:rPr lang="zh-CN" altLang="en-US" sz="1500" b="1" dirty="0" smtClean="0">
                <a:solidFill>
                  <a:srgbClr val="FF0000"/>
                </a:solidFill>
              </a:rPr>
              <a:t>标准</a:t>
            </a:r>
            <a:r>
              <a:rPr lang="zh-CN" altLang="en-US" sz="1500" b="1" dirty="0">
                <a:solidFill>
                  <a:srgbClr val="FF0000"/>
                </a:solidFill>
              </a:rPr>
              <a:t>太阳</a:t>
            </a:r>
            <a:r>
              <a:rPr lang="zh-CN" altLang="en-US" sz="1500" b="1" dirty="0" smtClean="0">
                <a:solidFill>
                  <a:srgbClr val="FF0000"/>
                </a:solidFill>
              </a:rPr>
              <a:t>模型依赖表面 </a:t>
            </a:r>
            <a:r>
              <a:rPr lang="en-US" altLang="zh-CN" sz="1500" b="1" dirty="0" smtClean="0">
                <a:solidFill>
                  <a:srgbClr val="FF0000"/>
                </a:solidFill>
              </a:rPr>
              <a:t>Z/X </a:t>
            </a:r>
            <a:r>
              <a:rPr lang="zh-CN" altLang="en-US" sz="1500" b="1" dirty="0" smtClean="0">
                <a:solidFill>
                  <a:srgbClr val="FF0000"/>
                </a:solidFill>
              </a:rPr>
              <a:t>的观测结果</a:t>
            </a:r>
            <a:endParaRPr lang="en-US" altLang="zh-CN" sz="1500" b="1" dirty="0" smtClean="0"/>
          </a:p>
          <a:p>
            <a:r>
              <a:rPr lang="zh-CN" altLang="en-US" sz="1500" b="1" dirty="0" smtClean="0">
                <a:sym typeface="Wingdings" pitchFamily="2" charset="2"/>
              </a:rPr>
              <a:t>重元素作用：</a:t>
            </a:r>
            <a:r>
              <a:rPr lang="en-US" altLang="zh-CN" sz="1500" b="1" dirty="0" smtClean="0">
                <a:sym typeface="Wingdings" pitchFamily="2" charset="2"/>
              </a:rPr>
              <a:t>EOS</a:t>
            </a:r>
            <a:r>
              <a:rPr lang="zh-CN" altLang="en-US" sz="1500" b="1" dirty="0" smtClean="0">
                <a:sym typeface="Wingdings" pitchFamily="2" charset="2"/>
              </a:rPr>
              <a:t>，热核反应 </a:t>
            </a:r>
            <a:r>
              <a:rPr lang="en-US" altLang="zh-CN" sz="1500" b="1" dirty="0" smtClean="0">
                <a:sym typeface="Wingdings" pitchFamily="2" charset="2"/>
              </a:rPr>
              <a:t>CNO </a:t>
            </a:r>
            <a:r>
              <a:rPr lang="zh-CN" altLang="en-US" sz="1500" b="1" dirty="0" smtClean="0">
                <a:sym typeface="Wingdings" pitchFamily="2" charset="2"/>
              </a:rPr>
              <a:t>循环（</a:t>
            </a:r>
            <a:r>
              <a:rPr lang="en-US" altLang="zh-CN" sz="1500" b="1" dirty="0" smtClean="0">
                <a:sym typeface="Wingdings" pitchFamily="2" charset="2"/>
              </a:rPr>
              <a:t>&lt;2%</a:t>
            </a:r>
            <a:r>
              <a:rPr lang="zh-CN" altLang="en-US" sz="1500" b="1" dirty="0" smtClean="0">
                <a:sym typeface="Wingdings" pitchFamily="2" charset="2"/>
              </a:rPr>
              <a:t>），</a:t>
            </a:r>
            <a:r>
              <a:rPr lang="zh-CN" altLang="en-US" sz="1500" b="1" dirty="0" smtClean="0">
                <a:solidFill>
                  <a:srgbClr val="FF0000"/>
                </a:solidFill>
                <a:sym typeface="Wingdings" pitchFamily="2" charset="2"/>
              </a:rPr>
              <a:t>不透明度</a:t>
            </a:r>
            <a:endParaRPr lang="en-US" altLang="zh-CN" sz="1500" b="1" dirty="0" smtClean="0">
              <a:solidFill>
                <a:srgbClr val="FF0000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99742"/>
            <a:ext cx="2664296" cy="131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61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000" b="1" dirty="0"/>
              <a:t>太阳结构演化模型</a:t>
            </a:r>
            <a:r>
              <a:rPr lang="en-US" altLang="zh-CN" sz="3200" b="1" dirty="0" smtClean="0"/>
              <a:t>——</a:t>
            </a:r>
            <a:r>
              <a:rPr lang="zh-CN" altLang="en-US" sz="3200" b="1" dirty="0" smtClean="0"/>
              <a:t>当前状况</a:t>
            </a:r>
            <a:endParaRPr lang="en-US" altLang="zh-CN" sz="3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4906888" cy="3747864"/>
          </a:xfrm>
        </p:spPr>
        <p:txBody>
          <a:bodyPr>
            <a:normAutofit/>
          </a:bodyPr>
          <a:lstStyle/>
          <a:p>
            <a:r>
              <a:rPr lang="zh-CN" altLang="en-US" sz="1500" b="1" dirty="0" smtClean="0"/>
              <a:t>标准太阳模型 </a:t>
            </a:r>
            <a:r>
              <a:rPr lang="en-US" altLang="zh-CN" sz="1500" b="1" dirty="0" smtClean="0"/>
              <a:t>vs. </a:t>
            </a:r>
            <a:r>
              <a:rPr lang="zh-CN" altLang="en-US" sz="1500" b="1" dirty="0" smtClean="0"/>
              <a:t>观测 </a:t>
            </a:r>
            <a:r>
              <a:rPr lang="en-US" altLang="zh-CN" sz="1500" b="1" dirty="0" smtClean="0"/>
              <a:t>(Zhang et al., 2019)</a:t>
            </a:r>
            <a:r>
              <a:rPr lang="zh-CN" altLang="en-US" sz="1500" b="1" dirty="0" smtClean="0"/>
              <a:t>：</a:t>
            </a:r>
            <a:endParaRPr lang="en-US" altLang="zh-CN" sz="1500" b="1" dirty="0" smtClean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979347"/>
            <a:ext cx="3632515" cy="4164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385838"/>
              </p:ext>
            </p:extLst>
          </p:nvPr>
        </p:nvGraphicFramePr>
        <p:xfrm>
          <a:off x="395535" y="1545636"/>
          <a:ext cx="4968555" cy="3510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3711"/>
                <a:gridCol w="993711"/>
                <a:gridCol w="993711"/>
                <a:gridCol w="993711"/>
                <a:gridCol w="993711"/>
              </a:tblGrid>
              <a:tr h="270030">
                <a:tc>
                  <a:txBody>
                    <a:bodyPr/>
                    <a:lstStyle/>
                    <a:p>
                      <a:pPr algn="ctr"/>
                      <a:endParaRPr lang="zh-CN" alt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GS98</a:t>
                      </a:r>
                      <a:endParaRPr lang="zh-CN" alt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A09</a:t>
                      </a:r>
                      <a:endParaRPr lang="zh-CN" alt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A09Ne</a:t>
                      </a:r>
                      <a:endParaRPr lang="zh-CN" alt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Sun</a:t>
                      </a:r>
                      <a:endParaRPr lang="zh-CN" alt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2700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Z/X</a:t>
                      </a:r>
                      <a:endParaRPr lang="zh-CN" alt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0.0229</a:t>
                      </a:r>
                      <a:endParaRPr lang="zh-CN" altLang="en-US" sz="11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0.0181</a:t>
                      </a:r>
                      <a:endParaRPr lang="zh-CN" alt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0.0188</a:t>
                      </a:r>
                      <a:endParaRPr lang="zh-CN" alt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0.0188(12)</a:t>
                      </a:r>
                      <a:endParaRPr lang="zh-CN" alt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2700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Ys</a:t>
                      </a:r>
                      <a:endParaRPr lang="zh-CN" alt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0.2453</a:t>
                      </a:r>
                      <a:endParaRPr lang="zh-CN" altLang="en-US" sz="11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0.2381</a:t>
                      </a:r>
                      <a:endParaRPr lang="zh-CN" altLang="en-US" sz="11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0.2405</a:t>
                      </a:r>
                      <a:endParaRPr lang="zh-CN" altLang="en-US" sz="11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0.2485(35)</a:t>
                      </a:r>
                      <a:endParaRPr lang="zh-CN" alt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2700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Rbc</a:t>
                      </a:r>
                      <a:endParaRPr lang="zh-CN" alt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0.7152</a:t>
                      </a:r>
                      <a:endParaRPr lang="zh-CN" altLang="en-US" sz="11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0.7239</a:t>
                      </a:r>
                      <a:endParaRPr lang="zh-CN" altLang="en-US" sz="11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0.7207</a:t>
                      </a:r>
                      <a:endParaRPr lang="zh-CN" altLang="en-US" sz="11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0.713(1)</a:t>
                      </a:r>
                      <a:endParaRPr lang="zh-CN" alt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2700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A(Li)</a:t>
                      </a:r>
                      <a:endParaRPr lang="zh-CN" alt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2.44</a:t>
                      </a:r>
                      <a:endParaRPr lang="zh-CN" altLang="en-US" sz="11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2.73</a:t>
                      </a:r>
                      <a:endParaRPr lang="zh-CN" altLang="en-US" sz="11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2.60</a:t>
                      </a:r>
                      <a:endParaRPr lang="zh-CN" altLang="en-US" sz="11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1.05(10)</a:t>
                      </a:r>
                      <a:endParaRPr lang="zh-CN" alt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2700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pp</a:t>
                      </a:r>
                      <a:r>
                        <a:rPr lang="en-US" altLang="zh-CN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/1e10</a:t>
                      </a:r>
                      <a:endParaRPr lang="zh-CN" alt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5.96</a:t>
                      </a:r>
                      <a:endParaRPr lang="zh-CN" alt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6.00</a:t>
                      </a:r>
                      <a:endParaRPr lang="zh-CN" alt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5.99</a:t>
                      </a:r>
                      <a:endParaRPr lang="zh-CN" alt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5.97(3)</a:t>
                      </a:r>
                      <a:endParaRPr lang="zh-CN" alt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2700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pep/1e8</a:t>
                      </a:r>
                      <a:endParaRPr lang="zh-CN" alt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1.45</a:t>
                      </a:r>
                      <a:endParaRPr lang="zh-CN" alt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1.46</a:t>
                      </a:r>
                      <a:endParaRPr lang="zh-CN" alt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1.46</a:t>
                      </a:r>
                      <a:endParaRPr lang="zh-CN" alt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1.45(1)</a:t>
                      </a:r>
                      <a:endParaRPr lang="zh-CN" alt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2700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hep</a:t>
                      </a:r>
                      <a:r>
                        <a:rPr lang="en-US" altLang="zh-CN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/1e3</a:t>
                      </a:r>
                      <a:endParaRPr lang="zh-CN" alt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8.01</a:t>
                      </a:r>
                      <a:endParaRPr lang="zh-CN" alt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8.19</a:t>
                      </a:r>
                      <a:endParaRPr lang="zh-CN" alt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8.15</a:t>
                      </a:r>
                      <a:endParaRPr lang="zh-CN" alt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19(10)</a:t>
                      </a:r>
                      <a:endParaRPr lang="zh-CN" alt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2700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Be/1e9</a:t>
                      </a:r>
                      <a:endParaRPr lang="zh-CN" alt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4.91</a:t>
                      </a:r>
                      <a:endParaRPr lang="zh-CN" alt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4.63</a:t>
                      </a:r>
                      <a:endParaRPr lang="zh-CN" alt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4.70</a:t>
                      </a:r>
                      <a:endParaRPr lang="zh-CN" alt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4.80(24)</a:t>
                      </a:r>
                      <a:endParaRPr lang="zh-CN" alt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2700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B/1e6</a:t>
                      </a:r>
                      <a:endParaRPr lang="zh-CN" alt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5.35</a:t>
                      </a:r>
                      <a:endParaRPr lang="zh-CN" alt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4.74</a:t>
                      </a:r>
                      <a:endParaRPr lang="zh-CN" alt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4.89</a:t>
                      </a:r>
                      <a:endParaRPr lang="zh-CN" alt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5.16(10)</a:t>
                      </a:r>
                      <a:endParaRPr lang="zh-CN" alt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2700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N/1e8</a:t>
                      </a:r>
                      <a:endParaRPr lang="zh-CN" alt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2.86</a:t>
                      </a:r>
                      <a:endParaRPr lang="zh-CN" alt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2.18</a:t>
                      </a:r>
                      <a:endParaRPr lang="zh-CN" altLang="en-US" sz="11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2.21</a:t>
                      </a:r>
                      <a:endParaRPr lang="zh-CN" altLang="en-US" sz="11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 rowSpan="3">
                  <a:txBody>
                    <a:bodyPr/>
                    <a:lstStyle/>
                    <a:p>
                      <a:pPr algn="ctr"/>
                      <a:endParaRPr lang="en-US" altLang="zh-CN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altLang="zh-CN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altLang="zh-CN" sz="1100" b="1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(5.7-8.6)e8</a:t>
                      </a:r>
                      <a:endParaRPr lang="zh-CN" altLang="en-US" sz="1100" b="1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2700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O/1e8</a:t>
                      </a:r>
                      <a:endParaRPr lang="zh-CN" alt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2.14</a:t>
                      </a:r>
                      <a:endParaRPr lang="zh-CN" alt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1.59</a:t>
                      </a:r>
                      <a:endParaRPr lang="zh-CN" altLang="en-US" sz="11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1.62</a:t>
                      </a:r>
                      <a:endParaRPr lang="zh-CN" altLang="en-US" sz="11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2700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F/1e6</a:t>
                      </a:r>
                      <a:endParaRPr lang="zh-CN" alt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5.30</a:t>
                      </a:r>
                      <a:endParaRPr lang="zh-CN" alt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3.47</a:t>
                      </a:r>
                      <a:endParaRPr lang="zh-CN" alt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3.55</a:t>
                      </a:r>
                      <a:endParaRPr lang="zh-CN" alt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59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000" b="1" dirty="0" smtClean="0"/>
              <a:t>内容</a:t>
            </a:r>
            <a:endParaRPr lang="zh-CN" altLang="en-US" sz="3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47864"/>
          </a:xfrm>
        </p:spPr>
        <p:txBody>
          <a:bodyPr>
            <a:normAutofit/>
          </a:bodyPr>
          <a:lstStyle/>
          <a:p>
            <a:r>
              <a:rPr lang="zh-CN" altLang="en-US" sz="1800" b="1" dirty="0" smtClean="0"/>
              <a:t>太阳内部结构的探测</a:t>
            </a:r>
            <a:endParaRPr lang="en-US" altLang="zh-CN" sz="1800" b="1" dirty="0" smtClean="0"/>
          </a:p>
          <a:p>
            <a:r>
              <a:rPr lang="en-US" altLang="zh-CN" sz="1500" b="1" dirty="0" smtClean="0">
                <a:solidFill>
                  <a:srgbClr val="00B0F0"/>
                </a:solidFill>
              </a:rPr>
              <a:t>——</a:t>
            </a:r>
            <a:r>
              <a:rPr lang="zh-CN" altLang="en-US" sz="1500" b="1" dirty="0">
                <a:solidFill>
                  <a:srgbClr val="00B0F0"/>
                </a:solidFill>
              </a:rPr>
              <a:t>日震学、中微子、</a:t>
            </a:r>
            <a:r>
              <a:rPr lang="zh-CN" altLang="en-US" sz="1500" b="1" dirty="0" smtClean="0">
                <a:solidFill>
                  <a:srgbClr val="00B0F0"/>
                </a:solidFill>
              </a:rPr>
              <a:t>光谱</a:t>
            </a:r>
            <a:endParaRPr lang="en-US" altLang="zh-CN" sz="1500" b="1" dirty="0" smtClean="0">
              <a:solidFill>
                <a:srgbClr val="00B0F0"/>
              </a:solidFill>
            </a:endParaRPr>
          </a:p>
          <a:p>
            <a:endParaRPr lang="en-US" altLang="zh-CN" sz="1500" b="1" dirty="0" smtClean="0">
              <a:solidFill>
                <a:srgbClr val="00B0F0"/>
              </a:solidFill>
            </a:endParaRPr>
          </a:p>
          <a:p>
            <a:r>
              <a:rPr lang="zh-CN" altLang="en-US" sz="1800" b="1" dirty="0" smtClean="0"/>
              <a:t>太阳结构演化模型</a:t>
            </a:r>
            <a:endParaRPr lang="en-US" altLang="zh-CN" sz="1800" b="1" dirty="0" smtClean="0"/>
          </a:p>
          <a:p>
            <a:r>
              <a:rPr lang="en-US" altLang="zh-CN" sz="1500" b="1" dirty="0" smtClean="0">
                <a:solidFill>
                  <a:srgbClr val="00B0F0"/>
                </a:solidFill>
              </a:rPr>
              <a:t>——</a:t>
            </a:r>
            <a:r>
              <a:rPr lang="zh-CN" altLang="en-US" sz="1500" b="1" dirty="0" smtClean="0">
                <a:solidFill>
                  <a:srgbClr val="00B0F0"/>
                </a:solidFill>
              </a:rPr>
              <a:t>基本理论、当前状况</a:t>
            </a:r>
            <a:endParaRPr lang="en-US" altLang="zh-CN" sz="1500" b="1" dirty="0" smtClean="0">
              <a:solidFill>
                <a:srgbClr val="00B0F0"/>
              </a:solidFill>
            </a:endParaRPr>
          </a:p>
          <a:p>
            <a:endParaRPr lang="en-US" altLang="zh-CN" sz="1500" b="1" dirty="0" smtClean="0">
              <a:solidFill>
                <a:srgbClr val="00B0F0"/>
              </a:solidFill>
            </a:endParaRPr>
          </a:p>
          <a:p>
            <a:r>
              <a:rPr lang="zh-CN" altLang="en-US" sz="1800" b="1" dirty="0" smtClean="0"/>
              <a:t>不确定因素</a:t>
            </a:r>
            <a:endParaRPr lang="en-US" altLang="zh-CN" sz="1800" b="1" dirty="0" smtClean="0"/>
          </a:p>
          <a:p>
            <a:r>
              <a:rPr lang="en-US" altLang="zh-CN" sz="1500" b="1" dirty="0" smtClean="0">
                <a:solidFill>
                  <a:srgbClr val="00B0F0"/>
                </a:solidFill>
              </a:rPr>
              <a:t>——</a:t>
            </a:r>
            <a:r>
              <a:rPr lang="zh-CN" altLang="en-US" sz="1500" b="1" dirty="0">
                <a:solidFill>
                  <a:srgbClr val="00B0F0"/>
                </a:solidFill>
              </a:rPr>
              <a:t>输入</a:t>
            </a:r>
            <a:r>
              <a:rPr lang="zh-CN" altLang="en-US" sz="1500" b="1" dirty="0" smtClean="0">
                <a:solidFill>
                  <a:srgbClr val="00B0F0"/>
                </a:solidFill>
              </a:rPr>
              <a:t>物理、非标准物理过程</a:t>
            </a:r>
            <a:endParaRPr lang="en-US" altLang="zh-CN" sz="1500" b="1" dirty="0" smtClean="0">
              <a:solidFill>
                <a:srgbClr val="00B0F0"/>
              </a:solidFill>
            </a:endParaRPr>
          </a:p>
          <a:p>
            <a:endParaRPr lang="en-US" altLang="zh-CN" sz="1500" b="1" dirty="0" smtClean="0">
              <a:solidFill>
                <a:srgbClr val="00B0F0"/>
              </a:solidFill>
            </a:endParaRPr>
          </a:p>
          <a:p>
            <a:r>
              <a:rPr lang="zh-CN" altLang="en-US" sz="1800" b="1" dirty="0" smtClean="0"/>
              <a:t>讨论</a:t>
            </a:r>
            <a:endParaRPr lang="en-US" altLang="zh-CN" sz="1800" b="1" dirty="0" smtClean="0"/>
          </a:p>
          <a:p>
            <a:endParaRPr lang="en-US" altLang="zh-CN" sz="1800" b="1" dirty="0" smtClean="0"/>
          </a:p>
          <a:p>
            <a:r>
              <a:rPr lang="zh-CN" altLang="en-US" sz="1800" b="1" dirty="0" smtClean="0"/>
              <a:t>未来的</a:t>
            </a:r>
            <a:r>
              <a:rPr lang="zh-CN" altLang="en-US" sz="1800" b="1" dirty="0" smtClean="0"/>
              <a:t>发展</a:t>
            </a:r>
            <a:endParaRPr lang="en-US" altLang="zh-CN" sz="1500" b="1" dirty="0" smtClean="0">
              <a:solidFill>
                <a:srgbClr val="00B0F0"/>
              </a:solidFill>
            </a:endParaRPr>
          </a:p>
        </p:txBody>
      </p:sp>
      <p:pic>
        <p:nvPicPr>
          <p:cNvPr id="4" name="图片 3" descr="su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419622"/>
            <a:ext cx="3451565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5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000" b="1" dirty="0"/>
              <a:t>太阳结构演化模型</a:t>
            </a:r>
            <a:r>
              <a:rPr lang="en-US" altLang="zh-CN" sz="3200" b="1" dirty="0"/>
              <a:t>——</a:t>
            </a:r>
            <a:r>
              <a:rPr lang="zh-CN" altLang="en-US" sz="3200" b="1" dirty="0"/>
              <a:t>当前状况</a:t>
            </a:r>
            <a:endParaRPr lang="en-US" altLang="zh-CN" sz="3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4762872" cy="3639852"/>
          </a:xfrm>
        </p:spPr>
        <p:txBody>
          <a:bodyPr>
            <a:normAutofit/>
          </a:bodyPr>
          <a:lstStyle/>
          <a:p>
            <a:r>
              <a:rPr lang="zh-CN" altLang="en-US" sz="1500" b="1" dirty="0" smtClean="0"/>
              <a:t>当前标准太阳模型存在的问题：</a:t>
            </a:r>
            <a:endParaRPr lang="en-US" altLang="zh-CN" sz="1500" b="1" dirty="0" smtClean="0"/>
          </a:p>
          <a:p>
            <a:endParaRPr lang="en-US" altLang="zh-CN" sz="1500" b="1" dirty="0" smtClean="0"/>
          </a:p>
          <a:p>
            <a:r>
              <a:rPr lang="zh-CN" altLang="en-US" sz="1500" b="1" dirty="0" smtClean="0"/>
              <a:t>对流区深度、氦丰度、</a:t>
            </a:r>
            <a:r>
              <a:rPr lang="zh-CN" altLang="en-US" sz="1500" b="1" dirty="0"/>
              <a:t>内部声速和</a:t>
            </a:r>
            <a:r>
              <a:rPr lang="zh-CN" altLang="en-US" sz="1500" b="1" dirty="0" smtClean="0"/>
              <a:t>密度与日震学反演存在严重偏差</a:t>
            </a:r>
            <a:endParaRPr lang="en-US" altLang="zh-CN" sz="1500" b="1" dirty="0" smtClean="0"/>
          </a:p>
          <a:p>
            <a:endParaRPr lang="en-US" altLang="zh-CN" sz="1500" b="1" dirty="0" smtClean="0"/>
          </a:p>
          <a:p>
            <a:r>
              <a:rPr lang="zh-CN" altLang="en-US" sz="1500" b="1" dirty="0">
                <a:solidFill>
                  <a:srgbClr val="FF0000"/>
                </a:solidFill>
              </a:rPr>
              <a:t>太阳丰度</a:t>
            </a:r>
            <a:r>
              <a:rPr lang="zh-CN" altLang="en-US" sz="1500" b="1" dirty="0" smtClean="0">
                <a:solidFill>
                  <a:srgbClr val="FF0000"/>
                </a:solidFill>
              </a:rPr>
              <a:t>问题（太阳模型问题）</a:t>
            </a:r>
            <a:endParaRPr lang="en-US" altLang="zh-CN" sz="1500" b="1" dirty="0" smtClean="0">
              <a:solidFill>
                <a:srgbClr val="FF0000"/>
              </a:solidFill>
            </a:endParaRPr>
          </a:p>
          <a:p>
            <a:r>
              <a:rPr lang="en-US" altLang="zh-CN" sz="1500" b="1" dirty="0" err="1" smtClean="0"/>
              <a:t>Bahcall</a:t>
            </a:r>
            <a:r>
              <a:rPr lang="en-US" altLang="zh-CN" sz="1500" b="1" dirty="0" smtClean="0"/>
              <a:t>, </a:t>
            </a:r>
            <a:r>
              <a:rPr lang="en-US" altLang="zh-CN" sz="1500" b="1" dirty="0" err="1" smtClean="0"/>
              <a:t>Serenelli</a:t>
            </a:r>
            <a:r>
              <a:rPr lang="en-US" altLang="zh-CN" sz="1500" b="1" dirty="0" smtClean="0"/>
              <a:t> &amp; </a:t>
            </a:r>
            <a:r>
              <a:rPr lang="en-US" altLang="zh-CN" sz="1500" b="1" dirty="0" err="1" smtClean="0"/>
              <a:t>Basu</a:t>
            </a:r>
            <a:r>
              <a:rPr lang="en-US" altLang="zh-CN" sz="1500" b="1" dirty="0" smtClean="0"/>
              <a:t>, 2006,</a:t>
            </a:r>
          </a:p>
          <a:p>
            <a:r>
              <a:rPr lang="en-US" altLang="zh-CN" sz="1500" b="1" dirty="0" err="1" smtClean="0"/>
              <a:t>Serenelli</a:t>
            </a:r>
            <a:r>
              <a:rPr lang="en-US" altLang="zh-CN" sz="1500" b="1" dirty="0" smtClean="0"/>
              <a:t> et al., 2009</a:t>
            </a:r>
          </a:p>
          <a:p>
            <a:endParaRPr lang="en-US" altLang="zh-CN" sz="1500" b="1" dirty="0"/>
          </a:p>
          <a:p>
            <a:r>
              <a:rPr lang="zh-CN" altLang="en-US" sz="1500" b="1" dirty="0" smtClean="0"/>
              <a:t>太阳锂丰度损耗问题</a:t>
            </a:r>
            <a:endParaRPr lang="en-US" altLang="zh-CN" sz="1500" b="1" dirty="0" smtClean="0"/>
          </a:p>
          <a:p>
            <a:endParaRPr lang="en-US" altLang="zh-CN" sz="1500" b="1" dirty="0"/>
          </a:p>
          <a:p>
            <a:r>
              <a:rPr lang="zh-CN" altLang="en-US" sz="1500" b="1" dirty="0" smtClean="0">
                <a:solidFill>
                  <a:srgbClr val="00B0F0"/>
                </a:solidFill>
              </a:rPr>
              <a:t>新增问题：</a:t>
            </a:r>
            <a:r>
              <a:rPr lang="en-US" altLang="zh-CN" sz="1500" b="1" dirty="0" smtClean="0">
                <a:solidFill>
                  <a:srgbClr val="00B0F0"/>
                </a:solidFill>
              </a:rPr>
              <a:t>CNO </a:t>
            </a:r>
            <a:r>
              <a:rPr lang="zh-CN" altLang="en-US" sz="1500" b="1" dirty="0" smtClean="0">
                <a:solidFill>
                  <a:srgbClr val="00B0F0"/>
                </a:solidFill>
              </a:rPr>
              <a:t>中微子流量低于观测</a:t>
            </a:r>
            <a:endParaRPr lang="en-US" altLang="zh-CN" sz="1500" b="1" dirty="0" smtClean="0">
              <a:solidFill>
                <a:srgbClr val="00B0F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979347"/>
            <a:ext cx="3632515" cy="4164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43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000" b="1" dirty="0"/>
              <a:t>太阳结构演化模型</a:t>
            </a:r>
            <a:r>
              <a:rPr lang="en-US" altLang="zh-CN" sz="3200" b="1" dirty="0"/>
              <a:t>——</a:t>
            </a:r>
            <a:r>
              <a:rPr lang="zh-CN" altLang="en-US" sz="3200" b="1" dirty="0"/>
              <a:t>当前状况</a:t>
            </a:r>
            <a:endParaRPr lang="en-US" altLang="zh-CN" sz="3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4762872" cy="3639852"/>
          </a:xfrm>
        </p:spPr>
        <p:txBody>
          <a:bodyPr>
            <a:normAutofit/>
          </a:bodyPr>
          <a:lstStyle/>
          <a:p>
            <a:r>
              <a:rPr lang="zh-CN" altLang="en-US" sz="1800" b="1" dirty="0" smtClean="0"/>
              <a:t>太阳对流区模型 </a:t>
            </a:r>
            <a:r>
              <a:rPr lang="en-US" altLang="zh-CN" sz="1800" b="1" dirty="0" smtClean="0"/>
              <a:t>(Zhang 2014)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08" y="1707654"/>
            <a:ext cx="367665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84" y="1347613"/>
            <a:ext cx="4583145" cy="3493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000" b="1" dirty="0"/>
              <a:t>太阳结构演化模型</a:t>
            </a:r>
            <a:r>
              <a:rPr lang="en-US" altLang="zh-CN" sz="3200" b="1" dirty="0"/>
              <a:t>——</a:t>
            </a:r>
            <a:r>
              <a:rPr lang="zh-CN" altLang="en-US" sz="3200" b="1" dirty="0"/>
              <a:t>当前状况</a:t>
            </a:r>
            <a:endParaRPr lang="en-US" altLang="zh-CN" sz="3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91264" cy="3819872"/>
          </a:xfrm>
        </p:spPr>
        <p:txBody>
          <a:bodyPr>
            <a:normAutofit/>
          </a:bodyPr>
          <a:lstStyle/>
          <a:p>
            <a:endParaRPr lang="en-US" altLang="zh-CN" sz="1800" b="1" dirty="0" smtClean="0"/>
          </a:p>
          <a:p>
            <a:endParaRPr lang="en-US" altLang="zh-CN" sz="1800" b="1" dirty="0"/>
          </a:p>
          <a:p>
            <a:endParaRPr lang="en-US" altLang="zh-CN" sz="1800" b="1" dirty="0" smtClean="0"/>
          </a:p>
          <a:p>
            <a:endParaRPr lang="en-US" altLang="zh-CN" sz="1800" b="1" dirty="0"/>
          </a:p>
          <a:p>
            <a:endParaRPr lang="en-US" altLang="zh-CN" sz="1800" b="1" dirty="0" smtClean="0"/>
          </a:p>
          <a:p>
            <a:endParaRPr lang="en-US" altLang="zh-CN" sz="1800" b="1" dirty="0"/>
          </a:p>
          <a:p>
            <a:endParaRPr lang="en-US" altLang="zh-CN" sz="1800" b="1" dirty="0" smtClean="0"/>
          </a:p>
          <a:p>
            <a:endParaRPr lang="en-US" altLang="zh-CN" sz="1800" b="1" dirty="0"/>
          </a:p>
          <a:p>
            <a:endParaRPr lang="en-US" altLang="zh-CN" sz="1800" b="1" dirty="0" smtClean="0"/>
          </a:p>
          <a:p>
            <a:r>
              <a:rPr lang="zh-CN" altLang="en-US" sz="1800" b="1" dirty="0" smtClean="0"/>
              <a:t>对流区底部需要的 </a:t>
            </a:r>
            <a:r>
              <a:rPr lang="zh-CN" altLang="en-US" sz="1800" b="1" dirty="0" smtClean="0">
                <a:solidFill>
                  <a:srgbClr val="00B0F0"/>
                </a:solidFill>
              </a:rPr>
              <a:t>向内动能流</a:t>
            </a:r>
            <a:r>
              <a:rPr lang="en-US" altLang="zh-CN" sz="1800" b="1" dirty="0" smtClean="0"/>
              <a:t>/</a:t>
            </a:r>
            <a:r>
              <a:rPr lang="zh-CN" altLang="en-US" sz="1800" b="1" dirty="0" smtClean="0">
                <a:solidFill>
                  <a:srgbClr val="FF0000"/>
                </a:solidFill>
              </a:rPr>
              <a:t>不透明度增幅</a:t>
            </a:r>
            <a:r>
              <a:rPr lang="en-US" altLang="zh-CN" sz="1800" b="1" dirty="0" smtClean="0"/>
              <a:t>  </a:t>
            </a:r>
            <a:r>
              <a:rPr lang="zh-CN" altLang="en-US" sz="1800" b="1" dirty="0" smtClean="0"/>
              <a:t>为 </a:t>
            </a:r>
            <a:r>
              <a:rPr lang="en-US" altLang="zh-CN" sz="1800" b="1" dirty="0"/>
              <a:t>13 % </a:t>
            </a:r>
            <a:r>
              <a:rPr lang="en-US" altLang="zh-CN" sz="1800" b="1" dirty="0" smtClean="0"/>
              <a:t>~ 20%</a:t>
            </a:r>
          </a:p>
          <a:p>
            <a:r>
              <a:rPr lang="zh-CN" altLang="en-US" sz="1800" b="1" dirty="0"/>
              <a:t>该</a:t>
            </a:r>
            <a:r>
              <a:rPr lang="zh-CN" altLang="en-US" sz="1800" b="1" dirty="0" smtClean="0"/>
              <a:t>结果</a:t>
            </a:r>
            <a:r>
              <a:rPr lang="zh-CN" altLang="en-US" sz="1800" b="1" dirty="0" smtClean="0"/>
              <a:t>只与</a:t>
            </a:r>
            <a:r>
              <a:rPr lang="zh-CN" altLang="en-US" sz="1800" b="1" dirty="0" smtClean="0">
                <a:solidFill>
                  <a:srgbClr val="00B050"/>
                </a:solidFill>
              </a:rPr>
              <a:t>不透明度</a:t>
            </a:r>
            <a:r>
              <a:rPr lang="zh-CN" altLang="en-US" sz="1800" b="1" dirty="0" smtClean="0">
                <a:solidFill>
                  <a:srgbClr val="00B050"/>
                </a:solidFill>
              </a:rPr>
              <a:t>和对流模型</a:t>
            </a:r>
            <a:r>
              <a:rPr lang="zh-CN" altLang="en-US" sz="1800" b="1" dirty="0" smtClean="0"/>
              <a:t>有关，</a:t>
            </a:r>
            <a:r>
              <a:rPr lang="zh-CN" altLang="en-US" sz="1800" b="1" dirty="0" smtClean="0">
                <a:solidFill>
                  <a:srgbClr val="FF0000"/>
                </a:solidFill>
              </a:rPr>
              <a:t>与其他因素无关</a:t>
            </a:r>
            <a:endParaRPr lang="en-US" altLang="zh-CN" sz="1800" b="1" dirty="0" smtClean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405" y="1059582"/>
            <a:ext cx="6078215" cy="2930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74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/>
              <a:t>不确定</a:t>
            </a:r>
            <a:r>
              <a:rPr lang="zh-CN" altLang="en-US" sz="3200" b="1" dirty="0" smtClean="0"/>
              <a:t>因素</a:t>
            </a:r>
            <a:r>
              <a:rPr lang="en-US" altLang="zh-CN" sz="3200" b="1" dirty="0" smtClean="0"/>
              <a:t>——</a:t>
            </a:r>
            <a:r>
              <a:rPr lang="zh-CN" altLang="en-US" sz="3200" b="1" dirty="0"/>
              <a:t>输入</a:t>
            </a:r>
            <a:r>
              <a:rPr lang="zh-CN" altLang="en-US" sz="3200" b="1" dirty="0" smtClean="0"/>
              <a:t>物理</a:t>
            </a:r>
            <a:endParaRPr lang="en-US" altLang="zh-CN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19256" cy="3639852"/>
          </a:xfrm>
        </p:spPr>
        <p:txBody>
          <a:bodyPr>
            <a:normAutofit/>
          </a:bodyPr>
          <a:lstStyle/>
          <a:p>
            <a:r>
              <a:rPr lang="zh-CN" altLang="en-US" sz="1500" b="1" dirty="0" smtClean="0"/>
              <a:t>不透明度：</a:t>
            </a:r>
            <a:r>
              <a:rPr lang="zh-CN" altLang="en-US" sz="1500" b="1" dirty="0" smtClean="0">
                <a:solidFill>
                  <a:srgbClr val="FF0000"/>
                </a:solidFill>
              </a:rPr>
              <a:t>粒子对光子的吸收散射，决定恒星内部的温度结构</a:t>
            </a:r>
            <a:endParaRPr lang="en-US" altLang="zh-CN" sz="1500" b="1" dirty="0" smtClean="0">
              <a:solidFill>
                <a:srgbClr val="FF0000"/>
              </a:solidFill>
            </a:endParaRPr>
          </a:p>
          <a:p>
            <a:endParaRPr lang="en-US" altLang="zh-CN" sz="1500" b="1" dirty="0" smtClean="0"/>
          </a:p>
          <a:p>
            <a:r>
              <a:rPr lang="zh-CN" altLang="en-US" sz="1500" b="1" dirty="0"/>
              <a:t>人为提高</a:t>
            </a:r>
            <a:r>
              <a:rPr lang="zh-CN" altLang="en-US" sz="1500" b="1" dirty="0" smtClean="0"/>
              <a:t>不透明度：</a:t>
            </a:r>
            <a:endParaRPr lang="en-US" altLang="zh-CN" sz="1500" b="1" dirty="0"/>
          </a:p>
          <a:p>
            <a:r>
              <a:rPr lang="zh-CN" altLang="en-US" sz="1500" b="1" dirty="0"/>
              <a:t>对流区底部</a:t>
            </a:r>
            <a:r>
              <a:rPr lang="en-US" altLang="zh-CN" sz="1500" b="1" dirty="0"/>
              <a:t>15-20%</a:t>
            </a:r>
            <a:r>
              <a:rPr lang="zh-CN" altLang="en-US" sz="1500" b="1" dirty="0"/>
              <a:t>，太阳内核</a:t>
            </a:r>
            <a:r>
              <a:rPr lang="en-US" altLang="zh-CN" sz="1500" b="1" dirty="0"/>
              <a:t>2-5%</a:t>
            </a:r>
          </a:p>
          <a:p>
            <a:endParaRPr lang="en-US" altLang="zh-CN" sz="1500" b="1" dirty="0"/>
          </a:p>
          <a:p>
            <a:r>
              <a:rPr lang="zh-CN" altLang="en-US" sz="1500" b="1" dirty="0"/>
              <a:t>则可以把</a:t>
            </a:r>
            <a:r>
              <a:rPr lang="en-US" altLang="zh-CN" sz="1500" b="1" dirty="0"/>
              <a:t>A09</a:t>
            </a:r>
            <a:r>
              <a:rPr lang="zh-CN" altLang="en-US" sz="1500" b="1" dirty="0"/>
              <a:t>太阳模型改进至</a:t>
            </a:r>
            <a:r>
              <a:rPr lang="en-US" altLang="zh-CN" sz="1500" b="1" dirty="0"/>
              <a:t>GS98</a:t>
            </a:r>
            <a:r>
              <a:rPr lang="zh-CN" altLang="en-US" sz="1500" b="1" dirty="0"/>
              <a:t>模型的水平</a:t>
            </a:r>
            <a:endParaRPr lang="en-US" altLang="zh-CN" sz="1500" b="1" dirty="0"/>
          </a:p>
          <a:p>
            <a:endParaRPr lang="en-US" altLang="zh-CN" sz="1500" b="1" dirty="0"/>
          </a:p>
          <a:p>
            <a:r>
              <a:rPr lang="en-US" altLang="zh-CN" sz="1500" b="1" dirty="0" err="1"/>
              <a:t>Serenelli</a:t>
            </a:r>
            <a:r>
              <a:rPr lang="en-US" altLang="zh-CN" sz="1500" b="1" dirty="0"/>
              <a:t> et al., 2009 , </a:t>
            </a:r>
            <a:r>
              <a:rPr lang="en-US" altLang="zh-CN" sz="1500" b="1" dirty="0" err="1"/>
              <a:t>ApJL</a:t>
            </a:r>
            <a:r>
              <a:rPr lang="en-US" altLang="zh-CN" sz="1500" b="1" dirty="0"/>
              <a:t>, 705, 123</a:t>
            </a:r>
          </a:p>
          <a:p>
            <a:r>
              <a:rPr lang="en-US" altLang="zh-CN" sz="1500" b="1" dirty="0"/>
              <a:t>Christensen-Dalsgaard &amp; </a:t>
            </a:r>
            <a:r>
              <a:rPr lang="en-US" altLang="zh-CN" sz="1500" b="1" dirty="0" err="1"/>
              <a:t>Houdek</a:t>
            </a:r>
            <a:r>
              <a:rPr lang="en-US" altLang="zh-CN" sz="1500" b="1" dirty="0"/>
              <a:t> 2010, </a:t>
            </a:r>
            <a:r>
              <a:rPr lang="en-US" altLang="zh-CN" sz="1500" b="1" dirty="0" err="1"/>
              <a:t>ApSS</a:t>
            </a:r>
            <a:r>
              <a:rPr lang="en-US" altLang="zh-CN" sz="1500" b="1" dirty="0"/>
              <a:t>, 328, 51</a:t>
            </a:r>
          </a:p>
          <a:p>
            <a:endParaRPr lang="en-US" altLang="zh-CN" sz="1500" b="1" dirty="0" smtClean="0"/>
          </a:p>
          <a:p>
            <a:endParaRPr lang="en-US" altLang="zh-CN" sz="15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79662"/>
            <a:ext cx="3811889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36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b="1" dirty="0"/>
              <a:t>不确定因素</a:t>
            </a:r>
            <a:r>
              <a:rPr lang="en-US" altLang="zh-CN" sz="2800" b="1" dirty="0"/>
              <a:t>——</a:t>
            </a:r>
            <a:r>
              <a:rPr lang="zh-CN" altLang="en-US" sz="2800" b="1" dirty="0"/>
              <a:t>输入物理</a:t>
            </a:r>
            <a:endParaRPr lang="en-US" altLang="zh-CN" sz="3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363272" cy="3639852"/>
          </a:xfrm>
        </p:spPr>
        <p:txBody>
          <a:bodyPr>
            <a:normAutofit/>
          </a:bodyPr>
          <a:lstStyle/>
          <a:p>
            <a:r>
              <a:rPr lang="zh-CN" altLang="en-US" sz="1500" b="1" dirty="0" smtClean="0">
                <a:sym typeface="+mn-ea"/>
              </a:rPr>
              <a:t>不透明度主流模型的差异</a:t>
            </a:r>
            <a:r>
              <a:rPr lang="zh-CN" altLang="en-US" sz="1500" b="1" dirty="0">
                <a:sym typeface="+mn-ea"/>
              </a:rPr>
              <a:t>: </a:t>
            </a:r>
            <a:r>
              <a:rPr lang="zh-CN" altLang="en-US" sz="1500" b="1" dirty="0" smtClean="0">
                <a:sym typeface="+mn-ea"/>
              </a:rPr>
              <a:t> OPAL </a:t>
            </a:r>
            <a:r>
              <a:rPr lang="zh-CN" altLang="en-US" sz="1500" b="1" dirty="0">
                <a:sym typeface="+mn-ea"/>
              </a:rPr>
              <a:t>vs. OP</a:t>
            </a:r>
            <a:endParaRPr lang="zh-CN" altLang="en-US" sz="1500" b="1" dirty="0"/>
          </a:p>
          <a:p>
            <a:r>
              <a:rPr lang="en-US" altLang="zh-CN" sz="1500" b="1" dirty="0">
                <a:sym typeface="+mn-ea"/>
              </a:rPr>
              <a:t>OP: </a:t>
            </a:r>
            <a:r>
              <a:rPr lang="zh-CN" altLang="en-US" sz="1500" b="1" dirty="0">
                <a:sym typeface="+mn-ea"/>
              </a:rPr>
              <a:t>Badnell et al</a:t>
            </a:r>
            <a:r>
              <a:rPr lang="zh-CN" altLang="en-US" sz="1500" b="1" dirty="0" smtClean="0">
                <a:sym typeface="+mn-ea"/>
              </a:rPr>
              <a:t>.</a:t>
            </a:r>
            <a:r>
              <a:rPr lang="en-US" altLang="zh-CN" sz="1500" b="1" dirty="0" smtClean="0">
                <a:sym typeface="+mn-ea"/>
              </a:rPr>
              <a:t>,</a:t>
            </a:r>
            <a:r>
              <a:rPr lang="zh-CN" altLang="en-US" sz="1500" b="1" dirty="0" smtClean="0">
                <a:sym typeface="+mn-ea"/>
              </a:rPr>
              <a:t> 2005</a:t>
            </a:r>
            <a:r>
              <a:rPr lang="en-US" altLang="zh-CN" sz="1500" b="1" dirty="0" smtClean="0">
                <a:sym typeface="+mn-ea"/>
              </a:rPr>
              <a:t>, MNRAS, 360, 458</a:t>
            </a:r>
          </a:p>
          <a:p>
            <a:endParaRPr lang="en-US" altLang="zh-CN" sz="1500" b="1" dirty="0" smtClean="0">
              <a:sym typeface="+mn-ea"/>
            </a:endParaRPr>
          </a:p>
          <a:p>
            <a:r>
              <a:rPr lang="zh-CN" altLang="en-US" sz="1500" b="1" dirty="0" smtClean="0">
                <a:sym typeface="+mn-ea"/>
              </a:rPr>
              <a:t> (</a:t>
            </a:r>
            <a:r>
              <a:rPr lang="zh-CN" altLang="en-US" sz="1500" b="1" dirty="0">
                <a:sym typeface="+mn-ea"/>
              </a:rPr>
              <a:t>OP-OPAL)/OP</a:t>
            </a:r>
            <a:endParaRPr lang="zh-CN" altLang="en-US" sz="1500" b="1" dirty="0"/>
          </a:p>
          <a:p>
            <a:endParaRPr lang="en-US" altLang="zh-CN" sz="1500" b="1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881265"/>
              </p:ext>
            </p:extLst>
          </p:nvPr>
        </p:nvGraphicFramePr>
        <p:xfrm>
          <a:off x="2555776" y="1995686"/>
          <a:ext cx="4032449" cy="2736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r:id="rId3" imgW="4904762" imgH="3486637" progId="PBrush">
                  <p:embed/>
                </p:oleObj>
              </mc:Choice>
              <mc:Fallback>
                <p:oleObj r:id="rId3" imgW="4904762" imgH="3486637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1995686"/>
                        <a:ext cx="4032449" cy="27363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263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b="1" dirty="0"/>
              <a:t>不确定因素</a:t>
            </a:r>
            <a:r>
              <a:rPr lang="en-US" altLang="zh-CN" sz="2800" b="1" dirty="0"/>
              <a:t>——</a:t>
            </a:r>
            <a:r>
              <a:rPr lang="zh-CN" altLang="en-US" sz="2800" b="1" dirty="0"/>
              <a:t>输入物理</a:t>
            </a:r>
            <a:endParaRPr lang="en-US" altLang="zh-CN" sz="3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3394720" cy="3639852"/>
          </a:xfrm>
        </p:spPr>
        <p:txBody>
          <a:bodyPr>
            <a:noAutofit/>
          </a:bodyPr>
          <a:lstStyle/>
          <a:p>
            <a:endParaRPr lang="en-US" altLang="zh-CN" sz="1500" b="1" dirty="0"/>
          </a:p>
          <a:p>
            <a:r>
              <a:rPr lang="zh-CN" altLang="en-US" sz="1500" b="1" dirty="0" smtClean="0"/>
              <a:t>太阳对流区底部 </a:t>
            </a:r>
            <a:r>
              <a:rPr lang="en-US" altLang="zh-CN" sz="1500" b="1" dirty="0" smtClean="0"/>
              <a:t>Fe </a:t>
            </a:r>
            <a:r>
              <a:rPr lang="zh-CN" altLang="en-US" sz="1500" b="1" dirty="0" smtClean="0"/>
              <a:t>不透明度实验， </a:t>
            </a:r>
            <a:r>
              <a:rPr lang="en-US" altLang="zh-CN" sz="1500" b="1" dirty="0" smtClean="0"/>
              <a:t>Baily et al. 2015, Nature, 517, 56</a:t>
            </a:r>
          </a:p>
          <a:p>
            <a:endParaRPr lang="en-US" altLang="zh-CN" sz="1500" b="1" dirty="0"/>
          </a:p>
          <a:p>
            <a:r>
              <a:rPr lang="en-US" altLang="zh-CN" sz="1500" b="1" dirty="0" smtClean="0"/>
              <a:t>Fe</a:t>
            </a:r>
            <a:r>
              <a:rPr lang="zh-CN" altLang="en-US" sz="1500" b="1" dirty="0" smtClean="0"/>
              <a:t>不透明度测量值比理论值高</a:t>
            </a:r>
            <a:r>
              <a:rPr lang="en-US" altLang="zh-CN" sz="1500" b="1" dirty="0" smtClean="0"/>
              <a:t>40%-300%</a:t>
            </a:r>
          </a:p>
          <a:p>
            <a:endParaRPr lang="en-US" altLang="zh-CN" sz="1500" b="1" dirty="0"/>
          </a:p>
          <a:p>
            <a:r>
              <a:rPr lang="zh-CN" altLang="en-US" sz="1500" b="1" dirty="0" smtClean="0"/>
              <a:t>对流区底部，不透明度提高约</a:t>
            </a:r>
            <a:r>
              <a:rPr lang="en-US" altLang="zh-CN" sz="1500" b="1" dirty="0" smtClean="0"/>
              <a:t>7%</a:t>
            </a:r>
          </a:p>
          <a:p>
            <a:endParaRPr lang="en-US" altLang="zh-CN" sz="1500" b="1" dirty="0"/>
          </a:p>
          <a:p>
            <a:endParaRPr lang="en-US" altLang="zh-CN" sz="15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076519"/>
            <a:ext cx="501742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83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b="1" dirty="0"/>
              <a:t>不确定因素</a:t>
            </a:r>
            <a:r>
              <a:rPr lang="en-US" altLang="zh-CN" sz="2800" b="1" dirty="0"/>
              <a:t>——</a:t>
            </a:r>
            <a:r>
              <a:rPr lang="zh-CN" altLang="en-US" sz="2800" b="1" dirty="0"/>
              <a:t>输入物理</a:t>
            </a:r>
            <a:endParaRPr lang="en-US" altLang="zh-CN" sz="3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3394720" cy="3639852"/>
          </a:xfrm>
        </p:spPr>
        <p:txBody>
          <a:bodyPr>
            <a:normAutofit/>
          </a:bodyPr>
          <a:lstStyle/>
          <a:p>
            <a:endParaRPr lang="en-US" altLang="zh-CN" sz="1500" b="1" dirty="0" smtClean="0"/>
          </a:p>
          <a:p>
            <a:r>
              <a:rPr lang="zh-CN" altLang="en-US" sz="1500" b="1" dirty="0" smtClean="0"/>
              <a:t>太阳对流区底部不透明度实验 </a:t>
            </a:r>
            <a:r>
              <a:rPr lang="en-US" altLang="zh-CN" sz="1500" b="1" dirty="0" smtClean="0"/>
              <a:t>Cr, </a:t>
            </a:r>
            <a:r>
              <a:rPr lang="en-US" altLang="zh-CN" sz="1500" b="1" dirty="0" smtClean="0"/>
              <a:t>Fe, Ni</a:t>
            </a:r>
          </a:p>
          <a:p>
            <a:endParaRPr lang="en-US" altLang="zh-CN" sz="1500" b="1" dirty="0" smtClean="0"/>
          </a:p>
          <a:p>
            <a:r>
              <a:rPr lang="zh-CN" altLang="en-US" sz="1500" b="1" dirty="0" smtClean="0"/>
              <a:t> </a:t>
            </a:r>
            <a:r>
              <a:rPr lang="en-US" altLang="zh-CN" sz="1500" b="1" dirty="0" err="1" smtClean="0"/>
              <a:t>Nagayama</a:t>
            </a:r>
            <a:r>
              <a:rPr lang="en-US" altLang="zh-CN" sz="1500" b="1" dirty="0" smtClean="0"/>
              <a:t> et al., 2019, PRL, 122, 235001</a:t>
            </a:r>
          </a:p>
          <a:p>
            <a:endParaRPr lang="en-US" altLang="zh-CN" sz="1500" b="1" dirty="0"/>
          </a:p>
          <a:p>
            <a:r>
              <a:rPr lang="en-US" altLang="zh-CN" sz="1500" b="1" dirty="0" smtClean="0">
                <a:solidFill>
                  <a:srgbClr val="FF0000"/>
                </a:solidFill>
              </a:rPr>
              <a:t>Cr</a:t>
            </a:r>
            <a:r>
              <a:rPr lang="zh-CN" altLang="en-US" sz="1500" b="1" dirty="0" smtClean="0">
                <a:solidFill>
                  <a:srgbClr val="FF0000"/>
                </a:solidFill>
              </a:rPr>
              <a:t>和</a:t>
            </a:r>
            <a:r>
              <a:rPr lang="en-US" altLang="zh-CN" sz="1500" b="1" dirty="0" smtClean="0">
                <a:solidFill>
                  <a:srgbClr val="FF0000"/>
                </a:solidFill>
              </a:rPr>
              <a:t>Ni</a:t>
            </a:r>
            <a:r>
              <a:rPr lang="zh-CN" altLang="en-US" sz="1500" b="1" dirty="0" smtClean="0">
                <a:solidFill>
                  <a:srgbClr val="FF0000"/>
                </a:solidFill>
              </a:rPr>
              <a:t>的不透明度测量与理论相符</a:t>
            </a:r>
            <a:endParaRPr lang="en-US" altLang="zh-CN" sz="1500" b="1" dirty="0" smtClean="0">
              <a:solidFill>
                <a:srgbClr val="FF0000"/>
              </a:solidFill>
            </a:endParaRPr>
          </a:p>
          <a:p>
            <a:endParaRPr lang="en-US" altLang="zh-CN" sz="1500" b="1" dirty="0" smtClean="0"/>
          </a:p>
          <a:p>
            <a:r>
              <a:rPr lang="zh-CN" altLang="en-US" sz="1500" b="1" dirty="0" smtClean="0"/>
              <a:t>大幅提高不透明度的可能性下降</a:t>
            </a:r>
            <a:endParaRPr lang="en-US" altLang="zh-CN" sz="15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03598"/>
            <a:ext cx="493204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50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b="1" dirty="0"/>
              <a:t>不确定因素</a:t>
            </a:r>
            <a:r>
              <a:rPr lang="en-US" altLang="zh-CN" sz="2800" b="1" dirty="0"/>
              <a:t>——</a:t>
            </a:r>
            <a:r>
              <a:rPr lang="zh-CN" altLang="en-US" sz="2800" b="1" dirty="0"/>
              <a:t>输入物理</a:t>
            </a:r>
            <a:endParaRPr lang="en-US" altLang="zh-CN" sz="3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4186808" cy="3639852"/>
          </a:xfrm>
        </p:spPr>
        <p:txBody>
          <a:bodyPr>
            <a:normAutofit/>
          </a:bodyPr>
          <a:lstStyle/>
          <a:p>
            <a:r>
              <a:rPr lang="zh-CN" altLang="en-US" sz="1500" b="1" dirty="0" smtClean="0"/>
              <a:t>电子局域化增强不透明度</a:t>
            </a:r>
            <a:endParaRPr lang="en-US" altLang="zh-CN" sz="1500" b="1" dirty="0" smtClean="0"/>
          </a:p>
          <a:p>
            <a:r>
              <a:rPr lang="en-US" altLang="zh-CN" sz="1500" b="1" dirty="0" smtClean="0"/>
              <a:t>Zeng et al., 2022, SCPMA, 65, 233011</a:t>
            </a:r>
          </a:p>
          <a:p>
            <a:endParaRPr lang="en-US" altLang="zh-CN" sz="1500" b="1" dirty="0"/>
          </a:p>
          <a:p>
            <a:endParaRPr lang="en-US" altLang="zh-CN" sz="15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57310"/>
            <a:ext cx="4421684" cy="269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842410"/>
            <a:ext cx="3018699" cy="428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66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b="1" dirty="0"/>
              <a:t>不确定因素</a:t>
            </a:r>
            <a:r>
              <a:rPr lang="en-US" altLang="zh-CN" sz="2800" b="1" dirty="0"/>
              <a:t>——</a:t>
            </a:r>
            <a:r>
              <a:rPr lang="zh-CN" altLang="en-US" sz="2800" b="1" dirty="0"/>
              <a:t>输入物理</a:t>
            </a:r>
            <a:endParaRPr lang="en-US" altLang="zh-CN" sz="3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075240" cy="3639852"/>
          </a:xfrm>
        </p:spPr>
        <p:txBody>
          <a:bodyPr>
            <a:normAutofit/>
          </a:bodyPr>
          <a:lstStyle/>
          <a:p>
            <a:r>
              <a:rPr lang="zh-CN" altLang="en-US" sz="1500" b="1" dirty="0" smtClean="0"/>
              <a:t>微观扩散：</a:t>
            </a:r>
            <a:endParaRPr lang="en-US" altLang="zh-CN" sz="1500" b="1" dirty="0" smtClean="0"/>
          </a:p>
          <a:p>
            <a:r>
              <a:rPr lang="zh-CN" altLang="en-US" sz="1500" b="1" dirty="0" smtClean="0"/>
              <a:t>受重力和温度梯度影响，</a:t>
            </a:r>
            <a:r>
              <a:rPr lang="en-US" altLang="zh-CN" sz="1500" b="1" dirty="0" smtClean="0"/>
              <a:t>H </a:t>
            </a:r>
            <a:r>
              <a:rPr lang="zh-CN" altLang="en-US" sz="1500" b="1" dirty="0" smtClean="0"/>
              <a:t>趋于往恒星表面漂浮，重的元素向内部沉淀</a:t>
            </a:r>
            <a:endParaRPr lang="en-US" altLang="zh-CN" sz="1500" b="1" dirty="0" smtClean="0"/>
          </a:p>
          <a:p>
            <a:r>
              <a:rPr lang="zh-CN" altLang="en-US" sz="1500" b="1" dirty="0" smtClean="0"/>
              <a:t>影响太阳内部重元素分布</a:t>
            </a:r>
            <a:endParaRPr lang="en-US" altLang="zh-CN" sz="1500" b="1" dirty="0" smtClean="0"/>
          </a:p>
          <a:p>
            <a:endParaRPr lang="en-US" altLang="zh-CN" sz="1500" b="1" dirty="0"/>
          </a:p>
          <a:p>
            <a:r>
              <a:rPr lang="zh-CN" altLang="en-US" sz="1500" b="1" dirty="0" smtClean="0"/>
              <a:t>当前模型：气体扩散理论， </a:t>
            </a:r>
            <a:r>
              <a:rPr lang="en-US" altLang="zh-CN" sz="1500" b="1" dirty="0" smtClean="0"/>
              <a:t>Burgers </a:t>
            </a:r>
            <a:r>
              <a:rPr lang="zh-CN" altLang="en-US" sz="1500" b="1" dirty="0" smtClean="0"/>
              <a:t>方程</a:t>
            </a:r>
            <a:endParaRPr lang="en-US" altLang="zh-CN" sz="1500" b="1" dirty="0" smtClean="0"/>
          </a:p>
          <a:p>
            <a:r>
              <a:rPr lang="en-US" altLang="zh-CN" sz="1500" b="1" dirty="0" smtClean="0"/>
              <a:t>Cox et al., 1989</a:t>
            </a:r>
          </a:p>
          <a:p>
            <a:r>
              <a:rPr lang="en-US" altLang="zh-CN" sz="1500" b="1" dirty="0" err="1" smtClean="0"/>
              <a:t>Thoul</a:t>
            </a:r>
            <a:r>
              <a:rPr lang="en-US" altLang="zh-CN" sz="1500" b="1" dirty="0" smtClean="0"/>
              <a:t> et al., 1994</a:t>
            </a:r>
          </a:p>
          <a:p>
            <a:r>
              <a:rPr lang="en-US" altLang="zh-CN" sz="1500" b="1" dirty="0" smtClean="0"/>
              <a:t>Zhang, 2017</a:t>
            </a:r>
          </a:p>
          <a:p>
            <a:endParaRPr lang="en-US" altLang="zh-CN" sz="1500" b="1" dirty="0" smtClean="0"/>
          </a:p>
          <a:p>
            <a:r>
              <a:rPr lang="zh-CN" altLang="en-US" sz="1500" b="1" dirty="0"/>
              <a:t>依赖的</a:t>
            </a:r>
            <a:r>
              <a:rPr lang="zh-CN" altLang="en-US" sz="1500" b="1" dirty="0" smtClean="0"/>
              <a:t>物理：需要粒子势场分布计算散射角</a:t>
            </a:r>
            <a:endParaRPr lang="en-US" altLang="zh-CN" sz="1500" b="1" dirty="0" smtClean="0"/>
          </a:p>
          <a:p>
            <a:r>
              <a:rPr lang="zh-CN" altLang="en-US" sz="1500" b="1" dirty="0" smtClean="0"/>
              <a:t>当前模型：截断库伦势、屏蔽库伦势</a:t>
            </a:r>
            <a:endParaRPr lang="en-US" altLang="zh-CN" sz="1500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790" y="2217391"/>
            <a:ext cx="3819848" cy="258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90" y="4299942"/>
            <a:ext cx="207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97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b="1" dirty="0"/>
              <a:t>不确定因素</a:t>
            </a:r>
            <a:r>
              <a:rPr lang="en-US" altLang="zh-CN" sz="2800" b="1" dirty="0"/>
              <a:t>——</a:t>
            </a:r>
            <a:r>
              <a:rPr lang="zh-CN" altLang="en-US" sz="2800" b="1" dirty="0"/>
              <a:t>输入物理</a:t>
            </a:r>
            <a:endParaRPr lang="en-US" altLang="zh-CN" sz="3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075240" cy="3639852"/>
          </a:xfrm>
        </p:spPr>
        <p:txBody>
          <a:bodyPr>
            <a:normAutofit/>
          </a:bodyPr>
          <a:lstStyle/>
          <a:p>
            <a:r>
              <a:rPr lang="zh-CN" altLang="en-US" sz="1500" b="1" dirty="0" smtClean="0"/>
              <a:t>库伦模型与分子动力学模拟的对比</a:t>
            </a:r>
            <a:endParaRPr lang="en-US" altLang="zh-CN" sz="1500" b="1" dirty="0" smtClean="0"/>
          </a:p>
          <a:p>
            <a:r>
              <a:rPr lang="en-US" altLang="zh-CN" sz="1500" b="1" dirty="0" err="1"/>
              <a:t>Baalrud</a:t>
            </a:r>
            <a:r>
              <a:rPr lang="en-US" altLang="zh-CN" sz="1500" b="1" dirty="0"/>
              <a:t>, S. D., &amp; </a:t>
            </a:r>
            <a:r>
              <a:rPr lang="en-US" altLang="zh-CN" sz="1500" b="1" dirty="0" err="1"/>
              <a:t>Daligault</a:t>
            </a:r>
            <a:r>
              <a:rPr lang="en-US" altLang="zh-CN" sz="1500" b="1" dirty="0"/>
              <a:t>, J. 2013, </a:t>
            </a:r>
            <a:r>
              <a:rPr lang="en-US" altLang="zh-CN" sz="1500" b="1" dirty="0" err="1"/>
              <a:t>PhRvL</a:t>
            </a:r>
            <a:r>
              <a:rPr lang="en-US" altLang="zh-CN" sz="1500" b="1" dirty="0"/>
              <a:t>, 110, </a:t>
            </a:r>
            <a:r>
              <a:rPr lang="en-US" altLang="zh-CN" sz="1500" b="1" dirty="0" smtClean="0"/>
              <a:t>235001; 2014</a:t>
            </a:r>
            <a:r>
              <a:rPr lang="en-US" altLang="zh-CN" sz="1500" b="1" dirty="0"/>
              <a:t>, </a:t>
            </a:r>
            <a:r>
              <a:rPr lang="en-US" sz="1500" b="1" dirty="0"/>
              <a:t>Phys. Plasmas</a:t>
            </a:r>
            <a:r>
              <a:rPr lang="en-US" altLang="zh-CN" sz="1500" b="1" dirty="0"/>
              <a:t>, 21, 055707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95686"/>
            <a:ext cx="3503092" cy="28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84251"/>
            <a:ext cx="4246966" cy="311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08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000" b="1" dirty="0"/>
              <a:t>太阳内部结构的</a:t>
            </a:r>
            <a:r>
              <a:rPr lang="zh-CN" altLang="en-US" sz="3000" b="1" dirty="0" smtClean="0"/>
              <a:t>探测</a:t>
            </a:r>
            <a:r>
              <a:rPr lang="en-US" altLang="zh-CN" sz="3200" b="1" dirty="0"/>
              <a:t>——</a:t>
            </a:r>
            <a:r>
              <a:rPr lang="zh-CN" altLang="en-US" sz="3200" b="1" dirty="0"/>
              <a:t>日震学</a:t>
            </a:r>
            <a:endParaRPr lang="en-US" altLang="zh-CN" sz="3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93858"/>
          </a:xfrm>
        </p:spPr>
        <p:txBody>
          <a:bodyPr>
            <a:normAutofit/>
          </a:bodyPr>
          <a:lstStyle/>
          <a:p>
            <a:r>
              <a:rPr lang="zh-CN" altLang="en-US" sz="2000" b="1" dirty="0" smtClean="0"/>
              <a:t>日震学：研究恒星</a:t>
            </a:r>
            <a:r>
              <a:rPr lang="zh-CN" altLang="en-US" sz="2000" b="1" dirty="0"/>
              <a:t>的</a:t>
            </a:r>
            <a:r>
              <a:rPr lang="zh-CN" altLang="en-US" sz="2000" b="1" dirty="0" smtClean="0"/>
              <a:t>振动</a:t>
            </a:r>
            <a:endParaRPr lang="en-US" altLang="zh-CN" sz="2000" b="1" dirty="0" smtClean="0"/>
          </a:p>
          <a:p>
            <a:endParaRPr lang="en-US" altLang="zh-CN" sz="2000" b="1" dirty="0"/>
          </a:p>
          <a:p>
            <a:r>
              <a:rPr lang="zh-CN" altLang="en-US" sz="2000" b="1" dirty="0" smtClean="0"/>
              <a:t>特征振动模式：驻波</a:t>
            </a:r>
            <a:endParaRPr lang="en-US" altLang="zh-CN" sz="2000" b="1" dirty="0" smtClean="0"/>
          </a:p>
          <a:p>
            <a:endParaRPr lang="en-US" altLang="zh-CN" sz="2000" b="1" dirty="0" smtClean="0"/>
          </a:p>
          <a:p>
            <a:r>
              <a:rPr lang="zh-CN" altLang="en-US" sz="2000" b="1" dirty="0" smtClean="0"/>
              <a:t>特征振动的数学描述：</a:t>
            </a:r>
            <a:endParaRPr lang="en-US" altLang="zh-CN" sz="2000" b="1" dirty="0" smtClean="0"/>
          </a:p>
          <a:p>
            <a:r>
              <a:rPr lang="zh-CN" altLang="en-US" sz="2000" b="1" dirty="0"/>
              <a:t>球</a:t>
            </a:r>
            <a:r>
              <a:rPr lang="zh-CN" altLang="en-US" sz="2000" b="1" dirty="0" smtClean="0"/>
              <a:t>对称系统的波动方程，分离变量解：</a:t>
            </a:r>
            <a:endParaRPr lang="en-US" altLang="zh-CN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59582"/>
            <a:ext cx="25527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5" descr="Helioseismology_pmod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3111810"/>
            <a:ext cx="2552700" cy="1914525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01020"/>
            <a:ext cx="3020642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85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b="1" dirty="0"/>
              <a:t>不确定因素</a:t>
            </a:r>
            <a:r>
              <a:rPr lang="en-US" altLang="zh-CN" sz="2800" b="1" dirty="0"/>
              <a:t>——</a:t>
            </a:r>
            <a:r>
              <a:rPr lang="zh-CN" altLang="en-US" sz="2800" b="1" dirty="0"/>
              <a:t>输入物理</a:t>
            </a:r>
            <a:endParaRPr lang="en-US" altLang="zh-CN" sz="3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2911110" cy="3639852"/>
          </a:xfrm>
        </p:spPr>
        <p:txBody>
          <a:bodyPr>
            <a:normAutofit/>
          </a:bodyPr>
          <a:lstStyle/>
          <a:p>
            <a:r>
              <a:rPr lang="zh-CN" altLang="en-US" sz="1500" b="1" dirty="0" smtClean="0"/>
              <a:t>其他恒星的微观扩散探测</a:t>
            </a:r>
            <a:endParaRPr lang="en-US" altLang="zh-CN" sz="1500" b="1" dirty="0" smtClean="0"/>
          </a:p>
          <a:p>
            <a:endParaRPr lang="en-US" altLang="zh-CN" sz="1500" b="1" dirty="0"/>
          </a:p>
          <a:p>
            <a:r>
              <a:rPr lang="zh-CN" altLang="en-US" sz="1500" b="1" dirty="0" smtClean="0"/>
              <a:t>白矮星星震学</a:t>
            </a:r>
            <a:endParaRPr lang="en-US" altLang="zh-CN" sz="1500" b="1" dirty="0"/>
          </a:p>
          <a:p>
            <a:r>
              <a:rPr lang="en-US" sz="1500" b="1" dirty="0" smtClean="0"/>
              <a:t>J111215.82+111745.0</a:t>
            </a:r>
          </a:p>
          <a:p>
            <a:endParaRPr lang="en-US" altLang="zh-CN" sz="1500" b="1" dirty="0"/>
          </a:p>
          <a:p>
            <a:r>
              <a:rPr lang="zh-CN" altLang="en-US" sz="1500" b="1" dirty="0" smtClean="0"/>
              <a:t>星震学测定氦白矮星的氢氦界面丰度轮廓</a:t>
            </a:r>
            <a:endParaRPr lang="en-US" altLang="zh-CN" sz="1500" b="1" dirty="0" smtClean="0"/>
          </a:p>
          <a:p>
            <a:endParaRPr lang="en-US" altLang="zh-CN" sz="1500" b="1" dirty="0"/>
          </a:p>
          <a:p>
            <a:r>
              <a:rPr lang="en-US" altLang="zh-CN" sz="1500" b="1" dirty="0" smtClean="0"/>
              <a:t>Su &amp; Li, 2023, </a:t>
            </a:r>
            <a:r>
              <a:rPr lang="en-US" altLang="zh-CN" sz="1500" b="1" dirty="0" err="1" smtClean="0"/>
              <a:t>ApJ</a:t>
            </a:r>
            <a:r>
              <a:rPr lang="en-US" altLang="zh-CN" sz="1500" b="1" dirty="0" smtClean="0"/>
              <a:t>, 943, 113</a:t>
            </a:r>
            <a:endParaRPr lang="en-US" altLang="zh-CN" sz="15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310" y="987574"/>
            <a:ext cx="5741013" cy="401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96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b="1" dirty="0"/>
              <a:t>不确定因素</a:t>
            </a:r>
            <a:r>
              <a:rPr lang="en-US" altLang="zh-CN" sz="2800" b="1" dirty="0"/>
              <a:t>——</a:t>
            </a:r>
            <a:r>
              <a:rPr lang="zh-CN" altLang="en-US" sz="2800" b="1" dirty="0"/>
              <a:t>输入物理</a:t>
            </a:r>
            <a:endParaRPr lang="en-US" altLang="zh-CN" sz="3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19256" cy="3639852"/>
          </a:xfrm>
        </p:spPr>
        <p:txBody>
          <a:bodyPr>
            <a:normAutofit/>
          </a:bodyPr>
          <a:lstStyle/>
          <a:p>
            <a:r>
              <a:rPr lang="zh-CN" altLang="en-US" sz="1500" b="1" dirty="0" smtClean="0"/>
              <a:t>其他恒星的微观扩散探测</a:t>
            </a:r>
            <a:endParaRPr lang="en-US" altLang="zh-CN" sz="1500" b="1" dirty="0" smtClean="0"/>
          </a:p>
          <a:p>
            <a:endParaRPr lang="en-US" altLang="zh-CN" sz="1500" b="1" dirty="0"/>
          </a:p>
          <a:p>
            <a:r>
              <a:rPr lang="zh-CN" altLang="en-US" sz="1500" b="1" dirty="0" smtClean="0"/>
              <a:t>类太阳星星震学 </a:t>
            </a:r>
            <a:r>
              <a:rPr lang="en-US" altLang="zh-CN" sz="1500" b="1" dirty="0" smtClean="0"/>
              <a:t>(Wang &amp; Zhang, 2023)</a:t>
            </a:r>
            <a:endParaRPr lang="en-US" altLang="zh-CN" sz="1500" b="1" dirty="0"/>
          </a:p>
          <a:p>
            <a:r>
              <a:rPr lang="en-US" altLang="zh-CN" sz="1500" b="1" dirty="0" smtClean="0"/>
              <a:t>p-</a:t>
            </a:r>
            <a:r>
              <a:rPr lang="zh-CN" altLang="en-US" sz="1500" b="1" dirty="0" smtClean="0"/>
              <a:t>模式振动频率的二阶差分探测微观扩散，</a:t>
            </a:r>
            <a:r>
              <a:rPr lang="zh-CN" altLang="en-US" sz="1500" b="1" dirty="0" smtClean="0">
                <a:solidFill>
                  <a:srgbClr val="FF0000"/>
                </a:solidFill>
              </a:rPr>
              <a:t>一些恒星表现出明显强于模型的微观扩散信号</a:t>
            </a:r>
            <a:endParaRPr lang="en-US" altLang="zh-CN" sz="1500" b="1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97658"/>
            <a:ext cx="3384376" cy="262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97658"/>
            <a:ext cx="3312368" cy="261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56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b="1" dirty="0" smtClean="0"/>
              <a:t>不确定因素</a:t>
            </a:r>
            <a:r>
              <a:rPr lang="en-US" altLang="zh-CN" sz="2800" b="1" dirty="0"/>
              <a:t>——</a:t>
            </a:r>
            <a:r>
              <a:rPr lang="zh-CN" altLang="en-US" sz="2800" b="1" dirty="0"/>
              <a:t>非标准物理过程</a:t>
            </a:r>
            <a:endParaRPr lang="en-US" altLang="zh-CN" sz="28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19256" cy="3639852"/>
          </a:xfrm>
        </p:spPr>
        <p:txBody>
          <a:bodyPr>
            <a:normAutofit/>
          </a:bodyPr>
          <a:lstStyle/>
          <a:p>
            <a:r>
              <a:rPr lang="zh-CN" altLang="en-US" sz="1500" b="1" dirty="0" smtClean="0"/>
              <a:t>除了不透明度和微观扩散，非标准</a:t>
            </a:r>
            <a:r>
              <a:rPr lang="zh-CN" altLang="en-US" sz="1500" b="1" dirty="0" smtClean="0"/>
              <a:t>物理过程：</a:t>
            </a:r>
            <a:endParaRPr lang="en-US" altLang="zh-CN" sz="1500" b="1" dirty="0" smtClean="0"/>
          </a:p>
          <a:p>
            <a:endParaRPr lang="en-US" altLang="zh-CN" sz="1500" b="1" dirty="0" smtClean="0"/>
          </a:p>
          <a:p>
            <a:r>
              <a:rPr lang="zh-CN" altLang="en-US" sz="1500" b="1" dirty="0" smtClean="0"/>
              <a:t>目前，某些</a:t>
            </a:r>
            <a:r>
              <a:rPr lang="zh-CN" altLang="en-US" sz="1500" b="1" dirty="0" smtClean="0">
                <a:solidFill>
                  <a:srgbClr val="FF0000"/>
                </a:solidFill>
              </a:rPr>
              <a:t>真实存在的较复杂的物理过程</a:t>
            </a:r>
            <a:r>
              <a:rPr lang="zh-CN" altLang="en-US" sz="1500" b="1" dirty="0" smtClean="0"/>
              <a:t>还没有被广泛认可的理论模型，故而在标准太阳模型中未考虑，如</a:t>
            </a:r>
            <a:r>
              <a:rPr lang="zh-CN" altLang="en-US" sz="1500" b="1" dirty="0" smtClean="0">
                <a:solidFill>
                  <a:srgbClr val="00B0F0"/>
                </a:solidFill>
              </a:rPr>
              <a:t>非局地对流、转动、</a:t>
            </a:r>
            <a:r>
              <a:rPr lang="zh-CN" altLang="en-US" sz="1500" b="1" dirty="0">
                <a:solidFill>
                  <a:srgbClr val="00B0F0"/>
                </a:solidFill>
              </a:rPr>
              <a:t>吸积和</a:t>
            </a:r>
            <a:r>
              <a:rPr lang="zh-CN" altLang="en-US" sz="1500" b="1" dirty="0" smtClean="0">
                <a:solidFill>
                  <a:srgbClr val="00B0F0"/>
                </a:solidFill>
              </a:rPr>
              <a:t>星风</a:t>
            </a:r>
            <a:r>
              <a:rPr lang="zh-CN" altLang="en-US" sz="1500" b="1" dirty="0" smtClean="0">
                <a:solidFill>
                  <a:srgbClr val="00B0F0"/>
                </a:solidFill>
              </a:rPr>
              <a:t>等</a:t>
            </a:r>
            <a:r>
              <a:rPr lang="zh-CN" altLang="en-US" sz="1500" b="1" dirty="0" smtClean="0"/>
              <a:t>。</a:t>
            </a:r>
            <a:endParaRPr lang="en-US" altLang="zh-CN" sz="1500" b="1" dirty="0" smtClean="0"/>
          </a:p>
          <a:p>
            <a:endParaRPr lang="en-US" altLang="zh-CN" sz="1500" b="1" dirty="0"/>
          </a:p>
          <a:p>
            <a:r>
              <a:rPr lang="zh-CN" altLang="en-US" sz="1500" b="1" dirty="0" smtClean="0"/>
              <a:t>非标准物理过程的效果：</a:t>
            </a:r>
            <a:endParaRPr lang="en-US" altLang="zh-CN" sz="1500" b="1" dirty="0" smtClean="0"/>
          </a:p>
          <a:p>
            <a:endParaRPr lang="en-US" altLang="zh-CN" sz="1500" b="1" dirty="0" smtClean="0"/>
          </a:p>
          <a:p>
            <a:r>
              <a:rPr lang="zh-CN" altLang="en-US" sz="1500" b="1" dirty="0">
                <a:solidFill>
                  <a:srgbClr val="00B0F0"/>
                </a:solidFill>
              </a:rPr>
              <a:t>非局地</a:t>
            </a:r>
            <a:r>
              <a:rPr lang="zh-CN" altLang="en-US" sz="1500" b="1" dirty="0" smtClean="0">
                <a:solidFill>
                  <a:srgbClr val="00B0F0"/>
                </a:solidFill>
              </a:rPr>
              <a:t>对流：</a:t>
            </a:r>
            <a:r>
              <a:rPr lang="zh-CN" altLang="en-US" sz="1500" b="1" dirty="0" smtClean="0"/>
              <a:t>对流超射、比对流区更大范围的传热和物质混合</a:t>
            </a:r>
            <a:endParaRPr lang="en-US" altLang="zh-CN" sz="1500" b="1" dirty="0" smtClean="0"/>
          </a:p>
          <a:p>
            <a:r>
              <a:rPr lang="zh-CN" altLang="en-US" sz="1500" b="1" dirty="0" smtClean="0">
                <a:solidFill>
                  <a:srgbClr val="00B0F0"/>
                </a:solidFill>
              </a:rPr>
              <a:t>转动：</a:t>
            </a:r>
            <a:r>
              <a:rPr lang="zh-CN" altLang="en-US" sz="1500" b="1" dirty="0" smtClean="0"/>
              <a:t>较差转动引起的额外的剪切混合</a:t>
            </a:r>
            <a:endParaRPr lang="en-US" altLang="zh-CN" sz="1500" b="1" dirty="0" smtClean="0"/>
          </a:p>
          <a:p>
            <a:r>
              <a:rPr lang="zh-CN" altLang="en-US" sz="1500" b="1" dirty="0" smtClean="0">
                <a:solidFill>
                  <a:srgbClr val="00B0F0"/>
                </a:solidFill>
              </a:rPr>
              <a:t>吸积：</a:t>
            </a:r>
            <a:r>
              <a:rPr lang="zh-CN" altLang="en-US" sz="1500" b="1" dirty="0" smtClean="0"/>
              <a:t>恒星早期从原行星盘吸取物质，丰度可能不同</a:t>
            </a:r>
            <a:endParaRPr lang="en-US" altLang="zh-CN" sz="1500" b="1" dirty="0" smtClean="0"/>
          </a:p>
          <a:p>
            <a:r>
              <a:rPr lang="zh-CN" altLang="en-US" sz="1500" b="1" dirty="0" smtClean="0">
                <a:solidFill>
                  <a:srgbClr val="00B0F0"/>
                </a:solidFill>
              </a:rPr>
              <a:t>星风：</a:t>
            </a:r>
            <a:r>
              <a:rPr lang="zh-CN" altLang="en-US" sz="1500" b="1" dirty="0" smtClean="0"/>
              <a:t>恒星外层物质逃逸</a:t>
            </a:r>
            <a:r>
              <a:rPr lang="en-US" altLang="zh-CN" sz="1500" b="1" dirty="0" smtClean="0"/>
              <a:t>——</a:t>
            </a:r>
            <a:r>
              <a:rPr lang="zh-CN" altLang="en-US" sz="1500" b="1" dirty="0" smtClean="0"/>
              <a:t>物质损失，各元素的逃逸速度</a:t>
            </a:r>
            <a:r>
              <a:rPr lang="zh-CN" altLang="en-US" sz="1500" b="1" dirty="0" smtClean="0"/>
              <a:t>不同</a:t>
            </a:r>
            <a:endParaRPr lang="en-US" altLang="zh-CN" sz="1500" b="1" dirty="0"/>
          </a:p>
        </p:txBody>
      </p:sp>
    </p:spTree>
    <p:extLst>
      <p:ext uri="{BB962C8B-B14F-4D97-AF65-F5344CB8AC3E}">
        <p14:creationId xmlns:p14="http://schemas.microsoft.com/office/powerpoint/2010/main" val="80939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b="1" dirty="0" smtClean="0"/>
              <a:t>不确定因素</a:t>
            </a:r>
            <a:r>
              <a:rPr lang="en-US" altLang="zh-CN" sz="2800" b="1" dirty="0"/>
              <a:t>——</a:t>
            </a:r>
            <a:r>
              <a:rPr lang="zh-CN" altLang="en-US" sz="2800" b="1" dirty="0"/>
              <a:t>非标准物理过程</a:t>
            </a:r>
            <a:endParaRPr lang="en-US" altLang="zh-CN" sz="28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19256" cy="3639852"/>
          </a:xfrm>
        </p:spPr>
        <p:txBody>
          <a:bodyPr>
            <a:normAutofit/>
          </a:bodyPr>
          <a:lstStyle/>
          <a:p>
            <a:r>
              <a:rPr lang="zh-CN" altLang="en-US" sz="1500" b="1" dirty="0" smtClean="0"/>
              <a:t>非标准物理过程：强烈星风 </a:t>
            </a:r>
            <a:r>
              <a:rPr lang="en-US" altLang="zh-CN" sz="1500" b="1" dirty="0" smtClean="0"/>
              <a:t>(</a:t>
            </a:r>
            <a:r>
              <a:rPr lang="en-US" altLang="zh-CN" sz="1500" b="1" dirty="0" err="1" smtClean="0"/>
              <a:t>Guzik</a:t>
            </a:r>
            <a:r>
              <a:rPr lang="en-US" altLang="zh-CN" sz="1500" b="1" dirty="0" smtClean="0"/>
              <a:t> &amp; </a:t>
            </a:r>
            <a:r>
              <a:rPr lang="en-US" altLang="zh-CN" sz="1500" b="1" dirty="0" err="1" smtClean="0"/>
              <a:t>Mussack</a:t>
            </a:r>
            <a:r>
              <a:rPr lang="en-US" altLang="zh-CN" sz="1500" b="1" dirty="0" smtClean="0"/>
              <a:t>, 2010)</a:t>
            </a:r>
          </a:p>
          <a:p>
            <a:r>
              <a:rPr lang="zh-CN" altLang="en-US" sz="1500" b="1" dirty="0" smtClean="0"/>
              <a:t>特点：声速偏差降低，但 </a:t>
            </a:r>
            <a:r>
              <a:rPr lang="en-US" altLang="zh-CN" sz="1500" b="1" dirty="0" smtClean="0"/>
              <a:t>Li </a:t>
            </a:r>
            <a:r>
              <a:rPr lang="zh-CN" altLang="en-US" sz="1500" b="1" dirty="0" smtClean="0"/>
              <a:t>全部损耗，大量星团中</a:t>
            </a:r>
            <a:r>
              <a:rPr lang="zh-CN" altLang="en-US" sz="1500" b="1" dirty="0"/>
              <a:t>太阳质量恒星</a:t>
            </a:r>
            <a:r>
              <a:rPr lang="zh-CN" altLang="en-US" sz="1500" b="1" dirty="0" smtClean="0"/>
              <a:t>的 </a:t>
            </a:r>
            <a:r>
              <a:rPr lang="en-US" altLang="zh-CN" sz="1500" b="1" dirty="0" smtClean="0"/>
              <a:t>Li </a:t>
            </a:r>
            <a:r>
              <a:rPr lang="zh-CN" altLang="en-US" sz="1500" b="1" dirty="0"/>
              <a:t>丰度</a:t>
            </a:r>
            <a:r>
              <a:rPr lang="zh-CN" altLang="en-US" sz="1500" b="1" dirty="0" smtClean="0"/>
              <a:t>观测不支持</a:t>
            </a:r>
            <a:endParaRPr lang="en-US" altLang="zh-CN" sz="1500" b="1" dirty="0" smtClean="0"/>
          </a:p>
          <a:p>
            <a:endParaRPr lang="en-US" altLang="zh-CN" sz="1500" b="1" dirty="0" smtClean="0"/>
          </a:p>
          <a:p>
            <a:endParaRPr lang="en-US" altLang="zh-CN" sz="15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331" y="2139702"/>
            <a:ext cx="3003029" cy="2795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331" y="2173255"/>
            <a:ext cx="3124598" cy="2764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70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b="1" dirty="0" smtClean="0"/>
              <a:t>不确定因素</a:t>
            </a:r>
            <a:r>
              <a:rPr lang="en-US" altLang="zh-CN" sz="2800" b="1" dirty="0"/>
              <a:t>——</a:t>
            </a:r>
            <a:r>
              <a:rPr lang="zh-CN" altLang="en-US" sz="2800" b="1" dirty="0"/>
              <a:t>非标准物理过程</a:t>
            </a:r>
            <a:endParaRPr lang="en-US" altLang="zh-CN" sz="28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19256" cy="3639852"/>
          </a:xfrm>
        </p:spPr>
        <p:txBody>
          <a:bodyPr>
            <a:normAutofit/>
          </a:bodyPr>
          <a:lstStyle/>
          <a:p>
            <a:r>
              <a:rPr lang="zh-CN" altLang="en-US" sz="1500" b="1" dirty="0" smtClean="0"/>
              <a:t>吸积，</a:t>
            </a:r>
            <a:r>
              <a:rPr lang="en-US" altLang="zh-CN" sz="1500" b="1" dirty="0" err="1" smtClean="0"/>
              <a:t>Serenelli</a:t>
            </a:r>
            <a:r>
              <a:rPr lang="en-US" altLang="zh-CN" sz="1500" b="1" dirty="0" smtClean="0"/>
              <a:t> et al. 2011</a:t>
            </a:r>
          </a:p>
          <a:p>
            <a:endParaRPr lang="en-US" altLang="zh-CN" sz="1500" b="1" dirty="0" smtClean="0"/>
          </a:p>
          <a:p>
            <a:endParaRPr lang="en-US" altLang="zh-CN" sz="1500" b="1" dirty="0" smtClean="0"/>
          </a:p>
          <a:p>
            <a:endParaRPr lang="en-US" altLang="zh-CN" sz="15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04" y="1635646"/>
            <a:ext cx="540002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64262"/>
            <a:ext cx="3254127" cy="223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31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b="1" dirty="0" smtClean="0"/>
              <a:t>不确定因素</a:t>
            </a:r>
            <a:r>
              <a:rPr lang="en-US" altLang="zh-CN" sz="2800" b="1" dirty="0"/>
              <a:t>——</a:t>
            </a:r>
            <a:r>
              <a:rPr lang="zh-CN" altLang="en-US" sz="2800" b="1" dirty="0"/>
              <a:t>非标准物理过程</a:t>
            </a:r>
            <a:endParaRPr lang="en-US" altLang="zh-CN" sz="28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19256" cy="3639852"/>
          </a:xfrm>
        </p:spPr>
        <p:txBody>
          <a:bodyPr>
            <a:normAutofit/>
          </a:bodyPr>
          <a:lstStyle/>
          <a:p>
            <a:endParaRPr lang="en-US" altLang="zh-CN" sz="1500" b="1" dirty="0" smtClean="0"/>
          </a:p>
          <a:p>
            <a:endParaRPr lang="en-US" altLang="zh-CN" sz="1500" b="1" dirty="0" smtClean="0"/>
          </a:p>
          <a:p>
            <a:endParaRPr lang="en-US" altLang="zh-CN" sz="15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05" y="1347614"/>
            <a:ext cx="7377261" cy="343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851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b="1" dirty="0" smtClean="0"/>
              <a:t>不确定因素</a:t>
            </a:r>
            <a:r>
              <a:rPr lang="en-US" altLang="zh-CN" sz="2800" b="1" dirty="0"/>
              <a:t>——</a:t>
            </a:r>
            <a:r>
              <a:rPr lang="zh-CN" altLang="en-US" sz="2800" b="1" dirty="0"/>
              <a:t>非标准物理过程</a:t>
            </a:r>
            <a:endParaRPr lang="en-US" altLang="zh-CN" sz="28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3466728" cy="3639852"/>
          </a:xfrm>
        </p:spPr>
        <p:txBody>
          <a:bodyPr>
            <a:normAutofit/>
          </a:bodyPr>
          <a:lstStyle/>
          <a:p>
            <a:r>
              <a:rPr lang="zh-CN" altLang="en-US" sz="1500" b="1" dirty="0" smtClean="0"/>
              <a:t>吸积、太阳风、非局地对流的组合效果 </a:t>
            </a:r>
            <a:endParaRPr lang="en-US" altLang="zh-CN" sz="1500" b="1" dirty="0" smtClean="0"/>
          </a:p>
          <a:p>
            <a:r>
              <a:rPr lang="en-US" altLang="zh-CN" sz="1500" b="1" dirty="0" smtClean="0"/>
              <a:t>Zhang, Li, &amp; Christensen-</a:t>
            </a:r>
            <a:r>
              <a:rPr lang="en-US" altLang="zh-CN" sz="1500" b="1" dirty="0" err="1" smtClean="0"/>
              <a:t>Dalsgaard</a:t>
            </a:r>
            <a:r>
              <a:rPr lang="en-US" altLang="zh-CN" sz="1500" b="1" dirty="0" smtClean="0"/>
              <a:t>, 2019, </a:t>
            </a:r>
            <a:r>
              <a:rPr lang="en-US" altLang="zh-CN" sz="1500" b="1" dirty="0" err="1" smtClean="0"/>
              <a:t>ApJ</a:t>
            </a:r>
            <a:r>
              <a:rPr lang="en-US" altLang="zh-CN" sz="1500" b="1" dirty="0" smtClean="0"/>
              <a:t>, 881, 103</a:t>
            </a:r>
            <a:endParaRPr lang="en-US" altLang="zh-CN" sz="1500" b="1" dirty="0" smtClean="0"/>
          </a:p>
          <a:p>
            <a:endParaRPr lang="en-US" altLang="zh-CN" sz="1500" b="1" dirty="0" smtClean="0"/>
          </a:p>
          <a:p>
            <a:r>
              <a:rPr lang="zh-CN" altLang="en-US" sz="1500" b="1" dirty="0" smtClean="0"/>
              <a:t>吸积模型：</a:t>
            </a:r>
            <a:r>
              <a:rPr lang="zh-CN" altLang="en-US" sz="1500" b="1" dirty="0">
                <a:latin typeface="Times New Roman" pitchFamily="18" charset="0"/>
                <a:cs typeface="Times New Roman" pitchFamily="18" charset="0"/>
              </a:rPr>
              <a:t>主序前吸积的普遍性</a:t>
            </a:r>
            <a:endParaRPr lang="en-US" altLang="zh-CN" sz="15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1500" b="1" dirty="0">
                <a:latin typeface="Times New Roman" pitchFamily="18" charset="0"/>
                <a:cs typeface="Times New Roman" pitchFamily="18" charset="0"/>
              </a:rPr>
              <a:t>Hartmann, </a:t>
            </a:r>
            <a:r>
              <a:rPr lang="en-US" altLang="zh-CN" sz="1500" b="1" dirty="0" err="1">
                <a:latin typeface="Times New Roman" pitchFamily="18" charset="0"/>
                <a:cs typeface="Times New Roman" pitchFamily="18" charset="0"/>
              </a:rPr>
              <a:t>Herczeg</a:t>
            </a:r>
            <a:r>
              <a:rPr lang="en-US" altLang="zh-CN" sz="1500" b="1" dirty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altLang="zh-CN" sz="1500" b="1" dirty="0" err="1">
                <a:latin typeface="Times New Roman" pitchFamily="18" charset="0"/>
                <a:cs typeface="Times New Roman" pitchFamily="18" charset="0"/>
              </a:rPr>
              <a:t>Calvet</a:t>
            </a:r>
            <a:r>
              <a:rPr lang="en-US" altLang="zh-CN" sz="1500" b="1" dirty="0">
                <a:latin typeface="Times New Roman" pitchFamily="18" charset="0"/>
                <a:cs typeface="Times New Roman" pitchFamily="18" charset="0"/>
              </a:rPr>
              <a:t>, 2016, ARAA, 54, 135</a:t>
            </a:r>
          </a:p>
          <a:p>
            <a:r>
              <a:rPr lang="zh-CN" altLang="en-US" sz="1500" b="1" dirty="0">
                <a:latin typeface="Times New Roman" pitchFamily="18" charset="0"/>
                <a:cs typeface="Times New Roman" pitchFamily="18" charset="0"/>
              </a:rPr>
              <a:t>磁球</a:t>
            </a:r>
            <a:r>
              <a:rPr lang="zh-CN" altLang="en-US" sz="1500" b="1" dirty="0" smtClean="0">
                <a:latin typeface="Times New Roman" pitchFamily="18" charset="0"/>
                <a:cs typeface="Times New Roman" pitchFamily="18" charset="0"/>
              </a:rPr>
              <a:t>吸积，</a:t>
            </a:r>
            <a:endParaRPr lang="en-US" altLang="zh-CN" sz="15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1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假设</a:t>
            </a:r>
            <a:r>
              <a:rPr lang="zh-CN" altLang="en-US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：电离能效应可能导致贫氦吸积</a:t>
            </a:r>
            <a:endParaRPr lang="en-US" altLang="zh-CN" sz="1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15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9662"/>
            <a:ext cx="5037411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b="1" dirty="0" smtClean="0"/>
              <a:t>不确定因素</a:t>
            </a:r>
            <a:r>
              <a:rPr lang="en-US" altLang="zh-CN" sz="2800" b="1" dirty="0"/>
              <a:t>——</a:t>
            </a:r>
            <a:r>
              <a:rPr lang="zh-CN" altLang="en-US" sz="2800" b="1" dirty="0"/>
              <a:t>非标准物理过程</a:t>
            </a:r>
            <a:endParaRPr lang="en-US" altLang="zh-CN" sz="28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19256" cy="3639852"/>
          </a:xfrm>
        </p:spPr>
        <p:txBody>
          <a:bodyPr>
            <a:normAutofit/>
          </a:bodyPr>
          <a:lstStyle/>
          <a:p>
            <a:r>
              <a:rPr lang="zh-CN" altLang="en-US" sz="1500" b="1" dirty="0" smtClean="0"/>
              <a:t>吸积率</a:t>
            </a:r>
            <a:endParaRPr lang="en-US" altLang="zh-CN" sz="15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63638"/>
            <a:ext cx="424847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17456"/>
            <a:ext cx="3960440" cy="320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20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b="1" dirty="0"/>
              <a:t>不确定因素</a:t>
            </a:r>
            <a:r>
              <a:rPr lang="en-US" altLang="zh-CN" sz="2800" b="1" dirty="0"/>
              <a:t>——</a:t>
            </a:r>
            <a:r>
              <a:rPr lang="zh-CN" altLang="en-US" sz="2800" b="1" dirty="0"/>
              <a:t>非标准物理过程</a:t>
            </a:r>
            <a:endParaRPr lang="en-US" altLang="zh-CN" sz="28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435281" cy="3747864"/>
          </a:xfrm>
        </p:spPr>
        <p:txBody>
          <a:bodyPr>
            <a:normAutofit/>
          </a:bodyPr>
          <a:lstStyle/>
          <a:p>
            <a:r>
              <a:rPr lang="zh-CN" altLang="en-US" sz="1500" b="1" dirty="0" smtClean="0"/>
              <a:t>对流超射模型</a:t>
            </a:r>
            <a:r>
              <a:rPr lang="en-US" altLang="zh-CN" sz="1500" b="1" dirty="0" smtClean="0"/>
              <a:t> (</a:t>
            </a:r>
            <a:r>
              <a:rPr lang="en-US" altLang="zh-CN" sz="1500" b="1" dirty="0"/>
              <a:t>e.g., </a:t>
            </a:r>
            <a:r>
              <a:rPr lang="en-US" altLang="zh-CN" sz="1500" b="1" dirty="0" err="1"/>
              <a:t>Xiong</a:t>
            </a:r>
            <a:r>
              <a:rPr lang="en-US" altLang="zh-CN" sz="1500" b="1" dirty="0"/>
              <a:t>, </a:t>
            </a:r>
            <a:r>
              <a:rPr lang="en-US" altLang="zh-CN" sz="1500" b="1" dirty="0" smtClean="0"/>
              <a:t>1985, A&amp;A, 150, 133; </a:t>
            </a:r>
            <a:r>
              <a:rPr lang="en-US" altLang="zh-CN" sz="1500" b="1" dirty="0" err="1" smtClean="0"/>
              <a:t>Canuto</a:t>
            </a:r>
            <a:r>
              <a:rPr lang="en-US" altLang="zh-CN" sz="1500" b="1" dirty="0" smtClean="0"/>
              <a:t>, 1998, </a:t>
            </a:r>
            <a:r>
              <a:rPr lang="en-US" altLang="zh-CN" sz="1500" b="1" dirty="0" err="1" smtClean="0"/>
              <a:t>ApJ</a:t>
            </a:r>
            <a:r>
              <a:rPr lang="en-US" altLang="zh-CN" sz="1500" b="1" dirty="0" smtClean="0"/>
              <a:t>, 508, 767): </a:t>
            </a:r>
            <a:endParaRPr lang="en-US" altLang="zh-CN" sz="1500" b="1" dirty="0"/>
          </a:p>
          <a:p>
            <a:endParaRPr lang="en-US" altLang="zh-CN" sz="1500" b="1" dirty="0" smtClean="0"/>
          </a:p>
          <a:p>
            <a:endParaRPr lang="en-US" altLang="zh-CN" sz="1500" b="1" dirty="0" smtClean="0"/>
          </a:p>
          <a:p>
            <a:r>
              <a:rPr lang="zh-CN" altLang="en-US" sz="1500" b="1" dirty="0" smtClean="0"/>
              <a:t>对流</a:t>
            </a:r>
            <a:r>
              <a:rPr lang="zh-CN" altLang="en-US" sz="1500" b="1" dirty="0"/>
              <a:t>超射物质混合模型 </a:t>
            </a:r>
            <a:r>
              <a:rPr lang="en-US" altLang="zh-CN" sz="1500" b="1" dirty="0"/>
              <a:t>(</a:t>
            </a:r>
            <a:r>
              <a:rPr lang="en-US" altLang="zh-CN" sz="1500" b="1" dirty="0" smtClean="0"/>
              <a:t>Zhang, 2013, </a:t>
            </a:r>
            <a:r>
              <a:rPr lang="en-US" altLang="zh-CN" sz="1500" b="1" dirty="0" err="1" smtClean="0"/>
              <a:t>ApJS</a:t>
            </a:r>
            <a:r>
              <a:rPr lang="en-US" altLang="zh-CN" sz="1500" b="1" dirty="0" smtClean="0"/>
              <a:t>, 205, 18)</a:t>
            </a:r>
            <a:r>
              <a:rPr lang="zh-CN" altLang="en-US" sz="1500" b="1" dirty="0"/>
              <a:t>：</a:t>
            </a:r>
            <a:endParaRPr lang="en-US" altLang="zh-CN" sz="1500" b="1" dirty="0"/>
          </a:p>
          <a:p>
            <a:endParaRPr lang="en-US" altLang="zh-CN" sz="1500" b="1" dirty="0"/>
          </a:p>
          <a:p>
            <a:endParaRPr lang="en-US" altLang="zh-CN" sz="1500" b="1" dirty="0" smtClean="0"/>
          </a:p>
          <a:p>
            <a:r>
              <a:rPr lang="zh-CN" altLang="en-US" sz="1500" b="1" dirty="0" smtClean="0"/>
              <a:t>简化模型</a:t>
            </a:r>
            <a:r>
              <a:rPr lang="zh-CN" altLang="en-US" sz="1500" b="1" dirty="0"/>
              <a:t>：</a:t>
            </a:r>
            <a:endParaRPr lang="en-US" altLang="zh-CN" sz="1500" b="1" dirty="0"/>
          </a:p>
          <a:p>
            <a:endParaRPr lang="en-US" altLang="zh-CN" sz="1500" b="1" dirty="0"/>
          </a:p>
          <a:p>
            <a:endParaRPr lang="en-US" altLang="zh-CN" sz="1500" b="1" dirty="0" smtClean="0"/>
          </a:p>
          <a:p>
            <a:endParaRPr lang="en-US" altLang="zh-CN" sz="1500" b="1" dirty="0" smtClean="0"/>
          </a:p>
          <a:p>
            <a:r>
              <a:rPr lang="zh-CN" altLang="en-US" sz="1500" b="1" dirty="0" smtClean="0"/>
              <a:t>参数定标（满足日震学和观测锂丰度要求）</a:t>
            </a:r>
            <a:endParaRPr lang="en-US" altLang="zh-CN" sz="1500" b="1" dirty="0"/>
          </a:p>
          <a:p>
            <a:endParaRPr lang="en-US" altLang="zh-CN" sz="1500" b="1" dirty="0"/>
          </a:p>
          <a:p>
            <a:endParaRPr lang="en-US" altLang="zh-CN" sz="1500" b="1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504" y="1490037"/>
            <a:ext cx="1416765" cy="5071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400300"/>
            <a:ext cx="2808312" cy="5311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943" y="3219822"/>
            <a:ext cx="2803985" cy="58569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5769" y="3275931"/>
            <a:ext cx="2388479" cy="529590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051" y="4371950"/>
            <a:ext cx="3457094" cy="387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29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b="1" dirty="0" smtClean="0"/>
              <a:t>不确定因素</a:t>
            </a:r>
            <a:r>
              <a:rPr lang="en-US" altLang="zh-CN" sz="2800" b="1" dirty="0"/>
              <a:t>——</a:t>
            </a:r>
            <a:r>
              <a:rPr lang="zh-CN" altLang="en-US" sz="2800" b="1" dirty="0"/>
              <a:t>非标准物理过程</a:t>
            </a:r>
            <a:endParaRPr lang="en-US" altLang="zh-CN" sz="28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4042792" cy="3639852"/>
          </a:xfrm>
        </p:spPr>
        <p:txBody>
          <a:bodyPr>
            <a:normAutofit/>
          </a:bodyPr>
          <a:lstStyle/>
          <a:p>
            <a:r>
              <a:rPr lang="zh-CN" altLang="en-US" sz="1500" b="1" dirty="0" smtClean="0">
                <a:latin typeface="Times New Roman" pitchFamily="18" charset="0"/>
                <a:cs typeface="Times New Roman" pitchFamily="18" charset="0"/>
                <a:sym typeface="+mn-ea"/>
              </a:rPr>
              <a:t>太阳风</a:t>
            </a:r>
            <a:endParaRPr lang="en-US" altLang="zh-CN" sz="1500" b="1" dirty="0" smtClean="0">
              <a:latin typeface="Times New Roman" pitchFamily="18" charset="0"/>
              <a:cs typeface="Times New Roman" pitchFamily="18" charset="0"/>
              <a:sym typeface="+mn-ea"/>
            </a:endParaRPr>
          </a:p>
          <a:p>
            <a:endParaRPr lang="en-US" altLang="zh-CN" sz="1500" b="1" dirty="0" smtClean="0">
              <a:latin typeface="Times New Roman" pitchFamily="18" charset="0"/>
              <a:cs typeface="Times New Roman" pitchFamily="18" charset="0"/>
              <a:sym typeface="+mn-ea"/>
            </a:endParaRPr>
          </a:p>
          <a:p>
            <a:r>
              <a:rPr lang="zh-CN" altLang="en-US" sz="1500" b="1" dirty="0" smtClean="0">
                <a:latin typeface="Times New Roman" pitchFamily="18" charset="0"/>
                <a:cs typeface="Times New Roman" pitchFamily="18" charset="0"/>
              </a:rPr>
              <a:t>物质</a:t>
            </a:r>
            <a:r>
              <a:rPr lang="zh-CN" altLang="en-US" sz="1500" b="1" dirty="0">
                <a:latin typeface="Times New Roman" pitchFamily="18" charset="0"/>
                <a:cs typeface="Times New Roman" pitchFamily="18" charset="0"/>
              </a:rPr>
              <a:t>损失：</a:t>
            </a:r>
            <a:r>
              <a:rPr lang="en-US" altLang="zh-CN" sz="1500" b="1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zh-CN" sz="1500" b="1" baseline="30000" dirty="0"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en-US" altLang="zh-CN" sz="1500" b="1" dirty="0">
                <a:latin typeface="Times New Roman" pitchFamily="18" charset="0"/>
                <a:cs typeface="Times New Roman" pitchFamily="18" charset="0"/>
              </a:rPr>
              <a:t>-10</a:t>
            </a:r>
            <a:r>
              <a:rPr lang="en-US" altLang="zh-CN" sz="1500" b="1" baseline="30000" dirty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altLang="zh-CN" sz="15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CN" sz="1500" b="1" baseline="-25000" dirty="0">
                <a:latin typeface="Times New Roman" pitchFamily="18" charset="0"/>
                <a:cs typeface="Times New Roman" pitchFamily="18" charset="0"/>
              </a:rPr>
              <a:t>sun</a:t>
            </a:r>
          </a:p>
          <a:p>
            <a:r>
              <a:rPr lang="en-US" altLang="zh-CN" sz="1500" b="1" dirty="0">
                <a:latin typeface="Times New Roman" pitchFamily="18" charset="0"/>
                <a:cs typeface="Times New Roman" pitchFamily="18" charset="0"/>
              </a:rPr>
              <a:t>Wood et al., 2002, </a:t>
            </a:r>
            <a:r>
              <a:rPr lang="en-US" altLang="zh-CN" sz="1500" b="1" dirty="0" err="1">
                <a:latin typeface="Times New Roman" pitchFamily="18" charset="0"/>
                <a:cs typeface="Times New Roman" pitchFamily="18" charset="0"/>
              </a:rPr>
              <a:t>ApJ</a:t>
            </a:r>
            <a:r>
              <a:rPr lang="en-US" altLang="zh-CN" sz="1500" b="1" dirty="0">
                <a:latin typeface="Times New Roman" pitchFamily="18" charset="0"/>
                <a:cs typeface="Times New Roman" pitchFamily="18" charset="0"/>
              </a:rPr>
              <a:t>, 574, </a:t>
            </a:r>
            <a:r>
              <a:rPr lang="en-US" altLang="zh-CN" sz="1500" b="1" dirty="0" smtClean="0">
                <a:latin typeface="Times New Roman" pitchFamily="18" charset="0"/>
                <a:cs typeface="Times New Roman" pitchFamily="18" charset="0"/>
              </a:rPr>
              <a:t>412</a:t>
            </a:r>
            <a:endParaRPr lang="en-US" altLang="zh-CN" sz="15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15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1500" b="1" dirty="0">
                <a:latin typeface="Times New Roman" pitchFamily="18" charset="0"/>
                <a:cs typeface="Times New Roman" pitchFamily="18" charset="0"/>
              </a:rPr>
              <a:t>太阳风组成观测值：</a:t>
            </a:r>
            <a:endParaRPr lang="en-US" altLang="zh-CN" sz="15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1500" b="1" dirty="0" err="1">
                <a:latin typeface="Times New Roman" pitchFamily="18" charset="0"/>
                <a:cs typeface="Times New Roman" pitchFamily="18" charset="0"/>
              </a:rPr>
              <a:t>n_He</a:t>
            </a:r>
            <a:r>
              <a:rPr lang="en-US" altLang="zh-CN" sz="1500" b="1" dirty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altLang="zh-CN" sz="1500" b="1" dirty="0" err="1">
                <a:latin typeface="Times New Roman" pitchFamily="18" charset="0"/>
                <a:cs typeface="Times New Roman" pitchFamily="18" charset="0"/>
              </a:rPr>
              <a:t>n_H</a:t>
            </a:r>
            <a:r>
              <a:rPr lang="en-US" altLang="zh-CN" sz="1500" b="1" dirty="0">
                <a:latin typeface="Times New Roman" pitchFamily="18" charset="0"/>
                <a:cs typeface="Times New Roman" pitchFamily="18" charset="0"/>
              </a:rPr>
              <a:t> = 4%, </a:t>
            </a:r>
            <a:r>
              <a:rPr lang="en-US" altLang="zh-CN" sz="1500" b="1" dirty="0" err="1">
                <a:latin typeface="Times New Roman" pitchFamily="18" charset="0"/>
                <a:cs typeface="Times New Roman" pitchFamily="18" charset="0"/>
              </a:rPr>
              <a:t>n_He</a:t>
            </a:r>
            <a:r>
              <a:rPr lang="en-US" altLang="zh-CN" sz="1500" b="1" dirty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altLang="zh-CN" sz="1500" b="1" dirty="0" err="1">
                <a:latin typeface="Times New Roman" pitchFamily="18" charset="0"/>
                <a:cs typeface="Times New Roman" pitchFamily="18" charset="0"/>
              </a:rPr>
              <a:t>n_H</a:t>
            </a:r>
            <a:r>
              <a:rPr lang="en-US" altLang="zh-CN" sz="1500" b="1" dirty="0">
                <a:latin typeface="Times New Roman" pitchFamily="18" charset="0"/>
                <a:cs typeface="Times New Roman" pitchFamily="18" charset="0"/>
              </a:rPr>
              <a:t> = 8% in CZ</a:t>
            </a:r>
          </a:p>
          <a:p>
            <a:r>
              <a:rPr lang="zh-CN" altLang="en-US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原因：电离能效应</a:t>
            </a:r>
            <a:endParaRPr lang="en-US" altLang="zh-CN" sz="1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15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1500" b="1" dirty="0" smtClean="0">
                <a:latin typeface="Times New Roman" pitchFamily="18" charset="0"/>
                <a:cs typeface="Times New Roman" pitchFamily="18" charset="0"/>
              </a:rPr>
              <a:t>效果</a:t>
            </a:r>
            <a:r>
              <a:rPr lang="zh-CN" altLang="en-US" sz="1500" b="1" dirty="0">
                <a:latin typeface="Times New Roman" pitchFamily="18" charset="0"/>
                <a:cs typeface="Times New Roman" pitchFamily="18" charset="0"/>
              </a:rPr>
              <a:t>：对流区内氦丰度增加</a:t>
            </a:r>
            <a:r>
              <a:rPr lang="en-US" altLang="zh-CN" sz="1500" b="1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zh-CN" sz="1500" b="1" baseline="30000" dirty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zh-CN" altLang="en-US" sz="1500" b="1" dirty="0">
                <a:latin typeface="Times New Roman" pitchFamily="18" charset="0"/>
                <a:cs typeface="Times New Roman" pitchFamily="18" charset="0"/>
              </a:rPr>
              <a:t>量级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59582"/>
            <a:ext cx="4680520" cy="3985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16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000" b="1" dirty="0"/>
              <a:t>太阳内部结构的</a:t>
            </a:r>
            <a:r>
              <a:rPr lang="zh-CN" altLang="en-US" sz="3000" b="1" dirty="0" smtClean="0"/>
              <a:t>探测</a:t>
            </a:r>
            <a:r>
              <a:rPr lang="en-US" altLang="zh-CN" sz="3200" b="1" dirty="0"/>
              <a:t>——</a:t>
            </a:r>
            <a:r>
              <a:rPr lang="zh-CN" altLang="en-US" sz="3200" b="1" dirty="0"/>
              <a:t>日震学</a:t>
            </a:r>
            <a:endParaRPr lang="en-US" altLang="zh-CN" sz="3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93858"/>
          </a:xfrm>
        </p:spPr>
        <p:txBody>
          <a:bodyPr>
            <a:normAutofit/>
          </a:bodyPr>
          <a:lstStyle/>
          <a:p>
            <a:r>
              <a:rPr lang="zh-CN" altLang="en-US" sz="2000" b="1" dirty="0" smtClean="0"/>
              <a:t>恒星的振动</a:t>
            </a:r>
            <a:endParaRPr lang="en-US" altLang="zh-CN" sz="2000" b="1" dirty="0" smtClean="0"/>
          </a:p>
          <a:p>
            <a:endParaRPr lang="en-US" altLang="zh-CN" sz="2000" b="1" dirty="0" smtClean="0"/>
          </a:p>
          <a:p>
            <a:r>
              <a:rPr lang="zh-CN" altLang="en-US" sz="2000" b="1" dirty="0" smtClean="0"/>
              <a:t>波的分类</a:t>
            </a:r>
            <a:endParaRPr lang="en-US" altLang="zh-CN" sz="2000" b="1" dirty="0" smtClean="0"/>
          </a:p>
          <a:p>
            <a:endParaRPr lang="en-US" altLang="zh-CN" sz="2000" b="1" dirty="0" smtClean="0"/>
          </a:p>
          <a:p>
            <a:r>
              <a:rPr lang="zh-CN" altLang="en-US" sz="2000" b="1" dirty="0" smtClean="0"/>
              <a:t>压力驱动：</a:t>
            </a:r>
            <a:r>
              <a:rPr lang="en-US" altLang="zh-CN" sz="2000" b="1" dirty="0" smtClean="0"/>
              <a:t>p</a:t>
            </a:r>
            <a:r>
              <a:rPr lang="zh-CN" altLang="en-US" sz="2000" b="1" dirty="0" smtClean="0"/>
              <a:t>模式</a:t>
            </a:r>
            <a:endParaRPr lang="en-US" altLang="zh-CN" sz="2000" b="1" dirty="0" smtClean="0"/>
          </a:p>
          <a:p>
            <a:r>
              <a:rPr lang="zh-CN" altLang="en-US" sz="2000" b="1" dirty="0" smtClean="0"/>
              <a:t>重力驱动：</a:t>
            </a:r>
            <a:r>
              <a:rPr lang="en-US" altLang="zh-CN" sz="2000" b="1" dirty="0" smtClean="0"/>
              <a:t>g</a:t>
            </a:r>
            <a:r>
              <a:rPr lang="zh-CN" altLang="en-US" sz="2000" b="1" dirty="0" smtClean="0"/>
              <a:t>模式</a:t>
            </a:r>
            <a:endParaRPr lang="en-US" altLang="zh-CN" sz="2000" b="1" dirty="0" smtClean="0"/>
          </a:p>
          <a:p>
            <a:endParaRPr lang="en-US" altLang="zh-CN" sz="20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059582"/>
            <a:ext cx="4799901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56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27314" y="1347613"/>
            <a:ext cx="8349668" cy="3635447"/>
          </a:xfrm>
        </p:spPr>
        <p:txBody>
          <a:bodyPr>
            <a:normAutofit/>
          </a:bodyPr>
          <a:lstStyle/>
          <a:p>
            <a:r>
              <a:rPr lang="zh-CN" altLang="en-US" sz="1800" b="1" dirty="0"/>
              <a:t>计算结果：</a:t>
            </a:r>
            <a:endParaRPr lang="en-US" altLang="zh-CN" sz="1800" b="1" dirty="0"/>
          </a:p>
          <a:p>
            <a:endParaRPr lang="en-US" altLang="zh-CN" sz="1800" b="1" dirty="0"/>
          </a:p>
          <a:p>
            <a:r>
              <a:rPr lang="zh-CN" altLang="en-US" sz="1800" b="1" dirty="0"/>
              <a:t>颜色</a:t>
            </a:r>
            <a:r>
              <a:rPr lang="en-US" altLang="zh-CN" sz="1800" b="1" dirty="0"/>
              <a:t>——</a:t>
            </a:r>
            <a:r>
              <a:rPr lang="zh-CN" altLang="en-US" sz="1800" b="1" dirty="0"/>
              <a:t>声速偏差*</a:t>
            </a:r>
            <a:r>
              <a:rPr lang="en-US" altLang="zh-CN" sz="1800" b="1" dirty="0"/>
              <a:t>1000</a:t>
            </a:r>
          </a:p>
          <a:p>
            <a:r>
              <a:rPr lang="zh-CN" altLang="en-US" sz="1800" b="1" dirty="0"/>
              <a:t>白</a:t>
            </a:r>
            <a:r>
              <a:rPr lang="en-US" altLang="zh-CN" sz="1800" b="1" dirty="0"/>
              <a:t>——</a:t>
            </a:r>
            <a:r>
              <a:rPr lang="zh-CN" altLang="en-US" sz="1800" b="1" dirty="0"/>
              <a:t>表面氦丰度（</a:t>
            </a:r>
            <a:r>
              <a:rPr lang="en-US" altLang="zh-CN" sz="1800" b="1" dirty="0"/>
              <a:t>0.2485(35)</a:t>
            </a:r>
            <a:r>
              <a:rPr lang="zh-CN" altLang="en-US" sz="1800" b="1" dirty="0"/>
              <a:t>）</a:t>
            </a:r>
            <a:endParaRPr lang="en-US" altLang="zh-CN" sz="1800" b="1" dirty="0"/>
          </a:p>
          <a:p>
            <a:r>
              <a:rPr lang="zh-CN" altLang="en-US" sz="1800" b="1" dirty="0"/>
              <a:t>紫</a:t>
            </a:r>
            <a:r>
              <a:rPr lang="en-US" altLang="zh-CN" sz="1800" b="1" dirty="0"/>
              <a:t>——</a:t>
            </a:r>
            <a:r>
              <a:rPr lang="zh-CN" altLang="en-US" sz="1800" b="1" dirty="0"/>
              <a:t>对流区底部位置（</a:t>
            </a:r>
            <a:r>
              <a:rPr lang="en-US" altLang="zh-CN" sz="1800" b="1" dirty="0"/>
              <a:t>0.713</a:t>
            </a:r>
            <a:r>
              <a:rPr lang="zh-CN" altLang="en-US" sz="1800" b="1" dirty="0"/>
              <a:t>）</a:t>
            </a:r>
            <a:endParaRPr lang="en-US" altLang="zh-CN" sz="1800" b="1" dirty="0"/>
          </a:p>
          <a:p>
            <a:r>
              <a:rPr lang="zh-CN" altLang="en-US" sz="1800" b="1" dirty="0"/>
              <a:t>蓝</a:t>
            </a:r>
            <a:r>
              <a:rPr lang="en-US" altLang="zh-CN" sz="1800" b="1" dirty="0"/>
              <a:t>——B8</a:t>
            </a:r>
            <a:r>
              <a:rPr lang="zh-CN" altLang="en-US" sz="1800" b="1" dirty="0"/>
              <a:t>中微子流</a:t>
            </a:r>
            <a:r>
              <a:rPr lang="en-US" altLang="zh-CN" sz="1800" b="1" dirty="0"/>
              <a:t>*1e-6</a:t>
            </a:r>
            <a:r>
              <a:rPr lang="zh-CN" altLang="en-US" sz="1800" b="1" dirty="0"/>
              <a:t>（</a:t>
            </a:r>
            <a:r>
              <a:rPr lang="en-US" altLang="zh-CN" sz="1800" b="1" dirty="0"/>
              <a:t>5.16</a:t>
            </a:r>
            <a:r>
              <a:rPr lang="zh-CN" altLang="en-US" sz="1800" b="1" dirty="0"/>
              <a:t>）</a:t>
            </a:r>
            <a:endParaRPr lang="en-US" altLang="zh-CN" sz="1800" b="1" dirty="0"/>
          </a:p>
          <a:p>
            <a:endParaRPr lang="en-US" altLang="zh-CN" sz="1800" b="1" dirty="0"/>
          </a:p>
          <a:p>
            <a:r>
              <a:rPr lang="zh-CN" altLang="en-US" sz="1800" b="1" dirty="0"/>
              <a:t>吸积持续时间</a:t>
            </a:r>
            <a:r>
              <a:rPr lang="en-US" altLang="zh-CN" sz="1800" b="1" dirty="0"/>
              <a:t>10Myr</a:t>
            </a:r>
          </a:p>
          <a:p>
            <a:endParaRPr lang="en-US" altLang="zh-CN" sz="18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1216339"/>
            <a:ext cx="4890299" cy="3927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609600" y="3583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 smtClean="0"/>
              <a:t>不确定因素</a:t>
            </a:r>
            <a:r>
              <a:rPr lang="en-US" altLang="zh-CN" sz="2800" b="1" dirty="0" smtClean="0"/>
              <a:t>——</a:t>
            </a:r>
            <a:r>
              <a:rPr lang="zh-CN" altLang="en-US" sz="2800" b="1" dirty="0" smtClean="0"/>
              <a:t>非标准物理过程</a:t>
            </a:r>
            <a:endParaRPr lang="en-US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136918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27314" y="1215629"/>
            <a:ext cx="8349668" cy="3767432"/>
          </a:xfrm>
        </p:spPr>
        <p:txBody>
          <a:bodyPr>
            <a:normAutofit/>
          </a:bodyPr>
          <a:lstStyle/>
          <a:p>
            <a:r>
              <a:rPr lang="en-US" altLang="zh-CN" sz="1800" b="1" dirty="0" smtClean="0"/>
              <a:t> </a:t>
            </a:r>
            <a:endParaRPr lang="en-US" altLang="zh-CN" sz="1800" b="1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48" y="1347614"/>
            <a:ext cx="8344437" cy="324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609600" y="3583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 smtClean="0"/>
              <a:t>不确定因素</a:t>
            </a:r>
            <a:r>
              <a:rPr lang="en-US" altLang="zh-CN" sz="2800" b="1" dirty="0" smtClean="0"/>
              <a:t>——</a:t>
            </a:r>
            <a:r>
              <a:rPr lang="zh-CN" altLang="en-US" sz="2800" b="1" dirty="0" smtClean="0"/>
              <a:t>非标准物理过程</a:t>
            </a:r>
            <a:endParaRPr lang="en-US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89595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27314" y="1347613"/>
            <a:ext cx="8349668" cy="3635447"/>
          </a:xfrm>
        </p:spPr>
        <p:txBody>
          <a:bodyPr>
            <a:normAutofit/>
          </a:bodyPr>
          <a:lstStyle/>
          <a:p>
            <a:r>
              <a:rPr lang="en-US" altLang="zh-CN" sz="1800" b="1" dirty="0" smtClean="0"/>
              <a:t> </a:t>
            </a:r>
            <a:endParaRPr lang="en-US" altLang="zh-CN" sz="1800" b="1" dirty="0"/>
          </a:p>
          <a:p>
            <a:endParaRPr lang="en-US" altLang="zh-CN" sz="18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54" y="1419622"/>
            <a:ext cx="8388424" cy="3278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609600" y="3583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 smtClean="0"/>
              <a:t>不确定因素</a:t>
            </a:r>
            <a:r>
              <a:rPr lang="en-US" altLang="zh-CN" sz="2800" b="1" dirty="0" smtClean="0"/>
              <a:t>——</a:t>
            </a:r>
            <a:r>
              <a:rPr lang="zh-CN" altLang="en-US" sz="2800" b="1" dirty="0" smtClean="0"/>
              <a:t>非标准物理过程</a:t>
            </a:r>
            <a:endParaRPr lang="en-US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401455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609600" y="3583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 smtClean="0"/>
              <a:t>不确定因素</a:t>
            </a:r>
            <a:r>
              <a:rPr lang="en-US" altLang="zh-CN" sz="2800" b="1" dirty="0" smtClean="0"/>
              <a:t>——</a:t>
            </a:r>
            <a:r>
              <a:rPr lang="zh-CN" altLang="en-US" sz="2800" b="1" dirty="0" smtClean="0"/>
              <a:t>非标准物理过程</a:t>
            </a:r>
            <a:endParaRPr lang="en-US" altLang="zh-CN" sz="28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15629"/>
            <a:ext cx="4252217" cy="311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29288"/>
            <a:ext cx="4139952" cy="320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92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格 10"/>
          <p:cNvGraphicFramePr/>
          <p:nvPr>
            <p:extLst>
              <p:ext uri="{D42A27DB-BD31-4B8C-83A1-F6EECF244321}">
                <p14:modId xmlns:p14="http://schemas.microsoft.com/office/powerpoint/2010/main" val="3040538078"/>
              </p:ext>
            </p:extLst>
          </p:nvPr>
        </p:nvGraphicFramePr>
        <p:xfrm>
          <a:off x="755576" y="1347614"/>
          <a:ext cx="7704855" cy="3458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072"/>
                <a:gridCol w="1560360"/>
                <a:gridCol w="1560360"/>
                <a:gridCol w="1581197"/>
                <a:gridCol w="1640866"/>
              </a:tblGrid>
              <a:tr h="32504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5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500" b="1" dirty="0" smtClean="0"/>
                        <a:t>GS98</a:t>
                      </a:r>
                      <a:endParaRPr lang="en-US" altLang="zh-CN" sz="15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500" b="1" dirty="0" smtClean="0"/>
                        <a:t>SSM09Ne</a:t>
                      </a:r>
                      <a:endParaRPr lang="en-US" altLang="zh-CN" sz="15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500" b="1" dirty="0" smtClean="0"/>
                        <a:t>TWA</a:t>
                      </a:r>
                      <a:endParaRPr lang="en-US" altLang="zh-CN" sz="15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500" b="1" dirty="0"/>
                        <a:t>the Sun</a:t>
                      </a:r>
                    </a:p>
                  </a:txBody>
                  <a:tcPr marL="68580" marR="68580" marT="34290" marB="34290"/>
                </a:tc>
              </a:tr>
              <a:tr h="3527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b="1" dirty="0" smtClean="0"/>
                        <a:t>(Z/X)</a:t>
                      </a:r>
                      <a:r>
                        <a:rPr lang="en-US" altLang="zh-CN" sz="1500" b="1" baseline="-25000" dirty="0" smtClean="0"/>
                        <a:t>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b="1" dirty="0" smtClean="0"/>
                        <a:t>0.0229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b="1" dirty="0" smtClean="0"/>
                        <a:t>0.0188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500" b="1" dirty="0" smtClean="0"/>
                        <a:t>0.0188</a:t>
                      </a:r>
                      <a:endParaRPr lang="en-US" altLang="zh-CN" sz="15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500" b="1" dirty="0" smtClean="0"/>
                        <a:t>0.0188(12)</a:t>
                      </a:r>
                      <a:endParaRPr lang="en-US" altLang="zh-CN" sz="1500" b="1" dirty="0"/>
                    </a:p>
                  </a:txBody>
                  <a:tcPr marL="68580" marR="68580" marT="34290" marB="34290"/>
                </a:tc>
              </a:tr>
              <a:tr h="4060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500" b="1" dirty="0"/>
                        <a:t>R</a:t>
                      </a:r>
                      <a:r>
                        <a:rPr lang="en-US" altLang="zh-CN" sz="1500" b="1" baseline="-25000" dirty="0"/>
                        <a:t>BC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500" b="1" dirty="0" smtClean="0">
                          <a:solidFill>
                            <a:srgbClr val="00B050"/>
                          </a:solidFill>
                        </a:rPr>
                        <a:t>0.7152</a:t>
                      </a:r>
                      <a:endParaRPr lang="en-US" altLang="zh-CN" sz="15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500" b="1" dirty="0" smtClean="0">
                          <a:solidFill>
                            <a:srgbClr val="FF0000"/>
                          </a:solidFill>
                        </a:rPr>
                        <a:t>0.7207</a:t>
                      </a:r>
                      <a:endParaRPr lang="en-US" altLang="zh-CN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500" b="1" dirty="0" smtClean="0">
                          <a:solidFill>
                            <a:srgbClr val="00B050"/>
                          </a:solidFill>
                        </a:rPr>
                        <a:t>0.7110</a:t>
                      </a:r>
                      <a:endParaRPr lang="en-US" altLang="zh-CN" sz="15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500" b="1" dirty="0" smtClean="0"/>
                        <a:t>0.713 (1)</a:t>
                      </a:r>
                      <a:endParaRPr lang="en-US" altLang="zh-CN" sz="1500" b="1" dirty="0"/>
                    </a:p>
                  </a:txBody>
                  <a:tcPr marL="68580" marR="68580" marT="34290" marB="34290"/>
                </a:tc>
              </a:tr>
              <a:tr h="37848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500" b="1" dirty="0"/>
                        <a:t>Y</a:t>
                      </a:r>
                      <a:r>
                        <a:rPr lang="en-US" altLang="zh-CN" sz="1500" b="1" baseline="-25000" dirty="0"/>
                        <a:t>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500" b="1" dirty="0" smtClean="0">
                          <a:solidFill>
                            <a:srgbClr val="00B050"/>
                          </a:solidFill>
                        </a:rPr>
                        <a:t>0.2453</a:t>
                      </a:r>
                      <a:endParaRPr lang="en-US" altLang="zh-CN" sz="15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500" b="1" dirty="0" smtClean="0">
                          <a:solidFill>
                            <a:srgbClr val="FF0000"/>
                          </a:solidFill>
                        </a:rPr>
                        <a:t>0.2405</a:t>
                      </a:r>
                      <a:endParaRPr lang="en-US" altLang="zh-CN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500" b="1" dirty="0" smtClean="0">
                          <a:solidFill>
                            <a:srgbClr val="00B050"/>
                          </a:solidFill>
                        </a:rPr>
                        <a:t>0.2450</a:t>
                      </a:r>
                      <a:endParaRPr lang="en-US" altLang="zh-CN" sz="15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500" b="1"/>
                        <a:t>0.2485(35)</a:t>
                      </a:r>
                    </a:p>
                  </a:txBody>
                  <a:tcPr marL="68580" marR="68580" marT="34290" marB="34290"/>
                </a:tc>
              </a:tr>
              <a:tr h="33031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500" b="1" dirty="0"/>
                        <a:t>A(Li)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500" b="1" dirty="0" smtClean="0">
                          <a:solidFill>
                            <a:srgbClr val="FF0000"/>
                          </a:solidFill>
                        </a:rPr>
                        <a:t>2.44</a:t>
                      </a:r>
                      <a:endParaRPr lang="en-US" altLang="zh-CN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500" b="1" dirty="0" smtClean="0">
                          <a:solidFill>
                            <a:srgbClr val="FF0000"/>
                          </a:solidFill>
                        </a:rPr>
                        <a:t>2.60</a:t>
                      </a:r>
                      <a:endParaRPr lang="en-US" altLang="zh-CN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altLang="zh-CN" sz="15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0.82</a:t>
                      </a:r>
                      <a:endParaRPr lang="en-US" altLang="zh-CN" sz="15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500" b="1" dirty="0"/>
                        <a:t>1.05(10)</a:t>
                      </a:r>
                    </a:p>
                  </a:txBody>
                  <a:tcPr marL="68580" marR="68580" marT="34290" marB="34290"/>
                </a:tc>
              </a:tr>
              <a:tr h="3303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b="1" dirty="0" err="1" smtClean="0"/>
                        <a:t>pp</a:t>
                      </a:r>
                      <a:r>
                        <a:rPr lang="en-US" altLang="zh-CN" sz="1500" b="1" dirty="0" smtClean="0"/>
                        <a:t>/10</a:t>
                      </a:r>
                      <a:r>
                        <a:rPr lang="en-US" altLang="zh-CN" sz="1500" b="1" baseline="30000" dirty="0" smtClean="0">
                          <a:sym typeface="+mn-ea"/>
                        </a:rPr>
                        <a:t>10</a:t>
                      </a:r>
                      <a:endParaRPr lang="en-US" altLang="zh-CN" sz="1500" b="1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500" b="1" dirty="0" smtClean="0">
                          <a:solidFill>
                            <a:srgbClr val="00B050"/>
                          </a:solidFill>
                        </a:rPr>
                        <a:t>5.96 (0.5%)</a:t>
                      </a:r>
                      <a:endParaRPr lang="en-US" altLang="zh-CN" sz="15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500" b="1" dirty="0" smtClean="0">
                          <a:solidFill>
                            <a:srgbClr val="00B050"/>
                          </a:solidFill>
                        </a:rPr>
                        <a:t>5.99 (0.5%)</a:t>
                      </a:r>
                      <a:endParaRPr lang="en-US" altLang="zh-CN" sz="15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500" b="1" dirty="0" smtClean="0">
                          <a:solidFill>
                            <a:srgbClr val="00B050"/>
                          </a:solidFill>
                        </a:rPr>
                        <a:t>5.98 (0.5%)</a:t>
                      </a:r>
                      <a:endParaRPr lang="en-US" altLang="zh-CN" sz="15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500" b="1" dirty="0" smtClean="0">
                          <a:solidFill>
                            <a:schemeClr val="tx1"/>
                          </a:solidFill>
                        </a:rPr>
                        <a:t>5.97 (0.5%)</a:t>
                      </a:r>
                      <a:endParaRPr lang="en-US" altLang="zh-CN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3303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b="1" dirty="0" smtClean="0"/>
                        <a:t>pep/10</a:t>
                      </a:r>
                      <a:r>
                        <a:rPr lang="en-US" altLang="zh-CN" sz="1500" b="1" baseline="30000" dirty="0" smtClean="0">
                          <a:sym typeface="+mn-ea"/>
                        </a:rPr>
                        <a:t>8</a:t>
                      </a:r>
                      <a:endParaRPr lang="en-US" altLang="zh-CN" sz="15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500" b="1" dirty="0" smtClean="0">
                          <a:solidFill>
                            <a:srgbClr val="00B050"/>
                          </a:solidFill>
                        </a:rPr>
                        <a:t>1.45 (0.9%)</a:t>
                      </a:r>
                      <a:endParaRPr lang="en-US" altLang="zh-CN" sz="15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500" b="1" dirty="0" smtClean="0">
                          <a:solidFill>
                            <a:srgbClr val="00B050"/>
                          </a:solidFill>
                        </a:rPr>
                        <a:t>1.46 (0.9%)</a:t>
                      </a:r>
                      <a:endParaRPr lang="en-US" altLang="zh-CN" sz="15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500" b="1" dirty="0" smtClean="0">
                          <a:solidFill>
                            <a:srgbClr val="00B050"/>
                          </a:solidFill>
                        </a:rPr>
                        <a:t>1.47 (0.9%)</a:t>
                      </a:r>
                      <a:endParaRPr lang="en-US" altLang="zh-CN" sz="15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500" b="1" dirty="0" smtClean="0">
                          <a:solidFill>
                            <a:schemeClr val="tx1"/>
                          </a:solidFill>
                        </a:rPr>
                        <a:t>1.45 (0.9%)</a:t>
                      </a:r>
                      <a:endParaRPr lang="en-US" altLang="zh-CN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35501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500" b="1" baseline="30000" dirty="0"/>
                        <a:t>7</a:t>
                      </a:r>
                      <a:r>
                        <a:rPr lang="en-US" altLang="zh-CN" sz="1500" b="1" dirty="0"/>
                        <a:t>Be</a:t>
                      </a:r>
                      <a:r>
                        <a:rPr lang="en-US" altLang="zh-CN" sz="1500" b="1" dirty="0">
                          <a:sym typeface="+mn-ea"/>
                        </a:rPr>
                        <a:t>/10</a:t>
                      </a:r>
                      <a:r>
                        <a:rPr lang="en-US" altLang="zh-CN" sz="1500" b="1" baseline="30000" dirty="0">
                          <a:sym typeface="+mn-ea"/>
                        </a:rPr>
                        <a:t>9</a:t>
                      </a:r>
                      <a:endParaRPr lang="en-US" altLang="zh-CN" sz="15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b="1" dirty="0" smtClean="0">
                          <a:solidFill>
                            <a:srgbClr val="00B050"/>
                          </a:solidFill>
                        </a:rPr>
                        <a:t>4.91 (6%)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b="1" dirty="0" smtClean="0">
                          <a:solidFill>
                            <a:srgbClr val="00B050"/>
                          </a:solidFill>
                        </a:rPr>
                        <a:t>4.70 (6%)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b="1" dirty="0" smtClean="0">
                          <a:solidFill>
                            <a:srgbClr val="00B050"/>
                          </a:solidFill>
                        </a:rPr>
                        <a:t>4.84 (6%)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500" b="1" dirty="0" smtClean="0"/>
                        <a:t>4.80 (5%)</a:t>
                      </a:r>
                      <a:endParaRPr lang="en-US" altLang="zh-CN" sz="1500" b="1" dirty="0"/>
                    </a:p>
                  </a:txBody>
                  <a:tcPr marL="68580" marR="68580" marT="34290" marB="34290"/>
                </a:tc>
              </a:tr>
              <a:tr h="32504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500" b="1" baseline="30000" dirty="0"/>
                        <a:t>8</a:t>
                      </a:r>
                      <a:r>
                        <a:rPr lang="en-US" altLang="zh-CN" sz="1500" b="1" dirty="0"/>
                        <a:t>B</a:t>
                      </a:r>
                      <a:r>
                        <a:rPr lang="en-US" altLang="zh-CN" sz="1500" b="1" dirty="0">
                          <a:sym typeface="+mn-ea"/>
                        </a:rPr>
                        <a:t>/10</a:t>
                      </a:r>
                      <a:r>
                        <a:rPr lang="en-US" altLang="zh-CN" sz="1500" b="1" baseline="30000" dirty="0">
                          <a:sym typeface="+mn-ea"/>
                        </a:rPr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b="1" dirty="0" smtClean="0">
                          <a:solidFill>
                            <a:srgbClr val="00B0F0"/>
                          </a:solidFill>
                        </a:rPr>
                        <a:t>5.35 (12%)</a:t>
                      </a:r>
                      <a:endParaRPr lang="en-US" altLang="zh-CN" sz="1500" b="1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b="1" dirty="0" smtClean="0">
                          <a:solidFill>
                            <a:srgbClr val="00B0F0"/>
                          </a:solidFill>
                        </a:rPr>
                        <a:t>4.89 (12%)</a:t>
                      </a:r>
                      <a:endParaRPr lang="en-US" altLang="zh-CN" sz="1500" b="1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b="1" dirty="0" smtClean="0">
                          <a:solidFill>
                            <a:srgbClr val="00B050"/>
                          </a:solidFill>
                        </a:rPr>
                        <a:t>5.13 (12%)</a:t>
                      </a:r>
                      <a:endParaRPr lang="en-US" altLang="zh-CN" sz="15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500" b="1" dirty="0"/>
                        <a:t>5.16 </a:t>
                      </a:r>
                      <a:r>
                        <a:rPr lang="en-US" altLang="zh-CN" sz="1500" b="1" dirty="0" smtClean="0"/>
                        <a:t>(2%)</a:t>
                      </a:r>
                      <a:endParaRPr lang="en-US" altLang="zh-CN" sz="1500" b="1" dirty="0"/>
                    </a:p>
                  </a:txBody>
                  <a:tcPr marL="68580" marR="68580" marT="34290" marB="34290"/>
                </a:tc>
              </a:tr>
              <a:tr h="3250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b="1" dirty="0" smtClean="0"/>
                        <a:t>CNO</a:t>
                      </a:r>
                      <a:r>
                        <a:rPr lang="en-US" altLang="zh-CN" sz="1500" b="1" dirty="0" smtClean="0">
                          <a:sym typeface="+mn-ea"/>
                        </a:rPr>
                        <a:t>/10</a:t>
                      </a:r>
                      <a:r>
                        <a:rPr lang="en-US" altLang="zh-CN" sz="1500" b="1" baseline="30000" dirty="0" smtClean="0">
                          <a:sym typeface="+mn-ea"/>
                        </a:rPr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b="1" dirty="0" smtClean="0">
                          <a:solidFill>
                            <a:srgbClr val="00B0F0"/>
                          </a:solidFill>
                        </a:rPr>
                        <a:t>5.15 (12%)</a:t>
                      </a:r>
                      <a:endParaRPr lang="en-US" altLang="zh-CN" sz="1500" b="1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b="1" dirty="0" smtClean="0">
                          <a:solidFill>
                            <a:srgbClr val="FF0000"/>
                          </a:solidFill>
                        </a:rPr>
                        <a:t>3.87 (15%)</a:t>
                      </a:r>
                      <a:endParaRPr lang="en-US" altLang="zh-CN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b="1" dirty="0" smtClean="0">
                          <a:solidFill>
                            <a:srgbClr val="FF0000"/>
                          </a:solidFill>
                        </a:rPr>
                        <a:t>3.88 (15%)</a:t>
                      </a:r>
                      <a:endParaRPr lang="en-US" altLang="zh-CN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500" b="1" dirty="0" smtClean="0"/>
                        <a:t>6.6 (5.7-8.6)</a:t>
                      </a:r>
                      <a:endParaRPr lang="en-US" altLang="zh-CN" sz="1500" b="1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609600" y="3583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 smtClean="0"/>
              <a:t>不确定因素</a:t>
            </a:r>
            <a:r>
              <a:rPr lang="en-US" altLang="zh-CN" sz="2800" b="1" dirty="0" smtClean="0"/>
              <a:t>——</a:t>
            </a:r>
            <a:r>
              <a:rPr lang="zh-CN" altLang="en-US" sz="2800" b="1" dirty="0" smtClean="0"/>
              <a:t>非标准物理过程</a:t>
            </a:r>
            <a:endParaRPr lang="en-US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261860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47863"/>
          </a:xfrm>
        </p:spPr>
        <p:txBody>
          <a:bodyPr>
            <a:normAutofit/>
          </a:bodyPr>
          <a:lstStyle/>
          <a:p>
            <a:r>
              <a:rPr lang="zh-CN" altLang="en-US" sz="2500" b="1" dirty="0" smtClean="0">
                <a:latin typeface="+mn-ea"/>
              </a:rPr>
              <a:t>转动 </a:t>
            </a:r>
            <a:r>
              <a:rPr lang="en-US" altLang="zh-CN" sz="2500" b="1" dirty="0" smtClean="0">
                <a:latin typeface="+mn-ea"/>
              </a:rPr>
              <a:t>+ </a:t>
            </a:r>
            <a:r>
              <a:rPr lang="zh-CN" altLang="en-US" sz="2500" b="1" dirty="0" smtClean="0">
                <a:latin typeface="+mn-ea"/>
              </a:rPr>
              <a:t>增强微观扩散 </a:t>
            </a:r>
            <a:r>
              <a:rPr lang="en-US" altLang="zh-CN" sz="2500" b="1" dirty="0" smtClean="0">
                <a:latin typeface="+mn-ea"/>
              </a:rPr>
              <a:t>+ </a:t>
            </a:r>
            <a:r>
              <a:rPr lang="zh-CN" altLang="en-US" sz="2500" b="1" dirty="0" smtClean="0">
                <a:latin typeface="+mn-ea"/>
              </a:rPr>
              <a:t>对流超射</a:t>
            </a:r>
            <a:endParaRPr lang="en-US" altLang="zh-CN" sz="2500" b="1" dirty="0">
              <a:latin typeface="+mn-ea"/>
            </a:endParaRPr>
          </a:p>
          <a:p>
            <a:r>
              <a:rPr lang="en-US" altLang="zh-CN" sz="1800" b="1" dirty="0"/>
              <a:t>Yang</a:t>
            </a:r>
            <a:r>
              <a:rPr lang="en-US" altLang="zh-CN" sz="1800" b="1" dirty="0" smtClean="0"/>
              <a:t>, 2016, 2019, 2022</a:t>
            </a:r>
            <a:endParaRPr lang="zh-CN" altLang="en-US" sz="1800" b="1" dirty="0"/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609600" y="3583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 smtClean="0"/>
              <a:t>不确定因素</a:t>
            </a:r>
            <a:r>
              <a:rPr lang="en-US" altLang="zh-CN" sz="2800" b="1" dirty="0" smtClean="0"/>
              <a:t>——</a:t>
            </a:r>
            <a:r>
              <a:rPr lang="zh-CN" altLang="en-US" sz="2800" b="1" dirty="0" smtClean="0"/>
              <a:t>非标准物理过程</a:t>
            </a:r>
            <a:endParaRPr lang="en-US" altLang="zh-CN" sz="2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39702"/>
            <a:ext cx="6516985" cy="268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3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1800" b="1" dirty="0" smtClean="0"/>
              <a:t>问题盘点：</a:t>
            </a:r>
            <a:endParaRPr lang="en-US" altLang="zh-CN" sz="1800" b="1" dirty="0" smtClean="0"/>
          </a:p>
          <a:p>
            <a:endParaRPr lang="en-US" altLang="zh-CN" sz="1800" b="1" dirty="0" smtClean="0"/>
          </a:p>
          <a:p>
            <a:r>
              <a:rPr lang="zh-CN" altLang="en-US" sz="1800" b="1" dirty="0" smtClean="0"/>
              <a:t>太阳内部声速偏低：不透明度</a:t>
            </a:r>
            <a:r>
              <a:rPr lang="zh-CN" altLang="en-US" sz="1800" b="1" dirty="0" smtClean="0"/>
              <a:t>、对流、转动、吸积</a:t>
            </a:r>
            <a:endParaRPr lang="en-US" altLang="zh-CN" sz="1800" b="1" dirty="0"/>
          </a:p>
          <a:p>
            <a:r>
              <a:rPr lang="zh-CN" altLang="en-US" sz="1800" b="1" dirty="0" smtClean="0"/>
              <a:t>对流区深度偏浅</a:t>
            </a:r>
            <a:r>
              <a:rPr lang="zh-CN" altLang="en-US" sz="1800" b="1" dirty="0"/>
              <a:t>：不透明度、</a:t>
            </a:r>
            <a:r>
              <a:rPr lang="zh-CN" altLang="en-US" sz="1800" b="1" dirty="0" smtClean="0"/>
              <a:t>对流</a:t>
            </a:r>
            <a:endParaRPr lang="en-US" altLang="zh-CN" sz="1800" b="1" dirty="0" smtClean="0"/>
          </a:p>
          <a:p>
            <a:endParaRPr lang="en-US" altLang="zh-CN" sz="1800" b="1" dirty="0"/>
          </a:p>
          <a:p>
            <a:r>
              <a:rPr lang="zh-CN" altLang="en-US" sz="1800" b="1" dirty="0" smtClean="0"/>
              <a:t>表面氦丰度偏低 </a:t>
            </a:r>
            <a:endParaRPr lang="en-US" altLang="zh-CN" sz="1800" b="1" dirty="0" smtClean="0"/>
          </a:p>
          <a:p>
            <a:endParaRPr lang="en-US" altLang="zh-CN" sz="1800" b="1" dirty="0"/>
          </a:p>
          <a:p>
            <a:r>
              <a:rPr lang="en-US" altLang="zh-CN" sz="1800" b="1" dirty="0" smtClean="0"/>
              <a:t>Li </a:t>
            </a:r>
            <a:r>
              <a:rPr lang="zh-CN" altLang="en-US" sz="1800" b="1" dirty="0" smtClean="0"/>
              <a:t>丰度偏高：对流区底部额外混合（对流超射、转动）</a:t>
            </a:r>
            <a:endParaRPr lang="en-US" altLang="zh-CN" sz="1800" b="1" dirty="0" smtClean="0"/>
          </a:p>
          <a:p>
            <a:endParaRPr lang="en-US" altLang="zh-CN" sz="1800" b="1" dirty="0"/>
          </a:p>
          <a:p>
            <a:r>
              <a:rPr lang="en-US" altLang="zh-CN" sz="1800" b="1" dirty="0" smtClean="0"/>
              <a:t>CNO </a:t>
            </a:r>
            <a:r>
              <a:rPr lang="zh-CN" altLang="en-US" sz="1800" b="1" dirty="0" smtClean="0"/>
              <a:t>中微子流量偏低：重元素</a:t>
            </a:r>
            <a:endParaRPr lang="zh-CN" altLang="en-US" sz="1800" b="1" dirty="0"/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609600" y="3583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/>
              <a:t>讨论</a:t>
            </a:r>
            <a:endParaRPr lang="en-US" altLang="zh-CN" sz="28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611" y="1729584"/>
            <a:ext cx="1418294" cy="6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46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531840"/>
          </a:xfrm>
        </p:spPr>
        <p:txBody>
          <a:bodyPr>
            <a:normAutofit/>
          </a:bodyPr>
          <a:lstStyle/>
          <a:p>
            <a:r>
              <a:rPr lang="en-US" altLang="zh-CN" sz="1800" b="1" dirty="0" smtClean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609600" y="3583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/>
              <a:t>讨论</a:t>
            </a:r>
            <a:endParaRPr lang="en-US" altLang="zh-CN" sz="2800" b="1" dirty="0"/>
          </a:p>
        </p:txBody>
      </p:sp>
      <p:graphicFrame>
        <p:nvGraphicFramePr>
          <p:cNvPr id="4" name="表格 3"/>
          <p:cNvGraphicFramePr/>
          <p:nvPr>
            <p:extLst>
              <p:ext uri="{D42A27DB-BD31-4B8C-83A1-F6EECF244321}">
                <p14:modId xmlns:p14="http://schemas.microsoft.com/office/powerpoint/2010/main" val="3957489996"/>
              </p:ext>
            </p:extLst>
          </p:nvPr>
        </p:nvGraphicFramePr>
        <p:xfrm>
          <a:off x="755576" y="1131590"/>
          <a:ext cx="7704857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008112"/>
                <a:gridCol w="1296144"/>
                <a:gridCol w="1440160"/>
                <a:gridCol w="864096"/>
                <a:gridCol w="936104"/>
                <a:gridCol w="1008113"/>
              </a:tblGrid>
              <a:tr h="56399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1" dirty="0" smtClean="0"/>
                        <a:t>对流超射</a:t>
                      </a:r>
                      <a:endParaRPr lang="en-US" altLang="zh-CN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1" dirty="0" smtClean="0"/>
                        <a:t>增强不透明度</a:t>
                      </a:r>
                      <a:endParaRPr lang="en-US" altLang="zh-CN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1" dirty="0" smtClean="0"/>
                        <a:t>增强微观扩散</a:t>
                      </a:r>
                      <a:endParaRPr lang="en-US" altLang="zh-CN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1" dirty="0" smtClean="0"/>
                        <a:t>转动混合</a:t>
                      </a:r>
                      <a:endParaRPr lang="en-US" altLang="zh-CN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1" dirty="0" smtClean="0"/>
                        <a:t>吸积</a:t>
                      </a:r>
                      <a:endParaRPr lang="en-US" altLang="zh-CN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1" dirty="0" smtClean="0"/>
                        <a:t>太阳风</a:t>
                      </a:r>
                      <a:endParaRPr lang="en-US" altLang="zh-CN" sz="1800" b="1" dirty="0"/>
                    </a:p>
                  </a:txBody>
                  <a:tcPr marL="68580" marR="68580" marT="34290" marB="34290"/>
                </a:tc>
              </a:tr>
              <a:tr h="3376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dirty="0" smtClean="0"/>
                        <a:t>合理性</a:t>
                      </a:r>
                      <a:endParaRPr lang="en-US" altLang="zh-CN" sz="1800" b="1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altLang="zh-CN" sz="18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altLang="zh-CN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altLang="zh-CN" sz="18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altLang="zh-CN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altLang="zh-CN" sz="18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3376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对流区结构</a:t>
                      </a:r>
                      <a:endParaRPr lang="en-US" altLang="zh-CN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altLang="zh-CN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altLang="zh-CN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altLang="zh-CN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altLang="zh-CN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3376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dirty="0" smtClean="0"/>
                        <a:t>声速</a:t>
                      </a:r>
                      <a:endParaRPr lang="en-US" altLang="zh-CN" sz="1800" b="1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altLang="zh-CN" sz="18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altLang="zh-CN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altLang="zh-CN" sz="18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altLang="zh-CN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5639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对流区深度</a:t>
                      </a:r>
                      <a:endParaRPr lang="en-US" altLang="zh-CN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altLang="zh-CN" sz="18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altLang="zh-CN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altLang="zh-CN" sz="18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altLang="zh-CN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3147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</a:t>
                      </a:r>
                      <a:r>
                        <a:rPr lang="en-US" altLang="zh-CN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丰度</a:t>
                      </a:r>
                      <a:endParaRPr lang="en-US" altLang="zh-CN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altLang="zh-CN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altLang="zh-CN" sz="18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altLang="zh-CN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altLang="zh-CN" sz="18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altLang="zh-CN" sz="18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altLang="zh-CN" sz="18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3105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</a:t>
                      </a:r>
                      <a:r>
                        <a:rPr lang="en-US" altLang="zh-CN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丰度</a:t>
                      </a:r>
                      <a:endParaRPr lang="en-US" altLang="zh-CN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altLang="zh-CN" sz="18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altLang="zh-CN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altLang="zh-CN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altLang="zh-CN" sz="18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altLang="zh-CN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altLang="zh-CN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5639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CNO</a:t>
                      </a:r>
                      <a:r>
                        <a:rPr lang="zh-CN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中微子</a:t>
                      </a:r>
                      <a:endParaRPr lang="en-US" altLang="zh-CN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altLang="zh-CN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altLang="zh-CN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altLang="zh-CN" sz="18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altLang="zh-CN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altLang="zh-CN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altLang="zh-CN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44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/>
              <a:t>未来发展 </a:t>
            </a:r>
            <a:r>
              <a:rPr lang="en-US" altLang="zh-CN" sz="3200" b="1" dirty="0"/>
              <a:t>—</a:t>
            </a:r>
            <a:r>
              <a:rPr lang="zh-CN" altLang="en-US" sz="3200" b="1" dirty="0"/>
              <a:t>太阳中微子</a:t>
            </a:r>
            <a:r>
              <a:rPr lang="zh-CN" altLang="en-US" sz="3200" b="1" dirty="0" smtClean="0"/>
              <a:t>探测</a:t>
            </a:r>
            <a:endParaRPr lang="en-US" altLang="zh-CN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3970784" cy="3603848"/>
          </a:xfrm>
        </p:spPr>
        <p:txBody>
          <a:bodyPr>
            <a:normAutofit/>
          </a:bodyPr>
          <a:lstStyle/>
          <a:p>
            <a:r>
              <a:rPr lang="zh-CN" altLang="en-US" sz="1500" b="1" dirty="0" smtClean="0">
                <a:latin typeface="Times New Roman" pitchFamily="18" charset="0"/>
                <a:cs typeface="Times New Roman" pitchFamily="18" charset="0"/>
              </a:rPr>
              <a:t>改进太阳 </a:t>
            </a:r>
            <a:r>
              <a:rPr lang="en-US" altLang="zh-CN" sz="1500" b="1" dirty="0">
                <a:latin typeface="Times New Roman" pitchFamily="18" charset="0"/>
                <a:cs typeface="Times New Roman" pitchFamily="18" charset="0"/>
              </a:rPr>
              <a:t>CNO </a:t>
            </a:r>
            <a:r>
              <a:rPr lang="zh-CN" altLang="en-US" sz="1500" b="1" dirty="0">
                <a:latin typeface="Times New Roman" pitchFamily="18" charset="0"/>
                <a:cs typeface="Times New Roman" pitchFamily="18" charset="0"/>
              </a:rPr>
              <a:t>核反应</a:t>
            </a:r>
            <a:r>
              <a:rPr lang="zh-CN" altLang="en-US" sz="1500" b="1" dirty="0" smtClean="0">
                <a:latin typeface="Times New Roman" pitchFamily="18" charset="0"/>
                <a:cs typeface="Times New Roman" pitchFamily="18" charset="0"/>
              </a:rPr>
              <a:t>中微子</a:t>
            </a:r>
            <a:r>
              <a:rPr lang="zh-CN" altLang="en-US" sz="1500" b="1" dirty="0">
                <a:latin typeface="Times New Roman" pitchFamily="18" charset="0"/>
                <a:cs typeface="Times New Roman" pitchFamily="18" charset="0"/>
              </a:rPr>
              <a:t>测量</a:t>
            </a:r>
            <a:endParaRPr lang="en-US" altLang="zh-CN" sz="15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15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1500" b="1" dirty="0" smtClean="0">
                <a:latin typeface="Times New Roman" pitchFamily="18" charset="0"/>
                <a:cs typeface="Times New Roman" pitchFamily="18" charset="0"/>
              </a:rPr>
              <a:t>意义：</a:t>
            </a:r>
            <a:endParaRPr lang="en-US" altLang="zh-CN" sz="15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15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1500" b="1" dirty="0" smtClean="0">
                <a:latin typeface="Times New Roman" pitchFamily="18" charset="0"/>
                <a:cs typeface="Times New Roman" pitchFamily="18" charset="0"/>
              </a:rPr>
              <a:t>中心重元素丰度</a:t>
            </a:r>
            <a:endParaRPr lang="en-US" altLang="zh-CN" sz="15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15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15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15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1500" b="1" dirty="0" smtClean="0">
                <a:latin typeface="Times New Roman" pitchFamily="18" charset="0"/>
                <a:cs typeface="Times New Roman" pitchFamily="18" charset="0"/>
              </a:rPr>
              <a:t>关联</a:t>
            </a:r>
            <a:r>
              <a:rPr lang="zh-CN" altLang="en-US" sz="1500" b="1" dirty="0" smtClean="0">
                <a:latin typeface="Times New Roman" pitchFamily="18" charset="0"/>
                <a:cs typeface="Times New Roman" pitchFamily="18" charset="0"/>
              </a:rPr>
              <a:t>物理：</a:t>
            </a:r>
            <a:endParaRPr lang="en-US" altLang="zh-CN" sz="15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1500" b="1" dirty="0" smtClean="0">
                <a:latin typeface="Times New Roman" pitchFamily="18" charset="0"/>
                <a:cs typeface="Times New Roman" pitchFamily="18" charset="0"/>
              </a:rPr>
              <a:t>表面组成测定、微观扩散、对流、吸积</a:t>
            </a:r>
            <a:endParaRPr lang="en-US" altLang="zh-CN" sz="15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1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33499"/>
            <a:ext cx="4228902" cy="398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48798"/>
            <a:ext cx="2304256" cy="419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76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531840"/>
          </a:xfrm>
        </p:spPr>
        <p:txBody>
          <a:bodyPr>
            <a:normAutofit/>
          </a:bodyPr>
          <a:lstStyle/>
          <a:p>
            <a:r>
              <a:rPr lang="zh-CN" altLang="en-US" sz="1800" b="1" dirty="0" smtClean="0"/>
              <a:t>太阳 </a:t>
            </a:r>
            <a:r>
              <a:rPr lang="en-US" altLang="zh-CN" sz="1800" b="1" dirty="0" smtClean="0"/>
              <a:t>g- </a:t>
            </a:r>
            <a:r>
              <a:rPr lang="zh-CN" altLang="en-US" sz="1800" b="1" dirty="0" smtClean="0"/>
              <a:t>模式振动</a:t>
            </a:r>
            <a:r>
              <a:rPr lang="en-US" altLang="zh-CN" sz="1800" b="1" dirty="0" smtClean="0"/>
              <a:t> </a:t>
            </a:r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609600" y="3583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 smtClean="0"/>
              <a:t>未来发展 </a:t>
            </a:r>
            <a:r>
              <a:rPr lang="en-US" altLang="zh-CN" sz="2800" b="1" dirty="0" smtClean="0"/>
              <a:t>—</a:t>
            </a:r>
            <a:r>
              <a:rPr lang="zh-CN" altLang="en-US" sz="2800" b="1" dirty="0"/>
              <a:t>太阳 </a:t>
            </a:r>
            <a:r>
              <a:rPr lang="en-US" altLang="zh-CN" sz="2800" b="1" dirty="0"/>
              <a:t>g- </a:t>
            </a:r>
            <a:r>
              <a:rPr lang="zh-CN" altLang="en-US" sz="2800" b="1" dirty="0"/>
              <a:t>模式振动</a:t>
            </a:r>
            <a:endParaRPr lang="en-US" altLang="zh-CN" sz="28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382" y="2117170"/>
            <a:ext cx="3615072" cy="2499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17153"/>
            <a:ext cx="2523595" cy="209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012" y="2139702"/>
            <a:ext cx="2684370" cy="2277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82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000" b="1" dirty="0"/>
              <a:t>太阳内部结构的</a:t>
            </a:r>
            <a:r>
              <a:rPr lang="zh-CN" altLang="en-US" sz="3000" b="1" dirty="0" smtClean="0"/>
              <a:t>探测</a:t>
            </a:r>
            <a:r>
              <a:rPr lang="en-US" altLang="zh-CN" sz="3200" b="1" dirty="0"/>
              <a:t>——</a:t>
            </a:r>
            <a:r>
              <a:rPr lang="zh-CN" altLang="en-US" sz="3200" b="1" dirty="0"/>
              <a:t>日震学</a:t>
            </a:r>
            <a:endParaRPr lang="en-US" altLang="zh-CN" sz="3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39852"/>
          </a:xfrm>
        </p:spPr>
        <p:txBody>
          <a:bodyPr>
            <a:noAutofit/>
          </a:bodyPr>
          <a:lstStyle/>
          <a:p>
            <a:r>
              <a:rPr lang="en-US" altLang="zh-CN" sz="2000" b="1" dirty="0" smtClean="0"/>
              <a:t>P </a:t>
            </a:r>
            <a:r>
              <a:rPr lang="zh-CN" altLang="en-US" sz="2000" b="1" dirty="0" smtClean="0"/>
              <a:t>模式和 </a:t>
            </a:r>
            <a:r>
              <a:rPr lang="en-US" altLang="zh-CN" sz="2000" b="1" dirty="0" smtClean="0"/>
              <a:t>g </a:t>
            </a:r>
            <a:r>
              <a:rPr lang="zh-CN" altLang="en-US" sz="2000" b="1" dirty="0" smtClean="0"/>
              <a:t>模式振动的传播：</a:t>
            </a:r>
            <a:endParaRPr lang="en-US" altLang="zh-CN" sz="2000" b="1" dirty="0" smtClean="0"/>
          </a:p>
          <a:p>
            <a:endParaRPr lang="en-US" altLang="zh-CN" sz="2000" b="1" dirty="0"/>
          </a:p>
          <a:p>
            <a:endParaRPr lang="en-US" altLang="zh-CN" sz="2000" b="1" dirty="0" smtClean="0"/>
          </a:p>
          <a:p>
            <a:endParaRPr lang="en-US" altLang="zh-CN" sz="2000" b="1" dirty="0"/>
          </a:p>
          <a:p>
            <a:endParaRPr lang="en-US" altLang="zh-CN" sz="2000" b="1" dirty="0" smtClean="0"/>
          </a:p>
          <a:p>
            <a:endParaRPr lang="en-US" altLang="zh-CN" sz="2000" b="1" dirty="0"/>
          </a:p>
          <a:p>
            <a:endParaRPr lang="en-US" altLang="zh-CN" sz="2000" b="1" dirty="0" smtClean="0"/>
          </a:p>
          <a:p>
            <a:endParaRPr lang="en-US" altLang="zh-CN" sz="2000" b="1" dirty="0"/>
          </a:p>
          <a:p>
            <a:r>
              <a:rPr lang="zh-CN" altLang="en-US" sz="2000" b="1" dirty="0" smtClean="0"/>
              <a:t>不同球谐指数 </a:t>
            </a:r>
            <a:r>
              <a:rPr lang="en-US" altLang="zh-CN" sz="2000" b="1" dirty="0" smtClean="0"/>
              <a:t>l </a:t>
            </a:r>
            <a:r>
              <a:rPr lang="zh-CN" altLang="en-US" sz="2000" b="1" dirty="0" smtClean="0"/>
              <a:t>不同频率</a:t>
            </a:r>
            <a:r>
              <a:rPr lang="en-US" altLang="zh-CN" sz="2000" b="1" dirty="0" smtClean="0"/>
              <a:t>(n)</a:t>
            </a:r>
            <a:r>
              <a:rPr lang="zh-CN" altLang="en-US" sz="2000" b="1" dirty="0" smtClean="0"/>
              <a:t> ，振动</a:t>
            </a:r>
            <a:r>
              <a:rPr lang="zh-CN" altLang="en-US" sz="2000" b="1" dirty="0"/>
              <a:t>的</a:t>
            </a:r>
            <a:r>
              <a:rPr lang="zh-CN" altLang="en-US" sz="2000" b="1" dirty="0" smtClean="0"/>
              <a:t>传播区域不同</a:t>
            </a:r>
            <a:endParaRPr lang="en-US" altLang="zh-CN" sz="2000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75087"/>
            <a:ext cx="2664296" cy="2216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03635"/>
            <a:ext cx="2684370" cy="2277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3635"/>
            <a:ext cx="2751652" cy="242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307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531840"/>
          </a:xfrm>
        </p:spPr>
        <p:txBody>
          <a:bodyPr>
            <a:normAutofit/>
          </a:bodyPr>
          <a:lstStyle/>
          <a:p>
            <a:r>
              <a:rPr lang="zh-CN" altLang="en-US" sz="1800" b="1" dirty="0" smtClean="0"/>
              <a:t>太阳 </a:t>
            </a:r>
            <a:r>
              <a:rPr lang="en-US" altLang="zh-CN" sz="1800" b="1" dirty="0" smtClean="0"/>
              <a:t>g- </a:t>
            </a:r>
            <a:r>
              <a:rPr lang="zh-CN" altLang="en-US" sz="1800" b="1" dirty="0" smtClean="0"/>
              <a:t>模式振动</a:t>
            </a:r>
            <a:r>
              <a:rPr lang="en-US" altLang="zh-CN" sz="1800" b="1" dirty="0" smtClean="0"/>
              <a:t>——</a:t>
            </a:r>
            <a:r>
              <a:rPr lang="zh-CN" altLang="en-US" sz="1800" b="1" dirty="0" smtClean="0"/>
              <a:t>模型频率</a:t>
            </a:r>
            <a:r>
              <a:rPr lang="en-US" altLang="zh-CN" sz="1800" b="1" dirty="0" smtClean="0"/>
              <a:t>/</a:t>
            </a:r>
            <a:r>
              <a:rPr lang="en-US" altLang="zh-CN" sz="1800" b="1" dirty="0" err="1" smtClean="0"/>
              <a:t>uHz</a:t>
            </a:r>
            <a:endParaRPr lang="en-US" altLang="zh-CN" sz="1800" b="1" dirty="0" smtClean="0"/>
          </a:p>
          <a:p>
            <a:r>
              <a:rPr lang="en-US" altLang="zh-CN" sz="1800" b="1" dirty="0" smtClean="0"/>
              <a:t> l=1</a:t>
            </a:r>
          </a:p>
          <a:p>
            <a:endParaRPr lang="en-US" altLang="zh-CN" sz="1800" b="1" dirty="0"/>
          </a:p>
          <a:p>
            <a:endParaRPr lang="en-US" altLang="zh-CN" sz="1800" b="1" dirty="0" smtClean="0"/>
          </a:p>
          <a:p>
            <a:endParaRPr lang="en-US" altLang="zh-CN" sz="1800" b="1" dirty="0"/>
          </a:p>
          <a:p>
            <a:endParaRPr lang="en-US" altLang="zh-CN" sz="1800" b="1" dirty="0" smtClean="0"/>
          </a:p>
          <a:p>
            <a:r>
              <a:rPr lang="en-US" altLang="zh-CN" sz="1800" b="1" dirty="0" smtClean="0"/>
              <a:t>l=2</a:t>
            </a:r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609600" y="3583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/>
              <a:t>未来发展 </a:t>
            </a:r>
            <a:r>
              <a:rPr lang="en-US" altLang="zh-CN" sz="2800" b="1" dirty="0"/>
              <a:t>—</a:t>
            </a:r>
            <a:r>
              <a:rPr lang="zh-CN" altLang="en-US" sz="2800" b="1" dirty="0" smtClean="0"/>
              <a:t>太阳 </a:t>
            </a:r>
            <a:r>
              <a:rPr lang="en-US" altLang="zh-CN" sz="2800" b="1" dirty="0" smtClean="0"/>
              <a:t>g- </a:t>
            </a:r>
            <a:r>
              <a:rPr lang="zh-CN" altLang="en-US" sz="2800" b="1" dirty="0"/>
              <a:t>模式振动</a:t>
            </a:r>
            <a:endParaRPr lang="en-US" altLang="zh-CN" sz="2800" b="1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436853"/>
              </p:ext>
            </p:extLst>
          </p:nvPr>
        </p:nvGraphicFramePr>
        <p:xfrm>
          <a:off x="1475656" y="1635646"/>
          <a:ext cx="669674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936104"/>
                <a:gridCol w="936104"/>
                <a:gridCol w="864096"/>
                <a:gridCol w="936104"/>
                <a:gridCol w="86409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n=-1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n=-2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n=-3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n=-4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n=-5</a:t>
                      </a:r>
                      <a:endParaRPr lang="en-US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AGSS09Ne(Low-Z)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257.98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187.12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149.94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124.82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106.63</a:t>
                      </a:r>
                      <a:endParaRPr lang="en-US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GS98(High-Z)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259.14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188.21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150.72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125.50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107.22</a:t>
                      </a:r>
                      <a:endParaRPr lang="en-US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TWA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261.54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190.40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152.43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126.85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108.37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081867"/>
              </p:ext>
            </p:extLst>
          </p:nvPr>
        </p:nvGraphicFramePr>
        <p:xfrm>
          <a:off x="1475656" y="3363838"/>
          <a:ext cx="669674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936104"/>
                <a:gridCol w="936104"/>
                <a:gridCol w="864096"/>
                <a:gridCol w="936104"/>
                <a:gridCol w="86409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n=-1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n=-2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n=-3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n=-4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n=-5</a:t>
                      </a:r>
                      <a:endParaRPr lang="en-US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AGSS09Ne(Low-Z)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292.81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252.23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218.57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190.36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166.88</a:t>
                      </a:r>
                      <a:endParaRPr lang="en-US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GS98(High-Z)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293.65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253.07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219.34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191.12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167.73</a:t>
                      </a:r>
                      <a:endParaRPr lang="en-US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TWA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295.92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254.99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221.23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193.05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169.44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154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0" y="1200150"/>
            <a:ext cx="3053408" cy="3531840"/>
          </a:xfrm>
        </p:spPr>
        <p:txBody>
          <a:bodyPr>
            <a:normAutofit/>
          </a:bodyPr>
          <a:lstStyle/>
          <a:p>
            <a:r>
              <a:rPr lang="zh-CN" altLang="en-US" sz="1800" b="1" dirty="0" smtClean="0"/>
              <a:t>太阳 </a:t>
            </a:r>
            <a:r>
              <a:rPr lang="en-US" altLang="zh-CN" sz="1800" b="1" dirty="0" smtClean="0"/>
              <a:t>g- </a:t>
            </a:r>
            <a:r>
              <a:rPr lang="zh-CN" altLang="en-US" sz="1800" b="1" dirty="0" smtClean="0"/>
              <a:t>模式振动</a:t>
            </a:r>
            <a:endParaRPr lang="en-US" altLang="zh-CN" sz="1800" b="1" dirty="0" smtClean="0"/>
          </a:p>
          <a:p>
            <a:endParaRPr lang="en-US" altLang="zh-CN" sz="1800" b="1" dirty="0"/>
          </a:p>
          <a:p>
            <a:r>
              <a:rPr lang="zh-CN" altLang="en-US" sz="1800" b="1" dirty="0" smtClean="0"/>
              <a:t>意义：</a:t>
            </a:r>
            <a:endParaRPr lang="en-US" altLang="zh-CN" sz="1800" b="1" dirty="0" smtClean="0"/>
          </a:p>
          <a:p>
            <a:r>
              <a:rPr lang="zh-CN" altLang="en-US" sz="1800" b="1" dirty="0" smtClean="0"/>
              <a:t>太阳内核结构</a:t>
            </a:r>
            <a:endParaRPr lang="en-US" altLang="zh-CN" sz="1800" b="1" dirty="0" smtClean="0"/>
          </a:p>
          <a:p>
            <a:endParaRPr lang="en-US" altLang="zh-CN" sz="1800" b="1" dirty="0"/>
          </a:p>
          <a:p>
            <a:r>
              <a:rPr lang="zh-CN" altLang="en-US" sz="1800" b="1" dirty="0"/>
              <a:t>潜在探测方式</a:t>
            </a:r>
            <a:r>
              <a:rPr lang="zh-CN" altLang="en-US" sz="1800" b="1" dirty="0" smtClean="0"/>
              <a:t>：</a:t>
            </a:r>
            <a:endParaRPr lang="en-US" altLang="zh-CN" sz="1800" b="1" dirty="0" smtClean="0"/>
          </a:p>
          <a:p>
            <a:r>
              <a:rPr lang="zh-CN" altLang="en-US" sz="1800" b="1" dirty="0" smtClean="0"/>
              <a:t>空间引力波</a:t>
            </a:r>
            <a:endParaRPr lang="en-US" altLang="zh-CN" sz="1800" b="1" dirty="0"/>
          </a:p>
          <a:p>
            <a:r>
              <a:rPr lang="zh-CN" altLang="en-US" sz="1800" b="1" dirty="0"/>
              <a:t>太阳中微子</a:t>
            </a:r>
            <a:endParaRPr lang="en-US" altLang="zh-CN" sz="1800" b="1" dirty="0"/>
          </a:p>
          <a:p>
            <a:endParaRPr lang="en-US" altLang="zh-CN" sz="1800" b="1" dirty="0" smtClean="0"/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609600" y="3583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/>
              <a:t>未来发展 </a:t>
            </a:r>
            <a:r>
              <a:rPr lang="en-US" altLang="zh-CN" sz="2800" b="1" dirty="0" smtClean="0"/>
              <a:t>—</a:t>
            </a:r>
            <a:r>
              <a:rPr lang="zh-CN" altLang="en-US" sz="2800" b="1" dirty="0"/>
              <a:t>太阳 </a:t>
            </a:r>
            <a:r>
              <a:rPr lang="en-US" altLang="zh-CN" sz="2800" b="1" dirty="0"/>
              <a:t>g- </a:t>
            </a:r>
            <a:r>
              <a:rPr lang="zh-CN" altLang="en-US" sz="2800" b="1" dirty="0"/>
              <a:t>模式振动</a:t>
            </a:r>
            <a:endParaRPr lang="en-US" altLang="zh-CN" sz="28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608" y="1215626"/>
            <a:ext cx="5328592" cy="3828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51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0" y="1200150"/>
            <a:ext cx="8219256" cy="3531840"/>
          </a:xfrm>
        </p:spPr>
        <p:txBody>
          <a:bodyPr>
            <a:normAutofit/>
          </a:bodyPr>
          <a:lstStyle/>
          <a:p>
            <a:r>
              <a:rPr lang="zh-CN" altLang="en-US" sz="1800" b="1" dirty="0" smtClean="0"/>
              <a:t>太阳中微子流量探测 </a:t>
            </a:r>
            <a:r>
              <a:rPr lang="en-US" altLang="zh-CN" sz="1800" b="1" dirty="0" smtClean="0"/>
              <a:t>g- </a:t>
            </a:r>
            <a:r>
              <a:rPr lang="zh-CN" altLang="en-US" sz="1800" b="1" dirty="0" smtClean="0"/>
              <a:t>模式振动</a:t>
            </a:r>
            <a:endParaRPr lang="en-US" altLang="zh-CN" sz="1800" b="1" dirty="0" smtClean="0"/>
          </a:p>
          <a:p>
            <a:endParaRPr lang="en-US" altLang="zh-CN" sz="1800" b="1" dirty="0"/>
          </a:p>
          <a:p>
            <a:r>
              <a:rPr lang="zh-CN" altLang="en-US" sz="1800" b="1" dirty="0" smtClean="0"/>
              <a:t>理论依据：</a:t>
            </a:r>
            <a:r>
              <a:rPr lang="en-US" altLang="zh-CN" sz="1800" b="1" dirty="0" smtClean="0"/>
              <a:t>g- </a:t>
            </a:r>
            <a:r>
              <a:rPr lang="zh-CN" altLang="en-US" sz="1800" b="1" dirty="0" smtClean="0"/>
              <a:t>模式振动引起太阳内部温度密度发生周期性变化，造成核反应速率和中微子流量的周期性变化，</a:t>
            </a:r>
            <a:endParaRPr lang="en-US" altLang="zh-CN" sz="1800" b="1" dirty="0" smtClean="0"/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609600" y="3583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/>
              <a:t>未来发展 </a:t>
            </a:r>
            <a:r>
              <a:rPr lang="en-US" altLang="zh-CN" sz="2800" b="1" dirty="0" smtClean="0"/>
              <a:t>—</a:t>
            </a:r>
            <a:r>
              <a:rPr lang="zh-CN" altLang="en-US" sz="2800" b="1" dirty="0"/>
              <a:t>太阳 </a:t>
            </a:r>
            <a:r>
              <a:rPr lang="en-US" altLang="zh-CN" sz="2800" b="1" dirty="0"/>
              <a:t>g- </a:t>
            </a:r>
            <a:r>
              <a:rPr lang="zh-CN" altLang="en-US" sz="2800" b="1" dirty="0"/>
              <a:t>模式</a:t>
            </a:r>
            <a:r>
              <a:rPr lang="zh-CN" altLang="en-US" sz="2800" b="1" dirty="0" smtClean="0"/>
              <a:t>振动</a:t>
            </a:r>
            <a:endParaRPr lang="en-US" altLang="zh-CN" sz="28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15766"/>
            <a:ext cx="5847953" cy="195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718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0" y="1200150"/>
            <a:ext cx="8219256" cy="3531840"/>
          </a:xfrm>
        </p:spPr>
        <p:txBody>
          <a:bodyPr>
            <a:normAutofit/>
          </a:bodyPr>
          <a:lstStyle/>
          <a:p>
            <a:r>
              <a:rPr lang="en-US" altLang="zh-CN" sz="1800" b="1" dirty="0" smtClean="0"/>
              <a:t>1</a:t>
            </a:r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609600" y="3583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/>
              <a:t>未来发展 </a:t>
            </a:r>
            <a:r>
              <a:rPr lang="en-US" altLang="zh-CN" sz="2800" b="1" dirty="0" smtClean="0"/>
              <a:t>—</a:t>
            </a:r>
            <a:r>
              <a:rPr lang="zh-CN" altLang="en-US" sz="2800" b="1" dirty="0"/>
              <a:t>太阳 </a:t>
            </a:r>
            <a:r>
              <a:rPr lang="en-US" altLang="zh-CN" sz="2800" b="1" dirty="0"/>
              <a:t>g- </a:t>
            </a:r>
            <a:r>
              <a:rPr lang="zh-CN" altLang="en-US" sz="2800" b="1" dirty="0"/>
              <a:t>模式振动</a:t>
            </a:r>
            <a:endParaRPr lang="en-US" altLang="zh-CN" sz="2800" b="1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45" y="1215628"/>
            <a:ext cx="3060749" cy="36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60" y="1995686"/>
            <a:ext cx="4544888" cy="166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63" y="4018556"/>
            <a:ext cx="4149149" cy="90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01198"/>
            <a:ext cx="408803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84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 txBox="1">
            <a:spLocks/>
          </p:cNvSpPr>
          <p:nvPr/>
        </p:nvSpPr>
        <p:spPr>
          <a:xfrm>
            <a:off x="609600" y="18516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 smtClean="0"/>
              <a:t>谢谢！</a:t>
            </a:r>
            <a:endParaRPr lang="en-US" altLang="zh-CN" sz="4000" b="1" dirty="0"/>
          </a:p>
        </p:txBody>
      </p:sp>
    </p:spTree>
    <p:extLst>
      <p:ext uri="{BB962C8B-B14F-4D97-AF65-F5344CB8AC3E}">
        <p14:creationId xmlns:p14="http://schemas.microsoft.com/office/powerpoint/2010/main" val="374970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000" b="1" dirty="0"/>
              <a:t>太阳内部结构的</a:t>
            </a:r>
            <a:r>
              <a:rPr lang="zh-CN" altLang="en-US" sz="3000" b="1" dirty="0" smtClean="0"/>
              <a:t>探测</a:t>
            </a:r>
            <a:r>
              <a:rPr lang="en-US" altLang="zh-CN" sz="3200" b="1" dirty="0"/>
              <a:t>——</a:t>
            </a:r>
            <a:r>
              <a:rPr lang="zh-CN" altLang="en-US" sz="3200" b="1" dirty="0"/>
              <a:t>日震学</a:t>
            </a:r>
            <a:endParaRPr lang="en-US" altLang="zh-CN" sz="3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91264" cy="3747864"/>
          </a:xfrm>
        </p:spPr>
        <p:txBody>
          <a:bodyPr>
            <a:noAutofit/>
          </a:bodyPr>
          <a:lstStyle/>
          <a:p>
            <a:r>
              <a:rPr lang="zh-CN" altLang="en-US" sz="1500" b="1" dirty="0">
                <a:latin typeface="+mn-ea"/>
              </a:rPr>
              <a:t>太阳的</a:t>
            </a:r>
            <a:r>
              <a:rPr lang="zh-CN" altLang="en-US" sz="1500" b="1" dirty="0" smtClean="0">
                <a:latin typeface="+mn-ea"/>
              </a:rPr>
              <a:t>振动的观测：</a:t>
            </a:r>
            <a:endParaRPr lang="en-US" altLang="zh-CN" sz="1500" b="1" dirty="0" smtClean="0">
              <a:latin typeface="+mn-ea"/>
            </a:endParaRPr>
          </a:p>
          <a:p>
            <a:r>
              <a:rPr lang="en-US" sz="1600" b="1" dirty="0" smtClean="0">
                <a:solidFill>
                  <a:srgbClr val="FF0000"/>
                </a:solidFill>
              </a:rPr>
              <a:t>Global </a:t>
            </a:r>
            <a:r>
              <a:rPr lang="en-US" sz="1600" b="1" dirty="0">
                <a:solidFill>
                  <a:srgbClr val="FF0000"/>
                </a:solidFill>
              </a:rPr>
              <a:t>Oscillation Network </a:t>
            </a:r>
            <a:r>
              <a:rPr lang="en-US" sz="1600" b="1" dirty="0" smtClean="0">
                <a:solidFill>
                  <a:srgbClr val="FF0000"/>
                </a:solidFill>
              </a:rPr>
              <a:t>Group (GONG)</a:t>
            </a:r>
            <a:endParaRPr lang="en-US" altLang="zh-CN" sz="1500" b="1" dirty="0">
              <a:solidFill>
                <a:srgbClr val="FF0000"/>
              </a:solidFill>
              <a:latin typeface="+mn-ea"/>
            </a:endParaRPr>
          </a:p>
          <a:p>
            <a:r>
              <a:rPr lang="en-US" altLang="zh-CN" sz="1600" b="1" dirty="0"/>
              <a:t>Birmingham Solar Oscillations Network (</a:t>
            </a:r>
            <a:r>
              <a:rPr lang="en-US" altLang="zh-CN" sz="1600" b="1" dirty="0" err="1"/>
              <a:t>BiSON</a:t>
            </a:r>
            <a:r>
              <a:rPr lang="en-US" altLang="zh-CN" sz="1600" b="1" dirty="0" smtClean="0"/>
              <a:t>)</a:t>
            </a:r>
            <a:endParaRPr lang="en-US" altLang="zh-CN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/>
              <a:t>Solar Dynamics Observatory - </a:t>
            </a:r>
            <a:r>
              <a:rPr lang="en-US" sz="1600" b="1" dirty="0" err="1"/>
              <a:t>Helioseismic</a:t>
            </a:r>
            <a:r>
              <a:rPr lang="en-US" sz="1600" b="1" dirty="0"/>
              <a:t> and Magnetic Imager (SDO/HMI)</a:t>
            </a:r>
            <a:endParaRPr lang="en-US" altLang="zh-CN" sz="1600" b="1" dirty="0"/>
          </a:p>
        </p:txBody>
      </p:sp>
      <p:pic>
        <p:nvPicPr>
          <p:cNvPr id="6147" name="Picture 3" descr="C:\Users\zqs\Downloads\GONG_sitemap_pl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27734"/>
            <a:ext cx="4715646" cy="26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zqs\Downloads\bbso_w_telescope_a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71" y="2643758"/>
            <a:ext cx="3414442" cy="221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80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000" b="1" dirty="0"/>
              <a:t>太阳内部结构的</a:t>
            </a:r>
            <a:r>
              <a:rPr lang="zh-CN" altLang="en-US" sz="3000" b="1" dirty="0" smtClean="0"/>
              <a:t>探测</a:t>
            </a:r>
            <a:r>
              <a:rPr lang="en-US" altLang="zh-CN" sz="3200" b="1" dirty="0"/>
              <a:t>——</a:t>
            </a:r>
            <a:r>
              <a:rPr lang="zh-CN" altLang="en-US" sz="3200" b="1" dirty="0"/>
              <a:t>日震学</a:t>
            </a:r>
            <a:endParaRPr lang="en-US" altLang="zh-CN" sz="3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91264" cy="3747864"/>
          </a:xfrm>
        </p:spPr>
        <p:txBody>
          <a:bodyPr>
            <a:noAutofit/>
          </a:bodyPr>
          <a:lstStyle/>
          <a:p>
            <a:r>
              <a:rPr lang="zh-CN" altLang="en-US" sz="1500" b="1" dirty="0">
                <a:latin typeface="+mn-ea"/>
              </a:rPr>
              <a:t>太阳的</a:t>
            </a:r>
            <a:r>
              <a:rPr lang="zh-CN" altLang="en-US" sz="1500" b="1" dirty="0" smtClean="0">
                <a:latin typeface="+mn-ea"/>
              </a:rPr>
              <a:t>振动的观测：</a:t>
            </a:r>
            <a:endParaRPr lang="en-US" altLang="zh-CN" sz="1500" b="1" dirty="0" smtClean="0">
              <a:latin typeface="+mn-ea"/>
            </a:endParaRPr>
          </a:p>
          <a:p>
            <a:r>
              <a:rPr lang="en-US" sz="1600" b="1" dirty="0" smtClean="0"/>
              <a:t>Global </a:t>
            </a:r>
            <a:r>
              <a:rPr lang="en-US" sz="1600" b="1" dirty="0"/>
              <a:t>Oscillation Network </a:t>
            </a:r>
            <a:r>
              <a:rPr lang="en-US" sz="1600" b="1" dirty="0" smtClean="0"/>
              <a:t>Group (GONG)</a:t>
            </a:r>
            <a:endParaRPr lang="en-US" altLang="zh-CN" sz="1500" b="1" dirty="0">
              <a:latin typeface="+mn-ea"/>
            </a:endParaRPr>
          </a:p>
          <a:p>
            <a:r>
              <a:rPr lang="en-US" altLang="zh-CN" sz="1600" b="1" dirty="0">
                <a:solidFill>
                  <a:srgbClr val="FF0000"/>
                </a:solidFill>
              </a:rPr>
              <a:t>Birmingham Solar Oscillations Network (</a:t>
            </a:r>
            <a:r>
              <a:rPr lang="en-US" altLang="zh-CN" sz="1600" b="1" dirty="0" err="1">
                <a:solidFill>
                  <a:srgbClr val="FF0000"/>
                </a:solidFill>
              </a:rPr>
              <a:t>BiSON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)</a:t>
            </a:r>
            <a:endParaRPr lang="en-US" altLang="zh-CN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/>
              <a:t>Solar Dynamics Observatory - </a:t>
            </a:r>
            <a:r>
              <a:rPr lang="en-US" sz="1600" b="1" dirty="0" err="1"/>
              <a:t>Helioseismic</a:t>
            </a:r>
            <a:r>
              <a:rPr lang="en-US" sz="1600" b="1" dirty="0"/>
              <a:t> and Magnetic Imager (SDO/HMI)</a:t>
            </a:r>
            <a:endParaRPr lang="en-US" altLang="zh-CN" sz="1600" b="1" dirty="0"/>
          </a:p>
        </p:txBody>
      </p:sp>
      <p:pic>
        <p:nvPicPr>
          <p:cNvPr id="6146" name="Picture 2" descr="C:\Users\zqs\Downloads\bison-network-map1250x3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7774"/>
            <a:ext cx="804124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65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000" b="1" dirty="0"/>
              <a:t>太阳内部结构的</a:t>
            </a:r>
            <a:r>
              <a:rPr lang="zh-CN" altLang="en-US" sz="3000" b="1" dirty="0" smtClean="0"/>
              <a:t>探测</a:t>
            </a:r>
            <a:r>
              <a:rPr lang="en-US" altLang="zh-CN" sz="3200" b="1" dirty="0"/>
              <a:t>——</a:t>
            </a:r>
            <a:r>
              <a:rPr lang="zh-CN" altLang="en-US" sz="3200" b="1" dirty="0"/>
              <a:t>日震学</a:t>
            </a:r>
            <a:endParaRPr lang="en-US" altLang="zh-CN" sz="3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91264" cy="3747864"/>
          </a:xfrm>
        </p:spPr>
        <p:txBody>
          <a:bodyPr>
            <a:noAutofit/>
          </a:bodyPr>
          <a:lstStyle/>
          <a:p>
            <a:r>
              <a:rPr lang="zh-CN" altLang="en-US" sz="1500" b="1" dirty="0">
                <a:latin typeface="+mn-ea"/>
              </a:rPr>
              <a:t>太阳的</a:t>
            </a:r>
            <a:r>
              <a:rPr lang="zh-CN" altLang="en-US" sz="1500" b="1" dirty="0" smtClean="0">
                <a:latin typeface="+mn-ea"/>
              </a:rPr>
              <a:t>振动的观测：</a:t>
            </a:r>
            <a:endParaRPr lang="en-US" altLang="zh-CN" sz="1500" b="1" dirty="0" smtClean="0">
              <a:latin typeface="+mn-ea"/>
            </a:endParaRPr>
          </a:p>
          <a:p>
            <a:r>
              <a:rPr lang="en-US" sz="1600" b="1" dirty="0" smtClean="0"/>
              <a:t>Global </a:t>
            </a:r>
            <a:r>
              <a:rPr lang="en-US" sz="1600" b="1" dirty="0"/>
              <a:t>Oscillation Network </a:t>
            </a:r>
            <a:r>
              <a:rPr lang="en-US" sz="1600" b="1" dirty="0" smtClean="0"/>
              <a:t>Group (GONG)</a:t>
            </a:r>
            <a:endParaRPr lang="en-US" altLang="zh-CN" sz="1500" b="1" dirty="0">
              <a:latin typeface="+mn-ea"/>
            </a:endParaRPr>
          </a:p>
          <a:p>
            <a:r>
              <a:rPr lang="en-US" altLang="zh-CN" sz="1600" b="1" dirty="0"/>
              <a:t>Birmingham Solar Oscillations Network (</a:t>
            </a:r>
            <a:r>
              <a:rPr lang="en-US" altLang="zh-CN" sz="1600" b="1" dirty="0" err="1"/>
              <a:t>BiSON</a:t>
            </a:r>
            <a:r>
              <a:rPr lang="en-US" altLang="zh-CN" sz="1600" b="1" dirty="0" smtClean="0"/>
              <a:t>)</a:t>
            </a:r>
            <a:endParaRPr lang="en-US" altLang="zh-CN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Solar Dynamics Observatory - </a:t>
            </a:r>
            <a:r>
              <a:rPr lang="en-US" sz="1600" b="1" dirty="0" err="1">
                <a:solidFill>
                  <a:srgbClr val="FF0000"/>
                </a:solidFill>
              </a:rPr>
              <a:t>Helioseismic</a:t>
            </a:r>
            <a:r>
              <a:rPr lang="en-US" sz="1600" b="1" dirty="0">
                <a:solidFill>
                  <a:srgbClr val="FF0000"/>
                </a:solidFill>
              </a:rPr>
              <a:t> and Magnetic Imager (SDO/HMI)</a:t>
            </a:r>
            <a:endParaRPr lang="en-US" altLang="zh-CN" sz="16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zqs\Downloads\soho-poster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85100"/>
            <a:ext cx="1765968" cy="252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zqs\Downloads\tinyeit_17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0379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zqs\Downloads\tinyeit_19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0379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zqs\Downloads\tinyeit_28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168" y="300379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zqs\Downloads\tinyeit_304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368" y="300379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65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000" b="1" dirty="0"/>
              <a:t>太阳内部结构的</a:t>
            </a:r>
            <a:r>
              <a:rPr lang="zh-CN" altLang="en-US" sz="3000" b="1" dirty="0" smtClean="0"/>
              <a:t>探测</a:t>
            </a:r>
            <a:r>
              <a:rPr lang="en-US" altLang="zh-CN" sz="3200" b="1" dirty="0"/>
              <a:t>——</a:t>
            </a:r>
            <a:r>
              <a:rPr lang="zh-CN" altLang="en-US" sz="3200" b="1" dirty="0"/>
              <a:t>日震学</a:t>
            </a:r>
            <a:endParaRPr lang="en-US" altLang="zh-CN" sz="3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363272" cy="3747864"/>
          </a:xfrm>
        </p:spPr>
        <p:txBody>
          <a:bodyPr>
            <a:noAutofit/>
          </a:bodyPr>
          <a:lstStyle/>
          <a:p>
            <a:r>
              <a:rPr lang="zh-CN" altLang="en-US" sz="1500" b="1" dirty="0">
                <a:latin typeface="+mn-ea"/>
              </a:rPr>
              <a:t>太阳的</a:t>
            </a:r>
            <a:r>
              <a:rPr lang="zh-CN" altLang="en-US" sz="1500" b="1" dirty="0" smtClean="0">
                <a:latin typeface="+mn-ea"/>
              </a:rPr>
              <a:t>振动频率</a:t>
            </a:r>
            <a:r>
              <a:rPr lang="en-US" altLang="zh-CN" sz="1500" b="1" dirty="0" smtClean="0">
                <a:latin typeface="+mn-ea"/>
              </a:rPr>
              <a:t> ( 1000 sigma error bars )</a:t>
            </a:r>
          </a:p>
          <a:p>
            <a:r>
              <a:rPr lang="en-US" sz="1600" dirty="0" smtClean="0"/>
              <a:t>(</a:t>
            </a:r>
            <a:r>
              <a:rPr lang="en-US" sz="1600" dirty="0" err="1" smtClean="0"/>
              <a:t>Tomczyk</a:t>
            </a:r>
            <a:r>
              <a:rPr lang="en-US" sz="1600" dirty="0"/>
              <a:t>, </a:t>
            </a:r>
            <a:r>
              <a:rPr lang="en-US" sz="1600" dirty="0" err="1"/>
              <a:t>Schou</a:t>
            </a:r>
            <a:r>
              <a:rPr lang="en-US" sz="1600" dirty="0"/>
              <a:t> &amp; Thompson 1996 </a:t>
            </a:r>
            <a:r>
              <a:rPr lang="en-US" sz="1600" dirty="0" smtClean="0"/>
              <a:t>)</a:t>
            </a:r>
            <a:r>
              <a:rPr lang="en-US" sz="1600" dirty="0"/>
              <a:t/>
            </a:r>
            <a:br>
              <a:rPr lang="en-US" sz="1600" dirty="0"/>
            </a:br>
            <a:endParaRPr lang="en-US" altLang="zh-CN" sz="1500" b="1" dirty="0" smtClean="0">
              <a:latin typeface="+mn-ea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1923678"/>
            <a:ext cx="4344027" cy="300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33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2658</TotalTime>
  <Words>2208</Words>
  <Application>Microsoft Office PowerPoint</Application>
  <PresentationFormat>全屏显示(16:9)</PresentationFormat>
  <Paragraphs>594</Paragraphs>
  <Slides>54</Slides>
  <Notes>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54</vt:i4>
      </vt:variant>
    </vt:vector>
  </HeadingPairs>
  <TitlesOfParts>
    <vt:vector size="55" baseType="lpstr">
      <vt:lpstr>Office 主题</vt:lpstr>
      <vt:lpstr>太阳模型的现状和展望</vt:lpstr>
      <vt:lpstr>内容</vt:lpstr>
      <vt:lpstr>太阳内部结构的探测——日震学</vt:lpstr>
      <vt:lpstr>太阳内部结构的探测——日震学</vt:lpstr>
      <vt:lpstr>太阳内部结构的探测——日震学</vt:lpstr>
      <vt:lpstr>太阳内部结构的探测——日震学</vt:lpstr>
      <vt:lpstr>太阳内部结构的探测——日震学</vt:lpstr>
      <vt:lpstr>太阳内部结构的探测——日震学</vt:lpstr>
      <vt:lpstr>太阳内部结构的探测——日震学</vt:lpstr>
      <vt:lpstr>太阳内部结构的探测——日震学</vt:lpstr>
      <vt:lpstr>太阳内部结构的探测——中微子</vt:lpstr>
      <vt:lpstr>太阳内部结构的探测——中微子</vt:lpstr>
      <vt:lpstr>太阳内部结构的探测——中微子</vt:lpstr>
      <vt:lpstr>太阳内部结构的探测——光谱</vt:lpstr>
      <vt:lpstr>太阳内部结构的探测——光谱</vt:lpstr>
      <vt:lpstr>太阳结构演化模型——基本理论</vt:lpstr>
      <vt:lpstr>太阳结构演化模型——基本理论</vt:lpstr>
      <vt:lpstr>太阳结构演化模型——基本理论</vt:lpstr>
      <vt:lpstr>太阳结构演化模型——当前状况</vt:lpstr>
      <vt:lpstr>太阳结构演化模型——当前状况</vt:lpstr>
      <vt:lpstr>太阳结构演化模型——当前状况</vt:lpstr>
      <vt:lpstr>太阳结构演化模型——当前状况</vt:lpstr>
      <vt:lpstr>不确定因素——输入物理</vt:lpstr>
      <vt:lpstr>不确定因素——输入物理</vt:lpstr>
      <vt:lpstr>不确定因素——输入物理</vt:lpstr>
      <vt:lpstr>不确定因素——输入物理</vt:lpstr>
      <vt:lpstr>不确定因素——输入物理</vt:lpstr>
      <vt:lpstr>不确定因素——输入物理</vt:lpstr>
      <vt:lpstr>不确定因素——输入物理</vt:lpstr>
      <vt:lpstr>不确定因素——输入物理</vt:lpstr>
      <vt:lpstr>不确定因素——输入物理</vt:lpstr>
      <vt:lpstr>不确定因素——非标准物理过程</vt:lpstr>
      <vt:lpstr>不确定因素——非标准物理过程</vt:lpstr>
      <vt:lpstr>不确定因素——非标准物理过程</vt:lpstr>
      <vt:lpstr>不确定因素——非标准物理过程</vt:lpstr>
      <vt:lpstr>不确定因素——非标准物理过程</vt:lpstr>
      <vt:lpstr>不确定因素——非标准物理过程</vt:lpstr>
      <vt:lpstr>不确定因素——非标准物理过程</vt:lpstr>
      <vt:lpstr>不确定因素——非标准物理过程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未来发展 —太阳中微子探测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太阳内部结构和演化</dc:title>
  <dc:creator>ZQS</dc:creator>
  <cp:lastModifiedBy>zqs</cp:lastModifiedBy>
  <cp:revision>132</cp:revision>
  <dcterms:created xsi:type="dcterms:W3CDTF">2019-11-08T01:49:43Z</dcterms:created>
  <dcterms:modified xsi:type="dcterms:W3CDTF">2024-04-28T06:43:56Z</dcterms:modified>
</cp:coreProperties>
</file>